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95" r:id="rId2"/>
    <p:sldId id="304" r:id="rId3"/>
    <p:sldId id="305" r:id="rId4"/>
    <p:sldId id="358" r:id="rId5"/>
    <p:sldId id="359" r:id="rId6"/>
    <p:sldId id="357" r:id="rId7"/>
    <p:sldId id="338" r:id="rId8"/>
    <p:sldId id="309" r:id="rId9"/>
    <p:sldId id="311" r:id="rId10"/>
    <p:sldId id="312" r:id="rId11"/>
    <p:sldId id="307" r:id="rId12"/>
    <p:sldId id="303" r:id="rId13"/>
    <p:sldId id="317" r:id="rId14"/>
    <p:sldId id="318" r:id="rId15"/>
    <p:sldId id="319" r:id="rId16"/>
    <p:sldId id="355" r:id="rId17"/>
    <p:sldId id="320" r:id="rId18"/>
    <p:sldId id="321" r:id="rId19"/>
    <p:sldId id="322" r:id="rId20"/>
    <p:sldId id="316" r:id="rId21"/>
    <p:sldId id="340" r:id="rId22"/>
    <p:sldId id="342" r:id="rId23"/>
    <p:sldId id="343" r:id="rId24"/>
    <p:sldId id="344" r:id="rId25"/>
    <p:sldId id="345" r:id="rId26"/>
    <p:sldId id="347" r:id="rId27"/>
    <p:sldId id="348" r:id="rId28"/>
    <p:sldId id="349" r:id="rId29"/>
    <p:sldId id="350" r:id="rId30"/>
    <p:sldId id="351" r:id="rId31"/>
    <p:sldId id="352" r:id="rId32"/>
    <p:sldId id="353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wmf"/><Relationship Id="rId10" Type="http://schemas.openxmlformats.org/officeDocument/2006/relationships/image" Target="../media/image74.emf"/><Relationship Id="rId4" Type="http://schemas.openxmlformats.org/officeDocument/2006/relationships/image" Target="../media/image68.wmf"/><Relationship Id="rId9" Type="http://schemas.openxmlformats.org/officeDocument/2006/relationships/image" Target="../media/image7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0" Type="http://schemas.openxmlformats.org/officeDocument/2006/relationships/image" Target="../media/image84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7" Type="http://schemas.openxmlformats.org/officeDocument/2006/relationships/image" Target="../media/image92.w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w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e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4" Type="http://schemas.openxmlformats.org/officeDocument/2006/relationships/image" Target="../media/image1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Relationship Id="rId4" Type="http://schemas.openxmlformats.org/officeDocument/2006/relationships/image" Target="../media/image11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wmf"/><Relationship Id="rId5" Type="http://schemas.openxmlformats.org/officeDocument/2006/relationships/image" Target="../media/image120.emf"/><Relationship Id="rId4" Type="http://schemas.openxmlformats.org/officeDocument/2006/relationships/image" Target="../media/image11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w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e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emf"/><Relationship Id="rId5" Type="http://schemas.openxmlformats.org/officeDocument/2006/relationships/image" Target="../media/image42.wmf"/><Relationship Id="rId4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e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6168540-8873-4590-AAE7-B2E76A993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082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68540-8873-4590-AAE7-B2E76A993B7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3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4F7BCD2-501F-47C8-AF78-9D00C6B1593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4CFF-BDDE-4FBE-B8C4-9FA7B6D5E4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FBE1-C7F3-4B61-A80D-71BAAD2EF43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C210-7CCB-4B10-86D5-E231F403713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0CDD5F-AA7C-4756-9E0E-2B4916224C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812D-F6B6-4F9F-A8DF-B235E0B7ECC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D099-9B8C-4DAE-80CE-A8F311116C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33F4-BFD6-45FD-820B-CBE8A3ED8DA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BBA-F61F-451E-868C-952FC5F5816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D105-1B7A-4D18-9CF8-FA110F96E08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E6AD-30BF-47FC-AA2C-7A9C6715BB5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45EDA2-4433-45BA-8411-D9C9D74B105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5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emf"/><Relationship Id="rId11" Type="http://schemas.openxmlformats.org/officeDocument/2006/relationships/image" Target="../media/image67.png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4.png"/><Relationship Id="rId4" Type="http://schemas.openxmlformats.org/officeDocument/2006/relationships/image" Target="../media/image61.emf"/><Relationship Id="rId9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82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1.emf"/><Relationship Id="rId20" Type="http://schemas.openxmlformats.org/officeDocument/2006/relationships/image" Target="../media/image83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85.e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80.emf"/><Relationship Id="rId22" Type="http://schemas.openxmlformats.org/officeDocument/2006/relationships/image" Target="../media/image8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6.emf"/><Relationship Id="rId4" Type="http://schemas.openxmlformats.org/officeDocument/2006/relationships/oleObject" Target="../embeddings/oleObject8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8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11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9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15.e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19.w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2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2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25.e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1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1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3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37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0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241-6718-4530-88D1-BD50436212F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685800" y="1371600"/>
            <a:ext cx="2362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孤立导体的电容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09600" y="2117725"/>
            <a:ext cx="4419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导体具有</a:t>
            </a:r>
            <a:r>
              <a:rPr lang="zh-CN" altLang="en-US" dirty="0">
                <a:solidFill>
                  <a:srgbClr val="0000CC"/>
                </a:solidFill>
              </a:rPr>
              <a:t>储存电荷</a:t>
            </a:r>
            <a:r>
              <a:rPr lang="zh-CN" altLang="en-US" dirty="0"/>
              <a:t>的本领 （储存电能）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609600" y="2667000"/>
            <a:ext cx="4953000" cy="9836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/>
              <a:t>电容：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/>
              <a:t>孤立导体所带电荷量</a:t>
            </a:r>
            <a:r>
              <a:rPr kumimoji="1" lang="en-US" altLang="zh-CN" i="1" dirty="0"/>
              <a:t>q</a:t>
            </a:r>
            <a:r>
              <a:rPr kumimoji="1" lang="zh-CN" altLang="en-US" dirty="0"/>
              <a:t>与其电势</a:t>
            </a:r>
            <a:r>
              <a:rPr kumimoji="1" lang="en-US" altLang="zh-CN" dirty="0"/>
              <a:t>U </a:t>
            </a:r>
            <a:r>
              <a:rPr kumimoji="1" lang="zh-CN" altLang="en-US" dirty="0"/>
              <a:t>的比值。</a:t>
            </a:r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1600200" y="3943350"/>
          <a:ext cx="996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6" name="公式" r:id="rId3" imgW="444240" imgH="393480" progId="">
                  <p:embed/>
                </p:oleObj>
              </mc:Choice>
              <mc:Fallback>
                <p:oleObj name="公式" r:id="rId3" imgW="444240" imgH="393480" progId="">
                  <p:embed/>
                  <p:pic>
                    <p:nvPicPr>
                      <p:cNvPr id="0" name="Picture 7" descr="image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43350"/>
                        <a:ext cx="996950" cy="8572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106616" y="3946525"/>
            <a:ext cx="1676400" cy="854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单位：</a:t>
            </a:r>
            <a:r>
              <a:rPr kumimoji="1" lang="zh-CN" altLang="en-US"/>
              <a:t>法拉</a:t>
            </a:r>
          </a:p>
          <a:p>
            <a:pPr>
              <a:spcBef>
                <a:spcPct val="50000"/>
              </a:spcBef>
            </a:pPr>
            <a:r>
              <a:rPr kumimoji="1" lang="zh-CN" altLang="en-US"/>
              <a:t>（</a:t>
            </a:r>
            <a:r>
              <a:rPr kumimoji="1" lang="en-US" altLang="zh-CN"/>
              <a:t>F= C·V</a:t>
            </a:r>
            <a:r>
              <a:rPr kumimoji="1" lang="en-US" altLang="zh-CN" baseline="30000"/>
              <a:t>-1 </a:t>
            </a:r>
            <a:r>
              <a:rPr kumimoji="1" lang="zh-CN" altLang="en-US"/>
              <a:t>）</a:t>
            </a:r>
          </a:p>
        </p:txBody>
      </p:sp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1600200" y="4991308"/>
          <a:ext cx="2541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7" name="公式" r:id="rId5" imgW="40607280" imgH="7302600" progId="">
                  <p:embed/>
                </p:oleObj>
              </mc:Choice>
              <mc:Fallback>
                <p:oleObj name="公式" r:id="rId5" imgW="40607280" imgH="7302600" progId="">
                  <p:embed/>
                  <p:pic>
                    <p:nvPicPr>
                      <p:cNvPr id="0" name="Picture 9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91308"/>
                        <a:ext cx="25415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1" descr="http://e.hiphotos.baidu.com/baike/w%3D268%3Bg%3D0/sign=77486e57d762853592e0d527a8d411fb/8718367adab44aedc26baa41b11c8701a18bfb6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24" y="1447800"/>
            <a:ext cx="3037159" cy="226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5" descr="http://image2.sina.com.cn/IT/cr/2005/0728/171197036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29" y="3955317"/>
            <a:ext cx="3105150" cy="20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54864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电容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是使导体升高单位电势所需要的电量。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E57-90D0-4BF4-9EC6-CBFDA7245D8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762000" y="1295400"/>
            <a:ext cx="2895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圆柱形电容器的电容</a:t>
            </a:r>
          </a:p>
        </p:txBody>
      </p:sp>
      <p:grpSp>
        <p:nvGrpSpPr>
          <p:cNvPr id="167940" name="Group 4"/>
          <p:cNvGrpSpPr/>
          <p:nvPr/>
        </p:nvGrpSpPr>
        <p:grpSpPr bwMode="auto">
          <a:xfrm>
            <a:off x="5608638" y="1371600"/>
            <a:ext cx="3382962" cy="4137025"/>
            <a:chOff x="3384" y="924"/>
            <a:chExt cx="2131" cy="2606"/>
          </a:xfrm>
        </p:grpSpPr>
        <p:sp>
          <p:nvSpPr>
            <p:cNvPr id="167941" name="AutoShape 5" descr="浅色上对角线"/>
            <p:cNvSpPr>
              <a:spLocks noChangeArrowheads="1"/>
            </p:cNvSpPr>
            <p:nvPr/>
          </p:nvSpPr>
          <p:spPr bwMode="auto">
            <a:xfrm>
              <a:off x="3833" y="2895"/>
              <a:ext cx="1406" cy="618"/>
            </a:xfrm>
            <a:custGeom>
              <a:avLst/>
              <a:gdLst>
                <a:gd name="G0" fmla="+- 3303 0 0"/>
                <a:gd name="G1" fmla="+- 21600 0 3303"/>
                <a:gd name="G2" fmla="+- 21600 0 330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03" y="10800"/>
                  </a:moveTo>
                  <a:cubicBezTo>
                    <a:pt x="3303" y="14940"/>
                    <a:pt x="6660" y="18297"/>
                    <a:pt x="10800" y="18297"/>
                  </a:cubicBezTo>
                  <a:cubicBezTo>
                    <a:pt x="14940" y="18297"/>
                    <a:pt x="18297" y="14940"/>
                    <a:pt x="18297" y="10800"/>
                  </a:cubicBezTo>
                  <a:cubicBezTo>
                    <a:pt x="18297" y="6660"/>
                    <a:pt x="14940" y="3303"/>
                    <a:pt x="10800" y="3303"/>
                  </a:cubicBezTo>
                  <a:cubicBezTo>
                    <a:pt x="6660" y="3303"/>
                    <a:pt x="3303" y="6660"/>
                    <a:pt x="3303" y="10800"/>
                  </a:cubicBezTo>
                  <a:close/>
                </a:path>
              </a:pathLst>
            </a:custGeom>
            <a:pattFill prst="ltUpDiag">
              <a:fgClr>
                <a:srgbClr val="993366"/>
              </a:fgClr>
              <a:bgClr>
                <a:srgbClr val="FFFFFF"/>
              </a:bgClr>
            </a:pattFill>
            <a:ln w="19050" algn="ctr">
              <a:noFill/>
              <a:rou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42" name="AutoShape 6" descr="浅色上对角线"/>
            <p:cNvSpPr>
              <a:spLocks noChangeArrowheads="1"/>
            </p:cNvSpPr>
            <p:nvPr/>
          </p:nvSpPr>
          <p:spPr bwMode="auto">
            <a:xfrm>
              <a:off x="3824" y="935"/>
              <a:ext cx="1406" cy="618"/>
            </a:xfrm>
            <a:custGeom>
              <a:avLst/>
              <a:gdLst>
                <a:gd name="G0" fmla="+- 3303 0 0"/>
                <a:gd name="G1" fmla="+- 21600 0 3303"/>
                <a:gd name="G2" fmla="+- 21600 0 330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03" y="10800"/>
                  </a:moveTo>
                  <a:cubicBezTo>
                    <a:pt x="3303" y="14940"/>
                    <a:pt x="6660" y="18297"/>
                    <a:pt x="10800" y="18297"/>
                  </a:cubicBezTo>
                  <a:cubicBezTo>
                    <a:pt x="14940" y="18297"/>
                    <a:pt x="18297" y="14940"/>
                    <a:pt x="18297" y="10800"/>
                  </a:cubicBezTo>
                  <a:cubicBezTo>
                    <a:pt x="18297" y="6660"/>
                    <a:pt x="14940" y="3303"/>
                    <a:pt x="10800" y="3303"/>
                  </a:cubicBezTo>
                  <a:cubicBezTo>
                    <a:pt x="6660" y="3303"/>
                    <a:pt x="3303" y="6660"/>
                    <a:pt x="3303" y="10800"/>
                  </a:cubicBezTo>
                  <a:close/>
                </a:path>
              </a:pathLst>
            </a:custGeom>
            <a:pattFill prst="ltUpDiag">
              <a:fgClr>
                <a:srgbClr val="993366"/>
              </a:fgClr>
              <a:bgClr>
                <a:srgbClr val="FFFFFF"/>
              </a:bgClr>
            </a:pattFill>
            <a:ln w="19050">
              <a:noFill/>
              <a:rou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943" name="AutoShape 7"/>
            <p:cNvSpPr>
              <a:spLocks noChangeArrowheads="1"/>
            </p:cNvSpPr>
            <p:nvPr/>
          </p:nvSpPr>
          <p:spPr bwMode="auto">
            <a:xfrm>
              <a:off x="3818" y="924"/>
              <a:ext cx="1421" cy="2606"/>
            </a:xfrm>
            <a:prstGeom prst="can">
              <a:avLst>
                <a:gd name="adj" fmla="val 45848"/>
              </a:avLst>
            </a:prstGeom>
            <a:noFill/>
            <a:ln w="28575">
              <a:solidFill>
                <a:srgbClr val="008080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>
              <a:off x="3539" y="1264"/>
              <a:ext cx="224" cy="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>
              <a:off x="3539" y="3227"/>
              <a:ext cx="222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3539" y="208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l</a:t>
              </a:r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 flipH="1">
              <a:off x="4036" y="1234"/>
              <a:ext cx="49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 flipV="1">
              <a:off x="4528" y="1028"/>
              <a:ext cx="509" cy="20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4211" y="1171"/>
              <a:ext cx="32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4675" y="1080"/>
              <a:ext cx="43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4386" y="97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  <a:endParaRPr kumimoji="1" lang="en-US" altLang="zh-CN" sz="2400" baseline="-25000">
                <a:solidFill>
                  <a:srgbClr val="000066"/>
                </a:solidFill>
              </a:endParaRPr>
            </a:p>
          </p:txBody>
        </p:sp>
        <p:sp>
          <p:nvSpPr>
            <p:cNvPr id="167952" name="Line 16"/>
            <p:cNvSpPr>
              <a:spLocks noChangeShapeType="1"/>
            </p:cNvSpPr>
            <p:nvPr/>
          </p:nvSpPr>
          <p:spPr bwMode="auto">
            <a:xfrm>
              <a:off x="3642" y="2401"/>
              <a:ext cx="0" cy="826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Line 17"/>
            <p:cNvSpPr>
              <a:spLocks noChangeShapeType="1"/>
            </p:cNvSpPr>
            <p:nvPr/>
          </p:nvSpPr>
          <p:spPr bwMode="auto">
            <a:xfrm flipV="1">
              <a:off x="3642" y="1264"/>
              <a:ext cx="0" cy="878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4056" y="1048"/>
              <a:ext cx="929" cy="393"/>
            </a:xfrm>
            <a:prstGeom prst="ellipse">
              <a:avLst/>
            </a:prstGeom>
            <a:noFill/>
            <a:ln w="28575">
              <a:solidFill>
                <a:srgbClr val="008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Oval 19"/>
            <p:cNvSpPr>
              <a:spLocks noChangeArrowheads="1"/>
            </p:cNvSpPr>
            <p:nvPr/>
          </p:nvSpPr>
          <p:spPr bwMode="auto">
            <a:xfrm>
              <a:off x="4056" y="3010"/>
              <a:ext cx="929" cy="392"/>
            </a:xfrm>
            <a:prstGeom prst="ellipse">
              <a:avLst/>
            </a:prstGeom>
            <a:noFill/>
            <a:ln w="19050">
              <a:solidFill>
                <a:srgbClr val="00808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6" name="Arc 20"/>
            <p:cNvSpPr/>
            <p:nvPr/>
          </p:nvSpPr>
          <p:spPr bwMode="auto">
            <a:xfrm rot="10800000" flipV="1">
              <a:off x="3819" y="2880"/>
              <a:ext cx="1412" cy="340"/>
            </a:xfrm>
            <a:custGeom>
              <a:avLst/>
              <a:gdLst>
                <a:gd name="G0" fmla="+- 21072 0 0"/>
                <a:gd name="G1" fmla="+- 21600 0 0"/>
                <a:gd name="G2" fmla="+- 21600 0 0"/>
                <a:gd name="T0" fmla="*/ 0 w 42304"/>
                <a:gd name="T1" fmla="*/ 16852 h 21600"/>
                <a:gd name="T2" fmla="*/ 42304 w 42304"/>
                <a:gd name="T3" fmla="*/ 17629 h 21600"/>
                <a:gd name="T4" fmla="*/ 21072 w 423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04" h="21600" fill="none" extrusionOk="0">
                  <a:moveTo>
                    <a:pt x="0" y="16852"/>
                  </a:moveTo>
                  <a:cubicBezTo>
                    <a:pt x="2220" y="6999"/>
                    <a:pt x="10971" y="-1"/>
                    <a:pt x="21072" y="0"/>
                  </a:cubicBezTo>
                  <a:cubicBezTo>
                    <a:pt x="31469" y="0"/>
                    <a:pt x="40392" y="7408"/>
                    <a:pt x="42303" y="17629"/>
                  </a:cubicBezTo>
                </a:path>
                <a:path w="42304" h="21600" stroke="0" extrusionOk="0">
                  <a:moveTo>
                    <a:pt x="0" y="16852"/>
                  </a:moveTo>
                  <a:cubicBezTo>
                    <a:pt x="2220" y="6999"/>
                    <a:pt x="10971" y="-1"/>
                    <a:pt x="21072" y="0"/>
                  </a:cubicBezTo>
                  <a:cubicBezTo>
                    <a:pt x="31469" y="0"/>
                    <a:pt x="40392" y="7408"/>
                    <a:pt x="42303" y="17629"/>
                  </a:cubicBezTo>
                  <a:lnTo>
                    <a:pt x="21072" y="21600"/>
                  </a:lnTo>
                  <a:close/>
                </a:path>
              </a:pathLst>
            </a:custGeom>
            <a:noFill/>
            <a:ln w="19050">
              <a:solidFill>
                <a:srgbClr val="00808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>
              <a:off x="4056" y="1286"/>
              <a:ext cx="0" cy="196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8" name="Line 22"/>
            <p:cNvSpPr>
              <a:spLocks noChangeShapeType="1"/>
            </p:cNvSpPr>
            <p:nvPr/>
          </p:nvSpPr>
          <p:spPr bwMode="auto">
            <a:xfrm>
              <a:off x="4985" y="1286"/>
              <a:ext cx="0" cy="196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9" name="Line 23"/>
            <p:cNvSpPr>
              <a:spLocks noChangeShapeType="1"/>
            </p:cNvSpPr>
            <p:nvPr/>
          </p:nvSpPr>
          <p:spPr bwMode="auto">
            <a:xfrm>
              <a:off x="4520" y="1286"/>
              <a:ext cx="0" cy="196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dash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0" name="Text Box 24"/>
            <p:cNvSpPr txBox="1">
              <a:spLocks noChangeArrowheads="1"/>
            </p:cNvSpPr>
            <p:nvPr/>
          </p:nvSpPr>
          <p:spPr bwMode="auto">
            <a:xfrm>
              <a:off x="3384" y="2215"/>
              <a:ext cx="25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167961" name="Text Box 25"/>
            <p:cNvSpPr txBox="1">
              <a:spLocks noChangeArrowheads="1"/>
            </p:cNvSpPr>
            <p:nvPr/>
          </p:nvSpPr>
          <p:spPr bwMode="auto">
            <a:xfrm>
              <a:off x="4967" y="1071"/>
              <a:ext cx="272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CC0000"/>
                  </a:solidFill>
                  <a:ea typeface="楷体_GB2312" pitchFamily="49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67962" name="Rectangle 26"/>
            <p:cNvSpPr>
              <a:spLocks noChangeArrowheads="1"/>
            </p:cNvSpPr>
            <p:nvPr/>
          </p:nvSpPr>
          <p:spPr bwMode="auto">
            <a:xfrm>
              <a:off x="4740" y="20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</a:rPr>
                <a:t>q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167963" name="Rectangle 27"/>
            <p:cNvSpPr>
              <a:spLocks noChangeArrowheads="1"/>
            </p:cNvSpPr>
            <p:nvPr/>
          </p:nvSpPr>
          <p:spPr bwMode="auto">
            <a:xfrm>
              <a:off x="5239" y="203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</a:rPr>
                <a:t>-q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67964" name="Object 28"/>
          <p:cNvGraphicFramePr>
            <a:graphicFrameLocks noChangeAspect="1"/>
          </p:cNvGraphicFramePr>
          <p:nvPr/>
        </p:nvGraphicFramePr>
        <p:xfrm>
          <a:off x="914400" y="1730375"/>
          <a:ext cx="33893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2" name="公式" r:id="rId3" imgW="54011880" imgH="13804920" progId="">
                  <p:embed/>
                </p:oleObj>
              </mc:Choice>
              <mc:Fallback>
                <p:oleObj name="公式" r:id="rId3" imgW="54011880" imgH="13804920" progId="">
                  <p:embed/>
                  <p:pic>
                    <p:nvPicPr>
                      <p:cNvPr id="0" name="Picture 28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30375"/>
                        <a:ext cx="338931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5" name="Object 29"/>
          <p:cNvGraphicFramePr>
            <a:graphicFrameLocks noChangeAspect="1"/>
          </p:cNvGraphicFramePr>
          <p:nvPr/>
        </p:nvGraphicFramePr>
        <p:xfrm>
          <a:off x="939800" y="2688590"/>
          <a:ext cx="3759835" cy="7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3" name="公式" r:id="rId5" imgW="2273040" imgH="431640" progId="">
                  <p:embed/>
                </p:oleObj>
              </mc:Choice>
              <mc:Fallback>
                <p:oleObj name="公式" r:id="rId5" imgW="2273040" imgH="431640" progId="">
                  <p:embed/>
                  <p:pic>
                    <p:nvPicPr>
                      <p:cNvPr id="0" name="Picture 29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688590"/>
                        <a:ext cx="3759835" cy="732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67" name="Object 31"/>
          <p:cNvGraphicFramePr>
            <a:graphicFrameLocks noChangeAspect="1"/>
          </p:cNvGraphicFramePr>
          <p:nvPr/>
        </p:nvGraphicFramePr>
        <p:xfrm>
          <a:off x="1153795" y="3589655"/>
          <a:ext cx="2111375" cy="106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4" name="公式" r:id="rId7" imgW="1257120" imgH="622080" progId="">
                  <p:embed/>
                </p:oleObj>
              </mc:Choice>
              <mc:Fallback>
                <p:oleObj name="公式" r:id="rId7" imgW="1257120" imgH="622080" progId="">
                  <p:embed/>
                  <p:pic>
                    <p:nvPicPr>
                      <p:cNvPr id="0" name="Picture 31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795" y="3589655"/>
                        <a:ext cx="2111375" cy="1062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9" name="Rectangle 33"/>
          <p:cNvSpPr>
            <a:spLocks noChangeArrowheads="1"/>
          </p:cNvSpPr>
          <p:nvPr/>
        </p:nvSpPr>
        <p:spPr bwMode="auto">
          <a:xfrm>
            <a:off x="228600" y="4419600"/>
            <a:ext cx="1676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dirty="0"/>
              <a:t>当</a:t>
            </a:r>
            <a:r>
              <a:rPr kumimoji="1" lang="en-US" altLang="zh-CN" i="1" dirty="0"/>
              <a:t>d</a:t>
            </a:r>
            <a:r>
              <a:rPr kumimoji="1" lang="en-US" altLang="zh-CN" dirty="0"/>
              <a:t>&lt;&lt; </a:t>
            </a:r>
            <a:r>
              <a:rPr kumimoji="1" lang="en-US" altLang="zh-CN" i="1" dirty="0"/>
              <a:t>R</a:t>
            </a:r>
            <a:r>
              <a:rPr kumimoji="1" lang="en-US" altLang="zh-CN" baseline="-25000" dirty="0"/>
              <a:t>A</a:t>
            </a:r>
            <a:r>
              <a:rPr kumimoji="1" lang="zh-CN" altLang="en-US" dirty="0"/>
              <a:t>时</a:t>
            </a:r>
          </a:p>
        </p:txBody>
      </p:sp>
      <p:graphicFrame>
        <p:nvGraphicFramePr>
          <p:cNvPr id="167970" name="Object 34"/>
          <p:cNvGraphicFramePr>
            <a:graphicFrameLocks noChangeAspect="1"/>
          </p:cNvGraphicFramePr>
          <p:nvPr/>
        </p:nvGraphicFramePr>
        <p:xfrm>
          <a:off x="1162050" y="4800600"/>
          <a:ext cx="34369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5" name="公式" r:id="rId9" imgW="73103400" imgH="15430680" progId="">
                  <p:embed/>
                </p:oleObj>
              </mc:Choice>
              <mc:Fallback>
                <p:oleObj name="公式" r:id="rId9" imgW="73103400" imgH="15430680" progId="">
                  <p:embed/>
                  <p:pic>
                    <p:nvPicPr>
                      <p:cNvPr id="0" name="Picture 34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800600"/>
                        <a:ext cx="343693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71" name="Object 35"/>
          <p:cNvGraphicFramePr>
            <a:graphicFrameLocks noChangeAspect="1"/>
          </p:cNvGraphicFramePr>
          <p:nvPr/>
        </p:nvGraphicFramePr>
        <p:xfrm>
          <a:off x="1050925" y="5541010"/>
          <a:ext cx="29908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6" name="公式" r:id="rId11" imgW="1930320" imgH="431640" progId="">
                  <p:embed/>
                </p:oleObj>
              </mc:Choice>
              <mc:Fallback>
                <p:oleObj name="公式" r:id="rId11" imgW="1930320" imgH="431640" progId="">
                  <p:embed/>
                  <p:pic>
                    <p:nvPicPr>
                      <p:cNvPr id="0" name="Picture 35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5541010"/>
                        <a:ext cx="2990850" cy="6762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72" name="Rectangle 36"/>
          <p:cNvSpPr>
            <a:spLocks noChangeArrowheads="1"/>
          </p:cNvSpPr>
          <p:nvPr/>
        </p:nvSpPr>
        <p:spPr bwMode="auto">
          <a:xfrm>
            <a:off x="4191000" y="5698332"/>
            <a:ext cx="2216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平板电容器的电容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9" grpId="0" bldLvl="0" animBg="1"/>
      <p:bldP spid="16797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6DAC-D12F-4B22-A42F-DCF354F82F6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762000" y="1371600"/>
            <a:ext cx="2057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电容器的联结 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762000" y="1881188"/>
            <a:ext cx="18986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电容器的串联</a:t>
            </a:r>
          </a:p>
        </p:txBody>
      </p:sp>
      <p:grpSp>
        <p:nvGrpSpPr>
          <p:cNvPr id="162869" name="Group 53"/>
          <p:cNvGrpSpPr/>
          <p:nvPr/>
        </p:nvGrpSpPr>
        <p:grpSpPr bwMode="auto">
          <a:xfrm>
            <a:off x="5410200" y="1371600"/>
            <a:ext cx="3529013" cy="1728788"/>
            <a:chOff x="3152" y="709"/>
            <a:chExt cx="2223" cy="1089"/>
          </a:xfrm>
        </p:grpSpPr>
        <p:sp>
          <p:nvSpPr>
            <p:cNvPr id="162870" name="Rectangle 54"/>
            <p:cNvSpPr>
              <a:spLocks noChangeArrowheads="1"/>
            </p:cNvSpPr>
            <p:nvPr/>
          </p:nvSpPr>
          <p:spPr bwMode="auto">
            <a:xfrm>
              <a:off x="3152" y="709"/>
              <a:ext cx="2223" cy="1089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2871" name="Group 55"/>
            <p:cNvGrpSpPr/>
            <p:nvPr/>
          </p:nvGrpSpPr>
          <p:grpSpPr bwMode="auto">
            <a:xfrm>
              <a:off x="3334" y="845"/>
              <a:ext cx="1824" cy="864"/>
              <a:chOff x="3072" y="768"/>
              <a:chExt cx="1824" cy="864"/>
            </a:xfrm>
          </p:grpSpPr>
          <p:grpSp>
            <p:nvGrpSpPr>
              <p:cNvPr id="162872" name="Group 56"/>
              <p:cNvGrpSpPr/>
              <p:nvPr/>
            </p:nvGrpSpPr>
            <p:grpSpPr bwMode="auto">
              <a:xfrm>
                <a:off x="3072" y="912"/>
                <a:ext cx="1824" cy="624"/>
                <a:chOff x="3072" y="912"/>
                <a:chExt cx="1824" cy="624"/>
              </a:xfrm>
            </p:grpSpPr>
            <p:sp>
              <p:nvSpPr>
                <p:cNvPr id="162873" name="Line 57"/>
                <p:cNvSpPr>
                  <a:spLocks noChangeShapeType="1"/>
                </p:cNvSpPr>
                <p:nvPr/>
              </p:nvSpPr>
              <p:spPr bwMode="auto">
                <a:xfrm>
                  <a:off x="3072" y="9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2874" name="Line 58"/>
                <p:cNvSpPr>
                  <a:spLocks noChangeShapeType="1"/>
                </p:cNvSpPr>
                <p:nvPr/>
              </p:nvSpPr>
              <p:spPr bwMode="auto">
                <a:xfrm>
                  <a:off x="3456" y="9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2875" name="Line 59"/>
                <p:cNvSpPr>
                  <a:spLocks noChangeShapeType="1"/>
                </p:cNvSpPr>
                <p:nvPr/>
              </p:nvSpPr>
              <p:spPr bwMode="auto">
                <a:xfrm>
                  <a:off x="3840" y="91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2876" name="Line 60"/>
                <p:cNvSpPr>
                  <a:spLocks noChangeShapeType="1"/>
                </p:cNvSpPr>
                <p:nvPr/>
              </p:nvSpPr>
              <p:spPr bwMode="auto">
                <a:xfrm>
                  <a:off x="4416" y="91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2877" name="Line 61"/>
                <p:cNvSpPr>
                  <a:spLocks noChangeShapeType="1"/>
                </p:cNvSpPr>
                <p:nvPr/>
              </p:nvSpPr>
              <p:spPr bwMode="auto">
                <a:xfrm>
                  <a:off x="3984" y="91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prstDash val="dash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2878" name="Line 62"/>
                <p:cNvSpPr>
                  <a:spLocks noChangeShapeType="1"/>
                </p:cNvSpPr>
                <p:nvPr/>
              </p:nvSpPr>
              <p:spPr bwMode="auto">
                <a:xfrm>
                  <a:off x="4704" y="91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2879" name="Line 63"/>
                <p:cNvSpPr>
                  <a:spLocks noChangeShapeType="1"/>
                </p:cNvSpPr>
                <p:nvPr/>
              </p:nvSpPr>
              <p:spPr bwMode="auto">
                <a:xfrm>
                  <a:off x="4896" y="912"/>
                  <a:ext cx="0" cy="62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2880" name="Line 64"/>
                <p:cNvSpPr>
                  <a:spLocks noChangeShapeType="1"/>
                </p:cNvSpPr>
                <p:nvPr/>
              </p:nvSpPr>
              <p:spPr bwMode="auto">
                <a:xfrm>
                  <a:off x="3072" y="912"/>
                  <a:ext cx="0" cy="62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881" name="Group 65"/>
              <p:cNvGrpSpPr/>
              <p:nvPr/>
            </p:nvGrpSpPr>
            <p:grpSpPr bwMode="auto">
              <a:xfrm>
                <a:off x="3216" y="768"/>
                <a:ext cx="1611" cy="864"/>
                <a:chOff x="3216" y="768"/>
                <a:chExt cx="1611" cy="864"/>
              </a:xfrm>
            </p:grpSpPr>
            <p:grpSp>
              <p:nvGrpSpPr>
                <p:cNvPr id="162882" name="Group 66"/>
                <p:cNvGrpSpPr/>
                <p:nvPr/>
              </p:nvGrpSpPr>
              <p:grpSpPr bwMode="auto">
                <a:xfrm>
                  <a:off x="3360" y="768"/>
                  <a:ext cx="1344" cy="288"/>
                  <a:chOff x="3360" y="768"/>
                  <a:chExt cx="1344" cy="288"/>
                </a:xfrm>
              </p:grpSpPr>
              <p:sp>
                <p:nvSpPr>
                  <p:cNvPr id="162883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76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FFE70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8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76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FFE70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8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6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FFE70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86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76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FFE70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8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76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FFE70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8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76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FFE70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2889" name="Rectangle 73"/>
                <p:cNvSpPr>
                  <a:spLocks noChangeArrowheads="1"/>
                </p:cNvSpPr>
                <p:nvPr/>
              </p:nvSpPr>
              <p:spPr bwMode="auto">
                <a:xfrm>
                  <a:off x="3216" y="1008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solidFill>
                        <a:srgbClr val="FFFFFF"/>
                      </a:solidFill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FFFFFF"/>
                      </a:solidFill>
                    </a:rPr>
                    <a:t>1</a:t>
                  </a:r>
                </a:p>
              </p:txBody>
            </p:sp>
            <p:sp>
              <p:nvSpPr>
                <p:cNvPr id="162890" name="Rectangle 74"/>
                <p:cNvSpPr>
                  <a:spLocks noChangeArrowheads="1"/>
                </p:cNvSpPr>
                <p:nvPr/>
              </p:nvSpPr>
              <p:spPr bwMode="auto">
                <a:xfrm>
                  <a:off x="3648" y="1008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solidFill>
                        <a:srgbClr val="FFFFFF"/>
                      </a:solidFill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FFFFFF"/>
                      </a:solidFill>
                    </a:rPr>
                    <a:t>2</a:t>
                  </a:r>
                </a:p>
              </p:txBody>
            </p:sp>
            <p:sp>
              <p:nvSpPr>
                <p:cNvPr id="162891" name="Rectangle 75"/>
                <p:cNvSpPr>
                  <a:spLocks noChangeArrowheads="1"/>
                </p:cNvSpPr>
                <p:nvPr/>
              </p:nvSpPr>
              <p:spPr bwMode="auto">
                <a:xfrm>
                  <a:off x="4512" y="1008"/>
                  <a:ext cx="31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solidFill>
                        <a:srgbClr val="FFFFFF"/>
                      </a:solidFill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FFFFFF"/>
                      </a:solidFill>
                    </a:rPr>
                    <a:t>n</a:t>
                  </a:r>
                </a:p>
              </p:txBody>
            </p:sp>
            <p:sp>
              <p:nvSpPr>
                <p:cNvPr id="162892" name="Rectangle 76"/>
                <p:cNvSpPr>
                  <a:spLocks noChangeArrowheads="1"/>
                </p:cNvSpPr>
                <p:nvPr/>
              </p:nvSpPr>
              <p:spPr bwMode="auto">
                <a:xfrm>
                  <a:off x="3888" y="1344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 i="1">
                      <a:solidFill>
                        <a:srgbClr val="FFFFFF"/>
                      </a:solidFill>
                    </a:rPr>
                    <a:t>V</a:t>
                  </a:r>
                  <a:r>
                    <a:rPr kumimoji="1" lang="en-US" altLang="zh-CN" sz="2400" b="1" baseline="-25000">
                      <a:solidFill>
                        <a:srgbClr val="FFFFFF"/>
                      </a:solidFill>
                    </a:rPr>
                    <a:t>AB</a:t>
                  </a:r>
                </a:p>
              </p:txBody>
            </p:sp>
          </p:grpSp>
        </p:grpSp>
      </p:grpSp>
      <p:sp>
        <p:nvSpPr>
          <p:cNvPr id="162893" name="Text Box 77"/>
          <p:cNvSpPr txBox="1">
            <a:spLocks noChangeArrowheads="1"/>
          </p:cNvSpPr>
          <p:nvPr/>
        </p:nvSpPr>
        <p:spPr bwMode="auto">
          <a:xfrm>
            <a:off x="2813050" y="1881188"/>
            <a:ext cx="2597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dirty="0"/>
              <a:t>设各电容器带电量为</a:t>
            </a:r>
            <a:r>
              <a:rPr kumimoji="1" lang="en-US" altLang="zh-CN" i="1" dirty="0"/>
              <a:t>q</a:t>
            </a:r>
          </a:p>
        </p:txBody>
      </p:sp>
      <p:graphicFrame>
        <p:nvGraphicFramePr>
          <p:cNvPr id="162894" name="Object 78"/>
          <p:cNvGraphicFramePr>
            <a:graphicFrameLocks noChangeAspect="1"/>
          </p:cNvGraphicFramePr>
          <p:nvPr/>
        </p:nvGraphicFramePr>
        <p:xfrm>
          <a:off x="1045210" y="2393950"/>
          <a:ext cx="124523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8" name="公式" r:id="rId3" imgW="711000" imgH="215640" progId="">
                  <p:embed/>
                </p:oleObj>
              </mc:Choice>
              <mc:Fallback>
                <p:oleObj name="公式" r:id="rId3" imgW="711000" imgH="215640" progId="">
                  <p:embed/>
                  <p:pic>
                    <p:nvPicPr>
                      <p:cNvPr id="0" name="Picture 78" descr="image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210" y="2393950"/>
                        <a:ext cx="1245235" cy="391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95" name="Object 79"/>
          <p:cNvGraphicFramePr>
            <a:graphicFrameLocks noChangeAspect="1"/>
          </p:cNvGraphicFramePr>
          <p:nvPr/>
        </p:nvGraphicFramePr>
        <p:xfrm>
          <a:off x="2520950" y="2425700"/>
          <a:ext cx="130111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9" name="公式" r:id="rId5" imgW="749160" imgH="215640" progId="">
                  <p:embed/>
                </p:oleObj>
              </mc:Choice>
              <mc:Fallback>
                <p:oleObj name="公式" r:id="rId5" imgW="749160" imgH="215640" progId="">
                  <p:embed/>
                  <p:pic>
                    <p:nvPicPr>
                      <p:cNvPr id="0" name="Picture 79" descr="image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425700"/>
                        <a:ext cx="130111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96" name="Text Box 80"/>
          <p:cNvSpPr txBox="1">
            <a:spLocks noChangeArrowheads="1"/>
          </p:cNvSpPr>
          <p:nvPr/>
        </p:nvSpPr>
        <p:spPr bwMode="auto">
          <a:xfrm>
            <a:off x="3949700" y="2393950"/>
            <a:ext cx="4699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/>
              <a:t>… </a:t>
            </a:r>
          </a:p>
        </p:txBody>
      </p:sp>
      <p:graphicFrame>
        <p:nvGraphicFramePr>
          <p:cNvPr id="162897" name="Object 81"/>
          <p:cNvGraphicFramePr>
            <a:graphicFrameLocks noChangeAspect="1"/>
          </p:cNvGraphicFramePr>
          <p:nvPr/>
        </p:nvGraphicFramePr>
        <p:xfrm>
          <a:off x="1029970" y="3140075"/>
          <a:ext cx="4669155" cy="7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0" name="公式" r:id="rId7" imgW="2946240" imgH="482400" progId="">
                  <p:embed/>
                </p:oleObj>
              </mc:Choice>
              <mc:Fallback>
                <p:oleObj name="公式" r:id="rId7" imgW="2946240" imgH="482400" progId="">
                  <p:embed/>
                  <p:pic>
                    <p:nvPicPr>
                      <p:cNvPr id="0" name="Picture 81" descr="image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970" y="3140075"/>
                        <a:ext cx="4669155" cy="784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98" name="Object 82"/>
          <p:cNvGraphicFramePr>
            <a:graphicFrameLocks noChangeAspect="1"/>
          </p:cNvGraphicFramePr>
          <p:nvPr/>
        </p:nvGraphicFramePr>
        <p:xfrm>
          <a:off x="6737985" y="3206750"/>
          <a:ext cx="109474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1" name="公式" r:id="rId9" imgW="583920" imgH="393480" progId="">
                  <p:embed/>
                </p:oleObj>
              </mc:Choice>
              <mc:Fallback>
                <p:oleObj name="公式" r:id="rId9" imgW="583920" imgH="393480" progId="">
                  <p:embed/>
                  <p:pic>
                    <p:nvPicPr>
                      <p:cNvPr id="0" name="Picture 82" descr="image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985" y="3206750"/>
                        <a:ext cx="109474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900" name="Text Box 84"/>
          <p:cNvSpPr txBox="1">
            <a:spLocks noChangeArrowheads="1"/>
          </p:cNvSpPr>
          <p:nvPr/>
        </p:nvSpPr>
        <p:spPr bwMode="auto">
          <a:xfrm>
            <a:off x="1066800" y="4173538"/>
            <a:ext cx="1454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等效电容：</a:t>
            </a:r>
          </a:p>
        </p:txBody>
      </p:sp>
      <p:graphicFrame>
        <p:nvGraphicFramePr>
          <p:cNvPr id="162902" name="Object 86"/>
          <p:cNvGraphicFramePr>
            <a:graphicFrameLocks noChangeAspect="1"/>
          </p:cNvGraphicFramePr>
          <p:nvPr/>
        </p:nvGraphicFramePr>
        <p:xfrm>
          <a:off x="2667000" y="3962400"/>
          <a:ext cx="3168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2" name="公式" r:id="rId11" imgW="49950000" imgH="13804920" progId="">
                  <p:embed/>
                </p:oleObj>
              </mc:Choice>
              <mc:Fallback>
                <p:oleObj name="公式" r:id="rId11" imgW="49950000" imgH="13804920" progId="">
                  <p:embed/>
                  <p:pic>
                    <p:nvPicPr>
                      <p:cNvPr id="0" name="Picture 86" descr="image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31686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904" name="Text Box 88"/>
          <p:cNvSpPr txBox="1">
            <a:spLocks noChangeArrowheads="1"/>
          </p:cNvSpPr>
          <p:nvPr/>
        </p:nvSpPr>
        <p:spPr bwMode="auto">
          <a:xfrm>
            <a:off x="1219200" y="4860925"/>
            <a:ext cx="6705600" cy="1311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结论：</a:t>
            </a:r>
          </a:p>
          <a:p>
            <a:pPr>
              <a:spcBef>
                <a:spcPct val="50000"/>
              </a:spcBef>
            </a:pPr>
            <a:r>
              <a:rPr kumimoji="1" lang="zh-CN" altLang="en-US"/>
              <a:t>    </a:t>
            </a:r>
            <a:r>
              <a:rPr kumimoji="1" lang="zh-CN" altLang="en-US">
                <a:solidFill>
                  <a:srgbClr val="0000CC"/>
                </a:solidFill>
              </a:rPr>
              <a:t>串联</a:t>
            </a:r>
            <a:r>
              <a:rPr kumimoji="1" lang="zh-CN" altLang="en-US"/>
              <a:t>电容器的</a:t>
            </a:r>
            <a:r>
              <a:rPr kumimoji="1" lang="zh-CN" altLang="en-US">
                <a:solidFill>
                  <a:srgbClr val="0000CC"/>
                </a:solidFill>
              </a:rPr>
              <a:t>等效电容</a:t>
            </a:r>
            <a:r>
              <a:rPr kumimoji="1" lang="zh-CN" altLang="en-US"/>
              <a:t>的倒数等于</a:t>
            </a:r>
            <a:r>
              <a:rPr kumimoji="1" lang="zh-CN" altLang="en-US">
                <a:solidFill>
                  <a:srgbClr val="0000CC"/>
                </a:solidFill>
              </a:rPr>
              <a:t>各电容的倒数之和</a:t>
            </a:r>
            <a:r>
              <a:rPr kumimoji="1" lang="zh-CN" altLang="en-US"/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/>
              <a:t>    电容减小，电容耐压性提高。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00" grpId="0" bldLvl="0" animBg="1"/>
      <p:bldP spid="16290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8DD4-3134-4AB6-ADE0-A092854D9DF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762000" y="1371600"/>
            <a:ext cx="2057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电容器的联结 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762000" y="1957388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电容器的并联</a:t>
            </a:r>
          </a:p>
        </p:txBody>
      </p:sp>
      <p:grpSp>
        <p:nvGrpSpPr>
          <p:cNvPr id="157724" name="Group 28"/>
          <p:cNvGrpSpPr/>
          <p:nvPr/>
        </p:nvGrpSpPr>
        <p:grpSpPr bwMode="auto">
          <a:xfrm>
            <a:off x="5410200" y="1447800"/>
            <a:ext cx="3527425" cy="1511300"/>
            <a:chOff x="2971" y="754"/>
            <a:chExt cx="2222" cy="952"/>
          </a:xfrm>
        </p:grpSpPr>
        <p:sp>
          <p:nvSpPr>
            <p:cNvPr id="157725" name="Rectangle 29"/>
            <p:cNvSpPr>
              <a:spLocks noChangeArrowheads="1"/>
            </p:cNvSpPr>
            <p:nvPr/>
          </p:nvSpPr>
          <p:spPr bwMode="auto">
            <a:xfrm>
              <a:off x="2971" y="754"/>
              <a:ext cx="2222" cy="952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7726" name="Group 30"/>
            <p:cNvGrpSpPr/>
            <p:nvPr/>
          </p:nvGrpSpPr>
          <p:grpSpPr bwMode="auto">
            <a:xfrm>
              <a:off x="3072" y="912"/>
              <a:ext cx="1920" cy="576"/>
              <a:chOff x="3072" y="912"/>
              <a:chExt cx="1920" cy="576"/>
            </a:xfrm>
          </p:grpSpPr>
          <p:grpSp>
            <p:nvGrpSpPr>
              <p:cNvPr id="157727" name="Group 31"/>
              <p:cNvGrpSpPr/>
              <p:nvPr/>
            </p:nvGrpSpPr>
            <p:grpSpPr bwMode="auto">
              <a:xfrm>
                <a:off x="3792" y="1152"/>
                <a:ext cx="1200" cy="96"/>
                <a:chOff x="3792" y="1152"/>
                <a:chExt cx="1200" cy="96"/>
              </a:xfrm>
            </p:grpSpPr>
            <p:sp>
              <p:nvSpPr>
                <p:cNvPr id="157728" name="Line 32"/>
                <p:cNvSpPr>
                  <a:spLocks noChangeShapeType="1"/>
                </p:cNvSpPr>
                <p:nvPr/>
              </p:nvSpPr>
              <p:spPr bwMode="auto">
                <a:xfrm>
                  <a:off x="4800" y="115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E70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29" name="Line 33"/>
                <p:cNvSpPr>
                  <a:spLocks noChangeShapeType="1"/>
                </p:cNvSpPr>
                <p:nvPr/>
              </p:nvSpPr>
              <p:spPr bwMode="auto">
                <a:xfrm>
                  <a:off x="4800" y="124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E70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30" name="Line 34"/>
                <p:cNvSpPr>
                  <a:spLocks noChangeShapeType="1"/>
                </p:cNvSpPr>
                <p:nvPr/>
              </p:nvSpPr>
              <p:spPr bwMode="auto">
                <a:xfrm>
                  <a:off x="4320" y="115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E70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31" name="Line 35"/>
                <p:cNvSpPr>
                  <a:spLocks noChangeShapeType="1"/>
                </p:cNvSpPr>
                <p:nvPr/>
              </p:nvSpPr>
              <p:spPr bwMode="auto">
                <a:xfrm>
                  <a:off x="4320" y="124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E70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32" name="Line 36"/>
                <p:cNvSpPr>
                  <a:spLocks noChangeShapeType="1"/>
                </p:cNvSpPr>
                <p:nvPr/>
              </p:nvSpPr>
              <p:spPr bwMode="auto">
                <a:xfrm>
                  <a:off x="3792" y="115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E70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33" name="Line 37"/>
                <p:cNvSpPr>
                  <a:spLocks noChangeShapeType="1"/>
                </p:cNvSpPr>
                <p:nvPr/>
              </p:nvSpPr>
              <p:spPr bwMode="auto">
                <a:xfrm>
                  <a:off x="3792" y="124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E70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7734" name="Group 38"/>
              <p:cNvGrpSpPr/>
              <p:nvPr/>
            </p:nvGrpSpPr>
            <p:grpSpPr bwMode="auto">
              <a:xfrm>
                <a:off x="3360" y="912"/>
                <a:ext cx="1536" cy="576"/>
                <a:chOff x="3360" y="912"/>
                <a:chExt cx="1536" cy="576"/>
              </a:xfrm>
            </p:grpSpPr>
            <p:sp>
              <p:nvSpPr>
                <p:cNvPr id="157735" name="Line 39"/>
                <p:cNvSpPr>
                  <a:spLocks noChangeShapeType="1"/>
                </p:cNvSpPr>
                <p:nvPr/>
              </p:nvSpPr>
              <p:spPr bwMode="auto">
                <a:xfrm>
                  <a:off x="4896" y="91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36" name="Line 40"/>
                <p:cNvSpPr>
                  <a:spLocks noChangeShapeType="1"/>
                </p:cNvSpPr>
                <p:nvPr/>
              </p:nvSpPr>
              <p:spPr bwMode="auto">
                <a:xfrm>
                  <a:off x="4896" y="1248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37" name="Line 41"/>
                <p:cNvSpPr>
                  <a:spLocks noChangeShapeType="1"/>
                </p:cNvSpPr>
                <p:nvPr/>
              </p:nvSpPr>
              <p:spPr bwMode="auto">
                <a:xfrm>
                  <a:off x="4416" y="91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38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248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39" name="Line 43"/>
                <p:cNvSpPr>
                  <a:spLocks noChangeShapeType="1"/>
                </p:cNvSpPr>
                <p:nvPr/>
              </p:nvSpPr>
              <p:spPr bwMode="auto">
                <a:xfrm>
                  <a:off x="3888" y="91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40" name="Line 44"/>
                <p:cNvSpPr>
                  <a:spLocks noChangeShapeType="1"/>
                </p:cNvSpPr>
                <p:nvPr/>
              </p:nvSpPr>
              <p:spPr bwMode="auto">
                <a:xfrm>
                  <a:off x="3888" y="1248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41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360" y="1488"/>
                  <a:ext cx="1536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74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3360" y="912"/>
                  <a:ext cx="1536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7743" name="Rectangle 47"/>
              <p:cNvSpPr>
                <a:spLocks noChangeArrowheads="1"/>
              </p:cNvSpPr>
              <p:nvPr/>
            </p:nvSpPr>
            <p:spPr bwMode="auto">
              <a:xfrm>
                <a:off x="3504" y="10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FFFFFF"/>
                    </a:solidFill>
                  </a:rPr>
                  <a:t>C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</a:rPr>
                  <a:t>1</a:t>
                </a:r>
              </a:p>
            </p:txBody>
          </p:sp>
          <p:sp>
            <p:nvSpPr>
              <p:cNvPr id="157744" name="Rectangle 48"/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FFFFFF"/>
                    </a:solidFill>
                  </a:rPr>
                  <a:t>C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157745" name="Rectangle 49"/>
              <p:cNvSpPr>
                <a:spLocks noChangeArrowheads="1"/>
              </p:cNvSpPr>
              <p:nvPr/>
            </p:nvSpPr>
            <p:spPr bwMode="auto">
              <a:xfrm>
                <a:off x="4512" y="105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FFFFFF"/>
                    </a:solidFill>
                  </a:rPr>
                  <a:t>C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</a:rPr>
                  <a:t>3</a:t>
                </a:r>
              </a:p>
            </p:txBody>
          </p:sp>
          <p:sp>
            <p:nvSpPr>
              <p:cNvPr id="157746" name="Rectangle 50"/>
              <p:cNvSpPr>
                <a:spLocks noChangeArrowheads="1"/>
              </p:cNvSpPr>
              <p:nvPr/>
            </p:nvSpPr>
            <p:spPr bwMode="auto">
              <a:xfrm>
                <a:off x="3072" y="1056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FFFFFF"/>
                    </a:solidFill>
                  </a:rPr>
                  <a:t>V</a:t>
                </a:r>
                <a:r>
                  <a:rPr kumimoji="1" lang="en-US" altLang="zh-CN" sz="2400" b="1" baseline="-25000">
                    <a:solidFill>
                      <a:srgbClr val="FFFFFF"/>
                    </a:solidFill>
                  </a:rPr>
                  <a:t>AB</a:t>
                </a:r>
              </a:p>
            </p:txBody>
          </p:sp>
        </p:grpSp>
      </p:grpSp>
      <p:sp>
        <p:nvSpPr>
          <p:cNvPr id="157749" name="Text Box 53"/>
          <p:cNvSpPr txBox="1">
            <a:spLocks noChangeArrowheads="1"/>
          </p:cNvSpPr>
          <p:nvPr/>
        </p:nvSpPr>
        <p:spPr bwMode="auto">
          <a:xfrm>
            <a:off x="996950" y="3048000"/>
            <a:ext cx="15176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总电荷量 ：</a:t>
            </a:r>
          </a:p>
        </p:txBody>
      </p:sp>
      <p:graphicFrame>
        <p:nvGraphicFramePr>
          <p:cNvPr id="157750" name="Object 54"/>
          <p:cNvGraphicFramePr>
            <a:graphicFrameLocks noChangeAspect="1"/>
          </p:cNvGraphicFramePr>
          <p:nvPr/>
        </p:nvGraphicFramePr>
        <p:xfrm>
          <a:off x="1147445" y="2398395"/>
          <a:ext cx="146240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1" name="公式" r:id="rId3" imgW="774360" imgH="215640" progId="">
                  <p:embed/>
                </p:oleObj>
              </mc:Choice>
              <mc:Fallback>
                <p:oleObj name="公式" r:id="rId3" imgW="774360" imgH="215640" progId="">
                  <p:embed/>
                  <p:pic>
                    <p:nvPicPr>
                      <p:cNvPr id="0" name="Picture 54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445" y="2398395"/>
                        <a:ext cx="1462405" cy="429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51" name="Object 55"/>
          <p:cNvGraphicFramePr>
            <a:graphicFrameLocks noChangeAspect="1"/>
          </p:cNvGraphicFramePr>
          <p:nvPr/>
        </p:nvGraphicFramePr>
        <p:xfrm>
          <a:off x="2734945" y="2379980"/>
          <a:ext cx="1671955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2" name="公式" r:id="rId5" imgW="799920" imgH="215640" progId="">
                  <p:embed/>
                </p:oleObj>
              </mc:Choice>
              <mc:Fallback>
                <p:oleObj name="公式" r:id="rId5" imgW="799920" imgH="215640" progId="">
                  <p:embed/>
                  <p:pic>
                    <p:nvPicPr>
                      <p:cNvPr id="0" name="Picture 55" descr="image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945" y="2379980"/>
                        <a:ext cx="1671955" cy="465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52" name="Text Box 56"/>
          <p:cNvSpPr txBox="1">
            <a:spLocks noChangeArrowheads="1"/>
          </p:cNvSpPr>
          <p:nvPr/>
        </p:nvSpPr>
        <p:spPr bwMode="auto">
          <a:xfrm>
            <a:off x="4330700" y="2407444"/>
            <a:ext cx="4699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/>
              <a:t>… </a:t>
            </a:r>
          </a:p>
        </p:txBody>
      </p:sp>
      <p:graphicFrame>
        <p:nvGraphicFramePr>
          <p:cNvPr id="157755" name="Object 59"/>
          <p:cNvGraphicFramePr>
            <a:graphicFrameLocks noChangeAspect="1"/>
          </p:cNvGraphicFramePr>
          <p:nvPr/>
        </p:nvGraphicFramePr>
        <p:xfrm>
          <a:off x="1847850" y="3444875"/>
          <a:ext cx="543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3" name="公式" r:id="rId7" imgW="2717640" imgH="228600" progId="">
                  <p:embed/>
                </p:oleObj>
              </mc:Choice>
              <mc:Fallback>
                <p:oleObj name="公式" r:id="rId7" imgW="2717640" imgH="228600" progId="">
                  <p:embed/>
                  <p:pic>
                    <p:nvPicPr>
                      <p:cNvPr id="0" name="Picture 59" descr="image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444875"/>
                        <a:ext cx="5435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56" name="Text Box 60"/>
          <p:cNvSpPr txBox="1">
            <a:spLocks noChangeArrowheads="1"/>
          </p:cNvSpPr>
          <p:nvPr/>
        </p:nvSpPr>
        <p:spPr bwMode="auto">
          <a:xfrm>
            <a:off x="1085850" y="4167188"/>
            <a:ext cx="1454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等效电容：</a:t>
            </a:r>
          </a:p>
        </p:txBody>
      </p:sp>
      <p:graphicFrame>
        <p:nvGraphicFramePr>
          <p:cNvPr id="157759" name="Object 63"/>
          <p:cNvGraphicFramePr>
            <a:graphicFrameLocks noChangeAspect="1"/>
          </p:cNvGraphicFramePr>
          <p:nvPr/>
        </p:nvGraphicFramePr>
        <p:xfrm>
          <a:off x="3255010" y="4011295"/>
          <a:ext cx="2773045" cy="70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4" name="公式" r:id="rId9" imgW="1726920" imgH="431640" progId="">
                  <p:embed/>
                </p:oleObj>
              </mc:Choice>
              <mc:Fallback>
                <p:oleObj name="公式" r:id="rId9" imgW="1726920" imgH="431640" progId="">
                  <p:embed/>
                  <p:pic>
                    <p:nvPicPr>
                      <p:cNvPr id="0" name="Picture 63" descr="image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010" y="4011295"/>
                        <a:ext cx="2773045" cy="70993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60" name="Text Box 64"/>
          <p:cNvSpPr txBox="1">
            <a:spLocks noChangeArrowheads="1"/>
          </p:cNvSpPr>
          <p:nvPr/>
        </p:nvSpPr>
        <p:spPr bwMode="auto">
          <a:xfrm>
            <a:off x="1524000" y="4876800"/>
            <a:ext cx="6096000" cy="1311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结论：</a:t>
            </a:r>
          </a:p>
          <a:p>
            <a:pPr>
              <a:spcBef>
                <a:spcPct val="50000"/>
              </a:spcBef>
            </a:pPr>
            <a:r>
              <a:rPr kumimoji="1" lang="zh-CN" altLang="en-US" dirty="0"/>
              <a:t>    </a:t>
            </a:r>
            <a:r>
              <a:rPr kumimoji="1" lang="zh-CN" altLang="en-US" dirty="0">
                <a:solidFill>
                  <a:srgbClr val="0000CC"/>
                </a:solidFill>
              </a:rPr>
              <a:t>并联</a:t>
            </a:r>
            <a:r>
              <a:rPr kumimoji="1" lang="zh-CN" altLang="en-US" dirty="0"/>
              <a:t>电容器的等效电容等于</a:t>
            </a:r>
            <a:r>
              <a:rPr kumimoji="1" lang="zh-CN" altLang="en-US" dirty="0">
                <a:solidFill>
                  <a:srgbClr val="0000CC"/>
                </a:solidFill>
              </a:rPr>
              <a:t>各电容器电容之和</a:t>
            </a:r>
            <a:r>
              <a:rPr kumimoji="1" lang="zh-CN" altLang="en-US" dirty="0"/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dirty="0"/>
              <a:t>    电容增加，电容耐压性不变。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8022-8313-40B9-B8A1-135FBC7C59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868647" y="1371599"/>
            <a:ext cx="76200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9.21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ym typeface="Symbol" panose="05050102010706020507" pitchFamily="18" charset="2"/>
              </a:rPr>
              <a:t>一平行板电容器，中间有两层厚度分别为</a:t>
            </a:r>
            <a:r>
              <a:rPr kumimoji="1" lang="en-US" altLang="zh-CN" sz="2400" dirty="0">
                <a:sym typeface="Symbol" panose="05050102010706020507" pitchFamily="18" charset="2"/>
              </a:rPr>
              <a:t>d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sym typeface="Symbol" panose="05050102010706020507" pitchFamily="18" charset="2"/>
              </a:rPr>
              <a:t>和</a:t>
            </a:r>
            <a:r>
              <a:rPr kumimoji="1" lang="en-US" altLang="zh-CN" sz="2400" dirty="0">
                <a:sym typeface="Symbol" panose="05050102010706020507" pitchFamily="18" charset="2"/>
              </a:rPr>
              <a:t>d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sym typeface="Symbol" panose="05050102010706020507" pitchFamily="18" charset="2"/>
              </a:rPr>
              <a:t>的电介质，它们的相对介电常数分别为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r1</a:t>
            </a:r>
            <a:r>
              <a:rPr kumimoji="1" lang="zh-CN" altLang="en-US" sz="2400" dirty="0">
                <a:sym typeface="Symbol" panose="05050102010706020507" pitchFamily="18" charset="2"/>
              </a:rPr>
              <a:t>和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r2</a:t>
            </a:r>
            <a:r>
              <a:rPr kumimoji="1" lang="zh-CN" altLang="en-US" sz="2400" dirty="0">
                <a:sym typeface="Symbol" panose="05050102010706020507" pitchFamily="18" charset="2"/>
              </a:rPr>
              <a:t>，极板面积为</a:t>
            </a:r>
            <a:r>
              <a:rPr kumimoji="1" lang="en-US" altLang="zh-CN" sz="2400" dirty="0">
                <a:sym typeface="Symbol" panose="05050102010706020507" pitchFamily="18" charset="2"/>
              </a:rPr>
              <a:t>S</a:t>
            </a:r>
            <a:r>
              <a:rPr kumimoji="1" lang="zh-CN" altLang="en-US" sz="2400" dirty="0">
                <a:sym typeface="Symbol" panose="05050102010706020507" pitchFamily="18" charset="2"/>
              </a:rPr>
              <a:t>。求电容。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2684463" y="3224213"/>
            <a:ext cx="3867150" cy="282575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FFFFFF"/>
              </a:gs>
              <a:gs pos="100000">
                <a:srgbClr val="000066"/>
              </a:gs>
            </a:gsLst>
            <a:lin ang="5400000" scaled="1"/>
          </a:gradFill>
          <a:ln w="19050" algn="ctr">
            <a:solidFill>
              <a:srgbClr val="000066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2667000" y="4633913"/>
            <a:ext cx="3903663" cy="280987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FFFFFF"/>
              </a:gs>
              <a:gs pos="100000">
                <a:srgbClr val="000066"/>
              </a:gs>
            </a:gsLst>
            <a:lin ang="5400000" scaled="1"/>
          </a:gradFill>
          <a:ln w="19050" algn="ctr">
            <a:solidFill>
              <a:srgbClr val="000066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2690813" y="3506788"/>
            <a:ext cx="3867150" cy="469900"/>
          </a:xfrm>
          <a:prstGeom prst="rect">
            <a:avLst/>
          </a:prstGeom>
          <a:solidFill>
            <a:srgbClr val="FF9900"/>
          </a:solidFill>
          <a:ln w="19050">
            <a:noFill/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2400" i="1">
                <a:solidFill>
                  <a:srgbClr val="FBFAE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                    </a:t>
            </a:r>
            <a:endParaRPr kumimoji="1" lang="en-US" altLang="zh-CN" sz="2400" baseline="-25000">
              <a:solidFill>
                <a:srgbClr val="FBFAE2"/>
              </a:solidFill>
              <a:sym typeface="Symbol" panose="05050102010706020507" pitchFamily="18" charset="2"/>
            </a:endParaRP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2701925" y="3976688"/>
            <a:ext cx="3849688" cy="65722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2400" i="1">
                <a:solidFill>
                  <a:srgbClr val="996633"/>
                </a:solidFill>
                <a:sym typeface="Symbol" panose="05050102010706020507" pitchFamily="18" charset="2"/>
              </a:rPr>
              <a:t>                     </a:t>
            </a:r>
            <a:endParaRPr kumimoji="1" lang="en-US" altLang="zh-CN" sz="2400" baseline="-25000">
              <a:solidFill>
                <a:srgbClr val="996633"/>
              </a:solidFill>
              <a:sym typeface="Symbol" panose="05050102010706020507" pitchFamily="18" charset="2"/>
            </a:endParaRPr>
          </a:p>
        </p:txBody>
      </p:sp>
      <p:sp>
        <p:nvSpPr>
          <p:cNvPr id="173106" name="Rectangle 50"/>
          <p:cNvSpPr>
            <a:spLocks noChangeArrowheads="1"/>
          </p:cNvSpPr>
          <p:nvPr/>
        </p:nvSpPr>
        <p:spPr bwMode="auto">
          <a:xfrm>
            <a:off x="2268538" y="3487738"/>
            <a:ext cx="438150" cy="455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i="1">
                <a:solidFill>
                  <a:srgbClr val="000066"/>
                </a:solidFill>
              </a:rPr>
              <a:t>d</a:t>
            </a:r>
            <a:r>
              <a:rPr kumimoji="1" lang="en-US" altLang="zh-CN" sz="2400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173107" name="Rectangle 51"/>
          <p:cNvSpPr>
            <a:spLocks noChangeArrowheads="1"/>
          </p:cNvSpPr>
          <p:nvPr/>
        </p:nvSpPr>
        <p:spPr bwMode="auto">
          <a:xfrm>
            <a:off x="2268538" y="4029075"/>
            <a:ext cx="4397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i="1">
                <a:solidFill>
                  <a:srgbClr val="000066"/>
                </a:solidFill>
              </a:rPr>
              <a:t>d</a:t>
            </a:r>
            <a:r>
              <a:rPr kumimoji="1" lang="en-US" altLang="zh-CN" sz="2400" baseline="-25000">
                <a:solidFill>
                  <a:srgbClr val="000066"/>
                </a:solidFill>
              </a:rPr>
              <a:t>2</a:t>
            </a:r>
          </a:p>
        </p:txBody>
      </p:sp>
      <p:grpSp>
        <p:nvGrpSpPr>
          <p:cNvPr id="173108" name="Group 52"/>
          <p:cNvGrpSpPr/>
          <p:nvPr/>
        </p:nvGrpSpPr>
        <p:grpSpPr bwMode="auto">
          <a:xfrm>
            <a:off x="2797175" y="3506788"/>
            <a:ext cx="3660775" cy="1127125"/>
            <a:chOff x="3504" y="979"/>
            <a:chExt cx="1872" cy="576"/>
          </a:xfrm>
        </p:grpSpPr>
        <p:grpSp>
          <p:nvGrpSpPr>
            <p:cNvPr id="173109" name="Group 53"/>
            <p:cNvGrpSpPr/>
            <p:nvPr/>
          </p:nvGrpSpPr>
          <p:grpSpPr bwMode="auto">
            <a:xfrm>
              <a:off x="3504" y="979"/>
              <a:ext cx="1872" cy="240"/>
              <a:chOff x="3360" y="1200"/>
              <a:chExt cx="1872" cy="240"/>
            </a:xfrm>
          </p:grpSpPr>
          <p:sp>
            <p:nvSpPr>
              <p:cNvPr id="173110" name="Line 54"/>
              <p:cNvSpPr>
                <a:spLocks noChangeShapeType="1"/>
              </p:cNvSpPr>
              <p:nvPr/>
            </p:nvSpPr>
            <p:spPr bwMode="auto">
              <a:xfrm>
                <a:off x="3600" y="120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BFAE2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11" name="Line 55"/>
              <p:cNvSpPr>
                <a:spLocks noChangeShapeType="1"/>
              </p:cNvSpPr>
              <p:nvPr/>
            </p:nvSpPr>
            <p:spPr bwMode="auto">
              <a:xfrm>
                <a:off x="3360" y="120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BFAE2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12" name="Line 56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BFAE2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13" name="Line 57"/>
              <p:cNvSpPr>
                <a:spLocks noChangeShapeType="1"/>
              </p:cNvSpPr>
              <p:nvPr/>
            </p:nvSpPr>
            <p:spPr bwMode="auto">
              <a:xfrm>
                <a:off x="3840" y="120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BFAE2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14" name="Line 58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BFAE2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15" name="Line 59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BFAE2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16" name="Line 60"/>
              <p:cNvSpPr>
                <a:spLocks noChangeShapeType="1"/>
              </p:cNvSpPr>
              <p:nvPr/>
            </p:nvSpPr>
            <p:spPr bwMode="auto">
              <a:xfrm>
                <a:off x="4800" y="120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BFAE2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17" name="Line 61"/>
              <p:cNvSpPr>
                <a:spLocks noChangeShapeType="1"/>
              </p:cNvSpPr>
              <p:nvPr/>
            </p:nvSpPr>
            <p:spPr bwMode="auto">
              <a:xfrm>
                <a:off x="5040" y="120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BFAE2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18" name="Line 62"/>
              <p:cNvSpPr>
                <a:spLocks noChangeShapeType="1"/>
              </p:cNvSpPr>
              <p:nvPr/>
            </p:nvSpPr>
            <p:spPr bwMode="auto">
              <a:xfrm>
                <a:off x="5232" y="120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BFAE2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3119" name="Group 63"/>
            <p:cNvGrpSpPr/>
            <p:nvPr/>
          </p:nvGrpSpPr>
          <p:grpSpPr bwMode="auto">
            <a:xfrm>
              <a:off x="3504" y="1219"/>
              <a:ext cx="1776" cy="336"/>
              <a:chOff x="3360" y="1440"/>
              <a:chExt cx="1776" cy="336"/>
            </a:xfrm>
          </p:grpSpPr>
          <p:sp>
            <p:nvSpPr>
              <p:cNvPr id="173120" name="Line 64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21" name="Line 65"/>
              <p:cNvSpPr>
                <a:spLocks noChangeShapeType="1"/>
              </p:cNvSpPr>
              <p:nvPr/>
            </p:nvSpPr>
            <p:spPr bwMode="auto">
              <a:xfrm>
                <a:off x="4800" y="144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22" name="Line 66"/>
              <p:cNvSpPr>
                <a:spLocks noChangeShapeType="1"/>
              </p:cNvSpPr>
              <p:nvPr/>
            </p:nvSpPr>
            <p:spPr bwMode="auto">
              <a:xfrm>
                <a:off x="4464" y="144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23" name="Line 67"/>
              <p:cNvSpPr>
                <a:spLocks noChangeShapeType="1"/>
              </p:cNvSpPr>
              <p:nvPr/>
            </p:nvSpPr>
            <p:spPr bwMode="auto">
              <a:xfrm>
                <a:off x="4080" y="144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24" name="Line 68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25" name="Line 69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99FF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3126" name="Group 70"/>
            <p:cNvGrpSpPr/>
            <p:nvPr/>
          </p:nvGrpSpPr>
          <p:grpSpPr bwMode="auto">
            <a:xfrm>
              <a:off x="3600" y="979"/>
              <a:ext cx="1728" cy="576"/>
              <a:chOff x="3456" y="1200"/>
              <a:chExt cx="1728" cy="576"/>
            </a:xfrm>
          </p:grpSpPr>
          <p:sp>
            <p:nvSpPr>
              <p:cNvPr id="173127" name="Line 71"/>
              <p:cNvSpPr>
                <a:spLocks noChangeShapeType="1"/>
              </p:cNvSpPr>
              <p:nvPr/>
            </p:nvSpPr>
            <p:spPr bwMode="auto">
              <a:xfrm>
                <a:off x="3984" y="1200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28" name="Line 72"/>
              <p:cNvSpPr>
                <a:spLocks noChangeShapeType="1"/>
              </p:cNvSpPr>
              <p:nvPr/>
            </p:nvSpPr>
            <p:spPr bwMode="auto">
              <a:xfrm>
                <a:off x="3456" y="1200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29" name="Line 73"/>
              <p:cNvSpPr>
                <a:spLocks noChangeShapeType="1"/>
              </p:cNvSpPr>
              <p:nvPr/>
            </p:nvSpPr>
            <p:spPr bwMode="auto">
              <a:xfrm>
                <a:off x="4608" y="1200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130" name="Line 74"/>
              <p:cNvSpPr>
                <a:spLocks noChangeShapeType="1"/>
              </p:cNvSpPr>
              <p:nvPr/>
            </p:nvSpPr>
            <p:spPr bwMode="auto">
              <a:xfrm>
                <a:off x="5184" y="1200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3131" name="Group 75"/>
          <p:cNvGrpSpPr/>
          <p:nvPr/>
        </p:nvGrpSpPr>
        <p:grpSpPr bwMode="auto">
          <a:xfrm>
            <a:off x="6435725" y="3078163"/>
            <a:ext cx="584200" cy="2582862"/>
            <a:chOff x="4054" y="1819"/>
            <a:chExt cx="368" cy="1627"/>
          </a:xfrm>
        </p:grpSpPr>
        <p:sp>
          <p:nvSpPr>
            <p:cNvPr id="173132" name="Line 76"/>
            <p:cNvSpPr>
              <a:spLocks noChangeShapeType="1"/>
            </p:cNvSpPr>
            <p:nvPr/>
          </p:nvSpPr>
          <p:spPr bwMode="auto">
            <a:xfrm>
              <a:off x="4235" y="2088"/>
              <a:ext cx="0" cy="1138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133" name="Text Box 77"/>
            <p:cNvSpPr txBox="1">
              <a:spLocks noChangeArrowheads="1"/>
            </p:cNvSpPr>
            <p:nvPr/>
          </p:nvSpPr>
          <p:spPr bwMode="auto">
            <a:xfrm>
              <a:off x="4097" y="3158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173134" name="Text Box 78"/>
            <p:cNvSpPr txBox="1">
              <a:spLocks noChangeArrowheads="1"/>
            </p:cNvSpPr>
            <p:nvPr/>
          </p:nvSpPr>
          <p:spPr bwMode="auto">
            <a:xfrm>
              <a:off x="4054" y="1819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</p:grpSp>
      <p:sp>
        <p:nvSpPr>
          <p:cNvPr id="173135" name="Text Box 79"/>
          <p:cNvSpPr txBox="1">
            <a:spLocks noChangeArrowheads="1"/>
          </p:cNvSpPr>
          <p:nvPr/>
        </p:nvSpPr>
        <p:spPr bwMode="auto">
          <a:xfrm>
            <a:off x="2051050" y="4141788"/>
            <a:ext cx="709613" cy="455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73136" name="Rectangle 80"/>
          <p:cNvSpPr>
            <a:spLocks noChangeArrowheads="1"/>
          </p:cNvSpPr>
          <p:nvPr/>
        </p:nvSpPr>
        <p:spPr bwMode="auto">
          <a:xfrm>
            <a:off x="4090988" y="3362325"/>
            <a:ext cx="1243012" cy="53181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2400" i="1">
              <a:solidFill>
                <a:srgbClr val="CCFF66"/>
              </a:solidFill>
            </a:endParaRPr>
          </a:p>
        </p:txBody>
      </p:sp>
      <p:sp>
        <p:nvSpPr>
          <p:cNvPr id="173137" name="Text Box 81"/>
          <p:cNvSpPr txBox="1">
            <a:spLocks noChangeArrowheads="1"/>
          </p:cNvSpPr>
          <p:nvPr/>
        </p:nvSpPr>
        <p:spPr bwMode="auto">
          <a:xfrm>
            <a:off x="4216400" y="3983038"/>
            <a:ext cx="885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i="1">
                <a:solidFill>
                  <a:srgbClr val="000066"/>
                </a:solidFill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>
                <a:solidFill>
                  <a:srgbClr val="000066"/>
                </a:solidFill>
                <a:sym typeface="Symbol" panose="05050102010706020507" pitchFamily="18" charset="2"/>
              </a:rPr>
              <a:t>r2</a:t>
            </a:r>
            <a:endParaRPr lang="en-US" altLang="zh-CN" sz="2400" baseline="-25000">
              <a:solidFill>
                <a:srgbClr val="000066"/>
              </a:solidFill>
            </a:endParaRPr>
          </a:p>
        </p:txBody>
      </p:sp>
      <p:sp>
        <p:nvSpPr>
          <p:cNvPr id="173138" name="Text Box 82"/>
          <p:cNvSpPr txBox="1">
            <a:spLocks noChangeArrowheads="1"/>
          </p:cNvSpPr>
          <p:nvPr/>
        </p:nvSpPr>
        <p:spPr bwMode="auto">
          <a:xfrm>
            <a:off x="4198938" y="3432175"/>
            <a:ext cx="885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i="1" dirty="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r1</a:t>
            </a:r>
            <a:endParaRPr lang="en-US" altLang="zh-CN" sz="2400" baseline="-25000" dirty="0"/>
          </a:p>
        </p:txBody>
      </p:sp>
      <p:grpSp>
        <p:nvGrpSpPr>
          <p:cNvPr id="173139" name="Group 83"/>
          <p:cNvGrpSpPr/>
          <p:nvPr/>
        </p:nvGrpSpPr>
        <p:grpSpPr bwMode="auto">
          <a:xfrm>
            <a:off x="1979613" y="3114675"/>
            <a:ext cx="938212" cy="1873250"/>
            <a:chOff x="1247" y="1842"/>
            <a:chExt cx="591" cy="1180"/>
          </a:xfrm>
        </p:grpSpPr>
        <p:sp>
          <p:nvSpPr>
            <p:cNvPr id="173140" name="Text Box 84"/>
            <p:cNvSpPr txBox="1">
              <a:spLocks noChangeArrowheads="1"/>
            </p:cNvSpPr>
            <p:nvPr/>
          </p:nvSpPr>
          <p:spPr bwMode="auto">
            <a:xfrm>
              <a:off x="1247" y="1842"/>
              <a:ext cx="59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173141" name="Text Box 85"/>
            <p:cNvSpPr txBox="1">
              <a:spLocks noChangeArrowheads="1"/>
            </p:cNvSpPr>
            <p:nvPr/>
          </p:nvSpPr>
          <p:spPr bwMode="auto">
            <a:xfrm>
              <a:off x="1247" y="2734"/>
              <a:ext cx="59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-q</a:t>
              </a:r>
            </a:p>
          </p:txBody>
        </p:sp>
      </p:grpSp>
      <p:sp>
        <p:nvSpPr>
          <p:cNvPr id="173142" name="Rectangle 86"/>
          <p:cNvSpPr>
            <a:spLocks noChangeArrowheads="1"/>
          </p:cNvSpPr>
          <p:nvPr/>
        </p:nvSpPr>
        <p:spPr bwMode="auto">
          <a:xfrm>
            <a:off x="4343400" y="2827338"/>
            <a:ext cx="417513" cy="457200"/>
          </a:xfrm>
          <a:prstGeom prst="rect">
            <a:avLst/>
          </a:prstGeom>
          <a:noFill/>
          <a:ln w="9525" algn="ctr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173143" name="Rectangle 87"/>
          <p:cNvSpPr>
            <a:spLocks noChangeArrowheads="1"/>
          </p:cNvSpPr>
          <p:nvPr/>
        </p:nvSpPr>
        <p:spPr bwMode="auto">
          <a:xfrm>
            <a:off x="4356100" y="4868863"/>
            <a:ext cx="417513" cy="457200"/>
          </a:xfrm>
          <a:prstGeom prst="rect">
            <a:avLst/>
          </a:prstGeom>
          <a:noFill/>
          <a:ln w="9525" algn="ctr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5801-7CA8-4761-ADB3-68A9B8E6E57D}" type="slidenum">
              <a:rPr lang="en-US" altLang="zh-CN"/>
              <a:pPr/>
              <a:t>14</a:t>
            </a:fld>
            <a:endParaRPr lang="en-US" altLang="zh-CN"/>
          </a:p>
        </p:txBody>
      </p:sp>
      <p:grpSp>
        <p:nvGrpSpPr>
          <p:cNvPr id="174125" name="Group 45"/>
          <p:cNvGrpSpPr/>
          <p:nvPr/>
        </p:nvGrpSpPr>
        <p:grpSpPr bwMode="auto">
          <a:xfrm>
            <a:off x="4800600" y="1143000"/>
            <a:ext cx="4191000" cy="2433638"/>
            <a:chOff x="1247" y="1781"/>
            <a:chExt cx="3175" cy="1843"/>
          </a:xfrm>
        </p:grpSpPr>
        <p:sp>
          <p:nvSpPr>
            <p:cNvPr id="174083" name="Rectangle 3"/>
            <p:cNvSpPr>
              <a:spLocks noChangeArrowheads="1"/>
            </p:cNvSpPr>
            <p:nvPr/>
          </p:nvSpPr>
          <p:spPr bwMode="auto">
            <a:xfrm>
              <a:off x="1691" y="2031"/>
              <a:ext cx="2436" cy="178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50000">
                  <a:srgbClr val="FFFFFF"/>
                </a:gs>
                <a:gs pos="100000">
                  <a:srgbClr val="000066"/>
                </a:gs>
              </a:gsLst>
              <a:lin ang="5400000" scaled="1"/>
            </a:gradFill>
            <a:ln w="19050" algn="ctr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84" name="Rectangle 4"/>
            <p:cNvSpPr>
              <a:spLocks noChangeArrowheads="1"/>
            </p:cNvSpPr>
            <p:nvPr/>
          </p:nvSpPr>
          <p:spPr bwMode="auto">
            <a:xfrm>
              <a:off x="1680" y="2919"/>
              <a:ext cx="2459" cy="177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50000">
                  <a:srgbClr val="FFFFFF"/>
                </a:gs>
                <a:gs pos="100000">
                  <a:srgbClr val="000066"/>
                </a:gs>
              </a:gsLst>
              <a:lin ang="5400000" scaled="1"/>
            </a:gradFill>
            <a:ln w="19050" algn="ctr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85" name="Rectangle 5"/>
            <p:cNvSpPr>
              <a:spLocks noChangeArrowheads="1"/>
            </p:cNvSpPr>
            <p:nvPr/>
          </p:nvSpPr>
          <p:spPr bwMode="auto">
            <a:xfrm>
              <a:off x="1695" y="2209"/>
              <a:ext cx="2436" cy="296"/>
            </a:xfrm>
            <a:prstGeom prst="rect">
              <a:avLst/>
            </a:prstGeom>
            <a:solidFill>
              <a:srgbClr val="FF9900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2400" i="1">
                  <a:solidFill>
                    <a:srgbClr val="FBFAE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                    </a:t>
              </a:r>
              <a:endParaRPr kumimoji="1" lang="en-US" altLang="zh-CN" sz="2400" baseline="-25000">
                <a:solidFill>
                  <a:srgbClr val="FBFAE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74086" name="Rectangle 6"/>
            <p:cNvSpPr>
              <a:spLocks noChangeArrowheads="1"/>
            </p:cNvSpPr>
            <p:nvPr/>
          </p:nvSpPr>
          <p:spPr bwMode="auto">
            <a:xfrm>
              <a:off x="1702" y="2505"/>
              <a:ext cx="2425" cy="414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2400" i="1">
                  <a:solidFill>
                    <a:srgbClr val="996633"/>
                  </a:solidFill>
                  <a:sym typeface="Symbol" panose="05050102010706020507" pitchFamily="18" charset="2"/>
                </a:rPr>
                <a:t>                     </a:t>
              </a:r>
              <a:endParaRPr kumimoji="1" lang="en-US" altLang="zh-CN" sz="2400" baseline="-25000">
                <a:solidFill>
                  <a:srgbClr val="9966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74087" name="Rectangle 7"/>
            <p:cNvSpPr>
              <a:spLocks noChangeArrowheads="1"/>
            </p:cNvSpPr>
            <p:nvPr/>
          </p:nvSpPr>
          <p:spPr bwMode="auto">
            <a:xfrm>
              <a:off x="1401" y="2167"/>
              <a:ext cx="332" cy="3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174088" name="Rectangle 8"/>
            <p:cNvSpPr>
              <a:spLocks noChangeArrowheads="1"/>
            </p:cNvSpPr>
            <p:nvPr/>
          </p:nvSpPr>
          <p:spPr bwMode="auto">
            <a:xfrm>
              <a:off x="1402" y="2508"/>
              <a:ext cx="332" cy="3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</a:p>
          </p:txBody>
        </p:sp>
        <p:grpSp>
          <p:nvGrpSpPr>
            <p:cNvPr id="174089" name="Group 9"/>
            <p:cNvGrpSpPr/>
            <p:nvPr/>
          </p:nvGrpSpPr>
          <p:grpSpPr bwMode="auto">
            <a:xfrm>
              <a:off x="1762" y="2209"/>
              <a:ext cx="2306" cy="710"/>
              <a:chOff x="3504" y="979"/>
              <a:chExt cx="1872" cy="576"/>
            </a:xfrm>
          </p:grpSpPr>
          <p:grpSp>
            <p:nvGrpSpPr>
              <p:cNvPr id="174090" name="Group 10"/>
              <p:cNvGrpSpPr/>
              <p:nvPr/>
            </p:nvGrpSpPr>
            <p:grpSpPr bwMode="auto">
              <a:xfrm>
                <a:off x="3504" y="979"/>
                <a:ext cx="1872" cy="240"/>
                <a:chOff x="3360" y="1200"/>
                <a:chExt cx="1872" cy="240"/>
              </a:xfrm>
            </p:grpSpPr>
            <p:sp>
              <p:nvSpPr>
                <p:cNvPr id="174091" name="Line 11"/>
                <p:cNvSpPr>
                  <a:spLocks noChangeShapeType="1"/>
                </p:cNvSpPr>
                <p:nvPr/>
              </p:nvSpPr>
              <p:spPr bwMode="auto">
                <a:xfrm>
                  <a:off x="3600" y="120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BFAE2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092" name="Line 12"/>
                <p:cNvSpPr>
                  <a:spLocks noChangeShapeType="1"/>
                </p:cNvSpPr>
                <p:nvPr/>
              </p:nvSpPr>
              <p:spPr bwMode="auto">
                <a:xfrm>
                  <a:off x="3360" y="120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BFAE2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093" name="Line 13"/>
                <p:cNvSpPr>
                  <a:spLocks noChangeShapeType="1"/>
                </p:cNvSpPr>
                <p:nvPr/>
              </p:nvSpPr>
              <p:spPr bwMode="auto">
                <a:xfrm>
                  <a:off x="4080" y="120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BFAE2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094" name="Line 14"/>
                <p:cNvSpPr>
                  <a:spLocks noChangeShapeType="1"/>
                </p:cNvSpPr>
                <p:nvPr/>
              </p:nvSpPr>
              <p:spPr bwMode="auto">
                <a:xfrm>
                  <a:off x="3840" y="120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BFAE2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095" name="Line 15"/>
                <p:cNvSpPr>
                  <a:spLocks noChangeShapeType="1"/>
                </p:cNvSpPr>
                <p:nvPr/>
              </p:nvSpPr>
              <p:spPr bwMode="auto">
                <a:xfrm>
                  <a:off x="4320" y="120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BFAE2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096" name="Line 16"/>
                <p:cNvSpPr>
                  <a:spLocks noChangeShapeType="1"/>
                </p:cNvSpPr>
                <p:nvPr/>
              </p:nvSpPr>
              <p:spPr bwMode="auto">
                <a:xfrm>
                  <a:off x="4560" y="120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BFAE2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097" name="Line 17"/>
                <p:cNvSpPr>
                  <a:spLocks noChangeShapeType="1"/>
                </p:cNvSpPr>
                <p:nvPr/>
              </p:nvSpPr>
              <p:spPr bwMode="auto">
                <a:xfrm>
                  <a:off x="4800" y="120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BFAE2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098" name="Line 18"/>
                <p:cNvSpPr>
                  <a:spLocks noChangeShapeType="1"/>
                </p:cNvSpPr>
                <p:nvPr/>
              </p:nvSpPr>
              <p:spPr bwMode="auto">
                <a:xfrm>
                  <a:off x="5040" y="120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BFAE2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099" name="Line 19"/>
                <p:cNvSpPr>
                  <a:spLocks noChangeShapeType="1"/>
                </p:cNvSpPr>
                <p:nvPr/>
              </p:nvSpPr>
              <p:spPr bwMode="auto">
                <a:xfrm>
                  <a:off x="5232" y="120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BFAE2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00" name="Group 20"/>
              <p:cNvGrpSpPr/>
              <p:nvPr/>
            </p:nvGrpSpPr>
            <p:grpSpPr bwMode="auto">
              <a:xfrm>
                <a:off x="3504" y="1219"/>
                <a:ext cx="1776" cy="336"/>
                <a:chOff x="3360" y="1440"/>
                <a:chExt cx="1776" cy="336"/>
              </a:xfrm>
            </p:grpSpPr>
            <p:sp>
              <p:nvSpPr>
                <p:cNvPr id="174101" name="Line 21"/>
                <p:cNvSpPr>
                  <a:spLocks noChangeShapeType="1"/>
                </p:cNvSpPr>
                <p:nvPr/>
              </p:nvSpPr>
              <p:spPr bwMode="auto">
                <a:xfrm>
                  <a:off x="5136" y="1440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rgbClr val="0099FF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102" name="Line 22"/>
                <p:cNvSpPr>
                  <a:spLocks noChangeShapeType="1"/>
                </p:cNvSpPr>
                <p:nvPr/>
              </p:nvSpPr>
              <p:spPr bwMode="auto">
                <a:xfrm>
                  <a:off x="4800" y="1440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rgbClr val="0099FF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103" name="Line 23"/>
                <p:cNvSpPr>
                  <a:spLocks noChangeShapeType="1"/>
                </p:cNvSpPr>
                <p:nvPr/>
              </p:nvSpPr>
              <p:spPr bwMode="auto">
                <a:xfrm>
                  <a:off x="4464" y="1440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rgbClr val="0099FF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104" name="Line 24"/>
                <p:cNvSpPr>
                  <a:spLocks noChangeShapeType="1"/>
                </p:cNvSpPr>
                <p:nvPr/>
              </p:nvSpPr>
              <p:spPr bwMode="auto">
                <a:xfrm>
                  <a:off x="4080" y="1440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rgbClr val="0099FF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105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1440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rgbClr val="0099FF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106" name="Line 26"/>
                <p:cNvSpPr>
                  <a:spLocks noChangeShapeType="1"/>
                </p:cNvSpPr>
                <p:nvPr/>
              </p:nvSpPr>
              <p:spPr bwMode="auto">
                <a:xfrm>
                  <a:off x="3360" y="1440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rgbClr val="0099FF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07" name="Group 27"/>
              <p:cNvGrpSpPr/>
              <p:nvPr/>
            </p:nvGrpSpPr>
            <p:grpSpPr bwMode="auto">
              <a:xfrm>
                <a:off x="3600" y="979"/>
                <a:ext cx="1728" cy="576"/>
                <a:chOff x="3456" y="1200"/>
                <a:chExt cx="1728" cy="576"/>
              </a:xfrm>
            </p:grpSpPr>
            <p:sp>
              <p:nvSpPr>
                <p:cNvPr id="174108" name="Line 28"/>
                <p:cNvSpPr>
                  <a:spLocks noChangeShapeType="1"/>
                </p:cNvSpPr>
                <p:nvPr/>
              </p:nvSpPr>
              <p:spPr bwMode="auto">
                <a:xfrm>
                  <a:off x="3984" y="1200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109" name="Line 29"/>
                <p:cNvSpPr>
                  <a:spLocks noChangeShapeType="1"/>
                </p:cNvSpPr>
                <p:nvPr/>
              </p:nvSpPr>
              <p:spPr bwMode="auto">
                <a:xfrm>
                  <a:off x="3456" y="1200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110" name="Line 30"/>
                <p:cNvSpPr>
                  <a:spLocks noChangeShapeType="1"/>
                </p:cNvSpPr>
                <p:nvPr/>
              </p:nvSpPr>
              <p:spPr bwMode="auto">
                <a:xfrm>
                  <a:off x="4608" y="1200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111" name="Line 31"/>
                <p:cNvSpPr>
                  <a:spLocks noChangeShapeType="1"/>
                </p:cNvSpPr>
                <p:nvPr/>
              </p:nvSpPr>
              <p:spPr bwMode="auto">
                <a:xfrm>
                  <a:off x="5184" y="1200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4112" name="Group 32"/>
            <p:cNvGrpSpPr/>
            <p:nvPr/>
          </p:nvGrpSpPr>
          <p:grpSpPr bwMode="auto">
            <a:xfrm>
              <a:off x="4054" y="1939"/>
              <a:ext cx="368" cy="1685"/>
              <a:chOff x="4054" y="1819"/>
              <a:chExt cx="368" cy="1685"/>
            </a:xfrm>
          </p:grpSpPr>
          <p:sp>
            <p:nvSpPr>
              <p:cNvPr id="174113" name="Line 33"/>
              <p:cNvSpPr>
                <a:spLocks noChangeShapeType="1"/>
              </p:cNvSpPr>
              <p:nvPr/>
            </p:nvSpPr>
            <p:spPr bwMode="auto">
              <a:xfrm>
                <a:off x="4235" y="2088"/>
                <a:ext cx="0" cy="113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oval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14" name="Text Box 34"/>
              <p:cNvSpPr txBox="1">
                <a:spLocks noChangeArrowheads="1"/>
              </p:cNvSpPr>
              <p:nvPr/>
            </p:nvSpPr>
            <p:spPr bwMode="auto">
              <a:xfrm>
                <a:off x="4097" y="3158"/>
                <a:ext cx="281" cy="3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66"/>
                    </a:solidFill>
                  </a:rPr>
                  <a:t>x</a:t>
                </a:r>
              </a:p>
            </p:txBody>
          </p:sp>
          <p:sp>
            <p:nvSpPr>
              <p:cNvPr id="174115" name="Text Box 35"/>
              <p:cNvSpPr txBox="1">
                <a:spLocks noChangeArrowheads="1"/>
              </p:cNvSpPr>
              <p:nvPr/>
            </p:nvSpPr>
            <p:spPr bwMode="auto">
              <a:xfrm>
                <a:off x="4054" y="1819"/>
                <a:ext cx="368" cy="3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66"/>
                    </a:solidFill>
                  </a:rPr>
                  <a:t>O</a:t>
                </a:r>
              </a:p>
            </p:txBody>
          </p:sp>
        </p:grpSp>
        <p:sp>
          <p:nvSpPr>
            <p:cNvPr id="174116" name="Text Box 36"/>
            <p:cNvSpPr txBox="1">
              <a:spLocks noChangeArrowheads="1"/>
            </p:cNvSpPr>
            <p:nvPr/>
          </p:nvSpPr>
          <p:spPr bwMode="auto">
            <a:xfrm>
              <a:off x="1291" y="2609"/>
              <a:ext cx="448" cy="3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 </a:t>
              </a:r>
            </a:p>
          </p:txBody>
        </p:sp>
        <p:sp>
          <p:nvSpPr>
            <p:cNvPr id="174117" name="Rectangle 37"/>
            <p:cNvSpPr>
              <a:spLocks noChangeArrowheads="1"/>
            </p:cNvSpPr>
            <p:nvPr/>
          </p:nvSpPr>
          <p:spPr bwMode="auto">
            <a:xfrm>
              <a:off x="2577" y="2118"/>
              <a:ext cx="783" cy="335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 i="1">
                <a:solidFill>
                  <a:srgbClr val="CCFF66"/>
                </a:solidFill>
              </a:endParaRPr>
            </a:p>
          </p:txBody>
        </p:sp>
        <p:sp>
          <p:nvSpPr>
            <p:cNvPr id="174118" name="Text Box 38"/>
            <p:cNvSpPr txBox="1">
              <a:spLocks noChangeArrowheads="1"/>
            </p:cNvSpPr>
            <p:nvPr/>
          </p:nvSpPr>
          <p:spPr bwMode="auto">
            <a:xfrm>
              <a:off x="2657" y="2509"/>
              <a:ext cx="558" cy="3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</a:t>
              </a:r>
              <a:r>
                <a:rPr kumimoji="1" lang="en-US" altLang="zh-CN" sz="2400" baseline="-25000">
                  <a:solidFill>
                    <a:srgbClr val="000066"/>
                  </a:solidFill>
                  <a:sym typeface="Symbol" panose="05050102010706020507" pitchFamily="18" charset="2"/>
                </a:rPr>
                <a:t>r2</a:t>
              </a:r>
              <a:endParaRPr lang="en-US" altLang="zh-CN" sz="2400" baseline="-25000">
                <a:solidFill>
                  <a:srgbClr val="000066"/>
                </a:solidFill>
              </a:endParaRPr>
            </a:p>
          </p:txBody>
        </p:sp>
        <p:sp>
          <p:nvSpPr>
            <p:cNvPr id="174119" name="Text Box 39"/>
            <p:cNvSpPr txBox="1">
              <a:spLocks noChangeArrowheads="1"/>
            </p:cNvSpPr>
            <p:nvPr/>
          </p:nvSpPr>
          <p:spPr bwMode="auto">
            <a:xfrm>
              <a:off x="2644" y="2163"/>
              <a:ext cx="559" cy="3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FBFAE2"/>
                  </a:solidFill>
                  <a:sym typeface="Symbol" panose="05050102010706020507" pitchFamily="18" charset="2"/>
                </a:rPr>
                <a:t></a:t>
              </a:r>
              <a:r>
                <a:rPr kumimoji="1" lang="en-US" altLang="zh-CN" sz="2400" baseline="-25000">
                  <a:solidFill>
                    <a:srgbClr val="FBFAE2"/>
                  </a:solidFill>
                  <a:sym typeface="Symbol" panose="05050102010706020507" pitchFamily="18" charset="2"/>
                </a:rPr>
                <a:t>r1</a:t>
              </a:r>
              <a:endParaRPr lang="en-US" altLang="zh-CN" sz="2400" baseline="-25000">
                <a:solidFill>
                  <a:srgbClr val="FBFAE2"/>
                </a:solidFill>
              </a:endParaRPr>
            </a:p>
          </p:txBody>
        </p:sp>
        <p:grpSp>
          <p:nvGrpSpPr>
            <p:cNvPr id="174120" name="Group 40"/>
            <p:cNvGrpSpPr/>
            <p:nvPr/>
          </p:nvGrpSpPr>
          <p:grpSpPr bwMode="auto">
            <a:xfrm>
              <a:off x="1247" y="1962"/>
              <a:ext cx="591" cy="1240"/>
              <a:chOff x="1247" y="1842"/>
              <a:chExt cx="591" cy="1240"/>
            </a:xfrm>
          </p:grpSpPr>
          <p:sp>
            <p:nvSpPr>
              <p:cNvPr id="174121" name="Text Box 41"/>
              <p:cNvSpPr txBox="1">
                <a:spLocks noChangeArrowheads="1"/>
              </p:cNvSpPr>
              <p:nvPr/>
            </p:nvSpPr>
            <p:spPr bwMode="auto">
              <a:xfrm>
                <a:off x="1247" y="1842"/>
                <a:ext cx="591" cy="3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FF0000"/>
                    </a:solidFill>
                  </a:rPr>
                  <a:t>q</a:t>
                </a:r>
              </a:p>
            </p:txBody>
          </p:sp>
          <p:sp>
            <p:nvSpPr>
              <p:cNvPr id="174122" name="Text Box 42"/>
              <p:cNvSpPr txBox="1">
                <a:spLocks noChangeArrowheads="1"/>
              </p:cNvSpPr>
              <p:nvPr/>
            </p:nvSpPr>
            <p:spPr bwMode="auto">
              <a:xfrm>
                <a:off x="1247" y="2735"/>
                <a:ext cx="591" cy="34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FF0000"/>
                    </a:solidFill>
                  </a:rPr>
                  <a:t>-q</a:t>
                </a:r>
              </a:p>
            </p:txBody>
          </p:sp>
        </p:grpSp>
        <p:sp>
          <p:nvSpPr>
            <p:cNvPr id="174123" name="Rectangle 43"/>
            <p:cNvSpPr>
              <a:spLocks noChangeArrowheads="1"/>
            </p:cNvSpPr>
            <p:nvPr/>
          </p:nvSpPr>
          <p:spPr bwMode="auto">
            <a:xfrm>
              <a:off x="2737" y="1781"/>
              <a:ext cx="262" cy="346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74124" name="Rectangle 44"/>
            <p:cNvSpPr>
              <a:spLocks noChangeArrowheads="1"/>
            </p:cNvSpPr>
            <p:nvPr/>
          </p:nvSpPr>
          <p:spPr bwMode="auto">
            <a:xfrm>
              <a:off x="2744" y="3067"/>
              <a:ext cx="262" cy="346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B</a:t>
              </a:r>
            </a:p>
          </p:txBody>
        </p:sp>
      </p:grpSp>
      <p:sp>
        <p:nvSpPr>
          <p:cNvPr id="174126" name="Text Box 46"/>
          <p:cNvSpPr txBox="1">
            <a:spLocks noChangeArrowheads="1"/>
          </p:cNvSpPr>
          <p:nvPr/>
        </p:nvSpPr>
        <p:spPr bwMode="auto">
          <a:xfrm>
            <a:off x="736600" y="1447800"/>
            <a:ext cx="692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dirty="0"/>
              <a:t>解：</a:t>
            </a:r>
          </a:p>
        </p:txBody>
      </p:sp>
      <p:graphicFrame>
        <p:nvGraphicFramePr>
          <p:cNvPr id="174127" name="Object 47"/>
          <p:cNvGraphicFramePr>
            <a:graphicFrameLocks noChangeAspect="1"/>
          </p:cNvGraphicFramePr>
          <p:nvPr/>
        </p:nvGraphicFramePr>
        <p:xfrm>
          <a:off x="1600200" y="2020887"/>
          <a:ext cx="6223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1" name="公式" r:id="rId3" imgW="13392000" imgH="5676840" progId="">
                  <p:embed/>
                </p:oleObj>
              </mc:Choice>
              <mc:Fallback>
                <p:oleObj name="公式" r:id="rId3" imgW="13392000" imgH="5676840" progId="">
                  <p:embed/>
                  <p:pic>
                    <p:nvPicPr>
                      <p:cNvPr id="0" name="Picture 47" descr="image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20887"/>
                        <a:ext cx="622300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8" name="Object 48"/>
          <p:cNvGraphicFramePr>
            <a:graphicFrameLocks noChangeAspect="1"/>
          </p:cNvGraphicFramePr>
          <p:nvPr/>
        </p:nvGraphicFramePr>
        <p:xfrm>
          <a:off x="914400" y="2286000"/>
          <a:ext cx="403066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2" name="公式" r:id="rId5" imgW="85695480" imgH="29248200" progId="">
                  <p:embed/>
                </p:oleObj>
              </mc:Choice>
              <mc:Fallback>
                <p:oleObj name="公式" r:id="rId5" imgW="85695480" imgH="29248200" progId="">
                  <p:embed/>
                  <p:pic>
                    <p:nvPicPr>
                      <p:cNvPr id="0" name="Picture 48" descr="image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4030663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0" name="Object 50"/>
          <p:cNvGraphicFramePr>
            <a:graphicFrameLocks noChangeAspect="1"/>
          </p:cNvGraphicFramePr>
          <p:nvPr/>
        </p:nvGraphicFramePr>
        <p:xfrm>
          <a:off x="1514475" y="1447800"/>
          <a:ext cx="20526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3" name="公式" r:id="rId7" imgW="43450560" imgH="9334440" progId="">
                  <p:embed/>
                </p:oleObj>
              </mc:Choice>
              <mc:Fallback>
                <p:oleObj name="公式" r:id="rId7" imgW="43450560" imgH="9334440" progId="">
                  <p:embed/>
                  <p:pic>
                    <p:nvPicPr>
                      <p:cNvPr id="0" name="Picture 50" descr="image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447800"/>
                        <a:ext cx="2052638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1" name="Object 51"/>
          <p:cNvGraphicFramePr>
            <a:graphicFrameLocks noChangeAspect="1"/>
          </p:cNvGraphicFramePr>
          <p:nvPr/>
        </p:nvGraphicFramePr>
        <p:xfrm>
          <a:off x="914400" y="3656330"/>
          <a:ext cx="5216525" cy="149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4" name="公式" r:id="rId9" imgW="3251160" imgH="914400" progId="">
                  <p:embed/>
                </p:oleObj>
              </mc:Choice>
              <mc:Fallback>
                <p:oleObj name="公式" r:id="rId9" imgW="3251160" imgH="914400" progId="">
                  <p:embed/>
                  <p:pic>
                    <p:nvPicPr>
                      <p:cNvPr id="0" name="Picture 51" descr="image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6330"/>
                        <a:ext cx="5216525" cy="1497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2" name="Object 52"/>
          <p:cNvGraphicFramePr>
            <a:graphicFrameLocks noChangeAspect="1"/>
          </p:cNvGraphicFramePr>
          <p:nvPr/>
        </p:nvGraphicFramePr>
        <p:xfrm>
          <a:off x="1115060" y="5297805"/>
          <a:ext cx="1981835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5" name="公式" r:id="rId11" imgW="1295280" imgH="622080" progId="">
                  <p:embed/>
                </p:oleObj>
              </mc:Choice>
              <mc:Fallback>
                <p:oleObj name="公式" r:id="rId11" imgW="1295280" imgH="622080" progId="">
                  <p:embed/>
                  <p:pic>
                    <p:nvPicPr>
                      <p:cNvPr id="0" name="Picture 52" descr="image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060" y="5297805"/>
                        <a:ext cx="1981835" cy="9823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3" name="Text Box 53"/>
          <p:cNvSpPr txBox="1">
            <a:spLocks noChangeArrowheads="1"/>
          </p:cNvSpPr>
          <p:nvPr/>
        </p:nvSpPr>
        <p:spPr bwMode="auto">
          <a:xfrm>
            <a:off x="4724400" y="5165725"/>
            <a:ext cx="3486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电容与电介质填充次序无关。</a:t>
            </a:r>
          </a:p>
        </p:txBody>
      </p:sp>
      <p:graphicFrame>
        <p:nvGraphicFramePr>
          <p:cNvPr id="174134" name="Object 54"/>
          <p:cNvGraphicFramePr>
            <a:graphicFrameLocks noChangeAspect="1"/>
          </p:cNvGraphicFramePr>
          <p:nvPr/>
        </p:nvGraphicFramePr>
        <p:xfrm>
          <a:off x="4905375" y="5603875"/>
          <a:ext cx="28670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6" name="公式" r:id="rId13" imgW="61729560" imgH="13804920" progId="">
                  <p:embed/>
                </p:oleObj>
              </mc:Choice>
              <mc:Fallback>
                <p:oleObj name="公式" r:id="rId13" imgW="61729560" imgH="13804920" progId="">
                  <p:embed/>
                  <p:pic>
                    <p:nvPicPr>
                      <p:cNvPr id="0" name="Picture 54" descr="image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603875"/>
                        <a:ext cx="286702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7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79E8-9CA7-42B0-947F-91283C813B3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914400" y="1188247"/>
            <a:ext cx="76200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9.22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ym typeface="Symbol" panose="05050102010706020507" pitchFamily="18" charset="2"/>
              </a:rPr>
              <a:t>一平行板电容器充以两种不同的介质，每种介质各占一半体积。它们的相对介电常数分别为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r1</a:t>
            </a:r>
            <a:r>
              <a:rPr kumimoji="1" lang="zh-CN" altLang="en-US" sz="2400" dirty="0">
                <a:sym typeface="Symbol" panose="05050102010706020507" pitchFamily="18" charset="2"/>
              </a:rPr>
              <a:t>和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r2</a:t>
            </a:r>
            <a:r>
              <a:rPr kumimoji="1" lang="zh-CN" altLang="en-US" sz="2400" dirty="0">
                <a:sym typeface="Symbol" panose="05050102010706020507" pitchFamily="18" charset="2"/>
              </a:rPr>
              <a:t>，极板面积为</a:t>
            </a:r>
            <a:r>
              <a:rPr kumimoji="1" lang="en-US" altLang="zh-CN" sz="2400" dirty="0">
                <a:sym typeface="Symbol" panose="05050102010706020507" pitchFamily="18" charset="2"/>
              </a:rPr>
              <a:t>S</a:t>
            </a:r>
            <a:r>
              <a:rPr kumimoji="1" lang="zh-CN" altLang="en-US" sz="2400" dirty="0">
                <a:sym typeface="Symbol" panose="05050102010706020507" pitchFamily="18" charset="2"/>
              </a:rPr>
              <a:t>。求电容。</a:t>
            </a:r>
          </a:p>
        </p:txBody>
      </p:sp>
      <p:grpSp>
        <p:nvGrpSpPr>
          <p:cNvPr id="175150" name="Group 46"/>
          <p:cNvGrpSpPr/>
          <p:nvPr/>
        </p:nvGrpSpPr>
        <p:grpSpPr bwMode="auto">
          <a:xfrm>
            <a:off x="4046354" y="2290762"/>
            <a:ext cx="5040313" cy="2833688"/>
            <a:chOff x="1247" y="1781"/>
            <a:chExt cx="3175" cy="1785"/>
          </a:xfrm>
        </p:grpSpPr>
        <p:sp>
          <p:nvSpPr>
            <p:cNvPr id="175108" name="Rectangle 4"/>
            <p:cNvSpPr>
              <a:spLocks noChangeArrowheads="1"/>
            </p:cNvSpPr>
            <p:nvPr/>
          </p:nvSpPr>
          <p:spPr bwMode="auto">
            <a:xfrm>
              <a:off x="1691" y="2031"/>
              <a:ext cx="2436" cy="178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50000">
                  <a:srgbClr val="FFFFFF"/>
                </a:gs>
                <a:gs pos="100000">
                  <a:srgbClr val="000066"/>
                </a:gs>
              </a:gsLst>
              <a:lin ang="5400000" scaled="1"/>
            </a:gradFill>
            <a:ln w="19050" algn="ctr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09" name="Rectangle 5"/>
            <p:cNvSpPr>
              <a:spLocks noChangeArrowheads="1"/>
            </p:cNvSpPr>
            <p:nvPr/>
          </p:nvSpPr>
          <p:spPr bwMode="auto">
            <a:xfrm>
              <a:off x="1680" y="2919"/>
              <a:ext cx="2459" cy="177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50000">
                  <a:srgbClr val="FFFFFF"/>
                </a:gs>
                <a:gs pos="100000">
                  <a:srgbClr val="000066"/>
                </a:gs>
              </a:gsLst>
              <a:lin ang="5400000" scaled="1"/>
            </a:gradFill>
            <a:ln w="19050" algn="ctr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10" name="Rectangle 6"/>
            <p:cNvSpPr>
              <a:spLocks noChangeArrowheads="1"/>
            </p:cNvSpPr>
            <p:nvPr/>
          </p:nvSpPr>
          <p:spPr bwMode="auto">
            <a:xfrm>
              <a:off x="1695" y="2209"/>
              <a:ext cx="1233" cy="708"/>
            </a:xfrm>
            <a:prstGeom prst="rect">
              <a:avLst/>
            </a:prstGeom>
            <a:solidFill>
              <a:srgbClr val="FF9900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2400" i="1" dirty="0">
                  <a:solidFill>
                    <a:srgbClr val="FBFAE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                    </a:t>
              </a:r>
              <a:endParaRPr kumimoji="1" lang="en-US" altLang="zh-CN" sz="2400" baseline="-25000" dirty="0">
                <a:solidFill>
                  <a:srgbClr val="FBFAE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75111" name="Rectangle 7"/>
            <p:cNvSpPr>
              <a:spLocks noChangeArrowheads="1"/>
            </p:cNvSpPr>
            <p:nvPr/>
          </p:nvSpPr>
          <p:spPr bwMode="auto">
            <a:xfrm>
              <a:off x="2928" y="2208"/>
              <a:ext cx="1199" cy="708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r>
                <a:rPr kumimoji="1" lang="en-US" altLang="zh-CN" sz="2400" i="1">
                  <a:solidFill>
                    <a:srgbClr val="996633"/>
                  </a:solidFill>
                  <a:sym typeface="Symbol" panose="05050102010706020507" pitchFamily="18" charset="2"/>
                </a:rPr>
                <a:t>                     </a:t>
              </a:r>
              <a:endParaRPr kumimoji="1" lang="en-US" altLang="zh-CN" sz="2400" baseline="-25000">
                <a:solidFill>
                  <a:srgbClr val="996633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75112" name="Rectangle 8"/>
            <p:cNvSpPr>
              <a:spLocks noChangeArrowheads="1"/>
            </p:cNvSpPr>
            <p:nvPr/>
          </p:nvSpPr>
          <p:spPr bwMode="auto">
            <a:xfrm>
              <a:off x="1440" y="2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>
                  <a:solidFill>
                    <a:srgbClr val="000066"/>
                  </a:solidFill>
                </a:rPr>
                <a:t>d</a:t>
              </a:r>
              <a:endParaRPr kumimoji="1" lang="en-US" altLang="zh-CN" sz="2400" baseline="-25000">
                <a:solidFill>
                  <a:srgbClr val="000066"/>
                </a:solidFill>
              </a:endParaRPr>
            </a:p>
          </p:txBody>
        </p:sp>
        <p:grpSp>
          <p:nvGrpSpPr>
            <p:cNvPr id="175137" name="Group 33"/>
            <p:cNvGrpSpPr/>
            <p:nvPr/>
          </p:nvGrpSpPr>
          <p:grpSpPr bwMode="auto">
            <a:xfrm>
              <a:off x="4054" y="1939"/>
              <a:ext cx="368" cy="1627"/>
              <a:chOff x="4054" y="1819"/>
              <a:chExt cx="368" cy="1627"/>
            </a:xfrm>
          </p:grpSpPr>
          <p:sp>
            <p:nvSpPr>
              <p:cNvPr id="175138" name="Line 34"/>
              <p:cNvSpPr>
                <a:spLocks noChangeShapeType="1"/>
              </p:cNvSpPr>
              <p:nvPr/>
            </p:nvSpPr>
            <p:spPr bwMode="auto">
              <a:xfrm>
                <a:off x="4235" y="2088"/>
                <a:ext cx="0" cy="113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oval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39" name="Text Box 35"/>
              <p:cNvSpPr txBox="1">
                <a:spLocks noChangeArrowheads="1"/>
              </p:cNvSpPr>
              <p:nvPr/>
            </p:nvSpPr>
            <p:spPr bwMode="auto">
              <a:xfrm>
                <a:off x="4097" y="3158"/>
                <a:ext cx="2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66"/>
                    </a:solidFill>
                  </a:rPr>
                  <a:t>x</a:t>
                </a:r>
              </a:p>
            </p:txBody>
          </p:sp>
          <p:sp>
            <p:nvSpPr>
              <p:cNvPr id="175140" name="Text Box 36"/>
              <p:cNvSpPr txBox="1">
                <a:spLocks noChangeArrowheads="1"/>
              </p:cNvSpPr>
              <p:nvPr/>
            </p:nvSpPr>
            <p:spPr bwMode="auto">
              <a:xfrm>
                <a:off x="4054" y="1819"/>
                <a:ext cx="36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66"/>
                    </a:solidFill>
                  </a:rPr>
                  <a:t>O</a:t>
                </a:r>
              </a:p>
            </p:txBody>
          </p:sp>
        </p:grpSp>
        <p:sp>
          <p:nvSpPr>
            <p:cNvPr id="175141" name="Text Box 37"/>
            <p:cNvSpPr txBox="1">
              <a:spLocks noChangeArrowheads="1"/>
            </p:cNvSpPr>
            <p:nvPr/>
          </p:nvSpPr>
          <p:spPr bwMode="auto">
            <a:xfrm>
              <a:off x="1292" y="2609"/>
              <a:ext cx="447" cy="2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 </a:t>
              </a:r>
            </a:p>
          </p:txBody>
        </p:sp>
        <p:sp>
          <p:nvSpPr>
            <p:cNvPr id="175143" name="Text Box 39"/>
            <p:cNvSpPr txBox="1">
              <a:spLocks noChangeArrowheads="1"/>
            </p:cNvSpPr>
            <p:nvPr/>
          </p:nvSpPr>
          <p:spPr bwMode="auto">
            <a:xfrm>
              <a:off x="3360" y="2352"/>
              <a:ext cx="55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 dirty="0">
                  <a:solidFill>
                    <a:srgbClr val="000066"/>
                  </a:solidFill>
                  <a:sym typeface="Symbol" panose="05050102010706020507" pitchFamily="18" charset="2"/>
                </a:rPr>
                <a:t></a:t>
              </a:r>
              <a:r>
                <a:rPr kumimoji="1" lang="en-US" altLang="zh-CN" sz="2400" baseline="-25000" dirty="0">
                  <a:solidFill>
                    <a:srgbClr val="000066"/>
                  </a:solidFill>
                  <a:sym typeface="Symbol" panose="05050102010706020507" pitchFamily="18" charset="2"/>
                </a:rPr>
                <a:t>r2</a:t>
              </a:r>
              <a:endParaRPr lang="en-US" altLang="zh-CN" sz="2400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175144" name="Text Box 40"/>
            <p:cNvSpPr txBox="1">
              <a:spLocks noChangeArrowheads="1"/>
            </p:cNvSpPr>
            <p:nvPr/>
          </p:nvSpPr>
          <p:spPr bwMode="auto">
            <a:xfrm>
              <a:off x="2064" y="2400"/>
              <a:ext cx="55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FBFAE2"/>
                  </a:solidFill>
                  <a:sym typeface="Symbol" panose="05050102010706020507" pitchFamily="18" charset="2"/>
                </a:rPr>
                <a:t></a:t>
              </a:r>
              <a:r>
                <a:rPr kumimoji="1" lang="en-US" altLang="zh-CN" sz="2400" baseline="-25000">
                  <a:solidFill>
                    <a:srgbClr val="FBFAE2"/>
                  </a:solidFill>
                  <a:sym typeface="Symbol" panose="05050102010706020507" pitchFamily="18" charset="2"/>
                </a:rPr>
                <a:t>r1</a:t>
              </a:r>
              <a:endParaRPr lang="en-US" altLang="zh-CN" sz="2400" baseline="-25000">
                <a:solidFill>
                  <a:srgbClr val="FBFAE2"/>
                </a:solidFill>
              </a:endParaRPr>
            </a:p>
          </p:txBody>
        </p:sp>
        <p:grpSp>
          <p:nvGrpSpPr>
            <p:cNvPr id="175145" name="Group 41"/>
            <p:cNvGrpSpPr/>
            <p:nvPr/>
          </p:nvGrpSpPr>
          <p:grpSpPr bwMode="auto">
            <a:xfrm>
              <a:off x="1247" y="1962"/>
              <a:ext cx="591" cy="1180"/>
              <a:chOff x="1247" y="1842"/>
              <a:chExt cx="591" cy="1180"/>
            </a:xfrm>
          </p:grpSpPr>
          <p:sp>
            <p:nvSpPr>
              <p:cNvPr id="175146" name="Text Box 42"/>
              <p:cNvSpPr txBox="1">
                <a:spLocks noChangeArrowheads="1"/>
              </p:cNvSpPr>
              <p:nvPr/>
            </p:nvSpPr>
            <p:spPr bwMode="auto">
              <a:xfrm>
                <a:off x="1247" y="1842"/>
                <a:ext cx="59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FF0000"/>
                    </a:solidFill>
                  </a:rPr>
                  <a:t>q</a:t>
                </a:r>
              </a:p>
            </p:txBody>
          </p:sp>
          <p:sp>
            <p:nvSpPr>
              <p:cNvPr id="175147" name="Text Box 43"/>
              <p:cNvSpPr txBox="1">
                <a:spLocks noChangeArrowheads="1"/>
              </p:cNvSpPr>
              <p:nvPr/>
            </p:nvSpPr>
            <p:spPr bwMode="auto">
              <a:xfrm>
                <a:off x="1247" y="2734"/>
                <a:ext cx="59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FF0000"/>
                    </a:solidFill>
                  </a:rPr>
                  <a:t>-q</a:t>
                </a:r>
              </a:p>
            </p:txBody>
          </p:sp>
        </p:grp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2736" y="1781"/>
              <a:ext cx="263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75149" name="Rectangle 45"/>
            <p:cNvSpPr>
              <a:spLocks noChangeArrowheads="1"/>
            </p:cNvSpPr>
            <p:nvPr/>
          </p:nvSpPr>
          <p:spPr bwMode="auto">
            <a:xfrm>
              <a:off x="2744" y="3067"/>
              <a:ext cx="263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0066"/>
                  </a:solidFill>
                </a:rPr>
                <a:t>B</a:t>
              </a:r>
            </a:p>
          </p:txBody>
        </p:sp>
      </p:grpSp>
      <p:sp>
        <p:nvSpPr>
          <p:cNvPr id="175154" name="Text Box 50"/>
          <p:cNvSpPr txBox="1">
            <a:spLocks noChangeArrowheads="1"/>
          </p:cNvSpPr>
          <p:nvPr/>
        </p:nvSpPr>
        <p:spPr bwMode="auto">
          <a:xfrm>
            <a:off x="990600" y="2368237"/>
            <a:ext cx="800219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40409" y="2410309"/>
                <a:ext cx="1609543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𝐸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𝑈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964" y="2494129"/>
                <a:ext cx="1609543" cy="66851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03917" y="3352800"/>
                <a:ext cx="2769604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Ɛ</m:t>
                      </m:r>
                      <m:r>
                        <a:rPr lang="en-US" altLang="zh-CN" i="1" baseline="-25000">
                          <a:latin typeface="Cambria Math"/>
                        </a:rPr>
                        <m:t>𝑟</m:t>
                      </m:r>
                      <m:r>
                        <a:rPr lang="en-US" altLang="zh-CN" i="1" baseline="-25000">
                          <a:latin typeface="Cambria Math"/>
                        </a:rPr>
                        <m:t>1Ɛ0</m:t>
                      </m:r>
                      <m:r>
                        <a:rPr lang="en-US" altLang="zh-CN" b="0" i="1" smtClean="0">
                          <a:latin typeface="Cambria Math"/>
                        </a:rPr>
                        <m:t>𝐸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zh-CN" b="0" i="1" smtClean="0">
                          <a:latin typeface="Cambria Math"/>
                        </a:rPr>
                        <m:t>=Ɛ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𝑟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1Ɛ0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𝑈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17" y="3352800"/>
                <a:ext cx="2769604" cy="6685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219200" y="4284484"/>
                <a:ext cx="2769604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Ɛ</m:t>
                      </m:r>
                      <m:r>
                        <a:rPr lang="en-US" altLang="zh-CN" i="1" baseline="-25000">
                          <a:latin typeface="Cambria Math"/>
                        </a:rPr>
                        <m:t>𝑟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zh-CN" i="1">
                          <a:latin typeface="Cambria Math"/>
                        </a:rPr>
                        <m:t>Ɛ</m:t>
                      </m:r>
                      <m:r>
                        <a:rPr lang="en-US" altLang="zh-CN" i="1" baseline="-25000">
                          <a:latin typeface="Cambria Math"/>
                        </a:rPr>
                        <m:t>0</m:t>
                      </m:r>
                      <m:r>
                        <a:rPr lang="en-US" altLang="zh-CN" b="0" i="1" smtClean="0">
                          <a:latin typeface="Cambria Math"/>
                        </a:rPr>
                        <m:t>𝐸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zh-CN" b="0" i="1" smtClean="0">
                          <a:latin typeface="Cambria Math"/>
                        </a:rPr>
                        <m:t>=Ɛ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𝑟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2Ɛ0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𝑈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284484"/>
                <a:ext cx="2769604" cy="6685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19200" y="5391090"/>
                <a:ext cx="24974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/>
                        </a:rPr>
                        <m:t>σ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zh-CN" b="0" i="1" smtClean="0">
                          <a:latin typeface="Cambria Math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/>
                        </a:rPr>
                        <m:t>σ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238690"/>
                <a:ext cx="2497414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9" grpId="0" animBg="1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33F4-BFD6-45FD-820B-CBE8A3ED8DA9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3000" y="3581400"/>
          <a:ext cx="246538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4" name="公式" r:id="rId3" imgW="43450560" imgH="18275400" progId="">
                  <p:embed/>
                </p:oleObj>
              </mc:Choice>
              <mc:Fallback>
                <p:oleObj name="公式" r:id="rId3" imgW="43450560" imgH="18275400" progId="">
                  <p:embed/>
                  <p:pic>
                    <p:nvPicPr>
                      <p:cNvPr id="0" name="Object 47" descr="image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81400"/>
                        <a:ext cx="246538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53000" y="3810000"/>
          <a:ext cx="14478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5" name="公式" r:id="rId5" imgW="24765480" imgH="12585600" progId="">
                  <p:embed/>
                </p:oleObj>
              </mc:Choice>
              <mc:Fallback>
                <p:oleObj name="公式" r:id="rId5" imgW="24765480" imgH="12585600" progId="">
                  <p:embed/>
                  <p:pic>
                    <p:nvPicPr>
                      <p:cNvPr id="0" name="Object 48" descr="image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144780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19200" y="5029200"/>
          <a:ext cx="3422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6" name="公式" r:id="rId7" imgW="56043000" imgH="12585600" progId="">
                  <p:embed/>
                </p:oleObj>
              </mc:Choice>
              <mc:Fallback>
                <p:oleObj name="公式" r:id="rId7" imgW="56043000" imgH="12585600" progId="">
                  <p:embed/>
                  <p:pic>
                    <p:nvPicPr>
                      <p:cNvPr id="0" name="Object 49" descr="image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34226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2590800"/>
                <a:ext cx="1002069" cy="728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𝐶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590800"/>
                <a:ext cx="1002069" cy="728469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0600" y="1485162"/>
                <a:ext cx="2753639" cy="728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𝑄</m:t>
                      </m:r>
                      <m:r>
                        <a:rPr lang="en-US" altLang="zh-CN" sz="22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200" b="0" i="1" smtClean="0">
                          <a:latin typeface="Cambria Math"/>
                        </a:rPr>
                        <m:t>σ</m:t>
                      </m:r>
                      <m:r>
                        <a:rPr lang="en-US" altLang="zh-CN" sz="2200" b="0" i="1" baseline="-25000" smtClean="0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200" i="1">
                          <a:latin typeface="Cambria Math"/>
                        </a:rPr>
                        <m:t>=Ɛ</m:t>
                      </m:r>
                      <m:r>
                        <a:rPr lang="en-US" altLang="zh-CN" sz="2200" i="1" baseline="-25000">
                          <a:latin typeface="Cambria Math"/>
                        </a:rPr>
                        <m:t>𝑟</m:t>
                      </m:r>
                      <m:r>
                        <a:rPr lang="en-US" altLang="zh-CN" sz="2200" i="1" baseline="-25000">
                          <a:latin typeface="Cambria Math"/>
                        </a:rPr>
                        <m:t>1Ɛ0</m:t>
                      </m:r>
                      <m:f>
                        <m:fPr>
                          <m:ctrlPr>
                            <a:rPr lang="en-US" altLang="zh-CN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485162"/>
                <a:ext cx="2753639" cy="7284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1481395"/>
                <a:ext cx="2804934" cy="728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𝑄</m:t>
                      </m:r>
                      <m:r>
                        <a:rPr lang="en-US" altLang="zh-CN" sz="22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200" b="0" i="1" smtClean="0">
                          <a:latin typeface="Cambria Math"/>
                        </a:rPr>
                        <m:t>σ</m:t>
                      </m:r>
                      <m:r>
                        <a:rPr lang="en-US" altLang="zh-CN" sz="2200" b="0" i="1" baseline="-25000" smtClean="0"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200" i="1">
                          <a:latin typeface="Cambria Math"/>
                        </a:rPr>
                        <m:t>=Ɛ</m:t>
                      </m:r>
                      <m:r>
                        <a:rPr lang="en-US" altLang="zh-CN" sz="2200" i="1" baseline="-25000">
                          <a:latin typeface="Cambria Math"/>
                        </a:rPr>
                        <m:t>𝑟</m:t>
                      </m:r>
                      <m:r>
                        <a:rPr lang="en-US" altLang="zh-CN" sz="22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zh-CN" sz="2200" i="1">
                          <a:latin typeface="Cambria Math"/>
                        </a:rPr>
                        <m:t>Ɛ</m:t>
                      </m:r>
                      <m:r>
                        <a:rPr lang="en-US" altLang="zh-CN" sz="2200" i="1" baseline="-25000">
                          <a:latin typeface="Cambria Math"/>
                        </a:rPr>
                        <m:t>0</m:t>
                      </m:r>
                      <m:f>
                        <m:fPr>
                          <m:ctrlPr>
                            <a:rPr lang="en-US" altLang="zh-CN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481395"/>
                <a:ext cx="2804934" cy="728405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AD5E-259E-4440-9431-40FB13C1828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914400" y="1325562"/>
            <a:ext cx="73914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9.23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ym typeface="Symbol" panose="05050102010706020507" pitchFamily="18" charset="2"/>
              </a:rPr>
              <a:t>自由电荷面密度为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0</a:t>
            </a:r>
            <a:r>
              <a:rPr kumimoji="1" lang="zh-CN" altLang="en-US" sz="2400" dirty="0">
                <a:sym typeface="Symbol" panose="05050102010706020507" pitchFamily="18" charset="2"/>
              </a:rPr>
              <a:t>的平行板电容器，其电容量为多少？</a:t>
            </a:r>
            <a:r>
              <a:rPr kumimoji="1" lang="zh-CN" alt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极化电荷面密度</a:t>
            </a:r>
            <a:r>
              <a:rPr kumimoji="1" lang="zh-CN" altLang="en-US" sz="2400" dirty="0">
                <a:sym typeface="Symbol" panose="05050102010706020507" pitchFamily="18" charset="2"/>
              </a:rPr>
              <a:t>为多少？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685800" y="2362200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/>
              <a:t>解：</a:t>
            </a:r>
          </a:p>
        </p:txBody>
      </p:sp>
      <p:sp>
        <p:nvSpPr>
          <p:cNvPr id="176167" name="Text Box 39"/>
          <p:cNvSpPr txBox="1">
            <a:spLocks noChangeArrowheads="1"/>
          </p:cNvSpPr>
          <p:nvPr/>
        </p:nvSpPr>
        <p:spPr bwMode="auto">
          <a:xfrm>
            <a:off x="1263650" y="2362200"/>
            <a:ext cx="2470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dirty="0"/>
              <a:t>由介质中的高斯定理</a:t>
            </a:r>
          </a:p>
        </p:txBody>
      </p:sp>
      <p:graphicFrame>
        <p:nvGraphicFramePr>
          <p:cNvPr id="176168" name="Object 40"/>
          <p:cNvGraphicFramePr>
            <a:graphicFrameLocks noChangeAspect="1"/>
          </p:cNvGraphicFramePr>
          <p:nvPr/>
        </p:nvGraphicFramePr>
        <p:xfrm>
          <a:off x="1263650" y="2820194"/>
          <a:ext cx="1292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3" name="公式" r:id="rId3" imgW="20703600" imgH="7302600" progId="">
                  <p:embed/>
                </p:oleObj>
              </mc:Choice>
              <mc:Fallback>
                <p:oleObj name="公式" r:id="rId3" imgW="20703600" imgH="7302600" progId="">
                  <p:embed/>
                  <p:pic>
                    <p:nvPicPr>
                      <p:cNvPr id="0" name="Picture 40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820194"/>
                        <a:ext cx="12922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69" name="Object 41"/>
          <p:cNvGraphicFramePr>
            <a:graphicFrameLocks noChangeAspect="1"/>
          </p:cNvGraphicFramePr>
          <p:nvPr/>
        </p:nvGraphicFramePr>
        <p:xfrm>
          <a:off x="3657600" y="2819400"/>
          <a:ext cx="9413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4" name="公式" r:id="rId5" imgW="15016680" imgH="7302600" progId="">
                  <p:embed/>
                </p:oleObj>
              </mc:Choice>
              <mc:Fallback>
                <p:oleObj name="公式" r:id="rId5" imgW="15016680" imgH="7302600" progId="">
                  <p:embed/>
                  <p:pic>
                    <p:nvPicPr>
                      <p:cNvPr id="0" name="Picture 41" descr="image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941388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70" name="Object 42"/>
          <p:cNvGraphicFramePr>
            <a:graphicFrameLocks noChangeAspect="1"/>
          </p:cNvGraphicFramePr>
          <p:nvPr/>
        </p:nvGraphicFramePr>
        <p:xfrm>
          <a:off x="1263650" y="3408362"/>
          <a:ext cx="20542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5" name="公式" r:id="rId7" imgW="32889600" imgH="13804920" progId="">
                  <p:embed/>
                </p:oleObj>
              </mc:Choice>
              <mc:Fallback>
                <p:oleObj name="公式" r:id="rId7" imgW="32889600" imgH="13804920" progId="">
                  <p:embed/>
                  <p:pic>
                    <p:nvPicPr>
                      <p:cNvPr id="0" name="Picture 42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408362"/>
                        <a:ext cx="2054225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71" name="Object 43"/>
          <p:cNvGraphicFramePr>
            <a:graphicFrameLocks noChangeAspect="1"/>
          </p:cNvGraphicFramePr>
          <p:nvPr/>
        </p:nvGraphicFramePr>
        <p:xfrm>
          <a:off x="1263650" y="4572000"/>
          <a:ext cx="2053590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6" name="公式" r:id="rId9" imgW="1079280" imgH="431640" progId="">
                  <p:embed/>
                </p:oleObj>
              </mc:Choice>
              <mc:Fallback>
                <p:oleObj name="公式" r:id="rId9" imgW="1079280" imgH="431640" progId="">
                  <p:embed/>
                  <p:pic>
                    <p:nvPicPr>
                      <p:cNvPr id="0" name="Picture 43" descr="image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572000"/>
                        <a:ext cx="2053590" cy="846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72" name="Object 44"/>
          <p:cNvGraphicFramePr>
            <a:graphicFrameLocks noChangeAspect="1"/>
          </p:cNvGraphicFramePr>
          <p:nvPr/>
        </p:nvGraphicFramePr>
        <p:xfrm>
          <a:off x="1606550" y="5458460"/>
          <a:ext cx="2038985" cy="82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7" name="公式" r:id="rId11" imgW="1104840" imgH="431640" progId="">
                  <p:embed/>
                </p:oleObj>
              </mc:Choice>
              <mc:Fallback>
                <p:oleObj name="公式" r:id="rId11" imgW="1104840" imgH="431640" progId="">
                  <p:embed/>
                  <p:pic>
                    <p:nvPicPr>
                      <p:cNvPr id="0" name="Picture 44" descr="image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5458460"/>
                        <a:ext cx="2038985" cy="821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174" name="Group 46"/>
          <p:cNvGrpSpPr/>
          <p:nvPr/>
        </p:nvGrpSpPr>
        <p:grpSpPr bwMode="auto">
          <a:xfrm>
            <a:off x="5257800" y="2339975"/>
            <a:ext cx="3527425" cy="2232025"/>
            <a:chOff x="3456" y="1296"/>
            <a:chExt cx="2222" cy="1406"/>
          </a:xfrm>
        </p:grpSpPr>
        <p:grpSp>
          <p:nvGrpSpPr>
            <p:cNvPr id="176149" name="Group 21"/>
            <p:cNvGrpSpPr/>
            <p:nvPr/>
          </p:nvGrpSpPr>
          <p:grpSpPr bwMode="auto">
            <a:xfrm>
              <a:off x="3456" y="1296"/>
              <a:ext cx="2222" cy="1406"/>
              <a:chOff x="3198" y="1253"/>
              <a:chExt cx="2222" cy="1406"/>
            </a:xfrm>
          </p:grpSpPr>
          <p:sp>
            <p:nvSpPr>
              <p:cNvPr id="176150" name="Rectangle 22"/>
              <p:cNvSpPr>
                <a:spLocks noChangeArrowheads="1"/>
              </p:cNvSpPr>
              <p:nvPr/>
            </p:nvSpPr>
            <p:spPr bwMode="auto">
              <a:xfrm>
                <a:off x="3198" y="1253"/>
                <a:ext cx="2222" cy="140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1" name="Rectangle 23" descr="80%"/>
              <p:cNvSpPr>
                <a:spLocks noChangeArrowheads="1"/>
              </p:cNvSpPr>
              <p:nvPr/>
            </p:nvSpPr>
            <p:spPr bwMode="auto">
              <a:xfrm>
                <a:off x="3320" y="1616"/>
                <a:ext cx="1968" cy="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ym typeface="Symbol" panose="05050102010706020507" pitchFamily="18" charset="2"/>
                </a:endParaRPr>
              </a:p>
            </p:txBody>
          </p:sp>
          <p:sp>
            <p:nvSpPr>
              <p:cNvPr id="176152" name="Rectangle 24"/>
              <p:cNvSpPr>
                <a:spLocks noChangeArrowheads="1"/>
              </p:cNvSpPr>
              <p:nvPr/>
            </p:nvSpPr>
            <p:spPr bwMode="auto">
              <a:xfrm>
                <a:off x="3320" y="1376"/>
                <a:ext cx="1968" cy="24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400" baseline="-25000">
                  <a:sym typeface="Symbol" panose="05050102010706020507" pitchFamily="18" charset="2"/>
                </a:endParaRPr>
              </a:p>
            </p:txBody>
          </p:sp>
          <p:sp>
            <p:nvSpPr>
              <p:cNvPr id="176153" name="Rectangle 25"/>
              <p:cNvSpPr>
                <a:spLocks noChangeArrowheads="1"/>
              </p:cNvSpPr>
              <p:nvPr/>
            </p:nvSpPr>
            <p:spPr bwMode="auto">
              <a:xfrm>
                <a:off x="3320" y="2192"/>
                <a:ext cx="1968" cy="240"/>
              </a:xfrm>
              <a:prstGeom prst="rect">
                <a:avLst/>
              </a:prstGeom>
              <a:solidFill>
                <a:srgbClr val="3366FF"/>
              </a:solidFill>
              <a:ln w="9525" algn="ctr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400" baseline="-25000">
                  <a:sym typeface="Symbol" panose="05050102010706020507" pitchFamily="18" charset="2"/>
                </a:endParaRPr>
              </a:p>
            </p:txBody>
          </p:sp>
          <p:sp>
            <p:nvSpPr>
              <p:cNvPr id="176154" name="Rectangle 26"/>
              <p:cNvSpPr>
                <a:spLocks noChangeArrowheads="1"/>
              </p:cNvSpPr>
              <p:nvPr/>
            </p:nvSpPr>
            <p:spPr bwMode="auto">
              <a:xfrm>
                <a:off x="3608" y="1424"/>
                <a:ext cx="1392" cy="432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5" name="Line 27"/>
              <p:cNvSpPr>
                <a:spLocks noChangeShapeType="1"/>
              </p:cNvSpPr>
              <p:nvPr/>
            </p:nvSpPr>
            <p:spPr bwMode="auto">
              <a:xfrm>
                <a:off x="3800" y="161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6" name="Line 28"/>
              <p:cNvSpPr>
                <a:spLocks noChangeShapeType="1"/>
              </p:cNvSpPr>
              <p:nvPr/>
            </p:nvSpPr>
            <p:spPr bwMode="auto">
              <a:xfrm>
                <a:off x="4136" y="161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7" name="Line 29"/>
              <p:cNvSpPr>
                <a:spLocks noChangeShapeType="1"/>
              </p:cNvSpPr>
              <p:nvPr/>
            </p:nvSpPr>
            <p:spPr bwMode="auto">
              <a:xfrm>
                <a:off x="5096" y="161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8" name="Line 30"/>
              <p:cNvSpPr>
                <a:spLocks noChangeShapeType="1"/>
              </p:cNvSpPr>
              <p:nvPr/>
            </p:nvSpPr>
            <p:spPr bwMode="auto">
              <a:xfrm>
                <a:off x="4808" y="161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59" name="Line 31"/>
              <p:cNvSpPr>
                <a:spLocks noChangeShapeType="1"/>
              </p:cNvSpPr>
              <p:nvPr/>
            </p:nvSpPr>
            <p:spPr bwMode="auto">
              <a:xfrm>
                <a:off x="4520" y="161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60" name="Line 32"/>
              <p:cNvSpPr>
                <a:spLocks noChangeShapeType="1"/>
              </p:cNvSpPr>
              <p:nvPr/>
            </p:nvSpPr>
            <p:spPr bwMode="auto">
              <a:xfrm>
                <a:off x="3464" y="161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6161" name="Object 33"/>
              <p:cNvGraphicFramePr>
                <a:graphicFrameLocks noChangeAspect="1"/>
              </p:cNvGraphicFramePr>
              <p:nvPr/>
            </p:nvGraphicFramePr>
            <p:xfrm>
              <a:off x="4150" y="1616"/>
              <a:ext cx="363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98" name="公式" r:id="rId13" imgW="9329760" imgH="5676840" progId="">
                      <p:embed/>
                    </p:oleObj>
                  </mc:Choice>
                  <mc:Fallback>
                    <p:oleObj name="公式" r:id="rId13" imgW="9329760" imgH="5676840" progId="">
                      <p:embed/>
                      <p:pic>
                        <p:nvPicPr>
                          <p:cNvPr id="0" name="Picture 33" descr="image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1616"/>
                            <a:ext cx="363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6162" name="Object 34"/>
              <p:cNvGraphicFramePr>
                <a:graphicFrameLocks noChangeAspect="1"/>
              </p:cNvGraphicFramePr>
              <p:nvPr/>
            </p:nvGraphicFramePr>
            <p:xfrm>
              <a:off x="4150" y="1978"/>
              <a:ext cx="363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99" name="公式" r:id="rId15" imgW="9329760" imgH="5676840" progId="">
                      <p:embed/>
                    </p:oleObj>
                  </mc:Choice>
                  <mc:Fallback>
                    <p:oleObj name="公式" r:id="rId15" imgW="9329760" imgH="5676840" progId="">
                      <p:embed/>
                      <p:pic>
                        <p:nvPicPr>
                          <p:cNvPr id="0" name="Picture 34" descr="image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1978"/>
                            <a:ext cx="363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6163" name="Object 35"/>
              <p:cNvGraphicFramePr>
                <a:graphicFrameLocks noChangeAspect="1"/>
              </p:cNvGraphicFramePr>
              <p:nvPr/>
            </p:nvGraphicFramePr>
            <p:xfrm>
              <a:off x="4160" y="1380"/>
              <a:ext cx="36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00" name="公式" r:id="rId17" imgW="9736200" imgH="7302600" progId="">
                      <p:embed/>
                    </p:oleObj>
                  </mc:Choice>
                  <mc:Fallback>
                    <p:oleObj name="公式" r:id="rId17" imgW="9736200" imgH="7302600" progId="">
                      <p:embed/>
                      <p:pic>
                        <p:nvPicPr>
                          <p:cNvPr id="0" name="Picture 35" descr="image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0" y="1380"/>
                            <a:ext cx="368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6164" name="Object 36"/>
              <p:cNvGraphicFramePr>
                <a:graphicFrameLocks noChangeAspect="1"/>
              </p:cNvGraphicFramePr>
              <p:nvPr/>
            </p:nvGraphicFramePr>
            <p:xfrm>
              <a:off x="4150" y="2160"/>
              <a:ext cx="36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01" name="公式" r:id="rId19" imgW="9736200" imgH="7302600" progId="">
                      <p:embed/>
                    </p:oleObj>
                  </mc:Choice>
                  <mc:Fallback>
                    <p:oleObj name="公式" r:id="rId19" imgW="9736200" imgH="7302600" progId="">
                      <p:embed/>
                      <p:pic>
                        <p:nvPicPr>
                          <p:cNvPr id="0" name="Picture 36" descr="image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2160"/>
                            <a:ext cx="363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6165" name="Object 37"/>
              <p:cNvGraphicFramePr>
                <a:graphicFrameLocks noChangeAspect="1"/>
              </p:cNvGraphicFramePr>
              <p:nvPr/>
            </p:nvGraphicFramePr>
            <p:xfrm>
              <a:off x="3833" y="1888"/>
              <a:ext cx="209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02" name="公式" r:id="rId21" imgW="5267880" imgH="6083280" progId="">
                      <p:embed/>
                    </p:oleObj>
                  </mc:Choice>
                  <mc:Fallback>
                    <p:oleObj name="公式" r:id="rId21" imgW="5267880" imgH="6083280" progId="">
                      <p:embed/>
                      <p:pic>
                        <p:nvPicPr>
                          <p:cNvPr id="0" name="Picture 37" descr="image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1888"/>
                            <a:ext cx="209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4800" y="186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FD1E-D1E5-445D-9E67-BC3C3975132C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177178" name="Object 26"/>
          <p:cNvGraphicFramePr>
            <a:graphicFrameLocks noChangeAspect="1"/>
          </p:cNvGraphicFramePr>
          <p:nvPr/>
        </p:nvGraphicFramePr>
        <p:xfrm>
          <a:off x="1130300" y="1447800"/>
          <a:ext cx="10969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3" name="公式" r:id="rId3" imgW="17453880" imgH="13804920" progId="">
                  <p:embed/>
                </p:oleObj>
              </mc:Choice>
              <mc:Fallback>
                <p:oleObj name="公式" r:id="rId3" imgW="17453880" imgH="13804920" progId="">
                  <p:embed/>
                  <p:pic>
                    <p:nvPicPr>
                      <p:cNvPr id="0" name="Picture 26" descr="image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447800"/>
                        <a:ext cx="1096963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9" name="Object 27"/>
          <p:cNvGraphicFramePr>
            <a:graphicFrameLocks noChangeAspect="1"/>
          </p:cNvGraphicFramePr>
          <p:nvPr/>
        </p:nvGraphicFramePr>
        <p:xfrm>
          <a:off x="1130300" y="2438400"/>
          <a:ext cx="10239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4" name="公式" r:id="rId5" imgW="16235280" imgH="13804920" progId="">
                  <p:embed/>
                </p:oleObj>
              </mc:Choice>
              <mc:Fallback>
                <p:oleObj name="公式" r:id="rId5" imgW="16235280" imgH="13804920" progId="">
                  <p:embed/>
                  <p:pic>
                    <p:nvPicPr>
                      <p:cNvPr id="0" name="Picture 27" descr="image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4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438400"/>
                        <a:ext cx="10239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80" name="Object 28"/>
          <p:cNvGraphicFramePr>
            <a:graphicFrameLocks noChangeAspect="1"/>
          </p:cNvGraphicFramePr>
          <p:nvPr/>
        </p:nvGraphicFramePr>
        <p:xfrm>
          <a:off x="1130300" y="3587750"/>
          <a:ext cx="1497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5" name="公式" r:id="rId7" imgW="23952960" imgH="7709040" progId="">
                  <p:embed/>
                </p:oleObj>
              </mc:Choice>
              <mc:Fallback>
                <p:oleObj name="公式" r:id="rId7" imgW="23952960" imgH="7709040" progId="">
                  <p:embed/>
                  <p:pic>
                    <p:nvPicPr>
                      <p:cNvPr id="0" name="Picture 28" descr="image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587750"/>
                        <a:ext cx="149701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81" name="Object 29"/>
          <p:cNvGraphicFramePr>
            <a:graphicFrameLocks noChangeAspect="1"/>
          </p:cNvGraphicFramePr>
          <p:nvPr/>
        </p:nvGraphicFramePr>
        <p:xfrm>
          <a:off x="1130300" y="4233863"/>
          <a:ext cx="19272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6" name="公式" r:id="rId9" imgW="30858480" imgH="13804920" progId="">
                  <p:embed/>
                </p:oleObj>
              </mc:Choice>
              <mc:Fallback>
                <p:oleObj name="公式" r:id="rId9" imgW="30858480" imgH="13804920" progId="">
                  <p:embed/>
                  <p:pic>
                    <p:nvPicPr>
                      <p:cNvPr id="0" name="Picture 29" descr="image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4233863"/>
                        <a:ext cx="1927225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183" name="Group 31"/>
          <p:cNvGrpSpPr/>
          <p:nvPr/>
        </p:nvGrpSpPr>
        <p:grpSpPr bwMode="auto">
          <a:xfrm>
            <a:off x="5105400" y="1676400"/>
            <a:ext cx="3816350" cy="2232025"/>
            <a:chOff x="2925" y="573"/>
            <a:chExt cx="2404" cy="1406"/>
          </a:xfrm>
        </p:grpSpPr>
        <p:grpSp>
          <p:nvGrpSpPr>
            <p:cNvPr id="177184" name="Group 32"/>
            <p:cNvGrpSpPr/>
            <p:nvPr/>
          </p:nvGrpSpPr>
          <p:grpSpPr bwMode="auto">
            <a:xfrm>
              <a:off x="2925" y="573"/>
              <a:ext cx="2404" cy="1406"/>
              <a:chOff x="3016" y="482"/>
              <a:chExt cx="2404" cy="1406"/>
            </a:xfrm>
          </p:grpSpPr>
          <p:sp>
            <p:nvSpPr>
              <p:cNvPr id="177185" name="Rectangle 33"/>
              <p:cNvSpPr>
                <a:spLocks noChangeArrowheads="1"/>
              </p:cNvSpPr>
              <p:nvPr/>
            </p:nvSpPr>
            <p:spPr bwMode="auto">
              <a:xfrm>
                <a:off x="3016" y="482"/>
                <a:ext cx="2404" cy="140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7186" name="Group 34"/>
              <p:cNvGrpSpPr/>
              <p:nvPr/>
            </p:nvGrpSpPr>
            <p:grpSpPr bwMode="auto">
              <a:xfrm>
                <a:off x="3138" y="605"/>
                <a:ext cx="1968" cy="1056"/>
                <a:chOff x="3456" y="1104"/>
                <a:chExt cx="1968" cy="1056"/>
              </a:xfrm>
            </p:grpSpPr>
            <p:sp>
              <p:nvSpPr>
                <p:cNvPr id="177187" name="Rectangle 35" descr="80%"/>
                <p:cNvSpPr>
                  <a:spLocks noChangeArrowheads="1"/>
                </p:cNvSpPr>
                <p:nvPr/>
              </p:nvSpPr>
              <p:spPr bwMode="auto">
                <a:xfrm>
                  <a:off x="3456" y="1344"/>
                  <a:ext cx="1968" cy="5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kumimoji="1" lang="zh-CN" altLang="zh-CN" sz="2400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77188" name="Rectangle 36"/>
                <p:cNvSpPr>
                  <a:spLocks noChangeArrowheads="1"/>
                </p:cNvSpPr>
                <p:nvPr/>
              </p:nvSpPr>
              <p:spPr bwMode="auto">
                <a:xfrm>
                  <a:off x="3456" y="1104"/>
                  <a:ext cx="1968" cy="24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rgbClr val="FFFFFF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kumimoji="1" lang="zh-CN" altLang="zh-CN" sz="2400" baseline="-25000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77189" name="Rectangle 37"/>
                <p:cNvSpPr>
                  <a:spLocks noChangeArrowheads="1"/>
                </p:cNvSpPr>
                <p:nvPr/>
              </p:nvSpPr>
              <p:spPr bwMode="auto">
                <a:xfrm>
                  <a:off x="3456" y="1920"/>
                  <a:ext cx="1968" cy="240"/>
                </a:xfrm>
                <a:prstGeom prst="rect">
                  <a:avLst/>
                </a:prstGeom>
                <a:solidFill>
                  <a:srgbClr val="3366FF"/>
                </a:solidFill>
                <a:ln w="9525" algn="ctr">
                  <a:solidFill>
                    <a:srgbClr val="FFFFFF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kumimoji="1" lang="zh-CN" altLang="zh-CN" sz="2400" baseline="-25000">
                    <a:sym typeface="Symbol" panose="05050102010706020507" pitchFamily="18" charset="2"/>
                  </a:endParaRPr>
                </a:p>
              </p:txBody>
            </p:sp>
          </p:grpSp>
          <p:graphicFrame>
            <p:nvGraphicFramePr>
              <p:cNvPr id="177190" name="Object 38"/>
              <p:cNvGraphicFramePr>
                <a:graphicFrameLocks noChangeAspect="1"/>
              </p:cNvGraphicFramePr>
              <p:nvPr/>
            </p:nvGraphicFramePr>
            <p:xfrm>
              <a:off x="3978" y="573"/>
              <a:ext cx="36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27" name="公式" r:id="rId11" imgW="393480" imgH="291960" progId="">
                      <p:embed/>
                    </p:oleObj>
                  </mc:Choice>
                  <mc:Fallback>
                    <p:oleObj name="公式" r:id="rId11" imgW="393480" imgH="291960" progId="">
                      <p:embed/>
                      <p:pic>
                        <p:nvPicPr>
                          <p:cNvPr id="0" name="Picture 38" descr="image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8" y="573"/>
                            <a:ext cx="368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91" name="Object 39"/>
              <p:cNvGraphicFramePr>
                <a:graphicFrameLocks noChangeAspect="1"/>
              </p:cNvGraphicFramePr>
              <p:nvPr/>
            </p:nvGraphicFramePr>
            <p:xfrm>
              <a:off x="3968" y="1389"/>
              <a:ext cx="36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28" name="公式" r:id="rId13" imgW="393480" imgH="291960" progId="">
                      <p:embed/>
                    </p:oleObj>
                  </mc:Choice>
                  <mc:Fallback>
                    <p:oleObj name="公式" r:id="rId13" imgW="393480" imgH="291960" progId="">
                      <p:embed/>
                      <p:pic>
                        <p:nvPicPr>
                          <p:cNvPr id="0" name="Picture 39" descr="image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8" y="1389"/>
                            <a:ext cx="363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7192" name="Group 40"/>
            <p:cNvGrpSpPr/>
            <p:nvPr/>
          </p:nvGrpSpPr>
          <p:grpSpPr bwMode="auto">
            <a:xfrm>
              <a:off x="4648" y="918"/>
              <a:ext cx="409" cy="603"/>
              <a:chOff x="4739" y="827"/>
              <a:chExt cx="409" cy="603"/>
            </a:xfrm>
          </p:grpSpPr>
          <p:graphicFrame>
            <p:nvGraphicFramePr>
              <p:cNvPr id="177193" name="Object 41"/>
              <p:cNvGraphicFramePr>
                <a:graphicFrameLocks noChangeAspect="1"/>
              </p:cNvGraphicFramePr>
              <p:nvPr/>
            </p:nvGraphicFramePr>
            <p:xfrm>
              <a:off x="4785" y="827"/>
              <a:ext cx="363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29" name="公式" r:id="rId15" imgW="380880" imgH="228600" progId="">
                      <p:embed/>
                    </p:oleObj>
                  </mc:Choice>
                  <mc:Fallback>
                    <p:oleObj name="公式" r:id="rId15" imgW="380880" imgH="228600" progId="">
                      <p:embed/>
                      <p:pic>
                        <p:nvPicPr>
                          <p:cNvPr id="0" name="Picture 41" descr="image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827"/>
                            <a:ext cx="363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94" name="Object 42"/>
              <p:cNvGraphicFramePr>
                <a:graphicFrameLocks noChangeAspect="1"/>
              </p:cNvGraphicFramePr>
              <p:nvPr/>
            </p:nvGraphicFramePr>
            <p:xfrm>
              <a:off x="4739" y="1208"/>
              <a:ext cx="363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30" name="公式" r:id="rId17" imgW="380880" imgH="228600" progId="">
                      <p:embed/>
                    </p:oleObj>
                  </mc:Choice>
                  <mc:Fallback>
                    <p:oleObj name="公式" r:id="rId17" imgW="380880" imgH="228600" progId="">
                      <p:embed/>
                      <p:pic>
                        <p:nvPicPr>
                          <p:cNvPr id="0" name="Picture 42" descr="image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9" y="1208"/>
                            <a:ext cx="363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7195" name="Group 43"/>
            <p:cNvGrpSpPr/>
            <p:nvPr/>
          </p:nvGrpSpPr>
          <p:grpSpPr bwMode="auto">
            <a:xfrm>
              <a:off x="3560" y="936"/>
              <a:ext cx="303" cy="576"/>
              <a:chOff x="3651" y="845"/>
              <a:chExt cx="303" cy="576"/>
            </a:xfrm>
          </p:grpSpPr>
          <p:sp>
            <p:nvSpPr>
              <p:cNvPr id="177196" name="Line 44"/>
              <p:cNvSpPr>
                <a:spLocks noChangeShapeType="1"/>
              </p:cNvSpPr>
              <p:nvPr/>
            </p:nvSpPr>
            <p:spPr bwMode="auto">
              <a:xfrm>
                <a:off x="3954" y="845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7197" name="Object 45"/>
              <p:cNvGraphicFramePr>
                <a:graphicFrameLocks noChangeAspect="1"/>
              </p:cNvGraphicFramePr>
              <p:nvPr/>
            </p:nvGraphicFramePr>
            <p:xfrm>
              <a:off x="3651" y="936"/>
              <a:ext cx="287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31" name="公式" r:id="rId19" imgW="6080400" imgH="7709040" progId="">
                      <p:embed/>
                    </p:oleObj>
                  </mc:Choice>
                  <mc:Fallback>
                    <p:oleObj name="公式" r:id="rId19" imgW="6080400" imgH="7709040" progId="">
                      <p:embed/>
                      <p:pic>
                        <p:nvPicPr>
                          <p:cNvPr id="0" name="Picture 45" descr="image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936"/>
                            <a:ext cx="287" cy="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7198" name="Group 46"/>
            <p:cNvGrpSpPr/>
            <p:nvPr/>
          </p:nvGrpSpPr>
          <p:grpSpPr bwMode="auto">
            <a:xfrm>
              <a:off x="4059" y="1072"/>
              <a:ext cx="317" cy="318"/>
              <a:chOff x="4150" y="981"/>
              <a:chExt cx="317" cy="318"/>
            </a:xfrm>
          </p:grpSpPr>
          <p:sp>
            <p:nvSpPr>
              <p:cNvPr id="177199" name="Line 47"/>
              <p:cNvSpPr>
                <a:spLocks noChangeShapeType="1"/>
              </p:cNvSpPr>
              <p:nvPr/>
            </p:nvSpPr>
            <p:spPr bwMode="auto">
              <a:xfrm flipV="1">
                <a:off x="4150" y="981"/>
                <a:ext cx="0" cy="318"/>
              </a:xfrm>
              <a:prstGeom prst="line">
                <a:avLst/>
              </a:prstGeom>
              <a:noFill/>
              <a:ln w="28575">
                <a:solidFill>
                  <a:srgbClr val="FFE70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7200" name="Object 48"/>
              <p:cNvGraphicFramePr>
                <a:graphicFrameLocks noChangeAspect="1"/>
              </p:cNvGraphicFramePr>
              <p:nvPr/>
            </p:nvGraphicFramePr>
            <p:xfrm>
              <a:off x="4195" y="981"/>
              <a:ext cx="2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32" name="公式" r:id="rId21" imgW="6080400" imgH="6083280" progId="">
                      <p:embed/>
                    </p:oleObj>
                  </mc:Choice>
                  <mc:Fallback>
                    <p:oleObj name="公式" r:id="rId21" imgW="6080400" imgH="6083280" progId="">
                      <p:embed/>
                      <p:pic>
                        <p:nvPicPr>
                          <p:cNvPr id="0" name="Picture 48" descr="image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981"/>
                            <a:ext cx="272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77201" name="Object 49"/>
          <p:cNvGraphicFramePr>
            <a:graphicFrameLocks noChangeAspect="1"/>
          </p:cNvGraphicFramePr>
          <p:nvPr/>
        </p:nvGraphicFramePr>
        <p:xfrm>
          <a:off x="1130300" y="5257800"/>
          <a:ext cx="19526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3" name="公式" r:id="rId23" imgW="31264560" imgH="15430680" progId="">
                  <p:embed/>
                </p:oleObj>
              </mc:Choice>
              <mc:Fallback>
                <p:oleObj name="公式" r:id="rId23" imgW="31264560" imgH="15430680" progId="">
                  <p:embed/>
                  <p:pic>
                    <p:nvPicPr>
                      <p:cNvPr id="0" name="Picture 49" descr="image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257800"/>
                        <a:ext cx="1952625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7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7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A1166-81D2-4F95-B9E4-202E36004C7C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1371600" y="2688553"/>
          <a:ext cx="21113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3" name="公式" r:id="rId3" imgW="44669160" imgH="9334440" progId="">
                  <p:embed/>
                </p:oleObj>
              </mc:Choice>
              <mc:Fallback>
                <p:oleObj name="公式" r:id="rId3" imgW="44669160" imgH="9334440" progId="">
                  <p:embed/>
                  <p:pic>
                    <p:nvPicPr>
                      <p:cNvPr id="0" name="Picture 3" descr="image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88553"/>
                        <a:ext cx="211137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1371600" y="3276600"/>
          <a:ext cx="996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4" name="公式" r:id="rId5" imgW="21109680" imgH="13804920" progId="">
                  <p:embed/>
                </p:oleObj>
              </mc:Choice>
              <mc:Fallback>
                <p:oleObj name="公式" r:id="rId5" imgW="21109680" imgH="13804920" progId="">
                  <p:embed/>
                  <p:pic>
                    <p:nvPicPr>
                      <p:cNvPr id="0" name="Picture 4" descr="image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99695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2901950" y="3278187"/>
          <a:ext cx="8778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5" name="公式" r:id="rId7" imgW="18672480" imgH="13804920" progId="">
                  <p:embed/>
                </p:oleObj>
              </mc:Choice>
              <mc:Fallback>
                <p:oleObj name="公式" r:id="rId7" imgW="18672480" imgH="13804920" progId="">
                  <p:embed/>
                  <p:pic>
                    <p:nvPicPr>
                      <p:cNvPr id="0" name="Picture 5" descr="image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278187"/>
                        <a:ext cx="8778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1377950" y="4005262"/>
          <a:ext cx="1435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6" name="公式" r:id="rId9" imgW="30452400" imgH="13804920" progId="">
                  <p:embed/>
                </p:oleObj>
              </mc:Choice>
              <mc:Fallback>
                <p:oleObj name="公式" r:id="rId9" imgW="30452400" imgH="13804920" progId="">
                  <p:embed/>
                  <p:pic>
                    <p:nvPicPr>
                      <p:cNvPr id="0" name="Picture 6" descr="image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005262"/>
                        <a:ext cx="14351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3054350" y="4003675"/>
          <a:ext cx="14811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7" name="公式" r:id="rId11" imgW="31264560" imgH="13804920" progId="">
                  <p:embed/>
                </p:oleObj>
              </mc:Choice>
              <mc:Fallback>
                <p:oleObj name="公式" r:id="rId11" imgW="31264560" imgH="13804920" progId="">
                  <p:embed/>
                  <p:pic>
                    <p:nvPicPr>
                      <p:cNvPr id="0" name="Picture 7" descr="image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4003675"/>
                        <a:ext cx="14811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4" name="Object 8"/>
          <p:cNvGraphicFramePr>
            <a:graphicFrameLocks noChangeAspect="1"/>
          </p:cNvGraphicFramePr>
          <p:nvPr/>
        </p:nvGraphicFramePr>
        <p:xfrm>
          <a:off x="1371600" y="4740275"/>
          <a:ext cx="3929380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8" name="公式" r:id="rId13" imgW="2145960" imgH="431640" progId="">
                  <p:embed/>
                </p:oleObj>
              </mc:Choice>
              <mc:Fallback>
                <p:oleObj name="公式" r:id="rId13" imgW="2145960" imgH="431640" progId="">
                  <p:embed/>
                  <p:pic>
                    <p:nvPicPr>
                      <p:cNvPr id="0" name="Picture 8" descr="image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40275"/>
                        <a:ext cx="3929380" cy="802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Object 9"/>
          <p:cNvGraphicFramePr>
            <a:graphicFrameLocks noChangeAspect="1"/>
          </p:cNvGraphicFramePr>
          <p:nvPr/>
        </p:nvGraphicFramePr>
        <p:xfrm>
          <a:off x="1554480" y="5542280"/>
          <a:ext cx="4744720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9" name="公式" r:id="rId15" imgW="2552400" imgH="431640" progId="">
                  <p:embed/>
                </p:oleObj>
              </mc:Choice>
              <mc:Fallback>
                <p:oleObj name="公式" r:id="rId15" imgW="2552400" imgH="431640" progId="">
                  <p:embed/>
                  <p:pic>
                    <p:nvPicPr>
                      <p:cNvPr id="0" name="Picture 9" descr="image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480" y="5542280"/>
                        <a:ext cx="4744720" cy="8147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186" name="Group 10"/>
          <p:cNvGrpSpPr/>
          <p:nvPr/>
        </p:nvGrpSpPr>
        <p:grpSpPr bwMode="auto">
          <a:xfrm>
            <a:off x="5410200" y="2687637"/>
            <a:ext cx="2951163" cy="2951163"/>
            <a:chOff x="3513" y="1356"/>
            <a:chExt cx="1859" cy="1859"/>
          </a:xfrm>
        </p:grpSpPr>
        <p:sp>
          <p:nvSpPr>
            <p:cNvPr id="178187" name="Oval 11"/>
            <p:cNvSpPr>
              <a:spLocks noChangeArrowheads="1"/>
            </p:cNvSpPr>
            <p:nvPr/>
          </p:nvSpPr>
          <p:spPr bwMode="auto">
            <a:xfrm>
              <a:off x="3513" y="1356"/>
              <a:ext cx="1859" cy="185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8" name="Oval 12" descr="浅色下对角线"/>
            <p:cNvSpPr>
              <a:spLocks noChangeArrowheads="1"/>
            </p:cNvSpPr>
            <p:nvPr/>
          </p:nvSpPr>
          <p:spPr bwMode="auto">
            <a:xfrm>
              <a:off x="3625" y="1470"/>
              <a:ext cx="1632" cy="1632"/>
            </a:xfrm>
            <a:prstGeom prst="ellipse">
              <a:avLst/>
            </a:prstGeom>
            <a:pattFill prst="ltDnDiag">
              <a:fgClr>
                <a:srgbClr val="CC6600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9" name="Oval 13" descr="30%"/>
            <p:cNvSpPr>
              <a:spLocks noChangeAspect="1" noChangeArrowheads="1"/>
            </p:cNvSpPr>
            <p:nvPr/>
          </p:nvSpPr>
          <p:spPr bwMode="auto">
            <a:xfrm>
              <a:off x="3887" y="1724"/>
              <a:ext cx="1124" cy="1124"/>
            </a:xfrm>
            <a:prstGeom prst="ellipse">
              <a:avLst/>
            </a:prstGeom>
            <a:pattFill prst="pct30">
              <a:fgClr>
                <a:srgbClr val="008000"/>
              </a:fgClr>
              <a:bgClr>
                <a:srgbClr val="FFFFFF"/>
              </a:bgClr>
            </a:pattFill>
            <a:ln w="190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90" name="Oval 14"/>
            <p:cNvSpPr>
              <a:spLocks noChangeArrowheads="1"/>
            </p:cNvSpPr>
            <p:nvPr/>
          </p:nvSpPr>
          <p:spPr bwMode="auto">
            <a:xfrm>
              <a:off x="4080" y="1929"/>
              <a:ext cx="721" cy="720"/>
            </a:xfrm>
            <a:prstGeom prst="ellipse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91" name="Line 15"/>
            <p:cNvSpPr>
              <a:spLocks noChangeShapeType="1"/>
            </p:cNvSpPr>
            <p:nvPr/>
          </p:nvSpPr>
          <p:spPr bwMode="auto">
            <a:xfrm>
              <a:off x="4464" y="2304"/>
              <a:ext cx="321" cy="83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92" name="Line 16"/>
            <p:cNvSpPr>
              <a:spLocks noChangeShapeType="1"/>
            </p:cNvSpPr>
            <p:nvPr/>
          </p:nvSpPr>
          <p:spPr bwMode="auto">
            <a:xfrm flipH="1" flipV="1">
              <a:off x="3969" y="2024"/>
              <a:ext cx="495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93" name="Line 17"/>
            <p:cNvSpPr>
              <a:spLocks noChangeShapeType="1"/>
            </p:cNvSpPr>
            <p:nvPr/>
          </p:nvSpPr>
          <p:spPr bwMode="auto">
            <a:xfrm flipH="1">
              <a:off x="3969" y="2304"/>
              <a:ext cx="495" cy="6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94" name="Rectangle 18"/>
            <p:cNvSpPr>
              <a:spLocks noChangeArrowheads="1"/>
            </p:cNvSpPr>
            <p:nvPr/>
          </p:nvSpPr>
          <p:spPr bwMode="auto">
            <a:xfrm>
              <a:off x="4562" y="2099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 dirty="0">
                  <a:solidFill>
                    <a:schemeClr val="bg1"/>
                  </a:solidFill>
                </a:rPr>
                <a:t>R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8195" name="Rectangle 19"/>
            <p:cNvSpPr>
              <a:spLocks noChangeArrowheads="1"/>
            </p:cNvSpPr>
            <p:nvPr/>
          </p:nvSpPr>
          <p:spPr bwMode="auto">
            <a:xfrm>
              <a:off x="4159" y="1925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 dirty="0">
                  <a:solidFill>
                    <a:schemeClr val="bg1"/>
                  </a:solidFill>
                </a:rPr>
                <a:t>R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8196" name="Rectangle 20"/>
            <p:cNvSpPr>
              <a:spLocks noChangeArrowheads="1"/>
            </p:cNvSpPr>
            <p:nvPr/>
          </p:nvSpPr>
          <p:spPr bwMode="auto">
            <a:xfrm>
              <a:off x="3785" y="2573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/>
                <a:t>R</a:t>
              </a:r>
              <a:r>
                <a:rPr kumimoji="1" lang="en-US" altLang="zh-CN" sz="2400" baseline="-25000"/>
                <a:t>3</a:t>
              </a:r>
              <a:endParaRPr kumimoji="1" lang="en-US" altLang="zh-CN" sz="2800" baseline="-25000"/>
            </a:p>
          </p:txBody>
        </p:sp>
        <p:sp>
          <p:nvSpPr>
            <p:cNvPr id="178197" name="Rectangle 21"/>
            <p:cNvSpPr>
              <a:spLocks noChangeArrowheads="1"/>
            </p:cNvSpPr>
            <p:nvPr/>
          </p:nvSpPr>
          <p:spPr bwMode="auto">
            <a:xfrm>
              <a:off x="4377" y="161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sym typeface="Symbol" panose="05050102010706020507" pitchFamily="18" charset="2"/>
                </a:rPr>
                <a:t></a:t>
              </a:r>
              <a:r>
                <a:rPr kumimoji="1" lang="en-US" altLang="zh-CN" sz="2800" baseline="-25000">
                  <a:sym typeface="Symbol" panose="05050102010706020507" pitchFamily="18" charset="2"/>
                </a:rPr>
                <a:t>r1</a:t>
              </a:r>
            </a:p>
          </p:txBody>
        </p:sp>
        <p:sp>
          <p:nvSpPr>
            <p:cNvPr id="178198" name="Rectangle 22"/>
            <p:cNvSpPr>
              <a:spLocks noChangeArrowheads="1"/>
            </p:cNvSpPr>
            <p:nvPr/>
          </p:nvSpPr>
          <p:spPr bwMode="auto">
            <a:xfrm>
              <a:off x="4631" y="2641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sym typeface="Symbol" panose="05050102010706020507" pitchFamily="18" charset="2"/>
                </a:rPr>
                <a:t></a:t>
              </a:r>
              <a:r>
                <a:rPr kumimoji="1" lang="en-US" altLang="zh-CN" sz="2800" baseline="-25000">
                  <a:sym typeface="Symbol" panose="05050102010706020507" pitchFamily="18" charset="2"/>
                </a:rPr>
                <a:t>r2</a:t>
              </a:r>
            </a:p>
          </p:txBody>
        </p:sp>
      </p:grpSp>
      <p:sp>
        <p:nvSpPr>
          <p:cNvPr id="178199" name="Rectangle 23"/>
          <p:cNvSpPr>
            <a:spLocks noChangeArrowheads="1"/>
          </p:cNvSpPr>
          <p:nvPr/>
        </p:nvSpPr>
        <p:spPr bwMode="auto">
          <a:xfrm>
            <a:off x="838200" y="1219200"/>
            <a:ext cx="76200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400" dirty="0" smtClean="0"/>
              <a:t>例</a:t>
            </a:r>
            <a:r>
              <a:rPr lang="en-US" altLang="zh-CN" sz="2400" dirty="0" smtClean="0"/>
              <a:t>9.24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球形</a:t>
            </a:r>
            <a:r>
              <a:rPr kumimoji="1" lang="zh-CN" altLang="en-US" sz="2400" dirty="0">
                <a:sym typeface="Symbol" panose="05050102010706020507" pitchFamily="18" charset="2"/>
              </a:rPr>
              <a:t>电容器由半径为</a:t>
            </a:r>
            <a:r>
              <a:rPr kumimoji="1" lang="en-US" altLang="zh-CN" sz="2400" dirty="0"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sym typeface="Symbol" panose="05050102010706020507" pitchFamily="18" charset="2"/>
              </a:rPr>
              <a:t>的导体球和内半径为</a:t>
            </a:r>
            <a:r>
              <a:rPr kumimoji="1" lang="en-US" altLang="zh-CN" sz="2400" dirty="0"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zh-CN" altLang="en-US" sz="2400" dirty="0">
                <a:sym typeface="Symbol" panose="05050102010706020507" pitchFamily="18" charset="2"/>
              </a:rPr>
              <a:t>的导体球壳构成，其间有两层均匀电介质，分界面的半径为</a:t>
            </a:r>
            <a:r>
              <a:rPr kumimoji="1" lang="en-US" altLang="zh-CN" sz="2400" dirty="0"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sym typeface="Symbol" panose="05050102010706020507" pitchFamily="18" charset="2"/>
              </a:rPr>
              <a:t>，相对介电常数分别为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r1</a:t>
            </a:r>
            <a:r>
              <a:rPr kumimoji="1" lang="zh-CN" altLang="en-US" sz="2400" dirty="0">
                <a:sym typeface="Symbol" panose="05050102010706020507" pitchFamily="18" charset="2"/>
              </a:rPr>
              <a:t>和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r2</a:t>
            </a:r>
            <a:r>
              <a:rPr kumimoji="1" lang="en-US" altLang="zh-CN" sz="2400" dirty="0"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sym typeface="Symbol" panose="05050102010706020507" pitchFamily="18" charset="2"/>
              </a:rPr>
              <a:t>。求电容。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250766" y="2595772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/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E7D7-53A1-496B-B9FA-4A26D805D4A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762000" y="1600200"/>
            <a:ext cx="2362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孤立导体的电容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990600" y="2343150"/>
            <a:ext cx="14827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孤立导体球</a:t>
            </a:r>
          </a:p>
        </p:txBody>
      </p:sp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4291330" y="2165985"/>
          <a:ext cx="1668145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7" r:id="rId3" imgW="825480" imgH="431640" progId="">
                  <p:embed/>
                </p:oleObj>
              </mc:Choice>
              <mc:Fallback>
                <p:oleObj r:id="rId3" imgW="825480" imgH="431640" progId="">
                  <p:embed/>
                  <p:pic>
                    <p:nvPicPr>
                      <p:cNvPr id="0" name="Picture 5" descr="image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330" y="2165985"/>
                        <a:ext cx="1668145" cy="875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990600" y="3276600"/>
            <a:ext cx="27432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孤立导体球的电容为：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667000" y="2343150"/>
            <a:ext cx="784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电势：</a:t>
            </a:r>
          </a:p>
        </p:txBody>
      </p:sp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4277360" y="3200400"/>
          <a:ext cx="299466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8" r:id="rId5" imgW="1714320" imgH="622080" progId="">
                  <p:embed/>
                </p:oleObj>
              </mc:Choice>
              <mc:Fallback>
                <p:oleObj r:id="rId5" imgW="1714320" imgH="622080" progId="">
                  <p:embed/>
                  <p:pic>
                    <p:nvPicPr>
                      <p:cNvPr id="0" name="Picture 8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360" y="3200400"/>
                        <a:ext cx="299466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762000" y="4495800"/>
            <a:ext cx="8153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孤立导体的电容仅取决于导体的</a:t>
            </a:r>
            <a:r>
              <a:rPr lang="zh-CN" altLang="en-US" dirty="0">
                <a:solidFill>
                  <a:srgbClr val="0000CC"/>
                </a:solidFill>
              </a:rPr>
              <a:t>几何形状和大小</a:t>
            </a:r>
            <a:r>
              <a:rPr lang="zh-CN" altLang="en-US" dirty="0"/>
              <a:t>，与导体是否带电无关。 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762000" y="5181600"/>
            <a:ext cx="16017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地球的电容：</a:t>
            </a: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2819400" y="5181600"/>
          <a:ext cx="53657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9" r:id="rId7" imgW="84476880" imgH="7709040" progId="">
                  <p:embed/>
                </p:oleObj>
              </mc:Choice>
              <mc:Fallback>
                <p:oleObj r:id="rId7" imgW="84476880" imgH="7709040" progId="">
                  <p:embed/>
                  <p:pic>
                    <p:nvPicPr>
                      <p:cNvPr id="0" name="Picture 11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536575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3200400" y="5867400"/>
          <a:ext cx="1882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0" r:id="rId9" imgW="29233800" imgH="6489720" progId="">
                  <p:embed/>
                </p:oleObj>
              </mc:Choice>
              <mc:Fallback>
                <p:oleObj r:id="rId9" imgW="29233800" imgH="6489720" progId="">
                  <p:embed/>
                  <p:pic>
                    <p:nvPicPr>
                      <p:cNvPr id="0" name="Picture 12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867400"/>
                        <a:ext cx="18827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1942-A7DF-4D83-A1F1-4C39EBDE57F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914400" y="1238071"/>
            <a:ext cx="76200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9.25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ym typeface="Symbol" panose="05050102010706020507" pitchFamily="18" charset="2"/>
              </a:rPr>
              <a:t>球形电容器由半径为</a:t>
            </a:r>
            <a:r>
              <a:rPr kumimoji="1" lang="en-US" altLang="zh-CN" sz="2400" dirty="0"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sym typeface="Symbol" panose="05050102010706020507" pitchFamily="18" charset="2"/>
              </a:rPr>
              <a:t>的导体球和内半径为</a:t>
            </a:r>
            <a:r>
              <a:rPr kumimoji="1" lang="en-US" altLang="zh-CN" sz="2400" dirty="0"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zh-CN" altLang="en-US" sz="2400" dirty="0">
                <a:sym typeface="Symbol" panose="05050102010706020507" pitchFamily="18" charset="2"/>
              </a:rPr>
              <a:t>的导体球壳构成，其间有两层均匀电介质，分界面的半径为</a:t>
            </a:r>
            <a:r>
              <a:rPr kumimoji="1" lang="en-US" altLang="zh-CN" sz="2400" dirty="0"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sym typeface="Symbol" panose="05050102010706020507" pitchFamily="18" charset="2"/>
              </a:rPr>
              <a:t>，相对介电常数分别为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r1</a:t>
            </a:r>
            <a:r>
              <a:rPr kumimoji="1" lang="zh-CN" altLang="en-US" sz="2400" dirty="0">
                <a:sym typeface="Symbol" panose="05050102010706020507" pitchFamily="18" charset="2"/>
              </a:rPr>
              <a:t>和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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r2</a:t>
            </a:r>
            <a:r>
              <a:rPr kumimoji="1" lang="en-US" altLang="zh-CN" sz="2400" dirty="0"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sym typeface="Symbol" panose="05050102010706020507" pitchFamily="18" charset="2"/>
              </a:rPr>
              <a:t>。求电容。</a:t>
            </a:r>
          </a:p>
        </p:txBody>
      </p:sp>
      <p:grpSp>
        <p:nvGrpSpPr>
          <p:cNvPr id="172061" name="Group 29"/>
          <p:cNvGrpSpPr/>
          <p:nvPr/>
        </p:nvGrpSpPr>
        <p:grpSpPr bwMode="auto">
          <a:xfrm>
            <a:off x="5943600" y="2438400"/>
            <a:ext cx="2951163" cy="2951163"/>
            <a:chOff x="3513" y="1356"/>
            <a:chExt cx="1859" cy="1859"/>
          </a:xfrm>
        </p:grpSpPr>
        <p:sp>
          <p:nvSpPr>
            <p:cNvPr id="172049" name="Oval 17"/>
            <p:cNvSpPr>
              <a:spLocks noChangeArrowheads="1"/>
            </p:cNvSpPr>
            <p:nvPr/>
          </p:nvSpPr>
          <p:spPr bwMode="auto">
            <a:xfrm>
              <a:off x="3513" y="1356"/>
              <a:ext cx="1859" cy="185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0" name="Oval 18" descr="浅色下对角线"/>
            <p:cNvSpPr>
              <a:spLocks noChangeArrowheads="1"/>
            </p:cNvSpPr>
            <p:nvPr/>
          </p:nvSpPr>
          <p:spPr bwMode="auto">
            <a:xfrm>
              <a:off x="3625" y="1470"/>
              <a:ext cx="1632" cy="1632"/>
            </a:xfrm>
            <a:prstGeom prst="ellipse">
              <a:avLst/>
            </a:prstGeom>
            <a:pattFill prst="ltDnDiag">
              <a:fgClr>
                <a:srgbClr val="CC6600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1" name="Oval 19" descr="30%"/>
            <p:cNvSpPr>
              <a:spLocks noChangeAspect="1" noChangeArrowheads="1"/>
            </p:cNvSpPr>
            <p:nvPr/>
          </p:nvSpPr>
          <p:spPr bwMode="auto">
            <a:xfrm>
              <a:off x="3887" y="1724"/>
              <a:ext cx="1124" cy="1124"/>
            </a:xfrm>
            <a:prstGeom prst="ellipse">
              <a:avLst/>
            </a:prstGeom>
            <a:pattFill prst="pct30">
              <a:fgClr>
                <a:srgbClr val="008000"/>
              </a:fgClr>
              <a:bgClr>
                <a:srgbClr val="FFFFFF"/>
              </a:bgClr>
            </a:pattFill>
            <a:ln w="190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2" name="Oval 20"/>
            <p:cNvSpPr>
              <a:spLocks noChangeArrowheads="1"/>
            </p:cNvSpPr>
            <p:nvPr/>
          </p:nvSpPr>
          <p:spPr bwMode="auto">
            <a:xfrm>
              <a:off x="4080" y="1929"/>
              <a:ext cx="721" cy="720"/>
            </a:xfrm>
            <a:prstGeom prst="ellipse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3" name="Line 21"/>
            <p:cNvSpPr>
              <a:spLocks noChangeShapeType="1"/>
            </p:cNvSpPr>
            <p:nvPr/>
          </p:nvSpPr>
          <p:spPr bwMode="auto">
            <a:xfrm>
              <a:off x="4464" y="2304"/>
              <a:ext cx="321" cy="83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4" name="Line 22"/>
            <p:cNvSpPr>
              <a:spLocks noChangeShapeType="1"/>
            </p:cNvSpPr>
            <p:nvPr/>
          </p:nvSpPr>
          <p:spPr bwMode="auto">
            <a:xfrm flipH="1" flipV="1">
              <a:off x="3969" y="2024"/>
              <a:ext cx="495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5" name="Line 23"/>
            <p:cNvSpPr>
              <a:spLocks noChangeShapeType="1"/>
            </p:cNvSpPr>
            <p:nvPr/>
          </p:nvSpPr>
          <p:spPr bwMode="auto">
            <a:xfrm flipH="1">
              <a:off x="3969" y="2304"/>
              <a:ext cx="495" cy="6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6" name="Rectangle 24"/>
            <p:cNvSpPr>
              <a:spLocks noChangeArrowheads="1"/>
            </p:cNvSpPr>
            <p:nvPr/>
          </p:nvSpPr>
          <p:spPr bwMode="auto">
            <a:xfrm>
              <a:off x="4562" y="2099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 dirty="0">
                  <a:solidFill>
                    <a:schemeClr val="bg1"/>
                  </a:solidFill>
                </a:rPr>
                <a:t>R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2057" name="Rectangle 25"/>
            <p:cNvSpPr>
              <a:spLocks noChangeArrowheads="1"/>
            </p:cNvSpPr>
            <p:nvPr/>
          </p:nvSpPr>
          <p:spPr bwMode="auto">
            <a:xfrm>
              <a:off x="4159" y="1925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 dirty="0">
                  <a:solidFill>
                    <a:schemeClr val="bg1"/>
                  </a:solidFill>
                </a:rPr>
                <a:t>R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2058" name="Rectangle 26"/>
            <p:cNvSpPr>
              <a:spLocks noChangeArrowheads="1"/>
            </p:cNvSpPr>
            <p:nvPr/>
          </p:nvSpPr>
          <p:spPr bwMode="auto">
            <a:xfrm>
              <a:off x="3785" y="2573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1"/>
                <a:t>R</a:t>
              </a:r>
              <a:r>
                <a:rPr kumimoji="1" lang="en-US" altLang="zh-CN" sz="2400" baseline="-25000"/>
                <a:t>3</a:t>
              </a:r>
              <a:endParaRPr kumimoji="1" lang="en-US" altLang="zh-CN" sz="2800" baseline="-25000"/>
            </a:p>
          </p:txBody>
        </p:sp>
        <p:sp>
          <p:nvSpPr>
            <p:cNvPr id="172059" name="Rectangle 27"/>
            <p:cNvSpPr>
              <a:spLocks noChangeArrowheads="1"/>
            </p:cNvSpPr>
            <p:nvPr/>
          </p:nvSpPr>
          <p:spPr bwMode="auto">
            <a:xfrm>
              <a:off x="4377" y="161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sym typeface="Symbol" panose="05050102010706020507" pitchFamily="18" charset="2"/>
                </a:rPr>
                <a:t></a:t>
              </a:r>
              <a:r>
                <a:rPr kumimoji="1" lang="en-US" altLang="zh-CN" sz="2800" baseline="-25000">
                  <a:sym typeface="Symbol" panose="05050102010706020507" pitchFamily="18" charset="2"/>
                </a:rPr>
                <a:t>r1</a:t>
              </a:r>
            </a:p>
          </p:txBody>
        </p:sp>
        <p:sp>
          <p:nvSpPr>
            <p:cNvPr id="172060" name="Rectangle 28"/>
            <p:cNvSpPr>
              <a:spLocks noChangeArrowheads="1"/>
            </p:cNvSpPr>
            <p:nvPr/>
          </p:nvSpPr>
          <p:spPr bwMode="auto">
            <a:xfrm>
              <a:off x="4631" y="2641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>
                  <a:sym typeface="Symbol" panose="05050102010706020507" pitchFamily="18" charset="2"/>
                </a:rPr>
                <a:t></a:t>
              </a:r>
              <a:r>
                <a:rPr kumimoji="1" lang="en-US" altLang="zh-CN" sz="2800" baseline="-25000">
                  <a:sym typeface="Symbol" panose="05050102010706020507" pitchFamily="18" charset="2"/>
                </a:rPr>
                <a:t>r2</a:t>
              </a:r>
            </a:p>
          </p:txBody>
        </p:sp>
      </p:grpSp>
      <p:graphicFrame>
        <p:nvGraphicFramePr>
          <p:cNvPr id="172068" name="Object 36"/>
          <p:cNvGraphicFramePr>
            <a:graphicFrameLocks noChangeAspect="1"/>
          </p:cNvGraphicFramePr>
          <p:nvPr/>
        </p:nvGraphicFramePr>
        <p:xfrm>
          <a:off x="1235075" y="4445000"/>
          <a:ext cx="4022725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4" name="公式" r:id="rId3" imgW="85289400" imgH="34124760" progId="">
                  <p:embed/>
                </p:oleObj>
              </mc:Choice>
              <mc:Fallback>
                <p:oleObj name="公式" r:id="rId3" imgW="85289400" imgH="34124760" progId="">
                  <p:embed/>
                  <p:pic>
                    <p:nvPicPr>
                      <p:cNvPr id="0" name="Picture 36" descr="image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445000"/>
                        <a:ext cx="4022725" cy="160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9" name="Object 37"/>
          <p:cNvGraphicFramePr>
            <a:graphicFrameLocks noChangeAspect="1"/>
          </p:cNvGraphicFramePr>
          <p:nvPr/>
        </p:nvGraphicFramePr>
        <p:xfrm>
          <a:off x="1600200" y="3124200"/>
          <a:ext cx="16478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5" name="公式" r:id="rId5" imgW="34920360" imgH="13804920" progId="">
                  <p:embed/>
                </p:oleObj>
              </mc:Choice>
              <mc:Fallback>
                <p:oleObj name="公式" r:id="rId5" imgW="34920360" imgH="13804920" progId="">
                  <p:embed/>
                  <p:pic>
                    <p:nvPicPr>
                      <p:cNvPr id="0" name="Picture 37" descr="image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164782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70" name="Object 38"/>
          <p:cNvGraphicFramePr>
            <a:graphicFrameLocks noChangeAspect="1"/>
          </p:cNvGraphicFramePr>
          <p:nvPr/>
        </p:nvGraphicFramePr>
        <p:xfrm>
          <a:off x="1600200" y="3835400"/>
          <a:ext cx="17240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6" name="公式" r:id="rId7" imgW="36545400" imgH="13804920" progId="">
                  <p:embed/>
                </p:oleObj>
              </mc:Choice>
              <mc:Fallback>
                <p:oleObj name="公式" r:id="rId7" imgW="36545400" imgH="13804920" progId="">
                  <p:embed/>
                  <p:pic>
                    <p:nvPicPr>
                      <p:cNvPr id="0" name="Picture 38" descr="image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35400"/>
                        <a:ext cx="172402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71" name="Text Box 39"/>
          <p:cNvSpPr txBox="1">
            <a:spLocks noChangeArrowheads="1"/>
          </p:cNvSpPr>
          <p:nvPr/>
        </p:nvSpPr>
        <p:spPr bwMode="auto">
          <a:xfrm>
            <a:off x="5200650" y="5943600"/>
            <a:ext cx="3486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此方法可用于检验计算结果。</a:t>
            </a:r>
          </a:p>
        </p:txBody>
      </p:sp>
      <p:sp>
        <p:nvSpPr>
          <p:cNvPr id="172072" name="Text Box 40"/>
          <p:cNvSpPr txBox="1">
            <a:spLocks noChangeArrowheads="1"/>
          </p:cNvSpPr>
          <p:nvPr/>
        </p:nvSpPr>
        <p:spPr bwMode="auto">
          <a:xfrm>
            <a:off x="990600" y="2555875"/>
            <a:ext cx="3505200" cy="4159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可视为两个球形电容器的</a:t>
            </a:r>
            <a:r>
              <a:rPr lang="zh-CN" altLang="en-US" dirty="0">
                <a:solidFill>
                  <a:srgbClr val="0000CC"/>
                </a:solidFill>
              </a:rPr>
              <a:t>串联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B008C-36FB-4337-8B1B-9AD48919500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762000" y="1600200"/>
            <a:ext cx="2286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点电荷系的电能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066800" y="2184400"/>
            <a:ext cx="563487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带电</a:t>
            </a:r>
            <a:r>
              <a:rPr lang="zh-CN" altLang="en-US" dirty="0" smtClean="0"/>
              <a:t>过程</a:t>
            </a:r>
            <a:r>
              <a:rPr lang="zh-CN" altLang="en-US" dirty="0"/>
              <a:t>的实质：正、负电荷的</a:t>
            </a:r>
            <a:r>
              <a:rPr lang="zh-CN" altLang="en-US" dirty="0">
                <a:solidFill>
                  <a:srgbClr val="0000CC"/>
                </a:solidFill>
              </a:rPr>
              <a:t>分离或迁移</a:t>
            </a:r>
            <a:r>
              <a:rPr lang="zh-CN" altLang="en-US" dirty="0"/>
              <a:t>过程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2667000" y="2895600"/>
            <a:ext cx="450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克服电荷之间相互作用的静电力而做功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2286000" y="3581400"/>
            <a:ext cx="6026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带电系统通过外力做功而获得一定的能量（静电能）</a:t>
            </a:r>
          </a:p>
        </p:txBody>
      </p:sp>
      <p:sp>
        <p:nvSpPr>
          <p:cNvPr id="171015" name="AutoShape 7"/>
          <p:cNvSpPr>
            <a:spLocks noChangeArrowheads="1"/>
          </p:cNvSpPr>
          <p:nvPr/>
        </p:nvSpPr>
        <p:spPr bwMode="auto">
          <a:xfrm>
            <a:off x="4724400" y="2601913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71016" name="AutoShape 8"/>
          <p:cNvSpPr>
            <a:spLocks noChangeArrowheads="1"/>
          </p:cNvSpPr>
          <p:nvPr/>
        </p:nvSpPr>
        <p:spPr bwMode="auto">
          <a:xfrm>
            <a:off x="4724400" y="329247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171032" name="Group 24"/>
          <p:cNvGrpSpPr/>
          <p:nvPr/>
        </p:nvGrpSpPr>
        <p:grpSpPr bwMode="auto">
          <a:xfrm>
            <a:off x="5334000" y="4038600"/>
            <a:ext cx="3600450" cy="2087563"/>
            <a:chOff x="3243" y="1525"/>
            <a:chExt cx="2268" cy="1315"/>
          </a:xfrm>
        </p:grpSpPr>
        <p:sp>
          <p:nvSpPr>
            <p:cNvPr id="171033" name="Rectangle 25"/>
            <p:cNvSpPr>
              <a:spLocks noChangeArrowheads="1"/>
            </p:cNvSpPr>
            <p:nvPr/>
          </p:nvSpPr>
          <p:spPr bwMode="auto">
            <a:xfrm>
              <a:off x="3243" y="1525"/>
              <a:ext cx="2268" cy="13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1034" name="Group 26"/>
            <p:cNvGrpSpPr>
              <a:grpSpLocks noChangeAspect="1"/>
            </p:cNvGrpSpPr>
            <p:nvPr/>
          </p:nvGrpSpPr>
          <p:grpSpPr bwMode="auto">
            <a:xfrm>
              <a:off x="3379" y="1661"/>
              <a:ext cx="2024" cy="1128"/>
              <a:chOff x="1275" y="11166"/>
              <a:chExt cx="2520" cy="1404"/>
            </a:xfrm>
          </p:grpSpPr>
          <p:sp>
            <p:nvSpPr>
              <p:cNvPr id="17103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1275" y="11166"/>
                <a:ext cx="2520" cy="140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36" name="Line 28"/>
              <p:cNvSpPr>
                <a:spLocks noChangeShapeType="1"/>
              </p:cNvSpPr>
              <p:nvPr/>
            </p:nvSpPr>
            <p:spPr bwMode="auto">
              <a:xfrm>
                <a:off x="1590" y="12102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 type="oval" w="sm" len="sm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37" name="Text Box 29"/>
              <p:cNvSpPr txBox="1">
                <a:spLocks noChangeArrowheads="1"/>
              </p:cNvSpPr>
              <p:nvPr/>
            </p:nvSpPr>
            <p:spPr bwMode="auto">
              <a:xfrm>
                <a:off x="1380" y="11634"/>
                <a:ext cx="525" cy="4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800" i="1"/>
                  <a:t>a</a:t>
                </a:r>
                <a:endParaRPr kumimoji="1" lang="en-US" altLang="zh-CN" sz="2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1038" name="Text Box 30"/>
              <p:cNvSpPr txBox="1">
                <a:spLocks noChangeArrowheads="1"/>
              </p:cNvSpPr>
              <p:nvPr/>
            </p:nvSpPr>
            <p:spPr bwMode="auto">
              <a:xfrm>
                <a:off x="2670" y="11679"/>
                <a:ext cx="525" cy="4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400" i="1"/>
                  <a:t>b</a:t>
                </a:r>
                <a:endPara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1039" name="Line 31"/>
              <p:cNvSpPr>
                <a:spLocks noChangeShapeType="1"/>
              </p:cNvSpPr>
              <p:nvPr/>
            </p:nvSpPr>
            <p:spPr bwMode="auto">
              <a:xfrm>
                <a:off x="1590" y="12183"/>
                <a:ext cx="1" cy="15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0" name="Line 32"/>
              <p:cNvSpPr>
                <a:spLocks noChangeShapeType="1"/>
              </p:cNvSpPr>
              <p:nvPr/>
            </p:nvSpPr>
            <p:spPr bwMode="auto">
              <a:xfrm>
                <a:off x="2850" y="12183"/>
                <a:ext cx="1" cy="156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1" name="Line 33"/>
              <p:cNvSpPr>
                <a:spLocks noChangeShapeType="1"/>
              </p:cNvSpPr>
              <p:nvPr/>
            </p:nvSpPr>
            <p:spPr bwMode="auto">
              <a:xfrm flipH="1">
                <a:off x="1590" y="12258"/>
                <a:ext cx="420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2" name="Line 34"/>
              <p:cNvSpPr>
                <a:spLocks noChangeShapeType="1"/>
              </p:cNvSpPr>
              <p:nvPr/>
            </p:nvSpPr>
            <p:spPr bwMode="auto">
              <a:xfrm>
                <a:off x="2430" y="12258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3" name="Oval 35"/>
              <p:cNvSpPr>
                <a:spLocks noChangeAspect="1" noChangeArrowheads="1"/>
              </p:cNvSpPr>
              <p:nvPr/>
            </p:nvSpPr>
            <p:spPr bwMode="auto">
              <a:xfrm>
                <a:off x="1515" y="11997"/>
                <a:ext cx="153" cy="153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71044" name="Picture 3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12" y="12205"/>
                <a:ext cx="18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1045" name="Oval 37"/>
              <p:cNvSpPr>
                <a:spLocks noChangeAspect="1" noChangeArrowheads="1"/>
              </p:cNvSpPr>
              <p:nvPr/>
            </p:nvSpPr>
            <p:spPr bwMode="auto">
              <a:xfrm>
                <a:off x="3060" y="11790"/>
                <a:ext cx="153" cy="153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solidFill>
                  <a:srgbClr val="FFFF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6" name="AutoShape 38"/>
              <p:cNvSpPr>
                <a:spLocks noChangeArrowheads="1"/>
              </p:cNvSpPr>
              <p:nvPr/>
            </p:nvSpPr>
            <p:spPr bwMode="auto">
              <a:xfrm rot="-24259488">
                <a:off x="3165" y="11322"/>
                <a:ext cx="630" cy="312"/>
              </a:xfrm>
              <a:prstGeom prst="leftArrow">
                <a:avLst>
                  <a:gd name="adj1" fmla="val 50000"/>
                  <a:gd name="adj2" fmla="val 50481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6600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1047" name="Text Box 39"/>
          <p:cNvSpPr txBox="1">
            <a:spLocks noChangeArrowheads="1"/>
          </p:cNvSpPr>
          <p:nvPr/>
        </p:nvSpPr>
        <p:spPr bwMode="auto">
          <a:xfrm>
            <a:off x="685800" y="4038600"/>
            <a:ext cx="44958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i="1" dirty="0"/>
              <a:t>q</a:t>
            </a:r>
            <a:r>
              <a:rPr lang="en-US" altLang="zh-CN" baseline="-25000" dirty="0"/>
              <a:t>2</a:t>
            </a:r>
            <a:r>
              <a:rPr lang="zh-CN" altLang="en-US" dirty="0"/>
              <a:t>从无限远处</a:t>
            </a:r>
            <a:r>
              <a:rPr lang="zh-CN" altLang="en-US" dirty="0" smtClean="0"/>
              <a:t>移动</a:t>
            </a:r>
            <a:r>
              <a:rPr lang="zh-CN" altLang="en-US" dirty="0"/>
              <a:t>到</a:t>
            </a:r>
            <a:r>
              <a:rPr lang="en-US" altLang="zh-CN" i="1" dirty="0" smtClean="0"/>
              <a:t>b</a:t>
            </a:r>
            <a:r>
              <a:rPr lang="zh-CN" altLang="en-US" dirty="0"/>
              <a:t>点，外力要克服</a:t>
            </a:r>
            <a:r>
              <a:rPr lang="en-US" altLang="zh-CN" i="1" dirty="0"/>
              <a:t>q</a:t>
            </a:r>
            <a:r>
              <a:rPr lang="en-US" altLang="zh-CN" baseline="-25000" dirty="0"/>
              <a:t>1</a:t>
            </a:r>
            <a:r>
              <a:rPr lang="zh-CN" altLang="en-US" dirty="0"/>
              <a:t>的电场力做功</a:t>
            </a:r>
            <a:r>
              <a:rPr lang="en-US" altLang="zh-CN" dirty="0"/>
              <a:t>W</a:t>
            </a:r>
          </a:p>
        </p:txBody>
      </p:sp>
      <p:graphicFrame>
        <p:nvGraphicFramePr>
          <p:cNvPr id="171048" name="Object 40"/>
          <p:cNvGraphicFramePr>
            <a:graphicFrameLocks noChangeAspect="1"/>
          </p:cNvGraphicFramePr>
          <p:nvPr/>
        </p:nvGraphicFramePr>
        <p:xfrm>
          <a:off x="1600200" y="4703762"/>
          <a:ext cx="19907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0" name="公式" r:id="rId4" imgW="31671000" imgH="13804920" progId="">
                  <p:embed/>
                </p:oleObj>
              </mc:Choice>
              <mc:Fallback>
                <p:oleObj name="公式" r:id="rId4" imgW="31671000" imgH="13804920" progId="">
                  <p:embed/>
                  <p:pic>
                    <p:nvPicPr>
                      <p:cNvPr id="0" name="Picture 1" descr="image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03762"/>
                        <a:ext cx="1990725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49" name="Text Box 41"/>
          <p:cNvSpPr txBox="1">
            <a:spLocks noChangeArrowheads="1"/>
          </p:cNvSpPr>
          <p:nvPr/>
        </p:nvSpPr>
        <p:spPr bwMode="auto">
          <a:xfrm>
            <a:off x="762000" y="5562600"/>
            <a:ext cx="44958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根据能量守恒定律，外力所做的功等于该带电系统静电能的增量。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/>
      <p:bldP spid="171014" grpId="0"/>
      <p:bldP spid="171015" grpId="0" animBg="1"/>
      <p:bldP spid="171016" grpId="0" animBg="1"/>
      <p:bldP spid="171047" grpId="0"/>
      <p:bldP spid="1710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ED9A-D654-4F44-A897-DB5E3AA1834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762000" y="1600200"/>
            <a:ext cx="2057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电容器的能量</a:t>
            </a:r>
          </a:p>
        </p:txBody>
      </p:sp>
      <p:grpSp>
        <p:nvGrpSpPr>
          <p:cNvPr id="182332" name="Group 60"/>
          <p:cNvGrpSpPr/>
          <p:nvPr/>
        </p:nvGrpSpPr>
        <p:grpSpPr bwMode="auto">
          <a:xfrm>
            <a:off x="5105400" y="1676400"/>
            <a:ext cx="3816350" cy="2952750"/>
            <a:chOff x="3061" y="981"/>
            <a:chExt cx="2404" cy="1860"/>
          </a:xfrm>
        </p:grpSpPr>
        <p:grpSp>
          <p:nvGrpSpPr>
            <p:cNvPr id="182313" name="Group 41"/>
            <p:cNvGrpSpPr/>
            <p:nvPr/>
          </p:nvGrpSpPr>
          <p:grpSpPr bwMode="auto">
            <a:xfrm>
              <a:off x="3061" y="981"/>
              <a:ext cx="2404" cy="1860"/>
              <a:chOff x="3152" y="754"/>
              <a:chExt cx="2404" cy="1860"/>
            </a:xfrm>
          </p:grpSpPr>
          <p:sp>
            <p:nvSpPr>
              <p:cNvPr id="182314" name="Rectangle 42"/>
              <p:cNvSpPr>
                <a:spLocks noChangeArrowheads="1"/>
              </p:cNvSpPr>
              <p:nvPr/>
            </p:nvSpPr>
            <p:spPr bwMode="auto">
              <a:xfrm>
                <a:off x="3152" y="754"/>
                <a:ext cx="2404" cy="186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2315" name="Group 43"/>
              <p:cNvGrpSpPr/>
              <p:nvPr/>
            </p:nvGrpSpPr>
            <p:grpSpPr bwMode="auto">
              <a:xfrm>
                <a:off x="3463" y="942"/>
                <a:ext cx="1776" cy="1536"/>
                <a:chOff x="3072" y="768"/>
                <a:chExt cx="1776" cy="1536"/>
              </a:xfrm>
            </p:grpSpPr>
            <p:sp>
              <p:nvSpPr>
                <p:cNvPr id="182316" name="Rectangle 44"/>
                <p:cNvSpPr>
                  <a:spLocks noChangeArrowheads="1"/>
                </p:cNvSpPr>
                <p:nvPr/>
              </p:nvSpPr>
              <p:spPr bwMode="auto">
                <a:xfrm>
                  <a:off x="3504" y="768"/>
                  <a:ext cx="192" cy="91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rgbClr val="FFFFFF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kumimoji="1" lang="zh-CN" altLang="zh-CN" sz="2400"/>
                </a:p>
              </p:txBody>
            </p:sp>
            <p:sp>
              <p:nvSpPr>
                <p:cNvPr id="182317" name="Rectangle 45"/>
                <p:cNvSpPr>
                  <a:spLocks noChangeArrowheads="1"/>
                </p:cNvSpPr>
                <p:nvPr/>
              </p:nvSpPr>
              <p:spPr bwMode="auto">
                <a:xfrm>
                  <a:off x="4224" y="768"/>
                  <a:ext cx="192" cy="912"/>
                </a:xfrm>
                <a:prstGeom prst="rect">
                  <a:avLst/>
                </a:prstGeom>
                <a:solidFill>
                  <a:srgbClr val="FF99CC"/>
                </a:solidFill>
                <a:ln w="9525" algn="ctr">
                  <a:solidFill>
                    <a:srgbClr val="FFFFFF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kumimoji="1" lang="zh-CN" altLang="zh-CN" sz="2400"/>
                </a:p>
              </p:txBody>
            </p:sp>
            <p:sp>
              <p:nvSpPr>
                <p:cNvPr id="182318" name="Freeform 46"/>
                <p:cNvSpPr/>
                <p:nvPr/>
              </p:nvSpPr>
              <p:spPr bwMode="auto">
                <a:xfrm>
                  <a:off x="4032" y="1200"/>
                  <a:ext cx="816" cy="912"/>
                </a:xfrm>
                <a:custGeom>
                  <a:avLst/>
                  <a:gdLst/>
                  <a:ahLst/>
                  <a:cxnLst>
                    <a:cxn ang="0">
                      <a:pos x="384" y="0"/>
                    </a:cxn>
                    <a:cxn ang="0">
                      <a:pos x="816" y="0"/>
                    </a:cxn>
                    <a:cxn ang="0">
                      <a:pos x="816" y="912"/>
                    </a:cxn>
                    <a:cxn ang="0">
                      <a:pos x="0" y="912"/>
                    </a:cxn>
                  </a:cxnLst>
                  <a:rect l="0" t="0" r="r" b="b"/>
                  <a:pathLst>
                    <a:path w="816" h="912">
                      <a:moveTo>
                        <a:pt x="384" y="0"/>
                      </a:moveTo>
                      <a:lnTo>
                        <a:pt x="816" y="0"/>
                      </a:lnTo>
                      <a:lnTo>
                        <a:pt x="816" y="912"/>
                      </a:lnTo>
                      <a:lnTo>
                        <a:pt x="0" y="912"/>
                      </a:lnTo>
                    </a:path>
                  </a:pathLst>
                </a:custGeom>
                <a:noFill/>
                <a:ln w="762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19" name="Freeform 47"/>
                <p:cNvSpPr/>
                <p:nvPr/>
              </p:nvSpPr>
              <p:spPr bwMode="auto">
                <a:xfrm flipH="1">
                  <a:off x="3072" y="1200"/>
                  <a:ext cx="816" cy="912"/>
                </a:xfrm>
                <a:custGeom>
                  <a:avLst/>
                  <a:gdLst/>
                  <a:ahLst/>
                  <a:cxnLst>
                    <a:cxn ang="0">
                      <a:pos x="384" y="0"/>
                    </a:cxn>
                    <a:cxn ang="0">
                      <a:pos x="816" y="0"/>
                    </a:cxn>
                    <a:cxn ang="0">
                      <a:pos x="816" y="912"/>
                    </a:cxn>
                    <a:cxn ang="0">
                      <a:pos x="0" y="912"/>
                    </a:cxn>
                  </a:cxnLst>
                  <a:rect l="0" t="0" r="r" b="b"/>
                  <a:pathLst>
                    <a:path w="816" h="912">
                      <a:moveTo>
                        <a:pt x="384" y="0"/>
                      </a:moveTo>
                      <a:lnTo>
                        <a:pt x="816" y="0"/>
                      </a:lnTo>
                      <a:lnTo>
                        <a:pt x="816" y="912"/>
                      </a:lnTo>
                      <a:lnTo>
                        <a:pt x="0" y="912"/>
                      </a:lnTo>
                    </a:path>
                  </a:pathLst>
                </a:custGeom>
                <a:noFill/>
                <a:ln w="76200" cmpd="sng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20" name="Line 48"/>
                <p:cNvSpPr>
                  <a:spLocks noChangeShapeType="1"/>
                </p:cNvSpPr>
                <p:nvPr/>
              </p:nvSpPr>
              <p:spPr bwMode="auto">
                <a:xfrm>
                  <a:off x="3888" y="2016"/>
                  <a:ext cx="0" cy="192"/>
                </a:xfrm>
                <a:prstGeom prst="line">
                  <a:avLst/>
                </a:prstGeom>
                <a:noFill/>
                <a:ln w="76200">
                  <a:solidFill>
                    <a:srgbClr val="FFE70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321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1920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FFE70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2322" name="Group 50"/>
            <p:cNvGrpSpPr/>
            <p:nvPr/>
          </p:nvGrpSpPr>
          <p:grpSpPr bwMode="auto">
            <a:xfrm>
              <a:off x="3531" y="1024"/>
              <a:ext cx="1516" cy="535"/>
              <a:chOff x="3231" y="624"/>
              <a:chExt cx="1516" cy="535"/>
            </a:xfrm>
          </p:grpSpPr>
          <p:sp>
            <p:nvSpPr>
              <p:cNvPr id="182323" name="Rectangle 51"/>
              <p:cNvSpPr>
                <a:spLocks noChangeArrowheads="1"/>
              </p:cNvSpPr>
              <p:nvPr/>
            </p:nvSpPr>
            <p:spPr bwMode="auto">
              <a:xfrm>
                <a:off x="3231" y="798"/>
                <a:ext cx="30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FFFFFF"/>
                    </a:solidFill>
                  </a:rPr>
                  <a:t>-q</a:t>
                </a:r>
                <a:endParaRPr kumimoji="1" lang="en-US" altLang="zh-CN" sz="2400" i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2324" name="Rectangle 52"/>
              <p:cNvSpPr>
                <a:spLocks noChangeArrowheads="1"/>
              </p:cNvSpPr>
              <p:nvPr/>
            </p:nvSpPr>
            <p:spPr bwMode="auto">
              <a:xfrm>
                <a:off x="4368" y="832"/>
                <a:ext cx="37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FFFFFF"/>
                    </a:solidFill>
                  </a:rPr>
                  <a:t>+q</a:t>
                </a:r>
                <a:endParaRPr kumimoji="1" lang="en-US" altLang="zh-CN" sz="2400" i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2325" name="Rectangle 53"/>
              <p:cNvSpPr>
                <a:spLocks noChangeArrowheads="1"/>
              </p:cNvSpPr>
              <p:nvPr/>
            </p:nvSpPr>
            <p:spPr bwMode="auto">
              <a:xfrm>
                <a:off x="3792" y="624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FFFFFF"/>
                    </a:solidFill>
                  </a:rPr>
                  <a:t>V</a:t>
                </a:r>
                <a:r>
                  <a:rPr kumimoji="1" lang="en-US" altLang="zh-CN" sz="2800" baseline="-25000">
                    <a:solidFill>
                      <a:srgbClr val="FFFFFF"/>
                    </a:solidFill>
                  </a:rPr>
                  <a:t>AB</a:t>
                </a:r>
              </a:p>
            </p:txBody>
          </p:sp>
        </p:grpSp>
        <p:grpSp>
          <p:nvGrpSpPr>
            <p:cNvPr id="182326" name="Group 54"/>
            <p:cNvGrpSpPr/>
            <p:nvPr/>
          </p:nvGrpSpPr>
          <p:grpSpPr bwMode="auto">
            <a:xfrm>
              <a:off x="3612" y="2061"/>
              <a:ext cx="1488" cy="403"/>
              <a:chOff x="3312" y="1661"/>
              <a:chExt cx="1488" cy="403"/>
            </a:xfrm>
          </p:grpSpPr>
          <p:sp>
            <p:nvSpPr>
              <p:cNvPr id="182327" name="Oval 55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CCCC"/>
                  </a:gs>
                  <a:gs pos="100000">
                    <a:srgbClr val="FFCCCC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solidFill>
                      <a:srgbClr val="000099"/>
                    </a:solidFill>
                  </a:rPr>
                  <a:t>+</a:t>
                </a:r>
              </a:p>
            </p:txBody>
          </p:sp>
          <p:sp>
            <p:nvSpPr>
              <p:cNvPr id="182328" name="Oval 56"/>
              <p:cNvSpPr>
                <a:spLocks noChangeArrowheads="1"/>
              </p:cNvSpPr>
              <p:nvPr/>
            </p:nvSpPr>
            <p:spPr bwMode="auto">
              <a:xfrm>
                <a:off x="4656" y="1920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CCCC"/>
                  </a:gs>
                  <a:gs pos="100000">
                    <a:srgbClr val="FFCCCC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solidFill>
                      <a:srgbClr val="000099"/>
                    </a:solidFill>
                  </a:rPr>
                  <a:t>+</a:t>
                </a:r>
              </a:p>
            </p:txBody>
          </p:sp>
          <p:sp>
            <p:nvSpPr>
              <p:cNvPr id="182329" name="Line 57"/>
              <p:cNvSpPr>
                <a:spLocks noChangeShapeType="1"/>
              </p:cNvSpPr>
              <p:nvPr/>
            </p:nvSpPr>
            <p:spPr bwMode="auto">
              <a:xfrm>
                <a:off x="3465" y="1989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330" name="Line 58"/>
              <p:cNvSpPr>
                <a:spLocks noChangeShapeType="1"/>
              </p:cNvSpPr>
              <p:nvPr/>
            </p:nvSpPr>
            <p:spPr bwMode="auto">
              <a:xfrm flipV="1">
                <a:off x="4725" y="166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331" name="Rectangle 59"/>
              <p:cNvSpPr>
                <a:spLocks noChangeArrowheads="1"/>
              </p:cNvSpPr>
              <p:nvPr/>
            </p:nvSpPr>
            <p:spPr bwMode="auto">
              <a:xfrm>
                <a:off x="4377" y="1661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solidFill>
                      <a:srgbClr val="FFFFFF"/>
                    </a:solidFill>
                  </a:rPr>
                  <a:t>d</a:t>
                </a:r>
                <a:r>
                  <a:rPr kumimoji="1" lang="en-US" altLang="zh-CN" sz="2800" i="1">
                    <a:solidFill>
                      <a:srgbClr val="FFFFFF"/>
                    </a:solidFill>
                  </a:rPr>
                  <a:t>q</a:t>
                </a:r>
                <a:endParaRPr kumimoji="1" lang="en-US" altLang="zh-CN" sz="2400" i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2333" name="Text Box 61"/>
          <p:cNvSpPr txBox="1">
            <a:spLocks noChangeArrowheads="1"/>
          </p:cNvSpPr>
          <p:nvPr/>
        </p:nvSpPr>
        <p:spPr bwMode="auto">
          <a:xfrm>
            <a:off x="5257800" y="4724400"/>
            <a:ext cx="32004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电源克服电场力做功，把正电荷从</a:t>
            </a:r>
            <a:r>
              <a:rPr lang="en-US" altLang="zh-CN" dirty="0"/>
              <a:t>B</a:t>
            </a:r>
            <a:r>
              <a:rPr lang="zh-CN" altLang="en-US" dirty="0"/>
              <a:t>极板移到</a:t>
            </a:r>
            <a:r>
              <a:rPr lang="en-US" altLang="zh-CN" dirty="0"/>
              <a:t>A</a:t>
            </a:r>
            <a:r>
              <a:rPr lang="zh-CN" altLang="en-US" dirty="0"/>
              <a:t>极板</a:t>
            </a:r>
          </a:p>
        </p:txBody>
      </p:sp>
      <p:graphicFrame>
        <p:nvGraphicFramePr>
          <p:cNvPr id="182334" name="Object 62"/>
          <p:cNvGraphicFramePr>
            <a:graphicFrameLocks noChangeAspect="1"/>
          </p:cNvGraphicFramePr>
          <p:nvPr/>
        </p:nvGraphicFramePr>
        <p:xfrm>
          <a:off x="1505585" y="2296795"/>
          <a:ext cx="2707005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9" name="公式" r:id="rId3" imgW="1358640" imgH="393480" progId="">
                  <p:embed/>
                </p:oleObj>
              </mc:Choice>
              <mc:Fallback>
                <p:oleObj name="公式" r:id="rId3" imgW="1358640" imgH="393480" progId="">
                  <p:embed/>
                  <p:pic>
                    <p:nvPicPr>
                      <p:cNvPr id="0" name="Picture 4" descr="image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585" y="2296795"/>
                        <a:ext cx="2707005" cy="803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335" name="Object 63"/>
          <p:cNvGraphicFramePr>
            <a:graphicFrameLocks noChangeAspect="1"/>
          </p:cNvGraphicFramePr>
          <p:nvPr/>
        </p:nvGraphicFramePr>
        <p:xfrm>
          <a:off x="1450975" y="3200400"/>
          <a:ext cx="28162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0" r:id="rId5" imgW="44669160" imgH="13398480" progId="">
                  <p:embed/>
                </p:oleObj>
              </mc:Choice>
              <mc:Fallback>
                <p:oleObj r:id="rId5" imgW="44669160" imgH="13398480" progId="">
                  <p:embed/>
                  <p:pic>
                    <p:nvPicPr>
                      <p:cNvPr id="0" name="Picture 3" descr="image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3200400"/>
                        <a:ext cx="2816225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343" name="Object 71"/>
          <p:cNvGraphicFramePr>
            <a:graphicFrameLocks noChangeAspect="1"/>
          </p:cNvGraphicFramePr>
          <p:nvPr/>
        </p:nvGraphicFramePr>
        <p:xfrm>
          <a:off x="1466850" y="4043680"/>
          <a:ext cx="145415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1" r:id="rId7" imgW="660240" imgH="215640" progId="">
                  <p:embed/>
                </p:oleObj>
              </mc:Choice>
              <mc:Fallback>
                <p:oleObj r:id="rId7" imgW="660240" imgH="215640" progId="">
                  <p:embed/>
                  <p:pic>
                    <p:nvPicPr>
                      <p:cNvPr id="0" name="Picture 2" descr="image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4043680"/>
                        <a:ext cx="1454150" cy="497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345" name="Object 73"/>
          <p:cNvGraphicFramePr>
            <a:graphicFrameLocks noChangeAspect="1"/>
          </p:cNvGraphicFramePr>
          <p:nvPr/>
        </p:nvGraphicFramePr>
        <p:xfrm>
          <a:off x="1187450" y="4724400"/>
          <a:ext cx="3917950" cy="86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2" name="公式" r:id="rId9" imgW="1993680" imgH="419040" progId="">
                  <p:embed/>
                </p:oleObj>
              </mc:Choice>
              <mc:Fallback>
                <p:oleObj name="公式" r:id="rId9" imgW="1993680" imgH="419040" progId="">
                  <p:embed/>
                  <p:pic>
                    <p:nvPicPr>
                      <p:cNvPr id="0" name="Picture 1" descr="image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3917950" cy="86741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346" name="Text Box 74"/>
          <p:cNvSpPr txBox="1">
            <a:spLocks noChangeArrowheads="1"/>
          </p:cNvSpPr>
          <p:nvPr/>
        </p:nvSpPr>
        <p:spPr bwMode="auto">
          <a:xfrm>
            <a:off x="1066800" y="5867400"/>
            <a:ext cx="67818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不管电容器的结构如何，这一结果对任何电容器都成立。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23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BAC-442F-49F2-95A5-4B9FFCD3BBD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762000" y="1600200"/>
            <a:ext cx="1752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电场的能量 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1219200" y="2260600"/>
            <a:ext cx="2216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以平板电容器为例</a:t>
            </a:r>
          </a:p>
        </p:txBody>
      </p:sp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1539240" y="3581400"/>
          <a:ext cx="2941320" cy="7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3" name="公式" r:id="rId3" imgW="1562040" imgH="393480" progId="">
                  <p:embed/>
                </p:oleObj>
              </mc:Choice>
              <mc:Fallback>
                <p:oleObj name="公式" r:id="rId3" imgW="1562040" imgH="393480" progId="">
                  <p:embed/>
                  <p:pic>
                    <p:nvPicPr>
                      <p:cNvPr id="0" name="Picture 6" descr="image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240" y="3581400"/>
                        <a:ext cx="2941320" cy="7626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Object 9"/>
          <p:cNvGraphicFramePr>
            <a:graphicFrameLocks noChangeAspect="1"/>
          </p:cNvGraphicFramePr>
          <p:nvPr/>
        </p:nvGraphicFramePr>
        <p:xfrm>
          <a:off x="5930900" y="2901950"/>
          <a:ext cx="143446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4" name="公式" r:id="rId5" imgW="647640" imgH="215640" progId="">
                  <p:embed/>
                </p:oleObj>
              </mc:Choice>
              <mc:Fallback>
                <p:oleObj name="公式" r:id="rId5" imgW="647640" imgH="215640" progId="">
                  <p:embed/>
                  <p:pic>
                    <p:nvPicPr>
                      <p:cNvPr id="0" name="Picture 5" descr="image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901950"/>
                        <a:ext cx="1434465" cy="490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0" name="Object 10"/>
          <p:cNvGraphicFramePr>
            <a:graphicFrameLocks noChangeAspect="1"/>
          </p:cNvGraphicFramePr>
          <p:nvPr/>
        </p:nvGraphicFramePr>
        <p:xfrm>
          <a:off x="4038600" y="2722562"/>
          <a:ext cx="10414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5" name="公式" r:id="rId7" imgW="16641360" imgH="12585600" progId="">
                  <p:embed/>
                </p:oleObj>
              </mc:Choice>
              <mc:Fallback>
                <p:oleObj name="公式" r:id="rId7" imgW="16641360" imgH="12585600" progId="">
                  <p:embed/>
                  <p:pic>
                    <p:nvPicPr>
                      <p:cNvPr id="0" name="Picture 4" descr="image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22562"/>
                        <a:ext cx="10414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1" name="Object 11"/>
          <p:cNvGraphicFramePr>
            <a:graphicFrameLocks noChangeAspect="1"/>
          </p:cNvGraphicFramePr>
          <p:nvPr/>
        </p:nvGraphicFramePr>
        <p:xfrm>
          <a:off x="1513840" y="2723515"/>
          <a:ext cx="1626870" cy="78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6" name="公式" r:id="rId9" imgW="838080" imgH="393480" progId="">
                  <p:embed/>
                </p:oleObj>
              </mc:Choice>
              <mc:Fallback>
                <p:oleObj name="公式" r:id="rId9" imgW="838080" imgH="393480" progId="">
                  <p:embed/>
                  <p:pic>
                    <p:nvPicPr>
                      <p:cNvPr id="0" name="Picture 3" descr="image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840" y="2723515"/>
                        <a:ext cx="1626870" cy="781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5410200" y="3733800"/>
            <a:ext cx="266700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电容器体积：</a:t>
            </a:r>
            <a:r>
              <a:rPr kumimoji="1" lang="en-US" altLang="el-GR" dirty="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r>
              <a:rPr kumimoji="1" lang="en-US" altLang="zh-CN" i="1" dirty="0">
                <a:solidFill>
                  <a:srgbClr val="0000CC"/>
                </a:solidFill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</a:rPr>
              <a:t>= </a:t>
            </a:r>
            <a:r>
              <a:rPr kumimoji="1" lang="en-US" altLang="zh-CN" i="1" dirty="0" err="1">
                <a:solidFill>
                  <a:srgbClr val="0000CC"/>
                </a:solidFill>
              </a:rPr>
              <a:t>Sd</a:t>
            </a:r>
            <a:endParaRPr kumimoji="1" lang="en-US" altLang="zh-CN" i="1" dirty="0">
              <a:solidFill>
                <a:srgbClr val="0000CC"/>
              </a:solidFill>
            </a:endParaRP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85800" y="4461669"/>
            <a:ext cx="46497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电场</a:t>
            </a:r>
            <a:r>
              <a:rPr kumimoji="1" lang="zh-CN" altLang="en-US" dirty="0">
                <a:solidFill>
                  <a:srgbClr val="0000CC"/>
                </a:solidFill>
              </a:rPr>
              <a:t>能量密度</a:t>
            </a:r>
            <a:r>
              <a:rPr kumimoji="1" lang="zh-CN" altLang="en-US" dirty="0"/>
              <a:t>：单位体积内的电场能量</a:t>
            </a:r>
          </a:p>
        </p:txBody>
      </p:sp>
      <p:graphicFrame>
        <p:nvGraphicFramePr>
          <p:cNvPr id="179216" name="Object 16"/>
          <p:cNvGraphicFramePr>
            <a:graphicFrameLocks noChangeAspect="1"/>
          </p:cNvGraphicFramePr>
          <p:nvPr/>
        </p:nvGraphicFramePr>
        <p:xfrm>
          <a:off x="5665470" y="4253865"/>
          <a:ext cx="215646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7" name="公式" r:id="rId11" imgW="1079280" imgH="393480" progId="">
                  <p:embed/>
                </p:oleObj>
              </mc:Choice>
              <mc:Fallback>
                <p:oleObj name="公式" r:id="rId11" imgW="1079280" imgH="393480" progId="">
                  <p:embed/>
                  <p:pic>
                    <p:nvPicPr>
                      <p:cNvPr id="0" name="Picture 2" descr="image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470" y="4253865"/>
                        <a:ext cx="2156460" cy="812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7" name="Text Box 17"/>
          <p:cNvSpPr txBox="1">
            <a:spLocks noChangeArrowheads="1"/>
          </p:cNvSpPr>
          <p:nvPr/>
        </p:nvSpPr>
        <p:spPr bwMode="auto">
          <a:xfrm>
            <a:off x="685800" y="5165725"/>
            <a:ext cx="55626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结论：电场的</a:t>
            </a:r>
            <a:r>
              <a:rPr kumimoji="1" lang="zh-CN" altLang="en-US" dirty="0">
                <a:solidFill>
                  <a:srgbClr val="0000CC"/>
                </a:solidFill>
              </a:rPr>
              <a:t>能量密度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0000CC"/>
                </a:solidFill>
              </a:rPr>
              <a:t>电场强度的平方</a:t>
            </a:r>
            <a:r>
              <a:rPr kumimoji="1" lang="zh-CN" altLang="en-US" dirty="0"/>
              <a:t>成正比 </a:t>
            </a:r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6447790" y="5258435"/>
            <a:ext cx="2514600" cy="701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注意：对于任意电场，上式普遍适用。</a:t>
            </a:r>
          </a:p>
        </p:txBody>
      </p:sp>
      <p:graphicFrame>
        <p:nvGraphicFramePr>
          <p:cNvPr id="179221" name="Object 21"/>
          <p:cNvGraphicFramePr>
            <a:graphicFrameLocks noChangeAspect="1"/>
          </p:cNvGraphicFramePr>
          <p:nvPr/>
        </p:nvGraphicFramePr>
        <p:xfrm>
          <a:off x="3648710" y="5604510"/>
          <a:ext cx="176149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8" name="公式" r:id="rId13" imgW="799920" imgH="279360" progId="">
                  <p:embed/>
                </p:oleObj>
              </mc:Choice>
              <mc:Fallback>
                <p:oleObj name="公式" r:id="rId13" imgW="799920" imgH="279360" progId="">
                  <p:embed/>
                  <p:pic>
                    <p:nvPicPr>
                      <p:cNvPr id="0" name="Picture 1" descr="image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710" y="5604510"/>
                        <a:ext cx="1761490" cy="634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990600" y="5722938"/>
            <a:ext cx="2216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电场能的计算式：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0DBE-1267-4017-843B-C1720FE95DF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87600" y="1226403"/>
            <a:ext cx="80772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dirty="0" smtClean="0"/>
              <a:t>例</a:t>
            </a:r>
            <a:r>
              <a:rPr kumimoji="1" lang="en-US" altLang="zh-CN" sz="2400" dirty="0" smtClean="0"/>
              <a:t>9.26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ym typeface="Symbol" panose="05050102010706020507" pitchFamily="18" charset="2"/>
              </a:rPr>
              <a:t>真空中一半径为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a</a:t>
            </a:r>
            <a:r>
              <a:rPr kumimoji="1" lang="zh-CN" altLang="en-US" sz="2400" dirty="0">
                <a:sym typeface="Symbol" panose="05050102010706020507" pitchFamily="18" charset="2"/>
              </a:rPr>
              <a:t>，</a:t>
            </a:r>
            <a:r>
              <a:rPr kumimoji="1"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均匀</a:t>
            </a:r>
            <a:r>
              <a:rPr kumimoji="1" lang="zh-CN" altLang="en-US" sz="2400" dirty="0">
                <a:sym typeface="Symbol" panose="05050102010706020507" pitchFamily="18" charset="2"/>
              </a:rPr>
              <a:t>带电荷量为</a:t>
            </a:r>
            <a:r>
              <a:rPr kumimoji="1" lang="en-US" altLang="zh-CN" sz="2400" dirty="0">
                <a:sym typeface="Symbol" panose="05050102010706020507" pitchFamily="18" charset="2"/>
              </a:rPr>
              <a:t>Q</a:t>
            </a:r>
            <a:r>
              <a:rPr kumimoji="1" lang="zh-CN" altLang="en-US" sz="2400" dirty="0">
                <a:sym typeface="Symbol" panose="05050102010706020507" pitchFamily="18" charset="2"/>
              </a:rPr>
              <a:t>的</a:t>
            </a:r>
            <a:r>
              <a:rPr kumimoji="1"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球体</a:t>
            </a:r>
            <a:r>
              <a:rPr kumimoji="1" lang="zh-CN" altLang="en-US" sz="2400" dirty="0">
                <a:sym typeface="Symbol" panose="05050102010706020507" pitchFamily="18" charset="2"/>
              </a:rPr>
              <a:t>的静电场能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。</a:t>
            </a:r>
            <a:r>
              <a:rPr kumimoji="1"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zh-CN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假设</a:t>
            </a:r>
            <a:r>
              <a:rPr kumimoji="1"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kumimoji="1" lang="zh-CN" alt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pSp>
        <p:nvGrpSpPr>
          <p:cNvPr id="183319" name="Group 23"/>
          <p:cNvGrpSpPr/>
          <p:nvPr/>
        </p:nvGrpSpPr>
        <p:grpSpPr bwMode="auto">
          <a:xfrm>
            <a:off x="6324600" y="2209800"/>
            <a:ext cx="2590800" cy="2376488"/>
            <a:chOff x="3833" y="981"/>
            <a:chExt cx="1632" cy="1497"/>
          </a:xfrm>
        </p:grpSpPr>
        <p:sp>
          <p:nvSpPr>
            <p:cNvPr id="183320" name="Rectangle 24"/>
            <p:cNvSpPr>
              <a:spLocks noChangeArrowheads="1"/>
            </p:cNvSpPr>
            <p:nvPr/>
          </p:nvSpPr>
          <p:spPr bwMode="auto">
            <a:xfrm>
              <a:off x="3833" y="981"/>
              <a:ext cx="1632" cy="1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3321" name="Group 25"/>
            <p:cNvGrpSpPr/>
            <p:nvPr/>
          </p:nvGrpSpPr>
          <p:grpSpPr bwMode="auto">
            <a:xfrm>
              <a:off x="4224" y="1296"/>
              <a:ext cx="864" cy="864"/>
              <a:chOff x="4224" y="912"/>
              <a:chExt cx="864" cy="864"/>
            </a:xfrm>
          </p:grpSpPr>
          <p:sp>
            <p:nvSpPr>
              <p:cNvPr id="183322" name="Oval 26"/>
              <p:cNvSpPr>
                <a:spLocks noChangeArrowheads="1"/>
              </p:cNvSpPr>
              <p:nvPr/>
            </p:nvSpPr>
            <p:spPr bwMode="auto">
              <a:xfrm>
                <a:off x="4224" y="912"/>
                <a:ext cx="864" cy="864"/>
              </a:xfrm>
              <a:prstGeom prst="ellipse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23" name="Line 27"/>
              <p:cNvSpPr>
                <a:spLocks noChangeShapeType="1"/>
              </p:cNvSpPr>
              <p:nvPr/>
            </p:nvSpPr>
            <p:spPr bwMode="auto">
              <a:xfrm>
                <a:off x="4656" y="1344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24" name="Rectangle 28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FFFF"/>
                    </a:solidFill>
                  </a:rPr>
                  <a:t>a</a:t>
                </a:r>
              </a:p>
            </p:txBody>
          </p:sp>
          <p:sp>
            <p:nvSpPr>
              <p:cNvPr id="183325" name="Rectangle 29"/>
              <p:cNvSpPr>
                <a:spLocks noChangeArrowheads="1"/>
              </p:cNvSpPr>
              <p:nvPr/>
            </p:nvSpPr>
            <p:spPr bwMode="auto">
              <a:xfrm>
                <a:off x="4272" y="105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FFFF"/>
                    </a:solidFill>
                  </a:rPr>
                  <a:t>Q</a:t>
                </a:r>
              </a:p>
            </p:txBody>
          </p:sp>
        </p:grpSp>
        <p:sp>
          <p:nvSpPr>
            <p:cNvPr id="183326" name="Oval 30"/>
            <p:cNvSpPr>
              <a:spLocks noChangeArrowheads="1"/>
            </p:cNvSpPr>
            <p:nvPr/>
          </p:nvSpPr>
          <p:spPr bwMode="auto">
            <a:xfrm>
              <a:off x="4272" y="1344"/>
              <a:ext cx="768" cy="768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7" name="Oval 31"/>
            <p:cNvSpPr>
              <a:spLocks noChangeArrowheads="1"/>
            </p:cNvSpPr>
            <p:nvPr/>
          </p:nvSpPr>
          <p:spPr bwMode="auto">
            <a:xfrm>
              <a:off x="4032" y="1104"/>
              <a:ext cx="1248" cy="1248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3329" name="Object 33"/>
          <p:cNvGraphicFramePr>
            <a:graphicFrameLocks noChangeAspect="1"/>
          </p:cNvGraphicFramePr>
          <p:nvPr/>
        </p:nvGraphicFramePr>
        <p:xfrm>
          <a:off x="2009775" y="2590800"/>
          <a:ext cx="2714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8" name="公式" r:id="rId3" imgW="43450560" imgH="14617800" progId="">
                  <p:embed/>
                </p:oleObj>
              </mc:Choice>
              <mc:Fallback>
                <p:oleObj name="公式" r:id="rId3" imgW="43450560" imgH="14617800" progId="">
                  <p:embed/>
                  <p:pic>
                    <p:nvPicPr>
                      <p:cNvPr id="0" name="Picture 5" descr="image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590800"/>
                        <a:ext cx="27146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31" name="Text Box 35"/>
          <p:cNvSpPr txBox="1">
            <a:spLocks noChangeArrowheads="1"/>
          </p:cNvSpPr>
          <p:nvPr/>
        </p:nvSpPr>
        <p:spPr bwMode="auto">
          <a:xfrm>
            <a:off x="1098550" y="4621212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球内场强：</a:t>
            </a:r>
          </a:p>
        </p:txBody>
      </p:sp>
      <p:graphicFrame>
        <p:nvGraphicFramePr>
          <p:cNvPr id="183332" name="Object 36"/>
          <p:cNvGraphicFramePr>
            <a:graphicFrameLocks noChangeAspect="1"/>
          </p:cNvGraphicFramePr>
          <p:nvPr/>
        </p:nvGraphicFramePr>
        <p:xfrm>
          <a:off x="2546350" y="4389437"/>
          <a:ext cx="1600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9" name="公式" r:id="rId5" imgW="25578000" imgH="13804920" progId="">
                  <p:embed/>
                </p:oleObj>
              </mc:Choice>
              <mc:Fallback>
                <p:oleObj name="公式" r:id="rId5" imgW="25578000" imgH="13804920" progId="">
                  <p:embed/>
                  <p:pic>
                    <p:nvPicPr>
                      <p:cNvPr id="0" name="Picture 4" descr="image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389437"/>
                        <a:ext cx="16002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33" name="Text Box 37"/>
          <p:cNvSpPr txBox="1">
            <a:spLocks noChangeArrowheads="1"/>
          </p:cNvSpPr>
          <p:nvPr/>
        </p:nvSpPr>
        <p:spPr bwMode="auto">
          <a:xfrm>
            <a:off x="1098550" y="5539581"/>
            <a:ext cx="1371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球外场强：</a:t>
            </a:r>
          </a:p>
        </p:txBody>
      </p:sp>
      <p:graphicFrame>
        <p:nvGraphicFramePr>
          <p:cNvPr id="183334" name="Object 38"/>
          <p:cNvGraphicFramePr>
            <a:graphicFrameLocks noChangeAspect="1"/>
          </p:cNvGraphicFramePr>
          <p:nvPr/>
        </p:nvGraphicFramePr>
        <p:xfrm>
          <a:off x="2546350" y="5303837"/>
          <a:ext cx="16446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0" name="公式" r:id="rId7" imgW="25984080" imgH="13804920" progId="">
                  <p:embed/>
                </p:oleObj>
              </mc:Choice>
              <mc:Fallback>
                <p:oleObj name="公式" r:id="rId7" imgW="25984080" imgH="13804920" progId="">
                  <p:embed/>
                  <p:pic>
                    <p:nvPicPr>
                      <p:cNvPr id="0" name="Picture 3" descr="image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5303837"/>
                        <a:ext cx="16446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35" name="Object 39"/>
          <p:cNvGraphicFramePr>
            <a:graphicFrameLocks noChangeAspect="1"/>
          </p:cNvGraphicFramePr>
          <p:nvPr/>
        </p:nvGraphicFramePr>
        <p:xfrm>
          <a:off x="2057400" y="3505200"/>
          <a:ext cx="13966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1" name="公式" r:id="rId9" imgW="25171560" imgH="13804920" progId="">
                  <p:embed/>
                </p:oleObj>
              </mc:Choice>
              <mc:Fallback>
                <p:oleObj name="公式" r:id="rId9" imgW="25171560" imgH="13804920" progId="">
                  <p:embed/>
                  <p:pic>
                    <p:nvPicPr>
                      <p:cNvPr id="0" name="Picture 2" descr="image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139668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37" name="Text Box 41"/>
          <p:cNvSpPr txBox="1">
            <a:spLocks noChangeArrowheads="1"/>
          </p:cNvSpPr>
          <p:nvPr/>
        </p:nvSpPr>
        <p:spPr bwMode="auto">
          <a:xfrm>
            <a:off x="914400" y="2133600"/>
            <a:ext cx="2470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利用高斯定理求场强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1" grpId="0"/>
      <p:bldP spid="183333" grpId="0"/>
      <p:bldP spid="1833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462C-14B9-4851-B4B0-B4E97795C2A0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5486400" y="304800"/>
          <a:ext cx="33591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4" name="公式" r:id="rId3" imgW="53605800" imgH="12585600" progId="">
                  <p:embed/>
                </p:oleObj>
              </mc:Choice>
              <mc:Fallback>
                <p:oleObj name="公式" r:id="rId3" imgW="53605800" imgH="12585600" progId="">
                  <p:embed/>
                  <p:pic>
                    <p:nvPicPr>
                      <p:cNvPr id="0" name="Picture 3" descr="image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"/>
                        <a:ext cx="3359150" cy="7858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903605" y="1905000"/>
            <a:ext cx="6997383" cy="3457575"/>
            <a:chOff x="903605" y="2409825"/>
            <a:chExt cx="6997383" cy="3457575"/>
          </a:xfrm>
        </p:grpSpPr>
        <p:graphicFrame>
          <p:nvGraphicFramePr>
            <p:cNvPr id="19" name="Object 4"/>
            <p:cNvGraphicFramePr>
              <a:graphicFrameLocks noChangeAspect="1"/>
            </p:cNvGraphicFramePr>
            <p:nvPr/>
          </p:nvGraphicFramePr>
          <p:xfrm>
            <a:off x="903605" y="2409825"/>
            <a:ext cx="5171440" cy="807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65" name="公式" r:id="rId5" imgW="2590560" imgH="393480" progId="">
                    <p:embed/>
                  </p:oleObj>
                </mc:Choice>
                <mc:Fallback>
                  <p:oleObj name="公式" r:id="rId5" imgW="2590560" imgH="393480" progId="">
                    <p:embed/>
                    <p:pic>
                      <p:nvPicPr>
                        <p:cNvPr id="0" name="Picture 5" descr="image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605" y="2409825"/>
                          <a:ext cx="5171440" cy="8070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5"/>
            <p:cNvGraphicFramePr>
              <a:graphicFrameLocks noChangeAspect="1"/>
            </p:cNvGraphicFramePr>
            <p:nvPr/>
          </p:nvGraphicFramePr>
          <p:xfrm>
            <a:off x="1219200" y="3581400"/>
            <a:ext cx="6681788" cy="1014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66" name="公式" r:id="rId7" imgW="106817760" imgH="16243200" progId="">
                    <p:embed/>
                  </p:oleObj>
                </mc:Choice>
                <mc:Fallback>
                  <p:oleObj name="公式" r:id="rId7" imgW="106817760" imgH="16243200" progId="">
                    <p:embed/>
                    <p:pic>
                      <p:nvPicPr>
                        <p:cNvPr id="0" name="Picture 6" descr="image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3581400"/>
                          <a:ext cx="6681788" cy="1014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6"/>
            <p:cNvGraphicFramePr>
              <a:graphicFrameLocks noChangeAspect="1"/>
            </p:cNvGraphicFramePr>
            <p:nvPr/>
          </p:nvGraphicFramePr>
          <p:xfrm>
            <a:off x="1295400" y="4953000"/>
            <a:ext cx="3582988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67" name="公式" r:id="rId9" imgW="57261600" imgH="14617800" progId="">
                    <p:embed/>
                  </p:oleObj>
                </mc:Choice>
                <mc:Fallback>
                  <p:oleObj name="公式" r:id="rId9" imgW="57261600" imgH="14617800" progId="">
                    <p:embed/>
                    <p:pic>
                      <p:nvPicPr>
                        <p:cNvPr id="0" name="Picture 7" descr="image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4953000"/>
                          <a:ext cx="3582988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矩形 21"/>
            <p:cNvSpPr/>
            <p:nvPr/>
          </p:nvSpPr>
          <p:spPr>
            <a:xfrm>
              <a:off x="3025588" y="4128247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21106" y="4096871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a</a:t>
              </a:r>
              <a:r>
                <a:rPr lang="en-US" altLang="zh-CN" sz="2400" i="1" baseline="30000" dirty="0" smtClean="0"/>
                <a:t>3</a:t>
              </a:r>
              <a:endParaRPr lang="zh-CN" altLang="en-US" sz="2400" i="1" baseline="30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4212" y="3666565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r</a:t>
              </a:r>
              <a:endParaRPr lang="zh-CN" altLang="en-US" sz="2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6F14-066A-4D7B-B801-C3D39127479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687600" y="1371600"/>
            <a:ext cx="7620000" cy="12003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 smtClean="0"/>
              <a:t>例</a:t>
            </a:r>
            <a:r>
              <a:rPr kumimoji="1" lang="en-US" altLang="zh-CN" sz="2400" dirty="0" smtClean="0"/>
              <a:t>9.27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ym typeface="Symbol" panose="05050102010706020507" pitchFamily="18" charset="2"/>
              </a:rPr>
              <a:t>一个内、外半径分别为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sym typeface="Symbol" panose="05050102010706020507" pitchFamily="18" charset="2"/>
              </a:rPr>
              <a:t>和</a:t>
            </a:r>
            <a:r>
              <a:rPr kumimoji="1" lang="en-US" altLang="zh-CN" sz="2400" i="1" dirty="0"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sym typeface="Symbol" panose="05050102010706020507" pitchFamily="18" charset="2"/>
              </a:rPr>
              <a:t>的球形电容器，两球壳间充以介电常数为</a:t>
            </a:r>
            <a:r>
              <a:rPr kumimoji="1" lang="el-GR" altLang="zh-CN" sz="2400" i="1" dirty="0">
                <a:sym typeface="Symbol" panose="05050102010706020507" pitchFamily="18" charset="2"/>
              </a:rPr>
              <a:t>ε</a:t>
            </a:r>
            <a:r>
              <a:rPr kumimoji="1" lang="zh-CN" altLang="en-US" sz="2400" dirty="0">
                <a:sym typeface="Symbol" panose="05050102010706020507" pitchFamily="18" charset="2"/>
              </a:rPr>
              <a:t>的电介质。当球形电容器的电荷量为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q</a:t>
            </a:r>
            <a:r>
              <a:rPr kumimoji="1" lang="zh-CN" altLang="en-US" sz="2400" dirty="0">
                <a:sym typeface="Symbol" panose="05050102010706020507" pitchFamily="18" charset="2"/>
              </a:rPr>
              <a:t>时，这个电容器储存的电场能量为多少？</a:t>
            </a:r>
          </a:p>
        </p:txBody>
      </p:sp>
      <p:grpSp>
        <p:nvGrpSpPr>
          <p:cNvPr id="185403" name="Group 59"/>
          <p:cNvGrpSpPr/>
          <p:nvPr/>
        </p:nvGrpSpPr>
        <p:grpSpPr bwMode="auto">
          <a:xfrm>
            <a:off x="2987675" y="2971800"/>
            <a:ext cx="3168650" cy="2952750"/>
            <a:chOff x="3334" y="1207"/>
            <a:chExt cx="1996" cy="1860"/>
          </a:xfrm>
        </p:grpSpPr>
        <p:grpSp>
          <p:nvGrpSpPr>
            <p:cNvPr id="185390" name="Group 46"/>
            <p:cNvGrpSpPr/>
            <p:nvPr/>
          </p:nvGrpSpPr>
          <p:grpSpPr bwMode="auto">
            <a:xfrm>
              <a:off x="3334" y="1207"/>
              <a:ext cx="1996" cy="1860"/>
              <a:chOff x="3451" y="1071"/>
              <a:chExt cx="1996" cy="1860"/>
            </a:xfrm>
          </p:grpSpPr>
          <p:sp>
            <p:nvSpPr>
              <p:cNvPr id="185391" name="Rectangle 47"/>
              <p:cNvSpPr>
                <a:spLocks noChangeArrowheads="1"/>
              </p:cNvSpPr>
              <p:nvPr/>
            </p:nvSpPr>
            <p:spPr bwMode="auto">
              <a:xfrm>
                <a:off x="3451" y="1071"/>
                <a:ext cx="1996" cy="186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2" name="AutoShape 48"/>
              <p:cNvSpPr>
                <a:spLocks noChangeArrowheads="1"/>
              </p:cNvSpPr>
              <p:nvPr/>
            </p:nvSpPr>
            <p:spPr bwMode="auto">
              <a:xfrm>
                <a:off x="3648" y="1200"/>
                <a:ext cx="1587" cy="1587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>
                <a:solidFill>
                  <a:srgbClr val="CC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3" name="Line 49"/>
              <p:cNvSpPr>
                <a:spLocks noChangeShapeType="1"/>
              </p:cNvSpPr>
              <p:nvPr/>
            </p:nvSpPr>
            <p:spPr bwMode="auto">
              <a:xfrm>
                <a:off x="4464" y="1968"/>
                <a:ext cx="771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4" name="Line 50"/>
              <p:cNvSpPr>
                <a:spLocks noChangeShapeType="1"/>
              </p:cNvSpPr>
              <p:nvPr/>
            </p:nvSpPr>
            <p:spPr bwMode="auto">
              <a:xfrm flipH="1">
                <a:off x="4176" y="1968"/>
                <a:ext cx="288" cy="288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5" name="Rectangle 51"/>
              <p:cNvSpPr>
                <a:spLocks noChangeArrowheads="1"/>
              </p:cNvSpPr>
              <p:nvPr/>
            </p:nvSpPr>
            <p:spPr bwMode="auto">
              <a:xfrm>
                <a:off x="4604" y="1688"/>
                <a:ext cx="303" cy="288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FFFF"/>
                    </a:solidFill>
                  </a:rPr>
                  <a:t>R</a:t>
                </a:r>
                <a:r>
                  <a:rPr kumimoji="1" lang="en-US" altLang="zh-CN" sz="2400" baseline="-25000">
                    <a:solidFill>
                      <a:srgbClr val="FFFFFF"/>
                    </a:solidFill>
                    <a:sym typeface="Symbol" panose="05050102010706020507" pitchFamily="18" charset="2"/>
                  </a:rPr>
                  <a:t>2</a:t>
                </a:r>
                <a:endParaRPr kumimoji="1" lang="en-US" altLang="zh-CN" sz="2800" baseline="-25000">
                  <a:solidFill>
                    <a:srgbClr val="FFFFFF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85396" name="Rectangle 52"/>
              <p:cNvSpPr>
                <a:spLocks noChangeArrowheads="1"/>
              </p:cNvSpPr>
              <p:nvPr/>
            </p:nvSpPr>
            <p:spPr bwMode="auto">
              <a:xfrm>
                <a:off x="4250" y="2042"/>
                <a:ext cx="297" cy="288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FFFF"/>
                    </a:solidFill>
                  </a:rPr>
                  <a:t>R</a:t>
                </a:r>
                <a:r>
                  <a:rPr kumimoji="1" lang="en-US" altLang="zh-CN" sz="2400" baseline="-25000">
                    <a:solidFill>
                      <a:srgbClr val="FFFFFF"/>
                    </a:solidFill>
                    <a:sym typeface="Symbol" panose="05050102010706020507" pitchFamily="18" charset="2"/>
                  </a:rPr>
                  <a:t>1</a:t>
                </a:r>
                <a:endParaRPr kumimoji="1" lang="en-US" altLang="zh-CN" sz="2800" baseline="-25000">
                  <a:solidFill>
                    <a:srgbClr val="FFFFFF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85397" name="Group 53"/>
            <p:cNvGrpSpPr/>
            <p:nvPr/>
          </p:nvGrpSpPr>
          <p:grpSpPr bwMode="auto">
            <a:xfrm>
              <a:off x="3627" y="1507"/>
              <a:ext cx="1323" cy="1248"/>
              <a:chOff x="3744" y="1371"/>
              <a:chExt cx="1323" cy="1248"/>
            </a:xfrm>
          </p:grpSpPr>
          <p:sp>
            <p:nvSpPr>
              <p:cNvPr id="185398" name="AutoShape 54"/>
              <p:cNvSpPr>
                <a:spLocks noChangeArrowheads="1"/>
              </p:cNvSpPr>
              <p:nvPr/>
            </p:nvSpPr>
            <p:spPr bwMode="auto">
              <a:xfrm>
                <a:off x="3818" y="1371"/>
                <a:ext cx="1249" cy="1248"/>
              </a:xfrm>
              <a:custGeom>
                <a:avLst/>
                <a:gdLst>
                  <a:gd name="G0" fmla="+- 950 0 0"/>
                  <a:gd name="G1" fmla="+- 21600 0 950"/>
                  <a:gd name="G2" fmla="+- 21600 0 95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950" y="10800"/>
                    </a:moveTo>
                    <a:cubicBezTo>
                      <a:pt x="950" y="16240"/>
                      <a:pt x="5360" y="20650"/>
                      <a:pt x="10800" y="20650"/>
                    </a:cubicBezTo>
                    <a:cubicBezTo>
                      <a:pt x="16240" y="20650"/>
                      <a:pt x="20650" y="16240"/>
                      <a:pt x="20650" y="10800"/>
                    </a:cubicBezTo>
                    <a:cubicBezTo>
                      <a:pt x="20650" y="5360"/>
                      <a:pt x="16240" y="950"/>
                      <a:pt x="10800" y="950"/>
                    </a:cubicBezTo>
                    <a:cubicBezTo>
                      <a:pt x="5360" y="950"/>
                      <a:pt x="950" y="5360"/>
                      <a:pt x="950" y="10800"/>
                    </a:cubicBezTo>
                    <a:close/>
                  </a:path>
                </a:pathLst>
              </a:custGeom>
              <a:solidFill>
                <a:srgbClr val="FFCCCC"/>
              </a:solidFill>
              <a:ln w="9525">
                <a:solidFill>
                  <a:srgbClr val="CCFF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99" name="Line 55"/>
              <p:cNvSpPr>
                <a:spLocks noChangeShapeType="1"/>
              </p:cNvSpPr>
              <p:nvPr/>
            </p:nvSpPr>
            <p:spPr bwMode="auto">
              <a:xfrm flipH="1" flipV="1">
                <a:off x="3915" y="1728"/>
                <a:ext cx="530" cy="240"/>
              </a:xfrm>
              <a:prstGeom prst="line">
                <a:avLst/>
              </a:prstGeom>
              <a:noFill/>
              <a:ln w="19050">
                <a:solidFill>
                  <a:srgbClr val="CC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00" name="Line 56"/>
              <p:cNvSpPr>
                <a:spLocks noChangeAspect="1" noChangeShapeType="1"/>
              </p:cNvSpPr>
              <p:nvPr/>
            </p:nvSpPr>
            <p:spPr bwMode="auto">
              <a:xfrm>
                <a:off x="3744" y="1653"/>
                <a:ext cx="141" cy="71"/>
              </a:xfrm>
              <a:prstGeom prst="line">
                <a:avLst/>
              </a:prstGeom>
              <a:noFill/>
              <a:ln w="19050">
                <a:solidFill>
                  <a:srgbClr val="CC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01" name="Rectangle 57"/>
              <p:cNvSpPr>
                <a:spLocks noChangeArrowheads="1"/>
              </p:cNvSpPr>
              <p:nvPr/>
            </p:nvSpPr>
            <p:spPr bwMode="auto">
              <a:xfrm>
                <a:off x="4154" y="1576"/>
                <a:ext cx="20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FFFFFF"/>
                    </a:solidFill>
                    <a:sym typeface="Symbol" panose="05050102010706020507" pitchFamily="18" charset="2"/>
                  </a:rPr>
                  <a:t>r</a:t>
                </a:r>
              </a:p>
            </p:txBody>
          </p:sp>
          <p:sp>
            <p:nvSpPr>
              <p:cNvPr id="185402" name="Rectangle 58"/>
              <p:cNvSpPr>
                <a:spLocks noChangeArrowheads="1"/>
              </p:cNvSpPr>
              <p:nvPr/>
            </p:nvSpPr>
            <p:spPr bwMode="auto">
              <a:xfrm>
                <a:off x="3932" y="1525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FFFFFF"/>
                    </a:solidFill>
                    <a:sym typeface="Symbol" panose="05050102010706020507" pitchFamily="18" charset="2"/>
                  </a:rPr>
                  <a:t>d</a:t>
                </a:r>
                <a:r>
                  <a:rPr kumimoji="1" lang="en-US" altLang="zh-CN" sz="2400" i="1">
                    <a:solidFill>
                      <a:srgbClr val="FFFFFF"/>
                    </a:solidFill>
                    <a:sym typeface="Symbol" panose="05050102010706020507" pitchFamily="18" charset="2"/>
                  </a:rPr>
                  <a:t>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197B-1EF1-4248-B744-3087F228A19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85800" y="1588294"/>
            <a:ext cx="51167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解</a:t>
            </a:r>
            <a:r>
              <a:rPr lang="en-US" altLang="zh-CN" dirty="0"/>
              <a:t>:</a:t>
            </a:r>
          </a:p>
        </p:txBody>
      </p:sp>
      <p:sp>
        <p:nvSpPr>
          <p:cNvPr id="188434" name="Text Box 18"/>
          <p:cNvSpPr txBox="1">
            <a:spLocks noChangeArrowheads="1"/>
          </p:cNvSpPr>
          <p:nvPr/>
        </p:nvSpPr>
        <p:spPr bwMode="auto">
          <a:xfrm>
            <a:off x="1447800" y="1589912"/>
            <a:ext cx="17922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对称性分析）</a:t>
            </a:r>
          </a:p>
        </p:txBody>
      </p:sp>
      <p:graphicFrame>
        <p:nvGraphicFramePr>
          <p:cNvPr id="188435" name="Object 19"/>
          <p:cNvGraphicFramePr>
            <a:graphicFrameLocks noChangeAspect="1"/>
          </p:cNvGraphicFramePr>
          <p:nvPr/>
        </p:nvGraphicFramePr>
        <p:xfrm>
          <a:off x="2209800" y="2543175"/>
          <a:ext cx="2492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9" name="公式" r:id="rId3" imgW="52793280" imgH="12585600" progId="">
                  <p:embed/>
                </p:oleObj>
              </mc:Choice>
              <mc:Fallback>
                <p:oleObj name="公式" r:id="rId3" imgW="52793280" imgH="12585600" progId="">
                  <p:embed/>
                  <p:pic>
                    <p:nvPicPr>
                      <p:cNvPr id="0" name="Picture 26" descr="image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43175"/>
                        <a:ext cx="2492375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838200" y="2286000"/>
            <a:ext cx="990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/>
              <a:t>球壳间</a:t>
            </a:r>
          </a:p>
        </p:txBody>
      </p:sp>
      <p:graphicFrame>
        <p:nvGraphicFramePr>
          <p:cNvPr id="188437" name="Object 21"/>
          <p:cNvGraphicFramePr>
            <a:graphicFrameLocks noChangeAspect="1"/>
          </p:cNvGraphicFramePr>
          <p:nvPr/>
        </p:nvGraphicFramePr>
        <p:xfrm>
          <a:off x="838200" y="3200400"/>
          <a:ext cx="21113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0" name="公式" r:id="rId5" imgW="44669160" imgH="13398480" progId="">
                  <p:embed/>
                </p:oleObj>
              </mc:Choice>
              <mc:Fallback>
                <p:oleObj name="公式" r:id="rId5" imgW="44669160" imgH="13398480" progId="">
                  <p:embed/>
                  <p:pic>
                    <p:nvPicPr>
                      <p:cNvPr id="0" name="Picture 27" descr="image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211137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8" name="Object 22"/>
          <p:cNvGraphicFramePr>
            <a:graphicFrameLocks noChangeAspect="1"/>
          </p:cNvGraphicFramePr>
          <p:nvPr/>
        </p:nvGraphicFramePr>
        <p:xfrm>
          <a:off x="3568700" y="3399155"/>
          <a:ext cx="1679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1" name="公式" r:id="rId7" imgW="812520" imgH="203040" progId="">
                  <p:embed/>
                </p:oleObj>
              </mc:Choice>
              <mc:Fallback>
                <p:oleObj name="公式" r:id="rId7" imgW="812520" imgH="203040" progId="">
                  <p:embed/>
                  <p:pic>
                    <p:nvPicPr>
                      <p:cNvPr id="0" name="Picture 28" descr="image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399155"/>
                        <a:ext cx="16795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9" name="Object 23"/>
          <p:cNvGraphicFramePr>
            <a:graphicFrameLocks noChangeAspect="1"/>
          </p:cNvGraphicFramePr>
          <p:nvPr/>
        </p:nvGraphicFramePr>
        <p:xfrm>
          <a:off x="838200" y="3996055"/>
          <a:ext cx="2402205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2" name="公式" r:id="rId9" imgW="1485720" imgH="419040" progId="">
                  <p:embed/>
                </p:oleObj>
              </mc:Choice>
              <mc:Fallback>
                <p:oleObj name="公式" r:id="rId9" imgW="1485720" imgH="419040" progId="">
                  <p:embed/>
                  <p:pic>
                    <p:nvPicPr>
                      <p:cNvPr id="0" name="Picture 29" descr="image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96055"/>
                        <a:ext cx="2402205" cy="633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41" name="Group 25"/>
          <p:cNvGrpSpPr/>
          <p:nvPr/>
        </p:nvGrpSpPr>
        <p:grpSpPr bwMode="auto">
          <a:xfrm>
            <a:off x="5867400" y="1676400"/>
            <a:ext cx="3168650" cy="2952750"/>
            <a:chOff x="3334" y="1207"/>
            <a:chExt cx="1996" cy="1860"/>
          </a:xfrm>
        </p:grpSpPr>
        <p:grpSp>
          <p:nvGrpSpPr>
            <p:cNvPr id="188442" name="Group 26"/>
            <p:cNvGrpSpPr/>
            <p:nvPr/>
          </p:nvGrpSpPr>
          <p:grpSpPr bwMode="auto">
            <a:xfrm>
              <a:off x="3334" y="1207"/>
              <a:ext cx="1996" cy="1860"/>
              <a:chOff x="3451" y="1071"/>
              <a:chExt cx="1996" cy="1860"/>
            </a:xfrm>
          </p:grpSpPr>
          <p:sp>
            <p:nvSpPr>
              <p:cNvPr id="188443" name="Rectangle 27"/>
              <p:cNvSpPr>
                <a:spLocks noChangeArrowheads="1"/>
              </p:cNvSpPr>
              <p:nvPr/>
            </p:nvSpPr>
            <p:spPr bwMode="auto">
              <a:xfrm>
                <a:off x="3451" y="1071"/>
                <a:ext cx="1996" cy="186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44" name="AutoShape 28"/>
              <p:cNvSpPr>
                <a:spLocks noChangeArrowheads="1"/>
              </p:cNvSpPr>
              <p:nvPr/>
            </p:nvSpPr>
            <p:spPr bwMode="auto">
              <a:xfrm>
                <a:off x="3648" y="1200"/>
                <a:ext cx="1587" cy="1587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>
                <a:solidFill>
                  <a:srgbClr val="CC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45" name="Line 29"/>
              <p:cNvSpPr>
                <a:spLocks noChangeShapeType="1"/>
              </p:cNvSpPr>
              <p:nvPr/>
            </p:nvSpPr>
            <p:spPr bwMode="auto">
              <a:xfrm>
                <a:off x="4464" y="1968"/>
                <a:ext cx="771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46" name="Line 30"/>
              <p:cNvSpPr>
                <a:spLocks noChangeShapeType="1"/>
              </p:cNvSpPr>
              <p:nvPr/>
            </p:nvSpPr>
            <p:spPr bwMode="auto">
              <a:xfrm flipH="1">
                <a:off x="4176" y="1968"/>
                <a:ext cx="288" cy="288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47" name="Rectangle 31"/>
              <p:cNvSpPr>
                <a:spLocks noChangeArrowheads="1"/>
              </p:cNvSpPr>
              <p:nvPr/>
            </p:nvSpPr>
            <p:spPr bwMode="auto">
              <a:xfrm>
                <a:off x="4604" y="1688"/>
                <a:ext cx="303" cy="288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FFFF"/>
                    </a:solidFill>
                  </a:rPr>
                  <a:t>R</a:t>
                </a:r>
                <a:r>
                  <a:rPr kumimoji="1" lang="en-US" altLang="zh-CN" sz="2400" baseline="-25000">
                    <a:solidFill>
                      <a:srgbClr val="FFFFFF"/>
                    </a:solidFill>
                    <a:sym typeface="Symbol" panose="05050102010706020507" pitchFamily="18" charset="2"/>
                  </a:rPr>
                  <a:t>2</a:t>
                </a:r>
                <a:endParaRPr kumimoji="1" lang="en-US" altLang="zh-CN" sz="2800" baseline="-25000">
                  <a:solidFill>
                    <a:srgbClr val="FFFFFF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88448" name="Rectangle 32"/>
              <p:cNvSpPr>
                <a:spLocks noChangeArrowheads="1"/>
              </p:cNvSpPr>
              <p:nvPr/>
            </p:nvSpPr>
            <p:spPr bwMode="auto">
              <a:xfrm>
                <a:off x="4250" y="2042"/>
                <a:ext cx="297" cy="288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FFFF"/>
                    </a:solidFill>
                  </a:rPr>
                  <a:t>R</a:t>
                </a:r>
                <a:r>
                  <a:rPr kumimoji="1" lang="en-US" altLang="zh-CN" sz="2400" baseline="-25000">
                    <a:solidFill>
                      <a:srgbClr val="FFFFFF"/>
                    </a:solidFill>
                    <a:sym typeface="Symbol" panose="05050102010706020507" pitchFamily="18" charset="2"/>
                  </a:rPr>
                  <a:t>1</a:t>
                </a:r>
                <a:endParaRPr kumimoji="1" lang="en-US" altLang="zh-CN" sz="2800" baseline="-25000">
                  <a:solidFill>
                    <a:srgbClr val="FFFFFF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88449" name="Group 33"/>
            <p:cNvGrpSpPr/>
            <p:nvPr/>
          </p:nvGrpSpPr>
          <p:grpSpPr bwMode="auto">
            <a:xfrm>
              <a:off x="3627" y="1507"/>
              <a:ext cx="1323" cy="1248"/>
              <a:chOff x="3744" y="1371"/>
              <a:chExt cx="1323" cy="1248"/>
            </a:xfrm>
          </p:grpSpPr>
          <p:sp>
            <p:nvSpPr>
              <p:cNvPr id="188450" name="AutoShape 34"/>
              <p:cNvSpPr>
                <a:spLocks noChangeArrowheads="1"/>
              </p:cNvSpPr>
              <p:nvPr/>
            </p:nvSpPr>
            <p:spPr bwMode="auto">
              <a:xfrm>
                <a:off x="3818" y="1371"/>
                <a:ext cx="1249" cy="1248"/>
              </a:xfrm>
              <a:custGeom>
                <a:avLst/>
                <a:gdLst>
                  <a:gd name="G0" fmla="+- 950 0 0"/>
                  <a:gd name="G1" fmla="+- 21600 0 950"/>
                  <a:gd name="G2" fmla="+- 21600 0 95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950" y="10800"/>
                    </a:moveTo>
                    <a:cubicBezTo>
                      <a:pt x="950" y="16240"/>
                      <a:pt x="5360" y="20650"/>
                      <a:pt x="10800" y="20650"/>
                    </a:cubicBezTo>
                    <a:cubicBezTo>
                      <a:pt x="16240" y="20650"/>
                      <a:pt x="20650" y="16240"/>
                      <a:pt x="20650" y="10800"/>
                    </a:cubicBezTo>
                    <a:cubicBezTo>
                      <a:pt x="20650" y="5360"/>
                      <a:pt x="16240" y="950"/>
                      <a:pt x="10800" y="950"/>
                    </a:cubicBezTo>
                    <a:cubicBezTo>
                      <a:pt x="5360" y="950"/>
                      <a:pt x="950" y="5360"/>
                      <a:pt x="950" y="10800"/>
                    </a:cubicBezTo>
                    <a:close/>
                  </a:path>
                </a:pathLst>
              </a:custGeom>
              <a:solidFill>
                <a:srgbClr val="FFCCCC"/>
              </a:solidFill>
              <a:ln w="9525">
                <a:solidFill>
                  <a:srgbClr val="CCFF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51" name="Line 35"/>
              <p:cNvSpPr>
                <a:spLocks noChangeShapeType="1"/>
              </p:cNvSpPr>
              <p:nvPr/>
            </p:nvSpPr>
            <p:spPr bwMode="auto">
              <a:xfrm flipH="1" flipV="1">
                <a:off x="3915" y="1728"/>
                <a:ext cx="530" cy="240"/>
              </a:xfrm>
              <a:prstGeom prst="line">
                <a:avLst/>
              </a:prstGeom>
              <a:noFill/>
              <a:ln w="19050">
                <a:solidFill>
                  <a:srgbClr val="CC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52" name="Line 36"/>
              <p:cNvSpPr>
                <a:spLocks noChangeAspect="1" noChangeShapeType="1"/>
              </p:cNvSpPr>
              <p:nvPr/>
            </p:nvSpPr>
            <p:spPr bwMode="auto">
              <a:xfrm>
                <a:off x="3744" y="1653"/>
                <a:ext cx="141" cy="71"/>
              </a:xfrm>
              <a:prstGeom prst="line">
                <a:avLst/>
              </a:prstGeom>
              <a:noFill/>
              <a:ln w="19050">
                <a:solidFill>
                  <a:srgbClr val="CC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453" name="Rectangle 37"/>
              <p:cNvSpPr>
                <a:spLocks noChangeArrowheads="1"/>
              </p:cNvSpPr>
              <p:nvPr/>
            </p:nvSpPr>
            <p:spPr bwMode="auto">
              <a:xfrm>
                <a:off x="4154" y="1576"/>
                <a:ext cx="20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solidFill>
                      <a:srgbClr val="FFFFFF"/>
                    </a:solidFill>
                    <a:sym typeface="Symbol" panose="05050102010706020507" pitchFamily="18" charset="2"/>
                  </a:rPr>
                  <a:t>r</a:t>
                </a:r>
              </a:p>
            </p:txBody>
          </p:sp>
          <p:sp>
            <p:nvSpPr>
              <p:cNvPr id="188454" name="Rectangle 38"/>
              <p:cNvSpPr>
                <a:spLocks noChangeArrowheads="1"/>
              </p:cNvSpPr>
              <p:nvPr/>
            </p:nvSpPr>
            <p:spPr bwMode="auto">
              <a:xfrm>
                <a:off x="3932" y="1525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FFFFFF"/>
                    </a:solidFill>
                    <a:sym typeface="Symbol" panose="05050102010706020507" pitchFamily="18" charset="2"/>
                  </a:rPr>
                  <a:t>d</a:t>
                </a:r>
                <a:r>
                  <a:rPr kumimoji="1" lang="en-US" altLang="zh-CN" sz="2400" i="1">
                    <a:solidFill>
                      <a:srgbClr val="FFFFFF"/>
                    </a:solidFill>
                    <a:sym typeface="Symbol" panose="05050102010706020507" pitchFamily="18" charset="2"/>
                  </a:rPr>
                  <a:t>r</a:t>
                </a:r>
              </a:p>
            </p:txBody>
          </p:sp>
        </p:grpSp>
      </p:grpSp>
      <p:graphicFrame>
        <p:nvGraphicFramePr>
          <p:cNvPr id="188455" name="Object 39"/>
          <p:cNvGraphicFramePr>
            <a:graphicFrameLocks noChangeAspect="1"/>
          </p:cNvGraphicFramePr>
          <p:nvPr/>
        </p:nvGraphicFramePr>
        <p:xfrm>
          <a:off x="2209800" y="1981200"/>
          <a:ext cx="996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3" name="公式" r:id="rId11" imgW="21109680" imgH="13804920" progId="">
                  <p:embed/>
                </p:oleObj>
              </mc:Choice>
              <mc:Fallback>
                <p:oleObj name="公式" r:id="rId11" imgW="21109680" imgH="13804920" progId="">
                  <p:embed/>
                  <p:pic>
                    <p:nvPicPr>
                      <p:cNvPr id="0" name="Picture 31" descr="image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99695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4"/>
          <p:cNvGraphicFramePr>
            <a:graphicFrameLocks noChangeAspect="1"/>
          </p:cNvGraphicFramePr>
          <p:nvPr/>
        </p:nvGraphicFramePr>
        <p:xfrm>
          <a:off x="838200" y="4759325"/>
          <a:ext cx="467741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4" name="公式" r:id="rId13" imgW="3047760" imgH="1066680" progId="">
                  <p:embed/>
                </p:oleObj>
              </mc:Choice>
              <mc:Fallback>
                <p:oleObj name="公式" r:id="rId13" imgW="3047760" imgH="1066680" progId="">
                  <p:embed/>
                  <p:pic>
                    <p:nvPicPr>
                      <p:cNvPr id="0" name="图片 228381" descr="image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59325"/>
                        <a:ext cx="4677410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1E91-4987-4F55-9D93-42453FAD9374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1433195" y="1263015"/>
          <a:ext cx="4391660" cy="120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3" name="公式" r:id="rId3" imgW="2400120" imgH="647640" progId="">
                  <p:embed/>
                </p:oleObj>
              </mc:Choice>
              <mc:Fallback>
                <p:oleObj name="公式" r:id="rId3" imgW="2400120" imgH="647640" progId="">
                  <p:embed/>
                  <p:pic>
                    <p:nvPicPr>
                      <p:cNvPr id="0" name="Picture 22" descr="image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195" y="1263015"/>
                        <a:ext cx="4391660" cy="1208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371600" y="3276600"/>
          <a:ext cx="1501036" cy="94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4" name="公式" r:id="rId5" imgW="21109680" imgH="13398480" progId="">
                  <p:embed/>
                </p:oleObj>
              </mc:Choice>
              <mc:Fallback>
                <p:oleObj name="公式" r:id="rId5" imgW="21109680" imgH="13398480" progId="">
                  <p:embed/>
                  <p:pic>
                    <p:nvPicPr>
                      <p:cNvPr id="0" name="Picture 23" descr="image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1501036" cy="946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4038600" y="3352800"/>
          <a:ext cx="207559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5" name="公式" r:id="rId7" imgW="32483160" imgH="13804920" progId="">
                  <p:embed/>
                </p:oleObj>
              </mc:Choice>
              <mc:Fallback>
                <p:oleObj name="公式" r:id="rId7" imgW="32483160" imgH="13804920" progId="">
                  <p:embed/>
                  <p:pic>
                    <p:nvPicPr>
                      <p:cNvPr id="0" name="Picture 24" descr="image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0"/>
                        <a:ext cx="2075592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1371600" y="4642485"/>
          <a:ext cx="142494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6" name="公式" r:id="rId9" imgW="17047800" imgH="6896160" progId="">
                  <p:embed/>
                </p:oleObj>
              </mc:Choice>
              <mc:Fallback>
                <p:oleObj name="公式" r:id="rId9" imgW="17047800" imgH="6896160" progId="">
                  <p:embed/>
                  <p:pic>
                    <p:nvPicPr>
                      <p:cNvPr id="0" name="Picture 25" descr="image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2485"/>
                        <a:ext cx="142494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4266902" y="4419600"/>
          <a:ext cx="1676698" cy="88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7" name="公式" r:id="rId11" imgW="27608760" imgH="14617800" progId="">
                  <p:embed/>
                </p:oleObj>
              </mc:Choice>
              <mc:Fallback>
                <p:oleObj name="公式" r:id="rId11" imgW="27608760" imgH="14617800" progId="">
                  <p:embed/>
                  <p:pic>
                    <p:nvPicPr>
                      <p:cNvPr id="0" name="Picture 26" descr="image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6902" y="4419600"/>
                        <a:ext cx="1676698" cy="8834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1433146" y="5568462"/>
            <a:ext cx="70104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孤立球形导体</a:t>
            </a:r>
            <a:r>
              <a:rPr lang="zh-CN" altLang="en-US" sz="2400" dirty="0"/>
              <a:t>激发的电场中储存的能量</a:t>
            </a:r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1143000" y="2590800"/>
            <a:ext cx="15240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计算电容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7912-1282-403C-8F1C-B44AA83A3A0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662354" y="1143000"/>
            <a:ext cx="8077200" cy="193899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dirty="0" smtClean="0"/>
              <a:t>例</a:t>
            </a:r>
            <a:r>
              <a:rPr kumimoji="1" lang="en-US" altLang="zh-CN" sz="2400" dirty="0" smtClean="0"/>
              <a:t>9.28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圆柱形</a:t>
            </a:r>
            <a:r>
              <a:rPr kumimoji="1" lang="zh-CN" altLang="en-US" sz="2400" dirty="0">
                <a:sym typeface="Symbol" panose="05050102010706020507" pitchFamily="18" charset="2"/>
              </a:rPr>
              <a:t>电容器内外极板的底半径分别为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sym typeface="Symbol" panose="05050102010706020507" pitchFamily="18" charset="2"/>
              </a:rPr>
              <a:t>和</a:t>
            </a:r>
            <a:r>
              <a:rPr kumimoji="1" lang="en-US" altLang="zh-CN" sz="2400" i="1" dirty="0"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sym typeface="Symbol" panose="05050102010706020507" pitchFamily="18" charset="2"/>
              </a:rPr>
              <a:t>，高为</a:t>
            </a:r>
            <a:r>
              <a:rPr kumimoji="1" lang="en-US" altLang="zh-CN" sz="2400" dirty="0">
                <a:sym typeface="Symbol" panose="05050102010706020507" pitchFamily="18" charset="2"/>
              </a:rPr>
              <a:t>L (</a:t>
            </a:r>
            <a:r>
              <a:rPr kumimoji="1"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L&gt;&gt;</a:t>
            </a:r>
            <a:r>
              <a:rPr kumimoji="1"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, L&gt;&gt; </a:t>
            </a:r>
            <a:r>
              <a:rPr kumimoji="1"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sz="2400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ym typeface="Symbol" panose="05050102010706020507" pitchFamily="18" charset="2"/>
              </a:rPr>
              <a:t>)</a:t>
            </a:r>
            <a:r>
              <a:rPr kumimoji="1" lang="zh-CN" altLang="en-US" sz="2400" dirty="0">
                <a:sym typeface="Symbol" panose="05050102010706020507" pitchFamily="18" charset="2"/>
              </a:rPr>
              <a:t>，紧靠内极板贴有一层厚度为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d</a:t>
            </a:r>
            <a:r>
              <a:rPr kumimoji="1" lang="zh-CN" altLang="en-US" sz="2400" dirty="0">
                <a:sym typeface="Symbol" panose="05050102010706020507" pitchFamily="18" charset="2"/>
              </a:rPr>
              <a:t>，高度为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L</a:t>
            </a:r>
            <a:r>
              <a:rPr kumimoji="1" lang="zh-CN" altLang="en-US" sz="2400" dirty="0">
                <a:sym typeface="Symbol" panose="05050102010706020507" pitchFamily="18" charset="2"/>
              </a:rPr>
              <a:t>，相对介电常数为</a:t>
            </a:r>
            <a:r>
              <a:rPr kumimoji="1" lang="el-GR" altLang="zh-CN" sz="2400" i="1" dirty="0">
                <a:sym typeface="Symbol" panose="05050102010706020507" pitchFamily="18" charset="2"/>
              </a:rPr>
              <a:t>ε</a:t>
            </a:r>
            <a:r>
              <a:rPr kumimoji="1" lang="en-US" altLang="zh-CN" sz="2400" i="1" baseline="-25000" dirty="0">
                <a:sym typeface="Symbol" panose="05050102010706020507" pitchFamily="18" charset="2"/>
              </a:rPr>
              <a:t>r</a:t>
            </a:r>
            <a:r>
              <a:rPr kumimoji="1" lang="zh-CN" altLang="en-US" sz="2400" dirty="0">
                <a:sym typeface="Symbol" panose="05050102010706020507" pitchFamily="18" charset="2"/>
              </a:rPr>
              <a:t>的电介质。</a:t>
            </a:r>
          </a:p>
          <a:p>
            <a:r>
              <a:rPr kumimoji="1" lang="zh-CN" altLang="en-US" sz="2400" dirty="0"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sym typeface="Symbol" panose="05050102010706020507" pitchFamily="18" charset="2"/>
              </a:rPr>
              <a:t>）求该电容器的电容；</a:t>
            </a:r>
          </a:p>
          <a:p>
            <a:r>
              <a:rPr kumimoji="1" lang="zh-CN" altLang="en-US" sz="2400" dirty="0"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sym typeface="Symbol" panose="05050102010706020507" pitchFamily="18" charset="2"/>
              </a:rPr>
              <a:t>）若电容器带电量为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Q</a:t>
            </a:r>
            <a:r>
              <a:rPr kumimoji="1" lang="zh-CN" altLang="en-US" sz="2400" dirty="0">
                <a:sym typeface="Symbol" panose="05050102010706020507" pitchFamily="18" charset="2"/>
              </a:rPr>
              <a:t>，求电容器两极板间电场的能量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。</a:t>
            </a:r>
            <a:endParaRPr kumimoji="1" lang="en-US" altLang="zh-CN" sz="2400" dirty="0">
              <a:sym typeface="Symbol" panose="05050102010706020507" pitchFamily="18" charset="2"/>
            </a:endParaRPr>
          </a:p>
        </p:txBody>
      </p:sp>
      <p:grpSp>
        <p:nvGrpSpPr>
          <p:cNvPr id="186384" name="Group 16"/>
          <p:cNvGrpSpPr/>
          <p:nvPr/>
        </p:nvGrpSpPr>
        <p:grpSpPr bwMode="auto">
          <a:xfrm>
            <a:off x="3024188" y="3152775"/>
            <a:ext cx="3095625" cy="3095625"/>
            <a:chOff x="2200" y="1979"/>
            <a:chExt cx="1950" cy="1950"/>
          </a:xfrm>
        </p:grpSpPr>
        <p:sp>
          <p:nvSpPr>
            <p:cNvPr id="186385" name="AutoShape 17" descr="浅色上对角线"/>
            <p:cNvSpPr>
              <a:spLocks noChangeArrowheads="1"/>
            </p:cNvSpPr>
            <p:nvPr/>
          </p:nvSpPr>
          <p:spPr bwMode="auto">
            <a:xfrm>
              <a:off x="2436" y="2215"/>
              <a:ext cx="1478" cy="1478"/>
            </a:xfrm>
            <a:custGeom>
              <a:avLst/>
              <a:gdLst>
                <a:gd name="G0" fmla="+- 3624 0 0"/>
                <a:gd name="G1" fmla="+- 21600 0 3624"/>
                <a:gd name="G2" fmla="+- 21600 0 362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624" y="10800"/>
                  </a:moveTo>
                  <a:cubicBezTo>
                    <a:pt x="3624" y="14763"/>
                    <a:pt x="6837" y="17976"/>
                    <a:pt x="10800" y="17976"/>
                  </a:cubicBezTo>
                  <a:cubicBezTo>
                    <a:pt x="14763" y="17976"/>
                    <a:pt x="17976" y="14763"/>
                    <a:pt x="17976" y="10800"/>
                  </a:cubicBezTo>
                  <a:cubicBezTo>
                    <a:pt x="17976" y="6837"/>
                    <a:pt x="14763" y="3624"/>
                    <a:pt x="10800" y="3624"/>
                  </a:cubicBezTo>
                  <a:cubicBezTo>
                    <a:pt x="6837" y="3624"/>
                    <a:pt x="3624" y="6837"/>
                    <a:pt x="3624" y="10800"/>
                  </a:cubicBezTo>
                  <a:close/>
                </a:path>
              </a:pathLst>
            </a:custGeom>
            <a:pattFill prst="ltUpDiag">
              <a:fgClr>
                <a:srgbClr val="993366"/>
              </a:fgClr>
              <a:bgClr>
                <a:srgbClr val="FBFAE2"/>
              </a:bgClr>
            </a:pattFill>
            <a:ln w="19050">
              <a:noFill/>
              <a:rou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386" name="Oval 18"/>
            <p:cNvSpPr>
              <a:spLocks noChangeArrowheads="1"/>
            </p:cNvSpPr>
            <p:nvPr/>
          </p:nvSpPr>
          <p:spPr bwMode="auto">
            <a:xfrm>
              <a:off x="2699" y="2478"/>
              <a:ext cx="952" cy="952"/>
            </a:xfrm>
            <a:prstGeom prst="ellipse">
              <a:avLst/>
            </a:prstGeom>
            <a:noFill/>
            <a:ln w="28575">
              <a:solidFill>
                <a:srgbClr val="008080"/>
              </a:solidFill>
              <a:round/>
              <a:tailEnd type="none" w="sm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387" name="Oval 19"/>
            <p:cNvSpPr>
              <a:spLocks noChangeArrowheads="1"/>
            </p:cNvSpPr>
            <p:nvPr/>
          </p:nvSpPr>
          <p:spPr bwMode="auto">
            <a:xfrm>
              <a:off x="2426" y="2205"/>
              <a:ext cx="1497" cy="1497"/>
            </a:xfrm>
            <a:prstGeom prst="ellipse">
              <a:avLst/>
            </a:prstGeom>
            <a:noFill/>
            <a:ln w="19050">
              <a:solidFill>
                <a:srgbClr val="993366"/>
              </a:solidFill>
              <a:rou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388" name="Oval 20"/>
            <p:cNvSpPr>
              <a:spLocks noChangeArrowheads="1"/>
            </p:cNvSpPr>
            <p:nvPr/>
          </p:nvSpPr>
          <p:spPr bwMode="auto">
            <a:xfrm>
              <a:off x="2200" y="1979"/>
              <a:ext cx="1950" cy="1950"/>
            </a:xfrm>
            <a:prstGeom prst="ellipse">
              <a:avLst/>
            </a:prstGeom>
            <a:noFill/>
            <a:ln w="28575">
              <a:solidFill>
                <a:srgbClr val="008080"/>
              </a:solidFill>
              <a:rou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389" name="Line 21"/>
            <p:cNvSpPr>
              <a:spLocks noChangeShapeType="1"/>
            </p:cNvSpPr>
            <p:nvPr/>
          </p:nvSpPr>
          <p:spPr bwMode="auto">
            <a:xfrm>
              <a:off x="3198" y="2976"/>
              <a:ext cx="45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 flipH="1">
              <a:off x="3924" y="2976"/>
              <a:ext cx="181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391" name="Text Box 23"/>
            <p:cNvSpPr txBox="1">
              <a:spLocks noChangeArrowheads="1"/>
            </p:cNvSpPr>
            <p:nvPr/>
          </p:nvSpPr>
          <p:spPr bwMode="auto">
            <a:xfrm>
              <a:off x="3650" y="2831"/>
              <a:ext cx="409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186392" name="Text Box 24"/>
            <p:cNvSpPr txBox="1">
              <a:spLocks noChangeArrowheads="1"/>
            </p:cNvSpPr>
            <p:nvPr/>
          </p:nvSpPr>
          <p:spPr bwMode="auto">
            <a:xfrm>
              <a:off x="3288" y="2688"/>
              <a:ext cx="409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  <a:ea typeface="楷体_GB2312" pitchFamily="49" charset="-122"/>
                </a:rPr>
                <a:t>R</a:t>
              </a:r>
              <a:r>
                <a:rPr lang="en-US" altLang="zh-CN" sz="2400" baseline="-2500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  <a:endParaRPr lang="en-US" altLang="zh-CN" sz="2400" i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186393" name="Line 25"/>
            <p:cNvSpPr>
              <a:spLocks noChangeShapeType="1"/>
            </p:cNvSpPr>
            <p:nvPr/>
          </p:nvSpPr>
          <p:spPr bwMode="auto">
            <a:xfrm>
              <a:off x="3198" y="2976"/>
              <a:ext cx="0" cy="95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6394" name="Text Box 26"/>
            <p:cNvSpPr txBox="1">
              <a:spLocks noChangeArrowheads="1"/>
            </p:cNvSpPr>
            <p:nvPr/>
          </p:nvSpPr>
          <p:spPr bwMode="auto">
            <a:xfrm>
              <a:off x="2925" y="3113"/>
              <a:ext cx="409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  <a:ea typeface="楷体_GB2312" pitchFamily="49" charset="-122"/>
                </a:rPr>
                <a:t>R</a:t>
              </a:r>
              <a:r>
                <a:rPr lang="en-US" altLang="zh-CN" sz="2400" baseline="-25000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  <a:endParaRPr lang="en-US" altLang="zh-CN" sz="2400" i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186395" name="Rectangle 27"/>
            <p:cNvSpPr>
              <a:spLocks noChangeArrowheads="1"/>
            </p:cNvSpPr>
            <p:nvPr/>
          </p:nvSpPr>
          <p:spPr bwMode="auto">
            <a:xfrm>
              <a:off x="2426" y="2786"/>
              <a:ext cx="212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 i="1">
                  <a:solidFill>
                    <a:srgbClr val="993366"/>
                  </a:solidFill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D9F-A7FC-4431-AE12-41904726024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5800" y="1295400"/>
            <a:ext cx="1066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电容器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685800" y="1874520"/>
            <a:ext cx="7351395" cy="792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/>
              <a:t>一种</a:t>
            </a:r>
            <a:r>
              <a:rPr kumimoji="1" lang="zh-CN" altLang="en-US">
                <a:solidFill>
                  <a:srgbClr val="0000CC"/>
                </a:solidFill>
              </a:rPr>
              <a:t>储存电能</a:t>
            </a:r>
            <a:r>
              <a:rPr kumimoji="1" lang="zh-CN" altLang="en-US"/>
              <a:t>的元件。由</a:t>
            </a:r>
            <a:r>
              <a:rPr kumimoji="1" lang="zh-CN" altLang="en-US">
                <a:solidFill>
                  <a:srgbClr val="0000CC"/>
                </a:solidFill>
              </a:rPr>
              <a:t>电介质隔开</a:t>
            </a:r>
            <a:r>
              <a:rPr kumimoji="1" lang="zh-CN" altLang="en-US"/>
              <a:t>的两块</a:t>
            </a:r>
            <a:r>
              <a:rPr kumimoji="1" lang="zh-CN" altLang="en-US">
                <a:solidFill>
                  <a:srgbClr val="0000CC"/>
                </a:solidFill>
              </a:rPr>
              <a:t>任意形状</a:t>
            </a:r>
            <a:r>
              <a:rPr kumimoji="1" lang="zh-CN" altLang="en-US"/>
              <a:t>导体组合而成。两导体称为电容器的</a:t>
            </a:r>
            <a:r>
              <a:rPr kumimoji="1" lang="zh-CN" altLang="en-US">
                <a:solidFill>
                  <a:srgbClr val="0000CC"/>
                </a:solidFill>
              </a:rPr>
              <a:t>极板</a:t>
            </a:r>
            <a:r>
              <a:rPr kumimoji="1" lang="zh-CN" altLang="en-US"/>
              <a:t>。</a:t>
            </a:r>
          </a:p>
        </p:txBody>
      </p:sp>
      <p:grpSp>
        <p:nvGrpSpPr>
          <p:cNvPr id="21" name="Group 4"/>
          <p:cNvGrpSpPr/>
          <p:nvPr/>
        </p:nvGrpSpPr>
        <p:grpSpPr bwMode="auto">
          <a:xfrm>
            <a:off x="2743200" y="2743200"/>
            <a:ext cx="3313113" cy="3409950"/>
            <a:chOff x="1882" y="2069"/>
            <a:chExt cx="2087" cy="2148"/>
          </a:xfrm>
        </p:grpSpPr>
        <p:sp>
          <p:nvSpPr>
            <p:cNvPr id="22" name="Freeform 5" descr="浅色下对角线"/>
            <p:cNvSpPr/>
            <p:nvPr/>
          </p:nvSpPr>
          <p:spPr bwMode="auto">
            <a:xfrm>
              <a:off x="2018" y="2069"/>
              <a:ext cx="1951" cy="1833"/>
            </a:xfrm>
            <a:custGeom>
              <a:avLst/>
              <a:gdLst/>
              <a:ahLst/>
              <a:cxnLst>
                <a:cxn ang="0">
                  <a:pos x="32" y="360"/>
                </a:cxn>
                <a:cxn ang="0">
                  <a:pos x="128" y="936"/>
                </a:cxn>
                <a:cxn ang="0">
                  <a:pos x="752" y="1080"/>
                </a:cxn>
                <a:cxn ang="0">
                  <a:pos x="1136" y="696"/>
                </a:cxn>
                <a:cxn ang="0">
                  <a:pos x="944" y="456"/>
                </a:cxn>
                <a:cxn ang="0">
                  <a:pos x="848" y="24"/>
                </a:cxn>
                <a:cxn ang="0">
                  <a:pos x="320" y="312"/>
                </a:cxn>
                <a:cxn ang="0">
                  <a:pos x="32" y="360"/>
                </a:cxn>
              </a:cxnLst>
              <a:rect l="0" t="0" r="r" b="b"/>
              <a:pathLst>
                <a:path w="1168" h="1120">
                  <a:moveTo>
                    <a:pt x="32" y="360"/>
                  </a:moveTo>
                  <a:cubicBezTo>
                    <a:pt x="0" y="464"/>
                    <a:pt x="8" y="816"/>
                    <a:pt x="128" y="936"/>
                  </a:cubicBezTo>
                  <a:cubicBezTo>
                    <a:pt x="248" y="1056"/>
                    <a:pt x="584" y="1120"/>
                    <a:pt x="752" y="1080"/>
                  </a:cubicBezTo>
                  <a:cubicBezTo>
                    <a:pt x="920" y="1040"/>
                    <a:pt x="1104" y="800"/>
                    <a:pt x="1136" y="696"/>
                  </a:cubicBezTo>
                  <a:cubicBezTo>
                    <a:pt x="1168" y="592"/>
                    <a:pt x="992" y="568"/>
                    <a:pt x="944" y="456"/>
                  </a:cubicBezTo>
                  <a:cubicBezTo>
                    <a:pt x="896" y="344"/>
                    <a:pt x="952" y="48"/>
                    <a:pt x="848" y="24"/>
                  </a:cubicBezTo>
                  <a:cubicBezTo>
                    <a:pt x="744" y="0"/>
                    <a:pt x="456" y="256"/>
                    <a:pt x="320" y="312"/>
                  </a:cubicBezTo>
                  <a:cubicBezTo>
                    <a:pt x="184" y="368"/>
                    <a:pt x="64" y="256"/>
                    <a:pt x="32" y="360"/>
                  </a:cubicBezTo>
                  <a:close/>
                </a:path>
              </a:pathLst>
            </a:custGeom>
            <a:pattFill prst="ltDnDiag">
              <a:fgClr>
                <a:srgbClr val="4FA7FF"/>
              </a:fgClr>
              <a:bgClr>
                <a:schemeClr val="bg1"/>
              </a:bgClr>
            </a:pattFill>
            <a:ln w="9525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2291" y="2462"/>
              <a:ext cx="1395" cy="1239"/>
            </a:xfrm>
            <a:custGeom>
              <a:avLst/>
              <a:gdLst/>
              <a:ahLst/>
              <a:cxnLst>
                <a:cxn ang="0">
                  <a:pos x="32" y="360"/>
                </a:cxn>
                <a:cxn ang="0">
                  <a:pos x="128" y="936"/>
                </a:cxn>
                <a:cxn ang="0">
                  <a:pos x="752" y="1080"/>
                </a:cxn>
                <a:cxn ang="0">
                  <a:pos x="1136" y="696"/>
                </a:cxn>
                <a:cxn ang="0">
                  <a:pos x="944" y="456"/>
                </a:cxn>
                <a:cxn ang="0">
                  <a:pos x="848" y="24"/>
                </a:cxn>
                <a:cxn ang="0">
                  <a:pos x="320" y="312"/>
                </a:cxn>
                <a:cxn ang="0">
                  <a:pos x="32" y="360"/>
                </a:cxn>
              </a:cxnLst>
              <a:rect l="0" t="0" r="r" b="b"/>
              <a:pathLst>
                <a:path w="1168" h="1120">
                  <a:moveTo>
                    <a:pt x="32" y="360"/>
                  </a:moveTo>
                  <a:cubicBezTo>
                    <a:pt x="0" y="464"/>
                    <a:pt x="8" y="816"/>
                    <a:pt x="128" y="936"/>
                  </a:cubicBezTo>
                  <a:cubicBezTo>
                    <a:pt x="248" y="1056"/>
                    <a:pt x="584" y="1120"/>
                    <a:pt x="752" y="1080"/>
                  </a:cubicBezTo>
                  <a:cubicBezTo>
                    <a:pt x="920" y="1040"/>
                    <a:pt x="1104" y="800"/>
                    <a:pt x="1136" y="696"/>
                  </a:cubicBezTo>
                  <a:cubicBezTo>
                    <a:pt x="1168" y="592"/>
                    <a:pt x="992" y="568"/>
                    <a:pt x="944" y="456"/>
                  </a:cubicBezTo>
                  <a:cubicBezTo>
                    <a:pt x="896" y="344"/>
                    <a:pt x="952" y="48"/>
                    <a:pt x="848" y="24"/>
                  </a:cubicBezTo>
                  <a:cubicBezTo>
                    <a:pt x="744" y="0"/>
                    <a:pt x="456" y="256"/>
                    <a:pt x="320" y="312"/>
                  </a:cubicBezTo>
                  <a:cubicBezTo>
                    <a:pt x="184" y="368"/>
                    <a:pt x="64" y="256"/>
                    <a:pt x="32" y="3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2363" y="3016"/>
              <a:ext cx="359" cy="3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FF"/>
                  </a:solidFill>
                </a:rPr>
                <a:t>-q</a:t>
              </a:r>
              <a:endParaRPr kumimoji="1"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2608" y="2976"/>
              <a:ext cx="353" cy="2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FF"/>
                  </a:solidFill>
                </a:rPr>
                <a:t>+</a:t>
              </a:r>
              <a:r>
                <a:rPr kumimoji="1" lang="en-US" altLang="zh-CN" sz="2400" i="1">
                  <a:solidFill>
                    <a:srgbClr val="0000FF"/>
                  </a:solidFill>
                </a:rPr>
                <a:t>q </a:t>
              </a:r>
              <a:endParaRPr kumimoji="1"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2653" y="3248"/>
              <a:ext cx="264" cy="31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96"/>
                </a:cxn>
                <a:cxn ang="0">
                  <a:pos x="0" y="192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cubicBezTo>
                    <a:pt x="108" y="32"/>
                    <a:pt x="72" y="64"/>
                    <a:pt x="48" y="96"/>
                  </a:cubicBezTo>
                  <a:cubicBezTo>
                    <a:pt x="24" y="128"/>
                    <a:pt x="12" y="160"/>
                    <a:pt x="0" y="192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3053" y="3294"/>
              <a:ext cx="46" cy="317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96"/>
                </a:cxn>
                <a:cxn ang="0">
                  <a:pos x="0" y="192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cubicBezTo>
                    <a:pt x="108" y="32"/>
                    <a:pt x="72" y="64"/>
                    <a:pt x="48" y="96"/>
                  </a:cubicBezTo>
                  <a:cubicBezTo>
                    <a:pt x="24" y="128"/>
                    <a:pt x="12" y="160"/>
                    <a:pt x="0" y="192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11"/>
            <p:cNvSpPr/>
            <p:nvPr/>
          </p:nvSpPr>
          <p:spPr bwMode="auto">
            <a:xfrm flipV="1">
              <a:off x="2336" y="2886"/>
              <a:ext cx="536" cy="181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96"/>
                </a:cxn>
                <a:cxn ang="0">
                  <a:pos x="0" y="192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cubicBezTo>
                    <a:pt x="108" y="32"/>
                    <a:pt x="72" y="64"/>
                    <a:pt x="48" y="96"/>
                  </a:cubicBezTo>
                  <a:cubicBezTo>
                    <a:pt x="24" y="128"/>
                    <a:pt x="12" y="160"/>
                    <a:pt x="0" y="192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2381" y="3158"/>
              <a:ext cx="536" cy="181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96"/>
                </a:cxn>
                <a:cxn ang="0">
                  <a:pos x="0" y="192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cubicBezTo>
                    <a:pt x="108" y="32"/>
                    <a:pt x="72" y="64"/>
                    <a:pt x="48" y="96"/>
                  </a:cubicBezTo>
                  <a:cubicBezTo>
                    <a:pt x="24" y="128"/>
                    <a:pt x="12" y="160"/>
                    <a:pt x="0" y="192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13"/>
            <p:cNvSpPr/>
            <p:nvPr/>
          </p:nvSpPr>
          <p:spPr bwMode="auto">
            <a:xfrm flipV="1">
              <a:off x="2744" y="2750"/>
              <a:ext cx="173" cy="22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96"/>
                </a:cxn>
                <a:cxn ang="0">
                  <a:pos x="0" y="192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cubicBezTo>
                    <a:pt x="108" y="32"/>
                    <a:pt x="72" y="64"/>
                    <a:pt x="48" y="96"/>
                  </a:cubicBezTo>
                  <a:cubicBezTo>
                    <a:pt x="24" y="128"/>
                    <a:pt x="12" y="160"/>
                    <a:pt x="0" y="192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Freeform 14"/>
            <p:cNvSpPr/>
            <p:nvPr/>
          </p:nvSpPr>
          <p:spPr bwMode="auto">
            <a:xfrm flipV="1">
              <a:off x="2971" y="2614"/>
              <a:ext cx="82" cy="317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96"/>
                </a:cxn>
                <a:cxn ang="0">
                  <a:pos x="0" y="192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cubicBezTo>
                    <a:pt x="108" y="32"/>
                    <a:pt x="72" y="64"/>
                    <a:pt x="48" y="96"/>
                  </a:cubicBezTo>
                  <a:cubicBezTo>
                    <a:pt x="24" y="128"/>
                    <a:pt x="12" y="160"/>
                    <a:pt x="0" y="192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Freeform 15"/>
            <p:cNvSpPr/>
            <p:nvPr/>
          </p:nvSpPr>
          <p:spPr bwMode="auto">
            <a:xfrm flipH="1" flipV="1">
              <a:off x="3145" y="2568"/>
              <a:ext cx="90" cy="363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48" y="96"/>
                </a:cxn>
                <a:cxn ang="0">
                  <a:pos x="0" y="192"/>
                </a:cxn>
              </a:cxnLst>
              <a:rect l="0" t="0" r="r" b="b"/>
              <a:pathLst>
                <a:path w="144" h="192">
                  <a:moveTo>
                    <a:pt x="144" y="0"/>
                  </a:moveTo>
                  <a:cubicBezTo>
                    <a:pt x="108" y="32"/>
                    <a:pt x="72" y="64"/>
                    <a:pt x="48" y="96"/>
                  </a:cubicBezTo>
                  <a:cubicBezTo>
                    <a:pt x="24" y="128"/>
                    <a:pt x="12" y="160"/>
                    <a:pt x="0" y="192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3190" y="3248"/>
              <a:ext cx="280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0"/>
                </a:cxn>
                <a:cxn ang="0">
                  <a:pos x="136" y="181"/>
                </a:cxn>
              </a:cxnLst>
              <a:rect l="0" t="0" r="r" b="b"/>
              <a:pathLst>
                <a:path w="136" h="181">
                  <a:moveTo>
                    <a:pt x="0" y="0"/>
                  </a:moveTo>
                  <a:cubicBezTo>
                    <a:pt x="11" y="30"/>
                    <a:pt x="22" y="60"/>
                    <a:pt x="45" y="90"/>
                  </a:cubicBezTo>
                  <a:cubicBezTo>
                    <a:pt x="68" y="120"/>
                    <a:pt x="102" y="150"/>
                    <a:pt x="136" y="181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3243" y="3158"/>
              <a:ext cx="408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45"/>
                </a:cxn>
                <a:cxn ang="0">
                  <a:pos x="408" y="136"/>
                </a:cxn>
              </a:cxnLst>
              <a:rect l="0" t="0" r="r" b="b"/>
              <a:pathLst>
                <a:path w="408" h="136">
                  <a:moveTo>
                    <a:pt x="0" y="0"/>
                  </a:moveTo>
                  <a:cubicBezTo>
                    <a:pt x="57" y="11"/>
                    <a:pt x="114" y="22"/>
                    <a:pt x="182" y="45"/>
                  </a:cubicBezTo>
                  <a:cubicBezTo>
                    <a:pt x="250" y="68"/>
                    <a:pt x="329" y="102"/>
                    <a:pt x="408" y="13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3243" y="2886"/>
              <a:ext cx="182" cy="136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91" y="90"/>
                </a:cxn>
                <a:cxn ang="0">
                  <a:pos x="182" y="0"/>
                </a:cxn>
              </a:cxnLst>
              <a:rect l="0" t="0" r="r" b="b"/>
              <a:pathLst>
                <a:path w="182" h="136">
                  <a:moveTo>
                    <a:pt x="0" y="136"/>
                  </a:moveTo>
                  <a:cubicBezTo>
                    <a:pt x="30" y="124"/>
                    <a:pt x="61" y="113"/>
                    <a:pt x="91" y="90"/>
                  </a:cubicBezTo>
                  <a:cubicBezTo>
                    <a:pt x="121" y="67"/>
                    <a:pt x="151" y="33"/>
                    <a:pt x="182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9" descr="浅色下对角线"/>
            <p:cNvSpPr/>
            <p:nvPr/>
          </p:nvSpPr>
          <p:spPr bwMode="auto">
            <a:xfrm>
              <a:off x="2834" y="2795"/>
              <a:ext cx="545" cy="635"/>
            </a:xfrm>
            <a:custGeom>
              <a:avLst/>
              <a:gdLst/>
              <a:ahLst/>
              <a:cxnLst>
                <a:cxn ang="0">
                  <a:pos x="56" y="88"/>
                </a:cxn>
                <a:cxn ang="0">
                  <a:pos x="8" y="136"/>
                </a:cxn>
                <a:cxn ang="0">
                  <a:pos x="104" y="424"/>
                </a:cxn>
                <a:cxn ang="0">
                  <a:pos x="344" y="328"/>
                </a:cxn>
                <a:cxn ang="0">
                  <a:pos x="296" y="40"/>
                </a:cxn>
                <a:cxn ang="0">
                  <a:pos x="56" y="88"/>
                </a:cxn>
              </a:cxnLst>
              <a:rect l="0" t="0" r="r" b="b"/>
              <a:pathLst>
                <a:path w="376" h="456">
                  <a:moveTo>
                    <a:pt x="56" y="88"/>
                  </a:moveTo>
                  <a:cubicBezTo>
                    <a:pt x="8" y="104"/>
                    <a:pt x="0" y="80"/>
                    <a:pt x="8" y="136"/>
                  </a:cubicBezTo>
                  <a:cubicBezTo>
                    <a:pt x="16" y="192"/>
                    <a:pt x="48" y="392"/>
                    <a:pt x="104" y="424"/>
                  </a:cubicBezTo>
                  <a:cubicBezTo>
                    <a:pt x="160" y="456"/>
                    <a:pt x="312" y="392"/>
                    <a:pt x="344" y="328"/>
                  </a:cubicBezTo>
                  <a:cubicBezTo>
                    <a:pt x="376" y="264"/>
                    <a:pt x="344" y="80"/>
                    <a:pt x="296" y="40"/>
                  </a:cubicBezTo>
                  <a:cubicBezTo>
                    <a:pt x="248" y="0"/>
                    <a:pt x="104" y="72"/>
                    <a:pt x="56" y="88"/>
                  </a:cubicBezTo>
                  <a:close/>
                </a:path>
              </a:pathLst>
            </a:custGeom>
            <a:pattFill prst="ltDnDiag">
              <a:fgClr>
                <a:srgbClr val="4FA7FF"/>
              </a:fgClr>
              <a:bgClr>
                <a:schemeClr val="bg1"/>
              </a:bgClr>
            </a:pattFill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2381" y="3929"/>
              <a:ext cx="1134" cy="288"/>
            </a:xfrm>
            <a:prstGeom prst="rect">
              <a:avLst/>
            </a:prstGeom>
            <a:noFill/>
            <a:ln w="19050" algn="ctr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rgbClr val="0000FF"/>
                  </a:solidFill>
                </a:rPr>
                <a:t>电容器</a:t>
              </a: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2064" y="308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3366"/>
                  </a:solidFill>
                </a:rPr>
                <a:t>B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2971" y="2961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3366"/>
                  </a:solidFill>
                </a:rPr>
                <a:t>A</a:t>
              </a: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1882" y="3085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E09E-CE7C-4AE2-A855-86099B5EDC5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685800" y="1652588"/>
            <a:ext cx="508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2182812" y="1295400"/>
          <a:ext cx="23129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8" name="公式" r:id="rId3" imgW="1548728" imgH="393529" progId="">
                  <p:embed/>
                </p:oleObj>
              </mc:Choice>
              <mc:Fallback>
                <p:oleObj name="公式" r:id="rId3" imgW="1548728" imgH="393529" progId="">
                  <p:embed/>
                  <p:pic>
                    <p:nvPicPr>
                      <p:cNvPr id="0" name="Picture 18" descr="image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2" y="1295400"/>
                        <a:ext cx="231298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1565275" y="1905000"/>
          <a:ext cx="38671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9" name="公式" r:id="rId5" imgW="2578100" imgH="914400" progId="">
                  <p:embed/>
                </p:oleObj>
              </mc:Choice>
              <mc:Fallback>
                <p:oleObj name="公式" r:id="rId5" imgW="2578100" imgH="914400" progId="">
                  <p:embed/>
                  <p:pic>
                    <p:nvPicPr>
                      <p:cNvPr id="0" name="Picture 19" descr="image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05000"/>
                        <a:ext cx="386715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2" name="Object 14"/>
          <p:cNvGraphicFramePr>
            <a:graphicFrameLocks noChangeAspect="1"/>
          </p:cNvGraphicFramePr>
          <p:nvPr/>
        </p:nvGraphicFramePr>
        <p:xfrm>
          <a:off x="1571467" y="3275171"/>
          <a:ext cx="4866005" cy="198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0" name="公式" r:id="rId7" imgW="3276360" imgH="1320480" progId="">
                  <p:embed/>
                </p:oleObj>
              </mc:Choice>
              <mc:Fallback>
                <p:oleObj name="公式" r:id="rId7" imgW="3276360" imgH="1320480" progId="">
                  <p:embed/>
                  <p:pic>
                    <p:nvPicPr>
                      <p:cNvPr id="0" name="Picture 20" descr="image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467" y="3275171"/>
                        <a:ext cx="4866005" cy="1982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3" name="Object 15"/>
          <p:cNvGraphicFramePr>
            <a:graphicFrameLocks noChangeAspect="1"/>
          </p:cNvGraphicFramePr>
          <p:nvPr/>
        </p:nvGraphicFramePr>
        <p:xfrm>
          <a:off x="1635125" y="5333842"/>
          <a:ext cx="3184525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1" name="公式" r:id="rId9" imgW="2133360" imgH="622080" progId="">
                  <p:embed/>
                </p:oleObj>
              </mc:Choice>
              <mc:Fallback>
                <p:oleObj name="公式" r:id="rId9" imgW="2133360" imgH="622080" progId="">
                  <p:embed/>
                  <p:pic>
                    <p:nvPicPr>
                      <p:cNvPr id="0" name="Picture 21" descr="image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5333842"/>
                        <a:ext cx="3184525" cy="938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685800" y="2057400"/>
            <a:ext cx="7556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2DCF9-27EA-44CF-B968-B22F020E32E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685800" y="1652588"/>
            <a:ext cx="81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1676400" y="1600200"/>
          <a:ext cx="47434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3" name="公式" r:id="rId3" imgW="3162300" imgH="939800" progId="">
                  <p:embed/>
                </p:oleObj>
              </mc:Choice>
              <mc:Fallback>
                <p:oleObj name="公式" r:id="rId3" imgW="3162300" imgH="939800" progId="">
                  <p:embed/>
                  <p:pic>
                    <p:nvPicPr>
                      <p:cNvPr id="0" name="Picture 14" descr="image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474345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1228725" y="3429000"/>
          <a:ext cx="6191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4" name="公式" r:id="rId5" imgW="4127400" imgH="914400" progId="">
                  <p:embed/>
                </p:oleObj>
              </mc:Choice>
              <mc:Fallback>
                <p:oleObj name="公式" r:id="rId5" imgW="4127400" imgH="914400" progId="">
                  <p:embed/>
                  <p:pic>
                    <p:nvPicPr>
                      <p:cNvPr id="0" name="Picture 15" descr="image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3429000"/>
                        <a:ext cx="619125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762000" y="5486718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tailEnd type="none" w="sm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另解：</a:t>
            </a:r>
          </a:p>
        </p:txBody>
      </p:sp>
      <p:graphicFrame>
        <p:nvGraphicFramePr>
          <p:cNvPr id="192525" name="Object 13"/>
          <p:cNvGraphicFramePr>
            <a:graphicFrameLocks noChangeAspect="1"/>
          </p:cNvGraphicFramePr>
          <p:nvPr/>
        </p:nvGraphicFramePr>
        <p:xfrm>
          <a:off x="1765300" y="5342255"/>
          <a:ext cx="601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5" name="公式" r:id="rId7" imgW="4012920" imgH="457200" progId="">
                  <p:embed/>
                </p:oleObj>
              </mc:Choice>
              <mc:Fallback>
                <p:oleObj name="公式" r:id="rId7" imgW="4012920" imgH="457200" progId="">
                  <p:embed/>
                  <p:pic>
                    <p:nvPicPr>
                      <p:cNvPr id="0" name="Picture 16" descr="image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342255"/>
                        <a:ext cx="6019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9.9 </a:t>
            </a:r>
            <a:r>
              <a:rPr lang="zh-CN" altLang="en-US" dirty="0"/>
              <a:t>静电场的能量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F124-1725-4D3A-B178-0A54ACD6E7B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685800" y="1238071"/>
            <a:ext cx="7977982" cy="12003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dirty="0" smtClean="0"/>
              <a:t>例</a:t>
            </a:r>
            <a:r>
              <a:rPr kumimoji="1" lang="en-US" altLang="zh-CN" sz="2400" dirty="0" smtClean="0"/>
              <a:t>9.29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ym typeface="Symbol" panose="05050102010706020507" pitchFamily="18" charset="2"/>
              </a:rPr>
              <a:t>空气平行板电容器，面积为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S</a:t>
            </a:r>
            <a:r>
              <a:rPr kumimoji="1" lang="zh-CN" altLang="en-US" sz="2400" dirty="0">
                <a:sym typeface="Symbol" panose="05050102010706020507" pitchFamily="18" charset="2"/>
              </a:rPr>
              <a:t>，间距为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d</a:t>
            </a:r>
            <a:r>
              <a:rPr kumimoji="1" lang="zh-CN" altLang="en-US" sz="2400" dirty="0">
                <a:sym typeface="Symbol" panose="05050102010706020507" pitchFamily="18" charset="2"/>
              </a:rPr>
              <a:t>。现在把一块厚度为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t</a:t>
            </a:r>
            <a:r>
              <a:rPr kumimoji="1" lang="zh-CN" altLang="en-US" sz="2400" dirty="0">
                <a:sym typeface="Symbol" panose="05050102010706020507" pitchFamily="18" charset="2"/>
              </a:rPr>
              <a:t>的</a:t>
            </a:r>
            <a:r>
              <a:rPr kumimoji="1" lang="zh-CN" altLang="en-US" sz="2400" dirty="0">
                <a:latin typeface="华文行楷" panose="02010800040101010101" charset="-122"/>
                <a:ea typeface="华文行楷" panose="02010800040101010101" charset="-122"/>
                <a:sym typeface="Symbol" panose="05050102010706020507" pitchFamily="18" charset="2"/>
              </a:rPr>
              <a:t>铜板</a:t>
            </a:r>
            <a:r>
              <a:rPr kumimoji="1" lang="zh-CN" altLang="en-US" sz="2400" dirty="0">
                <a:sym typeface="Symbol" panose="05050102010706020507" pitchFamily="18" charset="2"/>
              </a:rPr>
              <a:t>插入其中。（</a:t>
            </a:r>
            <a:r>
              <a:rPr kumimoji="1" lang="en-US" altLang="zh-CN" sz="2400" dirty="0"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sym typeface="Symbol" panose="05050102010706020507" pitchFamily="18" charset="2"/>
              </a:rPr>
              <a:t>）计算电容器的电容改变量；（</a:t>
            </a:r>
            <a:r>
              <a:rPr kumimoji="1" lang="en-US" altLang="zh-CN" sz="2400" dirty="0"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sym typeface="Symbol" panose="05050102010706020507" pitchFamily="18" charset="2"/>
              </a:rPr>
              <a:t>）电容器充电后断开电源，再抽出铜板需做多少功？</a:t>
            </a:r>
          </a:p>
        </p:txBody>
      </p:sp>
      <p:grpSp>
        <p:nvGrpSpPr>
          <p:cNvPr id="190485" name="Group 21"/>
          <p:cNvGrpSpPr/>
          <p:nvPr/>
        </p:nvGrpSpPr>
        <p:grpSpPr bwMode="auto">
          <a:xfrm>
            <a:off x="4724400" y="2692400"/>
            <a:ext cx="3600450" cy="1727200"/>
            <a:chOff x="3225" y="1480"/>
            <a:chExt cx="2268" cy="1088"/>
          </a:xfrm>
        </p:grpSpPr>
        <p:sp>
          <p:nvSpPr>
            <p:cNvPr id="190486" name="Rectangle 22"/>
            <p:cNvSpPr>
              <a:spLocks noChangeArrowheads="1"/>
            </p:cNvSpPr>
            <p:nvPr/>
          </p:nvSpPr>
          <p:spPr bwMode="auto">
            <a:xfrm>
              <a:off x="3225" y="1480"/>
              <a:ext cx="2268" cy="10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0487" name="Group 23"/>
            <p:cNvGrpSpPr/>
            <p:nvPr/>
          </p:nvGrpSpPr>
          <p:grpSpPr bwMode="auto">
            <a:xfrm>
              <a:off x="3264" y="1620"/>
              <a:ext cx="2143" cy="808"/>
              <a:chOff x="3264" y="1620"/>
              <a:chExt cx="2143" cy="808"/>
            </a:xfrm>
          </p:grpSpPr>
          <p:sp>
            <p:nvSpPr>
              <p:cNvPr id="190488" name="Rectangle 24"/>
              <p:cNvSpPr>
                <a:spLocks noChangeArrowheads="1"/>
              </p:cNvSpPr>
              <p:nvPr/>
            </p:nvSpPr>
            <p:spPr bwMode="auto">
              <a:xfrm>
                <a:off x="3549" y="1620"/>
                <a:ext cx="1589" cy="132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89" name="Rectangle 25"/>
              <p:cNvSpPr>
                <a:spLocks noChangeArrowheads="1"/>
              </p:cNvSpPr>
              <p:nvPr/>
            </p:nvSpPr>
            <p:spPr bwMode="auto">
              <a:xfrm>
                <a:off x="3559" y="2296"/>
                <a:ext cx="1589" cy="132"/>
              </a:xfrm>
              <a:prstGeom prst="rect">
                <a:avLst/>
              </a:prstGeom>
              <a:solidFill>
                <a:srgbClr val="3366FF"/>
              </a:solidFill>
              <a:ln w="9525" algn="ctr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0" name="Rectangle 26"/>
              <p:cNvSpPr>
                <a:spLocks noChangeArrowheads="1"/>
              </p:cNvSpPr>
              <p:nvPr/>
            </p:nvSpPr>
            <p:spPr bwMode="auto">
              <a:xfrm>
                <a:off x="3549" y="1842"/>
                <a:ext cx="1589" cy="30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1" name="Line 27"/>
              <p:cNvSpPr>
                <a:spLocks noChangeShapeType="1"/>
              </p:cNvSpPr>
              <p:nvPr/>
            </p:nvSpPr>
            <p:spPr bwMode="auto">
              <a:xfrm>
                <a:off x="3379" y="1752"/>
                <a:ext cx="171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2" name="Line 28"/>
              <p:cNvSpPr>
                <a:spLocks noChangeShapeType="1"/>
              </p:cNvSpPr>
              <p:nvPr/>
            </p:nvSpPr>
            <p:spPr bwMode="auto">
              <a:xfrm>
                <a:off x="3379" y="2296"/>
                <a:ext cx="171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3" name="Line 29"/>
              <p:cNvSpPr>
                <a:spLocks noChangeShapeType="1"/>
              </p:cNvSpPr>
              <p:nvPr/>
            </p:nvSpPr>
            <p:spPr bwMode="auto">
              <a:xfrm>
                <a:off x="3492" y="1752"/>
                <a:ext cx="0" cy="5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4" name="Rectangle 30"/>
              <p:cNvSpPr>
                <a:spLocks noChangeArrowheads="1"/>
              </p:cNvSpPr>
              <p:nvPr/>
            </p:nvSpPr>
            <p:spPr bwMode="auto">
              <a:xfrm>
                <a:off x="3264" y="188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FFFF"/>
                    </a:solidFill>
                  </a:rPr>
                  <a:t>d</a:t>
                </a:r>
              </a:p>
            </p:txBody>
          </p:sp>
          <p:sp>
            <p:nvSpPr>
              <p:cNvPr id="190495" name="Rectangle 31"/>
              <p:cNvSpPr>
                <a:spLocks noChangeArrowheads="1"/>
              </p:cNvSpPr>
              <p:nvPr/>
            </p:nvSpPr>
            <p:spPr bwMode="auto">
              <a:xfrm>
                <a:off x="5238" y="1842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FFFF"/>
                    </a:solidFill>
                  </a:rPr>
                  <a:t>t</a:t>
                </a:r>
              </a:p>
            </p:txBody>
          </p:sp>
          <p:sp>
            <p:nvSpPr>
              <p:cNvPr id="190496" name="Line 32"/>
              <p:cNvSpPr>
                <a:spLocks noChangeShapeType="1"/>
              </p:cNvSpPr>
              <p:nvPr/>
            </p:nvSpPr>
            <p:spPr bwMode="auto">
              <a:xfrm>
                <a:off x="5148" y="1860"/>
                <a:ext cx="171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7" name="Line 33"/>
              <p:cNvSpPr>
                <a:spLocks noChangeShapeType="1"/>
              </p:cNvSpPr>
              <p:nvPr/>
            </p:nvSpPr>
            <p:spPr bwMode="auto">
              <a:xfrm>
                <a:off x="5148" y="2133"/>
                <a:ext cx="171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8" name="Line 34"/>
              <p:cNvSpPr>
                <a:spLocks noChangeShapeType="1"/>
              </p:cNvSpPr>
              <p:nvPr/>
            </p:nvSpPr>
            <p:spPr bwMode="auto">
              <a:xfrm flipV="1">
                <a:off x="5238" y="1860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0499" name="Text Box 35"/>
          <p:cNvSpPr txBox="1">
            <a:spLocks noChangeArrowheads="1"/>
          </p:cNvSpPr>
          <p:nvPr/>
        </p:nvSpPr>
        <p:spPr bwMode="auto">
          <a:xfrm>
            <a:off x="794198" y="2667000"/>
            <a:ext cx="57740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解</a:t>
            </a:r>
            <a:r>
              <a:rPr lang="en-US" altLang="zh-CN" sz="2400" dirty="0"/>
              <a:t>:</a:t>
            </a:r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1447800" y="26670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/>
              <a:t>插入前：</a:t>
            </a:r>
          </a:p>
        </p:txBody>
      </p:sp>
      <p:graphicFrame>
        <p:nvGraphicFramePr>
          <p:cNvPr id="190501" name="Object 37"/>
          <p:cNvGraphicFramePr>
            <a:graphicFrameLocks noChangeAspect="1"/>
          </p:cNvGraphicFramePr>
          <p:nvPr/>
        </p:nvGraphicFramePr>
        <p:xfrm>
          <a:off x="2819400" y="2590800"/>
          <a:ext cx="9239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5" name="公式" r:id="rId3" imgW="19485000" imgH="12585600" progId="">
                  <p:embed/>
                </p:oleObj>
              </mc:Choice>
              <mc:Fallback>
                <p:oleObj name="公式" r:id="rId3" imgW="19485000" imgH="12585600" progId="">
                  <p:embed/>
                  <p:pic>
                    <p:nvPicPr>
                      <p:cNvPr id="0" name="Picture 22" descr="image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90800"/>
                        <a:ext cx="92392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02" name="Text Box 38"/>
          <p:cNvSpPr txBox="1">
            <a:spLocks noChangeArrowheads="1"/>
          </p:cNvSpPr>
          <p:nvPr/>
        </p:nvSpPr>
        <p:spPr bwMode="auto">
          <a:xfrm>
            <a:off x="1447800" y="3200400"/>
            <a:ext cx="12192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/>
              <a:t>插入后：</a:t>
            </a:r>
          </a:p>
        </p:txBody>
      </p:sp>
      <p:graphicFrame>
        <p:nvGraphicFramePr>
          <p:cNvPr id="190503" name="Object 39"/>
          <p:cNvGraphicFramePr>
            <a:graphicFrameLocks noChangeAspect="1"/>
          </p:cNvGraphicFramePr>
          <p:nvPr/>
        </p:nvGraphicFramePr>
        <p:xfrm>
          <a:off x="2882900" y="31369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6" name="公式" r:id="rId5" imgW="863280" imgH="431640" progId="">
                  <p:embed/>
                </p:oleObj>
              </mc:Choice>
              <mc:Fallback>
                <p:oleObj name="公式" r:id="rId5" imgW="863280" imgH="431640" progId="">
                  <p:embed/>
                  <p:pic>
                    <p:nvPicPr>
                      <p:cNvPr id="0" name="Picture 23" descr="image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136900"/>
                        <a:ext cx="1371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4" name="Object 40"/>
          <p:cNvGraphicFramePr>
            <a:graphicFrameLocks noChangeAspect="1"/>
          </p:cNvGraphicFramePr>
          <p:nvPr/>
        </p:nvGraphicFramePr>
        <p:xfrm>
          <a:off x="2730500" y="379730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7" name="公式" r:id="rId7" imgW="1295280" imgH="393480" progId="">
                  <p:embed/>
                </p:oleObj>
              </mc:Choice>
              <mc:Fallback>
                <p:oleObj name="公式" r:id="rId7" imgW="1295280" imgH="393480" progId="">
                  <p:embed/>
                  <p:pic>
                    <p:nvPicPr>
                      <p:cNvPr id="0" name="Picture 24" descr="image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797300"/>
                        <a:ext cx="20002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6" name="Object 42"/>
          <p:cNvGraphicFramePr>
            <a:graphicFrameLocks noChangeAspect="1"/>
          </p:cNvGraphicFramePr>
          <p:nvPr/>
        </p:nvGraphicFramePr>
        <p:xfrm>
          <a:off x="1828800" y="4572000"/>
          <a:ext cx="26114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8" name="公式" r:id="rId9" imgW="55230480" imgH="13398480" progId="">
                  <p:embed/>
                </p:oleObj>
              </mc:Choice>
              <mc:Fallback>
                <p:oleObj name="公式" r:id="rId9" imgW="55230480" imgH="13398480" progId="">
                  <p:embed/>
                  <p:pic>
                    <p:nvPicPr>
                      <p:cNvPr id="0" name="Picture 25" descr="image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261143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7" name="Object 43"/>
          <p:cNvGraphicFramePr>
            <a:graphicFrameLocks noChangeAspect="1"/>
          </p:cNvGraphicFramePr>
          <p:nvPr/>
        </p:nvGraphicFramePr>
        <p:xfrm>
          <a:off x="2028825" y="5638800"/>
          <a:ext cx="32067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9" name="公式" r:id="rId11" imgW="67822560" imgH="14617800" progId="">
                  <p:embed/>
                </p:oleObj>
              </mc:Choice>
              <mc:Fallback>
                <p:oleObj name="公式" r:id="rId11" imgW="67822560" imgH="14617800" progId="">
                  <p:embed/>
                  <p:pic>
                    <p:nvPicPr>
                      <p:cNvPr id="0" name="Picture 26" descr="image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5638800"/>
                        <a:ext cx="320675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08" name="Text Box 44"/>
          <p:cNvSpPr txBox="1">
            <a:spLocks noChangeArrowheads="1"/>
          </p:cNvSpPr>
          <p:nvPr/>
        </p:nvSpPr>
        <p:spPr bwMode="auto">
          <a:xfrm>
            <a:off x="762000" y="4689475"/>
            <a:ext cx="81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190509" name="Text Box 45"/>
          <p:cNvSpPr txBox="1">
            <a:spLocks noChangeArrowheads="1"/>
          </p:cNvSpPr>
          <p:nvPr/>
        </p:nvSpPr>
        <p:spPr bwMode="auto">
          <a:xfrm>
            <a:off x="762000" y="5265738"/>
            <a:ext cx="81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190510" name="Text Box 46"/>
          <p:cNvSpPr txBox="1">
            <a:spLocks noChangeArrowheads="1"/>
          </p:cNvSpPr>
          <p:nvPr/>
        </p:nvSpPr>
        <p:spPr bwMode="auto">
          <a:xfrm>
            <a:off x="1752600" y="5265738"/>
            <a:ext cx="479028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外力作功等于电场能的增加（</a:t>
            </a:r>
            <a:r>
              <a:rPr lang="en-US" altLang="zh-CN" dirty="0" smtClean="0"/>
              <a:t>W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W</a:t>
            </a:r>
            <a:r>
              <a:rPr lang="en-US" altLang="zh-CN" baseline="-25000" dirty="0">
                <a:sym typeface="Wingdings" panose="05000000000000000000" pitchFamily="2" charset="2"/>
              </a:rPr>
              <a:t>0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00" grpId="0"/>
      <p:bldP spid="190502" grpId="0"/>
      <p:bldP spid="190508" grpId="0"/>
      <p:bldP spid="190509" grpId="0"/>
      <p:bldP spid="1905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BDDD-BEAC-4D3F-B581-C65BEF3EA5D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762000" y="1295400"/>
            <a:ext cx="1066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电容器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10056"/>
            <a:ext cx="2741613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797" name="Picture 5" descr="init1993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038600"/>
            <a:ext cx="3198813" cy="2284413"/>
          </a:xfrm>
          <a:prstGeom prst="rect">
            <a:avLst/>
          </a:prstGeom>
          <a:noFill/>
        </p:spPr>
      </p:pic>
      <p:pic>
        <p:nvPicPr>
          <p:cNvPr id="161798" name="Picture 6" descr="53337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1" y="1878600"/>
            <a:ext cx="2013203" cy="2160000"/>
          </a:xfrm>
          <a:prstGeom prst="rect">
            <a:avLst/>
          </a:prstGeom>
          <a:noFill/>
        </p:spPr>
      </p:pic>
      <p:pic>
        <p:nvPicPr>
          <p:cNvPr id="161799" name="Picture 7" descr="1013378763_1_bi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1939425"/>
            <a:ext cx="2286000" cy="2038350"/>
          </a:xfrm>
          <a:prstGeom prst="rect">
            <a:avLst/>
          </a:prstGeom>
          <a:noFill/>
        </p:spPr>
      </p:pic>
      <p:pic>
        <p:nvPicPr>
          <p:cNvPr id="161800" name="Picture 8" descr="4lpv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4087812"/>
            <a:ext cx="2741613" cy="2185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9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780F-9ABB-4D79-942A-160C0AF5D10F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165891" name="Picture 3" descr="20051111110730_677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453" y="1219200"/>
            <a:ext cx="6785095" cy="50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7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ED9F-A7FC-4431-AE12-41904726024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5800" y="1295400"/>
            <a:ext cx="1066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电容器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685800" y="2057400"/>
            <a:ext cx="7924800" cy="3987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电容器电容：极板电荷量</a:t>
            </a:r>
            <a:r>
              <a:rPr kumimoji="1" lang="en-US" altLang="zh-CN" i="1" dirty="0"/>
              <a:t>q</a:t>
            </a:r>
            <a:r>
              <a:rPr kumimoji="1" lang="zh-CN" altLang="en-US" dirty="0"/>
              <a:t>（绝对值）与极板间电势差</a:t>
            </a:r>
            <a:r>
              <a:rPr kumimoji="1" lang="en-US" altLang="zh-CN" i="1" dirty="0">
                <a:sym typeface="Symbol" panose="05050102010706020507" pitchFamily="18" charset="2"/>
              </a:rPr>
              <a:t>U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AB</a:t>
            </a:r>
            <a:r>
              <a:rPr kumimoji="1" lang="zh-CN" altLang="en-US" dirty="0"/>
              <a:t>之比值。</a:t>
            </a:r>
          </a:p>
        </p:txBody>
      </p:sp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5548"/>
              </p:ext>
            </p:extLst>
          </p:nvPr>
        </p:nvGraphicFramePr>
        <p:xfrm>
          <a:off x="2132330" y="2594610"/>
          <a:ext cx="1123315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8" name="公式" r:id="rId3" imgW="583920" imgH="431640" progId="">
                  <p:embed/>
                </p:oleObj>
              </mc:Choice>
              <mc:Fallback>
                <p:oleObj name="公式" r:id="rId3" imgW="58392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330" y="2594610"/>
                        <a:ext cx="1123315" cy="86296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3657600" y="2819400"/>
            <a:ext cx="31130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电容器的符号：</a:t>
            </a:r>
          </a:p>
        </p:txBody>
      </p:sp>
      <p:grpSp>
        <p:nvGrpSpPr>
          <p:cNvPr id="160777" name="Group 9"/>
          <p:cNvGrpSpPr/>
          <p:nvPr/>
        </p:nvGrpSpPr>
        <p:grpSpPr bwMode="auto">
          <a:xfrm>
            <a:off x="5638800" y="2797175"/>
            <a:ext cx="977900" cy="457200"/>
            <a:chOff x="4766" y="3206"/>
            <a:chExt cx="616" cy="288"/>
          </a:xfrm>
        </p:grpSpPr>
        <p:sp>
          <p:nvSpPr>
            <p:cNvPr id="160778" name="Line 10"/>
            <p:cNvSpPr>
              <a:spLocks noChangeShapeType="1"/>
            </p:cNvSpPr>
            <p:nvPr/>
          </p:nvSpPr>
          <p:spPr bwMode="auto">
            <a:xfrm>
              <a:off x="5158" y="3350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79" name="Line 11"/>
            <p:cNvSpPr>
              <a:spLocks noChangeShapeType="1"/>
            </p:cNvSpPr>
            <p:nvPr/>
          </p:nvSpPr>
          <p:spPr bwMode="auto">
            <a:xfrm>
              <a:off x="4990" y="3206"/>
              <a:ext cx="0" cy="28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12"/>
            <p:cNvSpPr>
              <a:spLocks noChangeShapeType="1"/>
            </p:cNvSpPr>
            <p:nvPr/>
          </p:nvSpPr>
          <p:spPr bwMode="auto">
            <a:xfrm flipH="1">
              <a:off x="5158" y="3206"/>
              <a:ext cx="0" cy="28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781" name="Line 13"/>
            <p:cNvSpPr>
              <a:spLocks noChangeShapeType="1"/>
            </p:cNvSpPr>
            <p:nvPr/>
          </p:nvSpPr>
          <p:spPr bwMode="auto">
            <a:xfrm>
              <a:off x="4766" y="3350"/>
              <a:ext cx="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774700" y="3810000"/>
            <a:ext cx="75438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i="1" dirty="0"/>
              <a:t>C</a:t>
            </a:r>
            <a:r>
              <a:rPr lang="zh-CN" altLang="en-US" dirty="0"/>
              <a:t>决定于两极板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的形状、大小，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的相对位置以及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间的电介质，与电容器带电荷无关。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4700" y="4867275"/>
            <a:ext cx="42545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平行板电容器：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91924"/>
              </p:ext>
            </p:extLst>
          </p:nvPr>
        </p:nvGraphicFramePr>
        <p:xfrm>
          <a:off x="2736850" y="4724400"/>
          <a:ext cx="1021080" cy="73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9" r:id="rId5" imgW="545760" imgH="393480" progId="">
                  <p:embed/>
                </p:oleObj>
              </mc:Choice>
              <mc:Fallback>
                <p:oleObj r:id="rId5" imgW="545760" imgH="39348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4724400"/>
                        <a:ext cx="1021080" cy="7372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93210" y="4885690"/>
            <a:ext cx="40601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同心球电容器：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929390"/>
              </p:ext>
            </p:extLst>
          </p:nvPr>
        </p:nvGraphicFramePr>
        <p:xfrm>
          <a:off x="5915025" y="4732020"/>
          <a:ext cx="2777490" cy="76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0" r:id="rId7" imgW="1562040" imgH="431640" progId="">
                  <p:embed/>
                </p:oleObj>
              </mc:Choice>
              <mc:Fallback>
                <p:oleObj r:id="rId7" imgW="1562040" imgH="4316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4732020"/>
                        <a:ext cx="2777490" cy="767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7080" y="5714365"/>
            <a:ext cx="426212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圆柱形电容器：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158902"/>
              </p:ext>
            </p:extLst>
          </p:nvPr>
        </p:nvGraphicFramePr>
        <p:xfrm>
          <a:off x="2746375" y="5486400"/>
          <a:ext cx="20739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1" r:id="rId9" imgW="1002960" imgH="431640" progId="">
                  <p:embed/>
                </p:oleObj>
              </mc:Choice>
              <mc:Fallback>
                <p:oleObj r:id="rId9" imgW="1002960" imgH="4316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5486400"/>
                        <a:ext cx="2073910" cy="894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3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B807-9735-427E-80D3-889A5F56DFE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762000" y="1600200"/>
            <a:ext cx="2667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电容器电容的计算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828675" y="2351088"/>
            <a:ext cx="157162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/>
              <a:t>计算要点：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823913" y="4424363"/>
            <a:ext cx="33686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/>
              <a:t>2</a:t>
            </a:r>
            <a:r>
              <a:rPr kumimoji="1" lang="zh-CN" altLang="en-US"/>
              <a:t>）计算极板间的电势差：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823913" y="3217863"/>
            <a:ext cx="4738687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）设电容器带电 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，求极板间场强分布：</a:t>
            </a:r>
          </a:p>
        </p:txBody>
      </p:sp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5657850" y="3187700"/>
          <a:ext cx="1123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1" name="公式" r:id="rId3" imgW="19078560" imgH="7302600" progId="">
                  <p:embed/>
                </p:oleObj>
              </mc:Choice>
              <mc:Fallback>
                <p:oleObj name="公式" r:id="rId3" imgW="19078560" imgH="7302600" progId="">
                  <p:embed/>
                  <p:pic>
                    <p:nvPicPr>
                      <p:cNvPr id="0" name="Picture 7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3187700"/>
                        <a:ext cx="1123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823913" y="5618163"/>
            <a:ext cx="37877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）由电容器电容定义计算电容：</a:t>
            </a:r>
          </a:p>
        </p:txBody>
      </p:sp>
      <p:graphicFrame>
        <p:nvGraphicFramePr>
          <p:cNvPr id="220169" name="Object 9"/>
          <p:cNvGraphicFramePr>
            <a:graphicFrameLocks noChangeAspect="1"/>
          </p:cNvGraphicFramePr>
          <p:nvPr/>
        </p:nvGraphicFramePr>
        <p:xfrm>
          <a:off x="5469890" y="4299585"/>
          <a:ext cx="167386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2" name="公式" r:id="rId5" imgW="927000" imgH="330120" progId="">
                  <p:embed/>
                </p:oleObj>
              </mc:Choice>
              <mc:Fallback>
                <p:oleObj name="公式" r:id="rId5" imgW="927000" imgH="330120" progId="">
                  <p:embed/>
                  <p:pic>
                    <p:nvPicPr>
                      <p:cNvPr id="0" name="Picture 9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9890" y="4299585"/>
                        <a:ext cx="167386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5772150" y="5381625"/>
          <a:ext cx="1047750" cy="87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3" name="公式" r:id="rId7" imgW="571320" imgH="431640" progId="">
                  <p:embed/>
                </p:oleObj>
              </mc:Choice>
              <mc:Fallback>
                <p:oleObj name="公式" r:id="rId7" imgW="571320" imgH="431640" progId="">
                  <p:embed/>
                  <p:pic>
                    <p:nvPicPr>
                      <p:cNvPr id="0" name="Picture 10" descr="image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5381625"/>
                        <a:ext cx="1047750" cy="8705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3707-4BBF-406A-A295-47B5A7D2FE9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762000" y="1600200"/>
            <a:ext cx="2667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平板电容器的电容</a:t>
            </a:r>
          </a:p>
        </p:txBody>
      </p:sp>
      <p:grpSp>
        <p:nvGrpSpPr>
          <p:cNvPr id="164868" name="Group 4"/>
          <p:cNvGrpSpPr/>
          <p:nvPr/>
        </p:nvGrpSpPr>
        <p:grpSpPr bwMode="auto">
          <a:xfrm>
            <a:off x="6019800" y="1752600"/>
            <a:ext cx="2965450" cy="4086225"/>
            <a:chOff x="3461" y="907"/>
            <a:chExt cx="1868" cy="2574"/>
          </a:xfrm>
        </p:grpSpPr>
        <p:sp>
          <p:nvSpPr>
            <p:cNvPr id="164869" name="Rectangle 5" descr="浅色上对角线"/>
            <p:cNvSpPr>
              <a:spLocks noChangeArrowheads="1"/>
            </p:cNvSpPr>
            <p:nvPr/>
          </p:nvSpPr>
          <p:spPr bwMode="auto">
            <a:xfrm>
              <a:off x="3923" y="1195"/>
              <a:ext cx="726" cy="1859"/>
            </a:xfrm>
            <a:prstGeom prst="rect">
              <a:avLst/>
            </a:prstGeom>
            <a:pattFill prst="ltUpDiag">
              <a:fgClr>
                <a:srgbClr val="0033CC"/>
              </a:fgClr>
              <a:bgClr>
                <a:srgbClr val="FFFFFF"/>
              </a:bgClr>
            </a:patt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3757" y="1176"/>
              <a:ext cx="152" cy="1908"/>
            </a:xfrm>
            <a:prstGeom prst="rect">
              <a:avLst/>
            </a:prstGeom>
            <a:gradFill rotWithShape="1">
              <a:gsLst>
                <a:gs pos="0">
                  <a:srgbClr val="003366"/>
                </a:gs>
                <a:gs pos="50000">
                  <a:srgbClr val="FFFFFF"/>
                </a:gs>
                <a:gs pos="100000">
                  <a:srgbClr val="003366"/>
                </a:gs>
              </a:gsLst>
              <a:lin ang="0" scaled="1"/>
            </a:gradFill>
            <a:ln w="9525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FF0000"/>
                  </a:solidFill>
                </a:rPr>
                <a:t>+</a:t>
              </a:r>
            </a:p>
            <a:p>
              <a:pPr algn="ctr"/>
              <a:r>
                <a:rPr kumimoji="1" lang="en-US" altLang="zh-CN" b="1">
                  <a:solidFill>
                    <a:srgbClr val="FF0000"/>
                  </a:solidFill>
                </a:rPr>
                <a:t>+</a:t>
              </a:r>
            </a:p>
            <a:p>
              <a:pPr algn="ctr"/>
              <a:r>
                <a:rPr kumimoji="1" lang="en-US" altLang="zh-CN" b="1">
                  <a:solidFill>
                    <a:srgbClr val="FF0000"/>
                  </a:solidFill>
                </a:rPr>
                <a:t>+</a:t>
              </a:r>
            </a:p>
            <a:p>
              <a:pPr algn="ctr"/>
              <a:r>
                <a:rPr kumimoji="1" lang="en-US" altLang="zh-CN" b="1">
                  <a:solidFill>
                    <a:srgbClr val="FF0000"/>
                  </a:solidFill>
                </a:rPr>
                <a:t>+</a:t>
              </a:r>
            </a:p>
            <a:p>
              <a:pPr algn="ctr"/>
              <a:r>
                <a:rPr kumimoji="1" lang="en-US" altLang="zh-CN" b="1">
                  <a:solidFill>
                    <a:srgbClr val="FF0000"/>
                  </a:solidFill>
                </a:rPr>
                <a:t>+</a:t>
              </a:r>
            </a:p>
            <a:p>
              <a:pPr algn="ctr"/>
              <a:r>
                <a:rPr kumimoji="1" lang="en-US" altLang="zh-CN" b="1">
                  <a:solidFill>
                    <a:srgbClr val="FF0000"/>
                  </a:solidFill>
                </a:rPr>
                <a:t>+</a:t>
              </a:r>
            </a:p>
            <a:p>
              <a:pPr algn="ctr"/>
              <a:r>
                <a:rPr kumimoji="1" lang="en-US" altLang="zh-CN" b="1">
                  <a:solidFill>
                    <a:srgbClr val="FF0000"/>
                  </a:solidFill>
                </a:rPr>
                <a:t>+</a:t>
              </a:r>
            </a:p>
            <a:p>
              <a:pPr algn="ctr"/>
              <a:r>
                <a:rPr kumimoji="1" lang="en-US" altLang="zh-CN" b="1">
                  <a:solidFill>
                    <a:srgbClr val="FF0000"/>
                  </a:solidFill>
                </a:rPr>
                <a:t>+</a:t>
              </a:r>
            </a:p>
            <a:p>
              <a:pPr algn="ctr"/>
              <a:r>
                <a:rPr kumimoji="1" lang="en-US" altLang="zh-CN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4670" y="1176"/>
              <a:ext cx="153" cy="1908"/>
            </a:xfrm>
            <a:prstGeom prst="rect">
              <a:avLst/>
            </a:prstGeom>
            <a:gradFill rotWithShape="1">
              <a:gsLst>
                <a:gs pos="0">
                  <a:srgbClr val="003366"/>
                </a:gs>
                <a:gs pos="50000">
                  <a:srgbClr val="FFFFFF"/>
                </a:gs>
                <a:gs pos="100000">
                  <a:srgbClr val="003366"/>
                </a:gs>
              </a:gsLst>
              <a:lin ang="0" scaled="1"/>
            </a:gradFill>
            <a:ln w="9525" algn="ctr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rgbClr val="000066"/>
                  </a:solidFill>
                </a:rPr>
                <a:t>-</a:t>
              </a:r>
            </a:p>
            <a:p>
              <a:pPr algn="ctr"/>
              <a:r>
                <a:rPr kumimoji="1" lang="en-US" altLang="zh-CN" b="1">
                  <a:solidFill>
                    <a:srgbClr val="000066"/>
                  </a:solidFill>
                </a:rPr>
                <a:t>-</a:t>
              </a:r>
            </a:p>
            <a:p>
              <a:pPr algn="ctr"/>
              <a:r>
                <a:rPr kumimoji="1" lang="en-US" altLang="zh-CN" b="1">
                  <a:solidFill>
                    <a:srgbClr val="000066"/>
                  </a:solidFill>
                </a:rPr>
                <a:t>-</a:t>
              </a:r>
            </a:p>
            <a:p>
              <a:pPr algn="ctr"/>
              <a:r>
                <a:rPr kumimoji="1" lang="en-US" altLang="zh-CN" b="1">
                  <a:solidFill>
                    <a:srgbClr val="000066"/>
                  </a:solidFill>
                </a:rPr>
                <a:t>-</a:t>
              </a:r>
            </a:p>
            <a:p>
              <a:pPr algn="ctr"/>
              <a:r>
                <a:rPr kumimoji="1" lang="en-US" altLang="zh-CN" b="1">
                  <a:solidFill>
                    <a:srgbClr val="000066"/>
                  </a:solidFill>
                </a:rPr>
                <a:t>-</a:t>
              </a:r>
            </a:p>
            <a:p>
              <a:pPr algn="ctr"/>
              <a:r>
                <a:rPr kumimoji="1" lang="en-US" altLang="zh-CN" b="1">
                  <a:solidFill>
                    <a:srgbClr val="000066"/>
                  </a:solidFill>
                </a:rPr>
                <a:t>-</a:t>
              </a:r>
            </a:p>
            <a:p>
              <a:pPr algn="ctr"/>
              <a:r>
                <a:rPr kumimoji="1" lang="en-US" altLang="zh-CN" b="1">
                  <a:solidFill>
                    <a:srgbClr val="000066"/>
                  </a:solidFill>
                </a:rPr>
                <a:t>-</a:t>
              </a:r>
            </a:p>
            <a:p>
              <a:pPr algn="ctr"/>
              <a:r>
                <a:rPr kumimoji="1" lang="en-US" altLang="zh-CN" b="1">
                  <a:solidFill>
                    <a:srgbClr val="000066"/>
                  </a:solidFill>
                </a:rPr>
                <a:t>-</a:t>
              </a:r>
            </a:p>
            <a:p>
              <a:pPr algn="ctr"/>
              <a:r>
                <a:rPr kumimoji="1" lang="en-US" altLang="zh-CN" b="1">
                  <a:solidFill>
                    <a:srgbClr val="000066"/>
                  </a:solidFill>
                </a:rPr>
                <a:t>-</a:t>
              </a:r>
            </a:p>
          </p:txBody>
        </p:sp>
        <p:sp>
          <p:nvSpPr>
            <p:cNvPr id="164872" name="Rectangle 8"/>
            <p:cNvSpPr>
              <a:spLocks noChangeArrowheads="1"/>
            </p:cNvSpPr>
            <p:nvPr/>
          </p:nvSpPr>
          <p:spPr bwMode="auto">
            <a:xfrm>
              <a:off x="4791" y="2052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003366"/>
                  </a:solidFill>
                </a:rPr>
                <a:t>B</a:t>
              </a:r>
            </a:p>
          </p:txBody>
        </p:sp>
        <p:sp>
          <p:nvSpPr>
            <p:cNvPr id="164873" name="Rectangle 9"/>
            <p:cNvSpPr>
              <a:spLocks noChangeArrowheads="1"/>
            </p:cNvSpPr>
            <p:nvPr/>
          </p:nvSpPr>
          <p:spPr bwMode="auto">
            <a:xfrm>
              <a:off x="3514" y="200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3366"/>
                  </a:solidFill>
                </a:rPr>
                <a:t>A</a:t>
              </a:r>
            </a:p>
          </p:txBody>
        </p:sp>
        <p:sp>
          <p:nvSpPr>
            <p:cNvPr id="164874" name="Line 10"/>
            <p:cNvSpPr>
              <a:spLocks noChangeShapeType="1"/>
            </p:cNvSpPr>
            <p:nvPr/>
          </p:nvSpPr>
          <p:spPr bwMode="auto">
            <a:xfrm>
              <a:off x="3909" y="1459"/>
              <a:ext cx="76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5" name="Line 11"/>
            <p:cNvSpPr>
              <a:spLocks noChangeShapeType="1"/>
            </p:cNvSpPr>
            <p:nvPr/>
          </p:nvSpPr>
          <p:spPr bwMode="auto">
            <a:xfrm>
              <a:off x="3909" y="1812"/>
              <a:ext cx="76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6" name="Line 12"/>
            <p:cNvSpPr>
              <a:spLocks noChangeShapeType="1"/>
            </p:cNvSpPr>
            <p:nvPr/>
          </p:nvSpPr>
          <p:spPr bwMode="auto">
            <a:xfrm>
              <a:off x="3909" y="2166"/>
              <a:ext cx="76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7" name="Line 13"/>
            <p:cNvSpPr>
              <a:spLocks noChangeShapeType="1"/>
            </p:cNvSpPr>
            <p:nvPr/>
          </p:nvSpPr>
          <p:spPr bwMode="auto">
            <a:xfrm>
              <a:off x="3909" y="2519"/>
              <a:ext cx="76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8" name="Line 14"/>
            <p:cNvSpPr>
              <a:spLocks noChangeShapeType="1"/>
            </p:cNvSpPr>
            <p:nvPr/>
          </p:nvSpPr>
          <p:spPr bwMode="auto">
            <a:xfrm>
              <a:off x="3909" y="2872"/>
              <a:ext cx="76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879" name="Object 15"/>
            <p:cNvGraphicFramePr>
              <a:graphicFrameLocks noChangeAspect="1"/>
            </p:cNvGraphicFramePr>
            <p:nvPr/>
          </p:nvGraphicFramePr>
          <p:xfrm>
            <a:off x="3668" y="907"/>
            <a:ext cx="29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80" name="Equation" r:id="rId3" imgW="6892560" imgH="5676840" progId="">
                    <p:embed/>
                  </p:oleObj>
                </mc:Choice>
                <mc:Fallback>
                  <p:oleObj name="Equation" r:id="rId3" imgW="6892560" imgH="5676840" progId="">
                    <p:embed/>
                    <p:pic>
                      <p:nvPicPr>
                        <p:cNvPr id="0" name="Picture 15" descr="image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8" y="907"/>
                          <a:ext cx="295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80" name="Object 16"/>
            <p:cNvGraphicFramePr>
              <a:graphicFrameLocks noChangeAspect="1"/>
            </p:cNvGraphicFramePr>
            <p:nvPr/>
          </p:nvGraphicFramePr>
          <p:xfrm>
            <a:off x="4573" y="920"/>
            <a:ext cx="25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81" name="Equation" r:id="rId5" imgW="6892560" imgH="5270400" progId="">
                    <p:embed/>
                  </p:oleObj>
                </mc:Choice>
                <mc:Fallback>
                  <p:oleObj name="Equation" r:id="rId5" imgW="6892560" imgH="5270400" progId="">
                    <p:embed/>
                    <p:pic>
                      <p:nvPicPr>
                        <p:cNvPr id="0" name="Picture 16" descr="image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920"/>
                          <a:ext cx="259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81" name="Object 17"/>
            <p:cNvGraphicFramePr>
              <a:graphicFrameLocks noChangeAspect="1"/>
            </p:cNvGraphicFramePr>
            <p:nvPr/>
          </p:nvGraphicFramePr>
          <p:xfrm>
            <a:off x="4188" y="1934"/>
            <a:ext cx="19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82" name="公式" r:id="rId7" imgW="5267880" imgH="5270400" progId="">
                    <p:embed/>
                  </p:oleObj>
                </mc:Choice>
                <mc:Fallback>
                  <p:oleObj name="公式" r:id="rId7" imgW="5267880" imgH="5270400" progId="">
                    <p:embed/>
                    <p:pic>
                      <p:nvPicPr>
                        <p:cNvPr id="0" name="Picture 17" descr="image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1934"/>
                          <a:ext cx="19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82" name="Text Box 18"/>
            <p:cNvSpPr txBox="1">
              <a:spLocks noChangeArrowheads="1"/>
            </p:cNvSpPr>
            <p:nvPr/>
          </p:nvSpPr>
          <p:spPr bwMode="auto">
            <a:xfrm>
              <a:off x="3621" y="2323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 </a:t>
              </a:r>
            </a:p>
          </p:txBody>
        </p:sp>
        <p:sp>
          <p:nvSpPr>
            <p:cNvPr id="164883" name="Line 19"/>
            <p:cNvSpPr>
              <a:spLocks noChangeShapeType="1"/>
            </p:cNvSpPr>
            <p:nvPr/>
          </p:nvSpPr>
          <p:spPr bwMode="auto">
            <a:xfrm>
              <a:off x="3887" y="3174"/>
              <a:ext cx="127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4" name="Rectangle 20"/>
            <p:cNvSpPr>
              <a:spLocks noChangeArrowheads="1"/>
            </p:cNvSpPr>
            <p:nvPr/>
          </p:nvSpPr>
          <p:spPr bwMode="auto">
            <a:xfrm>
              <a:off x="3759" y="3163"/>
              <a:ext cx="255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3366"/>
                  </a:solidFill>
                </a:rPr>
                <a:t>O</a:t>
              </a:r>
            </a:p>
          </p:txBody>
        </p:sp>
        <p:sp>
          <p:nvSpPr>
            <p:cNvPr id="164885" name="Line 21"/>
            <p:cNvSpPr>
              <a:spLocks noChangeShapeType="1"/>
            </p:cNvSpPr>
            <p:nvPr/>
          </p:nvSpPr>
          <p:spPr bwMode="auto">
            <a:xfrm>
              <a:off x="4663" y="3121"/>
              <a:ext cx="0" cy="5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6" name="Rectangle 22"/>
            <p:cNvSpPr>
              <a:spLocks noChangeArrowheads="1"/>
            </p:cNvSpPr>
            <p:nvPr/>
          </p:nvSpPr>
          <p:spPr bwMode="auto">
            <a:xfrm>
              <a:off x="4525" y="319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3366"/>
                  </a:solidFill>
                </a:rPr>
                <a:t>d</a:t>
              </a:r>
            </a:p>
          </p:txBody>
        </p:sp>
        <p:sp>
          <p:nvSpPr>
            <p:cNvPr id="164887" name="Rectangle 23"/>
            <p:cNvSpPr>
              <a:spLocks noChangeArrowheads="1"/>
            </p:cNvSpPr>
            <p:nvPr/>
          </p:nvSpPr>
          <p:spPr bwMode="auto">
            <a:xfrm>
              <a:off x="5128" y="3071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3366"/>
                  </a:solidFill>
                </a:rPr>
                <a:t>x</a:t>
              </a:r>
            </a:p>
          </p:txBody>
        </p:sp>
        <p:sp>
          <p:nvSpPr>
            <p:cNvPr id="164888" name="Text Box 24"/>
            <p:cNvSpPr txBox="1">
              <a:spLocks noChangeArrowheads="1"/>
            </p:cNvSpPr>
            <p:nvPr/>
          </p:nvSpPr>
          <p:spPr bwMode="auto">
            <a:xfrm>
              <a:off x="3461" y="2270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 </a:t>
              </a:r>
            </a:p>
          </p:txBody>
        </p:sp>
        <p:sp>
          <p:nvSpPr>
            <p:cNvPr id="164889" name="Text Box 25"/>
            <p:cNvSpPr txBox="1">
              <a:spLocks noChangeArrowheads="1"/>
            </p:cNvSpPr>
            <p:nvPr/>
          </p:nvSpPr>
          <p:spPr bwMode="auto">
            <a:xfrm>
              <a:off x="4150" y="2156"/>
              <a:ext cx="272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33CC"/>
                  </a:solidFill>
                  <a:ea typeface="楷体_GB2312" pitchFamily="49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aphicFrame>
        <p:nvGraphicFramePr>
          <p:cNvPr id="164890" name="Object 26"/>
          <p:cNvGraphicFramePr>
            <a:graphicFrameLocks noChangeAspect="1"/>
          </p:cNvGraphicFramePr>
          <p:nvPr/>
        </p:nvGraphicFramePr>
        <p:xfrm>
          <a:off x="990600" y="2057400"/>
          <a:ext cx="17700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3" name="公式" r:id="rId9" imgW="28015200" imgH="13804920" progId="">
                  <p:embed/>
                </p:oleObj>
              </mc:Choice>
              <mc:Fallback>
                <p:oleObj name="公式" r:id="rId9" imgW="28015200" imgH="13804920" progId="">
                  <p:embed/>
                  <p:pic>
                    <p:nvPicPr>
                      <p:cNvPr id="0" name="Picture 26" descr="image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177006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1" name="Object 27"/>
          <p:cNvGraphicFramePr>
            <a:graphicFrameLocks noChangeAspect="1"/>
          </p:cNvGraphicFramePr>
          <p:nvPr/>
        </p:nvGraphicFramePr>
        <p:xfrm>
          <a:off x="914400" y="3043555"/>
          <a:ext cx="3353435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4" name="公式" r:id="rId11" imgW="1815840" imgH="787320" progId="">
                  <p:embed/>
                </p:oleObj>
              </mc:Choice>
              <mc:Fallback>
                <p:oleObj name="公式" r:id="rId11" imgW="1815840" imgH="787320" progId="">
                  <p:embed/>
                  <p:pic>
                    <p:nvPicPr>
                      <p:cNvPr id="0" name="Picture 27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3555"/>
                        <a:ext cx="3353435" cy="1459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5" name="Object 31"/>
          <p:cNvGraphicFramePr>
            <a:graphicFrameLocks noChangeAspect="1"/>
          </p:cNvGraphicFramePr>
          <p:nvPr/>
        </p:nvGraphicFramePr>
        <p:xfrm>
          <a:off x="990600" y="4794885"/>
          <a:ext cx="2739390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5" name="公式" r:id="rId13" imgW="1422360" imgH="431640" progId="">
                  <p:embed/>
                </p:oleObj>
              </mc:Choice>
              <mc:Fallback>
                <p:oleObj name="公式" r:id="rId13" imgW="1422360" imgH="431640" progId="">
                  <p:embed/>
                  <p:pic>
                    <p:nvPicPr>
                      <p:cNvPr id="0" name="Picture 31" descr="image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94885"/>
                        <a:ext cx="2739390" cy="850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7" name="Object 33"/>
          <p:cNvGraphicFramePr>
            <a:graphicFrameLocks noChangeAspect="1"/>
          </p:cNvGraphicFramePr>
          <p:nvPr/>
        </p:nvGraphicFramePr>
        <p:xfrm>
          <a:off x="1295400" y="5791200"/>
          <a:ext cx="320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6" name="公式" r:id="rId15" imgW="5267880" imgH="6896160" progId="">
                  <p:embed/>
                </p:oleObj>
              </mc:Choice>
              <mc:Fallback>
                <p:oleObj name="公式" r:id="rId15" imgW="5267880" imgH="6896160" progId="">
                  <p:embed/>
                  <p:pic>
                    <p:nvPicPr>
                      <p:cNvPr id="0" name="Picture 33" descr="image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91200"/>
                        <a:ext cx="3206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8" name="Text Box 34"/>
          <p:cNvSpPr txBox="1">
            <a:spLocks noChangeArrowheads="1"/>
          </p:cNvSpPr>
          <p:nvPr/>
        </p:nvSpPr>
        <p:spPr bwMode="auto">
          <a:xfrm>
            <a:off x="1828800" y="5808663"/>
            <a:ext cx="1600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相对电容率</a:t>
            </a:r>
          </a:p>
        </p:txBody>
      </p:sp>
      <p:graphicFrame>
        <p:nvGraphicFramePr>
          <p:cNvPr id="164899" name="Object 35"/>
          <p:cNvGraphicFramePr>
            <a:graphicFrameLocks noChangeAspect="1"/>
          </p:cNvGraphicFramePr>
          <p:nvPr/>
        </p:nvGraphicFramePr>
        <p:xfrm>
          <a:off x="4267200" y="4800600"/>
          <a:ext cx="1041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7" name="公式" r:id="rId17" imgW="16641360" imgH="13804920" progId="">
                  <p:embed/>
                </p:oleObj>
              </mc:Choice>
              <mc:Fallback>
                <p:oleObj name="公式" r:id="rId17" imgW="16641360" imgH="13804920" progId="">
                  <p:embed/>
                  <p:pic>
                    <p:nvPicPr>
                      <p:cNvPr id="0" name="Picture 35" descr="image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00600"/>
                        <a:ext cx="1041400" cy="8604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9.8 </a:t>
            </a:r>
            <a:r>
              <a:rPr lang="zh-CN" altLang="en-US" dirty="0"/>
              <a:t>电容和电容器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E196-6569-4B18-BC73-EF7245EECAA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762000" y="1600200"/>
            <a:ext cx="2667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球形电容器的电容</a:t>
            </a:r>
          </a:p>
        </p:txBody>
      </p:sp>
      <p:grpSp>
        <p:nvGrpSpPr>
          <p:cNvPr id="166916" name="Group 4"/>
          <p:cNvGrpSpPr/>
          <p:nvPr/>
        </p:nvGrpSpPr>
        <p:grpSpPr bwMode="auto">
          <a:xfrm>
            <a:off x="6172200" y="1600200"/>
            <a:ext cx="2735263" cy="2614613"/>
            <a:chOff x="3651" y="527"/>
            <a:chExt cx="1723" cy="1647"/>
          </a:xfrm>
        </p:grpSpPr>
        <p:sp>
          <p:nvSpPr>
            <p:cNvPr id="166917" name="Oval 5"/>
            <p:cNvSpPr>
              <a:spLocks noChangeArrowheads="1"/>
            </p:cNvSpPr>
            <p:nvPr/>
          </p:nvSpPr>
          <p:spPr bwMode="auto">
            <a:xfrm>
              <a:off x="4005" y="803"/>
              <a:ext cx="1206" cy="1207"/>
            </a:xfrm>
            <a:prstGeom prst="ellipse">
              <a:avLst/>
            </a:prstGeom>
            <a:noFill/>
            <a:ln w="482600">
              <a:pattFill prst="ltUpDiag">
                <a:fgClr>
                  <a:srgbClr val="0033CC"/>
                </a:fgClr>
                <a:bgClr>
                  <a:srgbClr val="FFFFFF"/>
                </a:bgClr>
              </a:pattFill>
              <a:rou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18" name="Oval 6"/>
            <p:cNvSpPr>
              <a:spLocks noChangeArrowheads="1"/>
            </p:cNvSpPr>
            <p:nvPr/>
          </p:nvSpPr>
          <p:spPr bwMode="auto">
            <a:xfrm>
              <a:off x="3833" y="633"/>
              <a:ext cx="1541" cy="1541"/>
            </a:xfrm>
            <a:prstGeom prst="ellipse">
              <a:avLst/>
            </a:prstGeom>
            <a:noFill/>
            <a:ln w="28575">
              <a:solidFill>
                <a:srgbClr val="008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19" name="Oval 7"/>
            <p:cNvSpPr>
              <a:spLocks noChangeArrowheads="1"/>
            </p:cNvSpPr>
            <p:nvPr/>
          </p:nvSpPr>
          <p:spPr bwMode="auto">
            <a:xfrm>
              <a:off x="4151" y="951"/>
              <a:ext cx="907" cy="907"/>
            </a:xfrm>
            <a:prstGeom prst="ellipse">
              <a:avLst/>
            </a:prstGeom>
            <a:noFill/>
            <a:ln w="28575">
              <a:solidFill>
                <a:srgbClr val="008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20" name="Line 8"/>
            <p:cNvSpPr>
              <a:spLocks noChangeShapeType="1"/>
            </p:cNvSpPr>
            <p:nvPr/>
          </p:nvSpPr>
          <p:spPr bwMode="auto">
            <a:xfrm>
              <a:off x="4604" y="1404"/>
              <a:ext cx="45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1" name="Line 9"/>
            <p:cNvSpPr>
              <a:spLocks noChangeShapeType="1"/>
            </p:cNvSpPr>
            <p:nvPr/>
          </p:nvSpPr>
          <p:spPr bwMode="auto">
            <a:xfrm flipH="1">
              <a:off x="4105" y="1404"/>
              <a:ext cx="499" cy="54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4150" y="1357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B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4704" y="1115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A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66924" name="Text Box 12"/>
            <p:cNvSpPr txBox="1">
              <a:spLocks noChangeArrowheads="1"/>
            </p:cNvSpPr>
            <p:nvPr/>
          </p:nvSpPr>
          <p:spPr bwMode="auto">
            <a:xfrm>
              <a:off x="4423" y="1160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166925" name="Text Box 13"/>
            <p:cNvSpPr txBox="1">
              <a:spLocks noChangeArrowheads="1"/>
            </p:cNvSpPr>
            <p:nvPr/>
          </p:nvSpPr>
          <p:spPr bwMode="auto">
            <a:xfrm>
              <a:off x="4867" y="86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166926" name="Text Box 14"/>
            <p:cNvSpPr txBox="1">
              <a:spLocks noChangeArrowheads="1"/>
            </p:cNvSpPr>
            <p:nvPr/>
          </p:nvSpPr>
          <p:spPr bwMode="auto">
            <a:xfrm>
              <a:off x="4729" y="575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FF0000"/>
                  </a:solidFill>
                </a:rPr>
                <a:t>-q</a:t>
              </a:r>
            </a:p>
          </p:txBody>
        </p:sp>
        <p:sp>
          <p:nvSpPr>
            <p:cNvPr id="166927" name="Text Box 15"/>
            <p:cNvSpPr txBox="1">
              <a:spLocks noChangeArrowheads="1"/>
            </p:cNvSpPr>
            <p:nvPr/>
          </p:nvSpPr>
          <p:spPr bwMode="auto">
            <a:xfrm>
              <a:off x="3651" y="1404"/>
              <a:ext cx="54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 </a:t>
              </a:r>
            </a:p>
          </p:txBody>
        </p:sp>
        <p:sp>
          <p:nvSpPr>
            <p:cNvPr id="166928" name="Text Box 16"/>
            <p:cNvSpPr txBox="1">
              <a:spLocks noChangeArrowheads="1"/>
            </p:cNvSpPr>
            <p:nvPr/>
          </p:nvSpPr>
          <p:spPr bwMode="auto">
            <a:xfrm>
              <a:off x="4513" y="527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 </a:t>
              </a:r>
            </a:p>
          </p:txBody>
        </p:sp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4831" y="1675"/>
              <a:ext cx="272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33CC"/>
                  </a:solidFill>
                  <a:ea typeface="楷体_GB2312" pitchFamily="49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66930" name="Text Box 18"/>
            <p:cNvSpPr txBox="1">
              <a:spLocks noChangeArrowheads="1"/>
            </p:cNvSpPr>
            <p:nvPr/>
          </p:nvSpPr>
          <p:spPr bwMode="auto">
            <a:xfrm>
              <a:off x="3787" y="586"/>
              <a:ext cx="545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3366"/>
                  </a:solidFill>
                </a:rPr>
                <a:t> </a:t>
              </a:r>
            </a:p>
          </p:txBody>
        </p:sp>
      </p:grpSp>
      <p:graphicFrame>
        <p:nvGraphicFramePr>
          <p:cNvPr id="166931" name="Object 19"/>
          <p:cNvGraphicFramePr>
            <a:graphicFrameLocks noChangeAspect="1"/>
          </p:cNvGraphicFramePr>
          <p:nvPr/>
        </p:nvGraphicFramePr>
        <p:xfrm>
          <a:off x="914400" y="2057400"/>
          <a:ext cx="17653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2" name="公式" r:id="rId3" imgW="28015200" imgH="13804920" progId="">
                  <p:embed/>
                </p:oleObj>
              </mc:Choice>
              <mc:Fallback>
                <p:oleObj name="公式" r:id="rId3" imgW="28015200" imgH="13804920" progId="">
                  <p:embed/>
                  <p:pic>
                    <p:nvPicPr>
                      <p:cNvPr id="0" name="Picture 19" descr="image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17653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2" name="Object 20"/>
          <p:cNvGraphicFramePr>
            <a:graphicFrameLocks noChangeAspect="1"/>
          </p:cNvGraphicFramePr>
          <p:nvPr/>
        </p:nvGraphicFramePr>
        <p:xfrm>
          <a:off x="838200" y="2924810"/>
          <a:ext cx="4548505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3" name="公式" r:id="rId5" imgW="2641320" imgH="482400" progId="">
                  <p:embed/>
                </p:oleObj>
              </mc:Choice>
              <mc:Fallback>
                <p:oleObj name="公式" r:id="rId5" imgW="2641320" imgH="482400" progId="">
                  <p:embed/>
                  <p:pic>
                    <p:nvPicPr>
                      <p:cNvPr id="0" name="Picture 20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24810"/>
                        <a:ext cx="4548505" cy="861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3" name="Object 21"/>
          <p:cNvGraphicFramePr>
            <a:graphicFrameLocks noChangeAspect="1"/>
          </p:cNvGraphicFramePr>
          <p:nvPr/>
        </p:nvGraphicFramePr>
        <p:xfrm>
          <a:off x="1020445" y="3954780"/>
          <a:ext cx="2715260" cy="77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4" name="公式" r:id="rId7" imgW="1549080" imgH="431640" progId="">
                  <p:embed/>
                </p:oleObj>
              </mc:Choice>
              <mc:Fallback>
                <p:oleObj name="公式" r:id="rId7" imgW="1549080" imgH="431640" progId="">
                  <p:embed/>
                  <p:pic>
                    <p:nvPicPr>
                      <p:cNvPr id="0" name="Picture 21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445" y="3954780"/>
                        <a:ext cx="2715260" cy="775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5" name="Object 23"/>
          <p:cNvGraphicFramePr>
            <a:graphicFrameLocks noChangeAspect="1"/>
          </p:cNvGraphicFramePr>
          <p:nvPr/>
        </p:nvGraphicFramePr>
        <p:xfrm>
          <a:off x="1447800" y="5029200"/>
          <a:ext cx="12620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5" r:id="rId9" imgW="19891080" imgH="6896160" progId="">
                  <p:embed/>
                </p:oleObj>
              </mc:Choice>
              <mc:Fallback>
                <p:oleObj r:id="rId9" imgW="19891080" imgH="6896160" progId="">
                  <p:embed/>
                  <p:pic>
                    <p:nvPicPr>
                      <p:cNvPr id="0" name="Picture 23" descr="image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12620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914400" y="5045869"/>
            <a:ext cx="533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graphicFrame>
        <p:nvGraphicFramePr>
          <p:cNvPr id="166937" name="Object 25"/>
          <p:cNvGraphicFramePr>
            <a:graphicFrameLocks noChangeAspect="1"/>
          </p:cNvGraphicFramePr>
          <p:nvPr/>
        </p:nvGraphicFramePr>
        <p:xfrm>
          <a:off x="4648200" y="4648200"/>
          <a:ext cx="1909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6" name="公式" r:id="rId11" imgW="29233800" imgH="7302600" progId="">
                  <p:embed/>
                </p:oleObj>
              </mc:Choice>
              <mc:Fallback>
                <p:oleObj name="公式" r:id="rId11" imgW="29233800" imgH="7302600" progId="">
                  <p:embed/>
                  <p:pic>
                    <p:nvPicPr>
                      <p:cNvPr id="0" name="Picture 25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648200"/>
                        <a:ext cx="19097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6324600" y="4648200"/>
            <a:ext cx="2667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（孤立导体球的电容） </a:t>
            </a:r>
          </a:p>
        </p:txBody>
      </p:sp>
      <p:graphicFrame>
        <p:nvGraphicFramePr>
          <p:cNvPr id="166939" name="Object 27"/>
          <p:cNvGraphicFramePr>
            <a:graphicFrameLocks noChangeAspect="1"/>
          </p:cNvGraphicFramePr>
          <p:nvPr/>
        </p:nvGraphicFramePr>
        <p:xfrm>
          <a:off x="4648200" y="5105400"/>
          <a:ext cx="36226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7" name="公式" r:id="rId13" imgW="57667680" imgH="13398480" progId="">
                  <p:embed/>
                </p:oleObj>
              </mc:Choice>
              <mc:Fallback>
                <p:oleObj name="公式" r:id="rId13" imgW="57667680" imgH="13398480" progId="">
                  <p:embed/>
                  <p:pic>
                    <p:nvPicPr>
                      <p:cNvPr id="0" name="Picture 27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05400"/>
                        <a:ext cx="3622675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41" name="Object 29"/>
          <p:cNvGraphicFramePr>
            <a:graphicFrameLocks noChangeAspect="1"/>
          </p:cNvGraphicFramePr>
          <p:nvPr/>
        </p:nvGraphicFramePr>
        <p:xfrm>
          <a:off x="1447800" y="5715000"/>
          <a:ext cx="22875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8" name="公式" r:id="rId15" imgW="37357560" imgH="6896160" progId="">
                  <p:embed/>
                </p:oleObj>
              </mc:Choice>
              <mc:Fallback>
                <p:oleObj name="公式" r:id="rId15" imgW="37357560" imgH="6896160" progId="">
                  <p:embed/>
                  <p:pic>
                    <p:nvPicPr>
                      <p:cNvPr id="0" name="Picture 29" descr="image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15000"/>
                        <a:ext cx="22875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2" name="Text Box 30"/>
          <p:cNvSpPr txBox="1">
            <a:spLocks noChangeArrowheads="1"/>
          </p:cNvSpPr>
          <p:nvPr/>
        </p:nvSpPr>
        <p:spPr bwMode="auto">
          <a:xfrm>
            <a:off x="914400" y="5730875"/>
            <a:ext cx="6477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当</a:t>
            </a:r>
          </a:p>
        </p:txBody>
      </p:sp>
      <p:sp>
        <p:nvSpPr>
          <p:cNvPr id="166943" name="Rectangle 31"/>
          <p:cNvSpPr>
            <a:spLocks noChangeArrowheads="1"/>
          </p:cNvSpPr>
          <p:nvPr/>
        </p:nvSpPr>
        <p:spPr bwMode="auto">
          <a:xfrm>
            <a:off x="5181600" y="5889625"/>
            <a:ext cx="2216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平板电容器的电容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6" grpId="0"/>
      <p:bldP spid="166938" grpId="0"/>
      <p:bldP spid="166942" grpId="0"/>
      <p:bldP spid="1669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3556</TotalTime>
  <Words>1394</Words>
  <Application>Microsoft Office PowerPoint</Application>
  <PresentationFormat>全屏显示(4:3)</PresentationFormat>
  <Paragraphs>311</Paragraphs>
  <Slides>32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质朴</vt:lpstr>
      <vt:lpstr>公式</vt:lpstr>
      <vt:lpstr>Equation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9.8 电容和电容器</vt:lpstr>
      <vt:lpstr>9.9 静电场的能量</vt:lpstr>
      <vt:lpstr>9.9 静电场的能量</vt:lpstr>
      <vt:lpstr>9.9 静电场的能量</vt:lpstr>
      <vt:lpstr>9.9 静电场的能量</vt:lpstr>
      <vt:lpstr>9.9 静电场的能量</vt:lpstr>
      <vt:lpstr>9.9 静电场的能量</vt:lpstr>
      <vt:lpstr>9.9 静电场的能量</vt:lpstr>
      <vt:lpstr>9.9 静电场的能量</vt:lpstr>
      <vt:lpstr>9.9 静电场的能量</vt:lpstr>
      <vt:lpstr>9.9 静电场的能量</vt:lpstr>
      <vt:lpstr>9.9 静电场的能量</vt:lpstr>
      <vt:lpstr>9.9 静电场的能量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静电场中的导体和电介质</dc:title>
  <dc:creator>S.Q. Wu</dc:creator>
  <cp:lastModifiedBy>XuQingchi</cp:lastModifiedBy>
  <cp:revision>1204</cp:revision>
  <cp:lastPrinted>2113-01-01T00:00:00Z</cp:lastPrinted>
  <dcterms:created xsi:type="dcterms:W3CDTF">2010-09-14T09:01:00Z</dcterms:created>
  <dcterms:modified xsi:type="dcterms:W3CDTF">2023-04-27T00:48:40Z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2052-10.1.0.7346</vt:lpwstr>
  </property>
</Properties>
</file>