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notesSlides/notesSlide4.xml" ContentType="application/vnd.openxmlformats-officedocument.presentationml.notesSlide+xml"/>
  <Override PartName="/ppt/notesSlides/notesSlide5.xml" ContentType="application/vnd.openxmlformats-officedocument.presentationml.notesSlide+xml"/>
  <Override PartName="/ppt/activeX/activeX3.xml" ContentType="application/vnd.ms-office.activeX+xml"/>
  <Override PartName="/ppt/activeX/activeX3.bin" ContentType="application/vnd.ms-office.activeX"/>
  <Override PartName="/ppt/notesSlides/notesSlide6.xml" ContentType="application/vnd.openxmlformats-officedocument.presentationml.notesSlide+xml"/>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8" r:id="rId3"/>
    <p:sldId id="260" r:id="rId4"/>
    <p:sldId id="321" r:id="rId5"/>
    <p:sldId id="261" r:id="rId6"/>
    <p:sldId id="262" r:id="rId7"/>
    <p:sldId id="263" r:id="rId8"/>
    <p:sldId id="264" r:id="rId9"/>
    <p:sldId id="265" r:id="rId10"/>
    <p:sldId id="266" r:id="rId11"/>
    <p:sldId id="267" r:id="rId12"/>
    <p:sldId id="270" r:id="rId13"/>
    <p:sldId id="271" r:id="rId14"/>
    <p:sldId id="272" r:id="rId15"/>
    <p:sldId id="291" r:id="rId16"/>
    <p:sldId id="273" r:id="rId17"/>
    <p:sldId id="274" r:id="rId18"/>
    <p:sldId id="285" r:id="rId19"/>
    <p:sldId id="286" r:id="rId20"/>
    <p:sldId id="287" r:id="rId21"/>
    <p:sldId id="288" r:id="rId22"/>
    <p:sldId id="289" r:id="rId23"/>
    <p:sldId id="292" r:id="rId24"/>
    <p:sldId id="293" r:id="rId25"/>
    <p:sldId id="294" r:id="rId26"/>
    <p:sldId id="295" r:id="rId27"/>
    <p:sldId id="296" r:id="rId28"/>
    <p:sldId id="297" r:id="rId29"/>
    <p:sldId id="298" r:id="rId30"/>
    <p:sldId id="299" r:id="rId31"/>
    <p:sldId id="318" r:id="rId32"/>
    <p:sldId id="319" r:id="rId33"/>
    <p:sldId id="302" r:id="rId34"/>
    <p:sldId id="303" r:id="rId35"/>
    <p:sldId id="304" r:id="rId36"/>
    <p:sldId id="305" r:id="rId37"/>
    <p:sldId id="306" r:id="rId38"/>
    <p:sldId id="308" r:id="rId39"/>
    <p:sldId id="309" r:id="rId40"/>
    <p:sldId id="310" r:id="rId41"/>
    <p:sldId id="311" r:id="rId42"/>
    <p:sldId id="312" r:id="rId43"/>
    <p:sldId id="313" r:id="rId44"/>
    <p:sldId id="314" r:id="rId45"/>
    <p:sldId id="315" r:id="rId46"/>
    <p:sldId id="316" r:id="rId47"/>
    <p:sldId id="317" r:id="rId48"/>
    <p:sldId id="322" r:id="rId49"/>
    <p:sldId id="320"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81952" autoAdjust="0"/>
  </p:normalViewPr>
  <p:slideViewPr>
    <p:cSldViewPr snapToGrid="0">
      <p:cViewPr varScale="1">
        <p:scale>
          <a:sx n="65" d="100"/>
          <a:sy n="65" d="100"/>
        </p:scale>
        <p:origin x="651" y="54"/>
      </p:cViewPr>
      <p:guideLst>
        <p:guide orient="horz" pos="208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2024/3/5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6307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亚里斯多德认为：静止是水平地面上物体的“自然状态”或“自然本性”，必须有力作用在物体上，物体才能运动；没有力的作用，物体就要静止下来</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p:cNvSpPr>
          <p:nvPr>
            <p:ph type="sldImg" idx="4294967295"/>
          </p:nvPr>
        </p:nvSpPr>
        <p:spPr>
          <a:ln>
            <a:miter lim="800000"/>
          </a:ln>
        </p:spPr>
      </p:sp>
      <p:sp>
        <p:nvSpPr>
          <p:cNvPr id="17410" name="文本占位符 2"/>
          <p:cNvSpPr>
            <a:spLocks noGrp="1" noChangeArrowheads="1"/>
          </p:cNvSpPr>
          <p:nvPr>
            <p:ph type="body" idx="4294967295"/>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38</a:t>
            </a:fld>
            <a:endParaRPr lang="zh-CN" altLang="en-US"/>
          </a:p>
        </p:txBody>
      </p:sp>
    </p:spTree>
    <p:extLst>
      <p:ext uri="{BB962C8B-B14F-4D97-AF65-F5344CB8AC3E}">
        <p14:creationId xmlns:p14="http://schemas.microsoft.com/office/powerpoint/2010/main" val="349428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173158"/>
            <a:ext cx="10363200" cy="1470025"/>
          </a:xfrm>
        </p:spPr>
        <p:txBody>
          <a:bodyPr anchor="b"/>
          <a:lstStyle>
            <a:lvl1pPr algn="l">
              <a:defRPr sz="4800"/>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916955" y="2643182"/>
            <a:ext cx="8893821"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24" y="274640"/>
            <a:ext cx="2057376"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40"/>
            <a:ext cx="8820173"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2924181"/>
            <a:ext cx="10363200" cy="1362075"/>
          </a:xfrm>
        </p:spPr>
        <p:txBody>
          <a:bodyPr anchor="t"/>
          <a:lstStyle>
            <a:lvl1pPr algn="l">
              <a:defRPr sz="44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28748"/>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613843" y="1071546"/>
            <a:ext cx="6815667"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7572111" y="1071547"/>
            <a:ext cx="4011084"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
        <p:nvSpPr>
          <p:cNvPr id="2" name="标题 1"/>
          <p:cNvSpPr>
            <a:spLocks noGrp="1"/>
          </p:cNvSpPr>
          <p:nvPr>
            <p:ph type="title"/>
          </p:nvPr>
        </p:nvSpPr>
        <p:spPr>
          <a:xfrm>
            <a:off x="609608" y="285728"/>
            <a:ext cx="10974657" cy="696626"/>
          </a:xfrm>
        </p:spPr>
        <p:txBody>
          <a:bodyPr anchor="ctr"/>
          <a:lstStyle>
            <a:lvl1pPr algn="ctr">
              <a:defRPr sz="3600" b="0"/>
            </a:lvl1pPr>
          </a:lstStyle>
          <a:p>
            <a:r>
              <a:rPr kumimoji="0" lang="zh-CN" altLang="en-US"/>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32" y="642918"/>
            <a:ext cx="1047757" cy="4572032"/>
          </a:xfrm>
        </p:spPr>
        <p:txBody>
          <a:bodyPr vert="eaVert"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590563" y="541340"/>
            <a:ext cx="8553459"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9429774" y="1000108"/>
            <a:ext cx="1219157"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2024/3/5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8890413" y="4915144"/>
            <a:ext cx="3301588" cy="1942857"/>
          </a:xfrm>
          <a:prstGeom prst="rect">
            <a:avLst/>
          </a:prstGeom>
          <a:noFill/>
          <a:ln>
            <a:noFill/>
          </a:ln>
        </p:spPr>
      </p:pic>
      <p:sp>
        <p:nvSpPr>
          <p:cNvPr id="10" name="矩形 9"/>
          <p:cNvSpPr/>
          <p:nvPr/>
        </p:nvSpPr>
        <p:spPr>
          <a:xfrm>
            <a:off x="0" y="0"/>
            <a:ext cx="1219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6096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6"/>
            <a:ext cx="12192000" cy="437555"/>
          </a:xfrm>
          <a:prstGeom prst="rect">
            <a:avLst/>
          </a:prstGeom>
          <a:noFill/>
          <a:ln>
            <a:noFill/>
          </a:ln>
          <a:effectLst/>
        </p:spPr>
      </p:pic>
      <p:sp>
        <p:nvSpPr>
          <p:cNvPr id="2" name="标题占位符 1"/>
          <p:cNvSpPr>
            <a:spLocks noGrp="1"/>
          </p:cNvSpPr>
          <p:nvPr>
            <p:ph type="title"/>
          </p:nvPr>
        </p:nvSpPr>
        <p:spPr>
          <a:xfrm>
            <a:off x="609600" y="274638"/>
            <a:ext cx="109728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600201"/>
            <a:ext cx="10972800" cy="4525963"/>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D997B5FA-0921-464F-AAE1-844C04324D75}" type="datetimeFigureOut">
              <a:rPr lang="zh-CN" altLang="en-US" smtClean="0"/>
              <a:pPr/>
              <a:t>2024/3/5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xuqingchi@xm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8.bin"/><Relationship Id="rId1" Type="http://schemas.openxmlformats.org/officeDocument/2006/relationships/slideLayout" Target="../slideLayouts/slideLayout7.xml"/><Relationship Id="rId4" Type="http://schemas.openxmlformats.org/officeDocument/2006/relationships/image" Target="../media/image18.gif"/></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4.wmf"/><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15.bin"/><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control" Target="../activeX/activeX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7.bin"/><Relationship Id="rId1" Type="http://schemas.openxmlformats.org/officeDocument/2006/relationships/slideLayout" Target="../slideLayouts/slideLayout7.xml"/><Relationship Id="rId5" Type="http://schemas.openxmlformats.org/officeDocument/2006/relationships/image" Target="../media/image29.e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control" Target="../activeX/activeX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news.jnzc.net/Print.asp?ArticleID=159784" TargetMode="Externa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26.bin"/><Relationship Id="rId18" Type="http://schemas.openxmlformats.org/officeDocument/2006/relationships/image" Target="../media/image42.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9.wmf"/><Relationship Id="rId17" Type="http://schemas.openxmlformats.org/officeDocument/2006/relationships/oleObject" Target="../embeddings/oleObject28.bin"/><Relationship Id="rId2" Type="http://schemas.openxmlformats.org/officeDocument/2006/relationships/notesSlide" Target="../notesSlides/notesSlide4.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slideLayout" Target="../slideLayouts/slideLayout7.xml"/><Relationship Id="rId6" Type="http://schemas.openxmlformats.org/officeDocument/2006/relationships/image" Target="../media/image36.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38.wmf"/><Relationship Id="rId19" Type="http://schemas.openxmlformats.org/officeDocument/2006/relationships/oleObject" Target="../embeddings/oleObject29.bin"/><Relationship Id="rId4" Type="http://schemas.openxmlformats.org/officeDocument/2006/relationships/image" Target="../media/image35.wmf"/><Relationship Id="rId9" Type="http://schemas.openxmlformats.org/officeDocument/2006/relationships/oleObject" Target="../embeddings/oleObject24.bin"/><Relationship Id="rId14" Type="http://schemas.openxmlformats.org/officeDocument/2006/relationships/image" Target="../media/image40.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32.bin"/><Relationship Id="rId5" Type="http://schemas.openxmlformats.org/officeDocument/2006/relationships/image" Target="../media/image45.wmf"/><Relationship Id="rId4" Type="http://schemas.openxmlformats.org/officeDocument/2006/relationships/oleObject" Target="../embeddings/oleObject31.bin"/><Relationship Id="rId9" Type="http://schemas.openxmlformats.org/officeDocument/2006/relationships/image" Target="../media/image47.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0.w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7.xml"/><Relationship Id="rId6" Type="http://schemas.openxmlformats.org/officeDocument/2006/relationships/oleObject" Target="../embeddings/oleObject36.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51.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6.wmf"/><Relationship Id="rId12" Type="http://schemas.openxmlformats.org/officeDocument/2006/relationships/oleObject" Target="../embeddings/oleObject45.bin"/><Relationship Id="rId17" Type="http://schemas.openxmlformats.org/officeDocument/2006/relationships/image" Target="../media/image61.wmf"/><Relationship Id="rId2" Type="http://schemas.openxmlformats.org/officeDocument/2006/relationships/oleObject" Target="../embeddings/oleObject40.bin"/><Relationship Id="rId16" Type="http://schemas.openxmlformats.org/officeDocument/2006/relationships/oleObject" Target="../embeddings/oleObject47.bin"/><Relationship Id="rId1" Type="http://schemas.openxmlformats.org/officeDocument/2006/relationships/slideLayout" Target="../slideLayouts/slideLayout7.xml"/><Relationship Id="rId6" Type="http://schemas.openxmlformats.org/officeDocument/2006/relationships/oleObject" Target="../embeddings/oleObject42.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57.wmf"/><Relationship Id="rId14" Type="http://schemas.openxmlformats.org/officeDocument/2006/relationships/oleObject" Target="../embeddings/oleObject4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62.wmf"/><Relationship Id="rId7" Type="http://schemas.openxmlformats.org/officeDocument/2006/relationships/image" Target="../media/image64.wmf"/><Relationship Id="rId12" Type="http://schemas.openxmlformats.org/officeDocument/2006/relationships/image" Target="../media/image68.png"/><Relationship Id="rId2" Type="http://schemas.openxmlformats.org/officeDocument/2006/relationships/oleObject" Target="../embeddings/oleObject48.bin"/><Relationship Id="rId1" Type="http://schemas.openxmlformats.org/officeDocument/2006/relationships/slideLayout" Target="../slideLayouts/slideLayout7.xml"/><Relationship Id="rId6" Type="http://schemas.openxmlformats.org/officeDocument/2006/relationships/oleObject" Target="../embeddings/oleObject50.bin"/><Relationship Id="rId11" Type="http://schemas.openxmlformats.org/officeDocument/2006/relationships/image" Target="../media/image67.png"/><Relationship Id="rId5" Type="http://schemas.openxmlformats.org/officeDocument/2006/relationships/image" Target="../media/image63.wmf"/><Relationship Id="rId4" Type="http://schemas.openxmlformats.org/officeDocument/2006/relationships/oleObject" Target="../embeddings/oleObject49.bin"/><Relationship Id="rId9" Type="http://schemas.openxmlformats.org/officeDocument/2006/relationships/image" Target="../media/image65.wmf"/></Relationships>
</file>

<file path=ppt/slides/_rels/slide31.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embeddings/oleObject52.bin"/><Relationship Id="rId1" Type="http://schemas.openxmlformats.org/officeDocument/2006/relationships/slideLayout" Target="../slideLayouts/slideLayout7.xml"/><Relationship Id="rId5" Type="http://schemas.openxmlformats.org/officeDocument/2006/relationships/image" Target="../media/image67.emf"/><Relationship Id="rId4" Type="http://schemas.openxmlformats.org/officeDocument/2006/relationships/oleObject" Target="../embeddings/oleObject53.bin"/></Relationships>
</file>

<file path=ppt/slides/_rels/slide32.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oleObject" Target="../embeddings/oleObject54.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9.wmf"/><Relationship Id="rId7" Type="http://schemas.openxmlformats.org/officeDocument/2006/relationships/image" Target="../media/image71.wmf"/><Relationship Id="rId2"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57.bin"/><Relationship Id="rId5" Type="http://schemas.openxmlformats.org/officeDocument/2006/relationships/image" Target="../media/image70.wmf"/><Relationship Id="rId4" Type="http://schemas.openxmlformats.org/officeDocument/2006/relationships/oleObject" Target="../embeddings/oleObject56.bin"/></Relationships>
</file>

<file path=ppt/slides/_rels/slide3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77.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4.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1.bin"/></Relationships>
</file>

<file path=ppt/slides/_rels/slide35.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oleObject" Target="../embeddings/oleObject63.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oleObject" Target="../embeddings/oleObject64.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oleObject" Target="../embeddings/oleObject65.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control" Target="../activeX/activeX3.xml"/><Relationship Id="rId4" Type="http://schemas.openxmlformats.org/officeDocument/2006/relationships/image" Target="../media/image81.png"/></Relationships>
</file>

<file path=ppt/slides/_rels/slide3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slideLayout" Target="../slideLayouts/slideLayout6.xml"/><Relationship Id="rId1" Type="http://schemas.openxmlformats.org/officeDocument/2006/relationships/control" Target="../activeX/activeX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6.xml"/><Relationship Id="rId1" Type="http://schemas.openxmlformats.org/officeDocument/2006/relationships/control" Target="../activeX/activeX5.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image" Target="../media/image84.emf"/><Relationship Id="rId7" Type="http://schemas.openxmlformats.org/officeDocument/2006/relationships/image" Target="../media/image86.wmf"/><Relationship Id="rId2" Type="http://schemas.openxmlformats.org/officeDocument/2006/relationships/oleObject" Target="../embeddings/oleObject66.bin"/><Relationship Id="rId1" Type="http://schemas.openxmlformats.org/officeDocument/2006/relationships/slideLayout" Target="../slideLayouts/slideLayout6.xml"/><Relationship Id="rId6" Type="http://schemas.openxmlformats.org/officeDocument/2006/relationships/oleObject" Target="../embeddings/oleObject68.bin"/><Relationship Id="rId11" Type="http://schemas.openxmlformats.org/officeDocument/2006/relationships/image" Target="../media/image88.wmf"/><Relationship Id="rId5" Type="http://schemas.openxmlformats.org/officeDocument/2006/relationships/image" Target="../media/image85.png"/><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87.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89.emf"/><Relationship Id="rId7" Type="http://schemas.openxmlformats.org/officeDocument/2006/relationships/image" Target="../media/image90.emf"/><Relationship Id="rId2" Type="http://schemas.openxmlformats.org/officeDocument/2006/relationships/oleObject" Target="../embeddings/oleObject71.bin"/><Relationship Id="rId1" Type="http://schemas.openxmlformats.org/officeDocument/2006/relationships/slideLayout" Target="../slideLayouts/slideLayout6.xml"/><Relationship Id="rId6" Type="http://schemas.openxmlformats.org/officeDocument/2006/relationships/oleObject" Target="../embeddings/oleObject73.bin"/><Relationship Id="rId11" Type="http://schemas.openxmlformats.org/officeDocument/2006/relationships/image" Target="../media/image88.wmf"/><Relationship Id="rId5" Type="http://schemas.openxmlformats.org/officeDocument/2006/relationships/image" Target="../media/image85.png"/><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86.wmf"/></Relationships>
</file>

<file path=ppt/slides/_rels/slide43.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oleObject" Target="../embeddings/oleObject76.bin"/><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oleObject" Target="../embeddings/oleObject77.bin"/><Relationship Id="rId1" Type="http://schemas.openxmlformats.org/officeDocument/2006/relationships/slideLayout" Target="../slideLayouts/slideLayout6.xml"/><Relationship Id="rId5" Type="http://schemas.openxmlformats.org/officeDocument/2006/relationships/image" Target="../media/image93.emf"/><Relationship Id="rId4" Type="http://schemas.openxmlformats.org/officeDocument/2006/relationships/oleObject" Target="../embeddings/oleObject7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99.emf"/><Relationship Id="rId18" Type="http://schemas.openxmlformats.org/officeDocument/2006/relationships/oleObject" Target="../embeddings/oleObject87.bin"/><Relationship Id="rId3" Type="http://schemas.openxmlformats.org/officeDocument/2006/relationships/image" Target="../media/image94.emf"/><Relationship Id="rId7" Type="http://schemas.openxmlformats.org/officeDocument/2006/relationships/image" Target="../media/image96.emf"/><Relationship Id="rId12" Type="http://schemas.openxmlformats.org/officeDocument/2006/relationships/oleObject" Target="../embeddings/oleObject84.bin"/><Relationship Id="rId17" Type="http://schemas.openxmlformats.org/officeDocument/2006/relationships/image" Target="../media/image101.emf"/><Relationship Id="rId2" Type="http://schemas.openxmlformats.org/officeDocument/2006/relationships/oleObject" Target="../embeddings/oleObject79.bin"/><Relationship Id="rId16" Type="http://schemas.openxmlformats.org/officeDocument/2006/relationships/oleObject" Target="../embeddings/oleObject86.bin"/><Relationship Id="rId1" Type="http://schemas.openxmlformats.org/officeDocument/2006/relationships/slideLayout" Target="../slideLayouts/slideLayout6.xml"/><Relationship Id="rId6" Type="http://schemas.openxmlformats.org/officeDocument/2006/relationships/oleObject" Target="../embeddings/oleObject81.bin"/><Relationship Id="rId11" Type="http://schemas.openxmlformats.org/officeDocument/2006/relationships/image" Target="../media/image98.emf"/><Relationship Id="rId5" Type="http://schemas.openxmlformats.org/officeDocument/2006/relationships/image" Target="../media/image95.emf"/><Relationship Id="rId15" Type="http://schemas.openxmlformats.org/officeDocument/2006/relationships/image" Target="../media/image100.emf"/><Relationship Id="rId10" Type="http://schemas.openxmlformats.org/officeDocument/2006/relationships/oleObject" Target="../embeddings/oleObject83.bin"/><Relationship Id="rId19" Type="http://schemas.openxmlformats.org/officeDocument/2006/relationships/image" Target="../media/image102.emf"/><Relationship Id="rId4" Type="http://schemas.openxmlformats.org/officeDocument/2006/relationships/oleObject" Target="../embeddings/oleObject80.bin"/><Relationship Id="rId9" Type="http://schemas.openxmlformats.org/officeDocument/2006/relationships/image" Target="../media/image97.emf"/><Relationship Id="rId14" Type="http://schemas.openxmlformats.org/officeDocument/2006/relationships/oleObject" Target="../embeddings/oleObject85.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108.emf"/><Relationship Id="rId18" Type="http://schemas.openxmlformats.org/officeDocument/2006/relationships/oleObject" Target="../embeddings/oleObject96.bin"/><Relationship Id="rId3" Type="http://schemas.openxmlformats.org/officeDocument/2006/relationships/image" Target="../media/image103.emf"/><Relationship Id="rId21" Type="http://schemas.openxmlformats.org/officeDocument/2006/relationships/image" Target="../media/image112.emf"/><Relationship Id="rId7" Type="http://schemas.openxmlformats.org/officeDocument/2006/relationships/image" Target="../media/image105.emf"/><Relationship Id="rId12" Type="http://schemas.openxmlformats.org/officeDocument/2006/relationships/oleObject" Target="../embeddings/oleObject93.bin"/><Relationship Id="rId17" Type="http://schemas.openxmlformats.org/officeDocument/2006/relationships/image" Target="../media/image110.emf"/><Relationship Id="rId2" Type="http://schemas.openxmlformats.org/officeDocument/2006/relationships/oleObject" Target="../embeddings/oleObject88.bin"/><Relationship Id="rId16" Type="http://schemas.openxmlformats.org/officeDocument/2006/relationships/oleObject" Target="../embeddings/oleObject95.bin"/><Relationship Id="rId20" Type="http://schemas.openxmlformats.org/officeDocument/2006/relationships/oleObject" Target="../embeddings/oleObject97.bin"/><Relationship Id="rId1" Type="http://schemas.openxmlformats.org/officeDocument/2006/relationships/slideLayout" Target="../slideLayouts/slideLayout6.xml"/><Relationship Id="rId6" Type="http://schemas.openxmlformats.org/officeDocument/2006/relationships/oleObject" Target="../embeddings/oleObject90.bin"/><Relationship Id="rId11" Type="http://schemas.openxmlformats.org/officeDocument/2006/relationships/image" Target="../media/image107.emf"/><Relationship Id="rId5" Type="http://schemas.openxmlformats.org/officeDocument/2006/relationships/image" Target="../media/image104.emf"/><Relationship Id="rId15" Type="http://schemas.openxmlformats.org/officeDocument/2006/relationships/image" Target="../media/image109.emf"/><Relationship Id="rId10" Type="http://schemas.openxmlformats.org/officeDocument/2006/relationships/oleObject" Target="../embeddings/oleObject92.bin"/><Relationship Id="rId19" Type="http://schemas.openxmlformats.org/officeDocument/2006/relationships/image" Target="../media/image111.emf"/><Relationship Id="rId4" Type="http://schemas.openxmlformats.org/officeDocument/2006/relationships/oleObject" Target="../embeddings/oleObject89.bin"/><Relationship Id="rId9" Type="http://schemas.openxmlformats.org/officeDocument/2006/relationships/image" Target="../media/image106.emf"/><Relationship Id="rId14" Type="http://schemas.openxmlformats.org/officeDocument/2006/relationships/oleObject" Target="../embeddings/oleObject94.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118.emf"/><Relationship Id="rId18" Type="http://schemas.openxmlformats.org/officeDocument/2006/relationships/oleObject" Target="../embeddings/oleObject106.bin"/><Relationship Id="rId26" Type="http://schemas.openxmlformats.org/officeDocument/2006/relationships/oleObject" Target="../embeddings/oleObject110.bin"/><Relationship Id="rId3" Type="http://schemas.openxmlformats.org/officeDocument/2006/relationships/image" Target="../media/image113.emf"/><Relationship Id="rId21" Type="http://schemas.openxmlformats.org/officeDocument/2006/relationships/image" Target="../media/image122.emf"/><Relationship Id="rId7" Type="http://schemas.openxmlformats.org/officeDocument/2006/relationships/image" Target="../media/image115.emf"/><Relationship Id="rId12" Type="http://schemas.openxmlformats.org/officeDocument/2006/relationships/oleObject" Target="../embeddings/oleObject103.bin"/><Relationship Id="rId17" Type="http://schemas.openxmlformats.org/officeDocument/2006/relationships/image" Target="../media/image120.emf"/><Relationship Id="rId25" Type="http://schemas.openxmlformats.org/officeDocument/2006/relationships/image" Target="../media/image124.emf"/><Relationship Id="rId2" Type="http://schemas.openxmlformats.org/officeDocument/2006/relationships/oleObject" Target="../embeddings/oleObject98.bin"/><Relationship Id="rId16" Type="http://schemas.openxmlformats.org/officeDocument/2006/relationships/oleObject" Target="../embeddings/oleObject105.bin"/><Relationship Id="rId20" Type="http://schemas.openxmlformats.org/officeDocument/2006/relationships/oleObject" Target="../embeddings/oleObject107.bin"/><Relationship Id="rId29" Type="http://schemas.openxmlformats.org/officeDocument/2006/relationships/image" Target="../media/image126.emf"/><Relationship Id="rId1" Type="http://schemas.openxmlformats.org/officeDocument/2006/relationships/slideLayout" Target="../slideLayouts/slideLayout6.xml"/><Relationship Id="rId6" Type="http://schemas.openxmlformats.org/officeDocument/2006/relationships/oleObject" Target="../embeddings/oleObject100.bin"/><Relationship Id="rId11" Type="http://schemas.openxmlformats.org/officeDocument/2006/relationships/image" Target="../media/image117.emf"/><Relationship Id="rId24" Type="http://schemas.openxmlformats.org/officeDocument/2006/relationships/oleObject" Target="../embeddings/oleObject109.bin"/><Relationship Id="rId5" Type="http://schemas.openxmlformats.org/officeDocument/2006/relationships/image" Target="../media/image114.emf"/><Relationship Id="rId15" Type="http://schemas.openxmlformats.org/officeDocument/2006/relationships/image" Target="../media/image119.emf"/><Relationship Id="rId23" Type="http://schemas.openxmlformats.org/officeDocument/2006/relationships/image" Target="../media/image123.emf"/><Relationship Id="rId28" Type="http://schemas.openxmlformats.org/officeDocument/2006/relationships/oleObject" Target="../embeddings/oleObject111.bin"/><Relationship Id="rId10" Type="http://schemas.openxmlformats.org/officeDocument/2006/relationships/oleObject" Target="../embeddings/oleObject102.bin"/><Relationship Id="rId19" Type="http://schemas.openxmlformats.org/officeDocument/2006/relationships/image" Target="../media/image121.emf"/><Relationship Id="rId31" Type="http://schemas.openxmlformats.org/officeDocument/2006/relationships/image" Target="../media/image127.emf"/><Relationship Id="rId4" Type="http://schemas.openxmlformats.org/officeDocument/2006/relationships/oleObject" Target="../embeddings/oleObject99.bin"/><Relationship Id="rId9" Type="http://schemas.openxmlformats.org/officeDocument/2006/relationships/image" Target="../media/image116.emf"/><Relationship Id="rId14" Type="http://schemas.openxmlformats.org/officeDocument/2006/relationships/oleObject" Target="../embeddings/oleObject104.bin"/><Relationship Id="rId22" Type="http://schemas.openxmlformats.org/officeDocument/2006/relationships/oleObject" Target="../embeddings/oleObject108.bin"/><Relationship Id="rId27" Type="http://schemas.openxmlformats.org/officeDocument/2006/relationships/image" Target="../media/image125.emf"/><Relationship Id="rId30" Type="http://schemas.openxmlformats.org/officeDocument/2006/relationships/oleObject" Target="../embeddings/oleObject11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baike.baidu.com/view/996.htm" TargetMode="External"/><Relationship Id="rId13" Type="http://schemas.openxmlformats.org/officeDocument/2006/relationships/hyperlink" Target="http://baike.baidu.com/view/3861.htm" TargetMode="External"/><Relationship Id="rId3" Type="http://schemas.openxmlformats.org/officeDocument/2006/relationships/image" Target="../media/image5.jpeg"/><Relationship Id="rId7" Type="http://schemas.openxmlformats.org/officeDocument/2006/relationships/hyperlink" Target="http://baike.baidu.com/view/1229880.htm" TargetMode="External"/><Relationship Id="rId12" Type="http://schemas.openxmlformats.org/officeDocument/2006/relationships/hyperlink" Target="http://baike.baidu.com/view/4486.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baike.baidu.com/view/587353.htm" TargetMode="External"/><Relationship Id="rId11" Type="http://schemas.openxmlformats.org/officeDocument/2006/relationships/hyperlink" Target="http://baike.baidu.com/view/602956.htm" TargetMode="External"/><Relationship Id="rId5" Type="http://schemas.openxmlformats.org/officeDocument/2006/relationships/hyperlink" Target="http://baike.baidu.com/view/66827.htm" TargetMode="External"/><Relationship Id="rId10" Type="http://schemas.openxmlformats.org/officeDocument/2006/relationships/hyperlink" Target="http://baike.baidu.com/view/4610.htm" TargetMode="External"/><Relationship Id="rId4" Type="http://schemas.openxmlformats.org/officeDocument/2006/relationships/hyperlink" Target="http://baike.baidu.com/view/26607.htm" TargetMode="External"/><Relationship Id="rId9" Type="http://schemas.openxmlformats.org/officeDocument/2006/relationships/hyperlink" Target="http://baike.baidu.com/view/27308.ht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www.hongen.com/art/twdg/htwxj/th1006.htm" TargetMode="External"/><Relationship Id="rId4" Type="http://schemas.openxmlformats.org/officeDocument/2006/relationships/hyperlink" Target="http://www.hongen.com/art/twdg/htwxj/th1005.ht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6336" y="514925"/>
            <a:ext cx="9567135" cy="1793167"/>
          </a:xfrm>
        </p:spPr>
        <p:txBody>
          <a:bodyPr/>
          <a:lstStyle/>
          <a:p>
            <a:pPr marL="182880" indent="0" algn="ctr">
              <a:buNone/>
            </a:pPr>
            <a:r>
              <a:rPr lang="zh-CN" altLang="en-US" sz="7200" dirty="0">
                <a:latin typeface="华文新魏" panose="02010800040101010101" pitchFamily="2" charset="-122"/>
                <a:ea typeface="华文新魏" panose="02010800040101010101" pitchFamily="2" charset="-122"/>
              </a:rPr>
              <a:t>第二章  质点动力学</a:t>
            </a:r>
          </a:p>
        </p:txBody>
      </p:sp>
      <p:sp>
        <p:nvSpPr>
          <p:cNvPr id="3" name="副标题 2"/>
          <p:cNvSpPr>
            <a:spLocks noGrp="1"/>
          </p:cNvSpPr>
          <p:nvPr>
            <p:ph type="subTitle" idx="1"/>
          </p:nvPr>
        </p:nvSpPr>
        <p:spPr>
          <a:xfrm>
            <a:off x="1932023" y="3581400"/>
            <a:ext cx="8579383" cy="1946896"/>
          </a:xfrm>
        </p:spPr>
        <p:txBody>
          <a:bodyPr>
            <a:normAutofit/>
          </a:bodyPr>
          <a:lstStyle/>
          <a:p>
            <a:pPr algn="ctr"/>
            <a:r>
              <a:rPr lang="zh-CN" altLang="en-US" sz="4000" b="1" dirty="0">
                <a:solidFill>
                  <a:schemeClr val="tx1"/>
                </a:solidFill>
                <a:latin typeface="华文新魏" panose="02010800040101010101" pitchFamily="2" charset="-122"/>
                <a:ea typeface="华文新魏" panose="02010800040101010101" pitchFamily="2" charset="-122"/>
              </a:rPr>
              <a:t>许清池</a:t>
            </a:r>
            <a:endParaRPr lang="en-US" altLang="zh-CN" sz="4000" b="1" dirty="0">
              <a:solidFill>
                <a:schemeClr val="tx1"/>
              </a:solidFill>
              <a:latin typeface="华文新魏" panose="02010800040101010101" pitchFamily="2" charset="-122"/>
              <a:ea typeface="华文新魏" panose="02010800040101010101" pitchFamily="2" charset="-122"/>
            </a:endParaRPr>
          </a:p>
          <a:p>
            <a:pPr algn="ctr"/>
            <a:r>
              <a:rPr lang="en-US" altLang="zh-CN" sz="3600" dirty="0">
                <a:solidFill>
                  <a:schemeClr val="tx1"/>
                </a:solidFill>
                <a:latin typeface="华文新魏" panose="02010800040101010101" pitchFamily="2" charset="-122"/>
                <a:ea typeface="华文新魏" panose="02010800040101010101" pitchFamily="2" charset="-122"/>
                <a:hlinkClick r:id="rId2"/>
              </a:rPr>
              <a:t>xuqingchi@xmu.edu.cn</a:t>
            </a:r>
            <a:endParaRPr lang="en-US" altLang="zh-CN" sz="36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1"/>
          <p:cNvSpPr>
            <a:spLocks noGrp="1"/>
          </p:cNvSpPr>
          <p:nvPr>
            <p:ph type="ftr" sz="quarter" idx="10"/>
          </p:nvPr>
        </p:nvSpPr>
        <p:spPr/>
        <p:txBody>
          <a:bodyPr/>
          <a:lstStyle/>
          <a:p>
            <a:fld id="{6358064E-C123-4E32-ADAB-B2CB40241934}" type="slidenum">
              <a:rPr lang="en-US" altLang="zh-CN"/>
              <a:pPr/>
              <a:t>10</a:t>
            </a:fld>
            <a:endParaRPr lang="en-US" altLang="zh-CN"/>
          </a:p>
        </p:txBody>
      </p:sp>
      <p:graphicFrame>
        <p:nvGraphicFramePr>
          <p:cNvPr id="137233" name="Object 17"/>
          <p:cNvGraphicFramePr>
            <a:graphicFrameLocks noChangeAspect="1"/>
          </p:cNvGraphicFramePr>
          <p:nvPr/>
        </p:nvGraphicFramePr>
        <p:xfrm>
          <a:off x="4302965" y="2807027"/>
          <a:ext cx="3022600" cy="719138"/>
        </p:xfrm>
        <a:graphic>
          <a:graphicData uri="http://schemas.openxmlformats.org/presentationml/2006/ole">
            <mc:AlternateContent xmlns:mc="http://schemas.openxmlformats.org/markup-compatibility/2006">
              <mc:Choice xmlns:v="urn:schemas-microsoft-com:vml" Requires="v">
                <p:oleObj name="Equation" r:id="rId2" imgW="13716000" imgH="4876800" progId="">
                  <p:embed/>
                </p:oleObj>
              </mc:Choice>
              <mc:Fallback>
                <p:oleObj name="Equation" r:id="rId2" imgW="13716000" imgH="4876800" progId="">
                  <p:embed/>
                  <p:pic>
                    <p:nvPicPr>
                      <p:cNvPr id="0" name="Picture 1" descr="imag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965" y="2807027"/>
                        <a:ext cx="3022600" cy="719138"/>
                      </a:xfrm>
                      <a:prstGeom prst="rect">
                        <a:avLst/>
                      </a:prstGeom>
                      <a:gradFill rotWithShape="0">
                        <a:gsLst>
                          <a:gs pos="0">
                            <a:srgbClr val="FEF0FB"/>
                          </a:gs>
                          <a:gs pos="50000">
                            <a:srgbClr val="FFFFFF"/>
                          </a:gs>
                          <a:gs pos="100000">
                            <a:srgbClr val="FEF0FB"/>
                          </a:gs>
                        </a:gsLst>
                        <a:lin ang="5400000" scaled="1"/>
                      </a:gradFill>
                      <a:ln w="12700">
                        <a:solidFill>
                          <a:srgbClr val="CC00CC"/>
                        </a:solidFill>
                        <a:miter lim="800000"/>
                        <a:headEnd/>
                        <a:tailEnd/>
                      </a:ln>
                    </p:spPr>
                  </p:pic>
                </p:oleObj>
              </mc:Fallback>
            </mc:AlternateContent>
          </a:graphicData>
        </a:graphic>
      </p:graphicFrame>
      <p:graphicFrame>
        <p:nvGraphicFramePr>
          <p:cNvPr id="137236" name="Object 20"/>
          <p:cNvGraphicFramePr>
            <a:graphicFrameLocks noChangeAspect="1"/>
          </p:cNvGraphicFramePr>
          <p:nvPr/>
        </p:nvGraphicFramePr>
        <p:xfrm>
          <a:off x="3885221" y="5319074"/>
          <a:ext cx="4070349" cy="1076325"/>
        </p:xfrm>
        <a:graphic>
          <a:graphicData uri="http://schemas.openxmlformats.org/presentationml/2006/ole">
            <mc:AlternateContent xmlns:mc="http://schemas.openxmlformats.org/markup-compatibility/2006">
              <mc:Choice xmlns:v="urn:schemas-microsoft-com:vml" Requires="v">
                <p:oleObj name="Equation" r:id="rId4" imgW="24079200" imgH="9448800" progId="">
                  <p:embed/>
                </p:oleObj>
              </mc:Choice>
              <mc:Fallback>
                <p:oleObj name="Equation" r:id="rId4" imgW="24079200" imgH="9448800" progId="">
                  <p:embed/>
                  <p:pic>
                    <p:nvPicPr>
                      <p:cNvPr id="0" name="Picture 2" descr="image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221" y="5319074"/>
                        <a:ext cx="4070349"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7237" name="Group 21"/>
          <p:cNvGrpSpPr/>
          <p:nvPr/>
        </p:nvGrpSpPr>
        <p:grpSpPr bwMode="auto">
          <a:xfrm>
            <a:off x="1112439" y="4637086"/>
            <a:ext cx="4978400" cy="523874"/>
            <a:chOff x="768" y="1501"/>
            <a:chExt cx="2352" cy="330"/>
          </a:xfrm>
        </p:grpSpPr>
        <p:sp>
          <p:nvSpPr>
            <p:cNvPr id="137238" name="Text Box 22"/>
            <p:cNvSpPr txBox="1">
              <a:spLocks noChangeArrowheads="1"/>
            </p:cNvSpPr>
            <p:nvPr/>
          </p:nvSpPr>
          <p:spPr bwMode="auto">
            <a:xfrm>
              <a:off x="915" y="1501"/>
              <a:ext cx="22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CC0000"/>
                  </a:solidFill>
                  <a:latin typeface="宋体" panose="02010600030101010101" pitchFamily="2" charset="-122"/>
                  <a:ea typeface="宋体" panose="02010600030101010101" pitchFamily="2" charset="-122"/>
                </a:rPr>
                <a:t>  </a:t>
              </a:r>
              <a:r>
                <a:rPr lang="zh-CN" altLang="en-US" sz="2800" dirty="0">
                  <a:solidFill>
                    <a:srgbClr val="000000"/>
                  </a:solidFill>
                  <a:latin typeface="宋体" panose="02010600030101010101" pitchFamily="2" charset="-122"/>
                  <a:ea typeface="宋体" panose="02010600030101010101" pitchFamily="2" charset="-122"/>
                </a:rPr>
                <a:t>万有引力定律</a:t>
              </a:r>
            </a:p>
          </p:txBody>
        </p:sp>
        <p:sp>
          <p:nvSpPr>
            <p:cNvPr id="137239" name="AutoShape 23"/>
            <p:cNvSpPr>
              <a:spLocks noChangeArrowheads="1"/>
            </p:cNvSpPr>
            <p:nvPr/>
          </p:nvSpPr>
          <p:spPr bwMode="auto">
            <a:xfrm>
              <a:off x="768" y="1584"/>
              <a:ext cx="147" cy="144"/>
            </a:xfrm>
            <a:prstGeom prst="star5">
              <a:avLst/>
            </a:prstGeom>
            <a:solidFill>
              <a:srgbClr val="FF33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37240" name="Group 24"/>
          <p:cNvGrpSpPr/>
          <p:nvPr/>
        </p:nvGrpSpPr>
        <p:grpSpPr bwMode="auto">
          <a:xfrm>
            <a:off x="1084792" y="3860797"/>
            <a:ext cx="9446684" cy="523875"/>
            <a:chOff x="337" y="2505"/>
            <a:chExt cx="4463" cy="330"/>
          </a:xfrm>
        </p:grpSpPr>
        <p:sp>
          <p:nvSpPr>
            <p:cNvPr id="137241" name="Text Box 25"/>
            <p:cNvSpPr txBox="1">
              <a:spLocks noChangeArrowheads="1"/>
            </p:cNvSpPr>
            <p:nvPr/>
          </p:nvSpPr>
          <p:spPr bwMode="auto">
            <a:xfrm>
              <a:off x="625" y="2505"/>
              <a:ext cx="4175" cy="330"/>
            </a:xfrm>
            <a:prstGeom prst="rect">
              <a:avLst/>
            </a:prstGeom>
            <a:noFill/>
            <a:ln>
              <a:noFill/>
            </a:ln>
            <a:effectLst/>
            <a:extLst>
              <a:ext uri="{909E8E84-426E-40DD-AFC4-6F175D3DCCD1}">
                <a14:hiddenFill xmlns:a14="http://schemas.microsoft.com/office/drawing/2010/main">
                  <a:solidFill>
                    <a:srgbClr val="FDE8FE"/>
                  </a:solidFill>
                </a14:hiddenFill>
              </a:ext>
              <a:ext uri="{91240B29-F687-4F45-9708-019B960494DF}">
                <a14:hiddenLine xmlns:a14="http://schemas.microsoft.com/office/drawing/2010/main" w="19050">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sz="2800" dirty="0">
                  <a:solidFill>
                    <a:schemeClr val="tx1"/>
                  </a:solidFill>
                </a:rPr>
                <a:t>质量是物体惯性大小的量度</a:t>
              </a:r>
            </a:p>
          </p:txBody>
        </p:sp>
        <p:sp>
          <p:nvSpPr>
            <p:cNvPr id="137242" name="AutoShape 26"/>
            <p:cNvSpPr>
              <a:spLocks noChangeArrowheads="1"/>
            </p:cNvSpPr>
            <p:nvPr/>
          </p:nvSpPr>
          <p:spPr bwMode="auto">
            <a:xfrm>
              <a:off x="337" y="2601"/>
              <a:ext cx="144" cy="144"/>
            </a:xfrm>
            <a:prstGeom prst="star5">
              <a:avLst/>
            </a:prstGeom>
            <a:solidFill>
              <a:srgbClr val="FF33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37243" name="Rectangle 27"/>
          <p:cNvSpPr>
            <a:spLocks noChangeArrowheads="1"/>
          </p:cNvSpPr>
          <p:nvPr/>
        </p:nvSpPr>
        <p:spPr bwMode="auto">
          <a:xfrm>
            <a:off x="1084792" y="358204"/>
            <a:ext cx="93260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CC0000"/>
                </a:solidFill>
                <a:latin typeface="Arial" panose="020B0604020202020204" pitchFamily="34" charset="0"/>
              </a:rPr>
              <a:t>2</a:t>
            </a:r>
            <a:r>
              <a:rPr lang="zh-CN" altLang="en-US" sz="3200" dirty="0">
                <a:solidFill>
                  <a:srgbClr val="CC0000"/>
                </a:solidFill>
                <a:latin typeface="Arial" panose="020B0604020202020204" pitchFamily="34" charset="0"/>
              </a:rPr>
              <a:t>    牛顿第二定律   惯性质量   引力质量</a:t>
            </a:r>
          </a:p>
        </p:txBody>
      </p:sp>
      <p:sp>
        <p:nvSpPr>
          <p:cNvPr id="137227" name="Rectangle 11"/>
          <p:cNvSpPr>
            <a:spLocks noChangeArrowheads="1"/>
          </p:cNvSpPr>
          <p:nvPr/>
        </p:nvSpPr>
        <p:spPr bwMode="auto">
          <a:xfrm>
            <a:off x="1022349" y="1033463"/>
            <a:ext cx="10291645"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en-US" altLang="zh-CN" sz="2800" dirty="0">
                <a:solidFill>
                  <a:srgbClr val="000000"/>
                </a:solidFill>
              </a:rPr>
              <a:t>        </a:t>
            </a:r>
            <a:r>
              <a:rPr kumimoji="1" lang="zh-CN" altLang="en-US" sz="2800" dirty="0">
                <a:solidFill>
                  <a:srgbClr val="000000"/>
                </a:solidFill>
                <a:latin typeface="宋体" panose="02010600030101010101" pitchFamily="2" charset="-122"/>
                <a:ea typeface="宋体" panose="02010600030101010101" pitchFamily="2" charset="-122"/>
              </a:rPr>
              <a:t>物体受到外力作用时，它所获得加速度的大小与合外力的大小成正比；与物体的质量成反比；加速度的方向与合外力 </a:t>
            </a:r>
            <a:r>
              <a:rPr kumimoji="1" lang="en-US" altLang="zh-CN" sz="2800" i="1" dirty="0">
                <a:solidFill>
                  <a:srgbClr val="000000"/>
                </a:solidFill>
                <a:latin typeface="宋体" panose="02010600030101010101" pitchFamily="2" charset="-122"/>
                <a:ea typeface="宋体" panose="02010600030101010101" pitchFamily="2" charset="-122"/>
              </a:rPr>
              <a:t>F  </a:t>
            </a:r>
            <a:r>
              <a:rPr kumimoji="1" lang="zh-CN" altLang="en-US" sz="2800" dirty="0">
                <a:solidFill>
                  <a:srgbClr val="000000"/>
                </a:solidFill>
                <a:latin typeface="宋体" panose="02010600030101010101" pitchFamily="2" charset="-122"/>
                <a:ea typeface="宋体" panose="02010600030101010101" pitchFamily="2" charset="-122"/>
              </a:rPr>
              <a:t>的方向相同。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7233"/>
                                        </p:tgtEl>
                                        <p:attrNameLst>
                                          <p:attrName>style.visibility</p:attrName>
                                        </p:attrNameLst>
                                      </p:cBhvr>
                                      <p:to>
                                        <p:strVal val="visible"/>
                                      </p:to>
                                    </p:set>
                                    <p:animEffect transition="in" filter="checkerboard(across)">
                                      <p:cBhvr>
                                        <p:cTn id="7" dur="500"/>
                                        <p:tgtEl>
                                          <p:spTgt spid="1372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7240"/>
                                        </p:tgtEl>
                                        <p:attrNameLst>
                                          <p:attrName>style.visibility</p:attrName>
                                        </p:attrNameLst>
                                      </p:cBhvr>
                                      <p:to>
                                        <p:strVal val="visible"/>
                                      </p:to>
                                    </p:set>
                                    <p:animEffect transition="in" filter="blinds(horizontal)">
                                      <p:cBhvr>
                                        <p:cTn id="12" dur="500"/>
                                        <p:tgtEl>
                                          <p:spTgt spid="1372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37237"/>
                                        </p:tgtEl>
                                        <p:attrNameLst>
                                          <p:attrName>style.visibility</p:attrName>
                                        </p:attrNameLst>
                                      </p:cBhvr>
                                      <p:to>
                                        <p:strVal val="visible"/>
                                      </p:to>
                                    </p:set>
                                    <p:animEffect transition="in" filter="blinds(vertical)">
                                      <p:cBhvr>
                                        <p:cTn id="17" dur="500"/>
                                        <p:tgtEl>
                                          <p:spTgt spid="1372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7236"/>
                                        </p:tgtEl>
                                        <p:attrNameLst>
                                          <p:attrName>style.visibility</p:attrName>
                                        </p:attrNameLst>
                                      </p:cBhvr>
                                      <p:to>
                                        <p:strVal val="visible"/>
                                      </p:to>
                                    </p:set>
                                    <p:animEffect transition="in" filter="blinds(horizontal)">
                                      <p:cBhvr>
                                        <p:cTn id="22" dur="500"/>
                                        <p:tgtEl>
                                          <p:spTgt spid="137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1"/>
          <p:cNvSpPr>
            <a:spLocks noGrp="1"/>
          </p:cNvSpPr>
          <p:nvPr>
            <p:ph type="ftr" sz="quarter" idx="10"/>
          </p:nvPr>
        </p:nvSpPr>
        <p:spPr/>
        <p:txBody>
          <a:bodyPr/>
          <a:lstStyle/>
          <a:p>
            <a:fld id="{65384357-64F3-4549-91FC-304FE382B507}" type="slidenum">
              <a:rPr lang="en-US" altLang="zh-CN"/>
              <a:pPr/>
              <a:t>11</a:t>
            </a:fld>
            <a:endParaRPr lang="en-US" altLang="zh-CN"/>
          </a:p>
        </p:txBody>
      </p:sp>
      <p:grpSp>
        <p:nvGrpSpPr>
          <p:cNvPr id="139300" name="Group 36"/>
          <p:cNvGrpSpPr/>
          <p:nvPr/>
        </p:nvGrpSpPr>
        <p:grpSpPr bwMode="auto">
          <a:xfrm>
            <a:off x="1787855" y="908050"/>
            <a:ext cx="8466161" cy="661988"/>
            <a:chOff x="340" y="1887"/>
            <a:chExt cx="4556" cy="417"/>
          </a:xfrm>
        </p:grpSpPr>
        <p:graphicFrame>
          <p:nvGraphicFramePr>
            <p:cNvPr id="139301" name="Object 37"/>
            <p:cNvGraphicFramePr>
              <a:graphicFrameLocks noChangeAspect="1"/>
            </p:cNvGraphicFramePr>
            <p:nvPr/>
          </p:nvGraphicFramePr>
          <p:xfrm>
            <a:off x="1920" y="1887"/>
            <a:ext cx="2976" cy="417"/>
          </p:xfrm>
          <a:graphic>
            <a:graphicData uri="http://schemas.openxmlformats.org/presentationml/2006/ole">
              <mc:AlternateContent xmlns:mc="http://schemas.openxmlformats.org/markup-compatibility/2006">
                <mc:Choice xmlns:v="urn:schemas-microsoft-com:vml" Requires="v">
                  <p:oleObj name="Equation" r:id="rId2" imgW="41148000" imgH="5791200" progId="">
                    <p:embed/>
                  </p:oleObj>
                </mc:Choice>
                <mc:Fallback>
                  <p:oleObj name="Equation" r:id="rId2" imgW="41148000" imgH="5791200" progId="">
                    <p:embed/>
                    <p:pic>
                      <p:nvPicPr>
                        <p:cNvPr id="0" name="Picture 3" descr="imag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 y="1887"/>
                          <a:ext cx="2976" cy="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02" name="Rectangle 38"/>
            <p:cNvSpPr>
              <a:spLocks noChangeArrowheads="1"/>
            </p:cNvSpPr>
            <p:nvPr/>
          </p:nvSpPr>
          <p:spPr bwMode="auto">
            <a:xfrm>
              <a:off x="340" y="1933"/>
              <a:ext cx="127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0000FF"/>
                  </a:solidFill>
                </a:rPr>
                <a:t>万有引力常数</a:t>
              </a:r>
              <a:r>
                <a:rPr kumimoji="1" lang="zh-CN" altLang="en-US" sz="2800" dirty="0">
                  <a:solidFill>
                    <a:schemeClr val="tx1"/>
                  </a:solidFill>
                </a:rPr>
                <a:t>：</a:t>
              </a:r>
            </a:p>
          </p:txBody>
        </p:sp>
      </p:grpSp>
      <p:sp>
        <p:nvSpPr>
          <p:cNvPr id="139303" name="Rectangle 39"/>
          <p:cNvSpPr>
            <a:spLocks noChangeArrowheads="1"/>
          </p:cNvSpPr>
          <p:nvPr/>
        </p:nvSpPr>
        <p:spPr bwMode="auto">
          <a:xfrm>
            <a:off x="1569492" y="1989139"/>
            <a:ext cx="7879307"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0000"/>
              </a:spcBef>
              <a:buClr>
                <a:srgbClr val="0000FF"/>
              </a:buClr>
              <a:buFont typeface="Wingdings" panose="05000000000000000000" pitchFamily="2" charset="2"/>
              <a:buChar char="Ø"/>
            </a:pPr>
            <a:r>
              <a:rPr kumimoji="1" lang="en-US" altLang="zh-CN" sz="2800" dirty="0">
                <a:solidFill>
                  <a:schemeClr val="tx1"/>
                </a:solidFill>
              </a:rPr>
              <a:t>    </a:t>
            </a:r>
            <a:r>
              <a:rPr kumimoji="1" lang="zh-CN" altLang="en-US" sz="2800" dirty="0">
                <a:solidFill>
                  <a:schemeClr val="tx1"/>
                </a:solidFill>
              </a:rPr>
              <a:t>万有引力定律适用于两个质点</a:t>
            </a:r>
            <a:r>
              <a:rPr kumimoji="1" lang="en-US" altLang="zh-CN" sz="2800" dirty="0">
                <a:solidFill>
                  <a:schemeClr val="tx1"/>
                </a:solidFill>
              </a:rPr>
              <a:t>.  </a:t>
            </a:r>
            <a:endParaRPr kumimoji="1" lang="en-US" altLang="zh-CN" sz="2800" dirty="0">
              <a:solidFill>
                <a:schemeClr val="tx1"/>
              </a:solidFill>
              <a:latin typeface="宋体" panose="02010600030101010101" pitchFamily="2" charset="-122"/>
            </a:endParaRPr>
          </a:p>
        </p:txBody>
      </p:sp>
      <p:sp>
        <p:nvSpPr>
          <p:cNvPr id="139305" name="Text Box 41"/>
          <p:cNvSpPr txBox="1">
            <a:spLocks noChangeArrowheads="1"/>
          </p:cNvSpPr>
          <p:nvPr/>
        </p:nvSpPr>
        <p:spPr bwMode="auto">
          <a:xfrm>
            <a:off x="1569492" y="2916239"/>
            <a:ext cx="1025632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0000FF"/>
              </a:buClr>
              <a:buFont typeface="Wingdings" panose="05000000000000000000" pitchFamily="2" charset="2"/>
              <a:buChar char="Ø"/>
            </a:pPr>
            <a:r>
              <a:rPr kumimoji="1" lang="zh-CN" altLang="en-US" sz="2800" dirty="0">
                <a:solidFill>
                  <a:srgbClr val="CC0000"/>
                </a:solidFill>
                <a:latin typeface="宋体" panose="02010600030101010101" pitchFamily="2" charset="-122"/>
                <a:ea typeface="宋体" panose="02010600030101010101" pitchFamily="2" charset="-122"/>
              </a:rPr>
              <a:t>  重力</a:t>
            </a:r>
            <a:r>
              <a:rPr kumimoji="1" lang="en-US" altLang="zh-CN" sz="2800" dirty="0">
                <a:solidFill>
                  <a:schemeClr val="tx1"/>
                </a:solidFill>
                <a:latin typeface="宋体" panose="02010600030101010101" pitchFamily="2" charset="-122"/>
                <a:ea typeface="宋体" panose="02010600030101010101" pitchFamily="2" charset="-122"/>
              </a:rPr>
              <a:t>:  </a:t>
            </a:r>
            <a:r>
              <a:rPr kumimoji="1" lang="zh-CN" altLang="en-US" sz="2800" dirty="0">
                <a:solidFill>
                  <a:schemeClr val="tx1"/>
                </a:solidFill>
                <a:latin typeface="宋体" panose="02010600030101010101" pitchFamily="2" charset="-122"/>
                <a:ea typeface="宋体" panose="02010600030101010101" pitchFamily="2" charset="-122"/>
              </a:rPr>
              <a:t>地球对地面附近物体的万有引力</a:t>
            </a:r>
            <a:r>
              <a:rPr kumimoji="1" lang="en-US" altLang="zh-CN" sz="2800" dirty="0">
                <a:solidFill>
                  <a:schemeClr val="tx1"/>
                </a:solidFill>
                <a:latin typeface="宋体" panose="02010600030101010101" pitchFamily="2" charset="-122"/>
                <a:ea typeface="宋体" panose="02010600030101010101" pitchFamily="2" charset="-122"/>
              </a:rPr>
              <a:t>.</a:t>
            </a:r>
          </a:p>
        </p:txBody>
      </p:sp>
      <p:graphicFrame>
        <p:nvGraphicFramePr>
          <p:cNvPr id="139307" name="Object 43"/>
          <p:cNvGraphicFramePr>
            <a:graphicFrameLocks noChangeAspect="1"/>
          </p:cNvGraphicFramePr>
          <p:nvPr/>
        </p:nvGraphicFramePr>
        <p:xfrm>
          <a:off x="1951630" y="3952875"/>
          <a:ext cx="8817970" cy="700088"/>
        </p:xfrm>
        <a:graphic>
          <a:graphicData uri="http://schemas.openxmlformats.org/presentationml/2006/ole">
            <mc:AlternateContent xmlns:mc="http://schemas.openxmlformats.org/markup-compatibility/2006">
              <mc:Choice xmlns:v="urn:schemas-microsoft-com:vml" Requires="v">
                <p:oleObj name="Equation" r:id="rId4" imgW="55168800" imgH="5791200" progId="">
                  <p:embed/>
                </p:oleObj>
              </mc:Choice>
              <mc:Fallback>
                <p:oleObj name="Equation" r:id="rId4" imgW="55168800" imgH="5791200" progId="">
                  <p:embed/>
                  <p:pic>
                    <p:nvPicPr>
                      <p:cNvPr id="0" name="Picture 1" descr="image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1630" y="3952875"/>
                        <a:ext cx="8817970"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303"/>
                                        </p:tgtEl>
                                        <p:attrNameLst>
                                          <p:attrName>style.visibility</p:attrName>
                                        </p:attrNameLst>
                                      </p:cBhvr>
                                      <p:to>
                                        <p:strVal val="visible"/>
                                      </p:to>
                                    </p:set>
                                    <p:animEffect transition="in" filter="blinds(horizontal)">
                                      <p:cBhvr>
                                        <p:cTn id="7" dur="500"/>
                                        <p:tgtEl>
                                          <p:spTgt spid="1393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9305"/>
                                        </p:tgtEl>
                                        <p:attrNameLst>
                                          <p:attrName>style.visibility</p:attrName>
                                        </p:attrNameLst>
                                      </p:cBhvr>
                                      <p:to>
                                        <p:strVal val="visible"/>
                                      </p:to>
                                    </p:set>
                                    <p:anim calcmode="lin" valueType="num">
                                      <p:cBhvr additive="base">
                                        <p:cTn id="12" dur="500" fill="hold"/>
                                        <p:tgtEl>
                                          <p:spTgt spid="139305"/>
                                        </p:tgtEl>
                                        <p:attrNameLst>
                                          <p:attrName>ppt_x</p:attrName>
                                        </p:attrNameLst>
                                      </p:cBhvr>
                                      <p:tavLst>
                                        <p:tav tm="0">
                                          <p:val>
                                            <p:strVal val="#ppt_x"/>
                                          </p:val>
                                        </p:tav>
                                        <p:tav tm="100000">
                                          <p:val>
                                            <p:strVal val="#ppt_x"/>
                                          </p:val>
                                        </p:tav>
                                      </p:tavLst>
                                    </p:anim>
                                    <p:anim calcmode="lin" valueType="num">
                                      <p:cBhvr additive="base">
                                        <p:cTn id="13" dur="500" fill="hold"/>
                                        <p:tgtEl>
                                          <p:spTgt spid="13930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9307"/>
                                        </p:tgtEl>
                                        <p:attrNameLst>
                                          <p:attrName>style.visibility</p:attrName>
                                        </p:attrNameLst>
                                      </p:cBhvr>
                                      <p:to>
                                        <p:strVal val="visible"/>
                                      </p:to>
                                    </p:set>
                                    <p:anim calcmode="lin" valueType="num">
                                      <p:cBhvr additive="base">
                                        <p:cTn id="18" dur="500" fill="hold"/>
                                        <p:tgtEl>
                                          <p:spTgt spid="139307"/>
                                        </p:tgtEl>
                                        <p:attrNameLst>
                                          <p:attrName>ppt_x</p:attrName>
                                        </p:attrNameLst>
                                      </p:cBhvr>
                                      <p:tavLst>
                                        <p:tav tm="0">
                                          <p:val>
                                            <p:strVal val="#ppt_x"/>
                                          </p:val>
                                        </p:tav>
                                        <p:tav tm="100000">
                                          <p:val>
                                            <p:strVal val="#ppt_x"/>
                                          </p:val>
                                        </p:tav>
                                      </p:tavLst>
                                    </p:anim>
                                    <p:anim calcmode="lin" valueType="num">
                                      <p:cBhvr additive="base">
                                        <p:cTn id="19" dur="500" fill="hold"/>
                                        <p:tgtEl>
                                          <p:spTgt spid="139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03" grpId="0" autoUpdateAnimBg="0"/>
      <p:bldP spid="1393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矩形 162817"/>
          <p:cNvSpPr>
            <a:spLocks noChangeArrowheads="1"/>
          </p:cNvSpPr>
          <p:nvPr/>
        </p:nvSpPr>
        <p:spPr bwMode="auto">
          <a:xfrm>
            <a:off x="3683000" y="3309938"/>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06" name="矩形 162818"/>
          <p:cNvSpPr>
            <a:spLocks noChangeArrowheads="1"/>
          </p:cNvSpPr>
          <p:nvPr/>
        </p:nvSpPr>
        <p:spPr bwMode="auto">
          <a:xfrm>
            <a:off x="5308600" y="3024188"/>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07" name="矩形 162819"/>
          <p:cNvSpPr>
            <a:spLocks noChangeArrowheads="1"/>
          </p:cNvSpPr>
          <p:nvPr/>
        </p:nvSpPr>
        <p:spPr bwMode="auto">
          <a:xfrm>
            <a:off x="789517" y="903715"/>
            <a:ext cx="8094559"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SzPct val="90000"/>
              <a:buFont typeface="Wingdings" panose="05000000000000000000" pitchFamily="2" charset="2"/>
              <a:buChar char="Ø"/>
            </a:pPr>
            <a:r>
              <a:rPr lang="en-US" altLang="zh-CN" b="1" dirty="0">
                <a:solidFill>
                  <a:srgbClr val="CC0066"/>
                </a:solidFill>
                <a:latin typeface="楷体_GB2312" pitchFamily="49" charset="-122"/>
                <a:ea typeface="楷体_GB2312" pitchFamily="49" charset="-122"/>
              </a:rPr>
              <a:t> </a:t>
            </a:r>
            <a:r>
              <a:rPr lang="zh-CN" altLang="en-US" b="1" dirty="0">
                <a:solidFill>
                  <a:srgbClr val="CC0066"/>
                </a:solidFill>
                <a:latin typeface="楷体_GB2312" pitchFamily="49" charset="-122"/>
                <a:ea typeface="楷体_GB2312" pitchFamily="49" charset="-122"/>
              </a:rPr>
              <a:t>加速度与力的关系</a:t>
            </a:r>
            <a:r>
              <a:rPr lang="en-US" altLang="zh-CN" b="1" dirty="0">
                <a:solidFill>
                  <a:srgbClr val="CC0066"/>
                </a:solidFill>
                <a:latin typeface="楷体_GB2312" pitchFamily="49" charset="-122"/>
                <a:ea typeface="楷体_GB2312" pitchFamily="49" charset="-122"/>
              </a:rPr>
              <a:t>: </a:t>
            </a:r>
          </a:p>
        </p:txBody>
      </p:sp>
      <p:sp>
        <p:nvSpPr>
          <p:cNvPr id="21508" name="矩形 162820"/>
          <p:cNvSpPr>
            <a:spLocks noChangeArrowheads="1"/>
          </p:cNvSpPr>
          <p:nvPr/>
        </p:nvSpPr>
        <p:spPr bwMode="auto">
          <a:xfrm>
            <a:off x="0" y="3195638"/>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62822" name="组合 162821"/>
          <p:cNvGrpSpPr/>
          <p:nvPr/>
        </p:nvGrpSpPr>
        <p:grpSpPr bwMode="auto">
          <a:xfrm>
            <a:off x="2639663" y="3823742"/>
            <a:ext cx="6135159" cy="1874837"/>
            <a:chOff x="476" y="2241"/>
            <a:chExt cx="3345" cy="1181"/>
          </a:xfrm>
        </p:grpSpPr>
        <p:sp>
          <p:nvSpPr>
            <p:cNvPr id="21510" name="矩形 162822"/>
            <p:cNvSpPr>
              <a:spLocks noChangeArrowheads="1"/>
            </p:cNvSpPr>
            <p:nvPr/>
          </p:nvSpPr>
          <p:spPr bwMode="auto">
            <a:xfrm>
              <a:off x="476" y="2241"/>
              <a:ext cx="76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solidFill>
                    <a:srgbClr val="000066"/>
                  </a:solidFill>
                  <a:latin typeface="Arial" panose="020B0604020202020204" pitchFamily="34" charset="0"/>
                  <a:ea typeface="楷体_GB2312" pitchFamily="49" charset="-122"/>
                </a:rPr>
                <a:t>一般地：</a:t>
              </a:r>
            </a:p>
          </p:txBody>
        </p:sp>
        <p:graphicFrame>
          <p:nvGraphicFramePr>
            <p:cNvPr id="21511" name="对象 162823"/>
            <p:cNvGraphicFramePr>
              <a:graphicFrameLocks/>
            </p:cNvGraphicFramePr>
            <p:nvPr/>
          </p:nvGraphicFramePr>
          <p:xfrm>
            <a:off x="722" y="2678"/>
            <a:ext cx="3099" cy="744"/>
          </p:xfrm>
          <a:graphic>
            <a:graphicData uri="http://schemas.openxmlformats.org/presentationml/2006/ole">
              <mc:AlternateContent xmlns:mc="http://schemas.openxmlformats.org/markup-compatibility/2006">
                <mc:Choice xmlns:v="urn:schemas-microsoft-com:vml" Requires="v">
                  <p:oleObj r:id="rId2" imgW="2995560" imgH="660240" progId="">
                    <p:embed/>
                  </p:oleObj>
                </mc:Choice>
                <mc:Fallback>
                  <p:oleObj r:id="rId2" imgW="2995560" imgH="660240" progId="">
                    <p:embed/>
                    <p:pic>
                      <p:nvPicPr>
                        <p:cNvPr id="0" name="Picture 1" descr="image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 y="2678"/>
                          <a:ext cx="3099" cy="7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2825" name="组合 162824"/>
          <p:cNvGrpSpPr/>
          <p:nvPr/>
        </p:nvGrpSpPr>
        <p:grpSpPr bwMode="auto">
          <a:xfrm>
            <a:off x="2614706" y="1916113"/>
            <a:ext cx="6529916" cy="1650756"/>
            <a:chOff x="748" y="1064"/>
            <a:chExt cx="2404" cy="811"/>
          </a:xfrm>
        </p:grpSpPr>
        <p:sp>
          <p:nvSpPr>
            <p:cNvPr id="21513" name="矩形 162825"/>
            <p:cNvSpPr>
              <a:spLocks noChangeArrowheads="1"/>
            </p:cNvSpPr>
            <p:nvPr/>
          </p:nvSpPr>
          <p:spPr bwMode="auto">
            <a:xfrm>
              <a:off x="748" y="1245"/>
              <a:ext cx="272" cy="363"/>
            </a:xfrm>
            <a:prstGeom prst="rect">
              <a:avLst/>
            </a:prstGeom>
            <a:noFill/>
            <a:ln w="19050">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i="1">
                  <a:solidFill>
                    <a:srgbClr val="000066"/>
                  </a:solidFill>
                </a:rPr>
                <a:t>m</a:t>
              </a:r>
            </a:p>
          </p:txBody>
        </p:sp>
        <p:sp>
          <p:nvSpPr>
            <p:cNvPr id="21514" name="直接连接符 162826"/>
            <p:cNvSpPr>
              <a:spLocks noChangeShapeType="1"/>
            </p:cNvSpPr>
            <p:nvPr/>
          </p:nvSpPr>
          <p:spPr bwMode="auto">
            <a:xfrm>
              <a:off x="975" y="1744"/>
              <a:ext cx="272" cy="0"/>
            </a:xfrm>
            <a:prstGeom prst="line">
              <a:avLst/>
            </a:prstGeom>
            <a:noFill/>
            <a:ln w="1905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15" name="任意多边形 162827"/>
            <p:cNvSpPr>
              <a:spLocks noChangeArrowheads="1"/>
            </p:cNvSpPr>
            <p:nvPr/>
          </p:nvSpPr>
          <p:spPr bwMode="auto">
            <a:xfrm flipV="1">
              <a:off x="1020" y="1381"/>
              <a:ext cx="545" cy="90"/>
            </a:xfrm>
            <a:custGeom>
              <a:avLst/>
              <a:gdLst>
                <a:gd name="T0" fmla="*/ 0 w 681"/>
                <a:gd name="T1" fmla="*/ 46 h 46"/>
                <a:gd name="T2" fmla="*/ 46 w 681"/>
                <a:gd name="T3" fmla="*/ 0 h 46"/>
                <a:gd name="T4" fmla="*/ 91 w 681"/>
                <a:gd name="T5" fmla="*/ 46 h 46"/>
                <a:gd name="T6" fmla="*/ 136 w 681"/>
                <a:gd name="T7" fmla="*/ 0 h 46"/>
                <a:gd name="T8" fmla="*/ 182 w 681"/>
                <a:gd name="T9" fmla="*/ 46 h 46"/>
                <a:gd name="T10" fmla="*/ 227 w 681"/>
                <a:gd name="T11" fmla="*/ 0 h 46"/>
                <a:gd name="T12" fmla="*/ 272 w 681"/>
                <a:gd name="T13" fmla="*/ 46 h 46"/>
                <a:gd name="T14" fmla="*/ 318 w 681"/>
                <a:gd name="T15" fmla="*/ 0 h 46"/>
                <a:gd name="T16" fmla="*/ 363 w 681"/>
                <a:gd name="T17" fmla="*/ 46 h 46"/>
                <a:gd name="T18" fmla="*/ 408 w 681"/>
                <a:gd name="T19" fmla="*/ 0 h 46"/>
                <a:gd name="T20" fmla="*/ 454 w 681"/>
                <a:gd name="T21" fmla="*/ 46 h 46"/>
                <a:gd name="T22" fmla="*/ 499 w 681"/>
                <a:gd name="T23" fmla="*/ 0 h 46"/>
                <a:gd name="T24" fmla="*/ 544 w 681"/>
                <a:gd name="T25" fmla="*/ 46 h 46"/>
                <a:gd name="T26" fmla="*/ 590 w 681"/>
                <a:gd name="T27" fmla="*/ 0 h 46"/>
                <a:gd name="T28" fmla="*/ 635 w 681"/>
                <a:gd name="T29" fmla="*/ 46 h 46"/>
                <a:gd name="T30" fmla="*/ 681 w 681"/>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1" h="46">
                  <a:moveTo>
                    <a:pt x="0" y="46"/>
                  </a:moveTo>
                  <a:cubicBezTo>
                    <a:pt x="15" y="23"/>
                    <a:pt x="31" y="0"/>
                    <a:pt x="46" y="0"/>
                  </a:cubicBezTo>
                  <a:cubicBezTo>
                    <a:pt x="61" y="0"/>
                    <a:pt x="76" y="46"/>
                    <a:pt x="91" y="46"/>
                  </a:cubicBezTo>
                  <a:cubicBezTo>
                    <a:pt x="106" y="46"/>
                    <a:pt x="121" y="0"/>
                    <a:pt x="136" y="0"/>
                  </a:cubicBezTo>
                  <a:cubicBezTo>
                    <a:pt x="151" y="0"/>
                    <a:pt x="167" y="46"/>
                    <a:pt x="182" y="46"/>
                  </a:cubicBezTo>
                  <a:cubicBezTo>
                    <a:pt x="197" y="46"/>
                    <a:pt x="212" y="0"/>
                    <a:pt x="227" y="0"/>
                  </a:cubicBezTo>
                  <a:cubicBezTo>
                    <a:pt x="242" y="0"/>
                    <a:pt x="257" y="46"/>
                    <a:pt x="272" y="46"/>
                  </a:cubicBezTo>
                  <a:cubicBezTo>
                    <a:pt x="287" y="46"/>
                    <a:pt x="303" y="0"/>
                    <a:pt x="318" y="0"/>
                  </a:cubicBezTo>
                  <a:cubicBezTo>
                    <a:pt x="333" y="0"/>
                    <a:pt x="348" y="46"/>
                    <a:pt x="363" y="46"/>
                  </a:cubicBezTo>
                  <a:cubicBezTo>
                    <a:pt x="378" y="46"/>
                    <a:pt x="393" y="0"/>
                    <a:pt x="408" y="0"/>
                  </a:cubicBezTo>
                  <a:cubicBezTo>
                    <a:pt x="423" y="0"/>
                    <a:pt x="439" y="46"/>
                    <a:pt x="454" y="46"/>
                  </a:cubicBezTo>
                  <a:cubicBezTo>
                    <a:pt x="469" y="46"/>
                    <a:pt x="484" y="0"/>
                    <a:pt x="499" y="0"/>
                  </a:cubicBezTo>
                  <a:cubicBezTo>
                    <a:pt x="514" y="0"/>
                    <a:pt x="529" y="46"/>
                    <a:pt x="544" y="46"/>
                  </a:cubicBezTo>
                  <a:cubicBezTo>
                    <a:pt x="559" y="46"/>
                    <a:pt x="575" y="0"/>
                    <a:pt x="590" y="0"/>
                  </a:cubicBezTo>
                  <a:cubicBezTo>
                    <a:pt x="605" y="0"/>
                    <a:pt x="620" y="46"/>
                    <a:pt x="635" y="46"/>
                  </a:cubicBezTo>
                  <a:cubicBezTo>
                    <a:pt x="650" y="46"/>
                    <a:pt x="665" y="23"/>
                    <a:pt x="681" y="0"/>
                  </a:cubicBezTo>
                </a:path>
              </a:pathLst>
            </a:custGeom>
            <a:noFill/>
            <a:ln w="9525">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16" name="直接连接符 162828"/>
            <p:cNvSpPr>
              <a:spLocks noChangeShapeType="1"/>
            </p:cNvSpPr>
            <p:nvPr/>
          </p:nvSpPr>
          <p:spPr bwMode="auto">
            <a:xfrm>
              <a:off x="1565" y="1471"/>
              <a:ext cx="226" cy="0"/>
            </a:xfrm>
            <a:prstGeom prst="line">
              <a:avLst/>
            </a:prstGeom>
            <a:noFill/>
            <a:ln w="19050">
              <a:solidFill>
                <a:srgbClr val="0066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17" name="矩形 162829"/>
            <p:cNvSpPr>
              <a:spLocks noChangeArrowheads="1"/>
            </p:cNvSpPr>
            <p:nvPr/>
          </p:nvSpPr>
          <p:spPr bwMode="auto">
            <a:xfrm>
              <a:off x="2018" y="1245"/>
              <a:ext cx="272" cy="363"/>
            </a:xfrm>
            <a:prstGeom prst="rect">
              <a:avLst/>
            </a:prstGeom>
            <a:noFill/>
            <a:ln w="19050">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i="1">
                  <a:solidFill>
                    <a:srgbClr val="000066"/>
                  </a:solidFill>
                </a:rPr>
                <a:t>m</a:t>
              </a:r>
            </a:p>
          </p:txBody>
        </p:sp>
        <p:sp>
          <p:nvSpPr>
            <p:cNvPr id="21518" name="任意多边形 162830"/>
            <p:cNvSpPr>
              <a:spLocks noChangeArrowheads="1"/>
            </p:cNvSpPr>
            <p:nvPr/>
          </p:nvSpPr>
          <p:spPr bwMode="auto">
            <a:xfrm flipV="1">
              <a:off x="2290" y="1245"/>
              <a:ext cx="545" cy="90"/>
            </a:xfrm>
            <a:custGeom>
              <a:avLst/>
              <a:gdLst>
                <a:gd name="T0" fmla="*/ 0 w 681"/>
                <a:gd name="T1" fmla="*/ 46 h 46"/>
                <a:gd name="T2" fmla="*/ 46 w 681"/>
                <a:gd name="T3" fmla="*/ 0 h 46"/>
                <a:gd name="T4" fmla="*/ 91 w 681"/>
                <a:gd name="T5" fmla="*/ 46 h 46"/>
                <a:gd name="T6" fmla="*/ 136 w 681"/>
                <a:gd name="T7" fmla="*/ 0 h 46"/>
                <a:gd name="T8" fmla="*/ 182 w 681"/>
                <a:gd name="T9" fmla="*/ 46 h 46"/>
                <a:gd name="T10" fmla="*/ 227 w 681"/>
                <a:gd name="T11" fmla="*/ 0 h 46"/>
                <a:gd name="T12" fmla="*/ 272 w 681"/>
                <a:gd name="T13" fmla="*/ 46 h 46"/>
                <a:gd name="T14" fmla="*/ 318 w 681"/>
                <a:gd name="T15" fmla="*/ 0 h 46"/>
                <a:gd name="T16" fmla="*/ 363 w 681"/>
                <a:gd name="T17" fmla="*/ 46 h 46"/>
                <a:gd name="T18" fmla="*/ 408 w 681"/>
                <a:gd name="T19" fmla="*/ 0 h 46"/>
                <a:gd name="T20" fmla="*/ 454 w 681"/>
                <a:gd name="T21" fmla="*/ 46 h 46"/>
                <a:gd name="T22" fmla="*/ 499 w 681"/>
                <a:gd name="T23" fmla="*/ 0 h 46"/>
                <a:gd name="T24" fmla="*/ 544 w 681"/>
                <a:gd name="T25" fmla="*/ 46 h 46"/>
                <a:gd name="T26" fmla="*/ 590 w 681"/>
                <a:gd name="T27" fmla="*/ 0 h 46"/>
                <a:gd name="T28" fmla="*/ 635 w 681"/>
                <a:gd name="T29" fmla="*/ 46 h 46"/>
                <a:gd name="T30" fmla="*/ 681 w 681"/>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1" h="46">
                  <a:moveTo>
                    <a:pt x="0" y="46"/>
                  </a:moveTo>
                  <a:cubicBezTo>
                    <a:pt x="15" y="23"/>
                    <a:pt x="31" y="0"/>
                    <a:pt x="46" y="0"/>
                  </a:cubicBezTo>
                  <a:cubicBezTo>
                    <a:pt x="61" y="0"/>
                    <a:pt x="76" y="46"/>
                    <a:pt x="91" y="46"/>
                  </a:cubicBezTo>
                  <a:cubicBezTo>
                    <a:pt x="106" y="46"/>
                    <a:pt x="121" y="0"/>
                    <a:pt x="136" y="0"/>
                  </a:cubicBezTo>
                  <a:cubicBezTo>
                    <a:pt x="151" y="0"/>
                    <a:pt x="167" y="46"/>
                    <a:pt x="182" y="46"/>
                  </a:cubicBezTo>
                  <a:cubicBezTo>
                    <a:pt x="197" y="46"/>
                    <a:pt x="212" y="0"/>
                    <a:pt x="227" y="0"/>
                  </a:cubicBezTo>
                  <a:cubicBezTo>
                    <a:pt x="242" y="0"/>
                    <a:pt x="257" y="46"/>
                    <a:pt x="272" y="46"/>
                  </a:cubicBezTo>
                  <a:cubicBezTo>
                    <a:pt x="287" y="46"/>
                    <a:pt x="303" y="0"/>
                    <a:pt x="318" y="0"/>
                  </a:cubicBezTo>
                  <a:cubicBezTo>
                    <a:pt x="333" y="0"/>
                    <a:pt x="348" y="46"/>
                    <a:pt x="363" y="46"/>
                  </a:cubicBezTo>
                  <a:cubicBezTo>
                    <a:pt x="378" y="46"/>
                    <a:pt x="393" y="0"/>
                    <a:pt x="408" y="0"/>
                  </a:cubicBezTo>
                  <a:cubicBezTo>
                    <a:pt x="423" y="0"/>
                    <a:pt x="439" y="46"/>
                    <a:pt x="454" y="46"/>
                  </a:cubicBezTo>
                  <a:cubicBezTo>
                    <a:pt x="469" y="46"/>
                    <a:pt x="484" y="0"/>
                    <a:pt x="499" y="0"/>
                  </a:cubicBezTo>
                  <a:cubicBezTo>
                    <a:pt x="514" y="0"/>
                    <a:pt x="529" y="46"/>
                    <a:pt x="544" y="46"/>
                  </a:cubicBezTo>
                  <a:cubicBezTo>
                    <a:pt x="559" y="46"/>
                    <a:pt x="575" y="0"/>
                    <a:pt x="590" y="0"/>
                  </a:cubicBezTo>
                  <a:cubicBezTo>
                    <a:pt x="605" y="0"/>
                    <a:pt x="620" y="46"/>
                    <a:pt x="635" y="46"/>
                  </a:cubicBezTo>
                  <a:cubicBezTo>
                    <a:pt x="650" y="46"/>
                    <a:pt x="665" y="23"/>
                    <a:pt x="681" y="0"/>
                  </a:cubicBezTo>
                </a:path>
              </a:pathLst>
            </a:custGeom>
            <a:noFill/>
            <a:ln w="9525">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19" name="直接连接符 162831"/>
            <p:cNvSpPr>
              <a:spLocks noChangeShapeType="1"/>
            </p:cNvSpPr>
            <p:nvPr/>
          </p:nvSpPr>
          <p:spPr bwMode="auto">
            <a:xfrm>
              <a:off x="2835" y="1335"/>
              <a:ext cx="226" cy="0"/>
            </a:xfrm>
            <a:prstGeom prst="line">
              <a:avLst/>
            </a:prstGeom>
            <a:noFill/>
            <a:ln w="19050">
              <a:solidFill>
                <a:srgbClr val="0066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20" name="任意多边形 162832"/>
            <p:cNvSpPr>
              <a:spLocks noChangeArrowheads="1"/>
            </p:cNvSpPr>
            <p:nvPr/>
          </p:nvSpPr>
          <p:spPr bwMode="auto">
            <a:xfrm flipV="1">
              <a:off x="2290" y="1381"/>
              <a:ext cx="545" cy="90"/>
            </a:xfrm>
            <a:custGeom>
              <a:avLst/>
              <a:gdLst>
                <a:gd name="T0" fmla="*/ 0 w 681"/>
                <a:gd name="T1" fmla="*/ 46 h 46"/>
                <a:gd name="T2" fmla="*/ 46 w 681"/>
                <a:gd name="T3" fmla="*/ 0 h 46"/>
                <a:gd name="T4" fmla="*/ 91 w 681"/>
                <a:gd name="T5" fmla="*/ 46 h 46"/>
                <a:gd name="T6" fmla="*/ 136 w 681"/>
                <a:gd name="T7" fmla="*/ 0 h 46"/>
                <a:gd name="T8" fmla="*/ 182 w 681"/>
                <a:gd name="T9" fmla="*/ 46 h 46"/>
                <a:gd name="T10" fmla="*/ 227 w 681"/>
                <a:gd name="T11" fmla="*/ 0 h 46"/>
                <a:gd name="T12" fmla="*/ 272 w 681"/>
                <a:gd name="T13" fmla="*/ 46 h 46"/>
                <a:gd name="T14" fmla="*/ 318 w 681"/>
                <a:gd name="T15" fmla="*/ 0 h 46"/>
                <a:gd name="T16" fmla="*/ 363 w 681"/>
                <a:gd name="T17" fmla="*/ 46 h 46"/>
                <a:gd name="T18" fmla="*/ 408 w 681"/>
                <a:gd name="T19" fmla="*/ 0 h 46"/>
                <a:gd name="T20" fmla="*/ 454 w 681"/>
                <a:gd name="T21" fmla="*/ 46 h 46"/>
                <a:gd name="T22" fmla="*/ 499 w 681"/>
                <a:gd name="T23" fmla="*/ 0 h 46"/>
                <a:gd name="T24" fmla="*/ 544 w 681"/>
                <a:gd name="T25" fmla="*/ 46 h 46"/>
                <a:gd name="T26" fmla="*/ 590 w 681"/>
                <a:gd name="T27" fmla="*/ 0 h 46"/>
                <a:gd name="T28" fmla="*/ 635 w 681"/>
                <a:gd name="T29" fmla="*/ 46 h 46"/>
                <a:gd name="T30" fmla="*/ 681 w 681"/>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1" h="46">
                  <a:moveTo>
                    <a:pt x="0" y="46"/>
                  </a:moveTo>
                  <a:cubicBezTo>
                    <a:pt x="15" y="23"/>
                    <a:pt x="31" y="0"/>
                    <a:pt x="46" y="0"/>
                  </a:cubicBezTo>
                  <a:cubicBezTo>
                    <a:pt x="61" y="0"/>
                    <a:pt x="76" y="46"/>
                    <a:pt x="91" y="46"/>
                  </a:cubicBezTo>
                  <a:cubicBezTo>
                    <a:pt x="106" y="46"/>
                    <a:pt x="121" y="0"/>
                    <a:pt x="136" y="0"/>
                  </a:cubicBezTo>
                  <a:cubicBezTo>
                    <a:pt x="151" y="0"/>
                    <a:pt x="167" y="46"/>
                    <a:pt x="182" y="46"/>
                  </a:cubicBezTo>
                  <a:cubicBezTo>
                    <a:pt x="197" y="46"/>
                    <a:pt x="212" y="0"/>
                    <a:pt x="227" y="0"/>
                  </a:cubicBezTo>
                  <a:cubicBezTo>
                    <a:pt x="242" y="0"/>
                    <a:pt x="257" y="46"/>
                    <a:pt x="272" y="46"/>
                  </a:cubicBezTo>
                  <a:cubicBezTo>
                    <a:pt x="287" y="46"/>
                    <a:pt x="303" y="0"/>
                    <a:pt x="318" y="0"/>
                  </a:cubicBezTo>
                  <a:cubicBezTo>
                    <a:pt x="333" y="0"/>
                    <a:pt x="348" y="46"/>
                    <a:pt x="363" y="46"/>
                  </a:cubicBezTo>
                  <a:cubicBezTo>
                    <a:pt x="378" y="46"/>
                    <a:pt x="393" y="0"/>
                    <a:pt x="408" y="0"/>
                  </a:cubicBezTo>
                  <a:cubicBezTo>
                    <a:pt x="423" y="0"/>
                    <a:pt x="439" y="46"/>
                    <a:pt x="454" y="46"/>
                  </a:cubicBezTo>
                  <a:cubicBezTo>
                    <a:pt x="469" y="46"/>
                    <a:pt x="484" y="0"/>
                    <a:pt x="499" y="0"/>
                  </a:cubicBezTo>
                  <a:cubicBezTo>
                    <a:pt x="514" y="0"/>
                    <a:pt x="529" y="46"/>
                    <a:pt x="544" y="46"/>
                  </a:cubicBezTo>
                  <a:cubicBezTo>
                    <a:pt x="559" y="46"/>
                    <a:pt x="575" y="0"/>
                    <a:pt x="590" y="0"/>
                  </a:cubicBezTo>
                  <a:cubicBezTo>
                    <a:pt x="605" y="0"/>
                    <a:pt x="620" y="46"/>
                    <a:pt x="635" y="46"/>
                  </a:cubicBezTo>
                  <a:cubicBezTo>
                    <a:pt x="650" y="46"/>
                    <a:pt x="665" y="23"/>
                    <a:pt x="681" y="0"/>
                  </a:cubicBezTo>
                </a:path>
              </a:pathLst>
            </a:custGeom>
            <a:noFill/>
            <a:ln w="9525">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21" name="任意多边形 162833"/>
            <p:cNvSpPr>
              <a:spLocks noChangeArrowheads="1"/>
            </p:cNvSpPr>
            <p:nvPr/>
          </p:nvSpPr>
          <p:spPr bwMode="auto">
            <a:xfrm flipV="1">
              <a:off x="2290" y="1517"/>
              <a:ext cx="545" cy="90"/>
            </a:xfrm>
            <a:custGeom>
              <a:avLst/>
              <a:gdLst>
                <a:gd name="T0" fmla="*/ 0 w 681"/>
                <a:gd name="T1" fmla="*/ 46 h 46"/>
                <a:gd name="T2" fmla="*/ 46 w 681"/>
                <a:gd name="T3" fmla="*/ 0 h 46"/>
                <a:gd name="T4" fmla="*/ 91 w 681"/>
                <a:gd name="T5" fmla="*/ 46 h 46"/>
                <a:gd name="T6" fmla="*/ 136 w 681"/>
                <a:gd name="T7" fmla="*/ 0 h 46"/>
                <a:gd name="T8" fmla="*/ 182 w 681"/>
                <a:gd name="T9" fmla="*/ 46 h 46"/>
                <a:gd name="T10" fmla="*/ 227 w 681"/>
                <a:gd name="T11" fmla="*/ 0 h 46"/>
                <a:gd name="T12" fmla="*/ 272 w 681"/>
                <a:gd name="T13" fmla="*/ 46 h 46"/>
                <a:gd name="T14" fmla="*/ 318 w 681"/>
                <a:gd name="T15" fmla="*/ 0 h 46"/>
                <a:gd name="T16" fmla="*/ 363 w 681"/>
                <a:gd name="T17" fmla="*/ 46 h 46"/>
                <a:gd name="T18" fmla="*/ 408 w 681"/>
                <a:gd name="T19" fmla="*/ 0 h 46"/>
                <a:gd name="T20" fmla="*/ 454 w 681"/>
                <a:gd name="T21" fmla="*/ 46 h 46"/>
                <a:gd name="T22" fmla="*/ 499 w 681"/>
                <a:gd name="T23" fmla="*/ 0 h 46"/>
                <a:gd name="T24" fmla="*/ 544 w 681"/>
                <a:gd name="T25" fmla="*/ 46 h 46"/>
                <a:gd name="T26" fmla="*/ 590 w 681"/>
                <a:gd name="T27" fmla="*/ 0 h 46"/>
                <a:gd name="T28" fmla="*/ 635 w 681"/>
                <a:gd name="T29" fmla="*/ 46 h 46"/>
                <a:gd name="T30" fmla="*/ 681 w 681"/>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1" h="46">
                  <a:moveTo>
                    <a:pt x="0" y="46"/>
                  </a:moveTo>
                  <a:cubicBezTo>
                    <a:pt x="15" y="23"/>
                    <a:pt x="31" y="0"/>
                    <a:pt x="46" y="0"/>
                  </a:cubicBezTo>
                  <a:cubicBezTo>
                    <a:pt x="61" y="0"/>
                    <a:pt x="76" y="46"/>
                    <a:pt x="91" y="46"/>
                  </a:cubicBezTo>
                  <a:cubicBezTo>
                    <a:pt x="106" y="46"/>
                    <a:pt x="121" y="0"/>
                    <a:pt x="136" y="0"/>
                  </a:cubicBezTo>
                  <a:cubicBezTo>
                    <a:pt x="151" y="0"/>
                    <a:pt x="167" y="46"/>
                    <a:pt x="182" y="46"/>
                  </a:cubicBezTo>
                  <a:cubicBezTo>
                    <a:pt x="197" y="46"/>
                    <a:pt x="212" y="0"/>
                    <a:pt x="227" y="0"/>
                  </a:cubicBezTo>
                  <a:cubicBezTo>
                    <a:pt x="242" y="0"/>
                    <a:pt x="257" y="46"/>
                    <a:pt x="272" y="46"/>
                  </a:cubicBezTo>
                  <a:cubicBezTo>
                    <a:pt x="287" y="46"/>
                    <a:pt x="303" y="0"/>
                    <a:pt x="318" y="0"/>
                  </a:cubicBezTo>
                  <a:cubicBezTo>
                    <a:pt x="333" y="0"/>
                    <a:pt x="348" y="46"/>
                    <a:pt x="363" y="46"/>
                  </a:cubicBezTo>
                  <a:cubicBezTo>
                    <a:pt x="378" y="46"/>
                    <a:pt x="393" y="0"/>
                    <a:pt x="408" y="0"/>
                  </a:cubicBezTo>
                  <a:cubicBezTo>
                    <a:pt x="423" y="0"/>
                    <a:pt x="439" y="46"/>
                    <a:pt x="454" y="46"/>
                  </a:cubicBezTo>
                  <a:cubicBezTo>
                    <a:pt x="469" y="46"/>
                    <a:pt x="484" y="0"/>
                    <a:pt x="499" y="0"/>
                  </a:cubicBezTo>
                  <a:cubicBezTo>
                    <a:pt x="514" y="0"/>
                    <a:pt x="529" y="46"/>
                    <a:pt x="544" y="46"/>
                  </a:cubicBezTo>
                  <a:cubicBezTo>
                    <a:pt x="559" y="46"/>
                    <a:pt x="575" y="0"/>
                    <a:pt x="590" y="0"/>
                  </a:cubicBezTo>
                  <a:cubicBezTo>
                    <a:pt x="605" y="0"/>
                    <a:pt x="620" y="46"/>
                    <a:pt x="635" y="46"/>
                  </a:cubicBezTo>
                  <a:cubicBezTo>
                    <a:pt x="650" y="46"/>
                    <a:pt x="665" y="23"/>
                    <a:pt x="681" y="0"/>
                  </a:cubicBezTo>
                </a:path>
              </a:pathLst>
            </a:custGeom>
            <a:noFill/>
            <a:ln w="9525">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22" name="直接连接符 162834"/>
            <p:cNvSpPr>
              <a:spLocks noChangeShapeType="1"/>
            </p:cNvSpPr>
            <p:nvPr/>
          </p:nvSpPr>
          <p:spPr bwMode="auto">
            <a:xfrm>
              <a:off x="2835" y="1471"/>
              <a:ext cx="226" cy="0"/>
            </a:xfrm>
            <a:prstGeom prst="line">
              <a:avLst/>
            </a:prstGeom>
            <a:noFill/>
            <a:ln w="19050">
              <a:solidFill>
                <a:srgbClr val="0066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23" name="直接连接符 162835"/>
            <p:cNvSpPr>
              <a:spLocks noChangeShapeType="1"/>
            </p:cNvSpPr>
            <p:nvPr/>
          </p:nvSpPr>
          <p:spPr bwMode="auto">
            <a:xfrm>
              <a:off x="2835" y="1608"/>
              <a:ext cx="226" cy="0"/>
            </a:xfrm>
            <a:prstGeom prst="line">
              <a:avLst/>
            </a:prstGeom>
            <a:noFill/>
            <a:ln w="19050">
              <a:solidFill>
                <a:srgbClr val="0066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24" name="直接连接符 162836"/>
            <p:cNvSpPr>
              <a:spLocks noChangeShapeType="1"/>
            </p:cNvSpPr>
            <p:nvPr/>
          </p:nvSpPr>
          <p:spPr bwMode="auto">
            <a:xfrm>
              <a:off x="2018" y="1764"/>
              <a:ext cx="408" cy="0"/>
            </a:xfrm>
            <a:prstGeom prst="line">
              <a:avLst/>
            </a:prstGeom>
            <a:noFill/>
            <a:ln w="1905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25" name="文本框 162837"/>
            <p:cNvSpPr txBox="1">
              <a:spLocks noChangeArrowheads="1"/>
            </p:cNvSpPr>
            <p:nvPr/>
          </p:nvSpPr>
          <p:spPr bwMode="auto">
            <a:xfrm>
              <a:off x="2426" y="1648"/>
              <a:ext cx="4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FF0000"/>
                  </a:solidFill>
                </a:rPr>
                <a:t>k</a:t>
              </a:r>
              <a:r>
                <a:rPr lang="en-US" altLang="zh-CN" sz="2400" b="1" i="1">
                  <a:solidFill>
                    <a:srgbClr val="FF0000"/>
                  </a:solidFill>
                </a:rPr>
                <a:t>a</a:t>
              </a:r>
            </a:p>
          </p:txBody>
        </p:sp>
        <p:sp>
          <p:nvSpPr>
            <p:cNvPr id="21526" name="文本框 162838"/>
            <p:cNvSpPr txBox="1">
              <a:spLocks noChangeArrowheads="1"/>
            </p:cNvSpPr>
            <p:nvPr/>
          </p:nvSpPr>
          <p:spPr bwMode="auto">
            <a:xfrm>
              <a:off x="1248" y="1592"/>
              <a:ext cx="3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a</a:t>
              </a:r>
            </a:p>
          </p:txBody>
        </p:sp>
        <p:sp>
          <p:nvSpPr>
            <p:cNvPr id="21527" name="文本框 162839"/>
            <p:cNvSpPr txBox="1">
              <a:spLocks noChangeArrowheads="1"/>
            </p:cNvSpPr>
            <p:nvPr/>
          </p:nvSpPr>
          <p:spPr bwMode="auto">
            <a:xfrm>
              <a:off x="2789" y="1064"/>
              <a:ext cx="36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FF0000"/>
                  </a:solidFill>
                </a:rPr>
                <a:t>k</a:t>
              </a:r>
              <a:r>
                <a:rPr lang="en-US" altLang="zh-CN" sz="2400" b="1" i="1">
                  <a:solidFill>
                    <a:srgbClr val="FF0000"/>
                  </a:solidFill>
                </a:rPr>
                <a:t>F</a:t>
              </a:r>
            </a:p>
          </p:txBody>
        </p:sp>
        <p:sp>
          <p:nvSpPr>
            <p:cNvPr id="21528" name="文本框 162840"/>
            <p:cNvSpPr txBox="1">
              <a:spLocks noChangeArrowheads="1"/>
            </p:cNvSpPr>
            <p:nvPr/>
          </p:nvSpPr>
          <p:spPr bwMode="auto">
            <a:xfrm>
              <a:off x="1564" y="12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2825"/>
                                        </p:tgtEl>
                                        <p:attrNameLst>
                                          <p:attrName>style.visibility</p:attrName>
                                        </p:attrNameLst>
                                      </p:cBhvr>
                                      <p:to>
                                        <p:strVal val="visible"/>
                                      </p:to>
                                    </p:set>
                                    <p:animEffect transition="in" filter="diamond(in)">
                                      <p:cBhvr>
                                        <p:cTn id="7" dur="500"/>
                                        <p:tgtEl>
                                          <p:spTgt spid="16282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2822"/>
                                        </p:tgtEl>
                                        <p:attrNameLst>
                                          <p:attrName>style.visibility</p:attrName>
                                        </p:attrNameLst>
                                      </p:cBhvr>
                                      <p:to>
                                        <p:strVal val="visible"/>
                                      </p:to>
                                    </p:set>
                                    <p:animEffect transition="in" filter="checkerboard(across)">
                                      <p:cBhvr>
                                        <p:cTn id="12" dur="500"/>
                                        <p:tgtEl>
                                          <p:spTgt spid="16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矩形 163841"/>
          <p:cNvSpPr>
            <a:spLocks noChangeArrowheads="1"/>
          </p:cNvSpPr>
          <p:nvPr/>
        </p:nvSpPr>
        <p:spPr bwMode="auto">
          <a:xfrm>
            <a:off x="3683000" y="3309938"/>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30" name="矩形 163842"/>
          <p:cNvSpPr>
            <a:spLocks noChangeArrowheads="1"/>
          </p:cNvSpPr>
          <p:nvPr/>
        </p:nvSpPr>
        <p:spPr bwMode="auto">
          <a:xfrm>
            <a:off x="5308600" y="3024188"/>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31" name="文本框 163843"/>
          <p:cNvSpPr txBox="1">
            <a:spLocks noChangeArrowheads="1"/>
          </p:cNvSpPr>
          <p:nvPr/>
        </p:nvSpPr>
        <p:spPr bwMode="auto">
          <a:xfrm>
            <a:off x="1007534" y="931864"/>
            <a:ext cx="707601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SzPct val="90000"/>
              <a:buFont typeface="Wingdings" panose="05000000000000000000" pitchFamily="2" charset="2"/>
              <a:buChar char="Ø"/>
            </a:pPr>
            <a:r>
              <a:rPr lang="en-US" altLang="zh-CN" b="1">
                <a:solidFill>
                  <a:srgbClr val="CC0066"/>
                </a:solidFill>
                <a:latin typeface="楷体_GB2312" pitchFamily="49" charset="-122"/>
                <a:ea typeface="楷体_GB2312" pitchFamily="49" charset="-122"/>
              </a:rPr>
              <a:t> </a:t>
            </a:r>
            <a:r>
              <a:rPr lang="zh-CN" altLang="en-US" b="1">
                <a:solidFill>
                  <a:srgbClr val="CC0066"/>
                </a:solidFill>
                <a:latin typeface="楷体_GB2312" pitchFamily="49" charset="-122"/>
                <a:ea typeface="楷体_GB2312" pitchFamily="49" charset="-122"/>
              </a:rPr>
              <a:t>加速度与质量的关系</a:t>
            </a:r>
            <a:r>
              <a:rPr lang="en-US" altLang="zh-CN" b="1">
                <a:solidFill>
                  <a:srgbClr val="CC0066"/>
                </a:solidFill>
                <a:latin typeface="楷体_GB2312" pitchFamily="49" charset="-122"/>
                <a:ea typeface="楷体_GB2312" pitchFamily="49" charset="-122"/>
              </a:rPr>
              <a:t>:</a:t>
            </a:r>
          </a:p>
        </p:txBody>
      </p:sp>
      <p:sp>
        <p:nvSpPr>
          <p:cNvPr id="163845" name="矩形 163844"/>
          <p:cNvSpPr>
            <a:spLocks noChangeArrowheads="1"/>
          </p:cNvSpPr>
          <p:nvPr/>
        </p:nvSpPr>
        <p:spPr bwMode="auto">
          <a:xfrm>
            <a:off x="1011767" y="3338544"/>
            <a:ext cx="162446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a:solidFill>
                  <a:srgbClr val="000066"/>
                </a:solidFill>
                <a:latin typeface="Arial" panose="020B0604020202020204" pitchFamily="34" charset="0"/>
                <a:ea typeface="楷体_GB2312" pitchFamily="49" charset="-122"/>
              </a:rPr>
              <a:t>一般地：</a:t>
            </a:r>
          </a:p>
        </p:txBody>
      </p:sp>
      <p:sp>
        <p:nvSpPr>
          <p:cNvPr id="22533" name="矩形 163845"/>
          <p:cNvSpPr>
            <a:spLocks noChangeArrowheads="1"/>
          </p:cNvSpPr>
          <p:nvPr/>
        </p:nvSpPr>
        <p:spPr bwMode="auto">
          <a:xfrm>
            <a:off x="0" y="3195638"/>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63847" name="对象 163846"/>
          <p:cNvGraphicFramePr>
            <a:graphicFrameLocks/>
          </p:cNvGraphicFramePr>
          <p:nvPr/>
        </p:nvGraphicFramePr>
        <p:xfrm>
          <a:off x="2476501" y="3990975"/>
          <a:ext cx="6432551" cy="1093788"/>
        </p:xfrm>
        <a:graphic>
          <a:graphicData uri="http://schemas.openxmlformats.org/presentationml/2006/ole">
            <mc:AlternateContent xmlns:mc="http://schemas.openxmlformats.org/markup-compatibility/2006">
              <mc:Choice xmlns:v="urn:schemas-microsoft-com:vml" Requires="v">
                <p:oleObj r:id="rId2" imgW="2729160" imgH="609480" progId="">
                  <p:embed/>
                </p:oleObj>
              </mc:Choice>
              <mc:Fallback>
                <p:oleObj r:id="rId2" imgW="2729160" imgH="609480" progId="">
                  <p:embed/>
                  <p:pic>
                    <p:nvPicPr>
                      <p:cNvPr id="0" name="Picture 1" descr="image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1" y="3990975"/>
                        <a:ext cx="6432551"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848" name="文本框 163847"/>
          <p:cNvSpPr txBox="1">
            <a:spLocks noChangeArrowheads="1"/>
          </p:cNvSpPr>
          <p:nvPr/>
        </p:nvSpPr>
        <p:spPr bwMode="auto">
          <a:xfrm>
            <a:off x="719667" y="5214938"/>
            <a:ext cx="10052051"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None/>
            </a:pPr>
            <a:r>
              <a:rPr lang="en-US" altLang="zh-CN" b="1">
                <a:solidFill>
                  <a:srgbClr val="FF0000"/>
                </a:solidFill>
                <a:latin typeface="楷体_GB2312" pitchFamily="49" charset="-122"/>
                <a:ea typeface="楷体_GB2312" pitchFamily="49" charset="-122"/>
                <a:sym typeface="Symbol" panose="05050102010706020507" pitchFamily="18" charset="2"/>
              </a:rPr>
              <a:t> ——</a:t>
            </a:r>
            <a:r>
              <a:rPr lang="zh-CN" altLang="en-US" b="1">
                <a:solidFill>
                  <a:srgbClr val="FF0000"/>
                </a:solidFill>
                <a:latin typeface="楷体_GB2312" pitchFamily="49" charset="-122"/>
                <a:ea typeface="楷体_GB2312" pitchFamily="49" charset="-122"/>
                <a:sym typeface="Symbol" panose="05050102010706020507" pitchFamily="18" charset="2"/>
              </a:rPr>
              <a:t>惯性质量：</a:t>
            </a:r>
            <a:r>
              <a:rPr lang="zh-CN" altLang="en-US" b="1">
                <a:solidFill>
                  <a:srgbClr val="000066"/>
                </a:solidFill>
                <a:latin typeface="楷体_GB2312" pitchFamily="49" charset="-122"/>
                <a:ea typeface="楷体_GB2312" pitchFamily="49" charset="-122"/>
                <a:sym typeface="Symbol" panose="05050102010706020507" pitchFamily="18" charset="2"/>
              </a:rPr>
              <a:t>物体惯性大小的量度。</a:t>
            </a:r>
          </a:p>
        </p:txBody>
      </p:sp>
      <p:grpSp>
        <p:nvGrpSpPr>
          <p:cNvPr id="163849" name="组合 163848"/>
          <p:cNvGrpSpPr/>
          <p:nvPr/>
        </p:nvGrpSpPr>
        <p:grpSpPr bwMode="auto">
          <a:xfrm>
            <a:off x="2927351" y="1373188"/>
            <a:ext cx="7393516" cy="2062029"/>
            <a:chOff x="703" y="663"/>
            <a:chExt cx="2676" cy="995"/>
          </a:xfrm>
        </p:grpSpPr>
        <p:sp>
          <p:nvSpPr>
            <p:cNvPr id="22537" name="矩形 163849"/>
            <p:cNvSpPr>
              <a:spLocks noChangeArrowheads="1"/>
            </p:cNvSpPr>
            <p:nvPr/>
          </p:nvSpPr>
          <p:spPr bwMode="auto">
            <a:xfrm>
              <a:off x="703" y="1026"/>
              <a:ext cx="272" cy="363"/>
            </a:xfrm>
            <a:prstGeom prst="rect">
              <a:avLst/>
            </a:prstGeom>
            <a:noFill/>
            <a:ln w="19050">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i="1">
                  <a:solidFill>
                    <a:srgbClr val="000066"/>
                  </a:solidFill>
                </a:rPr>
                <a:t>m</a:t>
              </a:r>
            </a:p>
          </p:txBody>
        </p:sp>
        <p:sp>
          <p:nvSpPr>
            <p:cNvPr id="22538" name="直接连接符 163850"/>
            <p:cNvSpPr>
              <a:spLocks noChangeShapeType="1"/>
            </p:cNvSpPr>
            <p:nvPr/>
          </p:nvSpPr>
          <p:spPr bwMode="auto">
            <a:xfrm>
              <a:off x="748" y="1541"/>
              <a:ext cx="408" cy="0"/>
            </a:xfrm>
            <a:prstGeom prst="line">
              <a:avLst/>
            </a:prstGeom>
            <a:noFill/>
            <a:ln w="1905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39" name="直接连接符 163851"/>
            <p:cNvSpPr>
              <a:spLocks noChangeShapeType="1"/>
            </p:cNvSpPr>
            <p:nvPr/>
          </p:nvSpPr>
          <p:spPr bwMode="auto">
            <a:xfrm>
              <a:off x="1383" y="1252"/>
              <a:ext cx="226" cy="0"/>
            </a:xfrm>
            <a:prstGeom prst="line">
              <a:avLst/>
            </a:prstGeom>
            <a:noFill/>
            <a:ln w="19050">
              <a:solidFill>
                <a:srgbClr val="0066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0" name="矩形 163852"/>
            <p:cNvSpPr>
              <a:spLocks noChangeArrowheads="1"/>
            </p:cNvSpPr>
            <p:nvPr/>
          </p:nvSpPr>
          <p:spPr bwMode="auto">
            <a:xfrm>
              <a:off x="1830" y="1026"/>
              <a:ext cx="272" cy="363"/>
            </a:xfrm>
            <a:prstGeom prst="rect">
              <a:avLst/>
            </a:prstGeom>
            <a:noFill/>
            <a:ln w="19050">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i="1">
                  <a:solidFill>
                    <a:srgbClr val="000066"/>
                  </a:solidFill>
                </a:rPr>
                <a:t>m</a:t>
              </a:r>
            </a:p>
          </p:txBody>
        </p:sp>
        <p:sp>
          <p:nvSpPr>
            <p:cNvPr id="22541" name="直接连接符 163853"/>
            <p:cNvSpPr>
              <a:spLocks noChangeShapeType="1"/>
            </p:cNvSpPr>
            <p:nvPr/>
          </p:nvSpPr>
          <p:spPr bwMode="auto">
            <a:xfrm flipV="1">
              <a:off x="2064" y="1586"/>
              <a:ext cx="317" cy="1"/>
            </a:xfrm>
            <a:prstGeom prst="line">
              <a:avLst/>
            </a:prstGeom>
            <a:noFill/>
            <a:ln w="1905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2" name="矩形 163854"/>
            <p:cNvSpPr>
              <a:spLocks noChangeArrowheads="1"/>
            </p:cNvSpPr>
            <p:nvPr/>
          </p:nvSpPr>
          <p:spPr bwMode="auto">
            <a:xfrm>
              <a:off x="2102" y="1026"/>
              <a:ext cx="272" cy="363"/>
            </a:xfrm>
            <a:prstGeom prst="rect">
              <a:avLst/>
            </a:prstGeom>
            <a:noFill/>
            <a:ln w="19050">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i="1">
                  <a:solidFill>
                    <a:srgbClr val="000066"/>
                  </a:solidFill>
                </a:rPr>
                <a:t>m</a:t>
              </a:r>
            </a:p>
          </p:txBody>
        </p:sp>
        <p:sp>
          <p:nvSpPr>
            <p:cNvPr id="22543" name="矩形 163855"/>
            <p:cNvSpPr>
              <a:spLocks noChangeArrowheads="1"/>
            </p:cNvSpPr>
            <p:nvPr/>
          </p:nvSpPr>
          <p:spPr bwMode="auto">
            <a:xfrm>
              <a:off x="2374" y="1026"/>
              <a:ext cx="272" cy="363"/>
            </a:xfrm>
            <a:prstGeom prst="rect">
              <a:avLst/>
            </a:prstGeom>
            <a:noFill/>
            <a:ln w="19050">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i="1">
                  <a:solidFill>
                    <a:srgbClr val="000066"/>
                  </a:solidFill>
                </a:rPr>
                <a:t>m</a:t>
              </a:r>
            </a:p>
          </p:txBody>
        </p:sp>
        <p:sp>
          <p:nvSpPr>
            <p:cNvPr id="22544" name="任意多边形 163856"/>
            <p:cNvSpPr>
              <a:spLocks noChangeArrowheads="1"/>
            </p:cNvSpPr>
            <p:nvPr/>
          </p:nvSpPr>
          <p:spPr bwMode="auto">
            <a:xfrm flipV="1">
              <a:off x="975" y="1162"/>
              <a:ext cx="409" cy="91"/>
            </a:xfrm>
            <a:custGeom>
              <a:avLst/>
              <a:gdLst>
                <a:gd name="T0" fmla="*/ 0 w 681"/>
                <a:gd name="T1" fmla="*/ 46 h 46"/>
                <a:gd name="T2" fmla="*/ 46 w 681"/>
                <a:gd name="T3" fmla="*/ 0 h 46"/>
                <a:gd name="T4" fmla="*/ 91 w 681"/>
                <a:gd name="T5" fmla="*/ 46 h 46"/>
                <a:gd name="T6" fmla="*/ 136 w 681"/>
                <a:gd name="T7" fmla="*/ 0 h 46"/>
                <a:gd name="T8" fmla="*/ 182 w 681"/>
                <a:gd name="T9" fmla="*/ 46 h 46"/>
                <a:gd name="T10" fmla="*/ 227 w 681"/>
                <a:gd name="T11" fmla="*/ 0 h 46"/>
                <a:gd name="T12" fmla="*/ 272 w 681"/>
                <a:gd name="T13" fmla="*/ 46 h 46"/>
                <a:gd name="T14" fmla="*/ 318 w 681"/>
                <a:gd name="T15" fmla="*/ 0 h 46"/>
                <a:gd name="T16" fmla="*/ 363 w 681"/>
                <a:gd name="T17" fmla="*/ 46 h 46"/>
                <a:gd name="T18" fmla="*/ 408 w 681"/>
                <a:gd name="T19" fmla="*/ 0 h 46"/>
                <a:gd name="T20" fmla="*/ 454 w 681"/>
                <a:gd name="T21" fmla="*/ 46 h 46"/>
                <a:gd name="T22" fmla="*/ 499 w 681"/>
                <a:gd name="T23" fmla="*/ 0 h 46"/>
                <a:gd name="T24" fmla="*/ 544 w 681"/>
                <a:gd name="T25" fmla="*/ 46 h 46"/>
                <a:gd name="T26" fmla="*/ 590 w 681"/>
                <a:gd name="T27" fmla="*/ 0 h 46"/>
                <a:gd name="T28" fmla="*/ 635 w 681"/>
                <a:gd name="T29" fmla="*/ 46 h 46"/>
                <a:gd name="T30" fmla="*/ 681 w 681"/>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1" h="46">
                  <a:moveTo>
                    <a:pt x="0" y="46"/>
                  </a:moveTo>
                  <a:cubicBezTo>
                    <a:pt x="15" y="23"/>
                    <a:pt x="31" y="0"/>
                    <a:pt x="46" y="0"/>
                  </a:cubicBezTo>
                  <a:cubicBezTo>
                    <a:pt x="61" y="0"/>
                    <a:pt x="76" y="46"/>
                    <a:pt x="91" y="46"/>
                  </a:cubicBezTo>
                  <a:cubicBezTo>
                    <a:pt x="106" y="46"/>
                    <a:pt x="121" y="0"/>
                    <a:pt x="136" y="0"/>
                  </a:cubicBezTo>
                  <a:cubicBezTo>
                    <a:pt x="151" y="0"/>
                    <a:pt x="167" y="46"/>
                    <a:pt x="182" y="46"/>
                  </a:cubicBezTo>
                  <a:cubicBezTo>
                    <a:pt x="197" y="46"/>
                    <a:pt x="212" y="0"/>
                    <a:pt x="227" y="0"/>
                  </a:cubicBezTo>
                  <a:cubicBezTo>
                    <a:pt x="242" y="0"/>
                    <a:pt x="257" y="46"/>
                    <a:pt x="272" y="46"/>
                  </a:cubicBezTo>
                  <a:cubicBezTo>
                    <a:pt x="287" y="46"/>
                    <a:pt x="303" y="0"/>
                    <a:pt x="318" y="0"/>
                  </a:cubicBezTo>
                  <a:cubicBezTo>
                    <a:pt x="333" y="0"/>
                    <a:pt x="348" y="46"/>
                    <a:pt x="363" y="46"/>
                  </a:cubicBezTo>
                  <a:cubicBezTo>
                    <a:pt x="378" y="46"/>
                    <a:pt x="393" y="0"/>
                    <a:pt x="408" y="0"/>
                  </a:cubicBezTo>
                  <a:cubicBezTo>
                    <a:pt x="423" y="0"/>
                    <a:pt x="439" y="46"/>
                    <a:pt x="454" y="46"/>
                  </a:cubicBezTo>
                  <a:cubicBezTo>
                    <a:pt x="469" y="46"/>
                    <a:pt x="484" y="0"/>
                    <a:pt x="499" y="0"/>
                  </a:cubicBezTo>
                  <a:cubicBezTo>
                    <a:pt x="514" y="0"/>
                    <a:pt x="529" y="46"/>
                    <a:pt x="544" y="46"/>
                  </a:cubicBezTo>
                  <a:cubicBezTo>
                    <a:pt x="559" y="46"/>
                    <a:pt x="575" y="0"/>
                    <a:pt x="590" y="0"/>
                  </a:cubicBezTo>
                  <a:cubicBezTo>
                    <a:pt x="605" y="0"/>
                    <a:pt x="620" y="46"/>
                    <a:pt x="635" y="46"/>
                  </a:cubicBezTo>
                  <a:cubicBezTo>
                    <a:pt x="650" y="46"/>
                    <a:pt x="665" y="23"/>
                    <a:pt x="681" y="0"/>
                  </a:cubicBezTo>
                </a:path>
              </a:pathLst>
            </a:custGeom>
            <a:noFill/>
            <a:ln w="9525">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45" name="直接连接符 163857"/>
            <p:cNvSpPr>
              <a:spLocks noChangeShapeType="1"/>
            </p:cNvSpPr>
            <p:nvPr/>
          </p:nvSpPr>
          <p:spPr bwMode="auto">
            <a:xfrm>
              <a:off x="3055" y="1253"/>
              <a:ext cx="226" cy="0"/>
            </a:xfrm>
            <a:prstGeom prst="line">
              <a:avLst/>
            </a:prstGeom>
            <a:noFill/>
            <a:ln w="19050">
              <a:solidFill>
                <a:srgbClr val="0066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6" name="任意多边形 163858"/>
            <p:cNvSpPr>
              <a:spLocks noChangeArrowheads="1"/>
            </p:cNvSpPr>
            <p:nvPr/>
          </p:nvSpPr>
          <p:spPr bwMode="auto">
            <a:xfrm flipV="1">
              <a:off x="2646" y="1162"/>
              <a:ext cx="409" cy="91"/>
            </a:xfrm>
            <a:custGeom>
              <a:avLst/>
              <a:gdLst>
                <a:gd name="T0" fmla="*/ 0 w 681"/>
                <a:gd name="T1" fmla="*/ 46 h 46"/>
                <a:gd name="T2" fmla="*/ 46 w 681"/>
                <a:gd name="T3" fmla="*/ 0 h 46"/>
                <a:gd name="T4" fmla="*/ 91 w 681"/>
                <a:gd name="T5" fmla="*/ 46 h 46"/>
                <a:gd name="T6" fmla="*/ 136 w 681"/>
                <a:gd name="T7" fmla="*/ 0 h 46"/>
                <a:gd name="T8" fmla="*/ 182 w 681"/>
                <a:gd name="T9" fmla="*/ 46 h 46"/>
                <a:gd name="T10" fmla="*/ 227 w 681"/>
                <a:gd name="T11" fmla="*/ 0 h 46"/>
                <a:gd name="T12" fmla="*/ 272 w 681"/>
                <a:gd name="T13" fmla="*/ 46 h 46"/>
                <a:gd name="T14" fmla="*/ 318 w 681"/>
                <a:gd name="T15" fmla="*/ 0 h 46"/>
                <a:gd name="T16" fmla="*/ 363 w 681"/>
                <a:gd name="T17" fmla="*/ 46 h 46"/>
                <a:gd name="T18" fmla="*/ 408 w 681"/>
                <a:gd name="T19" fmla="*/ 0 h 46"/>
                <a:gd name="T20" fmla="*/ 454 w 681"/>
                <a:gd name="T21" fmla="*/ 46 h 46"/>
                <a:gd name="T22" fmla="*/ 499 w 681"/>
                <a:gd name="T23" fmla="*/ 0 h 46"/>
                <a:gd name="T24" fmla="*/ 544 w 681"/>
                <a:gd name="T25" fmla="*/ 46 h 46"/>
                <a:gd name="T26" fmla="*/ 590 w 681"/>
                <a:gd name="T27" fmla="*/ 0 h 46"/>
                <a:gd name="T28" fmla="*/ 635 w 681"/>
                <a:gd name="T29" fmla="*/ 46 h 46"/>
                <a:gd name="T30" fmla="*/ 681 w 681"/>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1" h="46">
                  <a:moveTo>
                    <a:pt x="0" y="46"/>
                  </a:moveTo>
                  <a:cubicBezTo>
                    <a:pt x="15" y="23"/>
                    <a:pt x="31" y="0"/>
                    <a:pt x="46" y="0"/>
                  </a:cubicBezTo>
                  <a:cubicBezTo>
                    <a:pt x="61" y="0"/>
                    <a:pt x="76" y="46"/>
                    <a:pt x="91" y="46"/>
                  </a:cubicBezTo>
                  <a:cubicBezTo>
                    <a:pt x="106" y="46"/>
                    <a:pt x="121" y="0"/>
                    <a:pt x="136" y="0"/>
                  </a:cubicBezTo>
                  <a:cubicBezTo>
                    <a:pt x="151" y="0"/>
                    <a:pt x="167" y="46"/>
                    <a:pt x="182" y="46"/>
                  </a:cubicBezTo>
                  <a:cubicBezTo>
                    <a:pt x="197" y="46"/>
                    <a:pt x="212" y="0"/>
                    <a:pt x="227" y="0"/>
                  </a:cubicBezTo>
                  <a:cubicBezTo>
                    <a:pt x="242" y="0"/>
                    <a:pt x="257" y="46"/>
                    <a:pt x="272" y="46"/>
                  </a:cubicBezTo>
                  <a:cubicBezTo>
                    <a:pt x="287" y="46"/>
                    <a:pt x="303" y="0"/>
                    <a:pt x="318" y="0"/>
                  </a:cubicBezTo>
                  <a:cubicBezTo>
                    <a:pt x="333" y="0"/>
                    <a:pt x="348" y="46"/>
                    <a:pt x="363" y="46"/>
                  </a:cubicBezTo>
                  <a:cubicBezTo>
                    <a:pt x="378" y="46"/>
                    <a:pt x="393" y="0"/>
                    <a:pt x="408" y="0"/>
                  </a:cubicBezTo>
                  <a:cubicBezTo>
                    <a:pt x="423" y="0"/>
                    <a:pt x="439" y="46"/>
                    <a:pt x="454" y="46"/>
                  </a:cubicBezTo>
                  <a:cubicBezTo>
                    <a:pt x="469" y="46"/>
                    <a:pt x="484" y="0"/>
                    <a:pt x="499" y="0"/>
                  </a:cubicBezTo>
                  <a:cubicBezTo>
                    <a:pt x="514" y="0"/>
                    <a:pt x="529" y="46"/>
                    <a:pt x="544" y="46"/>
                  </a:cubicBezTo>
                  <a:cubicBezTo>
                    <a:pt x="559" y="46"/>
                    <a:pt x="575" y="0"/>
                    <a:pt x="590" y="0"/>
                  </a:cubicBezTo>
                  <a:cubicBezTo>
                    <a:pt x="605" y="0"/>
                    <a:pt x="620" y="46"/>
                    <a:pt x="635" y="46"/>
                  </a:cubicBezTo>
                  <a:cubicBezTo>
                    <a:pt x="650" y="46"/>
                    <a:pt x="665" y="23"/>
                    <a:pt x="681" y="0"/>
                  </a:cubicBezTo>
                </a:path>
              </a:pathLst>
            </a:custGeom>
            <a:noFill/>
            <a:ln w="9525">
              <a:solidFill>
                <a:srgbClr val="0066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47" name="右大括号 163859"/>
            <p:cNvSpPr/>
            <p:nvPr/>
          </p:nvSpPr>
          <p:spPr bwMode="auto">
            <a:xfrm rot="-5400000">
              <a:off x="2197" y="571"/>
              <a:ext cx="91" cy="726"/>
            </a:xfrm>
            <a:prstGeom prst="rightBrace">
              <a:avLst>
                <a:gd name="adj1" fmla="val 66410"/>
                <a:gd name="adj2" fmla="val 50000"/>
              </a:avLst>
            </a:pr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48" name="文本框 163860"/>
            <p:cNvSpPr txBox="1">
              <a:spLocks noChangeArrowheads="1"/>
            </p:cNvSpPr>
            <p:nvPr/>
          </p:nvSpPr>
          <p:spPr bwMode="auto">
            <a:xfrm>
              <a:off x="2109" y="663"/>
              <a:ext cx="45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000066"/>
                  </a:solidFill>
                </a:rPr>
                <a:t>km</a:t>
              </a:r>
            </a:p>
          </p:txBody>
        </p:sp>
        <p:sp>
          <p:nvSpPr>
            <p:cNvPr id="22549" name="文本框 163861"/>
            <p:cNvSpPr txBox="1">
              <a:spLocks noChangeArrowheads="1"/>
            </p:cNvSpPr>
            <p:nvPr/>
          </p:nvSpPr>
          <p:spPr bwMode="auto">
            <a:xfrm>
              <a:off x="1157" y="1389"/>
              <a:ext cx="36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a</a:t>
              </a:r>
            </a:p>
          </p:txBody>
        </p:sp>
        <p:sp>
          <p:nvSpPr>
            <p:cNvPr id="22550" name="文本框 163862"/>
            <p:cNvSpPr txBox="1">
              <a:spLocks noChangeArrowheads="1"/>
            </p:cNvSpPr>
            <p:nvPr/>
          </p:nvSpPr>
          <p:spPr bwMode="auto">
            <a:xfrm>
              <a:off x="2382" y="1435"/>
              <a:ext cx="36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a</a:t>
              </a:r>
              <a:r>
                <a:rPr lang="en-US" altLang="zh-CN" sz="2400">
                  <a:solidFill>
                    <a:srgbClr val="FF0000"/>
                  </a:solidFill>
                </a:rPr>
                <a:t>/</a:t>
              </a:r>
              <a:r>
                <a:rPr lang="en-US" altLang="zh-CN" sz="2400" i="1">
                  <a:solidFill>
                    <a:srgbClr val="FF0000"/>
                  </a:solidFill>
                </a:rPr>
                <a:t>k</a:t>
              </a:r>
            </a:p>
          </p:txBody>
        </p:sp>
        <p:sp>
          <p:nvSpPr>
            <p:cNvPr id="22551" name="文本框 163863"/>
            <p:cNvSpPr txBox="1">
              <a:spLocks noChangeArrowheads="1"/>
            </p:cNvSpPr>
            <p:nvPr/>
          </p:nvSpPr>
          <p:spPr bwMode="auto">
            <a:xfrm>
              <a:off x="3152" y="1026"/>
              <a:ext cx="22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F</a:t>
              </a:r>
            </a:p>
          </p:txBody>
        </p:sp>
        <p:sp>
          <p:nvSpPr>
            <p:cNvPr id="22552" name="文本框 163864"/>
            <p:cNvSpPr txBox="1">
              <a:spLocks noChangeArrowheads="1"/>
            </p:cNvSpPr>
            <p:nvPr/>
          </p:nvSpPr>
          <p:spPr bwMode="auto">
            <a:xfrm>
              <a:off x="1429" y="1026"/>
              <a:ext cx="22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3849"/>
                                        </p:tgtEl>
                                        <p:attrNameLst>
                                          <p:attrName>style.visibility</p:attrName>
                                        </p:attrNameLst>
                                      </p:cBhvr>
                                      <p:to>
                                        <p:strVal val="visible"/>
                                      </p:to>
                                    </p:set>
                                    <p:animEffect transition="in" filter="box(in)">
                                      <p:cBhvr>
                                        <p:cTn id="7" dur="500"/>
                                        <p:tgtEl>
                                          <p:spTgt spid="1638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3847"/>
                                        </p:tgtEl>
                                        <p:attrNameLst>
                                          <p:attrName>style.visibility</p:attrName>
                                        </p:attrNameLst>
                                      </p:cBhvr>
                                      <p:to>
                                        <p:strVal val="visible"/>
                                      </p:to>
                                    </p:set>
                                    <p:animEffect transition="in" filter="checkerboard(across)">
                                      <p:cBhvr>
                                        <p:cTn id="12" dur="500"/>
                                        <p:tgtEl>
                                          <p:spTgt spid="16384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3845"/>
                                        </p:tgtEl>
                                        <p:attrNameLst>
                                          <p:attrName>style.visibility</p:attrName>
                                        </p:attrNameLst>
                                      </p:cBhvr>
                                      <p:to>
                                        <p:strVal val="visible"/>
                                      </p:to>
                                    </p:set>
                                    <p:animEffect transition="in" filter="checkerboard(across)">
                                      <p:cBhvr>
                                        <p:cTn id="15" dur="500"/>
                                        <p:tgtEl>
                                          <p:spTgt spid="16384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63848"/>
                                        </p:tgtEl>
                                        <p:attrNameLst>
                                          <p:attrName>style.visibility</p:attrName>
                                        </p:attrNameLst>
                                      </p:cBhvr>
                                      <p:to>
                                        <p:strVal val="visible"/>
                                      </p:to>
                                    </p:set>
                                    <p:animEffect transition="in" filter="slide(fromBottom)">
                                      <p:cBhvr>
                                        <p:cTn id="20" dur="500"/>
                                        <p:tgtEl>
                                          <p:spTgt spid="163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p:bldP spid="1638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矩形 164865"/>
          <p:cNvSpPr>
            <a:spLocks noChangeArrowheads="1"/>
          </p:cNvSpPr>
          <p:nvPr/>
        </p:nvSpPr>
        <p:spPr bwMode="auto">
          <a:xfrm>
            <a:off x="1290108" y="895873"/>
            <a:ext cx="959908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SzPct val="90000"/>
              <a:buFont typeface="Wingdings" panose="05000000000000000000" pitchFamily="2" charset="2"/>
              <a:buChar char="Ø"/>
            </a:pPr>
            <a:r>
              <a:rPr lang="en-US" altLang="zh-CN" b="1" dirty="0">
                <a:solidFill>
                  <a:srgbClr val="CC0066"/>
                </a:solidFill>
                <a:latin typeface="楷体_GB2312" pitchFamily="49" charset="-122"/>
                <a:ea typeface="楷体_GB2312" pitchFamily="49" charset="-122"/>
              </a:rPr>
              <a:t> </a:t>
            </a:r>
            <a:r>
              <a:rPr lang="zh-CN" altLang="en-US" b="1" dirty="0">
                <a:solidFill>
                  <a:srgbClr val="CC0066"/>
                </a:solidFill>
                <a:latin typeface="楷体_GB2312" pitchFamily="49" charset="-122"/>
                <a:ea typeface="楷体_GB2312" pitchFamily="49" charset="-122"/>
              </a:rPr>
              <a:t>加速度、力和质量三者的关系： </a:t>
            </a:r>
          </a:p>
        </p:txBody>
      </p:sp>
      <p:sp>
        <p:nvSpPr>
          <p:cNvPr id="23554" name="矩形 164866"/>
          <p:cNvSpPr>
            <a:spLocks noChangeArrowheads="1"/>
          </p:cNvSpPr>
          <p:nvPr/>
        </p:nvSpPr>
        <p:spPr bwMode="auto">
          <a:xfrm>
            <a:off x="5772151" y="323850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64868" name="对象 164867"/>
          <p:cNvGraphicFramePr>
            <a:graphicFrameLocks/>
          </p:cNvGraphicFramePr>
          <p:nvPr/>
        </p:nvGraphicFramePr>
        <p:xfrm>
          <a:off x="4458806" y="1870075"/>
          <a:ext cx="1794933" cy="1368425"/>
        </p:xfrm>
        <a:graphic>
          <a:graphicData uri="http://schemas.openxmlformats.org/presentationml/2006/ole">
            <mc:AlternateContent xmlns:mc="http://schemas.openxmlformats.org/markup-compatibility/2006">
              <mc:Choice xmlns:v="urn:schemas-microsoft-com:vml" Requires="v">
                <p:oleObj r:id="rId2" imgW="12496800" imgH="10058400" progId="">
                  <p:embed/>
                </p:oleObj>
              </mc:Choice>
              <mc:Fallback>
                <p:oleObj r:id="rId2" imgW="12496800" imgH="10058400" progId="">
                  <p:embed/>
                  <p:pic>
                    <p:nvPicPr>
                      <p:cNvPr id="0" name="Picture 1" descr="image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806" y="1870075"/>
                        <a:ext cx="179493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4869" name="文本框 164868"/>
          <p:cNvSpPr txBox="1">
            <a:spLocks noChangeArrowheads="1"/>
          </p:cNvSpPr>
          <p:nvPr/>
        </p:nvSpPr>
        <p:spPr bwMode="auto">
          <a:xfrm>
            <a:off x="1290108" y="3525838"/>
            <a:ext cx="9038167"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SzPct val="90000"/>
              <a:buFont typeface="Wingdings" panose="05000000000000000000" pitchFamily="2" charset="2"/>
              <a:buChar char="Ø"/>
            </a:pPr>
            <a:r>
              <a:rPr lang="en-US" altLang="zh-CN" b="1" dirty="0">
                <a:solidFill>
                  <a:srgbClr val="CC0066"/>
                </a:solidFill>
                <a:latin typeface="楷体_GB2312" pitchFamily="49" charset="-122"/>
                <a:ea typeface="楷体_GB2312" pitchFamily="49" charset="-122"/>
              </a:rPr>
              <a:t> </a:t>
            </a:r>
            <a:r>
              <a:rPr lang="zh-CN" altLang="en-US" b="1" dirty="0">
                <a:solidFill>
                  <a:srgbClr val="CC0066"/>
                </a:solidFill>
                <a:latin typeface="楷体_GB2312" pitchFamily="49" charset="-122"/>
                <a:ea typeface="楷体_GB2312" pitchFamily="49" charset="-122"/>
              </a:rPr>
              <a:t>牛顿第二定律只在惯性参照系中成立。</a:t>
            </a:r>
          </a:p>
          <a:p>
            <a:pPr>
              <a:lnSpc>
                <a:spcPct val="125000"/>
              </a:lnSpc>
              <a:spcBef>
                <a:spcPct val="50000"/>
              </a:spcBef>
              <a:buSzPct val="90000"/>
              <a:buFont typeface="Wingdings" panose="05000000000000000000" pitchFamily="2" charset="2"/>
              <a:buChar char="Ø"/>
            </a:pPr>
            <a:r>
              <a:rPr lang="zh-CN" altLang="en-US" b="1" dirty="0">
                <a:solidFill>
                  <a:srgbClr val="CC0066"/>
                </a:solidFill>
                <a:latin typeface="楷体_GB2312" pitchFamily="49" charset="-122"/>
                <a:ea typeface="楷体_GB2312" pitchFamily="49" charset="-122"/>
              </a:rPr>
              <a:t> 牛顿运动方程只适用于质点的运动</a:t>
            </a:r>
          </a:p>
          <a:p>
            <a:pPr>
              <a:lnSpc>
                <a:spcPct val="125000"/>
              </a:lnSpc>
              <a:spcBef>
                <a:spcPct val="50000"/>
              </a:spcBef>
              <a:buSzPct val="90000"/>
              <a:buFont typeface="Wingdings" panose="05000000000000000000" pitchFamily="2" charset="2"/>
              <a:buChar char="Ø"/>
            </a:pPr>
            <a:r>
              <a:rPr lang="zh-CN" altLang="en-US" b="1" dirty="0">
                <a:solidFill>
                  <a:srgbClr val="CC0066"/>
                </a:solidFill>
                <a:latin typeface="楷体_GB2312" pitchFamily="49" charset="-122"/>
                <a:ea typeface="楷体_GB2312" pitchFamily="49" charset="-122"/>
              </a:rPr>
              <a:t> 牛顿第二定律中</a:t>
            </a:r>
            <a:r>
              <a:rPr lang="en-US" altLang="zh-CN" b="1" dirty="0">
                <a:solidFill>
                  <a:srgbClr val="CC0066"/>
                </a:solidFill>
                <a:latin typeface="楷体_GB2312" pitchFamily="49" charset="-122"/>
                <a:ea typeface="楷体_GB2312" pitchFamily="49" charset="-122"/>
              </a:rPr>
              <a:t>F</a:t>
            </a:r>
            <a:r>
              <a:rPr lang="zh-CN" altLang="en-US" b="1" dirty="0">
                <a:solidFill>
                  <a:srgbClr val="CC0066"/>
                </a:solidFill>
                <a:latin typeface="楷体_GB2312" pitchFamily="49" charset="-122"/>
                <a:ea typeface="楷体_GB2312" pitchFamily="49" charset="-122"/>
              </a:rPr>
              <a:t>和</a:t>
            </a:r>
            <a:r>
              <a:rPr lang="en-US" altLang="zh-CN" b="1" dirty="0">
                <a:solidFill>
                  <a:srgbClr val="CC0066"/>
                </a:solidFill>
                <a:latin typeface="楷体_GB2312" pitchFamily="49" charset="-122"/>
                <a:ea typeface="楷体_GB2312" pitchFamily="49" charset="-122"/>
              </a:rPr>
              <a:t>a</a:t>
            </a:r>
            <a:r>
              <a:rPr lang="zh-CN" altLang="en-US" b="1" dirty="0">
                <a:solidFill>
                  <a:srgbClr val="CC0066"/>
                </a:solidFill>
                <a:latin typeface="楷体_GB2312" pitchFamily="49" charset="-122"/>
                <a:ea typeface="楷体_GB2312" pitchFamily="49" charset="-122"/>
              </a:rPr>
              <a:t>的关系为瞬时关系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slide(fromBottom)">
                                      <p:cBhvr>
                                        <p:cTn id="7" dur="500"/>
                                        <p:tgtEl>
                                          <p:spTgt spid="1648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4869"/>
                                        </p:tgtEl>
                                        <p:attrNameLst>
                                          <p:attrName>style.visibility</p:attrName>
                                        </p:attrNameLst>
                                      </p:cBhvr>
                                      <p:to>
                                        <p:strVal val="visible"/>
                                      </p:to>
                                    </p:set>
                                    <p:animEffect transition="in" filter="box(in)">
                                      <p:cBhvr>
                                        <p:cTn id="12" dur="500"/>
                                        <p:tgtEl>
                                          <p:spTgt spid="16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p>
            <a:fld id="{5A2990ED-BC17-4ABC-9B62-4ED0D764D464}" type="slidenum">
              <a:rPr lang="en-US" altLang="zh-CN"/>
              <a:pPr/>
              <a:t>15</a:t>
            </a:fld>
            <a:endParaRPr lang="en-US" altLang="zh-CN"/>
          </a:p>
        </p:txBody>
      </p:sp>
      <p:sp>
        <p:nvSpPr>
          <p:cNvPr id="264195" name="Rectangle 3"/>
          <p:cNvSpPr>
            <a:spLocks noChangeArrowheads="1"/>
          </p:cNvSpPr>
          <p:nvPr/>
        </p:nvSpPr>
        <p:spPr bwMode="auto">
          <a:xfrm>
            <a:off x="1165981" y="1053664"/>
            <a:ext cx="2532561" cy="523220"/>
          </a:xfrm>
          <a:prstGeom prst="rect">
            <a:avLst/>
          </a:prstGeom>
          <a:solidFill>
            <a:srgbClr val="CCFFCC">
              <a:alpha val="80000"/>
            </a:srgbClr>
          </a:solidFill>
          <a:ln w="9525">
            <a:noFill/>
            <a:miter lim="800000"/>
          </a:ln>
          <a:effectLst/>
        </p:spPr>
        <p:txBody>
          <a:bodyPr wrap="square" anchor="ctr">
            <a:spAutoFit/>
          </a:bodyPr>
          <a:lstStyle/>
          <a:p>
            <a:r>
              <a:rPr lang="zh-CN" altLang="en-US" sz="2800" b="1" dirty="0">
                <a:solidFill>
                  <a:srgbClr val="FF0000"/>
                </a:solidFill>
                <a:latin typeface="宋体" panose="02010600030101010101" pitchFamily="2" charset="-122"/>
                <a:ea typeface="宋体" panose="02010600030101010101" pitchFamily="2" charset="-122"/>
              </a:rPr>
              <a:t>力的叠加原理</a:t>
            </a:r>
          </a:p>
        </p:txBody>
      </p:sp>
      <p:sp>
        <p:nvSpPr>
          <p:cNvPr id="264196" name="Text Box 4"/>
          <p:cNvSpPr txBox="1">
            <a:spLocks noChangeArrowheads="1"/>
          </p:cNvSpPr>
          <p:nvPr/>
        </p:nvSpPr>
        <p:spPr bwMode="auto">
          <a:xfrm>
            <a:off x="1165982" y="1902726"/>
            <a:ext cx="9853685" cy="1040285"/>
          </a:xfrm>
          <a:prstGeom prst="rect">
            <a:avLst/>
          </a:prstGeom>
          <a:noFill/>
          <a:ln w="19050" algn="ctr">
            <a:solidFill>
              <a:srgbClr val="0000FF"/>
            </a:solidFill>
            <a:prstDash val="dash"/>
            <a:miter lim="800000"/>
            <a:headEnd type="none" w="sm" len="sm"/>
            <a:tailEnd type="none" w="sm" len="sm"/>
          </a:ln>
          <a:effectLst/>
        </p:spPr>
        <p:txBody>
          <a:bodyPr wrap="square">
            <a:spAutoFit/>
          </a:bodyPr>
          <a:lstStyle/>
          <a:p>
            <a:pPr>
              <a:lnSpc>
                <a:spcPct val="110000"/>
              </a:lnSpc>
              <a:spcBef>
                <a:spcPct val="50000"/>
              </a:spcBef>
            </a:pPr>
            <a:r>
              <a:rPr kumimoji="1" lang="zh-CN" altLang="en-US" sz="2800" dirty="0">
                <a:latin typeface="宋体" panose="02010600030101010101" pitchFamily="2" charset="-122"/>
                <a:ea typeface="宋体" panose="02010600030101010101" pitchFamily="2" charset="-122"/>
                <a:cs typeface="Times New Roman" panose="02020603050405020304" pitchFamily="18" charset="0"/>
              </a:rPr>
              <a:t>几个力同时作用在一个物体上所产生的加速度</a:t>
            </a:r>
            <a:r>
              <a:rPr kumimoji="1" lang="zh-CN" altLang="en-US" sz="2800" i="1" dirty="0">
                <a:latin typeface="宋体" panose="02010600030101010101" pitchFamily="2" charset="-122"/>
                <a:ea typeface="宋体" panose="02010600030101010101" pitchFamily="2" charset="-122"/>
                <a:cs typeface="Times New Roman" panose="02020603050405020304" pitchFamily="18" charset="0"/>
              </a:rPr>
              <a:t>  </a:t>
            </a:r>
            <a:r>
              <a:rPr kumimoji="1" lang="zh-CN" altLang="en-US" sz="2800" dirty="0">
                <a:latin typeface="宋体" panose="02010600030101010101" pitchFamily="2" charset="-122"/>
                <a:ea typeface="宋体" panose="02010600030101010101" pitchFamily="2" charset="-122"/>
                <a:cs typeface="Times New Roman" panose="02020603050405020304" pitchFamily="18" charset="0"/>
              </a:rPr>
              <a:t>，等于各个力</a:t>
            </a:r>
            <a:r>
              <a:rPr kumimoji="1" lang="zh-CN" altLang="en-US" sz="2800" dirty="0">
                <a:solidFill>
                  <a:srgbClr val="0000CC"/>
                </a:solidFill>
                <a:latin typeface="宋体" panose="02010600030101010101" pitchFamily="2" charset="-122"/>
                <a:ea typeface="宋体" panose="02010600030101010101" pitchFamily="2" charset="-122"/>
                <a:cs typeface="Times New Roman" panose="02020603050405020304" pitchFamily="18" charset="0"/>
              </a:rPr>
              <a:t>单独作用</a:t>
            </a:r>
            <a:r>
              <a:rPr kumimoji="1" lang="zh-CN" altLang="en-US" sz="2800" dirty="0">
                <a:latin typeface="宋体" panose="02010600030101010101" pitchFamily="2" charset="-122"/>
                <a:ea typeface="宋体" panose="02010600030101010101" pitchFamily="2" charset="-122"/>
                <a:cs typeface="Times New Roman" panose="02020603050405020304" pitchFamily="18" charset="0"/>
              </a:rPr>
              <a:t>时所产生加速度的</a:t>
            </a:r>
            <a:r>
              <a:rPr kumimoji="1" lang="zh-CN" altLang="en-US" sz="2800" dirty="0">
                <a:solidFill>
                  <a:srgbClr val="0000CC"/>
                </a:solidFill>
                <a:latin typeface="宋体" panose="02010600030101010101" pitchFamily="2" charset="-122"/>
                <a:ea typeface="宋体" panose="02010600030101010101" pitchFamily="2" charset="-122"/>
                <a:cs typeface="Times New Roman" panose="02020603050405020304" pitchFamily="18" charset="0"/>
              </a:rPr>
              <a:t>矢量和</a:t>
            </a:r>
            <a:r>
              <a:rPr kumimoji="1" lang="zh-CN" altLang="en-US" sz="2800" dirty="0">
                <a:latin typeface="宋体" panose="02010600030101010101" pitchFamily="2" charset="-122"/>
                <a:ea typeface="宋体" panose="02010600030101010101" pitchFamily="2" charset="-122"/>
                <a:cs typeface="Times New Roman" panose="02020603050405020304" pitchFamily="18" charset="0"/>
              </a:rPr>
              <a:t>。</a:t>
            </a:r>
          </a:p>
        </p:txBody>
      </p:sp>
      <p:sp>
        <p:nvSpPr>
          <p:cNvPr id="264198" name="Text Box 6"/>
          <p:cNvSpPr txBox="1">
            <a:spLocks noChangeArrowheads="1"/>
          </p:cNvSpPr>
          <p:nvPr/>
        </p:nvSpPr>
        <p:spPr bwMode="auto">
          <a:xfrm>
            <a:off x="1165981" y="3298958"/>
            <a:ext cx="6239933" cy="51911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dirty="0">
                <a:latin typeface="宋体" panose="02010600030101010101" pitchFamily="2" charset="-122"/>
                <a:ea typeface="宋体" panose="02010600030101010101" pitchFamily="2" charset="-122"/>
                <a:cs typeface="Times New Roman" panose="02020603050405020304" pitchFamily="18" charset="0"/>
              </a:rPr>
              <a:t>在直角坐标系</a:t>
            </a:r>
            <a:r>
              <a:rPr kumimoji="1" lang="en-US" altLang="zh-CN" sz="2800" i="1" dirty="0" err="1">
                <a:latin typeface="宋体" panose="02010600030101010101" pitchFamily="2" charset="-122"/>
                <a:ea typeface="宋体" panose="02010600030101010101" pitchFamily="2" charset="-122"/>
                <a:cs typeface="Times New Roman" panose="02020603050405020304" pitchFamily="18" charset="0"/>
              </a:rPr>
              <a:t>Oxyz</a:t>
            </a:r>
            <a:r>
              <a:rPr kumimoji="1" lang="zh-CN" altLang="en-US" sz="2800" dirty="0">
                <a:latin typeface="宋体" panose="02010600030101010101" pitchFamily="2" charset="-122"/>
                <a:ea typeface="宋体" panose="02010600030101010101" pitchFamily="2" charset="-122"/>
                <a:cs typeface="Times New Roman" panose="02020603050405020304" pitchFamily="18" charset="0"/>
              </a:rPr>
              <a:t>中： </a:t>
            </a:r>
          </a:p>
        </p:txBody>
      </p:sp>
      <p:pic>
        <p:nvPicPr>
          <p:cNvPr id="1044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3849" y="1976472"/>
            <a:ext cx="323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4838" y="4029075"/>
            <a:ext cx="2632103" cy="2438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165889"/>
          <p:cNvSpPr txBox="1">
            <a:spLocks noChangeArrowheads="1"/>
          </p:cNvSpPr>
          <p:nvPr/>
        </p:nvSpPr>
        <p:spPr bwMode="auto">
          <a:xfrm>
            <a:off x="1102785" y="417892"/>
            <a:ext cx="61446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dirty="0">
                <a:solidFill>
                  <a:srgbClr val="FF0000"/>
                </a:solidFill>
                <a:latin typeface="黑体" panose="02010609060101010101" pitchFamily="49" charset="-122"/>
                <a:ea typeface="黑体" panose="02010609060101010101" pitchFamily="49" charset="-122"/>
              </a:rPr>
              <a:t>3 </a:t>
            </a:r>
            <a:r>
              <a:rPr lang="zh-CN" altLang="en-US" sz="3200" b="1" dirty="0">
                <a:solidFill>
                  <a:srgbClr val="FF0000"/>
                </a:solidFill>
                <a:latin typeface="黑体" panose="02010609060101010101" pitchFamily="49" charset="-122"/>
                <a:ea typeface="黑体" panose="02010609060101010101" pitchFamily="49" charset="-122"/>
              </a:rPr>
              <a:t>牛顿第三定律   </a:t>
            </a:r>
          </a:p>
        </p:txBody>
      </p:sp>
      <p:sp>
        <p:nvSpPr>
          <p:cNvPr id="165891" name="文本框 165890"/>
          <p:cNvSpPr txBox="1">
            <a:spLocks noChangeArrowheads="1"/>
          </p:cNvSpPr>
          <p:nvPr/>
        </p:nvSpPr>
        <p:spPr bwMode="auto">
          <a:xfrm>
            <a:off x="1341967" y="48768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Char char="Ø"/>
            </a:pPr>
            <a:r>
              <a:rPr lang="en-US" altLang="zh-CN" sz="2400" b="1">
                <a:solidFill>
                  <a:srgbClr val="CC0066"/>
                </a:solidFill>
                <a:latin typeface="楷体_GB2312" pitchFamily="49" charset="-122"/>
                <a:ea typeface="楷体_GB2312" pitchFamily="49" charset="-122"/>
              </a:rPr>
              <a:t> </a:t>
            </a:r>
            <a:r>
              <a:rPr lang="zh-CN" altLang="en-US" sz="2400" b="1">
                <a:solidFill>
                  <a:srgbClr val="CC0066"/>
                </a:solidFill>
                <a:latin typeface="楷体_GB2312" pitchFamily="49" charset="-122"/>
                <a:ea typeface="楷体_GB2312" pitchFamily="49" charset="-122"/>
              </a:rPr>
              <a:t>作用力和反作用力同时存在</a:t>
            </a:r>
          </a:p>
        </p:txBody>
      </p:sp>
      <p:sp>
        <p:nvSpPr>
          <p:cNvPr id="165892" name="文本框 165891"/>
          <p:cNvSpPr txBox="1">
            <a:spLocks noChangeArrowheads="1"/>
          </p:cNvSpPr>
          <p:nvPr/>
        </p:nvSpPr>
        <p:spPr bwMode="auto">
          <a:xfrm>
            <a:off x="1341967" y="5465763"/>
            <a:ext cx="1042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Char char="Ø"/>
            </a:pPr>
            <a:r>
              <a:rPr lang="en-US" altLang="zh-CN" sz="2400" b="1" dirty="0">
                <a:solidFill>
                  <a:srgbClr val="CC0066"/>
                </a:solidFill>
                <a:latin typeface="楷体_GB2312" pitchFamily="49" charset="-122"/>
                <a:ea typeface="楷体_GB2312" pitchFamily="49" charset="-122"/>
              </a:rPr>
              <a:t> </a:t>
            </a:r>
            <a:r>
              <a:rPr lang="zh-CN" altLang="en-US" sz="2400" b="1" dirty="0">
                <a:solidFill>
                  <a:srgbClr val="CC0066"/>
                </a:solidFill>
                <a:latin typeface="楷体_GB2312" pitchFamily="49" charset="-122"/>
                <a:ea typeface="楷体_GB2312" pitchFamily="49" charset="-122"/>
              </a:rPr>
              <a:t>分别作用于两个物体上，不是一对平衡力</a:t>
            </a:r>
          </a:p>
        </p:txBody>
      </p:sp>
      <p:sp>
        <p:nvSpPr>
          <p:cNvPr id="165893" name="文本框 165892"/>
          <p:cNvSpPr txBox="1">
            <a:spLocks noChangeArrowheads="1"/>
          </p:cNvSpPr>
          <p:nvPr/>
        </p:nvSpPr>
        <p:spPr bwMode="auto">
          <a:xfrm>
            <a:off x="1341967" y="6067425"/>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Char char="Ø"/>
            </a:pPr>
            <a:r>
              <a:rPr lang="en-US" altLang="zh-CN" sz="2400" b="1">
                <a:solidFill>
                  <a:srgbClr val="CC0066"/>
                </a:solidFill>
                <a:latin typeface="楷体_GB2312" pitchFamily="49" charset="-122"/>
                <a:ea typeface="楷体_GB2312" pitchFamily="49" charset="-122"/>
              </a:rPr>
              <a:t> </a:t>
            </a:r>
            <a:r>
              <a:rPr lang="zh-CN" altLang="en-US" sz="2400" b="1">
                <a:solidFill>
                  <a:srgbClr val="CC0066"/>
                </a:solidFill>
                <a:latin typeface="楷体_GB2312" pitchFamily="49" charset="-122"/>
                <a:ea typeface="楷体_GB2312" pitchFamily="49" charset="-122"/>
              </a:rPr>
              <a:t>属于同一种性质的力</a:t>
            </a:r>
          </a:p>
        </p:txBody>
      </p:sp>
      <p:sp>
        <p:nvSpPr>
          <p:cNvPr id="165894" name="文本框 165893"/>
          <p:cNvSpPr txBox="1">
            <a:spLocks noChangeArrowheads="1"/>
          </p:cNvSpPr>
          <p:nvPr/>
        </p:nvSpPr>
        <p:spPr bwMode="auto">
          <a:xfrm>
            <a:off x="1361018" y="4322763"/>
            <a:ext cx="116649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Char char="Ø"/>
            </a:pPr>
            <a:r>
              <a:rPr lang="en-US" altLang="zh-CN" sz="2400" b="1">
                <a:solidFill>
                  <a:srgbClr val="CC0066"/>
                </a:solidFill>
                <a:latin typeface="楷体_GB2312" pitchFamily="49" charset="-122"/>
                <a:ea typeface="楷体_GB2312" pitchFamily="49" charset="-122"/>
              </a:rPr>
              <a:t> </a:t>
            </a:r>
            <a:r>
              <a:rPr lang="zh-CN" altLang="en-US" sz="2400" b="1">
                <a:solidFill>
                  <a:srgbClr val="CC0066"/>
                </a:solidFill>
                <a:latin typeface="楷体_GB2312" pitchFamily="49" charset="-122"/>
                <a:ea typeface="楷体_GB2312" pitchFamily="49" charset="-122"/>
              </a:rPr>
              <a:t>反映了力的来源：力来自物体与物体间的相互作用 </a:t>
            </a:r>
          </a:p>
        </p:txBody>
      </p:sp>
      <p:graphicFrame>
        <p:nvGraphicFramePr>
          <p:cNvPr id="165895" name="对象 165894"/>
          <p:cNvGraphicFramePr>
            <a:graphicFrameLocks/>
          </p:cNvGraphicFramePr>
          <p:nvPr/>
        </p:nvGraphicFramePr>
        <p:xfrm>
          <a:off x="3310467" y="2611439"/>
          <a:ext cx="3725333" cy="1025525"/>
        </p:xfrm>
        <a:graphic>
          <a:graphicData uri="http://schemas.openxmlformats.org/presentationml/2006/ole">
            <mc:AlternateContent xmlns:mc="http://schemas.openxmlformats.org/markup-compatibility/2006">
              <mc:Choice xmlns:v="urn:schemas-microsoft-com:vml" Requires="v">
                <p:oleObj r:id="rId2" imgW="786960" imgH="279360" progId="">
                  <p:embed/>
                </p:oleObj>
              </mc:Choice>
              <mc:Fallback>
                <p:oleObj r:id="rId2" imgW="786960" imgH="279360" progId="">
                  <p:embed/>
                  <p:pic>
                    <p:nvPicPr>
                      <p:cNvPr id="0" name="Picture 1" descr="image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467" y="2611439"/>
                        <a:ext cx="3725333" cy="1025525"/>
                      </a:xfrm>
                      <a:prstGeom prst="rect">
                        <a:avLst/>
                      </a:prstGeom>
                      <a:noFill/>
                      <a:ln w="19050">
                        <a:solidFill>
                          <a:srgbClr val="008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6" name="文本框 165895"/>
          <p:cNvSpPr txBox="1">
            <a:spLocks noChangeArrowheads="1"/>
          </p:cNvSpPr>
          <p:nvPr/>
        </p:nvSpPr>
        <p:spPr bwMode="auto">
          <a:xfrm>
            <a:off x="1201004" y="1147764"/>
            <a:ext cx="9653454"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zh-CN" altLang="en-US" b="1" dirty="0">
                <a:solidFill>
                  <a:srgbClr val="000066"/>
                </a:solidFill>
                <a:latin typeface="宋体" panose="02010600030101010101" pitchFamily="2" charset="-122"/>
              </a:rPr>
              <a:t>两物体间的相互作用力总是大小相等而方向相反，且力的作用线在同一直线上： </a:t>
            </a:r>
          </a:p>
        </p:txBody>
      </p:sp>
      <p:pic>
        <p:nvPicPr>
          <p:cNvPr id="165897" name="图片 165896" descr="牛顿第三定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0684" y="2066970"/>
            <a:ext cx="2976033"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6"/>
                                        </p:tgtEl>
                                        <p:attrNameLst>
                                          <p:attrName>style.visibility</p:attrName>
                                        </p:attrNameLst>
                                      </p:cBhvr>
                                      <p:to>
                                        <p:strVal val="visible"/>
                                      </p:to>
                                    </p:set>
                                    <p:anim calcmode="lin" valueType="num">
                                      <p:cBhvr additive="base">
                                        <p:cTn id="7" dur="500" fill="hold"/>
                                        <p:tgtEl>
                                          <p:spTgt spid="165896"/>
                                        </p:tgtEl>
                                        <p:attrNameLst>
                                          <p:attrName>ppt_x</p:attrName>
                                        </p:attrNameLst>
                                      </p:cBhvr>
                                      <p:tavLst>
                                        <p:tav tm="0">
                                          <p:val>
                                            <p:strVal val="0-#ppt_w/2"/>
                                          </p:val>
                                        </p:tav>
                                        <p:tav tm="100000">
                                          <p:val>
                                            <p:strVal val="#ppt_x"/>
                                          </p:val>
                                        </p:tav>
                                      </p:tavLst>
                                    </p:anim>
                                    <p:anim calcmode="lin" valueType="num">
                                      <p:cBhvr additive="base">
                                        <p:cTn id="8" dur="500" fill="hold"/>
                                        <p:tgtEl>
                                          <p:spTgt spid="1658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5895"/>
                                        </p:tgtEl>
                                        <p:attrNameLst>
                                          <p:attrName>style.visibility</p:attrName>
                                        </p:attrNameLst>
                                      </p:cBhvr>
                                      <p:to>
                                        <p:strVal val="visible"/>
                                      </p:to>
                                    </p:set>
                                    <p:anim calcmode="lin" valueType="num">
                                      <p:cBhvr additive="base">
                                        <p:cTn id="13" dur="500" fill="hold"/>
                                        <p:tgtEl>
                                          <p:spTgt spid="165895"/>
                                        </p:tgtEl>
                                        <p:attrNameLst>
                                          <p:attrName>ppt_x</p:attrName>
                                        </p:attrNameLst>
                                      </p:cBhvr>
                                      <p:tavLst>
                                        <p:tav tm="0">
                                          <p:val>
                                            <p:strVal val="0-#ppt_w/2"/>
                                          </p:val>
                                        </p:tav>
                                        <p:tav tm="100000">
                                          <p:val>
                                            <p:strVal val="#ppt_x"/>
                                          </p:val>
                                        </p:tav>
                                      </p:tavLst>
                                    </p:anim>
                                    <p:anim calcmode="lin" valueType="num">
                                      <p:cBhvr additive="base">
                                        <p:cTn id="14" dur="500" fill="hold"/>
                                        <p:tgtEl>
                                          <p:spTgt spid="1658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5897"/>
                                        </p:tgtEl>
                                        <p:attrNameLst>
                                          <p:attrName>style.visibility</p:attrName>
                                        </p:attrNameLst>
                                      </p:cBhvr>
                                      <p:to>
                                        <p:strVal val="visible"/>
                                      </p:to>
                                    </p:set>
                                    <p:anim calcmode="lin" valueType="num">
                                      <p:cBhvr additive="base">
                                        <p:cTn id="19" dur="500" fill="hold"/>
                                        <p:tgtEl>
                                          <p:spTgt spid="165897"/>
                                        </p:tgtEl>
                                        <p:attrNameLst>
                                          <p:attrName>ppt_x</p:attrName>
                                        </p:attrNameLst>
                                      </p:cBhvr>
                                      <p:tavLst>
                                        <p:tav tm="0">
                                          <p:val>
                                            <p:strVal val="0-#ppt_w/2"/>
                                          </p:val>
                                        </p:tav>
                                        <p:tav tm="100000">
                                          <p:val>
                                            <p:strVal val="#ppt_x"/>
                                          </p:val>
                                        </p:tav>
                                      </p:tavLst>
                                    </p:anim>
                                    <p:anim calcmode="lin" valueType="num">
                                      <p:cBhvr additive="base">
                                        <p:cTn id="20" dur="500" fill="hold"/>
                                        <p:tgtEl>
                                          <p:spTgt spid="16589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894"/>
                                        </p:tgtEl>
                                        <p:attrNameLst>
                                          <p:attrName>style.visibility</p:attrName>
                                        </p:attrNameLst>
                                      </p:cBhvr>
                                      <p:to>
                                        <p:strVal val="visible"/>
                                      </p:to>
                                    </p:set>
                                    <p:anim calcmode="lin" valueType="num">
                                      <p:cBhvr additive="base">
                                        <p:cTn id="25" dur="500" fill="hold"/>
                                        <p:tgtEl>
                                          <p:spTgt spid="165894"/>
                                        </p:tgtEl>
                                        <p:attrNameLst>
                                          <p:attrName>ppt_x</p:attrName>
                                        </p:attrNameLst>
                                      </p:cBhvr>
                                      <p:tavLst>
                                        <p:tav tm="0">
                                          <p:val>
                                            <p:strVal val="0-#ppt_w/2"/>
                                          </p:val>
                                        </p:tav>
                                        <p:tav tm="100000">
                                          <p:val>
                                            <p:strVal val="#ppt_x"/>
                                          </p:val>
                                        </p:tav>
                                      </p:tavLst>
                                    </p:anim>
                                    <p:anim calcmode="lin" valueType="num">
                                      <p:cBhvr additive="base">
                                        <p:cTn id="26" dur="500" fill="hold"/>
                                        <p:tgtEl>
                                          <p:spTgt spid="16589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5891"/>
                                        </p:tgtEl>
                                        <p:attrNameLst>
                                          <p:attrName>style.visibility</p:attrName>
                                        </p:attrNameLst>
                                      </p:cBhvr>
                                      <p:to>
                                        <p:strVal val="visible"/>
                                      </p:to>
                                    </p:set>
                                    <p:anim calcmode="lin" valueType="num">
                                      <p:cBhvr additive="base">
                                        <p:cTn id="31" dur="500" fill="hold"/>
                                        <p:tgtEl>
                                          <p:spTgt spid="165891"/>
                                        </p:tgtEl>
                                        <p:attrNameLst>
                                          <p:attrName>ppt_x</p:attrName>
                                        </p:attrNameLst>
                                      </p:cBhvr>
                                      <p:tavLst>
                                        <p:tav tm="0">
                                          <p:val>
                                            <p:strVal val="0-#ppt_w/2"/>
                                          </p:val>
                                        </p:tav>
                                        <p:tav tm="100000">
                                          <p:val>
                                            <p:strVal val="#ppt_x"/>
                                          </p:val>
                                        </p:tav>
                                      </p:tavLst>
                                    </p:anim>
                                    <p:anim calcmode="lin" valueType="num">
                                      <p:cBhvr additive="base">
                                        <p:cTn id="32"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5892"/>
                                        </p:tgtEl>
                                        <p:attrNameLst>
                                          <p:attrName>style.visibility</p:attrName>
                                        </p:attrNameLst>
                                      </p:cBhvr>
                                      <p:to>
                                        <p:strVal val="visible"/>
                                      </p:to>
                                    </p:set>
                                    <p:anim calcmode="lin" valueType="num">
                                      <p:cBhvr additive="base">
                                        <p:cTn id="37" dur="500" fill="hold"/>
                                        <p:tgtEl>
                                          <p:spTgt spid="165892"/>
                                        </p:tgtEl>
                                        <p:attrNameLst>
                                          <p:attrName>ppt_x</p:attrName>
                                        </p:attrNameLst>
                                      </p:cBhvr>
                                      <p:tavLst>
                                        <p:tav tm="0">
                                          <p:val>
                                            <p:strVal val="0-#ppt_w/2"/>
                                          </p:val>
                                        </p:tav>
                                        <p:tav tm="100000">
                                          <p:val>
                                            <p:strVal val="#ppt_x"/>
                                          </p:val>
                                        </p:tav>
                                      </p:tavLst>
                                    </p:anim>
                                    <p:anim calcmode="lin" valueType="num">
                                      <p:cBhvr additive="base">
                                        <p:cTn id="38" dur="500" fill="hold"/>
                                        <p:tgtEl>
                                          <p:spTgt spid="16589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5893"/>
                                        </p:tgtEl>
                                        <p:attrNameLst>
                                          <p:attrName>style.visibility</p:attrName>
                                        </p:attrNameLst>
                                      </p:cBhvr>
                                      <p:to>
                                        <p:strVal val="visible"/>
                                      </p:to>
                                    </p:set>
                                    <p:anim calcmode="lin" valueType="num">
                                      <p:cBhvr additive="base">
                                        <p:cTn id="43" dur="500" fill="hold"/>
                                        <p:tgtEl>
                                          <p:spTgt spid="165893"/>
                                        </p:tgtEl>
                                        <p:attrNameLst>
                                          <p:attrName>ppt_x</p:attrName>
                                        </p:attrNameLst>
                                      </p:cBhvr>
                                      <p:tavLst>
                                        <p:tav tm="0">
                                          <p:val>
                                            <p:strVal val="0-#ppt_w/2"/>
                                          </p:val>
                                        </p:tav>
                                        <p:tav tm="100000">
                                          <p:val>
                                            <p:strVal val="#ppt_x"/>
                                          </p:val>
                                        </p:tav>
                                      </p:tavLst>
                                    </p:anim>
                                    <p:anim calcmode="lin" valueType="num">
                                      <p:cBhvr additive="base">
                                        <p:cTn id="44"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P spid="165892" grpId="0"/>
      <p:bldP spid="165893" grpId="0"/>
      <p:bldP spid="165894" grpId="0"/>
      <p:bldP spid="16589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页脚占位符 1"/>
          <p:cNvSpPr>
            <a:spLocks noGrp="1"/>
          </p:cNvSpPr>
          <p:nvPr>
            <p:ph type="ftr" sz="quarter" idx="10"/>
          </p:nvPr>
        </p:nvSpPr>
        <p:spPr/>
        <p:txBody>
          <a:bodyPr/>
          <a:lstStyle/>
          <a:p>
            <a:fld id="{F0A5315E-B304-4535-9669-D117BD761952}" type="slidenum">
              <a:rPr lang="en-US" altLang="zh-CN"/>
              <a:pPr/>
              <a:t>17</a:t>
            </a:fld>
            <a:endParaRPr lang="en-US" altLang="zh-CN"/>
          </a:p>
        </p:txBody>
      </p:sp>
      <p:sp>
        <p:nvSpPr>
          <p:cNvPr id="140306" name="Text Box 18"/>
          <p:cNvSpPr txBox="1">
            <a:spLocks noChangeArrowheads="1"/>
          </p:cNvSpPr>
          <p:nvPr/>
        </p:nvSpPr>
        <p:spPr bwMode="auto">
          <a:xfrm>
            <a:off x="1219200" y="1190923"/>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理想光滑桌面上的约束力</a:t>
            </a:r>
            <a:r>
              <a:rPr lang="en-US" altLang="zh-CN" sz="2800" dirty="0"/>
              <a:t>.</a:t>
            </a:r>
          </a:p>
        </p:txBody>
      </p:sp>
      <p:grpSp>
        <p:nvGrpSpPr>
          <p:cNvPr id="140290" name="Group 2"/>
          <p:cNvGrpSpPr/>
          <p:nvPr/>
        </p:nvGrpSpPr>
        <p:grpSpPr bwMode="auto">
          <a:xfrm>
            <a:off x="6502400" y="852488"/>
            <a:ext cx="5283200" cy="2590800"/>
            <a:chOff x="3072" y="528"/>
            <a:chExt cx="2496" cy="1632"/>
          </a:xfrm>
        </p:grpSpPr>
        <p:sp>
          <p:nvSpPr>
            <p:cNvPr id="140291" name="Rectangle 3"/>
            <p:cNvSpPr>
              <a:spLocks noChangeArrowheads="1"/>
            </p:cNvSpPr>
            <p:nvPr/>
          </p:nvSpPr>
          <p:spPr bwMode="auto">
            <a:xfrm>
              <a:off x="3072" y="528"/>
              <a:ext cx="2496" cy="163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292" name="Group 4"/>
            <p:cNvGrpSpPr/>
            <p:nvPr/>
          </p:nvGrpSpPr>
          <p:grpSpPr bwMode="auto">
            <a:xfrm>
              <a:off x="3216" y="1296"/>
              <a:ext cx="1440" cy="768"/>
              <a:chOff x="3504" y="1248"/>
              <a:chExt cx="1440" cy="768"/>
            </a:xfrm>
          </p:grpSpPr>
          <p:sp>
            <p:nvSpPr>
              <p:cNvPr id="140293" name="AutoShape 5" descr="深色木质"/>
              <p:cNvSpPr>
                <a:spLocks noChangeArrowheads="1"/>
              </p:cNvSpPr>
              <p:nvPr/>
            </p:nvSpPr>
            <p:spPr bwMode="auto">
              <a:xfrm>
                <a:off x="3504" y="1248"/>
                <a:ext cx="1440" cy="96"/>
              </a:xfrm>
              <a:custGeom>
                <a:avLst/>
                <a:gdLst>
                  <a:gd name="G0" fmla="+- 1117 0 0"/>
                  <a:gd name="G1" fmla="+- 21600 0 1117"/>
                  <a:gd name="G2" fmla="*/ 1117 1 2"/>
                  <a:gd name="G3" fmla="+- 21600 0 G2"/>
                  <a:gd name="G4" fmla="+/ 1117 21600 2"/>
                  <a:gd name="G5" fmla="+/ G1 0 2"/>
                  <a:gd name="G6" fmla="*/ 21600 21600 1117"/>
                  <a:gd name="G7" fmla="*/ G6 1 2"/>
                  <a:gd name="G8" fmla="+- 21600 0 G7"/>
                  <a:gd name="G9" fmla="*/ 21600 1 2"/>
                  <a:gd name="G10" fmla="+- 1117 0 G9"/>
                  <a:gd name="G11" fmla="?: G10 G8 0"/>
                  <a:gd name="G12" fmla="?: G10 G7 21600"/>
                  <a:gd name="T0" fmla="*/ 21041 w 21600"/>
                  <a:gd name="T1" fmla="*/ 10800 h 21600"/>
                  <a:gd name="T2" fmla="*/ 10800 w 21600"/>
                  <a:gd name="T3" fmla="*/ 21600 h 21600"/>
                  <a:gd name="T4" fmla="*/ 559 w 21600"/>
                  <a:gd name="T5" fmla="*/ 10800 h 21600"/>
                  <a:gd name="T6" fmla="*/ 10800 w 21600"/>
                  <a:gd name="T7" fmla="*/ 0 h 21600"/>
                  <a:gd name="T8" fmla="*/ 2359 w 21600"/>
                  <a:gd name="T9" fmla="*/ 2359 h 21600"/>
                  <a:gd name="T10" fmla="*/ 19241 w 21600"/>
                  <a:gd name="T11" fmla="*/ 19241 h 21600"/>
                </a:gdLst>
                <a:ahLst/>
                <a:cxnLst>
                  <a:cxn ang="0">
                    <a:pos x="T0" y="T1"/>
                  </a:cxn>
                  <a:cxn ang="0">
                    <a:pos x="T2" y="T3"/>
                  </a:cxn>
                  <a:cxn ang="0">
                    <a:pos x="T4" y="T5"/>
                  </a:cxn>
                  <a:cxn ang="0">
                    <a:pos x="T6" y="T7"/>
                  </a:cxn>
                </a:cxnLst>
                <a:rect l="T8" t="T9" r="T10" b="T11"/>
                <a:pathLst>
                  <a:path w="21600" h="21600">
                    <a:moveTo>
                      <a:pt x="0" y="0"/>
                    </a:moveTo>
                    <a:lnTo>
                      <a:pt x="1117" y="21600"/>
                    </a:lnTo>
                    <a:lnTo>
                      <a:pt x="20483" y="21600"/>
                    </a:lnTo>
                    <a:lnTo>
                      <a:pt x="21600" y="0"/>
                    </a:lnTo>
                    <a:close/>
                  </a:path>
                </a:pathLst>
              </a:custGeom>
              <a:blipFill dpi="0" rotWithShape="0">
                <a:blip r:embed="rId2" cstate="print"/>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4" name="AutoShape 6" descr="深色木质"/>
              <p:cNvSpPr>
                <a:spLocks noChangeArrowheads="1"/>
              </p:cNvSpPr>
              <p:nvPr/>
            </p:nvSpPr>
            <p:spPr bwMode="auto">
              <a:xfrm>
                <a:off x="3554" y="1344"/>
                <a:ext cx="298" cy="672"/>
              </a:xfrm>
              <a:prstGeom prst="parallelogram">
                <a:avLst>
                  <a:gd name="adj" fmla="val 65972"/>
                </a:avLst>
              </a:prstGeom>
              <a:blipFill dpi="0" rotWithShape="0">
                <a:blip r:embed="rId2" cstate="print"/>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5" name="AutoShape 7" descr="深色木质"/>
              <p:cNvSpPr>
                <a:spLocks noChangeArrowheads="1"/>
              </p:cNvSpPr>
              <p:nvPr/>
            </p:nvSpPr>
            <p:spPr bwMode="auto">
              <a:xfrm flipH="1">
                <a:off x="4596" y="1344"/>
                <a:ext cx="298" cy="672"/>
              </a:xfrm>
              <a:prstGeom prst="parallelogram">
                <a:avLst>
                  <a:gd name="adj" fmla="val 65972"/>
                </a:avLst>
              </a:prstGeom>
              <a:blipFill dpi="0" rotWithShape="0">
                <a:blip r:embed="rId2" cstate="print"/>
                <a:srcRect/>
                <a:tile tx="0" ty="0" sx="100000" sy="100000" flip="none" algn="tl"/>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0296" name="AutoShape 8"/>
            <p:cNvSpPr>
              <a:spLocks noChangeArrowheads="1"/>
            </p:cNvSpPr>
            <p:nvPr/>
          </p:nvSpPr>
          <p:spPr bwMode="auto">
            <a:xfrm>
              <a:off x="3762" y="960"/>
              <a:ext cx="348" cy="336"/>
            </a:xfrm>
            <a:prstGeom prst="can">
              <a:avLst>
                <a:gd name="adj" fmla="val 25000"/>
              </a:avLst>
            </a:prstGeom>
            <a:gradFill rotWithShape="0">
              <a:gsLst>
                <a:gs pos="0">
                  <a:srgbClr val="5D8365"/>
                </a:gs>
                <a:gs pos="50000">
                  <a:schemeClr val="bg2"/>
                </a:gs>
                <a:gs pos="100000">
                  <a:srgbClr val="5D8365"/>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7" name="AutoShape 9"/>
            <p:cNvSpPr>
              <a:spLocks noChangeArrowheads="1"/>
            </p:cNvSpPr>
            <p:nvPr/>
          </p:nvSpPr>
          <p:spPr bwMode="auto">
            <a:xfrm>
              <a:off x="3888" y="912"/>
              <a:ext cx="96" cy="96"/>
            </a:xfrm>
            <a:prstGeom prst="octagon">
              <a:avLst>
                <a:gd name="adj" fmla="val 29287"/>
              </a:avLst>
            </a:prstGeom>
            <a:gradFill rotWithShape="0">
              <a:gsLst>
                <a:gs pos="0">
                  <a:schemeClr val="tx2"/>
                </a:gs>
                <a:gs pos="50000">
                  <a:srgbClr val="FFFFFF"/>
                </a:gs>
                <a:gs pos="100000">
                  <a:schemeClr val="tx2"/>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298" name="Group 10"/>
            <p:cNvGrpSpPr/>
            <p:nvPr/>
          </p:nvGrpSpPr>
          <p:grpSpPr bwMode="auto">
            <a:xfrm>
              <a:off x="3936" y="528"/>
              <a:ext cx="361" cy="624"/>
              <a:chOff x="4224" y="480"/>
              <a:chExt cx="361" cy="624"/>
            </a:xfrm>
          </p:grpSpPr>
          <p:sp>
            <p:nvSpPr>
              <p:cNvPr id="140299" name="Line 11"/>
              <p:cNvSpPr>
                <a:spLocks noChangeShapeType="1"/>
              </p:cNvSpPr>
              <p:nvPr/>
            </p:nvSpPr>
            <p:spPr bwMode="auto">
              <a:xfrm flipV="1">
                <a:off x="4224" y="480"/>
                <a:ext cx="0" cy="624"/>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0300" name="Object 12"/>
              <p:cNvGraphicFramePr>
                <a:graphicFrameLocks noChangeAspect="1"/>
              </p:cNvGraphicFramePr>
              <p:nvPr/>
            </p:nvGraphicFramePr>
            <p:xfrm>
              <a:off x="4272" y="528"/>
              <a:ext cx="313" cy="340"/>
            </p:xfrm>
            <a:graphic>
              <a:graphicData uri="http://schemas.openxmlformats.org/presentationml/2006/ole">
                <mc:AlternateContent xmlns:mc="http://schemas.openxmlformats.org/markup-compatibility/2006">
                  <mc:Choice xmlns:v="urn:schemas-microsoft-com:vml" Requires="v">
                    <p:oleObj name="Equation" r:id="rId3" imgW="7010400" imgH="7620000" progId="">
                      <p:embed/>
                    </p:oleObj>
                  </mc:Choice>
                  <mc:Fallback>
                    <p:oleObj name="Equation" r:id="rId3" imgW="7010400" imgH="7620000" progId="">
                      <p:embed/>
                      <p:pic>
                        <p:nvPicPr>
                          <p:cNvPr id="0" name="Picture 6" descr="image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528"/>
                            <a:ext cx="313"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40301" name="Group 13"/>
          <p:cNvGrpSpPr/>
          <p:nvPr/>
        </p:nvGrpSpPr>
        <p:grpSpPr bwMode="auto">
          <a:xfrm>
            <a:off x="8331200" y="2127250"/>
            <a:ext cx="806451" cy="1149350"/>
            <a:chOff x="3936" y="1296"/>
            <a:chExt cx="381" cy="724"/>
          </a:xfrm>
        </p:grpSpPr>
        <p:sp>
          <p:nvSpPr>
            <p:cNvPr id="140302" name="Line 14"/>
            <p:cNvSpPr>
              <a:spLocks noChangeShapeType="1"/>
            </p:cNvSpPr>
            <p:nvPr/>
          </p:nvSpPr>
          <p:spPr bwMode="auto">
            <a:xfrm>
              <a:off x="3936" y="1296"/>
              <a:ext cx="0" cy="576"/>
            </a:xfrm>
            <a:prstGeom prst="line">
              <a:avLst/>
            </a:prstGeom>
            <a:noFill/>
            <a:ln w="3810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0303" name="Object 15"/>
            <p:cNvGraphicFramePr>
              <a:graphicFrameLocks noChangeAspect="1"/>
            </p:cNvGraphicFramePr>
            <p:nvPr/>
          </p:nvGraphicFramePr>
          <p:xfrm>
            <a:off x="3936" y="1680"/>
            <a:ext cx="381" cy="340"/>
          </p:xfrm>
          <a:graphic>
            <a:graphicData uri="http://schemas.openxmlformats.org/presentationml/2006/ole">
              <mc:AlternateContent xmlns:mc="http://schemas.openxmlformats.org/markup-compatibility/2006">
                <mc:Choice xmlns:v="urn:schemas-microsoft-com:vml" Requires="v">
                  <p:oleObj name="Equation" r:id="rId5" imgW="8534400" imgH="7620000" progId="">
                    <p:embed/>
                  </p:oleObj>
                </mc:Choice>
                <mc:Fallback>
                  <p:oleObj name="Equation" r:id="rId5" imgW="8534400" imgH="7620000" progId="">
                    <p:embed/>
                    <p:pic>
                      <p:nvPicPr>
                        <p:cNvPr id="0" name="Picture 5" descr="image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1680"/>
                          <a:ext cx="381"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0307" name="Text Box 19"/>
          <p:cNvSpPr txBox="1">
            <a:spLocks noChangeArrowheads="1"/>
          </p:cNvSpPr>
          <p:nvPr/>
        </p:nvSpPr>
        <p:spPr bwMode="auto">
          <a:xfrm>
            <a:off x="1164608" y="3625256"/>
            <a:ext cx="873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CC0000"/>
                </a:solidFill>
                <a:latin typeface="宋体" panose="02010600030101010101" pitchFamily="2" charset="-122"/>
                <a:ea typeface="宋体" panose="02010600030101010101" pitchFamily="2" charset="-122"/>
              </a:rPr>
              <a:t>3.</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砝码所受重力的反作用力是什么</a:t>
            </a:r>
            <a:r>
              <a:rPr lang="en-US" altLang="zh-CN" sz="2800" dirty="0">
                <a:solidFill>
                  <a:srgbClr val="CC0000"/>
                </a:solidFill>
                <a:latin typeface="宋体" panose="02010600030101010101" pitchFamily="2" charset="-122"/>
                <a:ea typeface="宋体" panose="02010600030101010101" pitchFamily="2" charset="-122"/>
              </a:rPr>
              <a:t>?</a:t>
            </a:r>
          </a:p>
        </p:txBody>
      </p:sp>
      <p:grpSp>
        <p:nvGrpSpPr>
          <p:cNvPr id="140308" name="Group 20"/>
          <p:cNvGrpSpPr/>
          <p:nvPr/>
        </p:nvGrpSpPr>
        <p:grpSpPr bwMode="auto">
          <a:xfrm>
            <a:off x="1134533" y="1844085"/>
            <a:ext cx="5588000" cy="523875"/>
            <a:chOff x="536" y="1096"/>
            <a:chExt cx="2640" cy="330"/>
          </a:xfrm>
        </p:grpSpPr>
        <p:sp>
          <p:nvSpPr>
            <p:cNvPr id="140309" name="Text Box 21"/>
            <p:cNvSpPr txBox="1">
              <a:spLocks noChangeArrowheads="1"/>
            </p:cNvSpPr>
            <p:nvPr/>
          </p:nvSpPr>
          <p:spPr bwMode="auto">
            <a:xfrm>
              <a:off x="536" y="1096"/>
              <a:ext cx="264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CC0000"/>
                  </a:solidFill>
                  <a:latin typeface="宋体" panose="02010600030101010101" pitchFamily="2" charset="-122"/>
                  <a:ea typeface="宋体" panose="02010600030101010101" pitchFamily="2" charset="-122"/>
                </a:rPr>
                <a:t>1.</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的反作用力是什么</a:t>
              </a:r>
              <a:r>
                <a:rPr lang="en-US" altLang="zh-CN" sz="2800" dirty="0">
                  <a:solidFill>
                    <a:srgbClr val="CC0000"/>
                  </a:solidFill>
                  <a:latin typeface="宋体" panose="02010600030101010101" pitchFamily="2" charset="-122"/>
                  <a:ea typeface="宋体" panose="02010600030101010101" pitchFamily="2" charset="-122"/>
                </a:rPr>
                <a:t>?</a:t>
              </a:r>
            </a:p>
          </p:txBody>
        </p:sp>
        <p:graphicFrame>
          <p:nvGraphicFramePr>
            <p:cNvPr id="140310" name="Object 22"/>
            <p:cNvGraphicFramePr>
              <a:graphicFrameLocks noChangeAspect="1"/>
            </p:cNvGraphicFramePr>
            <p:nvPr/>
          </p:nvGraphicFramePr>
          <p:xfrm>
            <a:off x="869" y="1129"/>
            <a:ext cx="272" cy="296"/>
          </p:xfrm>
          <a:graphic>
            <a:graphicData uri="http://schemas.openxmlformats.org/presentationml/2006/ole">
              <mc:AlternateContent xmlns:mc="http://schemas.openxmlformats.org/markup-compatibility/2006">
                <mc:Choice xmlns:v="urn:schemas-microsoft-com:vml" Requires="v">
                  <p:oleObj name="Equation" r:id="rId7" imgW="7010400" imgH="7620000" progId="">
                    <p:embed/>
                  </p:oleObj>
                </mc:Choice>
                <mc:Fallback>
                  <p:oleObj name="Equation" r:id="rId7" imgW="7010400" imgH="7620000" progId="">
                    <p:embed/>
                    <p:pic>
                      <p:nvPicPr>
                        <p:cNvPr id="0" name="Picture 4" descr="image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 y="1129"/>
                          <a:ext cx="272"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0333" name="Group 45"/>
          <p:cNvGrpSpPr/>
          <p:nvPr/>
        </p:nvGrpSpPr>
        <p:grpSpPr bwMode="auto">
          <a:xfrm>
            <a:off x="479184" y="2438403"/>
            <a:ext cx="5791200" cy="1127126"/>
            <a:chOff x="96" y="1535"/>
            <a:chExt cx="3072" cy="710"/>
          </a:xfrm>
        </p:grpSpPr>
        <p:sp>
          <p:nvSpPr>
            <p:cNvPr id="140312" name="Text Box 24"/>
            <p:cNvSpPr txBox="1">
              <a:spLocks noChangeArrowheads="1"/>
            </p:cNvSpPr>
            <p:nvPr/>
          </p:nvSpPr>
          <p:spPr bwMode="auto">
            <a:xfrm>
              <a:off x="96" y="1535"/>
              <a:ext cx="3072"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dirty="0">
                  <a:solidFill>
                    <a:srgbClr val="CC0000"/>
                  </a:solidFill>
                </a:rPr>
                <a:t>        2</a:t>
              </a:r>
              <a:r>
                <a:rPr lang="en-US" altLang="zh-CN" sz="2800" dirty="0">
                  <a:solidFill>
                    <a:srgbClr val="CC0000"/>
                  </a:solidFill>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能否说    就是砝码的重力传下来的</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它们是一回事吗</a:t>
              </a:r>
              <a:r>
                <a:rPr lang="en-US" altLang="zh-CN" sz="2800" dirty="0">
                  <a:solidFill>
                    <a:srgbClr val="CC0000"/>
                  </a:solidFill>
                  <a:latin typeface="宋体" panose="02010600030101010101" pitchFamily="2" charset="-122"/>
                  <a:ea typeface="宋体" panose="02010600030101010101" pitchFamily="2" charset="-122"/>
                </a:rPr>
                <a:t>?</a:t>
              </a:r>
            </a:p>
          </p:txBody>
        </p:sp>
        <p:graphicFrame>
          <p:nvGraphicFramePr>
            <p:cNvPr id="140313" name="Object 25"/>
            <p:cNvGraphicFramePr>
              <a:graphicFrameLocks noChangeAspect="1"/>
            </p:cNvGraphicFramePr>
            <p:nvPr/>
          </p:nvGraphicFramePr>
          <p:xfrm>
            <a:off x="1474" y="1589"/>
            <a:ext cx="296" cy="265"/>
          </p:xfrm>
          <a:graphic>
            <a:graphicData uri="http://schemas.openxmlformats.org/presentationml/2006/ole">
              <mc:AlternateContent xmlns:mc="http://schemas.openxmlformats.org/markup-compatibility/2006">
                <mc:Choice xmlns:v="urn:schemas-microsoft-com:vml" Requires="v">
                  <p:oleObj name="Equation" r:id="rId9" imgW="8534400" imgH="7620000" progId="">
                    <p:embed/>
                  </p:oleObj>
                </mc:Choice>
                <mc:Fallback>
                  <p:oleObj name="Equation" r:id="rId9" imgW="8534400" imgH="7620000" progId="">
                    <p:embed/>
                    <p:pic>
                      <p:nvPicPr>
                        <p:cNvPr id="0" name="Picture 3" descr="image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4" y="1589"/>
                          <a:ext cx="296"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0332" name="Group 44"/>
          <p:cNvGrpSpPr/>
          <p:nvPr/>
        </p:nvGrpSpPr>
        <p:grpSpPr bwMode="auto">
          <a:xfrm>
            <a:off x="711200" y="4343400"/>
            <a:ext cx="11176000" cy="2095500"/>
            <a:chOff x="336" y="2736"/>
            <a:chExt cx="5280" cy="1320"/>
          </a:xfrm>
        </p:grpSpPr>
        <p:sp>
          <p:nvSpPr>
            <p:cNvPr id="140315" name="Text Box 27"/>
            <p:cNvSpPr txBox="1">
              <a:spLocks noChangeArrowheads="1"/>
            </p:cNvSpPr>
            <p:nvPr/>
          </p:nvSpPr>
          <p:spPr bwMode="auto">
            <a:xfrm>
              <a:off x="1440" y="2745"/>
              <a:ext cx="39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FF"/>
                </a:buClr>
                <a:buFont typeface="Wingdings" panose="05000000000000000000" pitchFamily="2" charset="2"/>
                <a:buChar char="Ø"/>
              </a:pPr>
              <a:r>
                <a:rPr lang="en-US" altLang="zh-CN" sz="2800" dirty="0"/>
                <a:t>   </a:t>
              </a:r>
              <a:r>
                <a:rPr lang="zh-CN" altLang="en-US" sz="2800" dirty="0"/>
                <a:t>作用力和反作用力应是同一种力</a:t>
              </a:r>
              <a:r>
                <a:rPr lang="en-US" altLang="zh-CN" sz="2800" dirty="0"/>
                <a:t>.</a:t>
              </a:r>
            </a:p>
          </p:txBody>
        </p:sp>
        <p:grpSp>
          <p:nvGrpSpPr>
            <p:cNvPr id="140331" name="Group 43"/>
            <p:cNvGrpSpPr/>
            <p:nvPr/>
          </p:nvGrpSpPr>
          <p:grpSpPr bwMode="auto">
            <a:xfrm>
              <a:off x="336" y="2736"/>
              <a:ext cx="1014" cy="672"/>
              <a:chOff x="336" y="2640"/>
              <a:chExt cx="1014" cy="672"/>
            </a:xfrm>
          </p:grpSpPr>
          <p:sp>
            <p:nvSpPr>
              <p:cNvPr id="140317" name="AutoShape 29"/>
              <p:cNvSpPr>
                <a:spLocks noChangeArrowheads="1"/>
              </p:cNvSpPr>
              <p:nvPr/>
            </p:nvSpPr>
            <p:spPr bwMode="auto">
              <a:xfrm>
                <a:off x="336" y="2640"/>
                <a:ext cx="960" cy="672"/>
              </a:xfrm>
              <a:prstGeom prst="irregularSeal1">
                <a:avLst/>
              </a:prstGeom>
              <a:gradFill rotWithShape="0">
                <a:gsLst>
                  <a:gs pos="0">
                    <a:srgbClr val="FFFFFF"/>
                  </a:gs>
                  <a:gs pos="100000">
                    <a:srgbClr val="FADCF4"/>
                  </a:gs>
                </a:gsLst>
                <a:path path="shape">
                  <a:fillToRect l="50000" t="50000" r="50000" b="50000"/>
                </a:path>
              </a:gradFill>
              <a:ln w="19050">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8" name="Text Box 30"/>
              <p:cNvSpPr txBox="1">
                <a:spLocks noChangeArrowheads="1"/>
              </p:cNvSpPr>
              <p:nvPr/>
            </p:nvSpPr>
            <p:spPr bwMode="auto">
              <a:xfrm>
                <a:off x="342" y="2784"/>
                <a:ext cx="10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dirty="0">
                    <a:latin typeface="宋体" panose="02010600030101010101" pitchFamily="2" charset="-122"/>
                    <a:ea typeface="宋体" panose="02010600030101010101" pitchFamily="2" charset="-122"/>
                  </a:rPr>
                  <a:t>注意</a:t>
                </a:r>
              </a:p>
            </p:txBody>
          </p:sp>
        </p:grpSp>
        <p:sp>
          <p:nvSpPr>
            <p:cNvPr id="140319" name="Text Box 31"/>
            <p:cNvSpPr txBox="1">
              <a:spLocks noChangeArrowheads="1"/>
            </p:cNvSpPr>
            <p:nvPr/>
          </p:nvSpPr>
          <p:spPr bwMode="auto">
            <a:xfrm>
              <a:off x="1440" y="3129"/>
              <a:ext cx="41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0000FF"/>
                </a:buClr>
                <a:buFont typeface="Wingdings" panose="05000000000000000000" pitchFamily="2" charset="2"/>
                <a:buChar char="Ø"/>
              </a:pPr>
              <a:r>
                <a:rPr lang="en-US" altLang="zh-CN" sz="2800" dirty="0"/>
                <a:t>   </a:t>
              </a:r>
              <a:r>
                <a:rPr lang="zh-CN" altLang="en-US" sz="2800" dirty="0"/>
                <a:t>牛顿三定律只在惯性参考系中成立</a:t>
              </a:r>
              <a:r>
                <a:rPr lang="en-US" altLang="zh-CN" sz="2800" dirty="0"/>
                <a:t>.</a:t>
              </a:r>
            </a:p>
          </p:txBody>
        </p:sp>
        <p:sp>
          <p:nvSpPr>
            <p:cNvPr id="140320" name="Text Box 32"/>
            <p:cNvSpPr txBox="1">
              <a:spLocks noChangeArrowheads="1"/>
            </p:cNvSpPr>
            <p:nvPr/>
          </p:nvSpPr>
          <p:spPr bwMode="auto">
            <a:xfrm>
              <a:off x="536" y="3455"/>
              <a:ext cx="475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rgbClr val="0000FF"/>
                </a:buClr>
                <a:buFont typeface="Wingdings" panose="05000000000000000000" pitchFamily="2" charset="2"/>
                <a:buChar char="Ø"/>
              </a:pPr>
              <a:r>
                <a:rPr lang="en-US" altLang="zh-CN" sz="2800"/>
                <a:t>     </a:t>
              </a:r>
              <a:r>
                <a:rPr lang="zh-CN" altLang="en-US" sz="2800"/>
                <a:t>牛顿三定律的研究对象是单个物体</a:t>
              </a:r>
              <a:r>
                <a:rPr lang="en-US" altLang="zh-CN" sz="2800"/>
                <a:t>(</a:t>
              </a:r>
              <a:r>
                <a:rPr lang="zh-CN" altLang="en-US" sz="2800"/>
                <a:t>质点</a:t>
              </a:r>
              <a:r>
                <a:rPr lang="en-US" altLang="zh-CN" sz="2800"/>
                <a:t>) .  </a:t>
              </a:r>
              <a:r>
                <a:rPr lang="zh-CN" altLang="en-US" sz="2800"/>
                <a:t>若研究对象较复杂，必须将它各部分隔离开来</a:t>
              </a:r>
              <a:r>
                <a:rPr lang="en-US" altLang="zh-CN" sz="2800"/>
                <a:t>,  </a:t>
              </a:r>
              <a:r>
                <a:rPr lang="zh-CN" altLang="en-US" sz="2800"/>
                <a:t>分别进行研究</a:t>
              </a:r>
              <a:r>
                <a:rPr lang="en-US" altLang="zh-CN" sz="2800"/>
                <a:t>.</a:t>
              </a:r>
            </a:p>
          </p:txBody>
        </p:sp>
      </p:grpSp>
      <p:grpSp>
        <p:nvGrpSpPr>
          <p:cNvPr id="140321" name="Group 33"/>
          <p:cNvGrpSpPr/>
          <p:nvPr/>
        </p:nvGrpSpPr>
        <p:grpSpPr bwMode="auto">
          <a:xfrm>
            <a:off x="10464801" y="1157288"/>
            <a:ext cx="1132417" cy="1828800"/>
            <a:chOff x="4944" y="720"/>
            <a:chExt cx="535" cy="1152"/>
          </a:xfrm>
        </p:grpSpPr>
        <p:sp>
          <p:nvSpPr>
            <p:cNvPr id="140322" name="AutoShape 34"/>
            <p:cNvSpPr>
              <a:spLocks noChangeArrowheads="1"/>
            </p:cNvSpPr>
            <p:nvPr/>
          </p:nvSpPr>
          <p:spPr bwMode="auto">
            <a:xfrm>
              <a:off x="4944" y="1152"/>
              <a:ext cx="348" cy="336"/>
            </a:xfrm>
            <a:prstGeom prst="can">
              <a:avLst>
                <a:gd name="adj" fmla="val 25000"/>
              </a:avLst>
            </a:prstGeom>
            <a:gradFill rotWithShape="0">
              <a:gsLst>
                <a:gs pos="0">
                  <a:srgbClr val="5D8365"/>
                </a:gs>
                <a:gs pos="50000">
                  <a:schemeClr val="bg2"/>
                </a:gs>
                <a:gs pos="100000">
                  <a:srgbClr val="5D8365"/>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23" name="Line 35"/>
            <p:cNvSpPr>
              <a:spLocks noChangeShapeType="1"/>
            </p:cNvSpPr>
            <p:nvPr/>
          </p:nvSpPr>
          <p:spPr bwMode="auto">
            <a:xfrm>
              <a:off x="5118" y="1344"/>
              <a:ext cx="0" cy="528"/>
            </a:xfrm>
            <a:prstGeom prst="line">
              <a:avLst/>
            </a:prstGeom>
            <a:noFill/>
            <a:ln w="38100">
              <a:solidFill>
                <a:srgbClr val="33CC33"/>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0324" name="Object 36"/>
            <p:cNvGraphicFramePr>
              <a:graphicFrameLocks noChangeAspect="1"/>
            </p:cNvGraphicFramePr>
            <p:nvPr/>
          </p:nvGraphicFramePr>
          <p:xfrm>
            <a:off x="5166" y="1536"/>
            <a:ext cx="259" cy="326"/>
          </p:xfrm>
          <a:graphic>
            <a:graphicData uri="http://schemas.openxmlformats.org/presentationml/2006/ole">
              <mc:AlternateContent xmlns:mc="http://schemas.openxmlformats.org/markup-compatibility/2006">
                <mc:Choice xmlns:v="urn:schemas-microsoft-com:vml" Requires="v">
                  <p:oleObj name="Equation" r:id="rId11" imgW="5791200" imgH="7315200" progId="">
                    <p:embed/>
                  </p:oleObj>
                </mc:Choice>
                <mc:Fallback>
                  <p:oleObj name="Equation" r:id="rId11" imgW="5791200" imgH="7315200" progId="">
                    <p:embed/>
                    <p:pic>
                      <p:nvPicPr>
                        <p:cNvPr id="0" name="Picture 2" descr="image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6" y="1536"/>
                          <a:ext cx="259"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325" name="AutoShape 37"/>
            <p:cNvSpPr>
              <a:spLocks noChangeArrowheads="1"/>
            </p:cNvSpPr>
            <p:nvPr/>
          </p:nvSpPr>
          <p:spPr bwMode="auto">
            <a:xfrm>
              <a:off x="5062" y="1104"/>
              <a:ext cx="96" cy="96"/>
            </a:xfrm>
            <a:prstGeom prst="octagon">
              <a:avLst>
                <a:gd name="adj" fmla="val 29287"/>
              </a:avLst>
            </a:prstGeom>
            <a:gradFill rotWithShape="0">
              <a:gsLst>
                <a:gs pos="0">
                  <a:schemeClr val="tx2"/>
                </a:gs>
                <a:gs pos="50000">
                  <a:srgbClr val="FFFFFF"/>
                </a:gs>
                <a:gs pos="100000">
                  <a:schemeClr val="tx2"/>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326" name="Group 38"/>
            <p:cNvGrpSpPr/>
            <p:nvPr/>
          </p:nvGrpSpPr>
          <p:grpSpPr bwMode="auto">
            <a:xfrm>
              <a:off x="5118" y="720"/>
              <a:ext cx="361" cy="624"/>
              <a:chOff x="4224" y="480"/>
              <a:chExt cx="361" cy="624"/>
            </a:xfrm>
          </p:grpSpPr>
          <p:sp>
            <p:nvSpPr>
              <p:cNvPr id="140327" name="Line 39"/>
              <p:cNvSpPr>
                <a:spLocks noChangeShapeType="1"/>
              </p:cNvSpPr>
              <p:nvPr/>
            </p:nvSpPr>
            <p:spPr bwMode="auto">
              <a:xfrm flipV="1">
                <a:off x="4224" y="480"/>
                <a:ext cx="0" cy="624"/>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0328" name="Object 40"/>
              <p:cNvGraphicFramePr>
                <a:graphicFrameLocks noChangeAspect="1"/>
              </p:cNvGraphicFramePr>
              <p:nvPr/>
            </p:nvGraphicFramePr>
            <p:xfrm>
              <a:off x="4272" y="528"/>
              <a:ext cx="313" cy="340"/>
            </p:xfrm>
            <a:graphic>
              <a:graphicData uri="http://schemas.openxmlformats.org/presentationml/2006/ole">
                <mc:AlternateContent xmlns:mc="http://schemas.openxmlformats.org/markup-compatibility/2006">
                  <mc:Choice xmlns:v="urn:schemas-microsoft-com:vml" Requires="v">
                    <p:oleObj name="Equation" r:id="rId13" imgW="7010400" imgH="7620000" progId="">
                      <p:embed/>
                    </p:oleObj>
                  </mc:Choice>
                  <mc:Fallback>
                    <p:oleObj name="Equation" r:id="rId13" imgW="7010400" imgH="7620000" progId="">
                      <p:embed/>
                      <p:pic>
                        <p:nvPicPr>
                          <p:cNvPr id="0" name="Picture 1" descr="image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528"/>
                            <a:ext cx="313"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40334" name="Group 46"/>
          <p:cNvGrpSpPr/>
          <p:nvPr/>
        </p:nvGrpSpPr>
        <p:grpSpPr bwMode="auto">
          <a:xfrm>
            <a:off x="1287440" y="489040"/>
            <a:ext cx="1828800" cy="609600"/>
            <a:chOff x="240" y="432"/>
            <a:chExt cx="864" cy="384"/>
          </a:xfrm>
        </p:grpSpPr>
        <p:sp>
          <p:nvSpPr>
            <p:cNvPr id="140305" name="AutoShape 17"/>
            <p:cNvSpPr>
              <a:spLocks noChangeArrowheads="1"/>
            </p:cNvSpPr>
            <p:nvPr/>
          </p:nvSpPr>
          <p:spPr bwMode="auto">
            <a:xfrm>
              <a:off x="240" y="432"/>
              <a:ext cx="864" cy="384"/>
            </a:xfrm>
            <a:prstGeom prst="horizontalScroll">
              <a:avLst>
                <a:gd name="adj" fmla="val 12500"/>
              </a:avLst>
            </a:prstGeom>
            <a:gradFill rotWithShape="0">
              <a:gsLst>
                <a:gs pos="0">
                  <a:schemeClr val="accent1"/>
                </a:gs>
                <a:gs pos="50000">
                  <a:srgbClr val="FFFFFF"/>
                </a:gs>
                <a:gs pos="100000">
                  <a:schemeClr val="accent1"/>
                </a:gs>
              </a:gsLst>
              <a:lin ang="5400000" scaled="1"/>
            </a:gradFill>
            <a:ln w="9525">
              <a:solidFill>
                <a:schemeClr val="tx2"/>
              </a:solidFill>
              <a:round/>
            </a:ln>
            <a:effectLst>
              <a:outerShdw dist="107763" dir="13500000" algn="ctr" rotWithShape="0">
                <a:schemeClr val="tx2"/>
              </a:outerShdw>
            </a:effectLst>
          </p:spPr>
          <p:txBody>
            <a:bodyPr wrap="none" anchor="ctr"/>
            <a:lstStyle/>
            <a:p>
              <a:endParaRPr lang="zh-CN" altLang="en-US"/>
            </a:p>
          </p:txBody>
        </p:sp>
        <p:sp>
          <p:nvSpPr>
            <p:cNvPr id="140329" name="Rectangle 41"/>
            <p:cNvSpPr>
              <a:spLocks noChangeArrowheads="1"/>
            </p:cNvSpPr>
            <p:nvPr/>
          </p:nvSpPr>
          <p:spPr bwMode="auto">
            <a:xfrm>
              <a:off x="384" y="441"/>
              <a:ext cx="7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tx2"/>
                    </a:outerShdw>
                  </a:effectLst>
                </a14:hiddenEffects>
              </a:ext>
            </a:extLst>
          </p:spPr>
          <p:txBody>
            <a:bodyPr>
              <a:spAutoFit/>
            </a:bodyPr>
            <a:lstStyle/>
            <a:p>
              <a:r>
                <a:rPr lang="zh-CN" altLang="en-US" sz="2800" dirty="0">
                  <a:solidFill>
                    <a:srgbClr val="CC0000"/>
                  </a:solidFill>
                </a:rPr>
                <a:t>讨论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308"/>
                                        </p:tgtEl>
                                        <p:attrNameLst>
                                          <p:attrName>style.visibility</p:attrName>
                                        </p:attrNameLst>
                                      </p:cBhvr>
                                      <p:to>
                                        <p:strVal val="visible"/>
                                      </p:to>
                                    </p:set>
                                    <p:animEffect transition="in" filter="blinds(horizontal)">
                                      <p:cBhvr>
                                        <p:cTn id="7" dur="500"/>
                                        <p:tgtEl>
                                          <p:spTgt spid="1403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0333"/>
                                        </p:tgtEl>
                                        <p:attrNameLst>
                                          <p:attrName>style.visibility</p:attrName>
                                        </p:attrNameLst>
                                      </p:cBhvr>
                                      <p:to>
                                        <p:strVal val="visible"/>
                                      </p:to>
                                    </p:set>
                                    <p:animEffect transition="in" filter="blinds(horizontal)">
                                      <p:cBhvr>
                                        <p:cTn id="12" dur="500"/>
                                        <p:tgtEl>
                                          <p:spTgt spid="140333"/>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140301"/>
                                        </p:tgtEl>
                                        <p:attrNameLst>
                                          <p:attrName>style.visibility</p:attrName>
                                        </p:attrNameLst>
                                      </p:cBhvr>
                                      <p:to>
                                        <p:strVal val="visible"/>
                                      </p:to>
                                    </p:set>
                                    <p:anim calcmode="lin" valueType="num">
                                      <p:cBhvr>
                                        <p:cTn id="17" dur="500" fill="hold"/>
                                        <p:tgtEl>
                                          <p:spTgt spid="140301"/>
                                        </p:tgtEl>
                                        <p:attrNameLst>
                                          <p:attrName>ppt_x</p:attrName>
                                        </p:attrNameLst>
                                      </p:cBhvr>
                                      <p:tavLst>
                                        <p:tav tm="0">
                                          <p:val>
                                            <p:strVal val="#ppt_x"/>
                                          </p:val>
                                        </p:tav>
                                        <p:tav tm="100000">
                                          <p:val>
                                            <p:strVal val="#ppt_x"/>
                                          </p:val>
                                        </p:tav>
                                      </p:tavLst>
                                    </p:anim>
                                    <p:anim calcmode="lin" valueType="num">
                                      <p:cBhvr>
                                        <p:cTn id="18" dur="500" fill="hold"/>
                                        <p:tgtEl>
                                          <p:spTgt spid="140301"/>
                                        </p:tgtEl>
                                        <p:attrNameLst>
                                          <p:attrName>ppt_y</p:attrName>
                                        </p:attrNameLst>
                                      </p:cBhvr>
                                      <p:tavLst>
                                        <p:tav tm="0">
                                          <p:val>
                                            <p:strVal val="#ppt_y-#ppt_h/2"/>
                                          </p:val>
                                        </p:tav>
                                        <p:tav tm="100000">
                                          <p:val>
                                            <p:strVal val="#ppt_y"/>
                                          </p:val>
                                        </p:tav>
                                      </p:tavLst>
                                    </p:anim>
                                    <p:anim calcmode="lin" valueType="num">
                                      <p:cBhvr>
                                        <p:cTn id="19" dur="500" fill="hold"/>
                                        <p:tgtEl>
                                          <p:spTgt spid="140301"/>
                                        </p:tgtEl>
                                        <p:attrNameLst>
                                          <p:attrName>ppt_w</p:attrName>
                                        </p:attrNameLst>
                                      </p:cBhvr>
                                      <p:tavLst>
                                        <p:tav tm="0">
                                          <p:val>
                                            <p:strVal val="#ppt_w"/>
                                          </p:val>
                                        </p:tav>
                                        <p:tav tm="100000">
                                          <p:val>
                                            <p:strVal val="#ppt_w"/>
                                          </p:val>
                                        </p:tav>
                                      </p:tavLst>
                                    </p:anim>
                                    <p:anim calcmode="lin" valueType="num">
                                      <p:cBhvr>
                                        <p:cTn id="20" dur="500" fill="hold"/>
                                        <p:tgtEl>
                                          <p:spTgt spid="14030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40321"/>
                                        </p:tgtEl>
                                        <p:attrNameLst>
                                          <p:attrName>style.visibility</p:attrName>
                                        </p:attrNameLst>
                                      </p:cBhvr>
                                      <p:to>
                                        <p:strVal val="visible"/>
                                      </p:to>
                                    </p:set>
                                    <p:animEffect transition="in" filter="box(out)">
                                      <p:cBhvr>
                                        <p:cTn id="25" dur="500"/>
                                        <p:tgtEl>
                                          <p:spTgt spid="14032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0307"/>
                                        </p:tgtEl>
                                        <p:attrNameLst>
                                          <p:attrName>style.visibility</p:attrName>
                                        </p:attrNameLst>
                                      </p:cBhvr>
                                      <p:to>
                                        <p:strVal val="visible"/>
                                      </p:to>
                                    </p:set>
                                    <p:animEffect transition="in" filter="blinds(horizontal)">
                                      <p:cBhvr>
                                        <p:cTn id="30" dur="500"/>
                                        <p:tgtEl>
                                          <p:spTgt spid="14030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0332"/>
                                        </p:tgtEl>
                                        <p:attrNameLst>
                                          <p:attrName>style.visibility</p:attrName>
                                        </p:attrNameLst>
                                      </p:cBhvr>
                                      <p:to>
                                        <p:strVal val="visible"/>
                                      </p:to>
                                    </p:set>
                                    <p:animEffect transition="in" filter="blinds(horizontal)">
                                      <p:cBhvr>
                                        <p:cTn id="35" dur="500"/>
                                        <p:tgtEl>
                                          <p:spTgt spid="140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框 177153"/>
          <p:cNvSpPr txBox="1">
            <a:spLocks noChangeArrowheads="1"/>
          </p:cNvSpPr>
          <p:nvPr/>
        </p:nvSpPr>
        <p:spPr bwMode="auto">
          <a:xfrm>
            <a:off x="872067" y="1181101"/>
            <a:ext cx="599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00FF"/>
                </a:solidFill>
                <a:latin typeface="黑体" panose="02010609060101010101" pitchFamily="49" charset="-122"/>
                <a:ea typeface="黑体" panose="02010609060101010101" pitchFamily="49" charset="-122"/>
                <a:sym typeface="Symbol" panose="05050102010706020507" pitchFamily="18" charset="2"/>
              </a:rPr>
              <a:t>3.1 </a:t>
            </a:r>
            <a:r>
              <a:rPr lang="zh-CN" altLang="en-US" b="1">
                <a:solidFill>
                  <a:srgbClr val="0000FF"/>
                </a:solidFill>
                <a:latin typeface="黑体" panose="02010609060101010101" pitchFamily="49" charset="-122"/>
                <a:ea typeface="黑体" panose="02010609060101010101" pitchFamily="49" charset="-122"/>
                <a:sym typeface="Symbol" panose="05050102010706020507" pitchFamily="18" charset="2"/>
              </a:rPr>
              <a:t>几种常见的力 </a:t>
            </a:r>
          </a:p>
        </p:txBody>
      </p:sp>
      <p:sp>
        <p:nvSpPr>
          <p:cNvPr id="177155" name="文本框 177154"/>
          <p:cNvSpPr txBox="1">
            <a:spLocks noChangeArrowheads="1"/>
          </p:cNvSpPr>
          <p:nvPr/>
        </p:nvSpPr>
        <p:spPr bwMode="auto">
          <a:xfrm>
            <a:off x="910168" y="1885951"/>
            <a:ext cx="998643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b="1">
                <a:solidFill>
                  <a:srgbClr val="CC0066"/>
                </a:solidFill>
                <a:latin typeface="黑体" panose="02010609060101010101" pitchFamily="49" charset="-122"/>
                <a:ea typeface="黑体" panose="02010609060101010101" pitchFamily="49" charset="-122"/>
                <a:sym typeface="Symbol" panose="05050102010706020507" pitchFamily="18" charset="2"/>
              </a:rPr>
              <a:t>重力：</a:t>
            </a:r>
            <a:r>
              <a:rPr lang="zh-CN" altLang="en-US" b="1">
                <a:solidFill>
                  <a:srgbClr val="000066"/>
                </a:solidFill>
                <a:sym typeface="Symbol" panose="05050102010706020507" pitchFamily="18" charset="2"/>
              </a:rPr>
              <a:t>使物体产生重力加速度的力。</a:t>
            </a:r>
          </a:p>
        </p:txBody>
      </p:sp>
      <p:sp>
        <p:nvSpPr>
          <p:cNvPr id="177156" name="文本框 177155"/>
          <p:cNvSpPr txBox="1">
            <a:spLocks noChangeArrowheads="1"/>
          </p:cNvSpPr>
          <p:nvPr/>
        </p:nvSpPr>
        <p:spPr bwMode="auto">
          <a:xfrm>
            <a:off x="1007534" y="2549526"/>
            <a:ext cx="10657417"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Font typeface="Wingdings" panose="05000000000000000000" pitchFamily="2" charset="2"/>
              <a:buChar char="Ø"/>
            </a:pPr>
            <a:r>
              <a:rPr lang="en-US" altLang="zh-CN" b="1">
                <a:solidFill>
                  <a:srgbClr val="CC0066"/>
                </a:solidFill>
                <a:latin typeface="楷体_GB2312" pitchFamily="49" charset="-122"/>
                <a:ea typeface="楷体_GB2312" pitchFamily="49" charset="-122"/>
                <a:sym typeface="Symbol" panose="05050102010706020507" pitchFamily="18" charset="2"/>
              </a:rPr>
              <a:t> </a:t>
            </a:r>
            <a:r>
              <a:rPr lang="zh-CN" altLang="en-US" b="1">
                <a:solidFill>
                  <a:srgbClr val="CC0066"/>
                </a:solidFill>
                <a:latin typeface="楷体_GB2312" pitchFamily="49" charset="-122"/>
                <a:ea typeface="楷体_GB2312" pitchFamily="49" charset="-122"/>
                <a:sym typeface="Symbol" panose="05050102010706020507" pitchFamily="18" charset="2"/>
              </a:rPr>
              <a:t>重力来源于地球对物体的引力，若忽略地球的惯性离心力，则</a:t>
            </a:r>
          </a:p>
        </p:txBody>
      </p:sp>
      <p:grpSp>
        <p:nvGrpSpPr>
          <p:cNvPr id="177157" name="组合 177156"/>
          <p:cNvGrpSpPr/>
          <p:nvPr/>
        </p:nvGrpSpPr>
        <p:grpSpPr bwMode="auto">
          <a:xfrm>
            <a:off x="2770717" y="3844926"/>
            <a:ext cx="4478867" cy="2017713"/>
            <a:chOff x="1309" y="2105"/>
            <a:chExt cx="2116" cy="1271"/>
          </a:xfrm>
        </p:grpSpPr>
        <p:graphicFrame>
          <p:nvGraphicFramePr>
            <p:cNvPr id="36869" name="对象 177157"/>
            <p:cNvGraphicFramePr>
              <a:graphicFrameLocks/>
            </p:cNvGraphicFramePr>
            <p:nvPr/>
          </p:nvGraphicFramePr>
          <p:xfrm>
            <a:off x="1309" y="2105"/>
            <a:ext cx="2116" cy="669"/>
          </p:xfrm>
          <a:graphic>
            <a:graphicData uri="http://schemas.openxmlformats.org/presentationml/2006/ole">
              <mc:AlternateContent xmlns:mc="http://schemas.openxmlformats.org/markup-compatibility/2006">
                <mc:Choice xmlns:v="urn:schemas-microsoft-com:vml" Requires="v">
                  <p:oleObj r:id="rId2" imgW="1650240" imgH="507960" progId="">
                    <p:embed/>
                  </p:oleObj>
                </mc:Choice>
                <mc:Fallback>
                  <p:oleObj r:id="rId2" imgW="1650240" imgH="507960" progId="">
                    <p:embed/>
                    <p:pic>
                      <p:nvPicPr>
                        <p:cNvPr id="0" name="Picture 2" descr="image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 y="2105"/>
                          <a:ext cx="2116"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0" name="对象 177158"/>
            <p:cNvGraphicFramePr>
              <a:graphicFrameLocks/>
            </p:cNvGraphicFramePr>
            <p:nvPr/>
          </p:nvGraphicFramePr>
          <p:xfrm>
            <a:off x="1338" y="2754"/>
            <a:ext cx="983" cy="622"/>
          </p:xfrm>
          <a:graphic>
            <a:graphicData uri="http://schemas.openxmlformats.org/presentationml/2006/ole">
              <mc:AlternateContent xmlns:mc="http://schemas.openxmlformats.org/markup-compatibility/2006">
                <mc:Choice xmlns:v="urn:schemas-microsoft-com:vml" Requires="v">
                  <p:oleObj r:id="rId4" imgW="812520" imgH="507960" progId="">
                    <p:embed/>
                  </p:oleObj>
                </mc:Choice>
                <mc:Fallback>
                  <p:oleObj r:id="rId4" imgW="812520" imgH="507960" progId="">
                    <p:embed/>
                    <p:pic>
                      <p:nvPicPr>
                        <p:cNvPr id="0" name="Picture 1" descr="image4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 y="2754"/>
                          <a:ext cx="983"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77160" name="文本框 177159"/>
          <p:cNvSpPr txBox="1">
            <a:spLocks noChangeArrowheads="1"/>
          </p:cNvSpPr>
          <p:nvPr/>
        </p:nvSpPr>
        <p:spPr bwMode="auto">
          <a:xfrm>
            <a:off x="2832101" y="6005513"/>
            <a:ext cx="715221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en-US" altLang="zh-CN" b="1">
                <a:solidFill>
                  <a:srgbClr val="000066"/>
                </a:solidFill>
                <a:ea typeface="楷体_GB2312" pitchFamily="49" charset="-122"/>
              </a:rPr>
              <a:t>——</a:t>
            </a:r>
            <a:r>
              <a:rPr lang="zh-CN" altLang="en-US" b="1">
                <a:solidFill>
                  <a:srgbClr val="000066"/>
                </a:solidFill>
                <a:ea typeface="楷体_GB2312" pitchFamily="49" charset="-122"/>
              </a:rPr>
              <a:t>重力加速度与物体质量无关</a:t>
            </a:r>
          </a:p>
        </p:txBody>
      </p:sp>
      <p:sp>
        <p:nvSpPr>
          <p:cNvPr id="36872" name="文本框 177160"/>
          <p:cNvSpPr txBox="1">
            <a:spLocks noChangeArrowheads="1"/>
          </p:cNvSpPr>
          <p:nvPr/>
        </p:nvSpPr>
        <p:spPr bwMode="auto">
          <a:xfrm>
            <a:off x="872067" y="401639"/>
            <a:ext cx="5994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olidFill>
                  <a:srgbClr val="FF0000"/>
                </a:solidFill>
                <a:latin typeface="黑体" panose="02010609060101010101" pitchFamily="49" charset="-122"/>
                <a:ea typeface="黑体" panose="02010609060101010101" pitchFamily="49" charset="-122"/>
                <a:sym typeface="Symbol" panose="05050102010706020507" pitchFamily="18" charset="2"/>
              </a:rPr>
              <a:t>3.</a:t>
            </a:r>
            <a:r>
              <a:rPr lang="zh-CN" altLang="en-US" sz="3200" b="1">
                <a:solidFill>
                  <a:srgbClr val="FF0000"/>
                </a:solidFill>
                <a:latin typeface="黑体" panose="02010609060101010101" pitchFamily="49" charset="-122"/>
                <a:ea typeface="黑体" panose="02010609060101010101" pitchFamily="49" charset="-122"/>
                <a:sym typeface="Symbol" panose="05050102010706020507" pitchFamily="18" charset="2"/>
              </a:rPr>
              <a:t>力的分类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 calcmode="lin" valueType="num">
                                      <p:cBhvr additive="base">
                                        <p:cTn id="7" dur="500" fill="hold"/>
                                        <p:tgtEl>
                                          <p:spTgt spid="177155"/>
                                        </p:tgtEl>
                                        <p:attrNameLst>
                                          <p:attrName>ppt_x</p:attrName>
                                        </p:attrNameLst>
                                      </p:cBhvr>
                                      <p:tavLst>
                                        <p:tav tm="0">
                                          <p:val>
                                            <p:strVal val="0-#ppt_w/2"/>
                                          </p:val>
                                        </p:tav>
                                        <p:tav tm="100000">
                                          <p:val>
                                            <p:strVal val="#ppt_x"/>
                                          </p:val>
                                        </p:tav>
                                      </p:tavLst>
                                    </p:anim>
                                    <p:anim calcmode="lin" valueType="num">
                                      <p:cBhvr additive="base">
                                        <p:cTn id="8" dur="500" fill="hold"/>
                                        <p:tgtEl>
                                          <p:spTgt spid="1771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7156"/>
                                        </p:tgtEl>
                                        <p:attrNameLst>
                                          <p:attrName>style.visibility</p:attrName>
                                        </p:attrNameLst>
                                      </p:cBhvr>
                                      <p:to>
                                        <p:strVal val="visible"/>
                                      </p:to>
                                    </p:set>
                                    <p:anim calcmode="lin" valueType="num">
                                      <p:cBhvr additive="base">
                                        <p:cTn id="13" dur="500" fill="hold"/>
                                        <p:tgtEl>
                                          <p:spTgt spid="177156"/>
                                        </p:tgtEl>
                                        <p:attrNameLst>
                                          <p:attrName>ppt_x</p:attrName>
                                        </p:attrNameLst>
                                      </p:cBhvr>
                                      <p:tavLst>
                                        <p:tav tm="0">
                                          <p:val>
                                            <p:strVal val="0-#ppt_w/2"/>
                                          </p:val>
                                        </p:tav>
                                        <p:tav tm="100000">
                                          <p:val>
                                            <p:strVal val="#ppt_x"/>
                                          </p:val>
                                        </p:tav>
                                      </p:tavLst>
                                    </p:anim>
                                    <p:anim calcmode="lin" valueType="num">
                                      <p:cBhvr additive="base">
                                        <p:cTn id="14" dur="500" fill="hold"/>
                                        <p:tgtEl>
                                          <p:spTgt spid="1771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77157"/>
                                        </p:tgtEl>
                                        <p:attrNameLst>
                                          <p:attrName>style.visibility</p:attrName>
                                        </p:attrNameLst>
                                      </p:cBhvr>
                                      <p:to>
                                        <p:strVal val="visible"/>
                                      </p:to>
                                    </p:set>
                                    <p:animEffect transition="in" filter="checkerboard(across)">
                                      <p:cBhvr>
                                        <p:cTn id="19" dur="500"/>
                                        <p:tgtEl>
                                          <p:spTgt spid="177157"/>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77160"/>
                                        </p:tgtEl>
                                        <p:attrNameLst>
                                          <p:attrName>style.visibility</p:attrName>
                                        </p:attrNameLst>
                                      </p:cBhvr>
                                      <p:to>
                                        <p:strVal val="visible"/>
                                      </p:to>
                                    </p:set>
                                    <p:anim calcmode="lin" valueType="num">
                                      <p:cBhvr>
                                        <p:cTn id="24" dur="500" fill="hold"/>
                                        <p:tgtEl>
                                          <p:spTgt spid="177160"/>
                                        </p:tgtEl>
                                        <p:attrNameLst>
                                          <p:attrName>ppt_w</p:attrName>
                                        </p:attrNameLst>
                                      </p:cBhvr>
                                      <p:tavLst>
                                        <p:tav tm="0">
                                          <p:val>
                                            <p:fltVal val="0"/>
                                          </p:val>
                                        </p:tav>
                                        <p:tav tm="100000">
                                          <p:val>
                                            <p:strVal val="#ppt_w"/>
                                          </p:val>
                                        </p:tav>
                                      </p:tavLst>
                                    </p:anim>
                                    <p:anim calcmode="lin" valueType="num">
                                      <p:cBhvr>
                                        <p:cTn id="25" dur="500" fill="hold"/>
                                        <p:tgtEl>
                                          <p:spTgt spid="177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p:bldP spid="177156" grpId="0"/>
      <p:bldP spid="1771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文本框 178178"/>
          <p:cNvSpPr txBox="1">
            <a:spLocks noChangeArrowheads="1"/>
          </p:cNvSpPr>
          <p:nvPr/>
        </p:nvSpPr>
        <p:spPr bwMode="auto">
          <a:xfrm>
            <a:off x="1007534" y="5805489"/>
            <a:ext cx="10005484"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Font typeface="Wingdings" panose="05000000000000000000" pitchFamily="2" charset="2"/>
              <a:buChar char="Ø"/>
            </a:pPr>
            <a:r>
              <a:rPr lang="en-US" altLang="zh-CN" b="1">
                <a:solidFill>
                  <a:srgbClr val="CC0066"/>
                </a:solidFill>
                <a:latin typeface="楷体_GB2312" pitchFamily="49" charset="-122"/>
                <a:ea typeface="楷体_GB2312" pitchFamily="49" charset="-122"/>
                <a:sym typeface="Symbol" panose="05050102010706020507" pitchFamily="18" charset="2"/>
              </a:rPr>
              <a:t> </a:t>
            </a:r>
            <a:r>
              <a:rPr lang="zh-CN" altLang="en-US" b="1">
                <a:solidFill>
                  <a:srgbClr val="CC0066"/>
                </a:solidFill>
                <a:latin typeface="楷体_GB2312" pitchFamily="49" charset="-122"/>
                <a:ea typeface="楷体_GB2312" pitchFamily="49" charset="-122"/>
                <a:sym typeface="Symbol" panose="05050102010706020507" pitchFamily="18" charset="2"/>
              </a:rPr>
              <a:t>重力随物体所处高度和纬度而微小变化 </a:t>
            </a:r>
          </a:p>
        </p:txBody>
      </p:sp>
      <p:sp>
        <p:nvSpPr>
          <p:cNvPr id="178180" name="矩形 178179"/>
          <p:cNvSpPr/>
          <p:nvPr/>
        </p:nvSpPr>
        <p:spPr>
          <a:xfrm>
            <a:off x="4176184" y="242919"/>
            <a:ext cx="3265935" cy="525401"/>
          </a:xfrm>
          <a:prstGeom prst="rect">
            <a:avLst/>
          </a:prstGeom>
          <a:noFill/>
          <a:ln w="19050">
            <a:noFill/>
          </a:ln>
        </p:spPr>
        <p:txBody>
          <a:bodyPr wrap="none" lIns="90000" tIns="46800" rIns="90000" bIns="46800" anchor="ct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0000FF"/>
                </a:solidFill>
                <a:latin typeface="Arial" panose="020B0604020202020204" pitchFamily="34" charset="0"/>
                <a:ea typeface="楷体_GB2312" pitchFamily="49" charset="-122"/>
              </a:rPr>
              <a:t>比萨斜塔落体实验 </a:t>
            </a:r>
            <a:r>
              <a:rPr lang="zh-CN" altLang="en-US" b="1" dirty="0">
                <a:solidFill>
                  <a:srgbClr val="0000FF"/>
                </a:solidFill>
                <a:effectLst>
                  <a:outerShdw blurRad="38100" dist="38100" dir="2700000" algn="tl">
                    <a:srgbClr val="000000"/>
                  </a:outerShdw>
                </a:effectLst>
                <a:latin typeface="Arial" panose="020B0604020202020204" pitchFamily="34" charset="0"/>
                <a:ea typeface="楷体_GB2312" pitchFamily="49" charset="-122"/>
              </a:rPr>
              <a:t> </a:t>
            </a:r>
          </a:p>
        </p:txBody>
      </p:sp>
    </p:spTree>
    <p:controls>
      <mc:AlternateContent xmlns:mc="http://schemas.openxmlformats.org/markup-compatibility/2006">
        <mc:Choice xmlns:v="urn:schemas-microsoft-com:vml" Requires="v">
          <p:control r:id="rId1" imgW="6552381" imgH="5038095"/>
        </mc:Choice>
        <mc:Fallback>
          <p:control r:id="rId1" imgW="6552381" imgH="5038095">
            <p:pic>
              <p:nvPicPr>
                <p:cNvPr id="2" name="ShockwaveFlash1"/>
                <p:cNvPicPr>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766763"/>
                  <a:ext cx="6553200" cy="503872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 calcmode="lin" valueType="num">
                                      <p:cBhvr additive="base">
                                        <p:cTn id="7" dur="500" fill="hold"/>
                                        <p:tgtEl>
                                          <p:spTgt spid="178179"/>
                                        </p:tgtEl>
                                        <p:attrNameLst>
                                          <p:attrName>ppt_x</p:attrName>
                                        </p:attrNameLst>
                                      </p:cBhvr>
                                      <p:tavLst>
                                        <p:tav tm="0">
                                          <p:val>
                                            <p:strVal val="0-#ppt_w/2"/>
                                          </p:val>
                                        </p:tav>
                                        <p:tav tm="100000">
                                          <p:val>
                                            <p:strVal val="#ppt_x"/>
                                          </p:val>
                                        </p:tav>
                                      </p:tavLst>
                                    </p:anim>
                                    <p:anim calcmode="lin" valueType="num">
                                      <p:cBhvr additive="base">
                                        <p:cTn id="8" dur="500" fill="hold"/>
                                        <p:tgtEl>
                                          <p:spTgt spid="178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57697"/>
          <p:cNvSpPr txBox="1">
            <a:spLocks noChangeArrowheads="1"/>
          </p:cNvSpPr>
          <p:nvPr/>
        </p:nvSpPr>
        <p:spPr bwMode="auto">
          <a:xfrm>
            <a:off x="1216437" y="1486526"/>
            <a:ext cx="10386204" cy="457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90000"/>
              </a:lnSpc>
              <a:spcBef>
                <a:spcPct val="30000"/>
              </a:spcBef>
            </a:pPr>
            <a:r>
              <a:rPr lang="zh-CN" altLang="en-US" sz="3600" b="1" dirty="0">
                <a:solidFill>
                  <a:srgbClr val="000066"/>
                </a:solidFill>
                <a:latin typeface="黑体" panose="02010609060101010101" pitchFamily="49" charset="-122"/>
                <a:ea typeface="黑体" panose="02010609060101010101" pitchFamily="49" charset="-122"/>
              </a:rPr>
              <a:t>§</a:t>
            </a:r>
            <a:r>
              <a:rPr lang="en-US" altLang="zh-CN" sz="3600" b="1" dirty="0">
                <a:solidFill>
                  <a:srgbClr val="000066"/>
                </a:solidFill>
                <a:latin typeface="黑体" panose="02010609060101010101" pitchFamily="49" charset="-122"/>
                <a:ea typeface="黑体" panose="02010609060101010101" pitchFamily="49" charset="-122"/>
              </a:rPr>
              <a:t>2-1 </a:t>
            </a:r>
            <a:r>
              <a:rPr lang="zh-CN" altLang="en-US" sz="3600" b="1" dirty="0">
                <a:solidFill>
                  <a:srgbClr val="000066"/>
                </a:solidFill>
                <a:latin typeface="黑体" panose="02010609060101010101" pitchFamily="49" charset="-122"/>
                <a:ea typeface="黑体" panose="02010609060101010101" pitchFamily="49" charset="-122"/>
              </a:rPr>
              <a:t>牛顿运动定律</a:t>
            </a:r>
          </a:p>
          <a:p>
            <a:pPr>
              <a:lnSpc>
                <a:spcPct val="90000"/>
              </a:lnSpc>
              <a:spcBef>
                <a:spcPct val="30000"/>
              </a:spcBef>
            </a:pPr>
            <a:r>
              <a:rPr lang="zh-CN" altLang="en-US" sz="3600" b="1" dirty="0">
                <a:solidFill>
                  <a:srgbClr val="000066"/>
                </a:solidFill>
                <a:latin typeface="黑体" panose="02010609060101010101" pitchFamily="49" charset="-122"/>
                <a:ea typeface="黑体" panose="02010609060101010101" pitchFamily="49" charset="-122"/>
              </a:rPr>
              <a:t>§</a:t>
            </a:r>
            <a:r>
              <a:rPr lang="en-US" altLang="zh-CN" sz="3600" b="1" dirty="0">
                <a:solidFill>
                  <a:srgbClr val="000066"/>
                </a:solidFill>
                <a:latin typeface="黑体" panose="02010609060101010101" pitchFamily="49" charset="-122"/>
                <a:ea typeface="黑体" panose="02010609060101010101" pitchFamily="49" charset="-122"/>
              </a:rPr>
              <a:t>2-2 </a:t>
            </a:r>
            <a:r>
              <a:rPr lang="zh-CN" altLang="en-US" sz="3600" b="1" dirty="0">
                <a:solidFill>
                  <a:srgbClr val="000066"/>
                </a:solidFill>
                <a:latin typeface="黑体" panose="02010609060101010101" pitchFamily="49" charset="-122"/>
                <a:ea typeface="黑体" panose="02010609060101010101" pitchFamily="49" charset="-122"/>
              </a:rPr>
              <a:t>牛顿第二定律的应用</a:t>
            </a:r>
          </a:p>
          <a:p>
            <a:pPr>
              <a:lnSpc>
                <a:spcPct val="90000"/>
              </a:lnSpc>
              <a:spcBef>
                <a:spcPct val="30000"/>
              </a:spcBef>
            </a:pPr>
            <a:r>
              <a:rPr lang="zh-CN" altLang="en-US" sz="3600" b="1" dirty="0">
                <a:solidFill>
                  <a:srgbClr val="C00000"/>
                </a:solidFill>
                <a:latin typeface="黑体" panose="02010609060101010101" pitchFamily="49" charset="-122"/>
                <a:ea typeface="黑体" panose="02010609060101010101" pitchFamily="49" charset="-122"/>
              </a:rPr>
              <a:t>§</a:t>
            </a:r>
            <a:r>
              <a:rPr lang="en-US" altLang="zh-CN" sz="3600" b="1" dirty="0">
                <a:solidFill>
                  <a:srgbClr val="C00000"/>
                </a:solidFill>
                <a:latin typeface="黑体" panose="02010609060101010101" pitchFamily="49" charset="-122"/>
                <a:ea typeface="黑体" panose="02010609060101010101" pitchFamily="49" charset="-122"/>
              </a:rPr>
              <a:t>2-3 </a:t>
            </a:r>
            <a:r>
              <a:rPr lang="zh-CN" altLang="en-US" sz="3600" b="1" dirty="0">
                <a:solidFill>
                  <a:srgbClr val="C00000"/>
                </a:solidFill>
                <a:latin typeface="黑体" panose="02010609060101010101" pitchFamily="49" charset="-122"/>
                <a:ea typeface="黑体" panose="02010609060101010101" pitchFamily="49" charset="-122"/>
              </a:rPr>
              <a:t>非惯性参照系</a:t>
            </a:r>
          </a:p>
          <a:p>
            <a:pPr>
              <a:lnSpc>
                <a:spcPct val="90000"/>
              </a:lnSpc>
              <a:spcBef>
                <a:spcPct val="30000"/>
              </a:spcBef>
            </a:pPr>
            <a:r>
              <a:rPr lang="zh-CN" altLang="en-US" sz="3600" b="1" dirty="0">
                <a:solidFill>
                  <a:srgbClr val="000066"/>
                </a:solidFill>
                <a:latin typeface="黑体" panose="02010609060101010101" pitchFamily="49" charset="-122"/>
                <a:ea typeface="黑体" panose="02010609060101010101" pitchFamily="49" charset="-122"/>
              </a:rPr>
              <a:t>§</a:t>
            </a:r>
            <a:r>
              <a:rPr lang="en-US" altLang="zh-CN" sz="3600" b="1" dirty="0">
                <a:solidFill>
                  <a:srgbClr val="000066"/>
                </a:solidFill>
                <a:latin typeface="黑体" panose="02010609060101010101" pitchFamily="49" charset="-122"/>
                <a:ea typeface="黑体" panose="02010609060101010101" pitchFamily="49" charset="-122"/>
              </a:rPr>
              <a:t>2-4 </a:t>
            </a:r>
            <a:r>
              <a:rPr lang="zh-CN" altLang="en-US" sz="3600" b="1" dirty="0">
                <a:solidFill>
                  <a:srgbClr val="000066"/>
                </a:solidFill>
                <a:latin typeface="黑体" panose="02010609060101010101" pitchFamily="49" charset="-122"/>
                <a:ea typeface="黑体" panose="02010609060101010101" pitchFamily="49" charset="-122"/>
              </a:rPr>
              <a:t>动量定理与动量守恒定律</a:t>
            </a:r>
          </a:p>
          <a:p>
            <a:pPr>
              <a:lnSpc>
                <a:spcPct val="90000"/>
              </a:lnSpc>
              <a:spcBef>
                <a:spcPct val="30000"/>
              </a:spcBef>
            </a:pPr>
            <a:r>
              <a:rPr lang="zh-CN" altLang="en-US" sz="3600" b="1" dirty="0">
                <a:solidFill>
                  <a:srgbClr val="000066"/>
                </a:solidFill>
                <a:latin typeface="黑体" panose="02010609060101010101" pitchFamily="49" charset="-122"/>
                <a:ea typeface="黑体" panose="02010609060101010101" pitchFamily="49" charset="-122"/>
              </a:rPr>
              <a:t>§</a:t>
            </a:r>
            <a:r>
              <a:rPr lang="en-US" altLang="zh-CN" sz="3600" b="1" dirty="0">
                <a:solidFill>
                  <a:srgbClr val="000066"/>
                </a:solidFill>
                <a:latin typeface="黑体" panose="02010609060101010101" pitchFamily="49" charset="-122"/>
                <a:ea typeface="黑体" panose="02010609060101010101" pitchFamily="49" charset="-122"/>
              </a:rPr>
              <a:t>2-5 </a:t>
            </a:r>
            <a:r>
              <a:rPr lang="zh-CN" altLang="en-US" sz="3600" b="1" dirty="0">
                <a:solidFill>
                  <a:srgbClr val="000066"/>
                </a:solidFill>
                <a:latin typeface="黑体" panose="02010609060101010101" pitchFamily="49" charset="-122"/>
                <a:ea typeface="黑体" panose="02010609060101010101" pitchFamily="49" charset="-122"/>
              </a:rPr>
              <a:t>角动量定理与角动量守恒定律</a:t>
            </a:r>
          </a:p>
          <a:p>
            <a:pPr>
              <a:lnSpc>
                <a:spcPct val="90000"/>
              </a:lnSpc>
              <a:spcBef>
                <a:spcPct val="30000"/>
              </a:spcBef>
            </a:pPr>
            <a:r>
              <a:rPr lang="zh-CN" altLang="en-US" sz="3600" b="1" dirty="0">
                <a:solidFill>
                  <a:srgbClr val="000066"/>
                </a:solidFill>
                <a:latin typeface="黑体" panose="02010609060101010101" pitchFamily="49" charset="-122"/>
                <a:ea typeface="黑体" panose="02010609060101010101" pitchFamily="49" charset="-122"/>
              </a:rPr>
              <a:t>§</a:t>
            </a:r>
            <a:r>
              <a:rPr lang="en-US" altLang="zh-CN" sz="3600" b="1" dirty="0">
                <a:solidFill>
                  <a:srgbClr val="000066"/>
                </a:solidFill>
                <a:latin typeface="黑体" panose="02010609060101010101" pitchFamily="49" charset="-122"/>
                <a:ea typeface="黑体" panose="02010609060101010101" pitchFamily="49" charset="-122"/>
              </a:rPr>
              <a:t>2-6 </a:t>
            </a:r>
            <a:r>
              <a:rPr lang="zh-CN" altLang="en-US" sz="3600" b="1" dirty="0">
                <a:solidFill>
                  <a:srgbClr val="000066"/>
                </a:solidFill>
                <a:latin typeface="黑体" panose="02010609060101010101" pitchFamily="49" charset="-122"/>
                <a:ea typeface="黑体" panose="02010609060101010101" pitchFamily="49" charset="-122"/>
              </a:rPr>
              <a:t>功 动能定理</a:t>
            </a:r>
          </a:p>
          <a:p>
            <a:pPr>
              <a:lnSpc>
                <a:spcPct val="90000"/>
              </a:lnSpc>
              <a:spcBef>
                <a:spcPct val="30000"/>
              </a:spcBef>
            </a:pPr>
            <a:r>
              <a:rPr lang="zh-CN" altLang="en-US" sz="3600" b="1" dirty="0">
                <a:solidFill>
                  <a:srgbClr val="000066"/>
                </a:solidFill>
                <a:latin typeface="黑体" panose="02010609060101010101" pitchFamily="49" charset="-122"/>
                <a:ea typeface="黑体" panose="02010609060101010101" pitchFamily="49" charset="-122"/>
              </a:rPr>
              <a:t>§</a:t>
            </a:r>
            <a:r>
              <a:rPr lang="en-US" altLang="zh-CN" sz="3600" b="1" dirty="0">
                <a:solidFill>
                  <a:srgbClr val="000066"/>
                </a:solidFill>
                <a:latin typeface="黑体" panose="02010609060101010101" pitchFamily="49" charset="-122"/>
                <a:ea typeface="黑体" panose="02010609060101010101" pitchFamily="49" charset="-122"/>
              </a:rPr>
              <a:t>2-7 </a:t>
            </a:r>
            <a:r>
              <a:rPr lang="zh-CN" altLang="en-US" sz="3600" b="1" dirty="0">
                <a:solidFill>
                  <a:srgbClr val="000066"/>
                </a:solidFill>
                <a:latin typeface="黑体" panose="02010609060101010101" pitchFamily="49" charset="-122"/>
                <a:ea typeface="黑体" panose="02010609060101010101" pitchFamily="49" charset="-122"/>
              </a:rPr>
              <a:t>势能 功能原理  机械能守恒定律</a:t>
            </a:r>
          </a:p>
        </p:txBody>
      </p:sp>
      <p:sp>
        <p:nvSpPr>
          <p:cNvPr id="2" name="TextBox 1"/>
          <p:cNvSpPr txBox="1"/>
          <p:nvPr/>
        </p:nvSpPr>
        <p:spPr>
          <a:xfrm>
            <a:off x="3338422" y="202872"/>
            <a:ext cx="4813540" cy="769441"/>
          </a:xfrm>
          <a:prstGeom prst="rect">
            <a:avLst/>
          </a:prstGeom>
          <a:noFill/>
        </p:spPr>
        <p:txBody>
          <a:bodyPr wrap="square" rtlCol="0">
            <a:spAutoFit/>
          </a:bodyPr>
          <a:lstStyle/>
          <a:p>
            <a:pPr algn="ctr"/>
            <a:r>
              <a:rPr lang="zh-CN" altLang="en-US" sz="4400" b="1" dirty="0">
                <a:solidFill>
                  <a:srgbClr val="FF0000"/>
                </a:solidFill>
                <a:latin typeface="宋体" panose="02010600030101010101" pitchFamily="2" charset="-122"/>
                <a:ea typeface="宋体" panose="02010600030101010101" pitchFamily="2" charset="-122"/>
              </a:rPr>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组合 179201"/>
          <p:cNvGrpSpPr/>
          <p:nvPr/>
        </p:nvGrpSpPr>
        <p:grpSpPr bwMode="auto">
          <a:xfrm>
            <a:off x="770468" y="979488"/>
            <a:ext cx="10606617" cy="1873250"/>
            <a:chOff x="364" y="617"/>
            <a:chExt cx="5011" cy="1180"/>
          </a:xfrm>
        </p:grpSpPr>
        <p:sp>
          <p:nvSpPr>
            <p:cNvPr id="38914" name="文本框 179202"/>
            <p:cNvSpPr txBox="1">
              <a:spLocks noChangeArrowheads="1"/>
            </p:cNvSpPr>
            <p:nvPr/>
          </p:nvSpPr>
          <p:spPr bwMode="auto">
            <a:xfrm>
              <a:off x="364" y="617"/>
              <a:ext cx="5011"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b="1">
                  <a:solidFill>
                    <a:srgbClr val="CC0066"/>
                  </a:solidFill>
                  <a:latin typeface="黑体" panose="02010609060101010101" pitchFamily="49" charset="-122"/>
                  <a:ea typeface="黑体" panose="02010609060101010101" pitchFamily="49" charset="-122"/>
                  <a:sym typeface="Symbol" panose="05050102010706020507" pitchFamily="18" charset="2"/>
                </a:rPr>
                <a:t>弹力：</a:t>
              </a:r>
              <a:r>
                <a:rPr lang="zh-CN" altLang="en-US" b="1">
                  <a:solidFill>
                    <a:srgbClr val="000066"/>
                  </a:solidFill>
                  <a:sym typeface="Symbol" panose="05050102010706020507" pitchFamily="18" charset="2"/>
                </a:rPr>
                <a:t>物体由于形变而对引起形变的物体产生的作用力，</a:t>
              </a:r>
              <a:r>
                <a:rPr lang="zh-CN" altLang="en-US" b="1">
                  <a:solidFill>
                    <a:srgbClr val="000066"/>
                  </a:solidFill>
                  <a:latin typeface="宋体" panose="02010600030101010101" pitchFamily="2" charset="-122"/>
                  <a:sym typeface="Symbol" panose="05050102010706020507" pitchFamily="18" charset="2"/>
                </a:rPr>
                <a:t>在弹性范围内，</a:t>
              </a:r>
            </a:p>
          </p:txBody>
        </p:sp>
        <p:graphicFrame>
          <p:nvGraphicFramePr>
            <p:cNvPr id="38915" name="对象 179203"/>
            <p:cNvGraphicFramePr>
              <a:graphicFrameLocks/>
            </p:cNvGraphicFramePr>
            <p:nvPr/>
          </p:nvGraphicFramePr>
          <p:xfrm>
            <a:off x="1737" y="1388"/>
            <a:ext cx="1258" cy="409"/>
          </p:xfrm>
          <a:graphic>
            <a:graphicData uri="http://schemas.openxmlformats.org/presentationml/2006/ole">
              <mc:AlternateContent xmlns:mc="http://schemas.openxmlformats.org/markup-compatibility/2006">
                <mc:Choice xmlns:v="urn:schemas-microsoft-com:vml" Requires="v">
                  <p:oleObj r:id="rId2" imgW="660240" imgH="203040" progId="">
                    <p:embed/>
                  </p:oleObj>
                </mc:Choice>
                <mc:Fallback>
                  <p:oleObj r:id="rId2" imgW="660240" imgH="203040" progId="">
                    <p:embed/>
                    <p:pic>
                      <p:nvPicPr>
                        <p:cNvPr id="0" name="Picture 2" descr="image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 y="1388"/>
                          <a:ext cx="125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79205" name="文本框 179204"/>
          <p:cNvSpPr txBox="1">
            <a:spLocks noChangeArrowheads="1"/>
          </p:cNvSpPr>
          <p:nvPr/>
        </p:nvSpPr>
        <p:spPr bwMode="auto">
          <a:xfrm>
            <a:off x="814917" y="2990850"/>
            <a:ext cx="1080346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b="1">
                <a:solidFill>
                  <a:srgbClr val="CC0066"/>
                </a:solidFill>
                <a:latin typeface="黑体" panose="02010609060101010101" pitchFamily="49" charset="-122"/>
                <a:ea typeface="黑体" panose="02010609060101010101" pitchFamily="49" charset="-122"/>
                <a:sym typeface="Symbol" panose="05050102010706020507" pitchFamily="18" charset="2"/>
              </a:rPr>
              <a:t>摩擦力：</a:t>
            </a:r>
            <a:r>
              <a:rPr lang="zh-CN" altLang="en-US" b="1">
                <a:solidFill>
                  <a:srgbClr val="000066"/>
                </a:solidFill>
                <a:sym typeface="Symbol" panose="05050102010706020507" pitchFamily="18" charset="2"/>
              </a:rPr>
              <a:t>相互接触的物体间产生的一对阻止相对运动或相对运动趋势的力。</a:t>
            </a:r>
          </a:p>
        </p:txBody>
      </p:sp>
      <p:sp>
        <p:nvSpPr>
          <p:cNvPr id="179206" name="文本框 179205"/>
          <p:cNvSpPr txBox="1">
            <a:spLocks noChangeArrowheads="1"/>
          </p:cNvSpPr>
          <p:nvPr/>
        </p:nvSpPr>
        <p:spPr bwMode="auto">
          <a:xfrm>
            <a:off x="1200150" y="4365626"/>
            <a:ext cx="1049866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b="1">
                <a:solidFill>
                  <a:srgbClr val="008080"/>
                </a:solidFill>
                <a:ea typeface="黑体" panose="02010609060101010101" pitchFamily="49" charset="-122"/>
                <a:sym typeface="Symbol" panose="05050102010706020507" pitchFamily="18" charset="2"/>
              </a:rPr>
              <a:t>静摩擦力：</a:t>
            </a:r>
            <a:r>
              <a:rPr lang="zh-CN" altLang="en-US" b="1">
                <a:solidFill>
                  <a:srgbClr val="000066"/>
                </a:solidFill>
                <a:sym typeface="Symbol" panose="05050102010706020507" pitchFamily="18" charset="2"/>
              </a:rPr>
              <a:t>决定于物体受到其它外力的合力。</a:t>
            </a:r>
          </a:p>
        </p:txBody>
      </p:sp>
      <p:grpSp>
        <p:nvGrpSpPr>
          <p:cNvPr id="179207" name="组合 179206"/>
          <p:cNvGrpSpPr/>
          <p:nvPr/>
        </p:nvGrpSpPr>
        <p:grpSpPr bwMode="auto">
          <a:xfrm>
            <a:off x="1102784" y="5037139"/>
            <a:ext cx="4908549" cy="623887"/>
            <a:chOff x="573" y="3385"/>
            <a:chExt cx="2443" cy="393"/>
          </a:xfrm>
        </p:grpSpPr>
        <p:sp>
          <p:nvSpPr>
            <p:cNvPr id="38919" name="文本框 179207"/>
            <p:cNvSpPr txBox="1">
              <a:spLocks noChangeArrowheads="1"/>
            </p:cNvSpPr>
            <p:nvPr/>
          </p:nvSpPr>
          <p:spPr bwMode="auto">
            <a:xfrm>
              <a:off x="573" y="3411"/>
              <a:ext cx="2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solidFill>
                    <a:srgbClr val="008080"/>
                  </a:solidFill>
                  <a:latin typeface="黑体" panose="02010609060101010101" pitchFamily="49" charset="-122"/>
                  <a:ea typeface="黑体" panose="02010609060101010101" pitchFamily="49" charset="-122"/>
                  <a:sym typeface="Symbol" panose="05050102010706020507" pitchFamily="18" charset="2"/>
                </a:rPr>
                <a:t>滑动摩擦力</a:t>
              </a:r>
              <a:r>
                <a:rPr lang="zh-CN" altLang="en-US" b="1">
                  <a:solidFill>
                    <a:srgbClr val="008080"/>
                  </a:solidFill>
                  <a:ea typeface="黑体" panose="02010609060101010101" pitchFamily="49" charset="-122"/>
                  <a:sym typeface="Symbol" panose="05050102010706020507" pitchFamily="18" charset="2"/>
                </a:rPr>
                <a:t>：</a:t>
              </a:r>
            </a:p>
          </p:txBody>
        </p:sp>
        <p:graphicFrame>
          <p:nvGraphicFramePr>
            <p:cNvPr id="38920" name="对象 179208"/>
            <p:cNvGraphicFramePr>
              <a:graphicFrameLocks/>
            </p:cNvGraphicFramePr>
            <p:nvPr/>
          </p:nvGraphicFramePr>
          <p:xfrm>
            <a:off x="1939" y="3385"/>
            <a:ext cx="1077" cy="393"/>
          </p:xfrm>
          <a:graphic>
            <a:graphicData uri="http://schemas.openxmlformats.org/presentationml/2006/ole">
              <mc:AlternateContent xmlns:mc="http://schemas.openxmlformats.org/markup-compatibility/2006">
                <mc:Choice xmlns:v="urn:schemas-microsoft-com:vml" Requires="v">
                  <p:oleObj r:id="rId4" imgW="812520" imgH="291960" progId="">
                    <p:embed/>
                  </p:oleObj>
                </mc:Choice>
                <mc:Fallback>
                  <p:oleObj r:id="rId4" imgW="812520" imgH="291960" progId="">
                    <p:embed/>
                    <p:pic>
                      <p:nvPicPr>
                        <p:cNvPr id="0" name="Picture 1" descr="image4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 y="3385"/>
                          <a:ext cx="1077"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9205"/>
                                        </p:tgtEl>
                                        <p:attrNameLst>
                                          <p:attrName>style.visibility</p:attrName>
                                        </p:attrNameLst>
                                      </p:cBhvr>
                                      <p:to>
                                        <p:strVal val="visible"/>
                                      </p:to>
                                    </p:set>
                                    <p:animEffect transition="in" filter="wipe(down)">
                                      <p:cBhvr>
                                        <p:cTn id="7" dur="500"/>
                                        <p:tgtEl>
                                          <p:spTgt spid="17920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9206"/>
                                        </p:tgtEl>
                                        <p:attrNameLst>
                                          <p:attrName>style.visibility</p:attrName>
                                        </p:attrNameLst>
                                      </p:cBhvr>
                                      <p:to>
                                        <p:strVal val="visible"/>
                                      </p:to>
                                    </p:set>
                                    <p:anim calcmode="lin" valueType="num">
                                      <p:cBhvr additive="base">
                                        <p:cTn id="12" dur="500" fill="hold"/>
                                        <p:tgtEl>
                                          <p:spTgt spid="179206"/>
                                        </p:tgtEl>
                                        <p:attrNameLst>
                                          <p:attrName>ppt_x</p:attrName>
                                        </p:attrNameLst>
                                      </p:cBhvr>
                                      <p:tavLst>
                                        <p:tav tm="0">
                                          <p:val>
                                            <p:strVal val="0-#ppt_w/2"/>
                                          </p:val>
                                        </p:tav>
                                        <p:tav tm="100000">
                                          <p:val>
                                            <p:strVal val="#ppt_x"/>
                                          </p:val>
                                        </p:tav>
                                      </p:tavLst>
                                    </p:anim>
                                    <p:anim calcmode="lin" valueType="num">
                                      <p:cBhvr additive="base">
                                        <p:cTn id="13" dur="500" fill="hold"/>
                                        <p:tgtEl>
                                          <p:spTgt spid="17920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9207"/>
                                        </p:tgtEl>
                                        <p:attrNameLst>
                                          <p:attrName>style.visibility</p:attrName>
                                        </p:attrNameLst>
                                      </p:cBhvr>
                                      <p:to>
                                        <p:strVal val="visible"/>
                                      </p:to>
                                    </p:set>
                                    <p:anim calcmode="lin" valueType="num">
                                      <p:cBhvr additive="base">
                                        <p:cTn id="18" dur="500" fill="hold"/>
                                        <p:tgtEl>
                                          <p:spTgt spid="179207"/>
                                        </p:tgtEl>
                                        <p:attrNameLst>
                                          <p:attrName>ppt_x</p:attrName>
                                        </p:attrNameLst>
                                      </p:cBhvr>
                                      <p:tavLst>
                                        <p:tav tm="0">
                                          <p:val>
                                            <p:strVal val="#ppt_x"/>
                                          </p:val>
                                        </p:tav>
                                        <p:tav tm="100000">
                                          <p:val>
                                            <p:strVal val="#ppt_x"/>
                                          </p:val>
                                        </p:tav>
                                      </p:tavLst>
                                    </p:anim>
                                    <p:anim calcmode="lin" valueType="num">
                                      <p:cBhvr additive="base">
                                        <p:cTn id="19" dur="500" fill="hold"/>
                                        <p:tgtEl>
                                          <p:spTgt spid="179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p:bldP spid="1792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r:id="rId1" imgW="7920572" imgH="6122190"/>
        </mc:Choice>
        <mc:Fallback>
          <p:control r:id="rId1" imgW="7920572" imgH="6122190">
            <p:pic>
              <p:nvPicPr>
                <p:cNvPr id="2" name="ShockwaveFlash1"/>
                <p:cNvPicPr>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333375"/>
                  <a:ext cx="7920037" cy="61214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181249" descr="200612182649515">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4234" y="2270126"/>
            <a:ext cx="76835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2" name="图片 181250" descr="为什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2285" y="260351"/>
            <a:ext cx="2288116"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文本框 181251"/>
          <p:cNvSpPr txBox="1">
            <a:spLocks noChangeArrowheads="1"/>
          </p:cNvSpPr>
          <p:nvPr/>
        </p:nvSpPr>
        <p:spPr bwMode="auto">
          <a:xfrm>
            <a:off x="3119967" y="757239"/>
            <a:ext cx="8544984"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b="1" dirty="0">
                <a:solidFill>
                  <a:srgbClr val="000066"/>
                </a:solidFill>
                <a:ea typeface="楷体_GB2312" pitchFamily="49" charset="-122"/>
              </a:rPr>
              <a:t>自行车在粗糙的水平面上起动时，前轮和后轮所受的摩擦力方向如何？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0"/>
          </p:nvPr>
        </p:nvSpPr>
        <p:spPr/>
        <p:txBody>
          <a:bodyPr/>
          <a:lstStyle/>
          <a:p>
            <a:fld id="{368E5BBA-F363-455F-9407-20EAB4BC6EB5}" type="slidenum">
              <a:rPr lang="en-US" altLang="zh-CN"/>
              <a:pPr/>
              <a:t>23</a:t>
            </a:fld>
            <a:endParaRPr lang="en-US" altLang="zh-CN"/>
          </a:p>
        </p:txBody>
      </p:sp>
      <p:sp>
        <p:nvSpPr>
          <p:cNvPr id="142340" name="Rectangle 4"/>
          <p:cNvSpPr>
            <a:spLocks noChangeArrowheads="1"/>
          </p:cNvSpPr>
          <p:nvPr/>
        </p:nvSpPr>
        <p:spPr bwMode="auto">
          <a:xfrm>
            <a:off x="1339851" y="500390"/>
            <a:ext cx="55414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CC0000"/>
                </a:solidFill>
                <a:latin typeface="Arial" panose="020B0604020202020204" pitchFamily="34" charset="0"/>
              </a:rPr>
              <a:t>牛顿定律的应用</a:t>
            </a:r>
          </a:p>
        </p:txBody>
      </p:sp>
      <p:sp>
        <p:nvSpPr>
          <p:cNvPr id="142341" name="Rectangle 5"/>
          <p:cNvSpPr>
            <a:spLocks noChangeArrowheads="1"/>
          </p:cNvSpPr>
          <p:nvPr/>
        </p:nvSpPr>
        <p:spPr bwMode="auto">
          <a:xfrm>
            <a:off x="1282701" y="1203325"/>
            <a:ext cx="61531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Font typeface="Wingdings" panose="05000000000000000000" pitchFamily="2" charset="2"/>
              <a:buChar char="Ø"/>
            </a:pPr>
            <a:r>
              <a:rPr kumimoji="1" lang="zh-CN" altLang="en-US" sz="2400" dirty="0">
                <a:solidFill>
                  <a:schemeClr val="tx1"/>
                </a:solidFill>
                <a:latin typeface="黑体" panose="02010609060101010101" pitchFamily="49" charset="-122"/>
                <a:ea typeface="黑体" panose="02010609060101010101" pitchFamily="49" charset="-122"/>
              </a:rPr>
              <a:t>牛顿定律只适用于惯性系；</a:t>
            </a:r>
          </a:p>
        </p:txBody>
      </p:sp>
      <p:sp>
        <p:nvSpPr>
          <p:cNvPr id="142342" name="Rectangle 6"/>
          <p:cNvSpPr>
            <a:spLocks noChangeArrowheads="1"/>
          </p:cNvSpPr>
          <p:nvPr/>
        </p:nvSpPr>
        <p:spPr bwMode="auto">
          <a:xfrm>
            <a:off x="1272117" y="1778000"/>
            <a:ext cx="652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Font typeface="Wingdings" panose="05000000000000000000" pitchFamily="2" charset="2"/>
              <a:buChar char="Ø"/>
            </a:pPr>
            <a:r>
              <a:rPr kumimoji="1" lang="zh-CN" altLang="en-US" sz="2400" dirty="0">
                <a:solidFill>
                  <a:schemeClr val="tx1"/>
                </a:solidFill>
                <a:latin typeface="黑体" panose="02010609060101010101" pitchFamily="49" charset="-122"/>
                <a:ea typeface="黑体" panose="02010609060101010101" pitchFamily="49" charset="-122"/>
              </a:rPr>
              <a:t>牛顿定律只适用于质点模型；</a:t>
            </a:r>
          </a:p>
        </p:txBody>
      </p:sp>
      <p:sp>
        <p:nvSpPr>
          <p:cNvPr id="142343" name="Rectangle 7"/>
          <p:cNvSpPr>
            <a:spLocks noChangeArrowheads="1"/>
          </p:cNvSpPr>
          <p:nvPr/>
        </p:nvSpPr>
        <p:spPr bwMode="auto">
          <a:xfrm>
            <a:off x="1282701" y="2344738"/>
            <a:ext cx="71585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00"/>
              </a:buClr>
              <a:buFont typeface="Wingdings" panose="05000000000000000000" pitchFamily="2" charset="2"/>
              <a:buChar char="Ø"/>
            </a:pPr>
            <a:r>
              <a:rPr kumimoji="1" lang="zh-CN" altLang="en-US" sz="2400" dirty="0">
                <a:solidFill>
                  <a:schemeClr val="tx1"/>
                </a:solidFill>
                <a:latin typeface="黑体" panose="02010609060101010101" pitchFamily="49" charset="-122"/>
                <a:ea typeface="黑体" panose="02010609060101010101" pitchFamily="49" charset="-122"/>
              </a:rPr>
              <a:t>具体应用时，要写成坐标分量式。</a:t>
            </a:r>
          </a:p>
        </p:txBody>
      </p:sp>
      <p:grpSp>
        <p:nvGrpSpPr>
          <p:cNvPr id="142350" name="Group 14"/>
          <p:cNvGrpSpPr/>
          <p:nvPr/>
        </p:nvGrpSpPr>
        <p:grpSpPr bwMode="auto">
          <a:xfrm>
            <a:off x="1387476" y="3001964"/>
            <a:ext cx="6004983" cy="1755775"/>
            <a:chOff x="633" y="1933"/>
            <a:chExt cx="2837" cy="1106"/>
          </a:xfrm>
        </p:grpSpPr>
        <p:graphicFrame>
          <p:nvGraphicFramePr>
            <p:cNvPr id="142345" name="Object 9"/>
            <p:cNvGraphicFramePr>
              <a:graphicFrameLocks noChangeAspect="1"/>
            </p:cNvGraphicFramePr>
            <p:nvPr/>
          </p:nvGraphicFramePr>
          <p:xfrm>
            <a:off x="2336" y="1933"/>
            <a:ext cx="1134" cy="1106"/>
          </p:xfrm>
          <a:graphic>
            <a:graphicData uri="http://schemas.openxmlformats.org/presentationml/2006/ole">
              <mc:AlternateContent xmlns:mc="http://schemas.openxmlformats.org/markup-compatibility/2006">
                <mc:Choice xmlns:v="urn:schemas-microsoft-com:vml" Requires="v">
                  <p:oleObj name="Equation" r:id="rId2" imgW="16459200" imgH="17678400" progId="">
                    <p:embed/>
                  </p:oleObj>
                </mc:Choice>
                <mc:Fallback>
                  <p:oleObj name="Equation" r:id="rId2" imgW="16459200" imgH="17678400" progId="">
                    <p:embed/>
                    <p:pic>
                      <p:nvPicPr>
                        <p:cNvPr id="0" name="Picture 2" descr="image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 y="1933"/>
                          <a:ext cx="1134" cy="11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6" name="Text Box 10"/>
            <p:cNvSpPr txBox="1">
              <a:spLocks noChangeArrowheads="1"/>
            </p:cNvSpPr>
            <p:nvPr/>
          </p:nvSpPr>
          <p:spPr bwMode="auto">
            <a:xfrm>
              <a:off x="633" y="2340"/>
              <a:ext cx="12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dirty="0">
                  <a:solidFill>
                    <a:srgbClr val="0000FF"/>
                  </a:solidFill>
                  <a:latin typeface="黑体" panose="02010609060101010101" pitchFamily="49" charset="-122"/>
                  <a:ea typeface="黑体" panose="02010609060101010101" pitchFamily="49" charset="-122"/>
                </a:rPr>
                <a:t>在平面直角坐标系</a:t>
              </a:r>
            </a:p>
          </p:txBody>
        </p:sp>
      </p:grpSp>
      <p:grpSp>
        <p:nvGrpSpPr>
          <p:cNvPr id="142352" name="Group 16"/>
          <p:cNvGrpSpPr/>
          <p:nvPr/>
        </p:nvGrpSpPr>
        <p:grpSpPr bwMode="auto">
          <a:xfrm>
            <a:off x="1418167" y="4898074"/>
            <a:ext cx="6929966" cy="1584325"/>
            <a:chOff x="604" y="3113"/>
            <a:chExt cx="3274" cy="998"/>
          </a:xfrm>
        </p:grpSpPr>
        <p:graphicFrame>
          <p:nvGraphicFramePr>
            <p:cNvPr id="142348" name="Object 12"/>
            <p:cNvGraphicFramePr>
              <a:graphicFrameLocks noChangeAspect="1"/>
            </p:cNvGraphicFramePr>
            <p:nvPr/>
          </p:nvGraphicFramePr>
          <p:xfrm>
            <a:off x="2336" y="3113"/>
            <a:ext cx="1542" cy="998"/>
          </p:xfrm>
          <a:graphic>
            <a:graphicData uri="http://schemas.openxmlformats.org/presentationml/2006/ole">
              <mc:AlternateContent xmlns:mc="http://schemas.openxmlformats.org/markup-compatibility/2006">
                <mc:Choice xmlns:v="urn:schemas-microsoft-com:vml" Requires="v">
                  <p:oleObj name="Equation" r:id="rId4" imgW="30175200" imgH="20116800" progId="">
                    <p:embed/>
                  </p:oleObj>
                </mc:Choice>
                <mc:Fallback>
                  <p:oleObj name="Equation" r:id="rId4" imgW="30175200" imgH="20116800" progId="">
                    <p:embed/>
                    <p:pic>
                      <p:nvPicPr>
                        <p:cNvPr id="0" name="Picture 1" descr="image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 y="3113"/>
                          <a:ext cx="1542" cy="9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9" name="Text Box 13"/>
            <p:cNvSpPr txBox="1">
              <a:spLocks noChangeArrowheads="1"/>
            </p:cNvSpPr>
            <p:nvPr/>
          </p:nvSpPr>
          <p:spPr bwMode="auto">
            <a:xfrm>
              <a:off x="604" y="3438"/>
              <a:ext cx="12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a:solidFill>
                    <a:srgbClr val="0000FF"/>
                  </a:solidFill>
                  <a:latin typeface="黑体" panose="02010609060101010101" pitchFamily="49" charset="-122"/>
                  <a:ea typeface="黑体" panose="02010609060101010101" pitchFamily="49" charset="-122"/>
                </a:rPr>
                <a:t>在平面自然坐标系</a:t>
              </a:r>
            </a:p>
          </p:txBody>
        </p:sp>
      </p:grpSp>
      <p:sp>
        <p:nvSpPr>
          <p:cNvPr id="13" name="圆角矩形 12"/>
          <p:cNvSpPr/>
          <p:nvPr/>
        </p:nvSpPr>
        <p:spPr>
          <a:xfrm>
            <a:off x="7835462" y="5076497"/>
            <a:ext cx="315310" cy="4572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799917" y="4980981"/>
            <a:ext cx="530474" cy="523220"/>
          </a:xfrm>
          <a:prstGeom prst="rect">
            <a:avLst/>
          </a:prstGeom>
          <a:noFill/>
        </p:spPr>
        <p:txBody>
          <a:bodyPr wrap="square" rtlCol="0">
            <a:spAutoFit/>
          </a:bodyPr>
          <a:lstStyle/>
          <a:p>
            <a:r>
              <a:rPr lang="el-GR" altLang="zh-CN" sz="2800" b="1" dirty="0">
                <a:latin typeface="Times New Roman" panose="02020603050405020304" pitchFamily="18" charset="0"/>
                <a:cs typeface="Times New Roman" pitchFamily="18" charset="0"/>
              </a:rPr>
              <a:t>α</a:t>
            </a:r>
            <a:endParaRPr lang="zh-CN" alt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 calcmode="lin" valueType="num">
                                      <p:cBhvr>
                                        <p:cTn id="7" dur="500" fill="hold"/>
                                        <p:tgtEl>
                                          <p:spTgt spid="142341"/>
                                        </p:tgtEl>
                                        <p:attrNameLst>
                                          <p:attrName>ppt_w</p:attrName>
                                        </p:attrNameLst>
                                      </p:cBhvr>
                                      <p:tavLst>
                                        <p:tav tm="0">
                                          <p:val>
                                            <p:fltVal val="0"/>
                                          </p:val>
                                        </p:tav>
                                        <p:tav tm="100000">
                                          <p:val>
                                            <p:strVal val="#ppt_w"/>
                                          </p:val>
                                        </p:tav>
                                      </p:tavLst>
                                    </p:anim>
                                    <p:anim calcmode="lin" valueType="num">
                                      <p:cBhvr>
                                        <p:cTn id="8" dur="500" fill="hold"/>
                                        <p:tgtEl>
                                          <p:spTgt spid="14234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42342"/>
                                        </p:tgtEl>
                                        <p:attrNameLst>
                                          <p:attrName>style.visibility</p:attrName>
                                        </p:attrNameLst>
                                      </p:cBhvr>
                                      <p:to>
                                        <p:strVal val="visible"/>
                                      </p:to>
                                    </p:set>
                                    <p:anim calcmode="lin" valueType="num">
                                      <p:cBhvr>
                                        <p:cTn id="13" dur="500" fill="hold"/>
                                        <p:tgtEl>
                                          <p:spTgt spid="142342"/>
                                        </p:tgtEl>
                                        <p:attrNameLst>
                                          <p:attrName>ppt_w</p:attrName>
                                        </p:attrNameLst>
                                      </p:cBhvr>
                                      <p:tavLst>
                                        <p:tav tm="0">
                                          <p:val>
                                            <p:fltVal val="0"/>
                                          </p:val>
                                        </p:tav>
                                        <p:tav tm="100000">
                                          <p:val>
                                            <p:strVal val="#ppt_w"/>
                                          </p:val>
                                        </p:tav>
                                      </p:tavLst>
                                    </p:anim>
                                    <p:anim calcmode="lin" valueType="num">
                                      <p:cBhvr>
                                        <p:cTn id="14" dur="500" fill="hold"/>
                                        <p:tgtEl>
                                          <p:spTgt spid="14234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42343"/>
                                        </p:tgtEl>
                                        <p:attrNameLst>
                                          <p:attrName>style.visibility</p:attrName>
                                        </p:attrNameLst>
                                      </p:cBhvr>
                                      <p:to>
                                        <p:strVal val="visible"/>
                                      </p:to>
                                    </p:set>
                                    <p:anim calcmode="lin" valueType="num">
                                      <p:cBhvr>
                                        <p:cTn id="19" dur="500" fill="hold"/>
                                        <p:tgtEl>
                                          <p:spTgt spid="142343"/>
                                        </p:tgtEl>
                                        <p:attrNameLst>
                                          <p:attrName>ppt_w</p:attrName>
                                        </p:attrNameLst>
                                      </p:cBhvr>
                                      <p:tavLst>
                                        <p:tav tm="0">
                                          <p:val>
                                            <p:fltVal val="0"/>
                                          </p:val>
                                        </p:tav>
                                        <p:tav tm="100000">
                                          <p:val>
                                            <p:strVal val="#ppt_w"/>
                                          </p:val>
                                        </p:tav>
                                      </p:tavLst>
                                    </p:anim>
                                    <p:anim calcmode="lin" valueType="num">
                                      <p:cBhvr>
                                        <p:cTn id="20" dur="500" fill="hold"/>
                                        <p:tgtEl>
                                          <p:spTgt spid="14234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42350"/>
                                        </p:tgtEl>
                                        <p:attrNameLst>
                                          <p:attrName>style.visibility</p:attrName>
                                        </p:attrNameLst>
                                      </p:cBhvr>
                                      <p:to>
                                        <p:strVal val="visible"/>
                                      </p:to>
                                    </p:set>
                                    <p:animEffect transition="in" filter="checkerboard(across)">
                                      <p:cBhvr>
                                        <p:cTn id="25" dur="500"/>
                                        <p:tgtEl>
                                          <p:spTgt spid="14235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nodeType="clickEffect">
                                  <p:stCondLst>
                                    <p:cond delay="0"/>
                                  </p:stCondLst>
                                  <p:childTnLst>
                                    <p:set>
                                      <p:cBhvr>
                                        <p:cTn id="29" dur="1" fill="hold">
                                          <p:stCondLst>
                                            <p:cond delay="0"/>
                                          </p:stCondLst>
                                        </p:cTn>
                                        <p:tgtEl>
                                          <p:spTgt spid="142352"/>
                                        </p:tgtEl>
                                        <p:attrNameLst>
                                          <p:attrName>style.visibility</p:attrName>
                                        </p:attrNameLst>
                                      </p:cBhvr>
                                      <p:to>
                                        <p:strVal val="visible"/>
                                      </p:to>
                                    </p:set>
                                    <p:animEffect transition="in" filter="barn(inHorizontal)">
                                      <p:cBhvr>
                                        <p:cTn id="30" dur="500"/>
                                        <p:tgtEl>
                                          <p:spTgt spid="142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P spid="142342" grpId="0" autoUpdateAnimBg="0"/>
      <p:bldP spid="14234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框 185345"/>
          <p:cNvSpPr txBox="1">
            <a:spLocks noChangeArrowheads="1"/>
          </p:cNvSpPr>
          <p:nvPr/>
        </p:nvSpPr>
        <p:spPr bwMode="auto">
          <a:xfrm>
            <a:off x="916517" y="622300"/>
            <a:ext cx="1036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dirty="0">
                <a:solidFill>
                  <a:srgbClr val="FF0000"/>
                </a:solidFill>
                <a:latin typeface="黑体" panose="02010609060101010101" pitchFamily="49" charset="-122"/>
                <a:ea typeface="黑体" panose="02010609060101010101" pitchFamily="49" charset="-122"/>
                <a:sym typeface="Symbol" panose="05050102010706020507" pitchFamily="18" charset="2"/>
              </a:rPr>
              <a:t>三</a:t>
            </a:r>
            <a:r>
              <a:rPr lang="en-US" altLang="zh-CN" sz="32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zh-CN" altLang="en-US" sz="3200" b="1" dirty="0">
                <a:solidFill>
                  <a:srgbClr val="FF0000"/>
                </a:solidFill>
                <a:latin typeface="黑体" panose="02010609060101010101" pitchFamily="49" charset="-122"/>
                <a:ea typeface="黑体" panose="02010609060101010101" pitchFamily="49" charset="-122"/>
                <a:sym typeface="Symbol" panose="05050102010706020507" pitchFamily="18" charset="2"/>
              </a:rPr>
              <a:t>用牛顿第二定律解质点动力学问题</a:t>
            </a:r>
          </a:p>
        </p:txBody>
      </p:sp>
      <p:sp>
        <p:nvSpPr>
          <p:cNvPr id="185347" name="文本框 185346"/>
          <p:cNvSpPr txBox="1">
            <a:spLocks noChangeArrowheads="1"/>
          </p:cNvSpPr>
          <p:nvPr/>
        </p:nvSpPr>
        <p:spPr bwMode="auto">
          <a:xfrm>
            <a:off x="1283759" y="1414463"/>
            <a:ext cx="7727951"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000066"/>
                </a:solidFill>
                <a:latin typeface="宋体" panose="02010600030101010101" pitchFamily="2" charset="-122"/>
                <a:sym typeface="Symbol" panose="05050102010706020507" pitchFamily="18" charset="2"/>
              </a:rPr>
              <a:t>1) </a:t>
            </a:r>
            <a:r>
              <a:rPr lang="zh-CN" altLang="en-US" b="1" dirty="0">
                <a:solidFill>
                  <a:srgbClr val="000066"/>
                </a:solidFill>
                <a:latin typeface="宋体" panose="02010600030101010101" pitchFamily="2" charset="-122"/>
                <a:sym typeface="Symbol" panose="05050102010706020507" pitchFamily="18" charset="2"/>
              </a:rPr>
              <a:t>已知运动，求受力：求导过程</a:t>
            </a:r>
            <a:r>
              <a:rPr lang="zh-CN" altLang="en-US" b="1" dirty="0">
                <a:solidFill>
                  <a:srgbClr val="000066"/>
                </a:solidFill>
                <a:ea typeface="黑体" panose="02010609060101010101" pitchFamily="49" charset="-122"/>
                <a:sym typeface="Symbol" panose="05050102010706020507" pitchFamily="18" charset="2"/>
              </a:rPr>
              <a:t> </a:t>
            </a:r>
          </a:p>
        </p:txBody>
      </p:sp>
      <p:sp>
        <p:nvSpPr>
          <p:cNvPr id="185348" name="文本框 185347"/>
          <p:cNvSpPr txBox="1">
            <a:spLocks noChangeArrowheads="1"/>
          </p:cNvSpPr>
          <p:nvPr/>
        </p:nvSpPr>
        <p:spPr bwMode="auto">
          <a:xfrm>
            <a:off x="1246718" y="2120901"/>
            <a:ext cx="82105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a:solidFill>
                  <a:srgbClr val="000066"/>
                </a:solidFill>
                <a:latin typeface="宋体" panose="02010600030101010101" pitchFamily="2" charset="-122"/>
                <a:sym typeface="Symbol" panose="05050102010706020507" pitchFamily="18" charset="2"/>
              </a:rPr>
              <a:t>2) </a:t>
            </a:r>
            <a:r>
              <a:rPr lang="zh-CN" altLang="en-US" b="1">
                <a:solidFill>
                  <a:srgbClr val="000066"/>
                </a:solidFill>
                <a:latin typeface="宋体" panose="02010600030101010101" pitchFamily="2" charset="-122"/>
                <a:sym typeface="Symbol" panose="05050102010706020507" pitchFamily="18" charset="2"/>
              </a:rPr>
              <a:t>已知受力，求运动：积分过程</a:t>
            </a:r>
            <a:r>
              <a:rPr lang="zh-CN" altLang="en-US" b="1">
                <a:solidFill>
                  <a:srgbClr val="000066"/>
                </a:solidFill>
                <a:ea typeface="黑体" panose="02010609060101010101" pitchFamily="49" charset="-122"/>
                <a:sym typeface="Symbol" panose="05050102010706020507" pitchFamily="18" charset="2"/>
              </a:rPr>
              <a:t> </a:t>
            </a:r>
          </a:p>
        </p:txBody>
      </p:sp>
      <p:grpSp>
        <p:nvGrpSpPr>
          <p:cNvPr id="185349" name="组合 185348"/>
          <p:cNvGrpSpPr/>
          <p:nvPr/>
        </p:nvGrpSpPr>
        <p:grpSpPr bwMode="auto">
          <a:xfrm>
            <a:off x="814918" y="2765426"/>
            <a:ext cx="10272183" cy="3400425"/>
            <a:chOff x="431" y="1696"/>
            <a:chExt cx="4853" cy="2142"/>
          </a:xfrm>
        </p:grpSpPr>
        <p:sp>
          <p:nvSpPr>
            <p:cNvPr id="46085" name="文本框 185349"/>
            <p:cNvSpPr txBox="1">
              <a:spLocks noChangeArrowheads="1"/>
            </p:cNvSpPr>
            <p:nvPr/>
          </p:nvSpPr>
          <p:spPr bwMode="auto">
            <a:xfrm>
              <a:off x="431" y="1696"/>
              <a:ext cx="2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solidFill>
                    <a:srgbClr val="CC0066"/>
                  </a:solidFill>
                  <a:ea typeface="黑体" panose="02010609060101010101" pitchFamily="49" charset="-122"/>
                </a:rPr>
                <a:t>解题要点：</a:t>
              </a:r>
            </a:p>
          </p:txBody>
        </p:sp>
        <p:sp>
          <p:nvSpPr>
            <p:cNvPr id="46086" name="文本框 185350"/>
            <p:cNvSpPr txBox="1">
              <a:spLocks noChangeArrowheads="1"/>
            </p:cNvSpPr>
            <p:nvPr/>
          </p:nvSpPr>
          <p:spPr bwMode="auto">
            <a:xfrm>
              <a:off x="476" y="2150"/>
              <a:ext cx="47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solidFill>
                    <a:srgbClr val="000066"/>
                  </a:solidFill>
                  <a:latin typeface="宋体" panose="02010600030101010101" pitchFamily="2" charset="-122"/>
                </a:rPr>
                <a:t>（</a:t>
              </a:r>
              <a:r>
                <a:rPr lang="en-US" altLang="zh-CN" b="1">
                  <a:solidFill>
                    <a:srgbClr val="000066"/>
                  </a:solidFill>
                  <a:latin typeface="宋体" panose="02010600030101010101" pitchFamily="2" charset="-122"/>
                </a:rPr>
                <a:t>1</a:t>
              </a:r>
              <a:r>
                <a:rPr lang="zh-CN" altLang="en-US" b="1">
                  <a:solidFill>
                    <a:srgbClr val="000066"/>
                  </a:solidFill>
                  <a:latin typeface="宋体" panose="02010600030101010101" pitchFamily="2" charset="-122"/>
                </a:rPr>
                <a:t>）受力分析，画出示力图（隔离法）</a:t>
              </a:r>
            </a:p>
          </p:txBody>
        </p:sp>
        <p:sp>
          <p:nvSpPr>
            <p:cNvPr id="46087" name="文本框 185351"/>
            <p:cNvSpPr txBox="1">
              <a:spLocks noChangeArrowheads="1"/>
            </p:cNvSpPr>
            <p:nvPr/>
          </p:nvSpPr>
          <p:spPr bwMode="auto">
            <a:xfrm>
              <a:off x="485" y="3048"/>
              <a:ext cx="44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000066"/>
                  </a:solidFill>
                  <a:latin typeface="宋体" panose="02010600030101010101" pitchFamily="2" charset="-122"/>
                </a:rPr>
                <a:t>（</a:t>
              </a:r>
              <a:r>
                <a:rPr lang="en-US" altLang="zh-CN" b="1" dirty="0">
                  <a:solidFill>
                    <a:srgbClr val="000066"/>
                  </a:solidFill>
                  <a:latin typeface="宋体" panose="02010600030101010101" pitchFamily="2" charset="-122"/>
                </a:rPr>
                <a:t>3</a:t>
              </a:r>
              <a:r>
                <a:rPr lang="zh-CN" altLang="en-US" b="1" dirty="0">
                  <a:solidFill>
                    <a:srgbClr val="000066"/>
                  </a:solidFill>
                  <a:latin typeface="宋体" panose="02010600030101010101" pitchFamily="2" charset="-122"/>
                </a:rPr>
                <a:t>）建立坐标系，化矢量式为分量式</a:t>
              </a:r>
            </a:p>
          </p:txBody>
        </p:sp>
        <p:sp>
          <p:nvSpPr>
            <p:cNvPr id="46088" name="文本框 185352"/>
            <p:cNvSpPr txBox="1">
              <a:spLocks noChangeArrowheads="1"/>
            </p:cNvSpPr>
            <p:nvPr/>
          </p:nvSpPr>
          <p:spPr bwMode="auto">
            <a:xfrm>
              <a:off x="476" y="2604"/>
              <a:ext cx="48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solidFill>
                    <a:srgbClr val="000066"/>
                  </a:solidFill>
                  <a:latin typeface="宋体" panose="02010600030101010101" pitchFamily="2" charset="-122"/>
                </a:rPr>
                <a:t>（</a:t>
              </a:r>
              <a:r>
                <a:rPr lang="en-US" altLang="zh-CN" b="1">
                  <a:solidFill>
                    <a:srgbClr val="000066"/>
                  </a:solidFill>
                  <a:latin typeface="宋体" panose="02010600030101010101" pitchFamily="2" charset="-122"/>
                </a:rPr>
                <a:t>2</a:t>
              </a:r>
              <a:r>
                <a:rPr lang="zh-CN" altLang="en-US" b="1">
                  <a:solidFill>
                    <a:srgbClr val="000066"/>
                  </a:solidFill>
                  <a:latin typeface="宋体" panose="02010600030101010101" pitchFamily="2" charset="-122"/>
                </a:rPr>
                <a:t>）对各隔离体建立牛顿运动方程的矢量式</a:t>
              </a:r>
            </a:p>
          </p:txBody>
        </p:sp>
        <p:sp>
          <p:nvSpPr>
            <p:cNvPr id="46089" name="文本框 185353"/>
            <p:cNvSpPr txBox="1">
              <a:spLocks noChangeArrowheads="1"/>
            </p:cNvSpPr>
            <p:nvPr/>
          </p:nvSpPr>
          <p:spPr bwMode="auto">
            <a:xfrm>
              <a:off x="496" y="3511"/>
              <a:ext cx="47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solidFill>
                    <a:srgbClr val="000066"/>
                  </a:solidFill>
                  <a:latin typeface="宋体" panose="02010600030101010101" pitchFamily="2" charset="-122"/>
                </a:rPr>
                <a:t>（</a:t>
              </a:r>
              <a:r>
                <a:rPr lang="en-US" altLang="zh-CN" b="1" dirty="0">
                  <a:solidFill>
                    <a:srgbClr val="000066"/>
                  </a:solidFill>
                  <a:latin typeface="宋体" panose="02010600030101010101" pitchFamily="2" charset="-122"/>
                </a:rPr>
                <a:t>4</a:t>
              </a:r>
              <a:r>
                <a:rPr lang="zh-CN" altLang="en-US" b="1" dirty="0">
                  <a:solidFill>
                    <a:srgbClr val="000066"/>
                  </a:solidFill>
                  <a:latin typeface="宋体" panose="02010600030101010101" pitchFamily="2" charset="-122"/>
                </a:rPr>
                <a:t>）解方程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gtEl>
                                        <p:attrNameLst>
                                          <p:attrName>style.visibility</p:attrName>
                                        </p:attrNameLst>
                                      </p:cBhvr>
                                      <p:to>
                                        <p:strVal val="visible"/>
                                      </p:to>
                                    </p:set>
                                    <p:anim calcmode="lin" valueType="num">
                                      <p:cBhvr additive="base">
                                        <p:cTn id="7" dur="500" fill="hold"/>
                                        <p:tgtEl>
                                          <p:spTgt spid="185347"/>
                                        </p:tgtEl>
                                        <p:attrNameLst>
                                          <p:attrName>ppt_x</p:attrName>
                                        </p:attrNameLst>
                                      </p:cBhvr>
                                      <p:tavLst>
                                        <p:tav tm="0">
                                          <p:val>
                                            <p:strVal val="0-#ppt_w/2"/>
                                          </p:val>
                                        </p:tav>
                                        <p:tav tm="100000">
                                          <p:val>
                                            <p:strVal val="#ppt_x"/>
                                          </p:val>
                                        </p:tav>
                                      </p:tavLst>
                                    </p:anim>
                                    <p:anim calcmode="lin" valueType="num">
                                      <p:cBhvr additive="base">
                                        <p:cTn id="8" dur="500" fill="hold"/>
                                        <p:tgtEl>
                                          <p:spTgt spid="1853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48"/>
                                        </p:tgtEl>
                                        <p:attrNameLst>
                                          <p:attrName>style.visibility</p:attrName>
                                        </p:attrNameLst>
                                      </p:cBhvr>
                                      <p:to>
                                        <p:strVal val="visible"/>
                                      </p:to>
                                    </p:set>
                                    <p:anim calcmode="lin" valueType="num">
                                      <p:cBhvr additive="base">
                                        <p:cTn id="13" dur="500" fill="hold"/>
                                        <p:tgtEl>
                                          <p:spTgt spid="185348"/>
                                        </p:tgtEl>
                                        <p:attrNameLst>
                                          <p:attrName>ppt_x</p:attrName>
                                        </p:attrNameLst>
                                      </p:cBhvr>
                                      <p:tavLst>
                                        <p:tav tm="0">
                                          <p:val>
                                            <p:strVal val="0-#ppt_w/2"/>
                                          </p:val>
                                        </p:tav>
                                        <p:tav tm="100000">
                                          <p:val>
                                            <p:strVal val="#ppt_x"/>
                                          </p:val>
                                        </p:tav>
                                      </p:tavLst>
                                    </p:anim>
                                    <p:anim calcmode="lin" valueType="num">
                                      <p:cBhvr additive="base">
                                        <p:cTn id="14"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5349"/>
                                        </p:tgtEl>
                                        <p:attrNameLst>
                                          <p:attrName>style.visibility</p:attrName>
                                        </p:attrNameLst>
                                      </p:cBhvr>
                                      <p:to>
                                        <p:strVal val="visible"/>
                                      </p:to>
                                    </p:set>
                                    <p:anim calcmode="lin" valueType="num">
                                      <p:cBhvr additive="base">
                                        <p:cTn id="19" dur="500" fill="hold"/>
                                        <p:tgtEl>
                                          <p:spTgt spid="185349"/>
                                        </p:tgtEl>
                                        <p:attrNameLst>
                                          <p:attrName>ppt_x</p:attrName>
                                        </p:attrNameLst>
                                      </p:cBhvr>
                                      <p:tavLst>
                                        <p:tav tm="0">
                                          <p:val>
                                            <p:strVal val="0-#ppt_w/2"/>
                                          </p:val>
                                        </p:tav>
                                        <p:tav tm="100000">
                                          <p:val>
                                            <p:strVal val="#ppt_x"/>
                                          </p:val>
                                        </p:tav>
                                      </p:tavLst>
                                    </p:anim>
                                    <p:anim calcmode="lin" valueType="num">
                                      <p:cBhvr additive="base">
                                        <p:cTn id="20" dur="500" fill="hold"/>
                                        <p:tgtEl>
                                          <p:spTgt spid="185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p:bldP spid="1853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624418" y="381001"/>
            <a:ext cx="11233149" cy="157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kumimoji="1" lang="zh-CN" altLang="en-US" sz="2800" b="1" dirty="0">
                <a:solidFill>
                  <a:srgbClr val="FF0000"/>
                </a:solidFill>
                <a:latin typeface="Times New Roman" panose="02020603050405020304" pitchFamily="18" charset="0"/>
              </a:rPr>
              <a:t>例</a:t>
            </a:r>
            <a:r>
              <a:rPr kumimoji="1" lang="en-US" altLang="zh-CN" sz="2800" b="1" dirty="0">
                <a:solidFill>
                  <a:srgbClr val="FF0000"/>
                </a:solidFill>
                <a:latin typeface="Times New Roman" panose="02020603050405020304" pitchFamily="18" charset="0"/>
              </a:rPr>
              <a:t>1    </a:t>
            </a:r>
            <a:r>
              <a:rPr kumimoji="1" lang="zh-CN" altLang="en-US" sz="2800" b="1" dirty="0">
                <a:latin typeface="Times New Roman" panose="02020603050405020304" pitchFamily="18" charset="0"/>
              </a:rPr>
              <a:t>如图所示，两木块质量分别为</a:t>
            </a:r>
            <a:r>
              <a:rPr kumimoji="1" lang="en-US" altLang="zh-CN" sz="2800" b="1" i="1" dirty="0">
                <a:latin typeface="Times New Roman" panose="02020603050405020304" pitchFamily="18" charset="0"/>
              </a:rPr>
              <a:t>m</a:t>
            </a:r>
            <a:r>
              <a:rPr kumimoji="1" lang="en-US" altLang="zh-CN" sz="2800" b="1" baseline="-25000" dirty="0">
                <a:latin typeface="Times New Roman" panose="02020603050405020304" pitchFamily="18" charset="0"/>
              </a:rPr>
              <a:t>A</a:t>
            </a:r>
            <a:r>
              <a:rPr kumimoji="1" lang="en-US" altLang="zh-CN" sz="2800" b="1" dirty="0">
                <a:latin typeface="Times New Roman" panose="02020603050405020304" pitchFamily="18" charset="0"/>
              </a:rPr>
              <a:t>=1.0kg, </a:t>
            </a:r>
            <a:r>
              <a:rPr kumimoji="1" lang="en-US" altLang="zh-CN" sz="2800" b="1" i="1" dirty="0" err="1">
                <a:latin typeface="Times New Roman" panose="02020603050405020304" pitchFamily="18" charset="0"/>
              </a:rPr>
              <a:t>m</a:t>
            </a:r>
            <a:r>
              <a:rPr kumimoji="1" lang="en-US" altLang="zh-CN" sz="2800" b="1" baseline="-25000" dirty="0" err="1">
                <a:latin typeface="Times New Roman" panose="02020603050405020304" pitchFamily="18" charset="0"/>
              </a:rPr>
              <a:t>B</a:t>
            </a:r>
            <a:r>
              <a:rPr kumimoji="1" lang="en-US" altLang="zh-CN" sz="2800" b="1" dirty="0">
                <a:latin typeface="Times New Roman" panose="02020603050405020304" pitchFamily="18" charset="0"/>
              </a:rPr>
              <a:t>= 2.0kg</a:t>
            </a:r>
            <a:r>
              <a:rPr kumimoji="1" lang="zh-CN" altLang="en-US" sz="2800" b="1" dirty="0">
                <a:latin typeface="Times New Roman" panose="02020603050405020304" pitchFamily="18" charset="0"/>
              </a:rPr>
              <a:t>。</a:t>
            </a:r>
            <a:r>
              <a:rPr kumimoji="1" lang="en-US" altLang="zh-CN" sz="2800" b="1" dirty="0">
                <a:latin typeface="Times New Roman" panose="02020603050405020304" pitchFamily="18" charset="0"/>
              </a:rPr>
              <a:t>A</a:t>
            </a:r>
            <a:r>
              <a:rPr kumimoji="1" lang="zh-CN" altLang="en-US" sz="2800" b="1" dirty="0">
                <a:latin typeface="Times New Roman" panose="02020603050405020304" pitchFamily="18" charset="0"/>
              </a:rPr>
              <a:t>、</a:t>
            </a:r>
            <a:r>
              <a:rPr kumimoji="1" lang="en-US" altLang="zh-CN" sz="2800" b="1" dirty="0">
                <a:latin typeface="Times New Roman" panose="02020603050405020304" pitchFamily="18" charset="0"/>
              </a:rPr>
              <a:t>B</a:t>
            </a:r>
            <a:r>
              <a:rPr kumimoji="1" lang="zh-CN" altLang="en-US" sz="2800" b="1" dirty="0">
                <a:latin typeface="Times New Roman" panose="02020603050405020304" pitchFamily="18" charset="0"/>
              </a:rPr>
              <a:t>间的摩擦因数</a:t>
            </a:r>
            <a:r>
              <a:rPr kumimoji="1" lang="zh-CN" altLang="en-US" sz="2800" b="1" i="1" dirty="0">
                <a:latin typeface="Times New Roman" panose="02020603050405020304" pitchFamily="18" charset="0"/>
                <a:sym typeface="Symbol" panose="05050102010706020507" pitchFamily="18" charset="2"/>
              </a:rPr>
              <a:t></a:t>
            </a:r>
            <a:r>
              <a:rPr kumimoji="1" lang="en-US" altLang="zh-CN" sz="2800" b="1" baseline="-25000" dirty="0">
                <a:latin typeface="Times New Roman" panose="02020603050405020304" pitchFamily="18" charset="0"/>
                <a:sym typeface="Symbol" panose="05050102010706020507" pitchFamily="18" charset="2"/>
              </a:rPr>
              <a:t>1</a:t>
            </a:r>
            <a:r>
              <a:rPr kumimoji="1" lang="en-US" altLang="zh-CN" sz="2800" b="1" dirty="0">
                <a:latin typeface="Times New Roman" panose="02020603050405020304" pitchFamily="18" charset="0"/>
                <a:sym typeface="Symbol" panose="05050102010706020507" pitchFamily="18" charset="2"/>
              </a:rPr>
              <a:t>= 0.20</a:t>
            </a:r>
            <a:r>
              <a:rPr kumimoji="1" lang="zh-CN" altLang="en-US" sz="2800" b="1" dirty="0">
                <a:latin typeface="Times New Roman" panose="02020603050405020304" pitchFamily="18" charset="0"/>
                <a:sym typeface="Symbol" panose="05050102010706020507" pitchFamily="18" charset="2"/>
              </a:rPr>
              <a:t>。</a:t>
            </a:r>
            <a:r>
              <a:rPr kumimoji="1" lang="en-US" altLang="zh-CN" sz="2800" b="1" dirty="0">
                <a:latin typeface="Times New Roman" panose="02020603050405020304" pitchFamily="18" charset="0"/>
                <a:sym typeface="Symbol" panose="05050102010706020507" pitchFamily="18" charset="2"/>
              </a:rPr>
              <a:t>B</a:t>
            </a:r>
            <a:r>
              <a:rPr kumimoji="1" lang="zh-CN" altLang="en-US" sz="2800" b="1" dirty="0">
                <a:latin typeface="Times New Roman" panose="02020603050405020304" pitchFamily="18" charset="0"/>
                <a:sym typeface="Symbol" panose="05050102010706020507" pitchFamily="18" charset="2"/>
              </a:rPr>
              <a:t>与桌面的摩擦因数</a:t>
            </a:r>
            <a:r>
              <a:rPr kumimoji="1" lang="zh-CN" altLang="en-US" sz="2800" b="1" i="1" dirty="0">
                <a:latin typeface="Times New Roman" panose="02020603050405020304" pitchFamily="18" charset="0"/>
                <a:sym typeface="Symbol" panose="05050102010706020507" pitchFamily="18" charset="2"/>
              </a:rPr>
              <a:t></a:t>
            </a:r>
            <a:r>
              <a:rPr kumimoji="1" lang="en-US" altLang="zh-CN" sz="2800" b="1" baseline="-25000" dirty="0">
                <a:latin typeface="Times New Roman" panose="02020603050405020304" pitchFamily="18" charset="0"/>
                <a:sym typeface="Symbol" panose="05050102010706020507" pitchFamily="18" charset="2"/>
              </a:rPr>
              <a:t>2</a:t>
            </a:r>
            <a:r>
              <a:rPr kumimoji="1" lang="en-US" altLang="zh-CN" sz="2800" b="1" dirty="0">
                <a:latin typeface="Times New Roman" panose="02020603050405020304" pitchFamily="18" charset="0"/>
                <a:sym typeface="Symbol" panose="05050102010706020507" pitchFamily="18" charset="2"/>
              </a:rPr>
              <a:t>= 0.30</a:t>
            </a:r>
            <a:r>
              <a:rPr kumimoji="1" lang="zh-CN" altLang="en-US" sz="2800" b="1" dirty="0">
                <a:latin typeface="Times New Roman" panose="02020603050405020304" pitchFamily="18" charset="0"/>
                <a:sym typeface="Symbol" panose="05050102010706020507" pitchFamily="18" charset="2"/>
              </a:rPr>
              <a:t>。若木块滑动后它们的加速度大小均为</a:t>
            </a:r>
            <a:r>
              <a:rPr kumimoji="1" lang="en-US" altLang="zh-CN" sz="2800" b="1" dirty="0">
                <a:latin typeface="Times New Roman" panose="02020603050405020304" pitchFamily="18" charset="0"/>
                <a:sym typeface="Symbol" panose="05050102010706020507" pitchFamily="18" charset="2"/>
              </a:rPr>
              <a:t>0.15 m·s</a:t>
            </a:r>
            <a:r>
              <a:rPr kumimoji="1" lang="en-US" altLang="zh-CN" sz="2800" b="1" baseline="30000" dirty="0">
                <a:latin typeface="Times New Roman" panose="02020603050405020304" pitchFamily="18" charset="0"/>
                <a:sym typeface="Symbol" panose="05050102010706020507" pitchFamily="18" charset="2"/>
              </a:rPr>
              <a:t>-2</a:t>
            </a:r>
            <a:r>
              <a:rPr kumimoji="1" lang="zh-CN" altLang="en-US" sz="2800" b="1" dirty="0">
                <a:latin typeface="Times New Roman" panose="02020603050405020304" pitchFamily="18" charset="0"/>
                <a:sym typeface="Symbol" panose="05050102010706020507" pitchFamily="18" charset="2"/>
              </a:rPr>
              <a:t>。求作用在</a:t>
            </a:r>
            <a:r>
              <a:rPr kumimoji="1" lang="en-US" altLang="zh-CN" sz="2800" b="1" dirty="0">
                <a:latin typeface="Times New Roman" panose="02020603050405020304" pitchFamily="18" charset="0"/>
                <a:sym typeface="Symbol" panose="05050102010706020507" pitchFamily="18" charset="2"/>
              </a:rPr>
              <a:t>B</a:t>
            </a:r>
            <a:r>
              <a:rPr kumimoji="1" lang="zh-CN" altLang="en-US" sz="2800" b="1" dirty="0">
                <a:latin typeface="Times New Roman" panose="02020603050405020304" pitchFamily="18" charset="0"/>
                <a:sym typeface="Symbol" panose="05050102010706020507" pitchFamily="18" charset="2"/>
              </a:rPr>
              <a:t>物上的拉力？ </a:t>
            </a:r>
            <a:endParaRPr kumimoji="1" lang="zh-CN" altLang="en-US" sz="2800" b="1" baseline="-25000" dirty="0">
              <a:latin typeface="Times New Roman" panose="02020603050405020304" pitchFamily="18" charset="0"/>
            </a:endParaRPr>
          </a:p>
        </p:txBody>
      </p:sp>
      <p:sp>
        <p:nvSpPr>
          <p:cNvPr id="45061" name="Text Box 5"/>
          <p:cNvSpPr txBox="1">
            <a:spLocks noChangeArrowheads="1"/>
          </p:cNvSpPr>
          <p:nvPr/>
        </p:nvSpPr>
        <p:spPr bwMode="auto">
          <a:xfrm>
            <a:off x="847725" y="3573463"/>
            <a:ext cx="144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Times New Roman" panose="02020603050405020304" pitchFamily="18" charset="0"/>
              </a:rPr>
              <a:t>解：</a:t>
            </a:r>
          </a:p>
        </p:txBody>
      </p:sp>
      <p:grpSp>
        <p:nvGrpSpPr>
          <p:cNvPr id="3" name="组合 2"/>
          <p:cNvGrpSpPr/>
          <p:nvPr/>
        </p:nvGrpSpPr>
        <p:grpSpPr>
          <a:xfrm>
            <a:off x="5594351" y="4094163"/>
            <a:ext cx="5181598" cy="2073271"/>
            <a:chOff x="5594351" y="4094163"/>
            <a:chExt cx="5181598" cy="2073271"/>
          </a:xfrm>
        </p:grpSpPr>
        <p:grpSp>
          <p:nvGrpSpPr>
            <p:cNvPr id="45074" name="Group 18"/>
            <p:cNvGrpSpPr/>
            <p:nvPr/>
          </p:nvGrpSpPr>
          <p:grpSpPr bwMode="auto">
            <a:xfrm>
              <a:off x="7423151" y="4094163"/>
              <a:ext cx="1016000" cy="914400"/>
              <a:chOff x="3504" y="2304"/>
              <a:chExt cx="480" cy="576"/>
            </a:xfrm>
          </p:grpSpPr>
          <p:sp>
            <p:nvSpPr>
              <p:cNvPr id="45075" name="Line 19"/>
              <p:cNvSpPr>
                <a:spLocks noChangeShapeType="1"/>
              </p:cNvSpPr>
              <p:nvPr/>
            </p:nvSpPr>
            <p:spPr bwMode="auto">
              <a:xfrm>
                <a:off x="3984" y="2400"/>
                <a:ext cx="0" cy="48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6" name="Rectangle 20"/>
              <p:cNvSpPr>
                <a:spLocks noChangeArrowheads="1"/>
              </p:cNvSpPr>
              <p:nvPr/>
            </p:nvSpPr>
            <p:spPr bwMode="auto">
              <a:xfrm>
                <a:off x="3504" y="2304"/>
                <a:ext cx="34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i="1">
                    <a:latin typeface="Times New Roman" panose="02020603050405020304" pitchFamily="18" charset="0"/>
                  </a:rPr>
                  <a:t>m</a:t>
                </a:r>
                <a:r>
                  <a:rPr kumimoji="1" lang="en-US" altLang="zh-CN" sz="2400" b="1" baseline="-25000">
                    <a:latin typeface="Times New Roman" panose="02020603050405020304" pitchFamily="18" charset="0"/>
                  </a:rPr>
                  <a:t>B</a:t>
                </a:r>
                <a:r>
                  <a:rPr kumimoji="1" lang="en-US" altLang="zh-CN" sz="2800" i="1">
                    <a:latin typeface="Times New Roman" panose="02020603050405020304" pitchFamily="18" charset="0"/>
                    <a:sym typeface="Symbol" panose="05050102010706020507" pitchFamily="18" charset="2"/>
                  </a:rPr>
                  <a:t>g</a:t>
                </a:r>
              </a:p>
            </p:txBody>
          </p:sp>
        </p:grpSp>
        <p:grpSp>
          <p:nvGrpSpPr>
            <p:cNvPr id="45077" name="Group 21"/>
            <p:cNvGrpSpPr/>
            <p:nvPr/>
          </p:nvGrpSpPr>
          <p:grpSpPr bwMode="auto">
            <a:xfrm>
              <a:off x="8743948" y="4271963"/>
              <a:ext cx="787399" cy="736600"/>
              <a:chOff x="4128" y="2416"/>
              <a:chExt cx="372" cy="464"/>
            </a:xfrm>
          </p:grpSpPr>
          <p:sp>
            <p:nvSpPr>
              <p:cNvPr id="45078" name="Line 22"/>
              <p:cNvSpPr>
                <a:spLocks noChangeShapeType="1"/>
              </p:cNvSpPr>
              <p:nvPr/>
            </p:nvSpPr>
            <p:spPr bwMode="auto">
              <a:xfrm>
                <a:off x="4176" y="2496"/>
                <a:ext cx="0" cy="38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9" name="Rectangle 23"/>
              <p:cNvSpPr>
                <a:spLocks noChangeArrowheads="1"/>
              </p:cNvSpPr>
              <p:nvPr/>
            </p:nvSpPr>
            <p:spPr bwMode="auto">
              <a:xfrm>
                <a:off x="4128" y="2416"/>
                <a:ext cx="3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bg1"/>
                    </a:solidFill>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aseline="-25000">
                  <a:latin typeface="Times New Roman" panose="02020603050405020304" pitchFamily="18" charset="0"/>
                  <a:sym typeface="Symbol" panose="05050102010706020507" pitchFamily="18" charset="2"/>
                </a:endParaRPr>
              </a:p>
            </p:txBody>
          </p:sp>
        </p:grpSp>
        <p:grpSp>
          <p:nvGrpSpPr>
            <p:cNvPr id="45080" name="Group 24"/>
            <p:cNvGrpSpPr/>
            <p:nvPr/>
          </p:nvGrpSpPr>
          <p:grpSpPr bwMode="auto">
            <a:xfrm>
              <a:off x="6508751" y="4475163"/>
              <a:ext cx="1219200" cy="533400"/>
              <a:chOff x="3072" y="2544"/>
              <a:chExt cx="576" cy="336"/>
            </a:xfrm>
          </p:grpSpPr>
          <p:sp>
            <p:nvSpPr>
              <p:cNvPr id="45081" name="Line 25"/>
              <p:cNvSpPr>
                <a:spLocks noChangeShapeType="1"/>
              </p:cNvSpPr>
              <p:nvPr/>
            </p:nvSpPr>
            <p:spPr bwMode="auto">
              <a:xfrm flipH="1">
                <a:off x="3312" y="2880"/>
                <a:ext cx="336"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2" name="Rectangle 26"/>
              <p:cNvSpPr>
                <a:spLocks noChangeArrowheads="1"/>
              </p:cNvSpPr>
              <p:nvPr/>
            </p:nvSpPr>
            <p:spPr bwMode="auto">
              <a:xfrm>
                <a:off x="3072" y="2544"/>
                <a:ext cx="2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f</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aseline="-25000">
                  <a:latin typeface="Times New Roman" panose="02020603050405020304" pitchFamily="18" charset="0"/>
                  <a:sym typeface="Symbol" panose="05050102010706020507" pitchFamily="18" charset="2"/>
                </a:endParaRPr>
              </a:p>
            </p:txBody>
          </p:sp>
        </p:grpSp>
        <p:grpSp>
          <p:nvGrpSpPr>
            <p:cNvPr id="45083" name="Group 27"/>
            <p:cNvGrpSpPr/>
            <p:nvPr/>
          </p:nvGrpSpPr>
          <p:grpSpPr bwMode="auto">
            <a:xfrm>
              <a:off x="6508751" y="5313358"/>
              <a:ext cx="1219200" cy="523874"/>
              <a:chOff x="3072" y="3072"/>
              <a:chExt cx="576" cy="330"/>
            </a:xfrm>
          </p:grpSpPr>
          <p:sp>
            <p:nvSpPr>
              <p:cNvPr id="45084" name="Line 28"/>
              <p:cNvSpPr>
                <a:spLocks noChangeShapeType="1"/>
              </p:cNvSpPr>
              <p:nvPr/>
            </p:nvSpPr>
            <p:spPr bwMode="auto">
              <a:xfrm flipH="1">
                <a:off x="3168" y="3120"/>
                <a:ext cx="480"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5" name="Rectangle 29"/>
              <p:cNvSpPr>
                <a:spLocks noChangeArrowheads="1"/>
              </p:cNvSpPr>
              <p:nvPr/>
            </p:nvSpPr>
            <p:spPr bwMode="auto">
              <a:xfrm>
                <a:off x="3072" y="3072"/>
                <a:ext cx="3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f</a:t>
                </a:r>
                <a:r>
                  <a:rPr kumimoji="1" lang="en-US" altLang="zh-CN" sz="2800" b="1" baseline="-25000">
                    <a:latin typeface="Times New Roman" panose="02020603050405020304" pitchFamily="18" charset="0"/>
                    <a:sym typeface="Symbol" panose="05050102010706020507" pitchFamily="18" charset="2"/>
                  </a:rPr>
                  <a:t>2</a:t>
                </a:r>
                <a:r>
                  <a:rPr kumimoji="1" lang="en-US" altLang="zh-CN" sz="2800">
                    <a:solidFill>
                      <a:schemeClr val="bg1"/>
                    </a:solidFill>
                    <a:latin typeface="Times New Roman" panose="02020603050405020304" pitchFamily="18" charset="0"/>
                    <a:sym typeface="Symbol" panose="05050102010706020507" pitchFamily="18" charset="2"/>
                  </a:rPr>
                  <a:t> </a:t>
                </a:r>
              </a:p>
            </p:txBody>
          </p:sp>
        </p:grpSp>
        <p:grpSp>
          <p:nvGrpSpPr>
            <p:cNvPr id="45086" name="Group 30"/>
            <p:cNvGrpSpPr/>
            <p:nvPr/>
          </p:nvGrpSpPr>
          <p:grpSpPr bwMode="auto">
            <a:xfrm>
              <a:off x="7727950" y="4652963"/>
              <a:ext cx="3047999" cy="736600"/>
              <a:chOff x="3648" y="2656"/>
              <a:chExt cx="1440" cy="464"/>
            </a:xfrm>
          </p:grpSpPr>
          <p:sp>
            <p:nvSpPr>
              <p:cNvPr id="45087" name="Rectangle 31" descr="大纸屑"/>
              <p:cNvSpPr>
                <a:spLocks noChangeArrowheads="1"/>
              </p:cNvSpPr>
              <p:nvPr/>
            </p:nvSpPr>
            <p:spPr bwMode="auto">
              <a:xfrm>
                <a:off x="3648" y="2880"/>
                <a:ext cx="864" cy="240"/>
              </a:xfrm>
              <a:prstGeom prst="rect">
                <a:avLst/>
              </a:prstGeom>
              <a:pattFill prst="lgConfetti">
                <a:fgClr>
                  <a:schemeClr val="folHlink"/>
                </a:fgClr>
                <a:bgClr>
                  <a:schemeClr val="tx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accent2"/>
                    </a:solidFill>
                    <a:latin typeface="Times New Roman" panose="02020603050405020304" pitchFamily="18" charset="0"/>
                  </a:rPr>
                  <a:t>B</a:t>
                </a:r>
              </a:p>
            </p:txBody>
          </p:sp>
          <p:sp>
            <p:nvSpPr>
              <p:cNvPr id="45088" name="Line 32"/>
              <p:cNvSpPr>
                <a:spLocks noChangeShapeType="1"/>
              </p:cNvSpPr>
              <p:nvPr/>
            </p:nvSpPr>
            <p:spPr bwMode="auto">
              <a:xfrm>
                <a:off x="4512" y="2976"/>
                <a:ext cx="576"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9" name="Rectangle 33"/>
              <p:cNvSpPr>
                <a:spLocks noChangeArrowheads="1"/>
              </p:cNvSpPr>
              <p:nvPr/>
            </p:nvSpPr>
            <p:spPr bwMode="auto">
              <a:xfrm>
                <a:off x="4896" y="2656"/>
                <a:ext cx="19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sym typeface="Symbol" panose="05050102010706020507" pitchFamily="18" charset="2"/>
                  </a:rPr>
                  <a:t>F</a:t>
                </a:r>
              </a:p>
            </p:txBody>
          </p:sp>
        </p:grpSp>
        <p:grpSp>
          <p:nvGrpSpPr>
            <p:cNvPr id="45090" name="Group 34"/>
            <p:cNvGrpSpPr/>
            <p:nvPr/>
          </p:nvGrpSpPr>
          <p:grpSpPr bwMode="auto">
            <a:xfrm>
              <a:off x="5594351" y="5084763"/>
              <a:ext cx="2133600" cy="519112"/>
              <a:chOff x="2640" y="2928"/>
              <a:chExt cx="1008" cy="327"/>
            </a:xfrm>
          </p:grpSpPr>
          <p:sp>
            <p:nvSpPr>
              <p:cNvPr id="45091" name="Line 35"/>
              <p:cNvSpPr>
                <a:spLocks noChangeShapeType="1"/>
              </p:cNvSpPr>
              <p:nvPr/>
            </p:nvSpPr>
            <p:spPr bwMode="auto">
              <a:xfrm flipH="1">
                <a:off x="2880" y="2976"/>
                <a:ext cx="768"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2" name="Rectangle 36"/>
              <p:cNvSpPr>
                <a:spLocks noChangeArrowheads="1"/>
              </p:cNvSpPr>
              <p:nvPr/>
            </p:nvSpPr>
            <p:spPr bwMode="auto">
              <a:xfrm>
                <a:off x="2640" y="292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chemeClr val="bg1"/>
                    </a:solidFill>
                    <a:latin typeface="Times New Roman" panose="02020603050405020304" pitchFamily="18" charset="0"/>
                    <a:sym typeface="Symbol" panose="05050102010706020507" pitchFamily="18" charset="2"/>
                  </a:rPr>
                  <a:t> </a:t>
                </a:r>
                <a:r>
                  <a:rPr kumimoji="1" lang="en-US" altLang="zh-CN" sz="2800" dirty="0">
                    <a:latin typeface="Times New Roman" panose="02020603050405020304" pitchFamily="18" charset="0"/>
                    <a:sym typeface="Symbol" panose="05050102010706020507" pitchFamily="18" charset="2"/>
                  </a:rPr>
                  <a:t>F</a:t>
                </a:r>
                <a:r>
                  <a:rPr kumimoji="1" lang="en-US" altLang="zh-CN" sz="2800" i="1" baseline="-25000" dirty="0">
                    <a:latin typeface="Times New Roman" panose="02020603050405020304" pitchFamily="18" charset="0"/>
                    <a:sym typeface="Symbol" panose="05050102010706020507" pitchFamily="18" charset="2"/>
                  </a:rPr>
                  <a:t>T</a:t>
                </a:r>
              </a:p>
            </p:txBody>
          </p:sp>
        </p:grpSp>
        <p:grpSp>
          <p:nvGrpSpPr>
            <p:cNvPr id="45093" name="Group 37"/>
            <p:cNvGrpSpPr/>
            <p:nvPr/>
          </p:nvGrpSpPr>
          <p:grpSpPr bwMode="auto">
            <a:xfrm>
              <a:off x="8540748" y="5389560"/>
              <a:ext cx="787399" cy="777874"/>
              <a:chOff x="4032" y="3120"/>
              <a:chExt cx="372" cy="490"/>
            </a:xfrm>
          </p:grpSpPr>
          <p:sp>
            <p:nvSpPr>
              <p:cNvPr id="45094" name="Line 38"/>
              <p:cNvSpPr>
                <a:spLocks noChangeShapeType="1"/>
              </p:cNvSpPr>
              <p:nvPr/>
            </p:nvSpPr>
            <p:spPr bwMode="auto">
              <a:xfrm flipV="1">
                <a:off x="4032" y="3120"/>
                <a:ext cx="0" cy="38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5" name="Rectangle 39"/>
              <p:cNvSpPr>
                <a:spLocks noChangeArrowheads="1"/>
              </p:cNvSpPr>
              <p:nvPr/>
            </p:nvSpPr>
            <p:spPr bwMode="auto">
              <a:xfrm>
                <a:off x="4032" y="3280"/>
                <a:ext cx="3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bg1"/>
                    </a:solidFill>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sym typeface="Symbol" panose="05050102010706020507" pitchFamily="18" charset="2"/>
                  </a:rPr>
                  <a:t>2</a:t>
                </a:r>
                <a:endParaRPr kumimoji="1" lang="en-US" altLang="zh-CN" sz="2800" baseline="-25000">
                  <a:latin typeface="Times New Roman" panose="02020603050405020304" pitchFamily="18" charset="0"/>
                  <a:sym typeface="Symbol" panose="05050102010706020507" pitchFamily="18" charset="2"/>
                </a:endParaRPr>
              </a:p>
            </p:txBody>
          </p:sp>
        </p:grpSp>
      </p:grpSp>
      <p:grpSp>
        <p:nvGrpSpPr>
          <p:cNvPr id="2" name="组合 1"/>
          <p:cNvGrpSpPr/>
          <p:nvPr/>
        </p:nvGrpSpPr>
        <p:grpSpPr>
          <a:xfrm>
            <a:off x="1295400" y="4195763"/>
            <a:ext cx="3583516" cy="1895470"/>
            <a:chOff x="1295400" y="4195763"/>
            <a:chExt cx="3583516" cy="1895470"/>
          </a:xfrm>
        </p:grpSpPr>
        <p:grpSp>
          <p:nvGrpSpPr>
            <p:cNvPr id="45062" name="Group 6"/>
            <p:cNvGrpSpPr/>
            <p:nvPr/>
          </p:nvGrpSpPr>
          <p:grpSpPr bwMode="auto">
            <a:xfrm>
              <a:off x="3155951" y="4195763"/>
              <a:ext cx="797983" cy="812800"/>
              <a:chOff x="1488" y="2368"/>
              <a:chExt cx="377" cy="512"/>
            </a:xfrm>
          </p:grpSpPr>
          <p:sp>
            <p:nvSpPr>
              <p:cNvPr id="45063" name="Line 7"/>
              <p:cNvSpPr>
                <a:spLocks noChangeShapeType="1"/>
              </p:cNvSpPr>
              <p:nvPr/>
            </p:nvSpPr>
            <p:spPr bwMode="auto">
              <a:xfrm>
                <a:off x="1488" y="2496"/>
                <a:ext cx="0" cy="38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4" name="Rectangle 8"/>
              <p:cNvSpPr>
                <a:spLocks noChangeArrowheads="1"/>
              </p:cNvSpPr>
              <p:nvPr/>
            </p:nvSpPr>
            <p:spPr bwMode="auto">
              <a:xfrm>
                <a:off x="1488" y="2368"/>
                <a:ext cx="37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dirty="0" err="1">
                    <a:latin typeface="Times New Roman" panose="02020603050405020304" pitchFamily="18" charset="0"/>
                  </a:rPr>
                  <a:t>m</a:t>
                </a:r>
                <a:r>
                  <a:rPr kumimoji="1" lang="en-US" altLang="zh-CN" sz="2800" b="1" baseline="-25000" dirty="0" err="1">
                    <a:latin typeface="Times New Roman" panose="02020603050405020304" pitchFamily="18" charset="0"/>
                  </a:rPr>
                  <a:t>A</a:t>
                </a:r>
                <a:r>
                  <a:rPr kumimoji="1" lang="en-US" altLang="zh-CN" sz="2800" b="1" i="1" dirty="0" err="1">
                    <a:latin typeface="Times New Roman" panose="02020603050405020304" pitchFamily="18" charset="0"/>
                    <a:sym typeface="Symbol" panose="05050102010706020507" pitchFamily="18" charset="2"/>
                  </a:rPr>
                  <a:t>g</a:t>
                </a:r>
                <a:endParaRPr kumimoji="1" lang="en-US" altLang="zh-CN" sz="2800" i="1" dirty="0">
                  <a:latin typeface="Times New Roman" panose="02020603050405020304" pitchFamily="18" charset="0"/>
                  <a:sym typeface="Symbol" panose="05050102010706020507" pitchFamily="18" charset="2"/>
                </a:endParaRPr>
              </a:p>
            </p:txBody>
          </p:sp>
        </p:grpSp>
        <p:grpSp>
          <p:nvGrpSpPr>
            <p:cNvPr id="45065" name="Group 9"/>
            <p:cNvGrpSpPr/>
            <p:nvPr/>
          </p:nvGrpSpPr>
          <p:grpSpPr bwMode="auto">
            <a:xfrm>
              <a:off x="1295400" y="5160963"/>
              <a:ext cx="1439333" cy="519112"/>
              <a:chOff x="672" y="2976"/>
              <a:chExt cx="576" cy="327"/>
            </a:xfrm>
          </p:grpSpPr>
          <p:sp>
            <p:nvSpPr>
              <p:cNvPr id="45066" name="Line 10"/>
              <p:cNvSpPr>
                <a:spLocks noChangeShapeType="1"/>
              </p:cNvSpPr>
              <p:nvPr/>
            </p:nvSpPr>
            <p:spPr bwMode="auto">
              <a:xfrm flipH="1">
                <a:off x="816" y="2976"/>
                <a:ext cx="43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Rectangle 11"/>
              <p:cNvSpPr>
                <a:spLocks noChangeArrowheads="1"/>
              </p:cNvSpPr>
              <p:nvPr/>
            </p:nvSpPr>
            <p:spPr bwMode="auto">
              <a:xfrm>
                <a:off x="672" y="297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T</a:t>
                </a:r>
              </a:p>
            </p:txBody>
          </p:sp>
        </p:grpSp>
        <p:grpSp>
          <p:nvGrpSpPr>
            <p:cNvPr id="45068" name="Group 12"/>
            <p:cNvGrpSpPr/>
            <p:nvPr/>
          </p:nvGrpSpPr>
          <p:grpSpPr bwMode="auto">
            <a:xfrm>
              <a:off x="3562350" y="4932359"/>
              <a:ext cx="1316566" cy="523874"/>
              <a:chOff x="1680" y="2832"/>
              <a:chExt cx="622" cy="330"/>
            </a:xfrm>
          </p:grpSpPr>
          <p:sp>
            <p:nvSpPr>
              <p:cNvPr id="45069" name="Line 13"/>
              <p:cNvSpPr>
                <a:spLocks noChangeShapeType="1"/>
              </p:cNvSpPr>
              <p:nvPr/>
            </p:nvSpPr>
            <p:spPr bwMode="auto">
              <a:xfrm>
                <a:off x="1680" y="3120"/>
                <a:ext cx="43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0" name="Rectangle 14"/>
              <p:cNvSpPr>
                <a:spLocks noChangeArrowheads="1"/>
              </p:cNvSpPr>
              <p:nvPr/>
            </p:nvSpPr>
            <p:spPr bwMode="auto">
              <a:xfrm>
                <a:off x="2016" y="2832"/>
                <a:ext cx="2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f1</a:t>
                </a:r>
              </a:p>
            </p:txBody>
          </p:sp>
        </p:grpSp>
        <p:grpSp>
          <p:nvGrpSpPr>
            <p:cNvPr id="45071" name="Group 15"/>
            <p:cNvGrpSpPr/>
            <p:nvPr/>
          </p:nvGrpSpPr>
          <p:grpSpPr bwMode="auto">
            <a:xfrm>
              <a:off x="2952750" y="5389559"/>
              <a:ext cx="787399" cy="701674"/>
              <a:chOff x="1392" y="3120"/>
              <a:chExt cx="372" cy="442"/>
            </a:xfrm>
          </p:grpSpPr>
          <p:sp>
            <p:nvSpPr>
              <p:cNvPr id="45072" name="Line 16"/>
              <p:cNvSpPr>
                <a:spLocks noChangeShapeType="1"/>
              </p:cNvSpPr>
              <p:nvPr/>
            </p:nvSpPr>
            <p:spPr bwMode="auto">
              <a:xfrm flipV="1">
                <a:off x="1440" y="3120"/>
                <a:ext cx="0" cy="33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Rectangle 17"/>
              <p:cNvSpPr>
                <a:spLocks noChangeArrowheads="1"/>
              </p:cNvSpPr>
              <p:nvPr/>
            </p:nvSpPr>
            <p:spPr bwMode="auto">
              <a:xfrm>
                <a:off x="1392" y="3232"/>
                <a:ext cx="3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bg1"/>
                    </a:solidFill>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aseline="-25000">
                  <a:latin typeface="Times New Roman" panose="02020603050405020304" pitchFamily="18" charset="0"/>
                  <a:sym typeface="Symbol" panose="05050102010706020507" pitchFamily="18" charset="2"/>
                </a:endParaRPr>
              </a:p>
            </p:txBody>
          </p:sp>
        </p:grpSp>
        <p:sp>
          <p:nvSpPr>
            <p:cNvPr id="45096" name="Rectangle 40" descr="20%"/>
            <p:cNvSpPr>
              <a:spLocks noChangeArrowheads="1"/>
            </p:cNvSpPr>
            <p:nvPr/>
          </p:nvSpPr>
          <p:spPr bwMode="auto">
            <a:xfrm>
              <a:off x="2647951" y="5008563"/>
              <a:ext cx="914400" cy="381000"/>
            </a:xfrm>
            <a:prstGeom prst="rect">
              <a:avLst/>
            </a:prstGeom>
            <a:pattFill prst="pct20">
              <a:fgClr>
                <a:srgbClr val="FFCC00"/>
              </a:fgClr>
              <a:bgClr>
                <a:srgbClr val="FFFFFF"/>
              </a:bgClr>
            </a:patt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CCFF"/>
                  </a:solidFill>
                  <a:latin typeface="Times New Roman" panose="02020603050405020304" pitchFamily="18" charset="0"/>
                </a:rPr>
                <a:t>A</a:t>
              </a:r>
            </a:p>
          </p:txBody>
        </p:sp>
      </p:grpSp>
      <p:grpSp>
        <p:nvGrpSpPr>
          <p:cNvPr id="45097" name="Group 41"/>
          <p:cNvGrpSpPr/>
          <p:nvPr/>
        </p:nvGrpSpPr>
        <p:grpSpPr bwMode="auto">
          <a:xfrm>
            <a:off x="3312584" y="2636837"/>
            <a:ext cx="6015563" cy="1235074"/>
            <a:chOff x="1584" y="1392"/>
            <a:chExt cx="3138" cy="778"/>
          </a:xfrm>
        </p:grpSpPr>
        <p:sp>
          <p:nvSpPr>
            <p:cNvPr id="45098" name="Line 42"/>
            <p:cNvSpPr>
              <a:spLocks noChangeShapeType="1"/>
            </p:cNvSpPr>
            <p:nvPr/>
          </p:nvSpPr>
          <p:spPr bwMode="auto">
            <a:xfrm>
              <a:off x="1824" y="2064"/>
              <a:ext cx="2736"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9" name="Rectangle 43" descr="20%"/>
            <p:cNvSpPr>
              <a:spLocks noChangeArrowheads="1"/>
            </p:cNvSpPr>
            <p:nvPr/>
          </p:nvSpPr>
          <p:spPr bwMode="auto">
            <a:xfrm>
              <a:off x="2736" y="1584"/>
              <a:ext cx="432" cy="240"/>
            </a:xfrm>
            <a:prstGeom prst="rect">
              <a:avLst/>
            </a:prstGeom>
            <a:pattFill prst="pct20">
              <a:fgClr>
                <a:srgbClr val="FFCC00"/>
              </a:fgClr>
              <a:bgClr>
                <a:srgbClr val="FFFFFF"/>
              </a:bgClr>
            </a:patt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CCFF"/>
                  </a:solidFill>
                  <a:latin typeface="Times New Roman" panose="02020603050405020304" pitchFamily="18" charset="0"/>
                </a:rPr>
                <a:t>A</a:t>
              </a:r>
            </a:p>
          </p:txBody>
        </p:sp>
        <p:sp>
          <p:nvSpPr>
            <p:cNvPr id="45100" name="Oval 44"/>
            <p:cNvSpPr>
              <a:spLocks noChangeArrowheads="1"/>
            </p:cNvSpPr>
            <p:nvPr/>
          </p:nvSpPr>
          <p:spPr bwMode="auto">
            <a:xfrm>
              <a:off x="1968" y="1680"/>
              <a:ext cx="288" cy="288"/>
            </a:xfrm>
            <a:prstGeom prst="ellipse">
              <a:avLst/>
            </a:prstGeom>
            <a:solidFill>
              <a:srgbClr val="FFCC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1" name="Line 45"/>
            <p:cNvSpPr>
              <a:spLocks noChangeShapeType="1"/>
            </p:cNvSpPr>
            <p:nvPr/>
          </p:nvSpPr>
          <p:spPr bwMode="auto">
            <a:xfrm>
              <a:off x="2112" y="1680"/>
              <a:ext cx="62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2" name="Line 46"/>
            <p:cNvSpPr>
              <a:spLocks noChangeShapeType="1"/>
            </p:cNvSpPr>
            <p:nvPr/>
          </p:nvSpPr>
          <p:spPr bwMode="auto">
            <a:xfrm>
              <a:off x="2112" y="1968"/>
              <a:ext cx="4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3" name="Freeform 47"/>
            <p:cNvSpPr/>
            <p:nvPr/>
          </p:nvSpPr>
          <p:spPr bwMode="auto">
            <a:xfrm>
              <a:off x="1824" y="1776"/>
              <a:ext cx="336" cy="96"/>
            </a:xfrm>
            <a:custGeom>
              <a:avLst/>
              <a:gdLst>
                <a:gd name="T0" fmla="*/ 0 w 336"/>
                <a:gd name="T1" fmla="*/ 0 h 96"/>
                <a:gd name="T2" fmla="*/ 336 w 336"/>
                <a:gd name="T3" fmla="*/ 48 h 96"/>
                <a:gd name="T4" fmla="*/ 0 w 336"/>
                <a:gd name="T5" fmla="*/ 96 h 96"/>
              </a:gdLst>
              <a:ahLst/>
              <a:cxnLst>
                <a:cxn ang="0">
                  <a:pos x="T0" y="T1"/>
                </a:cxn>
                <a:cxn ang="0">
                  <a:pos x="T2" y="T3"/>
                </a:cxn>
                <a:cxn ang="0">
                  <a:pos x="T4" y="T5"/>
                </a:cxn>
              </a:cxnLst>
              <a:rect l="0" t="0" r="r" b="b"/>
              <a:pathLst>
                <a:path w="336" h="96">
                  <a:moveTo>
                    <a:pt x="0" y="0"/>
                  </a:moveTo>
                  <a:cubicBezTo>
                    <a:pt x="168" y="16"/>
                    <a:pt x="336" y="32"/>
                    <a:pt x="336" y="48"/>
                  </a:cubicBezTo>
                  <a:cubicBezTo>
                    <a:pt x="336" y="64"/>
                    <a:pt x="168" y="80"/>
                    <a:pt x="0" y="96"/>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4" name="Line 48"/>
            <p:cNvSpPr>
              <a:spLocks noChangeShapeType="1"/>
            </p:cNvSpPr>
            <p:nvPr/>
          </p:nvSpPr>
          <p:spPr bwMode="auto">
            <a:xfrm>
              <a:off x="1824" y="1488"/>
              <a:ext cx="0" cy="576"/>
            </a:xfrm>
            <a:prstGeom prst="line">
              <a:avLst/>
            </a:prstGeom>
            <a:noFill/>
            <a:ln w="2857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5" name="Line 49"/>
            <p:cNvSpPr>
              <a:spLocks noChangeShapeType="1"/>
            </p:cNvSpPr>
            <p:nvPr/>
          </p:nvSpPr>
          <p:spPr bwMode="auto">
            <a:xfrm>
              <a:off x="3408" y="1920"/>
              <a:ext cx="624"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6" name="Rectangle 50"/>
            <p:cNvSpPr>
              <a:spLocks noChangeArrowheads="1"/>
            </p:cNvSpPr>
            <p:nvPr/>
          </p:nvSpPr>
          <p:spPr bwMode="auto">
            <a:xfrm>
              <a:off x="1584" y="139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i="1">
                  <a:latin typeface="Times New Roman" panose="02020603050405020304" pitchFamily="18" charset="0"/>
                  <a:sym typeface="Symbol" panose="05050102010706020507" pitchFamily="18" charset="2"/>
                </a:rPr>
                <a:t>y</a:t>
              </a:r>
            </a:p>
          </p:txBody>
        </p:sp>
        <p:sp>
          <p:nvSpPr>
            <p:cNvPr id="45107" name="Rectangle 51"/>
            <p:cNvSpPr>
              <a:spLocks noChangeArrowheads="1"/>
            </p:cNvSpPr>
            <p:nvPr/>
          </p:nvSpPr>
          <p:spPr bwMode="auto">
            <a:xfrm>
              <a:off x="4560" y="1840"/>
              <a:ext cx="16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sym typeface="Symbol" panose="05050102010706020507" pitchFamily="18" charset="2"/>
                </a:rPr>
                <a:t>x</a:t>
              </a:r>
            </a:p>
          </p:txBody>
        </p:sp>
        <p:sp>
          <p:nvSpPr>
            <p:cNvPr id="45108" name="Rectangle 52"/>
            <p:cNvSpPr>
              <a:spLocks noChangeArrowheads="1"/>
            </p:cNvSpPr>
            <p:nvPr/>
          </p:nvSpPr>
          <p:spPr bwMode="auto">
            <a:xfrm>
              <a:off x="3888" y="1600"/>
              <a:ext cx="20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dirty="0">
                  <a:latin typeface="Times New Roman" panose="02020603050405020304" pitchFamily="18" charset="0"/>
                  <a:sym typeface="Symbol" panose="05050102010706020507" pitchFamily="18" charset="2"/>
                </a:rPr>
                <a:t>F</a:t>
              </a:r>
            </a:p>
          </p:txBody>
        </p:sp>
        <p:sp>
          <p:nvSpPr>
            <p:cNvPr id="45109" name="Rectangle 53" descr="大纸屑"/>
            <p:cNvSpPr>
              <a:spLocks noChangeArrowheads="1"/>
            </p:cNvSpPr>
            <p:nvPr/>
          </p:nvSpPr>
          <p:spPr bwMode="auto">
            <a:xfrm>
              <a:off x="2544" y="1824"/>
              <a:ext cx="864" cy="240"/>
            </a:xfrm>
            <a:prstGeom prst="rect">
              <a:avLst/>
            </a:prstGeom>
            <a:pattFill prst="lgConfetti">
              <a:fgClr>
                <a:schemeClr val="tx1"/>
              </a:fgClr>
              <a:bgClr>
                <a:schemeClr val="folHlink"/>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accent2"/>
                  </a:solidFill>
                  <a:latin typeface="Times New Roman" panose="02020603050405020304" pitchFamily="18"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p:cTn id="7" dur="500" fill="hold"/>
                                        <p:tgtEl>
                                          <p:spTgt spid="45061"/>
                                        </p:tgtEl>
                                        <p:attrNameLst>
                                          <p:attrName>ppt_w</p:attrName>
                                        </p:attrNameLst>
                                      </p:cBhvr>
                                      <p:tavLst>
                                        <p:tav tm="0">
                                          <p:val>
                                            <p:strVal val="4*#ppt_w"/>
                                          </p:val>
                                        </p:tav>
                                        <p:tav tm="100000">
                                          <p:val>
                                            <p:strVal val="#ppt_w"/>
                                          </p:val>
                                        </p:tav>
                                      </p:tavLst>
                                    </p:anim>
                                    <p:anim calcmode="lin" valueType="num">
                                      <p:cBhvr>
                                        <p:cTn id="8" dur="500" fill="hold"/>
                                        <p:tgtEl>
                                          <p:spTgt spid="4506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4" name="Object 4"/>
          <p:cNvGraphicFramePr>
            <a:graphicFrameLocks noChangeAspect="1"/>
          </p:cNvGraphicFramePr>
          <p:nvPr/>
        </p:nvGraphicFramePr>
        <p:xfrm>
          <a:off x="1381217" y="2514600"/>
          <a:ext cx="3038383" cy="560387"/>
        </p:xfrm>
        <a:graphic>
          <a:graphicData uri="http://schemas.openxmlformats.org/presentationml/2006/ole">
            <mc:AlternateContent xmlns:mc="http://schemas.openxmlformats.org/markup-compatibility/2006">
              <mc:Choice xmlns:v="urn:schemas-microsoft-com:vml" Requires="v">
                <p:oleObj name="公式" r:id="rId3" imgW="26517600" imgH="5486400" progId="">
                  <p:embed/>
                </p:oleObj>
              </mc:Choice>
              <mc:Fallback>
                <p:oleObj name="公式" r:id="rId3" imgW="26517600" imgH="5486400" progId="">
                  <p:embed/>
                  <p:pic>
                    <p:nvPicPr>
                      <p:cNvPr id="0" name="Picture 9" descr="image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217" y="2514600"/>
                        <a:ext cx="3038383"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nvGraphicFramePr>
        <p:xfrm>
          <a:off x="1390651" y="3184525"/>
          <a:ext cx="2724150" cy="574675"/>
        </p:xfrm>
        <a:graphic>
          <a:graphicData uri="http://schemas.openxmlformats.org/presentationml/2006/ole">
            <mc:AlternateContent xmlns:mc="http://schemas.openxmlformats.org/markup-compatibility/2006">
              <mc:Choice xmlns:v="urn:schemas-microsoft-com:vml" Requires="v">
                <p:oleObj name="公式" r:id="rId5" imgW="23469600" imgH="5486400" progId="">
                  <p:embed/>
                </p:oleObj>
              </mc:Choice>
              <mc:Fallback>
                <p:oleObj name="公式" r:id="rId5" imgW="23469600" imgH="5486400" progId="">
                  <p:embed/>
                  <p:pic>
                    <p:nvPicPr>
                      <p:cNvPr id="0" name="Picture 8" descr="image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1" y="3184525"/>
                        <a:ext cx="272415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6" name="Object 6"/>
          <p:cNvGraphicFramePr>
            <a:graphicFrameLocks noChangeAspect="1"/>
          </p:cNvGraphicFramePr>
          <p:nvPr/>
        </p:nvGraphicFramePr>
        <p:xfrm>
          <a:off x="1912938" y="3946525"/>
          <a:ext cx="1817141" cy="595313"/>
        </p:xfrm>
        <a:graphic>
          <a:graphicData uri="http://schemas.openxmlformats.org/presentationml/2006/ole">
            <mc:AlternateContent xmlns:mc="http://schemas.openxmlformats.org/markup-compatibility/2006">
              <mc:Choice xmlns:v="urn:schemas-microsoft-com:vml" Requires="v">
                <p:oleObj name="公式" r:id="rId7" imgW="15849600" imgH="5486400" progId="">
                  <p:embed/>
                </p:oleObj>
              </mc:Choice>
              <mc:Fallback>
                <p:oleObj name="公式" r:id="rId7" imgW="15849600" imgH="5486400" progId="">
                  <p:embed/>
                  <p:pic>
                    <p:nvPicPr>
                      <p:cNvPr id="0" name="Picture 7" descr="image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2938" y="3946525"/>
                        <a:ext cx="1817141"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6146800" y="2498725"/>
          <a:ext cx="3692525" cy="596900"/>
        </p:xfrm>
        <a:graphic>
          <a:graphicData uri="http://schemas.openxmlformats.org/presentationml/2006/ole">
            <mc:AlternateContent xmlns:mc="http://schemas.openxmlformats.org/markup-compatibility/2006">
              <mc:Choice xmlns:v="urn:schemas-microsoft-com:vml" Requires="v">
                <p:oleObj name="公式" r:id="rId9" imgW="41148000" imgH="5486400" progId="">
                  <p:embed/>
                </p:oleObj>
              </mc:Choice>
              <mc:Fallback>
                <p:oleObj name="公式" r:id="rId9" imgW="41148000" imgH="5486400" progId="">
                  <p:embed/>
                  <p:pic>
                    <p:nvPicPr>
                      <p:cNvPr id="0" name="Picture 6" descr="image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6800" y="2498725"/>
                        <a:ext cx="369252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8"/>
          <p:cNvGraphicFramePr>
            <a:graphicFrameLocks noChangeAspect="1"/>
          </p:cNvGraphicFramePr>
          <p:nvPr/>
        </p:nvGraphicFramePr>
        <p:xfrm>
          <a:off x="6257925" y="3184525"/>
          <a:ext cx="3290929" cy="598488"/>
        </p:xfrm>
        <a:graphic>
          <a:graphicData uri="http://schemas.openxmlformats.org/presentationml/2006/ole">
            <mc:AlternateContent xmlns:mc="http://schemas.openxmlformats.org/markup-compatibility/2006">
              <mc:Choice xmlns:v="urn:schemas-microsoft-com:vml" Requires="v">
                <p:oleObj name="公式" r:id="rId11" imgW="32613600" imgH="5486400" progId="">
                  <p:embed/>
                </p:oleObj>
              </mc:Choice>
              <mc:Fallback>
                <p:oleObj name="公式" r:id="rId11" imgW="32613600" imgH="5486400" progId="">
                  <p:embed/>
                  <p:pic>
                    <p:nvPicPr>
                      <p:cNvPr id="0" name="Picture 5" descr="image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7925" y="3184525"/>
                        <a:ext cx="3290929"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9" name="Object 9"/>
          <p:cNvGraphicFramePr>
            <a:graphicFrameLocks noChangeAspect="1"/>
          </p:cNvGraphicFramePr>
          <p:nvPr/>
        </p:nvGraphicFramePr>
        <p:xfrm>
          <a:off x="6547861" y="3927475"/>
          <a:ext cx="1826562" cy="576263"/>
        </p:xfrm>
        <a:graphic>
          <a:graphicData uri="http://schemas.openxmlformats.org/presentationml/2006/ole">
            <mc:AlternateContent xmlns:mc="http://schemas.openxmlformats.org/markup-compatibility/2006">
              <mc:Choice xmlns:v="urn:schemas-microsoft-com:vml" Requires="v">
                <p:oleObj name="公式" r:id="rId13" imgW="16764000" imgH="5486400" progId="">
                  <p:embed/>
                </p:oleObj>
              </mc:Choice>
              <mc:Fallback>
                <p:oleObj name="公式" r:id="rId13" imgW="16764000" imgH="5486400" progId="">
                  <p:embed/>
                  <p:pic>
                    <p:nvPicPr>
                      <p:cNvPr id="0" name="Picture 4" descr="image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47861" y="3927475"/>
                        <a:ext cx="182656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0" name="Text Box 10"/>
          <p:cNvSpPr txBox="1">
            <a:spLocks noChangeArrowheads="1"/>
          </p:cNvSpPr>
          <p:nvPr/>
        </p:nvSpPr>
        <p:spPr bwMode="auto">
          <a:xfrm>
            <a:off x="397934" y="2438401"/>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FF0000"/>
                </a:solidFill>
                <a:effectLst>
                  <a:outerShdw blurRad="38100" dist="38100" dir="2700000" algn="tl">
                    <a:srgbClr val="000000"/>
                  </a:outerShdw>
                </a:effectLst>
                <a:latin typeface="Times New Roman" panose="02020603050405020304" pitchFamily="18" charset="0"/>
              </a:rPr>
              <a:t>A</a:t>
            </a:r>
            <a:r>
              <a:rPr kumimoji="1" lang="zh-CN" altLang="en-US" sz="2800" b="1" dirty="0">
                <a:solidFill>
                  <a:srgbClr val="FF0000"/>
                </a:solidFill>
                <a:effectLst>
                  <a:outerShdw blurRad="38100" dist="38100" dir="2700000" algn="tl">
                    <a:srgbClr val="000000"/>
                  </a:outerShdw>
                </a:effectLst>
                <a:latin typeface="Times New Roman" panose="02020603050405020304" pitchFamily="18" charset="0"/>
              </a:rPr>
              <a:t>：</a:t>
            </a:r>
            <a:endParaRPr kumimoji="1" lang="zh-CN" altLang="en-US" sz="2400" dirty="0">
              <a:solidFill>
                <a:srgbClr val="FF0000"/>
              </a:solidFill>
              <a:latin typeface="Times New Roman" panose="02020603050405020304" pitchFamily="18" charset="0"/>
            </a:endParaRPr>
          </a:p>
        </p:txBody>
      </p:sp>
      <p:sp>
        <p:nvSpPr>
          <p:cNvPr id="46091" name="Text Box 11"/>
          <p:cNvSpPr txBox="1">
            <a:spLocks noChangeArrowheads="1"/>
          </p:cNvSpPr>
          <p:nvPr/>
        </p:nvSpPr>
        <p:spPr bwMode="auto">
          <a:xfrm>
            <a:off x="5283200" y="2514601"/>
            <a:ext cx="111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FF0000"/>
                </a:solidFill>
                <a:effectLst>
                  <a:outerShdw blurRad="38100" dist="38100" dir="2700000" algn="tl">
                    <a:srgbClr val="000000"/>
                  </a:outerShdw>
                </a:effectLst>
                <a:latin typeface="Times New Roman" panose="02020603050405020304" pitchFamily="18" charset="0"/>
              </a:rPr>
              <a:t>B</a:t>
            </a:r>
            <a:r>
              <a:rPr kumimoji="1" lang="zh-CN" altLang="en-US" sz="2800" b="1" dirty="0">
                <a:solidFill>
                  <a:srgbClr val="FF0000"/>
                </a:solidFill>
                <a:effectLst>
                  <a:outerShdw blurRad="38100" dist="38100" dir="2700000" algn="tl">
                    <a:srgbClr val="000000"/>
                  </a:outerShdw>
                </a:effectLst>
                <a:latin typeface="Times New Roman" panose="02020603050405020304" pitchFamily="18" charset="0"/>
              </a:rPr>
              <a:t>：</a:t>
            </a:r>
            <a:endParaRPr kumimoji="1" lang="zh-CN" altLang="en-US" sz="2400" dirty="0">
              <a:solidFill>
                <a:srgbClr val="FF0000"/>
              </a:solidFill>
              <a:latin typeface="Times New Roman" panose="02020603050405020304" pitchFamily="18" charset="0"/>
            </a:endParaRPr>
          </a:p>
        </p:txBody>
      </p:sp>
      <p:sp>
        <p:nvSpPr>
          <p:cNvPr id="46092" name="Text Box 12"/>
          <p:cNvSpPr txBox="1">
            <a:spLocks noChangeArrowheads="1"/>
          </p:cNvSpPr>
          <p:nvPr/>
        </p:nvSpPr>
        <p:spPr bwMode="auto">
          <a:xfrm>
            <a:off x="1200151" y="4733927"/>
            <a:ext cx="254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由</a:t>
            </a:r>
            <a:r>
              <a:rPr kumimoji="1" lang="en-US" altLang="zh-CN" sz="2800" b="1" dirty="0">
                <a:latin typeface="Times New Roman" panose="02020603050405020304" pitchFamily="18" charset="0"/>
              </a:rPr>
              <a:t>A</a:t>
            </a:r>
            <a:r>
              <a:rPr kumimoji="1" lang="zh-CN" altLang="en-US" sz="2800" b="1" dirty="0">
                <a:latin typeface="Times New Roman" panose="02020603050405020304" pitchFamily="18" charset="0"/>
              </a:rPr>
              <a:t>式：</a:t>
            </a:r>
            <a:endParaRPr kumimoji="1" lang="zh-CN" altLang="en-US" sz="2400" dirty="0">
              <a:latin typeface="Times New Roman" panose="02020603050405020304" pitchFamily="18" charset="0"/>
            </a:endParaRPr>
          </a:p>
        </p:txBody>
      </p:sp>
      <p:graphicFrame>
        <p:nvGraphicFramePr>
          <p:cNvPr id="46093" name="Object 13"/>
          <p:cNvGraphicFramePr>
            <a:graphicFrameLocks noChangeAspect="1"/>
          </p:cNvGraphicFramePr>
          <p:nvPr/>
        </p:nvGraphicFramePr>
        <p:xfrm>
          <a:off x="3316288" y="4630738"/>
          <a:ext cx="3563404" cy="646112"/>
        </p:xfrm>
        <a:graphic>
          <a:graphicData uri="http://schemas.openxmlformats.org/presentationml/2006/ole">
            <mc:AlternateContent xmlns:mc="http://schemas.openxmlformats.org/markup-compatibility/2006">
              <mc:Choice xmlns:v="urn:schemas-microsoft-com:vml" Requires="v">
                <p:oleObj name="公式" r:id="rId15" imgW="31394400" imgH="5486400" progId="">
                  <p:embed/>
                </p:oleObj>
              </mc:Choice>
              <mc:Fallback>
                <p:oleObj name="公式" r:id="rId15" imgW="31394400" imgH="5486400" progId="">
                  <p:embed/>
                  <p:pic>
                    <p:nvPicPr>
                      <p:cNvPr id="0" name="Picture 3" descr="image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16288" y="4630738"/>
                        <a:ext cx="3563404"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4" name="Text Box 14"/>
          <p:cNvSpPr txBox="1">
            <a:spLocks noChangeArrowheads="1"/>
          </p:cNvSpPr>
          <p:nvPr/>
        </p:nvSpPr>
        <p:spPr bwMode="auto">
          <a:xfrm>
            <a:off x="1200151" y="5394326"/>
            <a:ext cx="233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由</a:t>
            </a:r>
            <a:r>
              <a:rPr kumimoji="1" lang="en-US" altLang="zh-CN" sz="2800" b="1" dirty="0">
                <a:latin typeface="Times New Roman" panose="02020603050405020304" pitchFamily="18" charset="0"/>
              </a:rPr>
              <a:t>B</a:t>
            </a:r>
            <a:r>
              <a:rPr kumimoji="1" lang="zh-CN" altLang="en-US" sz="2800" b="1" dirty="0">
                <a:latin typeface="Times New Roman" panose="02020603050405020304" pitchFamily="18" charset="0"/>
              </a:rPr>
              <a:t>式：</a:t>
            </a:r>
          </a:p>
        </p:txBody>
      </p:sp>
      <p:graphicFrame>
        <p:nvGraphicFramePr>
          <p:cNvPr id="46095" name="Object 15"/>
          <p:cNvGraphicFramePr>
            <a:graphicFrameLocks noChangeAspect="1"/>
          </p:cNvGraphicFramePr>
          <p:nvPr/>
        </p:nvGraphicFramePr>
        <p:xfrm>
          <a:off x="3259666" y="5316538"/>
          <a:ext cx="6141509" cy="642937"/>
        </p:xfrm>
        <a:graphic>
          <a:graphicData uri="http://schemas.openxmlformats.org/presentationml/2006/ole">
            <mc:AlternateContent xmlns:mc="http://schemas.openxmlformats.org/markup-compatibility/2006">
              <mc:Choice xmlns:v="urn:schemas-microsoft-com:vml" Requires="v">
                <p:oleObj name="公式" r:id="rId17" imgW="62484000" imgH="5486400" progId="">
                  <p:embed/>
                </p:oleObj>
              </mc:Choice>
              <mc:Fallback>
                <p:oleObj name="公式" r:id="rId17" imgW="62484000" imgH="5486400" progId="">
                  <p:embed/>
                  <p:pic>
                    <p:nvPicPr>
                      <p:cNvPr id="0" name="Picture 2" descr="image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59666" y="5316538"/>
                        <a:ext cx="6141509"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6" name="Text Box 16"/>
          <p:cNvSpPr txBox="1">
            <a:spLocks noChangeArrowheads="1"/>
          </p:cNvSpPr>
          <p:nvPr/>
        </p:nvSpPr>
        <p:spPr bwMode="auto">
          <a:xfrm>
            <a:off x="1200151" y="6021388"/>
            <a:ext cx="203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解得：</a:t>
            </a:r>
            <a:endParaRPr kumimoji="1" lang="zh-CN" altLang="en-US" sz="2400">
              <a:latin typeface="Times New Roman" panose="02020603050405020304" pitchFamily="18" charset="0"/>
            </a:endParaRPr>
          </a:p>
        </p:txBody>
      </p:sp>
      <p:graphicFrame>
        <p:nvGraphicFramePr>
          <p:cNvPr id="46097" name="Object 17"/>
          <p:cNvGraphicFramePr>
            <a:graphicFrameLocks noChangeAspect="1"/>
          </p:cNvGraphicFramePr>
          <p:nvPr/>
        </p:nvGraphicFramePr>
        <p:xfrm>
          <a:off x="4544770" y="6053138"/>
          <a:ext cx="2047875" cy="515937"/>
        </p:xfrm>
        <a:graphic>
          <a:graphicData uri="http://schemas.openxmlformats.org/presentationml/2006/ole">
            <mc:AlternateContent xmlns:mc="http://schemas.openxmlformats.org/markup-compatibility/2006">
              <mc:Choice xmlns:v="urn:schemas-microsoft-com:vml" Requires="v">
                <p:oleObj name="公式" r:id="rId19" imgW="19202400" imgH="4572000" progId="">
                  <p:embed/>
                </p:oleObj>
              </mc:Choice>
              <mc:Fallback>
                <p:oleObj name="公式" r:id="rId19" imgW="19202400" imgH="4572000" progId="">
                  <p:embed/>
                  <p:pic>
                    <p:nvPicPr>
                      <p:cNvPr id="0" name="Picture 1" descr="image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44770" y="6053138"/>
                        <a:ext cx="2047875"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098" name="Group 18"/>
          <p:cNvGrpSpPr/>
          <p:nvPr/>
        </p:nvGrpSpPr>
        <p:grpSpPr bwMode="auto">
          <a:xfrm>
            <a:off x="4730284" y="1242236"/>
            <a:ext cx="2438400" cy="1357313"/>
            <a:chOff x="2400" y="768"/>
            <a:chExt cx="1152" cy="855"/>
          </a:xfrm>
        </p:grpSpPr>
        <p:sp>
          <p:nvSpPr>
            <p:cNvPr id="46099" name="Line 19"/>
            <p:cNvSpPr>
              <a:spLocks noChangeShapeType="1"/>
            </p:cNvSpPr>
            <p:nvPr/>
          </p:nvSpPr>
          <p:spPr bwMode="auto">
            <a:xfrm flipV="1">
              <a:off x="2400" y="912"/>
              <a:ext cx="0" cy="52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0" name="Line 20"/>
            <p:cNvSpPr>
              <a:spLocks noChangeShapeType="1"/>
            </p:cNvSpPr>
            <p:nvPr/>
          </p:nvSpPr>
          <p:spPr bwMode="auto">
            <a:xfrm>
              <a:off x="2400" y="1440"/>
              <a:ext cx="816"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Text Box 21"/>
            <p:cNvSpPr txBox="1">
              <a:spLocks noChangeArrowheads="1"/>
            </p:cNvSpPr>
            <p:nvPr/>
          </p:nvSpPr>
          <p:spPr bwMode="auto">
            <a:xfrm>
              <a:off x="2400" y="768"/>
              <a:ext cx="288" cy="3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Times New Roman" panose="02020603050405020304" pitchFamily="18" charset="0"/>
                </a:rPr>
                <a:t>y</a:t>
              </a:r>
              <a:endParaRPr kumimoji="1" lang="en-US" altLang="zh-CN" sz="2800" dirty="0">
                <a:latin typeface="Times New Roman" panose="02020603050405020304" pitchFamily="18" charset="0"/>
              </a:endParaRPr>
            </a:p>
          </p:txBody>
        </p:sp>
        <p:sp>
          <p:nvSpPr>
            <p:cNvPr id="46102" name="Text Box 22"/>
            <p:cNvSpPr txBox="1">
              <a:spLocks noChangeArrowheads="1"/>
            </p:cNvSpPr>
            <p:nvPr/>
          </p:nvSpPr>
          <p:spPr bwMode="auto">
            <a:xfrm>
              <a:off x="3216" y="129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latin typeface="Times New Roman" panose="02020603050405020304" pitchFamily="18" charset="0"/>
                </a:rPr>
                <a:t>x</a:t>
              </a:r>
            </a:p>
          </p:txBody>
        </p:sp>
      </p:grpSp>
      <p:grpSp>
        <p:nvGrpSpPr>
          <p:cNvPr id="46174" name="Group 94"/>
          <p:cNvGrpSpPr/>
          <p:nvPr/>
        </p:nvGrpSpPr>
        <p:grpSpPr bwMode="auto">
          <a:xfrm>
            <a:off x="1007534" y="260352"/>
            <a:ext cx="9822518" cy="2073276"/>
            <a:chOff x="811" y="2715"/>
            <a:chExt cx="4416" cy="1306"/>
          </a:xfrm>
        </p:grpSpPr>
        <p:grpSp>
          <p:nvGrpSpPr>
            <p:cNvPr id="46139" name="Group 59"/>
            <p:cNvGrpSpPr/>
            <p:nvPr/>
          </p:nvGrpSpPr>
          <p:grpSpPr bwMode="auto">
            <a:xfrm>
              <a:off x="1627" y="2779"/>
              <a:ext cx="358" cy="512"/>
              <a:chOff x="1488" y="2368"/>
              <a:chExt cx="358" cy="512"/>
            </a:xfrm>
          </p:grpSpPr>
          <p:sp>
            <p:nvSpPr>
              <p:cNvPr id="46140" name="Line 60"/>
              <p:cNvSpPr>
                <a:spLocks noChangeShapeType="1"/>
              </p:cNvSpPr>
              <p:nvPr/>
            </p:nvSpPr>
            <p:spPr bwMode="auto">
              <a:xfrm>
                <a:off x="1488" y="2496"/>
                <a:ext cx="0" cy="38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1" name="Rectangle 61"/>
              <p:cNvSpPr>
                <a:spLocks noChangeArrowheads="1"/>
              </p:cNvSpPr>
              <p:nvPr/>
            </p:nvSpPr>
            <p:spPr bwMode="auto">
              <a:xfrm>
                <a:off x="1488" y="2368"/>
                <a:ext cx="35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rPr>
                  <a:t>m</a:t>
                </a:r>
                <a:r>
                  <a:rPr kumimoji="1" lang="en-US" altLang="zh-CN" sz="2800" b="1" baseline="-25000">
                    <a:latin typeface="Times New Roman" panose="02020603050405020304" pitchFamily="18" charset="0"/>
                  </a:rPr>
                  <a:t>A</a:t>
                </a:r>
                <a:r>
                  <a:rPr kumimoji="1" lang="en-US" altLang="zh-CN" sz="2800" b="1" i="1">
                    <a:latin typeface="Times New Roman" panose="02020603050405020304" pitchFamily="18" charset="0"/>
                    <a:sym typeface="Symbol" panose="05050102010706020507" pitchFamily="18" charset="2"/>
                  </a:rPr>
                  <a:t>g</a:t>
                </a:r>
                <a:endParaRPr kumimoji="1" lang="en-US" altLang="zh-CN" sz="2800" i="1">
                  <a:latin typeface="Times New Roman" panose="02020603050405020304" pitchFamily="18" charset="0"/>
                  <a:sym typeface="Symbol" panose="05050102010706020507" pitchFamily="18" charset="2"/>
                </a:endParaRPr>
              </a:p>
            </p:txBody>
          </p:sp>
        </p:grpSp>
        <p:grpSp>
          <p:nvGrpSpPr>
            <p:cNvPr id="46142" name="Group 62"/>
            <p:cNvGrpSpPr/>
            <p:nvPr/>
          </p:nvGrpSpPr>
          <p:grpSpPr bwMode="auto">
            <a:xfrm>
              <a:off x="811" y="3387"/>
              <a:ext cx="576" cy="330"/>
              <a:chOff x="672" y="2976"/>
              <a:chExt cx="576" cy="330"/>
            </a:xfrm>
          </p:grpSpPr>
          <p:sp>
            <p:nvSpPr>
              <p:cNvPr id="46143" name="Line 63"/>
              <p:cNvSpPr>
                <a:spLocks noChangeShapeType="1"/>
              </p:cNvSpPr>
              <p:nvPr/>
            </p:nvSpPr>
            <p:spPr bwMode="auto">
              <a:xfrm flipH="1">
                <a:off x="816" y="2976"/>
                <a:ext cx="43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4" name="Rectangle 64"/>
              <p:cNvSpPr>
                <a:spLocks noChangeArrowheads="1"/>
              </p:cNvSpPr>
              <p:nvPr/>
            </p:nvSpPr>
            <p:spPr bwMode="auto">
              <a:xfrm>
                <a:off x="672" y="2976"/>
                <a:ext cx="33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bg1"/>
                    </a:solidFill>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T</a:t>
                </a:r>
              </a:p>
            </p:txBody>
          </p:sp>
        </p:grpSp>
        <p:grpSp>
          <p:nvGrpSpPr>
            <p:cNvPr id="46145" name="Group 65"/>
            <p:cNvGrpSpPr/>
            <p:nvPr/>
          </p:nvGrpSpPr>
          <p:grpSpPr bwMode="auto">
            <a:xfrm>
              <a:off x="1819" y="3243"/>
              <a:ext cx="608" cy="330"/>
              <a:chOff x="1680" y="2832"/>
              <a:chExt cx="608" cy="330"/>
            </a:xfrm>
          </p:grpSpPr>
          <p:sp>
            <p:nvSpPr>
              <p:cNvPr id="46146" name="Line 66"/>
              <p:cNvSpPr>
                <a:spLocks noChangeShapeType="1"/>
              </p:cNvSpPr>
              <p:nvPr/>
            </p:nvSpPr>
            <p:spPr bwMode="auto">
              <a:xfrm>
                <a:off x="1680" y="3120"/>
                <a:ext cx="43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7" name="Rectangle 67"/>
              <p:cNvSpPr>
                <a:spLocks noChangeArrowheads="1"/>
              </p:cNvSpPr>
              <p:nvPr/>
            </p:nvSpPr>
            <p:spPr bwMode="auto">
              <a:xfrm>
                <a:off x="2016" y="2832"/>
                <a:ext cx="2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f1</a:t>
                </a:r>
              </a:p>
            </p:txBody>
          </p:sp>
        </p:grpSp>
        <p:grpSp>
          <p:nvGrpSpPr>
            <p:cNvPr id="46148" name="Group 68"/>
            <p:cNvGrpSpPr/>
            <p:nvPr/>
          </p:nvGrpSpPr>
          <p:grpSpPr bwMode="auto">
            <a:xfrm>
              <a:off x="1531" y="3531"/>
              <a:ext cx="354" cy="442"/>
              <a:chOff x="1392" y="3120"/>
              <a:chExt cx="354" cy="442"/>
            </a:xfrm>
          </p:grpSpPr>
          <p:sp>
            <p:nvSpPr>
              <p:cNvPr id="46149" name="Line 69"/>
              <p:cNvSpPr>
                <a:spLocks noChangeShapeType="1"/>
              </p:cNvSpPr>
              <p:nvPr/>
            </p:nvSpPr>
            <p:spPr bwMode="auto">
              <a:xfrm flipV="1">
                <a:off x="1440" y="3120"/>
                <a:ext cx="0" cy="33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0" name="Rectangle 70"/>
              <p:cNvSpPr>
                <a:spLocks noChangeArrowheads="1"/>
              </p:cNvSpPr>
              <p:nvPr/>
            </p:nvSpPr>
            <p:spPr bwMode="auto">
              <a:xfrm>
                <a:off x="1392" y="3232"/>
                <a:ext cx="35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bg1"/>
                    </a:solidFill>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aseline="-25000">
                  <a:latin typeface="Times New Roman" panose="02020603050405020304" pitchFamily="18" charset="0"/>
                  <a:sym typeface="Symbol" panose="05050102010706020507" pitchFamily="18" charset="2"/>
                </a:endParaRPr>
              </a:p>
            </p:txBody>
          </p:sp>
        </p:grpSp>
        <p:grpSp>
          <p:nvGrpSpPr>
            <p:cNvPr id="46151" name="Group 71"/>
            <p:cNvGrpSpPr/>
            <p:nvPr/>
          </p:nvGrpSpPr>
          <p:grpSpPr bwMode="auto">
            <a:xfrm>
              <a:off x="3643" y="2715"/>
              <a:ext cx="480" cy="576"/>
              <a:chOff x="3504" y="2304"/>
              <a:chExt cx="480" cy="576"/>
            </a:xfrm>
          </p:grpSpPr>
          <p:sp>
            <p:nvSpPr>
              <p:cNvPr id="46152" name="Line 72"/>
              <p:cNvSpPr>
                <a:spLocks noChangeShapeType="1"/>
              </p:cNvSpPr>
              <p:nvPr/>
            </p:nvSpPr>
            <p:spPr bwMode="auto">
              <a:xfrm>
                <a:off x="3984" y="2400"/>
                <a:ext cx="0" cy="48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3" name="Rectangle 73"/>
              <p:cNvSpPr>
                <a:spLocks noChangeArrowheads="1"/>
              </p:cNvSpPr>
              <p:nvPr/>
            </p:nvSpPr>
            <p:spPr bwMode="auto">
              <a:xfrm>
                <a:off x="3504" y="2304"/>
                <a:ext cx="3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i="1">
                    <a:latin typeface="Times New Roman" panose="02020603050405020304" pitchFamily="18" charset="0"/>
                  </a:rPr>
                  <a:t>m</a:t>
                </a:r>
                <a:r>
                  <a:rPr kumimoji="1" lang="en-US" altLang="zh-CN" sz="2400" b="1" baseline="-25000">
                    <a:latin typeface="Times New Roman" panose="02020603050405020304" pitchFamily="18" charset="0"/>
                  </a:rPr>
                  <a:t>B</a:t>
                </a:r>
                <a:r>
                  <a:rPr kumimoji="1" lang="en-US" altLang="zh-CN" sz="2800" i="1">
                    <a:latin typeface="Times New Roman" panose="02020603050405020304" pitchFamily="18" charset="0"/>
                    <a:sym typeface="Symbol" panose="05050102010706020507" pitchFamily="18" charset="2"/>
                  </a:rPr>
                  <a:t>g</a:t>
                </a:r>
              </a:p>
            </p:txBody>
          </p:sp>
        </p:grpSp>
        <p:grpSp>
          <p:nvGrpSpPr>
            <p:cNvPr id="46154" name="Group 74"/>
            <p:cNvGrpSpPr/>
            <p:nvPr/>
          </p:nvGrpSpPr>
          <p:grpSpPr bwMode="auto">
            <a:xfrm>
              <a:off x="4267" y="2827"/>
              <a:ext cx="354" cy="464"/>
              <a:chOff x="4128" y="2416"/>
              <a:chExt cx="354" cy="464"/>
            </a:xfrm>
          </p:grpSpPr>
          <p:sp>
            <p:nvSpPr>
              <p:cNvPr id="46155" name="Line 75"/>
              <p:cNvSpPr>
                <a:spLocks noChangeShapeType="1"/>
              </p:cNvSpPr>
              <p:nvPr/>
            </p:nvSpPr>
            <p:spPr bwMode="auto">
              <a:xfrm>
                <a:off x="4176" y="2496"/>
                <a:ext cx="0" cy="38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6" name="Rectangle 76"/>
              <p:cNvSpPr>
                <a:spLocks noChangeArrowheads="1"/>
              </p:cNvSpPr>
              <p:nvPr/>
            </p:nvSpPr>
            <p:spPr bwMode="auto">
              <a:xfrm>
                <a:off x="4128" y="2416"/>
                <a:ext cx="35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bg1"/>
                    </a:solidFill>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aseline="-25000">
                  <a:latin typeface="Times New Roman" panose="02020603050405020304" pitchFamily="18" charset="0"/>
                  <a:sym typeface="Symbol" panose="05050102010706020507" pitchFamily="18" charset="2"/>
                </a:endParaRPr>
              </a:p>
            </p:txBody>
          </p:sp>
        </p:grpSp>
        <p:grpSp>
          <p:nvGrpSpPr>
            <p:cNvPr id="46157" name="Group 77"/>
            <p:cNvGrpSpPr/>
            <p:nvPr/>
          </p:nvGrpSpPr>
          <p:grpSpPr bwMode="auto">
            <a:xfrm>
              <a:off x="3211" y="2955"/>
              <a:ext cx="576" cy="336"/>
              <a:chOff x="3072" y="2544"/>
              <a:chExt cx="576" cy="336"/>
            </a:xfrm>
          </p:grpSpPr>
          <p:sp>
            <p:nvSpPr>
              <p:cNvPr id="46158" name="Line 78"/>
              <p:cNvSpPr>
                <a:spLocks noChangeShapeType="1"/>
              </p:cNvSpPr>
              <p:nvPr/>
            </p:nvSpPr>
            <p:spPr bwMode="auto">
              <a:xfrm flipH="1">
                <a:off x="3312" y="2880"/>
                <a:ext cx="336"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9" name="Rectangle 79"/>
              <p:cNvSpPr>
                <a:spLocks noChangeArrowheads="1"/>
              </p:cNvSpPr>
              <p:nvPr/>
            </p:nvSpPr>
            <p:spPr bwMode="auto">
              <a:xfrm>
                <a:off x="3072" y="2544"/>
                <a:ext cx="2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f</a:t>
                </a:r>
                <a:r>
                  <a:rPr kumimoji="1" lang="en-US" altLang="zh-CN" sz="2800" b="1" baseline="-25000">
                    <a:latin typeface="Times New Roman" panose="02020603050405020304" pitchFamily="18" charset="0"/>
                    <a:sym typeface="Symbol" panose="05050102010706020507" pitchFamily="18" charset="2"/>
                  </a:rPr>
                  <a:t>1</a:t>
                </a:r>
                <a:endParaRPr kumimoji="1" lang="en-US" altLang="zh-CN" sz="2800" baseline="-25000">
                  <a:latin typeface="Times New Roman" panose="02020603050405020304" pitchFamily="18" charset="0"/>
                  <a:sym typeface="Symbol" panose="05050102010706020507" pitchFamily="18" charset="2"/>
                </a:endParaRPr>
              </a:p>
            </p:txBody>
          </p:sp>
        </p:grpSp>
        <p:grpSp>
          <p:nvGrpSpPr>
            <p:cNvPr id="46160" name="Group 80"/>
            <p:cNvGrpSpPr/>
            <p:nvPr/>
          </p:nvGrpSpPr>
          <p:grpSpPr bwMode="auto">
            <a:xfrm>
              <a:off x="3211" y="3483"/>
              <a:ext cx="576" cy="330"/>
              <a:chOff x="3072" y="3072"/>
              <a:chExt cx="576" cy="330"/>
            </a:xfrm>
          </p:grpSpPr>
          <p:sp>
            <p:nvSpPr>
              <p:cNvPr id="46161" name="Line 81"/>
              <p:cNvSpPr>
                <a:spLocks noChangeShapeType="1"/>
              </p:cNvSpPr>
              <p:nvPr/>
            </p:nvSpPr>
            <p:spPr bwMode="auto">
              <a:xfrm flipH="1">
                <a:off x="3168" y="3120"/>
                <a:ext cx="480"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2" name="Rectangle 82"/>
              <p:cNvSpPr>
                <a:spLocks noChangeArrowheads="1"/>
              </p:cNvSpPr>
              <p:nvPr/>
            </p:nvSpPr>
            <p:spPr bwMode="auto">
              <a:xfrm>
                <a:off x="3072" y="3072"/>
                <a:ext cx="3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f</a:t>
                </a:r>
                <a:r>
                  <a:rPr kumimoji="1" lang="en-US" altLang="zh-CN" sz="2800" b="1" baseline="-25000">
                    <a:latin typeface="Times New Roman" panose="02020603050405020304" pitchFamily="18" charset="0"/>
                    <a:sym typeface="Symbol" panose="05050102010706020507" pitchFamily="18" charset="2"/>
                  </a:rPr>
                  <a:t>2</a:t>
                </a:r>
                <a:r>
                  <a:rPr kumimoji="1" lang="en-US" altLang="zh-CN" sz="2800">
                    <a:solidFill>
                      <a:schemeClr val="bg1"/>
                    </a:solidFill>
                    <a:latin typeface="Times New Roman" panose="02020603050405020304" pitchFamily="18" charset="0"/>
                    <a:sym typeface="Symbol" panose="05050102010706020507" pitchFamily="18" charset="2"/>
                  </a:rPr>
                  <a:t> </a:t>
                </a:r>
              </a:p>
            </p:txBody>
          </p:sp>
        </p:grpSp>
        <p:grpSp>
          <p:nvGrpSpPr>
            <p:cNvPr id="46163" name="Group 83"/>
            <p:cNvGrpSpPr/>
            <p:nvPr/>
          </p:nvGrpSpPr>
          <p:grpSpPr bwMode="auto">
            <a:xfrm>
              <a:off x="3787" y="3067"/>
              <a:ext cx="1440" cy="464"/>
              <a:chOff x="3648" y="2656"/>
              <a:chExt cx="1440" cy="464"/>
            </a:xfrm>
          </p:grpSpPr>
          <p:sp>
            <p:nvSpPr>
              <p:cNvPr id="46164" name="Rectangle 84" descr="大纸屑"/>
              <p:cNvSpPr>
                <a:spLocks noChangeArrowheads="1"/>
              </p:cNvSpPr>
              <p:nvPr/>
            </p:nvSpPr>
            <p:spPr bwMode="auto">
              <a:xfrm>
                <a:off x="3648" y="2880"/>
                <a:ext cx="864" cy="240"/>
              </a:xfrm>
              <a:prstGeom prst="rect">
                <a:avLst/>
              </a:prstGeom>
              <a:pattFill prst="lgConfetti">
                <a:fgClr>
                  <a:schemeClr val="folHlink"/>
                </a:fgClr>
                <a:bgClr>
                  <a:schemeClr val="tx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chemeClr val="accent2"/>
                    </a:solidFill>
                    <a:latin typeface="Times New Roman" panose="02020603050405020304" pitchFamily="18" charset="0"/>
                  </a:rPr>
                  <a:t>B</a:t>
                </a:r>
              </a:p>
            </p:txBody>
          </p:sp>
          <p:sp>
            <p:nvSpPr>
              <p:cNvPr id="46165" name="Line 85"/>
              <p:cNvSpPr>
                <a:spLocks noChangeShapeType="1"/>
              </p:cNvSpPr>
              <p:nvPr/>
            </p:nvSpPr>
            <p:spPr bwMode="auto">
              <a:xfrm>
                <a:off x="4512" y="2976"/>
                <a:ext cx="576"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6" name="Rectangle 86"/>
              <p:cNvSpPr>
                <a:spLocks noChangeArrowheads="1"/>
              </p:cNvSpPr>
              <p:nvPr/>
            </p:nvSpPr>
            <p:spPr bwMode="auto">
              <a:xfrm>
                <a:off x="4896" y="2656"/>
                <a:ext cx="18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sym typeface="Symbol" panose="05050102010706020507" pitchFamily="18" charset="2"/>
                  </a:rPr>
                  <a:t>F</a:t>
                </a:r>
              </a:p>
            </p:txBody>
          </p:sp>
        </p:grpSp>
        <p:grpSp>
          <p:nvGrpSpPr>
            <p:cNvPr id="46167" name="Group 87"/>
            <p:cNvGrpSpPr/>
            <p:nvPr/>
          </p:nvGrpSpPr>
          <p:grpSpPr bwMode="auto">
            <a:xfrm>
              <a:off x="2779" y="3339"/>
              <a:ext cx="1008" cy="327"/>
              <a:chOff x="2640" y="2928"/>
              <a:chExt cx="1008" cy="327"/>
            </a:xfrm>
          </p:grpSpPr>
          <p:sp>
            <p:nvSpPr>
              <p:cNvPr id="46168" name="Line 88"/>
              <p:cNvSpPr>
                <a:spLocks noChangeShapeType="1"/>
              </p:cNvSpPr>
              <p:nvPr/>
            </p:nvSpPr>
            <p:spPr bwMode="auto">
              <a:xfrm flipH="1">
                <a:off x="2880" y="2976"/>
                <a:ext cx="768"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9" name="Rectangle 89"/>
              <p:cNvSpPr>
                <a:spLocks noChangeArrowheads="1"/>
              </p:cNvSpPr>
              <p:nvPr/>
            </p:nvSpPr>
            <p:spPr bwMode="auto">
              <a:xfrm>
                <a:off x="2640" y="292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Times New Roman" panose="02020603050405020304" pitchFamily="18" charset="0"/>
                    <a:sym typeface="Symbol" panose="05050102010706020507" pitchFamily="18" charset="2"/>
                  </a:rPr>
                  <a:t> </a:t>
                </a:r>
                <a:r>
                  <a:rPr kumimoji="1" lang="en-US" altLang="zh-CN" sz="2800" dirty="0">
                    <a:latin typeface="Times New Roman" panose="02020603050405020304" pitchFamily="18" charset="0"/>
                    <a:sym typeface="Symbol" panose="05050102010706020507" pitchFamily="18" charset="2"/>
                  </a:rPr>
                  <a:t>F</a:t>
                </a:r>
                <a:r>
                  <a:rPr kumimoji="1" lang="en-US" altLang="zh-CN" sz="2800" baseline="-25000" dirty="0">
                    <a:latin typeface="Times New Roman" panose="02020603050405020304" pitchFamily="18" charset="0"/>
                    <a:sym typeface="Symbol" panose="05050102010706020507" pitchFamily="18" charset="2"/>
                  </a:rPr>
                  <a:t>T</a:t>
                </a:r>
              </a:p>
            </p:txBody>
          </p:sp>
        </p:grpSp>
        <p:grpSp>
          <p:nvGrpSpPr>
            <p:cNvPr id="46170" name="Group 90"/>
            <p:cNvGrpSpPr/>
            <p:nvPr/>
          </p:nvGrpSpPr>
          <p:grpSpPr bwMode="auto">
            <a:xfrm>
              <a:off x="4171" y="3531"/>
              <a:ext cx="354" cy="490"/>
              <a:chOff x="4032" y="3120"/>
              <a:chExt cx="354" cy="490"/>
            </a:xfrm>
          </p:grpSpPr>
          <p:sp>
            <p:nvSpPr>
              <p:cNvPr id="46171" name="Line 91"/>
              <p:cNvSpPr>
                <a:spLocks noChangeShapeType="1"/>
              </p:cNvSpPr>
              <p:nvPr/>
            </p:nvSpPr>
            <p:spPr bwMode="auto">
              <a:xfrm flipV="1">
                <a:off x="4032" y="3120"/>
                <a:ext cx="0" cy="38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2" name="Rectangle 92"/>
              <p:cNvSpPr>
                <a:spLocks noChangeArrowheads="1"/>
              </p:cNvSpPr>
              <p:nvPr/>
            </p:nvSpPr>
            <p:spPr bwMode="auto">
              <a:xfrm>
                <a:off x="4032" y="3280"/>
                <a:ext cx="35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bg1"/>
                    </a:solidFill>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F</a:t>
                </a:r>
                <a:r>
                  <a:rPr kumimoji="1" lang="en-US" altLang="zh-CN" sz="2800" baseline="-25000">
                    <a:latin typeface="Times New Roman" panose="02020603050405020304" pitchFamily="18" charset="0"/>
                    <a:sym typeface="Symbol" panose="05050102010706020507" pitchFamily="18" charset="2"/>
                  </a:rPr>
                  <a:t>N</a:t>
                </a:r>
                <a:r>
                  <a:rPr kumimoji="1" lang="en-US" altLang="zh-CN" sz="2800" b="1" baseline="-25000">
                    <a:latin typeface="Times New Roman" panose="02020603050405020304" pitchFamily="18" charset="0"/>
                    <a:sym typeface="Symbol" panose="05050102010706020507" pitchFamily="18" charset="2"/>
                  </a:rPr>
                  <a:t>2</a:t>
                </a:r>
                <a:endParaRPr kumimoji="1" lang="en-US" altLang="zh-CN" sz="2800" baseline="-25000">
                  <a:latin typeface="Times New Roman" panose="02020603050405020304" pitchFamily="18" charset="0"/>
                  <a:sym typeface="Symbol" panose="05050102010706020507" pitchFamily="18" charset="2"/>
                </a:endParaRPr>
              </a:p>
            </p:txBody>
          </p:sp>
        </p:grpSp>
        <p:sp>
          <p:nvSpPr>
            <p:cNvPr id="46173" name="Rectangle 93" descr="20%"/>
            <p:cNvSpPr>
              <a:spLocks noChangeArrowheads="1"/>
            </p:cNvSpPr>
            <p:nvPr/>
          </p:nvSpPr>
          <p:spPr bwMode="auto">
            <a:xfrm>
              <a:off x="1387" y="3291"/>
              <a:ext cx="432" cy="240"/>
            </a:xfrm>
            <a:prstGeom prst="rect">
              <a:avLst/>
            </a:prstGeom>
            <a:pattFill prst="pct20">
              <a:fgClr>
                <a:srgbClr val="FFCC00"/>
              </a:fgClr>
              <a:bgClr>
                <a:srgbClr val="FFFFFF"/>
              </a:bgClr>
            </a:pattFill>
            <a:ln w="9525">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CCFF"/>
                  </a:solidFill>
                  <a:latin typeface="Times New Roman" panose="02020603050405020304" pitchFamily="18"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6098"/>
                                        </p:tgtEl>
                                        <p:attrNameLst>
                                          <p:attrName>style.visibility</p:attrName>
                                        </p:attrNameLst>
                                      </p:cBhvr>
                                      <p:to>
                                        <p:strVal val="visible"/>
                                      </p:to>
                                    </p:set>
                                    <p:animEffect transition="in" filter="strips(downRight)">
                                      <p:cBhvr>
                                        <p:cTn id="7" dur="500"/>
                                        <p:tgtEl>
                                          <p:spTgt spid="4609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46090"/>
                                        </p:tgtEl>
                                        <p:attrNameLst>
                                          <p:attrName>style.visibility</p:attrName>
                                        </p:attrNameLst>
                                      </p:cBhvr>
                                      <p:to>
                                        <p:strVal val="visible"/>
                                      </p:to>
                                    </p:set>
                                    <p:anim calcmode="lin" valueType="num">
                                      <p:cBhvr>
                                        <p:cTn id="12" dur="500" fill="hold"/>
                                        <p:tgtEl>
                                          <p:spTgt spid="46090"/>
                                        </p:tgtEl>
                                        <p:attrNameLst>
                                          <p:attrName>ppt_w</p:attrName>
                                        </p:attrNameLst>
                                      </p:cBhvr>
                                      <p:tavLst>
                                        <p:tav tm="0">
                                          <p:val>
                                            <p:strVal val="4/3*#ppt_w"/>
                                          </p:val>
                                        </p:tav>
                                        <p:tav tm="100000">
                                          <p:val>
                                            <p:strVal val="#ppt_w"/>
                                          </p:val>
                                        </p:tav>
                                      </p:tavLst>
                                    </p:anim>
                                    <p:anim calcmode="lin" valueType="num">
                                      <p:cBhvr>
                                        <p:cTn id="13" dur="500" fill="hold"/>
                                        <p:tgtEl>
                                          <p:spTgt spid="46090"/>
                                        </p:tgtEl>
                                        <p:attrNameLst>
                                          <p:attrName>ppt_h</p:attrName>
                                        </p:attrNameLst>
                                      </p:cBhvr>
                                      <p:tavLst>
                                        <p:tav tm="0">
                                          <p:val>
                                            <p:strVal val="4/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46084"/>
                                        </p:tgtEl>
                                        <p:attrNameLst>
                                          <p:attrName>style.visibility</p:attrName>
                                        </p:attrNameLst>
                                      </p:cBhvr>
                                      <p:to>
                                        <p:strVal val="visible"/>
                                      </p:to>
                                    </p:set>
                                    <p:animEffect transition="in" filter="strips(upRight)">
                                      <p:cBhvr>
                                        <p:cTn id="18" dur="500"/>
                                        <p:tgtEl>
                                          <p:spTgt spid="46084"/>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46085"/>
                                        </p:tgtEl>
                                        <p:attrNameLst>
                                          <p:attrName>style.visibility</p:attrName>
                                        </p:attrNameLst>
                                      </p:cBhvr>
                                      <p:to>
                                        <p:strVal val="visible"/>
                                      </p:to>
                                    </p:set>
                                    <p:animEffect transition="in" filter="strips(upRight)">
                                      <p:cBhvr>
                                        <p:cTn id="23" dur="500"/>
                                        <p:tgtEl>
                                          <p:spTgt spid="46085"/>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46086"/>
                                        </p:tgtEl>
                                        <p:attrNameLst>
                                          <p:attrName>style.visibility</p:attrName>
                                        </p:attrNameLst>
                                      </p:cBhvr>
                                      <p:to>
                                        <p:strVal val="visible"/>
                                      </p:to>
                                    </p:set>
                                    <p:animEffect transition="in" filter="strips(upRight)">
                                      <p:cBhvr>
                                        <p:cTn id="28" dur="500"/>
                                        <p:tgtEl>
                                          <p:spTgt spid="46086"/>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46091"/>
                                        </p:tgtEl>
                                        <p:attrNameLst>
                                          <p:attrName>style.visibility</p:attrName>
                                        </p:attrNameLst>
                                      </p:cBhvr>
                                      <p:to>
                                        <p:strVal val="visible"/>
                                      </p:to>
                                    </p:set>
                                    <p:anim calcmode="lin" valueType="num">
                                      <p:cBhvr>
                                        <p:cTn id="33" dur="500" fill="hold"/>
                                        <p:tgtEl>
                                          <p:spTgt spid="46091"/>
                                        </p:tgtEl>
                                        <p:attrNameLst>
                                          <p:attrName>ppt_w</p:attrName>
                                        </p:attrNameLst>
                                      </p:cBhvr>
                                      <p:tavLst>
                                        <p:tav tm="0">
                                          <p:val>
                                            <p:strVal val="4/3*#ppt_w"/>
                                          </p:val>
                                        </p:tav>
                                        <p:tav tm="100000">
                                          <p:val>
                                            <p:strVal val="#ppt_w"/>
                                          </p:val>
                                        </p:tav>
                                      </p:tavLst>
                                    </p:anim>
                                    <p:anim calcmode="lin" valueType="num">
                                      <p:cBhvr>
                                        <p:cTn id="34" dur="500" fill="hold"/>
                                        <p:tgtEl>
                                          <p:spTgt spid="46091"/>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46087"/>
                                        </p:tgtEl>
                                        <p:attrNameLst>
                                          <p:attrName>style.visibility</p:attrName>
                                        </p:attrNameLst>
                                      </p:cBhvr>
                                      <p:to>
                                        <p:strVal val="visible"/>
                                      </p:to>
                                    </p:set>
                                    <p:animEffect transition="in" filter="strips(upRight)">
                                      <p:cBhvr>
                                        <p:cTn id="39" dur="500"/>
                                        <p:tgtEl>
                                          <p:spTgt spid="46087"/>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46088"/>
                                        </p:tgtEl>
                                        <p:attrNameLst>
                                          <p:attrName>style.visibility</p:attrName>
                                        </p:attrNameLst>
                                      </p:cBhvr>
                                      <p:to>
                                        <p:strVal val="visible"/>
                                      </p:to>
                                    </p:set>
                                    <p:animEffect transition="in" filter="strips(upRight)">
                                      <p:cBhvr>
                                        <p:cTn id="44" dur="500"/>
                                        <p:tgtEl>
                                          <p:spTgt spid="46088"/>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3" fill="hold" nodeType="clickEffect">
                                  <p:stCondLst>
                                    <p:cond delay="0"/>
                                  </p:stCondLst>
                                  <p:childTnLst>
                                    <p:set>
                                      <p:cBhvr>
                                        <p:cTn id="48" dur="1" fill="hold">
                                          <p:stCondLst>
                                            <p:cond delay="0"/>
                                          </p:stCondLst>
                                        </p:cTn>
                                        <p:tgtEl>
                                          <p:spTgt spid="46089"/>
                                        </p:tgtEl>
                                        <p:attrNameLst>
                                          <p:attrName>style.visibility</p:attrName>
                                        </p:attrNameLst>
                                      </p:cBhvr>
                                      <p:to>
                                        <p:strVal val="visible"/>
                                      </p:to>
                                    </p:set>
                                    <p:animEffect transition="in" filter="strips(upRight)">
                                      <p:cBhvr>
                                        <p:cTn id="49" dur="500"/>
                                        <p:tgtEl>
                                          <p:spTgt spid="46089"/>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288" fill="hold" grpId="0" nodeType="clickEffect">
                                  <p:stCondLst>
                                    <p:cond delay="0"/>
                                  </p:stCondLst>
                                  <p:childTnLst>
                                    <p:set>
                                      <p:cBhvr>
                                        <p:cTn id="53" dur="1" fill="hold">
                                          <p:stCondLst>
                                            <p:cond delay="0"/>
                                          </p:stCondLst>
                                        </p:cTn>
                                        <p:tgtEl>
                                          <p:spTgt spid="46092"/>
                                        </p:tgtEl>
                                        <p:attrNameLst>
                                          <p:attrName>style.visibility</p:attrName>
                                        </p:attrNameLst>
                                      </p:cBhvr>
                                      <p:to>
                                        <p:strVal val="visible"/>
                                      </p:to>
                                    </p:set>
                                    <p:anim calcmode="lin" valueType="num">
                                      <p:cBhvr>
                                        <p:cTn id="54" dur="500" fill="hold"/>
                                        <p:tgtEl>
                                          <p:spTgt spid="46092"/>
                                        </p:tgtEl>
                                        <p:attrNameLst>
                                          <p:attrName>ppt_w</p:attrName>
                                        </p:attrNameLst>
                                      </p:cBhvr>
                                      <p:tavLst>
                                        <p:tav tm="0">
                                          <p:val>
                                            <p:strVal val="4/3*#ppt_w"/>
                                          </p:val>
                                        </p:tav>
                                        <p:tav tm="100000">
                                          <p:val>
                                            <p:strVal val="#ppt_w"/>
                                          </p:val>
                                        </p:tav>
                                      </p:tavLst>
                                    </p:anim>
                                    <p:anim calcmode="lin" valueType="num">
                                      <p:cBhvr>
                                        <p:cTn id="55" dur="500" fill="hold"/>
                                        <p:tgtEl>
                                          <p:spTgt spid="46092"/>
                                        </p:tgtEl>
                                        <p:attrNameLst>
                                          <p:attrName>ppt_h</p:attrName>
                                        </p:attrNameLst>
                                      </p:cBhvr>
                                      <p:tavLst>
                                        <p:tav tm="0">
                                          <p:val>
                                            <p:strVal val="4/3*#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8" presetClass="entr" presetSubtype="3" fill="hold" nodeType="clickEffect">
                                  <p:stCondLst>
                                    <p:cond delay="0"/>
                                  </p:stCondLst>
                                  <p:childTnLst>
                                    <p:set>
                                      <p:cBhvr>
                                        <p:cTn id="59" dur="1" fill="hold">
                                          <p:stCondLst>
                                            <p:cond delay="0"/>
                                          </p:stCondLst>
                                        </p:cTn>
                                        <p:tgtEl>
                                          <p:spTgt spid="46093"/>
                                        </p:tgtEl>
                                        <p:attrNameLst>
                                          <p:attrName>style.visibility</p:attrName>
                                        </p:attrNameLst>
                                      </p:cBhvr>
                                      <p:to>
                                        <p:strVal val="visible"/>
                                      </p:to>
                                    </p:set>
                                    <p:animEffect transition="in" filter="strips(upRight)">
                                      <p:cBhvr>
                                        <p:cTn id="60" dur="500"/>
                                        <p:tgtEl>
                                          <p:spTgt spid="46093"/>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ntr" presetSubtype="288" fill="hold" grpId="0" nodeType="clickEffect">
                                  <p:stCondLst>
                                    <p:cond delay="0"/>
                                  </p:stCondLst>
                                  <p:childTnLst>
                                    <p:set>
                                      <p:cBhvr>
                                        <p:cTn id="64" dur="1" fill="hold">
                                          <p:stCondLst>
                                            <p:cond delay="0"/>
                                          </p:stCondLst>
                                        </p:cTn>
                                        <p:tgtEl>
                                          <p:spTgt spid="46094"/>
                                        </p:tgtEl>
                                        <p:attrNameLst>
                                          <p:attrName>style.visibility</p:attrName>
                                        </p:attrNameLst>
                                      </p:cBhvr>
                                      <p:to>
                                        <p:strVal val="visible"/>
                                      </p:to>
                                    </p:set>
                                    <p:anim calcmode="lin" valueType="num">
                                      <p:cBhvr>
                                        <p:cTn id="65" dur="500" fill="hold"/>
                                        <p:tgtEl>
                                          <p:spTgt spid="46094"/>
                                        </p:tgtEl>
                                        <p:attrNameLst>
                                          <p:attrName>ppt_w</p:attrName>
                                        </p:attrNameLst>
                                      </p:cBhvr>
                                      <p:tavLst>
                                        <p:tav tm="0">
                                          <p:val>
                                            <p:strVal val="4/3*#ppt_w"/>
                                          </p:val>
                                        </p:tav>
                                        <p:tav tm="100000">
                                          <p:val>
                                            <p:strVal val="#ppt_w"/>
                                          </p:val>
                                        </p:tav>
                                      </p:tavLst>
                                    </p:anim>
                                    <p:anim calcmode="lin" valueType="num">
                                      <p:cBhvr>
                                        <p:cTn id="66" dur="500" fill="hold"/>
                                        <p:tgtEl>
                                          <p:spTgt spid="46094"/>
                                        </p:tgtEl>
                                        <p:attrNameLst>
                                          <p:attrName>ppt_h</p:attrName>
                                        </p:attrNameLst>
                                      </p:cBhvr>
                                      <p:tavLst>
                                        <p:tav tm="0">
                                          <p:val>
                                            <p:strVal val="4/3*#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8" presetClass="entr" presetSubtype="3" fill="hold" nodeType="clickEffect">
                                  <p:stCondLst>
                                    <p:cond delay="0"/>
                                  </p:stCondLst>
                                  <p:childTnLst>
                                    <p:set>
                                      <p:cBhvr>
                                        <p:cTn id="70" dur="1" fill="hold">
                                          <p:stCondLst>
                                            <p:cond delay="0"/>
                                          </p:stCondLst>
                                        </p:cTn>
                                        <p:tgtEl>
                                          <p:spTgt spid="46095"/>
                                        </p:tgtEl>
                                        <p:attrNameLst>
                                          <p:attrName>style.visibility</p:attrName>
                                        </p:attrNameLst>
                                      </p:cBhvr>
                                      <p:to>
                                        <p:strVal val="visible"/>
                                      </p:to>
                                    </p:set>
                                    <p:animEffect transition="in" filter="strips(upRight)">
                                      <p:cBhvr>
                                        <p:cTn id="71" dur="500"/>
                                        <p:tgtEl>
                                          <p:spTgt spid="46095"/>
                                        </p:tgtEl>
                                      </p:cBhvr>
                                    </p:animEffect>
                                  </p:childTnLst>
                                </p:cTn>
                              </p:par>
                            </p:childTnLst>
                          </p:cTn>
                        </p:par>
                      </p:childTnLst>
                    </p:cTn>
                  </p:par>
                  <p:par>
                    <p:cTn id="72" fill="hold">
                      <p:stCondLst>
                        <p:cond delay="indefinite"/>
                      </p:stCondLst>
                      <p:childTnLst>
                        <p:par>
                          <p:cTn id="73" fill="hold">
                            <p:stCondLst>
                              <p:cond delay="0"/>
                            </p:stCondLst>
                            <p:childTnLst>
                              <p:par>
                                <p:cTn id="74" presetID="23" presetClass="entr" presetSubtype="288" fill="hold" grpId="0" nodeType="clickEffect">
                                  <p:stCondLst>
                                    <p:cond delay="0"/>
                                  </p:stCondLst>
                                  <p:childTnLst>
                                    <p:set>
                                      <p:cBhvr>
                                        <p:cTn id="75" dur="1" fill="hold">
                                          <p:stCondLst>
                                            <p:cond delay="0"/>
                                          </p:stCondLst>
                                        </p:cTn>
                                        <p:tgtEl>
                                          <p:spTgt spid="46096"/>
                                        </p:tgtEl>
                                        <p:attrNameLst>
                                          <p:attrName>style.visibility</p:attrName>
                                        </p:attrNameLst>
                                      </p:cBhvr>
                                      <p:to>
                                        <p:strVal val="visible"/>
                                      </p:to>
                                    </p:set>
                                    <p:anim calcmode="lin" valueType="num">
                                      <p:cBhvr>
                                        <p:cTn id="76" dur="500" fill="hold"/>
                                        <p:tgtEl>
                                          <p:spTgt spid="46096"/>
                                        </p:tgtEl>
                                        <p:attrNameLst>
                                          <p:attrName>ppt_w</p:attrName>
                                        </p:attrNameLst>
                                      </p:cBhvr>
                                      <p:tavLst>
                                        <p:tav tm="0">
                                          <p:val>
                                            <p:strVal val="4/3*#ppt_w"/>
                                          </p:val>
                                        </p:tav>
                                        <p:tav tm="100000">
                                          <p:val>
                                            <p:strVal val="#ppt_w"/>
                                          </p:val>
                                        </p:tav>
                                      </p:tavLst>
                                    </p:anim>
                                    <p:anim calcmode="lin" valueType="num">
                                      <p:cBhvr>
                                        <p:cTn id="77" dur="500" fill="hold"/>
                                        <p:tgtEl>
                                          <p:spTgt spid="46096"/>
                                        </p:tgtEl>
                                        <p:attrNameLst>
                                          <p:attrName>ppt_h</p:attrName>
                                        </p:attrNameLst>
                                      </p:cBhvr>
                                      <p:tavLst>
                                        <p:tav tm="0">
                                          <p:val>
                                            <p:strVal val="4/3*#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8" presetClass="entr" presetSubtype="3" fill="hold" nodeType="clickEffect">
                                  <p:stCondLst>
                                    <p:cond delay="0"/>
                                  </p:stCondLst>
                                  <p:childTnLst>
                                    <p:set>
                                      <p:cBhvr>
                                        <p:cTn id="81" dur="1" fill="hold">
                                          <p:stCondLst>
                                            <p:cond delay="0"/>
                                          </p:stCondLst>
                                        </p:cTn>
                                        <p:tgtEl>
                                          <p:spTgt spid="46097"/>
                                        </p:tgtEl>
                                        <p:attrNameLst>
                                          <p:attrName>style.visibility</p:attrName>
                                        </p:attrNameLst>
                                      </p:cBhvr>
                                      <p:to>
                                        <p:strVal val="visible"/>
                                      </p:to>
                                    </p:set>
                                    <p:animEffect transition="in" filter="strips(upRight)">
                                      <p:cBhvr>
                                        <p:cTn id="82" dur="500"/>
                                        <p:tgtEl>
                                          <p:spTgt spid="46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autoUpdateAnimBg="0"/>
      <p:bldP spid="46091" grpId="0" autoUpdateAnimBg="0"/>
      <p:bldP spid="46092" grpId="0" autoUpdateAnimBg="0"/>
      <p:bldP spid="46094" grpId="0" autoUpdateAnimBg="0"/>
      <p:bldP spid="4609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3" name="Text Box 9"/>
          <p:cNvSpPr txBox="1">
            <a:spLocks noChangeArrowheads="1"/>
          </p:cNvSpPr>
          <p:nvPr/>
        </p:nvSpPr>
        <p:spPr bwMode="auto">
          <a:xfrm>
            <a:off x="527051" y="333376"/>
            <a:ext cx="1137920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dirty="0">
                <a:solidFill>
                  <a:srgbClr val="FF0000"/>
                </a:solidFill>
                <a:latin typeface="Times New Roman" panose="02020603050405020304" pitchFamily="18" charset="0"/>
              </a:rPr>
              <a:t>例</a:t>
            </a:r>
            <a:r>
              <a:rPr kumimoji="1" lang="en-US" altLang="zh-CN" sz="2800" b="1" dirty="0">
                <a:solidFill>
                  <a:srgbClr val="FF0000"/>
                </a:solidFill>
                <a:latin typeface="Times New Roman" panose="02020603050405020304" pitchFamily="18" charset="0"/>
              </a:rPr>
              <a:t>2   </a:t>
            </a:r>
            <a:r>
              <a:rPr kumimoji="1" lang="zh-CN" altLang="en-US" sz="2800" b="1" dirty="0">
                <a:latin typeface="Times New Roman" panose="02020603050405020304" pitchFamily="18" charset="0"/>
              </a:rPr>
              <a:t>质量为</a:t>
            </a:r>
            <a:r>
              <a:rPr kumimoji="1" lang="en-US" altLang="zh-CN" sz="2800" b="1" i="1" dirty="0">
                <a:latin typeface="Times New Roman" panose="02020603050405020304" pitchFamily="18" charset="0"/>
              </a:rPr>
              <a:t>m</a:t>
            </a:r>
            <a:r>
              <a:rPr kumimoji="1" lang="zh-CN" altLang="en-US" sz="2800" b="1" dirty="0">
                <a:latin typeface="Times New Roman" panose="02020603050405020304" pitchFamily="18" charset="0"/>
              </a:rPr>
              <a:t>的小球最初位于</a:t>
            </a:r>
            <a:r>
              <a:rPr kumimoji="1" lang="en-US" altLang="zh-CN" sz="2800" b="1" dirty="0">
                <a:latin typeface="Times New Roman" panose="02020603050405020304" pitchFamily="18" charset="0"/>
              </a:rPr>
              <a:t>A</a:t>
            </a:r>
            <a:r>
              <a:rPr kumimoji="1" lang="zh-CN" altLang="en-US" sz="2800" b="1" dirty="0">
                <a:latin typeface="Times New Roman" panose="02020603050405020304" pitchFamily="18" charset="0"/>
              </a:rPr>
              <a:t>点，然后沿半径为</a:t>
            </a:r>
            <a:r>
              <a:rPr kumimoji="1" lang="en-US" altLang="zh-CN" sz="2800" b="1" i="1" dirty="0">
                <a:latin typeface="Times New Roman" panose="02020603050405020304" pitchFamily="18" charset="0"/>
              </a:rPr>
              <a:t>R</a:t>
            </a:r>
            <a:r>
              <a:rPr kumimoji="1" lang="zh-CN" altLang="en-US" sz="2800" b="1" dirty="0">
                <a:latin typeface="Times New Roman" panose="02020603050405020304" pitchFamily="18" charset="0"/>
              </a:rPr>
              <a:t>的光滑圆弧面下滑。求小球在任一位置时的速度和对圆弧面的作用。</a:t>
            </a:r>
          </a:p>
        </p:txBody>
      </p:sp>
      <p:sp>
        <p:nvSpPr>
          <p:cNvPr id="47131" name="Text Box 27"/>
          <p:cNvSpPr txBox="1">
            <a:spLocks noChangeArrowheads="1"/>
          </p:cNvSpPr>
          <p:nvPr/>
        </p:nvSpPr>
        <p:spPr bwMode="auto">
          <a:xfrm>
            <a:off x="710142" y="2274094"/>
            <a:ext cx="142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solidFill>
                  <a:srgbClr val="FF0000"/>
                </a:solidFill>
                <a:latin typeface="Times New Roman" panose="02020603050405020304" pitchFamily="18" charset="0"/>
              </a:rPr>
              <a:t>解：</a:t>
            </a:r>
            <a:endParaRPr kumimoji="1" lang="zh-CN" altLang="en-US" sz="2400" dirty="0">
              <a:solidFill>
                <a:srgbClr val="FF0000"/>
              </a:solidFill>
              <a:latin typeface="Times New Roman" panose="02020603050405020304" pitchFamily="18" charset="0"/>
            </a:endParaRPr>
          </a:p>
        </p:txBody>
      </p:sp>
      <p:graphicFrame>
        <p:nvGraphicFramePr>
          <p:cNvPr id="47132" name="Object 28"/>
          <p:cNvGraphicFramePr>
            <a:graphicFrameLocks noChangeAspect="1"/>
          </p:cNvGraphicFramePr>
          <p:nvPr/>
        </p:nvGraphicFramePr>
        <p:xfrm>
          <a:off x="1922464" y="1952625"/>
          <a:ext cx="3744912" cy="1104900"/>
        </p:xfrm>
        <a:graphic>
          <a:graphicData uri="http://schemas.openxmlformats.org/presentationml/2006/ole">
            <mc:AlternateContent xmlns:mc="http://schemas.openxmlformats.org/markup-compatibility/2006">
              <mc:Choice xmlns:v="urn:schemas-microsoft-com:vml" Requires="v">
                <p:oleObj name="公式" r:id="rId2" imgW="28651200" imgH="9753600" progId="">
                  <p:embed/>
                </p:oleObj>
              </mc:Choice>
              <mc:Fallback>
                <p:oleObj name="公式" r:id="rId2" imgW="28651200" imgH="9753600" progId="">
                  <p:embed/>
                  <p:pic>
                    <p:nvPicPr>
                      <p:cNvPr id="0" name="Picture 4" descr="image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4" y="1952625"/>
                        <a:ext cx="3744912"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33" name="Object 29"/>
          <p:cNvGraphicFramePr>
            <a:graphicFrameLocks noChangeAspect="1"/>
          </p:cNvGraphicFramePr>
          <p:nvPr/>
        </p:nvGraphicFramePr>
        <p:xfrm>
          <a:off x="1933575" y="3092451"/>
          <a:ext cx="3886200" cy="1185863"/>
        </p:xfrm>
        <a:graphic>
          <a:graphicData uri="http://schemas.openxmlformats.org/presentationml/2006/ole">
            <mc:AlternateContent xmlns:mc="http://schemas.openxmlformats.org/markup-compatibility/2006">
              <mc:Choice xmlns:v="urn:schemas-microsoft-com:vml" Requires="v">
                <p:oleObj name="公式" r:id="rId4" imgW="36271200" imgH="10058400" progId="">
                  <p:embed/>
                </p:oleObj>
              </mc:Choice>
              <mc:Fallback>
                <p:oleObj name="公式" r:id="rId4" imgW="36271200" imgH="10058400" progId="">
                  <p:embed/>
                  <p:pic>
                    <p:nvPicPr>
                      <p:cNvPr id="0" name="Picture 3" descr="image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575" y="3092451"/>
                        <a:ext cx="3886200" cy="118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34" name="Object 30"/>
          <p:cNvGraphicFramePr>
            <a:graphicFrameLocks noChangeAspect="1"/>
          </p:cNvGraphicFramePr>
          <p:nvPr/>
        </p:nvGraphicFramePr>
        <p:xfrm>
          <a:off x="1911251" y="4422348"/>
          <a:ext cx="3830330" cy="1084690"/>
        </p:xfrm>
        <a:graphic>
          <a:graphicData uri="http://schemas.openxmlformats.org/presentationml/2006/ole">
            <mc:AlternateContent xmlns:mc="http://schemas.openxmlformats.org/markup-compatibility/2006">
              <mc:Choice xmlns:v="urn:schemas-microsoft-com:vml" Requires="v">
                <p:oleObj name="公式" r:id="rId6" imgW="35052000" imgH="9753600" progId="">
                  <p:embed/>
                </p:oleObj>
              </mc:Choice>
              <mc:Fallback>
                <p:oleObj name="公式" r:id="rId6" imgW="35052000" imgH="9753600" progId="">
                  <p:embed/>
                  <p:pic>
                    <p:nvPicPr>
                      <p:cNvPr id="0" name="Picture 2" descr="image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1251" y="4422348"/>
                        <a:ext cx="3830330" cy="10846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35" name="Object 31"/>
          <p:cNvGraphicFramePr>
            <a:graphicFrameLocks noChangeAspect="1"/>
          </p:cNvGraphicFramePr>
          <p:nvPr/>
        </p:nvGraphicFramePr>
        <p:xfrm>
          <a:off x="1950407" y="5724268"/>
          <a:ext cx="3791174" cy="606425"/>
        </p:xfrm>
        <a:graphic>
          <a:graphicData uri="http://schemas.openxmlformats.org/presentationml/2006/ole">
            <mc:AlternateContent xmlns:mc="http://schemas.openxmlformats.org/markup-compatibility/2006">
              <mc:Choice xmlns:v="urn:schemas-microsoft-com:vml" Requires="v">
                <p:oleObj name="公式" r:id="rId8" imgW="31699200" imgH="4572000" progId="">
                  <p:embed/>
                </p:oleObj>
              </mc:Choice>
              <mc:Fallback>
                <p:oleObj name="公式" r:id="rId8" imgW="31699200" imgH="4572000" progId="">
                  <p:embed/>
                  <p:pic>
                    <p:nvPicPr>
                      <p:cNvPr id="0" name="Picture 1" descr="image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0407" y="5724268"/>
                        <a:ext cx="3791174"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组合 5"/>
          <p:cNvGrpSpPr/>
          <p:nvPr/>
        </p:nvGrpSpPr>
        <p:grpSpPr>
          <a:xfrm>
            <a:off x="7521078" y="2593976"/>
            <a:ext cx="3240616" cy="2789238"/>
            <a:chOff x="7521078" y="2593976"/>
            <a:chExt cx="3240616" cy="2789238"/>
          </a:xfrm>
        </p:grpSpPr>
        <p:grpSp>
          <p:nvGrpSpPr>
            <p:cNvPr id="47108" name="Group 4"/>
            <p:cNvGrpSpPr/>
            <p:nvPr/>
          </p:nvGrpSpPr>
          <p:grpSpPr bwMode="auto">
            <a:xfrm>
              <a:off x="7907867" y="2790828"/>
              <a:ext cx="2489200" cy="2216152"/>
              <a:chOff x="3600" y="1622"/>
              <a:chExt cx="1176" cy="1396"/>
            </a:xfrm>
          </p:grpSpPr>
          <p:sp>
            <p:nvSpPr>
              <p:cNvPr id="47109" name="Line 5"/>
              <p:cNvSpPr>
                <a:spLocks noChangeShapeType="1"/>
              </p:cNvSpPr>
              <p:nvPr/>
            </p:nvSpPr>
            <p:spPr bwMode="auto">
              <a:xfrm>
                <a:off x="3600" y="2208"/>
                <a:ext cx="864" cy="624"/>
              </a:xfrm>
              <a:prstGeom prst="line">
                <a:avLst/>
              </a:prstGeom>
              <a:noFill/>
              <a:ln w="28575">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0" name="Rectangle 6"/>
              <p:cNvSpPr>
                <a:spLocks noChangeArrowheads="1"/>
              </p:cNvSpPr>
              <p:nvPr/>
            </p:nvSpPr>
            <p:spPr bwMode="auto">
              <a:xfrm>
                <a:off x="4464" y="2688"/>
                <a:ext cx="16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rPr>
                  <a:t>x</a:t>
                </a:r>
              </a:p>
            </p:txBody>
          </p:sp>
          <p:sp>
            <p:nvSpPr>
              <p:cNvPr id="47111" name="Text Box 7"/>
              <p:cNvSpPr txBox="1">
                <a:spLocks noChangeArrowheads="1"/>
              </p:cNvSpPr>
              <p:nvPr/>
            </p:nvSpPr>
            <p:spPr bwMode="auto">
              <a:xfrm>
                <a:off x="4344" y="162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dirty="0">
                    <a:latin typeface="Times New Roman" panose="02020603050405020304" pitchFamily="18" charset="0"/>
                  </a:rPr>
                  <a:t>y</a:t>
                </a:r>
              </a:p>
            </p:txBody>
          </p:sp>
          <p:sp>
            <p:nvSpPr>
              <p:cNvPr id="47112" name="Line 8"/>
              <p:cNvSpPr>
                <a:spLocks noChangeShapeType="1"/>
              </p:cNvSpPr>
              <p:nvPr/>
            </p:nvSpPr>
            <p:spPr bwMode="auto">
              <a:xfrm flipH="1">
                <a:off x="4039" y="1714"/>
                <a:ext cx="281" cy="758"/>
              </a:xfrm>
              <a:prstGeom prst="line">
                <a:avLst/>
              </a:prstGeom>
              <a:noFill/>
              <a:ln w="28575">
                <a:solidFill>
                  <a:schemeClr val="tx1"/>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14" name="Oval 10"/>
            <p:cNvSpPr>
              <a:spLocks noChangeArrowheads="1"/>
            </p:cNvSpPr>
            <p:nvPr/>
          </p:nvSpPr>
          <p:spPr bwMode="auto">
            <a:xfrm>
              <a:off x="8720667" y="4025900"/>
              <a:ext cx="234000" cy="228600"/>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123" name="Group 19"/>
            <p:cNvGrpSpPr/>
            <p:nvPr/>
          </p:nvGrpSpPr>
          <p:grpSpPr bwMode="auto">
            <a:xfrm>
              <a:off x="8822267" y="4254501"/>
              <a:ext cx="1422400" cy="1128713"/>
              <a:chOff x="4032" y="2544"/>
              <a:chExt cx="672" cy="711"/>
            </a:xfrm>
          </p:grpSpPr>
          <p:sp>
            <p:nvSpPr>
              <p:cNvPr id="47124" name="Freeform 20"/>
              <p:cNvSpPr/>
              <p:nvPr/>
            </p:nvSpPr>
            <p:spPr bwMode="auto">
              <a:xfrm>
                <a:off x="4032" y="2640"/>
                <a:ext cx="144" cy="56"/>
              </a:xfrm>
              <a:custGeom>
                <a:avLst/>
                <a:gdLst>
                  <a:gd name="T0" fmla="*/ 0 w 144"/>
                  <a:gd name="T1" fmla="*/ 48 h 56"/>
                  <a:gd name="T2" fmla="*/ 96 w 144"/>
                  <a:gd name="T3" fmla="*/ 48 h 56"/>
                  <a:gd name="T4" fmla="*/ 144 w 144"/>
                  <a:gd name="T5" fmla="*/ 0 h 56"/>
                </a:gdLst>
                <a:ahLst/>
                <a:cxnLst>
                  <a:cxn ang="0">
                    <a:pos x="T0" y="T1"/>
                  </a:cxn>
                  <a:cxn ang="0">
                    <a:pos x="T2" y="T3"/>
                  </a:cxn>
                  <a:cxn ang="0">
                    <a:pos x="T4" y="T5"/>
                  </a:cxn>
                </a:cxnLst>
                <a:rect l="0" t="0" r="r" b="b"/>
                <a:pathLst>
                  <a:path w="144" h="56">
                    <a:moveTo>
                      <a:pt x="0" y="48"/>
                    </a:moveTo>
                    <a:cubicBezTo>
                      <a:pt x="36" y="52"/>
                      <a:pt x="72" y="56"/>
                      <a:pt x="96" y="48"/>
                    </a:cubicBezTo>
                    <a:cubicBezTo>
                      <a:pt x="120" y="40"/>
                      <a:pt x="132" y="20"/>
                      <a:pt x="144" y="0"/>
                    </a:cubicBez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5" name="Line 21"/>
              <p:cNvSpPr>
                <a:spLocks noChangeShapeType="1"/>
              </p:cNvSpPr>
              <p:nvPr/>
            </p:nvSpPr>
            <p:spPr bwMode="auto">
              <a:xfrm>
                <a:off x="4032" y="2544"/>
                <a:ext cx="0" cy="624"/>
              </a:xfrm>
              <a:prstGeom prst="line">
                <a:avLst/>
              </a:prstGeom>
              <a:noFill/>
              <a:ln w="28575">
                <a:solidFill>
                  <a:schemeClr val="accent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6" name="Text Box 22"/>
              <p:cNvSpPr txBox="1">
                <a:spLocks noChangeArrowheads="1"/>
              </p:cNvSpPr>
              <p:nvPr/>
            </p:nvSpPr>
            <p:spPr bwMode="auto">
              <a:xfrm>
                <a:off x="4080" y="292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rPr>
                  <a:t>mg</a:t>
                </a:r>
              </a:p>
            </p:txBody>
          </p:sp>
          <p:sp>
            <p:nvSpPr>
              <p:cNvPr id="47127" name="Text Box 23"/>
              <p:cNvSpPr txBox="1">
                <a:spLocks noChangeArrowheads="1"/>
              </p:cNvSpPr>
              <p:nvPr/>
            </p:nvSpPr>
            <p:spPr bwMode="auto">
              <a:xfrm>
                <a:off x="4032" y="259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i="1">
                    <a:latin typeface="Times New Roman" panose="02020603050405020304" pitchFamily="18" charset="0"/>
                    <a:sym typeface="Symbol" panose="05050102010706020507" pitchFamily="18" charset="2"/>
                  </a:rPr>
                  <a:t></a:t>
                </a:r>
                <a:endParaRPr kumimoji="1" lang="zh-CN" altLang="en-US" sz="2400" i="1">
                  <a:latin typeface="Times New Roman" panose="02020603050405020304" pitchFamily="18" charset="0"/>
                </a:endParaRPr>
              </a:p>
            </p:txBody>
          </p:sp>
        </p:grpSp>
        <p:sp>
          <p:nvSpPr>
            <p:cNvPr id="47129" name="Line 25"/>
            <p:cNvSpPr>
              <a:spLocks noChangeShapeType="1"/>
            </p:cNvSpPr>
            <p:nvPr/>
          </p:nvSpPr>
          <p:spPr bwMode="auto">
            <a:xfrm flipV="1">
              <a:off x="8814923" y="3417888"/>
              <a:ext cx="363703" cy="723119"/>
            </a:xfrm>
            <a:prstGeom prst="line">
              <a:avLst/>
            </a:prstGeom>
            <a:noFill/>
            <a:ln w="28575">
              <a:solidFill>
                <a:schemeClr val="accent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0" name="Text Box 26"/>
            <p:cNvSpPr txBox="1">
              <a:spLocks noChangeArrowheads="1"/>
            </p:cNvSpPr>
            <p:nvPr/>
          </p:nvSpPr>
          <p:spPr bwMode="auto">
            <a:xfrm>
              <a:off x="9167284" y="3345657"/>
              <a:ext cx="869949"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rPr>
                <a:t>F</a:t>
              </a:r>
              <a:r>
                <a:rPr kumimoji="1" lang="en-US" altLang="zh-CN" sz="2800" baseline="-25000">
                  <a:latin typeface="Times New Roman" panose="02020603050405020304" pitchFamily="18" charset="0"/>
                </a:rPr>
                <a:t>N</a:t>
              </a:r>
            </a:p>
          </p:txBody>
        </p:sp>
        <p:grpSp>
          <p:nvGrpSpPr>
            <p:cNvPr id="47139" name="Group 35"/>
            <p:cNvGrpSpPr/>
            <p:nvPr/>
          </p:nvGrpSpPr>
          <p:grpSpPr bwMode="auto">
            <a:xfrm>
              <a:off x="7521078" y="2593976"/>
              <a:ext cx="3240616" cy="1736725"/>
              <a:chOff x="3446" y="1720"/>
              <a:chExt cx="2219" cy="1094"/>
            </a:xfrm>
          </p:grpSpPr>
          <p:sp>
            <p:nvSpPr>
              <p:cNvPr id="47117" name="Text Box 13"/>
              <p:cNvSpPr txBox="1">
                <a:spLocks noChangeArrowheads="1"/>
              </p:cNvSpPr>
              <p:nvPr/>
            </p:nvSpPr>
            <p:spPr bwMode="auto">
              <a:xfrm>
                <a:off x="3446" y="172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dirty="0">
                    <a:latin typeface="Times New Roman" panose="02020603050405020304" pitchFamily="18" charset="0"/>
                  </a:rPr>
                  <a:t>A</a:t>
                </a:r>
              </a:p>
            </p:txBody>
          </p:sp>
          <p:grpSp>
            <p:nvGrpSpPr>
              <p:cNvPr id="47138" name="Group 34"/>
              <p:cNvGrpSpPr/>
              <p:nvPr/>
            </p:nvGrpSpPr>
            <p:grpSpPr bwMode="auto">
              <a:xfrm>
                <a:off x="3734" y="1864"/>
                <a:ext cx="1931" cy="950"/>
                <a:chOff x="3734" y="1864"/>
                <a:chExt cx="1931" cy="950"/>
              </a:xfrm>
            </p:grpSpPr>
            <p:sp>
              <p:nvSpPr>
                <p:cNvPr id="47119" name="Text Box 15"/>
                <p:cNvSpPr txBox="1">
                  <a:spLocks noChangeArrowheads="1"/>
                </p:cNvSpPr>
                <p:nvPr/>
              </p:nvSpPr>
              <p:spPr bwMode="auto">
                <a:xfrm>
                  <a:off x="4247" y="19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i="1" dirty="0">
                      <a:latin typeface="Times New Roman" panose="02020603050405020304" pitchFamily="18" charset="0"/>
                      <a:sym typeface="Symbol" panose="05050102010706020507" pitchFamily="18" charset="2"/>
                    </a:rPr>
                    <a:t></a:t>
                  </a:r>
                  <a:endParaRPr kumimoji="1" lang="zh-CN" altLang="en-US" sz="2400" i="1" dirty="0">
                    <a:latin typeface="Times New Roman" panose="02020603050405020304" pitchFamily="18" charset="0"/>
                  </a:endParaRPr>
                </a:p>
              </p:txBody>
            </p:sp>
            <p:sp>
              <p:nvSpPr>
                <p:cNvPr id="47120" name="Arc 16"/>
                <p:cNvSpPr/>
                <p:nvPr/>
              </p:nvSpPr>
              <p:spPr bwMode="auto">
                <a:xfrm>
                  <a:off x="3745" y="1900"/>
                  <a:ext cx="1920" cy="914"/>
                </a:xfrm>
                <a:custGeom>
                  <a:avLst/>
                  <a:gdLst>
                    <a:gd name="G0" fmla="+- 21597 0 0"/>
                    <a:gd name="G1" fmla="+- 36 0 0"/>
                    <a:gd name="G2" fmla="+- 21600 0 0"/>
                    <a:gd name="T0" fmla="*/ 43197 w 43197"/>
                    <a:gd name="T1" fmla="*/ 0 h 21636"/>
                    <a:gd name="T2" fmla="*/ 0 w 43197"/>
                    <a:gd name="T3" fmla="*/ 385 h 21636"/>
                    <a:gd name="T4" fmla="*/ 21597 w 43197"/>
                    <a:gd name="T5" fmla="*/ 36 h 21636"/>
                  </a:gdLst>
                  <a:ahLst/>
                  <a:cxnLst>
                    <a:cxn ang="0">
                      <a:pos x="T0" y="T1"/>
                    </a:cxn>
                    <a:cxn ang="0">
                      <a:pos x="T2" y="T3"/>
                    </a:cxn>
                    <a:cxn ang="0">
                      <a:pos x="T4" y="T5"/>
                    </a:cxn>
                  </a:cxnLst>
                  <a:rect l="0" t="0" r="r" b="b"/>
                  <a:pathLst>
                    <a:path w="43197" h="21636" fill="none" extrusionOk="0">
                      <a:moveTo>
                        <a:pt x="43196" y="0"/>
                      </a:moveTo>
                      <a:cubicBezTo>
                        <a:pt x="43196" y="12"/>
                        <a:pt x="43197" y="24"/>
                        <a:pt x="43197" y="36"/>
                      </a:cubicBezTo>
                      <a:cubicBezTo>
                        <a:pt x="43197" y="11965"/>
                        <a:pt x="33526" y="21636"/>
                        <a:pt x="21597" y="21636"/>
                      </a:cubicBezTo>
                      <a:cubicBezTo>
                        <a:pt x="9803" y="21636"/>
                        <a:pt x="190" y="12176"/>
                        <a:pt x="-1" y="385"/>
                      </a:cubicBezTo>
                    </a:path>
                    <a:path w="43197" h="21636" stroke="0" extrusionOk="0">
                      <a:moveTo>
                        <a:pt x="43196" y="0"/>
                      </a:moveTo>
                      <a:cubicBezTo>
                        <a:pt x="43196" y="12"/>
                        <a:pt x="43197" y="24"/>
                        <a:pt x="43197" y="36"/>
                      </a:cubicBezTo>
                      <a:cubicBezTo>
                        <a:pt x="43197" y="11965"/>
                        <a:pt x="33526" y="21636"/>
                        <a:pt x="21597" y="21636"/>
                      </a:cubicBezTo>
                      <a:cubicBezTo>
                        <a:pt x="9803" y="21636"/>
                        <a:pt x="190" y="12176"/>
                        <a:pt x="-1" y="385"/>
                      </a:cubicBezTo>
                      <a:lnTo>
                        <a:pt x="21597" y="36"/>
                      </a:lnTo>
                      <a:close/>
                    </a:path>
                  </a:pathLst>
                </a:cu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1" name="Oval 17"/>
                <p:cNvSpPr>
                  <a:spLocks noChangeArrowheads="1"/>
                </p:cNvSpPr>
                <p:nvPr/>
              </p:nvSpPr>
              <p:spPr bwMode="auto">
                <a:xfrm>
                  <a:off x="3734" y="1864"/>
                  <a:ext cx="144" cy="144"/>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2" name="Line 18"/>
                <p:cNvSpPr>
                  <a:spLocks noChangeShapeType="1"/>
                </p:cNvSpPr>
                <p:nvPr/>
              </p:nvSpPr>
              <p:spPr bwMode="auto">
                <a:xfrm>
                  <a:off x="3880" y="1912"/>
                  <a:ext cx="816" cy="0"/>
                </a:xfrm>
                <a:prstGeom prst="line">
                  <a:avLst/>
                </a:prstGeom>
                <a:noFill/>
                <a:ln w="9525" cap="rnd">
                  <a:solidFill>
                    <a:srgbClr val="FFFF99"/>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7" name="Arc 33"/>
                <p:cNvSpPr>
                  <a:spLocks noChangeAspect="1"/>
                </p:cNvSpPr>
                <p:nvPr/>
              </p:nvSpPr>
              <p:spPr bwMode="auto">
                <a:xfrm>
                  <a:off x="4535" y="1936"/>
                  <a:ext cx="170" cy="196"/>
                </a:xfrm>
                <a:custGeom>
                  <a:avLst/>
                  <a:gdLst>
                    <a:gd name="G0" fmla="+- 21600 0 0"/>
                    <a:gd name="G1" fmla="+- 6151 0 0"/>
                    <a:gd name="G2" fmla="+- 21600 0 0"/>
                    <a:gd name="T0" fmla="*/ 10741 w 21600"/>
                    <a:gd name="T1" fmla="*/ 24823 h 24823"/>
                    <a:gd name="T2" fmla="*/ 894 w 21600"/>
                    <a:gd name="T3" fmla="*/ 0 h 24823"/>
                    <a:gd name="T4" fmla="*/ 21600 w 21600"/>
                    <a:gd name="T5" fmla="*/ 6151 h 24823"/>
                  </a:gdLst>
                  <a:ahLst/>
                  <a:cxnLst>
                    <a:cxn ang="0">
                      <a:pos x="T0" y="T1"/>
                    </a:cxn>
                    <a:cxn ang="0">
                      <a:pos x="T2" y="T3"/>
                    </a:cxn>
                    <a:cxn ang="0">
                      <a:pos x="T4" y="T5"/>
                    </a:cxn>
                  </a:cxnLst>
                  <a:rect l="0" t="0" r="r" b="b"/>
                  <a:pathLst>
                    <a:path w="21600" h="24823" fill="none" extrusionOk="0">
                      <a:moveTo>
                        <a:pt x="10741" y="24822"/>
                      </a:moveTo>
                      <a:cubicBezTo>
                        <a:pt x="4091" y="20955"/>
                        <a:pt x="0" y="13843"/>
                        <a:pt x="0" y="6151"/>
                      </a:cubicBezTo>
                      <a:cubicBezTo>
                        <a:pt x="-1" y="4068"/>
                        <a:pt x="301" y="1996"/>
                        <a:pt x="894" y="0"/>
                      </a:cubicBezTo>
                    </a:path>
                    <a:path w="21600" h="24823" stroke="0" extrusionOk="0">
                      <a:moveTo>
                        <a:pt x="10741" y="24822"/>
                      </a:moveTo>
                      <a:cubicBezTo>
                        <a:pt x="4091" y="20955"/>
                        <a:pt x="0" y="13843"/>
                        <a:pt x="0" y="6151"/>
                      </a:cubicBezTo>
                      <a:cubicBezTo>
                        <a:pt x="-1" y="4068"/>
                        <a:pt x="301" y="1996"/>
                        <a:pt x="894" y="0"/>
                      </a:cubicBezTo>
                      <a:lnTo>
                        <a:pt x="21600" y="6151"/>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3" name="直接连接符 2"/>
            <p:cNvCxnSpPr>
              <a:stCxn id="47121" idx="6"/>
              <a:endCxn id="47112" idx="0"/>
            </p:cNvCxnSpPr>
            <p:nvPr/>
          </p:nvCxnSpPr>
          <p:spPr>
            <a:xfrm>
              <a:off x="8151969" y="2936876"/>
              <a:ext cx="1279898"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7131"/>
                                        </p:tgtEl>
                                        <p:attrNameLst>
                                          <p:attrName>style.visibility</p:attrName>
                                        </p:attrNameLst>
                                      </p:cBhvr>
                                      <p:to>
                                        <p:strVal val="visible"/>
                                      </p:to>
                                    </p:set>
                                    <p:anim calcmode="lin" valueType="num">
                                      <p:cBhvr>
                                        <p:cTn id="7" dur="500" fill="hold"/>
                                        <p:tgtEl>
                                          <p:spTgt spid="47131"/>
                                        </p:tgtEl>
                                        <p:attrNameLst>
                                          <p:attrName>ppt_w</p:attrName>
                                        </p:attrNameLst>
                                      </p:cBhvr>
                                      <p:tavLst>
                                        <p:tav tm="0">
                                          <p:val>
                                            <p:strVal val="4*#ppt_w"/>
                                          </p:val>
                                        </p:tav>
                                        <p:tav tm="100000">
                                          <p:val>
                                            <p:strVal val="#ppt_w"/>
                                          </p:val>
                                        </p:tav>
                                      </p:tavLst>
                                    </p:anim>
                                    <p:anim calcmode="lin" valueType="num">
                                      <p:cBhvr>
                                        <p:cTn id="8" dur="500" fill="hold"/>
                                        <p:tgtEl>
                                          <p:spTgt spid="4713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47132"/>
                                        </p:tgtEl>
                                        <p:attrNameLst>
                                          <p:attrName>style.visibility</p:attrName>
                                        </p:attrNameLst>
                                      </p:cBhvr>
                                      <p:to>
                                        <p:strVal val="visible"/>
                                      </p:to>
                                    </p:set>
                                    <p:animEffect transition="in" filter="strips(upRight)">
                                      <p:cBhvr>
                                        <p:cTn id="13" dur="500"/>
                                        <p:tgtEl>
                                          <p:spTgt spid="47132"/>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47133"/>
                                        </p:tgtEl>
                                        <p:attrNameLst>
                                          <p:attrName>style.visibility</p:attrName>
                                        </p:attrNameLst>
                                      </p:cBhvr>
                                      <p:to>
                                        <p:strVal val="visible"/>
                                      </p:to>
                                    </p:set>
                                    <p:animEffect transition="in" filter="strips(upRight)">
                                      <p:cBhvr>
                                        <p:cTn id="18" dur="500"/>
                                        <p:tgtEl>
                                          <p:spTgt spid="47133"/>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47134"/>
                                        </p:tgtEl>
                                        <p:attrNameLst>
                                          <p:attrName>style.visibility</p:attrName>
                                        </p:attrNameLst>
                                      </p:cBhvr>
                                      <p:to>
                                        <p:strVal val="visible"/>
                                      </p:to>
                                    </p:set>
                                    <p:animEffect transition="in" filter="strips(upRight)">
                                      <p:cBhvr>
                                        <p:cTn id="23" dur="500"/>
                                        <p:tgtEl>
                                          <p:spTgt spid="4713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47135"/>
                                        </p:tgtEl>
                                        <p:attrNameLst>
                                          <p:attrName>style.visibility</p:attrName>
                                        </p:attrNameLst>
                                      </p:cBhvr>
                                      <p:to>
                                        <p:strVal val="visible"/>
                                      </p:to>
                                    </p:set>
                                    <p:animEffect transition="in" filter="strips(upRight)">
                                      <p:cBhvr>
                                        <p:cTn id="28" dur="500"/>
                                        <p:tgtEl>
                                          <p:spTgt spid="47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52" name="Object 24"/>
          <p:cNvGraphicFramePr>
            <a:graphicFrameLocks noChangeAspect="1"/>
          </p:cNvGraphicFramePr>
          <p:nvPr/>
        </p:nvGraphicFramePr>
        <p:xfrm>
          <a:off x="1847850" y="671515"/>
          <a:ext cx="4105276" cy="987425"/>
        </p:xfrm>
        <a:graphic>
          <a:graphicData uri="http://schemas.openxmlformats.org/presentationml/2006/ole">
            <mc:AlternateContent xmlns:mc="http://schemas.openxmlformats.org/markup-compatibility/2006">
              <mc:Choice xmlns:v="urn:schemas-microsoft-com:vml" Requires="v">
                <p:oleObj name="公式" r:id="rId2" imgW="39928800" imgH="8229600" progId="">
                  <p:embed/>
                </p:oleObj>
              </mc:Choice>
              <mc:Fallback>
                <p:oleObj name="公式" r:id="rId2" imgW="39928800" imgH="8229600" progId="">
                  <p:embed/>
                  <p:pic>
                    <p:nvPicPr>
                      <p:cNvPr id="0" name="Picture 6" descr="image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671515"/>
                        <a:ext cx="4105276"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53" name="Object 25"/>
          <p:cNvGraphicFramePr>
            <a:graphicFrameLocks noChangeAspect="1"/>
          </p:cNvGraphicFramePr>
          <p:nvPr/>
        </p:nvGraphicFramePr>
        <p:xfrm>
          <a:off x="1847849" y="1689104"/>
          <a:ext cx="3372737" cy="1249362"/>
        </p:xfrm>
        <a:graphic>
          <a:graphicData uri="http://schemas.openxmlformats.org/presentationml/2006/ole">
            <mc:AlternateContent xmlns:mc="http://schemas.openxmlformats.org/markup-compatibility/2006">
              <mc:Choice xmlns:v="urn:schemas-microsoft-com:vml" Requires="v">
                <p:oleObj name="公式" r:id="rId4" imgW="27127200" imgH="9753600" progId="">
                  <p:embed/>
                </p:oleObj>
              </mc:Choice>
              <mc:Fallback>
                <p:oleObj name="公式" r:id="rId4" imgW="27127200" imgH="9753600" progId="">
                  <p:embed/>
                  <p:pic>
                    <p:nvPicPr>
                      <p:cNvPr id="0" name="Picture 5" descr="image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49" y="1689104"/>
                        <a:ext cx="3372737" cy="1249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54" name="Object 26"/>
          <p:cNvGraphicFramePr>
            <a:graphicFrameLocks noChangeAspect="1"/>
          </p:cNvGraphicFramePr>
          <p:nvPr/>
        </p:nvGraphicFramePr>
        <p:xfrm>
          <a:off x="1871664" y="3167067"/>
          <a:ext cx="3423350" cy="728663"/>
        </p:xfrm>
        <a:graphic>
          <a:graphicData uri="http://schemas.openxmlformats.org/presentationml/2006/ole">
            <mc:AlternateContent xmlns:mc="http://schemas.openxmlformats.org/markup-compatibility/2006">
              <mc:Choice xmlns:v="urn:schemas-microsoft-com:vml" Requires="v">
                <p:oleObj name="公式" r:id="rId6" imgW="27127200" imgH="6096000" progId="">
                  <p:embed/>
                </p:oleObj>
              </mc:Choice>
              <mc:Fallback>
                <p:oleObj name="公式" r:id="rId6" imgW="27127200" imgH="6096000" progId="">
                  <p:embed/>
                  <p:pic>
                    <p:nvPicPr>
                      <p:cNvPr id="0" name="Picture 4" descr="image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1664" y="3167067"/>
                        <a:ext cx="3423350"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55" name="Object 27"/>
          <p:cNvGraphicFramePr>
            <a:graphicFrameLocks noChangeAspect="1"/>
          </p:cNvGraphicFramePr>
          <p:nvPr/>
        </p:nvGraphicFramePr>
        <p:xfrm>
          <a:off x="1952624" y="5267325"/>
          <a:ext cx="4702177" cy="1163638"/>
        </p:xfrm>
        <a:graphic>
          <a:graphicData uri="http://schemas.openxmlformats.org/presentationml/2006/ole">
            <mc:AlternateContent xmlns:mc="http://schemas.openxmlformats.org/markup-compatibility/2006">
              <mc:Choice xmlns:v="urn:schemas-microsoft-com:vml" Requires="v">
                <p:oleObj name="公式" r:id="rId8" imgW="48158400" imgH="9753600" progId="">
                  <p:embed/>
                </p:oleObj>
              </mc:Choice>
              <mc:Fallback>
                <p:oleObj name="公式" r:id="rId8" imgW="48158400" imgH="9753600" progId="">
                  <p:embed/>
                  <p:pic>
                    <p:nvPicPr>
                      <p:cNvPr id="0" name="Picture 3" descr="image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2624" y="5267325"/>
                        <a:ext cx="4702177"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56" name="Object 28"/>
          <p:cNvGraphicFramePr>
            <a:graphicFrameLocks noChangeAspect="1"/>
          </p:cNvGraphicFramePr>
          <p:nvPr/>
        </p:nvGraphicFramePr>
        <p:xfrm>
          <a:off x="1895475" y="3998913"/>
          <a:ext cx="3452702" cy="1236662"/>
        </p:xfrm>
        <a:graphic>
          <a:graphicData uri="http://schemas.openxmlformats.org/presentationml/2006/ole">
            <mc:AlternateContent xmlns:mc="http://schemas.openxmlformats.org/markup-compatibility/2006">
              <mc:Choice xmlns:v="urn:schemas-microsoft-com:vml" Requires="v">
                <p:oleObj name="公式" r:id="rId10" imgW="36271200" imgH="10058400" progId="">
                  <p:embed/>
                </p:oleObj>
              </mc:Choice>
              <mc:Fallback>
                <p:oleObj name="公式" r:id="rId10" imgW="36271200" imgH="10058400" progId="">
                  <p:embed/>
                  <p:pic>
                    <p:nvPicPr>
                      <p:cNvPr id="0" name="Picture 2" descr="image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95475" y="3998913"/>
                        <a:ext cx="3452702" cy="1236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57" name="Object 29"/>
          <p:cNvGraphicFramePr>
            <a:graphicFrameLocks noChangeAspect="1"/>
          </p:cNvGraphicFramePr>
          <p:nvPr/>
        </p:nvGraphicFramePr>
        <p:xfrm>
          <a:off x="6622522" y="5616575"/>
          <a:ext cx="2263591" cy="544513"/>
        </p:xfrm>
        <a:graphic>
          <a:graphicData uri="http://schemas.openxmlformats.org/presentationml/2006/ole">
            <mc:AlternateContent xmlns:mc="http://schemas.openxmlformats.org/markup-compatibility/2006">
              <mc:Choice xmlns:v="urn:schemas-microsoft-com:vml" Requires="v">
                <p:oleObj name="公式" r:id="rId12" imgW="20726400" imgH="4572000" progId="">
                  <p:embed/>
                </p:oleObj>
              </mc:Choice>
              <mc:Fallback>
                <p:oleObj name="公式" r:id="rId12" imgW="20726400" imgH="4572000" progId="">
                  <p:embed/>
                  <p:pic>
                    <p:nvPicPr>
                      <p:cNvPr id="0" name="Picture 1" descr="image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22522" y="5616575"/>
                        <a:ext cx="2263591"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 name="组合 27"/>
          <p:cNvGrpSpPr/>
          <p:nvPr/>
        </p:nvGrpSpPr>
        <p:grpSpPr>
          <a:xfrm>
            <a:off x="7171610" y="1316038"/>
            <a:ext cx="3240616" cy="2789238"/>
            <a:chOff x="7521078" y="2593976"/>
            <a:chExt cx="3240616" cy="2789238"/>
          </a:xfrm>
        </p:grpSpPr>
        <p:grpSp>
          <p:nvGrpSpPr>
            <p:cNvPr id="29" name="Group 4"/>
            <p:cNvGrpSpPr/>
            <p:nvPr/>
          </p:nvGrpSpPr>
          <p:grpSpPr bwMode="auto">
            <a:xfrm>
              <a:off x="7907867" y="2790828"/>
              <a:ext cx="2489200" cy="2216152"/>
              <a:chOff x="3600" y="1622"/>
              <a:chExt cx="1176" cy="1396"/>
            </a:xfrm>
          </p:grpSpPr>
          <p:sp>
            <p:nvSpPr>
              <p:cNvPr id="47" name="Line 5"/>
              <p:cNvSpPr>
                <a:spLocks noChangeShapeType="1"/>
              </p:cNvSpPr>
              <p:nvPr/>
            </p:nvSpPr>
            <p:spPr bwMode="auto">
              <a:xfrm>
                <a:off x="3600" y="2208"/>
                <a:ext cx="864" cy="624"/>
              </a:xfrm>
              <a:prstGeom prst="line">
                <a:avLst/>
              </a:prstGeom>
              <a:noFill/>
              <a:ln w="28575">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6"/>
              <p:cNvSpPr>
                <a:spLocks noChangeArrowheads="1"/>
              </p:cNvSpPr>
              <p:nvPr/>
            </p:nvSpPr>
            <p:spPr bwMode="auto">
              <a:xfrm>
                <a:off x="4464" y="2688"/>
                <a:ext cx="16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rPr>
                  <a:t>x</a:t>
                </a:r>
              </a:p>
            </p:txBody>
          </p:sp>
          <p:sp>
            <p:nvSpPr>
              <p:cNvPr id="49" name="Text Box 7"/>
              <p:cNvSpPr txBox="1">
                <a:spLocks noChangeArrowheads="1"/>
              </p:cNvSpPr>
              <p:nvPr/>
            </p:nvSpPr>
            <p:spPr bwMode="auto">
              <a:xfrm>
                <a:off x="4344" y="162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dirty="0">
                    <a:latin typeface="Times New Roman" panose="02020603050405020304" pitchFamily="18" charset="0"/>
                  </a:rPr>
                  <a:t>y</a:t>
                </a:r>
              </a:p>
            </p:txBody>
          </p:sp>
          <p:sp>
            <p:nvSpPr>
              <p:cNvPr id="50" name="Line 8"/>
              <p:cNvSpPr>
                <a:spLocks noChangeShapeType="1"/>
              </p:cNvSpPr>
              <p:nvPr/>
            </p:nvSpPr>
            <p:spPr bwMode="auto">
              <a:xfrm flipH="1">
                <a:off x="4039" y="1714"/>
                <a:ext cx="281" cy="758"/>
              </a:xfrm>
              <a:prstGeom prst="line">
                <a:avLst/>
              </a:prstGeom>
              <a:noFill/>
              <a:ln w="28575">
                <a:solidFill>
                  <a:schemeClr val="tx1"/>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 name="Oval 10"/>
            <p:cNvSpPr>
              <a:spLocks noChangeArrowheads="1"/>
            </p:cNvSpPr>
            <p:nvPr/>
          </p:nvSpPr>
          <p:spPr bwMode="auto">
            <a:xfrm>
              <a:off x="8720667" y="4025900"/>
              <a:ext cx="234000" cy="228600"/>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 name="Group 19"/>
            <p:cNvGrpSpPr/>
            <p:nvPr/>
          </p:nvGrpSpPr>
          <p:grpSpPr bwMode="auto">
            <a:xfrm>
              <a:off x="8822267" y="4254501"/>
              <a:ext cx="1422400" cy="1128713"/>
              <a:chOff x="4032" y="2544"/>
              <a:chExt cx="672" cy="711"/>
            </a:xfrm>
          </p:grpSpPr>
          <p:sp>
            <p:nvSpPr>
              <p:cNvPr id="43" name="Freeform 20"/>
              <p:cNvSpPr/>
              <p:nvPr/>
            </p:nvSpPr>
            <p:spPr bwMode="auto">
              <a:xfrm>
                <a:off x="4032" y="2640"/>
                <a:ext cx="144" cy="56"/>
              </a:xfrm>
              <a:custGeom>
                <a:avLst/>
                <a:gdLst>
                  <a:gd name="T0" fmla="*/ 0 w 144"/>
                  <a:gd name="T1" fmla="*/ 48 h 56"/>
                  <a:gd name="T2" fmla="*/ 96 w 144"/>
                  <a:gd name="T3" fmla="*/ 48 h 56"/>
                  <a:gd name="T4" fmla="*/ 144 w 144"/>
                  <a:gd name="T5" fmla="*/ 0 h 56"/>
                </a:gdLst>
                <a:ahLst/>
                <a:cxnLst>
                  <a:cxn ang="0">
                    <a:pos x="T0" y="T1"/>
                  </a:cxn>
                  <a:cxn ang="0">
                    <a:pos x="T2" y="T3"/>
                  </a:cxn>
                  <a:cxn ang="0">
                    <a:pos x="T4" y="T5"/>
                  </a:cxn>
                </a:cxnLst>
                <a:rect l="0" t="0" r="r" b="b"/>
                <a:pathLst>
                  <a:path w="144" h="56">
                    <a:moveTo>
                      <a:pt x="0" y="48"/>
                    </a:moveTo>
                    <a:cubicBezTo>
                      <a:pt x="36" y="52"/>
                      <a:pt x="72" y="56"/>
                      <a:pt x="96" y="48"/>
                    </a:cubicBezTo>
                    <a:cubicBezTo>
                      <a:pt x="120" y="40"/>
                      <a:pt x="132" y="20"/>
                      <a:pt x="144" y="0"/>
                    </a:cubicBez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1"/>
              <p:cNvSpPr>
                <a:spLocks noChangeShapeType="1"/>
              </p:cNvSpPr>
              <p:nvPr/>
            </p:nvSpPr>
            <p:spPr bwMode="auto">
              <a:xfrm>
                <a:off x="4032" y="2544"/>
                <a:ext cx="0" cy="624"/>
              </a:xfrm>
              <a:prstGeom prst="line">
                <a:avLst/>
              </a:prstGeom>
              <a:noFill/>
              <a:ln w="28575">
                <a:solidFill>
                  <a:schemeClr val="accent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22"/>
              <p:cNvSpPr txBox="1">
                <a:spLocks noChangeArrowheads="1"/>
              </p:cNvSpPr>
              <p:nvPr/>
            </p:nvSpPr>
            <p:spPr bwMode="auto">
              <a:xfrm>
                <a:off x="4080" y="292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rPr>
                  <a:t>mg</a:t>
                </a:r>
              </a:p>
            </p:txBody>
          </p:sp>
          <p:sp>
            <p:nvSpPr>
              <p:cNvPr id="46" name="Text Box 23"/>
              <p:cNvSpPr txBox="1">
                <a:spLocks noChangeArrowheads="1"/>
              </p:cNvSpPr>
              <p:nvPr/>
            </p:nvSpPr>
            <p:spPr bwMode="auto">
              <a:xfrm>
                <a:off x="4032" y="259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i="1">
                    <a:latin typeface="Times New Roman" panose="02020603050405020304" pitchFamily="18" charset="0"/>
                    <a:sym typeface="Symbol" panose="05050102010706020507" pitchFamily="18" charset="2"/>
                  </a:rPr>
                  <a:t></a:t>
                </a:r>
                <a:endParaRPr kumimoji="1" lang="zh-CN" altLang="en-US" sz="2400" i="1">
                  <a:latin typeface="Times New Roman" panose="02020603050405020304" pitchFamily="18" charset="0"/>
                </a:endParaRPr>
              </a:p>
            </p:txBody>
          </p:sp>
        </p:grpSp>
        <p:sp>
          <p:nvSpPr>
            <p:cNvPr id="32" name="Line 25"/>
            <p:cNvSpPr>
              <a:spLocks noChangeShapeType="1"/>
            </p:cNvSpPr>
            <p:nvPr/>
          </p:nvSpPr>
          <p:spPr bwMode="auto">
            <a:xfrm flipV="1">
              <a:off x="8814923" y="3417888"/>
              <a:ext cx="363703" cy="723119"/>
            </a:xfrm>
            <a:prstGeom prst="line">
              <a:avLst/>
            </a:prstGeom>
            <a:noFill/>
            <a:ln w="28575">
              <a:solidFill>
                <a:schemeClr val="accent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26"/>
            <p:cNvSpPr txBox="1">
              <a:spLocks noChangeArrowheads="1"/>
            </p:cNvSpPr>
            <p:nvPr/>
          </p:nvSpPr>
          <p:spPr bwMode="auto">
            <a:xfrm>
              <a:off x="9167284" y="3345657"/>
              <a:ext cx="869949"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a:latin typeface="Times New Roman" panose="02020603050405020304" pitchFamily="18" charset="0"/>
                </a:rPr>
                <a:t>F</a:t>
              </a:r>
              <a:r>
                <a:rPr kumimoji="1" lang="en-US" altLang="zh-CN" sz="2800" baseline="-25000">
                  <a:latin typeface="Times New Roman" panose="02020603050405020304" pitchFamily="18" charset="0"/>
                </a:rPr>
                <a:t>N</a:t>
              </a:r>
            </a:p>
          </p:txBody>
        </p:sp>
        <p:grpSp>
          <p:nvGrpSpPr>
            <p:cNvPr id="34" name="Group 35"/>
            <p:cNvGrpSpPr/>
            <p:nvPr/>
          </p:nvGrpSpPr>
          <p:grpSpPr bwMode="auto">
            <a:xfrm>
              <a:off x="7521078" y="2593976"/>
              <a:ext cx="3240616" cy="1736725"/>
              <a:chOff x="3446" y="1720"/>
              <a:chExt cx="2219" cy="1094"/>
            </a:xfrm>
          </p:grpSpPr>
          <p:sp>
            <p:nvSpPr>
              <p:cNvPr id="36" name="Text Box 13"/>
              <p:cNvSpPr txBox="1">
                <a:spLocks noChangeArrowheads="1"/>
              </p:cNvSpPr>
              <p:nvPr/>
            </p:nvSpPr>
            <p:spPr bwMode="auto">
              <a:xfrm>
                <a:off x="3446" y="172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i="1" dirty="0">
                    <a:latin typeface="Times New Roman" panose="02020603050405020304" pitchFamily="18" charset="0"/>
                  </a:rPr>
                  <a:t>A</a:t>
                </a:r>
              </a:p>
            </p:txBody>
          </p:sp>
          <p:grpSp>
            <p:nvGrpSpPr>
              <p:cNvPr id="37" name="Group 34"/>
              <p:cNvGrpSpPr/>
              <p:nvPr/>
            </p:nvGrpSpPr>
            <p:grpSpPr bwMode="auto">
              <a:xfrm>
                <a:off x="3734" y="1864"/>
                <a:ext cx="1931" cy="950"/>
                <a:chOff x="3734" y="1864"/>
                <a:chExt cx="1931" cy="950"/>
              </a:xfrm>
            </p:grpSpPr>
            <p:sp>
              <p:nvSpPr>
                <p:cNvPr id="38" name="Text Box 15"/>
                <p:cNvSpPr txBox="1">
                  <a:spLocks noChangeArrowheads="1"/>
                </p:cNvSpPr>
                <p:nvPr/>
              </p:nvSpPr>
              <p:spPr bwMode="auto">
                <a:xfrm>
                  <a:off x="4247" y="19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i="1" dirty="0">
                      <a:latin typeface="Times New Roman" panose="02020603050405020304" pitchFamily="18" charset="0"/>
                      <a:sym typeface="Symbol" panose="05050102010706020507" pitchFamily="18" charset="2"/>
                    </a:rPr>
                    <a:t></a:t>
                  </a:r>
                  <a:endParaRPr kumimoji="1" lang="zh-CN" altLang="en-US" sz="2400" i="1" dirty="0">
                    <a:latin typeface="Times New Roman" panose="02020603050405020304" pitchFamily="18" charset="0"/>
                  </a:endParaRPr>
                </a:p>
              </p:txBody>
            </p:sp>
            <p:sp>
              <p:nvSpPr>
                <p:cNvPr id="39" name="Arc 16"/>
                <p:cNvSpPr/>
                <p:nvPr/>
              </p:nvSpPr>
              <p:spPr bwMode="auto">
                <a:xfrm>
                  <a:off x="3745" y="1900"/>
                  <a:ext cx="1920" cy="914"/>
                </a:xfrm>
                <a:custGeom>
                  <a:avLst/>
                  <a:gdLst>
                    <a:gd name="G0" fmla="+- 21597 0 0"/>
                    <a:gd name="G1" fmla="+- 36 0 0"/>
                    <a:gd name="G2" fmla="+- 21600 0 0"/>
                    <a:gd name="T0" fmla="*/ 43197 w 43197"/>
                    <a:gd name="T1" fmla="*/ 0 h 21636"/>
                    <a:gd name="T2" fmla="*/ 0 w 43197"/>
                    <a:gd name="T3" fmla="*/ 385 h 21636"/>
                    <a:gd name="T4" fmla="*/ 21597 w 43197"/>
                    <a:gd name="T5" fmla="*/ 36 h 21636"/>
                  </a:gdLst>
                  <a:ahLst/>
                  <a:cxnLst>
                    <a:cxn ang="0">
                      <a:pos x="T0" y="T1"/>
                    </a:cxn>
                    <a:cxn ang="0">
                      <a:pos x="T2" y="T3"/>
                    </a:cxn>
                    <a:cxn ang="0">
                      <a:pos x="T4" y="T5"/>
                    </a:cxn>
                  </a:cxnLst>
                  <a:rect l="0" t="0" r="r" b="b"/>
                  <a:pathLst>
                    <a:path w="43197" h="21636" fill="none" extrusionOk="0">
                      <a:moveTo>
                        <a:pt x="43196" y="0"/>
                      </a:moveTo>
                      <a:cubicBezTo>
                        <a:pt x="43196" y="12"/>
                        <a:pt x="43197" y="24"/>
                        <a:pt x="43197" y="36"/>
                      </a:cubicBezTo>
                      <a:cubicBezTo>
                        <a:pt x="43197" y="11965"/>
                        <a:pt x="33526" y="21636"/>
                        <a:pt x="21597" y="21636"/>
                      </a:cubicBezTo>
                      <a:cubicBezTo>
                        <a:pt x="9803" y="21636"/>
                        <a:pt x="190" y="12176"/>
                        <a:pt x="-1" y="385"/>
                      </a:cubicBezTo>
                    </a:path>
                    <a:path w="43197" h="21636" stroke="0" extrusionOk="0">
                      <a:moveTo>
                        <a:pt x="43196" y="0"/>
                      </a:moveTo>
                      <a:cubicBezTo>
                        <a:pt x="43196" y="12"/>
                        <a:pt x="43197" y="24"/>
                        <a:pt x="43197" y="36"/>
                      </a:cubicBezTo>
                      <a:cubicBezTo>
                        <a:pt x="43197" y="11965"/>
                        <a:pt x="33526" y="21636"/>
                        <a:pt x="21597" y="21636"/>
                      </a:cubicBezTo>
                      <a:cubicBezTo>
                        <a:pt x="9803" y="21636"/>
                        <a:pt x="190" y="12176"/>
                        <a:pt x="-1" y="385"/>
                      </a:cubicBezTo>
                      <a:lnTo>
                        <a:pt x="21597" y="36"/>
                      </a:lnTo>
                      <a:close/>
                    </a:path>
                  </a:pathLst>
                </a:cu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17"/>
                <p:cNvSpPr>
                  <a:spLocks noChangeArrowheads="1"/>
                </p:cNvSpPr>
                <p:nvPr/>
              </p:nvSpPr>
              <p:spPr bwMode="auto">
                <a:xfrm>
                  <a:off x="3734" y="1864"/>
                  <a:ext cx="144" cy="144"/>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8"/>
                <p:cNvSpPr>
                  <a:spLocks noChangeShapeType="1"/>
                </p:cNvSpPr>
                <p:nvPr/>
              </p:nvSpPr>
              <p:spPr bwMode="auto">
                <a:xfrm>
                  <a:off x="3880" y="1912"/>
                  <a:ext cx="816" cy="0"/>
                </a:xfrm>
                <a:prstGeom prst="line">
                  <a:avLst/>
                </a:prstGeom>
                <a:noFill/>
                <a:ln w="9525" cap="rnd">
                  <a:solidFill>
                    <a:srgbClr val="FFFF99"/>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rc 33"/>
                <p:cNvSpPr>
                  <a:spLocks noChangeAspect="1"/>
                </p:cNvSpPr>
                <p:nvPr/>
              </p:nvSpPr>
              <p:spPr bwMode="auto">
                <a:xfrm>
                  <a:off x="4535" y="1936"/>
                  <a:ext cx="170" cy="196"/>
                </a:xfrm>
                <a:custGeom>
                  <a:avLst/>
                  <a:gdLst>
                    <a:gd name="G0" fmla="+- 21600 0 0"/>
                    <a:gd name="G1" fmla="+- 6151 0 0"/>
                    <a:gd name="G2" fmla="+- 21600 0 0"/>
                    <a:gd name="T0" fmla="*/ 10741 w 21600"/>
                    <a:gd name="T1" fmla="*/ 24823 h 24823"/>
                    <a:gd name="T2" fmla="*/ 894 w 21600"/>
                    <a:gd name="T3" fmla="*/ 0 h 24823"/>
                    <a:gd name="T4" fmla="*/ 21600 w 21600"/>
                    <a:gd name="T5" fmla="*/ 6151 h 24823"/>
                  </a:gdLst>
                  <a:ahLst/>
                  <a:cxnLst>
                    <a:cxn ang="0">
                      <a:pos x="T0" y="T1"/>
                    </a:cxn>
                    <a:cxn ang="0">
                      <a:pos x="T2" y="T3"/>
                    </a:cxn>
                    <a:cxn ang="0">
                      <a:pos x="T4" y="T5"/>
                    </a:cxn>
                  </a:cxnLst>
                  <a:rect l="0" t="0" r="r" b="b"/>
                  <a:pathLst>
                    <a:path w="21600" h="24823" fill="none" extrusionOk="0">
                      <a:moveTo>
                        <a:pt x="10741" y="24822"/>
                      </a:moveTo>
                      <a:cubicBezTo>
                        <a:pt x="4091" y="20955"/>
                        <a:pt x="0" y="13843"/>
                        <a:pt x="0" y="6151"/>
                      </a:cubicBezTo>
                      <a:cubicBezTo>
                        <a:pt x="-1" y="4068"/>
                        <a:pt x="301" y="1996"/>
                        <a:pt x="894" y="0"/>
                      </a:cubicBezTo>
                    </a:path>
                    <a:path w="21600" h="24823" stroke="0" extrusionOk="0">
                      <a:moveTo>
                        <a:pt x="10741" y="24822"/>
                      </a:moveTo>
                      <a:cubicBezTo>
                        <a:pt x="4091" y="20955"/>
                        <a:pt x="0" y="13843"/>
                        <a:pt x="0" y="6151"/>
                      </a:cubicBezTo>
                      <a:cubicBezTo>
                        <a:pt x="-1" y="4068"/>
                        <a:pt x="301" y="1996"/>
                        <a:pt x="894" y="0"/>
                      </a:cubicBezTo>
                      <a:lnTo>
                        <a:pt x="21600" y="6151"/>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cxnSp>
          <p:nvCxnSpPr>
            <p:cNvPr id="35" name="直接连接符 34"/>
            <p:cNvCxnSpPr>
              <a:stCxn id="40" idx="6"/>
              <a:endCxn id="50" idx="0"/>
            </p:cNvCxnSpPr>
            <p:nvPr/>
          </p:nvCxnSpPr>
          <p:spPr>
            <a:xfrm>
              <a:off x="8151969" y="2936876"/>
              <a:ext cx="1279898"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8152"/>
                                        </p:tgtEl>
                                        <p:attrNameLst>
                                          <p:attrName>style.visibility</p:attrName>
                                        </p:attrNameLst>
                                      </p:cBhvr>
                                      <p:to>
                                        <p:strVal val="visible"/>
                                      </p:to>
                                    </p:set>
                                    <p:animEffect transition="in" filter="strips(upRight)">
                                      <p:cBhvr>
                                        <p:cTn id="7" dur="500"/>
                                        <p:tgtEl>
                                          <p:spTgt spid="4815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8153"/>
                                        </p:tgtEl>
                                        <p:attrNameLst>
                                          <p:attrName>style.visibility</p:attrName>
                                        </p:attrNameLst>
                                      </p:cBhvr>
                                      <p:to>
                                        <p:strVal val="visible"/>
                                      </p:to>
                                    </p:set>
                                    <p:animEffect transition="in" filter="strips(upRight)">
                                      <p:cBhvr>
                                        <p:cTn id="12" dur="500"/>
                                        <p:tgtEl>
                                          <p:spTgt spid="4815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8154"/>
                                        </p:tgtEl>
                                        <p:attrNameLst>
                                          <p:attrName>style.visibility</p:attrName>
                                        </p:attrNameLst>
                                      </p:cBhvr>
                                      <p:to>
                                        <p:strVal val="visible"/>
                                      </p:to>
                                    </p:set>
                                    <p:animEffect transition="in" filter="strips(upRight)">
                                      <p:cBhvr>
                                        <p:cTn id="17" dur="500"/>
                                        <p:tgtEl>
                                          <p:spTgt spid="4815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48156"/>
                                        </p:tgtEl>
                                        <p:attrNameLst>
                                          <p:attrName>style.visibility</p:attrName>
                                        </p:attrNameLst>
                                      </p:cBhvr>
                                      <p:to>
                                        <p:strVal val="visible"/>
                                      </p:to>
                                    </p:set>
                                    <p:animEffect transition="in" filter="strips(upRight)">
                                      <p:cBhvr>
                                        <p:cTn id="22" dur="500"/>
                                        <p:tgtEl>
                                          <p:spTgt spid="4815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48155"/>
                                        </p:tgtEl>
                                        <p:attrNameLst>
                                          <p:attrName>style.visibility</p:attrName>
                                        </p:attrNameLst>
                                      </p:cBhvr>
                                      <p:to>
                                        <p:strVal val="visible"/>
                                      </p:to>
                                    </p:set>
                                    <p:animEffect transition="in" filter="strips(upRight)">
                                      <p:cBhvr>
                                        <p:cTn id="27" dur="500"/>
                                        <p:tgtEl>
                                          <p:spTgt spid="4815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8157"/>
                                        </p:tgtEl>
                                        <p:attrNameLst>
                                          <p:attrName>style.visibility</p:attrName>
                                        </p:attrNameLst>
                                      </p:cBhvr>
                                      <p:to>
                                        <p:strVal val="visible"/>
                                      </p:to>
                                    </p:set>
                                    <p:animEffect transition="in" filter="strips(upRight)">
                                      <p:cBhvr>
                                        <p:cTn id="32" dur="500"/>
                                        <p:tgtEl>
                                          <p:spTgt spid="48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406400" y="304800"/>
            <a:ext cx="11379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0000"/>
                </a:solidFill>
                <a:latin typeface="Times New Roman" panose="02020603050405020304" pitchFamily="18" charset="0"/>
              </a:rPr>
              <a:t>例</a:t>
            </a:r>
            <a:r>
              <a:rPr kumimoji="1" lang="en-US" altLang="zh-CN" sz="2800" b="1" dirty="0">
                <a:solidFill>
                  <a:srgbClr val="FF0000"/>
                </a:solidFill>
                <a:latin typeface="Times New Roman" panose="02020603050405020304" pitchFamily="18" charset="0"/>
              </a:rPr>
              <a:t>3  </a:t>
            </a:r>
            <a:r>
              <a:rPr kumimoji="1" lang="zh-CN" altLang="en-US" sz="2800" b="1" dirty="0">
                <a:latin typeface="Times New Roman" panose="02020603050405020304" pitchFamily="18" charset="0"/>
              </a:rPr>
              <a:t>由地面沿铅直方向发射质量为</a:t>
            </a:r>
            <a:r>
              <a:rPr kumimoji="1" lang="en-US" altLang="zh-CN" sz="2800" b="1" i="1" dirty="0">
                <a:latin typeface="Times New Roman" panose="02020603050405020304" pitchFamily="18" charset="0"/>
              </a:rPr>
              <a:t>m</a:t>
            </a:r>
            <a:r>
              <a:rPr kumimoji="1" lang="zh-CN" altLang="en-US" sz="2800" b="1" dirty="0">
                <a:latin typeface="Times New Roman" panose="02020603050405020304" pitchFamily="18" charset="0"/>
              </a:rPr>
              <a:t>的宇宙飞船。求宇宙飞船能脱离地球引力所需的最小初速度。（不计空气阻力及其他作用力，设地球半径为</a:t>
            </a:r>
            <a:r>
              <a:rPr kumimoji="1" lang="en-US" altLang="zh-CN" sz="2800" b="1" dirty="0">
                <a:latin typeface="Times New Roman" panose="02020603050405020304" pitchFamily="18" charset="0"/>
              </a:rPr>
              <a:t>6378000m</a:t>
            </a:r>
            <a:r>
              <a:rPr kumimoji="1" lang="zh-CN" altLang="en-US" sz="2800" b="1" dirty="0">
                <a:latin typeface="Times New Roman" panose="02020603050405020304" pitchFamily="18" charset="0"/>
              </a:rPr>
              <a:t>）</a:t>
            </a:r>
          </a:p>
        </p:txBody>
      </p:sp>
      <p:sp>
        <p:nvSpPr>
          <p:cNvPr id="49157" name="Text Box 5"/>
          <p:cNvSpPr txBox="1">
            <a:spLocks noChangeArrowheads="1"/>
          </p:cNvSpPr>
          <p:nvPr/>
        </p:nvSpPr>
        <p:spPr bwMode="auto">
          <a:xfrm>
            <a:off x="431800" y="1700213"/>
            <a:ext cx="172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dirty="0">
                <a:solidFill>
                  <a:srgbClr val="FF0000"/>
                </a:solidFill>
                <a:latin typeface="Times New Roman" panose="02020603050405020304" pitchFamily="18" charset="0"/>
              </a:rPr>
              <a:t>解：</a:t>
            </a:r>
          </a:p>
        </p:txBody>
      </p:sp>
      <p:sp>
        <p:nvSpPr>
          <p:cNvPr id="49158" name="Text Box 6"/>
          <p:cNvSpPr txBox="1">
            <a:spLocks noChangeArrowheads="1"/>
          </p:cNvSpPr>
          <p:nvPr/>
        </p:nvSpPr>
        <p:spPr bwMode="auto">
          <a:xfrm>
            <a:off x="1295401" y="1760538"/>
            <a:ext cx="1080135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宋体" panose="02010600030101010101" pitchFamily="2" charset="-122"/>
              </a:rPr>
              <a:t>设地球半径为</a:t>
            </a:r>
            <a:r>
              <a:rPr kumimoji="1" lang="en-US" altLang="zh-CN" sz="2800" b="1" i="1">
                <a:latin typeface="Times New Roman" panose="02020603050405020304" pitchFamily="18" charset="0"/>
              </a:rPr>
              <a:t>R</a:t>
            </a:r>
            <a:r>
              <a:rPr kumimoji="1" lang="zh-CN" altLang="en-US" sz="2800" b="1">
                <a:latin typeface="宋体" panose="02010600030101010101" pitchFamily="2" charset="-122"/>
              </a:rPr>
              <a:t>，地球表面的重力近似等于引力：</a:t>
            </a:r>
          </a:p>
        </p:txBody>
      </p:sp>
      <p:graphicFrame>
        <p:nvGraphicFramePr>
          <p:cNvPr id="49159" name="Object 7"/>
          <p:cNvGraphicFramePr>
            <a:graphicFrameLocks noChangeAspect="1"/>
          </p:cNvGraphicFramePr>
          <p:nvPr/>
        </p:nvGraphicFramePr>
        <p:xfrm>
          <a:off x="3048000" y="2209798"/>
          <a:ext cx="2124075" cy="1104900"/>
        </p:xfrm>
        <a:graphic>
          <a:graphicData uri="http://schemas.openxmlformats.org/presentationml/2006/ole">
            <mc:AlternateContent xmlns:mc="http://schemas.openxmlformats.org/markup-compatibility/2006">
              <mc:Choice xmlns:v="urn:schemas-microsoft-com:vml" Requires="v">
                <p:oleObj name="公式" r:id="rId2" imgW="19202400" imgH="9753600" progId="">
                  <p:embed/>
                </p:oleObj>
              </mc:Choice>
              <mc:Fallback>
                <p:oleObj name="公式" r:id="rId2" imgW="19202400" imgH="9753600" progId="">
                  <p:embed/>
                  <p:pic>
                    <p:nvPicPr>
                      <p:cNvPr id="0" name="Picture 8" descr="image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209798"/>
                        <a:ext cx="2124075"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0" name="Object 8"/>
          <p:cNvGraphicFramePr>
            <a:graphicFrameLocks noChangeAspect="1"/>
          </p:cNvGraphicFramePr>
          <p:nvPr/>
        </p:nvGraphicFramePr>
        <p:xfrm>
          <a:off x="5994400" y="2438400"/>
          <a:ext cx="1949450" cy="660400"/>
        </p:xfrm>
        <a:graphic>
          <a:graphicData uri="http://schemas.openxmlformats.org/presentationml/2006/ole">
            <mc:AlternateContent xmlns:mc="http://schemas.openxmlformats.org/markup-compatibility/2006">
              <mc:Choice xmlns:v="urn:schemas-microsoft-com:vml" Requires="v">
                <p:oleObj name="公式" r:id="rId4" imgW="16459200" imgH="5486400" progId="">
                  <p:embed/>
                </p:oleObj>
              </mc:Choice>
              <mc:Fallback>
                <p:oleObj name="公式" r:id="rId4" imgW="16459200" imgH="5486400" progId="">
                  <p:embed/>
                  <p:pic>
                    <p:nvPicPr>
                      <p:cNvPr id="0" name="Picture 7" descr="image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4400" y="2438400"/>
                        <a:ext cx="19494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1" name="Text Box 9"/>
          <p:cNvSpPr txBox="1">
            <a:spLocks noChangeArrowheads="1"/>
          </p:cNvSpPr>
          <p:nvPr/>
        </p:nvSpPr>
        <p:spPr bwMode="auto">
          <a:xfrm>
            <a:off x="1295400" y="3500438"/>
            <a:ext cx="457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rPr>
              <a:t>宇宙飞船受的引力：</a:t>
            </a:r>
          </a:p>
        </p:txBody>
      </p:sp>
      <p:graphicFrame>
        <p:nvGraphicFramePr>
          <p:cNvPr id="49162" name="Object 10"/>
          <p:cNvGraphicFramePr>
            <a:graphicFrameLocks noChangeAspect="1"/>
          </p:cNvGraphicFramePr>
          <p:nvPr/>
        </p:nvGraphicFramePr>
        <p:xfrm>
          <a:off x="4772025" y="3182144"/>
          <a:ext cx="2915315" cy="1155700"/>
        </p:xfrm>
        <a:graphic>
          <a:graphicData uri="http://schemas.openxmlformats.org/presentationml/2006/ole">
            <mc:AlternateContent xmlns:mc="http://schemas.openxmlformats.org/markup-compatibility/2006">
              <mc:Choice xmlns:v="urn:schemas-microsoft-com:vml" Requires="v">
                <p:oleObj name="公式" r:id="rId6" imgW="31394400" imgH="10668000" progId="">
                  <p:embed/>
                </p:oleObj>
              </mc:Choice>
              <mc:Fallback>
                <p:oleObj name="公式" r:id="rId6" imgW="31394400" imgH="10668000" progId="">
                  <p:embed/>
                  <p:pic>
                    <p:nvPicPr>
                      <p:cNvPr id="0" name="Picture 6" descr="image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2025" y="3182144"/>
                        <a:ext cx="2915315"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3" name="Text Box 11"/>
          <p:cNvSpPr txBox="1">
            <a:spLocks noChangeArrowheads="1"/>
          </p:cNvSpPr>
          <p:nvPr/>
        </p:nvSpPr>
        <p:spPr bwMode="auto">
          <a:xfrm>
            <a:off x="1495424" y="4572001"/>
            <a:ext cx="2263775" cy="51911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FF0000"/>
                </a:solidFill>
                <a:latin typeface="Times New Roman" panose="02020603050405020304" pitchFamily="18" charset="0"/>
              </a:rPr>
              <a:t>运动方程：</a:t>
            </a:r>
            <a:endParaRPr kumimoji="1" lang="zh-CN" altLang="en-US" sz="2400" dirty="0">
              <a:solidFill>
                <a:srgbClr val="FF0000"/>
              </a:solidFill>
              <a:latin typeface="Times New Roman" panose="02020603050405020304" pitchFamily="18" charset="0"/>
            </a:endParaRPr>
          </a:p>
        </p:txBody>
      </p:sp>
      <p:grpSp>
        <p:nvGrpSpPr>
          <p:cNvPr id="49171" name="Group 19"/>
          <p:cNvGrpSpPr/>
          <p:nvPr/>
        </p:nvGrpSpPr>
        <p:grpSpPr bwMode="auto">
          <a:xfrm>
            <a:off x="9753600" y="2463800"/>
            <a:ext cx="609600" cy="2794000"/>
            <a:chOff x="4608" y="1552"/>
            <a:chExt cx="288" cy="1760"/>
          </a:xfrm>
        </p:grpSpPr>
        <p:sp>
          <p:nvSpPr>
            <p:cNvPr id="49172" name="Line 20"/>
            <p:cNvSpPr>
              <a:spLocks noChangeShapeType="1"/>
            </p:cNvSpPr>
            <p:nvPr/>
          </p:nvSpPr>
          <p:spPr bwMode="auto">
            <a:xfrm flipV="1">
              <a:off x="4896" y="1632"/>
              <a:ext cx="0" cy="168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3" name="Rectangle 21"/>
            <p:cNvSpPr>
              <a:spLocks noChangeArrowheads="1"/>
            </p:cNvSpPr>
            <p:nvPr/>
          </p:nvSpPr>
          <p:spPr bwMode="auto">
            <a:xfrm>
              <a:off x="4608" y="1552"/>
              <a:ext cx="16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rPr>
                <a:t>y</a:t>
              </a:r>
            </a:p>
          </p:txBody>
        </p:sp>
      </p:grpSp>
      <p:graphicFrame>
        <p:nvGraphicFramePr>
          <p:cNvPr id="49174" name="Object 22"/>
          <p:cNvGraphicFramePr>
            <a:graphicFrameLocks noChangeAspect="1"/>
          </p:cNvGraphicFramePr>
          <p:nvPr/>
        </p:nvGraphicFramePr>
        <p:xfrm>
          <a:off x="4781550" y="4314344"/>
          <a:ext cx="2958952" cy="1157288"/>
        </p:xfrm>
        <a:graphic>
          <a:graphicData uri="http://schemas.openxmlformats.org/presentationml/2006/ole">
            <mc:AlternateContent xmlns:mc="http://schemas.openxmlformats.org/markup-compatibility/2006">
              <mc:Choice xmlns:v="urn:schemas-microsoft-com:vml" Requires="v">
                <p:oleObj name="公式" r:id="rId8" imgW="25908000" imgH="10668000" progId="">
                  <p:embed/>
                </p:oleObj>
              </mc:Choice>
              <mc:Fallback>
                <p:oleObj name="公式" r:id="rId8" imgW="25908000" imgH="10668000" progId="">
                  <p:embed/>
                  <p:pic>
                    <p:nvPicPr>
                      <p:cNvPr id="0" name="Picture 5" descr="image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1550" y="4314344"/>
                        <a:ext cx="2958952" cy="115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75" name="Object 23"/>
          <p:cNvGraphicFramePr>
            <a:graphicFrameLocks noChangeAspect="1"/>
          </p:cNvGraphicFramePr>
          <p:nvPr/>
        </p:nvGraphicFramePr>
        <p:xfrm>
          <a:off x="1644650" y="5448300"/>
          <a:ext cx="3873500" cy="1184275"/>
        </p:xfrm>
        <a:graphic>
          <a:graphicData uri="http://schemas.openxmlformats.org/presentationml/2006/ole">
            <mc:AlternateContent xmlns:mc="http://schemas.openxmlformats.org/markup-compatibility/2006">
              <mc:Choice xmlns:v="urn:schemas-microsoft-com:vml" Requires="v">
                <p:oleObj name="公式" r:id="rId10" imgW="32918400" imgH="10058400" progId="">
                  <p:embed/>
                </p:oleObj>
              </mc:Choice>
              <mc:Fallback>
                <p:oleObj name="公式" r:id="rId10" imgW="32918400" imgH="10058400" progId="">
                  <p:embed/>
                  <p:pic>
                    <p:nvPicPr>
                      <p:cNvPr id="0" name="Picture 4" descr="image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4650" y="5448300"/>
                        <a:ext cx="3873500" cy="118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76" name="Object 24"/>
          <p:cNvGraphicFramePr>
            <a:graphicFrameLocks noChangeAspect="1"/>
          </p:cNvGraphicFramePr>
          <p:nvPr/>
        </p:nvGraphicFramePr>
        <p:xfrm>
          <a:off x="6096000" y="5427663"/>
          <a:ext cx="2705100" cy="1208087"/>
        </p:xfrm>
        <a:graphic>
          <a:graphicData uri="http://schemas.openxmlformats.org/presentationml/2006/ole">
            <mc:AlternateContent xmlns:mc="http://schemas.openxmlformats.org/markup-compatibility/2006">
              <mc:Choice xmlns:v="urn:schemas-microsoft-com:vml" Requires="v">
                <p:oleObj name="公式" r:id="rId12" imgW="25908000" imgH="10363200" progId="">
                  <p:embed/>
                </p:oleObj>
              </mc:Choice>
              <mc:Fallback>
                <p:oleObj name="公式" r:id="rId12" imgW="25908000" imgH="10363200" progId="">
                  <p:embed/>
                  <p:pic>
                    <p:nvPicPr>
                      <p:cNvPr id="0" name="Picture 3" descr="image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5427663"/>
                        <a:ext cx="2705100" cy="120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178" name="Group 26"/>
          <p:cNvGrpSpPr/>
          <p:nvPr/>
        </p:nvGrpSpPr>
        <p:grpSpPr bwMode="auto">
          <a:xfrm>
            <a:off x="10668001" y="2670174"/>
            <a:ext cx="690034" cy="1576387"/>
            <a:chOff x="5040" y="1682"/>
            <a:chExt cx="326" cy="993"/>
          </a:xfrm>
        </p:grpSpPr>
        <p:sp>
          <p:nvSpPr>
            <p:cNvPr id="49168" name="Oval 16"/>
            <p:cNvSpPr>
              <a:spLocks noChangeArrowheads="1"/>
            </p:cNvSpPr>
            <p:nvPr/>
          </p:nvSpPr>
          <p:spPr bwMode="auto">
            <a:xfrm>
              <a:off x="5040" y="2448"/>
              <a:ext cx="170" cy="227"/>
            </a:xfrm>
            <a:prstGeom prst="ellipse">
              <a:avLst/>
            </a:prstGeom>
            <a:gradFill rotWithShape="0">
              <a:gsLst>
                <a:gs pos="0">
                  <a:srgbClr val="FFCCFF"/>
                </a:gs>
                <a:gs pos="100000">
                  <a:srgbClr val="FFCCFF">
                    <a:gamma/>
                    <a:shade val="46275"/>
                    <a:invGamma/>
                  </a:srgbClr>
                </a:gs>
              </a:gsLst>
              <a:path path="shape">
                <a:fillToRect l="50000" t="50000" r="50000" b="50000"/>
              </a:path>
            </a:gra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solidFill>
                  <a:schemeClr val="tx1"/>
                </a:solidFill>
                <a:latin typeface="Times New Roman" panose="02020603050405020304" pitchFamily="18" charset="0"/>
              </a:endParaRPr>
            </a:p>
          </p:txBody>
        </p:sp>
        <p:sp>
          <p:nvSpPr>
            <p:cNvPr id="49169" name="Line 17"/>
            <p:cNvSpPr>
              <a:spLocks noChangeShapeType="1"/>
            </p:cNvSpPr>
            <p:nvPr/>
          </p:nvSpPr>
          <p:spPr bwMode="auto">
            <a:xfrm flipV="1">
              <a:off x="5136" y="1728"/>
              <a:ext cx="0" cy="72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177" name="Object 25"/>
            <p:cNvGraphicFramePr>
              <a:graphicFrameLocks noChangeAspect="1"/>
            </p:cNvGraphicFramePr>
            <p:nvPr/>
          </p:nvGraphicFramePr>
          <p:xfrm>
            <a:off x="5132" y="1682"/>
            <a:ext cx="234" cy="242"/>
          </p:xfrm>
          <a:graphic>
            <a:graphicData uri="http://schemas.openxmlformats.org/presentationml/2006/ole">
              <mc:AlternateContent xmlns:mc="http://schemas.openxmlformats.org/markup-compatibility/2006">
                <mc:Choice xmlns:v="urn:schemas-microsoft-com:vml" Requires="v">
                  <p:oleObj name="公式" r:id="rId14" imgW="126720" imgH="164880" progId="">
                    <p:embed/>
                  </p:oleObj>
                </mc:Choice>
                <mc:Fallback>
                  <p:oleObj name="公式" r:id="rId14" imgW="126720" imgH="164880" progId="">
                    <p:embed/>
                    <p:pic>
                      <p:nvPicPr>
                        <p:cNvPr id="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2" y="1682"/>
                          <a:ext cx="234"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9180" name="Group 28"/>
          <p:cNvGrpSpPr/>
          <p:nvPr/>
        </p:nvGrpSpPr>
        <p:grpSpPr bwMode="auto">
          <a:xfrm>
            <a:off x="10602381" y="4238625"/>
            <a:ext cx="876299" cy="1576388"/>
            <a:chOff x="5009" y="2640"/>
            <a:chExt cx="414" cy="993"/>
          </a:xfrm>
        </p:grpSpPr>
        <p:sp>
          <p:nvSpPr>
            <p:cNvPr id="49165" name="Line 13"/>
            <p:cNvSpPr>
              <a:spLocks noChangeShapeType="1"/>
            </p:cNvSpPr>
            <p:nvPr/>
          </p:nvSpPr>
          <p:spPr bwMode="auto">
            <a:xfrm>
              <a:off x="5136" y="2640"/>
              <a:ext cx="0" cy="672"/>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179" name="Object 27"/>
            <p:cNvGraphicFramePr>
              <a:graphicFrameLocks noChangeAspect="1"/>
            </p:cNvGraphicFramePr>
            <p:nvPr/>
          </p:nvGraphicFramePr>
          <p:xfrm>
            <a:off x="5009" y="3312"/>
            <a:ext cx="414" cy="321"/>
          </p:xfrm>
          <a:graphic>
            <a:graphicData uri="http://schemas.openxmlformats.org/presentationml/2006/ole">
              <mc:AlternateContent xmlns:mc="http://schemas.openxmlformats.org/markup-compatibility/2006">
                <mc:Choice xmlns:v="urn:schemas-microsoft-com:vml" Requires="v">
                  <p:oleObj name="公式" r:id="rId16" imgW="5486400" imgH="4572000" progId="">
                    <p:embed/>
                  </p:oleObj>
                </mc:Choice>
                <mc:Fallback>
                  <p:oleObj name="公式" r:id="rId16" imgW="5486400" imgH="4572000" progId="">
                    <p:embed/>
                    <p:pic>
                      <p:nvPicPr>
                        <p:cNvPr id="0" name="Picture 1" descr="image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09" y="3312"/>
                          <a:ext cx="414"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 calcmode="lin" valueType="num">
                                      <p:cBhvr>
                                        <p:cTn id="7" dur="500" fill="hold"/>
                                        <p:tgtEl>
                                          <p:spTgt spid="49157"/>
                                        </p:tgtEl>
                                        <p:attrNameLst>
                                          <p:attrName>ppt_w</p:attrName>
                                        </p:attrNameLst>
                                      </p:cBhvr>
                                      <p:tavLst>
                                        <p:tav tm="0">
                                          <p:val>
                                            <p:strVal val="4*#ppt_w"/>
                                          </p:val>
                                        </p:tav>
                                        <p:tav tm="100000">
                                          <p:val>
                                            <p:strVal val="#ppt_w"/>
                                          </p:val>
                                        </p:tav>
                                      </p:tavLst>
                                    </p:anim>
                                    <p:anim calcmode="lin" valueType="num">
                                      <p:cBhvr>
                                        <p:cTn id="8" dur="500" fill="hold"/>
                                        <p:tgtEl>
                                          <p:spTgt spid="49157"/>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91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178"/>
                                        </p:tgtEl>
                                        <p:attrNameLst>
                                          <p:attrName>style.visibility</p:attrName>
                                        </p:attrNameLst>
                                      </p:cBhvr>
                                      <p:to>
                                        <p:strVal val="visible"/>
                                      </p:to>
                                    </p:set>
                                    <p:animEffect transition="in" filter="wipe(down)">
                                      <p:cBhvr>
                                        <p:cTn id="17" dur="500"/>
                                        <p:tgtEl>
                                          <p:spTgt spid="49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9180"/>
                                        </p:tgtEl>
                                        <p:attrNameLst>
                                          <p:attrName>style.visibility</p:attrName>
                                        </p:attrNameLst>
                                      </p:cBhvr>
                                      <p:to>
                                        <p:strVal val="visible"/>
                                      </p:to>
                                    </p:set>
                                    <p:animEffect transition="in" filter="wipe(up)">
                                      <p:cBhvr>
                                        <p:cTn id="22" dur="500"/>
                                        <p:tgtEl>
                                          <p:spTgt spid="491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9171"/>
                                        </p:tgtEl>
                                        <p:attrNameLst>
                                          <p:attrName>style.visibility</p:attrName>
                                        </p:attrNameLst>
                                      </p:cBhvr>
                                      <p:to>
                                        <p:strVal val="visible"/>
                                      </p:to>
                                    </p:set>
                                    <p:animEffect transition="in" filter="wipe(down)">
                                      <p:cBhvr>
                                        <p:cTn id="27" dur="500"/>
                                        <p:tgtEl>
                                          <p:spTgt spid="4917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9159"/>
                                        </p:tgtEl>
                                        <p:attrNameLst>
                                          <p:attrName>style.visibility</p:attrName>
                                        </p:attrNameLst>
                                      </p:cBhvr>
                                      <p:to>
                                        <p:strVal val="visible"/>
                                      </p:to>
                                    </p:set>
                                    <p:animEffect transition="in" filter="strips(upRight)">
                                      <p:cBhvr>
                                        <p:cTn id="32" dur="500"/>
                                        <p:tgtEl>
                                          <p:spTgt spid="4915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49160"/>
                                        </p:tgtEl>
                                        <p:attrNameLst>
                                          <p:attrName>style.visibility</p:attrName>
                                        </p:attrNameLst>
                                      </p:cBhvr>
                                      <p:to>
                                        <p:strVal val="visible"/>
                                      </p:to>
                                    </p:set>
                                    <p:animEffect transition="in" filter="strips(upRight)">
                                      <p:cBhvr>
                                        <p:cTn id="37" dur="500"/>
                                        <p:tgtEl>
                                          <p:spTgt spid="4916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49161"/>
                                        </p:tgtEl>
                                        <p:attrNameLst>
                                          <p:attrName>style.visibility</p:attrName>
                                        </p:attrNameLst>
                                      </p:cBhvr>
                                      <p:to>
                                        <p:strVal val="visible"/>
                                      </p:to>
                                    </p:set>
                                    <p:anim calcmode="lin" valueType="num">
                                      <p:cBhvr additive="base">
                                        <p:cTn id="42" dur="500" fill="hold"/>
                                        <p:tgtEl>
                                          <p:spTgt spid="49161"/>
                                        </p:tgtEl>
                                        <p:attrNameLst>
                                          <p:attrName>ppt_x</p:attrName>
                                        </p:attrNameLst>
                                      </p:cBhvr>
                                      <p:tavLst>
                                        <p:tav tm="0">
                                          <p:val>
                                            <p:strVal val="0-#ppt_w/2"/>
                                          </p:val>
                                        </p:tav>
                                        <p:tav tm="100000">
                                          <p:val>
                                            <p:strVal val="#ppt_x"/>
                                          </p:val>
                                        </p:tav>
                                      </p:tavLst>
                                    </p:anim>
                                    <p:anim calcmode="lin" valueType="num">
                                      <p:cBhvr additive="base">
                                        <p:cTn id="43" dur="500" fill="hold"/>
                                        <p:tgtEl>
                                          <p:spTgt spid="4916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49162"/>
                                        </p:tgtEl>
                                        <p:attrNameLst>
                                          <p:attrName>style.visibility</p:attrName>
                                        </p:attrNameLst>
                                      </p:cBhvr>
                                      <p:to>
                                        <p:strVal val="visible"/>
                                      </p:to>
                                    </p:set>
                                    <p:animEffect transition="in" filter="strips(upRight)">
                                      <p:cBhvr>
                                        <p:cTn id="48" dur="500"/>
                                        <p:tgtEl>
                                          <p:spTgt spid="49162"/>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288" fill="hold" grpId="0" nodeType="clickEffect">
                                  <p:stCondLst>
                                    <p:cond delay="0"/>
                                  </p:stCondLst>
                                  <p:childTnLst>
                                    <p:set>
                                      <p:cBhvr>
                                        <p:cTn id="52" dur="1" fill="hold">
                                          <p:stCondLst>
                                            <p:cond delay="0"/>
                                          </p:stCondLst>
                                        </p:cTn>
                                        <p:tgtEl>
                                          <p:spTgt spid="49163"/>
                                        </p:tgtEl>
                                        <p:attrNameLst>
                                          <p:attrName>style.visibility</p:attrName>
                                        </p:attrNameLst>
                                      </p:cBhvr>
                                      <p:to>
                                        <p:strVal val="visible"/>
                                      </p:to>
                                    </p:set>
                                    <p:anim calcmode="lin" valueType="num">
                                      <p:cBhvr>
                                        <p:cTn id="53" dur="500" fill="hold"/>
                                        <p:tgtEl>
                                          <p:spTgt spid="49163"/>
                                        </p:tgtEl>
                                        <p:attrNameLst>
                                          <p:attrName>ppt_w</p:attrName>
                                        </p:attrNameLst>
                                      </p:cBhvr>
                                      <p:tavLst>
                                        <p:tav tm="0">
                                          <p:val>
                                            <p:strVal val="4/3*#ppt_w"/>
                                          </p:val>
                                        </p:tav>
                                        <p:tav tm="100000">
                                          <p:val>
                                            <p:strVal val="#ppt_w"/>
                                          </p:val>
                                        </p:tav>
                                      </p:tavLst>
                                    </p:anim>
                                    <p:anim calcmode="lin" valueType="num">
                                      <p:cBhvr>
                                        <p:cTn id="54" dur="500" fill="hold"/>
                                        <p:tgtEl>
                                          <p:spTgt spid="49163"/>
                                        </p:tgtEl>
                                        <p:attrNameLst>
                                          <p:attrName>ppt_h</p:attrName>
                                        </p:attrNameLst>
                                      </p:cBhvr>
                                      <p:tavLst>
                                        <p:tav tm="0">
                                          <p:val>
                                            <p:strVal val="4/3*#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8" presetClass="entr" presetSubtype="3" fill="hold" nodeType="clickEffect">
                                  <p:stCondLst>
                                    <p:cond delay="0"/>
                                  </p:stCondLst>
                                  <p:childTnLst>
                                    <p:set>
                                      <p:cBhvr>
                                        <p:cTn id="58" dur="1" fill="hold">
                                          <p:stCondLst>
                                            <p:cond delay="0"/>
                                          </p:stCondLst>
                                        </p:cTn>
                                        <p:tgtEl>
                                          <p:spTgt spid="49174"/>
                                        </p:tgtEl>
                                        <p:attrNameLst>
                                          <p:attrName>style.visibility</p:attrName>
                                        </p:attrNameLst>
                                      </p:cBhvr>
                                      <p:to>
                                        <p:strVal val="visible"/>
                                      </p:to>
                                    </p:set>
                                    <p:animEffect transition="in" filter="strips(upRight)">
                                      <p:cBhvr>
                                        <p:cTn id="59" dur="500"/>
                                        <p:tgtEl>
                                          <p:spTgt spid="49174"/>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3" fill="hold" nodeType="clickEffect">
                                  <p:stCondLst>
                                    <p:cond delay="0"/>
                                  </p:stCondLst>
                                  <p:childTnLst>
                                    <p:set>
                                      <p:cBhvr>
                                        <p:cTn id="63" dur="1" fill="hold">
                                          <p:stCondLst>
                                            <p:cond delay="0"/>
                                          </p:stCondLst>
                                        </p:cTn>
                                        <p:tgtEl>
                                          <p:spTgt spid="49175"/>
                                        </p:tgtEl>
                                        <p:attrNameLst>
                                          <p:attrName>style.visibility</p:attrName>
                                        </p:attrNameLst>
                                      </p:cBhvr>
                                      <p:to>
                                        <p:strVal val="visible"/>
                                      </p:to>
                                    </p:set>
                                    <p:animEffect transition="in" filter="strips(upRight)">
                                      <p:cBhvr>
                                        <p:cTn id="64" dur="500"/>
                                        <p:tgtEl>
                                          <p:spTgt spid="49175"/>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3" fill="hold" nodeType="clickEffect">
                                  <p:stCondLst>
                                    <p:cond delay="0"/>
                                  </p:stCondLst>
                                  <p:childTnLst>
                                    <p:set>
                                      <p:cBhvr>
                                        <p:cTn id="68" dur="1" fill="hold">
                                          <p:stCondLst>
                                            <p:cond delay="0"/>
                                          </p:stCondLst>
                                        </p:cTn>
                                        <p:tgtEl>
                                          <p:spTgt spid="49176"/>
                                        </p:tgtEl>
                                        <p:attrNameLst>
                                          <p:attrName>style.visibility</p:attrName>
                                        </p:attrNameLst>
                                      </p:cBhvr>
                                      <p:to>
                                        <p:strVal val="visible"/>
                                      </p:to>
                                    </p:set>
                                    <p:animEffect transition="in" filter="strips(upRight)">
                                      <p:cBhvr>
                                        <p:cTn id="69" dur="500"/>
                                        <p:tgtEl>
                                          <p:spTgt spid="4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utoUpdateAnimBg="0"/>
      <p:bldP spid="49158" grpId="0" bldLvl="0" animBg="1" autoUpdateAnimBg="0"/>
      <p:bldP spid="49161" grpId="0" autoUpdateAnimBg="0"/>
      <p:bldP spid="4916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矩形 158721"/>
          <p:cNvSpPr>
            <a:spLocks noChangeArrowheads="1" noChangeShapeType="1" noTextEdit="1"/>
          </p:cNvSpPr>
          <p:nvPr/>
        </p:nvSpPr>
        <p:spPr bwMode="auto">
          <a:xfrm>
            <a:off x="2544234" y="2420938"/>
            <a:ext cx="7230533" cy="9144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3600" b="1">
                <a:gradFill rotWithShape="0">
                  <a:gsLst>
                    <a:gs pos="0">
                      <a:srgbClr val="000066"/>
                    </a:gs>
                    <a:gs pos="100000">
                      <a:srgbClr val="993366"/>
                    </a:gs>
                  </a:gsLst>
                  <a:lin ang="5400000" scaled="1"/>
                </a:gradFill>
                <a:effectLst>
                  <a:outerShdw dist="35921" dir="2700000" algn="ctr" rotWithShape="0">
                    <a:srgbClr val="C0C0C0">
                      <a:alpha val="80000"/>
                    </a:srgbClr>
                  </a:outerShdw>
                </a:effectLst>
                <a:latin typeface="黑体" panose="02010609060101010101" pitchFamily="49" charset="-122"/>
                <a:ea typeface="黑体" panose="02010609060101010101" pitchFamily="49" charset="-122"/>
              </a:rPr>
              <a:t>§2-1 </a:t>
            </a:r>
            <a:r>
              <a:rPr lang="zh-CN" altLang="en-US" sz="3600" b="1">
                <a:gradFill rotWithShape="0">
                  <a:gsLst>
                    <a:gs pos="0">
                      <a:srgbClr val="000066"/>
                    </a:gs>
                    <a:gs pos="100000">
                      <a:srgbClr val="993366"/>
                    </a:gs>
                  </a:gsLst>
                  <a:lin ang="5400000" scaled="1"/>
                </a:gradFill>
                <a:effectLst>
                  <a:outerShdw dist="35921" dir="2700000" algn="ctr" rotWithShape="0">
                    <a:srgbClr val="C0C0C0">
                      <a:alpha val="80000"/>
                    </a:srgbClr>
                  </a:outerShdw>
                </a:effectLst>
                <a:latin typeface="黑体" panose="02010609060101010101" pitchFamily="49" charset="-122"/>
                <a:ea typeface="黑体" panose="02010609060101010101" pitchFamily="49" charset="-122"/>
              </a:rPr>
              <a:t>牛顿运动定律</a:t>
            </a:r>
          </a:p>
        </p:txBody>
      </p:sp>
      <p:sp>
        <p:nvSpPr>
          <p:cNvPr id="15362" name="矩形 158722"/>
          <p:cNvSpPr>
            <a:spLocks noChangeArrowheads="1" noChangeShapeType="1" noTextEdit="1"/>
          </p:cNvSpPr>
          <p:nvPr/>
        </p:nvSpPr>
        <p:spPr bwMode="auto">
          <a:xfrm>
            <a:off x="2734733" y="3644901"/>
            <a:ext cx="6970184" cy="576263"/>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3600">
                <a:solidFill>
                  <a:srgbClr val="000066"/>
                </a:solidFill>
                <a:effectLst>
                  <a:outerShdw dist="35921" dir="2700000" algn="ctr" rotWithShape="0">
                    <a:srgbClr val="C0C0C0">
                      <a:alpha val="80000"/>
                    </a:srgbClr>
                  </a:outerShdw>
                </a:effectLst>
                <a:latin typeface="Times New Roman" panose="02020603050405020304"/>
                <a:cs typeface="Times New Roman" panose="02020603050405020304"/>
              </a:rPr>
              <a:t>Newton’s Law of Motion </a:t>
            </a:r>
            <a:endParaRPr lang="zh-CN" altLang="en-US" sz="3600">
              <a:solidFill>
                <a:srgbClr val="000066"/>
              </a:solidFill>
              <a:effectLst>
                <a:outerShdw dist="35921" dir="2700000" algn="ctr" rotWithShape="0">
                  <a:srgbClr val="C0C0C0">
                    <a:alpha val="80000"/>
                  </a:srgbClr>
                </a:outerShdw>
              </a:effectLst>
              <a:latin typeface="Times New Roman" panose="02020603050405020304"/>
              <a:cs typeface="Times New Roman" panose="020206030504050203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812800" y="609601"/>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两边积分：</a:t>
            </a:r>
            <a:endParaRPr kumimoji="1" lang="zh-CN" altLang="en-US" sz="2400" b="1">
              <a:latin typeface="Times New Roman" panose="02020603050405020304" pitchFamily="18" charset="0"/>
            </a:endParaRPr>
          </a:p>
        </p:txBody>
      </p:sp>
      <p:graphicFrame>
        <p:nvGraphicFramePr>
          <p:cNvPr id="50182" name="Object 6"/>
          <p:cNvGraphicFramePr>
            <a:graphicFrameLocks noChangeAspect="1"/>
          </p:cNvGraphicFramePr>
          <p:nvPr/>
        </p:nvGraphicFramePr>
        <p:xfrm>
          <a:off x="2917824" y="1497013"/>
          <a:ext cx="5429251" cy="1049337"/>
        </p:xfrm>
        <a:graphic>
          <a:graphicData uri="http://schemas.openxmlformats.org/presentationml/2006/ole">
            <mc:AlternateContent xmlns:mc="http://schemas.openxmlformats.org/markup-compatibility/2006">
              <mc:Choice xmlns:v="urn:schemas-microsoft-com:vml" Requires="v">
                <p:oleObj name="公式" r:id="rId2" imgW="42976800" imgH="10058400" progId="">
                  <p:embed/>
                </p:oleObj>
              </mc:Choice>
              <mc:Fallback>
                <p:oleObj name="公式" r:id="rId2" imgW="42976800" imgH="10058400" progId="">
                  <p:embed/>
                  <p:pic>
                    <p:nvPicPr>
                      <p:cNvPr id="0" name="Picture 4" descr="image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824" y="1497013"/>
                        <a:ext cx="5429251"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3" name="Object 7"/>
          <p:cNvGraphicFramePr>
            <a:graphicFrameLocks noChangeAspect="1"/>
          </p:cNvGraphicFramePr>
          <p:nvPr/>
        </p:nvGraphicFramePr>
        <p:xfrm>
          <a:off x="2905124" y="2695575"/>
          <a:ext cx="5324475" cy="1179513"/>
        </p:xfrm>
        <a:graphic>
          <a:graphicData uri="http://schemas.openxmlformats.org/presentationml/2006/ole">
            <mc:AlternateContent xmlns:mc="http://schemas.openxmlformats.org/markup-compatibility/2006">
              <mc:Choice xmlns:v="urn:schemas-microsoft-com:vml" Requires="v">
                <p:oleObj name="公式" r:id="rId4" imgW="39319200" imgH="10058400" progId="">
                  <p:embed/>
                </p:oleObj>
              </mc:Choice>
              <mc:Fallback>
                <p:oleObj name="公式" r:id="rId4" imgW="39319200" imgH="10058400" progId="">
                  <p:embed/>
                  <p:pic>
                    <p:nvPicPr>
                      <p:cNvPr id="0" name="Picture 3" descr="image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5124" y="2695575"/>
                        <a:ext cx="5324475"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4" name="Text Box 8"/>
          <p:cNvSpPr txBox="1">
            <a:spLocks noChangeArrowheads="1"/>
          </p:cNvSpPr>
          <p:nvPr/>
        </p:nvSpPr>
        <p:spPr bwMode="auto">
          <a:xfrm>
            <a:off x="1044575" y="4114801"/>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飞船脱离地球引力时：</a:t>
            </a:r>
          </a:p>
        </p:txBody>
      </p:sp>
      <p:sp>
        <p:nvSpPr>
          <p:cNvPr id="50186" name="Text Box 10"/>
          <p:cNvSpPr txBox="1">
            <a:spLocks noChangeArrowheads="1"/>
          </p:cNvSpPr>
          <p:nvPr/>
        </p:nvSpPr>
        <p:spPr bwMode="auto">
          <a:xfrm>
            <a:off x="1184275" y="5105401"/>
            <a:ext cx="294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ea typeface="宋体" panose="02010600030101010101" pitchFamily="2" charset="-122"/>
              </a:rPr>
              <a:t>令 </a:t>
            </a:r>
            <a:r>
              <a:rPr kumimoji="1" lang="en-US" altLang="zh-CN" sz="2800" b="1" i="1" dirty="0">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800" b="1" dirty="0">
                <a:latin typeface="宋体" panose="02010600030101010101" pitchFamily="2" charset="-122"/>
                <a:ea typeface="宋体" panose="02010600030101010101" pitchFamily="2" charset="-122"/>
              </a:rPr>
              <a:t> = 0</a:t>
            </a:r>
          </a:p>
        </p:txBody>
      </p:sp>
      <p:graphicFrame>
        <p:nvGraphicFramePr>
          <p:cNvPr id="50187" name="Object 11"/>
          <p:cNvGraphicFramePr>
            <a:graphicFrameLocks noChangeAspect="1"/>
          </p:cNvGraphicFramePr>
          <p:nvPr/>
        </p:nvGraphicFramePr>
        <p:xfrm>
          <a:off x="4133850" y="4892677"/>
          <a:ext cx="4295775" cy="731837"/>
        </p:xfrm>
        <a:graphic>
          <a:graphicData uri="http://schemas.openxmlformats.org/presentationml/2006/ole">
            <mc:AlternateContent xmlns:mc="http://schemas.openxmlformats.org/markup-compatibility/2006">
              <mc:Choice xmlns:v="urn:schemas-microsoft-com:vml" Requires="v">
                <p:oleObj name="公式" r:id="rId6" imgW="44196000" imgH="6096000" progId="">
                  <p:embed/>
                </p:oleObj>
              </mc:Choice>
              <mc:Fallback>
                <p:oleObj name="公式" r:id="rId6" imgW="44196000" imgH="6096000" progId="">
                  <p:embed/>
                  <p:pic>
                    <p:nvPicPr>
                      <p:cNvPr id="0" name="Picture 2" descr="image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3850" y="4892677"/>
                        <a:ext cx="4295775"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189" name="Group 13"/>
          <p:cNvGrpSpPr/>
          <p:nvPr/>
        </p:nvGrpSpPr>
        <p:grpSpPr bwMode="auto">
          <a:xfrm>
            <a:off x="4944476" y="4114800"/>
            <a:ext cx="2950940" cy="519113"/>
            <a:chOff x="3017" y="2576"/>
            <a:chExt cx="2115" cy="327"/>
          </a:xfrm>
        </p:grpSpPr>
        <p:graphicFrame>
          <p:nvGraphicFramePr>
            <p:cNvPr id="50185" name="Object 9"/>
            <p:cNvGraphicFramePr>
              <a:graphicFrameLocks noChangeAspect="1"/>
            </p:cNvGraphicFramePr>
            <p:nvPr/>
          </p:nvGraphicFramePr>
          <p:xfrm>
            <a:off x="3017" y="2619"/>
            <a:ext cx="1245" cy="273"/>
          </p:xfrm>
          <a:graphic>
            <a:graphicData uri="http://schemas.openxmlformats.org/presentationml/2006/ole">
              <mc:AlternateContent xmlns:mc="http://schemas.openxmlformats.org/markup-compatibility/2006">
                <mc:Choice xmlns:v="urn:schemas-microsoft-com:vml" Requires="v">
                  <p:oleObj name="公式" r:id="rId8" imgW="16764000" imgH="3657600" progId="">
                    <p:embed/>
                  </p:oleObj>
                </mc:Choice>
                <mc:Fallback>
                  <p:oleObj name="公式" r:id="rId8" imgW="16764000" imgH="3657600" progId="">
                    <p:embed/>
                    <p:pic>
                      <p:nvPicPr>
                        <p:cNvPr id="0" name="Picture 1" descr="image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7" y="2619"/>
                          <a:ext cx="1245"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8" name="Text Box 12"/>
            <p:cNvSpPr txBox="1">
              <a:spLocks noChangeArrowheads="1"/>
            </p:cNvSpPr>
            <p:nvPr/>
          </p:nvSpPr>
          <p:spPr bwMode="auto">
            <a:xfrm>
              <a:off x="4315" y="2576"/>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0</a:t>
              </a:r>
            </a:p>
          </p:txBody>
        </p:sp>
      </p:grpSp>
      <mc:AlternateContent xmlns:mc="http://schemas.openxmlformats.org/markup-compatibility/2006" xmlns:a14="http://schemas.microsoft.com/office/drawing/2010/main">
        <mc:Choice Requires="a14">
          <p:sp>
            <p:nvSpPr>
              <p:cNvPr id="2" name="TextBox 1"/>
              <p:cNvSpPr txBox="1"/>
              <p:nvPr/>
            </p:nvSpPr>
            <p:spPr>
              <a:xfrm>
                <a:off x="2812914" y="358442"/>
                <a:ext cx="2003631" cy="10255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2800" i="1" smtClean="0">
                              <a:latin typeface="Cambria Math" panose="02040503050406030204" pitchFamily="18" charset="0"/>
                            </a:rPr>
                          </m:ctrlPr>
                        </m:fPr>
                        <m:num>
                          <m:r>
                            <a:rPr lang="en-US" altLang="zh-CN" sz="2800" b="0" i="1" smtClean="0">
                              <a:latin typeface="Cambria Math"/>
                            </a:rPr>
                            <m:t>1</m:t>
                          </m:r>
                        </m:num>
                        <m:den>
                          <m:r>
                            <a:rPr lang="en-US" altLang="zh-CN" sz="2800" b="0" i="1" smtClean="0">
                              <a:latin typeface="Cambria Math"/>
                            </a:rPr>
                            <m:t>2</m:t>
                          </m:r>
                        </m:den>
                      </m:f>
                      <m:nary>
                        <m:naryPr>
                          <m:ctrlPr>
                            <a:rPr lang="zh-CN" altLang="en-US" sz="2800" i="1" smtClean="0">
                              <a:latin typeface="Cambria Math" panose="02040503050406030204" pitchFamily="18" charset="0"/>
                            </a:rPr>
                          </m:ctrlPr>
                        </m:naryPr>
                        <m:sub>
                          <m:r>
                            <m:rPr>
                              <m:brk m:alnAt="23"/>
                            </m:rPr>
                            <a:rPr lang="en-US" altLang="zh-CN" sz="2800" b="0" i="1" smtClean="0">
                              <a:latin typeface="Cambria Math"/>
                            </a:rPr>
                            <m:t>𝑣</m:t>
                          </m:r>
                          <m:r>
                            <a:rPr lang="en-US" altLang="zh-CN" sz="2800" b="0" i="1" baseline="-25000" smtClean="0">
                              <a:latin typeface="Cambria Math"/>
                            </a:rPr>
                            <m:t>0</m:t>
                          </m:r>
                        </m:sub>
                        <m:sup>
                          <m:r>
                            <a:rPr lang="en-US" altLang="zh-CN" sz="2800" b="0" i="1" smtClean="0">
                              <a:latin typeface="Cambria Math"/>
                            </a:rPr>
                            <m:t>𝑣</m:t>
                          </m:r>
                        </m:sup>
                        <m:e>
                          <m:r>
                            <a:rPr lang="en-US" altLang="zh-CN" sz="2800" b="0" i="1" smtClean="0">
                              <a:latin typeface="Cambria Math"/>
                            </a:rPr>
                            <m:t>𝑣𝑑𝑣</m:t>
                          </m:r>
                        </m:e>
                      </m:nary>
                    </m:oMath>
                  </m:oMathPara>
                </a14:m>
                <a:endParaRPr lang="zh-CN" alt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2812914" y="358442"/>
                <a:ext cx="2003631" cy="1025537"/>
              </a:xfrm>
              <a:prstGeom prst="rect">
                <a:avLst/>
              </a:prstGeom>
              <a:blipFill rotWithShape="1">
                <a:blip r:embed="rId11" cstate="print"/>
                <a:stretch>
                  <a:fillRect b="-2976"/>
                </a:stretch>
              </a:blipFill>
            </p:spPr>
            <p:txBody>
              <a:bodyPr/>
              <a:lstStyle/>
              <a:p>
                <a:r>
                  <a:rPr lang="zh-CN" altLang="en-US">
                    <a:noFill/>
                  </a:rPr>
                  <a:t> </a:t>
                </a:r>
              </a:p>
            </p:txBody>
          </p:sp>
        </mc:Fallback>
      </mc:AlternateContent>
      <p:sp>
        <p:nvSpPr>
          <p:cNvPr id="3" name="TextBox 2"/>
          <p:cNvSpPr txBox="1"/>
          <p:nvPr/>
        </p:nvSpPr>
        <p:spPr>
          <a:xfrm>
            <a:off x="4816545" y="609601"/>
            <a:ext cx="1616152" cy="584775"/>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5236532" y="358442"/>
                <a:ext cx="2658883" cy="1129412"/>
              </a:xfrm>
              <a:prstGeom prst="rect">
                <a:avLst/>
              </a:prstGeom>
              <a:noFill/>
            </p:spPr>
            <p:txBody>
              <a:bodyPr wrap="square" rtlCol="0">
                <a:spAutoFit/>
              </a:bodyPr>
              <a:lstStyle/>
              <a:p>
                <a14:m>
                  <m:oMath xmlns:m="http://schemas.openxmlformats.org/officeDocument/2006/math">
                    <m:nary>
                      <m:naryPr>
                        <m:ctrlPr>
                          <a:rPr lang="zh-CN" altLang="en-US" sz="4400" i="1" smtClean="0">
                            <a:latin typeface="Cambria Math" panose="02040503050406030204" pitchFamily="18" charset="0"/>
                          </a:rPr>
                        </m:ctrlPr>
                      </m:naryPr>
                      <m:sub>
                        <m:r>
                          <m:rPr>
                            <m:brk m:alnAt="23"/>
                          </m:rPr>
                          <a:rPr lang="en-US" altLang="zh-CN" sz="4400" b="0" i="1" smtClean="0">
                            <a:latin typeface="Cambria Math" panose="02040503050406030204" pitchFamily="18" charset="0"/>
                            <a:ea typeface="Cambria Math" panose="02040503050406030204" pitchFamily="18" charset="0"/>
                          </a:rPr>
                          <m:t>𝑅</m:t>
                        </m:r>
                      </m:sub>
                      <m:sup>
                        <m:r>
                          <a:rPr lang="en-US" altLang="zh-CN" sz="4400" b="0" i="1" smtClean="0">
                            <a:latin typeface="Cambria Math" panose="02040503050406030204" pitchFamily="18" charset="0"/>
                            <a:ea typeface="Cambria Math" panose="02040503050406030204" pitchFamily="18" charset="0"/>
                          </a:rPr>
                          <m:t>𝑦</m:t>
                        </m:r>
                      </m:sup>
                      <m:e>
                        <m:r>
                          <a:rPr lang="en-US" altLang="zh-CN" sz="4400" b="0" i="1" smtClean="0">
                            <a:latin typeface="Cambria Math" panose="02040503050406030204" pitchFamily="18" charset="0"/>
                            <a:ea typeface="Cambria Math" panose="02040503050406030204" pitchFamily="18" charset="0"/>
                          </a:rPr>
                          <m:t>𝑔</m:t>
                        </m:r>
                        <m:f>
                          <m:fPr>
                            <m:ctrlPr>
                              <a:rPr lang="en-US" altLang="zh-CN" sz="4400" b="0" i="1" smtClean="0">
                                <a:latin typeface="Cambria Math" panose="02040503050406030204" pitchFamily="18" charset="0"/>
                                <a:ea typeface="Cambria Math" panose="02040503050406030204" pitchFamily="18" charset="0"/>
                              </a:rPr>
                            </m:ctrlPr>
                          </m:fPr>
                          <m:num>
                            <m:r>
                              <a:rPr lang="en-US" altLang="zh-CN" sz="4400" b="0" i="1" smtClean="0">
                                <a:latin typeface="Cambria Math" panose="02040503050406030204" pitchFamily="18" charset="0"/>
                                <a:ea typeface="Cambria Math" panose="02040503050406030204" pitchFamily="18" charset="0"/>
                              </a:rPr>
                              <m:t>𝑅</m:t>
                            </m:r>
                            <m:r>
                              <a:rPr lang="en-US" altLang="zh-CN" sz="4400" b="0" i="1" baseline="30000" smtClean="0">
                                <a:latin typeface="Cambria Math" panose="02040503050406030204" pitchFamily="18" charset="0"/>
                                <a:ea typeface="Cambria Math" panose="02040503050406030204" pitchFamily="18" charset="0"/>
                              </a:rPr>
                              <m:t>2</m:t>
                            </m:r>
                          </m:num>
                          <m:den>
                            <m:r>
                              <a:rPr lang="en-US" altLang="zh-CN" sz="4400" b="0" i="1" smtClean="0">
                                <a:latin typeface="Cambria Math" panose="02040503050406030204" pitchFamily="18" charset="0"/>
                                <a:ea typeface="Cambria Math" panose="02040503050406030204" pitchFamily="18" charset="0"/>
                              </a:rPr>
                              <m:t>𝑦</m:t>
                            </m:r>
                            <m:r>
                              <a:rPr lang="en-US" altLang="zh-CN" sz="4400" b="0" i="1" baseline="30000" smtClean="0">
                                <a:latin typeface="Cambria Math" panose="02040503050406030204" pitchFamily="18" charset="0"/>
                                <a:ea typeface="Cambria Math" panose="02040503050406030204" pitchFamily="18" charset="0"/>
                              </a:rPr>
                              <m:t>2</m:t>
                            </m:r>
                          </m:den>
                        </m:f>
                      </m:e>
                    </m:nary>
                  </m:oMath>
                </a14:m>
                <a:r>
                  <a:rPr lang="en-US" altLang="zh-CN" sz="4400" dirty="0">
                    <a:latin typeface="Cambria Math" panose="02040503050406030204" pitchFamily="18" charset="0"/>
                    <a:ea typeface="Cambria Math" panose="02040503050406030204" pitchFamily="18" charset="0"/>
                    <a:cs typeface="Times New Roman" panose="02020603050405020304" pitchFamily="18" charset="0"/>
                  </a:rPr>
                  <a:t>dy</a:t>
                </a:r>
                <a:endParaRPr lang="zh-CN" altLang="en-US" sz="4400" dirty="0">
                  <a:latin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236532" y="358442"/>
                <a:ext cx="2658883" cy="1129412"/>
              </a:xfrm>
              <a:prstGeom prst="rect">
                <a:avLst/>
              </a:prstGeom>
              <a:blipFill rotWithShape="1">
                <a:blip r:embed="rId12" cstate="print"/>
                <a:stretch>
                  <a:fillRect b="-486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strips(upRight)">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strips(upRight)">
                                      <p:cBhvr>
                                        <p:cTn id="12" dur="500"/>
                                        <p:tgtEl>
                                          <p:spTgt spid="5018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0184"/>
                                        </p:tgtEl>
                                        <p:attrNameLst>
                                          <p:attrName>style.visibility</p:attrName>
                                        </p:attrNameLst>
                                      </p:cBhvr>
                                      <p:to>
                                        <p:strVal val="visible"/>
                                      </p:to>
                                    </p:set>
                                    <p:anim calcmode="lin" valueType="num">
                                      <p:cBhvr additive="base">
                                        <p:cTn id="17" dur="500" fill="hold"/>
                                        <p:tgtEl>
                                          <p:spTgt spid="50184"/>
                                        </p:tgtEl>
                                        <p:attrNameLst>
                                          <p:attrName>ppt_x</p:attrName>
                                        </p:attrNameLst>
                                      </p:cBhvr>
                                      <p:tavLst>
                                        <p:tav tm="0">
                                          <p:val>
                                            <p:strVal val="0-#ppt_w/2"/>
                                          </p:val>
                                        </p:tav>
                                        <p:tav tm="100000">
                                          <p:val>
                                            <p:strVal val="#ppt_x"/>
                                          </p:val>
                                        </p:tav>
                                      </p:tavLst>
                                    </p:anim>
                                    <p:anim calcmode="lin" valueType="num">
                                      <p:cBhvr additive="base">
                                        <p:cTn id="18" dur="500" fill="hold"/>
                                        <p:tgtEl>
                                          <p:spTgt spid="5018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0189"/>
                                        </p:tgtEl>
                                        <p:attrNameLst>
                                          <p:attrName>style.visibility</p:attrName>
                                        </p:attrNameLst>
                                      </p:cBhvr>
                                      <p:to>
                                        <p:strVal val="visible"/>
                                      </p:to>
                                    </p:set>
                                    <p:animEffect transition="in" filter="wipe(left)">
                                      <p:cBhvr>
                                        <p:cTn id="23" dur="500"/>
                                        <p:tgtEl>
                                          <p:spTgt spid="50189"/>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50186"/>
                                        </p:tgtEl>
                                        <p:attrNameLst>
                                          <p:attrName>style.visibility</p:attrName>
                                        </p:attrNameLst>
                                      </p:cBhvr>
                                      <p:to>
                                        <p:strVal val="visible"/>
                                      </p:to>
                                    </p:set>
                                    <p:anim calcmode="lin" valueType="num">
                                      <p:cBhvr>
                                        <p:cTn id="28" dur="500" fill="hold"/>
                                        <p:tgtEl>
                                          <p:spTgt spid="50186"/>
                                        </p:tgtEl>
                                        <p:attrNameLst>
                                          <p:attrName>ppt_w</p:attrName>
                                        </p:attrNameLst>
                                      </p:cBhvr>
                                      <p:tavLst>
                                        <p:tav tm="0">
                                          <p:val>
                                            <p:strVal val="4/3*#ppt_w"/>
                                          </p:val>
                                        </p:tav>
                                        <p:tav tm="100000">
                                          <p:val>
                                            <p:strVal val="#ppt_w"/>
                                          </p:val>
                                        </p:tav>
                                      </p:tavLst>
                                    </p:anim>
                                    <p:anim calcmode="lin" valueType="num">
                                      <p:cBhvr>
                                        <p:cTn id="29" dur="500" fill="hold"/>
                                        <p:tgtEl>
                                          <p:spTgt spid="50186"/>
                                        </p:tgtEl>
                                        <p:attrNameLst>
                                          <p:attrName>ppt_h</p:attrName>
                                        </p:attrNameLst>
                                      </p:cBhvr>
                                      <p:tavLst>
                                        <p:tav tm="0">
                                          <p:val>
                                            <p:strVal val="4/3*#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50187"/>
                                        </p:tgtEl>
                                        <p:attrNameLst>
                                          <p:attrName>style.visibility</p:attrName>
                                        </p:attrNameLst>
                                      </p:cBhvr>
                                      <p:to>
                                        <p:strVal val="visible"/>
                                      </p:to>
                                    </p:set>
                                    <p:animEffect transition="in" filter="strips(upRight)">
                                      <p:cBhvr>
                                        <p:cTn id="34"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autoUpdateAnimBg="0"/>
      <p:bldP spid="5018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5" name="对象 186369"/>
          <p:cNvGraphicFramePr>
            <a:graphicFrameLocks/>
          </p:cNvGraphicFramePr>
          <p:nvPr/>
        </p:nvGraphicFramePr>
        <p:xfrm>
          <a:off x="924984" y="614364"/>
          <a:ext cx="10837333" cy="2289175"/>
        </p:xfrm>
        <a:graphic>
          <a:graphicData uri="http://schemas.openxmlformats.org/presentationml/2006/ole">
            <mc:AlternateContent xmlns:mc="http://schemas.openxmlformats.org/markup-compatibility/2006">
              <mc:Choice xmlns:v="urn:schemas-microsoft-com:vml" Requires="v">
                <p:oleObj name="Document" r:id="rId2" imgW="2789286" imgH="781005" progId="Word.Document.8">
                  <p:embed/>
                </p:oleObj>
              </mc:Choice>
              <mc:Fallback>
                <p:oleObj name="Document" r:id="rId2" imgW="2789286" imgH="781005" progId="Word.Document.8">
                  <p:embed/>
                  <p:pic>
                    <p:nvPicPr>
                      <p:cNvPr id="0" name="Picture 2" descr="image8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984" y="614364"/>
                        <a:ext cx="1083733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7106" name="组合 186370"/>
          <p:cNvGrpSpPr/>
          <p:nvPr/>
        </p:nvGrpSpPr>
        <p:grpSpPr bwMode="auto">
          <a:xfrm>
            <a:off x="2995085" y="3019425"/>
            <a:ext cx="6462183" cy="2724150"/>
            <a:chOff x="1460" y="1842"/>
            <a:chExt cx="3053" cy="1716"/>
          </a:xfrm>
        </p:grpSpPr>
        <p:sp>
          <p:nvSpPr>
            <p:cNvPr id="47107" name="文本框 186371"/>
            <p:cNvSpPr txBox="1">
              <a:spLocks noChangeArrowheads="1"/>
            </p:cNvSpPr>
            <p:nvPr/>
          </p:nvSpPr>
          <p:spPr bwMode="auto">
            <a:xfrm>
              <a:off x="4150" y="2499"/>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000066"/>
                  </a:solidFill>
                </a:rPr>
                <a:t>m</a:t>
              </a:r>
              <a:r>
                <a:rPr lang="en-US" altLang="zh-CN" sz="2400" baseline="-25000">
                  <a:solidFill>
                    <a:srgbClr val="000066"/>
                  </a:solidFill>
                </a:rPr>
                <a:t>2</a:t>
              </a:r>
            </a:p>
          </p:txBody>
        </p:sp>
        <p:sp>
          <p:nvSpPr>
            <p:cNvPr id="47108" name="文本框 186372"/>
            <p:cNvSpPr txBox="1">
              <a:spLocks noChangeArrowheads="1"/>
            </p:cNvSpPr>
            <p:nvPr/>
          </p:nvSpPr>
          <p:spPr bwMode="auto">
            <a:xfrm>
              <a:off x="2222" y="2024"/>
              <a:ext cx="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000066"/>
                  </a:solidFill>
                </a:rPr>
                <a:t> m</a:t>
              </a:r>
              <a:r>
                <a:rPr lang="en-US" altLang="zh-CN" sz="2400" baseline="-25000">
                  <a:solidFill>
                    <a:srgbClr val="000066"/>
                  </a:solidFill>
                </a:rPr>
                <a:t>1</a:t>
              </a:r>
            </a:p>
          </p:txBody>
        </p:sp>
        <p:sp>
          <p:nvSpPr>
            <p:cNvPr id="47109" name="直角三角形 186373"/>
            <p:cNvSpPr>
              <a:spLocks noChangeArrowheads="1"/>
            </p:cNvSpPr>
            <p:nvPr/>
          </p:nvSpPr>
          <p:spPr bwMode="auto">
            <a:xfrm flipH="1">
              <a:off x="1655" y="2125"/>
              <a:ext cx="2041" cy="1134"/>
            </a:xfrm>
            <a:prstGeom prst="rtTriangle">
              <a:avLst/>
            </a:prstGeom>
            <a:noFill/>
            <a:ln w="19050">
              <a:solidFill>
                <a:srgbClr val="006666"/>
              </a:solidFill>
              <a:miter lim="800000"/>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110" name="椭圆 186374"/>
            <p:cNvSpPr>
              <a:spLocks noChangeArrowheads="1"/>
            </p:cNvSpPr>
            <p:nvPr/>
          </p:nvSpPr>
          <p:spPr bwMode="auto">
            <a:xfrm>
              <a:off x="3696" y="1842"/>
              <a:ext cx="306" cy="318"/>
            </a:xfrm>
            <a:prstGeom prst="ellipse">
              <a:avLst/>
            </a:prstGeom>
            <a:noFill/>
            <a:ln w="19050">
              <a:solidFill>
                <a:srgbClr val="9933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7111" name="直接连接符 186375"/>
            <p:cNvSpPr>
              <a:spLocks noChangeShapeType="1"/>
            </p:cNvSpPr>
            <p:nvPr/>
          </p:nvSpPr>
          <p:spPr bwMode="auto">
            <a:xfrm flipH="1">
              <a:off x="3696" y="1984"/>
              <a:ext cx="165" cy="141"/>
            </a:xfrm>
            <a:prstGeom prst="line">
              <a:avLst/>
            </a:prstGeom>
            <a:noFill/>
            <a:ln w="19050">
              <a:solidFill>
                <a:srgbClr val="9933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12" name="直接连接符 186376"/>
            <p:cNvSpPr>
              <a:spLocks noChangeShapeType="1"/>
            </p:cNvSpPr>
            <p:nvPr/>
          </p:nvSpPr>
          <p:spPr bwMode="auto">
            <a:xfrm flipV="1">
              <a:off x="2728" y="1858"/>
              <a:ext cx="1046" cy="602"/>
            </a:xfrm>
            <a:prstGeom prst="line">
              <a:avLst/>
            </a:prstGeom>
            <a:noFill/>
            <a:ln w="19050">
              <a:solidFill>
                <a:srgbClr val="9933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13" name="矩形 186377"/>
            <p:cNvSpPr>
              <a:spLocks noChangeArrowheads="1"/>
            </p:cNvSpPr>
            <p:nvPr/>
          </p:nvSpPr>
          <p:spPr bwMode="auto">
            <a:xfrm rot="20092219">
              <a:off x="2435" y="2338"/>
              <a:ext cx="306" cy="378"/>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003366"/>
                  </a:solidFill>
                </a:rPr>
                <a:t>A</a:t>
              </a:r>
            </a:p>
          </p:txBody>
        </p:sp>
        <p:sp>
          <p:nvSpPr>
            <p:cNvPr id="47114" name="直接连接符 186378"/>
            <p:cNvSpPr>
              <a:spLocks noChangeShapeType="1"/>
            </p:cNvSpPr>
            <p:nvPr/>
          </p:nvSpPr>
          <p:spPr bwMode="auto">
            <a:xfrm>
              <a:off x="4002" y="1978"/>
              <a:ext cx="0" cy="472"/>
            </a:xfrm>
            <a:prstGeom prst="line">
              <a:avLst/>
            </a:prstGeom>
            <a:noFill/>
            <a:ln w="19050">
              <a:solidFill>
                <a:srgbClr val="9933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15" name="矩形 186379"/>
            <p:cNvSpPr>
              <a:spLocks noChangeArrowheads="1"/>
            </p:cNvSpPr>
            <p:nvPr/>
          </p:nvSpPr>
          <p:spPr bwMode="auto">
            <a:xfrm>
              <a:off x="3849" y="2448"/>
              <a:ext cx="306" cy="378"/>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003366"/>
                  </a:solidFill>
                </a:rPr>
                <a:t>B</a:t>
              </a:r>
            </a:p>
          </p:txBody>
        </p:sp>
        <p:sp>
          <p:nvSpPr>
            <p:cNvPr id="47116" name="直接连接符 186380"/>
            <p:cNvSpPr>
              <a:spLocks noChangeShapeType="1"/>
            </p:cNvSpPr>
            <p:nvPr/>
          </p:nvSpPr>
          <p:spPr bwMode="auto">
            <a:xfrm>
              <a:off x="4002" y="2826"/>
              <a:ext cx="0" cy="472"/>
            </a:xfrm>
            <a:prstGeom prst="line">
              <a:avLst/>
            </a:prstGeom>
            <a:noFill/>
            <a:ln w="19050">
              <a:solidFill>
                <a:srgbClr val="9933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7117" name="任意多边形 186381"/>
            <p:cNvSpPr>
              <a:spLocks noChangeArrowheads="1"/>
            </p:cNvSpPr>
            <p:nvPr/>
          </p:nvSpPr>
          <p:spPr bwMode="auto">
            <a:xfrm>
              <a:off x="1836" y="3164"/>
              <a:ext cx="102" cy="95"/>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47118" name="对象 186382"/>
            <p:cNvGraphicFramePr>
              <a:graphicFrameLocks/>
            </p:cNvGraphicFramePr>
            <p:nvPr/>
          </p:nvGraphicFramePr>
          <p:xfrm>
            <a:off x="1972" y="3062"/>
            <a:ext cx="143" cy="186"/>
          </p:xfrm>
          <a:graphic>
            <a:graphicData uri="http://schemas.openxmlformats.org/presentationml/2006/ole">
              <mc:AlternateContent xmlns:mc="http://schemas.openxmlformats.org/markup-compatibility/2006">
                <mc:Choice xmlns:v="urn:schemas-microsoft-com:vml" Requires="v">
                  <p:oleObj r:id="rId4" imgW="152280" imgH="228600" progId="">
                    <p:embed/>
                  </p:oleObj>
                </mc:Choice>
                <mc:Fallback>
                  <p:oleObj r:id="rId4" imgW="152280" imgH="228600" progId="">
                    <p:embed/>
                    <p:pic>
                      <p:nvPicPr>
                        <p:cNvPr id="0" name="Picture 1" descr="image8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2" y="3062"/>
                          <a:ext cx="14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9" name="文本框 186383"/>
            <p:cNvSpPr txBox="1">
              <a:spLocks noChangeArrowheads="1"/>
            </p:cNvSpPr>
            <p:nvPr/>
          </p:nvSpPr>
          <p:spPr bwMode="auto">
            <a:xfrm>
              <a:off x="3832" y="3270"/>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000066"/>
                  </a:solidFill>
                </a:rPr>
                <a:t> </a:t>
              </a:r>
              <a:r>
                <a:rPr lang="en-US" altLang="zh-CN" sz="2400" b="1" i="1">
                  <a:solidFill>
                    <a:srgbClr val="000066"/>
                  </a:solidFill>
                </a:rPr>
                <a:t>F</a:t>
              </a:r>
            </a:p>
          </p:txBody>
        </p:sp>
        <p:sp>
          <p:nvSpPr>
            <p:cNvPr id="47120" name="文本框 186384"/>
            <p:cNvSpPr txBox="1">
              <a:spLocks noChangeArrowheads="1"/>
            </p:cNvSpPr>
            <p:nvPr/>
          </p:nvSpPr>
          <p:spPr bwMode="auto">
            <a:xfrm>
              <a:off x="1460" y="284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400">
                <a:latin typeface="Arial" panose="020B0604020202020204" pitchFamily="34" charset="0"/>
              </a:endParaRPr>
            </a:p>
          </p:txBody>
        </p:sp>
      </p:grpSp>
      <p:sp>
        <p:nvSpPr>
          <p:cNvPr id="18" name="TextBox 17"/>
          <p:cNvSpPr txBox="1"/>
          <p:nvPr/>
        </p:nvSpPr>
        <p:spPr>
          <a:xfrm>
            <a:off x="2349062" y="2364828"/>
            <a:ext cx="6211614" cy="523220"/>
          </a:xfrm>
          <a:prstGeom prst="rect">
            <a:avLst/>
          </a:prstGeom>
          <a:noFill/>
        </p:spPr>
        <p:txBody>
          <a:bodyPr wrap="square" rtlCol="0">
            <a:spAutoFit/>
          </a:bodyPr>
          <a:lstStyle/>
          <a:p>
            <a:r>
              <a:rPr lang="zh-CN" altLang="en-US" sz="2800" b="1" dirty="0"/>
              <a:t>（不考虑滑轮的重量）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对象 187393"/>
          <p:cNvGraphicFramePr>
            <a:graphicFrameLocks/>
          </p:cNvGraphicFramePr>
          <p:nvPr/>
        </p:nvGraphicFramePr>
        <p:xfrm>
          <a:off x="1485900" y="2459038"/>
          <a:ext cx="9137651" cy="5143500"/>
        </p:xfrm>
        <a:graphic>
          <a:graphicData uri="http://schemas.openxmlformats.org/presentationml/2006/ole">
            <mc:AlternateContent xmlns:mc="http://schemas.openxmlformats.org/markup-compatibility/2006">
              <mc:Choice xmlns:v="urn:schemas-microsoft-com:vml" Requires="v">
                <p:oleObj r:id="rId2" imgW="3490920" imgH="2629080" progId="Word.Document.8">
                  <p:embed/>
                </p:oleObj>
              </mc:Choice>
              <mc:Fallback>
                <p:oleObj r:id="rId2" imgW="3490920" imgH="2629080" progId="Word.Document.8">
                  <p:embed/>
                  <p:pic>
                    <p:nvPicPr>
                      <p:cNvPr id="0" name="Picture 1" descr="image8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2459038"/>
                        <a:ext cx="9137651"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30" name="矩形 186377"/>
          <p:cNvSpPr>
            <a:spLocks noChangeArrowheads="1"/>
          </p:cNvSpPr>
          <p:nvPr/>
        </p:nvSpPr>
        <p:spPr bwMode="auto">
          <a:xfrm rot="-1757206">
            <a:off x="3397251" y="949326"/>
            <a:ext cx="647700" cy="600075"/>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003366"/>
                </a:solidFill>
              </a:rPr>
              <a:t>A</a:t>
            </a:r>
          </a:p>
        </p:txBody>
      </p:sp>
      <p:sp>
        <p:nvSpPr>
          <p:cNvPr id="48131" name="矩形 186379"/>
          <p:cNvSpPr>
            <a:spLocks noChangeArrowheads="1"/>
          </p:cNvSpPr>
          <p:nvPr/>
        </p:nvSpPr>
        <p:spPr bwMode="auto">
          <a:xfrm>
            <a:off x="7112001" y="877889"/>
            <a:ext cx="647700" cy="600075"/>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003366"/>
                </a:solidFill>
              </a:rPr>
              <a:t>B</a:t>
            </a:r>
          </a:p>
        </p:txBody>
      </p:sp>
      <p:sp>
        <p:nvSpPr>
          <p:cNvPr id="48132" name="直接连接符 186380"/>
          <p:cNvSpPr>
            <a:spLocks noChangeShapeType="1"/>
          </p:cNvSpPr>
          <p:nvPr/>
        </p:nvSpPr>
        <p:spPr bwMode="auto">
          <a:xfrm>
            <a:off x="7666567" y="1477964"/>
            <a:ext cx="0" cy="644525"/>
          </a:xfrm>
          <a:prstGeom prst="line">
            <a:avLst/>
          </a:prstGeom>
          <a:noFill/>
          <a:ln w="19050">
            <a:solidFill>
              <a:srgbClr val="9933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133" name="直接连接符 2"/>
          <p:cNvSpPr>
            <a:spLocks noChangeShapeType="1"/>
          </p:cNvSpPr>
          <p:nvPr/>
        </p:nvSpPr>
        <p:spPr bwMode="auto">
          <a:xfrm rot="10800000">
            <a:off x="7452784" y="379414"/>
            <a:ext cx="0" cy="492125"/>
          </a:xfrm>
          <a:prstGeom prst="line">
            <a:avLst/>
          </a:prstGeom>
          <a:noFill/>
          <a:ln w="19050">
            <a:solidFill>
              <a:srgbClr val="9933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3"/>
          <p:cNvSpPr/>
          <p:nvPr/>
        </p:nvSpPr>
        <p:spPr>
          <a:xfrm flipH="1">
            <a:off x="7262285" y="1477963"/>
            <a:ext cx="12700" cy="425450"/>
          </a:xfrm>
          <a:prstGeom prst="line">
            <a:avLst/>
          </a:prstGeom>
          <a:ln>
            <a:headEnd type="none" w="med" len="med"/>
            <a:tailEnd type="triangle" w="sm" len="lg"/>
          </a:ln>
        </p:spPr>
        <p:style>
          <a:lnRef idx="3">
            <a:schemeClr val="dk1"/>
          </a:lnRef>
          <a:fillRef idx="0">
            <a:schemeClr val="dk1"/>
          </a:fillRef>
          <a:effectRef idx="2">
            <a:schemeClr val="dk1"/>
          </a:effectRef>
          <a:fontRef idx="minor">
            <a:schemeClr val="tx1"/>
          </a:fontRef>
        </p:style>
      </p:sp>
      <p:sp>
        <p:nvSpPr>
          <p:cNvPr id="48135" name="文本框 4"/>
          <p:cNvSpPr txBox="1">
            <a:spLocks noChangeArrowheads="1"/>
          </p:cNvSpPr>
          <p:nvPr/>
        </p:nvSpPr>
        <p:spPr bwMode="auto">
          <a:xfrm>
            <a:off x="7412567" y="2043114"/>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a:t>F</a:t>
            </a:r>
          </a:p>
        </p:txBody>
      </p:sp>
      <p:sp>
        <p:nvSpPr>
          <p:cNvPr id="48136" name="文本框 5"/>
          <p:cNvSpPr txBox="1">
            <a:spLocks noChangeArrowheads="1"/>
          </p:cNvSpPr>
          <p:nvPr/>
        </p:nvSpPr>
        <p:spPr bwMode="auto">
          <a:xfrm>
            <a:off x="6722534" y="1671639"/>
            <a:ext cx="7633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a:t>m</a:t>
            </a:r>
            <a:r>
              <a:rPr lang="en-US" altLang="zh-CN" baseline="-25000"/>
              <a:t>2</a:t>
            </a:r>
            <a:r>
              <a:rPr lang="en-US" altLang="zh-CN"/>
              <a:t>g</a:t>
            </a:r>
          </a:p>
        </p:txBody>
      </p:sp>
      <p:sp>
        <p:nvSpPr>
          <p:cNvPr id="48137" name="文本框 6"/>
          <p:cNvSpPr txBox="1">
            <a:spLocks noChangeArrowheads="1"/>
          </p:cNvSpPr>
          <p:nvPr/>
        </p:nvSpPr>
        <p:spPr bwMode="auto">
          <a:xfrm>
            <a:off x="7179733" y="9526"/>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a:t>T</a:t>
            </a:r>
          </a:p>
        </p:txBody>
      </p:sp>
      <p:sp>
        <p:nvSpPr>
          <p:cNvPr id="48138" name="直接连接符 7"/>
          <p:cNvSpPr>
            <a:spLocks noChangeShapeType="1"/>
          </p:cNvSpPr>
          <p:nvPr/>
        </p:nvSpPr>
        <p:spPr bwMode="auto">
          <a:xfrm>
            <a:off x="3797300" y="1368426"/>
            <a:ext cx="0" cy="644525"/>
          </a:xfrm>
          <a:prstGeom prst="line">
            <a:avLst/>
          </a:prstGeom>
          <a:noFill/>
          <a:ln w="19050">
            <a:solidFill>
              <a:srgbClr val="9933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139" name="直接连接符 8"/>
          <p:cNvSpPr>
            <a:spLocks noChangeShapeType="1"/>
          </p:cNvSpPr>
          <p:nvPr/>
        </p:nvSpPr>
        <p:spPr bwMode="auto">
          <a:xfrm rot="-7260000">
            <a:off x="4322235" y="538691"/>
            <a:ext cx="0" cy="859367"/>
          </a:xfrm>
          <a:prstGeom prst="line">
            <a:avLst/>
          </a:prstGeom>
          <a:noFill/>
          <a:ln w="19050">
            <a:solidFill>
              <a:srgbClr val="9933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140" name="直接连接符 9"/>
          <p:cNvSpPr>
            <a:spLocks noChangeShapeType="1"/>
          </p:cNvSpPr>
          <p:nvPr/>
        </p:nvSpPr>
        <p:spPr bwMode="auto">
          <a:xfrm rot="9120000">
            <a:off x="3443818" y="490539"/>
            <a:ext cx="2116" cy="644525"/>
          </a:xfrm>
          <a:prstGeom prst="line">
            <a:avLst/>
          </a:prstGeom>
          <a:noFill/>
          <a:ln w="19050">
            <a:solidFill>
              <a:srgbClr val="9933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141" name="文本框 10"/>
          <p:cNvSpPr txBox="1">
            <a:spLocks noChangeArrowheads="1"/>
          </p:cNvSpPr>
          <p:nvPr/>
        </p:nvSpPr>
        <p:spPr bwMode="auto">
          <a:xfrm>
            <a:off x="4593167" y="527051"/>
            <a:ext cx="404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a:t>T</a:t>
            </a:r>
          </a:p>
        </p:txBody>
      </p:sp>
      <p:sp>
        <p:nvSpPr>
          <p:cNvPr id="48142" name="文本框 11"/>
          <p:cNvSpPr txBox="1">
            <a:spLocks noChangeArrowheads="1"/>
          </p:cNvSpPr>
          <p:nvPr/>
        </p:nvSpPr>
        <p:spPr bwMode="auto">
          <a:xfrm rot="-1800000">
            <a:off x="2917900" y="148759"/>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a:t>N</a:t>
            </a:r>
          </a:p>
        </p:txBody>
      </p:sp>
      <p:sp>
        <p:nvSpPr>
          <p:cNvPr id="48143" name="文本框 12"/>
          <p:cNvSpPr txBox="1">
            <a:spLocks noChangeArrowheads="1"/>
          </p:cNvSpPr>
          <p:nvPr/>
        </p:nvSpPr>
        <p:spPr bwMode="auto">
          <a:xfrm>
            <a:off x="3234267" y="1784351"/>
            <a:ext cx="7633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a:t>m</a:t>
            </a:r>
            <a:r>
              <a:rPr lang="en-US" altLang="zh-CN" baseline="-25000"/>
              <a:t>1</a:t>
            </a:r>
            <a:r>
              <a:rPr lang="en-US" altLang="zh-CN"/>
              <a:t>g</a:t>
            </a:r>
          </a:p>
        </p:txBody>
      </p:sp>
      <p:sp>
        <p:nvSpPr>
          <p:cNvPr id="14" name="直接连接符 13"/>
          <p:cNvSpPr/>
          <p:nvPr/>
        </p:nvSpPr>
        <p:spPr>
          <a:xfrm>
            <a:off x="8978900" y="927101"/>
            <a:ext cx="0" cy="644525"/>
          </a:xfrm>
          <a:prstGeom prst="line">
            <a:avLst/>
          </a:prstGeom>
          <a:ln>
            <a:headEnd type="none" w="med" len="med"/>
            <a:tailEnd type="triangle" w="sm" len="lg"/>
          </a:ln>
        </p:spPr>
        <p:style>
          <a:lnRef idx="3">
            <a:schemeClr val="accent2"/>
          </a:lnRef>
          <a:fillRef idx="0">
            <a:schemeClr val="accent2"/>
          </a:fillRef>
          <a:effectRef idx="2">
            <a:schemeClr val="accent2"/>
          </a:effectRef>
          <a:fontRef idx="minor">
            <a:schemeClr val="tx1"/>
          </a:fontRef>
        </p:style>
      </p:sp>
      <p:sp>
        <p:nvSpPr>
          <p:cNvPr id="48145" name="文本框 14"/>
          <p:cNvSpPr txBox="1">
            <a:spLocks noChangeArrowheads="1"/>
          </p:cNvSpPr>
          <p:nvPr/>
        </p:nvSpPr>
        <p:spPr bwMode="auto">
          <a:xfrm>
            <a:off x="9091084" y="990601"/>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a:t>a</a:t>
            </a:r>
          </a:p>
        </p:txBody>
      </p:sp>
      <p:sp>
        <p:nvSpPr>
          <p:cNvPr id="16" name="直接连接符 15"/>
          <p:cNvSpPr/>
          <p:nvPr/>
        </p:nvSpPr>
        <p:spPr>
          <a:xfrm rot="14340000">
            <a:off x="5215468" y="975255"/>
            <a:ext cx="0" cy="859367"/>
          </a:xfrm>
          <a:prstGeom prst="line">
            <a:avLst/>
          </a:prstGeom>
          <a:ln>
            <a:headEnd type="none" w="med" len="med"/>
            <a:tailEnd type="triangle" w="sm" len="lg"/>
          </a:ln>
        </p:spPr>
        <p:style>
          <a:lnRef idx="3">
            <a:schemeClr val="accent2"/>
          </a:lnRef>
          <a:fillRef idx="0">
            <a:schemeClr val="accent2"/>
          </a:fillRef>
          <a:effectRef idx="2">
            <a:schemeClr val="accent2"/>
          </a:effectRef>
          <a:fontRef idx="minor">
            <a:schemeClr val="tx1"/>
          </a:fontRef>
        </p:style>
      </p:sp>
      <p:sp>
        <p:nvSpPr>
          <p:cNvPr id="48147" name="文本框 16"/>
          <p:cNvSpPr txBox="1">
            <a:spLocks noChangeArrowheads="1"/>
          </p:cNvSpPr>
          <p:nvPr/>
        </p:nvSpPr>
        <p:spPr bwMode="auto">
          <a:xfrm rot="-1920000">
            <a:off x="4894561" y="975054"/>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a:t>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p:cNvSpPr>
            <a:spLocks noGrp="1"/>
          </p:cNvSpPr>
          <p:nvPr>
            <p:ph type="ftr" sz="quarter" idx="10"/>
          </p:nvPr>
        </p:nvSpPr>
        <p:spPr/>
        <p:txBody>
          <a:bodyPr/>
          <a:lstStyle/>
          <a:p>
            <a:fld id="{22C907AF-8271-4F28-9DFE-F9FAAB2674C6}" type="slidenum">
              <a:rPr lang="en-US" altLang="zh-CN"/>
              <a:pPr/>
              <a:t>33</a:t>
            </a:fld>
            <a:endParaRPr lang="en-US" altLang="zh-CN"/>
          </a:p>
        </p:txBody>
      </p:sp>
      <p:sp>
        <p:nvSpPr>
          <p:cNvPr id="145411" name="Text Box 3"/>
          <p:cNvSpPr txBox="1">
            <a:spLocks noChangeArrowheads="1"/>
          </p:cNvSpPr>
          <p:nvPr/>
        </p:nvSpPr>
        <p:spPr bwMode="auto">
          <a:xfrm>
            <a:off x="1247775" y="4710113"/>
            <a:ext cx="101779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dirty="0">
                <a:solidFill>
                  <a:schemeClr val="tx1"/>
                </a:solidFill>
                <a:ea typeface="黑体" panose="02010609060101010101" pitchFamily="49" charset="-122"/>
              </a:rPr>
              <a:t>则对</a:t>
            </a:r>
            <a:r>
              <a:rPr kumimoji="1" lang="en-US" altLang="zh-CN" sz="2800" i="1" dirty="0">
                <a:solidFill>
                  <a:schemeClr val="tx1"/>
                </a:solidFill>
                <a:ea typeface="黑体" panose="02010609060101010101" pitchFamily="49" charset="-122"/>
              </a:rPr>
              <a:t>m</a:t>
            </a:r>
            <a:r>
              <a:rPr kumimoji="1" lang="zh-CN" altLang="en-US" sz="2800" dirty="0">
                <a:solidFill>
                  <a:schemeClr val="tx1"/>
                </a:solidFill>
                <a:ea typeface="黑体" panose="02010609060101010101" pitchFamily="49" charset="-122"/>
              </a:rPr>
              <a:t>应用牛顿定律列方程如下：</a:t>
            </a:r>
          </a:p>
        </p:txBody>
      </p:sp>
      <p:grpSp>
        <p:nvGrpSpPr>
          <p:cNvPr id="145420" name="Group 12"/>
          <p:cNvGrpSpPr/>
          <p:nvPr/>
        </p:nvGrpSpPr>
        <p:grpSpPr bwMode="auto">
          <a:xfrm>
            <a:off x="647701" y="638177"/>
            <a:ext cx="11112500" cy="1987550"/>
            <a:chOff x="306" y="353"/>
            <a:chExt cx="5250" cy="1252"/>
          </a:xfrm>
        </p:grpSpPr>
        <p:sp>
          <p:nvSpPr>
            <p:cNvPr id="145413" name="Text Box 5"/>
            <p:cNvSpPr txBox="1">
              <a:spLocks noChangeArrowheads="1"/>
            </p:cNvSpPr>
            <p:nvPr/>
          </p:nvSpPr>
          <p:spPr bwMode="auto">
            <a:xfrm>
              <a:off x="306" y="353"/>
              <a:ext cx="5250" cy="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kumimoji="1" lang="zh-CN" altLang="en-US" sz="2800" dirty="0">
                  <a:solidFill>
                    <a:srgbClr val="FF0000"/>
                  </a:solidFill>
                  <a:ea typeface="黑体" panose="02010609060101010101" pitchFamily="49" charset="-122"/>
                </a:rPr>
                <a:t>例</a:t>
              </a:r>
              <a:r>
                <a:rPr kumimoji="1" lang="en-US" altLang="zh-CN" sz="2800" dirty="0">
                  <a:solidFill>
                    <a:srgbClr val="FF0000"/>
                  </a:solidFill>
                  <a:ea typeface="黑体" panose="02010609060101010101" pitchFamily="49" charset="-122"/>
                </a:rPr>
                <a:t>5.</a:t>
              </a:r>
              <a:r>
                <a:rPr kumimoji="1" lang="zh-CN" altLang="en-US" sz="2800" dirty="0">
                  <a:solidFill>
                    <a:schemeClr val="tx1"/>
                  </a:solidFill>
                  <a:ea typeface="黑体" panose="02010609060101010101" pitchFamily="49" charset="-122"/>
                </a:rPr>
                <a:t>　升降机内有一光滑斜面，固定在底板上，斜面倾角为</a:t>
              </a:r>
              <a:r>
                <a:rPr kumimoji="1" lang="en-US" altLang="zh-CN" sz="2800" i="1" dirty="0">
                  <a:solidFill>
                    <a:schemeClr val="tx1"/>
                  </a:solidFill>
                  <a:ea typeface="黑体" panose="02010609060101010101" pitchFamily="49" charset="-122"/>
                </a:rPr>
                <a:t>θ</a:t>
              </a:r>
              <a:r>
                <a:rPr kumimoji="1" lang="en-US" altLang="zh-CN" sz="2800" dirty="0">
                  <a:solidFill>
                    <a:schemeClr val="tx1"/>
                  </a:solidFill>
                  <a:ea typeface="黑体" panose="02010609060101010101" pitchFamily="49" charset="-122"/>
                </a:rPr>
                <a:t>.</a:t>
              </a:r>
              <a:r>
                <a:rPr kumimoji="1" lang="zh-CN" altLang="en-US" sz="2800" dirty="0">
                  <a:solidFill>
                    <a:schemeClr val="tx1"/>
                  </a:solidFill>
                  <a:ea typeface="黑体" panose="02010609060101010101" pitchFamily="49" charset="-122"/>
                </a:rPr>
                <a:t>当升降机以匀加速度</a:t>
              </a:r>
              <a:r>
                <a:rPr kumimoji="1" lang="zh-CN" altLang="en-US" sz="2800" i="1" dirty="0">
                  <a:solidFill>
                    <a:schemeClr val="tx1"/>
                  </a:solidFill>
                  <a:ea typeface="黑体" panose="02010609060101010101" pitchFamily="49" charset="-122"/>
                </a:rPr>
                <a:t>      </a:t>
              </a:r>
              <a:r>
                <a:rPr kumimoji="1" lang="zh-CN" altLang="en-US" sz="2800" dirty="0">
                  <a:solidFill>
                    <a:schemeClr val="tx1"/>
                  </a:solidFill>
                  <a:ea typeface="黑体" panose="02010609060101010101" pitchFamily="49" charset="-122"/>
                </a:rPr>
                <a:t>竖直上升时，质量为</a:t>
              </a:r>
              <a:r>
                <a:rPr kumimoji="1" lang="en-US" altLang="zh-CN" sz="2800" i="1" dirty="0">
                  <a:solidFill>
                    <a:schemeClr val="tx1"/>
                  </a:solidFill>
                  <a:ea typeface="黑体" panose="02010609060101010101" pitchFamily="49" charset="-122"/>
                </a:rPr>
                <a:t>m</a:t>
              </a:r>
              <a:r>
                <a:rPr kumimoji="1" lang="zh-CN" altLang="en-US" sz="2800" dirty="0">
                  <a:solidFill>
                    <a:schemeClr val="tx1"/>
                  </a:solidFill>
                  <a:ea typeface="黑体" panose="02010609060101010101" pitchFamily="49" charset="-122"/>
                </a:rPr>
                <a:t>的物体从斜面顶端沿斜面开始下滑，如图所示</a:t>
              </a:r>
              <a:r>
                <a:rPr kumimoji="1" lang="en-US" altLang="zh-CN" sz="2800" dirty="0">
                  <a:solidFill>
                    <a:schemeClr val="tx1"/>
                  </a:solidFill>
                  <a:ea typeface="黑体" panose="02010609060101010101" pitchFamily="49" charset="-122"/>
                </a:rPr>
                <a:t>.</a:t>
              </a:r>
              <a:r>
                <a:rPr kumimoji="1" lang="zh-CN" altLang="en-US" sz="2800" dirty="0">
                  <a:solidFill>
                    <a:schemeClr val="tx1"/>
                  </a:solidFill>
                  <a:ea typeface="黑体" panose="02010609060101010101" pitchFamily="49" charset="-122"/>
                </a:rPr>
                <a:t>已知斜面长为</a:t>
              </a:r>
              <a:r>
                <a:rPr kumimoji="1" lang="en-US" altLang="zh-CN" sz="2800" i="1" dirty="0">
                  <a:solidFill>
                    <a:schemeClr val="tx1"/>
                  </a:solidFill>
                  <a:ea typeface="黑体" panose="02010609060101010101" pitchFamily="49" charset="-122"/>
                </a:rPr>
                <a:t>l</a:t>
              </a:r>
              <a:r>
                <a:rPr kumimoji="1" lang="zh-CN" altLang="en-US" sz="2800" dirty="0">
                  <a:solidFill>
                    <a:schemeClr val="tx1"/>
                  </a:solidFill>
                  <a:ea typeface="黑体" panose="02010609060101010101" pitchFamily="49" charset="-122"/>
                </a:rPr>
                <a:t>，求物体对斜面的压力，物体从斜面顶点滑到底部所需的时间</a:t>
              </a:r>
              <a:r>
                <a:rPr kumimoji="1" lang="en-US" altLang="zh-CN" sz="2800" dirty="0">
                  <a:solidFill>
                    <a:schemeClr val="tx1"/>
                  </a:solidFill>
                  <a:ea typeface="黑体" panose="02010609060101010101" pitchFamily="49" charset="-122"/>
                </a:rPr>
                <a:t>.</a:t>
              </a:r>
            </a:p>
          </p:txBody>
        </p:sp>
        <p:graphicFrame>
          <p:nvGraphicFramePr>
            <p:cNvPr id="145414" name="Object 6"/>
            <p:cNvGraphicFramePr>
              <a:graphicFrameLocks noChangeAspect="1"/>
            </p:cNvGraphicFramePr>
            <p:nvPr/>
          </p:nvGraphicFramePr>
          <p:xfrm>
            <a:off x="1182" y="604"/>
            <a:ext cx="273" cy="409"/>
          </p:xfrm>
          <a:graphic>
            <a:graphicData uri="http://schemas.openxmlformats.org/presentationml/2006/ole">
              <mc:AlternateContent xmlns:mc="http://schemas.openxmlformats.org/markup-compatibility/2006">
                <mc:Choice xmlns:v="urn:schemas-microsoft-com:vml" Requires="v">
                  <p:oleObj name="Equation" r:id="rId2" imgW="3657600" imgH="5486400" progId="">
                    <p:embed/>
                  </p:oleObj>
                </mc:Choice>
                <mc:Fallback>
                  <p:oleObj name="Equation" r:id="rId2" imgW="3657600" imgH="5486400" progId="">
                    <p:embed/>
                    <p:pic>
                      <p:nvPicPr>
                        <p:cNvPr id="0" name="Picture 3" descr="image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 y="604"/>
                          <a:ext cx="273" cy="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5421" name="Group 13"/>
          <p:cNvGrpSpPr/>
          <p:nvPr/>
        </p:nvGrpSpPr>
        <p:grpSpPr bwMode="auto">
          <a:xfrm>
            <a:off x="726017" y="2762251"/>
            <a:ext cx="5219700" cy="1260475"/>
            <a:chOff x="295" y="2079"/>
            <a:chExt cx="2466" cy="794"/>
          </a:xfrm>
        </p:grpSpPr>
        <p:graphicFrame>
          <p:nvGraphicFramePr>
            <p:cNvPr id="145410" name="Object 2"/>
            <p:cNvGraphicFramePr>
              <a:graphicFrameLocks noChangeAspect="1"/>
            </p:cNvGraphicFramePr>
            <p:nvPr/>
          </p:nvGraphicFramePr>
          <p:xfrm>
            <a:off x="1111" y="2481"/>
            <a:ext cx="1134" cy="392"/>
          </p:xfrm>
          <a:graphic>
            <a:graphicData uri="http://schemas.openxmlformats.org/presentationml/2006/ole">
              <mc:AlternateContent xmlns:mc="http://schemas.openxmlformats.org/markup-compatibility/2006">
                <mc:Choice xmlns:v="urn:schemas-microsoft-com:vml" Requires="v">
                  <p:oleObj name="Equation" r:id="rId4" imgW="15849600" imgH="5486400" progId="">
                    <p:embed/>
                  </p:oleObj>
                </mc:Choice>
                <mc:Fallback>
                  <p:oleObj name="Equation" r:id="rId4" imgW="15849600" imgH="5486400" progId="">
                    <p:embed/>
                    <p:pic>
                      <p:nvPicPr>
                        <p:cNvPr id="0" name="Picture 2" descr="image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 y="2481"/>
                          <a:ext cx="1134"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7" name="Text Box 9"/>
            <p:cNvSpPr txBox="1">
              <a:spLocks noChangeArrowheads="1"/>
            </p:cNvSpPr>
            <p:nvPr/>
          </p:nvSpPr>
          <p:spPr bwMode="auto">
            <a:xfrm>
              <a:off x="295" y="2079"/>
              <a:ext cx="2466"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zh-CN" sz="2800" dirty="0">
                  <a:solidFill>
                    <a:srgbClr val="FF3300"/>
                  </a:solidFill>
                  <a:ea typeface="黑体" panose="02010609060101010101" pitchFamily="49" charset="-122"/>
                </a:rPr>
                <a:t>解</a:t>
              </a:r>
              <a:r>
                <a:rPr kumimoji="1" lang="zh-CN" altLang="zh-CN" sz="2800" dirty="0">
                  <a:solidFill>
                    <a:schemeClr val="tx1"/>
                  </a:solidFill>
                  <a:ea typeface="黑体" panose="02010609060101010101" pitchFamily="49" charset="-122"/>
                </a:rPr>
                <a:t>　</a:t>
              </a:r>
              <a:r>
                <a:rPr kumimoji="1" lang="zh-CN" altLang="en-US" sz="2800" dirty="0">
                  <a:solidFill>
                    <a:schemeClr val="tx1"/>
                  </a:solidFill>
                  <a:ea typeface="黑体" panose="02010609060101010101" pitchFamily="49" charset="-122"/>
                </a:rPr>
                <a:t>物体相对于地的加速度为</a:t>
              </a:r>
            </a:p>
          </p:txBody>
        </p:sp>
      </p:grpSp>
      <p:graphicFrame>
        <p:nvGraphicFramePr>
          <p:cNvPr id="145419" name="Object 11"/>
          <p:cNvGraphicFramePr>
            <a:graphicFrameLocks noChangeAspect="1"/>
          </p:cNvGraphicFramePr>
          <p:nvPr/>
        </p:nvGraphicFramePr>
        <p:xfrm>
          <a:off x="2256367" y="5402264"/>
          <a:ext cx="7874000" cy="1062037"/>
        </p:xfrm>
        <a:graphic>
          <a:graphicData uri="http://schemas.openxmlformats.org/presentationml/2006/ole">
            <mc:AlternateContent xmlns:mc="http://schemas.openxmlformats.org/markup-compatibility/2006">
              <mc:Choice xmlns:v="urn:schemas-microsoft-com:vml" Requires="v">
                <p:oleObj name="Equation" r:id="rId6" imgW="60960000" imgH="10972800" progId="">
                  <p:embed/>
                </p:oleObj>
              </mc:Choice>
              <mc:Fallback>
                <p:oleObj name="Equation" r:id="rId6" imgW="60960000" imgH="10972800" progId="">
                  <p:embed/>
                  <p:pic>
                    <p:nvPicPr>
                      <p:cNvPr id="0" name="Picture 1" descr="image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367" y="5402264"/>
                        <a:ext cx="7874000"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5422" name="Picture 14" descr="020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5717" y="2762251"/>
            <a:ext cx="5664200" cy="2022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145422"/>
                                        </p:tgtEl>
                                        <p:attrNameLst>
                                          <p:attrName>style.visibility</p:attrName>
                                        </p:attrNameLst>
                                      </p:cBhvr>
                                      <p:to>
                                        <p:strVal val="visible"/>
                                      </p:to>
                                    </p:set>
                                    <p:animEffect transition="in" filter="box(out)">
                                      <p:cBhvr>
                                        <p:cTn id="7" dur="500"/>
                                        <p:tgtEl>
                                          <p:spTgt spid="1454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5421"/>
                                        </p:tgtEl>
                                        <p:attrNameLst>
                                          <p:attrName>style.visibility</p:attrName>
                                        </p:attrNameLst>
                                      </p:cBhvr>
                                      <p:to>
                                        <p:strVal val="visible"/>
                                      </p:to>
                                    </p:set>
                                    <p:animEffect transition="in" filter="box(in)">
                                      <p:cBhvr>
                                        <p:cTn id="12" dur="500"/>
                                        <p:tgtEl>
                                          <p:spTgt spid="14542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5411"/>
                                        </p:tgtEl>
                                        <p:attrNameLst>
                                          <p:attrName>style.visibility</p:attrName>
                                        </p:attrNameLst>
                                      </p:cBhvr>
                                      <p:to>
                                        <p:strVal val="visible"/>
                                      </p:to>
                                    </p:set>
                                    <p:animEffect transition="in" filter="slide(fromBottom)">
                                      <p:cBhvr>
                                        <p:cTn id="17" dur="500"/>
                                        <p:tgtEl>
                                          <p:spTgt spid="1454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5419"/>
                                        </p:tgtEl>
                                        <p:attrNameLst>
                                          <p:attrName>style.visibility</p:attrName>
                                        </p:attrNameLst>
                                      </p:cBhvr>
                                      <p:to>
                                        <p:strVal val="visible"/>
                                      </p:to>
                                    </p:set>
                                    <p:animEffect transition="in" filter="blinds(horizontal)">
                                      <p:cBhvr>
                                        <p:cTn id="22" dur="500"/>
                                        <p:tgtEl>
                                          <p:spTgt spid="145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1"/>
          <p:cNvSpPr>
            <a:spLocks noGrp="1"/>
          </p:cNvSpPr>
          <p:nvPr>
            <p:ph type="ftr" sz="quarter" idx="10"/>
          </p:nvPr>
        </p:nvSpPr>
        <p:spPr/>
        <p:txBody>
          <a:bodyPr/>
          <a:lstStyle/>
          <a:p>
            <a:fld id="{30AC09F6-A1A1-460E-9A2B-82C6DE94B901}" type="slidenum">
              <a:rPr lang="en-US" altLang="zh-CN"/>
              <a:pPr/>
              <a:t>34</a:t>
            </a:fld>
            <a:endParaRPr lang="en-US" altLang="zh-CN"/>
          </a:p>
        </p:txBody>
      </p:sp>
      <p:graphicFrame>
        <p:nvGraphicFramePr>
          <p:cNvPr id="146435" name="Object 3"/>
          <p:cNvGraphicFramePr>
            <a:graphicFrameLocks noChangeAspect="1"/>
          </p:cNvGraphicFramePr>
          <p:nvPr/>
        </p:nvGraphicFramePr>
        <p:xfrm>
          <a:off x="1295400" y="836613"/>
          <a:ext cx="9076267" cy="615950"/>
        </p:xfrm>
        <a:graphic>
          <a:graphicData uri="http://schemas.openxmlformats.org/presentationml/2006/ole">
            <mc:AlternateContent xmlns:mc="http://schemas.openxmlformats.org/markup-compatibility/2006">
              <mc:Choice xmlns:v="urn:schemas-microsoft-com:vml" Requires="v">
                <p:oleObj name="Equation" r:id="rId3" imgW="60655200" imgH="5486400" progId="">
                  <p:embed/>
                </p:oleObj>
              </mc:Choice>
              <mc:Fallback>
                <p:oleObj name="Equation" r:id="rId3" imgW="60655200" imgH="5486400" progId="">
                  <p:embed/>
                  <p:pic>
                    <p:nvPicPr>
                      <p:cNvPr id="0" name="Picture 5" descr="image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36613"/>
                        <a:ext cx="9076267"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36" name="Text Box 4"/>
          <p:cNvSpPr txBox="1">
            <a:spLocks noChangeArrowheads="1"/>
          </p:cNvSpPr>
          <p:nvPr/>
        </p:nvSpPr>
        <p:spPr bwMode="auto">
          <a:xfrm>
            <a:off x="876300" y="1628776"/>
            <a:ext cx="1043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chemeClr val="tx1"/>
                </a:solidFill>
                <a:ea typeface="黑体" panose="02010609060101010101" pitchFamily="49" charset="-122"/>
              </a:rPr>
              <a:t>由牛顿第三定律可知，物体对斜面的压力为</a:t>
            </a:r>
          </a:p>
        </p:txBody>
      </p:sp>
      <p:graphicFrame>
        <p:nvGraphicFramePr>
          <p:cNvPr id="146437" name="Object 5"/>
          <p:cNvGraphicFramePr>
            <a:graphicFrameLocks noChangeAspect="1"/>
          </p:cNvGraphicFramePr>
          <p:nvPr/>
        </p:nvGraphicFramePr>
        <p:xfrm>
          <a:off x="3312585" y="2336801"/>
          <a:ext cx="3263900" cy="587375"/>
        </p:xfrm>
        <a:graphic>
          <a:graphicData uri="http://schemas.openxmlformats.org/presentationml/2006/ole">
            <mc:AlternateContent xmlns:mc="http://schemas.openxmlformats.org/markup-compatibility/2006">
              <mc:Choice xmlns:v="urn:schemas-microsoft-com:vml" Requires="v">
                <p:oleObj name="Equation" r:id="rId5" imgW="22860000" imgH="5486400" progId="">
                  <p:embed/>
                </p:oleObj>
              </mc:Choice>
              <mc:Fallback>
                <p:oleObj name="Equation" r:id="rId5" imgW="22860000" imgH="5486400" progId="">
                  <p:embed/>
                  <p:pic>
                    <p:nvPicPr>
                      <p:cNvPr id="0" name="Picture 4" descr="image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585" y="2336801"/>
                        <a:ext cx="32639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9" name="Object 7"/>
          <p:cNvGraphicFramePr>
            <a:graphicFrameLocks noChangeAspect="1"/>
          </p:cNvGraphicFramePr>
          <p:nvPr/>
        </p:nvGraphicFramePr>
        <p:xfrm>
          <a:off x="2351618" y="3087689"/>
          <a:ext cx="4709583" cy="606425"/>
        </p:xfrm>
        <a:graphic>
          <a:graphicData uri="http://schemas.openxmlformats.org/presentationml/2006/ole">
            <mc:AlternateContent xmlns:mc="http://schemas.openxmlformats.org/markup-compatibility/2006">
              <mc:Choice xmlns:v="urn:schemas-microsoft-com:vml" Requires="v">
                <p:oleObj name="Equation" r:id="rId7" imgW="32004000" imgH="5486400" progId="">
                  <p:embed/>
                </p:oleObj>
              </mc:Choice>
              <mc:Fallback>
                <p:oleObj name="Equation" r:id="rId7" imgW="32004000" imgH="5486400" progId="">
                  <p:embed/>
                  <p:pic>
                    <p:nvPicPr>
                      <p:cNvPr id="0" name="Picture 3" descr="image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1618" y="3087689"/>
                        <a:ext cx="4709583"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42" name="Object 10"/>
          <p:cNvGraphicFramePr>
            <a:graphicFrameLocks noChangeAspect="1"/>
          </p:cNvGraphicFramePr>
          <p:nvPr/>
        </p:nvGraphicFramePr>
        <p:xfrm>
          <a:off x="2256367" y="3894139"/>
          <a:ext cx="6527800" cy="974725"/>
        </p:xfrm>
        <a:graphic>
          <a:graphicData uri="http://schemas.openxmlformats.org/presentationml/2006/ole">
            <mc:AlternateContent xmlns:mc="http://schemas.openxmlformats.org/markup-compatibility/2006">
              <mc:Choice xmlns:v="urn:schemas-microsoft-com:vml" Requires="v">
                <p:oleObj name="Equation" r:id="rId9" imgW="47548800" imgH="9448800" progId="">
                  <p:embed/>
                </p:oleObj>
              </mc:Choice>
              <mc:Fallback>
                <p:oleObj name="Equation" r:id="rId9" imgW="47548800" imgH="9448800" progId="">
                  <p:embed/>
                  <p:pic>
                    <p:nvPicPr>
                      <p:cNvPr id="0" name="Picture 2" descr="image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367" y="3894139"/>
                        <a:ext cx="652780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6447" name="Group 15"/>
          <p:cNvGrpSpPr/>
          <p:nvPr/>
        </p:nvGrpSpPr>
        <p:grpSpPr bwMode="auto">
          <a:xfrm>
            <a:off x="1581151" y="4876801"/>
            <a:ext cx="5499099" cy="1431925"/>
            <a:chOff x="657" y="3067"/>
            <a:chExt cx="2598" cy="902"/>
          </a:xfrm>
        </p:grpSpPr>
        <p:sp>
          <p:nvSpPr>
            <p:cNvPr id="146445" name="Text Box 13"/>
            <p:cNvSpPr txBox="1">
              <a:spLocks noChangeArrowheads="1"/>
            </p:cNvSpPr>
            <p:nvPr/>
          </p:nvSpPr>
          <p:spPr bwMode="auto">
            <a:xfrm>
              <a:off x="657" y="3067"/>
              <a:ext cx="9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chemeClr val="tx1"/>
                  </a:solidFill>
                  <a:ea typeface="黑体" panose="02010609060101010101" pitchFamily="49" charset="-122"/>
                </a:rPr>
                <a:t>得</a:t>
              </a:r>
            </a:p>
          </p:txBody>
        </p:sp>
        <p:graphicFrame>
          <p:nvGraphicFramePr>
            <p:cNvPr id="146446" name="Object 14"/>
            <p:cNvGraphicFramePr>
              <a:graphicFrameLocks noChangeAspect="1"/>
            </p:cNvGraphicFramePr>
            <p:nvPr/>
          </p:nvGraphicFramePr>
          <p:xfrm>
            <a:off x="1874" y="3230"/>
            <a:ext cx="1381" cy="739"/>
          </p:xfrm>
          <a:graphic>
            <a:graphicData uri="http://schemas.openxmlformats.org/presentationml/2006/ole">
              <mc:AlternateContent xmlns:mc="http://schemas.openxmlformats.org/markup-compatibility/2006">
                <mc:Choice xmlns:v="urn:schemas-microsoft-com:vml" Requires="v">
                  <p:oleObj name="Equation" r:id="rId11" imgW="27127200" imgH="11887200" progId="">
                    <p:embed/>
                  </p:oleObj>
                </mc:Choice>
                <mc:Fallback>
                  <p:oleObj name="Equation" r:id="rId11" imgW="27127200" imgH="11887200" progId="">
                    <p:embed/>
                    <p:pic>
                      <p:nvPicPr>
                        <p:cNvPr id="0" name="Picture 1" descr="image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4" y="3230"/>
                          <a:ext cx="1381" cy="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ox(in)">
                                      <p:cBhvr>
                                        <p:cTn id="7" dur="500"/>
                                        <p:tgtEl>
                                          <p:spTgt spid="1464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46437"/>
                                        </p:tgtEl>
                                        <p:attrNameLst>
                                          <p:attrName>style.visibility</p:attrName>
                                        </p:attrNameLst>
                                      </p:cBhvr>
                                      <p:to>
                                        <p:strVal val="visible"/>
                                      </p:to>
                                    </p:set>
                                    <p:animEffect transition="in" filter="slide(fromBottom)">
                                      <p:cBhvr>
                                        <p:cTn id="12" dur="500"/>
                                        <p:tgtEl>
                                          <p:spTgt spid="14643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6439"/>
                                        </p:tgtEl>
                                        <p:attrNameLst>
                                          <p:attrName>style.visibility</p:attrName>
                                        </p:attrNameLst>
                                      </p:cBhvr>
                                      <p:to>
                                        <p:strVal val="visible"/>
                                      </p:to>
                                    </p:set>
                                    <p:anim calcmode="lin" valueType="num">
                                      <p:cBhvr additive="base">
                                        <p:cTn id="17" dur="500" fill="hold"/>
                                        <p:tgtEl>
                                          <p:spTgt spid="146439"/>
                                        </p:tgtEl>
                                        <p:attrNameLst>
                                          <p:attrName>ppt_x</p:attrName>
                                        </p:attrNameLst>
                                      </p:cBhvr>
                                      <p:tavLst>
                                        <p:tav tm="0">
                                          <p:val>
                                            <p:strVal val="0-#ppt_w/2"/>
                                          </p:val>
                                        </p:tav>
                                        <p:tav tm="100000">
                                          <p:val>
                                            <p:strVal val="#ppt_x"/>
                                          </p:val>
                                        </p:tav>
                                      </p:tavLst>
                                    </p:anim>
                                    <p:anim calcmode="lin" valueType="num">
                                      <p:cBhvr additive="base">
                                        <p:cTn id="18" dur="500" fill="hold"/>
                                        <p:tgtEl>
                                          <p:spTgt spid="14643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46442"/>
                                        </p:tgtEl>
                                        <p:attrNameLst>
                                          <p:attrName>style.visibility</p:attrName>
                                        </p:attrNameLst>
                                      </p:cBhvr>
                                      <p:to>
                                        <p:strVal val="visible"/>
                                      </p:to>
                                    </p:set>
                                    <p:animEffect transition="in" filter="slide(fromBottom)">
                                      <p:cBhvr>
                                        <p:cTn id="23" dur="500"/>
                                        <p:tgtEl>
                                          <p:spTgt spid="14644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nodeType="clickEffect">
                                  <p:stCondLst>
                                    <p:cond delay="0"/>
                                  </p:stCondLst>
                                  <p:childTnLst>
                                    <p:set>
                                      <p:cBhvr>
                                        <p:cTn id="27" dur="1" fill="hold">
                                          <p:stCondLst>
                                            <p:cond delay="0"/>
                                          </p:stCondLst>
                                        </p:cTn>
                                        <p:tgtEl>
                                          <p:spTgt spid="146447"/>
                                        </p:tgtEl>
                                        <p:attrNameLst>
                                          <p:attrName>style.visibility</p:attrName>
                                        </p:attrNameLst>
                                      </p:cBhvr>
                                      <p:to>
                                        <p:strVal val="visible"/>
                                      </p:to>
                                    </p:set>
                                    <p:animEffect transition="in" filter="barn(inHorizontal)">
                                      <p:cBhvr>
                                        <p:cTn id="28" dur="500"/>
                                        <p:tgtEl>
                                          <p:spTgt spid="146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1" name="对象 190465"/>
          <p:cNvGraphicFramePr>
            <a:graphicFrameLocks/>
          </p:cNvGraphicFramePr>
          <p:nvPr/>
        </p:nvGraphicFramePr>
        <p:xfrm>
          <a:off x="935038" y="468313"/>
          <a:ext cx="10612437" cy="3594100"/>
        </p:xfrm>
        <a:graphic>
          <a:graphicData uri="http://schemas.openxmlformats.org/presentationml/2006/ole">
            <mc:AlternateContent xmlns:mc="http://schemas.openxmlformats.org/markup-compatibility/2006">
              <mc:Choice xmlns:v="urn:schemas-microsoft-com:vml" Requires="v">
                <p:oleObj name="Document" r:id="rId2" imgW="2847598" imgH="964200" progId="Word.Document.8">
                  <p:embed/>
                </p:oleObj>
              </mc:Choice>
              <mc:Fallback>
                <p:oleObj name="Document" r:id="rId2" imgW="2847598" imgH="964200" progId="Word.Document.8">
                  <p:embed/>
                  <p:pic>
                    <p:nvPicPr>
                      <p:cNvPr id="0" name="Picture 1" descr="image9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468313"/>
                        <a:ext cx="10612437"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1202" name="组合 190466"/>
          <p:cNvGrpSpPr/>
          <p:nvPr/>
        </p:nvGrpSpPr>
        <p:grpSpPr bwMode="auto">
          <a:xfrm>
            <a:off x="6351885" y="2511085"/>
            <a:ext cx="5018602" cy="3509962"/>
            <a:chOff x="3074" y="1641"/>
            <a:chExt cx="2181" cy="2034"/>
          </a:xfrm>
        </p:grpSpPr>
        <p:sp>
          <p:nvSpPr>
            <p:cNvPr id="51203" name="直接连接符 190467"/>
            <p:cNvSpPr>
              <a:spLocks noChangeShapeType="1"/>
            </p:cNvSpPr>
            <p:nvPr/>
          </p:nvSpPr>
          <p:spPr bwMode="auto">
            <a:xfrm>
              <a:off x="3470" y="1932"/>
              <a:ext cx="1707" cy="0"/>
            </a:xfrm>
            <a:prstGeom prst="line">
              <a:avLst/>
            </a:prstGeom>
            <a:noFill/>
            <a:ln w="19050">
              <a:solidFill>
                <a:srgbClr val="0000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04" name="直接连接符 190468"/>
            <p:cNvSpPr>
              <a:spLocks noChangeShapeType="1"/>
            </p:cNvSpPr>
            <p:nvPr/>
          </p:nvSpPr>
          <p:spPr bwMode="auto">
            <a:xfrm flipH="1">
              <a:off x="3468" y="1932"/>
              <a:ext cx="2" cy="1570"/>
            </a:xfrm>
            <a:prstGeom prst="line">
              <a:avLst/>
            </a:prstGeom>
            <a:noFill/>
            <a:ln w="19050">
              <a:solidFill>
                <a:srgbClr val="000066"/>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05" name="任意多边形 190469"/>
            <p:cNvSpPr>
              <a:spLocks noChangeArrowheads="1"/>
            </p:cNvSpPr>
            <p:nvPr/>
          </p:nvSpPr>
          <p:spPr bwMode="auto">
            <a:xfrm>
              <a:off x="3470" y="1933"/>
              <a:ext cx="1260" cy="1594"/>
            </a:xfrm>
            <a:custGeom>
              <a:avLst/>
              <a:gdLst>
                <a:gd name="T0" fmla="*/ 0 w 21363"/>
                <a:gd name="T1" fmla="*/ 0 h 21600"/>
                <a:gd name="T2" fmla="*/ 21365 w 21363"/>
                <a:gd name="T3" fmla="*/ 18400 h 21600"/>
                <a:gd name="T4" fmla="*/ 0 w 21363"/>
                <a:gd name="T5" fmla="*/ 0 h 21600"/>
                <a:gd name="T6" fmla="*/ 21365 w 21363"/>
                <a:gd name="T7" fmla="*/ 18400 h 21600"/>
                <a:gd name="T8" fmla="*/ 0 w 21363"/>
                <a:gd name="T9" fmla="*/ 21600 h 21600"/>
              </a:gdLst>
              <a:ahLst/>
              <a:cxnLst>
                <a:cxn ang="0">
                  <a:pos x="T0" y="T1"/>
                </a:cxn>
                <a:cxn ang="0">
                  <a:pos x="T2" y="T3"/>
                </a:cxn>
                <a:cxn ang="0">
                  <a:pos x="T4" y="T5"/>
                </a:cxn>
                <a:cxn ang="0">
                  <a:pos x="T6" y="T7"/>
                </a:cxn>
                <a:cxn ang="0">
                  <a:pos x="T8" y="T9"/>
                </a:cxn>
              </a:cxnLst>
              <a:rect l="0" t="0" r="r" b="b"/>
              <a:pathLst>
                <a:path w="21363" h="21600" fill="none">
                  <a:moveTo>
                    <a:pt x="0" y="0"/>
                  </a:moveTo>
                  <a:cubicBezTo>
                    <a:pt x="10844" y="0"/>
                    <a:pt x="19822" y="7992"/>
                    <a:pt x="21365" y="18400"/>
                  </a:cubicBezTo>
                </a:path>
                <a:path w="21363" h="21600" stroke="0">
                  <a:moveTo>
                    <a:pt x="0" y="0"/>
                  </a:moveTo>
                  <a:cubicBezTo>
                    <a:pt x="10844" y="0"/>
                    <a:pt x="19822" y="7992"/>
                    <a:pt x="21365" y="18400"/>
                  </a:cubicBezTo>
                  <a:lnTo>
                    <a:pt x="0" y="21600"/>
                  </a:lnTo>
                  <a:close/>
                </a:path>
              </a:pathLst>
            </a:custGeom>
            <a:noFill/>
            <a:ln w="19050">
              <a:solidFill>
                <a:srgbClr val="00808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06" name="文本框 190470"/>
            <p:cNvSpPr txBox="1">
              <a:spLocks noChangeArrowheads="1"/>
            </p:cNvSpPr>
            <p:nvPr/>
          </p:nvSpPr>
          <p:spPr bwMode="auto">
            <a:xfrm>
              <a:off x="5116" y="1840"/>
              <a:ext cx="13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2400" i="1">
                  <a:solidFill>
                    <a:srgbClr val="000066"/>
                  </a:solidFill>
                </a:rPr>
                <a:t>x</a:t>
              </a:r>
            </a:p>
          </p:txBody>
        </p:sp>
        <p:sp>
          <p:nvSpPr>
            <p:cNvPr id="51207" name="文本框 190471"/>
            <p:cNvSpPr txBox="1">
              <a:spLocks noChangeArrowheads="1"/>
            </p:cNvSpPr>
            <p:nvPr/>
          </p:nvSpPr>
          <p:spPr bwMode="auto">
            <a:xfrm>
              <a:off x="3269" y="3410"/>
              <a:ext cx="53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2400" i="1">
                  <a:solidFill>
                    <a:srgbClr val="000066"/>
                  </a:solidFill>
                </a:rPr>
                <a:t> y</a:t>
              </a:r>
            </a:p>
          </p:txBody>
        </p:sp>
        <p:sp>
          <p:nvSpPr>
            <p:cNvPr id="51208" name="文本框 190472"/>
            <p:cNvSpPr txBox="1">
              <a:spLocks noChangeArrowheads="1"/>
            </p:cNvSpPr>
            <p:nvPr/>
          </p:nvSpPr>
          <p:spPr bwMode="auto">
            <a:xfrm>
              <a:off x="3296" y="1704"/>
              <a:ext cx="17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000066"/>
                  </a:solidFill>
                </a:rPr>
                <a:t>O</a:t>
              </a:r>
            </a:p>
          </p:txBody>
        </p:sp>
        <p:sp>
          <p:nvSpPr>
            <p:cNvPr id="51209" name="直接连接符 190473"/>
            <p:cNvSpPr>
              <a:spLocks noChangeShapeType="1"/>
            </p:cNvSpPr>
            <p:nvPr/>
          </p:nvSpPr>
          <p:spPr bwMode="auto">
            <a:xfrm>
              <a:off x="4435" y="2503"/>
              <a:ext cx="0" cy="602"/>
            </a:xfrm>
            <a:prstGeom prst="line">
              <a:avLst/>
            </a:prstGeom>
            <a:noFill/>
            <a:ln w="1905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10" name="直接连接符 190474"/>
            <p:cNvSpPr>
              <a:spLocks noChangeShapeType="1"/>
            </p:cNvSpPr>
            <p:nvPr/>
          </p:nvSpPr>
          <p:spPr bwMode="auto">
            <a:xfrm flipH="1" flipV="1">
              <a:off x="4198" y="2160"/>
              <a:ext cx="199" cy="301"/>
            </a:xfrm>
            <a:prstGeom prst="line">
              <a:avLst/>
            </a:prstGeom>
            <a:noFill/>
            <a:ln w="1905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11" name="文本框 190475"/>
            <p:cNvSpPr txBox="1">
              <a:spLocks noChangeArrowheads="1"/>
            </p:cNvSpPr>
            <p:nvPr/>
          </p:nvSpPr>
          <p:spPr bwMode="auto">
            <a:xfrm>
              <a:off x="4300" y="3048"/>
              <a:ext cx="45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a:solidFill>
                    <a:srgbClr val="FF0000"/>
                  </a:solidFill>
                </a:rPr>
                <a:t>m</a:t>
              </a:r>
              <a:r>
                <a:rPr lang="en-US" altLang="zh-CN" sz="2400" b="1" i="1">
                  <a:solidFill>
                    <a:srgbClr val="FF0000"/>
                  </a:solidFill>
                </a:rPr>
                <a:t>g</a:t>
              </a:r>
            </a:p>
          </p:txBody>
        </p:sp>
        <p:sp>
          <p:nvSpPr>
            <p:cNvPr id="51212" name="文本框 190476"/>
            <p:cNvSpPr txBox="1">
              <a:spLocks noChangeArrowheads="1"/>
            </p:cNvSpPr>
            <p:nvPr/>
          </p:nvSpPr>
          <p:spPr bwMode="auto">
            <a:xfrm>
              <a:off x="4239" y="1942"/>
              <a:ext cx="4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f</a:t>
              </a:r>
            </a:p>
          </p:txBody>
        </p:sp>
        <p:sp>
          <p:nvSpPr>
            <p:cNvPr id="51213" name="文本框 190477"/>
            <p:cNvSpPr txBox="1">
              <a:spLocks noChangeArrowheads="1"/>
            </p:cNvSpPr>
            <p:nvPr/>
          </p:nvSpPr>
          <p:spPr bwMode="auto">
            <a:xfrm>
              <a:off x="4014" y="1641"/>
              <a:ext cx="45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i="1">
                  <a:solidFill>
                    <a:srgbClr val="FF0000"/>
                  </a:solidFill>
                </a:rPr>
                <a:t>v</a:t>
              </a:r>
              <a:r>
                <a:rPr lang="en-US" altLang="zh-CN" sz="2400" baseline="-25000">
                  <a:solidFill>
                    <a:srgbClr val="FF0000"/>
                  </a:solidFill>
                </a:rPr>
                <a:t>0</a:t>
              </a:r>
            </a:p>
          </p:txBody>
        </p:sp>
        <p:sp>
          <p:nvSpPr>
            <p:cNvPr id="51214" name="文本框 190478"/>
            <p:cNvSpPr txBox="1">
              <a:spLocks noChangeArrowheads="1"/>
            </p:cNvSpPr>
            <p:nvPr/>
          </p:nvSpPr>
          <p:spPr bwMode="auto">
            <a:xfrm>
              <a:off x="3074" y="2457"/>
              <a:ext cx="13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400">
                <a:latin typeface="Arial" panose="020B0604020202020204" pitchFamily="34" charset="0"/>
              </a:endParaRPr>
            </a:p>
          </p:txBody>
        </p:sp>
        <p:sp>
          <p:nvSpPr>
            <p:cNvPr id="51215" name="椭圆 190479"/>
            <p:cNvSpPr>
              <a:spLocks noChangeArrowheads="1"/>
            </p:cNvSpPr>
            <p:nvPr/>
          </p:nvSpPr>
          <p:spPr bwMode="auto">
            <a:xfrm>
              <a:off x="4344" y="2394"/>
              <a:ext cx="201" cy="199"/>
            </a:xfrm>
            <a:prstGeom prst="ellipse">
              <a:avLst/>
            </a:prstGeom>
            <a:gradFill rotWithShape="1">
              <a:gsLst>
                <a:gs pos="0">
                  <a:schemeClr val="bg1"/>
                </a:gs>
                <a:gs pos="100000">
                  <a:srgbClr val="000066"/>
                </a:gs>
              </a:gsLst>
              <a:path path="shape">
                <a:fillToRect l="50000" t="50000" r="50000" b="50000"/>
              </a:path>
            </a:gradFill>
            <a:ln w="9525">
              <a:solidFill>
                <a:srgbClr val="000066"/>
              </a:solidFill>
              <a:round/>
            </a:ln>
          </p:spPr>
          <p:txBody>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216" name="直接连接符 190480"/>
            <p:cNvSpPr>
              <a:spLocks noChangeShapeType="1"/>
            </p:cNvSpPr>
            <p:nvPr/>
          </p:nvSpPr>
          <p:spPr bwMode="auto">
            <a:xfrm>
              <a:off x="3469" y="1932"/>
              <a:ext cx="637" cy="0"/>
            </a:xfrm>
            <a:prstGeom prst="line">
              <a:avLst/>
            </a:prstGeom>
            <a:noFill/>
            <a:ln w="1905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5" name="对象 191489"/>
          <p:cNvGraphicFramePr>
            <a:graphicFrameLocks/>
          </p:cNvGraphicFramePr>
          <p:nvPr/>
        </p:nvGraphicFramePr>
        <p:xfrm>
          <a:off x="569384" y="836613"/>
          <a:ext cx="11692467" cy="5226050"/>
        </p:xfrm>
        <a:graphic>
          <a:graphicData uri="http://schemas.openxmlformats.org/presentationml/2006/ole">
            <mc:AlternateContent xmlns:mc="http://schemas.openxmlformats.org/markup-compatibility/2006">
              <mc:Choice xmlns:v="urn:schemas-microsoft-com:vml" Requires="v">
                <p:oleObj r:id="rId2" imgW="5077440" imgH="2997360" progId="Word.Document.8">
                  <p:embed/>
                </p:oleObj>
              </mc:Choice>
              <mc:Fallback>
                <p:oleObj r:id="rId2" imgW="5077440" imgH="2997360" progId="Word.Document.8">
                  <p:embed/>
                  <p:pic>
                    <p:nvPicPr>
                      <p:cNvPr id="0" name="Picture 1" descr="image9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84" y="836613"/>
                        <a:ext cx="11692467"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49" name="对象 192513"/>
          <p:cNvGraphicFramePr>
            <a:graphicFrameLocks/>
          </p:cNvGraphicFramePr>
          <p:nvPr/>
        </p:nvGraphicFramePr>
        <p:xfrm>
          <a:off x="1007534" y="833438"/>
          <a:ext cx="10850033" cy="5116512"/>
        </p:xfrm>
        <a:graphic>
          <a:graphicData uri="http://schemas.openxmlformats.org/presentationml/2006/ole">
            <mc:AlternateContent xmlns:mc="http://schemas.openxmlformats.org/markup-compatibility/2006">
              <mc:Choice xmlns:v="urn:schemas-microsoft-com:vml" Requires="v">
                <p:oleObj r:id="rId2" imgW="5458320" imgH="3416400" progId="Word.Document.8">
                  <p:embed/>
                </p:oleObj>
              </mc:Choice>
              <mc:Fallback>
                <p:oleObj r:id="rId2" imgW="5458320" imgH="3416400" progId="Word.Document.8">
                  <p:embed/>
                  <p:pic>
                    <p:nvPicPr>
                      <p:cNvPr id="0" name="Picture 1" descr="image10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534" y="833438"/>
                        <a:ext cx="10850033"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63BE40BD-7231-4DD7-BD90-AF388EAD4DB2}" type="slidenum">
              <a:rPr lang="en-US" altLang="zh-CN"/>
              <a:pPr/>
              <a:t>38</a:t>
            </a:fld>
            <a:endParaRPr lang="en-US" altLang="zh-CN"/>
          </a:p>
        </p:txBody>
      </p:sp>
      <p:sp>
        <p:nvSpPr>
          <p:cNvPr id="292867" name="Rectangle 3"/>
          <p:cNvSpPr>
            <a:spLocks noChangeArrowheads="1"/>
          </p:cNvSpPr>
          <p:nvPr/>
        </p:nvSpPr>
        <p:spPr bwMode="auto">
          <a:xfrm>
            <a:off x="668867" y="1216968"/>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a:t>惯性系与非惯性系</a:t>
            </a:r>
          </a:p>
        </p:txBody>
      </p:sp>
      <p:sp>
        <p:nvSpPr>
          <p:cNvPr id="7" name="TextBox 6"/>
          <p:cNvSpPr txBox="1"/>
          <p:nvPr/>
        </p:nvSpPr>
        <p:spPr>
          <a:xfrm>
            <a:off x="3429000" y="333375"/>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Tree>
    <p:controls>
      <mc:AlternateContent xmlns:mc="http://schemas.openxmlformats.org/markup-compatibility/2006">
        <mc:Choice xmlns:v="urn:schemas-microsoft-com:vml" Requires="v">
          <p:control r:id="rId1" imgW="6700556" imgH="4678666"/>
        </mc:Choice>
        <mc:Fallback>
          <p:control r:id="rId1" imgW="6700556" imgH="4678666">
            <p:pic>
              <p:nvPicPr>
                <p:cNvPr id="2" name="ShockwaveFlash1"/>
                <p:cNvPicPr>
                  <a:picLocks noChangeAspect="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1866900"/>
                  <a:ext cx="6700838" cy="4678363"/>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9BE83E89-87AC-4B93-8691-521E481A54DD}" type="slidenum">
              <a:rPr lang="en-US" altLang="zh-CN"/>
              <a:pPr/>
              <a:t>39</a:t>
            </a:fld>
            <a:endParaRPr lang="en-US" altLang="zh-CN"/>
          </a:p>
        </p:txBody>
      </p:sp>
      <p:sp>
        <p:nvSpPr>
          <p:cNvPr id="293891" name="Rectangle 3"/>
          <p:cNvSpPr>
            <a:spLocks noChangeArrowheads="1"/>
          </p:cNvSpPr>
          <p:nvPr/>
        </p:nvSpPr>
        <p:spPr bwMode="auto">
          <a:xfrm>
            <a:off x="668867" y="1216968"/>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a:t>惯性系与非惯性系</a:t>
            </a:r>
          </a:p>
        </p:txBody>
      </p:sp>
      <p:sp>
        <p:nvSpPr>
          <p:cNvPr id="7" name="TextBox 6"/>
          <p:cNvSpPr txBox="1"/>
          <p:nvPr/>
        </p:nvSpPr>
        <p:spPr>
          <a:xfrm>
            <a:off x="3429000" y="333375"/>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Tree>
    <p:controls>
      <mc:AlternateContent xmlns:mc="http://schemas.openxmlformats.org/markup-compatibility/2006">
        <mc:Choice xmlns:v="urn:schemas-microsoft-com:vml" Requires="v">
          <p:control r:id="rId1" imgW="6898888" imgH="4676190"/>
        </mc:Choice>
        <mc:Fallback>
          <p:control r:id="rId1" imgW="6898888" imgH="4676190">
            <p:pic>
              <p:nvPicPr>
                <p:cNvPr id="2" name="ShockwaveFlash1"/>
                <p:cNvPicPr>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676400"/>
                  <a:ext cx="6899275" cy="467677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5750" y="584200"/>
            <a:ext cx="6153150" cy="584775"/>
          </a:xfrm>
          <a:prstGeom prst="rect">
            <a:avLst/>
          </a:prstGeom>
          <a:noFill/>
        </p:spPr>
        <p:txBody>
          <a:bodyPr wrap="square" rtlCol="0">
            <a:spAutoFit/>
          </a:bodyPr>
          <a:lstStyle/>
          <a:p>
            <a:pPr algn="ctr"/>
            <a:r>
              <a:rPr lang="zh-CN" altLang="en-US" sz="3200" b="1" dirty="0">
                <a:solidFill>
                  <a:srgbClr val="FF0000"/>
                </a:solidFill>
              </a:rPr>
              <a:t>基本要求</a:t>
            </a:r>
          </a:p>
        </p:txBody>
      </p:sp>
      <p:sp>
        <p:nvSpPr>
          <p:cNvPr id="3" name="TextBox 2"/>
          <p:cNvSpPr txBox="1"/>
          <p:nvPr/>
        </p:nvSpPr>
        <p:spPr>
          <a:xfrm>
            <a:off x="1168400" y="1682750"/>
            <a:ext cx="9594850" cy="3970318"/>
          </a:xfrm>
          <a:prstGeom prst="rect">
            <a:avLst/>
          </a:prstGeom>
          <a:noFill/>
        </p:spPr>
        <p:txBody>
          <a:bodyPr wrap="square" rtlCol="0">
            <a:spAutoFit/>
          </a:bodyPr>
          <a:lstStyle/>
          <a:p>
            <a:r>
              <a:rPr lang="zh-CN" altLang="en-US" sz="2800" dirty="0"/>
              <a:t>（</a:t>
            </a:r>
            <a:r>
              <a:rPr lang="en-US" altLang="zh-CN" sz="2800" dirty="0"/>
              <a:t>1</a:t>
            </a:r>
            <a:r>
              <a:rPr lang="zh-CN" altLang="en-US" sz="2800" dirty="0"/>
              <a:t>）掌握牛顿定律及其适用条件、牛顿定律的应用；</a:t>
            </a:r>
            <a:endParaRPr lang="en-US" altLang="zh-CN" sz="2800" dirty="0"/>
          </a:p>
          <a:p>
            <a:endParaRPr lang="en-US" altLang="zh-CN" sz="2800" dirty="0"/>
          </a:p>
          <a:p>
            <a:r>
              <a:rPr lang="zh-CN" altLang="en-US" sz="2800" dirty="0"/>
              <a:t>（</a:t>
            </a:r>
            <a:r>
              <a:rPr lang="en-US" altLang="zh-CN" sz="2800" dirty="0"/>
              <a:t>2</a:t>
            </a:r>
            <a:r>
              <a:rPr lang="zh-CN" altLang="en-US" sz="2800" dirty="0"/>
              <a:t>）理解惯性、质量和力的概念；</a:t>
            </a:r>
            <a:endParaRPr lang="en-US" altLang="zh-CN" sz="2800" dirty="0"/>
          </a:p>
          <a:p>
            <a:endParaRPr lang="en-US" altLang="zh-CN" sz="2800" dirty="0"/>
          </a:p>
          <a:p>
            <a:r>
              <a:rPr lang="zh-CN" altLang="en-US" sz="2800" dirty="0"/>
              <a:t>（</a:t>
            </a:r>
            <a:r>
              <a:rPr lang="en-US" altLang="zh-CN" sz="2800" dirty="0"/>
              <a:t>3</a:t>
            </a:r>
            <a:r>
              <a:rPr lang="zh-CN" altLang="en-US" sz="2800" dirty="0"/>
              <a:t>）理解力的叠加原理和力学相对性原理；</a:t>
            </a:r>
            <a:endParaRPr lang="en-US" altLang="zh-CN" sz="2800" dirty="0"/>
          </a:p>
          <a:p>
            <a:endParaRPr lang="en-US" altLang="zh-CN" sz="2800" dirty="0"/>
          </a:p>
          <a:p>
            <a:r>
              <a:rPr lang="zh-CN" altLang="en-US" sz="2800" dirty="0"/>
              <a:t>（</a:t>
            </a:r>
            <a:r>
              <a:rPr lang="en-US" altLang="zh-CN" sz="2800" dirty="0"/>
              <a:t>4</a:t>
            </a:r>
            <a:r>
              <a:rPr lang="zh-CN" altLang="en-US" sz="2800" dirty="0"/>
              <a:t>）了解几种常见的力（万有引力、弹性力和摩擦力）；</a:t>
            </a:r>
            <a:endParaRPr lang="en-US" altLang="zh-CN" sz="2800" dirty="0"/>
          </a:p>
          <a:p>
            <a:endParaRPr lang="en-US" altLang="zh-CN" sz="2800" dirty="0"/>
          </a:p>
          <a:p>
            <a:r>
              <a:rPr lang="zh-CN" altLang="en-US" sz="2800" dirty="0"/>
              <a:t>（</a:t>
            </a:r>
            <a:r>
              <a:rPr lang="en-US" altLang="zh-CN" sz="2800" dirty="0"/>
              <a:t>5</a:t>
            </a:r>
            <a:r>
              <a:rPr lang="zh-CN" altLang="en-US" sz="2800" dirty="0"/>
              <a:t>）</a:t>
            </a:r>
            <a:r>
              <a:rPr lang="zh-CN" altLang="en-US" sz="2800" dirty="0">
                <a:solidFill>
                  <a:schemeClr val="tx2">
                    <a:lumMod val="50000"/>
                    <a:lumOff val="50000"/>
                  </a:schemeClr>
                </a:solidFill>
              </a:rPr>
              <a:t>了解非惯性系和惯性力</a:t>
            </a:r>
          </a:p>
        </p:txBody>
      </p:sp>
    </p:spTree>
    <p:extLst>
      <p:ext uri="{BB962C8B-B14F-4D97-AF65-F5344CB8AC3E}">
        <p14:creationId xmlns:p14="http://schemas.microsoft.com/office/powerpoint/2010/main" val="4141777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2D34C0F0-7B80-4EB4-8E6D-54C8062630D8}" type="slidenum">
              <a:rPr lang="en-US" altLang="zh-CN"/>
              <a:pPr/>
              <a:t>40</a:t>
            </a:fld>
            <a:endParaRPr lang="en-US" altLang="zh-CN"/>
          </a:p>
        </p:txBody>
      </p:sp>
      <p:sp>
        <p:nvSpPr>
          <p:cNvPr id="291843" name="Rectangle 3"/>
          <p:cNvSpPr>
            <a:spLocks noChangeArrowheads="1"/>
          </p:cNvSpPr>
          <p:nvPr/>
        </p:nvSpPr>
        <p:spPr bwMode="auto">
          <a:xfrm>
            <a:off x="668867" y="1216968"/>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dirty="0"/>
              <a:t>惯性系与非惯性系</a:t>
            </a:r>
          </a:p>
        </p:txBody>
      </p:sp>
      <p:sp>
        <p:nvSpPr>
          <p:cNvPr id="7" name="TextBox 6"/>
          <p:cNvSpPr txBox="1"/>
          <p:nvPr/>
        </p:nvSpPr>
        <p:spPr>
          <a:xfrm>
            <a:off x="3429000" y="304800"/>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Tree>
    <p:controls>
      <mc:AlternateContent xmlns:mc="http://schemas.openxmlformats.org/markup-compatibility/2006">
        <mc:Choice xmlns:v="urn:schemas-microsoft-com:vml" Requires="v">
          <p:control r:id="rId1" imgW="6809524" imgH="4679905"/>
        </mc:Choice>
        <mc:Fallback>
          <p:control r:id="rId1" imgW="6809524" imgH="4679905">
            <p:pic>
              <p:nvPicPr>
                <p:cNvPr id="2" name="ShockwaveFlash1"/>
                <p:cNvPicPr>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676400"/>
                  <a:ext cx="6808787" cy="46799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2"/>
          </p:nvPr>
        </p:nvSpPr>
        <p:spPr/>
        <p:txBody>
          <a:bodyPr/>
          <a:lstStyle/>
          <a:p>
            <a:fld id="{945415C2-DEA1-4266-BF5A-96B19FE8B5EC}" type="slidenum">
              <a:rPr lang="en-US" altLang="zh-CN"/>
              <a:pPr/>
              <a:t>41</a:t>
            </a:fld>
            <a:endParaRPr lang="en-US" altLang="zh-CN"/>
          </a:p>
        </p:txBody>
      </p:sp>
      <p:sp>
        <p:nvSpPr>
          <p:cNvPr id="296963" name="Rectangle 3"/>
          <p:cNvSpPr>
            <a:spLocks noChangeArrowheads="1"/>
          </p:cNvSpPr>
          <p:nvPr/>
        </p:nvSpPr>
        <p:spPr bwMode="auto">
          <a:xfrm>
            <a:off x="668867" y="1216968"/>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a:t>惯性系与非惯性系</a:t>
            </a:r>
          </a:p>
        </p:txBody>
      </p:sp>
      <p:grpSp>
        <p:nvGrpSpPr>
          <p:cNvPr id="296991" name="Group 31"/>
          <p:cNvGrpSpPr/>
          <p:nvPr/>
        </p:nvGrpSpPr>
        <p:grpSpPr bwMode="auto">
          <a:xfrm>
            <a:off x="2032000" y="1447800"/>
            <a:ext cx="5666317" cy="2100263"/>
            <a:chOff x="960" y="1008"/>
            <a:chExt cx="2677" cy="1323"/>
          </a:xfrm>
        </p:grpSpPr>
        <p:sp>
          <p:nvSpPr>
            <p:cNvPr id="296964" name="Rectangle 4" descr="浅色上对角线"/>
            <p:cNvSpPr>
              <a:spLocks noChangeArrowheads="1"/>
            </p:cNvSpPr>
            <p:nvPr/>
          </p:nvSpPr>
          <p:spPr bwMode="auto">
            <a:xfrm>
              <a:off x="960" y="2097"/>
              <a:ext cx="2676" cy="234"/>
            </a:xfrm>
            <a:prstGeom prst="rect">
              <a:avLst/>
            </a:prstGeom>
            <a:pattFill prst="ltUpDiag">
              <a:fgClr>
                <a:srgbClr val="000066"/>
              </a:fgClr>
              <a:bgClr>
                <a:srgbClr val="E9E9FF"/>
              </a:bgClr>
            </a:pattFill>
            <a:ln w="19050">
              <a:noFill/>
              <a:miter lim="800000"/>
              <a:tailEnd type="none" w="sm" len="lg"/>
            </a:ln>
            <a:effectLst/>
          </p:spPr>
          <p:txBody>
            <a:bodyPr lIns="90000" tIns="46800" rIns="90000" bIns="46800" anchor="ctr">
              <a:spAutoFit/>
            </a:bodyPr>
            <a:lstStyle/>
            <a:p>
              <a:endParaRPr lang="zh-CN" altLang="en-US"/>
            </a:p>
          </p:txBody>
        </p:sp>
        <p:sp>
          <p:nvSpPr>
            <p:cNvPr id="296965" name="Rectangle 5"/>
            <p:cNvSpPr>
              <a:spLocks noChangeArrowheads="1"/>
            </p:cNvSpPr>
            <p:nvPr/>
          </p:nvSpPr>
          <p:spPr bwMode="auto">
            <a:xfrm>
              <a:off x="1364" y="1930"/>
              <a:ext cx="1632" cy="115"/>
            </a:xfrm>
            <a:prstGeom prst="rect">
              <a:avLst/>
            </a:prstGeom>
            <a:gradFill rotWithShape="1">
              <a:gsLst>
                <a:gs pos="0">
                  <a:srgbClr val="FFFFFF"/>
                </a:gs>
                <a:gs pos="50000">
                  <a:srgbClr val="006666"/>
                </a:gs>
                <a:gs pos="100000">
                  <a:srgbClr val="FFFFFF"/>
                </a:gs>
              </a:gsLst>
              <a:lin ang="5400000" scaled="1"/>
            </a:gradFill>
            <a:ln w="19050">
              <a:solidFill>
                <a:srgbClr val="006666"/>
              </a:solidFill>
              <a:miter lim="800000"/>
            </a:ln>
            <a:effectLst/>
          </p:spPr>
          <p:txBody>
            <a:bodyPr wrap="none" anchor="ctr"/>
            <a:lstStyle/>
            <a:p>
              <a:endParaRPr lang="zh-CN" altLang="en-US"/>
            </a:p>
          </p:txBody>
        </p:sp>
        <p:sp>
          <p:nvSpPr>
            <p:cNvPr id="296966" name="Oval 6"/>
            <p:cNvSpPr>
              <a:spLocks noChangeArrowheads="1"/>
            </p:cNvSpPr>
            <p:nvPr/>
          </p:nvSpPr>
          <p:spPr bwMode="auto">
            <a:xfrm>
              <a:off x="1714" y="2045"/>
              <a:ext cx="116" cy="115"/>
            </a:xfrm>
            <a:prstGeom prst="ellipse">
              <a:avLst/>
            </a:prstGeom>
            <a:solidFill>
              <a:schemeClr val="accent1"/>
            </a:solidFill>
            <a:ln w="19050">
              <a:solidFill>
                <a:srgbClr val="006666"/>
              </a:solidFill>
              <a:round/>
            </a:ln>
            <a:effectLst/>
          </p:spPr>
          <p:txBody>
            <a:bodyPr wrap="none" anchor="ctr"/>
            <a:lstStyle/>
            <a:p>
              <a:endParaRPr lang="zh-CN" altLang="en-US"/>
            </a:p>
          </p:txBody>
        </p:sp>
        <p:sp>
          <p:nvSpPr>
            <p:cNvPr id="296967" name="Oval 7"/>
            <p:cNvSpPr>
              <a:spLocks noChangeArrowheads="1"/>
            </p:cNvSpPr>
            <p:nvPr/>
          </p:nvSpPr>
          <p:spPr bwMode="auto">
            <a:xfrm>
              <a:off x="2530" y="2045"/>
              <a:ext cx="116" cy="115"/>
            </a:xfrm>
            <a:prstGeom prst="ellipse">
              <a:avLst/>
            </a:prstGeom>
            <a:solidFill>
              <a:schemeClr val="accent1"/>
            </a:solidFill>
            <a:ln w="19050">
              <a:solidFill>
                <a:srgbClr val="006666"/>
              </a:solidFill>
              <a:round/>
            </a:ln>
            <a:effectLst/>
          </p:spPr>
          <p:txBody>
            <a:bodyPr wrap="none" anchor="ctr"/>
            <a:lstStyle/>
            <a:p>
              <a:endParaRPr lang="zh-CN" altLang="en-US"/>
            </a:p>
          </p:txBody>
        </p:sp>
        <p:sp>
          <p:nvSpPr>
            <p:cNvPr id="296968" name="Freeform 8"/>
            <p:cNvSpPr/>
            <p:nvPr/>
          </p:nvSpPr>
          <p:spPr bwMode="auto">
            <a:xfrm>
              <a:off x="2296" y="1008"/>
              <a:ext cx="350" cy="922"/>
            </a:xfrm>
            <a:custGeom>
              <a:avLst/>
              <a:gdLst/>
              <a:ahLst/>
              <a:cxnLst>
                <a:cxn ang="0">
                  <a:pos x="192" y="768"/>
                </a:cxn>
                <a:cxn ang="0">
                  <a:pos x="192" y="96"/>
                </a:cxn>
                <a:cxn ang="0">
                  <a:pos x="0" y="96"/>
                </a:cxn>
                <a:cxn ang="0">
                  <a:pos x="0" y="0"/>
                </a:cxn>
                <a:cxn ang="0">
                  <a:pos x="288" y="0"/>
                </a:cxn>
                <a:cxn ang="0">
                  <a:pos x="288" y="768"/>
                </a:cxn>
              </a:cxnLst>
              <a:rect l="0" t="0" r="r" b="b"/>
              <a:pathLst>
                <a:path w="288" h="768">
                  <a:moveTo>
                    <a:pt x="192" y="768"/>
                  </a:moveTo>
                  <a:lnTo>
                    <a:pt x="192" y="96"/>
                  </a:lnTo>
                  <a:lnTo>
                    <a:pt x="0" y="96"/>
                  </a:lnTo>
                  <a:lnTo>
                    <a:pt x="0" y="0"/>
                  </a:lnTo>
                  <a:lnTo>
                    <a:pt x="288" y="0"/>
                  </a:lnTo>
                  <a:lnTo>
                    <a:pt x="288" y="768"/>
                  </a:lnTo>
                </a:path>
              </a:pathLst>
            </a:custGeom>
            <a:gradFill rotWithShape="0">
              <a:gsLst>
                <a:gs pos="0">
                  <a:srgbClr val="FFCC00"/>
                </a:gs>
                <a:gs pos="100000">
                  <a:srgbClr val="FFCC00">
                    <a:gamma/>
                    <a:shade val="46275"/>
                    <a:invGamma/>
                  </a:srgbClr>
                </a:gs>
              </a:gsLst>
              <a:lin ang="0" scaled="1"/>
            </a:gradFill>
            <a:ln w="9525">
              <a:solidFill>
                <a:srgbClr val="FF9900"/>
              </a:solidFill>
              <a:round/>
            </a:ln>
            <a:effectLst/>
          </p:spPr>
          <p:txBody>
            <a:bodyPr wrap="none" anchor="ctr"/>
            <a:lstStyle/>
            <a:p>
              <a:endParaRPr lang="zh-CN" altLang="en-US"/>
            </a:p>
          </p:txBody>
        </p:sp>
        <p:sp>
          <p:nvSpPr>
            <p:cNvPr id="296969" name="Oval 9"/>
            <p:cNvSpPr>
              <a:spLocks noChangeArrowheads="1"/>
            </p:cNvSpPr>
            <p:nvPr/>
          </p:nvSpPr>
          <p:spPr bwMode="auto">
            <a:xfrm>
              <a:off x="2122" y="1584"/>
              <a:ext cx="116" cy="115"/>
            </a:xfrm>
            <a:prstGeom prst="ellipse">
              <a:avLst/>
            </a:prstGeom>
            <a:gradFill rotWithShape="0">
              <a:gsLst>
                <a:gs pos="0">
                  <a:schemeClr val="bg1"/>
                </a:gs>
                <a:gs pos="100000">
                  <a:schemeClr val="bg1">
                    <a:gamma/>
                    <a:shade val="46275"/>
                    <a:invGamma/>
                  </a:schemeClr>
                </a:gs>
              </a:gsLst>
              <a:path path="shape">
                <a:fillToRect l="50000" t="50000" r="50000" b="50000"/>
              </a:path>
            </a:gradFill>
            <a:ln w="9525">
              <a:solidFill>
                <a:srgbClr val="000066"/>
              </a:solidFill>
              <a:round/>
            </a:ln>
            <a:effectLst/>
          </p:spPr>
          <p:txBody>
            <a:bodyPr wrap="none" anchor="ctr"/>
            <a:lstStyle/>
            <a:p>
              <a:endParaRPr lang="zh-CN" altLang="en-US"/>
            </a:p>
          </p:txBody>
        </p:sp>
        <p:sp>
          <p:nvSpPr>
            <p:cNvPr id="296970" name="Line 10"/>
            <p:cNvSpPr>
              <a:spLocks noChangeShapeType="1"/>
            </p:cNvSpPr>
            <p:nvPr/>
          </p:nvSpPr>
          <p:spPr bwMode="auto">
            <a:xfrm flipV="1">
              <a:off x="2180" y="1123"/>
              <a:ext cx="233" cy="461"/>
            </a:xfrm>
            <a:prstGeom prst="line">
              <a:avLst/>
            </a:prstGeom>
            <a:noFill/>
            <a:ln w="19050">
              <a:solidFill>
                <a:srgbClr val="000066"/>
              </a:solidFill>
              <a:round/>
            </a:ln>
            <a:effectLst/>
          </p:spPr>
          <p:txBody>
            <a:bodyPr wrap="none" anchor="ctr"/>
            <a:lstStyle/>
            <a:p>
              <a:endParaRPr lang="zh-CN" altLang="en-US"/>
            </a:p>
          </p:txBody>
        </p:sp>
        <p:sp>
          <p:nvSpPr>
            <p:cNvPr id="296971" name="Line 11"/>
            <p:cNvSpPr>
              <a:spLocks noChangeShapeType="1"/>
            </p:cNvSpPr>
            <p:nvPr/>
          </p:nvSpPr>
          <p:spPr bwMode="auto">
            <a:xfrm>
              <a:off x="960" y="2160"/>
              <a:ext cx="2677" cy="0"/>
            </a:xfrm>
            <a:prstGeom prst="line">
              <a:avLst/>
            </a:prstGeom>
            <a:noFill/>
            <a:ln w="19050">
              <a:solidFill>
                <a:srgbClr val="000066"/>
              </a:solidFill>
              <a:round/>
            </a:ln>
            <a:effectLst/>
          </p:spPr>
          <p:txBody>
            <a:bodyPr wrap="none" anchor="ctr"/>
            <a:lstStyle/>
            <a:p>
              <a:endParaRPr lang="zh-CN" altLang="en-US"/>
            </a:p>
          </p:txBody>
        </p:sp>
        <p:graphicFrame>
          <p:nvGraphicFramePr>
            <p:cNvPr id="296972" name="Object 12"/>
            <p:cNvGraphicFramePr>
              <a:graphicFrameLocks noChangeAspect="1"/>
            </p:cNvGraphicFramePr>
            <p:nvPr/>
          </p:nvGraphicFramePr>
          <p:xfrm>
            <a:off x="3168" y="1392"/>
            <a:ext cx="207" cy="285"/>
          </p:xfrm>
          <a:graphic>
            <a:graphicData uri="http://schemas.openxmlformats.org/presentationml/2006/ole">
              <mc:AlternateContent xmlns:mc="http://schemas.openxmlformats.org/markup-compatibility/2006">
                <mc:Choice xmlns:v="urn:schemas-microsoft-com:vml" Requires="v">
                  <p:oleObj name="公式" r:id="rId2" imgW="5267880" imgH="7302600" progId="">
                    <p:embed/>
                  </p:oleObj>
                </mc:Choice>
                <mc:Fallback>
                  <p:oleObj name="公式" r:id="rId2" imgW="5267880" imgH="7302600" progId="">
                    <p:embed/>
                    <p:pic>
                      <p:nvPicPr>
                        <p:cNvPr id="0" name="Picture 5" descr="image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1392"/>
                          <a:ext cx="207"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73" name="Line 13"/>
            <p:cNvSpPr>
              <a:spLocks noChangeShapeType="1"/>
            </p:cNvSpPr>
            <p:nvPr/>
          </p:nvSpPr>
          <p:spPr bwMode="auto">
            <a:xfrm>
              <a:off x="2825" y="1632"/>
              <a:ext cx="384" cy="0"/>
            </a:xfrm>
            <a:prstGeom prst="line">
              <a:avLst/>
            </a:prstGeom>
            <a:noFill/>
            <a:ln w="19050">
              <a:solidFill>
                <a:srgbClr val="FF0000"/>
              </a:solidFill>
              <a:round/>
              <a:tailEnd type="triangle" w="sm" len="lg"/>
            </a:ln>
            <a:effectLst/>
          </p:spPr>
          <p:txBody>
            <a:bodyPr wrap="none" anchor="ctr"/>
            <a:lstStyle/>
            <a:p>
              <a:endParaRPr lang="zh-CN" altLang="en-US"/>
            </a:p>
          </p:txBody>
        </p:sp>
        <p:graphicFrame>
          <p:nvGraphicFramePr>
            <p:cNvPr id="296974" name="Object 14"/>
            <p:cNvGraphicFramePr>
              <a:graphicFrameLocks noChangeAspect="1"/>
            </p:cNvGraphicFramePr>
            <p:nvPr/>
          </p:nvGraphicFramePr>
          <p:xfrm>
            <a:off x="1566" y="1550"/>
            <a:ext cx="254" cy="385"/>
          </p:xfrm>
          <a:graphic>
            <a:graphicData uri="http://schemas.openxmlformats.org/presentationml/2006/ole">
              <mc:AlternateContent xmlns:mc="http://schemas.openxmlformats.org/markup-compatibility/2006">
                <mc:Choice xmlns:v="urn:schemas-microsoft-com:vml" Requires="v">
                  <p:oleObj name="Image" r:id="rId4" imgW="736248" imgH="1117460" progId="">
                    <p:embed/>
                  </p:oleObj>
                </mc:Choice>
                <mc:Fallback>
                  <p:oleObj name="Image" r:id="rId4" imgW="736248" imgH="1117460" progId="">
                    <p:embed/>
                    <p:pic>
                      <p:nvPicPr>
                        <p:cNvPr id="0" name="Picture 4" descr="image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 y="1550"/>
                          <a:ext cx="254"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75" name="Text Box 15"/>
            <p:cNvSpPr txBox="1">
              <a:spLocks noChangeArrowheads="1"/>
            </p:cNvSpPr>
            <p:nvPr/>
          </p:nvSpPr>
          <p:spPr bwMode="auto">
            <a:xfrm>
              <a:off x="1475" y="1277"/>
              <a:ext cx="453" cy="292"/>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400" b="1">
                  <a:solidFill>
                    <a:srgbClr val="0000FF"/>
                  </a:solidFill>
                  <a:ea typeface="楷体_GB2312" pitchFamily="49" charset="-122"/>
                </a:rPr>
                <a:t>???</a:t>
              </a:r>
            </a:p>
          </p:txBody>
        </p:sp>
      </p:grpSp>
      <p:grpSp>
        <p:nvGrpSpPr>
          <p:cNvPr id="296990" name="Group 30"/>
          <p:cNvGrpSpPr/>
          <p:nvPr/>
        </p:nvGrpSpPr>
        <p:grpSpPr bwMode="auto">
          <a:xfrm>
            <a:off x="9042400" y="1219200"/>
            <a:ext cx="1797051" cy="2743200"/>
            <a:chOff x="4368" y="816"/>
            <a:chExt cx="849" cy="1728"/>
          </a:xfrm>
        </p:grpSpPr>
        <p:sp>
          <p:nvSpPr>
            <p:cNvPr id="296977" name="Line 17"/>
            <p:cNvSpPr>
              <a:spLocks noChangeShapeType="1"/>
            </p:cNvSpPr>
            <p:nvPr/>
          </p:nvSpPr>
          <p:spPr bwMode="auto">
            <a:xfrm>
              <a:off x="4546" y="1691"/>
              <a:ext cx="0" cy="599"/>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296978" name="Line 18"/>
            <p:cNvSpPr>
              <a:spLocks noChangeShapeType="1"/>
            </p:cNvSpPr>
            <p:nvPr/>
          </p:nvSpPr>
          <p:spPr bwMode="auto">
            <a:xfrm flipV="1">
              <a:off x="4563" y="979"/>
              <a:ext cx="437" cy="645"/>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296979" name="Line 19"/>
            <p:cNvSpPr>
              <a:spLocks noChangeShapeType="1"/>
            </p:cNvSpPr>
            <p:nvPr/>
          </p:nvSpPr>
          <p:spPr bwMode="auto">
            <a:xfrm>
              <a:off x="4983" y="1025"/>
              <a:ext cx="0" cy="607"/>
            </a:xfrm>
            <a:prstGeom prst="line">
              <a:avLst/>
            </a:prstGeom>
            <a:noFill/>
            <a:ln w="19050">
              <a:solidFill>
                <a:schemeClr val="tx1"/>
              </a:solidFill>
              <a:prstDash val="dash"/>
              <a:round/>
            </a:ln>
            <a:effectLst/>
          </p:spPr>
          <p:txBody>
            <a:bodyPr wrap="none" anchor="ctr"/>
            <a:lstStyle/>
            <a:p>
              <a:endParaRPr lang="zh-CN" altLang="en-US"/>
            </a:p>
          </p:txBody>
        </p:sp>
        <p:sp>
          <p:nvSpPr>
            <p:cNvPr id="296980" name="Line 20"/>
            <p:cNvSpPr>
              <a:spLocks noChangeShapeType="1"/>
            </p:cNvSpPr>
            <p:nvPr/>
          </p:nvSpPr>
          <p:spPr bwMode="auto">
            <a:xfrm>
              <a:off x="4608" y="1632"/>
              <a:ext cx="375" cy="0"/>
            </a:xfrm>
            <a:prstGeom prst="line">
              <a:avLst/>
            </a:prstGeom>
            <a:noFill/>
            <a:ln w="28575">
              <a:solidFill>
                <a:srgbClr val="FF3300"/>
              </a:solidFill>
              <a:round/>
              <a:tailEnd type="triangle" w="sm" len="lg"/>
            </a:ln>
            <a:effectLst/>
          </p:spPr>
          <p:txBody>
            <a:bodyPr wrap="none" anchor="ctr"/>
            <a:lstStyle/>
            <a:p>
              <a:endParaRPr lang="zh-CN" altLang="en-US"/>
            </a:p>
          </p:txBody>
        </p:sp>
        <p:sp>
          <p:nvSpPr>
            <p:cNvPr id="296984" name="Oval 24"/>
            <p:cNvSpPr>
              <a:spLocks noChangeArrowheads="1"/>
            </p:cNvSpPr>
            <p:nvPr/>
          </p:nvSpPr>
          <p:spPr bwMode="auto">
            <a:xfrm>
              <a:off x="4484" y="1573"/>
              <a:ext cx="124" cy="118"/>
            </a:xfrm>
            <a:prstGeom prst="ellipse">
              <a:avLst/>
            </a:prstGeom>
            <a:gradFill rotWithShape="0">
              <a:gsLst>
                <a:gs pos="0">
                  <a:schemeClr val="bg1"/>
                </a:gs>
                <a:gs pos="100000">
                  <a:schemeClr val="bg1">
                    <a:gamma/>
                    <a:shade val="46275"/>
                    <a:invGamma/>
                  </a:schemeClr>
                </a:gs>
              </a:gsLst>
              <a:path path="shape">
                <a:fillToRect l="50000" t="50000" r="50000" b="50000"/>
              </a:path>
            </a:gradFill>
            <a:ln w="9525">
              <a:solidFill>
                <a:srgbClr val="000066"/>
              </a:solidFill>
              <a:round/>
            </a:ln>
            <a:effectLst/>
          </p:spPr>
          <p:txBody>
            <a:bodyPr wrap="none" anchor="ctr"/>
            <a:lstStyle/>
            <a:p>
              <a:endParaRPr lang="zh-CN" altLang="en-US"/>
            </a:p>
          </p:txBody>
        </p:sp>
        <p:sp>
          <p:nvSpPr>
            <p:cNvPr id="296985" name="Line 25"/>
            <p:cNvSpPr>
              <a:spLocks noChangeShapeType="1"/>
            </p:cNvSpPr>
            <p:nvPr/>
          </p:nvSpPr>
          <p:spPr bwMode="auto">
            <a:xfrm flipV="1">
              <a:off x="4546" y="1614"/>
              <a:ext cx="437" cy="645"/>
            </a:xfrm>
            <a:prstGeom prst="line">
              <a:avLst/>
            </a:prstGeom>
            <a:noFill/>
            <a:ln w="19050">
              <a:solidFill>
                <a:srgbClr val="000066"/>
              </a:solidFill>
              <a:prstDash val="dash"/>
              <a:round/>
              <a:tailEnd type="none" w="sm" len="lg"/>
            </a:ln>
            <a:effectLst/>
          </p:spPr>
          <p:txBody>
            <a:bodyPr wrap="none" anchor="ctr"/>
            <a:lstStyle/>
            <a:p>
              <a:endParaRPr lang="zh-CN" altLang="en-US"/>
            </a:p>
          </p:txBody>
        </p:sp>
        <p:graphicFrame>
          <p:nvGraphicFramePr>
            <p:cNvPr id="296986" name="Object 26"/>
            <p:cNvGraphicFramePr>
              <a:graphicFrameLocks noChangeAspect="1"/>
            </p:cNvGraphicFramePr>
            <p:nvPr/>
          </p:nvGraphicFramePr>
          <p:xfrm>
            <a:off x="4368" y="2304"/>
            <a:ext cx="305" cy="240"/>
          </p:xfrm>
          <a:graphic>
            <a:graphicData uri="http://schemas.openxmlformats.org/presentationml/2006/ole">
              <mc:AlternateContent xmlns:mc="http://schemas.openxmlformats.org/markup-compatibility/2006">
                <mc:Choice xmlns:v="urn:schemas-microsoft-com:vml" Requires="v">
                  <p:oleObj name="公式" r:id="rId6" imgW="5791200" imgH="4572000" progId="">
                    <p:embed/>
                  </p:oleObj>
                </mc:Choice>
                <mc:Fallback>
                  <p:oleObj name="公式" r:id="rId6" imgW="5791200" imgH="4572000" progId="">
                    <p:embed/>
                    <p:pic>
                      <p:nvPicPr>
                        <p:cNvPr id="0" name="Picture 3" descr="image1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 y="2304"/>
                          <a:ext cx="305"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87" name="Object 27"/>
            <p:cNvGraphicFramePr>
              <a:graphicFrameLocks noChangeAspect="1"/>
            </p:cNvGraphicFramePr>
            <p:nvPr/>
          </p:nvGraphicFramePr>
          <p:xfrm>
            <a:off x="4992" y="1536"/>
            <a:ext cx="209" cy="240"/>
          </p:xfrm>
          <a:graphic>
            <a:graphicData uri="http://schemas.openxmlformats.org/presentationml/2006/ole">
              <mc:AlternateContent xmlns:mc="http://schemas.openxmlformats.org/markup-compatibility/2006">
                <mc:Choice xmlns:v="urn:schemas-microsoft-com:vml" Requires="v">
                  <p:oleObj name="公式" r:id="rId8" imgW="5267880" imgH="6083280" progId="">
                    <p:embed/>
                  </p:oleObj>
                </mc:Choice>
                <mc:Fallback>
                  <p:oleObj name="公式" r:id="rId8" imgW="5267880" imgH="6083280" progId="">
                    <p:embed/>
                    <p:pic>
                      <p:nvPicPr>
                        <p:cNvPr id="0" name="Picture 2" descr="image1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92" y="1536"/>
                          <a:ext cx="20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88" name="Object 28"/>
            <p:cNvGraphicFramePr>
              <a:graphicFrameLocks noChangeAspect="1"/>
            </p:cNvGraphicFramePr>
            <p:nvPr/>
          </p:nvGraphicFramePr>
          <p:xfrm>
            <a:off x="5040" y="816"/>
            <a:ext cx="177" cy="240"/>
          </p:xfrm>
          <a:graphic>
            <a:graphicData uri="http://schemas.openxmlformats.org/presentationml/2006/ole">
              <mc:AlternateContent xmlns:mc="http://schemas.openxmlformats.org/markup-compatibility/2006">
                <mc:Choice xmlns:v="urn:schemas-microsoft-com:vml" Requires="v">
                  <p:oleObj name="公式" r:id="rId10" imgW="3352800" imgH="4572000" progId="">
                    <p:embed/>
                  </p:oleObj>
                </mc:Choice>
                <mc:Fallback>
                  <p:oleObj name="公式" r:id="rId10" imgW="3352800" imgH="4572000" progId="">
                    <p:embed/>
                    <p:pic>
                      <p:nvPicPr>
                        <p:cNvPr id="0" name="Picture 1" descr="image1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40" y="816"/>
                          <a:ext cx="17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6992" name="Text Box 32"/>
          <p:cNvSpPr txBox="1">
            <a:spLocks noChangeArrowheads="1"/>
          </p:cNvSpPr>
          <p:nvPr/>
        </p:nvSpPr>
        <p:spPr bwMode="auto">
          <a:xfrm>
            <a:off x="711200" y="3962401"/>
            <a:ext cx="10847917" cy="1006475"/>
          </a:xfrm>
          <a:prstGeom prst="rect">
            <a:avLst/>
          </a:prstGeom>
          <a:noFill/>
          <a:ln w="9525" algn="ctr">
            <a:noFill/>
            <a:miter lim="800000"/>
          </a:ln>
          <a:effectLst/>
        </p:spPr>
        <p:txBody>
          <a:bodyPr>
            <a:spAutoFit/>
          </a:bodyPr>
          <a:lstStyle/>
          <a:p>
            <a:pPr algn="just">
              <a:lnSpc>
                <a:spcPct val="125000"/>
              </a:lnSpc>
              <a:spcBef>
                <a:spcPct val="50000"/>
              </a:spcBef>
            </a:pPr>
            <a:r>
              <a:rPr kumimoji="1" lang="zh-CN" altLang="en-US" sz="2400">
                <a:solidFill>
                  <a:srgbClr val="CC0066"/>
                </a:solidFill>
              </a:rPr>
              <a:t>惯性参照系：</a:t>
            </a:r>
            <a:r>
              <a:rPr kumimoji="1" lang="zh-CN" altLang="en-US" sz="2400"/>
              <a:t>牛顿定律成立的参考系。一切相对于惯性系作匀速直线运动的参考系也是惯性参照系。</a:t>
            </a:r>
          </a:p>
        </p:txBody>
      </p:sp>
      <p:sp>
        <p:nvSpPr>
          <p:cNvPr id="296993" name="Text Box 33"/>
          <p:cNvSpPr txBox="1">
            <a:spLocks noChangeArrowheads="1"/>
          </p:cNvSpPr>
          <p:nvPr/>
        </p:nvSpPr>
        <p:spPr bwMode="auto">
          <a:xfrm>
            <a:off x="711200" y="5181601"/>
            <a:ext cx="10752667" cy="1006475"/>
          </a:xfrm>
          <a:prstGeom prst="rect">
            <a:avLst/>
          </a:prstGeom>
          <a:noFill/>
          <a:ln w="9525" algn="ctr">
            <a:noFill/>
            <a:miter lim="800000"/>
          </a:ln>
          <a:effectLst/>
        </p:spPr>
        <p:txBody>
          <a:bodyPr>
            <a:spAutoFit/>
          </a:bodyPr>
          <a:lstStyle/>
          <a:p>
            <a:pPr algn="just">
              <a:lnSpc>
                <a:spcPct val="125000"/>
              </a:lnSpc>
              <a:spcBef>
                <a:spcPct val="50000"/>
              </a:spcBef>
            </a:pPr>
            <a:r>
              <a:rPr kumimoji="1" lang="zh-CN" altLang="en-US" sz="2400" dirty="0">
                <a:solidFill>
                  <a:srgbClr val="CC0066"/>
                </a:solidFill>
              </a:rPr>
              <a:t>非惯性参照系：</a:t>
            </a:r>
            <a:r>
              <a:rPr kumimoji="1" lang="zh-CN" altLang="en-US" sz="2400" dirty="0"/>
              <a:t>相对于惯性系作加速运动的参考系。</a:t>
            </a:r>
            <a:r>
              <a:rPr kumimoji="1" lang="zh-CN" altLang="en-US" sz="2400" dirty="0">
                <a:solidFill>
                  <a:srgbClr val="0000CC"/>
                </a:solidFill>
              </a:rPr>
              <a:t>在非惯性参照系内牛顿定律不成立。</a:t>
            </a:r>
          </a:p>
        </p:txBody>
      </p:sp>
      <p:sp>
        <p:nvSpPr>
          <p:cNvPr id="32" name="TextBox 31"/>
          <p:cNvSpPr txBox="1"/>
          <p:nvPr/>
        </p:nvSpPr>
        <p:spPr>
          <a:xfrm>
            <a:off x="3429000" y="361950"/>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2"/>
                                        </p:tgtEl>
                                        <p:attrNameLst>
                                          <p:attrName>style.visibility</p:attrName>
                                        </p:attrNameLst>
                                      </p:cBhvr>
                                      <p:to>
                                        <p:strVal val="visible"/>
                                      </p:to>
                                    </p:set>
                                    <p:animEffect transition="in" filter="wipe(left)">
                                      <p:cBhvr>
                                        <p:cTn id="7" dur="1000"/>
                                        <p:tgtEl>
                                          <p:spTgt spid="2969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3"/>
                                        </p:tgtEl>
                                        <p:attrNameLst>
                                          <p:attrName>style.visibility</p:attrName>
                                        </p:attrNameLst>
                                      </p:cBhvr>
                                      <p:to>
                                        <p:strVal val="visible"/>
                                      </p:to>
                                    </p:set>
                                    <p:animEffect transition="in" filter="wipe(left)">
                                      <p:cBhvr>
                                        <p:cTn id="12" dur="1000"/>
                                        <p:tgtEl>
                                          <p:spTgt spid="296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2" grpId="0" autoUpdateAnimBg="0"/>
      <p:bldP spid="29699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2"/>
          </p:nvPr>
        </p:nvSpPr>
        <p:spPr/>
        <p:txBody>
          <a:bodyPr/>
          <a:lstStyle/>
          <a:p>
            <a:fld id="{20AB7998-BC62-403D-AE0C-95BE35D82F57}" type="slidenum">
              <a:rPr lang="en-US" altLang="zh-CN"/>
              <a:pPr/>
              <a:t>42</a:t>
            </a:fld>
            <a:endParaRPr lang="en-US" altLang="zh-CN"/>
          </a:p>
        </p:txBody>
      </p:sp>
      <p:sp>
        <p:nvSpPr>
          <p:cNvPr id="297987" name="Rectangle 3"/>
          <p:cNvSpPr>
            <a:spLocks noChangeArrowheads="1"/>
          </p:cNvSpPr>
          <p:nvPr/>
        </p:nvSpPr>
        <p:spPr bwMode="auto">
          <a:xfrm>
            <a:off x="668867" y="1216968"/>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a:t>惯性系与非惯性系</a:t>
            </a:r>
          </a:p>
        </p:txBody>
      </p:sp>
      <p:grpSp>
        <p:nvGrpSpPr>
          <p:cNvPr id="297988" name="Group 4"/>
          <p:cNvGrpSpPr/>
          <p:nvPr/>
        </p:nvGrpSpPr>
        <p:grpSpPr bwMode="auto">
          <a:xfrm>
            <a:off x="2032000" y="1447800"/>
            <a:ext cx="5666317" cy="2100263"/>
            <a:chOff x="960" y="1008"/>
            <a:chExt cx="2677" cy="1323"/>
          </a:xfrm>
        </p:grpSpPr>
        <p:sp>
          <p:nvSpPr>
            <p:cNvPr id="297989" name="Rectangle 5" descr="浅色上对角线"/>
            <p:cNvSpPr>
              <a:spLocks noChangeArrowheads="1"/>
            </p:cNvSpPr>
            <p:nvPr/>
          </p:nvSpPr>
          <p:spPr bwMode="auto">
            <a:xfrm>
              <a:off x="960" y="2097"/>
              <a:ext cx="2676" cy="234"/>
            </a:xfrm>
            <a:prstGeom prst="rect">
              <a:avLst/>
            </a:prstGeom>
            <a:pattFill prst="ltUpDiag">
              <a:fgClr>
                <a:srgbClr val="000066"/>
              </a:fgClr>
              <a:bgClr>
                <a:srgbClr val="E9E9FF"/>
              </a:bgClr>
            </a:pattFill>
            <a:ln w="19050">
              <a:noFill/>
              <a:miter lim="800000"/>
              <a:tailEnd type="none" w="sm" len="lg"/>
            </a:ln>
            <a:effectLst/>
          </p:spPr>
          <p:txBody>
            <a:bodyPr lIns="90000" tIns="46800" rIns="90000" bIns="46800" anchor="ctr">
              <a:spAutoFit/>
            </a:bodyPr>
            <a:lstStyle/>
            <a:p>
              <a:endParaRPr lang="zh-CN" altLang="en-US"/>
            </a:p>
          </p:txBody>
        </p:sp>
        <p:sp>
          <p:nvSpPr>
            <p:cNvPr id="297990" name="Rectangle 6"/>
            <p:cNvSpPr>
              <a:spLocks noChangeArrowheads="1"/>
            </p:cNvSpPr>
            <p:nvPr/>
          </p:nvSpPr>
          <p:spPr bwMode="auto">
            <a:xfrm>
              <a:off x="1364" y="1930"/>
              <a:ext cx="1632" cy="115"/>
            </a:xfrm>
            <a:prstGeom prst="rect">
              <a:avLst/>
            </a:prstGeom>
            <a:gradFill rotWithShape="1">
              <a:gsLst>
                <a:gs pos="0">
                  <a:srgbClr val="FFFFFF"/>
                </a:gs>
                <a:gs pos="50000">
                  <a:srgbClr val="006666"/>
                </a:gs>
                <a:gs pos="100000">
                  <a:srgbClr val="FFFFFF"/>
                </a:gs>
              </a:gsLst>
              <a:lin ang="5400000" scaled="1"/>
            </a:gradFill>
            <a:ln w="19050">
              <a:solidFill>
                <a:srgbClr val="006666"/>
              </a:solidFill>
              <a:miter lim="800000"/>
            </a:ln>
            <a:effectLst/>
          </p:spPr>
          <p:txBody>
            <a:bodyPr wrap="none" anchor="ctr"/>
            <a:lstStyle/>
            <a:p>
              <a:endParaRPr lang="zh-CN" altLang="en-US"/>
            </a:p>
          </p:txBody>
        </p:sp>
        <p:sp>
          <p:nvSpPr>
            <p:cNvPr id="297991" name="Oval 7"/>
            <p:cNvSpPr>
              <a:spLocks noChangeArrowheads="1"/>
            </p:cNvSpPr>
            <p:nvPr/>
          </p:nvSpPr>
          <p:spPr bwMode="auto">
            <a:xfrm>
              <a:off x="1714" y="2045"/>
              <a:ext cx="116" cy="115"/>
            </a:xfrm>
            <a:prstGeom prst="ellipse">
              <a:avLst/>
            </a:prstGeom>
            <a:solidFill>
              <a:schemeClr val="accent1"/>
            </a:solidFill>
            <a:ln w="19050">
              <a:solidFill>
                <a:srgbClr val="006666"/>
              </a:solidFill>
              <a:round/>
            </a:ln>
            <a:effectLst/>
          </p:spPr>
          <p:txBody>
            <a:bodyPr wrap="none" anchor="ctr"/>
            <a:lstStyle/>
            <a:p>
              <a:endParaRPr lang="zh-CN" altLang="en-US"/>
            </a:p>
          </p:txBody>
        </p:sp>
        <p:sp>
          <p:nvSpPr>
            <p:cNvPr id="297992" name="Oval 8"/>
            <p:cNvSpPr>
              <a:spLocks noChangeArrowheads="1"/>
            </p:cNvSpPr>
            <p:nvPr/>
          </p:nvSpPr>
          <p:spPr bwMode="auto">
            <a:xfrm>
              <a:off x="2530" y="2045"/>
              <a:ext cx="116" cy="115"/>
            </a:xfrm>
            <a:prstGeom prst="ellipse">
              <a:avLst/>
            </a:prstGeom>
            <a:solidFill>
              <a:schemeClr val="accent1"/>
            </a:solidFill>
            <a:ln w="19050">
              <a:solidFill>
                <a:srgbClr val="006666"/>
              </a:solidFill>
              <a:round/>
            </a:ln>
            <a:effectLst/>
          </p:spPr>
          <p:txBody>
            <a:bodyPr wrap="none" anchor="ctr"/>
            <a:lstStyle/>
            <a:p>
              <a:endParaRPr lang="zh-CN" altLang="en-US"/>
            </a:p>
          </p:txBody>
        </p:sp>
        <p:sp>
          <p:nvSpPr>
            <p:cNvPr id="297993" name="Freeform 9"/>
            <p:cNvSpPr/>
            <p:nvPr/>
          </p:nvSpPr>
          <p:spPr bwMode="auto">
            <a:xfrm>
              <a:off x="2296" y="1008"/>
              <a:ext cx="350" cy="922"/>
            </a:xfrm>
            <a:custGeom>
              <a:avLst/>
              <a:gdLst/>
              <a:ahLst/>
              <a:cxnLst>
                <a:cxn ang="0">
                  <a:pos x="192" y="768"/>
                </a:cxn>
                <a:cxn ang="0">
                  <a:pos x="192" y="96"/>
                </a:cxn>
                <a:cxn ang="0">
                  <a:pos x="0" y="96"/>
                </a:cxn>
                <a:cxn ang="0">
                  <a:pos x="0" y="0"/>
                </a:cxn>
                <a:cxn ang="0">
                  <a:pos x="288" y="0"/>
                </a:cxn>
                <a:cxn ang="0">
                  <a:pos x="288" y="768"/>
                </a:cxn>
              </a:cxnLst>
              <a:rect l="0" t="0" r="r" b="b"/>
              <a:pathLst>
                <a:path w="288" h="768">
                  <a:moveTo>
                    <a:pt x="192" y="768"/>
                  </a:moveTo>
                  <a:lnTo>
                    <a:pt x="192" y="96"/>
                  </a:lnTo>
                  <a:lnTo>
                    <a:pt x="0" y="96"/>
                  </a:lnTo>
                  <a:lnTo>
                    <a:pt x="0" y="0"/>
                  </a:lnTo>
                  <a:lnTo>
                    <a:pt x="288" y="0"/>
                  </a:lnTo>
                  <a:lnTo>
                    <a:pt x="288" y="768"/>
                  </a:lnTo>
                </a:path>
              </a:pathLst>
            </a:custGeom>
            <a:gradFill rotWithShape="0">
              <a:gsLst>
                <a:gs pos="0">
                  <a:srgbClr val="FFCC00"/>
                </a:gs>
                <a:gs pos="100000">
                  <a:srgbClr val="FFCC00">
                    <a:gamma/>
                    <a:shade val="46275"/>
                    <a:invGamma/>
                  </a:srgbClr>
                </a:gs>
              </a:gsLst>
              <a:lin ang="0" scaled="1"/>
            </a:gradFill>
            <a:ln w="9525">
              <a:solidFill>
                <a:srgbClr val="FF9900"/>
              </a:solidFill>
              <a:round/>
            </a:ln>
            <a:effectLst/>
          </p:spPr>
          <p:txBody>
            <a:bodyPr wrap="none" anchor="ctr"/>
            <a:lstStyle/>
            <a:p>
              <a:endParaRPr lang="zh-CN" altLang="en-US"/>
            </a:p>
          </p:txBody>
        </p:sp>
        <p:sp>
          <p:nvSpPr>
            <p:cNvPr id="297994" name="Oval 10"/>
            <p:cNvSpPr>
              <a:spLocks noChangeArrowheads="1"/>
            </p:cNvSpPr>
            <p:nvPr/>
          </p:nvSpPr>
          <p:spPr bwMode="auto">
            <a:xfrm>
              <a:off x="2122" y="1584"/>
              <a:ext cx="116" cy="115"/>
            </a:xfrm>
            <a:prstGeom prst="ellipse">
              <a:avLst/>
            </a:prstGeom>
            <a:gradFill rotWithShape="0">
              <a:gsLst>
                <a:gs pos="0">
                  <a:schemeClr val="bg1"/>
                </a:gs>
                <a:gs pos="100000">
                  <a:schemeClr val="bg1">
                    <a:gamma/>
                    <a:shade val="46275"/>
                    <a:invGamma/>
                  </a:schemeClr>
                </a:gs>
              </a:gsLst>
              <a:path path="shape">
                <a:fillToRect l="50000" t="50000" r="50000" b="50000"/>
              </a:path>
            </a:gradFill>
            <a:ln w="9525">
              <a:solidFill>
                <a:srgbClr val="000066"/>
              </a:solidFill>
              <a:round/>
            </a:ln>
            <a:effectLst/>
          </p:spPr>
          <p:txBody>
            <a:bodyPr wrap="none" anchor="ctr"/>
            <a:lstStyle/>
            <a:p>
              <a:endParaRPr lang="zh-CN" altLang="en-US"/>
            </a:p>
          </p:txBody>
        </p:sp>
        <p:sp>
          <p:nvSpPr>
            <p:cNvPr id="297995" name="Line 11"/>
            <p:cNvSpPr>
              <a:spLocks noChangeShapeType="1"/>
            </p:cNvSpPr>
            <p:nvPr/>
          </p:nvSpPr>
          <p:spPr bwMode="auto">
            <a:xfrm flipV="1">
              <a:off x="2180" y="1123"/>
              <a:ext cx="233" cy="461"/>
            </a:xfrm>
            <a:prstGeom prst="line">
              <a:avLst/>
            </a:prstGeom>
            <a:noFill/>
            <a:ln w="19050">
              <a:solidFill>
                <a:srgbClr val="000066"/>
              </a:solidFill>
              <a:round/>
            </a:ln>
            <a:effectLst/>
          </p:spPr>
          <p:txBody>
            <a:bodyPr wrap="none" anchor="ctr"/>
            <a:lstStyle/>
            <a:p>
              <a:endParaRPr lang="zh-CN" altLang="en-US"/>
            </a:p>
          </p:txBody>
        </p:sp>
        <p:sp>
          <p:nvSpPr>
            <p:cNvPr id="297996" name="Line 12"/>
            <p:cNvSpPr>
              <a:spLocks noChangeShapeType="1"/>
            </p:cNvSpPr>
            <p:nvPr/>
          </p:nvSpPr>
          <p:spPr bwMode="auto">
            <a:xfrm>
              <a:off x="960" y="2160"/>
              <a:ext cx="2677" cy="0"/>
            </a:xfrm>
            <a:prstGeom prst="line">
              <a:avLst/>
            </a:prstGeom>
            <a:noFill/>
            <a:ln w="19050">
              <a:solidFill>
                <a:srgbClr val="000066"/>
              </a:solidFill>
              <a:round/>
            </a:ln>
            <a:effectLst/>
          </p:spPr>
          <p:txBody>
            <a:bodyPr wrap="none" anchor="ctr"/>
            <a:lstStyle/>
            <a:p>
              <a:endParaRPr lang="zh-CN" altLang="en-US"/>
            </a:p>
          </p:txBody>
        </p:sp>
        <p:graphicFrame>
          <p:nvGraphicFramePr>
            <p:cNvPr id="297997" name="Object 13"/>
            <p:cNvGraphicFramePr>
              <a:graphicFrameLocks noChangeAspect="1"/>
            </p:cNvGraphicFramePr>
            <p:nvPr/>
          </p:nvGraphicFramePr>
          <p:xfrm>
            <a:off x="3168" y="1392"/>
            <a:ext cx="207" cy="285"/>
          </p:xfrm>
          <a:graphic>
            <a:graphicData uri="http://schemas.openxmlformats.org/presentationml/2006/ole">
              <mc:AlternateContent xmlns:mc="http://schemas.openxmlformats.org/markup-compatibility/2006">
                <mc:Choice xmlns:v="urn:schemas-microsoft-com:vml" Requires="v">
                  <p:oleObj name="公式" r:id="rId2" imgW="203040" imgH="291960" progId="">
                    <p:embed/>
                  </p:oleObj>
                </mc:Choice>
                <mc:Fallback>
                  <p:oleObj name="公式" r:id="rId2" imgW="203040" imgH="291960" progId="">
                    <p:embed/>
                    <p:pic>
                      <p:nvPicPr>
                        <p:cNvPr id="0" name="Picture 5" descr="image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1392"/>
                          <a:ext cx="207"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998" name="Line 14"/>
            <p:cNvSpPr>
              <a:spLocks noChangeShapeType="1"/>
            </p:cNvSpPr>
            <p:nvPr/>
          </p:nvSpPr>
          <p:spPr bwMode="auto">
            <a:xfrm>
              <a:off x="2825" y="1632"/>
              <a:ext cx="384" cy="0"/>
            </a:xfrm>
            <a:prstGeom prst="line">
              <a:avLst/>
            </a:prstGeom>
            <a:noFill/>
            <a:ln w="19050">
              <a:solidFill>
                <a:srgbClr val="FF0000"/>
              </a:solidFill>
              <a:round/>
              <a:tailEnd type="triangle" w="sm" len="lg"/>
            </a:ln>
            <a:effectLst/>
          </p:spPr>
          <p:txBody>
            <a:bodyPr wrap="none" anchor="ctr"/>
            <a:lstStyle/>
            <a:p>
              <a:endParaRPr lang="zh-CN" altLang="en-US"/>
            </a:p>
          </p:txBody>
        </p:sp>
        <p:graphicFrame>
          <p:nvGraphicFramePr>
            <p:cNvPr id="297999" name="Object 15"/>
            <p:cNvGraphicFramePr>
              <a:graphicFrameLocks noChangeAspect="1"/>
            </p:cNvGraphicFramePr>
            <p:nvPr/>
          </p:nvGraphicFramePr>
          <p:xfrm>
            <a:off x="1566" y="1550"/>
            <a:ext cx="254" cy="385"/>
          </p:xfrm>
          <a:graphic>
            <a:graphicData uri="http://schemas.openxmlformats.org/presentationml/2006/ole">
              <mc:AlternateContent xmlns:mc="http://schemas.openxmlformats.org/markup-compatibility/2006">
                <mc:Choice xmlns:v="urn:schemas-microsoft-com:vml" Requires="v">
                  <p:oleObj name="Image" r:id="rId4" imgW="736248" imgH="1117460" progId="">
                    <p:embed/>
                  </p:oleObj>
                </mc:Choice>
                <mc:Fallback>
                  <p:oleObj name="Image" r:id="rId4" imgW="736248" imgH="1117460" progId="">
                    <p:embed/>
                    <p:pic>
                      <p:nvPicPr>
                        <p:cNvPr id="0" name="Picture 4" descr="image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 y="1550"/>
                          <a:ext cx="254"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8000" name="Text Box 16"/>
            <p:cNvSpPr txBox="1">
              <a:spLocks noChangeArrowheads="1"/>
            </p:cNvSpPr>
            <p:nvPr/>
          </p:nvSpPr>
          <p:spPr bwMode="auto">
            <a:xfrm>
              <a:off x="1475" y="1277"/>
              <a:ext cx="453" cy="292"/>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400" b="1">
                  <a:solidFill>
                    <a:srgbClr val="0000FF"/>
                  </a:solidFill>
                  <a:ea typeface="楷体_GB2312" pitchFamily="49" charset="-122"/>
                </a:rPr>
                <a:t>???</a:t>
              </a:r>
            </a:p>
          </p:txBody>
        </p:sp>
      </p:grpSp>
      <p:sp>
        <p:nvSpPr>
          <p:cNvPr id="298005" name="Line 21"/>
          <p:cNvSpPr>
            <a:spLocks noChangeShapeType="1"/>
          </p:cNvSpPr>
          <p:nvPr/>
        </p:nvSpPr>
        <p:spPr bwMode="auto">
          <a:xfrm>
            <a:off x="8534401" y="2514600"/>
            <a:ext cx="793751" cy="0"/>
          </a:xfrm>
          <a:prstGeom prst="line">
            <a:avLst/>
          </a:prstGeom>
          <a:noFill/>
          <a:ln w="28575">
            <a:solidFill>
              <a:srgbClr val="FF3300"/>
            </a:solidFill>
            <a:round/>
            <a:headEnd type="triangle" w="med" len="lg"/>
            <a:tailEnd type="none" w="sm" len="lg"/>
          </a:ln>
          <a:effectLst/>
        </p:spPr>
        <p:txBody>
          <a:bodyPr wrap="none" anchor="ctr"/>
          <a:lstStyle/>
          <a:p>
            <a:endParaRPr lang="zh-CN" altLang="en-US"/>
          </a:p>
        </p:txBody>
      </p:sp>
      <p:graphicFrame>
        <p:nvGraphicFramePr>
          <p:cNvPr id="298009" name="Object 25"/>
          <p:cNvGraphicFramePr>
            <a:graphicFrameLocks noChangeAspect="1"/>
          </p:cNvGraphicFramePr>
          <p:nvPr/>
        </p:nvGraphicFramePr>
        <p:xfrm>
          <a:off x="7670801" y="1981200"/>
          <a:ext cx="1733551" cy="482600"/>
        </p:xfrm>
        <a:graphic>
          <a:graphicData uri="http://schemas.openxmlformats.org/presentationml/2006/ole">
            <mc:AlternateContent xmlns:mc="http://schemas.openxmlformats.org/markup-compatibility/2006">
              <mc:Choice xmlns:v="urn:schemas-microsoft-com:vml" Requires="v">
                <p:oleObj name="公式" r:id="rId6" imgW="20703600" imgH="7709040" progId="">
                  <p:embed/>
                </p:oleObj>
              </mc:Choice>
              <mc:Fallback>
                <p:oleObj name="公式" r:id="rId6" imgW="20703600" imgH="7709040" progId="">
                  <p:embed/>
                  <p:pic>
                    <p:nvPicPr>
                      <p:cNvPr id="0" name="Picture 3" descr="image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0801" y="1981200"/>
                        <a:ext cx="1733551"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8011" name="Group 27"/>
          <p:cNvGrpSpPr/>
          <p:nvPr/>
        </p:nvGrpSpPr>
        <p:grpSpPr bwMode="auto">
          <a:xfrm>
            <a:off x="9042400" y="1219200"/>
            <a:ext cx="1797051" cy="2743200"/>
            <a:chOff x="4272" y="768"/>
            <a:chExt cx="849" cy="1728"/>
          </a:xfrm>
        </p:grpSpPr>
        <p:sp>
          <p:nvSpPr>
            <p:cNvPr id="298002" name="Line 18"/>
            <p:cNvSpPr>
              <a:spLocks noChangeShapeType="1"/>
            </p:cNvSpPr>
            <p:nvPr/>
          </p:nvSpPr>
          <p:spPr bwMode="auto">
            <a:xfrm>
              <a:off x="4450" y="1643"/>
              <a:ext cx="0" cy="599"/>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298003" name="Line 19"/>
            <p:cNvSpPr>
              <a:spLocks noChangeShapeType="1"/>
            </p:cNvSpPr>
            <p:nvPr/>
          </p:nvSpPr>
          <p:spPr bwMode="auto">
            <a:xfrm flipV="1">
              <a:off x="4467" y="931"/>
              <a:ext cx="437" cy="645"/>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298006" name="Oval 22"/>
            <p:cNvSpPr>
              <a:spLocks noChangeArrowheads="1"/>
            </p:cNvSpPr>
            <p:nvPr/>
          </p:nvSpPr>
          <p:spPr bwMode="auto">
            <a:xfrm>
              <a:off x="4388" y="1525"/>
              <a:ext cx="124" cy="118"/>
            </a:xfrm>
            <a:prstGeom prst="ellipse">
              <a:avLst/>
            </a:prstGeom>
            <a:gradFill rotWithShape="0">
              <a:gsLst>
                <a:gs pos="0">
                  <a:schemeClr val="bg1"/>
                </a:gs>
                <a:gs pos="100000">
                  <a:schemeClr val="bg1">
                    <a:gamma/>
                    <a:shade val="46275"/>
                    <a:invGamma/>
                  </a:schemeClr>
                </a:gs>
              </a:gsLst>
              <a:path path="shape">
                <a:fillToRect l="50000" t="50000" r="50000" b="50000"/>
              </a:path>
            </a:gradFill>
            <a:ln w="9525">
              <a:solidFill>
                <a:srgbClr val="000066"/>
              </a:solidFill>
              <a:round/>
            </a:ln>
            <a:effectLst/>
          </p:spPr>
          <p:txBody>
            <a:bodyPr wrap="none" anchor="ctr"/>
            <a:lstStyle/>
            <a:p>
              <a:endParaRPr lang="zh-CN" altLang="en-US"/>
            </a:p>
          </p:txBody>
        </p:sp>
        <p:graphicFrame>
          <p:nvGraphicFramePr>
            <p:cNvPr id="298008" name="Object 24"/>
            <p:cNvGraphicFramePr>
              <a:graphicFrameLocks noChangeAspect="1"/>
            </p:cNvGraphicFramePr>
            <p:nvPr/>
          </p:nvGraphicFramePr>
          <p:xfrm>
            <a:off x="4272" y="2256"/>
            <a:ext cx="305" cy="240"/>
          </p:xfrm>
          <a:graphic>
            <a:graphicData uri="http://schemas.openxmlformats.org/presentationml/2006/ole">
              <mc:AlternateContent xmlns:mc="http://schemas.openxmlformats.org/markup-compatibility/2006">
                <mc:Choice xmlns:v="urn:schemas-microsoft-com:vml" Requires="v">
                  <p:oleObj name="公式" r:id="rId8" imgW="5791200" imgH="4572000" progId="">
                    <p:embed/>
                  </p:oleObj>
                </mc:Choice>
                <mc:Fallback>
                  <p:oleObj name="公式" r:id="rId8" imgW="5791200" imgH="4572000" progId="">
                    <p:embed/>
                    <p:pic>
                      <p:nvPicPr>
                        <p:cNvPr id="0" name="Picture 2" descr="image1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 y="2256"/>
                          <a:ext cx="305"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8010" name="Object 26"/>
            <p:cNvGraphicFramePr>
              <a:graphicFrameLocks noChangeAspect="1"/>
            </p:cNvGraphicFramePr>
            <p:nvPr/>
          </p:nvGraphicFramePr>
          <p:xfrm>
            <a:off x="4944" y="768"/>
            <a:ext cx="177" cy="240"/>
          </p:xfrm>
          <a:graphic>
            <a:graphicData uri="http://schemas.openxmlformats.org/presentationml/2006/ole">
              <mc:AlternateContent xmlns:mc="http://schemas.openxmlformats.org/markup-compatibility/2006">
                <mc:Choice xmlns:v="urn:schemas-microsoft-com:vml" Requires="v">
                  <p:oleObj name="公式" r:id="rId10" imgW="3352800" imgH="4572000" progId="">
                    <p:embed/>
                  </p:oleObj>
                </mc:Choice>
                <mc:Fallback>
                  <p:oleObj name="公式" r:id="rId10" imgW="3352800" imgH="4572000" progId="">
                    <p:embed/>
                    <p:pic>
                      <p:nvPicPr>
                        <p:cNvPr id="0" name="Picture 1" descr="image1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4" y="768"/>
                          <a:ext cx="17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8013" name="Text Box 29"/>
          <p:cNvSpPr txBox="1">
            <a:spLocks noChangeArrowheads="1"/>
          </p:cNvSpPr>
          <p:nvPr/>
        </p:nvSpPr>
        <p:spPr bwMode="auto">
          <a:xfrm>
            <a:off x="711200" y="3875695"/>
            <a:ext cx="10972800" cy="520784"/>
          </a:xfrm>
          <a:prstGeom prst="rect">
            <a:avLst/>
          </a:prstGeom>
          <a:noFill/>
          <a:ln w="9525" algn="ctr">
            <a:noFill/>
            <a:miter lim="800000"/>
          </a:ln>
          <a:effectLst/>
        </p:spPr>
        <p:txBody>
          <a:bodyPr>
            <a:spAutoFit/>
          </a:bodyPr>
          <a:lstStyle/>
          <a:p>
            <a:pPr algn="just">
              <a:lnSpc>
                <a:spcPct val="125000"/>
              </a:lnSpc>
              <a:spcBef>
                <a:spcPct val="50000"/>
              </a:spcBef>
            </a:pPr>
            <a:r>
              <a:rPr kumimoji="1" lang="zh-CN" altLang="en-US" sz="2400" dirty="0">
                <a:solidFill>
                  <a:srgbClr val="0000CC"/>
                </a:solidFill>
                <a:cs typeface="Times New Roman" panose="02020603050405020304" pitchFamily="18" charset="0"/>
              </a:rPr>
              <a:t>惯性力</a:t>
            </a:r>
            <a:r>
              <a:rPr kumimoji="1" lang="zh-CN" altLang="en-US" sz="2400" dirty="0">
                <a:cs typeface="Times New Roman" panose="02020603050405020304" pitchFamily="18" charset="0"/>
              </a:rPr>
              <a:t>：为了要使牛顿第二定律在非惯性系内成立而引进的一个虚构的力。</a:t>
            </a:r>
          </a:p>
        </p:txBody>
      </p:sp>
      <p:sp>
        <p:nvSpPr>
          <p:cNvPr id="298014" name="Rectangle 30"/>
          <p:cNvSpPr>
            <a:spLocks noChangeArrowheads="1"/>
          </p:cNvSpPr>
          <p:nvPr/>
        </p:nvSpPr>
        <p:spPr bwMode="auto">
          <a:xfrm>
            <a:off x="711200" y="4724401"/>
            <a:ext cx="10871200" cy="520784"/>
          </a:xfrm>
          <a:prstGeom prst="rect">
            <a:avLst/>
          </a:prstGeom>
          <a:noFill/>
          <a:ln w="9525" algn="ctr">
            <a:noFill/>
            <a:miter lim="800000"/>
          </a:ln>
          <a:effectLst/>
        </p:spPr>
        <p:txBody>
          <a:bodyPr>
            <a:spAutoFit/>
          </a:bodyPr>
          <a:lstStyle/>
          <a:p>
            <a:pPr algn="just">
              <a:lnSpc>
                <a:spcPct val="125000"/>
              </a:lnSpc>
              <a:spcBef>
                <a:spcPct val="50000"/>
              </a:spcBef>
            </a:pPr>
            <a:r>
              <a:rPr kumimoji="1" lang="zh-CN" altLang="en-US" sz="2400" dirty="0">
                <a:solidFill>
                  <a:srgbClr val="0000CC"/>
                </a:solidFill>
                <a:cs typeface="Times New Roman" panose="02020603050405020304" pitchFamily="18" charset="0"/>
              </a:rPr>
              <a:t>惯性力大小</a:t>
            </a:r>
            <a:r>
              <a:rPr kumimoji="1" lang="zh-CN" altLang="en-US" sz="2400" dirty="0">
                <a:cs typeface="Times New Roman" panose="02020603050405020304" pitchFamily="18" charset="0"/>
              </a:rPr>
              <a:t>：大小等于运动质点的质量 </a:t>
            </a:r>
            <a:r>
              <a:rPr kumimoji="1" lang="en-US" altLang="zh-CN" sz="2400" i="1" dirty="0">
                <a:cs typeface="Times New Roman" panose="02020603050405020304" pitchFamily="18" charset="0"/>
              </a:rPr>
              <a:t>m</a:t>
            </a:r>
            <a:r>
              <a:rPr kumimoji="1" lang="en-US" altLang="zh-CN" sz="2400" dirty="0">
                <a:cs typeface="Times New Roman" panose="02020603050405020304" pitchFamily="18" charset="0"/>
              </a:rPr>
              <a:t> </a:t>
            </a:r>
            <a:r>
              <a:rPr kumimoji="1" lang="zh-CN" altLang="en-US" sz="2400" dirty="0">
                <a:cs typeface="Times New Roman" panose="02020603050405020304" pitchFamily="18" charset="0"/>
              </a:rPr>
              <a:t>与非惯性系加速度 </a:t>
            </a:r>
            <a:r>
              <a:rPr kumimoji="1" lang="en-US" altLang="zh-CN" sz="2400" i="1" dirty="0">
                <a:cs typeface="Times New Roman" panose="02020603050405020304" pitchFamily="18" charset="0"/>
              </a:rPr>
              <a:t>a</a:t>
            </a:r>
            <a:r>
              <a:rPr kumimoji="1" lang="en-US" altLang="zh-CN" sz="2400" baseline="-25000" dirty="0">
                <a:cs typeface="Times New Roman" panose="02020603050405020304" pitchFamily="18" charset="0"/>
              </a:rPr>
              <a:t>0</a:t>
            </a:r>
            <a:r>
              <a:rPr kumimoji="1" lang="en-US" altLang="zh-CN" sz="2400" dirty="0">
                <a:cs typeface="Times New Roman" panose="02020603050405020304" pitchFamily="18" charset="0"/>
              </a:rPr>
              <a:t> </a:t>
            </a:r>
            <a:r>
              <a:rPr kumimoji="1" lang="zh-CN" altLang="en-US" sz="2400" dirty="0">
                <a:cs typeface="Times New Roman" panose="02020603050405020304" pitchFamily="18" charset="0"/>
              </a:rPr>
              <a:t>的乘积。</a:t>
            </a:r>
          </a:p>
        </p:txBody>
      </p:sp>
      <p:sp>
        <p:nvSpPr>
          <p:cNvPr id="298015" name="Rectangle 31"/>
          <p:cNvSpPr>
            <a:spLocks noChangeArrowheads="1"/>
          </p:cNvSpPr>
          <p:nvPr/>
        </p:nvSpPr>
        <p:spPr bwMode="auto">
          <a:xfrm>
            <a:off x="711200" y="5638801"/>
            <a:ext cx="10769600" cy="549275"/>
          </a:xfrm>
          <a:prstGeom prst="rect">
            <a:avLst/>
          </a:prstGeom>
          <a:noFill/>
          <a:ln w="9525" algn="ctr">
            <a:noFill/>
            <a:miter lim="800000"/>
          </a:ln>
          <a:effectLst/>
        </p:spPr>
        <p:txBody>
          <a:bodyPr>
            <a:spAutoFit/>
          </a:bodyPr>
          <a:lstStyle/>
          <a:p>
            <a:pPr algn="just">
              <a:lnSpc>
                <a:spcPct val="125000"/>
              </a:lnSpc>
              <a:spcBef>
                <a:spcPct val="50000"/>
              </a:spcBef>
            </a:pPr>
            <a:r>
              <a:rPr kumimoji="1" lang="zh-CN" altLang="en-US" sz="2400">
                <a:solidFill>
                  <a:srgbClr val="0000CC"/>
                </a:solidFill>
                <a:cs typeface="Times New Roman" panose="02020603050405020304" pitchFamily="18" charset="0"/>
              </a:rPr>
              <a:t>惯性力方向</a:t>
            </a:r>
            <a:r>
              <a:rPr kumimoji="1" lang="zh-CN" altLang="en-US" sz="2400">
                <a:cs typeface="Times New Roman" panose="02020603050405020304" pitchFamily="18" charset="0"/>
              </a:rPr>
              <a:t>：与非惯性系加速度的方向相反。</a:t>
            </a:r>
          </a:p>
        </p:txBody>
      </p:sp>
      <p:sp>
        <p:nvSpPr>
          <p:cNvPr id="3" name="TextBox 2"/>
          <p:cNvSpPr txBox="1"/>
          <p:nvPr/>
        </p:nvSpPr>
        <p:spPr>
          <a:xfrm>
            <a:off x="3429000" y="114300"/>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98005"/>
                                        </p:tgtEl>
                                        <p:attrNameLst>
                                          <p:attrName>style.visibility</p:attrName>
                                        </p:attrNameLst>
                                      </p:cBhvr>
                                      <p:to>
                                        <p:strVal val="visible"/>
                                      </p:to>
                                    </p:set>
                                    <p:animEffect transition="in" filter="wipe(right)">
                                      <p:cBhvr>
                                        <p:cTn id="7" dur="1000"/>
                                        <p:tgtEl>
                                          <p:spTgt spid="2980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98009"/>
                                        </p:tgtEl>
                                        <p:attrNameLst>
                                          <p:attrName>style.visibility</p:attrName>
                                        </p:attrNameLst>
                                      </p:cBhvr>
                                      <p:to>
                                        <p:strVal val="visible"/>
                                      </p:to>
                                    </p:set>
                                    <p:animEffect transition="in" filter="box(out)">
                                      <p:cBhvr>
                                        <p:cTn id="12" dur="1000"/>
                                        <p:tgtEl>
                                          <p:spTgt spid="29800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98013"/>
                                        </p:tgtEl>
                                        <p:attrNameLst>
                                          <p:attrName>style.visibility</p:attrName>
                                        </p:attrNameLst>
                                      </p:cBhvr>
                                      <p:to>
                                        <p:strVal val="visible"/>
                                      </p:to>
                                    </p:set>
                                    <p:animEffect transition="in" filter="strips(upRight)">
                                      <p:cBhvr>
                                        <p:cTn id="17" dur="500"/>
                                        <p:tgtEl>
                                          <p:spTgt spid="2980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8014"/>
                                        </p:tgtEl>
                                        <p:attrNameLst>
                                          <p:attrName>style.visibility</p:attrName>
                                        </p:attrNameLst>
                                      </p:cBhvr>
                                      <p:to>
                                        <p:strVal val="visible"/>
                                      </p:to>
                                    </p:set>
                                    <p:animEffect transition="in" filter="blinds(horizontal)">
                                      <p:cBhvr>
                                        <p:cTn id="22" dur="500"/>
                                        <p:tgtEl>
                                          <p:spTgt spid="2980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8015"/>
                                        </p:tgtEl>
                                        <p:attrNameLst>
                                          <p:attrName>style.visibility</p:attrName>
                                        </p:attrNameLst>
                                      </p:cBhvr>
                                      <p:to>
                                        <p:strVal val="visible"/>
                                      </p:to>
                                    </p:set>
                                    <p:animEffect transition="in" filter="blinds(horizontal)">
                                      <p:cBhvr>
                                        <p:cTn id="27" dur="500"/>
                                        <p:tgtEl>
                                          <p:spTgt spid="298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05" grpId="0" animBg="1"/>
      <p:bldP spid="298013" grpId="0" autoUpdateAnimBg="0"/>
      <p:bldP spid="298014" grpId="0" autoUpdateAnimBg="0"/>
      <p:bldP spid="29801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p>
            <a:fld id="{FE93DA16-C63E-41A0-80C8-6793E5A2E7B3}" type="slidenum">
              <a:rPr lang="en-US" altLang="zh-CN"/>
              <a:pPr/>
              <a:t>43</a:t>
            </a:fld>
            <a:endParaRPr lang="en-US" altLang="zh-CN"/>
          </a:p>
        </p:txBody>
      </p:sp>
      <p:sp>
        <p:nvSpPr>
          <p:cNvPr id="294915" name="Rectangle 3"/>
          <p:cNvSpPr>
            <a:spLocks noChangeArrowheads="1"/>
          </p:cNvSpPr>
          <p:nvPr/>
        </p:nvSpPr>
        <p:spPr bwMode="auto">
          <a:xfrm>
            <a:off x="668867" y="1216968"/>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a:t>惯性系与非惯性系</a:t>
            </a:r>
          </a:p>
        </p:txBody>
      </p:sp>
      <p:sp>
        <p:nvSpPr>
          <p:cNvPr id="294916" name="Text Box 4"/>
          <p:cNvSpPr txBox="1">
            <a:spLocks noChangeArrowheads="1"/>
          </p:cNvSpPr>
          <p:nvPr/>
        </p:nvSpPr>
        <p:spPr bwMode="auto">
          <a:xfrm>
            <a:off x="1117600" y="1905001"/>
            <a:ext cx="8839200" cy="549275"/>
          </a:xfrm>
          <a:prstGeom prst="rect">
            <a:avLst/>
          </a:prstGeom>
          <a:noFill/>
          <a:ln w="9525" algn="ctr">
            <a:noFill/>
            <a:miter lim="800000"/>
          </a:ln>
          <a:effectLst/>
        </p:spPr>
        <p:txBody>
          <a:bodyPr>
            <a:spAutoFit/>
          </a:bodyPr>
          <a:lstStyle/>
          <a:p>
            <a:pPr algn="just">
              <a:lnSpc>
                <a:spcPct val="125000"/>
              </a:lnSpc>
              <a:spcBef>
                <a:spcPct val="50000"/>
              </a:spcBef>
            </a:pPr>
            <a:r>
              <a:rPr kumimoji="1" lang="zh-CN" altLang="en-US" sz="2400">
                <a:cs typeface="Times New Roman" panose="02020603050405020304" pitchFamily="18" charset="0"/>
              </a:rPr>
              <a:t>在非惯性系中，牛顿运动定律表示为：</a:t>
            </a:r>
          </a:p>
        </p:txBody>
      </p:sp>
      <p:graphicFrame>
        <p:nvGraphicFramePr>
          <p:cNvPr id="294917" name="Object 5"/>
          <p:cNvGraphicFramePr>
            <a:graphicFrameLocks noChangeAspect="1"/>
          </p:cNvGraphicFramePr>
          <p:nvPr/>
        </p:nvGraphicFramePr>
        <p:xfrm>
          <a:off x="3759201" y="2895601"/>
          <a:ext cx="2620433" cy="601663"/>
        </p:xfrm>
        <a:graphic>
          <a:graphicData uri="http://schemas.openxmlformats.org/presentationml/2006/ole">
            <mc:AlternateContent xmlns:mc="http://schemas.openxmlformats.org/markup-compatibility/2006">
              <mc:Choice xmlns:v="urn:schemas-microsoft-com:vml" Requires="v">
                <p:oleObj name="公式" r:id="rId2" imgW="25171560" imgH="7709040" progId="">
                  <p:embed/>
                </p:oleObj>
              </mc:Choice>
              <mc:Fallback>
                <p:oleObj name="公式" r:id="rId2" imgW="25171560" imgH="7709040" progId="">
                  <p:embed/>
                  <p:pic>
                    <p:nvPicPr>
                      <p:cNvPr id="0" name="Picture 1" descr="image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201" y="2895601"/>
                        <a:ext cx="2620433"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18" name="Text Box 6"/>
          <p:cNvSpPr txBox="1">
            <a:spLocks noChangeArrowheads="1"/>
          </p:cNvSpPr>
          <p:nvPr/>
        </p:nvSpPr>
        <p:spPr bwMode="auto">
          <a:xfrm>
            <a:off x="812800" y="3491011"/>
            <a:ext cx="1718733" cy="549275"/>
          </a:xfrm>
          <a:prstGeom prst="rect">
            <a:avLst/>
          </a:prstGeom>
          <a:noFill/>
          <a:ln w="9525" algn="ctr">
            <a:noFill/>
            <a:miter lim="800000"/>
          </a:ln>
          <a:effectLst/>
        </p:spPr>
        <p:txBody>
          <a:bodyPr>
            <a:spAutoFit/>
          </a:bodyPr>
          <a:lstStyle/>
          <a:p>
            <a:pPr algn="just">
              <a:lnSpc>
                <a:spcPct val="125000"/>
              </a:lnSpc>
              <a:spcBef>
                <a:spcPct val="50000"/>
              </a:spcBef>
            </a:pPr>
            <a:r>
              <a:rPr kumimoji="1" lang="zh-CN" altLang="en-US" sz="2400" dirty="0">
                <a:cs typeface="Times New Roman" panose="02020603050405020304" pitchFamily="18" charset="0"/>
              </a:rPr>
              <a:t>说明：</a:t>
            </a:r>
          </a:p>
        </p:txBody>
      </p:sp>
      <p:sp>
        <p:nvSpPr>
          <p:cNvPr id="294919" name="Text Box 7"/>
          <p:cNvSpPr txBox="1">
            <a:spLocks noChangeArrowheads="1"/>
          </p:cNvSpPr>
          <p:nvPr/>
        </p:nvSpPr>
        <p:spPr bwMode="auto">
          <a:xfrm>
            <a:off x="922916" y="4088978"/>
            <a:ext cx="10272184" cy="1015663"/>
          </a:xfrm>
          <a:prstGeom prst="rect">
            <a:avLst/>
          </a:prstGeom>
          <a:noFill/>
          <a:ln w="9525" algn="ctr">
            <a:noFill/>
            <a:miter lim="800000"/>
          </a:ln>
          <a:effectLst/>
        </p:spPr>
        <p:txBody>
          <a:bodyPr>
            <a:spAutoFit/>
          </a:bodyPr>
          <a:lstStyle/>
          <a:p>
            <a:pPr algn="just">
              <a:lnSpc>
                <a:spcPct val="125000"/>
              </a:lnSpc>
              <a:spcBef>
                <a:spcPct val="50000"/>
              </a:spcBef>
            </a:pPr>
            <a:r>
              <a:rPr kumimoji="1" lang="en-US" altLang="zh-CN" sz="2400" dirty="0">
                <a:cs typeface="Times New Roman" panose="02020603050405020304" pitchFamily="18" charset="0"/>
              </a:rPr>
              <a:t>        </a:t>
            </a:r>
            <a:r>
              <a:rPr kumimoji="1" lang="zh-CN" altLang="en-US" sz="2400" dirty="0">
                <a:cs typeface="Times New Roman" panose="02020603050405020304" pitchFamily="18" charset="0"/>
              </a:rPr>
              <a:t>惯性力没有施力者，不存在“力是物体之间的相互作用”这一特性。它和真实力有区别。惯性力的实质是物体的惯性在非惯性系中的表现。</a:t>
            </a:r>
          </a:p>
        </p:txBody>
      </p:sp>
      <p:sp>
        <p:nvSpPr>
          <p:cNvPr id="11" name="TextBox 10"/>
          <p:cNvSpPr txBox="1"/>
          <p:nvPr/>
        </p:nvSpPr>
        <p:spPr>
          <a:xfrm>
            <a:off x="3429000" y="114300"/>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
        <p:nvSpPr>
          <p:cNvPr id="3" name="TextBox 2"/>
          <p:cNvSpPr txBox="1"/>
          <p:nvPr/>
        </p:nvSpPr>
        <p:spPr>
          <a:xfrm>
            <a:off x="922916" y="5326912"/>
            <a:ext cx="10272184" cy="830997"/>
          </a:xfrm>
          <a:prstGeom prst="rect">
            <a:avLst/>
          </a:prstGeom>
          <a:noFill/>
        </p:spPr>
        <p:txBody>
          <a:bodyPr wrap="square" rtlCol="0">
            <a:spAutoFit/>
          </a:bodyPr>
          <a:lstStyle/>
          <a:p>
            <a:r>
              <a:rPr lang="zh-CN" altLang="en-US" sz="2400" dirty="0"/>
              <a:t>        惯性力的方向与牵引运动参考系相对于惯性系的加速度</a:t>
            </a:r>
            <a:r>
              <a:rPr lang="en-US" altLang="zh-CN" sz="2400" dirty="0"/>
              <a:t>a</a:t>
            </a:r>
            <a:r>
              <a:rPr lang="en-US" altLang="zh-CN" sz="2400" baseline="-25000" dirty="0"/>
              <a:t>0</a:t>
            </a:r>
            <a:r>
              <a:rPr lang="zh-CN" altLang="en-US" sz="2400" dirty="0"/>
              <a:t>方向相反，其大小等于研究对象的质量</a:t>
            </a:r>
            <a:r>
              <a:rPr lang="en-US" altLang="zh-CN" sz="2400" dirty="0"/>
              <a:t>m</a:t>
            </a:r>
            <a:r>
              <a:rPr lang="zh-CN" altLang="en-US" sz="2400" dirty="0"/>
              <a:t>与</a:t>
            </a:r>
            <a:r>
              <a:rPr lang="en-US" altLang="zh-CN" sz="2400" dirty="0"/>
              <a:t>a</a:t>
            </a:r>
            <a:r>
              <a:rPr lang="en-US" altLang="zh-CN" sz="2400" baseline="-25000" dirty="0"/>
              <a:t>0</a:t>
            </a:r>
            <a:r>
              <a:rPr lang="zh-CN" altLang="en-US" sz="2400" dirty="0"/>
              <a:t>的乘积。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919"/>
                                        </p:tgtEl>
                                        <p:attrNameLst>
                                          <p:attrName>style.visibility</p:attrName>
                                        </p:attrNameLst>
                                      </p:cBhvr>
                                      <p:to>
                                        <p:strVal val="visible"/>
                                      </p:to>
                                    </p:set>
                                    <p:animEffect transition="in" filter="blinds(horizontal)">
                                      <p:cBhvr>
                                        <p:cTn id="7" dur="1000"/>
                                        <p:tgtEl>
                                          <p:spTgt spid="2949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9" grpId="0" autoUpdateAnimBg="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2"/>
          </p:nvPr>
        </p:nvSpPr>
        <p:spPr/>
        <p:txBody>
          <a:bodyPr/>
          <a:lstStyle/>
          <a:p>
            <a:fld id="{3E355B44-4CBC-4DE7-B6C7-24DF41081E6A}" type="slidenum">
              <a:rPr lang="en-US" altLang="zh-CN"/>
              <a:pPr/>
              <a:t>44</a:t>
            </a:fld>
            <a:endParaRPr lang="en-US" altLang="zh-CN"/>
          </a:p>
        </p:txBody>
      </p:sp>
      <p:sp>
        <p:nvSpPr>
          <p:cNvPr id="299011" name="Rectangle 3"/>
          <p:cNvSpPr>
            <a:spLocks noChangeArrowheads="1"/>
          </p:cNvSpPr>
          <p:nvPr/>
        </p:nvSpPr>
        <p:spPr bwMode="auto">
          <a:xfrm>
            <a:off x="668867" y="1216968"/>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a:t>惯性系与非惯性系</a:t>
            </a:r>
          </a:p>
        </p:txBody>
      </p:sp>
      <p:graphicFrame>
        <p:nvGraphicFramePr>
          <p:cNvPr id="299012" name="Object 4"/>
          <p:cNvGraphicFramePr>
            <a:graphicFrameLocks noChangeAspect="1"/>
          </p:cNvGraphicFramePr>
          <p:nvPr/>
        </p:nvGraphicFramePr>
        <p:xfrm>
          <a:off x="666750" y="1752600"/>
          <a:ext cx="10839450" cy="1143000"/>
        </p:xfrm>
        <a:graphic>
          <a:graphicData uri="http://schemas.openxmlformats.org/presentationml/2006/ole">
            <mc:AlternateContent xmlns:mc="http://schemas.openxmlformats.org/markup-compatibility/2006">
              <mc:Choice xmlns:v="urn:schemas-microsoft-com:vml" Requires="v">
                <p:oleObj name="Document" r:id="rId2" imgW="3410927" imgH="360270" progId="Word.Document.8">
                  <p:embed/>
                </p:oleObj>
              </mc:Choice>
              <mc:Fallback>
                <p:oleObj name="Document" r:id="rId2" imgW="3410927" imgH="360270" progId="Word.Document.8">
                  <p:embed/>
                  <p:pic>
                    <p:nvPicPr>
                      <p:cNvPr id="0" name="Picture 2" descr="image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1752600"/>
                        <a:ext cx="1083945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9024" name="Group 16"/>
          <p:cNvGrpSpPr/>
          <p:nvPr/>
        </p:nvGrpSpPr>
        <p:grpSpPr bwMode="auto">
          <a:xfrm>
            <a:off x="3352801" y="3200400"/>
            <a:ext cx="5509684" cy="2001838"/>
            <a:chOff x="1683" y="1797"/>
            <a:chExt cx="2603" cy="1261"/>
          </a:xfrm>
        </p:grpSpPr>
        <p:sp>
          <p:nvSpPr>
            <p:cNvPr id="299013" name="Rectangle 5" descr="浅色上对角线"/>
            <p:cNvSpPr>
              <a:spLocks noChangeArrowheads="1"/>
            </p:cNvSpPr>
            <p:nvPr/>
          </p:nvSpPr>
          <p:spPr bwMode="auto">
            <a:xfrm>
              <a:off x="1701" y="2921"/>
              <a:ext cx="2585" cy="137"/>
            </a:xfrm>
            <a:prstGeom prst="rect">
              <a:avLst/>
            </a:prstGeom>
            <a:pattFill prst="ltUpDiag">
              <a:fgClr>
                <a:srgbClr val="993366"/>
              </a:fgClr>
              <a:bgClr>
                <a:srgbClr val="EAEAEA"/>
              </a:bgClr>
            </a:pattFill>
            <a:ln w="9525">
              <a:noFill/>
              <a:miter lim="800000"/>
            </a:ln>
            <a:effectLst/>
          </p:spPr>
          <p:txBody>
            <a:bodyPr wrap="none" anchor="ctr"/>
            <a:lstStyle/>
            <a:p>
              <a:endParaRPr lang="zh-CN" altLang="en-US"/>
            </a:p>
          </p:txBody>
        </p:sp>
        <p:sp>
          <p:nvSpPr>
            <p:cNvPr id="299014" name="AutoShape 6"/>
            <p:cNvSpPr>
              <a:spLocks noChangeArrowheads="1"/>
            </p:cNvSpPr>
            <p:nvPr/>
          </p:nvSpPr>
          <p:spPr bwMode="auto">
            <a:xfrm>
              <a:off x="2200" y="1915"/>
              <a:ext cx="1795" cy="998"/>
            </a:xfrm>
            <a:prstGeom prst="rtTriangle">
              <a:avLst/>
            </a:prstGeom>
            <a:noFill/>
            <a:ln w="28575">
              <a:solidFill>
                <a:srgbClr val="008080"/>
              </a:solidFill>
              <a:miter lim="800000"/>
            </a:ln>
            <a:effectLst/>
          </p:spPr>
          <p:txBody>
            <a:bodyPr wrap="none" anchor="ctr"/>
            <a:lstStyle/>
            <a:p>
              <a:endParaRPr lang="zh-CN" altLang="en-US"/>
            </a:p>
          </p:txBody>
        </p:sp>
        <p:sp>
          <p:nvSpPr>
            <p:cNvPr id="299015" name="Rectangle 7"/>
            <p:cNvSpPr>
              <a:spLocks noChangeArrowheads="1"/>
            </p:cNvSpPr>
            <p:nvPr/>
          </p:nvSpPr>
          <p:spPr bwMode="auto">
            <a:xfrm rot="1374210">
              <a:off x="2785" y="2029"/>
              <a:ext cx="399" cy="299"/>
            </a:xfrm>
            <a:prstGeom prst="rect">
              <a:avLst/>
            </a:prstGeom>
            <a:noFill/>
            <a:ln w="28575">
              <a:solidFill>
                <a:srgbClr val="FF0000"/>
              </a:solidFill>
              <a:miter lim="800000"/>
            </a:ln>
            <a:effectLst/>
          </p:spPr>
          <p:txBody>
            <a:bodyPr wrap="none" anchor="ctr"/>
            <a:lstStyle/>
            <a:p>
              <a:endParaRPr lang="zh-CN" altLang="en-US"/>
            </a:p>
          </p:txBody>
        </p:sp>
        <p:sp>
          <p:nvSpPr>
            <p:cNvPr id="299016" name="Arc 8"/>
            <p:cNvSpPr/>
            <p:nvPr/>
          </p:nvSpPr>
          <p:spPr bwMode="auto">
            <a:xfrm flipH="1">
              <a:off x="3679" y="2795"/>
              <a:ext cx="100" cy="1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8080"/>
              </a:solidFill>
              <a:round/>
            </a:ln>
            <a:effectLst/>
          </p:spPr>
          <p:txBody>
            <a:bodyPr wrap="none" anchor="ctr"/>
            <a:lstStyle/>
            <a:p>
              <a:endParaRPr lang="zh-CN" altLang="en-US"/>
            </a:p>
          </p:txBody>
        </p:sp>
        <p:graphicFrame>
          <p:nvGraphicFramePr>
            <p:cNvPr id="299017" name="Object 9"/>
            <p:cNvGraphicFramePr>
              <a:graphicFrameLocks noChangeAspect="1"/>
            </p:cNvGraphicFramePr>
            <p:nvPr/>
          </p:nvGraphicFramePr>
          <p:xfrm>
            <a:off x="3512" y="2686"/>
            <a:ext cx="162" cy="227"/>
          </p:xfrm>
          <a:graphic>
            <a:graphicData uri="http://schemas.openxmlformats.org/presentationml/2006/ole">
              <mc:AlternateContent xmlns:mc="http://schemas.openxmlformats.org/markup-compatibility/2006">
                <mc:Choice xmlns:v="urn:schemas-microsoft-com:vml" Requires="v">
                  <p:oleObj name="公式" r:id="rId4" imgW="4049280" imgH="5676840" progId="">
                    <p:embed/>
                  </p:oleObj>
                </mc:Choice>
                <mc:Fallback>
                  <p:oleObj name="公式" r:id="rId4" imgW="4049280" imgH="5676840" progId="">
                    <p:embed/>
                    <p:pic>
                      <p:nvPicPr>
                        <p:cNvPr id="0" name="Picture 1" descr="image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2" y="2686"/>
                          <a:ext cx="1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299018" name="Text Box 10"/>
            <p:cNvSpPr txBox="1">
              <a:spLocks noChangeArrowheads="1"/>
            </p:cNvSpPr>
            <p:nvPr/>
          </p:nvSpPr>
          <p:spPr bwMode="auto">
            <a:xfrm>
              <a:off x="2880" y="2051"/>
              <a:ext cx="599" cy="288"/>
            </a:xfrm>
            <a:prstGeom prst="rect">
              <a:avLst/>
            </a:prstGeom>
            <a:noFill/>
            <a:ln w="19050">
              <a:noFill/>
              <a:miter lim="800000"/>
            </a:ln>
            <a:effectLst/>
          </p:spPr>
          <p:txBody>
            <a:bodyPr>
              <a:spAutoFit/>
            </a:bodyPr>
            <a:lstStyle/>
            <a:p>
              <a:pPr>
                <a:spcBef>
                  <a:spcPct val="50000"/>
                </a:spcBef>
              </a:pPr>
              <a:r>
                <a:rPr kumimoji="1" lang="en-US" altLang="zh-CN" sz="2400" i="1">
                  <a:solidFill>
                    <a:srgbClr val="FF0000"/>
                  </a:solidFill>
                </a:rPr>
                <a:t>m</a:t>
              </a:r>
            </a:p>
          </p:txBody>
        </p:sp>
        <p:sp>
          <p:nvSpPr>
            <p:cNvPr id="299019" name="Text Box 11"/>
            <p:cNvSpPr txBox="1">
              <a:spLocks noChangeArrowheads="1"/>
            </p:cNvSpPr>
            <p:nvPr/>
          </p:nvSpPr>
          <p:spPr bwMode="auto">
            <a:xfrm>
              <a:off x="2482" y="2404"/>
              <a:ext cx="599" cy="288"/>
            </a:xfrm>
            <a:prstGeom prst="rect">
              <a:avLst/>
            </a:prstGeom>
            <a:noFill/>
            <a:ln w="19050">
              <a:noFill/>
              <a:miter lim="800000"/>
            </a:ln>
            <a:effectLst/>
          </p:spPr>
          <p:txBody>
            <a:bodyPr>
              <a:spAutoFit/>
            </a:bodyPr>
            <a:lstStyle/>
            <a:p>
              <a:pPr>
                <a:spcBef>
                  <a:spcPct val="50000"/>
                </a:spcBef>
              </a:pPr>
              <a:r>
                <a:rPr kumimoji="1" lang="en-US" altLang="zh-CN" sz="2400" i="1">
                  <a:solidFill>
                    <a:srgbClr val="008080"/>
                  </a:solidFill>
                </a:rPr>
                <a:t>M</a:t>
              </a:r>
            </a:p>
          </p:txBody>
        </p:sp>
        <p:sp>
          <p:nvSpPr>
            <p:cNvPr id="299020" name="Line 12"/>
            <p:cNvSpPr>
              <a:spLocks noChangeShapeType="1"/>
            </p:cNvSpPr>
            <p:nvPr/>
          </p:nvSpPr>
          <p:spPr bwMode="auto">
            <a:xfrm>
              <a:off x="2925" y="1797"/>
              <a:ext cx="499" cy="299"/>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299021" name="Line 13"/>
            <p:cNvSpPr>
              <a:spLocks noChangeShapeType="1"/>
            </p:cNvSpPr>
            <p:nvPr/>
          </p:nvSpPr>
          <p:spPr bwMode="auto">
            <a:xfrm flipH="1">
              <a:off x="1683" y="2459"/>
              <a:ext cx="380" cy="1"/>
            </a:xfrm>
            <a:prstGeom prst="line">
              <a:avLst/>
            </a:prstGeom>
            <a:noFill/>
            <a:ln w="19050">
              <a:solidFill>
                <a:srgbClr val="008080"/>
              </a:solidFill>
              <a:round/>
              <a:tailEnd type="triangle" w="sm" len="lg"/>
            </a:ln>
            <a:effectLst/>
          </p:spPr>
          <p:txBody>
            <a:bodyPr wrap="none" anchor="ctr"/>
            <a:lstStyle/>
            <a:p>
              <a:endParaRPr lang="zh-CN" altLang="en-US"/>
            </a:p>
          </p:txBody>
        </p:sp>
        <p:sp>
          <p:nvSpPr>
            <p:cNvPr id="299023" name="Line 15"/>
            <p:cNvSpPr>
              <a:spLocks noChangeShapeType="1"/>
            </p:cNvSpPr>
            <p:nvPr/>
          </p:nvSpPr>
          <p:spPr bwMode="auto">
            <a:xfrm>
              <a:off x="1701" y="2921"/>
              <a:ext cx="2585" cy="0"/>
            </a:xfrm>
            <a:prstGeom prst="line">
              <a:avLst/>
            </a:prstGeom>
            <a:noFill/>
            <a:ln w="28575">
              <a:solidFill>
                <a:srgbClr val="993366"/>
              </a:solidFill>
              <a:round/>
            </a:ln>
            <a:effectLst/>
          </p:spPr>
          <p:txBody>
            <a:bodyPr/>
            <a:lstStyle/>
            <a:p>
              <a:endParaRPr lang="zh-CN" altLang="en-US"/>
            </a:p>
          </p:txBody>
        </p:sp>
      </p:grpSp>
      <p:sp>
        <p:nvSpPr>
          <p:cNvPr id="19" name="TextBox 18"/>
          <p:cNvSpPr txBox="1"/>
          <p:nvPr/>
        </p:nvSpPr>
        <p:spPr>
          <a:xfrm>
            <a:off x="3429000" y="114300"/>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p:cNvSpPr>
            <a:spLocks noGrp="1"/>
          </p:cNvSpPr>
          <p:nvPr>
            <p:ph type="sldNum" sz="quarter" idx="12"/>
          </p:nvPr>
        </p:nvSpPr>
        <p:spPr/>
        <p:txBody>
          <a:bodyPr/>
          <a:lstStyle/>
          <a:p>
            <a:fld id="{A97C591E-2450-45FF-A2F7-4F27C1A60E88}" type="slidenum">
              <a:rPr lang="en-US" altLang="zh-CN"/>
              <a:pPr/>
              <a:t>45</a:t>
            </a:fld>
            <a:endParaRPr lang="en-US" altLang="zh-CN"/>
          </a:p>
        </p:txBody>
      </p:sp>
      <p:sp>
        <p:nvSpPr>
          <p:cNvPr id="295939" name="Rectangle 3"/>
          <p:cNvSpPr>
            <a:spLocks noChangeArrowheads="1"/>
          </p:cNvSpPr>
          <p:nvPr/>
        </p:nvSpPr>
        <p:spPr bwMode="auto">
          <a:xfrm>
            <a:off x="668867" y="1216968"/>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dirty="0"/>
              <a:t>惯性系与非惯性系</a:t>
            </a:r>
          </a:p>
        </p:txBody>
      </p:sp>
      <p:grpSp>
        <p:nvGrpSpPr>
          <p:cNvPr id="295968" name="Group 32"/>
          <p:cNvGrpSpPr/>
          <p:nvPr/>
        </p:nvGrpSpPr>
        <p:grpSpPr bwMode="auto">
          <a:xfrm>
            <a:off x="6934659" y="1095376"/>
            <a:ext cx="3373066" cy="2562225"/>
            <a:chOff x="3658" y="424"/>
            <a:chExt cx="1950" cy="1614"/>
          </a:xfrm>
        </p:grpSpPr>
        <p:sp>
          <p:nvSpPr>
            <p:cNvPr id="295941" name="Rectangle 5"/>
            <p:cNvSpPr>
              <a:spLocks noChangeArrowheads="1"/>
            </p:cNvSpPr>
            <p:nvPr/>
          </p:nvSpPr>
          <p:spPr bwMode="auto">
            <a:xfrm rot="1709526">
              <a:off x="3658" y="800"/>
              <a:ext cx="395" cy="296"/>
            </a:xfrm>
            <a:prstGeom prst="rect">
              <a:avLst/>
            </a:prstGeom>
            <a:noFill/>
            <a:ln w="19050">
              <a:solidFill>
                <a:srgbClr val="008080"/>
              </a:solidFill>
              <a:miter lim="800000"/>
            </a:ln>
            <a:effectLst/>
          </p:spPr>
          <p:txBody>
            <a:bodyPr wrap="none" anchor="ctr"/>
            <a:lstStyle/>
            <a:p>
              <a:endParaRPr lang="zh-CN" altLang="en-US"/>
            </a:p>
          </p:txBody>
        </p:sp>
        <p:sp>
          <p:nvSpPr>
            <p:cNvPr id="295942" name="Line 6"/>
            <p:cNvSpPr>
              <a:spLocks noChangeShapeType="1"/>
            </p:cNvSpPr>
            <p:nvPr/>
          </p:nvSpPr>
          <p:spPr bwMode="auto">
            <a:xfrm>
              <a:off x="3855" y="997"/>
              <a:ext cx="0" cy="592"/>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295943" name="Line 7"/>
            <p:cNvSpPr>
              <a:spLocks noChangeShapeType="1"/>
            </p:cNvSpPr>
            <p:nvPr/>
          </p:nvSpPr>
          <p:spPr bwMode="auto">
            <a:xfrm flipV="1">
              <a:off x="3855" y="504"/>
              <a:ext cx="297" cy="493"/>
            </a:xfrm>
            <a:prstGeom prst="line">
              <a:avLst/>
            </a:prstGeom>
            <a:noFill/>
            <a:ln w="19050">
              <a:solidFill>
                <a:srgbClr val="FF0000"/>
              </a:solidFill>
              <a:round/>
              <a:tailEnd type="triangle" w="sm" len="lg"/>
            </a:ln>
            <a:effectLst/>
          </p:spPr>
          <p:txBody>
            <a:bodyPr wrap="none" anchor="ctr"/>
            <a:lstStyle/>
            <a:p>
              <a:endParaRPr lang="zh-CN" altLang="en-US"/>
            </a:p>
          </p:txBody>
        </p:sp>
        <p:graphicFrame>
          <p:nvGraphicFramePr>
            <p:cNvPr id="295944" name="Object 8"/>
            <p:cNvGraphicFramePr>
              <a:graphicFrameLocks noChangeAspect="1"/>
            </p:cNvGraphicFramePr>
            <p:nvPr/>
          </p:nvGraphicFramePr>
          <p:xfrm>
            <a:off x="3744" y="1536"/>
            <a:ext cx="313" cy="247"/>
          </p:xfrm>
          <a:graphic>
            <a:graphicData uri="http://schemas.openxmlformats.org/presentationml/2006/ole">
              <mc:AlternateContent xmlns:mc="http://schemas.openxmlformats.org/markup-compatibility/2006">
                <mc:Choice xmlns:v="urn:schemas-microsoft-com:vml" Requires="v">
                  <p:oleObj name="公式" r:id="rId2" imgW="7705080" imgH="6083280" progId="">
                    <p:embed/>
                  </p:oleObj>
                </mc:Choice>
                <mc:Fallback>
                  <p:oleObj name="公式" r:id="rId2" imgW="7705080" imgH="6083280" progId="">
                    <p:embed/>
                    <p:pic>
                      <p:nvPicPr>
                        <p:cNvPr id="0" name="Picture 9" descr="image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 y="1536"/>
                          <a:ext cx="3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295945" name="Object 9"/>
            <p:cNvGraphicFramePr>
              <a:graphicFrameLocks noChangeAspect="1"/>
            </p:cNvGraphicFramePr>
            <p:nvPr/>
          </p:nvGraphicFramePr>
          <p:xfrm>
            <a:off x="4144" y="424"/>
            <a:ext cx="248" cy="295"/>
          </p:xfrm>
          <a:graphic>
            <a:graphicData uri="http://schemas.openxmlformats.org/presentationml/2006/ole">
              <mc:AlternateContent xmlns:mc="http://schemas.openxmlformats.org/markup-compatibility/2006">
                <mc:Choice xmlns:v="urn:schemas-microsoft-com:vml" Requires="v">
                  <p:oleObj name="公式" r:id="rId4" imgW="6080400" imgH="7302600" progId="">
                    <p:embed/>
                  </p:oleObj>
                </mc:Choice>
                <mc:Fallback>
                  <p:oleObj name="公式" r:id="rId4" imgW="6080400" imgH="7302600" progId="">
                    <p:embed/>
                    <p:pic>
                      <p:nvPicPr>
                        <p:cNvPr id="0" name="Picture 8" descr="image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4" y="424"/>
                          <a:ext cx="24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295946" name="Line 10"/>
            <p:cNvSpPr>
              <a:spLocks noChangeShapeType="1"/>
            </p:cNvSpPr>
            <p:nvPr/>
          </p:nvSpPr>
          <p:spPr bwMode="auto">
            <a:xfrm>
              <a:off x="4203" y="1097"/>
              <a:ext cx="370" cy="222"/>
            </a:xfrm>
            <a:prstGeom prst="line">
              <a:avLst/>
            </a:prstGeom>
            <a:noFill/>
            <a:ln w="19050">
              <a:solidFill>
                <a:srgbClr val="0000FF"/>
              </a:solidFill>
              <a:round/>
              <a:tailEnd type="triangle" w="sm" len="lg"/>
            </a:ln>
            <a:effectLst/>
          </p:spPr>
          <p:txBody>
            <a:bodyPr wrap="none" anchor="ctr"/>
            <a:lstStyle/>
            <a:p>
              <a:endParaRPr lang="zh-CN" altLang="en-US"/>
            </a:p>
          </p:txBody>
        </p:sp>
        <p:graphicFrame>
          <p:nvGraphicFramePr>
            <p:cNvPr id="295947" name="Object 11"/>
            <p:cNvGraphicFramePr>
              <a:graphicFrameLocks noChangeAspect="1"/>
            </p:cNvGraphicFramePr>
            <p:nvPr/>
          </p:nvGraphicFramePr>
          <p:xfrm>
            <a:off x="4560" y="1104"/>
            <a:ext cx="212" cy="228"/>
          </p:xfrm>
          <a:graphic>
            <a:graphicData uri="http://schemas.openxmlformats.org/presentationml/2006/ole">
              <mc:AlternateContent xmlns:mc="http://schemas.openxmlformats.org/markup-compatibility/2006">
                <mc:Choice xmlns:v="urn:schemas-microsoft-com:vml" Requires="v">
                  <p:oleObj name="公式" r:id="rId6" imgW="5267880" imgH="5676840" progId="">
                    <p:embed/>
                  </p:oleObj>
                </mc:Choice>
                <mc:Fallback>
                  <p:oleObj name="公式" r:id="rId6" imgW="5267880" imgH="5676840" progId="">
                    <p:embed/>
                    <p:pic>
                      <p:nvPicPr>
                        <p:cNvPr id="0" name="Picture 7" descr="image1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0" y="1104"/>
                          <a:ext cx="21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295948" name="Line 12"/>
            <p:cNvSpPr>
              <a:spLocks noChangeShapeType="1"/>
            </p:cNvSpPr>
            <p:nvPr/>
          </p:nvSpPr>
          <p:spPr bwMode="auto">
            <a:xfrm>
              <a:off x="4973" y="1535"/>
              <a:ext cx="488" cy="304"/>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295949" name="Line 13"/>
            <p:cNvSpPr>
              <a:spLocks noChangeShapeType="1"/>
            </p:cNvSpPr>
            <p:nvPr/>
          </p:nvSpPr>
          <p:spPr bwMode="auto">
            <a:xfrm flipV="1">
              <a:off x="4973" y="1186"/>
              <a:ext cx="225" cy="345"/>
            </a:xfrm>
            <a:prstGeom prst="line">
              <a:avLst/>
            </a:prstGeom>
            <a:noFill/>
            <a:ln w="19050">
              <a:solidFill>
                <a:srgbClr val="000066"/>
              </a:solidFill>
              <a:round/>
              <a:tailEnd type="triangle" w="sm" len="lg"/>
            </a:ln>
            <a:effectLst/>
          </p:spPr>
          <p:txBody>
            <a:bodyPr wrap="none" anchor="ctr"/>
            <a:lstStyle/>
            <a:p>
              <a:endParaRPr lang="zh-CN" altLang="en-US"/>
            </a:p>
          </p:txBody>
        </p:sp>
        <p:sp>
          <p:nvSpPr>
            <p:cNvPr id="295950" name="Text Box 14"/>
            <p:cNvSpPr txBox="1">
              <a:spLocks noChangeArrowheads="1"/>
            </p:cNvSpPr>
            <p:nvPr/>
          </p:nvSpPr>
          <p:spPr bwMode="auto">
            <a:xfrm>
              <a:off x="5279" y="1749"/>
              <a:ext cx="272" cy="289"/>
            </a:xfrm>
            <a:prstGeom prst="rect">
              <a:avLst/>
            </a:prstGeom>
            <a:noFill/>
            <a:ln w="19050">
              <a:noFill/>
              <a:miter lim="800000"/>
            </a:ln>
            <a:effectLst/>
          </p:spPr>
          <p:txBody>
            <a:bodyPr>
              <a:spAutoFit/>
            </a:bodyPr>
            <a:lstStyle/>
            <a:p>
              <a:pPr>
                <a:spcBef>
                  <a:spcPct val="50000"/>
                </a:spcBef>
              </a:pPr>
              <a:r>
                <a:rPr kumimoji="1" lang="en-US" altLang="zh-CN" sz="2400" i="1">
                  <a:solidFill>
                    <a:srgbClr val="000066"/>
                  </a:solidFill>
                </a:rPr>
                <a:t>x</a:t>
              </a:r>
              <a:endParaRPr kumimoji="1" lang="en-US" altLang="zh-CN" sz="2400">
                <a:solidFill>
                  <a:srgbClr val="000066"/>
                </a:solidFill>
              </a:endParaRPr>
            </a:p>
          </p:txBody>
        </p:sp>
        <p:sp>
          <p:nvSpPr>
            <p:cNvPr id="295951" name="Text Box 15"/>
            <p:cNvSpPr txBox="1">
              <a:spLocks noChangeArrowheads="1"/>
            </p:cNvSpPr>
            <p:nvPr/>
          </p:nvSpPr>
          <p:spPr bwMode="auto">
            <a:xfrm>
              <a:off x="5155" y="896"/>
              <a:ext cx="453" cy="289"/>
            </a:xfrm>
            <a:prstGeom prst="rect">
              <a:avLst/>
            </a:prstGeom>
            <a:noFill/>
            <a:ln w="19050">
              <a:noFill/>
              <a:miter lim="800000"/>
            </a:ln>
            <a:effectLst/>
          </p:spPr>
          <p:txBody>
            <a:bodyPr>
              <a:spAutoFit/>
            </a:bodyPr>
            <a:lstStyle/>
            <a:p>
              <a:pPr>
                <a:spcBef>
                  <a:spcPct val="50000"/>
                </a:spcBef>
              </a:pPr>
              <a:r>
                <a:rPr kumimoji="1" lang="en-US" altLang="zh-CN" sz="2400" i="1">
                  <a:solidFill>
                    <a:srgbClr val="000066"/>
                  </a:solidFill>
                </a:rPr>
                <a:t>y</a:t>
              </a:r>
              <a:endParaRPr kumimoji="1" lang="en-US" altLang="zh-CN" sz="2400">
                <a:solidFill>
                  <a:srgbClr val="000066"/>
                </a:solidFill>
              </a:endParaRPr>
            </a:p>
          </p:txBody>
        </p:sp>
        <p:sp>
          <p:nvSpPr>
            <p:cNvPr id="295952" name="Text Box 16"/>
            <p:cNvSpPr txBox="1">
              <a:spLocks noChangeArrowheads="1"/>
            </p:cNvSpPr>
            <p:nvPr/>
          </p:nvSpPr>
          <p:spPr bwMode="auto">
            <a:xfrm>
              <a:off x="4701" y="1425"/>
              <a:ext cx="454" cy="289"/>
            </a:xfrm>
            <a:prstGeom prst="rect">
              <a:avLst/>
            </a:prstGeom>
            <a:noFill/>
            <a:ln w="19050">
              <a:noFill/>
              <a:miter lim="800000"/>
            </a:ln>
            <a:effectLst/>
          </p:spPr>
          <p:txBody>
            <a:bodyPr>
              <a:spAutoFit/>
            </a:bodyPr>
            <a:lstStyle/>
            <a:p>
              <a:pPr>
                <a:spcBef>
                  <a:spcPct val="50000"/>
                </a:spcBef>
              </a:pPr>
              <a:r>
                <a:rPr kumimoji="1" lang="en-US" altLang="zh-CN" sz="2400">
                  <a:solidFill>
                    <a:srgbClr val="000066"/>
                  </a:solidFill>
                </a:rPr>
                <a:t> O</a:t>
              </a:r>
            </a:p>
          </p:txBody>
        </p:sp>
      </p:grpSp>
      <p:grpSp>
        <p:nvGrpSpPr>
          <p:cNvPr id="295953" name="Group 17"/>
          <p:cNvGrpSpPr/>
          <p:nvPr/>
        </p:nvGrpSpPr>
        <p:grpSpPr bwMode="auto">
          <a:xfrm>
            <a:off x="6736289" y="3200401"/>
            <a:ext cx="3687233" cy="3402013"/>
            <a:chOff x="1536" y="2656"/>
            <a:chExt cx="912" cy="1121"/>
          </a:xfrm>
        </p:grpSpPr>
        <p:sp>
          <p:nvSpPr>
            <p:cNvPr id="295954" name="AutoShape 18"/>
            <p:cNvSpPr>
              <a:spLocks noChangeArrowheads="1"/>
            </p:cNvSpPr>
            <p:nvPr/>
          </p:nvSpPr>
          <p:spPr bwMode="auto">
            <a:xfrm>
              <a:off x="1776" y="2880"/>
              <a:ext cx="672" cy="432"/>
            </a:xfrm>
            <a:prstGeom prst="rtTriangle">
              <a:avLst/>
            </a:prstGeom>
            <a:noFill/>
            <a:ln w="19050">
              <a:solidFill>
                <a:srgbClr val="008080"/>
              </a:solidFill>
              <a:miter lim="800000"/>
            </a:ln>
            <a:effectLst/>
          </p:spPr>
          <p:txBody>
            <a:bodyPr wrap="none" anchor="ctr"/>
            <a:lstStyle/>
            <a:p>
              <a:endParaRPr lang="zh-CN" altLang="en-US"/>
            </a:p>
          </p:txBody>
        </p:sp>
        <p:sp>
          <p:nvSpPr>
            <p:cNvPr id="295955" name="Arc 19"/>
            <p:cNvSpPr/>
            <p:nvPr/>
          </p:nvSpPr>
          <p:spPr bwMode="auto">
            <a:xfrm flipH="1">
              <a:off x="2304" y="3257"/>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66"/>
              </a:solidFill>
              <a:round/>
            </a:ln>
            <a:effectLst/>
          </p:spPr>
          <p:txBody>
            <a:bodyPr wrap="none" anchor="ctr"/>
            <a:lstStyle/>
            <a:p>
              <a:endParaRPr lang="zh-CN" altLang="en-US"/>
            </a:p>
          </p:txBody>
        </p:sp>
        <p:graphicFrame>
          <p:nvGraphicFramePr>
            <p:cNvPr id="295956" name="Object 20"/>
            <p:cNvGraphicFramePr>
              <a:graphicFrameLocks noChangeAspect="1"/>
            </p:cNvGraphicFramePr>
            <p:nvPr/>
          </p:nvGraphicFramePr>
          <p:xfrm>
            <a:off x="2208" y="3209"/>
            <a:ext cx="79" cy="103"/>
          </p:xfrm>
          <a:graphic>
            <a:graphicData uri="http://schemas.openxmlformats.org/presentationml/2006/ole">
              <mc:AlternateContent xmlns:mc="http://schemas.openxmlformats.org/markup-compatibility/2006">
                <mc:Choice xmlns:v="urn:schemas-microsoft-com:vml" Requires="v">
                  <p:oleObj name="公式" r:id="rId8" imgW="4049280" imgH="5270400" progId="">
                    <p:embed/>
                  </p:oleObj>
                </mc:Choice>
                <mc:Fallback>
                  <p:oleObj name="公式" r:id="rId8" imgW="4049280" imgH="5270400" progId="">
                    <p:embed/>
                    <p:pic>
                      <p:nvPicPr>
                        <p:cNvPr id="0" name="Picture 6" descr="image1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3209"/>
                          <a:ext cx="79"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295957" name="Line 21"/>
            <p:cNvSpPr>
              <a:spLocks noChangeShapeType="1"/>
            </p:cNvSpPr>
            <p:nvPr/>
          </p:nvSpPr>
          <p:spPr bwMode="auto">
            <a:xfrm>
              <a:off x="1968" y="3144"/>
              <a:ext cx="0" cy="432"/>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295958" name="Line 22"/>
            <p:cNvSpPr>
              <a:spLocks noChangeShapeType="1"/>
            </p:cNvSpPr>
            <p:nvPr/>
          </p:nvSpPr>
          <p:spPr bwMode="auto">
            <a:xfrm flipH="1">
              <a:off x="1824" y="3144"/>
              <a:ext cx="144" cy="24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295959" name="Line 23"/>
            <p:cNvSpPr>
              <a:spLocks noChangeShapeType="1"/>
            </p:cNvSpPr>
            <p:nvPr/>
          </p:nvSpPr>
          <p:spPr bwMode="auto">
            <a:xfrm flipV="1">
              <a:off x="1968" y="2736"/>
              <a:ext cx="0" cy="408"/>
            </a:xfrm>
            <a:prstGeom prst="line">
              <a:avLst/>
            </a:prstGeom>
            <a:noFill/>
            <a:ln w="19050">
              <a:solidFill>
                <a:srgbClr val="FF0000"/>
              </a:solidFill>
              <a:round/>
              <a:tailEnd type="triangle" w="sm" len="lg"/>
            </a:ln>
            <a:effectLst/>
          </p:spPr>
          <p:txBody>
            <a:bodyPr wrap="none" anchor="ctr"/>
            <a:lstStyle/>
            <a:p>
              <a:endParaRPr lang="zh-CN" altLang="en-US"/>
            </a:p>
          </p:txBody>
        </p:sp>
        <p:graphicFrame>
          <p:nvGraphicFramePr>
            <p:cNvPr id="295960" name="Object 24"/>
            <p:cNvGraphicFramePr>
              <a:graphicFrameLocks noChangeAspect="1"/>
            </p:cNvGraphicFramePr>
            <p:nvPr/>
          </p:nvGraphicFramePr>
          <p:xfrm>
            <a:off x="1864" y="3572"/>
            <a:ext cx="167" cy="128"/>
          </p:xfrm>
          <a:graphic>
            <a:graphicData uri="http://schemas.openxmlformats.org/presentationml/2006/ole">
              <mc:AlternateContent xmlns:mc="http://schemas.openxmlformats.org/markup-compatibility/2006">
                <mc:Choice xmlns:v="urn:schemas-microsoft-com:vml" Requires="v">
                  <p:oleObj name="公式" r:id="rId10" imgW="8517600" imgH="6489720" progId="">
                    <p:embed/>
                  </p:oleObj>
                </mc:Choice>
                <mc:Fallback>
                  <p:oleObj name="公式" r:id="rId10" imgW="8517600" imgH="6489720" progId="">
                    <p:embed/>
                    <p:pic>
                      <p:nvPicPr>
                        <p:cNvPr id="0" name="Picture 5" descr="image1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4" y="3572"/>
                          <a:ext cx="16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295961" name="Object 25"/>
            <p:cNvGraphicFramePr>
              <a:graphicFrameLocks noChangeAspect="1"/>
            </p:cNvGraphicFramePr>
            <p:nvPr/>
          </p:nvGraphicFramePr>
          <p:xfrm>
            <a:off x="1679" y="3332"/>
            <a:ext cx="121" cy="143"/>
          </p:xfrm>
          <a:graphic>
            <a:graphicData uri="http://schemas.openxmlformats.org/presentationml/2006/ole">
              <mc:AlternateContent xmlns:mc="http://schemas.openxmlformats.org/markup-compatibility/2006">
                <mc:Choice xmlns:v="urn:schemas-microsoft-com:vml" Requires="v">
                  <p:oleObj name="公式" r:id="rId12" imgW="6080400" imgH="7302600" progId="">
                    <p:embed/>
                  </p:oleObj>
                </mc:Choice>
                <mc:Fallback>
                  <p:oleObj name="公式" r:id="rId12" imgW="6080400" imgH="7302600" progId="">
                    <p:embed/>
                    <p:pic>
                      <p:nvPicPr>
                        <p:cNvPr id="0" name="Picture 4" descr="image1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9" y="3332"/>
                          <a:ext cx="121"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295962" name="Object 26"/>
            <p:cNvGraphicFramePr>
              <a:graphicFrameLocks noChangeAspect="1"/>
            </p:cNvGraphicFramePr>
            <p:nvPr/>
          </p:nvGraphicFramePr>
          <p:xfrm>
            <a:off x="1820" y="2656"/>
            <a:ext cx="135" cy="143"/>
          </p:xfrm>
          <a:graphic>
            <a:graphicData uri="http://schemas.openxmlformats.org/presentationml/2006/ole">
              <mc:AlternateContent xmlns:mc="http://schemas.openxmlformats.org/markup-compatibility/2006">
                <mc:Choice xmlns:v="urn:schemas-microsoft-com:vml" Requires="v">
                  <p:oleObj name="公式" r:id="rId14" imgW="6892560" imgH="7302600" progId="">
                    <p:embed/>
                  </p:oleObj>
                </mc:Choice>
                <mc:Fallback>
                  <p:oleObj name="公式" r:id="rId14" imgW="6892560" imgH="7302600" progId="">
                    <p:embed/>
                    <p:pic>
                      <p:nvPicPr>
                        <p:cNvPr id="0" name="Picture 3" descr="image1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0" y="2656"/>
                          <a:ext cx="135"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295963" name="Line 27"/>
            <p:cNvSpPr>
              <a:spLocks noChangeShapeType="1"/>
            </p:cNvSpPr>
            <p:nvPr/>
          </p:nvSpPr>
          <p:spPr bwMode="auto">
            <a:xfrm flipH="1">
              <a:off x="1536" y="3120"/>
              <a:ext cx="240" cy="0"/>
            </a:xfrm>
            <a:prstGeom prst="line">
              <a:avLst/>
            </a:prstGeom>
            <a:noFill/>
            <a:ln w="19050">
              <a:solidFill>
                <a:srgbClr val="0000FF"/>
              </a:solidFill>
              <a:round/>
              <a:tailEnd type="triangle" w="sm" len="lg"/>
            </a:ln>
            <a:effectLst/>
          </p:spPr>
          <p:txBody>
            <a:bodyPr wrap="none" anchor="ctr"/>
            <a:lstStyle/>
            <a:p>
              <a:endParaRPr lang="zh-CN" altLang="en-US"/>
            </a:p>
          </p:txBody>
        </p:sp>
        <p:graphicFrame>
          <p:nvGraphicFramePr>
            <p:cNvPr id="295964" name="Object 28"/>
            <p:cNvGraphicFramePr>
              <a:graphicFrameLocks noChangeAspect="1"/>
            </p:cNvGraphicFramePr>
            <p:nvPr/>
          </p:nvGraphicFramePr>
          <p:xfrm>
            <a:off x="1585" y="2968"/>
            <a:ext cx="102" cy="143"/>
          </p:xfrm>
          <a:graphic>
            <a:graphicData uri="http://schemas.openxmlformats.org/presentationml/2006/ole">
              <mc:AlternateContent xmlns:mc="http://schemas.openxmlformats.org/markup-compatibility/2006">
                <mc:Choice xmlns:v="urn:schemas-microsoft-com:vml" Requires="v">
                  <p:oleObj name="公式" r:id="rId16" imgW="5267880" imgH="7302600" progId="">
                    <p:embed/>
                  </p:oleObj>
                </mc:Choice>
                <mc:Fallback>
                  <p:oleObj name="公式" r:id="rId16" imgW="5267880" imgH="7302600" progId="">
                    <p:embed/>
                    <p:pic>
                      <p:nvPicPr>
                        <p:cNvPr id="0" name="Picture 2" descr="image1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5" y="2968"/>
                          <a:ext cx="10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295965" name="Text Box 29"/>
            <p:cNvSpPr txBox="1">
              <a:spLocks noChangeArrowheads="1"/>
            </p:cNvSpPr>
            <p:nvPr/>
          </p:nvSpPr>
          <p:spPr bwMode="auto">
            <a:xfrm>
              <a:off x="1728" y="3696"/>
              <a:ext cx="480" cy="81"/>
            </a:xfrm>
            <a:prstGeom prst="rect">
              <a:avLst/>
            </a:prstGeom>
            <a:noFill/>
            <a:ln w="19050">
              <a:noFill/>
              <a:miter lim="800000"/>
            </a:ln>
            <a:effectLst/>
          </p:spPr>
          <p:txBody>
            <a:bodyPr>
              <a:spAutoFit/>
            </a:bodyPr>
            <a:lstStyle/>
            <a:p>
              <a:pPr>
                <a:spcBef>
                  <a:spcPct val="50000"/>
                </a:spcBef>
              </a:pPr>
              <a:endParaRPr kumimoji="1" lang="zh-CN" altLang="zh-CN" sz="1000">
                <a:solidFill>
                  <a:schemeClr val="bg2"/>
                </a:solidFill>
              </a:endParaRPr>
            </a:p>
          </p:txBody>
        </p:sp>
      </p:grpSp>
      <p:graphicFrame>
        <p:nvGraphicFramePr>
          <p:cNvPr id="295966" name="Object 30"/>
          <p:cNvGraphicFramePr>
            <a:graphicFrameLocks noChangeAspect="1"/>
          </p:cNvGraphicFramePr>
          <p:nvPr/>
        </p:nvGraphicFramePr>
        <p:xfrm>
          <a:off x="1434662" y="1600201"/>
          <a:ext cx="4934607" cy="4803775"/>
        </p:xfrm>
        <a:graphic>
          <a:graphicData uri="http://schemas.openxmlformats.org/presentationml/2006/ole">
            <mc:AlternateContent xmlns:mc="http://schemas.openxmlformats.org/markup-compatibility/2006">
              <mc:Choice xmlns:v="urn:schemas-microsoft-com:vml" Requires="v">
                <p:oleObj name="Document" r:id="rId18" imgW="2663216" imgH="3212526" progId="Word.Document.8">
                  <p:embed/>
                </p:oleObj>
              </mc:Choice>
              <mc:Fallback>
                <p:oleObj name="Document" r:id="rId18" imgW="2663216" imgH="3212526" progId="Word.Document.8">
                  <p:embed/>
                  <p:pic>
                    <p:nvPicPr>
                      <p:cNvPr id="0" name="Picture 1" descr="image1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34662" y="1600201"/>
                        <a:ext cx="4934607" cy="480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Box 33"/>
          <p:cNvSpPr txBox="1"/>
          <p:nvPr/>
        </p:nvSpPr>
        <p:spPr>
          <a:xfrm>
            <a:off x="3429000" y="342900"/>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5966"/>
                                        </p:tgtEl>
                                        <p:attrNameLst>
                                          <p:attrName>style.visibility</p:attrName>
                                        </p:attrNameLst>
                                      </p:cBhvr>
                                      <p:to>
                                        <p:strVal val="visible"/>
                                      </p:to>
                                    </p:set>
                                    <p:animEffect transition="in" filter="wipe(left)">
                                      <p:cBhvr>
                                        <p:cTn id="7" dur="1000"/>
                                        <p:tgtEl>
                                          <p:spTgt spid="295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2"/>
          </p:nvPr>
        </p:nvSpPr>
        <p:spPr/>
        <p:txBody>
          <a:bodyPr/>
          <a:lstStyle/>
          <a:p>
            <a:fld id="{6CE3EB1D-F391-4AAE-9FC4-BA9FC47C3A9A}" type="slidenum">
              <a:rPr lang="en-US" altLang="zh-CN"/>
              <a:pPr/>
              <a:t>46</a:t>
            </a:fld>
            <a:endParaRPr lang="en-US" altLang="zh-CN"/>
          </a:p>
        </p:txBody>
      </p:sp>
      <p:graphicFrame>
        <p:nvGraphicFramePr>
          <p:cNvPr id="301092" name="Object 36"/>
          <p:cNvGraphicFramePr>
            <a:graphicFrameLocks noChangeAspect="1"/>
          </p:cNvGraphicFramePr>
          <p:nvPr/>
        </p:nvGraphicFramePr>
        <p:xfrm>
          <a:off x="609601" y="1905000"/>
          <a:ext cx="5412316" cy="4173538"/>
        </p:xfrm>
        <a:graphic>
          <a:graphicData uri="http://schemas.openxmlformats.org/presentationml/2006/ole">
            <mc:AlternateContent xmlns:mc="http://schemas.openxmlformats.org/markup-compatibility/2006">
              <mc:Choice xmlns:v="urn:schemas-microsoft-com:vml" Requires="v">
                <p:oleObj name="Document" r:id="rId2" imgW="2032407" imgH="2091166" progId="Word.Document.8">
                  <p:embed/>
                </p:oleObj>
              </mc:Choice>
              <mc:Fallback>
                <p:oleObj name="Document" r:id="rId2" imgW="2032407" imgH="2091166" progId="Word.Document.8">
                  <p:embed/>
                  <p:pic>
                    <p:nvPicPr>
                      <p:cNvPr id="0" name="Picture 10" descr="image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1905000"/>
                        <a:ext cx="5412316" cy="417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59" name="Rectangle 3"/>
          <p:cNvSpPr>
            <a:spLocks noChangeArrowheads="1"/>
          </p:cNvSpPr>
          <p:nvPr/>
        </p:nvSpPr>
        <p:spPr bwMode="auto">
          <a:xfrm>
            <a:off x="668867" y="1216968"/>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dirty="0"/>
              <a:t>惯性系与非惯性系</a:t>
            </a:r>
          </a:p>
        </p:txBody>
      </p:sp>
      <p:grpSp>
        <p:nvGrpSpPr>
          <p:cNvPr id="301093" name="Group 37"/>
          <p:cNvGrpSpPr/>
          <p:nvPr/>
        </p:nvGrpSpPr>
        <p:grpSpPr bwMode="auto">
          <a:xfrm>
            <a:off x="5588001" y="2743200"/>
            <a:ext cx="6371167" cy="2774950"/>
            <a:chOff x="2640" y="1728"/>
            <a:chExt cx="3010" cy="1748"/>
          </a:xfrm>
        </p:grpSpPr>
        <p:sp>
          <p:nvSpPr>
            <p:cNvPr id="301060" name="Line 4"/>
            <p:cNvSpPr>
              <a:spLocks noChangeShapeType="1"/>
            </p:cNvSpPr>
            <p:nvPr/>
          </p:nvSpPr>
          <p:spPr bwMode="auto">
            <a:xfrm>
              <a:off x="3112" y="2635"/>
              <a:ext cx="816" cy="0"/>
            </a:xfrm>
            <a:prstGeom prst="line">
              <a:avLst/>
            </a:prstGeom>
            <a:noFill/>
            <a:ln w="19050">
              <a:solidFill>
                <a:srgbClr val="993366"/>
              </a:solidFill>
              <a:round/>
              <a:tailEnd type="triangle" w="sm" len="lg"/>
            </a:ln>
            <a:effectLst/>
          </p:spPr>
          <p:txBody>
            <a:bodyPr/>
            <a:lstStyle/>
            <a:p>
              <a:endParaRPr lang="zh-CN" altLang="en-US"/>
            </a:p>
          </p:txBody>
        </p:sp>
        <p:sp>
          <p:nvSpPr>
            <p:cNvPr id="301061" name="Line 5"/>
            <p:cNvSpPr>
              <a:spLocks noChangeShapeType="1"/>
            </p:cNvSpPr>
            <p:nvPr/>
          </p:nvSpPr>
          <p:spPr bwMode="auto">
            <a:xfrm flipV="1">
              <a:off x="3483" y="1955"/>
              <a:ext cx="0" cy="1270"/>
            </a:xfrm>
            <a:prstGeom prst="line">
              <a:avLst/>
            </a:prstGeom>
            <a:noFill/>
            <a:ln w="19050">
              <a:solidFill>
                <a:srgbClr val="993366"/>
              </a:solidFill>
              <a:round/>
              <a:tailEnd type="triangle" w="sm" len="lg"/>
            </a:ln>
            <a:effectLst/>
          </p:spPr>
          <p:txBody>
            <a:bodyPr/>
            <a:lstStyle/>
            <a:p>
              <a:endParaRPr lang="zh-CN" altLang="en-US"/>
            </a:p>
          </p:txBody>
        </p:sp>
        <p:sp>
          <p:nvSpPr>
            <p:cNvPr id="301062" name="Line 6"/>
            <p:cNvSpPr>
              <a:spLocks noChangeShapeType="1"/>
            </p:cNvSpPr>
            <p:nvPr/>
          </p:nvSpPr>
          <p:spPr bwMode="auto">
            <a:xfrm flipV="1">
              <a:off x="4387" y="1989"/>
              <a:ext cx="691" cy="1130"/>
            </a:xfrm>
            <a:prstGeom prst="line">
              <a:avLst/>
            </a:prstGeom>
            <a:noFill/>
            <a:ln w="19050">
              <a:solidFill>
                <a:srgbClr val="993366"/>
              </a:solidFill>
              <a:round/>
              <a:tailEnd type="triangle" w="sm" len="lg"/>
            </a:ln>
            <a:effectLst/>
          </p:spPr>
          <p:txBody>
            <a:bodyPr/>
            <a:lstStyle/>
            <a:p>
              <a:endParaRPr lang="zh-CN" altLang="en-US"/>
            </a:p>
          </p:txBody>
        </p:sp>
        <p:sp>
          <p:nvSpPr>
            <p:cNvPr id="301063" name="Rectangle 7"/>
            <p:cNvSpPr>
              <a:spLocks noChangeArrowheads="1"/>
            </p:cNvSpPr>
            <p:nvPr/>
          </p:nvSpPr>
          <p:spPr bwMode="auto">
            <a:xfrm rot="1858240">
              <a:off x="4468" y="2486"/>
              <a:ext cx="395" cy="296"/>
            </a:xfrm>
            <a:prstGeom prst="rect">
              <a:avLst/>
            </a:prstGeom>
            <a:noFill/>
            <a:ln w="28575">
              <a:solidFill>
                <a:srgbClr val="008080"/>
              </a:solidFill>
              <a:miter lim="800000"/>
            </a:ln>
            <a:effectLst/>
          </p:spPr>
          <p:txBody>
            <a:bodyPr wrap="none" anchor="ctr"/>
            <a:lstStyle/>
            <a:p>
              <a:endParaRPr lang="zh-CN" altLang="en-US"/>
            </a:p>
          </p:txBody>
        </p:sp>
        <p:sp>
          <p:nvSpPr>
            <p:cNvPr id="301064" name="Line 8"/>
            <p:cNvSpPr>
              <a:spLocks noChangeShapeType="1"/>
            </p:cNvSpPr>
            <p:nvPr/>
          </p:nvSpPr>
          <p:spPr bwMode="auto">
            <a:xfrm>
              <a:off x="4677" y="2649"/>
              <a:ext cx="0" cy="592"/>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301065" name="Line 9"/>
            <p:cNvSpPr>
              <a:spLocks noChangeShapeType="1"/>
            </p:cNvSpPr>
            <p:nvPr/>
          </p:nvSpPr>
          <p:spPr bwMode="auto">
            <a:xfrm flipV="1">
              <a:off x="4677" y="2158"/>
              <a:ext cx="297" cy="493"/>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301066" name="Line 10"/>
            <p:cNvSpPr>
              <a:spLocks noChangeShapeType="1"/>
            </p:cNvSpPr>
            <p:nvPr/>
          </p:nvSpPr>
          <p:spPr bwMode="auto">
            <a:xfrm>
              <a:off x="4859" y="2899"/>
              <a:ext cx="270" cy="159"/>
            </a:xfrm>
            <a:prstGeom prst="line">
              <a:avLst/>
            </a:prstGeom>
            <a:noFill/>
            <a:ln w="19050">
              <a:solidFill>
                <a:srgbClr val="000066"/>
              </a:solidFill>
              <a:round/>
              <a:tailEnd type="triangle" w="sm" len="lg"/>
            </a:ln>
            <a:effectLst/>
          </p:spPr>
          <p:txBody>
            <a:bodyPr wrap="none" anchor="ctr"/>
            <a:lstStyle/>
            <a:p>
              <a:endParaRPr lang="zh-CN" altLang="en-US"/>
            </a:p>
          </p:txBody>
        </p:sp>
        <p:graphicFrame>
          <p:nvGraphicFramePr>
            <p:cNvPr id="301067" name="Object 11"/>
            <p:cNvGraphicFramePr>
              <a:graphicFrameLocks noChangeAspect="1"/>
            </p:cNvGraphicFramePr>
            <p:nvPr/>
          </p:nvGraphicFramePr>
          <p:xfrm>
            <a:off x="4793" y="2983"/>
            <a:ext cx="186" cy="200"/>
          </p:xfrm>
          <a:graphic>
            <a:graphicData uri="http://schemas.openxmlformats.org/presentationml/2006/ole">
              <mc:AlternateContent xmlns:mc="http://schemas.openxmlformats.org/markup-compatibility/2006">
                <mc:Choice xmlns:v="urn:schemas-microsoft-com:vml" Requires="v">
                  <p:oleObj name="公式" r:id="rId4" imgW="5267880" imgH="5676840" progId="">
                    <p:embed/>
                  </p:oleObj>
                </mc:Choice>
                <mc:Fallback>
                  <p:oleObj name="公式" r:id="rId4" imgW="5267880" imgH="5676840" progId="">
                    <p:embed/>
                    <p:pic>
                      <p:nvPicPr>
                        <p:cNvPr id="0" name="Picture 9" descr="image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 y="2983"/>
                          <a:ext cx="18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301068" name="AutoShape 12"/>
            <p:cNvSpPr>
              <a:spLocks noChangeArrowheads="1"/>
            </p:cNvSpPr>
            <p:nvPr/>
          </p:nvSpPr>
          <p:spPr bwMode="auto">
            <a:xfrm>
              <a:off x="3111" y="2246"/>
              <a:ext cx="907" cy="583"/>
            </a:xfrm>
            <a:prstGeom prst="rtTriangle">
              <a:avLst/>
            </a:prstGeom>
            <a:noFill/>
            <a:ln w="28575">
              <a:solidFill>
                <a:srgbClr val="008080"/>
              </a:solidFill>
              <a:miter lim="800000"/>
            </a:ln>
            <a:effectLst/>
          </p:spPr>
          <p:txBody>
            <a:bodyPr wrap="none" anchor="ctr"/>
            <a:lstStyle/>
            <a:p>
              <a:endParaRPr lang="zh-CN" altLang="en-US"/>
            </a:p>
          </p:txBody>
        </p:sp>
        <p:sp>
          <p:nvSpPr>
            <p:cNvPr id="301069" name="Arc 13"/>
            <p:cNvSpPr/>
            <p:nvPr/>
          </p:nvSpPr>
          <p:spPr bwMode="auto">
            <a:xfrm flipH="1">
              <a:off x="3790" y="2737"/>
              <a:ext cx="92"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a:effectLst/>
          </p:spPr>
          <p:txBody>
            <a:bodyPr wrap="none" anchor="ctr"/>
            <a:lstStyle/>
            <a:p>
              <a:endParaRPr lang="zh-CN" altLang="en-US"/>
            </a:p>
          </p:txBody>
        </p:sp>
        <p:graphicFrame>
          <p:nvGraphicFramePr>
            <p:cNvPr id="301070" name="Object 14"/>
            <p:cNvGraphicFramePr>
              <a:graphicFrameLocks noChangeAspect="1"/>
            </p:cNvGraphicFramePr>
            <p:nvPr/>
          </p:nvGraphicFramePr>
          <p:xfrm>
            <a:off x="3641" y="2647"/>
            <a:ext cx="150" cy="197"/>
          </p:xfrm>
          <a:graphic>
            <a:graphicData uri="http://schemas.openxmlformats.org/presentationml/2006/ole">
              <mc:AlternateContent xmlns:mc="http://schemas.openxmlformats.org/markup-compatibility/2006">
                <mc:Choice xmlns:v="urn:schemas-microsoft-com:vml" Requires="v">
                  <p:oleObj name="公式" r:id="rId6" imgW="152280" imgH="203040" progId="">
                    <p:embed/>
                  </p:oleObj>
                </mc:Choice>
                <mc:Fallback>
                  <p:oleObj name="公式" r:id="rId6" imgW="152280" imgH="203040" progId="">
                    <p:embed/>
                    <p:pic>
                      <p:nvPicPr>
                        <p:cNvPr id="0" name="Picture 8" descr="image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1" y="2647"/>
                          <a:ext cx="15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301071" name="Line 15"/>
            <p:cNvSpPr>
              <a:spLocks noChangeShapeType="1"/>
            </p:cNvSpPr>
            <p:nvPr/>
          </p:nvSpPr>
          <p:spPr bwMode="auto">
            <a:xfrm flipH="1">
              <a:off x="3247" y="2620"/>
              <a:ext cx="235" cy="442"/>
            </a:xfrm>
            <a:prstGeom prst="line">
              <a:avLst/>
            </a:prstGeom>
            <a:noFill/>
            <a:ln w="19050">
              <a:solidFill>
                <a:srgbClr val="FF0000"/>
              </a:solidFill>
              <a:round/>
              <a:tailEnd type="triangle" w="sm" len="lg"/>
            </a:ln>
            <a:effectLst/>
          </p:spPr>
          <p:txBody>
            <a:bodyPr wrap="none" anchor="ctr"/>
            <a:lstStyle/>
            <a:p>
              <a:endParaRPr lang="zh-CN" altLang="en-US"/>
            </a:p>
          </p:txBody>
        </p:sp>
        <p:graphicFrame>
          <p:nvGraphicFramePr>
            <p:cNvPr id="301072" name="Object 16"/>
            <p:cNvGraphicFramePr>
              <a:graphicFrameLocks noChangeAspect="1"/>
            </p:cNvGraphicFramePr>
            <p:nvPr/>
          </p:nvGraphicFramePr>
          <p:xfrm>
            <a:off x="3490" y="2983"/>
            <a:ext cx="288" cy="221"/>
          </p:xfrm>
          <a:graphic>
            <a:graphicData uri="http://schemas.openxmlformats.org/presentationml/2006/ole">
              <mc:AlternateContent xmlns:mc="http://schemas.openxmlformats.org/markup-compatibility/2006">
                <mc:Choice xmlns:v="urn:schemas-microsoft-com:vml" Requires="v">
                  <p:oleObj name="公式" r:id="rId8" imgW="8517600" imgH="6489720" progId="">
                    <p:embed/>
                  </p:oleObj>
                </mc:Choice>
                <mc:Fallback>
                  <p:oleObj name="公式" r:id="rId8" imgW="8517600" imgH="6489720" progId="">
                    <p:embed/>
                    <p:pic>
                      <p:nvPicPr>
                        <p:cNvPr id="0" name="Picture 7" descr="image1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0" y="2983"/>
                          <a:ext cx="28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301073" name="Object 17"/>
            <p:cNvGraphicFramePr>
              <a:graphicFrameLocks noChangeAspect="1"/>
            </p:cNvGraphicFramePr>
            <p:nvPr/>
          </p:nvGraphicFramePr>
          <p:xfrm>
            <a:off x="3014" y="2983"/>
            <a:ext cx="225" cy="269"/>
          </p:xfrm>
          <a:graphic>
            <a:graphicData uri="http://schemas.openxmlformats.org/presentationml/2006/ole">
              <mc:AlternateContent xmlns:mc="http://schemas.openxmlformats.org/markup-compatibility/2006">
                <mc:Choice xmlns:v="urn:schemas-microsoft-com:vml" Requires="v">
                  <p:oleObj name="公式" r:id="rId10" imgW="6080400" imgH="7302600" progId="">
                    <p:embed/>
                  </p:oleObj>
                </mc:Choice>
                <mc:Fallback>
                  <p:oleObj name="公式" r:id="rId10" imgW="6080400" imgH="7302600" progId="">
                    <p:embed/>
                    <p:pic>
                      <p:nvPicPr>
                        <p:cNvPr id="0" name="Picture 6" descr="image1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4" y="298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301074" name="Object 18"/>
            <p:cNvGraphicFramePr>
              <a:graphicFrameLocks noChangeAspect="1"/>
            </p:cNvGraphicFramePr>
            <p:nvPr/>
          </p:nvGraphicFramePr>
          <p:xfrm>
            <a:off x="3216" y="2063"/>
            <a:ext cx="267" cy="282"/>
          </p:xfrm>
          <a:graphic>
            <a:graphicData uri="http://schemas.openxmlformats.org/presentationml/2006/ole">
              <mc:AlternateContent xmlns:mc="http://schemas.openxmlformats.org/markup-compatibility/2006">
                <mc:Choice xmlns:v="urn:schemas-microsoft-com:vml" Requires="v">
                  <p:oleObj name="公式" r:id="rId12" imgW="6892560" imgH="7302600" progId="">
                    <p:embed/>
                  </p:oleObj>
                </mc:Choice>
                <mc:Fallback>
                  <p:oleObj name="公式" r:id="rId12" imgW="6892560" imgH="7302600" progId="">
                    <p:embed/>
                    <p:pic>
                      <p:nvPicPr>
                        <p:cNvPr id="0" name="Picture 5" descr="image1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16" y="2063"/>
                          <a:ext cx="2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301075" name="Line 19"/>
            <p:cNvSpPr>
              <a:spLocks noChangeShapeType="1"/>
            </p:cNvSpPr>
            <p:nvPr/>
          </p:nvSpPr>
          <p:spPr bwMode="auto">
            <a:xfrm flipH="1" flipV="1">
              <a:off x="2750" y="2561"/>
              <a:ext cx="308" cy="2"/>
            </a:xfrm>
            <a:prstGeom prst="line">
              <a:avLst/>
            </a:prstGeom>
            <a:noFill/>
            <a:ln w="19050">
              <a:solidFill>
                <a:srgbClr val="000066"/>
              </a:solidFill>
              <a:round/>
              <a:tailEnd type="triangle" w="sm" len="lg"/>
            </a:ln>
            <a:effectLst/>
          </p:spPr>
          <p:txBody>
            <a:bodyPr wrap="none" anchor="ctr"/>
            <a:lstStyle/>
            <a:p>
              <a:endParaRPr lang="zh-CN" altLang="en-US"/>
            </a:p>
          </p:txBody>
        </p:sp>
        <p:graphicFrame>
          <p:nvGraphicFramePr>
            <p:cNvPr id="301076" name="Object 20"/>
            <p:cNvGraphicFramePr>
              <a:graphicFrameLocks noChangeAspect="1"/>
            </p:cNvGraphicFramePr>
            <p:nvPr/>
          </p:nvGraphicFramePr>
          <p:xfrm>
            <a:off x="2640" y="2544"/>
            <a:ext cx="194" cy="271"/>
          </p:xfrm>
          <a:graphic>
            <a:graphicData uri="http://schemas.openxmlformats.org/presentationml/2006/ole">
              <mc:AlternateContent xmlns:mc="http://schemas.openxmlformats.org/markup-compatibility/2006">
                <mc:Choice xmlns:v="urn:schemas-microsoft-com:vml" Requires="v">
                  <p:oleObj name="公式" r:id="rId14" imgW="5267880" imgH="7302600" progId="">
                    <p:embed/>
                  </p:oleObj>
                </mc:Choice>
                <mc:Fallback>
                  <p:oleObj name="公式" r:id="rId14" imgW="5267880" imgH="7302600" progId="">
                    <p:embed/>
                    <p:pic>
                      <p:nvPicPr>
                        <p:cNvPr id="0" name="Picture 4" descr="image1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0" y="2544"/>
                          <a:ext cx="19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301077" name="Line 21"/>
            <p:cNvSpPr>
              <a:spLocks noChangeShapeType="1"/>
            </p:cNvSpPr>
            <p:nvPr/>
          </p:nvSpPr>
          <p:spPr bwMode="auto">
            <a:xfrm>
              <a:off x="4677" y="2651"/>
              <a:ext cx="590" cy="0"/>
            </a:xfrm>
            <a:prstGeom prst="line">
              <a:avLst/>
            </a:prstGeom>
            <a:noFill/>
            <a:ln w="19050">
              <a:solidFill>
                <a:srgbClr val="008080"/>
              </a:solidFill>
              <a:prstDash val="dash"/>
              <a:round/>
              <a:tailEnd type="triangle" w="sm" len="lg"/>
            </a:ln>
            <a:effectLst/>
          </p:spPr>
          <p:txBody>
            <a:bodyPr/>
            <a:lstStyle/>
            <a:p>
              <a:endParaRPr lang="zh-CN" altLang="en-US"/>
            </a:p>
          </p:txBody>
        </p:sp>
        <p:graphicFrame>
          <p:nvGraphicFramePr>
            <p:cNvPr id="301078" name="Object 22"/>
            <p:cNvGraphicFramePr>
              <a:graphicFrameLocks noChangeAspect="1"/>
            </p:cNvGraphicFramePr>
            <p:nvPr/>
          </p:nvGraphicFramePr>
          <p:xfrm>
            <a:off x="5129" y="2407"/>
            <a:ext cx="521" cy="303"/>
          </p:xfrm>
          <a:graphic>
            <a:graphicData uri="http://schemas.openxmlformats.org/presentationml/2006/ole">
              <mc:AlternateContent xmlns:mc="http://schemas.openxmlformats.org/markup-compatibility/2006">
                <mc:Choice xmlns:v="urn:schemas-microsoft-com:vml" Requires="v">
                  <p:oleObj name="公式" r:id="rId16" imgW="12579480" imgH="7302600" progId="">
                    <p:embed/>
                  </p:oleObj>
                </mc:Choice>
                <mc:Fallback>
                  <p:oleObj name="公式" r:id="rId16" imgW="12579480" imgH="7302600" progId="">
                    <p:embed/>
                    <p:pic>
                      <p:nvPicPr>
                        <p:cNvPr id="0" name="Picture 3" descr="image1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29" y="2407"/>
                          <a:ext cx="521"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81" name="Line 25"/>
            <p:cNvSpPr>
              <a:spLocks noChangeShapeType="1"/>
            </p:cNvSpPr>
            <p:nvPr/>
          </p:nvSpPr>
          <p:spPr bwMode="auto">
            <a:xfrm>
              <a:off x="4170" y="2324"/>
              <a:ext cx="1103" cy="702"/>
            </a:xfrm>
            <a:prstGeom prst="line">
              <a:avLst/>
            </a:prstGeom>
            <a:noFill/>
            <a:ln w="19050">
              <a:solidFill>
                <a:srgbClr val="993366"/>
              </a:solidFill>
              <a:round/>
              <a:tailEnd type="triangle" w="sm" len="lg"/>
            </a:ln>
            <a:effectLst/>
          </p:spPr>
          <p:txBody>
            <a:bodyPr/>
            <a:lstStyle/>
            <a:p>
              <a:endParaRPr lang="zh-CN" altLang="en-US"/>
            </a:p>
          </p:txBody>
        </p:sp>
        <p:sp>
          <p:nvSpPr>
            <p:cNvPr id="301082" name="Text Box 26"/>
            <p:cNvSpPr txBox="1">
              <a:spLocks noChangeArrowheads="1"/>
            </p:cNvSpPr>
            <p:nvPr/>
          </p:nvSpPr>
          <p:spPr bwMode="auto">
            <a:xfrm>
              <a:off x="5222" y="2922"/>
              <a:ext cx="227" cy="288"/>
            </a:xfrm>
            <a:prstGeom prst="rect">
              <a:avLst/>
            </a:prstGeom>
            <a:noFill/>
            <a:ln w="19050" algn="ctr">
              <a:noFill/>
              <a:miter lim="800000"/>
            </a:ln>
            <a:effectLst/>
          </p:spPr>
          <p:txBody>
            <a:bodyPr>
              <a:spAutoFit/>
            </a:bodyPr>
            <a:lstStyle/>
            <a:p>
              <a:pPr>
                <a:spcBef>
                  <a:spcPct val="50000"/>
                </a:spcBef>
              </a:pPr>
              <a:r>
                <a:rPr kumimoji="1" lang="en-US" altLang="zh-CN" sz="2400" i="1">
                  <a:solidFill>
                    <a:srgbClr val="993366"/>
                  </a:solidFill>
                </a:rPr>
                <a:t>x</a:t>
              </a:r>
            </a:p>
          </p:txBody>
        </p:sp>
        <p:sp>
          <p:nvSpPr>
            <p:cNvPr id="301083" name="Text Box 27"/>
            <p:cNvSpPr txBox="1">
              <a:spLocks noChangeArrowheads="1"/>
            </p:cNvSpPr>
            <p:nvPr/>
          </p:nvSpPr>
          <p:spPr bwMode="auto">
            <a:xfrm>
              <a:off x="5061" y="1728"/>
              <a:ext cx="227" cy="288"/>
            </a:xfrm>
            <a:prstGeom prst="rect">
              <a:avLst/>
            </a:prstGeom>
            <a:noFill/>
            <a:ln w="19050" algn="ctr">
              <a:noFill/>
              <a:miter lim="800000"/>
            </a:ln>
            <a:effectLst/>
          </p:spPr>
          <p:txBody>
            <a:bodyPr>
              <a:spAutoFit/>
            </a:bodyPr>
            <a:lstStyle/>
            <a:p>
              <a:pPr>
                <a:spcBef>
                  <a:spcPct val="50000"/>
                </a:spcBef>
              </a:pPr>
              <a:r>
                <a:rPr kumimoji="1" lang="en-US" altLang="zh-CN" sz="2400" i="1">
                  <a:solidFill>
                    <a:srgbClr val="993366"/>
                  </a:solidFill>
                </a:rPr>
                <a:t>y</a:t>
              </a:r>
            </a:p>
          </p:txBody>
        </p:sp>
        <p:sp>
          <p:nvSpPr>
            <p:cNvPr id="301084" name="Line 28"/>
            <p:cNvSpPr>
              <a:spLocks noChangeShapeType="1"/>
            </p:cNvSpPr>
            <p:nvPr/>
          </p:nvSpPr>
          <p:spPr bwMode="auto">
            <a:xfrm>
              <a:off x="3483" y="2654"/>
              <a:ext cx="0" cy="453"/>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301085" name="Line 29"/>
            <p:cNvSpPr>
              <a:spLocks noChangeShapeType="1"/>
            </p:cNvSpPr>
            <p:nvPr/>
          </p:nvSpPr>
          <p:spPr bwMode="auto">
            <a:xfrm flipV="1">
              <a:off x="3483" y="2201"/>
              <a:ext cx="0" cy="453"/>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301086" name="Text Box 30"/>
            <p:cNvSpPr txBox="1">
              <a:spLocks noChangeArrowheads="1"/>
            </p:cNvSpPr>
            <p:nvPr/>
          </p:nvSpPr>
          <p:spPr bwMode="auto">
            <a:xfrm>
              <a:off x="3428" y="1728"/>
              <a:ext cx="227" cy="288"/>
            </a:xfrm>
            <a:prstGeom prst="rect">
              <a:avLst/>
            </a:prstGeom>
            <a:noFill/>
            <a:ln w="19050" algn="ctr">
              <a:noFill/>
              <a:miter lim="800000"/>
            </a:ln>
            <a:effectLst/>
          </p:spPr>
          <p:txBody>
            <a:bodyPr>
              <a:spAutoFit/>
            </a:bodyPr>
            <a:lstStyle/>
            <a:p>
              <a:pPr>
                <a:spcBef>
                  <a:spcPct val="50000"/>
                </a:spcBef>
              </a:pPr>
              <a:r>
                <a:rPr kumimoji="1" lang="en-US" altLang="zh-CN" sz="2400" i="1">
                  <a:solidFill>
                    <a:srgbClr val="993366"/>
                  </a:solidFill>
                </a:rPr>
                <a:t>Y</a:t>
              </a:r>
            </a:p>
          </p:txBody>
        </p:sp>
        <p:sp>
          <p:nvSpPr>
            <p:cNvPr id="301087" name="Text Box 31"/>
            <p:cNvSpPr txBox="1">
              <a:spLocks noChangeArrowheads="1"/>
            </p:cNvSpPr>
            <p:nvPr/>
          </p:nvSpPr>
          <p:spPr bwMode="auto">
            <a:xfrm>
              <a:off x="3882" y="2470"/>
              <a:ext cx="227" cy="288"/>
            </a:xfrm>
            <a:prstGeom prst="rect">
              <a:avLst/>
            </a:prstGeom>
            <a:noFill/>
            <a:ln w="19050" algn="ctr">
              <a:noFill/>
              <a:miter lim="800000"/>
            </a:ln>
            <a:effectLst/>
          </p:spPr>
          <p:txBody>
            <a:bodyPr>
              <a:spAutoFit/>
            </a:bodyPr>
            <a:lstStyle/>
            <a:p>
              <a:pPr>
                <a:spcBef>
                  <a:spcPct val="50000"/>
                </a:spcBef>
              </a:pPr>
              <a:r>
                <a:rPr kumimoji="1" lang="en-US" altLang="zh-CN" sz="2400" i="1">
                  <a:solidFill>
                    <a:srgbClr val="993366"/>
                  </a:solidFill>
                </a:rPr>
                <a:t>X</a:t>
              </a:r>
            </a:p>
          </p:txBody>
        </p:sp>
        <p:graphicFrame>
          <p:nvGraphicFramePr>
            <p:cNvPr id="301088" name="Object 32"/>
            <p:cNvGraphicFramePr>
              <a:graphicFrameLocks noChangeAspect="1"/>
            </p:cNvGraphicFramePr>
            <p:nvPr/>
          </p:nvGraphicFramePr>
          <p:xfrm>
            <a:off x="4505" y="3223"/>
            <a:ext cx="320" cy="253"/>
          </p:xfrm>
          <a:graphic>
            <a:graphicData uri="http://schemas.openxmlformats.org/presentationml/2006/ole">
              <mc:AlternateContent xmlns:mc="http://schemas.openxmlformats.org/markup-compatibility/2006">
                <mc:Choice xmlns:v="urn:schemas-microsoft-com:vml" Requires="v">
                  <p:oleObj name="公式" r:id="rId18" imgW="7705080" imgH="6083280" progId="">
                    <p:embed/>
                  </p:oleObj>
                </mc:Choice>
                <mc:Fallback>
                  <p:oleObj name="公式" r:id="rId18" imgW="7705080" imgH="6083280" progId="">
                    <p:embed/>
                    <p:pic>
                      <p:nvPicPr>
                        <p:cNvPr id="0" name="Picture 2" descr="image1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5" y="3223"/>
                          <a:ext cx="320"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89" name="Object 33"/>
            <p:cNvGraphicFramePr>
              <a:graphicFrameLocks noChangeAspect="1"/>
            </p:cNvGraphicFramePr>
            <p:nvPr/>
          </p:nvGraphicFramePr>
          <p:xfrm>
            <a:off x="4985" y="2071"/>
            <a:ext cx="253" cy="304"/>
          </p:xfrm>
          <a:graphic>
            <a:graphicData uri="http://schemas.openxmlformats.org/presentationml/2006/ole">
              <mc:AlternateContent xmlns:mc="http://schemas.openxmlformats.org/markup-compatibility/2006">
                <mc:Choice xmlns:v="urn:schemas-microsoft-com:vml" Requires="v">
                  <p:oleObj name="公式" r:id="rId20" imgW="6080400" imgH="7302600" progId="">
                    <p:embed/>
                  </p:oleObj>
                </mc:Choice>
                <mc:Fallback>
                  <p:oleObj name="公式" r:id="rId20" imgW="6080400" imgH="7302600" progId="">
                    <p:embed/>
                    <p:pic>
                      <p:nvPicPr>
                        <p:cNvPr id="0" name="Picture 1" descr="image1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85" y="2071"/>
                          <a:ext cx="253"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 name="TextBox 36"/>
          <p:cNvSpPr txBox="1"/>
          <p:nvPr/>
        </p:nvSpPr>
        <p:spPr>
          <a:xfrm>
            <a:off x="3315745" y="332006"/>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1092"/>
                                        </p:tgtEl>
                                        <p:attrNameLst>
                                          <p:attrName>style.visibility</p:attrName>
                                        </p:attrNameLst>
                                      </p:cBhvr>
                                      <p:to>
                                        <p:strVal val="visible"/>
                                      </p:to>
                                    </p:set>
                                    <p:animEffect transition="in" filter="wipe(left)">
                                      <p:cBhvr>
                                        <p:cTn id="7" dur="1000"/>
                                        <p:tgtEl>
                                          <p:spTgt spid="301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p:cNvSpPr>
            <a:spLocks noGrp="1"/>
          </p:cNvSpPr>
          <p:nvPr>
            <p:ph type="sldNum" sz="quarter" idx="12"/>
          </p:nvPr>
        </p:nvSpPr>
        <p:spPr/>
        <p:txBody>
          <a:bodyPr/>
          <a:lstStyle/>
          <a:p>
            <a:fld id="{A6BF130B-0EF2-4919-A59F-3DCAA31C4B2B}" type="slidenum">
              <a:rPr lang="en-US" altLang="zh-CN"/>
              <a:pPr/>
              <a:t>47</a:t>
            </a:fld>
            <a:endParaRPr lang="en-US" altLang="zh-CN"/>
          </a:p>
        </p:txBody>
      </p:sp>
      <p:sp>
        <p:nvSpPr>
          <p:cNvPr id="302083" name="Rectangle 3"/>
          <p:cNvSpPr>
            <a:spLocks noChangeArrowheads="1"/>
          </p:cNvSpPr>
          <p:nvPr/>
        </p:nvSpPr>
        <p:spPr bwMode="auto">
          <a:xfrm>
            <a:off x="668867" y="1131243"/>
            <a:ext cx="2646878" cy="461665"/>
          </a:xfrm>
          <a:prstGeom prst="rect">
            <a:avLst/>
          </a:prstGeom>
          <a:solidFill>
            <a:srgbClr val="CCFFCC">
              <a:alpha val="80000"/>
            </a:srgbClr>
          </a:solidFill>
          <a:ln w="9525">
            <a:noFill/>
            <a:miter lim="800000"/>
          </a:ln>
          <a:effectLst/>
        </p:spPr>
        <p:txBody>
          <a:bodyPr wrap="none" anchor="ctr">
            <a:spAutoFit/>
          </a:bodyPr>
          <a:lstStyle/>
          <a:p>
            <a:r>
              <a:rPr lang="zh-CN" altLang="en-US" sz="2400" dirty="0"/>
              <a:t>惯性系与非惯性系</a:t>
            </a:r>
          </a:p>
        </p:txBody>
      </p:sp>
      <p:sp>
        <p:nvSpPr>
          <p:cNvPr id="302084" name="Text Box 4"/>
          <p:cNvSpPr txBox="1">
            <a:spLocks noChangeArrowheads="1"/>
          </p:cNvSpPr>
          <p:nvPr/>
        </p:nvSpPr>
        <p:spPr bwMode="auto">
          <a:xfrm>
            <a:off x="609600" y="1654176"/>
            <a:ext cx="10972800" cy="1366528"/>
          </a:xfrm>
          <a:prstGeom prst="rect">
            <a:avLst/>
          </a:prstGeom>
          <a:noFill/>
          <a:ln w="9525">
            <a:noFill/>
            <a:miter lim="800000"/>
          </a:ln>
          <a:effectLst/>
        </p:spPr>
        <p:txBody>
          <a:bodyPr>
            <a:spAutoFit/>
          </a:bodyPr>
          <a:lstStyle/>
          <a:p>
            <a:pPr>
              <a:lnSpc>
                <a:spcPct val="115000"/>
              </a:lnSpc>
              <a:spcBef>
                <a:spcPct val="50000"/>
              </a:spcBef>
            </a:pPr>
            <a:r>
              <a:rPr kumimoji="1" lang="zh-CN" altLang="en-US" sz="2400" dirty="0">
                <a:latin typeface="宋体" panose="02010600030101010101" pitchFamily="2" charset="-122"/>
                <a:ea typeface="宋体" panose="02010600030101010101" pitchFamily="2" charset="-122"/>
                <a:cs typeface="Times New Roman" panose="02020603050405020304" pitchFamily="18" charset="0"/>
              </a:rPr>
              <a:t>例</a:t>
            </a:r>
            <a:r>
              <a:rPr kumimoji="1" lang="en-US" altLang="zh-CN" sz="2400" dirty="0">
                <a:latin typeface="宋体" panose="02010600030101010101" pitchFamily="2" charset="-122"/>
                <a:ea typeface="宋体" panose="02010600030101010101" pitchFamily="2" charset="-122"/>
                <a:cs typeface="Times New Roman" panose="02020603050405020304" pitchFamily="18" charset="0"/>
              </a:rPr>
              <a:t>8  </a:t>
            </a:r>
            <a:r>
              <a:rPr kumimoji="1" lang="zh-CN" altLang="en-US" sz="2400" dirty="0">
                <a:latin typeface="宋体" panose="02010600030101010101" pitchFamily="2" charset="-122"/>
                <a:ea typeface="宋体" panose="02010600030101010101" pitchFamily="2" charset="-122"/>
                <a:cs typeface="Times New Roman" panose="02020603050405020304" pitchFamily="18" charset="0"/>
              </a:rPr>
              <a:t>升降电梯相对于地面以加速度</a:t>
            </a:r>
            <a:r>
              <a:rPr kumimoji="1" lang="en-US" altLang="zh-CN" sz="2400" i="1" dirty="0">
                <a:latin typeface="宋体" panose="02010600030101010101" pitchFamily="2" charset="-122"/>
                <a:ea typeface="宋体" panose="02010600030101010101" pitchFamily="2" charset="-122"/>
                <a:cs typeface="Times New Roman" panose="02020603050405020304" pitchFamily="18" charset="0"/>
              </a:rPr>
              <a:t>a</a:t>
            </a:r>
            <a:r>
              <a:rPr kumimoji="1" lang="en-US" altLang="zh-CN" sz="2400" dirty="0">
                <a:latin typeface="宋体" panose="02010600030101010101" pitchFamily="2" charset="-122"/>
                <a:ea typeface="宋体" panose="02010600030101010101" pitchFamily="2" charset="-122"/>
                <a:cs typeface="Times New Roman" panose="02020603050405020304" pitchFamily="18" charset="0"/>
              </a:rPr>
              <a:t> </a:t>
            </a:r>
            <a:r>
              <a:rPr kumimoji="1" lang="zh-CN" altLang="en-US" sz="2400" dirty="0">
                <a:latin typeface="宋体" panose="02010600030101010101" pitchFamily="2" charset="-122"/>
                <a:ea typeface="宋体" panose="02010600030101010101" pitchFamily="2" charset="-122"/>
                <a:cs typeface="Times New Roman" panose="02020603050405020304" pitchFamily="18" charset="0"/>
              </a:rPr>
              <a:t>沿铅直向上运动。电梯中有一轻滑轮绕一轻绳，绳两端悬挂质量分别为</a:t>
            </a:r>
            <a:r>
              <a:rPr kumimoji="1" lang="en-US" altLang="zh-CN" sz="2400" i="1" dirty="0">
                <a:latin typeface="宋体" panose="02010600030101010101" pitchFamily="2" charset="-122"/>
                <a:ea typeface="宋体" panose="02010600030101010101" pitchFamily="2" charset="-122"/>
                <a:cs typeface="Times New Roman" panose="02020603050405020304" pitchFamily="18" charset="0"/>
              </a:rPr>
              <a:t>m</a:t>
            </a:r>
            <a:r>
              <a:rPr kumimoji="1" lang="en-US" altLang="zh-CN" sz="2400" baseline="-25000" dirty="0">
                <a:latin typeface="宋体" panose="02010600030101010101" pitchFamily="2" charset="-122"/>
                <a:ea typeface="宋体" panose="02010600030101010101" pitchFamily="2" charset="-122"/>
                <a:cs typeface="Times New Roman" panose="02020603050405020304" pitchFamily="18" charset="0"/>
              </a:rPr>
              <a:t>1</a:t>
            </a:r>
            <a:r>
              <a:rPr kumimoji="1" lang="zh-CN" altLang="en-US" sz="2400" dirty="0">
                <a:latin typeface="宋体" panose="02010600030101010101" pitchFamily="2" charset="-122"/>
                <a:ea typeface="宋体" panose="02010600030101010101" pitchFamily="2" charset="-122"/>
                <a:cs typeface="Times New Roman" panose="02020603050405020304" pitchFamily="18" charset="0"/>
              </a:rPr>
              <a:t>和</a:t>
            </a:r>
            <a:r>
              <a:rPr kumimoji="1" lang="en-US" altLang="zh-CN" sz="2400" i="1" dirty="0">
                <a:latin typeface="宋体" panose="02010600030101010101" pitchFamily="2" charset="-122"/>
                <a:ea typeface="宋体" panose="02010600030101010101" pitchFamily="2" charset="-122"/>
                <a:cs typeface="Times New Roman" panose="02020603050405020304" pitchFamily="18" charset="0"/>
              </a:rPr>
              <a:t>m</a:t>
            </a:r>
            <a:r>
              <a:rPr kumimoji="1" lang="en-US" altLang="zh-CN" sz="2400" baseline="-25000" dirty="0">
                <a:latin typeface="宋体" panose="02010600030101010101" pitchFamily="2" charset="-122"/>
                <a:ea typeface="宋体" panose="02010600030101010101" pitchFamily="2" charset="-122"/>
                <a:cs typeface="Times New Roman" panose="02020603050405020304" pitchFamily="18" charset="0"/>
              </a:rPr>
              <a:t>2</a:t>
            </a:r>
            <a:r>
              <a:rPr kumimoji="1" lang="zh-CN" altLang="en-US" sz="2400" dirty="0">
                <a:latin typeface="宋体" panose="02010600030101010101" pitchFamily="2" charset="-122"/>
                <a:ea typeface="宋体" panose="02010600030101010101" pitchFamily="2" charset="-122"/>
                <a:cs typeface="Times New Roman" panose="02020603050405020304" pitchFamily="18" charset="0"/>
              </a:rPr>
              <a:t>的重物（</a:t>
            </a:r>
            <a:r>
              <a:rPr kumimoji="1" lang="zh-CN" altLang="en-US" sz="2400" i="1" dirty="0">
                <a:latin typeface="宋体" panose="02010600030101010101" pitchFamily="2" charset="-122"/>
                <a:ea typeface="宋体" panose="02010600030101010101" pitchFamily="2" charset="-122"/>
                <a:cs typeface="Times New Roman" panose="02020603050405020304" pitchFamily="18" charset="0"/>
              </a:rPr>
              <a:t> </a:t>
            </a:r>
            <a:r>
              <a:rPr kumimoji="1" lang="en-US" altLang="zh-CN" sz="2400" i="1" dirty="0">
                <a:latin typeface="宋体" panose="02010600030101010101" pitchFamily="2" charset="-122"/>
                <a:ea typeface="宋体" panose="02010600030101010101" pitchFamily="2" charset="-122"/>
                <a:cs typeface="Times New Roman" panose="02020603050405020304" pitchFamily="18" charset="0"/>
              </a:rPr>
              <a:t>m</a:t>
            </a:r>
            <a:r>
              <a:rPr kumimoji="1" lang="en-US" altLang="zh-CN" sz="2400" baseline="-25000" dirty="0">
                <a:latin typeface="宋体" panose="02010600030101010101" pitchFamily="2" charset="-122"/>
                <a:ea typeface="宋体" panose="02010600030101010101" pitchFamily="2" charset="-122"/>
                <a:cs typeface="Times New Roman" panose="02020603050405020304" pitchFamily="18" charset="0"/>
              </a:rPr>
              <a:t>1</a:t>
            </a:r>
            <a:r>
              <a:rPr kumimoji="1" lang="en-US" altLang="zh-CN" sz="2400" dirty="0">
                <a:latin typeface="宋体" panose="02010600030101010101" pitchFamily="2" charset="-122"/>
                <a:ea typeface="宋体" panose="02010600030101010101" pitchFamily="2" charset="-122"/>
                <a:cs typeface="Times New Roman" panose="02020603050405020304" pitchFamily="18" charset="0"/>
              </a:rPr>
              <a:t> &gt; </a:t>
            </a:r>
            <a:r>
              <a:rPr kumimoji="1" lang="en-US" altLang="zh-CN" sz="2400" i="1" dirty="0">
                <a:latin typeface="宋体" panose="02010600030101010101" pitchFamily="2" charset="-122"/>
                <a:ea typeface="宋体" panose="02010600030101010101" pitchFamily="2" charset="-122"/>
                <a:cs typeface="Times New Roman" panose="02020603050405020304" pitchFamily="18" charset="0"/>
              </a:rPr>
              <a:t>m</a:t>
            </a:r>
            <a:r>
              <a:rPr kumimoji="1" lang="en-US" altLang="zh-CN" sz="2400" baseline="-25000" dirty="0">
                <a:latin typeface="宋体" panose="02010600030101010101" pitchFamily="2" charset="-122"/>
                <a:ea typeface="宋体" panose="02010600030101010101" pitchFamily="2" charset="-122"/>
                <a:cs typeface="Times New Roman" panose="02020603050405020304" pitchFamily="18" charset="0"/>
              </a:rPr>
              <a:t>2</a:t>
            </a:r>
            <a:r>
              <a:rPr kumimoji="1" lang="en-US" altLang="zh-CN" sz="2400" dirty="0">
                <a:latin typeface="宋体" panose="02010600030101010101" pitchFamily="2" charset="-122"/>
                <a:ea typeface="宋体" panose="02010600030101010101" pitchFamily="2" charset="-122"/>
                <a:cs typeface="Times New Roman" panose="02020603050405020304" pitchFamily="18" charset="0"/>
              </a:rPr>
              <a:t> </a:t>
            </a:r>
            <a:r>
              <a:rPr kumimoji="1" lang="zh-CN" altLang="en-US" sz="2400" dirty="0">
                <a:latin typeface="宋体" panose="02010600030101010101" pitchFamily="2" charset="-122"/>
                <a:ea typeface="宋体" panose="02010600030101010101" pitchFamily="2" charset="-122"/>
                <a:cs typeface="Times New Roman" panose="02020603050405020304" pitchFamily="18" charset="0"/>
              </a:rPr>
              <a:t>）。求：（</a:t>
            </a:r>
            <a:r>
              <a:rPr kumimoji="1" lang="en-US" altLang="zh-CN" sz="2400" dirty="0">
                <a:latin typeface="宋体" panose="02010600030101010101" pitchFamily="2" charset="-122"/>
                <a:ea typeface="宋体" panose="02010600030101010101" pitchFamily="2" charset="-122"/>
                <a:cs typeface="Times New Roman" panose="02020603050405020304" pitchFamily="18" charset="0"/>
              </a:rPr>
              <a:t>1</a:t>
            </a:r>
            <a:r>
              <a:rPr kumimoji="1" lang="zh-CN" altLang="en-US" sz="2400" dirty="0">
                <a:latin typeface="宋体" panose="02010600030101010101" pitchFamily="2" charset="-122"/>
                <a:ea typeface="宋体" panose="02010600030101010101" pitchFamily="2" charset="-122"/>
                <a:cs typeface="Times New Roman" panose="02020603050405020304" pitchFamily="18" charset="0"/>
              </a:rPr>
              <a:t>）物体相对于电梯的加速度；（</a:t>
            </a:r>
            <a:r>
              <a:rPr kumimoji="1" lang="en-US" altLang="zh-CN" sz="2400" dirty="0">
                <a:latin typeface="宋体" panose="02010600030101010101" pitchFamily="2" charset="-122"/>
                <a:ea typeface="宋体" panose="02010600030101010101" pitchFamily="2" charset="-122"/>
                <a:cs typeface="Times New Roman" panose="02020603050405020304" pitchFamily="18" charset="0"/>
              </a:rPr>
              <a:t>2</a:t>
            </a:r>
            <a:r>
              <a:rPr kumimoji="1" lang="zh-CN" altLang="en-US" sz="2400" dirty="0">
                <a:latin typeface="宋体" panose="02010600030101010101" pitchFamily="2" charset="-122"/>
                <a:ea typeface="宋体" panose="02010600030101010101" pitchFamily="2" charset="-122"/>
                <a:cs typeface="Times New Roman" panose="02020603050405020304" pitchFamily="18" charset="0"/>
              </a:rPr>
              <a:t>）绳子的张力。</a:t>
            </a:r>
          </a:p>
        </p:txBody>
      </p:sp>
      <p:grpSp>
        <p:nvGrpSpPr>
          <p:cNvPr id="302085" name="Group 5"/>
          <p:cNvGrpSpPr/>
          <p:nvPr/>
        </p:nvGrpSpPr>
        <p:grpSpPr bwMode="auto">
          <a:xfrm>
            <a:off x="7823200" y="2971800"/>
            <a:ext cx="3352800" cy="3657600"/>
            <a:chOff x="3552" y="1440"/>
            <a:chExt cx="1584" cy="2304"/>
          </a:xfrm>
        </p:grpSpPr>
        <p:sp>
          <p:nvSpPr>
            <p:cNvPr id="302086" name="Rectangle 6"/>
            <p:cNvSpPr>
              <a:spLocks noChangeArrowheads="1"/>
            </p:cNvSpPr>
            <p:nvPr/>
          </p:nvSpPr>
          <p:spPr bwMode="auto">
            <a:xfrm>
              <a:off x="3552" y="1440"/>
              <a:ext cx="1584" cy="2304"/>
            </a:xfrm>
            <a:prstGeom prst="rect">
              <a:avLst/>
            </a:prstGeom>
            <a:noFill/>
            <a:ln w="28575">
              <a:solidFill>
                <a:srgbClr val="0000FF"/>
              </a:solidFill>
              <a:miter lim="800000"/>
            </a:ln>
            <a:effectLst/>
          </p:spPr>
          <p:txBody>
            <a:bodyPr wrap="none" anchor="ctr"/>
            <a:lstStyle/>
            <a:p>
              <a:endParaRPr lang="zh-CN" altLang="en-US"/>
            </a:p>
          </p:txBody>
        </p:sp>
        <p:sp>
          <p:nvSpPr>
            <p:cNvPr id="302087" name="Oval 7"/>
            <p:cNvSpPr>
              <a:spLocks noChangeArrowheads="1"/>
            </p:cNvSpPr>
            <p:nvPr/>
          </p:nvSpPr>
          <p:spPr bwMode="auto">
            <a:xfrm>
              <a:off x="4032" y="1728"/>
              <a:ext cx="624" cy="624"/>
            </a:xfrm>
            <a:prstGeom prst="ellipse">
              <a:avLst/>
            </a:prstGeom>
            <a:gradFill rotWithShape="0">
              <a:gsLst>
                <a:gs pos="0">
                  <a:srgbClr val="FFCC00"/>
                </a:gs>
                <a:gs pos="100000">
                  <a:srgbClr val="FFCC00">
                    <a:gamma/>
                    <a:shade val="46275"/>
                    <a:invGamma/>
                  </a:srgbClr>
                </a:gs>
              </a:gsLst>
              <a:lin ang="2700000" scaled="1"/>
            </a:gradFill>
            <a:ln w="9525">
              <a:solidFill>
                <a:schemeClr val="tx1"/>
              </a:solidFill>
              <a:round/>
            </a:ln>
            <a:effectLst/>
          </p:spPr>
          <p:txBody>
            <a:bodyPr wrap="none" anchor="ctr"/>
            <a:lstStyle/>
            <a:p>
              <a:endParaRPr lang="zh-CN" altLang="en-US"/>
            </a:p>
          </p:txBody>
        </p:sp>
        <p:sp>
          <p:nvSpPr>
            <p:cNvPr id="302088" name="AutoShape 8"/>
            <p:cNvSpPr>
              <a:spLocks noChangeArrowheads="1"/>
            </p:cNvSpPr>
            <p:nvPr/>
          </p:nvSpPr>
          <p:spPr bwMode="auto">
            <a:xfrm>
              <a:off x="4272" y="1440"/>
              <a:ext cx="144" cy="62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CCCC00"/>
                </a:gs>
                <a:gs pos="100000">
                  <a:srgbClr val="CCCC00">
                    <a:gamma/>
                    <a:shade val="46275"/>
                    <a:invGamma/>
                  </a:srgbClr>
                </a:gs>
              </a:gsLst>
              <a:lin ang="0" scaled="1"/>
            </a:gradFill>
            <a:ln w="9525">
              <a:solidFill>
                <a:schemeClr val="tx1"/>
              </a:solidFill>
              <a:miter lim="800000"/>
            </a:ln>
            <a:effectLst/>
          </p:spPr>
          <p:txBody>
            <a:bodyPr wrap="none" anchor="ctr"/>
            <a:lstStyle/>
            <a:p>
              <a:endParaRPr lang="zh-CN" altLang="en-US"/>
            </a:p>
          </p:txBody>
        </p:sp>
        <p:sp>
          <p:nvSpPr>
            <p:cNvPr id="302089" name="Line 9"/>
            <p:cNvSpPr>
              <a:spLocks noChangeShapeType="1"/>
            </p:cNvSpPr>
            <p:nvPr/>
          </p:nvSpPr>
          <p:spPr bwMode="auto">
            <a:xfrm>
              <a:off x="4032" y="2064"/>
              <a:ext cx="0" cy="864"/>
            </a:xfrm>
            <a:prstGeom prst="line">
              <a:avLst/>
            </a:prstGeom>
            <a:noFill/>
            <a:ln w="9525">
              <a:solidFill>
                <a:schemeClr val="tx1"/>
              </a:solidFill>
              <a:round/>
            </a:ln>
            <a:effectLst/>
          </p:spPr>
          <p:txBody>
            <a:bodyPr wrap="none" anchor="ctr"/>
            <a:lstStyle/>
            <a:p>
              <a:endParaRPr lang="zh-CN" altLang="en-US"/>
            </a:p>
          </p:txBody>
        </p:sp>
        <p:sp>
          <p:nvSpPr>
            <p:cNvPr id="302090" name="Line 10"/>
            <p:cNvSpPr>
              <a:spLocks noChangeShapeType="1"/>
            </p:cNvSpPr>
            <p:nvPr/>
          </p:nvSpPr>
          <p:spPr bwMode="auto">
            <a:xfrm>
              <a:off x="4656" y="2064"/>
              <a:ext cx="0" cy="768"/>
            </a:xfrm>
            <a:prstGeom prst="line">
              <a:avLst/>
            </a:prstGeom>
            <a:noFill/>
            <a:ln w="9525">
              <a:solidFill>
                <a:schemeClr val="tx1"/>
              </a:solidFill>
              <a:round/>
            </a:ln>
            <a:effectLst/>
          </p:spPr>
          <p:txBody>
            <a:bodyPr wrap="none" anchor="ctr"/>
            <a:lstStyle/>
            <a:p>
              <a:endParaRPr lang="zh-CN" altLang="en-US"/>
            </a:p>
          </p:txBody>
        </p:sp>
        <p:sp>
          <p:nvSpPr>
            <p:cNvPr id="302091" name="Rectangle 11"/>
            <p:cNvSpPr>
              <a:spLocks noChangeArrowheads="1"/>
            </p:cNvSpPr>
            <p:nvPr/>
          </p:nvSpPr>
          <p:spPr bwMode="auto">
            <a:xfrm>
              <a:off x="3936" y="2928"/>
              <a:ext cx="192" cy="240"/>
            </a:xfrm>
            <a:prstGeom prst="rect">
              <a:avLst/>
            </a:prstGeom>
            <a:gradFill rotWithShape="0">
              <a:gsLst>
                <a:gs pos="0">
                  <a:schemeClr val="accent1"/>
                </a:gs>
                <a:gs pos="100000">
                  <a:schemeClr val="accent1">
                    <a:gamma/>
                    <a:shade val="46275"/>
                    <a:invGamma/>
                  </a:schemeClr>
                </a:gs>
              </a:gsLst>
              <a:lin ang="0" scaled="1"/>
            </a:gradFill>
            <a:ln w="9525">
              <a:solidFill>
                <a:srgbClr val="009900"/>
              </a:solidFill>
              <a:miter lim="800000"/>
            </a:ln>
            <a:effectLst/>
          </p:spPr>
          <p:txBody>
            <a:bodyPr wrap="none" anchor="ctr"/>
            <a:lstStyle/>
            <a:p>
              <a:pPr algn="ctr"/>
              <a:endParaRPr kumimoji="1" lang="zh-CN" altLang="zh-CN" sz="2400" baseline="-25000">
                <a:cs typeface="Times New Roman" panose="02020603050405020304" pitchFamily="18" charset="0"/>
              </a:endParaRPr>
            </a:p>
          </p:txBody>
        </p:sp>
        <p:sp>
          <p:nvSpPr>
            <p:cNvPr id="302092" name="Rectangle 12"/>
            <p:cNvSpPr>
              <a:spLocks noChangeArrowheads="1"/>
            </p:cNvSpPr>
            <p:nvPr/>
          </p:nvSpPr>
          <p:spPr bwMode="auto">
            <a:xfrm>
              <a:off x="4560" y="2832"/>
              <a:ext cx="192" cy="240"/>
            </a:xfrm>
            <a:prstGeom prst="rect">
              <a:avLst/>
            </a:prstGeom>
            <a:gradFill rotWithShape="0">
              <a:gsLst>
                <a:gs pos="0">
                  <a:schemeClr val="accent1"/>
                </a:gs>
                <a:gs pos="100000">
                  <a:schemeClr val="accent1">
                    <a:gamma/>
                    <a:shade val="46275"/>
                    <a:invGamma/>
                  </a:schemeClr>
                </a:gs>
              </a:gsLst>
              <a:lin ang="0" scaled="1"/>
            </a:gradFill>
            <a:ln w="9525">
              <a:solidFill>
                <a:srgbClr val="009900"/>
              </a:solidFill>
              <a:miter lim="800000"/>
            </a:ln>
            <a:effectLst/>
          </p:spPr>
          <p:txBody>
            <a:bodyPr wrap="none" anchor="ctr"/>
            <a:lstStyle/>
            <a:p>
              <a:pPr algn="ctr"/>
              <a:endParaRPr kumimoji="1" lang="zh-CN" altLang="zh-CN" sz="2400" baseline="-25000">
                <a:cs typeface="Times New Roman" panose="02020603050405020304" pitchFamily="18" charset="0"/>
              </a:endParaRPr>
            </a:p>
          </p:txBody>
        </p:sp>
        <p:graphicFrame>
          <p:nvGraphicFramePr>
            <p:cNvPr id="302093" name="Object 13"/>
            <p:cNvGraphicFramePr>
              <a:graphicFrameLocks noChangeAspect="1"/>
            </p:cNvGraphicFramePr>
            <p:nvPr/>
          </p:nvGraphicFramePr>
          <p:xfrm>
            <a:off x="3696" y="2880"/>
            <a:ext cx="281" cy="336"/>
          </p:xfrm>
          <a:graphic>
            <a:graphicData uri="http://schemas.openxmlformats.org/presentationml/2006/ole">
              <mc:AlternateContent xmlns:mc="http://schemas.openxmlformats.org/markup-compatibility/2006">
                <mc:Choice xmlns:v="urn:schemas-microsoft-com:vml" Requires="v">
                  <p:oleObj name="公式" r:id="rId2" imgW="6080400" imgH="6896160" progId="">
                    <p:embed/>
                  </p:oleObj>
                </mc:Choice>
                <mc:Fallback>
                  <p:oleObj name="公式" r:id="rId2" imgW="6080400" imgH="6896160" progId="">
                    <p:embed/>
                    <p:pic>
                      <p:nvPicPr>
                        <p:cNvPr id="0" name="Picture 15" descr="image1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2880"/>
                          <a:ext cx="28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94" name="Object 14"/>
            <p:cNvGraphicFramePr>
              <a:graphicFrameLocks noChangeAspect="1"/>
            </p:cNvGraphicFramePr>
            <p:nvPr/>
          </p:nvGraphicFramePr>
          <p:xfrm>
            <a:off x="4744" y="2784"/>
            <a:ext cx="298" cy="336"/>
          </p:xfrm>
          <a:graphic>
            <a:graphicData uri="http://schemas.openxmlformats.org/presentationml/2006/ole">
              <mc:AlternateContent xmlns:mc="http://schemas.openxmlformats.org/markup-compatibility/2006">
                <mc:Choice xmlns:v="urn:schemas-microsoft-com:vml" Requires="v">
                  <p:oleObj name="公式" r:id="rId4" imgW="6486480" imgH="6896160" progId="">
                    <p:embed/>
                  </p:oleObj>
                </mc:Choice>
                <mc:Fallback>
                  <p:oleObj name="公式" r:id="rId4" imgW="6486480" imgH="6896160" progId="">
                    <p:embed/>
                    <p:pic>
                      <p:nvPicPr>
                        <p:cNvPr id="0" name="Picture 14" descr="image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4" y="2784"/>
                          <a:ext cx="29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2095" name="Text Box 15"/>
          <p:cNvSpPr txBox="1">
            <a:spLocks noChangeArrowheads="1"/>
          </p:cNvSpPr>
          <p:nvPr/>
        </p:nvSpPr>
        <p:spPr bwMode="auto">
          <a:xfrm>
            <a:off x="203200" y="3276600"/>
            <a:ext cx="1219200" cy="457200"/>
          </a:xfrm>
          <a:prstGeom prst="rect">
            <a:avLst/>
          </a:prstGeom>
          <a:noFill/>
          <a:ln w="9525">
            <a:noFill/>
            <a:miter lim="800000"/>
          </a:ln>
          <a:effectLst/>
        </p:spPr>
        <p:txBody>
          <a:bodyPr>
            <a:spAutoFit/>
          </a:bodyPr>
          <a:lstStyle/>
          <a:p>
            <a:pPr>
              <a:spcBef>
                <a:spcPct val="50000"/>
              </a:spcBef>
            </a:pPr>
            <a:r>
              <a:rPr kumimoji="1" lang="zh-CN" altLang="en-US" sz="2400">
                <a:cs typeface="Times New Roman" panose="02020603050405020304" pitchFamily="18" charset="0"/>
              </a:rPr>
              <a:t>解：</a:t>
            </a:r>
          </a:p>
        </p:txBody>
      </p:sp>
      <p:graphicFrame>
        <p:nvGraphicFramePr>
          <p:cNvPr id="302096" name="Object 16"/>
          <p:cNvGraphicFramePr>
            <a:graphicFrameLocks noChangeAspect="1"/>
          </p:cNvGraphicFramePr>
          <p:nvPr/>
        </p:nvGraphicFramePr>
        <p:xfrm>
          <a:off x="1678517" y="3352801"/>
          <a:ext cx="3909484" cy="428625"/>
        </p:xfrm>
        <a:graphic>
          <a:graphicData uri="http://schemas.openxmlformats.org/presentationml/2006/ole">
            <mc:AlternateContent xmlns:mc="http://schemas.openxmlformats.org/markup-compatibility/2006">
              <mc:Choice xmlns:v="urn:schemas-microsoft-com:vml" Requires="v">
                <p:oleObj name="公式" r:id="rId6" imgW="42231960" imgH="6896160" progId="">
                  <p:embed/>
                </p:oleObj>
              </mc:Choice>
              <mc:Fallback>
                <p:oleObj name="公式" r:id="rId6" imgW="42231960" imgH="6896160" progId="">
                  <p:embed/>
                  <p:pic>
                    <p:nvPicPr>
                      <p:cNvPr id="0" name="Picture 13" descr="image1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8517" y="3352801"/>
                        <a:ext cx="3909484"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97" name="Object 17"/>
          <p:cNvGraphicFramePr>
            <a:graphicFrameLocks noChangeAspect="1"/>
          </p:cNvGraphicFramePr>
          <p:nvPr/>
        </p:nvGraphicFramePr>
        <p:xfrm>
          <a:off x="1678517" y="3775870"/>
          <a:ext cx="3697817" cy="428625"/>
        </p:xfrm>
        <a:graphic>
          <a:graphicData uri="http://schemas.openxmlformats.org/presentationml/2006/ole">
            <mc:AlternateContent xmlns:mc="http://schemas.openxmlformats.org/markup-compatibility/2006">
              <mc:Choice xmlns:v="urn:schemas-microsoft-com:vml" Requires="v">
                <p:oleObj name="公式" r:id="rId8" imgW="44263080" imgH="6896160" progId="">
                  <p:embed/>
                </p:oleObj>
              </mc:Choice>
              <mc:Fallback>
                <p:oleObj name="公式" r:id="rId8" imgW="44263080" imgH="6896160" progId="">
                  <p:embed/>
                  <p:pic>
                    <p:nvPicPr>
                      <p:cNvPr id="0" name="Picture 12" descr="image1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8517" y="3775870"/>
                        <a:ext cx="369781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98" name="Object 18"/>
          <p:cNvGraphicFramePr>
            <a:graphicFrameLocks noChangeAspect="1"/>
          </p:cNvGraphicFramePr>
          <p:nvPr/>
        </p:nvGraphicFramePr>
        <p:xfrm>
          <a:off x="1678516" y="4622007"/>
          <a:ext cx="3803651" cy="869950"/>
        </p:xfrm>
        <a:graphic>
          <a:graphicData uri="http://schemas.openxmlformats.org/presentationml/2006/ole">
            <mc:AlternateContent xmlns:mc="http://schemas.openxmlformats.org/markup-compatibility/2006">
              <mc:Choice xmlns:v="urn:schemas-microsoft-com:vml" Requires="v">
                <p:oleObj name="公式" r:id="rId10" imgW="45075600" imgH="13804920" progId="">
                  <p:embed/>
                </p:oleObj>
              </mc:Choice>
              <mc:Fallback>
                <p:oleObj name="公式" r:id="rId10" imgW="45075600" imgH="13804920" progId="">
                  <p:embed/>
                  <p:pic>
                    <p:nvPicPr>
                      <p:cNvPr id="0" name="Picture 11" descr="image1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8516" y="4622007"/>
                        <a:ext cx="3803651"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99" name="Object 19"/>
          <p:cNvGraphicFramePr>
            <a:graphicFrameLocks noChangeAspect="1"/>
          </p:cNvGraphicFramePr>
          <p:nvPr/>
        </p:nvGraphicFramePr>
        <p:xfrm>
          <a:off x="1678517" y="5486400"/>
          <a:ext cx="4112684" cy="869950"/>
        </p:xfrm>
        <a:graphic>
          <a:graphicData uri="http://schemas.openxmlformats.org/presentationml/2006/ole">
            <mc:AlternateContent xmlns:mc="http://schemas.openxmlformats.org/markup-compatibility/2006">
              <mc:Choice xmlns:v="urn:schemas-microsoft-com:vml" Requires="v">
                <p:oleObj name="公式" r:id="rId12" imgW="48731400" imgH="13804920" progId="">
                  <p:embed/>
                </p:oleObj>
              </mc:Choice>
              <mc:Fallback>
                <p:oleObj name="公式" r:id="rId12" imgW="48731400" imgH="13804920" progId="">
                  <p:embed/>
                  <p:pic>
                    <p:nvPicPr>
                      <p:cNvPr id="0" name="Picture 10" descr="image1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8517" y="5486400"/>
                        <a:ext cx="4112684"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2100" name="Group 20"/>
          <p:cNvGrpSpPr/>
          <p:nvPr/>
        </p:nvGrpSpPr>
        <p:grpSpPr bwMode="auto">
          <a:xfrm>
            <a:off x="11277600" y="3048000"/>
            <a:ext cx="467784" cy="1676400"/>
            <a:chOff x="5184" y="1488"/>
            <a:chExt cx="221" cy="1056"/>
          </a:xfrm>
        </p:grpSpPr>
        <p:sp>
          <p:nvSpPr>
            <p:cNvPr id="302101" name="Line 21"/>
            <p:cNvSpPr>
              <a:spLocks noChangeShapeType="1"/>
            </p:cNvSpPr>
            <p:nvPr/>
          </p:nvSpPr>
          <p:spPr bwMode="auto">
            <a:xfrm flipV="1">
              <a:off x="5232" y="1776"/>
              <a:ext cx="0" cy="768"/>
            </a:xfrm>
            <a:prstGeom prst="line">
              <a:avLst/>
            </a:prstGeom>
            <a:noFill/>
            <a:ln w="28575">
              <a:solidFill>
                <a:srgbClr val="0000FF"/>
              </a:solidFill>
              <a:round/>
              <a:tailEnd type="triangle" w="med" len="med"/>
            </a:ln>
            <a:effectLst/>
          </p:spPr>
          <p:txBody>
            <a:bodyPr wrap="none" anchor="ctr"/>
            <a:lstStyle/>
            <a:p>
              <a:endParaRPr lang="zh-CN" altLang="en-US"/>
            </a:p>
          </p:txBody>
        </p:sp>
        <p:graphicFrame>
          <p:nvGraphicFramePr>
            <p:cNvPr id="302102" name="Object 22"/>
            <p:cNvGraphicFramePr>
              <a:graphicFrameLocks noChangeAspect="1"/>
            </p:cNvGraphicFramePr>
            <p:nvPr/>
          </p:nvGraphicFramePr>
          <p:xfrm>
            <a:off x="5184" y="1488"/>
            <a:ext cx="221" cy="288"/>
          </p:xfrm>
          <a:graphic>
            <a:graphicData uri="http://schemas.openxmlformats.org/presentationml/2006/ole">
              <mc:AlternateContent xmlns:mc="http://schemas.openxmlformats.org/markup-compatibility/2006">
                <mc:Choice xmlns:v="urn:schemas-microsoft-com:vml" Requires="v">
                  <p:oleObj name="公式" r:id="rId14" imgW="4049280" imgH="5270400" progId="">
                    <p:embed/>
                  </p:oleObj>
                </mc:Choice>
                <mc:Fallback>
                  <p:oleObj name="公式" r:id="rId14" imgW="4049280" imgH="5270400" progId="">
                    <p:embed/>
                    <p:pic>
                      <p:nvPicPr>
                        <p:cNvPr id="0" name="Picture 9" descr="image1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84" y="1488"/>
                          <a:ext cx="221"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2103" name="Group 23"/>
          <p:cNvGrpSpPr/>
          <p:nvPr/>
        </p:nvGrpSpPr>
        <p:grpSpPr bwMode="auto">
          <a:xfrm>
            <a:off x="8128001" y="3810000"/>
            <a:ext cx="649817" cy="1327150"/>
            <a:chOff x="3696" y="1968"/>
            <a:chExt cx="307" cy="836"/>
          </a:xfrm>
        </p:grpSpPr>
        <p:sp>
          <p:nvSpPr>
            <p:cNvPr id="302104" name="Line 24"/>
            <p:cNvSpPr>
              <a:spLocks noChangeShapeType="1"/>
            </p:cNvSpPr>
            <p:nvPr/>
          </p:nvSpPr>
          <p:spPr bwMode="auto">
            <a:xfrm>
              <a:off x="3888" y="1968"/>
              <a:ext cx="0" cy="432"/>
            </a:xfrm>
            <a:prstGeom prst="line">
              <a:avLst/>
            </a:prstGeom>
            <a:noFill/>
            <a:ln w="19050">
              <a:solidFill>
                <a:srgbClr val="0000FF"/>
              </a:solidFill>
              <a:round/>
              <a:tailEnd type="triangle" w="med" len="med"/>
            </a:ln>
            <a:effectLst/>
          </p:spPr>
          <p:txBody>
            <a:bodyPr wrap="none" anchor="ctr"/>
            <a:lstStyle/>
            <a:p>
              <a:endParaRPr lang="zh-CN" altLang="en-US"/>
            </a:p>
          </p:txBody>
        </p:sp>
        <p:graphicFrame>
          <p:nvGraphicFramePr>
            <p:cNvPr id="302105" name="Object 25"/>
            <p:cNvGraphicFramePr>
              <a:graphicFrameLocks noChangeAspect="1"/>
            </p:cNvGraphicFramePr>
            <p:nvPr/>
          </p:nvGraphicFramePr>
          <p:xfrm>
            <a:off x="3696" y="2400"/>
            <a:ext cx="307" cy="404"/>
          </p:xfrm>
          <a:graphic>
            <a:graphicData uri="http://schemas.openxmlformats.org/presentationml/2006/ole">
              <mc:AlternateContent xmlns:mc="http://schemas.openxmlformats.org/markup-compatibility/2006">
                <mc:Choice xmlns:v="urn:schemas-microsoft-com:vml" Requires="v">
                  <p:oleObj name="公式" r:id="rId16" imgW="5267880" imgH="6896160" progId="">
                    <p:embed/>
                  </p:oleObj>
                </mc:Choice>
                <mc:Fallback>
                  <p:oleObj name="公式" r:id="rId16" imgW="5267880" imgH="6896160" progId="">
                    <p:embed/>
                    <p:pic>
                      <p:nvPicPr>
                        <p:cNvPr id="0" name="Picture 8" descr="image1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96" y="2400"/>
                          <a:ext cx="307"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2106" name="Group 26"/>
          <p:cNvGrpSpPr/>
          <p:nvPr/>
        </p:nvGrpSpPr>
        <p:grpSpPr bwMode="auto">
          <a:xfrm>
            <a:off x="8839200" y="5562600"/>
            <a:ext cx="2336800" cy="762000"/>
            <a:chOff x="4032" y="3072"/>
            <a:chExt cx="1104" cy="480"/>
          </a:xfrm>
        </p:grpSpPr>
        <p:sp>
          <p:nvSpPr>
            <p:cNvPr id="302107" name="Line 27"/>
            <p:cNvSpPr>
              <a:spLocks noChangeShapeType="1"/>
            </p:cNvSpPr>
            <p:nvPr/>
          </p:nvSpPr>
          <p:spPr bwMode="auto">
            <a:xfrm>
              <a:off x="4032" y="3179"/>
              <a:ext cx="0" cy="373"/>
            </a:xfrm>
            <a:prstGeom prst="line">
              <a:avLst/>
            </a:prstGeom>
            <a:noFill/>
            <a:ln w="19050">
              <a:solidFill>
                <a:srgbClr val="0000FF"/>
              </a:solidFill>
              <a:round/>
              <a:tailEnd type="triangle" w="med" len="med"/>
            </a:ln>
            <a:effectLst/>
          </p:spPr>
          <p:txBody>
            <a:bodyPr wrap="none" anchor="ctr"/>
            <a:lstStyle/>
            <a:p>
              <a:endParaRPr lang="zh-CN" altLang="en-US"/>
            </a:p>
          </p:txBody>
        </p:sp>
        <p:sp>
          <p:nvSpPr>
            <p:cNvPr id="302108" name="Line 28"/>
            <p:cNvSpPr>
              <a:spLocks noChangeShapeType="1"/>
            </p:cNvSpPr>
            <p:nvPr/>
          </p:nvSpPr>
          <p:spPr bwMode="auto">
            <a:xfrm>
              <a:off x="4683" y="3072"/>
              <a:ext cx="0" cy="427"/>
            </a:xfrm>
            <a:prstGeom prst="line">
              <a:avLst/>
            </a:prstGeom>
            <a:noFill/>
            <a:ln w="19050">
              <a:solidFill>
                <a:srgbClr val="0000FF"/>
              </a:solidFill>
              <a:round/>
              <a:tailEnd type="triangle" w="med" len="med"/>
            </a:ln>
            <a:effectLst/>
          </p:spPr>
          <p:txBody>
            <a:bodyPr wrap="none" anchor="ctr"/>
            <a:lstStyle/>
            <a:p>
              <a:endParaRPr lang="zh-CN" altLang="en-US"/>
            </a:p>
          </p:txBody>
        </p:sp>
        <p:graphicFrame>
          <p:nvGraphicFramePr>
            <p:cNvPr id="302109" name="Object 29"/>
            <p:cNvGraphicFramePr>
              <a:graphicFrameLocks noChangeAspect="1"/>
            </p:cNvGraphicFramePr>
            <p:nvPr/>
          </p:nvGraphicFramePr>
          <p:xfrm>
            <a:off x="4073" y="3179"/>
            <a:ext cx="400" cy="328"/>
          </p:xfrm>
          <a:graphic>
            <a:graphicData uri="http://schemas.openxmlformats.org/presentationml/2006/ole">
              <mc:AlternateContent xmlns:mc="http://schemas.openxmlformats.org/markup-compatibility/2006">
                <mc:Choice xmlns:v="urn:schemas-microsoft-com:vml" Requires="v">
                  <p:oleObj name="公式" r:id="rId18" imgW="8923680" imgH="6896160" progId="">
                    <p:embed/>
                  </p:oleObj>
                </mc:Choice>
                <mc:Fallback>
                  <p:oleObj name="公式" r:id="rId18" imgW="8923680" imgH="6896160" progId="">
                    <p:embed/>
                    <p:pic>
                      <p:nvPicPr>
                        <p:cNvPr id="0" name="Picture 7" descr="image1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73" y="3179"/>
                          <a:ext cx="400"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10" name="Object 30"/>
            <p:cNvGraphicFramePr>
              <a:graphicFrameLocks noChangeAspect="1"/>
            </p:cNvGraphicFramePr>
            <p:nvPr/>
          </p:nvGraphicFramePr>
          <p:xfrm>
            <a:off x="4704" y="3168"/>
            <a:ext cx="432" cy="340"/>
          </p:xfrm>
          <a:graphic>
            <a:graphicData uri="http://schemas.openxmlformats.org/presentationml/2006/ole">
              <mc:AlternateContent xmlns:mc="http://schemas.openxmlformats.org/markup-compatibility/2006">
                <mc:Choice xmlns:v="urn:schemas-microsoft-com:vml" Requires="v">
                  <p:oleObj name="公式" r:id="rId20" imgW="9329760" imgH="6896160" progId="">
                    <p:embed/>
                  </p:oleObj>
                </mc:Choice>
                <mc:Fallback>
                  <p:oleObj name="公式" r:id="rId20" imgW="9329760" imgH="6896160" progId="">
                    <p:embed/>
                    <p:pic>
                      <p:nvPicPr>
                        <p:cNvPr id="0" name="Picture 6" descr="image1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04" y="3168"/>
                          <a:ext cx="432"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2115" name="Group 35"/>
          <p:cNvGrpSpPr/>
          <p:nvPr/>
        </p:nvGrpSpPr>
        <p:grpSpPr bwMode="auto">
          <a:xfrm>
            <a:off x="8839203" y="4419601"/>
            <a:ext cx="1936751" cy="936625"/>
            <a:chOff x="4183" y="2523"/>
            <a:chExt cx="915" cy="590"/>
          </a:xfrm>
        </p:grpSpPr>
        <p:sp>
          <p:nvSpPr>
            <p:cNvPr id="302116" name="Line 36"/>
            <p:cNvSpPr>
              <a:spLocks noChangeShapeType="1"/>
            </p:cNvSpPr>
            <p:nvPr/>
          </p:nvSpPr>
          <p:spPr bwMode="auto">
            <a:xfrm flipV="1">
              <a:off x="4183" y="2681"/>
              <a:ext cx="0" cy="432"/>
            </a:xfrm>
            <a:prstGeom prst="line">
              <a:avLst/>
            </a:prstGeom>
            <a:noFill/>
            <a:ln w="19050">
              <a:solidFill>
                <a:srgbClr val="0000FF"/>
              </a:solidFill>
              <a:round/>
              <a:tailEnd type="triangle" w="med" len="med"/>
            </a:ln>
            <a:effectLst/>
          </p:spPr>
          <p:txBody>
            <a:bodyPr wrap="none" anchor="ctr"/>
            <a:lstStyle/>
            <a:p>
              <a:endParaRPr lang="zh-CN" altLang="en-US"/>
            </a:p>
          </p:txBody>
        </p:sp>
        <p:sp>
          <p:nvSpPr>
            <p:cNvPr id="302117" name="Line 37"/>
            <p:cNvSpPr>
              <a:spLocks noChangeShapeType="1"/>
            </p:cNvSpPr>
            <p:nvPr/>
          </p:nvSpPr>
          <p:spPr bwMode="auto">
            <a:xfrm flipV="1">
              <a:off x="4807" y="2585"/>
              <a:ext cx="0" cy="432"/>
            </a:xfrm>
            <a:prstGeom prst="line">
              <a:avLst/>
            </a:prstGeom>
            <a:noFill/>
            <a:ln w="19050">
              <a:solidFill>
                <a:srgbClr val="0000FF"/>
              </a:solidFill>
              <a:round/>
              <a:tailEnd type="triangle" w="med" len="med"/>
            </a:ln>
            <a:effectLst/>
          </p:spPr>
          <p:txBody>
            <a:bodyPr wrap="none" anchor="ctr"/>
            <a:lstStyle/>
            <a:p>
              <a:endParaRPr lang="zh-CN" altLang="en-US"/>
            </a:p>
          </p:txBody>
        </p:sp>
        <p:graphicFrame>
          <p:nvGraphicFramePr>
            <p:cNvPr id="302118" name="Object 38"/>
            <p:cNvGraphicFramePr>
              <a:graphicFrameLocks noChangeAspect="1"/>
            </p:cNvGraphicFramePr>
            <p:nvPr/>
          </p:nvGraphicFramePr>
          <p:xfrm>
            <a:off x="4849" y="2523"/>
            <a:ext cx="249" cy="344"/>
          </p:xfrm>
          <a:graphic>
            <a:graphicData uri="http://schemas.openxmlformats.org/presentationml/2006/ole">
              <mc:AlternateContent xmlns:mc="http://schemas.openxmlformats.org/markup-compatibility/2006">
                <mc:Choice xmlns:v="urn:schemas-microsoft-com:vml" Requires="v">
                  <p:oleObj name="公式" r:id="rId22" imgW="5267880" imgH="7302600" progId="">
                    <p:embed/>
                  </p:oleObj>
                </mc:Choice>
                <mc:Fallback>
                  <p:oleObj name="公式" r:id="rId22" imgW="5267880" imgH="7302600" progId="">
                    <p:embed/>
                    <p:pic>
                      <p:nvPicPr>
                        <p:cNvPr id="0" name="Picture 5" descr="image1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49" y="2523"/>
                          <a:ext cx="249"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19" name="Object 39"/>
            <p:cNvGraphicFramePr>
              <a:graphicFrameLocks noChangeAspect="1"/>
            </p:cNvGraphicFramePr>
            <p:nvPr/>
          </p:nvGraphicFramePr>
          <p:xfrm>
            <a:off x="4233" y="2614"/>
            <a:ext cx="211" cy="344"/>
          </p:xfrm>
          <a:graphic>
            <a:graphicData uri="http://schemas.openxmlformats.org/presentationml/2006/ole">
              <mc:AlternateContent xmlns:mc="http://schemas.openxmlformats.org/markup-compatibility/2006">
                <mc:Choice xmlns:v="urn:schemas-microsoft-com:vml" Requires="v">
                  <p:oleObj name="公式" r:id="rId24" imgW="4455360" imgH="7302600" progId="">
                    <p:embed/>
                  </p:oleObj>
                </mc:Choice>
                <mc:Fallback>
                  <p:oleObj name="公式" r:id="rId24" imgW="4455360" imgH="7302600" progId="">
                    <p:embed/>
                    <p:pic>
                      <p:nvPicPr>
                        <p:cNvPr id="0" name="Picture 4" descr="image14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33" y="2614"/>
                          <a:ext cx="211"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02120" name="Group 40"/>
          <p:cNvGrpSpPr/>
          <p:nvPr/>
        </p:nvGrpSpPr>
        <p:grpSpPr bwMode="auto">
          <a:xfrm>
            <a:off x="7823201" y="5562600"/>
            <a:ext cx="2470151" cy="1068388"/>
            <a:chOff x="3706" y="3257"/>
            <a:chExt cx="1167" cy="673"/>
          </a:xfrm>
        </p:grpSpPr>
        <p:sp>
          <p:nvSpPr>
            <p:cNvPr id="302121" name="Line 41"/>
            <p:cNvSpPr>
              <a:spLocks noChangeShapeType="1"/>
            </p:cNvSpPr>
            <p:nvPr/>
          </p:nvSpPr>
          <p:spPr bwMode="auto">
            <a:xfrm>
              <a:off x="4135" y="3353"/>
              <a:ext cx="0" cy="480"/>
            </a:xfrm>
            <a:prstGeom prst="line">
              <a:avLst/>
            </a:prstGeom>
            <a:noFill/>
            <a:ln w="19050">
              <a:solidFill>
                <a:schemeClr val="tx1"/>
              </a:solidFill>
              <a:round/>
              <a:tailEnd type="triangle" w="med" len="med"/>
            </a:ln>
            <a:effectLst/>
          </p:spPr>
          <p:txBody>
            <a:bodyPr wrap="none" anchor="ctr"/>
            <a:lstStyle/>
            <a:p>
              <a:endParaRPr lang="zh-CN" altLang="en-US"/>
            </a:p>
          </p:txBody>
        </p:sp>
        <p:sp>
          <p:nvSpPr>
            <p:cNvPr id="302122" name="Line 42"/>
            <p:cNvSpPr>
              <a:spLocks noChangeShapeType="1"/>
            </p:cNvSpPr>
            <p:nvPr/>
          </p:nvSpPr>
          <p:spPr bwMode="auto">
            <a:xfrm>
              <a:off x="4759" y="3257"/>
              <a:ext cx="0" cy="432"/>
            </a:xfrm>
            <a:prstGeom prst="line">
              <a:avLst/>
            </a:prstGeom>
            <a:noFill/>
            <a:ln w="19050">
              <a:solidFill>
                <a:schemeClr val="tx1"/>
              </a:solidFill>
              <a:round/>
              <a:tailEnd type="triangle" w="med" len="med"/>
            </a:ln>
            <a:effectLst/>
          </p:spPr>
          <p:txBody>
            <a:bodyPr wrap="none" anchor="ctr"/>
            <a:lstStyle/>
            <a:p>
              <a:endParaRPr lang="zh-CN" altLang="en-US"/>
            </a:p>
          </p:txBody>
        </p:sp>
        <p:graphicFrame>
          <p:nvGraphicFramePr>
            <p:cNvPr id="302123" name="Object 43"/>
            <p:cNvGraphicFramePr>
              <a:graphicFrameLocks noChangeAspect="1"/>
            </p:cNvGraphicFramePr>
            <p:nvPr/>
          </p:nvGraphicFramePr>
          <p:xfrm>
            <a:off x="4422" y="3612"/>
            <a:ext cx="451" cy="318"/>
          </p:xfrm>
          <a:graphic>
            <a:graphicData uri="http://schemas.openxmlformats.org/presentationml/2006/ole">
              <mc:AlternateContent xmlns:mc="http://schemas.openxmlformats.org/markup-compatibility/2006">
                <mc:Choice xmlns:v="urn:schemas-microsoft-com:vml" Requires="v">
                  <p:oleObj name="公式" r:id="rId26" imgW="9736200" imgH="6896160" progId="">
                    <p:embed/>
                  </p:oleObj>
                </mc:Choice>
                <mc:Fallback>
                  <p:oleObj name="公式" r:id="rId26" imgW="9736200" imgH="6896160" progId="">
                    <p:embed/>
                    <p:pic>
                      <p:nvPicPr>
                        <p:cNvPr id="0" name="Picture 3" descr="image14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22" y="3612"/>
                          <a:ext cx="451"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24" name="Object 44"/>
            <p:cNvGraphicFramePr>
              <a:graphicFrameLocks noChangeAspect="1"/>
            </p:cNvGraphicFramePr>
            <p:nvPr/>
          </p:nvGraphicFramePr>
          <p:xfrm>
            <a:off x="3706" y="3548"/>
            <a:ext cx="421" cy="311"/>
          </p:xfrm>
          <a:graphic>
            <a:graphicData uri="http://schemas.openxmlformats.org/presentationml/2006/ole">
              <mc:AlternateContent xmlns:mc="http://schemas.openxmlformats.org/markup-compatibility/2006">
                <mc:Choice xmlns:v="urn:schemas-microsoft-com:vml" Requires="v">
                  <p:oleObj name="公式" r:id="rId28" imgW="9329760" imgH="6896160" progId="">
                    <p:embed/>
                  </p:oleObj>
                </mc:Choice>
                <mc:Fallback>
                  <p:oleObj name="公式" r:id="rId28" imgW="9329760" imgH="6896160" progId="">
                    <p:embed/>
                    <p:pic>
                      <p:nvPicPr>
                        <p:cNvPr id="0" name="Picture 2" descr="image14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06" y="3548"/>
                          <a:ext cx="42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2125" name="Object 45"/>
          <p:cNvGraphicFramePr>
            <a:graphicFrameLocks noChangeAspect="1"/>
          </p:cNvGraphicFramePr>
          <p:nvPr/>
        </p:nvGraphicFramePr>
        <p:xfrm>
          <a:off x="1678516" y="4198939"/>
          <a:ext cx="1151467" cy="428625"/>
        </p:xfrm>
        <a:graphic>
          <a:graphicData uri="http://schemas.openxmlformats.org/presentationml/2006/ole">
            <mc:AlternateContent xmlns:mc="http://schemas.openxmlformats.org/markup-compatibility/2006">
              <mc:Choice xmlns:v="urn:schemas-microsoft-com:vml" Requires="v">
                <p:oleObj name="公式" r:id="rId30" imgW="13798080" imgH="6896160" progId="">
                  <p:embed/>
                </p:oleObj>
              </mc:Choice>
              <mc:Fallback>
                <p:oleObj name="公式" r:id="rId30" imgW="13798080" imgH="6896160" progId="">
                  <p:embed/>
                  <p:pic>
                    <p:nvPicPr>
                      <p:cNvPr id="0" name="Picture 1" descr="image14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78516" y="4198939"/>
                        <a:ext cx="115146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429000" y="266700"/>
            <a:ext cx="5238750" cy="646331"/>
          </a:xfrm>
          <a:prstGeom prst="rect">
            <a:avLst/>
          </a:prstGeom>
          <a:noFill/>
        </p:spPr>
        <p:txBody>
          <a:bodyPr wrap="square" rtlCol="0">
            <a:spAutoFit/>
          </a:bodyPr>
          <a:lstStyle/>
          <a:p>
            <a:pPr algn="ctr"/>
            <a:r>
              <a:rPr lang="zh-CN" altLang="en-US" sz="3600" b="1" dirty="0">
                <a:solidFill>
                  <a:srgbClr val="FF0000"/>
                </a:solidFill>
              </a:rPr>
              <a:t>非惯性系  惯性力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2085"/>
                                        </p:tgtEl>
                                        <p:attrNameLst>
                                          <p:attrName>style.visibility</p:attrName>
                                        </p:attrNameLst>
                                      </p:cBhvr>
                                      <p:to>
                                        <p:strVal val="visible"/>
                                      </p:to>
                                    </p:set>
                                    <p:animEffect transition="in" filter="dissolve">
                                      <p:cBhvr>
                                        <p:cTn id="7" dur="500"/>
                                        <p:tgtEl>
                                          <p:spTgt spid="302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2100"/>
                                        </p:tgtEl>
                                        <p:attrNameLst>
                                          <p:attrName>style.visibility</p:attrName>
                                        </p:attrNameLst>
                                      </p:cBhvr>
                                      <p:to>
                                        <p:strVal val="visible"/>
                                      </p:to>
                                    </p:set>
                                    <p:animEffect transition="in" filter="wipe(down)">
                                      <p:cBhvr>
                                        <p:cTn id="12" dur="500"/>
                                        <p:tgtEl>
                                          <p:spTgt spid="302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2103"/>
                                        </p:tgtEl>
                                        <p:attrNameLst>
                                          <p:attrName>style.visibility</p:attrName>
                                        </p:attrNameLst>
                                      </p:cBhvr>
                                      <p:to>
                                        <p:strVal val="visible"/>
                                      </p:to>
                                    </p:set>
                                    <p:animEffect transition="in" filter="wipe(up)">
                                      <p:cBhvr>
                                        <p:cTn id="17" dur="500"/>
                                        <p:tgtEl>
                                          <p:spTgt spid="3021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2115"/>
                                        </p:tgtEl>
                                        <p:attrNameLst>
                                          <p:attrName>style.visibility</p:attrName>
                                        </p:attrNameLst>
                                      </p:cBhvr>
                                      <p:to>
                                        <p:strVal val="visible"/>
                                      </p:to>
                                    </p:set>
                                    <p:animEffect transition="in" filter="wipe(down)">
                                      <p:cBhvr>
                                        <p:cTn id="22" dur="500"/>
                                        <p:tgtEl>
                                          <p:spTgt spid="3021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2120"/>
                                        </p:tgtEl>
                                        <p:attrNameLst>
                                          <p:attrName>style.visibility</p:attrName>
                                        </p:attrNameLst>
                                      </p:cBhvr>
                                      <p:to>
                                        <p:strVal val="visible"/>
                                      </p:to>
                                    </p:set>
                                    <p:animEffect transition="in" filter="wipe(up)">
                                      <p:cBhvr>
                                        <p:cTn id="27" dur="500"/>
                                        <p:tgtEl>
                                          <p:spTgt spid="3021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2106"/>
                                        </p:tgtEl>
                                        <p:attrNameLst>
                                          <p:attrName>style.visibility</p:attrName>
                                        </p:attrNameLst>
                                      </p:cBhvr>
                                      <p:to>
                                        <p:strVal val="visible"/>
                                      </p:to>
                                    </p:set>
                                    <p:animEffect transition="in" filter="wipe(up)">
                                      <p:cBhvr>
                                        <p:cTn id="32" dur="500"/>
                                        <p:tgtEl>
                                          <p:spTgt spid="30210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302096"/>
                                        </p:tgtEl>
                                        <p:attrNameLst>
                                          <p:attrName>style.visibility</p:attrName>
                                        </p:attrNameLst>
                                      </p:cBhvr>
                                      <p:to>
                                        <p:strVal val="visible"/>
                                      </p:to>
                                    </p:set>
                                    <p:animEffect transition="in" filter="strips(upRight)">
                                      <p:cBhvr>
                                        <p:cTn id="37" dur="500"/>
                                        <p:tgtEl>
                                          <p:spTgt spid="30209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302097"/>
                                        </p:tgtEl>
                                        <p:attrNameLst>
                                          <p:attrName>style.visibility</p:attrName>
                                        </p:attrNameLst>
                                      </p:cBhvr>
                                      <p:to>
                                        <p:strVal val="visible"/>
                                      </p:to>
                                    </p:set>
                                    <p:animEffect transition="in" filter="strips(upRight)">
                                      <p:cBhvr>
                                        <p:cTn id="42" dur="500"/>
                                        <p:tgtEl>
                                          <p:spTgt spid="30209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302098"/>
                                        </p:tgtEl>
                                        <p:attrNameLst>
                                          <p:attrName>style.visibility</p:attrName>
                                        </p:attrNameLst>
                                      </p:cBhvr>
                                      <p:to>
                                        <p:strVal val="visible"/>
                                      </p:to>
                                    </p:set>
                                    <p:animEffect transition="in" filter="strips(upRight)">
                                      <p:cBhvr>
                                        <p:cTn id="47" dur="500"/>
                                        <p:tgtEl>
                                          <p:spTgt spid="302098"/>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302099"/>
                                        </p:tgtEl>
                                        <p:attrNameLst>
                                          <p:attrName>style.visibility</p:attrName>
                                        </p:attrNameLst>
                                      </p:cBhvr>
                                      <p:to>
                                        <p:strVal val="visible"/>
                                      </p:to>
                                    </p:set>
                                    <p:animEffect transition="in" filter="strips(upRight)">
                                      <p:cBhvr>
                                        <p:cTn id="52" dur="500"/>
                                        <p:tgtEl>
                                          <p:spTgt spid="302099"/>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302125"/>
                                        </p:tgtEl>
                                        <p:attrNameLst>
                                          <p:attrName>style.visibility</p:attrName>
                                        </p:attrNameLst>
                                      </p:cBhvr>
                                      <p:to>
                                        <p:strVal val="visible"/>
                                      </p:to>
                                    </p:set>
                                    <p:animEffect transition="in" filter="strips(upRight)">
                                      <p:cBhvr>
                                        <p:cTn id="57" dur="500"/>
                                        <p:tgtEl>
                                          <p:spTgt spid="302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4731" y="2601311"/>
            <a:ext cx="6495393" cy="923330"/>
          </a:xfrm>
          <a:prstGeom prst="rect">
            <a:avLst/>
          </a:prstGeom>
          <a:noFill/>
        </p:spPr>
        <p:txBody>
          <a:bodyPr wrap="square" rtlCol="0">
            <a:spAutoFit/>
          </a:bodyPr>
          <a:lstStyle/>
          <a:p>
            <a:pPr algn="ctr"/>
            <a:r>
              <a:rPr lang="zh-CN" altLang="en-US" sz="5400" dirty="0"/>
              <a:t>随堂小测</a:t>
            </a:r>
            <a:r>
              <a:rPr lang="en-US" altLang="zh-CN" sz="5400" dirty="0"/>
              <a:t>-1</a:t>
            </a:r>
            <a:endParaRPr lang="zh-CN" altLang="en-US" sz="5400" dirty="0"/>
          </a:p>
        </p:txBody>
      </p:sp>
    </p:spTree>
    <p:extLst>
      <p:ext uri="{BB962C8B-B14F-4D97-AF65-F5344CB8AC3E}">
        <p14:creationId xmlns:p14="http://schemas.microsoft.com/office/powerpoint/2010/main" val="3767852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1498" y="2177866"/>
            <a:ext cx="10972800" cy="1143000"/>
          </a:xfrm>
        </p:spPr>
        <p:txBody>
          <a:bodyPr>
            <a:normAutofit/>
          </a:bodyPr>
          <a:lstStyle/>
          <a:p>
            <a:r>
              <a:rPr lang="zh-CN" altLang="en-US" sz="4000" dirty="0">
                <a:latin typeface="宋体" panose="02010600030101010101" pitchFamily="2" charset="-122"/>
                <a:ea typeface="宋体" panose="02010600030101010101" pitchFamily="2" charset="-122"/>
              </a:rPr>
              <a:t>作业</a:t>
            </a:r>
          </a:p>
        </p:txBody>
      </p:sp>
      <p:sp>
        <p:nvSpPr>
          <p:cNvPr id="3" name="TextBox 2"/>
          <p:cNvSpPr txBox="1"/>
          <p:nvPr/>
        </p:nvSpPr>
        <p:spPr>
          <a:xfrm>
            <a:off x="3563007" y="3452648"/>
            <a:ext cx="5470635" cy="954107"/>
          </a:xfrm>
          <a:prstGeom prst="rect">
            <a:avLst/>
          </a:prstGeom>
          <a:noFill/>
        </p:spPr>
        <p:txBody>
          <a:bodyPr wrap="square" rtlCol="0">
            <a:spAutoFit/>
          </a:bodyPr>
          <a:lstStyle/>
          <a:p>
            <a:pPr algn="ctr"/>
            <a:r>
              <a:rPr lang="en-US" altLang="zh-CN" sz="2800" dirty="0"/>
              <a:t>2.7</a:t>
            </a:r>
            <a:r>
              <a:rPr lang="zh-CN" altLang="en-US" sz="2800" dirty="0"/>
              <a:t>、</a:t>
            </a:r>
            <a:r>
              <a:rPr lang="en-US" altLang="zh-CN" sz="2800" dirty="0"/>
              <a:t>2.9</a:t>
            </a:r>
            <a:r>
              <a:rPr lang="zh-CN" altLang="en-US" sz="2800" dirty="0"/>
              <a:t>、</a:t>
            </a:r>
            <a:r>
              <a:rPr lang="en-US" altLang="zh-CN" sz="2800" dirty="0"/>
              <a:t>2.10</a:t>
            </a:r>
          </a:p>
          <a:p>
            <a:pPr algn="ctr"/>
            <a:r>
              <a:rPr lang="zh-CN" altLang="en-US" sz="2800" dirty="0"/>
              <a:t>质点动力学</a:t>
            </a:r>
            <a:r>
              <a:rPr lang="en-US" altLang="zh-CN" sz="2800" dirty="0"/>
              <a:t>-1</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4" name="Picture 10" descr="aristotle-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378423" y="2986998"/>
            <a:ext cx="3273155" cy="3329113"/>
          </a:xfr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36" name="Text Box 12"/>
          <p:cNvSpPr txBox="1">
            <a:spLocks noChangeArrowheads="1"/>
          </p:cNvSpPr>
          <p:nvPr/>
        </p:nvSpPr>
        <p:spPr bwMode="auto">
          <a:xfrm>
            <a:off x="5069884" y="2865207"/>
            <a:ext cx="6049433" cy="587853"/>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kumimoji="1" lang="zh-CN" altLang="en-US" sz="2800" b="1" dirty="0">
                <a:latin typeface="宋体" panose="02010600030101010101" pitchFamily="2" charset="-122"/>
              </a:rPr>
              <a:t>公元前</a:t>
            </a:r>
            <a:r>
              <a:rPr kumimoji="1" lang="en-US" altLang="zh-CN" sz="2800" b="1" dirty="0">
                <a:latin typeface="宋体" panose="02010600030101010101" pitchFamily="2" charset="-122"/>
              </a:rPr>
              <a:t>384  </a:t>
            </a:r>
            <a:r>
              <a:rPr kumimoji="1" lang="zh-CN" altLang="en-US" sz="2800" b="1" dirty="0">
                <a:latin typeface="宋体" panose="02010600030101010101" pitchFamily="2" charset="-122"/>
              </a:rPr>
              <a:t>至公元前</a:t>
            </a:r>
            <a:r>
              <a:rPr kumimoji="1" lang="en-US" altLang="zh-CN" sz="2800" b="1" dirty="0">
                <a:latin typeface="宋体" panose="02010600030101010101" pitchFamily="2" charset="-122"/>
              </a:rPr>
              <a:t>322,</a:t>
            </a:r>
            <a:r>
              <a:rPr kumimoji="1" lang="zh-CN" altLang="en-US" sz="2800" b="1" dirty="0">
                <a:latin typeface="宋体" panose="02010600030101010101" pitchFamily="2" charset="-122"/>
              </a:rPr>
              <a:t>他认为：</a:t>
            </a:r>
          </a:p>
        </p:txBody>
      </p:sp>
      <p:sp>
        <p:nvSpPr>
          <p:cNvPr id="26637" name="Rectangle 13"/>
          <p:cNvSpPr>
            <a:spLocks noChangeArrowheads="1"/>
          </p:cNvSpPr>
          <p:nvPr/>
        </p:nvSpPr>
        <p:spPr bwMode="auto">
          <a:xfrm>
            <a:off x="5107586" y="3682819"/>
            <a:ext cx="6096000" cy="531812"/>
          </a:xfrm>
          <a:prstGeom prst="rect">
            <a:avLst/>
          </a:prstGeom>
          <a:solidFill>
            <a:srgbClr val="00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dirty="0">
                <a:latin typeface="Times New Roman" panose="02020603050405020304" pitchFamily="18" charset="0"/>
                <a:ea typeface="楷体_GB2312" pitchFamily="49" charset="-122"/>
              </a:rPr>
              <a:t>力是维持物体运动的原因。</a:t>
            </a:r>
          </a:p>
        </p:txBody>
      </p:sp>
      <p:sp>
        <p:nvSpPr>
          <p:cNvPr id="26638" name="Text Box 14"/>
          <p:cNvSpPr txBox="1">
            <a:spLocks noChangeArrowheads="1"/>
          </p:cNvSpPr>
          <p:nvPr/>
        </p:nvSpPr>
        <p:spPr bwMode="auto">
          <a:xfrm>
            <a:off x="5058903" y="4608978"/>
            <a:ext cx="6144683" cy="1578894"/>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kumimoji="1" lang="zh-CN" altLang="en-US" sz="2800" b="1" dirty="0">
                <a:latin typeface="宋体" panose="02010600030101010101" pitchFamily="2" charset="-122"/>
              </a:rPr>
              <a:t>古代物理学的形式是属于经验总结性的，对事物的认识主要是凭直觉的观察，凭猜测和臆想。 </a:t>
            </a:r>
          </a:p>
        </p:txBody>
      </p:sp>
      <p:sp>
        <p:nvSpPr>
          <p:cNvPr id="3" name="TextBox 2"/>
          <p:cNvSpPr txBox="1"/>
          <p:nvPr/>
        </p:nvSpPr>
        <p:spPr>
          <a:xfrm>
            <a:off x="1176090" y="845542"/>
            <a:ext cx="10163976" cy="954107"/>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世界古代史上伟大的</a:t>
            </a:r>
            <a:r>
              <a:rPr lang="zh-CN" altLang="en-US" sz="2800" dirty="0">
                <a:latin typeface="宋体" panose="02010600030101010101" pitchFamily="2" charset="-122"/>
                <a:ea typeface="宋体" panose="02010600030101010101" pitchFamily="2" charset="-122"/>
                <a:hlinkClick r:id="rId4"/>
              </a:rPr>
              <a:t>哲学家</a:t>
            </a:r>
            <a:r>
              <a:rPr lang="zh-CN" altLang="en-US"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hlinkClick r:id="rId5"/>
              </a:rPr>
              <a:t>科学家</a:t>
            </a:r>
            <a:r>
              <a:rPr lang="zh-CN" altLang="en-US" sz="2800" dirty="0">
                <a:latin typeface="宋体" panose="02010600030101010101" pitchFamily="2" charset="-122"/>
                <a:ea typeface="宋体" panose="02010600030101010101" pitchFamily="2" charset="-122"/>
              </a:rPr>
              <a:t>和</a:t>
            </a:r>
            <a:r>
              <a:rPr lang="zh-CN" altLang="en-US" sz="2800" dirty="0">
                <a:latin typeface="宋体" panose="02010600030101010101" pitchFamily="2" charset="-122"/>
                <a:ea typeface="宋体" panose="02010600030101010101" pitchFamily="2" charset="-122"/>
                <a:hlinkClick r:id="rId6"/>
              </a:rPr>
              <a:t>教育家</a:t>
            </a:r>
            <a:r>
              <a:rPr lang="zh-CN" altLang="en-US" sz="2800" dirty="0">
                <a:latin typeface="宋体" panose="02010600030101010101" pitchFamily="2" charset="-122"/>
                <a:ea typeface="宋体" panose="02010600030101010101" pitchFamily="2" charset="-122"/>
              </a:rPr>
              <a:t>之一，堪称</a:t>
            </a:r>
            <a:r>
              <a:rPr lang="zh-CN" altLang="en-US" sz="2800" dirty="0">
                <a:latin typeface="宋体" panose="02010600030101010101" pitchFamily="2" charset="-122"/>
                <a:ea typeface="宋体" panose="02010600030101010101" pitchFamily="2" charset="-122"/>
                <a:hlinkClick r:id="rId7"/>
              </a:rPr>
              <a:t>希腊哲学</a:t>
            </a:r>
            <a:r>
              <a:rPr lang="zh-CN" altLang="en-US" sz="2800" dirty="0">
                <a:latin typeface="宋体" panose="02010600030101010101" pitchFamily="2" charset="-122"/>
                <a:ea typeface="宋体" panose="02010600030101010101" pitchFamily="2" charset="-122"/>
              </a:rPr>
              <a:t>的集大成者。他是</a:t>
            </a:r>
            <a:r>
              <a:rPr lang="zh-CN" altLang="en-US" sz="2800" dirty="0">
                <a:latin typeface="宋体" panose="02010600030101010101" pitchFamily="2" charset="-122"/>
                <a:ea typeface="宋体" panose="02010600030101010101" pitchFamily="2" charset="-122"/>
                <a:hlinkClick r:id="rId8"/>
              </a:rPr>
              <a:t>柏拉图</a:t>
            </a:r>
            <a:r>
              <a:rPr lang="zh-CN" altLang="en-US" sz="2800" dirty="0">
                <a:latin typeface="宋体" panose="02010600030101010101" pitchFamily="2" charset="-122"/>
                <a:ea typeface="宋体" panose="02010600030101010101" pitchFamily="2" charset="-122"/>
              </a:rPr>
              <a:t>的学生，</a:t>
            </a:r>
            <a:r>
              <a:rPr lang="zh-CN" altLang="en-US" sz="2800" dirty="0">
                <a:latin typeface="宋体" panose="02010600030101010101" pitchFamily="2" charset="-122"/>
                <a:ea typeface="宋体" panose="02010600030101010101" pitchFamily="2" charset="-122"/>
                <a:hlinkClick r:id="rId9"/>
              </a:rPr>
              <a:t>亚历山大</a:t>
            </a:r>
            <a:r>
              <a:rPr lang="zh-CN" altLang="en-US" sz="2800" dirty="0">
                <a:latin typeface="宋体" panose="02010600030101010101" pitchFamily="2" charset="-122"/>
                <a:ea typeface="宋体" panose="02010600030101010101" pitchFamily="2" charset="-122"/>
              </a:rPr>
              <a:t>的老师。</a:t>
            </a:r>
          </a:p>
        </p:txBody>
      </p:sp>
      <p:sp>
        <p:nvSpPr>
          <p:cNvPr id="4" name="TextBox 3"/>
          <p:cNvSpPr txBox="1"/>
          <p:nvPr/>
        </p:nvSpPr>
        <p:spPr>
          <a:xfrm>
            <a:off x="1176090" y="1846941"/>
            <a:ext cx="10027496" cy="954107"/>
          </a:xfrm>
          <a:prstGeom prst="rect">
            <a:avLst/>
          </a:prstGeom>
          <a:noFill/>
        </p:spPr>
        <p:txBody>
          <a:bodyPr wrap="square" rtlCol="0">
            <a:spAutoFit/>
          </a:bodyPr>
          <a:lstStyle/>
          <a:p>
            <a:r>
              <a:rPr lang="zh-CN" altLang="en-US" sz="2800" dirty="0">
                <a:hlinkClick r:id="rId10"/>
              </a:rPr>
              <a:t>马克思</a:t>
            </a:r>
            <a:r>
              <a:rPr lang="zh-CN" altLang="en-US" sz="2800" dirty="0"/>
              <a:t>曾称亚里士多德是</a:t>
            </a:r>
            <a:r>
              <a:rPr lang="zh-CN" altLang="en-US" sz="2800" dirty="0">
                <a:hlinkClick r:id="rId11"/>
              </a:rPr>
              <a:t>古希腊哲学</a:t>
            </a:r>
            <a:r>
              <a:rPr lang="zh-CN" altLang="en-US" sz="2800" dirty="0"/>
              <a:t>家中最博学的人物，</a:t>
            </a:r>
            <a:r>
              <a:rPr lang="zh-CN" altLang="en-US" sz="2800" dirty="0">
                <a:hlinkClick r:id="rId12"/>
              </a:rPr>
              <a:t>恩格斯</a:t>
            </a:r>
            <a:r>
              <a:rPr lang="zh-CN" altLang="en-US" sz="2800" dirty="0"/>
              <a:t>称他是“古代的</a:t>
            </a:r>
            <a:r>
              <a:rPr lang="zh-CN" altLang="en-US" sz="2800" dirty="0">
                <a:hlinkClick r:id="rId13"/>
              </a:rPr>
              <a:t>黑格尔</a:t>
            </a:r>
            <a:r>
              <a:rPr lang="zh-CN" altLang="en-US" sz="2800" dirty="0"/>
              <a:t>”。</a:t>
            </a:r>
          </a:p>
        </p:txBody>
      </p:sp>
      <p:sp>
        <p:nvSpPr>
          <p:cNvPr id="5" name="TextBox 4"/>
          <p:cNvSpPr txBox="1"/>
          <p:nvPr/>
        </p:nvSpPr>
        <p:spPr>
          <a:xfrm>
            <a:off x="4804011" y="150120"/>
            <a:ext cx="2236510" cy="584775"/>
          </a:xfrm>
          <a:prstGeom prst="rect">
            <a:avLst/>
          </a:prstGeom>
          <a:noFill/>
        </p:spPr>
        <p:txBody>
          <a:bodyPr wrap="none" rtlCol="0">
            <a:spAutoFit/>
          </a:bodyPr>
          <a:lstStyle/>
          <a:p>
            <a:r>
              <a:rPr lang="zh-CN" altLang="en-US" sz="3200" b="1" dirty="0">
                <a:solidFill>
                  <a:srgbClr val="FF0000"/>
                </a:solidFill>
                <a:latin typeface="宋体" panose="02010600030101010101" pitchFamily="2" charset="-122"/>
                <a:ea typeface="宋体" panose="02010600030101010101" pitchFamily="2" charset="-122"/>
              </a:rPr>
              <a:t>亚里士多德</a:t>
            </a:r>
            <a:endParaRPr lang="zh-CN" alt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wipe(left)">
                                      <p:cBhvr>
                                        <p:cTn id="7" dur="500"/>
                                        <p:tgtEl>
                                          <p:spTgt spid="266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38"/>
                                        </p:tgtEl>
                                        <p:attrNameLst>
                                          <p:attrName>style.visibility</p:attrName>
                                        </p:attrNameLst>
                                      </p:cBhvr>
                                      <p:to>
                                        <p:strVal val="visible"/>
                                      </p:to>
                                    </p:set>
                                    <p:animEffect transition="in" filter="dissolve">
                                      <p:cBhvr>
                                        <p:cTn id="12" dur="500"/>
                                        <p:tgtEl>
                                          <p:spTgt spid="26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7" grpId="0" animBg="1"/>
      <p:bldP spid="266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伽里略-1"/>
          <p:cNvPicPr>
            <a:picLocks noChangeAspect="1" noChangeArrowheads="1"/>
          </p:cNvPicPr>
          <p:nvPr/>
        </p:nvPicPr>
        <p:blipFill>
          <a:blip r:embed="rId2" cstate="print">
            <a:extLst>
              <a:ext uri="{28A0092B-C50C-407E-A947-70E740481C1C}">
                <a14:useLocalDpi xmlns:a14="http://schemas.microsoft.com/office/drawing/2010/main" val="0"/>
              </a:ext>
            </a:extLst>
          </a:blip>
          <a:srcRect l="10405" r="6937"/>
          <a:stretch>
            <a:fillRect/>
          </a:stretch>
        </p:blipFill>
        <p:spPr bwMode="auto">
          <a:xfrm>
            <a:off x="788966" y="1234767"/>
            <a:ext cx="3308349" cy="3168650"/>
          </a:xfrm>
          <a:prstGeom prst="rect">
            <a:avLst/>
          </a:prstGeom>
          <a:noFill/>
          <a:ln w="57150" cmpd="thickThin">
            <a:solidFill>
              <a:srgbClr val="FFFF66"/>
            </a:solidFill>
            <a:miter lim="800000"/>
            <a:headEnd/>
            <a:tailEnd/>
          </a:ln>
          <a:extLst>
            <a:ext uri="{909E8E84-426E-40DD-AFC4-6F175D3DCCD1}">
              <a14:hiddenFill xmlns:a14="http://schemas.microsoft.com/office/drawing/2010/main">
                <a:solidFill>
                  <a:srgbClr val="FFFFFF"/>
                </a:solidFill>
              </a14:hiddenFill>
            </a:ext>
          </a:extLst>
        </p:spPr>
      </p:pic>
      <p:sp>
        <p:nvSpPr>
          <p:cNvPr id="25605" name="Text Box 5"/>
          <p:cNvSpPr txBox="1">
            <a:spLocks noChangeArrowheads="1"/>
          </p:cNvSpPr>
          <p:nvPr/>
        </p:nvSpPr>
        <p:spPr bwMode="auto">
          <a:xfrm>
            <a:off x="777922" y="4704231"/>
            <a:ext cx="305747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楷体_GB2312" pitchFamily="49" charset="-122"/>
                <a:ea typeface="楷体_GB2312" pitchFamily="49" charset="-122"/>
              </a:rPr>
              <a:t>伽利略（</a:t>
            </a:r>
            <a:r>
              <a:rPr kumimoji="1" lang="en-US" altLang="zh-CN" sz="2800" b="1" dirty="0">
                <a:latin typeface="楷体_GB2312" pitchFamily="49" charset="-122"/>
                <a:ea typeface="楷体_GB2312" pitchFamily="49" charset="-122"/>
              </a:rPr>
              <a:t>Galileo</a:t>
            </a:r>
            <a:r>
              <a:rPr kumimoji="1" lang="zh-CN" altLang="en-US" sz="2800" b="1" dirty="0">
                <a:latin typeface="楷体_GB2312" pitchFamily="49" charset="-122"/>
                <a:ea typeface="楷体_GB2312" pitchFamily="49" charset="-122"/>
              </a:rPr>
              <a:t>，</a:t>
            </a:r>
            <a:r>
              <a:rPr kumimoji="1" lang="en-US" altLang="zh-CN" sz="2800" b="1" dirty="0">
                <a:latin typeface="楷体_GB2312" pitchFamily="49" charset="-122"/>
                <a:ea typeface="楷体_GB2312" pitchFamily="49" charset="-122"/>
              </a:rPr>
              <a:t>1564</a:t>
            </a:r>
            <a:r>
              <a:rPr kumimoji="1" lang="zh-CN" altLang="en-US" sz="2800" b="1" dirty="0">
                <a:latin typeface="楷体_GB2312" pitchFamily="49" charset="-122"/>
                <a:ea typeface="楷体_GB2312" pitchFamily="49" charset="-122"/>
              </a:rPr>
              <a:t> </a:t>
            </a:r>
            <a:r>
              <a:rPr kumimoji="1" lang="en-US" altLang="zh-CN" sz="2800" b="1" dirty="0">
                <a:latin typeface="楷体_GB2312" pitchFamily="49" charset="-122"/>
                <a:ea typeface="楷体_GB2312" pitchFamily="49" charset="-122"/>
              </a:rPr>
              <a:t>-1642</a:t>
            </a:r>
            <a:r>
              <a:rPr kumimoji="1" lang="zh-CN" altLang="en-US" sz="2800" b="1" dirty="0">
                <a:latin typeface="楷体_GB2312" pitchFamily="49" charset="-122"/>
                <a:ea typeface="楷体_GB2312" pitchFamily="49" charset="-122"/>
              </a:rPr>
              <a:t>）</a:t>
            </a:r>
            <a:r>
              <a:rPr kumimoji="1" lang="en-US" altLang="zh-CN" sz="2800" b="1" dirty="0">
                <a:latin typeface="Times New Roman" panose="02020603050405020304"/>
                <a:ea typeface="楷体_GB2312" pitchFamily="49" charset="-122"/>
              </a:rPr>
              <a:t>——</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近代科学的先驱。</a:t>
            </a:r>
          </a:p>
        </p:txBody>
      </p:sp>
      <p:sp>
        <p:nvSpPr>
          <p:cNvPr id="25606" name="Text Box 6"/>
          <p:cNvSpPr txBox="1">
            <a:spLocks noChangeArrowheads="1"/>
          </p:cNvSpPr>
          <p:nvPr/>
        </p:nvSpPr>
        <p:spPr bwMode="auto">
          <a:xfrm>
            <a:off x="4424883" y="1131934"/>
            <a:ext cx="652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dirty="0">
                <a:latin typeface="Times New Roman" panose="02020603050405020304" pitchFamily="18" charset="0"/>
                <a:ea typeface="黑体" panose="02010609060101010101" pitchFamily="49" charset="-122"/>
              </a:rPr>
              <a:t>伽利略的斜面实验：</a:t>
            </a:r>
          </a:p>
        </p:txBody>
      </p:sp>
      <p:sp>
        <p:nvSpPr>
          <p:cNvPr id="25617" name="Text Box 17"/>
          <p:cNvSpPr txBox="1">
            <a:spLocks noChangeArrowheads="1"/>
          </p:cNvSpPr>
          <p:nvPr/>
        </p:nvSpPr>
        <p:spPr bwMode="auto">
          <a:xfrm>
            <a:off x="4751918" y="4941888"/>
            <a:ext cx="6529916"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kumimoji="1" lang="zh-CN" altLang="en-US" sz="2800" b="1">
                <a:latin typeface="宋体" panose="02010600030101010101" pitchFamily="2" charset="-122"/>
              </a:rPr>
              <a:t>    如果把水平面制作得越光滑，则小球会滚得越远。 </a:t>
            </a:r>
          </a:p>
        </p:txBody>
      </p:sp>
      <p:grpSp>
        <p:nvGrpSpPr>
          <p:cNvPr id="25620" name="Group 20"/>
          <p:cNvGrpSpPr/>
          <p:nvPr/>
        </p:nvGrpSpPr>
        <p:grpSpPr bwMode="auto">
          <a:xfrm>
            <a:off x="3878086" y="1773239"/>
            <a:ext cx="7870775" cy="2879725"/>
            <a:chOff x="1729" y="1117"/>
            <a:chExt cx="4031" cy="1814"/>
          </a:xfrm>
        </p:grpSpPr>
        <p:grpSp>
          <p:nvGrpSpPr>
            <p:cNvPr id="25618" name="Group 18"/>
            <p:cNvGrpSpPr/>
            <p:nvPr/>
          </p:nvGrpSpPr>
          <p:grpSpPr bwMode="auto">
            <a:xfrm>
              <a:off x="1729" y="1706"/>
              <a:ext cx="4031" cy="1225"/>
              <a:chOff x="1729" y="1344"/>
              <a:chExt cx="4031" cy="1225"/>
            </a:xfrm>
          </p:grpSpPr>
          <p:sp>
            <p:nvSpPr>
              <p:cNvPr id="25616" name="Rectangle 16"/>
              <p:cNvSpPr>
                <a:spLocks noChangeArrowheads="1"/>
              </p:cNvSpPr>
              <p:nvPr/>
            </p:nvSpPr>
            <p:spPr bwMode="auto">
              <a:xfrm>
                <a:off x="2064" y="1344"/>
                <a:ext cx="3560" cy="1225"/>
              </a:xfrm>
              <a:prstGeom prst="rect">
                <a:avLst/>
              </a:prstGeom>
              <a:solidFill>
                <a:srgbClr val="00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07" name="Group 7"/>
              <p:cNvGrpSpPr>
                <a:grpSpLocks noChangeAspect="1"/>
              </p:cNvGrpSpPr>
              <p:nvPr/>
            </p:nvGrpSpPr>
            <p:grpSpPr bwMode="auto">
              <a:xfrm>
                <a:off x="1729" y="1525"/>
                <a:ext cx="4031" cy="775"/>
                <a:chOff x="4013" y="3192"/>
                <a:chExt cx="5670" cy="1092"/>
              </a:xfrm>
            </p:grpSpPr>
            <p:sp>
              <p:nvSpPr>
                <p:cNvPr id="25608" name="AutoShape 8"/>
                <p:cNvSpPr>
                  <a:spLocks noChangeAspect="1" noChangeArrowheads="1"/>
                </p:cNvSpPr>
                <p:nvPr/>
              </p:nvSpPr>
              <p:spPr bwMode="auto">
                <a:xfrm>
                  <a:off x="4013" y="3192"/>
                  <a:ext cx="5670"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9" name="Line 9"/>
                <p:cNvSpPr>
                  <a:spLocks noChangeShapeType="1"/>
                </p:cNvSpPr>
                <p:nvPr/>
              </p:nvSpPr>
              <p:spPr bwMode="auto">
                <a:xfrm>
                  <a:off x="4643" y="3504"/>
                  <a:ext cx="2100" cy="6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0" name="Line 10"/>
                <p:cNvSpPr>
                  <a:spLocks noChangeShapeType="1"/>
                </p:cNvSpPr>
                <p:nvPr/>
              </p:nvSpPr>
              <p:spPr bwMode="auto">
                <a:xfrm>
                  <a:off x="6728" y="4128"/>
                  <a:ext cx="2415"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1" name="Oval 11"/>
                <p:cNvSpPr>
                  <a:spLocks noChangeAspect="1" noChangeArrowheads="1"/>
                </p:cNvSpPr>
                <p:nvPr/>
              </p:nvSpPr>
              <p:spPr bwMode="auto">
                <a:xfrm>
                  <a:off x="4748" y="3288"/>
                  <a:ext cx="261" cy="261"/>
                </a:xfrm>
                <a:prstGeom prst="ellipse">
                  <a:avLst/>
                </a:prstGeom>
                <a:gradFill rotWithShape="1">
                  <a:gsLst>
                    <a:gs pos="0">
                      <a:srgbClr val="FFFFFF"/>
                    </a:gs>
                    <a:gs pos="100000">
                      <a:srgbClr val="993366"/>
                    </a:gs>
                  </a:gsLst>
                  <a:path path="shape">
                    <a:fillToRect l="50000" t="50000" r="50000" b="50000"/>
                  </a:path>
                </a:gradFill>
                <a:ln w="9525">
                  <a:solidFill>
                    <a:srgbClr val="993366"/>
                  </a:solidFill>
                  <a:round/>
                </a:ln>
              </p:spPr>
              <p:txBody>
                <a:bodyPr/>
                <a:lstStyle/>
                <a:p>
                  <a:endParaRPr lang="zh-CN" altLang="en-US"/>
                </a:p>
              </p:txBody>
            </p:sp>
            <p:sp>
              <p:nvSpPr>
                <p:cNvPr id="25612" name="Oval 12"/>
                <p:cNvSpPr>
                  <a:spLocks noChangeAspect="1" noChangeArrowheads="1"/>
                </p:cNvSpPr>
                <p:nvPr/>
              </p:nvSpPr>
              <p:spPr bwMode="auto">
                <a:xfrm>
                  <a:off x="7163" y="3831"/>
                  <a:ext cx="261" cy="261"/>
                </a:xfrm>
                <a:prstGeom prst="ellipse">
                  <a:avLst/>
                </a:prstGeom>
                <a:noFill/>
                <a:ln w="9525">
                  <a:solidFill>
                    <a:schemeClr val="hlink"/>
                  </a:solidFill>
                  <a:prstDash val="dash"/>
                  <a:round/>
                </a:ln>
                <a:extLst>
                  <a:ext uri="{909E8E84-426E-40DD-AFC4-6F175D3DCCD1}">
                    <a14:hiddenFill xmlns:a14="http://schemas.microsoft.com/office/drawing/2010/main">
                      <a:gradFill rotWithShape="1">
                        <a:gsLst>
                          <a:gs pos="0">
                            <a:srgbClr val="FFFFFF"/>
                          </a:gs>
                          <a:gs pos="100000">
                            <a:srgbClr val="993366"/>
                          </a:gs>
                        </a:gsLst>
                        <a:path path="shape">
                          <a:fillToRect l="50000" t="50000" r="50000" b="50000"/>
                        </a:path>
                      </a:gradFill>
                    </a14:hiddenFill>
                  </a:ext>
                </a:extLst>
              </p:spPr>
              <p:txBody>
                <a:bodyPr/>
                <a:lstStyle/>
                <a:p>
                  <a:endParaRPr lang="zh-CN" altLang="en-US"/>
                </a:p>
              </p:txBody>
            </p:sp>
            <p:sp>
              <p:nvSpPr>
                <p:cNvPr id="25613" name="Oval 13"/>
                <p:cNvSpPr>
                  <a:spLocks noChangeAspect="1" noChangeArrowheads="1"/>
                </p:cNvSpPr>
                <p:nvPr/>
              </p:nvSpPr>
              <p:spPr bwMode="auto">
                <a:xfrm>
                  <a:off x="8738" y="3831"/>
                  <a:ext cx="261" cy="261"/>
                </a:xfrm>
                <a:prstGeom prst="ellipse">
                  <a:avLst/>
                </a:prstGeom>
                <a:noFill/>
                <a:ln w="9525">
                  <a:solidFill>
                    <a:schemeClr val="hlink"/>
                  </a:solidFill>
                  <a:prstDash val="dash"/>
                  <a:round/>
                </a:ln>
                <a:extLst>
                  <a:ext uri="{909E8E84-426E-40DD-AFC4-6F175D3DCCD1}">
                    <a14:hiddenFill xmlns:a14="http://schemas.microsoft.com/office/drawing/2010/main">
                      <a:gradFill rotWithShape="1">
                        <a:gsLst>
                          <a:gs pos="0">
                            <a:srgbClr val="FFFFFF"/>
                          </a:gs>
                          <a:gs pos="100000">
                            <a:srgbClr val="993366"/>
                          </a:gs>
                        </a:gsLst>
                        <a:path path="shape">
                          <a:fillToRect l="50000" t="50000" r="50000" b="50000"/>
                        </a:path>
                      </a:gradFill>
                    </a14:hiddenFill>
                  </a:ext>
                </a:extLst>
              </p:spPr>
              <p:txBody>
                <a:bodyPr/>
                <a:lstStyle/>
                <a:p>
                  <a:endParaRPr lang="zh-CN" altLang="en-US"/>
                </a:p>
              </p:txBody>
            </p:sp>
            <p:sp>
              <p:nvSpPr>
                <p:cNvPr id="25614" name="Line 14"/>
                <p:cNvSpPr>
                  <a:spLocks noChangeShapeType="1"/>
                </p:cNvSpPr>
                <p:nvPr/>
              </p:nvSpPr>
              <p:spPr bwMode="auto">
                <a:xfrm>
                  <a:off x="5059" y="3459"/>
                  <a:ext cx="525" cy="156"/>
                </a:xfrm>
                <a:prstGeom prst="line">
                  <a:avLst/>
                </a:prstGeom>
                <a:noFill/>
                <a:ln w="19050">
                  <a:solidFill>
                    <a:schemeClr val="hlink"/>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615" name="Line 15"/>
                <p:cNvSpPr>
                  <a:spLocks noChangeShapeType="1"/>
                </p:cNvSpPr>
                <p:nvPr/>
              </p:nvSpPr>
              <p:spPr bwMode="auto">
                <a:xfrm>
                  <a:off x="7478" y="3972"/>
                  <a:ext cx="525" cy="0"/>
                </a:xfrm>
                <a:prstGeom prst="line">
                  <a:avLst/>
                </a:prstGeom>
                <a:noFill/>
                <a:ln w="19050">
                  <a:solidFill>
                    <a:schemeClr val="hlink"/>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5619" name="Text Box 19"/>
            <p:cNvSpPr txBox="1">
              <a:spLocks noChangeArrowheads="1"/>
            </p:cNvSpPr>
            <p:nvPr/>
          </p:nvSpPr>
          <p:spPr bwMode="auto">
            <a:xfrm>
              <a:off x="2064" y="1117"/>
              <a:ext cx="9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anose="02020603050405020304" pitchFamily="18" charset="0"/>
                </a:rPr>
                <a:t>实验一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left)">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620"/>
                                        </p:tgtEl>
                                        <p:attrNameLst>
                                          <p:attrName>style.visibility</p:attrName>
                                        </p:attrNameLst>
                                      </p:cBhvr>
                                      <p:to>
                                        <p:strVal val="visible"/>
                                      </p:to>
                                    </p:set>
                                    <p:animEffect transition="in" filter="dissolve">
                                      <p:cBhvr>
                                        <p:cTn id="12" dur="500"/>
                                        <p:tgtEl>
                                          <p:spTgt spid="256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7"/>
                                        </p:tgtEl>
                                        <p:attrNameLst>
                                          <p:attrName>style.visibility</p:attrName>
                                        </p:attrNameLst>
                                      </p:cBhvr>
                                      <p:to>
                                        <p:strVal val="visible"/>
                                      </p:to>
                                    </p:set>
                                    <p:animEffect transition="in" filter="wipe(left)">
                                      <p:cBhvr>
                                        <p:cTn id="17" dur="500"/>
                                        <p:tgtEl>
                                          <p:spTgt spid="25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814917" y="333375"/>
            <a:ext cx="2783416"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latin typeface="Times New Roman" panose="02020603050405020304" pitchFamily="18" charset="0"/>
              </a:rPr>
              <a:t>实验二</a:t>
            </a:r>
          </a:p>
        </p:txBody>
      </p:sp>
      <p:sp>
        <p:nvSpPr>
          <p:cNvPr id="29702" name="AutoShape 6"/>
          <p:cNvSpPr>
            <a:spLocks noChangeAspect="1" noChangeArrowheads="1"/>
          </p:cNvSpPr>
          <p:nvPr/>
        </p:nvSpPr>
        <p:spPr bwMode="auto">
          <a:xfrm>
            <a:off x="1128184" y="1317625"/>
            <a:ext cx="9953798" cy="1377950"/>
          </a:xfrm>
          <a:prstGeom prst="rect">
            <a:avLst/>
          </a:prstGeom>
          <a:solidFill>
            <a:srgbClr val="006600"/>
          </a:solidFill>
          <a:ln w="9525">
            <a:solidFill>
              <a:schemeClr val="tx1"/>
            </a:solidFill>
            <a:miter lim="800000"/>
          </a:ln>
        </p:spPr>
        <p:txBody>
          <a:bodyPr/>
          <a:lstStyle/>
          <a:p>
            <a:endParaRPr lang="zh-CN" altLang="en-US"/>
          </a:p>
        </p:txBody>
      </p:sp>
      <p:grpSp>
        <p:nvGrpSpPr>
          <p:cNvPr id="29721" name="Group 25"/>
          <p:cNvGrpSpPr/>
          <p:nvPr/>
        </p:nvGrpSpPr>
        <p:grpSpPr bwMode="auto">
          <a:xfrm>
            <a:off x="6576484" y="2124075"/>
            <a:ext cx="4239683" cy="374650"/>
            <a:chOff x="3131" y="1579"/>
            <a:chExt cx="2003" cy="236"/>
          </a:xfrm>
        </p:grpSpPr>
        <p:sp>
          <p:nvSpPr>
            <p:cNvPr id="29707" name="Oval 11"/>
            <p:cNvSpPr>
              <a:spLocks noChangeAspect="1" noChangeArrowheads="1"/>
            </p:cNvSpPr>
            <p:nvPr/>
          </p:nvSpPr>
          <p:spPr bwMode="auto">
            <a:xfrm>
              <a:off x="4843" y="1579"/>
              <a:ext cx="207" cy="207"/>
            </a:xfrm>
            <a:prstGeom prst="ellipse">
              <a:avLst/>
            </a:prstGeom>
            <a:noFill/>
            <a:ln w="12700" algn="ctr">
              <a:solidFill>
                <a:srgbClr val="FFFF00"/>
              </a:solidFill>
              <a:prstDash val="dash"/>
              <a:round/>
            </a:ln>
            <a:effectLst/>
            <a:extLst>
              <a:ext uri="{909E8E84-426E-40DD-AFC4-6F175D3DCCD1}">
                <a14:hiddenFill xmlns:a14="http://schemas.microsoft.com/office/drawing/2010/main">
                  <a:gradFill rotWithShape="1">
                    <a:gsLst>
                      <a:gs pos="0">
                        <a:srgbClr val="FFFFFF"/>
                      </a:gs>
                      <a:gs pos="100000">
                        <a:srgbClr val="99336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1" name="Line 15"/>
            <p:cNvSpPr>
              <a:spLocks noChangeShapeType="1"/>
            </p:cNvSpPr>
            <p:nvPr/>
          </p:nvSpPr>
          <p:spPr bwMode="auto">
            <a:xfrm>
              <a:off x="3131" y="1815"/>
              <a:ext cx="200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19" name="Group 23"/>
          <p:cNvGrpSpPr/>
          <p:nvPr/>
        </p:nvGrpSpPr>
        <p:grpSpPr bwMode="auto">
          <a:xfrm>
            <a:off x="6576485" y="1412875"/>
            <a:ext cx="3179233" cy="1085850"/>
            <a:chOff x="3131" y="1131"/>
            <a:chExt cx="1502" cy="684"/>
          </a:xfrm>
        </p:grpSpPr>
        <p:sp>
          <p:nvSpPr>
            <p:cNvPr id="29709" name="Line 13"/>
            <p:cNvSpPr>
              <a:spLocks noChangeShapeType="1"/>
            </p:cNvSpPr>
            <p:nvPr/>
          </p:nvSpPr>
          <p:spPr bwMode="auto">
            <a:xfrm flipV="1">
              <a:off x="3131" y="1195"/>
              <a:ext cx="1502" cy="6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2" name="Oval 16"/>
            <p:cNvSpPr>
              <a:spLocks noChangeAspect="1" noChangeArrowheads="1"/>
            </p:cNvSpPr>
            <p:nvPr/>
          </p:nvSpPr>
          <p:spPr bwMode="auto">
            <a:xfrm>
              <a:off x="4092" y="1131"/>
              <a:ext cx="207" cy="207"/>
            </a:xfrm>
            <a:prstGeom prst="ellipse">
              <a:avLst/>
            </a:prstGeom>
            <a:noFill/>
            <a:ln w="12700" algn="ctr">
              <a:solidFill>
                <a:srgbClr val="FFFF00"/>
              </a:solidFill>
              <a:prstDash val="dash"/>
              <a:round/>
            </a:ln>
            <a:effectLst/>
            <a:extLst>
              <a:ext uri="{909E8E84-426E-40DD-AFC4-6F175D3DCCD1}">
                <a14:hiddenFill xmlns:a14="http://schemas.microsoft.com/office/drawing/2010/main">
                  <a:gradFill rotWithShape="1">
                    <a:gsLst>
                      <a:gs pos="0">
                        <a:srgbClr val="FFFFFF"/>
                      </a:gs>
                      <a:gs pos="100000">
                        <a:srgbClr val="99336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20" name="Group 24"/>
          <p:cNvGrpSpPr/>
          <p:nvPr/>
        </p:nvGrpSpPr>
        <p:grpSpPr bwMode="auto">
          <a:xfrm>
            <a:off x="6576484" y="1431925"/>
            <a:ext cx="4239683" cy="1066800"/>
            <a:chOff x="3131" y="1143"/>
            <a:chExt cx="2003" cy="672"/>
          </a:xfrm>
        </p:grpSpPr>
        <p:sp>
          <p:nvSpPr>
            <p:cNvPr id="29710" name="Line 14"/>
            <p:cNvSpPr>
              <a:spLocks noChangeShapeType="1"/>
            </p:cNvSpPr>
            <p:nvPr/>
          </p:nvSpPr>
          <p:spPr bwMode="auto">
            <a:xfrm flipV="1">
              <a:off x="3131" y="1319"/>
              <a:ext cx="2003" cy="4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3" name="Oval 17"/>
            <p:cNvSpPr>
              <a:spLocks noChangeAspect="1" noChangeArrowheads="1"/>
            </p:cNvSpPr>
            <p:nvPr/>
          </p:nvSpPr>
          <p:spPr bwMode="auto">
            <a:xfrm>
              <a:off x="4771" y="1143"/>
              <a:ext cx="208" cy="207"/>
            </a:xfrm>
            <a:prstGeom prst="ellipse">
              <a:avLst/>
            </a:prstGeom>
            <a:noFill/>
            <a:ln w="12700" algn="ctr">
              <a:solidFill>
                <a:srgbClr val="FFFF00"/>
              </a:solidFill>
              <a:prstDash val="dash"/>
              <a:round/>
            </a:ln>
            <a:effectLst/>
            <a:extLst>
              <a:ext uri="{909E8E84-426E-40DD-AFC4-6F175D3DCCD1}">
                <a14:hiddenFill xmlns:a14="http://schemas.microsoft.com/office/drawing/2010/main">
                  <a:gradFill rotWithShape="1">
                    <a:gsLst>
                      <a:gs pos="0">
                        <a:srgbClr val="FFFFFF"/>
                      </a:gs>
                      <a:gs pos="100000">
                        <a:srgbClr val="99336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18" name="Group 22"/>
          <p:cNvGrpSpPr/>
          <p:nvPr/>
        </p:nvGrpSpPr>
        <p:grpSpPr bwMode="auto">
          <a:xfrm>
            <a:off x="952501" y="1431925"/>
            <a:ext cx="7567084" cy="1068388"/>
            <a:chOff x="474" y="1143"/>
            <a:chExt cx="3575" cy="673"/>
          </a:xfrm>
        </p:grpSpPr>
        <p:sp>
          <p:nvSpPr>
            <p:cNvPr id="29703" name="Line 7"/>
            <p:cNvSpPr>
              <a:spLocks noChangeShapeType="1"/>
            </p:cNvSpPr>
            <p:nvPr/>
          </p:nvSpPr>
          <p:spPr bwMode="auto">
            <a:xfrm>
              <a:off x="474" y="1319"/>
              <a:ext cx="1668" cy="4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04" name="Line 8"/>
            <p:cNvSpPr>
              <a:spLocks noChangeShapeType="1"/>
            </p:cNvSpPr>
            <p:nvPr/>
          </p:nvSpPr>
          <p:spPr bwMode="auto">
            <a:xfrm>
              <a:off x="2130" y="1815"/>
              <a:ext cx="1001"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05" name="Oval 9"/>
            <p:cNvSpPr>
              <a:spLocks noChangeAspect="1" noChangeArrowheads="1"/>
            </p:cNvSpPr>
            <p:nvPr/>
          </p:nvSpPr>
          <p:spPr bwMode="auto">
            <a:xfrm>
              <a:off x="557" y="1147"/>
              <a:ext cx="208" cy="208"/>
            </a:xfrm>
            <a:prstGeom prst="ellipse">
              <a:avLst/>
            </a:prstGeom>
            <a:gradFill rotWithShape="1">
              <a:gsLst>
                <a:gs pos="0">
                  <a:srgbClr val="FFFFFF"/>
                </a:gs>
                <a:gs pos="100000">
                  <a:srgbClr val="993366"/>
                </a:gs>
              </a:gsLst>
              <a:path path="shape">
                <a:fillToRect l="50000" t="50000" r="50000" b="50000"/>
              </a:path>
            </a:gradFill>
            <a:ln w="9525">
              <a:solidFill>
                <a:schemeClr val="tx1"/>
              </a:solidFill>
              <a:round/>
            </a:ln>
          </p:spPr>
          <p:txBody>
            <a:bodyPr/>
            <a:lstStyle/>
            <a:p>
              <a:endParaRPr lang="zh-CN" altLang="en-US"/>
            </a:p>
          </p:txBody>
        </p:sp>
        <p:sp>
          <p:nvSpPr>
            <p:cNvPr id="29706" name="Oval 10"/>
            <p:cNvSpPr>
              <a:spLocks noChangeAspect="1" noChangeArrowheads="1"/>
            </p:cNvSpPr>
            <p:nvPr/>
          </p:nvSpPr>
          <p:spPr bwMode="auto">
            <a:xfrm>
              <a:off x="3644" y="1143"/>
              <a:ext cx="207" cy="207"/>
            </a:xfrm>
            <a:prstGeom prst="ellipse">
              <a:avLst/>
            </a:prstGeom>
            <a:noFill/>
            <a:ln w="12700" algn="ctr">
              <a:solidFill>
                <a:srgbClr val="FFFF00"/>
              </a:solidFill>
              <a:prstDash val="dash"/>
              <a:round/>
            </a:ln>
            <a:effectLst/>
            <a:extLst>
              <a:ext uri="{909E8E84-426E-40DD-AFC4-6F175D3DCCD1}">
                <a14:hiddenFill xmlns:a14="http://schemas.microsoft.com/office/drawing/2010/main">
                  <a:gradFill rotWithShape="1">
                    <a:gsLst>
                      <a:gs pos="0">
                        <a:srgbClr val="FFFFFF"/>
                      </a:gs>
                      <a:gs pos="100000">
                        <a:srgbClr val="99336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08" name="Line 12"/>
            <p:cNvSpPr>
              <a:spLocks noChangeShapeType="1"/>
            </p:cNvSpPr>
            <p:nvPr/>
          </p:nvSpPr>
          <p:spPr bwMode="auto">
            <a:xfrm flipV="1">
              <a:off x="3131" y="1195"/>
              <a:ext cx="918" cy="6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4" name="Oval 18"/>
            <p:cNvSpPr>
              <a:spLocks noChangeAspect="1" noChangeArrowheads="1"/>
            </p:cNvSpPr>
            <p:nvPr/>
          </p:nvSpPr>
          <p:spPr bwMode="auto">
            <a:xfrm>
              <a:off x="2214" y="1579"/>
              <a:ext cx="207" cy="207"/>
            </a:xfrm>
            <a:prstGeom prst="ellipse">
              <a:avLst/>
            </a:prstGeom>
            <a:noFill/>
            <a:ln w="12700" algn="ctr">
              <a:solidFill>
                <a:srgbClr val="FFFF00"/>
              </a:solidFill>
              <a:prstDash val="dash"/>
              <a:round/>
            </a:ln>
            <a:effectLst/>
            <a:extLst>
              <a:ext uri="{909E8E84-426E-40DD-AFC4-6F175D3DCCD1}">
                <a14:hiddenFill xmlns:a14="http://schemas.microsoft.com/office/drawing/2010/main">
                  <a:gradFill rotWithShape="1">
                    <a:gsLst>
                      <a:gs pos="0">
                        <a:srgbClr val="FFFFFF"/>
                      </a:gs>
                      <a:gs pos="100000">
                        <a:srgbClr val="99336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5" name="Line 19"/>
            <p:cNvSpPr>
              <a:spLocks noChangeShapeType="1"/>
            </p:cNvSpPr>
            <p:nvPr/>
          </p:nvSpPr>
          <p:spPr bwMode="auto">
            <a:xfrm>
              <a:off x="796" y="1288"/>
              <a:ext cx="417" cy="124"/>
            </a:xfrm>
            <a:prstGeom prst="line">
              <a:avLst/>
            </a:prstGeom>
            <a:noFill/>
            <a:ln w="19050">
              <a:solidFill>
                <a:srgbClr val="FFFF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16" name="Line 20"/>
            <p:cNvSpPr>
              <a:spLocks noChangeShapeType="1"/>
            </p:cNvSpPr>
            <p:nvPr/>
          </p:nvSpPr>
          <p:spPr bwMode="auto">
            <a:xfrm>
              <a:off x="2488" y="1691"/>
              <a:ext cx="417" cy="1"/>
            </a:xfrm>
            <a:prstGeom prst="line">
              <a:avLst/>
            </a:prstGeom>
            <a:noFill/>
            <a:ln w="19050">
              <a:solidFill>
                <a:srgbClr val="FFFF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22" name="Text Box 26"/>
          <p:cNvSpPr txBox="1">
            <a:spLocks noChangeArrowheads="1"/>
          </p:cNvSpPr>
          <p:nvPr/>
        </p:nvSpPr>
        <p:spPr bwMode="auto">
          <a:xfrm>
            <a:off x="2832100" y="4076700"/>
            <a:ext cx="6239933" cy="592138"/>
          </a:xfrm>
          <a:prstGeom prst="rect">
            <a:avLst/>
          </a:prstGeom>
          <a:solidFill>
            <a:srgbClr val="00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200" dirty="0">
                <a:latin typeface="华文行楷" panose="02010800040101010101" pitchFamily="2" charset="-122"/>
                <a:ea typeface="华文行楷" panose="02010800040101010101" pitchFamily="2" charset="-122"/>
              </a:rPr>
              <a:t>力不是维持运动的原因。 </a:t>
            </a:r>
          </a:p>
        </p:txBody>
      </p:sp>
      <p:sp>
        <p:nvSpPr>
          <p:cNvPr id="29723" name="Text Box 27"/>
          <p:cNvSpPr txBox="1">
            <a:spLocks noChangeArrowheads="1"/>
          </p:cNvSpPr>
          <p:nvPr/>
        </p:nvSpPr>
        <p:spPr bwMode="auto">
          <a:xfrm>
            <a:off x="1128184" y="2781300"/>
            <a:ext cx="1006298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spcBef>
                <a:spcPct val="50000"/>
              </a:spcBef>
            </a:pPr>
            <a:r>
              <a:rPr kumimoji="1" lang="zh-CN" altLang="en-US" sz="2800" b="1" dirty="0">
                <a:latin typeface="宋体" panose="02010600030101010101" pitchFamily="2" charset="-122"/>
              </a:rPr>
              <a:t>如果斜面的倾角无限小（平面），那么小球将沿平面几乎可以一直滚动过下去。</a:t>
            </a:r>
            <a:r>
              <a:rPr kumimoji="1" lang="zh-CN" altLang="en-US" sz="2800" b="1" dirty="0">
                <a:latin typeface="仿宋_GB2312" pitchFamily="49" charset="-122"/>
                <a:ea typeface="仿宋_GB2312" pitchFamily="49" charset="-122"/>
              </a:rPr>
              <a:t> </a:t>
            </a:r>
          </a:p>
        </p:txBody>
      </p:sp>
      <p:sp>
        <p:nvSpPr>
          <p:cNvPr id="29724" name="Text Box 28"/>
          <p:cNvSpPr txBox="1">
            <a:spLocks noChangeArrowheads="1"/>
          </p:cNvSpPr>
          <p:nvPr/>
        </p:nvSpPr>
        <p:spPr bwMode="auto">
          <a:xfrm>
            <a:off x="1128184" y="4941889"/>
            <a:ext cx="10062980"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spcBef>
                <a:spcPct val="50000"/>
              </a:spcBef>
            </a:pPr>
            <a:r>
              <a:rPr kumimoji="1" lang="zh-CN" altLang="en-US" sz="2800" b="1" dirty="0">
                <a:latin typeface="宋体" panose="02010600030101010101" pitchFamily="2" charset="-122"/>
              </a:rPr>
              <a:t>伽利略对力学的贡献在于把有目的的实验和逻辑推理和谐地结合在一起，构成了一套完整的科学研究方法。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718"/>
                                        </p:tgtEl>
                                        <p:attrNameLst>
                                          <p:attrName>style.visibility</p:attrName>
                                        </p:attrNameLst>
                                      </p:cBhvr>
                                      <p:to>
                                        <p:strVal val="visible"/>
                                      </p:to>
                                    </p:set>
                                    <p:animEffect transition="in" filter="wipe(left)">
                                      <p:cBhvr>
                                        <p:cTn id="7" dur="500"/>
                                        <p:tgtEl>
                                          <p:spTgt spid="297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19"/>
                                        </p:tgtEl>
                                        <p:attrNameLst>
                                          <p:attrName>style.visibility</p:attrName>
                                        </p:attrNameLst>
                                      </p:cBhvr>
                                      <p:to>
                                        <p:strVal val="visible"/>
                                      </p:to>
                                    </p:set>
                                    <p:animEffect transition="in" filter="wipe(left)">
                                      <p:cBhvr>
                                        <p:cTn id="12" dur="500"/>
                                        <p:tgtEl>
                                          <p:spTgt spid="297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720"/>
                                        </p:tgtEl>
                                        <p:attrNameLst>
                                          <p:attrName>style.visibility</p:attrName>
                                        </p:attrNameLst>
                                      </p:cBhvr>
                                      <p:to>
                                        <p:strVal val="visible"/>
                                      </p:to>
                                    </p:set>
                                    <p:animEffect transition="in" filter="wipe(down)">
                                      <p:cBhvr>
                                        <p:cTn id="17" dur="500"/>
                                        <p:tgtEl>
                                          <p:spTgt spid="297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721"/>
                                        </p:tgtEl>
                                        <p:attrNameLst>
                                          <p:attrName>style.visibility</p:attrName>
                                        </p:attrNameLst>
                                      </p:cBhvr>
                                      <p:to>
                                        <p:strVal val="visible"/>
                                      </p:to>
                                    </p:set>
                                    <p:animEffect transition="in" filter="wipe(left)">
                                      <p:cBhvr>
                                        <p:cTn id="22" dur="500"/>
                                        <p:tgtEl>
                                          <p:spTgt spid="297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723"/>
                                        </p:tgtEl>
                                        <p:attrNameLst>
                                          <p:attrName>style.visibility</p:attrName>
                                        </p:attrNameLst>
                                      </p:cBhvr>
                                      <p:to>
                                        <p:strVal val="visible"/>
                                      </p:to>
                                    </p:set>
                                    <p:animEffect transition="in" filter="wipe(left)">
                                      <p:cBhvr>
                                        <p:cTn id="27" dur="500"/>
                                        <p:tgtEl>
                                          <p:spTgt spid="297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22"/>
                                        </p:tgtEl>
                                        <p:attrNameLst>
                                          <p:attrName>style.visibility</p:attrName>
                                        </p:attrNameLst>
                                      </p:cBhvr>
                                      <p:to>
                                        <p:strVal val="visible"/>
                                      </p:to>
                                    </p:set>
                                    <p:animEffect transition="in" filter="wipe(left)">
                                      <p:cBhvr>
                                        <p:cTn id="32" dur="500"/>
                                        <p:tgtEl>
                                          <p:spTgt spid="297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24"/>
                                        </p:tgtEl>
                                        <p:attrNameLst>
                                          <p:attrName>style.visibility</p:attrName>
                                        </p:attrNameLst>
                                      </p:cBhvr>
                                      <p:to>
                                        <p:strVal val="visible"/>
                                      </p:to>
                                    </p:set>
                                    <p:animEffect transition="in" filter="wipe(left)">
                                      <p:cBhvr>
                                        <p:cTn id="37" dur="500"/>
                                        <p:tgtEl>
                                          <p:spTgt spid="29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2" grpId="0" animBg="1"/>
      <p:bldP spid="29723" grpId="0"/>
      <p:bldP spid="297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牛顿-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1474" y="1227328"/>
            <a:ext cx="4044949" cy="3944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5" name="Text Box 5"/>
          <p:cNvSpPr txBox="1">
            <a:spLocks noChangeArrowheads="1"/>
          </p:cNvSpPr>
          <p:nvPr/>
        </p:nvSpPr>
        <p:spPr bwMode="auto">
          <a:xfrm>
            <a:off x="5422900" y="1430082"/>
            <a:ext cx="565908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sz="2800" b="1" dirty="0">
                <a:latin typeface="宋体" panose="02010600030101010101" pitchFamily="2" charset="-122"/>
                <a:ea typeface="宋体" panose="02010600030101010101" pitchFamily="2" charset="-122"/>
              </a:rPr>
              <a:t>牛顿（</a:t>
            </a:r>
            <a:r>
              <a:rPr kumimoji="1" lang="en-US" altLang="zh-CN" sz="2800" b="1" dirty="0">
                <a:latin typeface="宋体" panose="02010600030101010101" pitchFamily="2" charset="-122"/>
                <a:ea typeface="宋体" panose="02010600030101010101" pitchFamily="2" charset="-122"/>
              </a:rPr>
              <a:t>Isaac Newton</a:t>
            </a:r>
            <a:r>
              <a:rPr kumimoji="1" lang="zh-CN" altLang="en-US" sz="2800" b="1" dirty="0">
                <a:latin typeface="宋体" panose="02010600030101010101" pitchFamily="2" charset="-122"/>
                <a:ea typeface="宋体" panose="02010600030101010101" pitchFamily="2" charset="-122"/>
              </a:rPr>
              <a:t>，</a:t>
            </a:r>
            <a:r>
              <a:rPr kumimoji="1" lang="en-US" altLang="zh-CN" sz="2800" b="1" dirty="0">
                <a:latin typeface="宋体" panose="02010600030101010101" pitchFamily="2" charset="-122"/>
                <a:ea typeface="宋体" panose="02010600030101010101" pitchFamily="2" charset="-122"/>
              </a:rPr>
              <a:t>1642 - 1727</a:t>
            </a:r>
            <a:r>
              <a:rPr kumimoji="1" lang="zh-CN" altLang="en-US" sz="2800" b="1" dirty="0">
                <a:latin typeface="宋体" panose="02010600030101010101" pitchFamily="2" charset="-122"/>
                <a:ea typeface="宋体" panose="02010600030101010101" pitchFamily="2" charset="-122"/>
              </a:rPr>
              <a:t>），英国伟大的物理学家，一生对科学事业所做的贡献，遍及物理学、数学和天文学等领域。在物理学上，牛顿在</a:t>
            </a:r>
            <a:r>
              <a:rPr kumimoji="1" lang="zh-CN" altLang="en-US" sz="2800" b="1" dirty="0">
                <a:latin typeface="宋体" panose="02010600030101010101" pitchFamily="2" charset="-122"/>
                <a:ea typeface="宋体" panose="02010600030101010101" pitchFamily="2" charset="-122"/>
                <a:hlinkClick r:id="rId4"/>
              </a:rPr>
              <a:t>伽利略</a:t>
            </a:r>
            <a:r>
              <a:rPr kumimoji="1" lang="zh-CN" altLang="en-US" sz="2800" b="1" dirty="0">
                <a:latin typeface="宋体" panose="02010600030101010101" pitchFamily="2" charset="-122"/>
                <a:ea typeface="宋体" panose="02010600030101010101" pitchFamily="2" charset="-122"/>
              </a:rPr>
              <a:t>、</a:t>
            </a:r>
            <a:r>
              <a:rPr kumimoji="1" lang="zh-CN" altLang="en-US" sz="2800" b="1" dirty="0">
                <a:latin typeface="宋体" panose="02010600030101010101" pitchFamily="2" charset="-122"/>
                <a:ea typeface="宋体" panose="02010600030101010101" pitchFamily="2" charset="-122"/>
                <a:hlinkClick r:id="rId5"/>
              </a:rPr>
              <a:t>开普勒</a:t>
            </a:r>
            <a:r>
              <a:rPr kumimoji="1" lang="zh-CN" altLang="en-US" sz="2800" b="1" dirty="0">
                <a:latin typeface="宋体" panose="02010600030101010101" pitchFamily="2" charset="-122"/>
                <a:ea typeface="宋体" panose="02010600030101010101" pitchFamily="2" charset="-122"/>
              </a:rPr>
              <a:t>等人工作的基础上，建立了牛顿三定律和万有引力定律，并建立了经典力学的理论体系。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59745"/>
          <p:cNvSpPr txBox="1">
            <a:spLocks noChangeArrowheads="1"/>
          </p:cNvSpPr>
          <p:nvPr/>
        </p:nvSpPr>
        <p:spPr bwMode="auto">
          <a:xfrm>
            <a:off x="812801" y="893763"/>
            <a:ext cx="771736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0000FF"/>
                </a:solidFill>
                <a:latin typeface="黑体" panose="02010609060101010101" pitchFamily="49" charset="-122"/>
                <a:ea typeface="黑体" panose="02010609060101010101" pitchFamily="49" charset="-122"/>
              </a:rPr>
              <a:t>1 </a:t>
            </a:r>
            <a:r>
              <a:rPr lang="zh-CN" altLang="en-US" b="1" dirty="0">
                <a:solidFill>
                  <a:srgbClr val="0000FF"/>
                </a:solidFill>
                <a:latin typeface="黑体" panose="02010609060101010101" pitchFamily="49" charset="-122"/>
                <a:ea typeface="黑体" panose="02010609060101010101" pitchFamily="49" charset="-122"/>
              </a:rPr>
              <a:t>牛顿第一定律（惯性定律）</a:t>
            </a:r>
          </a:p>
        </p:txBody>
      </p:sp>
      <p:sp>
        <p:nvSpPr>
          <p:cNvPr id="159747" name="矩形 159746"/>
          <p:cNvSpPr>
            <a:spLocks noChangeArrowheads="1"/>
          </p:cNvSpPr>
          <p:nvPr/>
        </p:nvSpPr>
        <p:spPr bwMode="auto">
          <a:xfrm>
            <a:off x="814917" y="1498601"/>
            <a:ext cx="1094528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en-US" altLang="zh-CN" b="1" dirty="0">
                <a:solidFill>
                  <a:srgbClr val="000066"/>
                </a:solidFill>
                <a:latin typeface="宋体" panose="02010600030101010101" pitchFamily="2" charset="-122"/>
              </a:rPr>
              <a:t>    </a:t>
            </a:r>
            <a:r>
              <a:rPr lang="zh-CN" altLang="en-US" b="1" dirty="0">
                <a:solidFill>
                  <a:srgbClr val="000066"/>
                </a:solidFill>
                <a:latin typeface="宋体" panose="02010600030101010101" pitchFamily="2" charset="-122"/>
              </a:rPr>
              <a:t>任何物体都保持静止状态或匀速直线运动状态，直到其它物体的作用迫使它改变这种状态为止。</a:t>
            </a:r>
            <a:r>
              <a:rPr lang="zh-CN" altLang="en-US" b="1" dirty="0">
                <a:solidFill>
                  <a:srgbClr val="000066"/>
                </a:solidFill>
              </a:rPr>
              <a:t> </a:t>
            </a:r>
          </a:p>
        </p:txBody>
      </p:sp>
      <p:sp>
        <p:nvSpPr>
          <p:cNvPr id="159748" name="文本框 159747"/>
          <p:cNvSpPr txBox="1">
            <a:spLocks noChangeArrowheads="1"/>
          </p:cNvSpPr>
          <p:nvPr/>
        </p:nvSpPr>
        <p:spPr bwMode="auto">
          <a:xfrm>
            <a:off x="817034" y="4989514"/>
            <a:ext cx="10655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
                <a:srgbClr val="CC0066"/>
              </a:buClr>
              <a:buSzPct val="90000"/>
              <a:buFont typeface="Wingdings" panose="05000000000000000000" pitchFamily="2" charset="2"/>
              <a:buChar char="Ø"/>
            </a:pPr>
            <a:r>
              <a:rPr lang="en-US" altLang="zh-CN" sz="2400" b="1">
                <a:solidFill>
                  <a:srgbClr val="CC0066"/>
                </a:solidFill>
                <a:latin typeface="楷体_GB2312" pitchFamily="49" charset="-122"/>
                <a:ea typeface="楷体_GB2312" pitchFamily="49" charset="-122"/>
              </a:rPr>
              <a:t> </a:t>
            </a:r>
            <a:r>
              <a:rPr lang="zh-CN" altLang="en-US" sz="2400" b="1">
                <a:solidFill>
                  <a:srgbClr val="CC0066"/>
                </a:solidFill>
                <a:latin typeface="楷体_GB2312" pitchFamily="49" charset="-122"/>
                <a:ea typeface="楷体_GB2312" pitchFamily="49" charset="-122"/>
              </a:rPr>
              <a:t>惯性参照系：</a:t>
            </a:r>
            <a:r>
              <a:rPr lang="zh-CN" altLang="en-US" sz="2400" b="1">
                <a:solidFill>
                  <a:srgbClr val="000066"/>
                </a:solidFill>
                <a:latin typeface="楷体_GB2312" pitchFamily="49" charset="-122"/>
                <a:ea typeface="楷体_GB2312" pitchFamily="49" charset="-122"/>
              </a:rPr>
              <a:t>牛顿第一定律只在一些特定的参照系中成立，通常把孤立质点相对于它静止或作匀速直线运动的参考系称为惯性参照系。    </a:t>
            </a:r>
          </a:p>
        </p:txBody>
      </p:sp>
      <p:sp>
        <p:nvSpPr>
          <p:cNvPr id="159749" name="文本框 159748"/>
          <p:cNvSpPr txBox="1">
            <a:spLocks noChangeArrowheads="1"/>
          </p:cNvSpPr>
          <p:nvPr/>
        </p:nvSpPr>
        <p:spPr bwMode="auto">
          <a:xfrm>
            <a:off x="814918" y="2784476"/>
            <a:ext cx="1056004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SzPct val="90000"/>
              <a:buFont typeface="Wingdings" panose="05000000000000000000" pitchFamily="2" charset="2"/>
              <a:buChar char="Ø"/>
            </a:pPr>
            <a:r>
              <a:rPr lang="en-US" altLang="zh-CN" sz="2400" b="1">
                <a:solidFill>
                  <a:srgbClr val="CC0066"/>
                </a:solidFill>
                <a:latin typeface="楷体_GB2312" pitchFamily="49" charset="-122"/>
                <a:ea typeface="楷体_GB2312" pitchFamily="49" charset="-122"/>
              </a:rPr>
              <a:t> </a:t>
            </a:r>
            <a:r>
              <a:rPr lang="zh-CN" altLang="en-US" sz="2400" b="1">
                <a:solidFill>
                  <a:srgbClr val="CC0066"/>
                </a:solidFill>
                <a:latin typeface="楷体_GB2312" pitchFamily="49" charset="-122"/>
                <a:ea typeface="楷体_GB2312" pitchFamily="49" charset="-122"/>
              </a:rPr>
              <a:t>物体的惯性：</a:t>
            </a:r>
            <a:r>
              <a:rPr lang="zh-CN" altLang="en-US" sz="2400" b="1">
                <a:solidFill>
                  <a:srgbClr val="000066"/>
                </a:solidFill>
                <a:latin typeface="楷体_GB2312" pitchFamily="49" charset="-122"/>
                <a:ea typeface="楷体_GB2312" pitchFamily="49" charset="-122"/>
              </a:rPr>
              <a:t>物体具有保持其运动状态不变的性质。 </a:t>
            </a:r>
          </a:p>
        </p:txBody>
      </p:sp>
      <p:sp>
        <p:nvSpPr>
          <p:cNvPr id="159750" name="文本框 159749"/>
          <p:cNvSpPr txBox="1">
            <a:spLocks noChangeArrowheads="1"/>
          </p:cNvSpPr>
          <p:nvPr/>
        </p:nvSpPr>
        <p:spPr bwMode="auto">
          <a:xfrm>
            <a:off x="814918" y="3454401"/>
            <a:ext cx="106553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
                <a:srgbClr val="CC0066"/>
              </a:buClr>
              <a:buSzPct val="90000"/>
              <a:buFont typeface="Wingdings" panose="05000000000000000000" pitchFamily="2" charset="2"/>
              <a:buChar char="Ø"/>
            </a:pPr>
            <a:r>
              <a:rPr lang="en-US" altLang="zh-CN" sz="2400" b="1">
                <a:solidFill>
                  <a:srgbClr val="000066"/>
                </a:solidFill>
                <a:latin typeface="楷体_GB2312" pitchFamily="49" charset="-122"/>
                <a:ea typeface="楷体_GB2312" pitchFamily="49" charset="-122"/>
              </a:rPr>
              <a:t> </a:t>
            </a:r>
            <a:r>
              <a:rPr lang="zh-CN" altLang="en-US" sz="2400" b="1">
                <a:solidFill>
                  <a:srgbClr val="CC0066"/>
                </a:solidFill>
                <a:latin typeface="楷体_GB2312" pitchFamily="49" charset="-122"/>
                <a:ea typeface="楷体_GB2312" pitchFamily="49" charset="-122"/>
              </a:rPr>
              <a:t>力与运动的关系：</a:t>
            </a:r>
            <a:r>
              <a:rPr lang="zh-CN" altLang="en-US" sz="2400" b="1">
                <a:solidFill>
                  <a:srgbClr val="000066"/>
                </a:solidFill>
                <a:latin typeface="楷体_GB2312" pitchFamily="49" charset="-122"/>
                <a:ea typeface="楷体_GB2312" pitchFamily="49" charset="-122"/>
              </a:rPr>
              <a:t>力的作用是改变物体的运动状态（运动速度），而不是维持物体的运动状态（运动速度）；力是使物体运动状态发生变化的物体间的相互作用。</a:t>
            </a:r>
          </a:p>
        </p:txBody>
      </p:sp>
      <p:sp>
        <p:nvSpPr>
          <p:cNvPr id="16390" name="文本框 159750"/>
          <p:cNvSpPr txBox="1">
            <a:spLocks noChangeArrowheads="1"/>
          </p:cNvSpPr>
          <p:nvPr/>
        </p:nvSpPr>
        <p:spPr bwMode="auto">
          <a:xfrm>
            <a:off x="812800" y="188913"/>
            <a:ext cx="643466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a:defRPr sz="2800">
                <a:solidFill>
                  <a:schemeClr val="tx1"/>
                </a:solidFill>
                <a:latin typeface="Times New Roman" panose="02020603050405020304" pitchFamily="18" charset="0"/>
                <a:ea typeface="宋体" panose="02010600030101010101" pitchFamily="2" charset="-122"/>
              </a:defRPr>
            </a:lvl2pPr>
            <a:lvl3pPr>
              <a:defRPr sz="2800">
                <a:solidFill>
                  <a:schemeClr val="tx1"/>
                </a:solidFill>
                <a:latin typeface="Times New Roman" panose="02020603050405020304" pitchFamily="18" charset="0"/>
                <a:ea typeface="宋体" panose="02010600030101010101" pitchFamily="2" charset="-122"/>
              </a:defRPr>
            </a:lvl3pPr>
            <a:lvl4pPr>
              <a:defRPr sz="2800">
                <a:solidFill>
                  <a:schemeClr val="tx1"/>
                </a:solidFill>
                <a:latin typeface="Times New Roman" panose="02020603050405020304" pitchFamily="18" charset="0"/>
                <a:ea typeface="宋体" panose="02010600030101010101" pitchFamily="2" charset="-122"/>
              </a:defRPr>
            </a:lvl4pPr>
            <a:lvl5pPr>
              <a:defRPr sz="28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dirty="0">
                <a:solidFill>
                  <a:srgbClr val="FF0000"/>
                </a:solidFill>
                <a:latin typeface="黑体" panose="02010609060101010101" pitchFamily="49" charset="-122"/>
                <a:ea typeface="黑体" panose="02010609060101010101" pitchFamily="49" charset="-122"/>
              </a:rPr>
              <a:t>一．牛顿运动定律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9747"/>
                                        </p:tgtEl>
                                        <p:attrNameLst>
                                          <p:attrName>style.visibility</p:attrName>
                                        </p:attrNameLst>
                                      </p:cBhvr>
                                      <p:to>
                                        <p:strVal val="visible"/>
                                      </p:to>
                                    </p:set>
                                    <p:animEffect transition="in" filter="checkerboard(across)">
                                      <p:cBhvr>
                                        <p:cTn id="7" dur="500"/>
                                        <p:tgtEl>
                                          <p:spTgt spid="1597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9749"/>
                                        </p:tgtEl>
                                        <p:attrNameLst>
                                          <p:attrName>style.visibility</p:attrName>
                                        </p:attrNameLst>
                                      </p:cBhvr>
                                      <p:to>
                                        <p:strVal val="visible"/>
                                      </p:to>
                                    </p:set>
                                    <p:anim calcmode="lin" valueType="num">
                                      <p:cBhvr additive="base">
                                        <p:cTn id="12" dur="500" fill="hold"/>
                                        <p:tgtEl>
                                          <p:spTgt spid="159749"/>
                                        </p:tgtEl>
                                        <p:attrNameLst>
                                          <p:attrName>ppt_x</p:attrName>
                                        </p:attrNameLst>
                                      </p:cBhvr>
                                      <p:tavLst>
                                        <p:tav tm="0">
                                          <p:val>
                                            <p:strVal val="0-#ppt_w/2"/>
                                          </p:val>
                                        </p:tav>
                                        <p:tav tm="100000">
                                          <p:val>
                                            <p:strVal val="#ppt_x"/>
                                          </p:val>
                                        </p:tav>
                                      </p:tavLst>
                                    </p:anim>
                                    <p:anim calcmode="lin" valueType="num">
                                      <p:cBhvr additive="base">
                                        <p:cTn id="13" dur="500" fill="hold"/>
                                        <p:tgtEl>
                                          <p:spTgt spid="15974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9750"/>
                                        </p:tgtEl>
                                        <p:attrNameLst>
                                          <p:attrName>style.visibility</p:attrName>
                                        </p:attrNameLst>
                                      </p:cBhvr>
                                      <p:to>
                                        <p:strVal val="visible"/>
                                      </p:to>
                                    </p:set>
                                    <p:anim calcmode="lin" valueType="num">
                                      <p:cBhvr additive="base">
                                        <p:cTn id="18" dur="500" fill="hold"/>
                                        <p:tgtEl>
                                          <p:spTgt spid="159750"/>
                                        </p:tgtEl>
                                        <p:attrNameLst>
                                          <p:attrName>ppt_x</p:attrName>
                                        </p:attrNameLst>
                                      </p:cBhvr>
                                      <p:tavLst>
                                        <p:tav tm="0">
                                          <p:val>
                                            <p:strVal val="0-#ppt_w/2"/>
                                          </p:val>
                                        </p:tav>
                                        <p:tav tm="100000">
                                          <p:val>
                                            <p:strVal val="#ppt_x"/>
                                          </p:val>
                                        </p:tav>
                                      </p:tavLst>
                                    </p:anim>
                                    <p:anim calcmode="lin" valueType="num">
                                      <p:cBhvr additive="base">
                                        <p:cTn id="19" dur="500" fill="hold"/>
                                        <p:tgtEl>
                                          <p:spTgt spid="15975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42" fill="hold" grpId="0" nodeType="clickEffect">
                                  <p:stCondLst>
                                    <p:cond delay="0"/>
                                  </p:stCondLst>
                                  <p:childTnLst>
                                    <p:set>
                                      <p:cBhvr>
                                        <p:cTn id="23" dur="1" fill="hold">
                                          <p:stCondLst>
                                            <p:cond delay="0"/>
                                          </p:stCondLst>
                                        </p:cTn>
                                        <p:tgtEl>
                                          <p:spTgt spid="159748"/>
                                        </p:tgtEl>
                                        <p:attrNameLst>
                                          <p:attrName>style.visibility</p:attrName>
                                        </p:attrNameLst>
                                      </p:cBhvr>
                                      <p:to>
                                        <p:strVal val="visible"/>
                                      </p:to>
                                    </p:set>
                                    <p:animEffect transition="in" filter="barn(outHorizontal)">
                                      <p:cBhvr>
                                        <p:cTn id="24"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p:bldP spid="159748" grpId="0"/>
      <p:bldP spid="159749" grpId="0"/>
      <p:bldP spid="159750"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2763</TotalTime>
  <Words>1867</Words>
  <Application>Microsoft Office PowerPoint</Application>
  <PresentationFormat>宽屏</PresentationFormat>
  <Paragraphs>285</Paragraphs>
  <Slides>49</Slides>
  <Notes>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vt:i4>
      </vt:variant>
      <vt:variant>
        <vt:lpstr>幻灯片标题</vt:lpstr>
      </vt:variant>
      <vt:variant>
        <vt:i4>49</vt:i4>
      </vt:variant>
    </vt:vector>
  </HeadingPairs>
  <TitlesOfParts>
    <vt:vector size="70" baseType="lpstr">
      <vt:lpstr>仿宋_GB2312</vt:lpstr>
      <vt:lpstr>黑体</vt:lpstr>
      <vt:lpstr>华文新魏</vt:lpstr>
      <vt:lpstr>华文行楷</vt:lpstr>
      <vt:lpstr>楷体_GB2312</vt:lpstr>
      <vt:lpstr>宋体</vt:lpstr>
      <vt:lpstr>Arial</vt:lpstr>
      <vt:lpstr>Calibri</vt:lpstr>
      <vt:lpstr>Cambria</vt:lpstr>
      <vt:lpstr>Cambria Math</vt:lpstr>
      <vt:lpstr>Maiandra GD</vt:lpstr>
      <vt:lpstr>Symbol</vt:lpstr>
      <vt:lpstr>Times New Roman</vt:lpstr>
      <vt:lpstr>Wingdings</vt:lpstr>
      <vt:lpstr>Wingdings 2</vt:lpstr>
      <vt:lpstr>龙腾四海</vt:lpstr>
      <vt:lpstr>Equation</vt:lpstr>
      <vt:lpstr>公式</vt:lpstr>
      <vt:lpstr>Document</vt:lpstr>
      <vt:lpstr>Microsoft Word 97 - 2003 Document</vt:lpstr>
      <vt:lpstr>Image</vt:lpstr>
      <vt:lpstr>第二章  质点动力学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质点运动学</dc:title>
  <dc:creator>XUQINGCHI</dc:creator>
  <cp:lastModifiedBy>碧娥 林</cp:lastModifiedBy>
  <cp:revision>179</cp:revision>
  <dcterms:created xsi:type="dcterms:W3CDTF">2015-05-05T08:02:00Z</dcterms:created>
  <dcterms:modified xsi:type="dcterms:W3CDTF">2024-03-05T05:14:16Z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