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422" r:id="rId2"/>
    <p:sldId id="384" r:id="rId3"/>
    <p:sldId id="385" r:id="rId4"/>
    <p:sldId id="386" r:id="rId5"/>
    <p:sldId id="387" r:id="rId6"/>
    <p:sldId id="389" r:id="rId7"/>
    <p:sldId id="425" r:id="rId8"/>
    <p:sldId id="436" r:id="rId9"/>
    <p:sldId id="437" r:id="rId10"/>
    <p:sldId id="390" r:id="rId11"/>
    <p:sldId id="388" r:id="rId12"/>
    <p:sldId id="431" r:id="rId13"/>
    <p:sldId id="432" r:id="rId14"/>
    <p:sldId id="391" r:id="rId15"/>
    <p:sldId id="392" r:id="rId16"/>
    <p:sldId id="426" r:id="rId17"/>
    <p:sldId id="427" r:id="rId18"/>
    <p:sldId id="428" r:id="rId19"/>
    <p:sldId id="393" r:id="rId20"/>
    <p:sldId id="396" r:id="rId21"/>
    <p:sldId id="438" r:id="rId22"/>
    <p:sldId id="439" r:id="rId23"/>
    <p:sldId id="395" r:id="rId24"/>
    <p:sldId id="429" r:id="rId25"/>
    <p:sldId id="495" r:id="rId26"/>
    <p:sldId id="399" r:id="rId27"/>
    <p:sldId id="397" r:id="rId28"/>
    <p:sldId id="400" r:id="rId29"/>
    <p:sldId id="402" r:id="rId30"/>
    <p:sldId id="403" r:id="rId31"/>
    <p:sldId id="433" r:id="rId32"/>
    <p:sldId id="434" r:id="rId33"/>
    <p:sldId id="435" r:id="rId34"/>
    <p:sldId id="423" r:id="rId35"/>
    <p:sldId id="424" r:id="rId36"/>
    <p:sldId id="401" r:id="rId37"/>
    <p:sldId id="407" r:id="rId38"/>
    <p:sldId id="408" r:id="rId39"/>
    <p:sldId id="450" r:id="rId40"/>
    <p:sldId id="406" r:id="rId41"/>
    <p:sldId id="440" r:id="rId42"/>
    <p:sldId id="441" r:id="rId43"/>
    <p:sldId id="496" r:id="rId44"/>
    <p:sldId id="442" r:id="rId45"/>
    <p:sldId id="443" r:id="rId46"/>
    <p:sldId id="447" r:id="rId47"/>
    <p:sldId id="448" r:id="rId48"/>
    <p:sldId id="411" r:id="rId49"/>
    <p:sldId id="412" r:id="rId50"/>
    <p:sldId id="413" r:id="rId51"/>
    <p:sldId id="414" r:id="rId52"/>
    <p:sldId id="417" r:id="rId53"/>
    <p:sldId id="416" r:id="rId54"/>
    <p:sldId id="415" r:id="rId55"/>
    <p:sldId id="418" r:id="rId56"/>
    <p:sldId id="419" r:id="rId57"/>
    <p:sldId id="420" r:id="rId58"/>
    <p:sldId id="445" r:id="rId59"/>
    <p:sldId id="446" r:id="rId60"/>
    <p:sldId id="421" r:id="rId61"/>
    <p:sldId id="449" r:id="rId62"/>
    <p:sldId id="498" r:id="rId6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656" y="-90"/>
      </p:cViewPr>
      <p:guideLst>
        <p:guide orient="horz" pos="2160"/>
        <p:guide pos="2889"/>
      </p:guideLst>
    </p:cSldViewPr>
  </p:slid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emf"/><Relationship Id="rId4" Type="http://schemas.openxmlformats.org/officeDocument/2006/relationships/image" Target="../media/image7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image" Target="../media/image103.emf"/><Relationship Id="rId3" Type="http://schemas.openxmlformats.org/officeDocument/2006/relationships/image" Target="../media/image93.emf"/><Relationship Id="rId7" Type="http://schemas.openxmlformats.org/officeDocument/2006/relationships/image" Target="../media/image97.emf"/><Relationship Id="rId12" Type="http://schemas.openxmlformats.org/officeDocument/2006/relationships/image" Target="../media/image102.emf"/><Relationship Id="rId2" Type="http://schemas.openxmlformats.org/officeDocument/2006/relationships/image" Target="../media/image92.emf"/><Relationship Id="rId1" Type="http://schemas.openxmlformats.org/officeDocument/2006/relationships/image" Target="../media/image91.emf"/><Relationship Id="rId6" Type="http://schemas.openxmlformats.org/officeDocument/2006/relationships/image" Target="../media/image96.emf"/><Relationship Id="rId11" Type="http://schemas.openxmlformats.org/officeDocument/2006/relationships/image" Target="../media/image101.emf"/><Relationship Id="rId5" Type="http://schemas.openxmlformats.org/officeDocument/2006/relationships/image" Target="../media/image95.emf"/><Relationship Id="rId10" Type="http://schemas.openxmlformats.org/officeDocument/2006/relationships/image" Target="../media/image100.emf"/><Relationship Id="rId4" Type="http://schemas.openxmlformats.org/officeDocument/2006/relationships/image" Target="../media/image94.emf"/><Relationship Id="rId9" Type="http://schemas.openxmlformats.org/officeDocument/2006/relationships/image" Target="../media/image99.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image" Target="../media/image118.wmf"/><Relationship Id="rId3" Type="http://schemas.openxmlformats.org/officeDocument/2006/relationships/image" Target="../media/image108.wmf"/><Relationship Id="rId7" Type="http://schemas.openxmlformats.org/officeDocument/2006/relationships/image" Target="../media/image112.wmf"/><Relationship Id="rId12" Type="http://schemas.openxmlformats.org/officeDocument/2006/relationships/image" Target="../media/image117.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11" Type="http://schemas.openxmlformats.org/officeDocument/2006/relationships/image" Target="../media/image116.wmf"/><Relationship Id="rId5" Type="http://schemas.openxmlformats.org/officeDocument/2006/relationships/image" Target="../media/image110.wmf"/><Relationship Id="rId10" Type="http://schemas.openxmlformats.org/officeDocument/2006/relationships/image" Target="../media/image115.wmf"/><Relationship Id="rId4" Type="http://schemas.openxmlformats.org/officeDocument/2006/relationships/image" Target="../media/image109.wmf"/><Relationship Id="rId9" Type="http://schemas.openxmlformats.org/officeDocument/2006/relationships/image" Target="../media/image11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image" Target="../media/image125.wmf"/><Relationship Id="rId3" Type="http://schemas.openxmlformats.org/officeDocument/2006/relationships/image" Target="../media/image111.wmf"/><Relationship Id="rId7" Type="http://schemas.openxmlformats.org/officeDocument/2006/relationships/image" Target="../media/image119.emf"/><Relationship Id="rId12" Type="http://schemas.openxmlformats.org/officeDocument/2006/relationships/image" Target="../media/image124.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08.wmf"/><Relationship Id="rId11" Type="http://schemas.openxmlformats.org/officeDocument/2006/relationships/image" Target="../media/image123.wmf"/><Relationship Id="rId5" Type="http://schemas.openxmlformats.org/officeDocument/2006/relationships/image" Target="../media/image112.wmf"/><Relationship Id="rId10" Type="http://schemas.openxmlformats.org/officeDocument/2006/relationships/image" Target="../media/image122.wmf"/><Relationship Id="rId4" Type="http://schemas.openxmlformats.org/officeDocument/2006/relationships/image" Target="../media/image107.wmf"/><Relationship Id="rId9" Type="http://schemas.openxmlformats.org/officeDocument/2006/relationships/image" Target="../media/image12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emf"/><Relationship Id="rId1" Type="http://schemas.openxmlformats.org/officeDocument/2006/relationships/image" Target="../media/image12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wmf"/><Relationship Id="rId4" Type="http://schemas.openxmlformats.org/officeDocument/2006/relationships/image" Target="../media/image132.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0.wmf"/><Relationship Id="rId5" Type="http://schemas.openxmlformats.org/officeDocument/2006/relationships/image" Target="../media/image155.wmf"/><Relationship Id="rId10" Type="http://schemas.openxmlformats.org/officeDocument/2006/relationships/image" Target="../media/image159.wmf"/><Relationship Id="rId4" Type="http://schemas.openxmlformats.org/officeDocument/2006/relationships/image" Target="../media/image154.wmf"/><Relationship Id="rId9" Type="http://schemas.openxmlformats.org/officeDocument/2006/relationships/image" Target="../media/image14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0.emf"/><Relationship Id="rId7" Type="http://schemas.openxmlformats.org/officeDocument/2006/relationships/image" Target="../media/image174.emf"/><Relationship Id="rId2" Type="http://schemas.openxmlformats.org/officeDocument/2006/relationships/image" Target="../media/image169.emf"/><Relationship Id="rId1" Type="http://schemas.openxmlformats.org/officeDocument/2006/relationships/image" Target="../media/image168.emf"/><Relationship Id="rId6" Type="http://schemas.openxmlformats.org/officeDocument/2006/relationships/image" Target="../media/image173.emf"/><Relationship Id="rId5" Type="http://schemas.openxmlformats.org/officeDocument/2006/relationships/image" Target="../media/image172.emf"/><Relationship Id="rId4" Type="http://schemas.openxmlformats.org/officeDocument/2006/relationships/image" Target="../media/image171.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6.emf"/><Relationship Id="rId1" Type="http://schemas.openxmlformats.org/officeDocument/2006/relationships/image" Target="../media/image17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image" Target="../media/image177.emf"/><Relationship Id="rId4" Type="http://schemas.openxmlformats.org/officeDocument/2006/relationships/image" Target="../media/image18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7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8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83.emf"/><Relationship Id="rId1" Type="http://schemas.openxmlformats.org/officeDocument/2006/relationships/image" Target="../media/image182.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85.emf"/><Relationship Id="rId1" Type="http://schemas.openxmlformats.org/officeDocument/2006/relationships/image" Target="../media/image184.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8.emf"/><Relationship Id="rId2" Type="http://schemas.openxmlformats.org/officeDocument/2006/relationships/image" Target="../media/image187.emf"/><Relationship Id="rId1" Type="http://schemas.openxmlformats.org/officeDocument/2006/relationships/image" Target="../media/image18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95.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 Id="rId9" Type="http://schemas.openxmlformats.org/officeDocument/2006/relationships/image" Target="../media/image3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9.emf"/><Relationship Id="rId2" Type="http://schemas.openxmlformats.org/officeDocument/2006/relationships/image" Target="../media/image198.emf"/><Relationship Id="rId1" Type="http://schemas.openxmlformats.org/officeDocument/2006/relationships/image" Target="../media/image197.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image" Target="../media/image208.emf"/><Relationship Id="rId1" Type="http://schemas.openxmlformats.org/officeDocument/2006/relationships/image" Target="../media/image20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10.png"/></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4.emf"/><Relationship Id="rId2" Type="http://schemas.openxmlformats.org/officeDocument/2006/relationships/image" Target="../media/image213.emf"/><Relationship Id="rId1" Type="http://schemas.openxmlformats.org/officeDocument/2006/relationships/image" Target="../media/image21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1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1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1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20.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221.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emf"/><Relationship Id="rId4" Type="http://schemas.openxmlformats.org/officeDocument/2006/relationships/image" Target="../media/image42.wmf"/><Relationship Id="rId9"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4" Type="http://schemas.openxmlformats.org/officeDocument/2006/relationships/image" Target="../media/image5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1" y="1"/>
            <a:ext cx="2946448" cy="495937"/>
          </a:xfrm>
          <a:prstGeom prst="rect">
            <a:avLst/>
          </a:prstGeom>
          <a:noFill/>
          <a:ln w="9525">
            <a:noFill/>
            <a:miter lim="800000"/>
          </a:ln>
          <a:effectLst/>
        </p:spPr>
        <p:txBody>
          <a:bodyPr vert="horz" wrap="square" lIns="90965" tIns="45482" rIns="90965" bIns="45482" numCol="1" anchor="t" anchorCtr="0" compatLnSpc="1"/>
          <a:lstStyle>
            <a:lvl1pPr>
              <a:defRPr sz="1200">
                <a:latin typeface="Arial" panose="020B0604020202020204" pitchFamily="34" charset="0"/>
              </a:defRPr>
            </a:lvl1pPr>
          </a:lstStyle>
          <a:p>
            <a:endParaRPr lang="en-US" altLang="zh-CN"/>
          </a:p>
        </p:txBody>
      </p:sp>
      <p:sp>
        <p:nvSpPr>
          <p:cNvPr id="287747" name="Rectangle 3"/>
          <p:cNvSpPr>
            <a:spLocks noGrp="1" noChangeArrowheads="1"/>
          </p:cNvSpPr>
          <p:nvPr>
            <p:ph type="dt" sz="quarter" idx="1"/>
          </p:nvPr>
        </p:nvSpPr>
        <p:spPr bwMode="auto">
          <a:xfrm>
            <a:off x="3851227" y="1"/>
            <a:ext cx="2944869" cy="495937"/>
          </a:xfrm>
          <a:prstGeom prst="rect">
            <a:avLst/>
          </a:prstGeom>
          <a:noFill/>
          <a:ln w="9525">
            <a:noFill/>
            <a:miter lim="800000"/>
          </a:ln>
          <a:effectLst/>
        </p:spPr>
        <p:txBody>
          <a:bodyPr vert="horz" wrap="square" lIns="90965" tIns="45482" rIns="90965" bIns="45482" numCol="1" anchor="t" anchorCtr="0" compatLnSpc="1"/>
          <a:lstStyle>
            <a:lvl1pPr algn="r">
              <a:defRPr sz="1200">
                <a:latin typeface="Arial" panose="020B0604020202020204" pitchFamily="34" charset="0"/>
              </a:defRPr>
            </a:lvl1pPr>
          </a:lstStyle>
          <a:p>
            <a:endParaRPr lang="en-US" altLang="zh-CN"/>
          </a:p>
        </p:txBody>
      </p:sp>
      <p:sp>
        <p:nvSpPr>
          <p:cNvPr id="287748" name="Rectangle 4"/>
          <p:cNvSpPr>
            <a:spLocks noGrp="1" noChangeArrowheads="1"/>
          </p:cNvSpPr>
          <p:nvPr>
            <p:ph type="ftr" sz="quarter" idx="2"/>
          </p:nvPr>
        </p:nvSpPr>
        <p:spPr bwMode="auto">
          <a:xfrm>
            <a:off x="1" y="9430709"/>
            <a:ext cx="2946448" cy="495937"/>
          </a:xfrm>
          <a:prstGeom prst="rect">
            <a:avLst/>
          </a:prstGeom>
          <a:noFill/>
          <a:ln w="9525">
            <a:noFill/>
            <a:miter lim="800000"/>
          </a:ln>
          <a:effectLst/>
        </p:spPr>
        <p:txBody>
          <a:bodyPr vert="horz" wrap="square" lIns="90965" tIns="45482" rIns="90965" bIns="45482" numCol="1" anchor="b" anchorCtr="0" compatLnSpc="1"/>
          <a:lstStyle>
            <a:lvl1pPr>
              <a:defRPr sz="1200">
                <a:latin typeface="Arial" panose="020B0604020202020204" pitchFamily="34" charset="0"/>
              </a:defRPr>
            </a:lvl1pPr>
          </a:lstStyle>
          <a:p>
            <a:endParaRPr lang="en-US" altLang="zh-CN"/>
          </a:p>
        </p:txBody>
      </p:sp>
      <p:sp>
        <p:nvSpPr>
          <p:cNvPr id="287749" name="Rectangle 5"/>
          <p:cNvSpPr>
            <a:spLocks noGrp="1" noChangeArrowheads="1"/>
          </p:cNvSpPr>
          <p:nvPr>
            <p:ph type="sldNum" sz="quarter" idx="3"/>
          </p:nvPr>
        </p:nvSpPr>
        <p:spPr bwMode="auto">
          <a:xfrm>
            <a:off x="3851227" y="9430709"/>
            <a:ext cx="2944869" cy="495937"/>
          </a:xfrm>
          <a:prstGeom prst="rect">
            <a:avLst/>
          </a:prstGeom>
          <a:noFill/>
          <a:ln w="9525">
            <a:noFill/>
            <a:miter lim="800000"/>
          </a:ln>
          <a:effectLst/>
        </p:spPr>
        <p:txBody>
          <a:bodyPr vert="horz" wrap="square" lIns="90965" tIns="45482" rIns="90965" bIns="45482" numCol="1" anchor="b" anchorCtr="0" compatLnSpc="1"/>
          <a:lstStyle>
            <a:lvl1pPr algn="r">
              <a:defRPr sz="1200">
                <a:latin typeface="Arial" panose="020B0604020202020204" pitchFamily="34" charset="0"/>
              </a:defRPr>
            </a:lvl1pPr>
          </a:lstStyle>
          <a:p>
            <a:fld id="{C4D2A37E-5E4E-4B52-B84D-F62657F59CBB}" type="slidenum">
              <a:rPr lang="en-US" altLang="zh-CN"/>
              <a:pPr/>
              <a:t>‹#›</a:t>
            </a:fld>
            <a:endParaRPr lang="en-US" altLang="zh-CN"/>
          </a:p>
        </p:txBody>
      </p:sp>
    </p:spTree>
    <p:extLst>
      <p:ext uri="{BB962C8B-B14F-4D97-AF65-F5344CB8AC3E}">
        <p14:creationId xmlns:p14="http://schemas.microsoft.com/office/powerpoint/2010/main" val="1747987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1" y="1"/>
            <a:ext cx="2946448" cy="495937"/>
          </a:xfrm>
          <a:prstGeom prst="rect">
            <a:avLst/>
          </a:prstGeom>
          <a:noFill/>
          <a:ln w="9525">
            <a:noFill/>
            <a:miter lim="800000"/>
          </a:ln>
          <a:effectLst/>
        </p:spPr>
        <p:txBody>
          <a:bodyPr vert="horz" wrap="square" lIns="90965" tIns="45482" rIns="90965" bIns="45482"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51227" y="1"/>
            <a:ext cx="2944869" cy="495937"/>
          </a:xfrm>
          <a:prstGeom prst="rect">
            <a:avLst/>
          </a:prstGeom>
          <a:noFill/>
          <a:ln w="9525">
            <a:noFill/>
            <a:miter lim="800000"/>
          </a:ln>
          <a:effectLst/>
        </p:spPr>
        <p:txBody>
          <a:bodyPr vert="horz" wrap="square" lIns="90965" tIns="45482" rIns="90965" bIns="45482" numCol="1" anchor="t" anchorCtr="0" compatLnSpc="1"/>
          <a:lstStyle>
            <a:lvl1pPr algn="r">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0557" y="4716144"/>
            <a:ext cx="5438140" cy="4468176"/>
          </a:xfrm>
          <a:prstGeom prst="rect">
            <a:avLst/>
          </a:prstGeom>
          <a:noFill/>
          <a:ln w="9525">
            <a:noFill/>
            <a:miter lim="800000"/>
          </a:ln>
          <a:effectLst/>
        </p:spPr>
        <p:txBody>
          <a:bodyPr vert="horz" wrap="square" lIns="90965" tIns="45482" rIns="90965" bIns="45482"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1" y="9430709"/>
            <a:ext cx="2946448" cy="495937"/>
          </a:xfrm>
          <a:prstGeom prst="rect">
            <a:avLst/>
          </a:prstGeom>
          <a:noFill/>
          <a:ln w="9525">
            <a:noFill/>
            <a:miter lim="800000"/>
          </a:ln>
          <a:effectLst/>
        </p:spPr>
        <p:txBody>
          <a:bodyPr vert="horz" wrap="square" lIns="90965" tIns="45482" rIns="90965" bIns="45482"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51227" y="9430709"/>
            <a:ext cx="2944869" cy="495937"/>
          </a:xfrm>
          <a:prstGeom prst="rect">
            <a:avLst/>
          </a:prstGeom>
          <a:noFill/>
          <a:ln w="9525">
            <a:noFill/>
            <a:miter lim="800000"/>
          </a:ln>
          <a:effectLst/>
        </p:spPr>
        <p:txBody>
          <a:bodyPr vert="horz" wrap="square" lIns="90965" tIns="45482" rIns="90965" bIns="45482" numCol="1" anchor="b" anchorCtr="0" compatLnSpc="1"/>
          <a:lstStyle>
            <a:lvl1pPr algn="r">
              <a:defRPr sz="1200">
                <a:latin typeface="Arial" panose="020B0604020202020204" pitchFamily="34" charset="0"/>
              </a:defRPr>
            </a:lvl1pPr>
          </a:lstStyle>
          <a:p>
            <a:fld id="{384EAF49-B688-4FDA-B905-C803FB7758ED}" type="slidenum">
              <a:rPr lang="en-US" altLang="zh-CN"/>
              <a:pPr/>
              <a:t>‹#›</a:t>
            </a:fld>
            <a:endParaRPr lang="en-US" altLang="zh-CN"/>
          </a:p>
        </p:txBody>
      </p:sp>
    </p:spTree>
    <p:extLst>
      <p:ext uri="{BB962C8B-B14F-4D97-AF65-F5344CB8AC3E}">
        <p14:creationId xmlns:p14="http://schemas.microsoft.com/office/powerpoint/2010/main" val="39964987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5</a:t>
            </a:r>
            <a:r>
              <a:rPr lang="zh-CN" altLang="en-US" dirty="0" smtClean="0"/>
              <a:t>、</a:t>
            </a:r>
            <a:r>
              <a:rPr lang="en-US" altLang="zh-CN" dirty="0" smtClean="0"/>
              <a:t>7-9</a:t>
            </a:r>
            <a:r>
              <a:rPr lang="zh-CN" altLang="en-US" dirty="0" smtClean="0"/>
              <a:t>、</a:t>
            </a:r>
            <a:r>
              <a:rPr lang="en-US" altLang="zh-CN" dirty="0" smtClean="0"/>
              <a:t>12-22</a:t>
            </a:r>
            <a:r>
              <a:rPr lang="zh-CN" altLang="en-US" dirty="0" smtClean="0"/>
              <a:t>、</a:t>
            </a:r>
            <a:r>
              <a:rPr lang="en-US" altLang="zh-CN" smtClean="0"/>
              <a:t>34-64</a:t>
            </a:r>
            <a:endParaRPr lang="zh-CN" altLang="en-US" dirty="0"/>
          </a:p>
        </p:txBody>
      </p:sp>
      <p:sp>
        <p:nvSpPr>
          <p:cNvPr id="4" name="灯片编号占位符 3"/>
          <p:cNvSpPr>
            <a:spLocks noGrp="1"/>
          </p:cNvSpPr>
          <p:nvPr>
            <p:ph type="sldNum" sz="quarter" idx="10"/>
          </p:nvPr>
        </p:nvSpPr>
        <p:spPr/>
        <p:txBody>
          <a:bodyPr/>
          <a:lstStyle/>
          <a:p>
            <a:fld id="{384EAF49-B688-4FDA-B905-C803FB7758ED}"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EAF49-B688-4FDA-B905-C803FB7758ED}" type="slidenum">
              <a:rPr lang="en-US" altLang="zh-CN" smtClean="0"/>
              <a:pPr/>
              <a:t>7</a:t>
            </a:fld>
            <a:endParaRPr lang="en-US" altLang="zh-CN"/>
          </a:p>
        </p:txBody>
      </p:sp>
    </p:spTree>
    <p:extLst>
      <p:ext uri="{BB962C8B-B14F-4D97-AF65-F5344CB8AC3E}">
        <p14:creationId xmlns:p14="http://schemas.microsoft.com/office/powerpoint/2010/main" val="220928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84EAF49-B688-4FDA-B905-C803FB7758ED}" type="slidenum">
              <a:rPr lang="en-US" altLang="zh-CN" smtClean="0"/>
              <a:pPr/>
              <a:t>23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以不放</a:t>
            </a:r>
            <a:r>
              <a:rPr lang="en-US" altLang="zh-CN" dirty="0" smtClean="0"/>
              <a:t>m</a:t>
            </a:r>
            <a:r>
              <a:rPr lang="zh-CN" altLang="en-US" dirty="0" smtClean="0"/>
              <a:t>和</a:t>
            </a:r>
            <a:r>
              <a:rPr lang="en-US" altLang="zh-CN" dirty="0" smtClean="0"/>
              <a:t>M</a:t>
            </a:r>
            <a:r>
              <a:rPr lang="zh-CN" altLang="en-US" dirty="0" smtClean="0"/>
              <a:t>物体时候的弹簧高度为势能零点。</a:t>
            </a:r>
            <a:endParaRPr lang="zh-CN" altLang="en-US" dirty="0"/>
          </a:p>
        </p:txBody>
      </p:sp>
      <p:sp>
        <p:nvSpPr>
          <p:cNvPr id="4" name="灯片编号占位符 3"/>
          <p:cNvSpPr>
            <a:spLocks noGrp="1"/>
          </p:cNvSpPr>
          <p:nvPr>
            <p:ph type="sldNum" sz="quarter" idx="10"/>
          </p:nvPr>
        </p:nvSpPr>
        <p:spPr/>
        <p:txBody>
          <a:bodyPr/>
          <a:lstStyle/>
          <a:p>
            <a:fld id="{384EAF49-B688-4FDA-B905-C803FB7758ED}" type="slidenum">
              <a:rPr lang="en-US" altLang="zh-CN" smtClean="0"/>
              <a:pPr/>
              <a:t>57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103FEAB8-8001-445D-A6D2-340ECF451C1C}"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E590651-5EBF-48AD-944C-BA76842941D4}"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8A4BAE2-755F-4A14-AA25-25FCC1E4F64D}"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8605838" y="-12700"/>
            <a:ext cx="790575" cy="431800"/>
          </a:xfrm>
        </p:spPr>
        <p:txBody>
          <a:bodyPr/>
          <a:lstStyle>
            <a:lvl1pPr>
              <a:defRPr/>
            </a:lvl1pPr>
          </a:lstStyle>
          <a:p>
            <a:fld id="{9813E1C7-3AD9-4CB2-8C8E-A1772F8E782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85C4BCA-8F9D-4B69-A70E-46610D1B278E}"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4900B289-15A7-4210-B67D-CD8B6D1F2771}"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420952E-944E-4B56-A54B-12959412E71F}"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988F7687-3319-444C-B01A-60BB4158A17A}"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E7373C68-537F-4FB7-B1BB-D67EC1863F37}"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0B1CED52-A15C-4324-A5F9-27B8A49A24DE}"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FFD14DD-0E92-44C2-9772-FDF29E94FF30}"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205FF02D-E4D8-4DDB-8284-19199ED23702}"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3D7206-7CF0-45F6-AF07-6302DEB5569C}"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2.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49.e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47.bin"/><Relationship Id="rId14" Type="http://schemas.openxmlformats.org/officeDocument/2006/relationships/image" Target="../media/image53.emf"/></Relationships>
</file>

<file path=ppt/slides/_rels/slide11.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55.emf"/><Relationship Id="rId5" Type="http://schemas.openxmlformats.org/officeDocument/2006/relationships/oleObject" Target="../embeddings/oleObject51.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9.wmf"/><Relationship Id="rId5" Type="http://schemas.openxmlformats.org/officeDocument/2006/relationships/oleObject" Target="../embeddings/oleObject55.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7.bin"/></Relationships>
</file>

<file path=ppt/slides/_rels/slide14.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6.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63.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61.bin"/><Relationship Id="rId14" Type="http://schemas.openxmlformats.org/officeDocument/2006/relationships/image" Target="../media/image6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4.bin"/><Relationship Id="rId7" Type="http://schemas.openxmlformats.org/officeDocument/2006/relationships/image" Target="../media/image70.jpe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9.wmf"/><Relationship Id="rId5" Type="http://schemas.openxmlformats.org/officeDocument/2006/relationships/oleObject" Target="../embeddings/oleObject65.bin"/><Relationship Id="rId4" Type="http://schemas.openxmlformats.org/officeDocument/2006/relationships/image" Target="../media/image68.wmf"/></Relationships>
</file>

<file path=ppt/slides/_rels/slide16.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oleObject" Target="../embeddings/oleObject70.bin"/><Relationship Id="rId3" Type="http://schemas.openxmlformats.org/officeDocument/2006/relationships/oleObject" Target="../embeddings/oleObject66.bin"/><Relationship Id="rId7" Type="http://schemas.openxmlformats.org/officeDocument/2006/relationships/image" Target="../media/image13.jpeg"/><Relationship Id="rId12" Type="http://schemas.openxmlformats.org/officeDocument/2006/relationships/image" Target="../media/image74.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2.wmf"/><Relationship Id="rId11" Type="http://schemas.openxmlformats.org/officeDocument/2006/relationships/oleObject" Target="../embeddings/oleObject69.bin"/><Relationship Id="rId5" Type="http://schemas.openxmlformats.org/officeDocument/2006/relationships/oleObject" Target="../embeddings/oleObject67.bin"/><Relationship Id="rId10" Type="http://schemas.openxmlformats.org/officeDocument/2006/relationships/image" Target="../media/image73.emf"/><Relationship Id="rId4" Type="http://schemas.openxmlformats.org/officeDocument/2006/relationships/image" Target="../media/image71.wmf"/><Relationship Id="rId9" Type="http://schemas.openxmlformats.org/officeDocument/2006/relationships/oleObject" Target="../embeddings/oleObject68.bin"/><Relationship Id="rId14" Type="http://schemas.openxmlformats.org/officeDocument/2006/relationships/image" Target="../media/image75.emf"/></Relationships>
</file>

<file path=ppt/slides/_rels/slide17.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8.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4.bin"/></Relationships>
</file>

<file path=ppt/slides/_rels/slide18.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3.wmf"/><Relationship Id="rId5" Type="http://schemas.openxmlformats.org/officeDocument/2006/relationships/oleObject" Target="../embeddings/oleObject77.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9.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80.bin"/><Relationship Id="rId7" Type="http://schemas.openxmlformats.org/officeDocument/2006/relationships/image" Target="../media/image87.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81.bin"/><Relationship Id="rId5" Type="http://schemas.openxmlformats.org/officeDocument/2006/relationships/image" Target="../media/image86.emf"/><Relationship Id="rId4" Type="http://schemas.openxmlformats.org/officeDocument/2006/relationships/oleObject" Target="../embeddings/Microsoft_Word_97_-_2003___1.doc"/><Relationship Id="rId9" Type="http://schemas.openxmlformats.org/officeDocument/2006/relationships/image" Target="../media/image88.wmf"/></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5.bin"/><Relationship Id="rId18" Type="http://schemas.openxmlformats.org/officeDocument/2006/relationships/image" Target="../media/image8.emf"/><Relationship Id="rId26" Type="http://schemas.openxmlformats.org/officeDocument/2006/relationships/image" Target="../media/image12.emf"/><Relationship Id="rId3" Type="http://schemas.openxmlformats.org/officeDocument/2006/relationships/oleObject" Target="../embeddings/oleObject1.bin"/><Relationship Id="rId21" Type="http://schemas.openxmlformats.org/officeDocument/2006/relationships/oleObject" Target="../embeddings/oleObject9.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7.bin"/><Relationship Id="rId25"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4.bin"/><Relationship Id="rId24" Type="http://schemas.openxmlformats.org/officeDocument/2006/relationships/image" Target="../media/image11.emf"/><Relationship Id="rId5" Type="http://schemas.openxmlformats.org/officeDocument/2006/relationships/oleObject" Target="../embeddings/oleObject2.bin"/><Relationship Id="rId15" Type="http://schemas.openxmlformats.org/officeDocument/2006/relationships/oleObject" Target="../embeddings/oleObject6.bin"/><Relationship Id="rId23" Type="http://schemas.openxmlformats.org/officeDocument/2006/relationships/oleObject" Target="../embeddings/oleObject10.bin"/><Relationship Id="rId10" Type="http://schemas.openxmlformats.org/officeDocument/2006/relationships/image" Target="../media/image14.emf"/><Relationship Id="rId19" Type="http://schemas.openxmlformats.org/officeDocument/2006/relationships/oleObject" Target="../embeddings/oleObject8.bin"/><Relationship Id="rId4" Type="http://schemas.openxmlformats.org/officeDocument/2006/relationships/image" Target="../media/image2.emf"/><Relationship Id="rId9" Type="http://schemas.openxmlformats.org/officeDocument/2006/relationships/image" Target="../media/image13.jpeg"/><Relationship Id="rId14" Type="http://schemas.openxmlformats.org/officeDocument/2006/relationships/image" Target="../media/image6.emf"/><Relationship Id="rId22"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89.emf"/><Relationship Id="rId4" Type="http://schemas.openxmlformats.org/officeDocument/2006/relationships/oleObject" Target="../embeddings/Microsoft_Word_97_-_2003___2.doc"/></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90.emf"/><Relationship Id="rId4" Type="http://schemas.openxmlformats.org/officeDocument/2006/relationships/oleObject" Target="../embeddings/Microsoft_Word_97_-_2003___3.doc"/></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4.emf"/><Relationship Id="rId18" Type="http://schemas.openxmlformats.org/officeDocument/2006/relationships/oleObject" Target="../embeddings/oleObject91.bin"/><Relationship Id="rId26" Type="http://schemas.openxmlformats.org/officeDocument/2006/relationships/oleObject" Target="../embeddings/oleObject95.bin"/><Relationship Id="rId3" Type="http://schemas.openxmlformats.org/officeDocument/2006/relationships/notesSlide" Target="../notesSlides/notesSlide3.xml"/><Relationship Id="rId21" Type="http://schemas.openxmlformats.org/officeDocument/2006/relationships/image" Target="../media/image98.emf"/><Relationship Id="rId7" Type="http://schemas.openxmlformats.org/officeDocument/2006/relationships/image" Target="../media/image91.emf"/><Relationship Id="rId12" Type="http://schemas.openxmlformats.org/officeDocument/2006/relationships/oleObject" Target="../embeddings/oleObject88.bin"/><Relationship Id="rId17" Type="http://schemas.openxmlformats.org/officeDocument/2006/relationships/image" Target="../media/image96.emf"/><Relationship Id="rId25" Type="http://schemas.openxmlformats.org/officeDocument/2006/relationships/image" Target="../media/image100.emf"/><Relationship Id="rId2" Type="http://schemas.openxmlformats.org/officeDocument/2006/relationships/slideLayout" Target="../slideLayouts/slideLayout6.xml"/><Relationship Id="rId16" Type="http://schemas.openxmlformats.org/officeDocument/2006/relationships/oleObject" Target="../embeddings/oleObject90.bin"/><Relationship Id="rId20" Type="http://schemas.openxmlformats.org/officeDocument/2006/relationships/oleObject" Target="../embeddings/oleObject92.bin"/><Relationship Id="rId29" Type="http://schemas.openxmlformats.org/officeDocument/2006/relationships/image" Target="../media/image102.emf"/><Relationship Id="rId1" Type="http://schemas.openxmlformats.org/officeDocument/2006/relationships/vmlDrawing" Target="../drawings/vmlDrawing18.vml"/><Relationship Id="rId6" Type="http://schemas.openxmlformats.org/officeDocument/2006/relationships/oleObject" Target="../embeddings/oleObject85.bin"/><Relationship Id="rId11" Type="http://schemas.openxmlformats.org/officeDocument/2006/relationships/image" Target="../media/image93.emf"/><Relationship Id="rId24" Type="http://schemas.openxmlformats.org/officeDocument/2006/relationships/oleObject" Target="../embeddings/oleObject94.bin"/><Relationship Id="rId5" Type="http://schemas.openxmlformats.org/officeDocument/2006/relationships/image" Target="../media/image105.emf"/><Relationship Id="rId15" Type="http://schemas.openxmlformats.org/officeDocument/2006/relationships/image" Target="../media/image95.emf"/><Relationship Id="rId23" Type="http://schemas.openxmlformats.org/officeDocument/2006/relationships/image" Target="../media/image99.emf"/><Relationship Id="rId28" Type="http://schemas.openxmlformats.org/officeDocument/2006/relationships/oleObject" Target="../embeddings/oleObject96.bin"/><Relationship Id="rId10" Type="http://schemas.openxmlformats.org/officeDocument/2006/relationships/oleObject" Target="../embeddings/oleObject87.bin"/><Relationship Id="rId19" Type="http://schemas.openxmlformats.org/officeDocument/2006/relationships/image" Target="../media/image97.emf"/><Relationship Id="rId31" Type="http://schemas.openxmlformats.org/officeDocument/2006/relationships/image" Target="../media/image103.emf"/><Relationship Id="rId4" Type="http://schemas.openxmlformats.org/officeDocument/2006/relationships/image" Target="../media/image104.emf"/><Relationship Id="rId9" Type="http://schemas.openxmlformats.org/officeDocument/2006/relationships/image" Target="../media/image92.emf"/><Relationship Id="rId14" Type="http://schemas.openxmlformats.org/officeDocument/2006/relationships/oleObject" Target="../embeddings/oleObject89.bin"/><Relationship Id="rId22" Type="http://schemas.openxmlformats.org/officeDocument/2006/relationships/oleObject" Target="../embeddings/oleObject93.bin"/><Relationship Id="rId27" Type="http://schemas.openxmlformats.org/officeDocument/2006/relationships/image" Target="../media/image101.emf"/><Relationship Id="rId30" Type="http://schemas.openxmlformats.org/officeDocument/2006/relationships/oleObject" Target="../embeddings/oleObject97.bin"/></Relationships>
</file>

<file path=ppt/slides/_rels/slide24.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03.bin"/><Relationship Id="rId18" Type="http://schemas.openxmlformats.org/officeDocument/2006/relationships/oleObject" Target="../embeddings/oleObject106.bin"/><Relationship Id="rId26" Type="http://schemas.openxmlformats.org/officeDocument/2006/relationships/image" Target="../media/image115.wmf"/><Relationship Id="rId3" Type="http://schemas.openxmlformats.org/officeDocument/2006/relationships/oleObject" Target="../embeddings/oleObject98.bin"/><Relationship Id="rId21" Type="http://schemas.openxmlformats.org/officeDocument/2006/relationships/oleObject" Target="../embeddings/oleObject108.bin"/><Relationship Id="rId7" Type="http://schemas.openxmlformats.org/officeDocument/2006/relationships/oleObject" Target="../embeddings/oleObject100.bin"/><Relationship Id="rId12" Type="http://schemas.openxmlformats.org/officeDocument/2006/relationships/image" Target="../media/image110.wmf"/><Relationship Id="rId17" Type="http://schemas.openxmlformats.org/officeDocument/2006/relationships/image" Target="../media/image112.wmf"/><Relationship Id="rId25" Type="http://schemas.openxmlformats.org/officeDocument/2006/relationships/oleObject" Target="../embeddings/oleObject111.bin"/><Relationship Id="rId33" Type="http://schemas.openxmlformats.org/officeDocument/2006/relationships/image" Target="../media/image118.wmf"/><Relationship Id="rId2" Type="http://schemas.openxmlformats.org/officeDocument/2006/relationships/slideLayout" Target="../slideLayouts/slideLayout7.xml"/><Relationship Id="rId16" Type="http://schemas.openxmlformats.org/officeDocument/2006/relationships/oleObject" Target="../embeddings/oleObject105.bin"/><Relationship Id="rId20" Type="http://schemas.openxmlformats.org/officeDocument/2006/relationships/image" Target="../media/image113.emf"/><Relationship Id="rId29" Type="http://schemas.openxmlformats.org/officeDocument/2006/relationships/oleObject" Target="../embeddings/oleObject113.bin"/><Relationship Id="rId1" Type="http://schemas.openxmlformats.org/officeDocument/2006/relationships/vmlDrawing" Target="../drawings/vmlDrawing19.vml"/><Relationship Id="rId6" Type="http://schemas.openxmlformats.org/officeDocument/2006/relationships/image" Target="../media/image107.wmf"/><Relationship Id="rId11" Type="http://schemas.openxmlformats.org/officeDocument/2006/relationships/oleObject" Target="../embeddings/oleObject102.bin"/><Relationship Id="rId24" Type="http://schemas.openxmlformats.org/officeDocument/2006/relationships/oleObject" Target="../embeddings/oleObject110.bin"/><Relationship Id="rId32" Type="http://schemas.openxmlformats.org/officeDocument/2006/relationships/oleObject" Target="../embeddings/oleObject115.bin"/><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9.bin"/><Relationship Id="rId28" Type="http://schemas.openxmlformats.org/officeDocument/2006/relationships/image" Target="../media/image116.wmf"/><Relationship Id="rId10" Type="http://schemas.openxmlformats.org/officeDocument/2006/relationships/image" Target="../media/image109.wmf"/><Relationship Id="rId19" Type="http://schemas.openxmlformats.org/officeDocument/2006/relationships/oleObject" Target="../embeddings/oleObject107.bin"/><Relationship Id="rId31" Type="http://schemas.openxmlformats.org/officeDocument/2006/relationships/image" Target="../media/image117.wmf"/><Relationship Id="rId4" Type="http://schemas.openxmlformats.org/officeDocument/2006/relationships/image" Target="../media/image106.wmf"/><Relationship Id="rId9" Type="http://schemas.openxmlformats.org/officeDocument/2006/relationships/oleObject" Target="../embeddings/oleObject101.bin"/><Relationship Id="rId14" Type="http://schemas.openxmlformats.org/officeDocument/2006/relationships/image" Target="../media/image111.wmf"/><Relationship Id="rId22" Type="http://schemas.openxmlformats.org/officeDocument/2006/relationships/image" Target="../media/image114.emf"/><Relationship Id="rId27" Type="http://schemas.openxmlformats.org/officeDocument/2006/relationships/oleObject" Target="../embeddings/oleObject112.bin"/><Relationship Id="rId30" Type="http://schemas.openxmlformats.org/officeDocument/2006/relationships/oleObject" Target="../embeddings/oleObject114.bin"/></Relationships>
</file>

<file path=ppt/slides/_rels/slide25.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21.bin"/><Relationship Id="rId18" Type="http://schemas.openxmlformats.org/officeDocument/2006/relationships/image" Target="../media/image120.emf"/><Relationship Id="rId26" Type="http://schemas.openxmlformats.org/officeDocument/2006/relationships/oleObject" Target="../embeddings/oleObject129.bin"/><Relationship Id="rId3" Type="http://schemas.openxmlformats.org/officeDocument/2006/relationships/oleObject" Target="../embeddings/oleObject116.bin"/><Relationship Id="rId21" Type="http://schemas.openxmlformats.org/officeDocument/2006/relationships/oleObject" Target="../embeddings/oleObject126.bin"/><Relationship Id="rId7" Type="http://schemas.openxmlformats.org/officeDocument/2006/relationships/oleObject" Target="../embeddings/oleObject118.bin"/><Relationship Id="rId12" Type="http://schemas.openxmlformats.org/officeDocument/2006/relationships/image" Target="../media/image112.wmf"/><Relationship Id="rId17" Type="http://schemas.openxmlformats.org/officeDocument/2006/relationships/oleObject" Target="../embeddings/oleObject123.bin"/><Relationship Id="rId25" Type="http://schemas.openxmlformats.org/officeDocument/2006/relationships/image" Target="../media/image122.wmf"/><Relationship Id="rId2" Type="http://schemas.openxmlformats.org/officeDocument/2006/relationships/slideLayout" Target="../slideLayouts/slideLayout7.xml"/><Relationship Id="rId16" Type="http://schemas.openxmlformats.org/officeDocument/2006/relationships/image" Target="../media/image119.emf"/><Relationship Id="rId20" Type="http://schemas.openxmlformats.org/officeDocument/2006/relationships/oleObject" Target="../embeddings/oleObject125.bin"/><Relationship Id="rId29" Type="http://schemas.openxmlformats.org/officeDocument/2006/relationships/image" Target="../media/image124.wmf"/><Relationship Id="rId1" Type="http://schemas.openxmlformats.org/officeDocument/2006/relationships/vmlDrawing" Target="../drawings/vmlDrawing20.vml"/><Relationship Id="rId6" Type="http://schemas.openxmlformats.org/officeDocument/2006/relationships/image" Target="../media/image110.wmf"/><Relationship Id="rId11" Type="http://schemas.openxmlformats.org/officeDocument/2006/relationships/oleObject" Target="../embeddings/oleObject120.bin"/><Relationship Id="rId24" Type="http://schemas.openxmlformats.org/officeDocument/2006/relationships/oleObject" Target="../embeddings/oleObject128.bin"/><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image" Target="../media/image121.wmf"/><Relationship Id="rId28" Type="http://schemas.openxmlformats.org/officeDocument/2006/relationships/oleObject" Target="../embeddings/oleObject130.bin"/><Relationship Id="rId10" Type="http://schemas.openxmlformats.org/officeDocument/2006/relationships/image" Target="../media/image107.wmf"/><Relationship Id="rId19" Type="http://schemas.openxmlformats.org/officeDocument/2006/relationships/oleObject" Target="../embeddings/oleObject124.bin"/><Relationship Id="rId31" Type="http://schemas.openxmlformats.org/officeDocument/2006/relationships/image" Target="../media/image125.wmf"/><Relationship Id="rId4" Type="http://schemas.openxmlformats.org/officeDocument/2006/relationships/image" Target="../media/image109.wmf"/><Relationship Id="rId9" Type="http://schemas.openxmlformats.org/officeDocument/2006/relationships/oleObject" Target="../embeddings/oleObject119.bin"/><Relationship Id="rId14" Type="http://schemas.openxmlformats.org/officeDocument/2006/relationships/image" Target="../media/image108.wmf"/><Relationship Id="rId22" Type="http://schemas.openxmlformats.org/officeDocument/2006/relationships/oleObject" Target="../embeddings/oleObject127.bin"/><Relationship Id="rId27" Type="http://schemas.openxmlformats.org/officeDocument/2006/relationships/image" Target="../media/image123.wmf"/><Relationship Id="rId30" Type="http://schemas.openxmlformats.org/officeDocument/2006/relationships/oleObject" Target="../embeddings/oleObject131.bin"/></Relationships>
</file>

<file path=ppt/slides/_rels/slide26.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127.emf"/><Relationship Id="rId5" Type="http://schemas.openxmlformats.org/officeDocument/2006/relationships/oleObject" Target="../embeddings/oleObject133.bin"/><Relationship Id="rId4" Type="http://schemas.openxmlformats.org/officeDocument/2006/relationships/image" Target="../media/image126.emf"/></Relationships>
</file>

<file path=ppt/slides/_rels/slide27.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30.emf"/><Relationship Id="rId5" Type="http://schemas.openxmlformats.org/officeDocument/2006/relationships/oleObject" Target="../embeddings/oleObject136.bin"/><Relationship Id="rId10" Type="http://schemas.openxmlformats.org/officeDocument/2006/relationships/image" Target="../media/image132.emf"/><Relationship Id="rId4" Type="http://schemas.openxmlformats.org/officeDocument/2006/relationships/image" Target="../media/image129.wmf"/><Relationship Id="rId9" Type="http://schemas.openxmlformats.org/officeDocument/2006/relationships/oleObject" Target="../embeddings/oleObject13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34.emf"/><Relationship Id="rId5" Type="http://schemas.openxmlformats.org/officeDocument/2006/relationships/oleObject" Target="../embeddings/oleObject140.bin"/><Relationship Id="rId4" Type="http://schemas.openxmlformats.org/officeDocument/2006/relationships/image" Target="../media/image13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135.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emf"/><Relationship Id="rId18" Type="http://schemas.openxmlformats.org/officeDocument/2006/relationships/oleObject" Target="../embeddings/oleObject19.bin"/><Relationship Id="rId3" Type="http://schemas.openxmlformats.org/officeDocument/2006/relationships/oleObject" Target="../embeddings/oleObject12.bin"/><Relationship Id="rId7" Type="http://schemas.openxmlformats.org/officeDocument/2006/relationships/image" Target="../media/image23.emf"/><Relationship Id="rId12" Type="http://schemas.openxmlformats.org/officeDocument/2006/relationships/oleObject" Target="../embeddings/oleObject16.bin"/><Relationship Id="rId17" Type="http://schemas.openxmlformats.org/officeDocument/2006/relationships/image" Target="../media/image21.emf"/><Relationship Id="rId2" Type="http://schemas.openxmlformats.org/officeDocument/2006/relationships/slideLayout" Target="../slideLayouts/slideLayout6.xml"/><Relationship Id="rId16"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image" Target="../media/image18.emf"/><Relationship Id="rId5" Type="http://schemas.openxmlformats.org/officeDocument/2006/relationships/oleObject" Target="../embeddings/oleObject13.bin"/><Relationship Id="rId15" Type="http://schemas.openxmlformats.org/officeDocument/2006/relationships/image" Target="../media/image20.emf"/><Relationship Id="rId10" Type="http://schemas.openxmlformats.org/officeDocument/2006/relationships/oleObject" Target="../embeddings/oleObject15.bin"/><Relationship Id="rId19" Type="http://schemas.openxmlformats.org/officeDocument/2006/relationships/image" Target="../media/image22.emf"/><Relationship Id="rId4" Type="http://schemas.openxmlformats.org/officeDocument/2006/relationships/image" Target="../media/image15.emf"/><Relationship Id="rId9" Type="http://schemas.openxmlformats.org/officeDocument/2006/relationships/image" Target="../media/image17.emf"/><Relationship Id="rId14" Type="http://schemas.openxmlformats.org/officeDocument/2006/relationships/oleObject" Target="../embeddings/oleObject17.bin"/></Relationships>
</file>

<file path=ppt/slides/_rels/slide3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137.wmf"/><Relationship Id="rId5" Type="http://schemas.openxmlformats.org/officeDocument/2006/relationships/oleObject" Target="../embeddings/oleObject143.bin"/><Relationship Id="rId4" Type="http://schemas.openxmlformats.org/officeDocument/2006/relationships/image" Target="../media/image136.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43.wmf"/><Relationship Id="rId3" Type="http://schemas.openxmlformats.org/officeDocument/2006/relationships/oleObject" Target="../embeddings/oleObject145.bin"/><Relationship Id="rId7" Type="http://schemas.openxmlformats.org/officeDocument/2006/relationships/image" Target="../media/image140.wmf"/><Relationship Id="rId12" Type="http://schemas.openxmlformats.org/officeDocument/2006/relationships/oleObject" Target="../embeddings/oleObject149.bin"/><Relationship Id="rId17" Type="http://schemas.openxmlformats.org/officeDocument/2006/relationships/image" Target="../media/image145.wmf"/><Relationship Id="rId2" Type="http://schemas.openxmlformats.org/officeDocument/2006/relationships/slideLayout" Target="../slideLayouts/slideLayout7.xml"/><Relationship Id="rId16" Type="http://schemas.openxmlformats.org/officeDocument/2006/relationships/oleObject" Target="../embeddings/oleObject151.bin"/><Relationship Id="rId1" Type="http://schemas.openxmlformats.org/officeDocument/2006/relationships/vmlDrawing" Target="../drawings/vmlDrawing26.vml"/><Relationship Id="rId6" Type="http://schemas.openxmlformats.org/officeDocument/2006/relationships/oleObject" Target="../embeddings/oleObject146.bin"/><Relationship Id="rId11" Type="http://schemas.openxmlformats.org/officeDocument/2006/relationships/image" Target="../media/image142.wmf"/><Relationship Id="rId5" Type="http://schemas.openxmlformats.org/officeDocument/2006/relationships/image" Target="../media/image146.png"/><Relationship Id="rId15" Type="http://schemas.openxmlformats.org/officeDocument/2006/relationships/image" Target="../media/image144.wmf"/><Relationship Id="rId10" Type="http://schemas.openxmlformats.org/officeDocument/2006/relationships/oleObject" Target="../embeddings/oleObject148.bin"/><Relationship Id="rId4" Type="http://schemas.openxmlformats.org/officeDocument/2006/relationships/image" Target="../media/image139.wmf"/><Relationship Id="rId9" Type="http://schemas.openxmlformats.org/officeDocument/2006/relationships/image" Target="../media/image141.wmf"/><Relationship Id="rId14" Type="http://schemas.openxmlformats.org/officeDocument/2006/relationships/oleObject" Target="../embeddings/oleObject15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image" Target="../media/image146.png"/><Relationship Id="rId7"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53.bin"/><Relationship Id="rId11" Type="http://schemas.openxmlformats.org/officeDocument/2006/relationships/image" Target="../media/image150.wmf"/><Relationship Id="rId5" Type="http://schemas.openxmlformats.org/officeDocument/2006/relationships/image" Target="../media/image147.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49.wmf"/></Relationships>
</file>

<file path=ppt/slides/_rels/slide33.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61.bin"/><Relationship Id="rId18" Type="http://schemas.openxmlformats.org/officeDocument/2006/relationships/image" Target="../media/image158.wmf"/><Relationship Id="rId26" Type="http://schemas.openxmlformats.org/officeDocument/2006/relationships/oleObject" Target="../embeddings/oleObject169.bin"/><Relationship Id="rId3" Type="http://schemas.openxmlformats.org/officeDocument/2006/relationships/oleObject" Target="../embeddings/oleObject156.bin"/><Relationship Id="rId21" Type="http://schemas.openxmlformats.org/officeDocument/2006/relationships/oleObject" Target="../embeddings/oleObject166.bin"/><Relationship Id="rId7" Type="http://schemas.openxmlformats.org/officeDocument/2006/relationships/oleObject" Target="../embeddings/oleObject158.bin"/><Relationship Id="rId12" Type="http://schemas.openxmlformats.org/officeDocument/2006/relationships/image" Target="../media/image155.wmf"/><Relationship Id="rId17" Type="http://schemas.openxmlformats.org/officeDocument/2006/relationships/oleObject" Target="../embeddings/oleObject163.bin"/><Relationship Id="rId25"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image" Target="../media/image157.wmf"/><Relationship Id="rId20" Type="http://schemas.openxmlformats.org/officeDocument/2006/relationships/oleObject" Target="../embeddings/oleObject165.bin"/><Relationship Id="rId1" Type="http://schemas.openxmlformats.org/officeDocument/2006/relationships/vmlDrawing" Target="../drawings/vmlDrawing28.vml"/><Relationship Id="rId6" Type="http://schemas.openxmlformats.org/officeDocument/2006/relationships/image" Target="../media/image152.wmf"/><Relationship Id="rId11" Type="http://schemas.openxmlformats.org/officeDocument/2006/relationships/oleObject" Target="../embeddings/oleObject160.bin"/><Relationship Id="rId24" Type="http://schemas.openxmlformats.org/officeDocument/2006/relationships/image" Target="../media/image159.wmf"/><Relationship Id="rId5" Type="http://schemas.openxmlformats.org/officeDocument/2006/relationships/oleObject" Target="../embeddings/oleObject157.bin"/><Relationship Id="rId15" Type="http://schemas.openxmlformats.org/officeDocument/2006/relationships/oleObject" Target="../embeddings/oleObject162.bin"/><Relationship Id="rId23" Type="http://schemas.openxmlformats.org/officeDocument/2006/relationships/oleObject" Target="../embeddings/oleObject167.bin"/><Relationship Id="rId28" Type="http://schemas.openxmlformats.org/officeDocument/2006/relationships/image" Target="../media/image160.wmf"/><Relationship Id="rId10" Type="http://schemas.openxmlformats.org/officeDocument/2006/relationships/image" Target="../media/image154.wmf"/><Relationship Id="rId19" Type="http://schemas.openxmlformats.org/officeDocument/2006/relationships/oleObject" Target="../embeddings/oleObject164.bin"/><Relationship Id="rId4" Type="http://schemas.openxmlformats.org/officeDocument/2006/relationships/image" Target="../media/image151.wmf"/><Relationship Id="rId9" Type="http://schemas.openxmlformats.org/officeDocument/2006/relationships/oleObject" Target="../embeddings/oleObject159.bin"/><Relationship Id="rId14" Type="http://schemas.openxmlformats.org/officeDocument/2006/relationships/image" Target="../media/image156.wmf"/><Relationship Id="rId22" Type="http://schemas.openxmlformats.org/officeDocument/2006/relationships/image" Target="../media/image140.wmf"/><Relationship Id="rId27" Type="http://schemas.openxmlformats.org/officeDocument/2006/relationships/oleObject" Target="../embeddings/oleObject170.bin"/></Relationships>
</file>

<file path=ppt/slides/_rels/slide34.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62.wmf"/><Relationship Id="rId5" Type="http://schemas.openxmlformats.org/officeDocument/2006/relationships/oleObject" Target="../embeddings/oleObject172.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74.bin"/></Relationships>
</file>

<file path=ppt/slides/_rels/slide35.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66.wmf"/><Relationship Id="rId5" Type="http://schemas.openxmlformats.org/officeDocument/2006/relationships/oleObject" Target="../embeddings/oleObject176.bin"/><Relationship Id="rId10" Type="http://schemas.openxmlformats.org/officeDocument/2006/relationships/image" Target="../media/image167.wmf"/><Relationship Id="rId4" Type="http://schemas.openxmlformats.org/officeDocument/2006/relationships/image" Target="../media/image165.wmf"/><Relationship Id="rId9" Type="http://schemas.openxmlformats.org/officeDocument/2006/relationships/oleObject" Target="../embeddings/oleObject178.bin"/></Relationships>
</file>

<file path=ppt/slides/_rels/slide36.xml.rels><?xml version="1.0" encoding="UTF-8" standalone="yes"?>
<Relationships xmlns="http://schemas.openxmlformats.org/package/2006/relationships"><Relationship Id="rId8" Type="http://schemas.openxmlformats.org/officeDocument/2006/relationships/image" Target="../media/image170.e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72.emf"/><Relationship Id="rId2" Type="http://schemas.openxmlformats.org/officeDocument/2006/relationships/slideLayout" Target="../slideLayouts/slideLayout6.xml"/><Relationship Id="rId16" Type="http://schemas.openxmlformats.org/officeDocument/2006/relationships/image" Target="../media/image174.emf"/><Relationship Id="rId1" Type="http://schemas.openxmlformats.org/officeDocument/2006/relationships/vmlDrawing" Target="../drawings/vmlDrawing31.vml"/><Relationship Id="rId6" Type="http://schemas.openxmlformats.org/officeDocument/2006/relationships/image" Target="../media/image169.e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71.emf"/><Relationship Id="rId4" Type="http://schemas.openxmlformats.org/officeDocument/2006/relationships/image" Target="../media/image168.emf"/><Relationship Id="rId9" Type="http://schemas.openxmlformats.org/officeDocument/2006/relationships/oleObject" Target="../embeddings/oleObject182.bin"/><Relationship Id="rId14" Type="http://schemas.openxmlformats.org/officeDocument/2006/relationships/image" Target="../media/image173.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76.emf"/><Relationship Id="rId5" Type="http://schemas.openxmlformats.org/officeDocument/2006/relationships/oleObject" Target="../embeddings/oleObject187.bin"/><Relationship Id="rId4" Type="http://schemas.openxmlformats.org/officeDocument/2006/relationships/image" Target="../media/image175.emf"/></Relationships>
</file>

<file path=ppt/slides/_rels/slide38.xml.rels><?xml version="1.0" encoding="UTF-8" standalone="yes"?>
<Relationships xmlns="http://schemas.openxmlformats.org/package/2006/relationships"><Relationship Id="rId8" Type="http://schemas.openxmlformats.org/officeDocument/2006/relationships/image" Target="../media/image179.e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78.emf"/><Relationship Id="rId5" Type="http://schemas.openxmlformats.org/officeDocument/2006/relationships/oleObject" Target="../embeddings/oleObject189.bin"/><Relationship Id="rId10" Type="http://schemas.openxmlformats.org/officeDocument/2006/relationships/image" Target="../media/image180.emf"/><Relationship Id="rId4" Type="http://schemas.openxmlformats.org/officeDocument/2006/relationships/image" Target="../media/image177.emf"/><Relationship Id="rId9" Type="http://schemas.openxmlformats.org/officeDocument/2006/relationships/oleObject" Target="../embeddings/oleObject19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image" Target="../media/image177.emf"/></Relationships>
</file>

<file path=ppt/slides/_rels/slide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2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81.emf"/><Relationship Id="rId4" Type="http://schemas.openxmlformats.org/officeDocument/2006/relationships/oleObject" Target="../embeddings/Microsoft_Word_97_-_2003___4.doc"/></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4.bin"/><Relationship Id="rId7" Type="http://schemas.openxmlformats.org/officeDocument/2006/relationships/image" Target="../media/image183.e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95.bin"/><Relationship Id="rId5" Type="http://schemas.openxmlformats.org/officeDocument/2006/relationships/image" Target="../media/image182.emf"/><Relationship Id="rId4" Type="http://schemas.openxmlformats.org/officeDocument/2006/relationships/oleObject" Target="../embeddings/Microsoft_Word_97_-_2003___5.doc"/></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6.bin"/><Relationship Id="rId7" Type="http://schemas.openxmlformats.org/officeDocument/2006/relationships/image" Target="../media/image185.e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97.bin"/><Relationship Id="rId5" Type="http://schemas.openxmlformats.org/officeDocument/2006/relationships/image" Target="../media/image184.emf"/><Relationship Id="rId4" Type="http://schemas.openxmlformats.org/officeDocument/2006/relationships/oleObject" Target="../embeddings/Microsoft_Word_97_-_2003___6.doc"/></Relationships>
</file>

<file path=ppt/slides/_rels/slide45.xml.rels><?xml version="1.0" encoding="UTF-8" standalone="yes"?>
<Relationships xmlns="http://schemas.openxmlformats.org/package/2006/relationships"><Relationship Id="rId8" Type="http://schemas.openxmlformats.org/officeDocument/2006/relationships/oleObject" Target="../embeddings/Microsoft_Word_97_-_2003___7.doc"/><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7.emf"/><Relationship Id="rId5" Type="http://schemas.openxmlformats.org/officeDocument/2006/relationships/oleObject" Target="../embeddings/oleObject199.bin"/><Relationship Id="rId4" Type="http://schemas.openxmlformats.org/officeDocument/2006/relationships/image" Target="../media/image186.emf"/><Relationship Id="rId9" Type="http://schemas.openxmlformats.org/officeDocument/2006/relationships/image" Target="../media/image188.emf"/></Relationships>
</file>

<file path=ppt/slides/_rels/slide46.xml.rels><?xml version="1.0" encoding="UTF-8" standalone="yes"?>
<Relationships xmlns="http://schemas.openxmlformats.org/package/2006/relationships"><Relationship Id="rId3" Type="http://schemas.openxmlformats.org/officeDocument/2006/relationships/image" Target="../media/image190.jpeg"/><Relationship Id="rId2" Type="http://schemas.openxmlformats.org/officeDocument/2006/relationships/image" Target="../media/image189.jpeg"/><Relationship Id="rId1" Type="http://schemas.openxmlformats.org/officeDocument/2006/relationships/slideLayout" Target="../slideLayouts/slideLayout7.xml"/><Relationship Id="rId5" Type="http://schemas.openxmlformats.org/officeDocument/2006/relationships/image" Target="../media/image192.jpeg"/><Relationship Id="rId4" Type="http://schemas.openxmlformats.org/officeDocument/2006/relationships/image" Target="../media/image19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4.jpeg"/><Relationship Id="rId2" Type="http://schemas.openxmlformats.org/officeDocument/2006/relationships/image" Target="../media/image193.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1.xml"/><Relationship Id="rId1" Type="http://schemas.openxmlformats.org/officeDocument/2006/relationships/vmlDrawing" Target="../drawings/vmlDrawing39.vml"/><Relationship Id="rId4" Type="http://schemas.openxmlformats.org/officeDocument/2006/relationships/image" Target="../media/image196.png"/></Relationships>
</file>

<file path=ppt/slides/_rels/slide5.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28.bin"/><Relationship Id="rId18" Type="http://schemas.openxmlformats.org/officeDocument/2006/relationships/image" Target="../media/image34.e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1.emf"/><Relationship Id="rId17" Type="http://schemas.openxmlformats.org/officeDocument/2006/relationships/oleObject" Target="../embeddings/oleObject30.bin"/><Relationship Id="rId2" Type="http://schemas.openxmlformats.org/officeDocument/2006/relationships/slideLayout" Target="../slideLayouts/slideLayout6.xml"/><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vmlDrawing" Target="../drawings/vmlDrawing4.vml"/><Relationship Id="rId6" Type="http://schemas.openxmlformats.org/officeDocument/2006/relationships/image" Target="../media/image28.e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30.emf"/><Relationship Id="rId19" Type="http://schemas.openxmlformats.org/officeDocument/2006/relationships/oleObject" Target="../embeddings/oleObject31.bin"/><Relationship Id="rId4" Type="http://schemas.openxmlformats.org/officeDocument/2006/relationships/image" Target="../media/image27.emf"/><Relationship Id="rId9" Type="http://schemas.openxmlformats.org/officeDocument/2006/relationships/oleObject" Target="../embeddings/oleObject26.bin"/><Relationship Id="rId14" Type="http://schemas.openxmlformats.org/officeDocument/2006/relationships/image" Target="../media/image32.emf"/></Relationships>
</file>

<file path=ppt/slides/_rels/slide50.xml.rels><?xml version="1.0" encoding="UTF-8" standalone="yes"?>
<Relationships xmlns="http://schemas.openxmlformats.org/package/2006/relationships"><Relationship Id="rId8" Type="http://schemas.openxmlformats.org/officeDocument/2006/relationships/image" Target="../media/image205.emf"/><Relationship Id="rId13" Type="http://schemas.openxmlformats.org/officeDocument/2006/relationships/image" Target="../media/image198.emf"/><Relationship Id="rId3" Type="http://schemas.openxmlformats.org/officeDocument/2006/relationships/image" Target="../media/image200.jpeg"/><Relationship Id="rId7" Type="http://schemas.openxmlformats.org/officeDocument/2006/relationships/image" Target="../media/image204.emf"/><Relationship Id="rId12" Type="http://schemas.openxmlformats.org/officeDocument/2006/relationships/oleObject" Target="../embeddings/oleObject202.bin"/><Relationship Id="rId2" Type="http://schemas.openxmlformats.org/officeDocument/2006/relationships/slideLayout" Target="../slideLayouts/slideLayout6.xml"/><Relationship Id="rId1" Type="http://schemas.openxmlformats.org/officeDocument/2006/relationships/vmlDrawing" Target="../drawings/vmlDrawing40.vml"/><Relationship Id="rId6" Type="http://schemas.openxmlformats.org/officeDocument/2006/relationships/image" Target="../media/image203.emf"/><Relationship Id="rId11" Type="http://schemas.openxmlformats.org/officeDocument/2006/relationships/image" Target="../media/image197.emf"/><Relationship Id="rId5" Type="http://schemas.openxmlformats.org/officeDocument/2006/relationships/image" Target="../media/image202.wmf"/><Relationship Id="rId15" Type="http://schemas.openxmlformats.org/officeDocument/2006/relationships/image" Target="../media/image199.emf"/><Relationship Id="rId10" Type="http://schemas.openxmlformats.org/officeDocument/2006/relationships/oleObject" Target="../embeddings/oleObject201.bin"/><Relationship Id="rId4" Type="http://schemas.openxmlformats.org/officeDocument/2006/relationships/image" Target="../media/image201.wmf"/><Relationship Id="rId9" Type="http://schemas.openxmlformats.org/officeDocument/2006/relationships/image" Target="../media/image206.emf"/><Relationship Id="rId14" Type="http://schemas.openxmlformats.org/officeDocument/2006/relationships/oleObject" Target="../embeddings/oleObject203.bin"/></Relationships>
</file>

<file path=ppt/slides/_rels/slide51.xml.rels><?xml version="1.0" encoding="UTF-8" standalone="yes"?>
<Relationships xmlns="http://schemas.openxmlformats.org/package/2006/relationships"><Relationship Id="rId8" Type="http://schemas.openxmlformats.org/officeDocument/2006/relationships/image" Target="../media/image209.e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image" Target="../media/image208.emf"/><Relationship Id="rId5" Type="http://schemas.openxmlformats.org/officeDocument/2006/relationships/oleObject" Target="../embeddings/oleObject205.bin"/><Relationship Id="rId4" Type="http://schemas.openxmlformats.org/officeDocument/2006/relationships/image" Target="../media/image207.emf"/></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2.xml"/><Relationship Id="rId1" Type="http://schemas.openxmlformats.org/officeDocument/2006/relationships/vmlDrawing" Target="../drawings/vmlDrawing42.vml"/><Relationship Id="rId4" Type="http://schemas.openxmlformats.org/officeDocument/2006/relationships/image" Target="../media/image211.png"/></Relationships>
</file>

<file path=ppt/slides/_rels/slide53.xml.rels><?xml version="1.0" encoding="UTF-8" standalone="yes"?>
<Relationships xmlns="http://schemas.openxmlformats.org/package/2006/relationships"><Relationship Id="rId8" Type="http://schemas.openxmlformats.org/officeDocument/2006/relationships/image" Target="../media/image214.emf"/><Relationship Id="rId3" Type="http://schemas.openxmlformats.org/officeDocument/2006/relationships/oleObject" Target="../embeddings/oleObject207.bin"/><Relationship Id="rId7" Type="http://schemas.openxmlformats.org/officeDocument/2006/relationships/oleObject" Target="../embeddings/oleObject209.bin"/><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213.emf"/><Relationship Id="rId5" Type="http://schemas.openxmlformats.org/officeDocument/2006/relationships/oleObject" Target="../embeddings/oleObject208.bin"/><Relationship Id="rId4" Type="http://schemas.openxmlformats.org/officeDocument/2006/relationships/image" Target="../media/image212.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6.xml"/><Relationship Id="rId1" Type="http://schemas.openxmlformats.org/officeDocument/2006/relationships/vmlDrawing" Target="../drawings/vmlDrawing44.vml"/><Relationship Id="rId4" Type="http://schemas.openxmlformats.org/officeDocument/2006/relationships/image" Target="../media/image215.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6.xml"/><Relationship Id="rId1" Type="http://schemas.openxmlformats.org/officeDocument/2006/relationships/vmlDrawing" Target="../drawings/vmlDrawing45.vml"/><Relationship Id="rId5" Type="http://schemas.openxmlformats.org/officeDocument/2006/relationships/image" Target="../media/image216.emf"/><Relationship Id="rId4" Type="http://schemas.openxmlformats.org/officeDocument/2006/relationships/oleObject" Target="../embeddings/Microsoft_Word_97_-_2003___8.doc"/></Relationships>
</file>

<file path=ppt/slides/_rels/slide56.xml.rels><?xml version="1.0" encoding="UTF-8" standalone="yes"?>
<Relationships xmlns="http://schemas.openxmlformats.org/package/2006/relationships"><Relationship Id="rId2" Type="http://schemas.openxmlformats.org/officeDocument/2006/relationships/image" Target="../media/image217.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18.emf"/><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oleObject" Target="../embeddings/Microsoft_Word_97_-_2003___9.doc"/><Relationship Id="rId5" Type="http://schemas.openxmlformats.org/officeDocument/2006/relationships/oleObject" Target="../embeddings/oleObject212.bin"/><Relationship Id="rId4" Type="http://schemas.openxmlformats.org/officeDocument/2006/relationships/image" Target="../media/image219.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220.emf"/><Relationship Id="rId4" Type="http://schemas.openxmlformats.org/officeDocument/2006/relationships/oleObject" Target="../embeddings/Microsoft_Word_97_-_2003___10.doc"/></Relationships>
</file>

<file path=ppt/slides/_rels/slide59.xml.rels><?xml version="1.0" encoding="UTF-8" standalone="yes"?>
<Relationships xmlns="http://schemas.openxmlformats.org/package/2006/relationships"><Relationship Id="rId8" Type="http://schemas.openxmlformats.org/officeDocument/2006/relationships/image" Target="../media/image222.emf"/><Relationship Id="rId3" Type="http://schemas.openxmlformats.org/officeDocument/2006/relationships/oleObject" Target="../embeddings/oleObject214.bin"/><Relationship Id="rId7" Type="http://schemas.openxmlformats.org/officeDocument/2006/relationships/oleObject" Target="../embeddings/Microsoft_Word_97_-_2003___12.doc"/><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15.bin"/><Relationship Id="rId11" Type="http://schemas.openxmlformats.org/officeDocument/2006/relationships/image" Target="../media/image223.emf"/><Relationship Id="rId5" Type="http://schemas.openxmlformats.org/officeDocument/2006/relationships/image" Target="../media/image221.emf"/><Relationship Id="rId10" Type="http://schemas.openxmlformats.org/officeDocument/2006/relationships/oleObject" Target="../embeddings/Microsoft_Word_97_-_2003___13.doc"/><Relationship Id="rId4" Type="http://schemas.openxmlformats.org/officeDocument/2006/relationships/oleObject" Target="../embeddings/Microsoft_Word_97_-_2003___11.doc"/><Relationship Id="rId9" Type="http://schemas.openxmlformats.org/officeDocument/2006/relationships/oleObject" Target="../embeddings/oleObject216.bin"/></Relationships>
</file>

<file path=ppt/slides/_rels/slide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7.wmf"/><Relationship Id="rId5" Type="http://schemas.openxmlformats.org/officeDocument/2006/relationships/oleObject" Target="../embeddings/oleObject33.bin"/><Relationship Id="rId4" Type="http://schemas.openxmlformats.org/officeDocument/2006/relationships/image" Target="../media/image36.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26.png"/><Relationship Id="rId7" Type="http://schemas.openxmlformats.org/officeDocument/2006/relationships/oleObject" Target="../embeddings/oleObject218.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24.wmf"/><Relationship Id="rId5" Type="http://schemas.openxmlformats.org/officeDocument/2006/relationships/oleObject" Target="../embeddings/oleObject217.bin"/><Relationship Id="rId4" Type="http://schemas.openxmlformats.org/officeDocument/2006/relationships/image" Target="file:///E:\&#26041;&#27491;&#36716;word&#35838;&#31243;\&#22823;&#23398;&#29289;&#29702;%5b&#31532;&#20108;&#29256;%5d&#65288;&#36213;&#36817;&#33459;&#65289;\&#19978;&#20876;\&#20070;&#29256;\0226.TI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3.emf"/><Relationship Id="rId18" Type="http://schemas.openxmlformats.org/officeDocument/2006/relationships/oleObject" Target="../embeddings/oleObject42.bin"/><Relationship Id="rId3" Type="http://schemas.openxmlformats.org/officeDocument/2006/relationships/notesSlide" Target="../notesSlides/notesSlide2.xml"/><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39.bin"/><Relationship Id="rId17"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6.vml"/><Relationship Id="rId6" Type="http://schemas.openxmlformats.org/officeDocument/2006/relationships/oleObject" Target="../embeddings/oleObject36.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38.bin"/><Relationship Id="rId19" Type="http://schemas.openxmlformats.org/officeDocument/2006/relationships/image" Target="../media/image46.wmf"/><Relationship Id="rId4" Type="http://schemas.openxmlformats.org/officeDocument/2006/relationships/oleObject" Target="../embeddings/oleObject35.bin"/><Relationship Id="rId9" Type="http://schemas.openxmlformats.org/officeDocument/2006/relationships/image" Target="../media/image41.wmf"/><Relationship Id="rId14"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7373C68-537F-4FB7-B1BB-D67EC1863F37}" type="slidenum">
              <a:rPr lang="en-US" altLang="zh-CN" smtClean="0"/>
              <a:pPr/>
              <a:t>1</a:t>
            </a:fld>
            <a:endParaRPr lang="en-US" altLang="zh-CN"/>
          </a:p>
        </p:txBody>
      </p:sp>
      <p:sp>
        <p:nvSpPr>
          <p:cNvPr id="4" name="Rectangle 2"/>
          <p:cNvSpPr>
            <a:spLocks noGrp="1" noChangeArrowheads="1"/>
          </p:cNvSpPr>
          <p:nvPr>
            <p:ph type="title"/>
          </p:nvPr>
        </p:nvSpPr>
        <p:spPr>
          <a:xfrm>
            <a:off x="1143000" y="2286000"/>
            <a:ext cx="6934200" cy="1600200"/>
          </a:xfrm>
        </p:spPr>
        <p:txBody>
          <a:bodyPr>
            <a:noAutofit/>
          </a:bodyPr>
          <a:lstStyle/>
          <a:p>
            <a:pPr algn="ctr"/>
            <a:r>
              <a:rPr lang="en-US" altLang="zh-CN" sz="4400" dirty="0" smtClean="0"/>
              <a:t>2.3 </a:t>
            </a:r>
            <a:r>
              <a:rPr lang="zh-CN" altLang="en-US" sz="4400" dirty="0" smtClean="0"/>
              <a:t>功、动能、势能、机械能守恒定律</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27" name="灯片编号占位符 4"/>
          <p:cNvSpPr>
            <a:spLocks noGrp="1"/>
          </p:cNvSpPr>
          <p:nvPr>
            <p:ph type="sldNum" sz="quarter" idx="12"/>
          </p:nvPr>
        </p:nvSpPr>
        <p:spPr/>
        <p:txBody>
          <a:bodyPr/>
          <a:lstStyle/>
          <a:p>
            <a:fld id="{947CF1C8-4B74-428F-A397-B8231A4033AC}" type="slidenum">
              <a:rPr lang="en-US" altLang="zh-CN"/>
              <a:pPr/>
              <a:t>10</a:t>
            </a:fld>
            <a:endParaRPr lang="en-US" altLang="zh-CN"/>
          </a:p>
        </p:txBody>
      </p:sp>
      <p:sp>
        <p:nvSpPr>
          <p:cNvPr id="369667"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质点动能定理</a:t>
            </a:r>
          </a:p>
        </p:txBody>
      </p:sp>
      <p:sp>
        <p:nvSpPr>
          <p:cNvPr id="369668" name="Text Box 4"/>
          <p:cNvSpPr txBox="1">
            <a:spLocks noChangeArrowheads="1"/>
          </p:cNvSpPr>
          <p:nvPr/>
        </p:nvSpPr>
        <p:spPr bwMode="auto">
          <a:xfrm>
            <a:off x="533400" y="1752600"/>
            <a:ext cx="1828800" cy="519113"/>
          </a:xfrm>
          <a:prstGeom prst="rect">
            <a:avLst/>
          </a:prstGeom>
          <a:noFill/>
          <a:ln w="9525" algn="ctr">
            <a:noFill/>
            <a:miter lim="800000"/>
          </a:ln>
          <a:effectLst/>
        </p:spPr>
        <p:txBody>
          <a:bodyPr>
            <a:spAutoFit/>
          </a:bodyPr>
          <a:lstStyle/>
          <a:p>
            <a:pPr>
              <a:spcBef>
                <a:spcPct val="50000"/>
              </a:spcBef>
            </a:pPr>
            <a:r>
              <a:rPr lang="zh-CN" altLang="en-US" sz="2800" dirty="0"/>
              <a:t>动能：</a:t>
            </a:r>
          </a:p>
        </p:txBody>
      </p:sp>
      <p:sp>
        <p:nvSpPr>
          <p:cNvPr id="369669" name="Text Box 5"/>
          <p:cNvSpPr txBox="1">
            <a:spLocks noChangeArrowheads="1"/>
          </p:cNvSpPr>
          <p:nvPr/>
        </p:nvSpPr>
        <p:spPr bwMode="auto">
          <a:xfrm>
            <a:off x="1981200" y="1752600"/>
            <a:ext cx="6480175" cy="954107"/>
          </a:xfrm>
          <a:prstGeom prst="rect">
            <a:avLst/>
          </a:prstGeom>
          <a:noFill/>
          <a:ln w="9525" algn="ctr">
            <a:noFill/>
            <a:miter lim="800000"/>
          </a:ln>
          <a:effectLst/>
        </p:spPr>
        <p:txBody>
          <a:bodyPr>
            <a:spAutoFit/>
          </a:bodyPr>
          <a:lstStyle/>
          <a:p>
            <a:pPr>
              <a:spcBef>
                <a:spcPct val="50000"/>
              </a:spcBef>
            </a:pPr>
            <a:r>
              <a:rPr lang="zh-CN" altLang="en-US" sz="2800" dirty="0"/>
              <a:t>物体由于作机械运动而具有的</a:t>
            </a:r>
            <a:r>
              <a:rPr lang="zh-CN" altLang="en-US" sz="2800" dirty="0" smtClean="0"/>
              <a:t>能量，质点</a:t>
            </a:r>
            <a:r>
              <a:rPr lang="zh-CN" altLang="en-US" sz="2800" dirty="0"/>
              <a:t>因有速度而具有的对外做功本领。</a:t>
            </a:r>
          </a:p>
        </p:txBody>
      </p:sp>
      <p:graphicFrame>
        <p:nvGraphicFramePr>
          <p:cNvPr id="369670" name="Object 6"/>
          <p:cNvGraphicFramePr>
            <a:graphicFrameLocks noChangeAspect="1"/>
          </p:cNvGraphicFramePr>
          <p:nvPr/>
        </p:nvGraphicFramePr>
        <p:xfrm>
          <a:off x="887412" y="2743200"/>
          <a:ext cx="1855788" cy="990600"/>
        </p:xfrm>
        <a:graphic>
          <a:graphicData uri="http://schemas.openxmlformats.org/presentationml/2006/ole">
            <mc:AlternateContent xmlns:mc="http://schemas.openxmlformats.org/markup-compatibility/2006">
              <mc:Choice xmlns:v="urn:schemas-microsoft-com:vml" Requires="v">
                <p:oleObj spid="_x0000_s22589" name="公式" r:id="rId3" imgW="23546880" imgH="12585600" progId="">
                  <p:embed/>
                </p:oleObj>
              </mc:Choice>
              <mc:Fallback>
                <p:oleObj name="公式" r:id="rId3" imgW="23546880" imgH="12585600" progId="">
                  <p:embed/>
                  <p:pic>
                    <p:nvPicPr>
                      <p:cNvPr id="0" name="Picture 6" descr="image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2" y="2743200"/>
                        <a:ext cx="1855788" cy="990600"/>
                      </a:xfrm>
                      <a:prstGeom prst="rect">
                        <a:avLst/>
                      </a:prstGeom>
                      <a:solidFill>
                        <a:srgbClr val="CC99FF">
                          <a:alpha val="50194"/>
                        </a:srgbClr>
                      </a:solidFill>
                      <a:ln w="9525">
                        <a:solidFill>
                          <a:srgbClr val="000000"/>
                        </a:solidFill>
                        <a:miter lim="800000"/>
                        <a:headEnd/>
                        <a:tailEnd/>
                      </a:ln>
                    </p:spPr>
                  </p:pic>
                </p:oleObj>
              </mc:Fallback>
            </mc:AlternateContent>
          </a:graphicData>
        </a:graphic>
      </p:graphicFrame>
      <p:sp>
        <p:nvSpPr>
          <p:cNvPr id="369671" name="Text Box 7"/>
          <p:cNvSpPr txBox="1">
            <a:spLocks noChangeArrowheads="1"/>
          </p:cNvSpPr>
          <p:nvPr/>
        </p:nvSpPr>
        <p:spPr bwMode="auto">
          <a:xfrm>
            <a:off x="3124200" y="2971800"/>
            <a:ext cx="2362200" cy="519113"/>
          </a:xfrm>
          <a:prstGeom prst="rect">
            <a:avLst/>
          </a:prstGeom>
          <a:noFill/>
          <a:ln w="9525">
            <a:noFill/>
            <a:miter lim="800000"/>
          </a:ln>
          <a:effectLst/>
        </p:spPr>
        <p:txBody>
          <a:bodyPr>
            <a:spAutoFit/>
          </a:bodyPr>
          <a:lstStyle/>
          <a:p>
            <a:pPr>
              <a:spcBef>
                <a:spcPct val="50000"/>
              </a:spcBef>
            </a:pPr>
            <a:r>
              <a:rPr kumimoji="1" lang="zh-CN" altLang="en-US" sz="2800" dirty="0"/>
              <a:t>单位：</a:t>
            </a:r>
            <a:r>
              <a:rPr kumimoji="1" lang="en-US" altLang="zh-CN" sz="2800" dirty="0"/>
              <a:t>J</a:t>
            </a:r>
          </a:p>
        </p:txBody>
      </p:sp>
      <p:sp>
        <p:nvSpPr>
          <p:cNvPr id="369672" name="Text Box 8"/>
          <p:cNvSpPr txBox="1">
            <a:spLocks noChangeArrowheads="1"/>
          </p:cNvSpPr>
          <p:nvPr/>
        </p:nvSpPr>
        <p:spPr bwMode="auto">
          <a:xfrm>
            <a:off x="457200" y="3886200"/>
            <a:ext cx="4392613" cy="946150"/>
          </a:xfrm>
          <a:prstGeom prst="rect">
            <a:avLst/>
          </a:prstGeom>
          <a:noFill/>
          <a:ln w="9525" algn="ctr">
            <a:noFill/>
            <a:miter lim="800000"/>
          </a:ln>
          <a:effectLst/>
        </p:spPr>
        <p:txBody>
          <a:bodyPr>
            <a:spAutoFit/>
          </a:bodyPr>
          <a:lstStyle/>
          <a:p>
            <a:pPr>
              <a:spcBef>
                <a:spcPct val="50000"/>
              </a:spcBef>
            </a:pPr>
            <a:r>
              <a:rPr lang="zh-CN" altLang="en-US" sz="2800"/>
              <a:t>设质点</a:t>
            </a:r>
            <a:r>
              <a:rPr lang="en-US" altLang="zh-CN" sz="2800" i="1"/>
              <a:t>m</a:t>
            </a:r>
            <a:r>
              <a:rPr lang="zh-CN" altLang="en-US" sz="2800"/>
              <a:t>在力的作用下沿曲线从</a:t>
            </a:r>
            <a:r>
              <a:rPr lang="en-US" altLang="zh-CN" sz="2800" i="1"/>
              <a:t>a</a:t>
            </a:r>
            <a:r>
              <a:rPr lang="zh-CN" altLang="en-US" sz="2800"/>
              <a:t>点移动到</a:t>
            </a:r>
            <a:r>
              <a:rPr lang="en-US" altLang="zh-CN" sz="2800" i="1"/>
              <a:t>b</a:t>
            </a:r>
            <a:r>
              <a:rPr lang="zh-CN" altLang="en-US" sz="2800"/>
              <a:t>点</a:t>
            </a:r>
          </a:p>
        </p:txBody>
      </p:sp>
      <p:grpSp>
        <p:nvGrpSpPr>
          <p:cNvPr id="369673" name="Group 9"/>
          <p:cNvGrpSpPr/>
          <p:nvPr/>
        </p:nvGrpSpPr>
        <p:grpSpPr bwMode="auto">
          <a:xfrm>
            <a:off x="5486400" y="3657600"/>
            <a:ext cx="3384550" cy="2663825"/>
            <a:chOff x="3470" y="2387"/>
            <a:chExt cx="2132" cy="1678"/>
          </a:xfrm>
        </p:grpSpPr>
        <p:sp>
          <p:nvSpPr>
            <p:cNvPr id="369674" name="Rectangle 10"/>
            <p:cNvSpPr>
              <a:spLocks noChangeArrowheads="1"/>
            </p:cNvSpPr>
            <p:nvPr/>
          </p:nvSpPr>
          <p:spPr bwMode="auto">
            <a:xfrm>
              <a:off x="3470" y="2387"/>
              <a:ext cx="2132" cy="1678"/>
            </a:xfrm>
            <a:prstGeom prst="rect">
              <a:avLst/>
            </a:prstGeom>
            <a:solidFill>
              <a:srgbClr val="CC99FF"/>
            </a:solidFill>
            <a:ln w="9525">
              <a:solidFill>
                <a:schemeClr val="tx1"/>
              </a:solidFill>
              <a:miter lim="800000"/>
            </a:ln>
            <a:effectLst/>
          </p:spPr>
          <p:txBody>
            <a:bodyPr wrap="none" anchor="ctr"/>
            <a:lstStyle/>
            <a:p>
              <a:endParaRPr lang="zh-CN" altLang="en-US"/>
            </a:p>
          </p:txBody>
        </p:sp>
        <p:grpSp>
          <p:nvGrpSpPr>
            <p:cNvPr id="369675" name="Group 11"/>
            <p:cNvGrpSpPr/>
            <p:nvPr/>
          </p:nvGrpSpPr>
          <p:grpSpPr bwMode="auto">
            <a:xfrm>
              <a:off x="3887" y="2677"/>
              <a:ext cx="352" cy="480"/>
              <a:chOff x="3888" y="864"/>
              <a:chExt cx="352" cy="480"/>
            </a:xfrm>
          </p:grpSpPr>
          <p:sp>
            <p:nvSpPr>
              <p:cNvPr id="369676" name="Line 12"/>
              <p:cNvSpPr>
                <a:spLocks noChangeShapeType="1"/>
              </p:cNvSpPr>
              <p:nvPr/>
            </p:nvSpPr>
            <p:spPr bwMode="auto">
              <a:xfrm flipV="1">
                <a:off x="4032" y="1104"/>
                <a:ext cx="192" cy="240"/>
              </a:xfrm>
              <a:prstGeom prst="line">
                <a:avLst/>
              </a:prstGeom>
              <a:noFill/>
              <a:ln w="19050">
                <a:solidFill>
                  <a:srgbClr val="FF0000"/>
                </a:solidFill>
                <a:round/>
                <a:tailEnd type="triangle" w="med" len="med"/>
              </a:ln>
              <a:effectLst/>
            </p:spPr>
            <p:txBody>
              <a:bodyPr wrap="none" anchor="ctr"/>
              <a:lstStyle/>
              <a:p>
                <a:endParaRPr lang="zh-CN" altLang="en-US"/>
              </a:p>
            </p:txBody>
          </p:sp>
          <p:graphicFrame>
            <p:nvGraphicFramePr>
              <p:cNvPr id="369677" name="Object 13"/>
              <p:cNvGraphicFramePr>
                <a:graphicFrameLocks noChangeAspect="1"/>
              </p:cNvGraphicFramePr>
              <p:nvPr/>
            </p:nvGraphicFramePr>
            <p:xfrm>
              <a:off x="3888" y="864"/>
              <a:ext cx="352" cy="308"/>
            </p:xfrm>
            <a:graphic>
              <a:graphicData uri="http://schemas.openxmlformats.org/presentationml/2006/ole">
                <mc:AlternateContent xmlns:mc="http://schemas.openxmlformats.org/markup-compatibility/2006">
                  <mc:Choice xmlns:v="urn:schemas-microsoft-com:vml" Requires="v">
                    <p:oleObj spid="_x0000_s22590" name="公式" r:id="rId5" imgW="6486480" imgH="5676840" progId="">
                      <p:embed/>
                    </p:oleObj>
                  </mc:Choice>
                  <mc:Fallback>
                    <p:oleObj name="公式" r:id="rId5" imgW="6486480" imgH="5676840" progId="">
                      <p:embed/>
                      <p:pic>
                        <p:nvPicPr>
                          <p:cNvPr id="0" name="Picture 5" descr="image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864"/>
                            <a:ext cx="352"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9678" name="Group 14"/>
            <p:cNvGrpSpPr/>
            <p:nvPr/>
          </p:nvGrpSpPr>
          <p:grpSpPr bwMode="auto">
            <a:xfrm>
              <a:off x="4014" y="2931"/>
              <a:ext cx="864" cy="672"/>
              <a:chOff x="3984" y="1152"/>
              <a:chExt cx="864" cy="672"/>
            </a:xfrm>
          </p:grpSpPr>
          <p:sp>
            <p:nvSpPr>
              <p:cNvPr id="369679" name="Rectangle 15"/>
              <p:cNvSpPr>
                <a:spLocks noChangeArrowheads="1"/>
              </p:cNvSpPr>
              <p:nvPr/>
            </p:nvSpPr>
            <p:spPr bwMode="auto">
              <a:xfrm>
                <a:off x="4080" y="1152"/>
                <a:ext cx="192" cy="288"/>
              </a:xfrm>
              <a:prstGeom prst="rect">
                <a:avLst/>
              </a:prstGeom>
              <a:noFill/>
              <a:ln w="9525">
                <a:noFill/>
                <a:miter lim="800000"/>
              </a:ln>
              <a:effectLst/>
            </p:spPr>
            <p:txBody>
              <a:bodyPr>
                <a:spAutoFit/>
              </a:bodyPr>
              <a:lstStyle/>
              <a:p>
                <a:r>
                  <a:rPr kumimoji="1" lang="en-US" altLang="zh-CN" sz="2400" i="1">
                    <a:sym typeface="Symbol" panose="05050102010706020507" pitchFamily="18" charset="2"/>
                  </a:rPr>
                  <a:t></a:t>
                </a:r>
              </a:p>
            </p:txBody>
          </p:sp>
          <p:graphicFrame>
            <p:nvGraphicFramePr>
              <p:cNvPr id="369680" name="Object 16"/>
              <p:cNvGraphicFramePr>
                <a:graphicFrameLocks noChangeAspect="1"/>
              </p:cNvGraphicFramePr>
              <p:nvPr/>
            </p:nvGraphicFramePr>
            <p:xfrm>
              <a:off x="4560" y="1488"/>
              <a:ext cx="288" cy="336"/>
            </p:xfrm>
            <a:graphic>
              <a:graphicData uri="http://schemas.openxmlformats.org/presentationml/2006/ole">
                <mc:AlternateContent xmlns:mc="http://schemas.openxmlformats.org/markup-compatibility/2006">
                  <mc:Choice xmlns:v="urn:schemas-microsoft-com:vml" Requires="v">
                    <p:oleObj spid="_x0000_s22591" name="公式" r:id="rId7" imgW="5267880" imgH="6083280" progId="">
                      <p:embed/>
                    </p:oleObj>
                  </mc:Choice>
                  <mc:Fallback>
                    <p:oleObj name="公式" r:id="rId7" imgW="5267880" imgH="6083280" progId="">
                      <p:embed/>
                      <p:pic>
                        <p:nvPicPr>
                          <p:cNvPr id="0" name="Picture 4" descr="image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1488"/>
                            <a:ext cx="28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1" name="Line 17"/>
              <p:cNvSpPr>
                <a:spLocks noChangeShapeType="1"/>
              </p:cNvSpPr>
              <p:nvPr/>
            </p:nvSpPr>
            <p:spPr bwMode="auto">
              <a:xfrm>
                <a:off x="3984" y="1440"/>
                <a:ext cx="864" cy="0"/>
              </a:xfrm>
              <a:prstGeom prst="line">
                <a:avLst/>
              </a:prstGeom>
              <a:noFill/>
              <a:ln w="19050">
                <a:solidFill>
                  <a:srgbClr val="FF0000"/>
                </a:solidFill>
                <a:round/>
                <a:tailEnd type="stealth" w="med" len="lg"/>
              </a:ln>
              <a:effectLst/>
            </p:spPr>
            <p:txBody>
              <a:bodyPr wrap="none" anchor="ctr"/>
              <a:lstStyle/>
              <a:p>
                <a:endParaRPr lang="zh-CN" altLang="en-US"/>
              </a:p>
            </p:txBody>
          </p:sp>
        </p:grpSp>
        <p:grpSp>
          <p:nvGrpSpPr>
            <p:cNvPr id="369682" name="Group 18"/>
            <p:cNvGrpSpPr/>
            <p:nvPr/>
          </p:nvGrpSpPr>
          <p:grpSpPr bwMode="auto">
            <a:xfrm>
              <a:off x="3656" y="2686"/>
              <a:ext cx="1796" cy="1179"/>
              <a:chOff x="3600" y="881"/>
              <a:chExt cx="1796" cy="1179"/>
            </a:xfrm>
          </p:grpSpPr>
          <p:sp>
            <p:nvSpPr>
              <p:cNvPr id="369683" name="Freeform 19"/>
              <p:cNvSpPr/>
              <p:nvPr/>
            </p:nvSpPr>
            <p:spPr bwMode="auto">
              <a:xfrm>
                <a:off x="3600" y="1056"/>
                <a:ext cx="1680" cy="840"/>
              </a:xfrm>
              <a:custGeom>
                <a:avLst/>
                <a:gdLst/>
                <a:ahLst/>
                <a:cxnLst>
                  <a:cxn ang="0">
                    <a:pos x="0" y="840"/>
                  </a:cxn>
                  <a:cxn ang="0">
                    <a:pos x="624" y="120"/>
                  </a:cxn>
                  <a:cxn ang="0">
                    <a:pos x="1680" y="120"/>
                  </a:cxn>
                </a:cxnLst>
                <a:rect l="0" t="0" r="r" b="b"/>
                <a:pathLst>
                  <a:path w="1680" h="840">
                    <a:moveTo>
                      <a:pt x="0" y="840"/>
                    </a:moveTo>
                    <a:cubicBezTo>
                      <a:pt x="172" y="540"/>
                      <a:pt x="344" y="240"/>
                      <a:pt x="624" y="120"/>
                    </a:cubicBezTo>
                    <a:cubicBezTo>
                      <a:pt x="904" y="0"/>
                      <a:pt x="1504" y="120"/>
                      <a:pt x="1680" y="120"/>
                    </a:cubicBezTo>
                  </a:path>
                </a:pathLst>
              </a:custGeom>
              <a:noFill/>
              <a:ln w="19050" cmpd="sng">
                <a:solidFill>
                  <a:schemeClr val="tx1"/>
                </a:solidFill>
                <a:round/>
              </a:ln>
              <a:effectLst/>
            </p:spPr>
            <p:txBody>
              <a:bodyPr wrap="none" anchor="ctr"/>
              <a:lstStyle/>
              <a:p>
                <a:endParaRPr lang="zh-CN" altLang="en-US"/>
              </a:p>
            </p:txBody>
          </p:sp>
          <p:sp>
            <p:nvSpPr>
              <p:cNvPr id="369684" name="Oval 20"/>
              <p:cNvSpPr>
                <a:spLocks noChangeArrowheads="1"/>
              </p:cNvSpPr>
              <p:nvPr/>
            </p:nvSpPr>
            <p:spPr bwMode="auto">
              <a:xfrm>
                <a:off x="3840" y="1344"/>
                <a:ext cx="144" cy="144"/>
              </a:xfrm>
              <a:prstGeom prst="ellipse">
                <a:avLst/>
              </a:prstGeom>
              <a:gradFill rotWithShape="1">
                <a:gsLst>
                  <a:gs pos="0">
                    <a:srgbClr val="FFFF00"/>
                  </a:gs>
                  <a:gs pos="100000">
                    <a:srgbClr val="FFFF00">
                      <a:gamma/>
                      <a:shade val="46275"/>
                      <a:invGamma/>
                    </a:srgbClr>
                  </a:gs>
                </a:gsLst>
                <a:path path="shape">
                  <a:fillToRect l="50000" t="50000" r="50000" b="50000"/>
                </a:path>
              </a:gradFill>
              <a:ln w="9525">
                <a:solidFill>
                  <a:srgbClr val="FFFF00"/>
                </a:solidFill>
                <a:round/>
              </a:ln>
              <a:effectLst/>
            </p:spPr>
            <p:txBody>
              <a:bodyPr wrap="none" anchor="ctr"/>
              <a:lstStyle/>
              <a:p>
                <a:endParaRPr lang="zh-CN" altLang="en-US"/>
              </a:p>
            </p:txBody>
          </p:sp>
          <p:graphicFrame>
            <p:nvGraphicFramePr>
              <p:cNvPr id="369685" name="Object 21"/>
              <p:cNvGraphicFramePr>
                <a:graphicFrameLocks noChangeAspect="1"/>
              </p:cNvGraphicFramePr>
              <p:nvPr/>
            </p:nvGraphicFramePr>
            <p:xfrm>
              <a:off x="3648" y="1824"/>
              <a:ext cx="212" cy="236"/>
            </p:xfrm>
            <a:graphic>
              <a:graphicData uri="http://schemas.openxmlformats.org/presentationml/2006/ole">
                <mc:AlternateContent xmlns:mc="http://schemas.openxmlformats.org/markup-compatibility/2006">
                  <mc:Choice xmlns:v="urn:schemas-microsoft-com:vml" Requires="v">
                    <p:oleObj spid="_x0000_s22592" name="公式" r:id="rId9" imgW="4049280" imgH="4457880" progId="">
                      <p:embed/>
                    </p:oleObj>
                  </mc:Choice>
                  <mc:Fallback>
                    <p:oleObj name="公式" r:id="rId9" imgW="4049280" imgH="4457880" progId="">
                      <p:embed/>
                      <p:pic>
                        <p:nvPicPr>
                          <p:cNvPr id="0" name="Picture 3" descr="image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824"/>
                            <a:ext cx="212"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86" name="Object 22"/>
              <p:cNvGraphicFramePr>
                <a:graphicFrameLocks noChangeAspect="1"/>
              </p:cNvGraphicFramePr>
              <p:nvPr/>
            </p:nvGraphicFramePr>
            <p:xfrm>
              <a:off x="5184" y="881"/>
              <a:ext cx="212" cy="298"/>
            </p:xfrm>
            <a:graphic>
              <a:graphicData uri="http://schemas.openxmlformats.org/presentationml/2006/ole">
                <mc:AlternateContent xmlns:mc="http://schemas.openxmlformats.org/markup-compatibility/2006">
                  <mc:Choice xmlns:v="urn:schemas-microsoft-com:vml" Requires="v">
                    <p:oleObj spid="_x0000_s22593" name="公式" r:id="rId11" imgW="4049280" imgH="5676840" progId="">
                      <p:embed/>
                    </p:oleObj>
                  </mc:Choice>
                  <mc:Fallback>
                    <p:oleObj name="公式" r:id="rId11" imgW="4049280" imgH="5676840" progId="">
                      <p:embed/>
                      <p:pic>
                        <p:nvPicPr>
                          <p:cNvPr id="0" name="Picture 2" descr="image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4" y="881"/>
                            <a:ext cx="21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69687" name="Text Box 23"/>
          <p:cNvSpPr txBox="1">
            <a:spLocks noChangeArrowheads="1"/>
          </p:cNvSpPr>
          <p:nvPr/>
        </p:nvSpPr>
        <p:spPr bwMode="auto">
          <a:xfrm>
            <a:off x="539750" y="4953000"/>
            <a:ext cx="1447800" cy="519112"/>
          </a:xfrm>
          <a:prstGeom prst="rect">
            <a:avLst/>
          </a:prstGeom>
          <a:noFill/>
          <a:ln w="9525" algn="ctr">
            <a:noFill/>
            <a:miter lim="800000"/>
          </a:ln>
          <a:effectLst/>
        </p:spPr>
        <p:txBody>
          <a:bodyPr>
            <a:spAutoFit/>
          </a:bodyPr>
          <a:lstStyle/>
          <a:p>
            <a:pPr>
              <a:spcBef>
                <a:spcPct val="50000"/>
              </a:spcBef>
            </a:pPr>
            <a:r>
              <a:rPr lang="zh-CN" altLang="en-US" sz="2800" dirty="0"/>
              <a:t>元功：</a:t>
            </a:r>
          </a:p>
        </p:txBody>
      </p:sp>
      <p:graphicFrame>
        <p:nvGraphicFramePr>
          <p:cNvPr id="369688" name="Object 24"/>
          <p:cNvGraphicFramePr>
            <a:graphicFrameLocks noChangeAspect="1"/>
          </p:cNvGraphicFramePr>
          <p:nvPr/>
        </p:nvGraphicFramePr>
        <p:xfrm>
          <a:off x="609600" y="5562600"/>
          <a:ext cx="3930650" cy="576263"/>
        </p:xfrm>
        <a:graphic>
          <a:graphicData uri="http://schemas.openxmlformats.org/presentationml/2006/ole">
            <mc:AlternateContent xmlns:mc="http://schemas.openxmlformats.org/markup-compatibility/2006">
              <mc:Choice xmlns:v="urn:schemas-microsoft-com:vml" Requires="v">
                <p:oleObj spid="_x0000_s22594" name="公式" r:id="rId13" imgW="49950000" imgH="7302600" progId="">
                  <p:embed/>
                </p:oleObj>
              </mc:Choice>
              <mc:Fallback>
                <p:oleObj name="公式" r:id="rId13" imgW="49950000" imgH="7302600" progId="">
                  <p:embed/>
                  <p:pic>
                    <p:nvPicPr>
                      <p:cNvPr id="0" name="Picture 1" descr="image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5562600"/>
                        <a:ext cx="39306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69668"/>
                                        </p:tgtEl>
                                        <p:attrNameLst>
                                          <p:attrName>style.visibility</p:attrName>
                                        </p:attrNameLst>
                                      </p:cBhvr>
                                      <p:to>
                                        <p:strVal val="visible"/>
                                      </p:to>
                                    </p:set>
                                    <p:anim calcmode="lin" valueType="num">
                                      <p:cBhvr>
                                        <p:cTn id="7" dur="500" fill="hold"/>
                                        <p:tgtEl>
                                          <p:spTgt spid="369668"/>
                                        </p:tgtEl>
                                        <p:attrNameLst>
                                          <p:attrName>ppt_w</p:attrName>
                                        </p:attrNameLst>
                                      </p:cBhvr>
                                      <p:tavLst>
                                        <p:tav tm="0">
                                          <p:val>
                                            <p:strVal val="4*#ppt_w"/>
                                          </p:val>
                                        </p:tav>
                                        <p:tav tm="100000">
                                          <p:val>
                                            <p:strVal val="#ppt_w"/>
                                          </p:val>
                                        </p:tav>
                                      </p:tavLst>
                                    </p:anim>
                                    <p:anim calcmode="lin" valueType="num">
                                      <p:cBhvr>
                                        <p:cTn id="8" dur="500" fill="hold"/>
                                        <p:tgtEl>
                                          <p:spTgt spid="36966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69669"/>
                                        </p:tgtEl>
                                        <p:attrNameLst>
                                          <p:attrName>style.visibility</p:attrName>
                                        </p:attrNameLst>
                                      </p:cBhvr>
                                      <p:to>
                                        <p:strVal val="visible"/>
                                      </p:to>
                                    </p:set>
                                    <p:anim calcmode="lin" valueType="num">
                                      <p:cBhvr additive="base">
                                        <p:cTn id="13" dur="500" fill="hold"/>
                                        <p:tgtEl>
                                          <p:spTgt spid="369669"/>
                                        </p:tgtEl>
                                        <p:attrNameLst>
                                          <p:attrName>ppt_x</p:attrName>
                                        </p:attrNameLst>
                                      </p:cBhvr>
                                      <p:tavLst>
                                        <p:tav tm="0">
                                          <p:val>
                                            <p:strVal val="#ppt_x"/>
                                          </p:val>
                                        </p:tav>
                                        <p:tav tm="100000">
                                          <p:val>
                                            <p:strVal val="#ppt_x"/>
                                          </p:val>
                                        </p:tav>
                                      </p:tavLst>
                                    </p:anim>
                                    <p:anim calcmode="lin" valueType="num">
                                      <p:cBhvr additive="base">
                                        <p:cTn id="14" dur="500" fill="hold"/>
                                        <p:tgtEl>
                                          <p:spTgt spid="36966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369670"/>
                                        </p:tgtEl>
                                        <p:attrNameLst>
                                          <p:attrName>style.visibility</p:attrName>
                                        </p:attrNameLst>
                                      </p:cBhvr>
                                      <p:to>
                                        <p:strVal val="visible"/>
                                      </p:to>
                                    </p:set>
                                    <p:animEffect transition="in" filter="strips(upRight)">
                                      <p:cBhvr>
                                        <p:cTn id="19" dur="500"/>
                                        <p:tgtEl>
                                          <p:spTgt spid="36967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696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6967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9673"/>
                                        </p:tgtEl>
                                        <p:attrNameLst>
                                          <p:attrName>style.visibility</p:attrName>
                                        </p:attrNameLst>
                                      </p:cBhvr>
                                      <p:to>
                                        <p:strVal val="visible"/>
                                      </p:to>
                                    </p:set>
                                    <p:animEffect transition="in" filter="fade">
                                      <p:cBhvr>
                                        <p:cTn id="32" dur="2000"/>
                                        <p:tgtEl>
                                          <p:spTgt spid="36967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9687"/>
                                        </p:tgtEl>
                                        <p:attrNameLst>
                                          <p:attrName>style.visibility</p:attrName>
                                        </p:attrNameLst>
                                      </p:cBhvr>
                                      <p:to>
                                        <p:strVal val="visible"/>
                                      </p:to>
                                    </p:set>
                                    <p:anim calcmode="lin" valueType="num">
                                      <p:cBhvr additive="base">
                                        <p:cTn id="37" dur="500" fill="hold"/>
                                        <p:tgtEl>
                                          <p:spTgt spid="369687"/>
                                        </p:tgtEl>
                                        <p:attrNameLst>
                                          <p:attrName>ppt_x</p:attrName>
                                        </p:attrNameLst>
                                      </p:cBhvr>
                                      <p:tavLst>
                                        <p:tav tm="0">
                                          <p:val>
                                            <p:strVal val="0-#ppt_w/2"/>
                                          </p:val>
                                        </p:tav>
                                        <p:tav tm="100000">
                                          <p:val>
                                            <p:strVal val="#ppt_x"/>
                                          </p:val>
                                        </p:tav>
                                      </p:tavLst>
                                    </p:anim>
                                    <p:anim calcmode="lin" valueType="num">
                                      <p:cBhvr additive="base">
                                        <p:cTn id="38" dur="500" fill="hold"/>
                                        <p:tgtEl>
                                          <p:spTgt spid="36968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369688"/>
                                        </p:tgtEl>
                                        <p:attrNameLst>
                                          <p:attrName>style.visibility</p:attrName>
                                        </p:attrNameLst>
                                      </p:cBhvr>
                                      <p:to>
                                        <p:strVal val="visible"/>
                                      </p:to>
                                    </p:set>
                                    <p:animEffect transition="in" filter="strips(upRight)">
                                      <p:cBhvr>
                                        <p:cTn id="43" dur="500"/>
                                        <p:tgtEl>
                                          <p:spTgt spid="3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utoUpdateAnimBg="0"/>
      <p:bldP spid="369669" grpId="0" autoUpdateAnimBg="0"/>
      <p:bldP spid="369671" grpId="0" autoUpdateAnimBg="0"/>
      <p:bldP spid="369672" grpId="0" autoUpdateAnimBg="0"/>
      <p:bldP spid="36968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3" name="灯片编号占位符 4"/>
          <p:cNvSpPr>
            <a:spLocks noGrp="1"/>
          </p:cNvSpPr>
          <p:nvPr>
            <p:ph type="sldNum" sz="quarter" idx="12"/>
          </p:nvPr>
        </p:nvSpPr>
        <p:spPr/>
        <p:txBody>
          <a:bodyPr/>
          <a:lstStyle/>
          <a:p>
            <a:fld id="{5B4BFA9D-4B33-4641-82F4-6F584D7F85C3}" type="slidenum">
              <a:rPr lang="en-US" altLang="zh-CN"/>
              <a:pPr/>
              <a:t>11</a:t>
            </a:fld>
            <a:endParaRPr lang="en-US" altLang="zh-CN"/>
          </a:p>
        </p:txBody>
      </p:sp>
      <p:sp>
        <p:nvSpPr>
          <p:cNvPr id="367619"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质点动能定理</a:t>
            </a:r>
          </a:p>
        </p:txBody>
      </p:sp>
      <p:graphicFrame>
        <p:nvGraphicFramePr>
          <p:cNvPr id="367620" name="Object 4"/>
          <p:cNvGraphicFramePr>
            <a:graphicFrameLocks noChangeAspect="1"/>
          </p:cNvGraphicFramePr>
          <p:nvPr/>
        </p:nvGraphicFramePr>
        <p:xfrm>
          <a:off x="912812" y="2365375"/>
          <a:ext cx="5411788" cy="987425"/>
        </p:xfrm>
        <a:graphic>
          <a:graphicData uri="http://schemas.openxmlformats.org/presentationml/2006/ole">
            <mc:AlternateContent xmlns:mc="http://schemas.openxmlformats.org/markup-compatibility/2006">
              <mc:Choice xmlns:v="urn:schemas-microsoft-com:vml" Requires="v">
                <p:oleObj spid="_x0000_s25641" name="公式" r:id="rId3" imgW="68635080" imgH="12585600" progId="">
                  <p:embed/>
                </p:oleObj>
              </mc:Choice>
              <mc:Fallback>
                <p:oleObj name="公式" r:id="rId3" imgW="68635080" imgH="12585600" progId="">
                  <p:embed/>
                  <p:pic>
                    <p:nvPicPr>
                      <p:cNvPr id="0" name="Picture 4" descr="image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2" y="2365375"/>
                        <a:ext cx="5411788"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7621" name="Object 5"/>
          <p:cNvGraphicFramePr>
            <a:graphicFrameLocks noChangeAspect="1"/>
          </p:cNvGraphicFramePr>
          <p:nvPr/>
        </p:nvGraphicFramePr>
        <p:xfrm>
          <a:off x="912813" y="1528763"/>
          <a:ext cx="3354387" cy="985837"/>
        </p:xfrm>
        <a:graphic>
          <a:graphicData uri="http://schemas.openxmlformats.org/presentationml/2006/ole">
            <mc:AlternateContent xmlns:mc="http://schemas.openxmlformats.org/markup-compatibility/2006">
              <mc:Choice xmlns:v="urn:schemas-microsoft-com:vml" Requires="v">
                <p:oleObj spid="_x0000_s25642" name="公式" r:id="rId5" imgW="42638400" imgH="12585600" progId="">
                  <p:embed/>
                </p:oleObj>
              </mc:Choice>
              <mc:Fallback>
                <p:oleObj name="公式" r:id="rId5" imgW="42638400" imgH="12585600" progId="">
                  <p:embed/>
                  <p:pic>
                    <p:nvPicPr>
                      <p:cNvPr id="0" name="Picture 3" descr="image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13" y="1528763"/>
                        <a:ext cx="3354387"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7622" name="Text Box 6"/>
          <p:cNvSpPr txBox="1">
            <a:spLocks noChangeArrowheads="1"/>
          </p:cNvSpPr>
          <p:nvPr/>
        </p:nvSpPr>
        <p:spPr bwMode="auto">
          <a:xfrm>
            <a:off x="838200" y="3443287"/>
            <a:ext cx="1752600" cy="519113"/>
          </a:xfrm>
          <a:prstGeom prst="rect">
            <a:avLst/>
          </a:prstGeom>
          <a:noFill/>
          <a:ln w="9525" algn="ctr">
            <a:noFill/>
            <a:miter lim="800000"/>
          </a:ln>
          <a:effectLst/>
        </p:spPr>
        <p:txBody>
          <a:bodyPr>
            <a:spAutoFit/>
          </a:bodyPr>
          <a:lstStyle/>
          <a:p>
            <a:pPr>
              <a:spcBef>
                <a:spcPct val="50000"/>
              </a:spcBef>
            </a:pPr>
            <a:r>
              <a:rPr lang="zh-CN" altLang="en-US" sz="2800" dirty="0"/>
              <a:t>总功：</a:t>
            </a:r>
          </a:p>
        </p:txBody>
      </p:sp>
      <p:graphicFrame>
        <p:nvGraphicFramePr>
          <p:cNvPr id="367623" name="Object 7"/>
          <p:cNvGraphicFramePr>
            <a:graphicFrameLocks noChangeAspect="1"/>
          </p:cNvGraphicFramePr>
          <p:nvPr/>
        </p:nvGraphicFramePr>
        <p:xfrm>
          <a:off x="2057400" y="3203575"/>
          <a:ext cx="5667375" cy="987425"/>
        </p:xfrm>
        <a:graphic>
          <a:graphicData uri="http://schemas.openxmlformats.org/presentationml/2006/ole">
            <mc:AlternateContent xmlns:mc="http://schemas.openxmlformats.org/markup-compatibility/2006">
              <mc:Choice xmlns:v="urn:schemas-microsoft-com:vml" Requires="v">
                <p:oleObj spid="_x0000_s25643" name="公式" r:id="rId7" imgW="71884800" imgH="12585600" progId="">
                  <p:embed/>
                </p:oleObj>
              </mc:Choice>
              <mc:Fallback>
                <p:oleObj name="公式" r:id="rId7" imgW="71884800" imgH="12585600" progId="">
                  <p:embed/>
                  <p:pic>
                    <p:nvPicPr>
                      <p:cNvPr id="0" name="Picture 2" descr="image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203575"/>
                        <a:ext cx="5667375"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7624" name="Text Box 8"/>
          <p:cNvSpPr txBox="1">
            <a:spLocks noChangeArrowheads="1"/>
          </p:cNvSpPr>
          <p:nvPr/>
        </p:nvSpPr>
        <p:spPr bwMode="auto">
          <a:xfrm>
            <a:off x="533400" y="4114800"/>
            <a:ext cx="3962400" cy="519113"/>
          </a:xfrm>
          <a:prstGeom prst="rect">
            <a:avLst/>
          </a:prstGeom>
          <a:noFill/>
          <a:ln w="9525" algn="ctr">
            <a:noFill/>
            <a:miter lim="800000"/>
          </a:ln>
          <a:effectLst/>
        </p:spPr>
        <p:txBody>
          <a:bodyPr>
            <a:spAutoFit/>
          </a:bodyPr>
          <a:lstStyle/>
          <a:p>
            <a:pPr>
              <a:spcBef>
                <a:spcPct val="50000"/>
              </a:spcBef>
            </a:pPr>
            <a:r>
              <a:rPr lang="zh-CN" altLang="en-US" sz="2800" dirty="0">
                <a:solidFill>
                  <a:srgbClr val="0000CC"/>
                </a:solidFill>
              </a:rPr>
              <a:t>质点的动能定理：</a:t>
            </a:r>
          </a:p>
        </p:txBody>
      </p:sp>
      <p:sp>
        <p:nvSpPr>
          <p:cNvPr id="367625" name="Text Box 9"/>
          <p:cNvSpPr txBox="1">
            <a:spLocks noChangeArrowheads="1"/>
          </p:cNvSpPr>
          <p:nvPr/>
        </p:nvSpPr>
        <p:spPr bwMode="auto">
          <a:xfrm>
            <a:off x="990600" y="4724400"/>
            <a:ext cx="7391400" cy="519113"/>
          </a:xfrm>
          <a:prstGeom prst="rect">
            <a:avLst/>
          </a:prstGeom>
          <a:noFill/>
          <a:ln w="9525" algn="ctr">
            <a:noFill/>
            <a:miter lim="800000"/>
          </a:ln>
          <a:effectLst/>
        </p:spPr>
        <p:txBody>
          <a:bodyPr>
            <a:spAutoFit/>
          </a:bodyPr>
          <a:lstStyle/>
          <a:p>
            <a:pPr>
              <a:spcBef>
                <a:spcPct val="50000"/>
              </a:spcBef>
            </a:pPr>
            <a:r>
              <a:rPr lang="zh-CN" altLang="en-US" sz="2800" dirty="0"/>
              <a:t>合外力对质点所做的功等于质点</a:t>
            </a:r>
            <a:r>
              <a:rPr lang="zh-CN" altLang="en-US" sz="2800" dirty="0">
                <a:solidFill>
                  <a:srgbClr val="0000CC"/>
                </a:solidFill>
              </a:rPr>
              <a:t>动能的增量</a:t>
            </a:r>
            <a:r>
              <a:rPr lang="zh-CN" altLang="en-US" sz="2800" dirty="0"/>
              <a:t>。</a:t>
            </a:r>
          </a:p>
        </p:txBody>
      </p:sp>
      <p:graphicFrame>
        <p:nvGraphicFramePr>
          <p:cNvPr id="367626" name="Object 10"/>
          <p:cNvGraphicFramePr>
            <a:graphicFrameLocks noChangeAspect="1"/>
          </p:cNvGraphicFramePr>
          <p:nvPr/>
        </p:nvGraphicFramePr>
        <p:xfrm>
          <a:off x="2151856" y="5257800"/>
          <a:ext cx="4840288" cy="987425"/>
        </p:xfrm>
        <a:graphic>
          <a:graphicData uri="http://schemas.openxmlformats.org/presentationml/2006/ole">
            <mc:AlternateContent xmlns:mc="http://schemas.openxmlformats.org/markup-compatibility/2006">
              <mc:Choice xmlns:v="urn:schemas-microsoft-com:vml" Requires="v">
                <p:oleObj spid="_x0000_s25644" name="公式" r:id="rId9" imgW="61323480" imgH="12585600" progId="">
                  <p:embed/>
                </p:oleObj>
              </mc:Choice>
              <mc:Fallback>
                <p:oleObj name="公式" r:id="rId9" imgW="61323480" imgH="12585600" progId="">
                  <p:embed/>
                  <p:pic>
                    <p:nvPicPr>
                      <p:cNvPr id="0" name="Picture 1" descr="image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1856" y="5257800"/>
                        <a:ext cx="4840288" cy="987425"/>
                      </a:xfrm>
                      <a:prstGeom prst="rect">
                        <a:avLst/>
                      </a:prstGeom>
                      <a:solidFill>
                        <a:srgbClr val="CC99FF">
                          <a:alpha val="50194"/>
                        </a:srgbClr>
                      </a:solidFill>
                      <a:ln w="12700">
                        <a:solidFill>
                          <a:srgbClr val="00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67621"/>
                                        </p:tgtEl>
                                        <p:attrNameLst>
                                          <p:attrName>style.visibility</p:attrName>
                                        </p:attrNameLst>
                                      </p:cBhvr>
                                      <p:to>
                                        <p:strVal val="visible"/>
                                      </p:to>
                                    </p:set>
                                    <p:animEffect transition="in" filter="strips(upRight)">
                                      <p:cBhvr>
                                        <p:cTn id="7" dur="500"/>
                                        <p:tgtEl>
                                          <p:spTgt spid="3676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67620"/>
                                        </p:tgtEl>
                                        <p:attrNameLst>
                                          <p:attrName>style.visibility</p:attrName>
                                        </p:attrNameLst>
                                      </p:cBhvr>
                                      <p:to>
                                        <p:strVal val="visible"/>
                                      </p:to>
                                    </p:set>
                                    <p:animEffect transition="in" filter="strips(upRight)">
                                      <p:cBhvr>
                                        <p:cTn id="12" dur="500"/>
                                        <p:tgtEl>
                                          <p:spTgt spid="3676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7622"/>
                                        </p:tgtEl>
                                        <p:attrNameLst>
                                          <p:attrName>style.visibility</p:attrName>
                                        </p:attrNameLst>
                                      </p:cBhvr>
                                      <p:to>
                                        <p:strVal val="visible"/>
                                      </p:to>
                                    </p:set>
                                    <p:anim calcmode="lin" valueType="num">
                                      <p:cBhvr additive="base">
                                        <p:cTn id="17" dur="500" fill="hold"/>
                                        <p:tgtEl>
                                          <p:spTgt spid="367622"/>
                                        </p:tgtEl>
                                        <p:attrNameLst>
                                          <p:attrName>ppt_x</p:attrName>
                                        </p:attrNameLst>
                                      </p:cBhvr>
                                      <p:tavLst>
                                        <p:tav tm="0">
                                          <p:val>
                                            <p:strVal val="0-#ppt_w/2"/>
                                          </p:val>
                                        </p:tav>
                                        <p:tav tm="100000">
                                          <p:val>
                                            <p:strVal val="#ppt_x"/>
                                          </p:val>
                                        </p:tav>
                                      </p:tavLst>
                                    </p:anim>
                                    <p:anim calcmode="lin" valueType="num">
                                      <p:cBhvr additive="base">
                                        <p:cTn id="18" dur="500" fill="hold"/>
                                        <p:tgtEl>
                                          <p:spTgt spid="36762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367623"/>
                                        </p:tgtEl>
                                        <p:attrNameLst>
                                          <p:attrName>style.visibility</p:attrName>
                                        </p:attrNameLst>
                                      </p:cBhvr>
                                      <p:to>
                                        <p:strVal val="visible"/>
                                      </p:to>
                                    </p:set>
                                    <p:animEffect transition="in" filter="strips(upRight)">
                                      <p:cBhvr>
                                        <p:cTn id="23" dur="500"/>
                                        <p:tgtEl>
                                          <p:spTgt spid="3676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7624"/>
                                        </p:tgtEl>
                                        <p:attrNameLst>
                                          <p:attrName>style.visibility</p:attrName>
                                        </p:attrNameLst>
                                      </p:cBhvr>
                                      <p:to>
                                        <p:strVal val="visible"/>
                                      </p:to>
                                    </p:set>
                                    <p:anim calcmode="lin" valueType="num">
                                      <p:cBhvr additive="base">
                                        <p:cTn id="28" dur="500" fill="hold"/>
                                        <p:tgtEl>
                                          <p:spTgt spid="367624"/>
                                        </p:tgtEl>
                                        <p:attrNameLst>
                                          <p:attrName>ppt_x</p:attrName>
                                        </p:attrNameLst>
                                      </p:cBhvr>
                                      <p:tavLst>
                                        <p:tav tm="0">
                                          <p:val>
                                            <p:strVal val="0-#ppt_w/2"/>
                                          </p:val>
                                        </p:tav>
                                        <p:tav tm="100000">
                                          <p:val>
                                            <p:strVal val="#ppt_x"/>
                                          </p:val>
                                        </p:tav>
                                      </p:tavLst>
                                    </p:anim>
                                    <p:anim calcmode="lin" valueType="num">
                                      <p:cBhvr additive="base">
                                        <p:cTn id="29" dur="500" fill="hold"/>
                                        <p:tgtEl>
                                          <p:spTgt spid="36762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7625"/>
                                        </p:tgtEl>
                                        <p:attrNameLst>
                                          <p:attrName>style.visibility</p:attrName>
                                        </p:attrNameLst>
                                      </p:cBhvr>
                                      <p:to>
                                        <p:strVal val="visible"/>
                                      </p:to>
                                    </p:set>
                                    <p:animEffect transition="in" filter="blinds(horizontal)">
                                      <p:cBhvr>
                                        <p:cTn id="34" dur="500"/>
                                        <p:tgtEl>
                                          <p:spTgt spid="36762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367626"/>
                                        </p:tgtEl>
                                        <p:attrNameLst>
                                          <p:attrName>style.visibility</p:attrName>
                                        </p:attrNameLst>
                                      </p:cBhvr>
                                      <p:to>
                                        <p:strVal val="visible"/>
                                      </p:to>
                                    </p:set>
                                    <p:animEffect transition="in" filter="strips(upRight)">
                                      <p:cBhvr>
                                        <p:cTn id="39" dur="500"/>
                                        <p:tgtEl>
                                          <p:spTgt spid="367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2" grpId="0" autoUpdateAnimBg="0"/>
      <p:bldP spid="367624" grpId="0" autoUpdateAnimBg="0"/>
      <p:bldP spid="3676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7373C68-537F-4FB7-B1BB-D67EC1863F37}" type="slidenum">
              <a:rPr lang="en-US" altLang="zh-CN" smtClean="0"/>
              <a:pPr/>
              <a:t>12</a:t>
            </a:fld>
            <a:endParaRPr lang="en-US" altLang="zh-CN"/>
          </a:p>
        </p:txBody>
      </p:sp>
      <p:grpSp>
        <p:nvGrpSpPr>
          <p:cNvPr id="4" name="Group 31"/>
          <p:cNvGrpSpPr/>
          <p:nvPr/>
        </p:nvGrpSpPr>
        <p:grpSpPr bwMode="auto">
          <a:xfrm>
            <a:off x="629591" y="1600200"/>
            <a:ext cx="7904812" cy="1143000"/>
            <a:chOff x="428" y="3408"/>
            <a:chExt cx="5284" cy="720"/>
          </a:xfrm>
        </p:grpSpPr>
        <p:sp>
          <p:nvSpPr>
            <p:cNvPr id="5" name="Text Box 15"/>
            <p:cNvSpPr txBox="1">
              <a:spLocks noChangeArrowheads="1"/>
            </p:cNvSpPr>
            <p:nvPr/>
          </p:nvSpPr>
          <p:spPr bwMode="auto">
            <a:xfrm>
              <a:off x="1535" y="3408"/>
              <a:ext cx="4177" cy="70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sz="2800" dirty="0">
                  <a:latin typeface="Arial" panose="020B0604020202020204" pitchFamily="34" charset="0"/>
                </a:rPr>
                <a:t>       </a:t>
              </a:r>
              <a:r>
                <a:rPr lang="zh-CN" altLang="en-US" sz="2800" dirty="0">
                  <a:latin typeface="Arial" panose="020B0604020202020204" pitchFamily="34" charset="0"/>
                </a:rPr>
                <a:t>功和动能都</a:t>
              </a:r>
              <a:r>
                <a:rPr lang="zh-CN" altLang="en-US" sz="2800" dirty="0" smtClean="0">
                  <a:latin typeface="Arial" panose="020B0604020202020204" pitchFamily="34" charset="0"/>
                </a:rPr>
                <a:t>与</a:t>
              </a:r>
              <a:r>
                <a:rPr lang="zh-CN" altLang="en-US" sz="2800" dirty="0" smtClean="0">
                  <a:solidFill>
                    <a:srgbClr val="CC0000"/>
                  </a:solidFill>
                  <a:latin typeface="Arial" panose="020B0604020202020204" pitchFamily="34" charset="0"/>
                </a:rPr>
                <a:t>参考系</a:t>
              </a:r>
              <a:r>
                <a:rPr lang="zh-CN" altLang="en-US" sz="2800" dirty="0">
                  <a:latin typeface="Arial" panose="020B0604020202020204" pitchFamily="34" charset="0"/>
                </a:rPr>
                <a:t>有关；动能定理仅适用于</a:t>
              </a:r>
              <a:r>
                <a:rPr lang="zh-CN" altLang="en-US" sz="2800" dirty="0">
                  <a:solidFill>
                    <a:srgbClr val="CC0000"/>
                  </a:solidFill>
                  <a:latin typeface="Arial" panose="020B0604020202020204" pitchFamily="34" charset="0"/>
                </a:rPr>
                <a:t>惯性系 </a:t>
              </a:r>
              <a:r>
                <a:rPr lang="en-US" altLang="zh-CN" sz="2800" dirty="0">
                  <a:solidFill>
                    <a:srgbClr val="000000"/>
                  </a:solidFill>
                  <a:latin typeface="Arial" panose="020B0604020202020204" pitchFamily="34" charset="0"/>
                </a:rPr>
                <a:t>.</a:t>
              </a:r>
            </a:p>
          </p:txBody>
        </p:sp>
        <p:grpSp>
          <p:nvGrpSpPr>
            <p:cNvPr id="6" name="Group 28"/>
            <p:cNvGrpSpPr/>
            <p:nvPr/>
          </p:nvGrpSpPr>
          <p:grpSpPr bwMode="auto">
            <a:xfrm>
              <a:off x="428" y="3504"/>
              <a:ext cx="1056" cy="624"/>
              <a:chOff x="428" y="3504"/>
              <a:chExt cx="1056" cy="624"/>
            </a:xfrm>
          </p:grpSpPr>
          <p:sp>
            <p:nvSpPr>
              <p:cNvPr id="7" name="AutoShape 17"/>
              <p:cNvSpPr>
                <a:spLocks noChangeArrowheads="1"/>
              </p:cNvSpPr>
              <p:nvPr/>
            </p:nvSpPr>
            <p:spPr bwMode="auto">
              <a:xfrm>
                <a:off x="428" y="3504"/>
                <a:ext cx="1056" cy="624"/>
              </a:xfrm>
              <a:prstGeom prst="irregularSeal1">
                <a:avLst/>
              </a:prstGeom>
              <a:gradFill rotWithShape="0">
                <a:gsLst>
                  <a:gs pos="0">
                    <a:srgbClr val="FFFFFF"/>
                  </a:gs>
                  <a:gs pos="100000">
                    <a:srgbClr val="FEEAF1"/>
                  </a:gs>
                </a:gsLst>
                <a:path path="shape">
                  <a:fillToRect l="50000" t="50000" r="50000" b="50000"/>
                </a:path>
              </a:gradFill>
              <a:ln w="190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8" name="Text Box 18"/>
              <p:cNvSpPr txBox="1">
                <a:spLocks noChangeArrowheads="1"/>
              </p:cNvSpPr>
              <p:nvPr/>
            </p:nvSpPr>
            <p:spPr bwMode="auto">
              <a:xfrm>
                <a:off x="671" y="3638"/>
                <a:ext cx="6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注意</a:t>
                </a:r>
              </a:p>
            </p:txBody>
          </p:sp>
        </p:grpSp>
      </p:grpSp>
      <p:sp>
        <p:nvSpPr>
          <p:cNvPr id="9" name="Rectangle 2"/>
          <p:cNvSpPr>
            <a:spLocks noGrp="1" noChangeArrowheads="1"/>
          </p:cNvSpPr>
          <p:nvPr>
            <p:ph type="title"/>
          </p:nvPr>
        </p:nvSpPr>
        <p:spPr>
          <a:xfrm>
            <a:off x="457200" y="228600"/>
            <a:ext cx="8229600" cy="914400"/>
          </a:xfrm>
        </p:spPr>
        <p:txBody>
          <a:bodyPr/>
          <a:lstStyle/>
          <a:p>
            <a:r>
              <a:rPr lang="en-US" altLang="zh-CN" dirty="0" smtClean="0"/>
              <a:t>2.3 </a:t>
            </a:r>
            <a:r>
              <a:rPr lang="zh-CN" altLang="en-US" dirty="0"/>
              <a:t>动能定理，机械能守恒定律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p:cNvSpPr>
            <a:spLocks noGrp="1"/>
          </p:cNvSpPr>
          <p:nvPr>
            <p:ph type="ftr" sz="quarter" idx="10"/>
          </p:nvPr>
        </p:nvSpPr>
        <p:spPr/>
        <p:txBody>
          <a:bodyPr/>
          <a:lstStyle/>
          <a:p>
            <a:fld id="{8DC9A4CE-2DE2-408F-8C5C-1EDDC1BA0EE3}" type="slidenum">
              <a:rPr lang="en-US" altLang="zh-CN"/>
              <a:pPr/>
              <a:t>13</a:t>
            </a:fld>
            <a:endParaRPr lang="en-US" altLang="zh-CN"/>
          </a:p>
        </p:txBody>
      </p:sp>
      <p:sp>
        <p:nvSpPr>
          <p:cNvPr id="160969" name="Text Box 201"/>
          <p:cNvSpPr txBox="1">
            <a:spLocks noChangeArrowheads="1"/>
          </p:cNvSpPr>
          <p:nvPr/>
        </p:nvSpPr>
        <p:spPr bwMode="auto">
          <a:xfrm>
            <a:off x="395288" y="457200"/>
            <a:ext cx="8326437"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b="1" dirty="0" smtClean="0">
                <a:solidFill>
                  <a:srgbClr val="CC3300"/>
                </a:solidFill>
                <a:latin typeface="宋体" panose="02010600030101010101" pitchFamily="2" charset="-122"/>
              </a:rPr>
              <a:t>例</a:t>
            </a:r>
            <a:r>
              <a:rPr kumimoji="1" lang="en-US" altLang="zh-CN" sz="2800" b="1" dirty="0" smtClean="0">
                <a:solidFill>
                  <a:srgbClr val="CC3300"/>
                </a:solidFill>
                <a:latin typeface="宋体" panose="02010600030101010101" pitchFamily="2" charset="-122"/>
              </a:rPr>
              <a:t>3.</a:t>
            </a:r>
            <a:r>
              <a:rPr kumimoji="1" lang="en-US" altLang="zh-CN" sz="2800" b="1" dirty="0" smtClean="0">
                <a:solidFill>
                  <a:schemeClr val="tx1"/>
                </a:solidFill>
                <a:latin typeface="宋体" panose="02010600030101010101" pitchFamily="2" charset="-122"/>
              </a:rPr>
              <a:t> </a:t>
            </a:r>
            <a:r>
              <a:rPr kumimoji="1" lang="zh-CN" altLang="en-US" sz="2800" dirty="0">
                <a:solidFill>
                  <a:schemeClr val="tx1"/>
                </a:solidFill>
                <a:latin typeface="宋体" panose="02010600030101010101" pitchFamily="2" charset="-122"/>
              </a:rPr>
              <a:t>一质量为</a:t>
            </a:r>
            <a:r>
              <a:rPr kumimoji="1" lang="en-US" altLang="zh-CN" sz="2800" dirty="0">
                <a:solidFill>
                  <a:schemeClr val="tx1"/>
                </a:solidFill>
                <a:latin typeface="宋体" panose="02010600030101010101" pitchFamily="2" charset="-122"/>
              </a:rPr>
              <a:t>10kg</a:t>
            </a:r>
            <a:r>
              <a:rPr kumimoji="1" lang="zh-CN" altLang="en-US" sz="2800" dirty="0">
                <a:solidFill>
                  <a:schemeClr val="tx1"/>
                </a:solidFill>
                <a:latin typeface="宋体" panose="02010600030101010101" pitchFamily="2" charset="-122"/>
              </a:rPr>
              <a:t>的物体沿</a:t>
            </a:r>
            <a:r>
              <a:rPr kumimoji="1" lang="en-US" altLang="zh-CN" sz="2800" i="1" dirty="0">
                <a:solidFill>
                  <a:schemeClr val="tx1"/>
                </a:solidFill>
              </a:rPr>
              <a:t>x</a:t>
            </a:r>
            <a:r>
              <a:rPr kumimoji="1" lang="zh-CN" altLang="en-US" sz="2800" dirty="0">
                <a:solidFill>
                  <a:schemeClr val="tx1"/>
                </a:solidFill>
                <a:latin typeface="宋体" panose="02010600030101010101" pitchFamily="2" charset="-122"/>
              </a:rPr>
              <a:t>轴无摩擦地滑动，</a:t>
            </a:r>
            <a:r>
              <a:rPr kumimoji="1" lang="en-US" altLang="zh-CN" sz="2800" i="1" dirty="0">
                <a:solidFill>
                  <a:schemeClr val="tx1"/>
                </a:solidFill>
              </a:rPr>
              <a:t>t</a:t>
            </a:r>
            <a:r>
              <a:rPr kumimoji="1" lang="zh-CN" altLang="en-US" sz="2800" dirty="0">
                <a:solidFill>
                  <a:schemeClr val="tx1"/>
                </a:solidFill>
                <a:latin typeface="宋体" panose="02010600030101010101" pitchFamily="2" charset="-122"/>
              </a:rPr>
              <a:t>＝</a:t>
            </a:r>
            <a:r>
              <a:rPr kumimoji="1" lang="en-US" altLang="zh-CN" sz="2800" dirty="0">
                <a:solidFill>
                  <a:schemeClr val="tx1"/>
                </a:solidFill>
                <a:latin typeface="宋体" panose="02010600030101010101" pitchFamily="2" charset="-122"/>
              </a:rPr>
              <a:t>0</a:t>
            </a:r>
            <a:r>
              <a:rPr kumimoji="1" lang="zh-CN" altLang="en-US" sz="2800" dirty="0">
                <a:solidFill>
                  <a:schemeClr val="tx1"/>
                </a:solidFill>
                <a:latin typeface="宋体" panose="02010600030101010101" pitchFamily="2" charset="-122"/>
              </a:rPr>
              <a:t>时物体静止于原点，</a:t>
            </a:r>
            <a:r>
              <a:rPr kumimoji="1" lang="en-US" altLang="zh-CN" sz="2800" dirty="0">
                <a:solidFill>
                  <a:schemeClr val="tx1"/>
                </a:solidFill>
                <a:latin typeface="宋体" panose="02010600030101010101" pitchFamily="2" charset="-122"/>
              </a:rPr>
              <a:t>(1)</a:t>
            </a:r>
            <a:r>
              <a:rPr kumimoji="1" lang="zh-CN" altLang="en-US" sz="2800" dirty="0">
                <a:solidFill>
                  <a:schemeClr val="tx1"/>
                </a:solidFill>
                <a:latin typeface="宋体" panose="02010600030101010101" pitchFamily="2" charset="-122"/>
              </a:rPr>
              <a:t>若物体在力</a:t>
            </a:r>
            <a:r>
              <a:rPr kumimoji="1" lang="en-US" altLang="zh-CN" sz="2800" i="1" dirty="0">
                <a:solidFill>
                  <a:schemeClr val="tx1"/>
                </a:solidFill>
              </a:rPr>
              <a:t>F</a:t>
            </a:r>
            <a:r>
              <a:rPr kumimoji="1" lang="zh-CN" altLang="en-US" sz="2800" dirty="0">
                <a:solidFill>
                  <a:schemeClr val="tx1"/>
                </a:solidFill>
              </a:rPr>
              <a:t>＝</a:t>
            </a:r>
            <a:r>
              <a:rPr kumimoji="1" lang="en-US" altLang="zh-CN" sz="2800" dirty="0">
                <a:solidFill>
                  <a:schemeClr val="tx1"/>
                </a:solidFill>
              </a:rPr>
              <a:t>3</a:t>
            </a:r>
            <a:r>
              <a:rPr kumimoji="1" lang="zh-CN" altLang="en-US" sz="2800" dirty="0">
                <a:solidFill>
                  <a:schemeClr val="tx1"/>
                </a:solidFill>
              </a:rPr>
              <a:t>＋</a:t>
            </a:r>
            <a:r>
              <a:rPr kumimoji="1" lang="en-US" altLang="zh-CN" sz="2800" dirty="0">
                <a:solidFill>
                  <a:schemeClr val="tx1"/>
                </a:solidFill>
              </a:rPr>
              <a:t>4</a:t>
            </a:r>
            <a:r>
              <a:rPr kumimoji="1" lang="en-US" altLang="zh-CN" sz="2800" i="1" dirty="0">
                <a:solidFill>
                  <a:schemeClr val="tx1"/>
                </a:solidFill>
              </a:rPr>
              <a:t>t</a:t>
            </a:r>
            <a:r>
              <a:rPr kumimoji="1" lang="en-US" altLang="zh-CN" sz="2800" dirty="0">
                <a:solidFill>
                  <a:schemeClr val="tx1"/>
                </a:solidFill>
                <a:latin typeface="宋体" panose="02010600030101010101" pitchFamily="2" charset="-122"/>
              </a:rPr>
              <a:t> N</a:t>
            </a:r>
            <a:r>
              <a:rPr kumimoji="1" lang="zh-CN" altLang="en-US" sz="2800" dirty="0">
                <a:solidFill>
                  <a:schemeClr val="tx1"/>
                </a:solidFill>
                <a:latin typeface="宋体" panose="02010600030101010101" pitchFamily="2" charset="-122"/>
              </a:rPr>
              <a:t>的作用下运动了</a:t>
            </a:r>
            <a:r>
              <a:rPr kumimoji="1" lang="en-US" altLang="zh-CN" sz="2800" dirty="0">
                <a:solidFill>
                  <a:schemeClr val="tx1"/>
                </a:solidFill>
                <a:latin typeface="宋体" panose="02010600030101010101" pitchFamily="2" charset="-122"/>
              </a:rPr>
              <a:t>3</a:t>
            </a:r>
            <a:r>
              <a:rPr kumimoji="1" lang="en-US" altLang="zh-CN" sz="2800" i="1" dirty="0">
                <a:solidFill>
                  <a:schemeClr val="tx1"/>
                </a:solidFill>
              </a:rPr>
              <a:t>s</a:t>
            </a:r>
            <a:r>
              <a:rPr kumimoji="1" lang="zh-CN" altLang="en-US" sz="2800" dirty="0">
                <a:solidFill>
                  <a:schemeClr val="tx1"/>
                </a:solidFill>
                <a:latin typeface="宋体" panose="02010600030101010101" pitchFamily="2" charset="-122"/>
              </a:rPr>
              <a:t>，它的速度增为多大？</a:t>
            </a:r>
            <a:r>
              <a:rPr kumimoji="1" lang="en-US" altLang="zh-CN" sz="2800" dirty="0">
                <a:solidFill>
                  <a:schemeClr val="tx1"/>
                </a:solidFill>
                <a:latin typeface="宋体" panose="02010600030101010101" pitchFamily="2" charset="-122"/>
              </a:rPr>
              <a:t>(2)</a:t>
            </a:r>
            <a:r>
              <a:rPr kumimoji="1" lang="zh-CN" altLang="en-US" sz="2800" dirty="0">
                <a:solidFill>
                  <a:schemeClr val="tx1"/>
                </a:solidFill>
                <a:latin typeface="宋体" panose="02010600030101010101" pitchFamily="2" charset="-122"/>
              </a:rPr>
              <a:t>物体在力</a:t>
            </a:r>
            <a:r>
              <a:rPr kumimoji="1" lang="en-US" altLang="zh-CN" sz="2800" i="1" dirty="0">
                <a:solidFill>
                  <a:schemeClr val="tx1"/>
                </a:solidFill>
              </a:rPr>
              <a:t>F</a:t>
            </a:r>
            <a:r>
              <a:rPr kumimoji="1" lang="zh-CN" altLang="en-US" sz="2800" dirty="0">
                <a:solidFill>
                  <a:schemeClr val="tx1"/>
                </a:solidFill>
              </a:rPr>
              <a:t>＝</a:t>
            </a:r>
            <a:r>
              <a:rPr kumimoji="1" lang="en-US" altLang="zh-CN" sz="2800" dirty="0">
                <a:solidFill>
                  <a:schemeClr val="tx1"/>
                </a:solidFill>
              </a:rPr>
              <a:t>3</a:t>
            </a:r>
            <a:r>
              <a:rPr kumimoji="1" lang="zh-CN" altLang="en-US" sz="2800" dirty="0">
                <a:solidFill>
                  <a:schemeClr val="tx1"/>
                </a:solidFill>
              </a:rPr>
              <a:t>＋</a:t>
            </a:r>
            <a:r>
              <a:rPr kumimoji="1" lang="en-US" altLang="zh-CN" sz="2800" dirty="0">
                <a:solidFill>
                  <a:schemeClr val="tx1"/>
                </a:solidFill>
              </a:rPr>
              <a:t>4</a:t>
            </a:r>
            <a:r>
              <a:rPr kumimoji="1" lang="en-US" altLang="zh-CN" sz="2800" i="1" dirty="0">
                <a:solidFill>
                  <a:schemeClr val="tx1"/>
                </a:solidFill>
              </a:rPr>
              <a:t>x</a:t>
            </a:r>
            <a:r>
              <a:rPr kumimoji="1" lang="en-US" altLang="zh-CN" sz="2800" dirty="0">
                <a:solidFill>
                  <a:schemeClr val="tx1"/>
                </a:solidFill>
              </a:rPr>
              <a:t> N</a:t>
            </a:r>
            <a:r>
              <a:rPr kumimoji="1" lang="zh-CN" altLang="en-US" sz="2800" dirty="0">
                <a:solidFill>
                  <a:schemeClr val="tx1"/>
                </a:solidFill>
                <a:latin typeface="宋体" panose="02010600030101010101" pitchFamily="2" charset="-122"/>
              </a:rPr>
              <a:t>的作用下移动了</a:t>
            </a:r>
            <a:r>
              <a:rPr kumimoji="1" lang="en-US" altLang="zh-CN" sz="2800" dirty="0">
                <a:solidFill>
                  <a:schemeClr val="tx1"/>
                </a:solidFill>
                <a:latin typeface="宋体" panose="02010600030101010101" pitchFamily="2" charset="-122"/>
              </a:rPr>
              <a:t>3</a:t>
            </a:r>
            <a:r>
              <a:rPr kumimoji="1" lang="en-US" altLang="zh-CN" sz="2800" i="1" dirty="0">
                <a:solidFill>
                  <a:schemeClr val="tx1"/>
                </a:solidFill>
              </a:rPr>
              <a:t>m</a:t>
            </a:r>
            <a:r>
              <a:rPr kumimoji="1" lang="zh-CN" altLang="en-US" sz="2800" dirty="0">
                <a:solidFill>
                  <a:schemeClr val="tx1"/>
                </a:solidFill>
                <a:latin typeface="宋体" panose="02010600030101010101" pitchFamily="2" charset="-122"/>
              </a:rPr>
              <a:t>，它的速度增为多大？</a:t>
            </a:r>
          </a:p>
        </p:txBody>
      </p:sp>
      <p:grpSp>
        <p:nvGrpSpPr>
          <p:cNvPr id="160978" name="Group 210"/>
          <p:cNvGrpSpPr/>
          <p:nvPr/>
        </p:nvGrpSpPr>
        <p:grpSpPr bwMode="auto">
          <a:xfrm>
            <a:off x="528638" y="2590800"/>
            <a:ext cx="7853362" cy="808038"/>
            <a:chOff x="337" y="1969"/>
            <a:chExt cx="4947" cy="509"/>
          </a:xfrm>
        </p:grpSpPr>
        <p:sp>
          <p:nvSpPr>
            <p:cNvPr id="160971" name="Text Box 203"/>
            <p:cNvSpPr txBox="1">
              <a:spLocks noChangeArrowheads="1"/>
            </p:cNvSpPr>
            <p:nvPr/>
          </p:nvSpPr>
          <p:spPr bwMode="auto">
            <a:xfrm>
              <a:off x="337" y="2033"/>
              <a:ext cx="4947"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dirty="0">
                  <a:solidFill>
                    <a:srgbClr val="FF0000"/>
                  </a:solidFill>
                  <a:latin typeface="宋体" panose="02010600030101010101" pitchFamily="2" charset="-122"/>
                </a:rPr>
                <a:t>解</a:t>
              </a:r>
              <a:r>
                <a:rPr kumimoji="1" lang="zh-CN" altLang="en-US" sz="2800" dirty="0">
                  <a:solidFill>
                    <a:schemeClr val="tx1"/>
                  </a:solidFill>
                  <a:latin typeface="宋体" panose="02010600030101010101" pitchFamily="2" charset="-122"/>
                </a:rPr>
                <a:t>　</a:t>
              </a:r>
              <a:r>
                <a:rPr kumimoji="1" lang="en-US" altLang="zh-CN" sz="2800" dirty="0">
                  <a:solidFill>
                    <a:schemeClr val="tx1"/>
                  </a:solidFill>
                  <a:latin typeface="宋体" panose="02010600030101010101" pitchFamily="2" charset="-122"/>
                </a:rPr>
                <a:t>(1)</a:t>
              </a:r>
              <a:r>
                <a:rPr kumimoji="1" lang="zh-CN" altLang="en-US" sz="2800" dirty="0">
                  <a:solidFill>
                    <a:schemeClr val="tx1"/>
                  </a:solidFill>
                  <a:latin typeface="宋体" panose="02010600030101010101" pitchFamily="2" charset="-122"/>
                </a:rPr>
                <a:t>由动量定理           ，得</a:t>
              </a:r>
            </a:p>
          </p:txBody>
        </p:sp>
        <p:graphicFrame>
          <p:nvGraphicFramePr>
            <p:cNvPr id="160972" name="Object 204"/>
            <p:cNvGraphicFramePr>
              <a:graphicFrameLocks noChangeAspect="1"/>
            </p:cNvGraphicFramePr>
            <p:nvPr/>
          </p:nvGraphicFramePr>
          <p:xfrm>
            <a:off x="2327" y="1969"/>
            <a:ext cx="1153" cy="509"/>
          </p:xfrm>
          <a:graphic>
            <a:graphicData uri="http://schemas.openxmlformats.org/presentationml/2006/ole">
              <mc:AlternateContent xmlns:mc="http://schemas.openxmlformats.org/markup-compatibility/2006">
                <mc:Choice xmlns:v="urn:schemas-microsoft-com:vml" Requires="v">
                  <p:oleObj spid="_x0000_s26665" name="Equation" r:id="rId3" imgW="17983200" imgH="7924800" progId="">
                    <p:embed/>
                  </p:oleObj>
                </mc:Choice>
                <mc:Fallback>
                  <p:oleObj name="Equation" r:id="rId3" imgW="17983200" imgH="7924800" progId="">
                    <p:embed/>
                    <p:pic>
                      <p:nvPicPr>
                        <p:cNvPr id="0" name="Picture 4" descr="image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 y="1969"/>
                          <a:ext cx="1153"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0973" name="Object 205"/>
          <p:cNvGraphicFramePr>
            <a:graphicFrameLocks noChangeAspect="1"/>
          </p:cNvGraphicFramePr>
          <p:nvPr/>
        </p:nvGraphicFramePr>
        <p:xfrm>
          <a:off x="2024063" y="3449638"/>
          <a:ext cx="5216525" cy="957262"/>
        </p:xfrm>
        <a:graphic>
          <a:graphicData uri="http://schemas.openxmlformats.org/presentationml/2006/ole">
            <mc:AlternateContent xmlns:mc="http://schemas.openxmlformats.org/markup-compatibility/2006">
              <mc:Choice xmlns:v="urn:schemas-microsoft-com:vml" Requires="v">
                <p:oleObj spid="_x0000_s26666" name="Equation" r:id="rId5" imgW="51511200" imgH="9448800" progId="">
                  <p:embed/>
                </p:oleObj>
              </mc:Choice>
              <mc:Fallback>
                <p:oleObj name="Equation" r:id="rId5" imgW="51511200" imgH="9448800" progId="">
                  <p:embed/>
                  <p:pic>
                    <p:nvPicPr>
                      <p:cNvPr id="0" name="Picture 3" descr="image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063" y="3449638"/>
                        <a:ext cx="5216525"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79" name="Group 211"/>
          <p:cNvGrpSpPr/>
          <p:nvPr/>
        </p:nvGrpSpPr>
        <p:grpSpPr bwMode="auto">
          <a:xfrm>
            <a:off x="641350" y="4406900"/>
            <a:ext cx="5719763" cy="831850"/>
            <a:chOff x="366" y="3158"/>
            <a:chExt cx="3603" cy="524"/>
          </a:xfrm>
        </p:grpSpPr>
        <p:sp>
          <p:nvSpPr>
            <p:cNvPr id="160975" name="Text Box 207"/>
            <p:cNvSpPr txBox="1">
              <a:spLocks noChangeArrowheads="1"/>
            </p:cNvSpPr>
            <p:nvPr/>
          </p:nvSpPr>
          <p:spPr bwMode="auto">
            <a:xfrm>
              <a:off x="366" y="3191"/>
              <a:ext cx="36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dirty="0">
                  <a:solidFill>
                    <a:schemeClr val="tx1"/>
                  </a:solidFill>
                  <a:latin typeface="宋体" panose="02010600030101010101" pitchFamily="2" charset="-122"/>
                </a:rPr>
                <a:t>(2)</a:t>
              </a:r>
              <a:r>
                <a:rPr kumimoji="1" lang="zh-CN" altLang="en-US" sz="2800" dirty="0">
                  <a:solidFill>
                    <a:schemeClr val="tx1"/>
                  </a:solidFill>
                  <a:latin typeface="宋体" panose="02010600030101010101" pitchFamily="2" charset="-122"/>
                </a:rPr>
                <a:t>由动能定理           ，得</a:t>
              </a:r>
            </a:p>
          </p:txBody>
        </p:sp>
        <p:graphicFrame>
          <p:nvGraphicFramePr>
            <p:cNvPr id="160976" name="Object 208"/>
            <p:cNvGraphicFramePr>
              <a:graphicFrameLocks noChangeAspect="1"/>
            </p:cNvGraphicFramePr>
            <p:nvPr/>
          </p:nvGraphicFramePr>
          <p:xfrm>
            <a:off x="1891" y="3158"/>
            <a:ext cx="1270" cy="524"/>
          </p:xfrm>
          <a:graphic>
            <a:graphicData uri="http://schemas.openxmlformats.org/presentationml/2006/ole">
              <mc:AlternateContent xmlns:mc="http://schemas.openxmlformats.org/markup-compatibility/2006">
                <mc:Choice xmlns:v="urn:schemas-microsoft-com:vml" Requires="v">
                  <p:oleObj spid="_x0000_s26667" name="Equation" r:id="rId7" imgW="22860000" imgH="9448800" progId="">
                    <p:embed/>
                  </p:oleObj>
                </mc:Choice>
                <mc:Fallback>
                  <p:oleObj name="Equation" r:id="rId7" imgW="22860000" imgH="9448800" progId="">
                    <p:embed/>
                    <p:pic>
                      <p:nvPicPr>
                        <p:cNvPr id="0" name="Picture 2" descr="image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1" y="3158"/>
                          <a:ext cx="1270" cy="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0977" name="Object 209"/>
          <p:cNvGraphicFramePr>
            <a:graphicFrameLocks noChangeAspect="1"/>
          </p:cNvGraphicFramePr>
          <p:nvPr/>
        </p:nvGraphicFramePr>
        <p:xfrm>
          <a:off x="1741488" y="5270500"/>
          <a:ext cx="5245100" cy="857250"/>
        </p:xfrm>
        <a:graphic>
          <a:graphicData uri="http://schemas.openxmlformats.org/presentationml/2006/ole">
            <mc:AlternateContent xmlns:mc="http://schemas.openxmlformats.org/markup-compatibility/2006">
              <mc:Choice xmlns:v="urn:schemas-microsoft-com:vml" Requires="v">
                <p:oleObj spid="_x0000_s26668" name="Equation" r:id="rId9" imgW="65227200" imgH="10668000" progId="">
                  <p:embed/>
                </p:oleObj>
              </mc:Choice>
              <mc:Fallback>
                <p:oleObj name="Equation" r:id="rId9" imgW="65227200" imgH="10668000" progId="">
                  <p:embed/>
                  <p:pic>
                    <p:nvPicPr>
                      <p:cNvPr id="0" name="Picture 1" descr="image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1488" y="5270500"/>
                        <a:ext cx="52451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0978"/>
                                        </p:tgtEl>
                                        <p:attrNameLst>
                                          <p:attrName>style.visibility</p:attrName>
                                        </p:attrNameLst>
                                      </p:cBhvr>
                                      <p:to>
                                        <p:strVal val="visible"/>
                                      </p:to>
                                    </p:set>
                                    <p:animEffect transition="in" filter="slide(fromBottom)">
                                      <p:cBhvr>
                                        <p:cTn id="7" dur="500"/>
                                        <p:tgtEl>
                                          <p:spTgt spid="1609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0973"/>
                                        </p:tgtEl>
                                        <p:attrNameLst>
                                          <p:attrName>style.visibility</p:attrName>
                                        </p:attrNameLst>
                                      </p:cBhvr>
                                      <p:to>
                                        <p:strVal val="visible"/>
                                      </p:to>
                                    </p:set>
                                    <p:animEffect transition="in" filter="box(in)">
                                      <p:cBhvr>
                                        <p:cTn id="12" dur="500"/>
                                        <p:tgtEl>
                                          <p:spTgt spid="1609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60979"/>
                                        </p:tgtEl>
                                        <p:attrNameLst>
                                          <p:attrName>style.visibility</p:attrName>
                                        </p:attrNameLst>
                                      </p:cBhvr>
                                      <p:to>
                                        <p:strVal val="visible"/>
                                      </p:to>
                                    </p:set>
                                    <p:animEffect transition="in" filter="slide(fromBottom)">
                                      <p:cBhvr>
                                        <p:cTn id="17" dur="500"/>
                                        <p:tgtEl>
                                          <p:spTgt spid="16097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0977"/>
                                        </p:tgtEl>
                                        <p:attrNameLst>
                                          <p:attrName>style.visibility</p:attrName>
                                        </p:attrNameLst>
                                      </p:cBhvr>
                                      <p:to>
                                        <p:strVal val="visible"/>
                                      </p:to>
                                    </p:set>
                                    <p:animEffect transition="in" filter="box(in)">
                                      <p:cBhvr>
                                        <p:cTn id="22" dur="500"/>
                                        <p:tgtEl>
                                          <p:spTgt spid="160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CN"/>
              <a:t>2.4 </a:t>
            </a:r>
            <a:r>
              <a:rPr lang="zh-CN" altLang="en-US"/>
              <a:t>动能定理，机械能守恒定律</a:t>
            </a:r>
          </a:p>
        </p:txBody>
      </p:sp>
      <p:sp>
        <p:nvSpPr>
          <p:cNvPr id="31" name="灯片编号占位符 4"/>
          <p:cNvSpPr>
            <a:spLocks noGrp="1"/>
          </p:cNvSpPr>
          <p:nvPr>
            <p:ph type="sldNum" sz="quarter" idx="12"/>
          </p:nvPr>
        </p:nvSpPr>
        <p:spPr/>
        <p:txBody>
          <a:bodyPr/>
          <a:lstStyle/>
          <a:p>
            <a:fld id="{1B63EF47-334D-48BE-999B-9368A4D94BA8}" type="slidenum">
              <a:rPr lang="en-US" altLang="zh-CN"/>
              <a:pPr/>
              <a:t>14</a:t>
            </a:fld>
            <a:endParaRPr lang="en-US" altLang="zh-CN"/>
          </a:p>
        </p:txBody>
      </p:sp>
      <p:sp>
        <p:nvSpPr>
          <p:cNvPr id="370691" name="Rectangle 3"/>
          <p:cNvSpPr>
            <a:spLocks noChangeArrowheads="1"/>
          </p:cNvSpPr>
          <p:nvPr/>
        </p:nvSpPr>
        <p:spPr bwMode="auto">
          <a:xfrm>
            <a:off x="501650" y="1219200"/>
            <a:ext cx="2698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质点系的动能定理 </a:t>
            </a:r>
          </a:p>
        </p:txBody>
      </p:sp>
      <p:sp>
        <p:nvSpPr>
          <p:cNvPr id="370692" name="Text Box 4"/>
          <p:cNvSpPr txBox="1">
            <a:spLocks noChangeArrowheads="1"/>
          </p:cNvSpPr>
          <p:nvPr/>
        </p:nvSpPr>
        <p:spPr bwMode="auto">
          <a:xfrm>
            <a:off x="533400" y="1752600"/>
            <a:ext cx="8137525" cy="519113"/>
          </a:xfrm>
          <a:prstGeom prst="rect">
            <a:avLst/>
          </a:prstGeom>
          <a:noFill/>
          <a:ln w="9525" algn="ctr">
            <a:noFill/>
            <a:miter lim="800000"/>
          </a:ln>
          <a:effectLst/>
        </p:spPr>
        <p:txBody>
          <a:bodyPr>
            <a:spAutoFit/>
          </a:bodyPr>
          <a:lstStyle/>
          <a:p>
            <a:pPr>
              <a:spcBef>
                <a:spcPct val="50000"/>
              </a:spcBef>
            </a:pPr>
            <a:r>
              <a:rPr lang="zh-CN" altLang="en-US" sz="2800" dirty="0"/>
              <a:t>一个由</a:t>
            </a:r>
            <a:r>
              <a:rPr lang="en-US" altLang="zh-CN" sz="2800" i="1" dirty="0"/>
              <a:t>n</a:t>
            </a:r>
            <a:r>
              <a:rPr lang="zh-CN" altLang="en-US" sz="2800" dirty="0"/>
              <a:t>个质点组成的质点系，考察第</a:t>
            </a:r>
            <a:r>
              <a:rPr lang="en-US" altLang="zh-CN" sz="2800" i="1" dirty="0" err="1"/>
              <a:t>i</a:t>
            </a:r>
            <a:r>
              <a:rPr lang="zh-CN" altLang="en-US" sz="2800" dirty="0"/>
              <a:t>个质点。 </a:t>
            </a:r>
          </a:p>
        </p:txBody>
      </p:sp>
      <p:grpSp>
        <p:nvGrpSpPr>
          <p:cNvPr id="370693" name="Group 5"/>
          <p:cNvGrpSpPr/>
          <p:nvPr/>
        </p:nvGrpSpPr>
        <p:grpSpPr bwMode="auto">
          <a:xfrm>
            <a:off x="5334000" y="2590800"/>
            <a:ext cx="3529013" cy="3600450"/>
            <a:chOff x="3379" y="1298"/>
            <a:chExt cx="2223" cy="2268"/>
          </a:xfrm>
        </p:grpSpPr>
        <p:sp>
          <p:nvSpPr>
            <p:cNvPr id="370694" name="Rectangle 6"/>
            <p:cNvSpPr>
              <a:spLocks noChangeArrowheads="1"/>
            </p:cNvSpPr>
            <p:nvPr/>
          </p:nvSpPr>
          <p:spPr bwMode="auto">
            <a:xfrm>
              <a:off x="3379" y="1298"/>
              <a:ext cx="2223" cy="2268"/>
            </a:xfrm>
            <a:prstGeom prst="rect">
              <a:avLst/>
            </a:prstGeom>
            <a:solidFill>
              <a:srgbClr val="CC99FF"/>
            </a:solidFill>
            <a:ln w="9525">
              <a:solidFill>
                <a:schemeClr val="tx1"/>
              </a:solidFill>
              <a:miter lim="800000"/>
            </a:ln>
            <a:effectLst/>
          </p:spPr>
          <p:txBody>
            <a:bodyPr wrap="none" anchor="ctr"/>
            <a:lstStyle/>
            <a:p>
              <a:endParaRPr lang="zh-CN" altLang="en-US"/>
            </a:p>
          </p:txBody>
        </p:sp>
        <p:grpSp>
          <p:nvGrpSpPr>
            <p:cNvPr id="370695" name="Group 7"/>
            <p:cNvGrpSpPr/>
            <p:nvPr/>
          </p:nvGrpSpPr>
          <p:grpSpPr bwMode="auto">
            <a:xfrm>
              <a:off x="3606" y="1344"/>
              <a:ext cx="1814" cy="2040"/>
              <a:chOff x="3606" y="1344"/>
              <a:chExt cx="1814" cy="2040"/>
            </a:xfrm>
          </p:grpSpPr>
          <p:sp>
            <p:nvSpPr>
              <p:cNvPr id="370696" name="Oval 8"/>
              <p:cNvSpPr>
                <a:spLocks noChangeArrowheads="1"/>
              </p:cNvSpPr>
              <p:nvPr/>
            </p:nvSpPr>
            <p:spPr bwMode="auto">
              <a:xfrm>
                <a:off x="4406" y="2464"/>
                <a:ext cx="96" cy="96"/>
              </a:xfrm>
              <a:prstGeom prst="ellipse">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p>
                <a:endParaRPr lang="zh-CN" altLang="en-US"/>
              </a:p>
            </p:txBody>
          </p:sp>
          <p:sp>
            <p:nvSpPr>
              <p:cNvPr id="370697" name="Rectangle 9"/>
              <p:cNvSpPr>
                <a:spLocks noChangeArrowheads="1"/>
              </p:cNvSpPr>
              <p:nvPr/>
            </p:nvSpPr>
            <p:spPr bwMode="auto">
              <a:xfrm>
                <a:off x="4241" y="2341"/>
                <a:ext cx="169" cy="288"/>
              </a:xfrm>
              <a:prstGeom prst="rect">
                <a:avLst/>
              </a:prstGeom>
              <a:noFill/>
              <a:ln w="9525">
                <a:noFill/>
                <a:miter lim="800000"/>
              </a:ln>
              <a:effectLst>
                <a:outerShdw dist="35921" dir="2700000" algn="ctr" rotWithShape="0">
                  <a:schemeClr val="bg2"/>
                </a:outerShdw>
              </a:effectLst>
            </p:spPr>
            <p:txBody>
              <a:bodyPr wrap="none">
                <a:spAutoFit/>
              </a:bodyPr>
              <a:lstStyle/>
              <a:p>
                <a:r>
                  <a:rPr kumimoji="1" lang="en-US" altLang="zh-CN" sz="2400" b="1" i="1" dirty="0" err="1" smtClean="0"/>
                  <a:t>i</a:t>
                </a:r>
                <a:endParaRPr kumimoji="1" lang="en-US" altLang="zh-CN" sz="2400" b="1" i="1" dirty="0"/>
              </a:p>
            </p:txBody>
          </p:sp>
          <p:sp>
            <p:nvSpPr>
              <p:cNvPr id="370698" name="Oval 10"/>
              <p:cNvSpPr>
                <a:spLocks noChangeArrowheads="1"/>
              </p:cNvSpPr>
              <p:nvPr/>
            </p:nvSpPr>
            <p:spPr bwMode="auto">
              <a:xfrm>
                <a:off x="3926" y="2800"/>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ln>
              <a:effectLst>
                <a:outerShdw dist="35921" dir="2700000" algn="ctr" rotWithShape="0">
                  <a:schemeClr val="bg2"/>
                </a:outerShdw>
              </a:effectLst>
            </p:spPr>
            <p:txBody>
              <a:bodyPr wrap="none" anchor="ctr"/>
              <a:lstStyle/>
              <a:p>
                <a:endParaRPr lang="zh-CN" altLang="en-US"/>
              </a:p>
            </p:txBody>
          </p:sp>
          <p:sp>
            <p:nvSpPr>
              <p:cNvPr id="370699" name="Oval 11"/>
              <p:cNvSpPr>
                <a:spLocks noChangeArrowheads="1"/>
              </p:cNvSpPr>
              <p:nvPr/>
            </p:nvSpPr>
            <p:spPr bwMode="auto">
              <a:xfrm>
                <a:off x="3878" y="2032"/>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ln>
              <a:effectLst>
                <a:outerShdw dist="35921" dir="2700000" algn="ctr" rotWithShape="0">
                  <a:schemeClr val="bg2"/>
                </a:outerShdw>
              </a:effectLst>
            </p:spPr>
            <p:txBody>
              <a:bodyPr wrap="none" anchor="ctr"/>
              <a:lstStyle/>
              <a:p>
                <a:endParaRPr lang="zh-CN" altLang="en-US"/>
              </a:p>
            </p:txBody>
          </p:sp>
          <p:sp>
            <p:nvSpPr>
              <p:cNvPr id="370700" name="Oval 12"/>
              <p:cNvSpPr>
                <a:spLocks noChangeArrowheads="1"/>
              </p:cNvSpPr>
              <p:nvPr/>
            </p:nvSpPr>
            <p:spPr bwMode="auto">
              <a:xfrm>
                <a:off x="4502" y="1888"/>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ln>
              <a:effectLst>
                <a:outerShdw dist="35921" dir="2700000" algn="ctr" rotWithShape="0">
                  <a:schemeClr val="bg2"/>
                </a:outerShdw>
              </a:effectLst>
            </p:spPr>
            <p:txBody>
              <a:bodyPr wrap="none" anchor="ctr"/>
              <a:lstStyle/>
              <a:p>
                <a:endParaRPr lang="zh-CN" altLang="en-US"/>
              </a:p>
            </p:txBody>
          </p:sp>
          <p:sp>
            <p:nvSpPr>
              <p:cNvPr id="370701" name="Oval 13"/>
              <p:cNvSpPr>
                <a:spLocks noChangeArrowheads="1"/>
              </p:cNvSpPr>
              <p:nvPr/>
            </p:nvSpPr>
            <p:spPr bwMode="auto">
              <a:xfrm>
                <a:off x="5126" y="2464"/>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ln>
              <a:effectLst>
                <a:outerShdw dist="35921" dir="2700000" algn="ctr" rotWithShape="0">
                  <a:schemeClr val="bg2"/>
                </a:outerShdw>
              </a:effectLst>
            </p:spPr>
            <p:txBody>
              <a:bodyPr wrap="none" anchor="ctr"/>
              <a:lstStyle/>
              <a:p>
                <a:endParaRPr lang="zh-CN" altLang="en-US"/>
              </a:p>
            </p:txBody>
          </p:sp>
          <p:sp>
            <p:nvSpPr>
              <p:cNvPr id="370702" name="Oval 14"/>
              <p:cNvSpPr>
                <a:spLocks noChangeArrowheads="1"/>
              </p:cNvSpPr>
              <p:nvPr/>
            </p:nvSpPr>
            <p:spPr bwMode="auto">
              <a:xfrm>
                <a:off x="4694" y="2800"/>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ln>
              <a:effectLst>
                <a:outerShdw dist="35921" dir="2700000" algn="ctr" rotWithShape="0">
                  <a:schemeClr val="bg2"/>
                </a:outerShdw>
              </a:effectLst>
            </p:spPr>
            <p:txBody>
              <a:bodyPr wrap="none" anchor="ctr"/>
              <a:lstStyle/>
              <a:p>
                <a:endParaRPr lang="zh-CN" altLang="en-US"/>
              </a:p>
            </p:txBody>
          </p:sp>
          <p:sp>
            <p:nvSpPr>
              <p:cNvPr id="370703" name="Oval 15"/>
              <p:cNvSpPr>
                <a:spLocks noChangeArrowheads="1"/>
              </p:cNvSpPr>
              <p:nvPr/>
            </p:nvSpPr>
            <p:spPr bwMode="auto">
              <a:xfrm>
                <a:off x="3606" y="1570"/>
                <a:ext cx="1814" cy="1814"/>
              </a:xfrm>
              <a:prstGeom prst="ellipse">
                <a:avLst/>
              </a:prstGeom>
              <a:noFill/>
              <a:ln w="9525">
                <a:solidFill>
                  <a:schemeClr val="tx1"/>
                </a:solidFill>
                <a:prstDash val="dash"/>
                <a:round/>
              </a:ln>
              <a:effectLst/>
            </p:spPr>
            <p:txBody>
              <a:bodyPr wrap="none" anchor="ctr"/>
              <a:lstStyle/>
              <a:p>
                <a:endParaRPr lang="zh-CN" altLang="en-US"/>
              </a:p>
            </p:txBody>
          </p:sp>
          <p:sp>
            <p:nvSpPr>
              <p:cNvPr id="370704" name="Line 16"/>
              <p:cNvSpPr>
                <a:spLocks noChangeShapeType="1"/>
              </p:cNvSpPr>
              <p:nvPr/>
            </p:nvSpPr>
            <p:spPr bwMode="auto">
              <a:xfrm flipH="1">
                <a:off x="4332" y="2568"/>
                <a:ext cx="136" cy="635"/>
              </a:xfrm>
              <a:prstGeom prst="line">
                <a:avLst/>
              </a:prstGeom>
              <a:noFill/>
              <a:ln w="19050">
                <a:solidFill>
                  <a:schemeClr val="tx1"/>
                </a:solidFill>
                <a:round/>
                <a:tailEnd type="stealth" w="med" len="lg"/>
              </a:ln>
              <a:effectLst/>
            </p:spPr>
            <p:txBody>
              <a:bodyPr/>
              <a:lstStyle/>
              <a:p>
                <a:endParaRPr lang="zh-CN" altLang="en-US"/>
              </a:p>
            </p:txBody>
          </p:sp>
          <p:sp>
            <p:nvSpPr>
              <p:cNvPr id="370705" name="Line 17"/>
              <p:cNvSpPr>
                <a:spLocks noChangeShapeType="1"/>
              </p:cNvSpPr>
              <p:nvPr/>
            </p:nvSpPr>
            <p:spPr bwMode="auto">
              <a:xfrm flipV="1">
                <a:off x="4513" y="1570"/>
                <a:ext cx="816" cy="953"/>
              </a:xfrm>
              <a:prstGeom prst="line">
                <a:avLst/>
              </a:prstGeom>
              <a:noFill/>
              <a:ln w="19050">
                <a:solidFill>
                  <a:srgbClr val="FF0000"/>
                </a:solidFill>
                <a:round/>
                <a:tailEnd type="stealth" w="med" len="lg"/>
              </a:ln>
              <a:effectLst/>
            </p:spPr>
            <p:txBody>
              <a:bodyPr/>
              <a:lstStyle/>
              <a:p>
                <a:endParaRPr lang="zh-CN" altLang="en-US"/>
              </a:p>
            </p:txBody>
          </p:sp>
          <p:sp>
            <p:nvSpPr>
              <p:cNvPr id="370706" name="Oval 18"/>
              <p:cNvSpPr>
                <a:spLocks noChangeArrowheads="1"/>
              </p:cNvSpPr>
              <p:nvPr/>
            </p:nvSpPr>
            <p:spPr bwMode="auto">
              <a:xfrm>
                <a:off x="4406" y="2464"/>
                <a:ext cx="144"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ln>
              <a:effectLst>
                <a:outerShdw dist="35921" dir="2700000" algn="ctr" rotWithShape="0">
                  <a:schemeClr val="bg2"/>
                </a:outerShdw>
              </a:effectLst>
            </p:spPr>
            <p:txBody>
              <a:bodyPr wrap="none" anchor="ctr"/>
              <a:lstStyle/>
              <a:p>
                <a:endParaRPr lang="zh-CN" altLang="en-US"/>
              </a:p>
            </p:txBody>
          </p:sp>
          <p:graphicFrame>
            <p:nvGraphicFramePr>
              <p:cNvPr id="370707" name="Object 19"/>
              <p:cNvGraphicFramePr>
                <a:graphicFrameLocks noChangeAspect="1"/>
              </p:cNvGraphicFramePr>
              <p:nvPr/>
            </p:nvGraphicFramePr>
            <p:xfrm>
              <a:off x="5057" y="1344"/>
              <a:ext cx="238" cy="348"/>
            </p:xfrm>
            <a:graphic>
              <a:graphicData uri="http://schemas.openxmlformats.org/presentationml/2006/ole">
                <mc:AlternateContent xmlns:mc="http://schemas.openxmlformats.org/markup-compatibility/2006">
                  <mc:Choice xmlns:v="urn:schemas-microsoft-com:vml" Requires="v">
                    <p:oleObj spid="_x0000_s28733" name="公式" r:id="rId3" imgW="5267880" imgH="7709040" progId="">
                      <p:embed/>
                    </p:oleObj>
                  </mc:Choice>
                  <mc:Fallback>
                    <p:oleObj name="公式" r:id="rId3" imgW="5267880" imgH="7709040" progId="">
                      <p:embed/>
                      <p:pic>
                        <p:nvPicPr>
                          <p:cNvPr id="0" name="Picture 6" descr="imag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 y="1344"/>
                            <a:ext cx="238"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708" name="Object 20"/>
              <p:cNvGraphicFramePr>
                <a:graphicFrameLocks noChangeAspect="1"/>
              </p:cNvGraphicFramePr>
              <p:nvPr/>
            </p:nvGraphicFramePr>
            <p:xfrm>
              <a:off x="4313" y="2922"/>
              <a:ext cx="347" cy="366"/>
            </p:xfrm>
            <a:graphic>
              <a:graphicData uri="http://schemas.openxmlformats.org/presentationml/2006/ole">
                <mc:AlternateContent xmlns:mc="http://schemas.openxmlformats.org/markup-compatibility/2006">
                  <mc:Choice xmlns:v="urn:schemas-microsoft-com:vml" Requires="v">
                    <p:oleObj spid="_x0000_s28734" name="公式" r:id="rId5" imgW="7705080" imgH="8115480" progId="">
                      <p:embed/>
                    </p:oleObj>
                  </mc:Choice>
                  <mc:Fallback>
                    <p:oleObj name="公式" r:id="rId5" imgW="7705080" imgH="8115480" progId="">
                      <p:embed/>
                      <p:pic>
                        <p:nvPicPr>
                          <p:cNvPr id="0" name="Picture 5" descr="image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 y="2922"/>
                            <a:ext cx="347"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70709" name="Text Box 21"/>
          <p:cNvSpPr txBox="1">
            <a:spLocks noChangeArrowheads="1"/>
          </p:cNvSpPr>
          <p:nvPr/>
        </p:nvSpPr>
        <p:spPr bwMode="auto">
          <a:xfrm>
            <a:off x="609600" y="2438400"/>
            <a:ext cx="3600450" cy="519113"/>
          </a:xfrm>
          <a:prstGeom prst="rect">
            <a:avLst/>
          </a:prstGeom>
          <a:noFill/>
          <a:ln w="9525" algn="ctr">
            <a:noFill/>
            <a:miter lim="800000"/>
          </a:ln>
          <a:effectLst/>
        </p:spPr>
        <p:txBody>
          <a:bodyPr>
            <a:spAutoFit/>
          </a:bodyPr>
          <a:lstStyle/>
          <a:p>
            <a:pPr>
              <a:spcBef>
                <a:spcPct val="50000"/>
              </a:spcBef>
            </a:pPr>
            <a:r>
              <a:rPr lang="zh-CN" altLang="en-US" sz="2800" dirty="0"/>
              <a:t>质点的动能定理： </a:t>
            </a:r>
          </a:p>
        </p:txBody>
      </p:sp>
      <p:grpSp>
        <p:nvGrpSpPr>
          <p:cNvPr id="370710" name="Group 22"/>
          <p:cNvGrpSpPr/>
          <p:nvPr/>
        </p:nvGrpSpPr>
        <p:grpSpPr bwMode="auto">
          <a:xfrm>
            <a:off x="838200" y="3124200"/>
            <a:ext cx="3924300" cy="647700"/>
            <a:chOff x="476" y="1933"/>
            <a:chExt cx="2472" cy="408"/>
          </a:xfrm>
        </p:grpSpPr>
        <p:graphicFrame>
          <p:nvGraphicFramePr>
            <p:cNvPr id="370711" name="Object 23"/>
            <p:cNvGraphicFramePr>
              <a:graphicFrameLocks noChangeAspect="1"/>
            </p:cNvGraphicFramePr>
            <p:nvPr/>
          </p:nvGraphicFramePr>
          <p:xfrm>
            <a:off x="1813" y="1943"/>
            <a:ext cx="1135" cy="398"/>
          </p:xfrm>
          <a:graphic>
            <a:graphicData uri="http://schemas.openxmlformats.org/presentationml/2006/ole">
              <mc:AlternateContent xmlns:mc="http://schemas.openxmlformats.org/markup-compatibility/2006">
                <mc:Choice xmlns:v="urn:schemas-microsoft-com:vml" Requires="v">
                  <p:oleObj spid="_x0000_s28735" name="公式" r:id="rId7" imgW="20703600" imgH="7302600" progId="">
                    <p:embed/>
                  </p:oleObj>
                </mc:Choice>
                <mc:Fallback>
                  <p:oleObj name="公式" r:id="rId7" imgW="20703600" imgH="7302600" progId="">
                    <p:embed/>
                    <p:pic>
                      <p:nvPicPr>
                        <p:cNvPr id="0" name="Picture 4" descr="image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3" y="1943"/>
                          <a:ext cx="1135"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712" name="Object 24"/>
            <p:cNvGraphicFramePr>
              <a:graphicFrameLocks noChangeAspect="1"/>
            </p:cNvGraphicFramePr>
            <p:nvPr/>
          </p:nvGraphicFramePr>
          <p:xfrm>
            <a:off x="476" y="1933"/>
            <a:ext cx="1270" cy="402"/>
          </p:xfrm>
          <a:graphic>
            <a:graphicData uri="http://schemas.openxmlformats.org/presentationml/2006/ole">
              <mc:AlternateContent xmlns:mc="http://schemas.openxmlformats.org/markup-compatibility/2006">
                <mc:Choice xmlns:v="urn:schemas-microsoft-com:vml" Requires="v">
                  <p:oleObj spid="_x0000_s28736" name="公式" r:id="rId9" imgW="24359400" imgH="7709040" progId="">
                    <p:embed/>
                  </p:oleObj>
                </mc:Choice>
                <mc:Fallback>
                  <p:oleObj name="公式" r:id="rId9" imgW="24359400" imgH="7709040" progId="">
                    <p:embed/>
                    <p:pic>
                      <p:nvPicPr>
                        <p:cNvPr id="0" name="Picture 3" descr="image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1933"/>
                          <a:ext cx="1270" cy="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0713" name="Text Box 25"/>
          <p:cNvSpPr txBox="1">
            <a:spLocks noChangeArrowheads="1"/>
          </p:cNvSpPr>
          <p:nvPr/>
        </p:nvSpPr>
        <p:spPr bwMode="auto">
          <a:xfrm>
            <a:off x="609600" y="4267200"/>
            <a:ext cx="4032250" cy="519113"/>
          </a:xfrm>
          <a:prstGeom prst="rect">
            <a:avLst/>
          </a:prstGeom>
          <a:noFill/>
          <a:ln w="9525" algn="ctr">
            <a:noFill/>
            <a:miter lim="800000"/>
          </a:ln>
          <a:effectLst/>
        </p:spPr>
        <p:txBody>
          <a:bodyPr>
            <a:spAutoFit/>
          </a:bodyPr>
          <a:lstStyle/>
          <a:p>
            <a:pPr>
              <a:spcBef>
                <a:spcPct val="50000"/>
              </a:spcBef>
            </a:pPr>
            <a:r>
              <a:rPr lang="zh-CN" altLang="en-US" sz="2800" dirty="0"/>
              <a:t>对系统内所有质点求和 </a:t>
            </a:r>
          </a:p>
        </p:txBody>
      </p:sp>
      <p:grpSp>
        <p:nvGrpSpPr>
          <p:cNvPr id="370714" name="Group 26"/>
          <p:cNvGrpSpPr/>
          <p:nvPr/>
        </p:nvGrpSpPr>
        <p:grpSpPr bwMode="auto">
          <a:xfrm>
            <a:off x="457200" y="5029200"/>
            <a:ext cx="4783138" cy="963613"/>
            <a:chOff x="158" y="2659"/>
            <a:chExt cx="3013" cy="607"/>
          </a:xfrm>
        </p:grpSpPr>
        <p:graphicFrame>
          <p:nvGraphicFramePr>
            <p:cNvPr id="370715" name="Object 27"/>
            <p:cNvGraphicFramePr>
              <a:graphicFrameLocks noChangeAspect="1"/>
            </p:cNvGraphicFramePr>
            <p:nvPr/>
          </p:nvGraphicFramePr>
          <p:xfrm>
            <a:off x="1728" y="2659"/>
            <a:ext cx="1443" cy="607"/>
          </p:xfrm>
          <a:graphic>
            <a:graphicData uri="http://schemas.openxmlformats.org/presentationml/2006/ole">
              <mc:AlternateContent xmlns:mc="http://schemas.openxmlformats.org/markup-compatibility/2006">
                <mc:Choice xmlns:v="urn:schemas-microsoft-com:vml" Requires="v">
                  <p:oleObj spid="_x0000_s28737" name="公式" r:id="rId11" imgW="32483160" imgH="13804920" progId="">
                    <p:embed/>
                  </p:oleObj>
                </mc:Choice>
                <mc:Fallback>
                  <p:oleObj name="公式" r:id="rId11" imgW="32483160" imgH="13804920" progId="">
                    <p:embed/>
                    <p:pic>
                      <p:nvPicPr>
                        <p:cNvPr id="0" name="Picture 2" descr="image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8" y="2659"/>
                          <a:ext cx="1443" cy="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716" name="Object 28"/>
            <p:cNvGraphicFramePr>
              <a:graphicFrameLocks noChangeAspect="1"/>
            </p:cNvGraphicFramePr>
            <p:nvPr/>
          </p:nvGraphicFramePr>
          <p:xfrm>
            <a:off x="158" y="2659"/>
            <a:ext cx="1543" cy="590"/>
          </p:xfrm>
          <a:graphic>
            <a:graphicData uri="http://schemas.openxmlformats.org/presentationml/2006/ole">
              <mc:AlternateContent xmlns:mc="http://schemas.openxmlformats.org/markup-compatibility/2006">
                <mc:Choice xmlns:v="urn:schemas-microsoft-com:vml" Requires="v">
                  <p:oleObj spid="_x0000_s28738" name="公式" r:id="rId13" imgW="36138960" imgH="13804920" progId="">
                    <p:embed/>
                  </p:oleObj>
                </mc:Choice>
                <mc:Fallback>
                  <p:oleObj name="公式" r:id="rId13" imgW="36138960" imgH="13804920" progId="">
                    <p:embed/>
                    <p:pic>
                      <p:nvPicPr>
                        <p:cNvPr id="0" name="Picture 1" descr="image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 y="2659"/>
                          <a:ext cx="1543" cy="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692"/>
                                        </p:tgtEl>
                                        <p:attrNameLst>
                                          <p:attrName>style.visibility</p:attrName>
                                        </p:attrNameLst>
                                      </p:cBhvr>
                                      <p:to>
                                        <p:strVal val="visible"/>
                                      </p:to>
                                    </p:set>
                                    <p:animEffect transition="in" filter="wipe(left)">
                                      <p:cBhvr>
                                        <p:cTn id="7" dur="500"/>
                                        <p:tgtEl>
                                          <p:spTgt spid="3706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3"/>
                                        </p:tgtEl>
                                        <p:attrNameLst>
                                          <p:attrName>style.visibility</p:attrName>
                                        </p:attrNameLst>
                                      </p:cBhvr>
                                      <p:to>
                                        <p:strVal val="visible"/>
                                      </p:to>
                                    </p:set>
                                    <p:animEffect transition="in" filter="blinds(horizontal)">
                                      <p:cBhvr>
                                        <p:cTn id="12" dur="500"/>
                                        <p:tgtEl>
                                          <p:spTgt spid="3706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0709"/>
                                        </p:tgtEl>
                                        <p:attrNameLst>
                                          <p:attrName>style.visibility</p:attrName>
                                        </p:attrNameLst>
                                      </p:cBhvr>
                                      <p:to>
                                        <p:strVal val="visible"/>
                                      </p:to>
                                    </p:set>
                                    <p:animEffect transition="in" filter="wipe(left)">
                                      <p:cBhvr>
                                        <p:cTn id="17" dur="500"/>
                                        <p:tgtEl>
                                          <p:spTgt spid="3707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0710"/>
                                        </p:tgtEl>
                                        <p:attrNameLst>
                                          <p:attrName>style.visibility</p:attrName>
                                        </p:attrNameLst>
                                      </p:cBhvr>
                                      <p:to>
                                        <p:strVal val="visible"/>
                                      </p:to>
                                    </p:set>
                                    <p:animEffect transition="in" filter="wipe(left)">
                                      <p:cBhvr>
                                        <p:cTn id="22" dur="500"/>
                                        <p:tgtEl>
                                          <p:spTgt spid="3707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0713"/>
                                        </p:tgtEl>
                                        <p:attrNameLst>
                                          <p:attrName>style.visibility</p:attrName>
                                        </p:attrNameLst>
                                      </p:cBhvr>
                                      <p:to>
                                        <p:strVal val="visible"/>
                                      </p:to>
                                    </p:set>
                                    <p:animEffect transition="in" filter="wipe(left)">
                                      <p:cBhvr>
                                        <p:cTn id="27" dur="500"/>
                                        <p:tgtEl>
                                          <p:spTgt spid="3707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0714"/>
                                        </p:tgtEl>
                                        <p:attrNameLst>
                                          <p:attrName>style.visibility</p:attrName>
                                        </p:attrNameLst>
                                      </p:cBhvr>
                                      <p:to>
                                        <p:strVal val="visible"/>
                                      </p:to>
                                    </p:set>
                                    <p:animEffect transition="in" filter="wipe(left)">
                                      <p:cBhvr>
                                        <p:cTn id="32" dur="500"/>
                                        <p:tgtEl>
                                          <p:spTgt spid="37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p:bldP spid="370709" grpId="0"/>
      <p:bldP spid="3707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a:t>2.4 </a:t>
            </a:r>
            <a:r>
              <a:rPr lang="zh-CN" altLang="en-US"/>
              <a:t>动能定理，机械能守恒定律</a:t>
            </a:r>
          </a:p>
        </p:txBody>
      </p:sp>
      <p:sp>
        <p:nvSpPr>
          <p:cNvPr id="13" name="灯片编号占位符 4"/>
          <p:cNvSpPr>
            <a:spLocks noGrp="1"/>
          </p:cNvSpPr>
          <p:nvPr>
            <p:ph type="sldNum" sz="quarter" idx="12"/>
          </p:nvPr>
        </p:nvSpPr>
        <p:spPr/>
        <p:txBody>
          <a:bodyPr/>
          <a:lstStyle/>
          <a:p>
            <a:fld id="{35BDE9B5-634C-4E08-9576-AB69F6E63144}" type="slidenum">
              <a:rPr lang="en-US" altLang="zh-CN"/>
              <a:pPr/>
              <a:t>15</a:t>
            </a:fld>
            <a:endParaRPr lang="en-US" altLang="zh-CN"/>
          </a:p>
        </p:txBody>
      </p:sp>
      <p:sp>
        <p:nvSpPr>
          <p:cNvPr id="371715" name="Rectangle 3"/>
          <p:cNvSpPr>
            <a:spLocks noChangeArrowheads="1"/>
          </p:cNvSpPr>
          <p:nvPr/>
        </p:nvSpPr>
        <p:spPr bwMode="auto">
          <a:xfrm>
            <a:off x="501650" y="1219200"/>
            <a:ext cx="2698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质点系的动能定理 </a:t>
            </a:r>
          </a:p>
        </p:txBody>
      </p:sp>
      <p:grpSp>
        <p:nvGrpSpPr>
          <p:cNvPr id="371716" name="Group 4"/>
          <p:cNvGrpSpPr/>
          <p:nvPr/>
        </p:nvGrpSpPr>
        <p:grpSpPr bwMode="auto">
          <a:xfrm>
            <a:off x="2133600" y="1752600"/>
            <a:ext cx="3705225" cy="685800"/>
            <a:chOff x="1429" y="299"/>
            <a:chExt cx="2334" cy="432"/>
          </a:xfrm>
        </p:grpSpPr>
        <p:graphicFrame>
          <p:nvGraphicFramePr>
            <p:cNvPr id="371717" name="Object 5"/>
            <p:cNvGraphicFramePr>
              <a:graphicFrameLocks noChangeAspect="1"/>
            </p:cNvGraphicFramePr>
            <p:nvPr/>
          </p:nvGraphicFramePr>
          <p:xfrm>
            <a:off x="2676" y="299"/>
            <a:ext cx="1087" cy="426"/>
          </p:xfrm>
          <a:graphic>
            <a:graphicData uri="http://schemas.openxmlformats.org/presentationml/2006/ole">
              <mc:AlternateContent xmlns:mc="http://schemas.openxmlformats.org/markup-compatibility/2006">
                <mc:Choice xmlns:v="urn:schemas-microsoft-com:vml" Requires="v">
                  <p:oleObj spid="_x0000_s29717" name="公式" r:id="rId3" imgW="14020800" imgH="5486400" progId="">
                    <p:embed/>
                  </p:oleObj>
                </mc:Choice>
                <mc:Fallback>
                  <p:oleObj name="公式" r:id="rId3" imgW="14020800" imgH="5486400" progId="">
                    <p:embed/>
                    <p:pic>
                      <p:nvPicPr>
                        <p:cNvPr id="0" name="Picture 2" descr="image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 y="299"/>
                          <a:ext cx="1087"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8" name="Object 6"/>
            <p:cNvGraphicFramePr>
              <a:graphicFrameLocks noChangeAspect="1"/>
            </p:cNvGraphicFramePr>
            <p:nvPr/>
          </p:nvGraphicFramePr>
          <p:xfrm>
            <a:off x="1429" y="300"/>
            <a:ext cx="1270" cy="431"/>
          </p:xfrm>
          <a:graphic>
            <a:graphicData uri="http://schemas.openxmlformats.org/presentationml/2006/ole">
              <mc:AlternateContent xmlns:mc="http://schemas.openxmlformats.org/markup-compatibility/2006">
                <mc:Choice xmlns:v="urn:schemas-microsoft-com:vml" Requires="v">
                  <p:oleObj spid="_x0000_s29718" name="公式" r:id="rId5" imgW="17068800" imgH="5791200" progId="">
                    <p:embed/>
                  </p:oleObj>
                </mc:Choice>
                <mc:Fallback>
                  <p:oleObj name="公式" r:id="rId5" imgW="17068800" imgH="5791200" progId="">
                    <p:embed/>
                    <p:pic>
                      <p:nvPicPr>
                        <p:cNvPr id="0" name="Picture 1" descr="image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 y="300"/>
                          <a:ext cx="1270"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1719" name="Rectangle 7"/>
          <p:cNvSpPr>
            <a:spLocks noChangeArrowheads="1"/>
          </p:cNvSpPr>
          <p:nvPr/>
        </p:nvSpPr>
        <p:spPr bwMode="auto">
          <a:xfrm>
            <a:off x="609600" y="2362200"/>
            <a:ext cx="7772400" cy="946150"/>
          </a:xfrm>
          <a:prstGeom prst="rect">
            <a:avLst/>
          </a:prstGeom>
          <a:noFill/>
          <a:ln w="9525" algn="ctr">
            <a:noFill/>
            <a:miter lim="800000"/>
          </a:ln>
          <a:effectLst/>
        </p:spPr>
        <p:txBody>
          <a:bodyPr>
            <a:spAutoFit/>
          </a:bodyPr>
          <a:lstStyle/>
          <a:p>
            <a:pPr>
              <a:spcBef>
                <a:spcPct val="50000"/>
              </a:spcBef>
            </a:pPr>
            <a:r>
              <a:rPr lang="zh-CN" altLang="en-US" sz="2800" dirty="0"/>
              <a:t>质点系动能的增量等于作用于系统的所有外力和内力做功之代数和。</a:t>
            </a:r>
          </a:p>
        </p:txBody>
      </p:sp>
      <p:pic>
        <p:nvPicPr>
          <p:cNvPr id="371721" name="Picture 9" descr="荡秋千-1"/>
          <p:cNvPicPr>
            <a:picLocks noChangeAspect="1" noChangeArrowheads="1"/>
          </p:cNvPicPr>
          <p:nvPr/>
        </p:nvPicPr>
        <p:blipFill>
          <a:blip r:embed="rId7" cstate="print"/>
          <a:srcRect l="20757" r="13187"/>
          <a:stretch>
            <a:fillRect/>
          </a:stretch>
        </p:blipFill>
        <p:spPr bwMode="auto">
          <a:xfrm>
            <a:off x="5411787" y="2868612"/>
            <a:ext cx="3427413" cy="3455988"/>
          </a:xfrm>
          <a:prstGeom prst="rect">
            <a:avLst/>
          </a:prstGeom>
          <a:noFill/>
          <a:ln w="9525">
            <a:solidFill>
              <a:schemeClr val="tx1"/>
            </a:solidFill>
            <a:miter lim="800000"/>
            <a:headEnd/>
            <a:tailEnd/>
          </a:ln>
        </p:spPr>
      </p:pic>
      <p:sp>
        <p:nvSpPr>
          <p:cNvPr id="371722" name="Text Box 10"/>
          <p:cNvSpPr txBox="1">
            <a:spLocks noChangeArrowheads="1"/>
          </p:cNvSpPr>
          <p:nvPr/>
        </p:nvSpPr>
        <p:spPr bwMode="auto">
          <a:xfrm>
            <a:off x="685800" y="4191000"/>
            <a:ext cx="3962400" cy="946150"/>
          </a:xfrm>
          <a:prstGeom prst="rect">
            <a:avLst/>
          </a:prstGeom>
          <a:noFill/>
          <a:ln w="9525" algn="ctr">
            <a:noFill/>
            <a:miter lim="800000"/>
          </a:ln>
          <a:effectLst/>
        </p:spPr>
        <p:txBody>
          <a:bodyPr>
            <a:spAutoFit/>
          </a:bodyPr>
          <a:lstStyle/>
          <a:p>
            <a:pPr>
              <a:spcBef>
                <a:spcPct val="50000"/>
              </a:spcBef>
            </a:pPr>
            <a:r>
              <a:rPr lang="zh-CN" altLang="en-US" sz="2800" dirty="0"/>
              <a:t>内力做功可以改变系统的总动能。 </a:t>
            </a:r>
          </a:p>
        </p:txBody>
      </p:sp>
      <p:sp>
        <p:nvSpPr>
          <p:cNvPr id="371723" name="Rectangle 11"/>
          <p:cNvSpPr>
            <a:spLocks noChangeArrowheads="1"/>
          </p:cNvSpPr>
          <p:nvPr/>
        </p:nvSpPr>
        <p:spPr bwMode="auto">
          <a:xfrm>
            <a:off x="533400" y="3657600"/>
            <a:ext cx="2808288" cy="519113"/>
          </a:xfrm>
          <a:prstGeom prst="rect">
            <a:avLst/>
          </a:prstGeom>
          <a:noFill/>
          <a:ln w="9525" algn="ctr">
            <a:noFill/>
            <a:miter lim="800000"/>
          </a:ln>
          <a:effectLst/>
        </p:spPr>
        <p:txBody>
          <a:bodyPr>
            <a:spAutoFit/>
          </a:bodyPr>
          <a:lstStyle/>
          <a:p>
            <a:pPr>
              <a:spcBef>
                <a:spcPct val="50000"/>
              </a:spcBef>
            </a:pPr>
            <a:r>
              <a:rPr lang="zh-CN" altLang="en-US" sz="2800">
                <a:solidFill>
                  <a:srgbClr val="0000CC"/>
                </a:solidFill>
              </a:rPr>
              <a:t>值得注意：</a:t>
            </a:r>
          </a:p>
        </p:txBody>
      </p:sp>
      <p:sp>
        <p:nvSpPr>
          <p:cNvPr id="12" name="Text Box 10"/>
          <p:cNvSpPr txBox="1">
            <a:spLocks noChangeArrowheads="1"/>
          </p:cNvSpPr>
          <p:nvPr/>
        </p:nvSpPr>
        <p:spPr bwMode="auto">
          <a:xfrm>
            <a:off x="700454" y="5181600"/>
            <a:ext cx="3962400" cy="946150"/>
          </a:xfrm>
          <a:prstGeom prst="rect">
            <a:avLst/>
          </a:prstGeom>
          <a:noFill/>
          <a:ln w="9525" algn="ctr">
            <a:noFill/>
            <a:miter lim="800000"/>
          </a:ln>
          <a:effectLst/>
        </p:spPr>
        <p:txBody>
          <a:bodyPr>
            <a:spAutoFit/>
          </a:bodyPr>
          <a:lstStyle/>
          <a:p>
            <a:pPr>
              <a:spcBef>
                <a:spcPct val="50000"/>
              </a:spcBef>
            </a:pPr>
            <a:r>
              <a:rPr lang="zh-CN" altLang="en-US" sz="2800" dirty="0"/>
              <a:t>内力</a:t>
            </a:r>
            <a:r>
              <a:rPr lang="zh-CN" altLang="en-US" sz="2800" dirty="0" smtClean="0"/>
              <a:t>做功不可以</a:t>
            </a:r>
            <a:r>
              <a:rPr lang="zh-CN" altLang="en-US" sz="2800" dirty="0"/>
              <a:t>改变系统的总</a:t>
            </a:r>
            <a:r>
              <a:rPr lang="zh-CN" altLang="en-US" sz="2800" dirty="0" smtClean="0"/>
              <a:t>动量。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1716"/>
                                        </p:tgtEl>
                                        <p:attrNameLst>
                                          <p:attrName>style.visibility</p:attrName>
                                        </p:attrNameLst>
                                      </p:cBhvr>
                                      <p:to>
                                        <p:strVal val="visible"/>
                                      </p:to>
                                    </p:set>
                                    <p:animEffect transition="in" filter="wipe(left)">
                                      <p:cBhvr>
                                        <p:cTn id="7" dur="500"/>
                                        <p:tgtEl>
                                          <p:spTgt spid="3717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719"/>
                                        </p:tgtEl>
                                        <p:attrNameLst>
                                          <p:attrName>style.visibility</p:attrName>
                                        </p:attrNameLst>
                                      </p:cBhvr>
                                      <p:to>
                                        <p:strVal val="visible"/>
                                      </p:to>
                                    </p:set>
                                    <p:animEffect transition="in" filter="wipe(left)">
                                      <p:cBhvr>
                                        <p:cTn id="12" dur="500"/>
                                        <p:tgtEl>
                                          <p:spTgt spid="3717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1723"/>
                                        </p:tgtEl>
                                        <p:attrNameLst>
                                          <p:attrName>style.visibility</p:attrName>
                                        </p:attrNameLst>
                                      </p:cBhvr>
                                      <p:to>
                                        <p:strVal val="visible"/>
                                      </p:to>
                                    </p:set>
                                    <p:animEffect transition="in" filter="wipe(left)">
                                      <p:cBhvr>
                                        <p:cTn id="17" dur="500"/>
                                        <p:tgtEl>
                                          <p:spTgt spid="37172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71722"/>
                                        </p:tgtEl>
                                        <p:attrNameLst>
                                          <p:attrName>style.visibility</p:attrName>
                                        </p:attrNameLst>
                                      </p:cBhvr>
                                      <p:to>
                                        <p:strVal val="visible"/>
                                      </p:to>
                                    </p:set>
                                    <p:animEffect transition="in" filter="wipe(left)">
                                      <p:cBhvr>
                                        <p:cTn id="21" dur="500"/>
                                        <p:tgtEl>
                                          <p:spTgt spid="3717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1721"/>
                                        </p:tgtEl>
                                        <p:attrNameLst>
                                          <p:attrName>style.visibility</p:attrName>
                                        </p:attrNameLst>
                                      </p:cBhvr>
                                      <p:to>
                                        <p:strVal val="visible"/>
                                      </p:to>
                                    </p:set>
                                    <p:animEffect transition="in" filter="fade">
                                      <p:cBhvr>
                                        <p:cTn id="26" dur="2000"/>
                                        <p:tgtEl>
                                          <p:spTgt spid="37172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9" grpId="0"/>
      <p:bldP spid="371722" grpId="0"/>
      <p:bldP spid="371723"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95288" y="116632"/>
            <a:ext cx="84248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solidFill>
                  <a:srgbClr val="FF0000"/>
                </a:solidFill>
                <a:latin typeface="Times New Roman" panose="02020603050405020304" pitchFamily="18" charset="0"/>
              </a:rPr>
              <a:t>例</a:t>
            </a:r>
            <a:r>
              <a:rPr lang="en-US" altLang="zh-CN" sz="2800" b="1" dirty="0" smtClean="0">
                <a:solidFill>
                  <a:srgbClr val="FF0000"/>
                </a:solidFill>
                <a:latin typeface="Times New Roman" panose="02020603050405020304" pitchFamily="18" charset="0"/>
              </a:rPr>
              <a:t>4   </a:t>
            </a:r>
            <a:r>
              <a:rPr lang="zh-CN" altLang="en-US" sz="2800" b="1" dirty="0">
                <a:latin typeface="Times New Roman" panose="02020603050405020304" pitchFamily="18" charset="0"/>
              </a:rPr>
              <a:t>如图所示，用质量为</a:t>
            </a:r>
            <a:r>
              <a:rPr lang="en-US" altLang="zh-CN" sz="2800" b="1" i="1" dirty="0">
                <a:latin typeface="Times New Roman" panose="02020603050405020304" pitchFamily="18" charset="0"/>
              </a:rPr>
              <a:t>m</a:t>
            </a:r>
            <a:r>
              <a:rPr lang="en-US" altLang="zh-CN" sz="2800" b="1" baseline="-25000" dirty="0">
                <a:latin typeface="Times New Roman" panose="02020603050405020304" pitchFamily="18" charset="0"/>
              </a:rPr>
              <a:t>0 </a:t>
            </a:r>
            <a:r>
              <a:rPr lang="zh-CN" altLang="en-US" sz="2800" b="1" dirty="0">
                <a:latin typeface="Times New Roman" panose="02020603050405020304" pitchFamily="18" charset="0"/>
              </a:rPr>
              <a:t>的铁锤把质量为</a:t>
            </a:r>
            <a:r>
              <a:rPr lang="en-US" altLang="zh-CN" sz="2800" b="1" i="1" dirty="0">
                <a:latin typeface="Times New Roman" panose="02020603050405020304" pitchFamily="18" charset="0"/>
              </a:rPr>
              <a:t>m </a:t>
            </a:r>
            <a:r>
              <a:rPr lang="zh-CN" altLang="en-US" sz="2800" b="1" dirty="0">
                <a:latin typeface="Times New Roman" panose="02020603050405020304" pitchFamily="18" charset="0"/>
              </a:rPr>
              <a:t>的钉子敲入木板。设木板对钉子的阻力与钉子进入木板的深度成正比。在铁锤敲打第一次</a:t>
            </a:r>
            <a:r>
              <a:rPr lang="zh-CN" altLang="en-US" sz="2800" b="1" dirty="0" smtClean="0">
                <a:latin typeface="Times New Roman" panose="02020603050405020304" pitchFamily="18" charset="0"/>
              </a:rPr>
              <a:t>时（敲打后两者有共同速度），</a:t>
            </a:r>
            <a:r>
              <a:rPr lang="zh-CN" altLang="en-US" sz="2800" b="1" dirty="0">
                <a:latin typeface="Times New Roman" panose="02020603050405020304" pitchFamily="18" charset="0"/>
              </a:rPr>
              <a:t>能够把钉子敲入</a:t>
            </a:r>
            <a:r>
              <a:rPr lang="en-US" altLang="zh-CN" sz="2800" b="1" dirty="0">
                <a:latin typeface="Times New Roman" panose="02020603050405020304" pitchFamily="18" charset="0"/>
              </a:rPr>
              <a:t>1cm</a:t>
            </a:r>
            <a:r>
              <a:rPr lang="zh-CN" altLang="en-US" sz="2800" b="1" dirty="0">
                <a:latin typeface="Times New Roman" panose="02020603050405020304" pitchFamily="18" charset="0"/>
              </a:rPr>
              <a:t>深，若铁锤第二次敲钉子的速度情况与第一次完全相同，问第二次能把钉子敲入多深？</a:t>
            </a:r>
          </a:p>
        </p:txBody>
      </p:sp>
      <p:sp>
        <p:nvSpPr>
          <p:cNvPr id="26646" name="Text Box 22"/>
          <p:cNvSpPr txBox="1">
            <a:spLocks noChangeArrowheads="1"/>
          </p:cNvSpPr>
          <p:nvPr/>
        </p:nvSpPr>
        <p:spPr bwMode="auto">
          <a:xfrm>
            <a:off x="395288" y="2765425"/>
            <a:ext cx="93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effectLst>
                  <a:outerShdw blurRad="38100" dist="38100" dir="2700000" algn="tl">
                    <a:srgbClr val="000000"/>
                  </a:outerShdw>
                </a:effectLst>
                <a:latin typeface="Times New Roman" panose="02020603050405020304" pitchFamily="18" charset="0"/>
              </a:rPr>
              <a:t>解：</a:t>
            </a:r>
          </a:p>
        </p:txBody>
      </p:sp>
      <p:sp>
        <p:nvSpPr>
          <p:cNvPr id="26647" name="Text Box 23"/>
          <p:cNvSpPr txBox="1">
            <a:spLocks noChangeArrowheads="1"/>
          </p:cNvSpPr>
          <p:nvPr/>
        </p:nvSpPr>
        <p:spPr bwMode="auto">
          <a:xfrm>
            <a:off x="1116013" y="2708275"/>
            <a:ext cx="3529012"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dirty="0"/>
              <a:t>设铁锤敲打钉子前的速度为</a:t>
            </a:r>
            <a:r>
              <a:rPr lang="en-US" altLang="zh-CN" sz="2800" b="1" i="1" dirty="0">
                <a:latin typeface="Book Antiqua" panose="02040602050305030304" pitchFamily="18" charset="0"/>
              </a:rPr>
              <a:t>v</a:t>
            </a:r>
            <a:r>
              <a:rPr lang="en-US" altLang="zh-CN" sz="2800" b="1" baseline="-25000" dirty="0"/>
              <a:t>0</a:t>
            </a:r>
            <a:r>
              <a:rPr lang="zh-CN" altLang="en-US" sz="2800" b="1" dirty="0"/>
              <a:t>，敲打后两者的共同速度为</a:t>
            </a:r>
            <a:r>
              <a:rPr lang="en-US" altLang="zh-CN" sz="2800" b="1" i="1" dirty="0">
                <a:latin typeface="Book Antiqua" panose="02040602050305030304" pitchFamily="18" charset="0"/>
              </a:rPr>
              <a:t>v</a:t>
            </a:r>
            <a:r>
              <a:rPr lang="zh-CN" altLang="en-US" sz="2800" b="1" dirty="0"/>
              <a:t>。 </a:t>
            </a:r>
          </a:p>
        </p:txBody>
      </p:sp>
      <p:graphicFrame>
        <p:nvGraphicFramePr>
          <p:cNvPr id="26648" name="Object 24"/>
          <p:cNvGraphicFramePr>
            <a:graphicFrameLocks noChangeAspect="1"/>
          </p:cNvGraphicFramePr>
          <p:nvPr/>
        </p:nvGraphicFramePr>
        <p:xfrm>
          <a:off x="1331913" y="4546600"/>
          <a:ext cx="2870200" cy="635000"/>
        </p:xfrm>
        <a:graphic>
          <a:graphicData uri="http://schemas.openxmlformats.org/presentationml/2006/ole">
            <mc:AlternateContent xmlns:mc="http://schemas.openxmlformats.org/markup-compatibility/2006">
              <mc:Choice xmlns:v="urn:schemas-microsoft-com:vml" Requires="v">
                <p:oleObj spid="_x0000_s30771" name="公式" r:id="rId3" imgW="28651200" imgH="5791200" progId="">
                  <p:embed/>
                </p:oleObj>
              </mc:Choice>
              <mc:Fallback>
                <p:oleObj name="公式" r:id="rId3" imgW="28651200" imgH="5791200" progId="">
                  <p:embed/>
                  <p:pic>
                    <p:nvPicPr>
                      <p:cNvPr id="0" name="Picture 5" descr="image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546600"/>
                        <a:ext cx="28702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0" name="Object 26"/>
          <p:cNvGraphicFramePr>
            <a:graphicFrameLocks noChangeAspect="1"/>
          </p:cNvGraphicFramePr>
          <p:nvPr/>
        </p:nvGraphicFramePr>
        <p:xfrm>
          <a:off x="1476375" y="5181600"/>
          <a:ext cx="2333625" cy="1247775"/>
        </p:xfrm>
        <a:graphic>
          <a:graphicData uri="http://schemas.openxmlformats.org/presentationml/2006/ole">
            <mc:AlternateContent xmlns:mc="http://schemas.openxmlformats.org/markup-compatibility/2006">
              <mc:Choice xmlns:v="urn:schemas-microsoft-com:vml" Requires="v">
                <p:oleObj spid="_x0000_s30772" name="公式" r:id="rId5" imgW="20116800" imgH="10668000" progId="">
                  <p:embed/>
                </p:oleObj>
              </mc:Choice>
              <mc:Fallback>
                <p:oleObj name="公式" r:id="rId5" imgW="20116800" imgH="10668000" progId="">
                  <p:embed/>
                  <p:pic>
                    <p:nvPicPr>
                      <p:cNvPr id="0" name="Picture 4" descr="image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181600"/>
                        <a:ext cx="2333625"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95" name="Group 71"/>
          <p:cNvGrpSpPr/>
          <p:nvPr/>
        </p:nvGrpSpPr>
        <p:grpSpPr bwMode="auto">
          <a:xfrm>
            <a:off x="5219700" y="2924175"/>
            <a:ext cx="3455988" cy="3457575"/>
            <a:chOff x="3288" y="1842"/>
            <a:chExt cx="2177" cy="2178"/>
          </a:xfrm>
        </p:grpSpPr>
        <p:sp>
          <p:nvSpPr>
            <p:cNvPr id="26640" name="Rectangle 16"/>
            <p:cNvSpPr>
              <a:spLocks noChangeArrowheads="1"/>
            </p:cNvSpPr>
            <p:nvPr/>
          </p:nvSpPr>
          <p:spPr bwMode="auto">
            <a:xfrm>
              <a:off x="3288" y="1842"/>
              <a:ext cx="2177" cy="2178"/>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39" name="Group 15"/>
            <p:cNvGrpSpPr>
              <a:grpSpLocks noChangeAspect="1"/>
            </p:cNvGrpSpPr>
            <p:nvPr/>
          </p:nvGrpSpPr>
          <p:grpSpPr bwMode="auto">
            <a:xfrm>
              <a:off x="3605" y="1978"/>
              <a:ext cx="1616" cy="1781"/>
              <a:chOff x="2690" y="1200"/>
              <a:chExt cx="793" cy="874"/>
            </a:xfrm>
          </p:grpSpPr>
          <p:sp>
            <p:nvSpPr>
              <p:cNvPr id="26629" name="Rectangle 5" descr="栎木"/>
              <p:cNvSpPr>
                <a:spLocks noChangeAspect="1" noChangeArrowheads="1"/>
              </p:cNvSpPr>
              <p:nvPr/>
            </p:nvSpPr>
            <p:spPr bwMode="auto">
              <a:xfrm>
                <a:off x="2690" y="1512"/>
                <a:ext cx="781" cy="437"/>
              </a:xfrm>
              <a:prstGeom prst="rect">
                <a:avLst/>
              </a:prstGeom>
              <a:blipFill dpi="0" rotWithShape="0">
                <a:blip r:embed="rId7"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30" name="Line 6"/>
              <p:cNvSpPr>
                <a:spLocks noChangeAspect="1" noChangeShapeType="1"/>
              </p:cNvSpPr>
              <p:nvPr/>
            </p:nvSpPr>
            <p:spPr bwMode="auto">
              <a:xfrm flipV="1">
                <a:off x="2690" y="1512"/>
                <a:ext cx="79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31" name="Line 7"/>
              <p:cNvSpPr>
                <a:spLocks noChangeAspect="1" noChangeShapeType="1"/>
              </p:cNvSpPr>
              <p:nvPr/>
            </p:nvSpPr>
            <p:spPr bwMode="auto">
              <a:xfrm>
                <a:off x="3470" y="1512"/>
                <a:ext cx="1" cy="562"/>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8"/>
              <p:cNvSpPr>
                <a:spLocks noChangeAspect="1" noChangeShapeType="1"/>
              </p:cNvSpPr>
              <p:nvPr/>
            </p:nvSpPr>
            <p:spPr bwMode="auto">
              <a:xfrm>
                <a:off x="2883" y="1699"/>
                <a:ext cx="240" cy="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Aspect="1" noChangeShapeType="1"/>
              </p:cNvSpPr>
              <p:nvPr/>
            </p:nvSpPr>
            <p:spPr bwMode="auto">
              <a:xfrm>
                <a:off x="3195" y="1512"/>
                <a:ext cx="0" cy="312"/>
              </a:xfrm>
              <a:prstGeom prst="line">
                <a:avLst/>
              </a:prstGeom>
              <a:noFill/>
              <a:ln w="9525">
                <a:solidFill>
                  <a:schemeClr val="tx1"/>
                </a:solidFill>
                <a:round/>
                <a:headEnd type="arrow" w="med"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4" name="Line 10"/>
              <p:cNvSpPr>
                <a:spLocks noChangeAspect="1" noChangeShapeType="1"/>
              </p:cNvSpPr>
              <p:nvPr/>
            </p:nvSpPr>
            <p:spPr bwMode="auto">
              <a:xfrm>
                <a:off x="2979" y="1512"/>
                <a:ext cx="0" cy="187"/>
              </a:xfrm>
              <a:prstGeom prst="line">
                <a:avLst/>
              </a:prstGeom>
              <a:noFill/>
              <a:ln w="9525">
                <a:solidFill>
                  <a:schemeClr val="tx1"/>
                </a:solidFill>
                <a:round/>
                <a:headEnd type="arrow" w="med"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635" name="Group 11"/>
              <p:cNvGrpSpPr>
                <a:grpSpLocks noChangeAspect="1"/>
              </p:cNvGrpSpPr>
              <p:nvPr/>
            </p:nvGrpSpPr>
            <p:grpSpPr bwMode="auto">
              <a:xfrm>
                <a:off x="2979" y="1200"/>
                <a:ext cx="156" cy="518"/>
                <a:chOff x="3597" y="12360"/>
                <a:chExt cx="391" cy="1295"/>
              </a:xfrm>
            </p:grpSpPr>
            <p:sp>
              <p:nvSpPr>
                <p:cNvPr id="26636" name="AutoShape 12"/>
                <p:cNvSpPr>
                  <a:spLocks noChangeAspect="1" noChangeArrowheads="1"/>
                </p:cNvSpPr>
                <p:nvPr/>
              </p:nvSpPr>
              <p:spPr bwMode="auto">
                <a:xfrm>
                  <a:off x="3597" y="12360"/>
                  <a:ext cx="391" cy="68"/>
                </a:xfrm>
                <a:custGeom>
                  <a:avLst/>
                  <a:gdLst>
                    <a:gd name="G0" fmla="+- 8100 0 0"/>
                    <a:gd name="G1" fmla="+- 21600 0 8100"/>
                    <a:gd name="G2" fmla="*/ 8100 1 2"/>
                    <a:gd name="G3" fmla="+- 21600 0 G2"/>
                    <a:gd name="G4" fmla="+/ 8100 21600 2"/>
                    <a:gd name="G5" fmla="+/ G1 0 2"/>
                    <a:gd name="G6" fmla="*/ 21600 21600 8100"/>
                    <a:gd name="G7" fmla="*/ G6 1 2"/>
                    <a:gd name="G8" fmla="+- 21600 0 G7"/>
                    <a:gd name="G9" fmla="*/ 21600 1 2"/>
                    <a:gd name="G10" fmla="+- 8100 0 G9"/>
                    <a:gd name="G11" fmla="?: G10 G8 0"/>
                    <a:gd name="G12" fmla="?: G10 G7 21600"/>
                    <a:gd name="T0" fmla="*/ 17550 w 21600"/>
                    <a:gd name="T1" fmla="*/ 10800 h 21600"/>
                    <a:gd name="T2" fmla="*/ 10800 w 21600"/>
                    <a:gd name="T3" fmla="*/ 21600 h 21600"/>
                    <a:gd name="T4" fmla="*/ 4050 w 21600"/>
                    <a:gd name="T5" fmla="*/ 10800 h 21600"/>
                    <a:gd name="T6" fmla="*/ 10800 w 21600"/>
                    <a:gd name="T7" fmla="*/ 0 h 21600"/>
                    <a:gd name="T8" fmla="*/ 5850 w 21600"/>
                    <a:gd name="T9" fmla="*/ 5850 h 21600"/>
                    <a:gd name="T10" fmla="*/ 15750 w 21600"/>
                    <a:gd name="T11" fmla="*/ 15750 h 21600"/>
                  </a:gdLst>
                  <a:ahLst/>
                  <a:cxnLst>
                    <a:cxn ang="0">
                      <a:pos x="T0" y="T1"/>
                    </a:cxn>
                    <a:cxn ang="0">
                      <a:pos x="T2" y="T3"/>
                    </a:cxn>
                    <a:cxn ang="0">
                      <a:pos x="T4" y="T5"/>
                    </a:cxn>
                    <a:cxn ang="0">
                      <a:pos x="T6" y="T7"/>
                    </a:cxn>
                  </a:cxnLst>
                  <a:rect l="T8" t="T9" r="T10" b="T11"/>
                  <a:pathLst>
                    <a:path w="21600" h="21600">
                      <a:moveTo>
                        <a:pt x="0" y="0"/>
                      </a:moveTo>
                      <a:lnTo>
                        <a:pt x="8100" y="21600"/>
                      </a:lnTo>
                      <a:lnTo>
                        <a:pt x="13500" y="21600"/>
                      </a:lnTo>
                      <a:lnTo>
                        <a:pt x="21600" y="0"/>
                      </a:lnTo>
                      <a:close/>
                    </a:path>
                  </a:pathLst>
                </a:custGeom>
                <a:gradFill rotWithShape="1">
                  <a:gsLst>
                    <a:gs pos="0">
                      <a:srgbClr val="808080"/>
                    </a:gs>
                    <a:gs pos="50000">
                      <a:srgbClr val="C0C0C0"/>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37" name="Rectangle 13"/>
                <p:cNvSpPr>
                  <a:spLocks noChangeAspect="1" noChangeArrowheads="1"/>
                </p:cNvSpPr>
                <p:nvPr/>
              </p:nvSpPr>
              <p:spPr bwMode="auto">
                <a:xfrm>
                  <a:off x="3735" y="12425"/>
                  <a:ext cx="102" cy="976"/>
                </a:xfrm>
                <a:prstGeom prst="rect">
                  <a:avLst/>
                </a:prstGeom>
                <a:gradFill rotWithShape="1">
                  <a:gsLst>
                    <a:gs pos="0">
                      <a:srgbClr val="808080"/>
                    </a:gs>
                    <a:gs pos="50000">
                      <a:srgbClr val="C0C0C0"/>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38" name="AutoShape 14"/>
                <p:cNvSpPr>
                  <a:spLocks noChangeAspect="1" noChangeArrowheads="1"/>
                </p:cNvSpPr>
                <p:nvPr/>
              </p:nvSpPr>
              <p:spPr bwMode="auto">
                <a:xfrm flipV="1">
                  <a:off x="3735" y="13391"/>
                  <a:ext cx="102" cy="264"/>
                </a:xfrm>
                <a:prstGeom prst="triangle">
                  <a:avLst>
                    <a:gd name="adj" fmla="val 50000"/>
                  </a:avLst>
                </a:prstGeom>
                <a:gradFill rotWithShape="1">
                  <a:gsLst>
                    <a:gs pos="0">
                      <a:srgbClr val="808080"/>
                    </a:gs>
                    <a:gs pos="50000">
                      <a:srgbClr val="C0C0C0"/>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sp>
          <p:nvSpPr>
            <p:cNvPr id="26641" name="Line 17"/>
            <p:cNvSpPr>
              <a:spLocks noChangeShapeType="1"/>
            </p:cNvSpPr>
            <p:nvPr/>
          </p:nvSpPr>
          <p:spPr bwMode="auto">
            <a:xfrm>
              <a:off x="4558" y="3249"/>
              <a:ext cx="12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pic>
          <p:nvPicPr>
            <p:cNvPr id="26644"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12" y="3702"/>
              <a:ext cx="17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45" name="Object 21"/>
            <p:cNvGraphicFramePr>
              <a:graphicFrameLocks noChangeAspect="1"/>
            </p:cNvGraphicFramePr>
            <p:nvPr/>
          </p:nvGraphicFramePr>
          <p:xfrm>
            <a:off x="5102" y="2432"/>
            <a:ext cx="165" cy="192"/>
          </p:xfrm>
          <a:graphic>
            <a:graphicData uri="http://schemas.openxmlformats.org/presentationml/2006/ole">
              <mc:AlternateContent xmlns:mc="http://schemas.openxmlformats.org/markup-compatibility/2006">
                <mc:Choice xmlns:v="urn:schemas-microsoft-com:vml" Requires="v">
                  <p:oleObj spid="_x0000_s30773" name="公式" r:id="rId9" imgW="126720" imgH="202680" progId="">
                    <p:embed/>
                  </p:oleObj>
                </mc:Choice>
                <mc:Fallback>
                  <p:oleObj name="公式" r:id="rId9" imgW="126720" imgH="202680" progId="">
                    <p:embed/>
                    <p:pic>
                      <p:nvPicPr>
                        <p:cNvPr id="0" name="Picture 3" descr="image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2" y="2432"/>
                          <a:ext cx="165"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93" name="Object 69"/>
            <p:cNvGraphicFramePr>
              <a:graphicFrameLocks noChangeAspect="1"/>
            </p:cNvGraphicFramePr>
            <p:nvPr/>
          </p:nvGraphicFramePr>
          <p:xfrm>
            <a:off x="4014" y="2659"/>
            <a:ext cx="191" cy="295"/>
          </p:xfrm>
          <a:graphic>
            <a:graphicData uri="http://schemas.openxmlformats.org/presentationml/2006/ole">
              <mc:AlternateContent xmlns:mc="http://schemas.openxmlformats.org/markup-compatibility/2006">
                <mc:Choice xmlns:v="urn:schemas-microsoft-com:vml" Requires="v">
                  <p:oleObj spid="_x0000_s30774" name="公式" r:id="rId11" imgW="118080" imgH="247680" progId="">
                    <p:embed/>
                  </p:oleObj>
                </mc:Choice>
                <mc:Fallback>
                  <p:oleObj name="公式" r:id="rId11" imgW="118080" imgH="247680" progId="">
                    <p:embed/>
                    <p:pic>
                      <p:nvPicPr>
                        <p:cNvPr id="0" name="Picture 2" descr="image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4" y="2659"/>
                          <a:ext cx="191"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94" name="Object 70"/>
            <p:cNvGraphicFramePr>
              <a:graphicFrameLocks noChangeAspect="1"/>
            </p:cNvGraphicFramePr>
            <p:nvPr/>
          </p:nvGraphicFramePr>
          <p:xfrm>
            <a:off x="4414" y="2704"/>
            <a:ext cx="208" cy="295"/>
          </p:xfrm>
          <a:graphic>
            <a:graphicData uri="http://schemas.openxmlformats.org/presentationml/2006/ole">
              <mc:AlternateContent xmlns:mc="http://schemas.openxmlformats.org/markup-compatibility/2006">
                <mc:Choice xmlns:v="urn:schemas-microsoft-com:vml" Requires="v">
                  <p:oleObj spid="_x0000_s30775" name="公式" r:id="rId13" imgW="126720" imgH="247680" progId="">
                    <p:embed/>
                  </p:oleObj>
                </mc:Choice>
                <mc:Fallback>
                  <p:oleObj name="公式" r:id="rId13" imgW="126720" imgH="247680" progId="">
                    <p:embed/>
                    <p:pic>
                      <p:nvPicPr>
                        <p:cNvPr id="0" name="Picture 1" descr="image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4" y="2704"/>
                          <a:ext cx="208"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26695"/>
                                        </p:tgtEl>
                                        <p:attrNameLst>
                                          <p:attrName>style.visibility</p:attrName>
                                        </p:attrNameLst>
                                      </p:cBhvr>
                                      <p:to>
                                        <p:strVal val="visible"/>
                                      </p:to>
                                    </p:set>
                                    <p:animEffect transition="in" filter="box(out)">
                                      <p:cBhvr>
                                        <p:cTn id="11" dur="500"/>
                                        <p:tgtEl>
                                          <p:spTgt spid="2669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647"/>
                                        </p:tgtEl>
                                        <p:attrNameLst>
                                          <p:attrName>style.visibility</p:attrName>
                                        </p:attrNameLst>
                                      </p:cBhvr>
                                      <p:to>
                                        <p:strVal val="visible"/>
                                      </p:to>
                                    </p:set>
                                    <p:animEffect transition="in" filter="wipe(left)">
                                      <p:cBhvr>
                                        <p:cTn id="16" dur="500"/>
                                        <p:tgtEl>
                                          <p:spTgt spid="2664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648"/>
                                        </p:tgtEl>
                                        <p:attrNameLst>
                                          <p:attrName>style.visibility</p:attrName>
                                        </p:attrNameLst>
                                      </p:cBhvr>
                                      <p:to>
                                        <p:strVal val="visible"/>
                                      </p:to>
                                    </p:set>
                                    <p:animEffect transition="in" filter="wipe(left)">
                                      <p:cBhvr>
                                        <p:cTn id="21" dur="500"/>
                                        <p:tgtEl>
                                          <p:spTgt spid="266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6650"/>
                                        </p:tgtEl>
                                        <p:attrNameLst>
                                          <p:attrName>style.visibility</p:attrName>
                                        </p:attrNameLst>
                                      </p:cBhvr>
                                      <p:to>
                                        <p:strVal val="visible"/>
                                      </p:to>
                                    </p:set>
                                    <p:animEffect transition="in" filter="wipe(left)">
                                      <p:cBhvr>
                                        <p:cTn id="26" dur="500"/>
                                        <p:tgtEl>
                                          <p:spTgt spid="2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p:bldP spid="266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395288" y="404813"/>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铁锤第一次敲打时，克服阻力做功，设钉子所受阻力大小为： </a:t>
            </a:r>
          </a:p>
        </p:txBody>
      </p:sp>
      <p:graphicFrame>
        <p:nvGraphicFramePr>
          <p:cNvPr id="27654" name="Object 6"/>
          <p:cNvGraphicFramePr>
            <a:graphicFrameLocks noChangeAspect="1"/>
          </p:cNvGraphicFramePr>
          <p:nvPr/>
        </p:nvGraphicFramePr>
        <p:xfrm>
          <a:off x="2847975" y="1300163"/>
          <a:ext cx="2181225" cy="741362"/>
        </p:xfrm>
        <a:graphic>
          <a:graphicData uri="http://schemas.openxmlformats.org/presentationml/2006/ole">
            <mc:AlternateContent xmlns:mc="http://schemas.openxmlformats.org/markup-compatibility/2006">
              <mc:Choice xmlns:v="urn:schemas-microsoft-com:vml" Requires="v">
                <p:oleObj spid="_x0000_s31795" name="公式" r:id="rId3" imgW="16154400" imgH="5486400" progId="">
                  <p:embed/>
                </p:oleObj>
              </mc:Choice>
              <mc:Fallback>
                <p:oleObj name="公式" r:id="rId3" imgW="16154400" imgH="5486400" progId="">
                  <p:embed/>
                  <p:pic>
                    <p:nvPicPr>
                      <p:cNvPr id="0" name="Picture 5" descr="image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1300163"/>
                        <a:ext cx="2181225"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Text Box 7"/>
          <p:cNvSpPr txBox="1">
            <a:spLocks noChangeArrowheads="1"/>
          </p:cNvSpPr>
          <p:nvPr/>
        </p:nvSpPr>
        <p:spPr bwMode="auto">
          <a:xfrm>
            <a:off x="323850" y="2924175"/>
            <a:ext cx="4103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由动能定理， 有：</a:t>
            </a:r>
          </a:p>
        </p:txBody>
      </p:sp>
      <p:graphicFrame>
        <p:nvGraphicFramePr>
          <p:cNvPr id="27656" name="Object 8"/>
          <p:cNvGraphicFramePr>
            <a:graphicFrameLocks noChangeAspect="1"/>
          </p:cNvGraphicFramePr>
          <p:nvPr/>
        </p:nvGraphicFramePr>
        <p:xfrm>
          <a:off x="2133600" y="3395662"/>
          <a:ext cx="5661025" cy="1100138"/>
        </p:xfrm>
        <a:graphic>
          <a:graphicData uri="http://schemas.openxmlformats.org/presentationml/2006/ole">
            <mc:AlternateContent xmlns:mc="http://schemas.openxmlformats.org/markup-compatibility/2006">
              <mc:Choice xmlns:v="urn:schemas-microsoft-com:vml" Requires="v">
                <p:oleObj spid="_x0000_s31796" name="公式" r:id="rId5" imgW="54864000" imgH="9753600" progId="">
                  <p:embed/>
                </p:oleObj>
              </mc:Choice>
              <mc:Fallback>
                <p:oleObj name="公式" r:id="rId5" imgW="54864000" imgH="9753600" progId="">
                  <p:embed/>
                  <p:pic>
                    <p:nvPicPr>
                      <p:cNvPr id="0" name="Picture 4" descr="image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395662"/>
                        <a:ext cx="5661025"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9" name="Object 11"/>
          <p:cNvGraphicFramePr>
            <a:graphicFrameLocks noChangeAspect="1"/>
          </p:cNvGraphicFramePr>
          <p:nvPr/>
        </p:nvGraphicFramePr>
        <p:xfrm>
          <a:off x="2209799" y="2136775"/>
          <a:ext cx="3810001" cy="682625"/>
        </p:xfrm>
        <a:graphic>
          <a:graphicData uri="http://schemas.openxmlformats.org/presentationml/2006/ole">
            <mc:AlternateContent xmlns:mc="http://schemas.openxmlformats.org/markup-compatibility/2006">
              <mc:Choice xmlns:v="urn:schemas-microsoft-com:vml" Requires="v">
                <p:oleObj spid="_x0000_s31797" name="公式" r:id="rId7" imgW="34747200" imgH="5791200" progId="">
                  <p:embed/>
                </p:oleObj>
              </mc:Choice>
              <mc:Fallback>
                <p:oleObj name="公式" r:id="rId7" imgW="34747200" imgH="5791200" progId="">
                  <p:embed/>
                  <p:pic>
                    <p:nvPicPr>
                      <p:cNvPr id="0" name="Picture 3" descr="image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799" y="2136775"/>
                        <a:ext cx="3810001"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0" name="Object 12"/>
          <p:cNvGraphicFramePr>
            <a:graphicFrameLocks noChangeAspect="1"/>
          </p:cNvGraphicFramePr>
          <p:nvPr/>
        </p:nvGraphicFramePr>
        <p:xfrm>
          <a:off x="471486" y="5211763"/>
          <a:ext cx="4329113" cy="1139825"/>
        </p:xfrm>
        <a:graphic>
          <a:graphicData uri="http://schemas.openxmlformats.org/presentationml/2006/ole">
            <mc:AlternateContent xmlns:mc="http://schemas.openxmlformats.org/markup-compatibility/2006">
              <mc:Choice xmlns:v="urn:schemas-microsoft-com:vml" Requires="v">
                <p:oleObj spid="_x0000_s31798" name="公式" r:id="rId9" imgW="42367200" imgH="9753600" progId="">
                  <p:embed/>
                </p:oleObj>
              </mc:Choice>
              <mc:Fallback>
                <p:oleObj name="公式" r:id="rId9" imgW="42367200" imgH="9753600" progId="">
                  <p:embed/>
                  <p:pic>
                    <p:nvPicPr>
                      <p:cNvPr id="0" name="Picture 2" descr="image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6" y="5211763"/>
                        <a:ext cx="4329113"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2" name="Text Box 14"/>
          <p:cNvSpPr txBox="1">
            <a:spLocks noChangeArrowheads="1"/>
          </p:cNvSpPr>
          <p:nvPr/>
        </p:nvSpPr>
        <p:spPr bwMode="auto">
          <a:xfrm>
            <a:off x="395288" y="4581525"/>
            <a:ext cx="7993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设铁锤第二次敲打时能敲入的深度为</a:t>
            </a:r>
            <a:r>
              <a:rPr lang="en-US" altLang="zh-CN" sz="2800" b="1"/>
              <a:t>Δ</a:t>
            </a:r>
            <a:r>
              <a:rPr lang="en-US" altLang="zh-CN" sz="2800" i="1">
                <a:latin typeface="Times New Roman" panose="02020603050405020304" pitchFamily="18" charset="0"/>
              </a:rPr>
              <a:t>S</a:t>
            </a:r>
            <a:r>
              <a:rPr lang="en-US" altLang="zh-CN" sz="2800" b="1"/>
              <a:t> </a:t>
            </a:r>
            <a:r>
              <a:rPr lang="zh-CN" altLang="en-US" sz="2800" b="1"/>
              <a:t>，则有</a:t>
            </a:r>
          </a:p>
        </p:txBody>
      </p:sp>
      <p:graphicFrame>
        <p:nvGraphicFramePr>
          <p:cNvPr id="27663" name="Object 15"/>
          <p:cNvGraphicFramePr>
            <a:graphicFrameLocks noChangeAspect="1"/>
          </p:cNvGraphicFramePr>
          <p:nvPr/>
        </p:nvGraphicFramePr>
        <p:xfrm>
          <a:off x="4686300" y="5272088"/>
          <a:ext cx="3924300" cy="1050925"/>
        </p:xfrm>
        <a:graphic>
          <a:graphicData uri="http://schemas.openxmlformats.org/presentationml/2006/ole">
            <mc:AlternateContent xmlns:mc="http://schemas.openxmlformats.org/markup-compatibility/2006">
              <mc:Choice xmlns:v="urn:schemas-microsoft-com:vml" Requires="v">
                <p:oleObj spid="_x0000_s31799" name="公式" r:id="rId11" imgW="45415200" imgH="10972800" progId="">
                  <p:embed/>
                </p:oleObj>
              </mc:Choice>
              <mc:Fallback>
                <p:oleObj name="公式" r:id="rId11" imgW="45415200" imgH="10972800" progId="">
                  <p:embed/>
                  <p:pic>
                    <p:nvPicPr>
                      <p:cNvPr id="0" name="Picture 1" descr="image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6300" y="5272088"/>
                        <a:ext cx="392430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left)">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wipe(left)">
                                      <p:cBhvr>
                                        <p:cTn id="12" dur="500"/>
                                        <p:tgtEl>
                                          <p:spTgt spid="27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5"/>
                                        </p:tgtEl>
                                        <p:attrNameLst>
                                          <p:attrName>style.visibility</p:attrName>
                                        </p:attrNameLst>
                                      </p:cBhvr>
                                      <p:to>
                                        <p:strVal val="visible"/>
                                      </p:to>
                                    </p:set>
                                    <p:animEffect transition="in" filter="wipe(left)">
                                      <p:cBhvr>
                                        <p:cTn id="22" dur="500"/>
                                        <p:tgtEl>
                                          <p:spTgt spid="276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56"/>
                                        </p:tgtEl>
                                        <p:attrNameLst>
                                          <p:attrName>style.visibility</p:attrName>
                                        </p:attrNameLst>
                                      </p:cBhvr>
                                      <p:to>
                                        <p:strVal val="visible"/>
                                      </p:to>
                                    </p:set>
                                    <p:animEffect transition="in" filter="wipe(left)">
                                      <p:cBhvr>
                                        <p:cTn id="27" dur="500"/>
                                        <p:tgtEl>
                                          <p:spTgt spid="276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62"/>
                                        </p:tgtEl>
                                        <p:attrNameLst>
                                          <p:attrName>style.visibility</p:attrName>
                                        </p:attrNameLst>
                                      </p:cBhvr>
                                      <p:to>
                                        <p:strVal val="visible"/>
                                      </p:to>
                                    </p:set>
                                    <p:animEffect transition="in" filter="wipe(left)">
                                      <p:cBhvr>
                                        <p:cTn id="32" dur="500"/>
                                        <p:tgtEl>
                                          <p:spTgt spid="276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660"/>
                                        </p:tgtEl>
                                        <p:attrNameLst>
                                          <p:attrName>style.visibility</p:attrName>
                                        </p:attrNameLst>
                                      </p:cBhvr>
                                      <p:to>
                                        <p:strVal val="visible"/>
                                      </p:to>
                                    </p:set>
                                    <p:animEffect transition="in" filter="wipe(left)">
                                      <p:cBhvr>
                                        <p:cTn id="37" dur="500"/>
                                        <p:tgtEl>
                                          <p:spTgt spid="276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663"/>
                                        </p:tgtEl>
                                        <p:attrNameLst>
                                          <p:attrName>style.visibility</p:attrName>
                                        </p:attrNameLst>
                                      </p:cBhvr>
                                      <p:to>
                                        <p:strVal val="visible"/>
                                      </p:to>
                                    </p:set>
                                    <p:animEffect transition="in" filter="wipe(left)">
                                      <p:cBhvr>
                                        <p:cTn id="42" dur="500"/>
                                        <p:tgtEl>
                                          <p:spTgt spid="27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5" grpId="0"/>
      <p:bldP spid="276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6" name="Object 4"/>
          <p:cNvGraphicFramePr>
            <a:graphicFrameLocks noChangeAspect="1"/>
          </p:cNvGraphicFramePr>
          <p:nvPr/>
        </p:nvGraphicFramePr>
        <p:xfrm>
          <a:off x="2209801" y="762000"/>
          <a:ext cx="2743200" cy="627063"/>
        </p:xfrm>
        <a:graphic>
          <a:graphicData uri="http://schemas.openxmlformats.org/presentationml/2006/ole">
            <mc:AlternateContent xmlns:mc="http://schemas.openxmlformats.org/markup-compatibility/2006">
              <mc:Choice xmlns:v="urn:schemas-microsoft-com:vml" Requires="v">
                <p:oleObj spid="_x0000_s32809" name="公式" r:id="rId3" imgW="27736800" imgH="5791200" progId="">
                  <p:embed/>
                </p:oleObj>
              </mc:Choice>
              <mc:Fallback>
                <p:oleObj name="公式" r:id="rId3" imgW="27736800" imgH="5791200" progId="">
                  <p:embed/>
                  <p:pic>
                    <p:nvPicPr>
                      <p:cNvPr id="0" name="Picture 4" descr="image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762000"/>
                        <a:ext cx="274320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6"/>
          <p:cNvGraphicFramePr>
            <a:graphicFrameLocks noChangeAspect="1"/>
          </p:cNvGraphicFramePr>
          <p:nvPr/>
        </p:nvGraphicFramePr>
        <p:xfrm>
          <a:off x="2667000" y="1693863"/>
          <a:ext cx="2057400" cy="668337"/>
        </p:xfrm>
        <a:graphic>
          <a:graphicData uri="http://schemas.openxmlformats.org/presentationml/2006/ole">
            <mc:AlternateContent xmlns:mc="http://schemas.openxmlformats.org/markup-compatibility/2006">
              <mc:Choice xmlns:v="urn:schemas-microsoft-com:vml" Requires="v">
                <p:oleObj spid="_x0000_s32810" name="公式" r:id="rId5" imgW="25908000" imgH="6096000" progId="">
                  <p:embed/>
                </p:oleObj>
              </mc:Choice>
              <mc:Fallback>
                <p:oleObj name="公式" r:id="rId5" imgW="25908000" imgH="6096000" progId="">
                  <p:embed/>
                  <p:pic>
                    <p:nvPicPr>
                      <p:cNvPr id="0" name="Picture 3" descr="image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693863"/>
                        <a:ext cx="205740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Text Box 9"/>
          <p:cNvSpPr txBox="1">
            <a:spLocks noChangeArrowheads="1"/>
          </p:cNvSpPr>
          <p:nvPr/>
        </p:nvSpPr>
        <p:spPr bwMode="auto">
          <a:xfrm>
            <a:off x="790575" y="1766888"/>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化简后</a:t>
            </a:r>
          </a:p>
        </p:txBody>
      </p:sp>
      <p:sp>
        <p:nvSpPr>
          <p:cNvPr id="28682" name="Text Box 10"/>
          <p:cNvSpPr txBox="1">
            <a:spLocks noChangeArrowheads="1"/>
          </p:cNvSpPr>
          <p:nvPr/>
        </p:nvSpPr>
        <p:spPr bwMode="auto">
          <a:xfrm>
            <a:off x="806450" y="2565400"/>
            <a:ext cx="467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第二次能敲入的深度为： </a:t>
            </a:r>
          </a:p>
        </p:txBody>
      </p:sp>
      <p:graphicFrame>
        <p:nvGraphicFramePr>
          <p:cNvPr id="28683" name="Object 11"/>
          <p:cNvGraphicFramePr>
            <a:graphicFrameLocks noChangeAspect="1"/>
          </p:cNvGraphicFramePr>
          <p:nvPr/>
        </p:nvGraphicFramePr>
        <p:xfrm>
          <a:off x="993775" y="3341688"/>
          <a:ext cx="6702425" cy="636587"/>
        </p:xfrm>
        <a:graphic>
          <a:graphicData uri="http://schemas.openxmlformats.org/presentationml/2006/ole">
            <mc:AlternateContent xmlns:mc="http://schemas.openxmlformats.org/markup-compatibility/2006">
              <mc:Choice xmlns:v="urn:schemas-microsoft-com:vml" Requires="v">
                <p:oleObj spid="_x0000_s32811" name="公式" r:id="rId7" imgW="72542400" imgH="6096000" progId="">
                  <p:embed/>
                </p:oleObj>
              </mc:Choice>
              <mc:Fallback>
                <p:oleObj name="公式" r:id="rId7" imgW="72542400" imgH="6096000" progId="">
                  <p:embed/>
                  <p:pic>
                    <p:nvPicPr>
                      <p:cNvPr id="0" name="Picture 2" descr="image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775" y="3341688"/>
                        <a:ext cx="6702425"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2812" name="公式" r:id="rId9" imgW="2743200" imgH="5181600" progId="">
                  <p:embed/>
                </p:oleObj>
              </mc:Choice>
              <mc:Fallback>
                <p:oleObj name="公式" r:id="rId9" imgW="2743200" imgH="5181600" progId="">
                  <p:embed/>
                  <p:pic>
                    <p:nvPicPr>
                      <p:cNvPr id="0" name="Picture 1" descr="image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wipe(left)">
                                      <p:cBhvr>
                                        <p:cTn id="12" dur="500"/>
                                        <p:tgtEl>
                                          <p:spTgt spid="286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wipe(left)">
                                      <p:cBhvr>
                                        <p:cTn id="17" dur="500"/>
                                        <p:tgtEl>
                                          <p:spTgt spid="286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82">
                                            <p:txEl>
                                              <p:pRg st="0" end="0"/>
                                            </p:txEl>
                                          </p:spTgt>
                                        </p:tgtEl>
                                        <p:attrNameLst>
                                          <p:attrName>style.visibility</p:attrName>
                                        </p:attrNameLst>
                                      </p:cBhvr>
                                      <p:to>
                                        <p:strVal val="visible"/>
                                      </p:to>
                                    </p:set>
                                    <p:animEffect transition="in" filter="wipe(left)">
                                      <p:cBhvr>
                                        <p:cTn id="22" dur="500"/>
                                        <p:tgtEl>
                                          <p:spTgt spid="286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683"/>
                                        </p:tgtEl>
                                        <p:attrNameLst>
                                          <p:attrName>style.visibility</p:attrName>
                                        </p:attrNameLst>
                                      </p:cBhvr>
                                      <p:to>
                                        <p:strVal val="visible"/>
                                      </p:to>
                                    </p:set>
                                    <p:animEffect transition="in" filter="wipe(left)">
                                      <p:cBhvr>
                                        <p:cTn id="27"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65" name="灯片编号占位符 4"/>
          <p:cNvSpPr>
            <a:spLocks noGrp="1"/>
          </p:cNvSpPr>
          <p:nvPr>
            <p:ph type="sldNum" sz="quarter" idx="12"/>
          </p:nvPr>
        </p:nvSpPr>
        <p:spPr/>
        <p:txBody>
          <a:bodyPr/>
          <a:lstStyle/>
          <a:p>
            <a:fld id="{1FD4600E-D43A-4E34-8EE2-2DE7FE7C5BD1}" type="slidenum">
              <a:rPr lang="en-US" altLang="zh-CN"/>
              <a:pPr/>
              <a:t>19</a:t>
            </a:fld>
            <a:endParaRPr lang="en-US" altLang="zh-CN"/>
          </a:p>
        </p:txBody>
      </p:sp>
      <p:graphicFrame>
        <p:nvGraphicFramePr>
          <p:cNvPr id="372740" name="Object 4"/>
          <p:cNvGraphicFramePr>
            <a:graphicFrameLocks noChangeAspect="1"/>
          </p:cNvGraphicFramePr>
          <p:nvPr/>
        </p:nvGraphicFramePr>
        <p:xfrm>
          <a:off x="531813" y="1222375"/>
          <a:ext cx="7967662" cy="1585913"/>
        </p:xfrm>
        <a:graphic>
          <a:graphicData uri="http://schemas.openxmlformats.org/presentationml/2006/ole">
            <mc:AlternateContent xmlns:mc="http://schemas.openxmlformats.org/markup-compatibility/2006">
              <mc:Choice xmlns:v="urn:schemas-microsoft-com:vml" Requires="v">
                <p:oleObj spid="_x0000_s33823" name="Document" r:id="rId4" imgW="3229150" imgH="642800" progId="Word.Document.8">
                  <p:embed/>
                </p:oleObj>
              </mc:Choice>
              <mc:Fallback>
                <p:oleObj name="Document" r:id="rId4" imgW="3229150" imgH="642800" progId="Word.Document.8">
                  <p:embed/>
                  <p:pic>
                    <p:nvPicPr>
                      <p:cNvPr id="0" name="Picture 3" descr="image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222375"/>
                        <a:ext cx="7967662" cy="158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2801" name="Group 65"/>
          <p:cNvGrpSpPr/>
          <p:nvPr/>
        </p:nvGrpSpPr>
        <p:grpSpPr bwMode="auto">
          <a:xfrm>
            <a:off x="2843213" y="2824163"/>
            <a:ext cx="2936875" cy="3302000"/>
            <a:chOff x="1791" y="1779"/>
            <a:chExt cx="1850" cy="2080"/>
          </a:xfrm>
        </p:grpSpPr>
        <p:sp>
          <p:nvSpPr>
            <p:cNvPr id="372741" name="Line 5"/>
            <p:cNvSpPr>
              <a:spLocks noChangeShapeType="1"/>
            </p:cNvSpPr>
            <p:nvPr/>
          </p:nvSpPr>
          <p:spPr bwMode="auto">
            <a:xfrm flipV="1">
              <a:off x="2879" y="1870"/>
              <a:ext cx="0" cy="317"/>
            </a:xfrm>
            <a:prstGeom prst="line">
              <a:avLst/>
            </a:prstGeom>
            <a:noFill/>
            <a:ln w="9525">
              <a:solidFill>
                <a:srgbClr val="993366"/>
              </a:solidFill>
              <a:round/>
            </a:ln>
            <a:effectLst/>
          </p:spPr>
          <p:txBody>
            <a:bodyPr/>
            <a:lstStyle/>
            <a:p>
              <a:endParaRPr lang="zh-CN" altLang="en-US"/>
            </a:p>
          </p:txBody>
        </p:sp>
        <p:sp>
          <p:nvSpPr>
            <p:cNvPr id="372742" name="Line 6"/>
            <p:cNvSpPr>
              <a:spLocks noChangeShapeType="1"/>
            </p:cNvSpPr>
            <p:nvPr/>
          </p:nvSpPr>
          <p:spPr bwMode="auto">
            <a:xfrm>
              <a:off x="2144" y="3859"/>
              <a:ext cx="1497" cy="0"/>
            </a:xfrm>
            <a:prstGeom prst="line">
              <a:avLst/>
            </a:prstGeom>
            <a:noFill/>
            <a:ln w="19050">
              <a:solidFill>
                <a:srgbClr val="000066"/>
              </a:solidFill>
              <a:round/>
            </a:ln>
            <a:effectLst/>
          </p:spPr>
          <p:txBody>
            <a:bodyPr wrap="none" anchor="ctr"/>
            <a:lstStyle/>
            <a:p>
              <a:endParaRPr lang="zh-CN" altLang="en-US"/>
            </a:p>
          </p:txBody>
        </p:sp>
        <p:sp>
          <p:nvSpPr>
            <p:cNvPr id="372743" name="Line 7"/>
            <p:cNvSpPr>
              <a:spLocks noChangeShapeType="1"/>
            </p:cNvSpPr>
            <p:nvPr/>
          </p:nvSpPr>
          <p:spPr bwMode="auto">
            <a:xfrm flipV="1">
              <a:off x="3641" y="2762"/>
              <a:ext cx="0" cy="1097"/>
            </a:xfrm>
            <a:prstGeom prst="line">
              <a:avLst/>
            </a:prstGeom>
            <a:noFill/>
            <a:ln w="19050">
              <a:solidFill>
                <a:srgbClr val="000066"/>
              </a:solidFill>
              <a:round/>
            </a:ln>
            <a:effectLst/>
          </p:spPr>
          <p:txBody>
            <a:bodyPr wrap="none" anchor="ctr"/>
            <a:lstStyle/>
            <a:p>
              <a:endParaRPr lang="zh-CN" altLang="en-US"/>
            </a:p>
          </p:txBody>
        </p:sp>
        <p:sp>
          <p:nvSpPr>
            <p:cNvPr id="372744" name="Line 8"/>
            <p:cNvSpPr>
              <a:spLocks noChangeShapeType="1"/>
            </p:cNvSpPr>
            <p:nvPr/>
          </p:nvSpPr>
          <p:spPr bwMode="auto">
            <a:xfrm flipV="1">
              <a:off x="2144" y="2762"/>
              <a:ext cx="0" cy="1097"/>
            </a:xfrm>
            <a:prstGeom prst="line">
              <a:avLst/>
            </a:prstGeom>
            <a:noFill/>
            <a:ln w="19050">
              <a:solidFill>
                <a:srgbClr val="000066"/>
              </a:solidFill>
              <a:round/>
            </a:ln>
            <a:effectLst/>
          </p:spPr>
          <p:txBody>
            <a:bodyPr wrap="none" anchor="ctr"/>
            <a:lstStyle/>
            <a:p>
              <a:endParaRPr lang="zh-CN" altLang="en-US"/>
            </a:p>
          </p:txBody>
        </p:sp>
        <p:sp>
          <p:nvSpPr>
            <p:cNvPr id="372745" name="Rectangle 9"/>
            <p:cNvSpPr>
              <a:spLocks noChangeArrowheads="1"/>
            </p:cNvSpPr>
            <p:nvPr/>
          </p:nvSpPr>
          <p:spPr bwMode="auto">
            <a:xfrm>
              <a:off x="2835" y="2160"/>
              <a:ext cx="99" cy="698"/>
            </a:xfrm>
            <a:prstGeom prst="rect">
              <a:avLst/>
            </a:prstGeom>
            <a:gradFill rotWithShape="1">
              <a:gsLst>
                <a:gs pos="0">
                  <a:schemeClr val="bg1"/>
                </a:gs>
                <a:gs pos="50000">
                  <a:srgbClr val="006666"/>
                </a:gs>
                <a:gs pos="100000">
                  <a:schemeClr val="bg1"/>
                </a:gs>
              </a:gsLst>
              <a:lin ang="0" scaled="1"/>
            </a:gradFill>
            <a:ln w="12700">
              <a:solidFill>
                <a:srgbClr val="006666"/>
              </a:solidFill>
              <a:miter lim="800000"/>
            </a:ln>
            <a:effectLst/>
          </p:spPr>
          <p:txBody>
            <a:bodyPr wrap="none" anchor="ctr"/>
            <a:lstStyle/>
            <a:p>
              <a:endParaRPr lang="zh-CN" altLang="en-US"/>
            </a:p>
          </p:txBody>
        </p:sp>
        <p:sp>
          <p:nvSpPr>
            <p:cNvPr id="372746" name="Line 10"/>
            <p:cNvSpPr>
              <a:spLocks noChangeShapeType="1"/>
            </p:cNvSpPr>
            <p:nvPr/>
          </p:nvSpPr>
          <p:spPr bwMode="auto">
            <a:xfrm>
              <a:off x="2144" y="3061"/>
              <a:ext cx="200" cy="0"/>
            </a:xfrm>
            <a:prstGeom prst="line">
              <a:avLst/>
            </a:prstGeom>
            <a:noFill/>
            <a:ln w="19050">
              <a:solidFill>
                <a:srgbClr val="3366FF"/>
              </a:solidFill>
              <a:round/>
            </a:ln>
            <a:effectLst/>
          </p:spPr>
          <p:txBody>
            <a:bodyPr wrap="none" anchor="ctr"/>
            <a:lstStyle/>
            <a:p>
              <a:endParaRPr lang="zh-CN" altLang="en-US"/>
            </a:p>
          </p:txBody>
        </p:sp>
        <p:sp>
          <p:nvSpPr>
            <p:cNvPr id="372747" name="Line 11"/>
            <p:cNvSpPr>
              <a:spLocks noChangeShapeType="1"/>
            </p:cNvSpPr>
            <p:nvPr/>
          </p:nvSpPr>
          <p:spPr bwMode="auto">
            <a:xfrm>
              <a:off x="2543" y="3061"/>
              <a:ext cx="200" cy="0"/>
            </a:xfrm>
            <a:prstGeom prst="line">
              <a:avLst/>
            </a:prstGeom>
            <a:noFill/>
            <a:ln w="19050">
              <a:solidFill>
                <a:srgbClr val="3366FF"/>
              </a:solidFill>
              <a:round/>
            </a:ln>
            <a:effectLst/>
          </p:spPr>
          <p:txBody>
            <a:bodyPr wrap="none" anchor="ctr"/>
            <a:lstStyle/>
            <a:p>
              <a:endParaRPr lang="zh-CN" altLang="en-US"/>
            </a:p>
          </p:txBody>
        </p:sp>
        <p:sp>
          <p:nvSpPr>
            <p:cNvPr id="372748" name="Line 12"/>
            <p:cNvSpPr>
              <a:spLocks noChangeShapeType="1"/>
            </p:cNvSpPr>
            <p:nvPr/>
          </p:nvSpPr>
          <p:spPr bwMode="auto">
            <a:xfrm>
              <a:off x="2942" y="3061"/>
              <a:ext cx="200" cy="0"/>
            </a:xfrm>
            <a:prstGeom prst="line">
              <a:avLst/>
            </a:prstGeom>
            <a:noFill/>
            <a:ln w="19050">
              <a:solidFill>
                <a:srgbClr val="3366FF"/>
              </a:solidFill>
              <a:round/>
            </a:ln>
            <a:effectLst/>
          </p:spPr>
          <p:txBody>
            <a:bodyPr wrap="none" anchor="ctr"/>
            <a:lstStyle/>
            <a:p>
              <a:endParaRPr lang="zh-CN" altLang="en-US"/>
            </a:p>
          </p:txBody>
        </p:sp>
        <p:sp>
          <p:nvSpPr>
            <p:cNvPr id="372749" name="Line 13"/>
            <p:cNvSpPr>
              <a:spLocks noChangeShapeType="1"/>
            </p:cNvSpPr>
            <p:nvPr/>
          </p:nvSpPr>
          <p:spPr bwMode="auto">
            <a:xfrm>
              <a:off x="3341" y="3061"/>
              <a:ext cx="200" cy="0"/>
            </a:xfrm>
            <a:prstGeom prst="line">
              <a:avLst/>
            </a:prstGeom>
            <a:noFill/>
            <a:ln w="19050">
              <a:solidFill>
                <a:srgbClr val="3366FF"/>
              </a:solidFill>
              <a:round/>
            </a:ln>
            <a:effectLst/>
          </p:spPr>
          <p:txBody>
            <a:bodyPr wrap="none" anchor="ctr"/>
            <a:lstStyle/>
            <a:p>
              <a:endParaRPr lang="zh-CN" altLang="en-US"/>
            </a:p>
          </p:txBody>
        </p:sp>
        <p:sp>
          <p:nvSpPr>
            <p:cNvPr id="372750" name="Line 14"/>
            <p:cNvSpPr>
              <a:spLocks noChangeShapeType="1"/>
            </p:cNvSpPr>
            <p:nvPr/>
          </p:nvSpPr>
          <p:spPr bwMode="auto">
            <a:xfrm>
              <a:off x="2144" y="3360"/>
              <a:ext cx="200" cy="0"/>
            </a:xfrm>
            <a:prstGeom prst="line">
              <a:avLst/>
            </a:prstGeom>
            <a:noFill/>
            <a:ln w="19050">
              <a:solidFill>
                <a:srgbClr val="3366FF"/>
              </a:solidFill>
              <a:round/>
            </a:ln>
            <a:effectLst/>
          </p:spPr>
          <p:txBody>
            <a:bodyPr wrap="none" anchor="ctr"/>
            <a:lstStyle/>
            <a:p>
              <a:endParaRPr lang="zh-CN" altLang="en-US"/>
            </a:p>
          </p:txBody>
        </p:sp>
        <p:sp>
          <p:nvSpPr>
            <p:cNvPr id="372751" name="Line 15"/>
            <p:cNvSpPr>
              <a:spLocks noChangeShapeType="1"/>
            </p:cNvSpPr>
            <p:nvPr/>
          </p:nvSpPr>
          <p:spPr bwMode="auto">
            <a:xfrm>
              <a:off x="2543" y="3360"/>
              <a:ext cx="200" cy="0"/>
            </a:xfrm>
            <a:prstGeom prst="line">
              <a:avLst/>
            </a:prstGeom>
            <a:noFill/>
            <a:ln w="19050">
              <a:solidFill>
                <a:srgbClr val="3366FF"/>
              </a:solidFill>
              <a:round/>
            </a:ln>
            <a:effectLst/>
          </p:spPr>
          <p:txBody>
            <a:bodyPr wrap="none" anchor="ctr"/>
            <a:lstStyle/>
            <a:p>
              <a:endParaRPr lang="zh-CN" altLang="en-US"/>
            </a:p>
          </p:txBody>
        </p:sp>
        <p:sp>
          <p:nvSpPr>
            <p:cNvPr id="372752" name="Line 16"/>
            <p:cNvSpPr>
              <a:spLocks noChangeShapeType="1"/>
            </p:cNvSpPr>
            <p:nvPr/>
          </p:nvSpPr>
          <p:spPr bwMode="auto">
            <a:xfrm>
              <a:off x="2942" y="3360"/>
              <a:ext cx="200" cy="0"/>
            </a:xfrm>
            <a:prstGeom prst="line">
              <a:avLst/>
            </a:prstGeom>
            <a:noFill/>
            <a:ln w="19050">
              <a:solidFill>
                <a:srgbClr val="3366FF"/>
              </a:solidFill>
              <a:round/>
            </a:ln>
            <a:effectLst/>
          </p:spPr>
          <p:txBody>
            <a:bodyPr wrap="none" anchor="ctr"/>
            <a:lstStyle/>
            <a:p>
              <a:endParaRPr lang="zh-CN" altLang="en-US"/>
            </a:p>
          </p:txBody>
        </p:sp>
        <p:sp>
          <p:nvSpPr>
            <p:cNvPr id="372753" name="Line 17"/>
            <p:cNvSpPr>
              <a:spLocks noChangeShapeType="1"/>
            </p:cNvSpPr>
            <p:nvPr/>
          </p:nvSpPr>
          <p:spPr bwMode="auto">
            <a:xfrm>
              <a:off x="3341" y="3427"/>
              <a:ext cx="200" cy="0"/>
            </a:xfrm>
            <a:prstGeom prst="line">
              <a:avLst/>
            </a:prstGeom>
            <a:noFill/>
            <a:ln w="19050">
              <a:solidFill>
                <a:srgbClr val="3366FF"/>
              </a:solidFill>
              <a:round/>
            </a:ln>
            <a:effectLst/>
          </p:spPr>
          <p:txBody>
            <a:bodyPr wrap="none" anchor="ctr"/>
            <a:lstStyle/>
            <a:p>
              <a:endParaRPr lang="zh-CN" altLang="en-US"/>
            </a:p>
          </p:txBody>
        </p:sp>
        <p:sp>
          <p:nvSpPr>
            <p:cNvPr id="372754" name="Line 18"/>
            <p:cNvSpPr>
              <a:spLocks noChangeShapeType="1"/>
            </p:cNvSpPr>
            <p:nvPr/>
          </p:nvSpPr>
          <p:spPr bwMode="auto">
            <a:xfrm>
              <a:off x="2344" y="3236"/>
              <a:ext cx="199" cy="0"/>
            </a:xfrm>
            <a:prstGeom prst="line">
              <a:avLst/>
            </a:prstGeom>
            <a:noFill/>
            <a:ln w="19050">
              <a:solidFill>
                <a:srgbClr val="3366FF"/>
              </a:solidFill>
              <a:round/>
            </a:ln>
            <a:effectLst/>
          </p:spPr>
          <p:txBody>
            <a:bodyPr wrap="none" anchor="ctr"/>
            <a:lstStyle/>
            <a:p>
              <a:endParaRPr lang="zh-CN" altLang="en-US"/>
            </a:p>
          </p:txBody>
        </p:sp>
        <p:sp>
          <p:nvSpPr>
            <p:cNvPr id="372755" name="Line 19"/>
            <p:cNvSpPr>
              <a:spLocks noChangeShapeType="1"/>
            </p:cNvSpPr>
            <p:nvPr/>
          </p:nvSpPr>
          <p:spPr bwMode="auto">
            <a:xfrm>
              <a:off x="2743" y="3236"/>
              <a:ext cx="199" cy="0"/>
            </a:xfrm>
            <a:prstGeom prst="line">
              <a:avLst/>
            </a:prstGeom>
            <a:noFill/>
            <a:ln w="19050">
              <a:solidFill>
                <a:srgbClr val="3366FF"/>
              </a:solidFill>
              <a:round/>
            </a:ln>
            <a:effectLst/>
          </p:spPr>
          <p:txBody>
            <a:bodyPr wrap="none" anchor="ctr"/>
            <a:lstStyle/>
            <a:p>
              <a:endParaRPr lang="zh-CN" altLang="en-US"/>
            </a:p>
          </p:txBody>
        </p:sp>
        <p:sp>
          <p:nvSpPr>
            <p:cNvPr id="372756" name="Line 20"/>
            <p:cNvSpPr>
              <a:spLocks noChangeShapeType="1"/>
            </p:cNvSpPr>
            <p:nvPr/>
          </p:nvSpPr>
          <p:spPr bwMode="auto">
            <a:xfrm>
              <a:off x="3142" y="3236"/>
              <a:ext cx="199" cy="0"/>
            </a:xfrm>
            <a:prstGeom prst="line">
              <a:avLst/>
            </a:prstGeom>
            <a:noFill/>
            <a:ln w="19050">
              <a:solidFill>
                <a:srgbClr val="3366FF"/>
              </a:solidFill>
              <a:round/>
            </a:ln>
            <a:effectLst/>
          </p:spPr>
          <p:txBody>
            <a:bodyPr wrap="none" anchor="ctr"/>
            <a:lstStyle/>
            <a:p>
              <a:endParaRPr lang="zh-CN" altLang="en-US"/>
            </a:p>
          </p:txBody>
        </p:sp>
        <p:sp>
          <p:nvSpPr>
            <p:cNvPr id="372757" name="Line 21"/>
            <p:cNvSpPr>
              <a:spLocks noChangeShapeType="1"/>
            </p:cNvSpPr>
            <p:nvPr/>
          </p:nvSpPr>
          <p:spPr bwMode="auto">
            <a:xfrm>
              <a:off x="2344" y="3510"/>
              <a:ext cx="199" cy="0"/>
            </a:xfrm>
            <a:prstGeom prst="line">
              <a:avLst/>
            </a:prstGeom>
            <a:noFill/>
            <a:ln w="19050">
              <a:solidFill>
                <a:srgbClr val="3366FF"/>
              </a:solidFill>
              <a:round/>
            </a:ln>
            <a:effectLst/>
          </p:spPr>
          <p:txBody>
            <a:bodyPr wrap="none" anchor="ctr"/>
            <a:lstStyle/>
            <a:p>
              <a:endParaRPr lang="zh-CN" altLang="en-US"/>
            </a:p>
          </p:txBody>
        </p:sp>
        <p:sp>
          <p:nvSpPr>
            <p:cNvPr id="372758" name="Line 22"/>
            <p:cNvSpPr>
              <a:spLocks noChangeShapeType="1"/>
            </p:cNvSpPr>
            <p:nvPr/>
          </p:nvSpPr>
          <p:spPr bwMode="auto">
            <a:xfrm>
              <a:off x="2743" y="3510"/>
              <a:ext cx="199" cy="0"/>
            </a:xfrm>
            <a:prstGeom prst="line">
              <a:avLst/>
            </a:prstGeom>
            <a:noFill/>
            <a:ln w="19050">
              <a:solidFill>
                <a:srgbClr val="3366FF"/>
              </a:solidFill>
              <a:round/>
            </a:ln>
            <a:effectLst/>
          </p:spPr>
          <p:txBody>
            <a:bodyPr wrap="none" anchor="ctr"/>
            <a:lstStyle/>
            <a:p>
              <a:endParaRPr lang="zh-CN" altLang="en-US"/>
            </a:p>
          </p:txBody>
        </p:sp>
        <p:sp>
          <p:nvSpPr>
            <p:cNvPr id="372759" name="Line 23"/>
            <p:cNvSpPr>
              <a:spLocks noChangeShapeType="1"/>
            </p:cNvSpPr>
            <p:nvPr/>
          </p:nvSpPr>
          <p:spPr bwMode="auto">
            <a:xfrm>
              <a:off x="2144" y="2861"/>
              <a:ext cx="200" cy="0"/>
            </a:xfrm>
            <a:prstGeom prst="line">
              <a:avLst/>
            </a:prstGeom>
            <a:noFill/>
            <a:ln w="19050">
              <a:solidFill>
                <a:srgbClr val="3366FF"/>
              </a:solidFill>
              <a:round/>
            </a:ln>
            <a:effectLst/>
          </p:spPr>
          <p:txBody>
            <a:bodyPr wrap="none" anchor="ctr"/>
            <a:lstStyle/>
            <a:p>
              <a:endParaRPr lang="zh-CN" altLang="en-US"/>
            </a:p>
          </p:txBody>
        </p:sp>
        <p:sp>
          <p:nvSpPr>
            <p:cNvPr id="372760" name="Line 24"/>
            <p:cNvSpPr>
              <a:spLocks noChangeShapeType="1"/>
            </p:cNvSpPr>
            <p:nvPr/>
          </p:nvSpPr>
          <p:spPr bwMode="auto">
            <a:xfrm>
              <a:off x="2543" y="2861"/>
              <a:ext cx="200" cy="0"/>
            </a:xfrm>
            <a:prstGeom prst="line">
              <a:avLst/>
            </a:prstGeom>
            <a:noFill/>
            <a:ln w="19050">
              <a:solidFill>
                <a:srgbClr val="0000FF"/>
              </a:solidFill>
              <a:round/>
            </a:ln>
            <a:effectLst/>
          </p:spPr>
          <p:txBody>
            <a:bodyPr wrap="none" anchor="ctr"/>
            <a:lstStyle/>
            <a:p>
              <a:endParaRPr lang="zh-CN" altLang="en-US"/>
            </a:p>
          </p:txBody>
        </p:sp>
        <p:sp>
          <p:nvSpPr>
            <p:cNvPr id="372761" name="Line 25"/>
            <p:cNvSpPr>
              <a:spLocks noChangeShapeType="1"/>
            </p:cNvSpPr>
            <p:nvPr/>
          </p:nvSpPr>
          <p:spPr bwMode="auto">
            <a:xfrm>
              <a:off x="3042" y="2861"/>
              <a:ext cx="200" cy="0"/>
            </a:xfrm>
            <a:prstGeom prst="line">
              <a:avLst/>
            </a:prstGeom>
            <a:noFill/>
            <a:ln w="19050">
              <a:solidFill>
                <a:srgbClr val="3366FF"/>
              </a:solidFill>
              <a:round/>
            </a:ln>
            <a:effectLst/>
          </p:spPr>
          <p:txBody>
            <a:bodyPr wrap="none" anchor="ctr"/>
            <a:lstStyle/>
            <a:p>
              <a:endParaRPr lang="zh-CN" altLang="en-US"/>
            </a:p>
          </p:txBody>
        </p:sp>
        <p:sp>
          <p:nvSpPr>
            <p:cNvPr id="372762" name="Line 26"/>
            <p:cNvSpPr>
              <a:spLocks noChangeShapeType="1"/>
            </p:cNvSpPr>
            <p:nvPr/>
          </p:nvSpPr>
          <p:spPr bwMode="auto">
            <a:xfrm>
              <a:off x="3362" y="2861"/>
              <a:ext cx="200" cy="0"/>
            </a:xfrm>
            <a:prstGeom prst="line">
              <a:avLst/>
            </a:prstGeom>
            <a:noFill/>
            <a:ln w="19050">
              <a:solidFill>
                <a:srgbClr val="3366FF"/>
              </a:solidFill>
              <a:round/>
            </a:ln>
            <a:effectLst/>
          </p:spPr>
          <p:txBody>
            <a:bodyPr wrap="none" anchor="ctr"/>
            <a:lstStyle/>
            <a:p>
              <a:endParaRPr lang="zh-CN" altLang="en-US"/>
            </a:p>
          </p:txBody>
        </p:sp>
        <p:sp>
          <p:nvSpPr>
            <p:cNvPr id="372763" name="Line 27"/>
            <p:cNvSpPr>
              <a:spLocks noChangeShapeType="1"/>
            </p:cNvSpPr>
            <p:nvPr/>
          </p:nvSpPr>
          <p:spPr bwMode="auto">
            <a:xfrm>
              <a:off x="2543" y="2163"/>
              <a:ext cx="200" cy="0"/>
            </a:xfrm>
            <a:prstGeom prst="line">
              <a:avLst/>
            </a:prstGeom>
            <a:noFill/>
            <a:ln w="19050">
              <a:solidFill>
                <a:srgbClr val="002448"/>
              </a:solidFill>
              <a:round/>
            </a:ln>
            <a:effectLst/>
          </p:spPr>
          <p:txBody>
            <a:bodyPr wrap="none" anchor="ctr"/>
            <a:lstStyle/>
            <a:p>
              <a:endParaRPr lang="zh-CN" altLang="en-US"/>
            </a:p>
          </p:txBody>
        </p:sp>
        <p:sp>
          <p:nvSpPr>
            <p:cNvPr id="372764" name="Line 28"/>
            <p:cNvSpPr>
              <a:spLocks noChangeShapeType="1"/>
            </p:cNvSpPr>
            <p:nvPr/>
          </p:nvSpPr>
          <p:spPr bwMode="auto">
            <a:xfrm flipV="1">
              <a:off x="2643" y="2163"/>
              <a:ext cx="0" cy="199"/>
            </a:xfrm>
            <a:prstGeom prst="line">
              <a:avLst/>
            </a:prstGeom>
            <a:noFill/>
            <a:ln w="19050">
              <a:solidFill>
                <a:srgbClr val="002448"/>
              </a:solidFill>
              <a:round/>
              <a:tailEnd type="triangle" w="sm" len="lg"/>
            </a:ln>
            <a:effectLst/>
          </p:spPr>
          <p:txBody>
            <a:bodyPr wrap="none" anchor="ctr"/>
            <a:lstStyle/>
            <a:p>
              <a:endParaRPr lang="zh-CN" altLang="en-US"/>
            </a:p>
          </p:txBody>
        </p:sp>
        <p:sp>
          <p:nvSpPr>
            <p:cNvPr id="372765" name="Line 29"/>
            <p:cNvSpPr>
              <a:spLocks noChangeShapeType="1"/>
            </p:cNvSpPr>
            <p:nvPr/>
          </p:nvSpPr>
          <p:spPr bwMode="auto">
            <a:xfrm>
              <a:off x="2643" y="2662"/>
              <a:ext cx="0" cy="199"/>
            </a:xfrm>
            <a:prstGeom prst="line">
              <a:avLst/>
            </a:prstGeom>
            <a:noFill/>
            <a:ln w="19050">
              <a:solidFill>
                <a:srgbClr val="002448"/>
              </a:solidFill>
              <a:round/>
              <a:tailEnd type="triangle" w="sm" len="lg"/>
            </a:ln>
            <a:effectLst/>
          </p:spPr>
          <p:txBody>
            <a:bodyPr wrap="none" anchor="ctr"/>
            <a:lstStyle/>
            <a:p>
              <a:endParaRPr lang="zh-CN" altLang="en-US"/>
            </a:p>
          </p:txBody>
        </p:sp>
        <p:sp>
          <p:nvSpPr>
            <p:cNvPr id="372766" name="Line 30"/>
            <p:cNvSpPr>
              <a:spLocks noChangeShapeType="1"/>
            </p:cNvSpPr>
            <p:nvPr/>
          </p:nvSpPr>
          <p:spPr bwMode="auto">
            <a:xfrm flipV="1">
              <a:off x="1945" y="2861"/>
              <a:ext cx="0" cy="399"/>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372767" name="Line 31"/>
            <p:cNvSpPr>
              <a:spLocks noChangeShapeType="1"/>
            </p:cNvSpPr>
            <p:nvPr/>
          </p:nvSpPr>
          <p:spPr bwMode="auto">
            <a:xfrm>
              <a:off x="1945" y="3560"/>
              <a:ext cx="0" cy="299"/>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372768" name="Line 32"/>
            <p:cNvSpPr>
              <a:spLocks noChangeShapeType="1"/>
            </p:cNvSpPr>
            <p:nvPr/>
          </p:nvSpPr>
          <p:spPr bwMode="auto">
            <a:xfrm flipH="1">
              <a:off x="1845" y="3859"/>
              <a:ext cx="199" cy="0"/>
            </a:xfrm>
            <a:prstGeom prst="line">
              <a:avLst/>
            </a:prstGeom>
            <a:noFill/>
            <a:ln w="19050">
              <a:solidFill>
                <a:srgbClr val="000066"/>
              </a:solidFill>
              <a:round/>
            </a:ln>
            <a:effectLst/>
          </p:spPr>
          <p:txBody>
            <a:bodyPr wrap="none" anchor="ctr"/>
            <a:lstStyle/>
            <a:p>
              <a:endParaRPr lang="zh-CN" altLang="en-US"/>
            </a:p>
          </p:txBody>
        </p:sp>
        <p:sp>
          <p:nvSpPr>
            <p:cNvPr id="372769" name="Line 33"/>
            <p:cNvSpPr>
              <a:spLocks noChangeShapeType="1"/>
            </p:cNvSpPr>
            <p:nvPr/>
          </p:nvSpPr>
          <p:spPr bwMode="auto">
            <a:xfrm flipH="1">
              <a:off x="1845" y="2861"/>
              <a:ext cx="199" cy="0"/>
            </a:xfrm>
            <a:prstGeom prst="line">
              <a:avLst/>
            </a:prstGeom>
            <a:noFill/>
            <a:ln w="19050">
              <a:solidFill>
                <a:srgbClr val="000066"/>
              </a:solidFill>
              <a:round/>
            </a:ln>
            <a:effectLst/>
          </p:spPr>
          <p:txBody>
            <a:bodyPr wrap="none" anchor="ctr"/>
            <a:lstStyle/>
            <a:p>
              <a:endParaRPr lang="zh-CN" altLang="en-US"/>
            </a:p>
          </p:txBody>
        </p:sp>
        <p:sp>
          <p:nvSpPr>
            <p:cNvPr id="372770" name="Text Box 34"/>
            <p:cNvSpPr txBox="1">
              <a:spLocks noChangeArrowheads="1"/>
            </p:cNvSpPr>
            <p:nvPr/>
          </p:nvSpPr>
          <p:spPr bwMode="auto">
            <a:xfrm>
              <a:off x="1791" y="3253"/>
              <a:ext cx="499" cy="288"/>
            </a:xfrm>
            <a:prstGeom prst="rect">
              <a:avLst/>
            </a:prstGeom>
            <a:noFill/>
            <a:ln w="19050">
              <a:noFill/>
              <a:miter lim="800000"/>
            </a:ln>
            <a:effectLst/>
          </p:spPr>
          <p:txBody>
            <a:bodyPr>
              <a:spAutoFit/>
            </a:bodyPr>
            <a:lstStyle/>
            <a:p>
              <a:pPr>
                <a:spcBef>
                  <a:spcPct val="50000"/>
                </a:spcBef>
              </a:pPr>
              <a:r>
                <a:rPr kumimoji="1" lang="en-US" altLang="zh-CN" sz="2400" i="1">
                  <a:solidFill>
                    <a:srgbClr val="003366"/>
                  </a:solidFill>
                </a:rPr>
                <a:t> h</a:t>
              </a:r>
            </a:p>
          </p:txBody>
        </p:sp>
        <p:sp>
          <p:nvSpPr>
            <p:cNvPr id="372771" name="Text Box 35"/>
            <p:cNvSpPr txBox="1">
              <a:spLocks noChangeArrowheads="1"/>
            </p:cNvSpPr>
            <p:nvPr/>
          </p:nvSpPr>
          <p:spPr bwMode="auto">
            <a:xfrm>
              <a:off x="2471" y="2378"/>
              <a:ext cx="499" cy="288"/>
            </a:xfrm>
            <a:prstGeom prst="rect">
              <a:avLst/>
            </a:prstGeom>
            <a:noFill/>
            <a:ln w="19050">
              <a:noFill/>
              <a:miter lim="800000"/>
            </a:ln>
            <a:effectLst/>
          </p:spPr>
          <p:txBody>
            <a:bodyPr>
              <a:spAutoFit/>
            </a:bodyPr>
            <a:lstStyle/>
            <a:p>
              <a:pPr>
                <a:spcBef>
                  <a:spcPct val="50000"/>
                </a:spcBef>
              </a:pPr>
              <a:r>
                <a:rPr kumimoji="1" lang="en-US" altLang="zh-CN" sz="2400" i="1">
                  <a:solidFill>
                    <a:srgbClr val="003366"/>
                  </a:solidFill>
                </a:rPr>
                <a:t>  l</a:t>
              </a:r>
            </a:p>
          </p:txBody>
        </p:sp>
        <p:sp>
          <p:nvSpPr>
            <p:cNvPr id="372772" name="Line 36"/>
            <p:cNvSpPr>
              <a:spLocks noChangeShapeType="1"/>
            </p:cNvSpPr>
            <p:nvPr/>
          </p:nvSpPr>
          <p:spPr bwMode="auto">
            <a:xfrm>
              <a:off x="2543" y="2861"/>
              <a:ext cx="200" cy="0"/>
            </a:xfrm>
            <a:prstGeom prst="line">
              <a:avLst/>
            </a:prstGeom>
            <a:noFill/>
            <a:ln w="19050">
              <a:solidFill>
                <a:srgbClr val="0000FF"/>
              </a:solidFill>
              <a:round/>
            </a:ln>
            <a:effectLst/>
          </p:spPr>
          <p:txBody>
            <a:bodyPr wrap="none" anchor="ctr"/>
            <a:lstStyle/>
            <a:p>
              <a:endParaRPr lang="zh-CN" altLang="en-US"/>
            </a:p>
          </p:txBody>
        </p:sp>
        <p:sp>
          <p:nvSpPr>
            <p:cNvPr id="372773" name="Line 37"/>
            <p:cNvSpPr>
              <a:spLocks noChangeShapeType="1"/>
            </p:cNvSpPr>
            <p:nvPr/>
          </p:nvSpPr>
          <p:spPr bwMode="auto">
            <a:xfrm>
              <a:off x="2144" y="3660"/>
              <a:ext cx="200" cy="0"/>
            </a:xfrm>
            <a:prstGeom prst="line">
              <a:avLst/>
            </a:prstGeom>
            <a:noFill/>
            <a:ln w="19050">
              <a:solidFill>
                <a:srgbClr val="3366FF"/>
              </a:solidFill>
              <a:round/>
            </a:ln>
            <a:effectLst/>
          </p:spPr>
          <p:txBody>
            <a:bodyPr wrap="none" anchor="ctr"/>
            <a:lstStyle/>
            <a:p>
              <a:endParaRPr lang="zh-CN" altLang="en-US"/>
            </a:p>
          </p:txBody>
        </p:sp>
        <p:sp>
          <p:nvSpPr>
            <p:cNvPr id="372774" name="Line 38"/>
            <p:cNvSpPr>
              <a:spLocks noChangeShapeType="1"/>
            </p:cNvSpPr>
            <p:nvPr/>
          </p:nvSpPr>
          <p:spPr bwMode="auto">
            <a:xfrm>
              <a:off x="2543" y="3660"/>
              <a:ext cx="200" cy="0"/>
            </a:xfrm>
            <a:prstGeom prst="line">
              <a:avLst/>
            </a:prstGeom>
            <a:noFill/>
            <a:ln w="19050">
              <a:solidFill>
                <a:srgbClr val="3366FF"/>
              </a:solidFill>
              <a:round/>
            </a:ln>
            <a:effectLst/>
          </p:spPr>
          <p:txBody>
            <a:bodyPr wrap="none" anchor="ctr"/>
            <a:lstStyle/>
            <a:p>
              <a:endParaRPr lang="zh-CN" altLang="en-US"/>
            </a:p>
          </p:txBody>
        </p:sp>
        <p:sp>
          <p:nvSpPr>
            <p:cNvPr id="372775" name="Line 39"/>
            <p:cNvSpPr>
              <a:spLocks noChangeShapeType="1"/>
            </p:cNvSpPr>
            <p:nvPr/>
          </p:nvSpPr>
          <p:spPr bwMode="auto">
            <a:xfrm>
              <a:off x="2942" y="3660"/>
              <a:ext cx="200" cy="0"/>
            </a:xfrm>
            <a:prstGeom prst="line">
              <a:avLst/>
            </a:prstGeom>
            <a:noFill/>
            <a:ln w="19050">
              <a:solidFill>
                <a:srgbClr val="3366FF"/>
              </a:solidFill>
              <a:round/>
            </a:ln>
            <a:effectLst/>
          </p:spPr>
          <p:txBody>
            <a:bodyPr wrap="none" anchor="ctr"/>
            <a:lstStyle/>
            <a:p>
              <a:endParaRPr lang="zh-CN" altLang="en-US"/>
            </a:p>
          </p:txBody>
        </p:sp>
        <p:sp>
          <p:nvSpPr>
            <p:cNvPr id="372776" name="Line 40"/>
            <p:cNvSpPr>
              <a:spLocks noChangeShapeType="1"/>
            </p:cNvSpPr>
            <p:nvPr/>
          </p:nvSpPr>
          <p:spPr bwMode="auto">
            <a:xfrm>
              <a:off x="3341" y="3660"/>
              <a:ext cx="200" cy="0"/>
            </a:xfrm>
            <a:prstGeom prst="line">
              <a:avLst/>
            </a:prstGeom>
            <a:noFill/>
            <a:ln w="19050">
              <a:solidFill>
                <a:srgbClr val="3366FF"/>
              </a:solidFill>
              <a:round/>
            </a:ln>
            <a:effectLst/>
          </p:spPr>
          <p:txBody>
            <a:bodyPr wrap="none" anchor="ctr"/>
            <a:lstStyle/>
            <a:p>
              <a:endParaRPr lang="zh-CN" altLang="en-US"/>
            </a:p>
          </p:txBody>
        </p:sp>
        <p:sp>
          <p:nvSpPr>
            <p:cNvPr id="372777" name="Line 41"/>
            <p:cNvSpPr>
              <a:spLocks noChangeShapeType="1"/>
            </p:cNvSpPr>
            <p:nvPr/>
          </p:nvSpPr>
          <p:spPr bwMode="auto">
            <a:xfrm>
              <a:off x="2344" y="3809"/>
              <a:ext cx="199" cy="0"/>
            </a:xfrm>
            <a:prstGeom prst="line">
              <a:avLst/>
            </a:prstGeom>
            <a:noFill/>
            <a:ln w="19050">
              <a:solidFill>
                <a:srgbClr val="3366FF"/>
              </a:solidFill>
              <a:round/>
            </a:ln>
            <a:effectLst/>
          </p:spPr>
          <p:txBody>
            <a:bodyPr wrap="none" anchor="ctr"/>
            <a:lstStyle/>
            <a:p>
              <a:endParaRPr lang="zh-CN" altLang="en-US"/>
            </a:p>
          </p:txBody>
        </p:sp>
        <p:sp>
          <p:nvSpPr>
            <p:cNvPr id="372778" name="Line 42"/>
            <p:cNvSpPr>
              <a:spLocks noChangeShapeType="1"/>
            </p:cNvSpPr>
            <p:nvPr/>
          </p:nvSpPr>
          <p:spPr bwMode="auto">
            <a:xfrm>
              <a:off x="2743" y="3809"/>
              <a:ext cx="199" cy="0"/>
            </a:xfrm>
            <a:prstGeom prst="line">
              <a:avLst/>
            </a:prstGeom>
            <a:noFill/>
            <a:ln w="19050">
              <a:solidFill>
                <a:srgbClr val="3366FF"/>
              </a:solidFill>
              <a:round/>
            </a:ln>
            <a:effectLst/>
          </p:spPr>
          <p:txBody>
            <a:bodyPr wrap="none" anchor="ctr"/>
            <a:lstStyle/>
            <a:p>
              <a:endParaRPr lang="zh-CN" altLang="en-US"/>
            </a:p>
          </p:txBody>
        </p:sp>
        <p:sp>
          <p:nvSpPr>
            <p:cNvPr id="372779" name="Line 43"/>
            <p:cNvSpPr>
              <a:spLocks noChangeShapeType="1"/>
            </p:cNvSpPr>
            <p:nvPr/>
          </p:nvSpPr>
          <p:spPr bwMode="auto">
            <a:xfrm>
              <a:off x="3142" y="3809"/>
              <a:ext cx="199" cy="0"/>
            </a:xfrm>
            <a:prstGeom prst="line">
              <a:avLst/>
            </a:prstGeom>
            <a:noFill/>
            <a:ln w="19050">
              <a:solidFill>
                <a:srgbClr val="3366FF"/>
              </a:solidFill>
              <a:round/>
            </a:ln>
            <a:effectLst/>
          </p:spPr>
          <p:txBody>
            <a:bodyPr wrap="none" anchor="ctr"/>
            <a:lstStyle/>
            <a:p>
              <a:endParaRPr lang="zh-CN" altLang="en-US"/>
            </a:p>
          </p:txBody>
        </p:sp>
        <p:sp>
          <p:nvSpPr>
            <p:cNvPr id="372794" name="Line 58"/>
            <p:cNvSpPr>
              <a:spLocks noChangeShapeType="1"/>
            </p:cNvSpPr>
            <p:nvPr/>
          </p:nvSpPr>
          <p:spPr bwMode="auto">
            <a:xfrm>
              <a:off x="2698" y="1870"/>
              <a:ext cx="363" cy="0"/>
            </a:xfrm>
            <a:prstGeom prst="line">
              <a:avLst/>
            </a:prstGeom>
            <a:noFill/>
            <a:ln w="19050">
              <a:solidFill>
                <a:srgbClr val="993366"/>
              </a:solidFill>
              <a:round/>
            </a:ln>
            <a:effectLst/>
          </p:spPr>
          <p:txBody>
            <a:bodyPr/>
            <a:lstStyle/>
            <a:p>
              <a:endParaRPr lang="zh-CN" altLang="en-US"/>
            </a:p>
          </p:txBody>
        </p:sp>
        <p:sp>
          <p:nvSpPr>
            <p:cNvPr id="372795" name="Line 59"/>
            <p:cNvSpPr>
              <a:spLocks noChangeShapeType="1"/>
            </p:cNvSpPr>
            <p:nvPr/>
          </p:nvSpPr>
          <p:spPr bwMode="auto">
            <a:xfrm flipH="1">
              <a:off x="2698" y="1779"/>
              <a:ext cx="91" cy="91"/>
            </a:xfrm>
            <a:prstGeom prst="line">
              <a:avLst/>
            </a:prstGeom>
            <a:noFill/>
            <a:ln w="19050">
              <a:solidFill>
                <a:srgbClr val="993366"/>
              </a:solidFill>
              <a:round/>
            </a:ln>
            <a:effectLst/>
          </p:spPr>
          <p:txBody>
            <a:bodyPr/>
            <a:lstStyle/>
            <a:p>
              <a:endParaRPr lang="zh-CN" altLang="en-US"/>
            </a:p>
          </p:txBody>
        </p:sp>
        <p:sp>
          <p:nvSpPr>
            <p:cNvPr id="372796" name="Line 60"/>
            <p:cNvSpPr>
              <a:spLocks noChangeShapeType="1"/>
            </p:cNvSpPr>
            <p:nvPr/>
          </p:nvSpPr>
          <p:spPr bwMode="auto">
            <a:xfrm flipH="1">
              <a:off x="2789" y="1779"/>
              <a:ext cx="91" cy="91"/>
            </a:xfrm>
            <a:prstGeom prst="line">
              <a:avLst/>
            </a:prstGeom>
            <a:noFill/>
            <a:ln w="19050">
              <a:solidFill>
                <a:srgbClr val="993366"/>
              </a:solidFill>
              <a:round/>
            </a:ln>
            <a:effectLst/>
          </p:spPr>
          <p:txBody>
            <a:bodyPr/>
            <a:lstStyle/>
            <a:p>
              <a:endParaRPr lang="zh-CN" altLang="en-US"/>
            </a:p>
          </p:txBody>
        </p:sp>
        <p:sp>
          <p:nvSpPr>
            <p:cNvPr id="372797" name="Line 61"/>
            <p:cNvSpPr>
              <a:spLocks noChangeShapeType="1"/>
            </p:cNvSpPr>
            <p:nvPr/>
          </p:nvSpPr>
          <p:spPr bwMode="auto">
            <a:xfrm flipH="1">
              <a:off x="2879" y="1779"/>
              <a:ext cx="91" cy="91"/>
            </a:xfrm>
            <a:prstGeom prst="line">
              <a:avLst/>
            </a:prstGeom>
            <a:noFill/>
            <a:ln w="19050">
              <a:solidFill>
                <a:srgbClr val="993366"/>
              </a:solidFill>
              <a:round/>
            </a:ln>
            <a:effectLst/>
          </p:spPr>
          <p:txBody>
            <a:bodyPr/>
            <a:lstStyle/>
            <a:p>
              <a:endParaRPr lang="zh-CN" altLang="en-US"/>
            </a:p>
          </p:txBody>
        </p:sp>
        <p:sp>
          <p:nvSpPr>
            <p:cNvPr id="372798" name="Line 62"/>
            <p:cNvSpPr>
              <a:spLocks noChangeShapeType="1"/>
            </p:cNvSpPr>
            <p:nvPr/>
          </p:nvSpPr>
          <p:spPr bwMode="auto">
            <a:xfrm flipH="1">
              <a:off x="2970" y="1779"/>
              <a:ext cx="91" cy="91"/>
            </a:xfrm>
            <a:prstGeom prst="line">
              <a:avLst/>
            </a:prstGeom>
            <a:noFill/>
            <a:ln w="19050">
              <a:solidFill>
                <a:srgbClr val="993366"/>
              </a:solidFill>
              <a:round/>
            </a:ln>
            <a:effectLst/>
          </p:spPr>
          <p:txBody>
            <a:bodyPr/>
            <a:lstStyle/>
            <a:p>
              <a:endParaRPr lang="zh-CN" altLang="en-US"/>
            </a:p>
          </p:txBody>
        </p:sp>
        <p:sp>
          <p:nvSpPr>
            <p:cNvPr id="372799" name="Line 63"/>
            <p:cNvSpPr>
              <a:spLocks noChangeShapeType="1"/>
            </p:cNvSpPr>
            <p:nvPr/>
          </p:nvSpPr>
          <p:spPr bwMode="auto">
            <a:xfrm flipH="1">
              <a:off x="2834" y="1960"/>
              <a:ext cx="91" cy="91"/>
            </a:xfrm>
            <a:prstGeom prst="line">
              <a:avLst/>
            </a:prstGeom>
            <a:noFill/>
            <a:ln w="19050">
              <a:solidFill>
                <a:srgbClr val="993366"/>
              </a:solidFill>
              <a:round/>
            </a:ln>
            <a:effectLst/>
          </p:spPr>
          <p:txBody>
            <a:bodyPr/>
            <a:lstStyle/>
            <a:p>
              <a:endParaRPr lang="zh-CN" altLang="en-US"/>
            </a:p>
          </p:txBody>
        </p:sp>
        <p:sp>
          <p:nvSpPr>
            <p:cNvPr id="372800" name="Line 64"/>
            <p:cNvSpPr>
              <a:spLocks noChangeShapeType="1"/>
            </p:cNvSpPr>
            <p:nvPr/>
          </p:nvSpPr>
          <p:spPr bwMode="auto">
            <a:xfrm>
              <a:off x="2834" y="1960"/>
              <a:ext cx="91" cy="91"/>
            </a:xfrm>
            <a:prstGeom prst="line">
              <a:avLst/>
            </a:prstGeom>
            <a:noFill/>
            <a:ln w="19050">
              <a:solidFill>
                <a:srgbClr val="993366"/>
              </a:solidFill>
              <a:round/>
            </a:ln>
            <a:effectLst/>
          </p:spPr>
          <p:txBody>
            <a:bodyPr/>
            <a:lstStyle/>
            <a:p>
              <a:endParaRPr lang="zh-CN" altLang="en-US"/>
            </a:p>
          </p:txBody>
        </p:sp>
      </p:grpSp>
      <p:grpSp>
        <p:nvGrpSpPr>
          <p:cNvPr id="372804" name="Group 68"/>
          <p:cNvGrpSpPr/>
          <p:nvPr/>
        </p:nvGrpSpPr>
        <p:grpSpPr bwMode="auto">
          <a:xfrm>
            <a:off x="5181600" y="2857500"/>
            <a:ext cx="1439863" cy="3492500"/>
            <a:chOff x="3264" y="1776"/>
            <a:chExt cx="907" cy="2200"/>
          </a:xfrm>
        </p:grpSpPr>
        <p:sp>
          <p:nvSpPr>
            <p:cNvPr id="372781" name="Text Box 45"/>
            <p:cNvSpPr txBox="1">
              <a:spLocks noChangeArrowheads="1"/>
            </p:cNvSpPr>
            <p:nvPr/>
          </p:nvSpPr>
          <p:spPr bwMode="auto">
            <a:xfrm>
              <a:off x="3332" y="2765"/>
              <a:ext cx="499" cy="288"/>
            </a:xfrm>
            <a:prstGeom prst="rect">
              <a:avLst/>
            </a:prstGeom>
            <a:noFill/>
            <a:ln w="19050">
              <a:noFill/>
              <a:miter lim="800000"/>
            </a:ln>
            <a:effectLst/>
          </p:spPr>
          <p:txBody>
            <a:bodyPr>
              <a:spAutoFit/>
            </a:bodyPr>
            <a:lstStyle/>
            <a:p>
              <a:pPr>
                <a:spcBef>
                  <a:spcPct val="50000"/>
                </a:spcBef>
              </a:pPr>
              <a:r>
                <a:rPr kumimoji="1" lang="en-US" altLang="zh-CN" sz="2400" i="1">
                  <a:solidFill>
                    <a:srgbClr val="FF0000"/>
                  </a:solidFill>
                </a:rPr>
                <a:t> x</a:t>
              </a:r>
            </a:p>
          </p:txBody>
        </p:sp>
        <p:sp>
          <p:nvSpPr>
            <p:cNvPr id="372783" name="Rectangle 47"/>
            <p:cNvSpPr>
              <a:spLocks noChangeArrowheads="1"/>
            </p:cNvSpPr>
            <p:nvPr/>
          </p:nvSpPr>
          <p:spPr bwMode="auto">
            <a:xfrm>
              <a:off x="3264" y="2418"/>
              <a:ext cx="99" cy="606"/>
            </a:xfrm>
            <a:prstGeom prst="rect">
              <a:avLst/>
            </a:prstGeom>
            <a:gradFill rotWithShape="1">
              <a:gsLst>
                <a:gs pos="0">
                  <a:schemeClr val="bg1"/>
                </a:gs>
                <a:gs pos="50000">
                  <a:srgbClr val="006666"/>
                </a:gs>
                <a:gs pos="100000">
                  <a:schemeClr val="bg1"/>
                </a:gs>
              </a:gsLst>
              <a:lin ang="0" scaled="1"/>
            </a:gradFill>
            <a:ln w="12700" algn="ctr">
              <a:solidFill>
                <a:srgbClr val="006666"/>
              </a:solidFill>
              <a:miter lim="800000"/>
            </a:ln>
            <a:effectLst/>
          </p:spPr>
          <p:txBody>
            <a:bodyPr wrap="none" anchor="ctr"/>
            <a:lstStyle/>
            <a:p>
              <a:endParaRPr lang="zh-CN" altLang="en-US"/>
            </a:p>
          </p:txBody>
        </p:sp>
        <p:sp>
          <p:nvSpPr>
            <p:cNvPr id="372785" name="Line 49"/>
            <p:cNvSpPr>
              <a:spLocks noChangeShapeType="1"/>
            </p:cNvSpPr>
            <p:nvPr/>
          </p:nvSpPr>
          <p:spPr bwMode="auto">
            <a:xfrm flipH="1" flipV="1">
              <a:off x="3456" y="3024"/>
              <a:ext cx="0" cy="288"/>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72786" name="Line 50"/>
            <p:cNvSpPr>
              <a:spLocks noChangeShapeType="1"/>
            </p:cNvSpPr>
            <p:nvPr/>
          </p:nvSpPr>
          <p:spPr bwMode="auto">
            <a:xfrm flipH="1">
              <a:off x="3456" y="2544"/>
              <a:ext cx="0" cy="287"/>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72787" name="Line 51"/>
            <p:cNvSpPr>
              <a:spLocks noChangeShapeType="1"/>
            </p:cNvSpPr>
            <p:nvPr/>
          </p:nvSpPr>
          <p:spPr bwMode="auto">
            <a:xfrm>
              <a:off x="3313" y="3014"/>
              <a:ext cx="0" cy="504"/>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72788" name="Line 52"/>
            <p:cNvSpPr>
              <a:spLocks noChangeShapeType="1"/>
            </p:cNvSpPr>
            <p:nvPr/>
          </p:nvSpPr>
          <p:spPr bwMode="auto">
            <a:xfrm flipV="1">
              <a:off x="3313" y="1938"/>
              <a:ext cx="0" cy="505"/>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72791" name="Line 55"/>
            <p:cNvSpPr>
              <a:spLocks noChangeShapeType="1"/>
            </p:cNvSpPr>
            <p:nvPr/>
          </p:nvSpPr>
          <p:spPr bwMode="auto">
            <a:xfrm>
              <a:off x="3762" y="2831"/>
              <a:ext cx="0" cy="918"/>
            </a:xfrm>
            <a:prstGeom prst="line">
              <a:avLst/>
            </a:prstGeom>
            <a:noFill/>
            <a:ln w="19050">
              <a:solidFill>
                <a:srgbClr val="993366"/>
              </a:solidFill>
              <a:round/>
              <a:headEnd type="oval" w="sm" len="sm"/>
              <a:tailEnd type="triangle" w="sm" len="lg"/>
            </a:ln>
            <a:effectLst/>
          </p:spPr>
          <p:txBody>
            <a:bodyPr/>
            <a:lstStyle/>
            <a:p>
              <a:endParaRPr lang="zh-CN" altLang="en-US"/>
            </a:p>
          </p:txBody>
        </p:sp>
        <p:sp>
          <p:nvSpPr>
            <p:cNvPr id="372792" name="Text Box 56"/>
            <p:cNvSpPr txBox="1">
              <a:spLocks noChangeArrowheads="1"/>
            </p:cNvSpPr>
            <p:nvPr/>
          </p:nvSpPr>
          <p:spPr bwMode="auto">
            <a:xfrm>
              <a:off x="3626" y="3688"/>
              <a:ext cx="272" cy="288"/>
            </a:xfrm>
            <a:prstGeom prst="rect">
              <a:avLst/>
            </a:prstGeom>
            <a:noFill/>
            <a:ln w="19050">
              <a:noFill/>
              <a:miter lim="800000"/>
            </a:ln>
            <a:effectLst/>
          </p:spPr>
          <p:txBody>
            <a:bodyPr>
              <a:spAutoFit/>
            </a:bodyPr>
            <a:lstStyle/>
            <a:p>
              <a:pPr>
                <a:spcBef>
                  <a:spcPct val="50000"/>
                </a:spcBef>
              </a:pPr>
              <a:r>
                <a:rPr kumimoji="1" lang="en-US" altLang="zh-CN" sz="2400" i="1">
                  <a:solidFill>
                    <a:srgbClr val="993366"/>
                  </a:solidFill>
                </a:rPr>
                <a:t> x</a:t>
              </a:r>
            </a:p>
          </p:txBody>
        </p:sp>
        <p:sp>
          <p:nvSpPr>
            <p:cNvPr id="372793" name="Text Box 57"/>
            <p:cNvSpPr txBox="1">
              <a:spLocks noChangeArrowheads="1"/>
            </p:cNvSpPr>
            <p:nvPr/>
          </p:nvSpPr>
          <p:spPr bwMode="auto">
            <a:xfrm>
              <a:off x="3626" y="2550"/>
              <a:ext cx="545" cy="288"/>
            </a:xfrm>
            <a:prstGeom prst="rect">
              <a:avLst/>
            </a:prstGeom>
            <a:noFill/>
            <a:ln w="19050">
              <a:noFill/>
              <a:miter lim="800000"/>
            </a:ln>
            <a:effectLst/>
          </p:spPr>
          <p:txBody>
            <a:bodyPr>
              <a:spAutoFit/>
            </a:bodyPr>
            <a:lstStyle/>
            <a:p>
              <a:pPr>
                <a:spcBef>
                  <a:spcPct val="50000"/>
                </a:spcBef>
              </a:pPr>
              <a:r>
                <a:rPr kumimoji="1" lang="en-US" altLang="zh-CN" sz="2400">
                  <a:solidFill>
                    <a:srgbClr val="993366"/>
                  </a:solidFill>
                </a:rPr>
                <a:t> O</a:t>
              </a:r>
            </a:p>
          </p:txBody>
        </p:sp>
        <p:graphicFrame>
          <p:nvGraphicFramePr>
            <p:cNvPr id="372802" name="Object 66"/>
            <p:cNvGraphicFramePr>
              <a:graphicFrameLocks noChangeAspect="1"/>
            </p:cNvGraphicFramePr>
            <p:nvPr/>
          </p:nvGraphicFramePr>
          <p:xfrm>
            <a:off x="3360" y="1776"/>
            <a:ext cx="190" cy="285"/>
          </p:xfrm>
          <a:graphic>
            <a:graphicData uri="http://schemas.openxmlformats.org/presentationml/2006/ole">
              <mc:AlternateContent xmlns:mc="http://schemas.openxmlformats.org/markup-compatibility/2006">
                <mc:Choice xmlns:v="urn:schemas-microsoft-com:vml" Requires="v">
                  <p:oleObj spid="_x0000_s33824" name="公式" r:id="rId6" imgW="3657600" imgH="5486400" progId="">
                    <p:embed/>
                  </p:oleObj>
                </mc:Choice>
                <mc:Fallback>
                  <p:oleObj name="公式" r:id="rId6" imgW="3657600" imgH="5486400" progId="">
                    <p:embed/>
                    <p:pic>
                      <p:nvPicPr>
                        <p:cNvPr id="0" name="Picture 2" descr="image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1776"/>
                          <a:ext cx="190"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803" name="Object 67"/>
            <p:cNvGraphicFramePr>
              <a:graphicFrameLocks noChangeAspect="1"/>
            </p:cNvGraphicFramePr>
            <p:nvPr/>
          </p:nvGraphicFramePr>
          <p:xfrm>
            <a:off x="3264" y="3456"/>
            <a:ext cx="301" cy="238"/>
          </p:xfrm>
          <a:graphic>
            <a:graphicData uri="http://schemas.openxmlformats.org/presentationml/2006/ole">
              <mc:AlternateContent xmlns:mc="http://schemas.openxmlformats.org/markup-compatibility/2006">
                <mc:Choice xmlns:v="urn:schemas-microsoft-com:vml" Requires="v">
                  <p:oleObj spid="_x0000_s33825" name="公式" r:id="rId8" imgW="5791200" imgH="4572000" progId="">
                    <p:embed/>
                  </p:oleObj>
                </mc:Choice>
                <mc:Fallback>
                  <p:oleObj name="公式" r:id="rId8" imgW="5791200" imgH="4572000" progId="">
                    <p:embed/>
                    <p:pic>
                      <p:nvPicPr>
                        <p:cNvPr id="0" name="Picture 1" descr="image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3456"/>
                          <a:ext cx="301"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37" name="灯片编号占位符 4"/>
          <p:cNvSpPr>
            <a:spLocks noGrp="1"/>
          </p:cNvSpPr>
          <p:nvPr>
            <p:ph type="sldNum" sz="quarter" idx="12"/>
          </p:nvPr>
        </p:nvSpPr>
        <p:spPr/>
        <p:txBody>
          <a:bodyPr/>
          <a:lstStyle/>
          <a:p>
            <a:fld id="{C3F27700-4393-41B0-A40C-3E9361500ABE}" type="slidenum">
              <a:rPr lang="en-US" altLang="zh-CN"/>
              <a:pPr/>
              <a:t>2</a:t>
            </a:fld>
            <a:endParaRPr lang="en-US" altLang="zh-CN"/>
          </a:p>
        </p:txBody>
      </p:sp>
      <p:sp>
        <p:nvSpPr>
          <p:cNvPr id="36352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功和功率</a:t>
            </a:r>
          </a:p>
        </p:txBody>
      </p:sp>
      <p:sp>
        <p:nvSpPr>
          <p:cNvPr id="363525" name="Text Box 5"/>
          <p:cNvSpPr txBox="1">
            <a:spLocks noChangeArrowheads="1"/>
          </p:cNvSpPr>
          <p:nvPr/>
        </p:nvSpPr>
        <p:spPr bwMode="auto">
          <a:xfrm>
            <a:off x="533400" y="1752600"/>
            <a:ext cx="8064500" cy="946150"/>
          </a:xfrm>
          <a:prstGeom prst="rect">
            <a:avLst/>
          </a:prstGeom>
          <a:noFill/>
          <a:ln w="9525" algn="ctr">
            <a:noFill/>
            <a:miter lim="800000"/>
          </a:ln>
          <a:effectLst/>
        </p:spPr>
        <p:txBody>
          <a:bodyPr>
            <a:spAutoFit/>
          </a:bodyPr>
          <a:lstStyle/>
          <a:p>
            <a:r>
              <a:rPr lang="zh-CN" altLang="en-US" sz="2800" dirty="0">
                <a:latin typeface="Arial" panose="020B0604020202020204" pitchFamily="34" charset="0"/>
              </a:rPr>
              <a:t>功是度量能量转换的基本物理量，它反映了力对空间的</a:t>
            </a:r>
            <a:r>
              <a:rPr lang="zh-CN" altLang="en-US" sz="2800" dirty="0" smtClean="0">
                <a:latin typeface="Arial" panose="020B0604020202020204" pitchFamily="34" charset="0"/>
              </a:rPr>
              <a:t>累积作用，功是标量。</a:t>
            </a:r>
            <a:endParaRPr lang="zh-CN" altLang="en-US" sz="2800" dirty="0">
              <a:latin typeface="Arial" panose="020B0604020202020204" pitchFamily="34" charset="0"/>
            </a:endParaRPr>
          </a:p>
        </p:txBody>
      </p:sp>
      <p:sp>
        <p:nvSpPr>
          <p:cNvPr id="363526" name="Text Box 6"/>
          <p:cNvSpPr txBox="1">
            <a:spLocks noChangeArrowheads="1"/>
          </p:cNvSpPr>
          <p:nvPr/>
        </p:nvSpPr>
        <p:spPr bwMode="auto">
          <a:xfrm>
            <a:off x="609600" y="3048000"/>
            <a:ext cx="2286000" cy="519113"/>
          </a:xfrm>
          <a:prstGeom prst="rect">
            <a:avLst/>
          </a:prstGeom>
          <a:noFill/>
          <a:ln w="9525" algn="ctr">
            <a:noFill/>
            <a:miter lim="800000"/>
          </a:ln>
          <a:effectLst/>
        </p:spPr>
        <p:txBody>
          <a:bodyPr>
            <a:spAutoFit/>
          </a:bodyPr>
          <a:lstStyle/>
          <a:p>
            <a:r>
              <a:rPr lang="zh-CN" altLang="en-US" sz="2800" dirty="0">
                <a:latin typeface="Arial" panose="020B0604020202020204" pitchFamily="34" charset="0"/>
              </a:rPr>
              <a:t>功的定义：</a:t>
            </a:r>
          </a:p>
        </p:txBody>
      </p:sp>
      <p:grpSp>
        <p:nvGrpSpPr>
          <p:cNvPr id="363527" name="Group 7"/>
          <p:cNvGrpSpPr/>
          <p:nvPr/>
        </p:nvGrpSpPr>
        <p:grpSpPr bwMode="auto">
          <a:xfrm>
            <a:off x="457200" y="3810000"/>
            <a:ext cx="4248150" cy="2054225"/>
            <a:chOff x="295" y="2659"/>
            <a:chExt cx="2676" cy="1294"/>
          </a:xfrm>
        </p:grpSpPr>
        <p:sp>
          <p:nvSpPr>
            <p:cNvPr id="363528" name="Text Box 8"/>
            <p:cNvSpPr txBox="1">
              <a:spLocks noChangeArrowheads="1"/>
            </p:cNvSpPr>
            <p:nvPr/>
          </p:nvSpPr>
          <p:spPr bwMode="auto">
            <a:xfrm>
              <a:off x="295" y="2659"/>
              <a:ext cx="2676" cy="1294"/>
            </a:xfrm>
            <a:prstGeom prst="rect">
              <a:avLst/>
            </a:prstGeom>
            <a:noFill/>
            <a:ln w="9525">
              <a:noFill/>
              <a:miter lim="800000"/>
            </a:ln>
            <a:effectLst/>
          </p:spPr>
          <p:txBody>
            <a:bodyPr>
              <a:spAutoFit/>
            </a:bodyPr>
            <a:lstStyle/>
            <a:p>
              <a:pPr algn="just">
                <a:lnSpc>
                  <a:spcPct val="115000"/>
                </a:lnSpc>
                <a:spcBef>
                  <a:spcPct val="50000"/>
                </a:spcBef>
              </a:pPr>
              <a:r>
                <a:rPr kumimoji="1" lang="en-US" altLang="zh-CN" sz="2800" dirty="0">
                  <a:latin typeface="宋体" panose="02010600030101010101" pitchFamily="2" charset="-122"/>
                </a:rPr>
                <a:t>    </a:t>
              </a:r>
              <a:r>
                <a:rPr kumimoji="1" lang="zh-CN" altLang="en-US" sz="2800" dirty="0">
                  <a:latin typeface="宋体" panose="02010600030101010101" pitchFamily="2" charset="-122"/>
                </a:rPr>
                <a:t>在力   的作用下，物体发生了位移   ，则把力在位移方向的分力与位移   的乘积称为功。</a:t>
              </a:r>
              <a:endParaRPr kumimoji="1" lang="zh-CN" altLang="en-US" sz="2400" dirty="0">
                <a:latin typeface="宋体" panose="02010600030101010101" pitchFamily="2" charset="-122"/>
              </a:endParaRPr>
            </a:p>
          </p:txBody>
        </p:sp>
        <p:graphicFrame>
          <p:nvGraphicFramePr>
            <p:cNvPr id="363529" name="Object 9"/>
            <p:cNvGraphicFramePr>
              <a:graphicFrameLocks noChangeAspect="1"/>
            </p:cNvGraphicFramePr>
            <p:nvPr/>
          </p:nvGraphicFramePr>
          <p:xfrm>
            <a:off x="1351" y="2696"/>
            <a:ext cx="249" cy="290"/>
          </p:xfrm>
          <a:graphic>
            <a:graphicData uri="http://schemas.openxmlformats.org/presentationml/2006/ole">
              <mc:AlternateContent xmlns:mc="http://schemas.openxmlformats.org/markup-compatibility/2006">
                <mc:Choice xmlns:v="urn:schemas-microsoft-com:vml" Requires="v">
                  <p:oleObj spid="_x0000_s1135" name="公式" r:id="rId3" imgW="5267880" imgH="6083280" progId="">
                    <p:embed/>
                  </p:oleObj>
                </mc:Choice>
                <mc:Fallback>
                  <p:oleObj name="公式" r:id="rId3" imgW="5267880" imgH="6083280" progId="">
                    <p:embed/>
                    <p:pic>
                      <p:nvPicPr>
                        <p:cNvPr id="0" name="Picture 1"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 y="2696"/>
                          <a:ext cx="249"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30" name="Object 10"/>
            <p:cNvGraphicFramePr>
              <a:graphicFrameLocks noChangeAspect="1"/>
            </p:cNvGraphicFramePr>
            <p:nvPr/>
          </p:nvGraphicFramePr>
          <p:xfrm>
            <a:off x="2045" y="2995"/>
            <a:ext cx="362" cy="274"/>
          </p:xfrm>
          <a:graphic>
            <a:graphicData uri="http://schemas.openxmlformats.org/presentationml/2006/ole">
              <mc:AlternateContent xmlns:mc="http://schemas.openxmlformats.org/markup-compatibility/2006">
                <mc:Choice xmlns:v="urn:schemas-microsoft-com:vml" Requires="v">
                  <p:oleObj spid="_x0000_s1136" name="公式" r:id="rId5" imgW="6892560" imgH="5270400" progId="">
                    <p:embed/>
                  </p:oleObj>
                </mc:Choice>
                <mc:Fallback>
                  <p:oleObj name="公式" r:id="rId5" imgW="6892560" imgH="5270400" progId="">
                    <p:embed/>
                    <p:pic>
                      <p:nvPicPr>
                        <p:cNvPr id="0" name="Picture 2" descr="image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5" y="2995"/>
                          <a:ext cx="362"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31" name="Object 11"/>
            <p:cNvGraphicFramePr>
              <a:graphicFrameLocks noChangeAspect="1"/>
            </p:cNvGraphicFramePr>
            <p:nvPr/>
          </p:nvGraphicFramePr>
          <p:xfrm>
            <a:off x="775" y="3619"/>
            <a:ext cx="362" cy="276"/>
          </p:xfrm>
          <a:graphic>
            <a:graphicData uri="http://schemas.openxmlformats.org/presentationml/2006/ole">
              <mc:AlternateContent xmlns:mc="http://schemas.openxmlformats.org/markup-compatibility/2006">
                <mc:Choice xmlns:v="urn:schemas-microsoft-com:vml" Requires="v">
                  <p:oleObj spid="_x0000_s1137" name="公式" r:id="rId7" imgW="279360" imgH="203040" progId="">
                    <p:embed/>
                  </p:oleObj>
                </mc:Choice>
                <mc:Fallback>
                  <p:oleObj name="公式" r:id="rId7" imgW="279360" imgH="203040" progId="">
                    <p:embed/>
                    <p:pic>
                      <p:nvPicPr>
                        <p:cNvPr id="0" name="Picture 3" descr="image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 y="3619"/>
                          <a:ext cx="362"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3532" name="Group 12"/>
          <p:cNvGrpSpPr/>
          <p:nvPr/>
        </p:nvGrpSpPr>
        <p:grpSpPr bwMode="auto">
          <a:xfrm>
            <a:off x="4883150" y="3276600"/>
            <a:ext cx="4032250" cy="3024188"/>
            <a:chOff x="2971" y="2115"/>
            <a:chExt cx="2540" cy="1905"/>
          </a:xfrm>
        </p:grpSpPr>
        <p:sp>
          <p:nvSpPr>
            <p:cNvPr id="363533" name="Rectangle 13"/>
            <p:cNvSpPr>
              <a:spLocks noChangeArrowheads="1"/>
            </p:cNvSpPr>
            <p:nvPr/>
          </p:nvSpPr>
          <p:spPr bwMode="auto">
            <a:xfrm>
              <a:off x="2971" y="2115"/>
              <a:ext cx="2540" cy="1905"/>
            </a:xfrm>
            <a:prstGeom prst="rect">
              <a:avLst/>
            </a:prstGeom>
            <a:solidFill>
              <a:schemeClr val="accent6">
                <a:lumMod val="20000"/>
                <a:lumOff val="80000"/>
              </a:schemeClr>
            </a:solidFill>
            <a:ln w="9525">
              <a:solidFill>
                <a:schemeClr val="tx1"/>
              </a:solidFill>
              <a:miter lim="800000"/>
            </a:ln>
            <a:effectLst/>
          </p:spPr>
          <p:txBody>
            <a:bodyPr wrap="none" anchor="ctr"/>
            <a:lstStyle/>
            <a:p>
              <a:endParaRPr lang="zh-CN" altLang="en-US"/>
            </a:p>
          </p:txBody>
        </p:sp>
        <p:sp>
          <p:nvSpPr>
            <p:cNvPr id="363534" name="Rectangle 14" descr="球体"/>
            <p:cNvSpPr>
              <a:spLocks noChangeArrowheads="1"/>
            </p:cNvSpPr>
            <p:nvPr/>
          </p:nvSpPr>
          <p:spPr bwMode="auto">
            <a:xfrm>
              <a:off x="3579" y="2955"/>
              <a:ext cx="1468" cy="115"/>
            </a:xfrm>
            <a:prstGeom prst="rect">
              <a:avLst/>
            </a:prstGeom>
            <a:pattFill prst="sphere">
              <a:fgClr>
                <a:srgbClr val="663300"/>
              </a:fgClr>
              <a:bgClr>
                <a:srgbClr val="FFFFFF"/>
              </a:bgClr>
            </a:pattFill>
            <a:ln w="9525">
              <a:noFill/>
              <a:miter lim="800000"/>
            </a:ln>
          </p:spPr>
          <p:txBody>
            <a:bodyPr/>
            <a:lstStyle/>
            <a:p>
              <a:endParaRPr lang="zh-CN" altLang="en-US"/>
            </a:p>
          </p:txBody>
        </p:sp>
        <p:sp>
          <p:nvSpPr>
            <p:cNvPr id="363535" name="Line 15"/>
            <p:cNvSpPr>
              <a:spLocks noChangeShapeType="1"/>
            </p:cNvSpPr>
            <p:nvPr/>
          </p:nvSpPr>
          <p:spPr bwMode="auto">
            <a:xfrm flipV="1">
              <a:off x="3579" y="2387"/>
              <a:ext cx="0" cy="1032"/>
            </a:xfrm>
            <a:prstGeom prst="line">
              <a:avLst/>
            </a:prstGeom>
            <a:noFill/>
            <a:ln w="19050">
              <a:solidFill>
                <a:schemeClr val="tx1"/>
              </a:solidFill>
              <a:round/>
              <a:tailEnd type="triangle" w="med" len="lg"/>
            </a:ln>
            <a:effectLst/>
          </p:spPr>
          <p:txBody>
            <a:bodyPr/>
            <a:lstStyle/>
            <a:p>
              <a:endParaRPr lang="zh-CN" altLang="en-US"/>
            </a:p>
          </p:txBody>
        </p:sp>
        <p:sp>
          <p:nvSpPr>
            <p:cNvPr id="363536" name="Rectangle 16" descr="栎木"/>
            <p:cNvSpPr>
              <a:spLocks noChangeArrowheads="1"/>
            </p:cNvSpPr>
            <p:nvPr/>
          </p:nvSpPr>
          <p:spPr bwMode="auto">
            <a:xfrm>
              <a:off x="3705" y="2708"/>
              <a:ext cx="267" cy="230"/>
            </a:xfrm>
            <a:prstGeom prst="rect">
              <a:avLst/>
            </a:prstGeom>
            <a:blipFill dpi="0" rotWithShape="1">
              <a:blip r:embed="rId9" cstate="print"/>
              <a:srcRect/>
              <a:tile tx="0" ty="0" sx="100000" sy="100000" flip="none" algn="tl"/>
            </a:blipFill>
            <a:ln w="9525">
              <a:solidFill>
                <a:schemeClr val="tx1"/>
              </a:solidFill>
              <a:miter lim="800000"/>
            </a:ln>
          </p:spPr>
          <p:txBody>
            <a:bodyPr/>
            <a:lstStyle/>
            <a:p>
              <a:endParaRPr lang="zh-CN" altLang="en-US"/>
            </a:p>
          </p:txBody>
        </p:sp>
        <p:sp>
          <p:nvSpPr>
            <p:cNvPr id="363537" name="Rectangle 17" descr="栎木"/>
            <p:cNvSpPr>
              <a:spLocks noChangeArrowheads="1"/>
            </p:cNvSpPr>
            <p:nvPr/>
          </p:nvSpPr>
          <p:spPr bwMode="auto">
            <a:xfrm>
              <a:off x="4324" y="2704"/>
              <a:ext cx="267" cy="230"/>
            </a:xfrm>
            <a:prstGeom prst="rect">
              <a:avLst/>
            </a:prstGeom>
            <a:blipFill dpi="0" rotWithShape="1">
              <a:blip r:embed="rId9" cstate="print"/>
              <a:srcRect/>
              <a:tile tx="0" ty="0" sx="100000" sy="100000" flip="none" algn="tl"/>
            </a:blipFill>
            <a:ln w="9525">
              <a:solidFill>
                <a:schemeClr val="tx1"/>
              </a:solidFill>
              <a:miter lim="800000"/>
            </a:ln>
          </p:spPr>
          <p:txBody>
            <a:bodyPr/>
            <a:lstStyle/>
            <a:p>
              <a:endParaRPr lang="zh-CN" altLang="en-US"/>
            </a:p>
          </p:txBody>
        </p:sp>
        <p:sp>
          <p:nvSpPr>
            <p:cNvPr id="363538" name="Line 18"/>
            <p:cNvSpPr>
              <a:spLocks noChangeShapeType="1"/>
            </p:cNvSpPr>
            <p:nvPr/>
          </p:nvSpPr>
          <p:spPr bwMode="auto">
            <a:xfrm>
              <a:off x="3859" y="2844"/>
              <a:ext cx="667" cy="0"/>
            </a:xfrm>
            <a:prstGeom prst="line">
              <a:avLst/>
            </a:prstGeom>
            <a:noFill/>
            <a:ln w="28575">
              <a:solidFill>
                <a:srgbClr val="FF0000"/>
              </a:solidFill>
              <a:round/>
              <a:tailEnd type="stealth" w="med" len="lg"/>
            </a:ln>
            <a:effectLst/>
          </p:spPr>
          <p:txBody>
            <a:bodyPr/>
            <a:lstStyle/>
            <a:p>
              <a:endParaRPr lang="zh-CN" altLang="en-US"/>
            </a:p>
          </p:txBody>
        </p:sp>
        <p:sp>
          <p:nvSpPr>
            <p:cNvPr id="363539" name="Line 19"/>
            <p:cNvSpPr>
              <a:spLocks noChangeShapeType="1"/>
            </p:cNvSpPr>
            <p:nvPr/>
          </p:nvSpPr>
          <p:spPr bwMode="auto">
            <a:xfrm>
              <a:off x="4526" y="2844"/>
              <a:ext cx="400" cy="0"/>
            </a:xfrm>
            <a:prstGeom prst="line">
              <a:avLst/>
            </a:prstGeom>
            <a:noFill/>
            <a:ln w="9525">
              <a:solidFill>
                <a:schemeClr val="tx1"/>
              </a:solidFill>
              <a:prstDash val="dash"/>
              <a:round/>
            </a:ln>
          </p:spPr>
          <p:txBody>
            <a:bodyPr/>
            <a:lstStyle/>
            <a:p>
              <a:endParaRPr lang="zh-CN" altLang="en-US"/>
            </a:p>
          </p:txBody>
        </p:sp>
        <p:sp>
          <p:nvSpPr>
            <p:cNvPr id="363540" name="Arc 20"/>
            <p:cNvSpPr/>
            <p:nvPr/>
          </p:nvSpPr>
          <p:spPr bwMode="auto">
            <a:xfrm>
              <a:off x="4526" y="2703"/>
              <a:ext cx="200" cy="141"/>
            </a:xfrm>
            <a:custGeom>
              <a:avLst/>
              <a:gdLst>
                <a:gd name="G0" fmla="+- 0 0 0"/>
                <a:gd name="G1" fmla="+- 13434 0 0"/>
                <a:gd name="G2" fmla="+- 21600 0 0"/>
                <a:gd name="T0" fmla="*/ 16914 w 21578"/>
                <a:gd name="T1" fmla="*/ 0 h 13434"/>
                <a:gd name="T2" fmla="*/ 21578 w 21578"/>
                <a:gd name="T3" fmla="*/ 12463 h 13434"/>
                <a:gd name="T4" fmla="*/ 0 w 21578"/>
                <a:gd name="T5" fmla="*/ 13434 h 13434"/>
              </a:gdLst>
              <a:ahLst/>
              <a:cxnLst>
                <a:cxn ang="0">
                  <a:pos x="T0" y="T1"/>
                </a:cxn>
                <a:cxn ang="0">
                  <a:pos x="T2" y="T3"/>
                </a:cxn>
                <a:cxn ang="0">
                  <a:pos x="T4" y="T5"/>
                </a:cxn>
              </a:cxnLst>
              <a:rect l="0" t="0" r="r" b="b"/>
              <a:pathLst>
                <a:path w="21578" h="13434" fill="none" extrusionOk="0">
                  <a:moveTo>
                    <a:pt x="16914" y="-1"/>
                  </a:moveTo>
                  <a:cubicBezTo>
                    <a:pt x="19741" y="3559"/>
                    <a:pt x="21373" y="7921"/>
                    <a:pt x="21578" y="12462"/>
                  </a:cubicBezTo>
                </a:path>
                <a:path w="21578" h="13434" stroke="0" extrusionOk="0">
                  <a:moveTo>
                    <a:pt x="16914" y="-1"/>
                  </a:moveTo>
                  <a:cubicBezTo>
                    <a:pt x="19741" y="3559"/>
                    <a:pt x="21373" y="7921"/>
                    <a:pt x="21578" y="12462"/>
                  </a:cubicBezTo>
                  <a:lnTo>
                    <a:pt x="0" y="13434"/>
                  </a:lnTo>
                  <a:close/>
                </a:path>
              </a:pathLst>
            </a:custGeom>
            <a:noFill/>
            <a:ln w="9525">
              <a:solidFill>
                <a:schemeClr val="tx1"/>
              </a:solidFill>
              <a:round/>
            </a:ln>
          </p:spPr>
          <p:txBody>
            <a:bodyPr/>
            <a:lstStyle/>
            <a:p>
              <a:endParaRPr lang="zh-CN" altLang="en-US"/>
            </a:p>
          </p:txBody>
        </p:sp>
        <p:sp>
          <p:nvSpPr>
            <p:cNvPr id="363541" name="Line 21"/>
            <p:cNvSpPr>
              <a:spLocks noChangeShapeType="1"/>
            </p:cNvSpPr>
            <p:nvPr/>
          </p:nvSpPr>
          <p:spPr bwMode="auto">
            <a:xfrm flipV="1">
              <a:off x="3846" y="2484"/>
              <a:ext cx="467" cy="346"/>
            </a:xfrm>
            <a:prstGeom prst="line">
              <a:avLst/>
            </a:prstGeom>
            <a:noFill/>
            <a:ln w="19050">
              <a:solidFill>
                <a:srgbClr val="FF0000"/>
              </a:solidFill>
              <a:round/>
              <a:tailEnd type="stealth" w="med" len="lg"/>
            </a:ln>
            <a:effectLst/>
          </p:spPr>
          <p:txBody>
            <a:bodyPr/>
            <a:lstStyle/>
            <a:p>
              <a:endParaRPr lang="zh-CN" altLang="en-US"/>
            </a:p>
          </p:txBody>
        </p:sp>
        <p:pic>
          <p:nvPicPr>
            <p:cNvPr id="363542" name="Picture 22"/>
            <p:cNvPicPr>
              <a:picLocks noChangeAspect="1" noChangeArrowheads="1"/>
            </p:cNvPicPr>
            <p:nvPr/>
          </p:nvPicPr>
          <p:blipFill>
            <a:blip r:embed="rId10" cstate="print"/>
            <a:srcRect/>
            <a:stretch>
              <a:fillRect/>
            </a:stretch>
          </p:blipFill>
          <p:spPr bwMode="auto">
            <a:xfrm>
              <a:off x="4723" y="2639"/>
              <a:ext cx="124" cy="209"/>
            </a:xfrm>
            <a:prstGeom prst="rect">
              <a:avLst/>
            </a:prstGeom>
            <a:noFill/>
            <a:ln w="9525">
              <a:noFill/>
              <a:miter lim="800000"/>
              <a:headEnd/>
              <a:tailEnd/>
            </a:ln>
          </p:spPr>
        </p:pic>
        <p:sp>
          <p:nvSpPr>
            <p:cNvPr id="363543" name="Line 23"/>
            <p:cNvSpPr>
              <a:spLocks noChangeShapeType="1"/>
            </p:cNvSpPr>
            <p:nvPr/>
          </p:nvSpPr>
          <p:spPr bwMode="auto">
            <a:xfrm flipV="1">
              <a:off x="4505" y="2494"/>
              <a:ext cx="467" cy="343"/>
            </a:xfrm>
            <a:prstGeom prst="line">
              <a:avLst/>
            </a:prstGeom>
            <a:noFill/>
            <a:ln w="19050">
              <a:solidFill>
                <a:srgbClr val="800000"/>
              </a:solidFill>
              <a:round/>
              <a:tailEnd type="stealth" w="med" len="lg"/>
            </a:ln>
          </p:spPr>
          <p:txBody>
            <a:bodyPr/>
            <a:lstStyle/>
            <a:p>
              <a:endParaRPr lang="zh-CN" altLang="en-US"/>
            </a:p>
          </p:txBody>
        </p:sp>
        <p:sp>
          <p:nvSpPr>
            <p:cNvPr id="363544" name="Line 24"/>
            <p:cNvSpPr>
              <a:spLocks noChangeShapeType="1"/>
            </p:cNvSpPr>
            <p:nvPr/>
          </p:nvSpPr>
          <p:spPr bwMode="auto">
            <a:xfrm flipV="1">
              <a:off x="3578" y="2809"/>
              <a:ext cx="304" cy="612"/>
            </a:xfrm>
            <a:prstGeom prst="line">
              <a:avLst/>
            </a:prstGeom>
            <a:noFill/>
            <a:ln w="19050">
              <a:solidFill>
                <a:schemeClr val="tx1"/>
              </a:solidFill>
              <a:round/>
              <a:tailEnd type="stealth" w="med" len="lg"/>
            </a:ln>
            <a:effectLst/>
          </p:spPr>
          <p:txBody>
            <a:bodyPr/>
            <a:lstStyle/>
            <a:p>
              <a:endParaRPr lang="zh-CN" altLang="en-US"/>
            </a:p>
          </p:txBody>
        </p:sp>
        <p:sp>
          <p:nvSpPr>
            <p:cNvPr id="363545" name="Line 25"/>
            <p:cNvSpPr>
              <a:spLocks noChangeShapeType="1"/>
            </p:cNvSpPr>
            <p:nvPr/>
          </p:nvSpPr>
          <p:spPr bwMode="auto">
            <a:xfrm flipV="1">
              <a:off x="3560" y="2840"/>
              <a:ext cx="953" cy="590"/>
            </a:xfrm>
            <a:prstGeom prst="line">
              <a:avLst/>
            </a:prstGeom>
            <a:noFill/>
            <a:ln w="19050">
              <a:solidFill>
                <a:schemeClr val="tx1"/>
              </a:solidFill>
              <a:round/>
              <a:tailEnd type="stealth" w="med" len="lg"/>
            </a:ln>
            <a:effectLst/>
          </p:spPr>
          <p:txBody>
            <a:bodyPr/>
            <a:lstStyle/>
            <a:p>
              <a:endParaRPr lang="zh-CN" altLang="en-US"/>
            </a:p>
          </p:txBody>
        </p:sp>
        <p:graphicFrame>
          <p:nvGraphicFramePr>
            <p:cNvPr id="363546" name="Object 26"/>
            <p:cNvGraphicFramePr>
              <a:graphicFrameLocks noChangeAspect="1"/>
            </p:cNvGraphicFramePr>
            <p:nvPr/>
          </p:nvGraphicFramePr>
          <p:xfrm>
            <a:off x="3198" y="3566"/>
            <a:ext cx="192" cy="211"/>
          </p:xfrm>
          <a:graphic>
            <a:graphicData uri="http://schemas.openxmlformats.org/presentationml/2006/ole">
              <mc:AlternateContent xmlns:mc="http://schemas.openxmlformats.org/markup-compatibility/2006">
                <mc:Choice xmlns:v="urn:schemas-microsoft-com:vml" Requires="v">
                  <p:oleObj spid="_x0000_s1138" name="公式" r:id="rId11" imgW="4049280" imgH="4457880" progId="">
                    <p:embed/>
                  </p:oleObj>
                </mc:Choice>
                <mc:Fallback>
                  <p:oleObj name="公式" r:id="rId11" imgW="4049280" imgH="4457880" progId="">
                    <p:embed/>
                    <p:pic>
                      <p:nvPicPr>
                        <p:cNvPr id="0" name="Picture 4" descr="image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8" y="3566"/>
                          <a:ext cx="19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47" name="Object 27"/>
            <p:cNvGraphicFramePr>
              <a:graphicFrameLocks noChangeAspect="1"/>
            </p:cNvGraphicFramePr>
            <p:nvPr/>
          </p:nvGraphicFramePr>
          <p:xfrm>
            <a:off x="4967" y="3430"/>
            <a:ext cx="197" cy="233"/>
          </p:xfrm>
          <a:graphic>
            <a:graphicData uri="http://schemas.openxmlformats.org/presentationml/2006/ole">
              <mc:AlternateContent xmlns:mc="http://schemas.openxmlformats.org/markup-compatibility/2006">
                <mc:Choice xmlns:v="urn:schemas-microsoft-com:vml" Requires="v">
                  <p:oleObj spid="_x0000_s1139" name="公式" r:id="rId13" imgW="4455360" imgH="5270400" progId="">
                    <p:embed/>
                  </p:oleObj>
                </mc:Choice>
                <mc:Fallback>
                  <p:oleObj name="公式" r:id="rId13" imgW="4455360" imgH="5270400" progId="">
                    <p:embed/>
                    <p:pic>
                      <p:nvPicPr>
                        <p:cNvPr id="0" name="Picture 5" descr="image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7" y="3430"/>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48" name="Object 28"/>
            <p:cNvGraphicFramePr>
              <a:graphicFrameLocks noChangeAspect="1"/>
            </p:cNvGraphicFramePr>
            <p:nvPr/>
          </p:nvGraphicFramePr>
          <p:xfrm>
            <a:off x="3379" y="2296"/>
            <a:ext cx="176" cy="176"/>
          </p:xfrm>
          <a:graphic>
            <a:graphicData uri="http://schemas.openxmlformats.org/presentationml/2006/ole">
              <mc:AlternateContent xmlns:mc="http://schemas.openxmlformats.org/markup-compatibility/2006">
                <mc:Choice xmlns:v="urn:schemas-microsoft-com:vml" Requires="v">
                  <p:oleObj spid="_x0000_s1140" name="公式" r:id="rId15" imgW="4049280" imgH="4051440" progId="">
                    <p:embed/>
                  </p:oleObj>
                </mc:Choice>
                <mc:Fallback>
                  <p:oleObj name="公式" r:id="rId15" imgW="4049280" imgH="4051440" progId="">
                    <p:embed/>
                    <p:pic>
                      <p:nvPicPr>
                        <p:cNvPr id="0" name="Picture 6" descr="image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9" y="2296"/>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49" name="Object 29"/>
            <p:cNvGraphicFramePr>
              <a:graphicFrameLocks noChangeAspect="1"/>
            </p:cNvGraphicFramePr>
            <p:nvPr/>
          </p:nvGraphicFramePr>
          <p:xfrm>
            <a:off x="3379" y="3249"/>
            <a:ext cx="190" cy="221"/>
          </p:xfrm>
          <a:graphic>
            <a:graphicData uri="http://schemas.openxmlformats.org/presentationml/2006/ole">
              <mc:AlternateContent xmlns:mc="http://schemas.openxmlformats.org/markup-compatibility/2006">
                <mc:Choice xmlns:v="urn:schemas-microsoft-com:vml" Requires="v">
                  <p:oleObj spid="_x0000_s1141" name="公式" r:id="rId17" imgW="4861800" imgH="5676840" progId="">
                    <p:embed/>
                  </p:oleObj>
                </mc:Choice>
                <mc:Fallback>
                  <p:oleObj name="公式" r:id="rId17" imgW="4861800" imgH="5676840" progId="">
                    <p:embed/>
                    <p:pic>
                      <p:nvPicPr>
                        <p:cNvPr id="0" name="Picture 7" descr="image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9" y="3249"/>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50" name="Object 30"/>
            <p:cNvGraphicFramePr>
              <a:graphicFrameLocks noChangeAspect="1"/>
            </p:cNvGraphicFramePr>
            <p:nvPr/>
          </p:nvGraphicFramePr>
          <p:xfrm>
            <a:off x="3696" y="3022"/>
            <a:ext cx="161" cy="273"/>
          </p:xfrm>
          <a:graphic>
            <a:graphicData uri="http://schemas.openxmlformats.org/presentationml/2006/ole">
              <mc:AlternateContent xmlns:mc="http://schemas.openxmlformats.org/markup-compatibility/2006">
                <mc:Choice xmlns:v="urn:schemas-microsoft-com:vml" Requires="v">
                  <p:oleObj spid="_x0000_s1142" name="公式" r:id="rId19" imgW="4049280" imgH="6896160" progId="">
                    <p:embed/>
                  </p:oleObj>
                </mc:Choice>
                <mc:Fallback>
                  <p:oleObj name="公式" r:id="rId19" imgW="4049280" imgH="6896160" progId="">
                    <p:embed/>
                    <p:pic>
                      <p:nvPicPr>
                        <p:cNvPr id="0" name="Picture 8" descr="image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96" y="3022"/>
                          <a:ext cx="16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51" name="Object 31"/>
            <p:cNvGraphicFramePr>
              <a:graphicFrameLocks noChangeAspect="1"/>
            </p:cNvGraphicFramePr>
            <p:nvPr/>
          </p:nvGraphicFramePr>
          <p:xfrm>
            <a:off x="4014" y="2641"/>
            <a:ext cx="272" cy="208"/>
          </p:xfrm>
          <a:graphic>
            <a:graphicData uri="http://schemas.openxmlformats.org/presentationml/2006/ole">
              <mc:AlternateContent xmlns:mc="http://schemas.openxmlformats.org/markup-compatibility/2006">
                <mc:Choice xmlns:v="urn:schemas-microsoft-com:vml" Requires="v">
                  <p:oleObj spid="_x0000_s1143" name="公式" r:id="rId21" imgW="279360" imgH="203040" progId="">
                    <p:embed/>
                  </p:oleObj>
                </mc:Choice>
                <mc:Fallback>
                  <p:oleObj name="公式" r:id="rId21" imgW="279360" imgH="203040" progId="">
                    <p:embed/>
                    <p:pic>
                      <p:nvPicPr>
                        <p:cNvPr id="0" name="Picture 9" descr="image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14" y="2641"/>
                          <a:ext cx="272"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52" name="Object 32"/>
            <p:cNvGraphicFramePr>
              <a:graphicFrameLocks noChangeAspect="1"/>
            </p:cNvGraphicFramePr>
            <p:nvPr/>
          </p:nvGraphicFramePr>
          <p:xfrm>
            <a:off x="4967" y="2341"/>
            <a:ext cx="249" cy="290"/>
          </p:xfrm>
          <a:graphic>
            <a:graphicData uri="http://schemas.openxmlformats.org/presentationml/2006/ole">
              <mc:AlternateContent xmlns:mc="http://schemas.openxmlformats.org/markup-compatibility/2006">
                <mc:Choice xmlns:v="urn:schemas-microsoft-com:vml" Requires="v">
                  <p:oleObj spid="_x0000_s1144" name="公式" r:id="rId23" imgW="203040" imgH="241200" progId="">
                    <p:embed/>
                  </p:oleObj>
                </mc:Choice>
                <mc:Fallback>
                  <p:oleObj name="公式" r:id="rId23" imgW="203040" imgH="241200" progId="">
                    <p:embed/>
                    <p:pic>
                      <p:nvPicPr>
                        <p:cNvPr id="0" name="Picture 10" descr="image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7" y="2341"/>
                          <a:ext cx="249"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53" name="Object 33"/>
            <p:cNvGraphicFramePr>
              <a:graphicFrameLocks noChangeAspect="1"/>
            </p:cNvGraphicFramePr>
            <p:nvPr/>
          </p:nvGraphicFramePr>
          <p:xfrm>
            <a:off x="4332" y="2296"/>
            <a:ext cx="249" cy="290"/>
          </p:xfrm>
          <a:graphic>
            <a:graphicData uri="http://schemas.openxmlformats.org/presentationml/2006/ole">
              <mc:AlternateContent xmlns:mc="http://schemas.openxmlformats.org/markup-compatibility/2006">
                <mc:Choice xmlns:v="urn:schemas-microsoft-com:vml" Requires="v">
                  <p:oleObj spid="_x0000_s1145" name="公式" r:id="rId25" imgW="203040" imgH="241200" progId="">
                    <p:embed/>
                  </p:oleObj>
                </mc:Choice>
                <mc:Fallback>
                  <p:oleObj name="公式" r:id="rId25" imgW="203040" imgH="241200" progId="">
                    <p:embed/>
                    <p:pic>
                      <p:nvPicPr>
                        <p:cNvPr id="0" name="Picture 11" descr="image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32" y="2296"/>
                          <a:ext cx="249"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3554" name="Line 34"/>
            <p:cNvSpPr>
              <a:spLocks noChangeShapeType="1"/>
            </p:cNvSpPr>
            <p:nvPr/>
          </p:nvSpPr>
          <p:spPr bwMode="auto">
            <a:xfrm>
              <a:off x="3579" y="3419"/>
              <a:ext cx="1468" cy="0"/>
            </a:xfrm>
            <a:prstGeom prst="line">
              <a:avLst/>
            </a:prstGeom>
            <a:noFill/>
            <a:ln w="19050">
              <a:solidFill>
                <a:schemeClr val="tx1"/>
              </a:solidFill>
              <a:round/>
              <a:tailEnd type="triangle" w="med" len="lg"/>
            </a:ln>
            <a:effectLst/>
          </p:spPr>
          <p:txBody>
            <a:bodyPr/>
            <a:lstStyle/>
            <a:p>
              <a:endParaRPr lang="zh-CN" altLang="en-US"/>
            </a:p>
          </p:txBody>
        </p:sp>
        <p:sp>
          <p:nvSpPr>
            <p:cNvPr id="363555" name="Line 35"/>
            <p:cNvSpPr>
              <a:spLocks noChangeShapeType="1"/>
            </p:cNvSpPr>
            <p:nvPr/>
          </p:nvSpPr>
          <p:spPr bwMode="auto">
            <a:xfrm flipH="1">
              <a:off x="3379" y="3419"/>
              <a:ext cx="200" cy="230"/>
            </a:xfrm>
            <a:prstGeom prst="line">
              <a:avLst/>
            </a:prstGeom>
            <a:noFill/>
            <a:ln w="19050">
              <a:solidFill>
                <a:schemeClr val="tx1"/>
              </a:solidFill>
              <a:round/>
              <a:tailEnd type="triangle" w="med" len="lg"/>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3525"/>
                                        </p:tgtEl>
                                        <p:attrNameLst>
                                          <p:attrName>style.visibility</p:attrName>
                                        </p:attrNameLst>
                                      </p:cBhvr>
                                      <p:to>
                                        <p:strVal val="visible"/>
                                      </p:to>
                                    </p:set>
                                    <p:animEffect transition="in" filter="blinds(vertical)">
                                      <p:cBhvr>
                                        <p:cTn id="7" dur="500"/>
                                        <p:tgtEl>
                                          <p:spTgt spid="36352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63526"/>
                                        </p:tgtEl>
                                        <p:attrNameLst>
                                          <p:attrName>style.visibility</p:attrName>
                                        </p:attrNameLst>
                                      </p:cBhvr>
                                      <p:to>
                                        <p:strVal val="visible"/>
                                      </p:to>
                                    </p:set>
                                    <p:anim calcmode="lin" valueType="num">
                                      <p:cBhvr>
                                        <p:cTn id="12" dur="500" fill="hold"/>
                                        <p:tgtEl>
                                          <p:spTgt spid="363526"/>
                                        </p:tgtEl>
                                        <p:attrNameLst>
                                          <p:attrName>ppt_w</p:attrName>
                                        </p:attrNameLst>
                                      </p:cBhvr>
                                      <p:tavLst>
                                        <p:tav tm="0">
                                          <p:val>
                                            <p:strVal val="4*#ppt_w"/>
                                          </p:val>
                                        </p:tav>
                                        <p:tav tm="100000">
                                          <p:val>
                                            <p:strVal val="#ppt_w"/>
                                          </p:val>
                                        </p:tav>
                                      </p:tavLst>
                                    </p:anim>
                                    <p:anim calcmode="lin" valueType="num">
                                      <p:cBhvr>
                                        <p:cTn id="13" dur="500" fill="hold"/>
                                        <p:tgtEl>
                                          <p:spTgt spid="363526"/>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63527"/>
                                        </p:tgtEl>
                                        <p:attrNameLst>
                                          <p:attrName>style.visibility</p:attrName>
                                        </p:attrNameLst>
                                      </p:cBhvr>
                                      <p:to>
                                        <p:strVal val="visible"/>
                                      </p:to>
                                    </p:set>
                                    <p:animEffect transition="in" filter="wipe(left)">
                                      <p:cBhvr>
                                        <p:cTn id="18" dur="500"/>
                                        <p:tgtEl>
                                          <p:spTgt spid="3635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3532"/>
                                        </p:tgtEl>
                                        <p:attrNameLst>
                                          <p:attrName>style.visibility</p:attrName>
                                        </p:attrNameLst>
                                      </p:cBhvr>
                                      <p:to>
                                        <p:strVal val="visible"/>
                                      </p:to>
                                    </p:set>
                                    <p:animEffect transition="in" filter="fade">
                                      <p:cBhvr>
                                        <p:cTn id="23" dur="2000"/>
                                        <p:tgtEl>
                                          <p:spTgt spid="363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P spid="36352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6" name="灯片编号占位符 4"/>
          <p:cNvSpPr>
            <a:spLocks noGrp="1"/>
          </p:cNvSpPr>
          <p:nvPr>
            <p:ph type="sldNum" sz="quarter" idx="12"/>
          </p:nvPr>
        </p:nvSpPr>
        <p:spPr/>
        <p:txBody>
          <a:bodyPr/>
          <a:lstStyle/>
          <a:p>
            <a:fld id="{64A90F6F-82B3-4EE8-ACB2-1D1E132603C7}" type="slidenum">
              <a:rPr lang="en-US" altLang="zh-CN"/>
              <a:pPr/>
              <a:t>20</a:t>
            </a:fld>
            <a:endParaRPr lang="en-US" altLang="zh-CN"/>
          </a:p>
        </p:txBody>
      </p:sp>
      <p:graphicFrame>
        <p:nvGraphicFramePr>
          <p:cNvPr id="376835" name="Object 3"/>
          <p:cNvGraphicFramePr>
            <a:graphicFrameLocks noChangeAspect="1"/>
          </p:cNvGraphicFramePr>
          <p:nvPr/>
        </p:nvGraphicFramePr>
        <p:xfrm>
          <a:off x="508000" y="1371600"/>
          <a:ext cx="7874000" cy="4940300"/>
        </p:xfrm>
        <a:graphic>
          <a:graphicData uri="http://schemas.openxmlformats.org/presentationml/2006/ole">
            <mc:AlternateContent xmlns:mc="http://schemas.openxmlformats.org/markup-compatibility/2006">
              <mc:Choice xmlns:v="urn:schemas-microsoft-com:vml" Requires="v">
                <p:oleObj spid="_x0000_s34827" name="Document" r:id="rId4" imgW="3194954" imgH="2006140" progId="Word.Document.8">
                  <p:embed/>
                </p:oleObj>
              </mc:Choice>
              <mc:Fallback>
                <p:oleObj name="Document" r:id="rId4" imgW="3194954" imgH="2006140" progId="Word.Document.8">
                  <p:embed/>
                  <p:pic>
                    <p:nvPicPr>
                      <p:cNvPr id="0" name="Picture 1" descr="image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1371600"/>
                        <a:ext cx="7874000" cy="494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矩形 274433"/>
          <p:cNvSpPr>
            <a:spLocks noChangeArrowheads="1"/>
          </p:cNvSpPr>
          <p:nvPr/>
        </p:nvSpPr>
        <p:spPr bwMode="auto">
          <a:xfrm>
            <a:off x="611188" y="260350"/>
            <a:ext cx="80645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en-US" altLang="zh-CN" b="1" dirty="0">
                <a:solidFill>
                  <a:srgbClr val="FF0000"/>
                </a:solidFill>
                <a:ea typeface="楷体_GB2312" pitchFamily="49" charset="-122"/>
              </a:rPr>
              <a:t> </a:t>
            </a:r>
            <a:r>
              <a:rPr lang="zh-CN" altLang="en-US" b="1" dirty="0" smtClean="0">
                <a:solidFill>
                  <a:srgbClr val="FF0000"/>
                </a:solidFill>
                <a:ea typeface="楷体_GB2312" pitchFamily="49" charset="-122"/>
              </a:rPr>
              <a:t>例</a:t>
            </a:r>
            <a:r>
              <a:rPr lang="en-US" altLang="zh-CN" b="1" dirty="0" smtClean="0">
                <a:solidFill>
                  <a:srgbClr val="FF0000"/>
                </a:solidFill>
                <a:ea typeface="楷体_GB2312" pitchFamily="49" charset="-122"/>
              </a:rPr>
              <a:t>6</a:t>
            </a:r>
            <a:r>
              <a:rPr lang="en-US" altLang="zh-CN" b="1" dirty="0" smtClean="0">
                <a:solidFill>
                  <a:srgbClr val="000066"/>
                </a:solidFill>
                <a:ea typeface="楷体_GB2312" pitchFamily="49" charset="-122"/>
              </a:rPr>
              <a:t> </a:t>
            </a:r>
            <a:r>
              <a:rPr lang="zh-CN" altLang="en-US" b="1" dirty="0">
                <a:solidFill>
                  <a:srgbClr val="000066"/>
                </a:solidFill>
                <a:ea typeface="楷体_GB2312" pitchFamily="49" charset="-122"/>
              </a:rPr>
              <a:t>一质量为</a:t>
            </a:r>
            <a:r>
              <a:rPr lang="en-US" altLang="zh-CN" b="1" i="1" dirty="0">
                <a:solidFill>
                  <a:srgbClr val="000066"/>
                </a:solidFill>
                <a:ea typeface="楷体_GB2312" pitchFamily="49" charset="-122"/>
              </a:rPr>
              <a:t>M</a:t>
            </a:r>
            <a:r>
              <a:rPr lang="zh-CN" altLang="en-US" b="1" dirty="0">
                <a:solidFill>
                  <a:srgbClr val="000066"/>
                </a:solidFill>
                <a:ea typeface="楷体_GB2312" pitchFamily="49" charset="-122"/>
              </a:rPr>
              <a:t>的平板小车，以速度</a:t>
            </a:r>
            <a:r>
              <a:rPr lang="en-US" altLang="zh-CN" b="1" i="1" dirty="0">
                <a:solidFill>
                  <a:srgbClr val="000066"/>
                </a:solidFill>
                <a:ea typeface="楷体_GB2312" pitchFamily="49" charset="-122"/>
              </a:rPr>
              <a:t>V</a:t>
            </a:r>
            <a:r>
              <a:rPr lang="en-US" altLang="zh-CN" b="1" baseline="-25000" dirty="0">
                <a:solidFill>
                  <a:srgbClr val="000066"/>
                </a:solidFill>
                <a:ea typeface="楷体_GB2312" pitchFamily="49" charset="-122"/>
              </a:rPr>
              <a:t>0</a:t>
            </a:r>
            <a:r>
              <a:rPr lang="zh-CN" altLang="en-US" b="1" dirty="0">
                <a:solidFill>
                  <a:srgbClr val="000066"/>
                </a:solidFill>
                <a:ea typeface="楷体_GB2312" pitchFamily="49" charset="-122"/>
              </a:rPr>
              <a:t>沿水平的光滑轨道作匀速直线运动。现将一质量为</a:t>
            </a:r>
            <a:r>
              <a:rPr lang="en-US" altLang="zh-CN" b="1" i="1" dirty="0">
                <a:solidFill>
                  <a:srgbClr val="000066"/>
                </a:solidFill>
                <a:ea typeface="楷体_GB2312" pitchFamily="49" charset="-122"/>
              </a:rPr>
              <a:t>m</a:t>
            </a:r>
            <a:r>
              <a:rPr lang="zh-CN" altLang="en-US" b="1" dirty="0">
                <a:solidFill>
                  <a:srgbClr val="000066"/>
                </a:solidFill>
                <a:ea typeface="楷体_GB2312" pitchFamily="49" charset="-122"/>
              </a:rPr>
              <a:t>的小物块无初速地放置在平板车前缘。已知物块和平板之间的滑动摩擦系数数为</a:t>
            </a:r>
            <a:r>
              <a:rPr lang="en-US" altLang="zh-CN" b="1" i="1" dirty="0">
                <a:solidFill>
                  <a:srgbClr val="000066"/>
                </a:solidFill>
                <a:ea typeface="楷体_GB2312" pitchFamily="49" charset="-122"/>
                <a:sym typeface="Symbol" panose="05050102010706020507" pitchFamily="18" charset="2"/>
              </a:rPr>
              <a:t></a:t>
            </a:r>
            <a:r>
              <a:rPr lang="zh-CN" altLang="en-US" b="1" dirty="0">
                <a:solidFill>
                  <a:srgbClr val="000066"/>
                </a:solidFill>
                <a:ea typeface="楷体_GB2312" pitchFamily="49" charset="-122"/>
                <a:sym typeface="Symbol" panose="05050102010706020507" pitchFamily="18" charset="2"/>
              </a:rPr>
              <a:t>。求：</a:t>
            </a:r>
          </a:p>
          <a:p>
            <a:pPr algn="just">
              <a:lnSpc>
                <a:spcPct val="125000"/>
              </a:lnSpc>
            </a:pPr>
            <a:r>
              <a:rPr lang="zh-CN" altLang="en-US" b="1" dirty="0">
                <a:solidFill>
                  <a:srgbClr val="000066"/>
                </a:solidFill>
                <a:ea typeface="楷体_GB2312" pitchFamily="49" charset="-122"/>
                <a:sym typeface="Symbol" panose="05050102010706020507" pitchFamily="18" charset="2"/>
              </a:rPr>
              <a:t>（</a:t>
            </a:r>
            <a:r>
              <a:rPr lang="en-US" altLang="zh-CN" b="1" dirty="0">
                <a:solidFill>
                  <a:srgbClr val="000066"/>
                </a:solidFill>
                <a:ea typeface="楷体_GB2312" pitchFamily="49" charset="-122"/>
                <a:sym typeface="Symbol" panose="05050102010706020507" pitchFamily="18" charset="2"/>
              </a:rPr>
              <a:t>1</a:t>
            </a:r>
            <a:r>
              <a:rPr lang="zh-CN" altLang="en-US" b="1" dirty="0">
                <a:solidFill>
                  <a:srgbClr val="000066"/>
                </a:solidFill>
                <a:ea typeface="楷体_GB2312" pitchFamily="49" charset="-122"/>
                <a:sym typeface="Symbol" panose="05050102010706020507" pitchFamily="18" charset="2"/>
              </a:rPr>
              <a:t>）小车的最后速度（设平板车足够长）；</a:t>
            </a:r>
          </a:p>
          <a:p>
            <a:pPr algn="just">
              <a:lnSpc>
                <a:spcPct val="125000"/>
              </a:lnSpc>
            </a:pPr>
            <a:r>
              <a:rPr lang="zh-CN" altLang="en-US" b="1" dirty="0">
                <a:solidFill>
                  <a:srgbClr val="000066"/>
                </a:solidFill>
                <a:ea typeface="楷体_GB2312" pitchFamily="49" charset="-122"/>
                <a:sym typeface="Symbol" panose="05050102010706020507" pitchFamily="18" charset="2"/>
              </a:rPr>
              <a:t>（</a:t>
            </a:r>
            <a:r>
              <a:rPr lang="en-US" altLang="zh-CN" b="1" dirty="0">
                <a:solidFill>
                  <a:srgbClr val="000066"/>
                </a:solidFill>
                <a:ea typeface="楷体_GB2312" pitchFamily="49" charset="-122"/>
                <a:sym typeface="Symbol" panose="05050102010706020507" pitchFamily="18" charset="2"/>
              </a:rPr>
              <a:t>2</a:t>
            </a:r>
            <a:r>
              <a:rPr lang="zh-CN" altLang="en-US" b="1" dirty="0">
                <a:solidFill>
                  <a:srgbClr val="000066"/>
                </a:solidFill>
                <a:ea typeface="楷体_GB2312" pitchFamily="49" charset="-122"/>
                <a:sym typeface="Symbol" panose="05050102010706020507" pitchFamily="18" charset="2"/>
              </a:rPr>
              <a:t>）整个过程摩擦力所做的功；</a:t>
            </a:r>
          </a:p>
          <a:p>
            <a:pPr algn="just">
              <a:lnSpc>
                <a:spcPct val="125000"/>
              </a:lnSpc>
            </a:pPr>
            <a:r>
              <a:rPr lang="zh-CN" altLang="en-US" b="1" dirty="0">
                <a:solidFill>
                  <a:srgbClr val="000066"/>
                </a:solidFill>
                <a:ea typeface="楷体_GB2312" pitchFamily="49" charset="-122"/>
                <a:sym typeface="Symbol" panose="05050102010706020507" pitchFamily="18" charset="2"/>
              </a:rPr>
              <a:t>（</a:t>
            </a:r>
            <a:r>
              <a:rPr lang="en-US" altLang="zh-CN" b="1" dirty="0">
                <a:solidFill>
                  <a:srgbClr val="000066"/>
                </a:solidFill>
                <a:ea typeface="楷体_GB2312" pitchFamily="49" charset="-122"/>
                <a:sym typeface="Symbol" panose="05050102010706020507" pitchFamily="18" charset="2"/>
              </a:rPr>
              <a:t>3</a:t>
            </a:r>
            <a:r>
              <a:rPr lang="zh-CN" altLang="en-US" b="1" dirty="0">
                <a:solidFill>
                  <a:srgbClr val="000066"/>
                </a:solidFill>
                <a:ea typeface="楷体_GB2312" pitchFamily="49" charset="-122"/>
                <a:sym typeface="Symbol" panose="05050102010706020507" pitchFamily="18" charset="2"/>
              </a:rPr>
              <a:t>）物块在小车上滑动的距离。</a:t>
            </a:r>
          </a:p>
        </p:txBody>
      </p:sp>
      <p:sp>
        <p:nvSpPr>
          <p:cNvPr id="141314" name="矩形 274434"/>
          <p:cNvSpPr>
            <a:spLocks noChangeArrowheads="1"/>
          </p:cNvSpPr>
          <p:nvPr/>
        </p:nvSpPr>
        <p:spPr bwMode="auto">
          <a:xfrm>
            <a:off x="3035300" y="5341938"/>
            <a:ext cx="2794000" cy="127000"/>
          </a:xfrm>
          <a:prstGeom prst="rect">
            <a:avLst/>
          </a:prstGeom>
          <a:noFill/>
          <a:ln w="19050">
            <a:solidFill>
              <a:srgbClr val="006666"/>
            </a:solidFill>
            <a:miter lim="800000"/>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1315" name="椭圆 274435"/>
          <p:cNvSpPr>
            <a:spLocks noChangeArrowheads="1"/>
          </p:cNvSpPr>
          <p:nvPr/>
        </p:nvSpPr>
        <p:spPr bwMode="auto">
          <a:xfrm>
            <a:off x="5575300" y="5468938"/>
            <a:ext cx="254000" cy="254000"/>
          </a:xfrm>
          <a:prstGeom prst="ellipse">
            <a:avLst/>
          </a:prstGeom>
          <a:noFill/>
          <a:ln w="19050">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1316" name="椭圆 274436"/>
          <p:cNvSpPr>
            <a:spLocks noChangeArrowheads="1"/>
          </p:cNvSpPr>
          <p:nvPr/>
        </p:nvSpPr>
        <p:spPr bwMode="auto">
          <a:xfrm>
            <a:off x="5670550" y="5580063"/>
            <a:ext cx="47625" cy="47625"/>
          </a:xfrm>
          <a:prstGeom prst="ellipse">
            <a:avLst/>
          </a:prstGeom>
          <a:solidFill>
            <a:schemeClr val="tx1"/>
          </a:solidFill>
          <a:ln w="19050">
            <a:solidFill>
              <a:srgbClr val="006666"/>
            </a:solidFill>
            <a:rou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1317" name="椭圆 274437"/>
          <p:cNvSpPr>
            <a:spLocks noChangeArrowheads="1"/>
          </p:cNvSpPr>
          <p:nvPr/>
        </p:nvSpPr>
        <p:spPr bwMode="auto">
          <a:xfrm>
            <a:off x="3035300" y="5468938"/>
            <a:ext cx="254000" cy="254000"/>
          </a:xfrm>
          <a:prstGeom prst="ellipse">
            <a:avLst/>
          </a:prstGeom>
          <a:noFill/>
          <a:ln w="19050">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1318" name="椭圆 274438"/>
          <p:cNvSpPr>
            <a:spLocks noChangeArrowheads="1"/>
          </p:cNvSpPr>
          <p:nvPr/>
        </p:nvSpPr>
        <p:spPr bwMode="auto">
          <a:xfrm>
            <a:off x="3130550" y="5580063"/>
            <a:ext cx="47625" cy="47625"/>
          </a:xfrm>
          <a:prstGeom prst="ellipse">
            <a:avLst/>
          </a:prstGeom>
          <a:solidFill>
            <a:schemeClr val="tx1"/>
          </a:solidFill>
          <a:ln w="19050">
            <a:solidFill>
              <a:srgbClr val="006666"/>
            </a:solidFill>
            <a:rou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1319" name="直接连接符 274439"/>
          <p:cNvSpPr>
            <a:spLocks noChangeShapeType="1"/>
          </p:cNvSpPr>
          <p:nvPr/>
        </p:nvSpPr>
        <p:spPr bwMode="auto">
          <a:xfrm>
            <a:off x="2555875" y="5719763"/>
            <a:ext cx="4024313" cy="0"/>
          </a:xfrm>
          <a:prstGeom prst="line">
            <a:avLst/>
          </a:prstGeom>
          <a:noFill/>
          <a:ln w="19050">
            <a:solidFill>
              <a:srgbClr val="000066"/>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1320" name="文本框 274440"/>
          <p:cNvSpPr txBox="1">
            <a:spLocks noChangeArrowheads="1"/>
          </p:cNvSpPr>
          <p:nvPr/>
        </p:nvSpPr>
        <p:spPr bwMode="auto">
          <a:xfrm>
            <a:off x="5232400" y="4627563"/>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FF0000"/>
                </a:solidFill>
              </a:rPr>
              <a:t>  m</a:t>
            </a:r>
          </a:p>
        </p:txBody>
      </p:sp>
      <p:sp>
        <p:nvSpPr>
          <p:cNvPr id="141321" name="文本框 274441"/>
          <p:cNvSpPr txBox="1">
            <a:spLocks noChangeArrowheads="1"/>
          </p:cNvSpPr>
          <p:nvPr/>
        </p:nvSpPr>
        <p:spPr bwMode="auto">
          <a:xfrm>
            <a:off x="4368800" y="4941888"/>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6666"/>
                </a:solidFill>
              </a:rPr>
              <a:t>M</a:t>
            </a:r>
          </a:p>
        </p:txBody>
      </p:sp>
      <p:sp>
        <p:nvSpPr>
          <p:cNvPr id="141322" name="直接连接符 274442"/>
          <p:cNvSpPr>
            <a:spLocks noChangeShapeType="1"/>
          </p:cNvSpPr>
          <p:nvPr/>
        </p:nvSpPr>
        <p:spPr bwMode="auto">
          <a:xfrm>
            <a:off x="5940425" y="5445125"/>
            <a:ext cx="574675" cy="0"/>
          </a:xfrm>
          <a:prstGeom prst="line">
            <a:avLst/>
          </a:prstGeom>
          <a:noFill/>
          <a:ln w="19050">
            <a:solidFill>
              <a:srgbClr val="3399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1323" name="文本框 274443"/>
          <p:cNvSpPr txBox="1">
            <a:spLocks noChangeArrowheads="1"/>
          </p:cNvSpPr>
          <p:nvPr/>
        </p:nvSpPr>
        <p:spPr bwMode="auto">
          <a:xfrm>
            <a:off x="6227763" y="4926013"/>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i="1">
                <a:solidFill>
                  <a:srgbClr val="008080"/>
                </a:solidFill>
                <a:ea typeface="楷体_GB2312" pitchFamily="49" charset="-122"/>
              </a:rPr>
              <a:t>V</a:t>
            </a:r>
            <a:r>
              <a:rPr lang="en-US" altLang="zh-CN" b="1" baseline="-25000">
                <a:solidFill>
                  <a:srgbClr val="008080"/>
                </a:solidFill>
                <a:ea typeface="楷体_GB2312" pitchFamily="49" charset="-122"/>
              </a:rPr>
              <a:t>0</a:t>
            </a:r>
          </a:p>
        </p:txBody>
      </p:sp>
      <p:sp>
        <p:nvSpPr>
          <p:cNvPr id="141324" name="矩形 274444"/>
          <p:cNvSpPr>
            <a:spLocks noChangeArrowheads="1"/>
          </p:cNvSpPr>
          <p:nvPr/>
        </p:nvSpPr>
        <p:spPr bwMode="auto">
          <a:xfrm>
            <a:off x="5435600" y="5056188"/>
            <a:ext cx="288925" cy="287337"/>
          </a:xfrm>
          <a:prstGeom prst="rect">
            <a:avLst/>
          </a:prstGeom>
          <a:gradFill rotWithShape="1">
            <a:gsLst>
              <a:gs pos="0">
                <a:srgbClr val="FF0000"/>
              </a:gs>
              <a:gs pos="100000">
                <a:schemeClr val="bg1"/>
              </a:gs>
            </a:gsLst>
            <a:lin ang="5400000" scaled="1"/>
          </a:gradFill>
          <a:ln w="19050">
            <a:solidFill>
              <a:srgbClr val="FF0000"/>
            </a:solidFill>
            <a:miter lim="800000"/>
            <a:tailEnd type="none" w="sm" len="lg"/>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1325" name="矩形 274445"/>
          <p:cNvSpPr>
            <a:spLocks noChangeArrowheads="1"/>
          </p:cNvSpPr>
          <p:nvPr/>
        </p:nvSpPr>
        <p:spPr bwMode="auto">
          <a:xfrm>
            <a:off x="2555875" y="5734050"/>
            <a:ext cx="4032250" cy="142875"/>
          </a:xfrm>
          <a:prstGeom prst="rect">
            <a:avLst/>
          </a:prstGeom>
          <a:pattFill prst="ltDnDiag">
            <a:fgClr>
              <a:srgbClr val="000066"/>
            </a:fgClr>
            <a:bgClr>
              <a:srgbClr val="F3F9FF"/>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37" name="对象 275457"/>
          <p:cNvGraphicFramePr>
            <a:graphicFrameLocks/>
          </p:cNvGraphicFramePr>
          <p:nvPr/>
        </p:nvGraphicFramePr>
        <p:xfrm>
          <a:off x="797084" y="718344"/>
          <a:ext cx="7824470" cy="5266690"/>
        </p:xfrm>
        <a:graphic>
          <a:graphicData uri="http://schemas.openxmlformats.org/presentationml/2006/ole">
            <mc:AlternateContent xmlns:mc="http://schemas.openxmlformats.org/markup-compatibility/2006">
              <mc:Choice xmlns:v="urn:schemas-microsoft-com:vml" Requires="v">
                <p:oleObj spid="_x0000_s35851" r:id="rId4" imgW="3934013" imgH="2575532" progId="Word.Document.8">
                  <p:embed/>
                </p:oleObj>
              </mc:Choice>
              <mc:Fallback>
                <p:oleObj r:id="rId4" imgW="3934013" imgH="2575532" progId="Word.Document.8">
                  <p:embed/>
                  <p:pic>
                    <p:nvPicPr>
                      <p:cNvPr id="0" name="Picture 1" descr="image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084" y="718344"/>
                        <a:ext cx="7824470" cy="526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1"/>
          <p:cNvSpPr txBox="1"/>
          <p:nvPr/>
        </p:nvSpPr>
        <p:spPr>
          <a:xfrm>
            <a:off x="1678305" y="5067300"/>
            <a:ext cx="244475" cy="583565"/>
          </a:xfrm>
          <a:prstGeom prst="rect">
            <a:avLst/>
          </a:prstGeom>
          <a:noFill/>
        </p:spPr>
        <p:txBody>
          <a:bodyPr wrap="square" rtlCol="0">
            <a:spAutoFit/>
          </a:bodyPr>
          <a:lstStyle/>
          <a:p>
            <a:r>
              <a:rPr lang="en-US" altLang="zh-CN" sz="3200"/>
              <a:t>-</a:t>
            </a:r>
          </a:p>
        </p:txBody>
      </p:sp>
      <p:sp>
        <p:nvSpPr>
          <p:cNvPr id="4" name="矩形 3"/>
          <p:cNvSpPr/>
          <p:nvPr/>
        </p:nvSpPr>
        <p:spPr>
          <a:xfrm>
            <a:off x="1763688" y="1700808"/>
            <a:ext cx="360040"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691680" y="1713703"/>
            <a:ext cx="504056" cy="461665"/>
          </a:xfrm>
          <a:prstGeom prst="rect">
            <a:avLst/>
          </a:prstGeom>
          <a:noFill/>
        </p:spPr>
        <p:txBody>
          <a:bodyPr wrap="square" rtlCol="0">
            <a:spAutoFit/>
          </a:bodyPr>
          <a:lstStyle/>
          <a:p>
            <a:pPr algn="ctr"/>
            <a:r>
              <a:rPr lang="en-US" altLang="zh-CN" sz="2400" dirty="0" smtClean="0"/>
              <a:t>W</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39" name="灯片编号占位符 4"/>
          <p:cNvSpPr>
            <a:spLocks noGrp="1"/>
          </p:cNvSpPr>
          <p:nvPr>
            <p:ph type="sldNum" sz="quarter" idx="12"/>
          </p:nvPr>
        </p:nvSpPr>
        <p:spPr/>
        <p:txBody>
          <a:bodyPr/>
          <a:lstStyle/>
          <a:p>
            <a:fld id="{16DEC916-F133-4DB0-A0E4-47A3C5F11341}" type="slidenum">
              <a:rPr lang="en-US" altLang="zh-CN"/>
              <a:pPr/>
              <a:t>23</a:t>
            </a:fld>
            <a:endParaRPr lang="en-US" altLang="zh-CN"/>
          </a:p>
        </p:txBody>
      </p:sp>
      <p:sp>
        <p:nvSpPr>
          <p:cNvPr id="374787" name="Rectangle 3"/>
          <p:cNvSpPr>
            <a:spLocks noChangeArrowheads="1"/>
          </p:cNvSpPr>
          <p:nvPr/>
        </p:nvSpPr>
        <p:spPr bwMode="auto">
          <a:xfrm>
            <a:off x="501650" y="12192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保守力与非保守力  势能</a:t>
            </a:r>
          </a:p>
        </p:txBody>
      </p:sp>
      <p:sp>
        <p:nvSpPr>
          <p:cNvPr id="374788" name="Text Box 4"/>
          <p:cNvSpPr txBox="1">
            <a:spLocks noChangeArrowheads="1"/>
          </p:cNvSpPr>
          <p:nvPr/>
        </p:nvSpPr>
        <p:spPr bwMode="auto">
          <a:xfrm>
            <a:off x="381000" y="1614487"/>
            <a:ext cx="3167063" cy="519113"/>
          </a:xfrm>
          <a:prstGeom prst="rect">
            <a:avLst/>
          </a:prstGeom>
          <a:noFill/>
          <a:ln w="9525" algn="ctr">
            <a:noFill/>
            <a:miter lim="800000"/>
          </a:ln>
          <a:effectLst/>
        </p:spPr>
        <p:txBody>
          <a:bodyPr>
            <a:spAutoFit/>
          </a:bodyPr>
          <a:lstStyle/>
          <a:p>
            <a:pPr>
              <a:spcBef>
                <a:spcPct val="50000"/>
              </a:spcBef>
            </a:pPr>
            <a:r>
              <a:rPr lang="zh-CN" altLang="en-US" sz="2800" dirty="0"/>
              <a:t>（</a:t>
            </a:r>
            <a:r>
              <a:rPr lang="en-US" altLang="zh-CN" sz="2800" dirty="0"/>
              <a:t>1</a:t>
            </a:r>
            <a:r>
              <a:rPr lang="zh-CN" altLang="en-US" sz="2800" dirty="0"/>
              <a:t>）重力的功</a:t>
            </a:r>
          </a:p>
        </p:txBody>
      </p:sp>
      <p:grpSp>
        <p:nvGrpSpPr>
          <p:cNvPr id="374789" name="Group 5"/>
          <p:cNvGrpSpPr/>
          <p:nvPr/>
        </p:nvGrpSpPr>
        <p:grpSpPr bwMode="auto">
          <a:xfrm>
            <a:off x="4800600" y="1184364"/>
            <a:ext cx="4032250" cy="4319588"/>
            <a:chOff x="3016" y="845"/>
            <a:chExt cx="2540" cy="2721"/>
          </a:xfrm>
        </p:grpSpPr>
        <p:sp>
          <p:nvSpPr>
            <p:cNvPr id="374790" name="Rectangle 6"/>
            <p:cNvSpPr>
              <a:spLocks noChangeArrowheads="1"/>
            </p:cNvSpPr>
            <p:nvPr/>
          </p:nvSpPr>
          <p:spPr bwMode="auto">
            <a:xfrm>
              <a:off x="3016" y="845"/>
              <a:ext cx="2540" cy="2721"/>
            </a:xfrm>
            <a:prstGeom prst="rect">
              <a:avLst/>
            </a:prstGeom>
            <a:solidFill>
              <a:schemeClr val="accent6">
                <a:lumMod val="20000"/>
                <a:lumOff val="80000"/>
              </a:schemeClr>
            </a:solidFill>
            <a:ln w="9525">
              <a:solidFill>
                <a:schemeClr val="tx1"/>
              </a:solidFill>
              <a:miter lim="800000"/>
            </a:ln>
            <a:effectLst/>
          </p:spPr>
          <p:txBody>
            <a:bodyPr wrap="none" anchor="ctr"/>
            <a:lstStyle/>
            <a:p>
              <a:endParaRPr lang="zh-CN" altLang="en-US"/>
            </a:p>
          </p:txBody>
        </p:sp>
        <p:pic>
          <p:nvPicPr>
            <p:cNvPr id="374791" name="Picture 7"/>
            <p:cNvPicPr>
              <a:picLocks noChangeAspect="1" noChangeArrowheads="1"/>
            </p:cNvPicPr>
            <p:nvPr/>
          </p:nvPicPr>
          <p:blipFill>
            <a:blip r:embed="rId4" cstate="print"/>
            <a:srcRect/>
            <a:stretch>
              <a:fillRect/>
            </a:stretch>
          </p:blipFill>
          <p:spPr bwMode="auto">
            <a:xfrm>
              <a:off x="3610" y="1897"/>
              <a:ext cx="223" cy="308"/>
            </a:xfrm>
            <a:prstGeom prst="rect">
              <a:avLst/>
            </a:prstGeom>
            <a:noFill/>
            <a:ln w="9525">
              <a:noFill/>
              <a:miter lim="800000"/>
              <a:headEnd/>
              <a:tailEnd/>
            </a:ln>
          </p:spPr>
        </p:pic>
        <p:pic>
          <p:nvPicPr>
            <p:cNvPr id="374792" name="Picture 8"/>
            <p:cNvPicPr>
              <a:picLocks noChangeAspect="1" noChangeArrowheads="1"/>
            </p:cNvPicPr>
            <p:nvPr/>
          </p:nvPicPr>
          <p:blipFill>
            <a:blip r:embed="rId5" cstate="print"/>
            <a:srcRect/>
            <a:stretch>
              <a:fillRect/>
            </a:stretch>
          </p:blipFill>
          <p:spPr bwMode="auto">
            <a:xfrm>
              <a:off x="3603" y="1253"/>
              <a:ext cx="230" cy="318"/>
            </a:xfrm>
            <a:prstGeom prst="rect">
              <a:avLst/>
            </a:prstGeom>
            <a:noFill/>
            <a:ln w="9525">
              <a:noFill/>
              <a:miter lim="800000"/>
              <a:headEnd/>
              <a:tailEnd/>
            </a:ln>
          </p:spPr>
        </p:pic>
        <p:graphicFrame>
          <p:nvGraphicFramePr>
            <p:cNvPr id="374793" name="Object 9"/>
            <p:cNvGraphicFramePr>
              <a:graphicFrameLocks noChangeAspect="1"/>
            </p:cNvGraphicFramePr>
            <p:nvPr/>
          </p:nvGraphicFramePr>
          <p:xfrm>
            <a:off x="3288" y="3113"/>
            <a:ext cx="192" cy="211"/>
          </p:xfrm>
          <a:graphic>
            <a:graphicData uri="http://schemas.openxmlformats.org/presentationml/2006/ole">
              <mc:AlternateContent xmlns:mc="http://schemas.openxmlformats.org/markup-compatibility/2006">
                <mc:Choice xmlns:v="urn:schemas-microsoft-com:vml" Requires="v">
                  <p:oleObj spid="_x0000_s38019" name="公式" r:id="rId6" imgW="4049280" imgH="4457880" progId="">
                    <p:embed/>
                  </p:oleObj>
                </mc:Choice>
                <mc:Fallback>
                  <p:oleObj name="公式" r:id="rId6" imgW="4049280" imgH="4457880" progId="">
                    <p:embed/>
                    <p:pic>
                      <p:nvPicPr>
                        <p:cNvPr id="0" name="Picture 13" descr="image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8" y="3113"/>
                          <a:ext cx="19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4794" name="Group 10"/>
            <p:cNvGrpSpPr>
              <a:grpSpLocks noChangeAspect="1"/>
            </p:cNvGrpSpPr>
            <p:nvPr/>
          </p:nvGrpSpPr>
          <p:grpSpPr bwMode="auto">
            <a:xfrm>
              <a:off x="3470" y="1071"/>
              <a:ext cx="1714" cy="2120"/>
              <a:chOff x="540" y="713"/>
              <a:chExt cx="816" cy="1009"/>
            </a:xfrm>
          </p:grpSpPr>
          <p:sp>
            <p:nvSpPr>
              <p:cNvPr id="374795" name="Line 11"/>
              <p:cNvSpPr>
                <a:spLocks noChangeAspect="1" noChangeShapeType="1"/>
              </p:cNvSpPr>
              <p:nvPr/>
            </p:nvSpPr>
            <p:spPr bwMode="auto">
              <a:xfrm>
                <a:off x="792" y="874"/>
                <a:ext cx="420" cy="312"/>
              </a:xfrm>
              <a:prstGeom prst="line">
                <a:avLst/>
              </a:prstGeom>
              <a:noFill/>
              <a:ln w="9525">
                <a:solidFill>
                  <a:schemeClr val="tx1"/>
                </a:solidFill>
                <a:round/>
                <a:tailEnd type="stealth" w="med" len="lg"/>
              </a:ln>
            </p:spPr>
            <p:txBody>
              <a:bodyPr/>
              <a:lstStyle/>
              <a:p>
                <a:endParaRPr lang="zh-CN" altLang="en-US"/>
              </a:p>
            </p:txBody>
          </p:sp>
          <p:sp>
            <p:nvSpPr>
              <p:cNvPr id="374796" name="Line 12"/>
              <p:cNvSpPr>
                <a:spLocks noChangeAspect="1" noChangeShapeType="1"/>
              </p:cNvSpPr>
              <p:nvPr/>
            </p:nvSpPr>
            <p:spPr bwMode="auto">
              <a:xfrm>
                <a:off x="708" y="1498"/>
                <a:ext cx="648" cy="1"/>
              </a:xfrm>
              <a:prstGeom prst="line">
                <a:avLst/>
              </a:prstGeom>
              <a:noFill/>
              <a:ln w="19050">
                <a:solidFill>
                  <a:schemeClr val="tx1"/>
                </a:solidFill>
                <a:round/>
                <a:tailEnd type="triangle" w="med" len="lg"/>
              </a:ln>
              <a:effectLst/>
            </p:spPr>
            <p:txBody>
              <a:bodyPr/>
              <a:lstStyle/>
              <a:p>
                <a:endParaRPr lang="zh-CN" altLang="en-US"/>
              </a:p>
            </p:txBody>
          </p:sp>
          <p:sp>
            <p:nvSpPr>
              <p:cNvPr id="374797" name="Line 13"/>
              <p:cNvSpPr>
                <a:spLocks noChangeAspect="1" noChangeShapeType="1"/>
              </p:cNvSpPr>
              <p:nvPr/>
            </p:nvSpPr>
            <p:spPr bwMode="auto">
              <a:xfrm flipH="1">
                <a:off x="540" y="1498"/>
                <a:ext cx="168" cy="224"/>
              </a:xfrm>
              <a:prstGeom prst="line">
                <a:avLst/>
              </a:prstGeom>
              <a:noFill/>
              <a:ln w="19050">
                <a:solidFill>
                  <a:schemeClr val="tx1"/>
                </a:solidFill>
                <a:round/>
                <a:tailEnd type="triangle" w="med" len="lg"/>
              </a:ln>
            </p:spPr>
            <p:txBody>
              <a:bodyPr/>
              <a:lstStyle/>
              <a:p>
                <a:endParaRPr lang="zh-CN" altLang="en-US"/>
              </a:p>
            </p:txBody>
          </p:sp>
          <p:sp>
            <p:nvSpPr>
              <p:cNvPr id="374798" name="Line 14"/>
              <p:cNvSpPr>
                <a:spLocks noChangeAspect="1" noChangeShapeType="1"/>
              </p:cNvSpPr>
              <p:nvPr/>
            </p:nvSpPr>
            <p:spPr bwMode="auto">
              <a:xfrm flipV="1">
                <a:off x="708" y="713"/>
                <a:ext cx="0" cy="785"/>
              </a:xfrm>
              <a:prstGeom prst="line">
                <a:avLst/>
              </a:prstGeom>
              <a:noFill/>
              <a:ln w="19050">
                <a:solidFill>
                  <a:schemeClr val="tx1"/>
                </a:solidFill>
                <a:round/>
                <a:tailEnd type="triangle" w="med" len="lg"/>
              </a:ln>
              <a:effectLst/>
            </p:spPr>
            <p:txBody>
              <a:bodyPr/>
              <a:lstStyle/>
              <a:p>
                <a:endParaRPr lang="zh-CN" altLang="en-US"/>
              </a:p>
            </p:txBody>
          </p:sp>
          <p:sp>
            <p:nvSpPr>
              <p:cNvPr id="374799" name="Line 15"/>
              <p:cNvSpPr>
                <a:spLocks noChangeAspect="1" noChangeShapeType="1"/>
              </p:cNvSpPr>
              <p:nvPr/>
            </p:nvSpPr>
            <p:spPr bwMode="auto">
              <a:xfrm flipV="1">
                <a:off x="708" y="874"/>
                <a:ext cx="108" cy="4"/>
              </a:xfrm>
              <a:prstGeom prst="line">
                <a:avLst/>
              </a:prstGeom>
              <a:noFill/>
              <a:ln w="9525">
                <a:solidFill>
                  <a:schemeClr val="tx1"/>
                </a:solidFill>
                <a:prstDash val="dash"/>
                <a:round/>
              </a:ln>
            </p:spPr>
            <p:txBody>
              <a:bodyPr/>
              <a:lstStyle/>
              <a:p>
                <a:endParaRPr lang="zh-CN" altLang="en-US"/>
              </a:p>
            </p:txBody>
          </p:sp>
          <p:sp>
            <p:nvSpPr>
              <p:cNvPr id="374800" name="Line 16"/>
              <p:cNvSpPr>
                <a:spLocks noChangeAspect="1" noChangeShapeType="1"/>
              </p:cNvSpPr>
              <p:nvPr/>
            </p:nvSpPr>
            <p:spPr bwMode="auto">
              <a:xfrm flipH="1">
                <a:off x="708" y="1186"/>
                <a:ext cx="462" cy="2"/>
              </a:xfrm>
              <a:prstGeom prst="line">
                <a:avLst/>
              </a:prstGeom>
              <a:noFill/>
              <a:ln w="9525">
                <a:solidFill>
                  <a:schemeClr val="tx1"/>
                </a:solidFill>
                <a:prstDash val="dash"/>
                <a:round/>
              </a:ln>
            </p:spPr>
            <p:txBody>
              <a:bodyPr/>
              <a:lstStyle/>
              <a:p>
                <a:endParaRPr lang="zh-CN" altLang="en-US"/>
              </a:p>
            </p:txBody>
          </p:sp>
          <p:sp>
            <p:nvSpPr>
              <p:cNvPr id="374801" name="Freeform 17"/>
              <p:cNvSpPr>
                <a:spLocks noChangeAspect="1"/>
              </p:cNvSpPr>
              <p:nvPr/>
            </p:nvSpPr>
            <p:spPr bwMode="auto">
              <a:xfrm>
                <a:off x="792" y="874"/>
                <a:ext cx="416" cy="310"/>
              </a:xfrm>
              <a:custGeom>
                <a:avLst/>
                <a:gdLst/>
                <a:ahLst/>
                <a:cxnLst>
                  <a:cxn ang="0">
                    <a:pos x="0" y="0"/>
                  </a:cxn>
                  <a:cxn ang="0">
                    <a:pos x="465" y="180"/>
                  </a:cxn>
                  <a:cxn ang="0">
                    <a:pos x="831" y="464"/>
                  </a:cxn>
                  <a:cxn ang="0">
                    <a:pos x="1041" y="776"/>
                  </a:cxn>
                </a:cxnLst>
                <a:rect l="0" t="0" r="r" b="b"/>
                <a:pathLst>
                  <a:path w="1041" h="776">
                    <a:moveTo>
                      <a:pt x="0" y="0"/>
                    </a:moveTo>
                    <a:cubicBezTo>
                      <a:pt x="77" y="30"/>
                      <a:pt x="327" y="103"/>
                      <a:pt x="465" y="180"/>
                    </a:cubicBezTo>
                    <a:cubicBezTo>
                      <a:pt x="603" y="257"/>
                      <a:pt x="735" y="365"/>
                      <a:pt x="831" y="464"/>
                    </a:cubicBezTo>
                    <a:cubicBezTo>
                      <a:pt x="927" y="563"/>
                      <a:pt x="988" y="672"/>
                      <a:pt x="1041" y="776"/>
                    </a:cubicBezTo>
                  </a:path>
                </a:pathLst>
              </a:custGeom>
              <a:noFill/>
              <a:ln w="12700" cmpd="sng">
                <a:solidFill>
                  <a:srgbClr val="FF0000"/>
                </a:solidFill>
                <a:round/>
                <a:headEnd type="oval" w="sm" len="sm"/>
                <a:tailEnd type="oval" w="sm" len="sm"/>
              </a:ln>
            </p:spPr>
            <p:txBody>
              <a:bodyPr/>
              <a:lstStyle/>
              <a:p>
                <a:endParaRPr lang="zh-CN" altLang="en-US"/>
              </a:p>
            </p:txBody>
          </p:sp>
          <p:sp>
            <p:nvSpPr>
              <p:cNvPr id="374802" name="Line 18"/>
              <p:cNvSpPr>
                <a:spLocks noChangeAspect="1" noChangeShapeType="1"/>
              </p:cNvSpPr>
              <p:nvPr/>
            </p:nvSpPr>
            <p:spPr bwMode="auto">
              <a:xfrm>
                <a:off x="1086" y="1025"/>
                <a:ext cx="0" cy="249"/>
              </a:xfrm>
              <a:prstGeom prst="line">
                <a:avLst/>
              </a:prstGeom>
              <a:noFill/>
              <a:ln w="28575">
                <a:solidFill>
                  <a:srgbClr val="FF0000"/>
                </a:solidFill>
                <a:round/>
                <a:headEnd type="oval" w="med" len="med"/>
                <a:tailEnd type="stealth" w="med" len="lg"/>
              </a:ln>
            </p:spPr>
            <p:txBody>
              <a:bodyPr/>
              <a:lstStyle/>
              <a:p>
                <a:endParaRPr lang="zh-CN" altLang="en-US"/>
              </a:p>
            </p:txBody>
          </p:sp>
          <p:sp>
            <p:nvSpPr>
              <p:cNvPr id="374803" name="Freeform 19"/>
              <p:cNvSpPr>
                <a:spLocks noChangeAspect="1"/>
              </p:cNvSpPr>
              <p:nvPr/>
            </p:nvSpPr>
            <p:spPr bwMode="auto">
              <a:xfrm>
                <a:off x="792" y="864"/>
                <a:ext cx="420" cy="322"/>
              </a:xfrm>
              <a:custGeom>
                <a:avLst/>
                <a:gdLst/>
                <a:ahLst/>
                <a:cxnLst>
                  <a:cxn ang="0">
                    <a:pos x="0" y="24"/>
                  </a:cxn>
                  <a:cxn ang="0">
                    <a:pos x="609" y="46"/>
                  </a:cxn>
                  <a:cxn ang="0">
                    <a:pos x="954" y="301"/>
                  </a:cxn>
                  <a:cxn ang="0">
                    <a:pos x="1050" y="804"/>
                  </a:cxn>
                </a:cxnLst>
                <a:rect l="0" t="0" r="r" b="b"/>
                <a:pathLst>
                  <a:path w="1050" h="804">
                    <a:moveTo>
                      <a:pt x="0" y="24"/>
                    </a:moveTo>
                    <a:cubicBezTo>
                      <a:pt x="101" y="28"/>
                      <a:pt x="450" y="0"/>
                      <a:pt x="609" y="46"/>
                    </a:cubicBezTo>
                    <a:cubicBezTo>
                      <a:pt x="768" y="92"/>
                      <a:pt x="880" y="175"/>
                      <a:pt x="954" y="301"/>
                    </a:cubicBezTo>
                    <a:cubicBezTo>
                      <a:pt x="1028" y="427"/>
                      <a:pt x="1030" y="699"/>
                      <a:pt x="1050" y="804"/>
                    </a:cubicBezTo>
                  </a:path>
                </a:pathLst>
              </a:custGeom>
              <a:noFill/>
              <a:ln w="9525" cap="flat">
                <a:solidFill>
                  <a:srgbClr val="FF0000"/>
                </a:solidFill>
                <a:prstDash val="dash"/>
                <a:round/>
              </a:ln>
            </p:spPr>
            <p:txBody>
              <a:bodyPr/>
              <a:lstStyle/>
              <a:p>
                <a:endParaRPr lang="zh-CN" altLang="en-US"/>
              </a:p>
            </p:txBody>
          </p:sp>
        </p:grpSp>
        <p:graphicFrame>
          <p:nvGraphicFramePr>
            <p:cNvPr id="374804" name="Object 20"/>
            <p:cNvGraphicFramePr>
              <a:graphicFrameLocks noChangeAspect="1"/>
            </p:cNvGraphicFramePr>
            <p:nvPr/>
          </p:nvGraphicFramePr>
          <p:xfrm>
            <a:off x="5193" y="2659"/>
            <a:ext cx="181" cy="214"/>
          </p:xfrm>
          <a:graphic>
            <a:graphicData uri="http://schemas.openxmlformats.org/presentationml/2006/ole">
              <mc:AlternateContent xmlns:mc="http://schemas.openxmlformats.org/markup-compatibility/2006">
                <mc:Choice xmlns:v="urn:schemas-microsoft-com:vml" Requires="v">
                  <p:oleObj spid="_x0000_s38020" name="公式" r:id="rId8" imgW="4455360" imgH="5270400" progId="">
                    <p:embed/>
                  </p:oleObj>
                </mc:Choice>
                <mc:Fallback>
                  <p:oleObj name="公式" r:id="rId8" imgW="4455360" imgH="5270400" progId="">
                    <p:embed/>
                    <p:pic>
                      <p:nvPicPr>
                        <p:cNvPr id="0" name="Picture 12" descr="image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2659"/>
                          <a:ext cx="181"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05" name="Object 21"/>
            <p:cNvGraphicFramePr>
              <a:graphicFrameLocks noChangeAspect="1"/>
            </p:cNvGraphicFramePr>
            <p:nvPr/>
          </p:nvGraphicFramePr>
          <p:xfrm>
            <a:off x="3651" y="980"/>
            <a:ext cx="171" cy="171"/>
          </p:xfrm>
          <a:graphic>
            <a:graphicData uri="http://schemas.openxmlformats.org/presentationml/2006/ole">
              <mc:AlternateContent xmlns:mc="http://schemas.openxmlformats.org/markup-compatibility/2006">
                <mc:Choice xmlns:v="urn:schemas-microsoft-com:vml" Requires="v">
                  <p:oleObj spid="_x0000_s38021" name="公式" r:id="rId10" imgW="4049280" imgH="4051440" progId="">
                    <p:embed/>
                  </p:oleObj>
                </mc:Choice>
                <mc:Fallback>
                  <p:oleObj name="公式" r:id="rId10" imgW="4049280" imgH="4051440" progId="">
                    <p:embed/>
                    <p:pic>
                      <p:nvPicPr>
                        <p:cNvPr id="0" name="Picture 11" descr="image1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 y="980"/>
                          <a:ext cx="171"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06" name="Object 22"/>
            <p:cNvGraphicFramePr>
              <a:graphicFrameLocks noChangeAspect="1"/>
            </p:cNvGraphicFramePr>
            <p:nvPr/>
          </p:nvGraphicFramePr>
          <p:xfrm>
            <a:off x="3787" y="2704"/>
            <a:ext cx="156" cy="182"/>
          </p:xfrm>
          <a:graphic>
            <a:graphicData uri="http://schemas.openxmlformats.org/presentationml/2006/ole">
              <mc:AlternateContent xmlns:mc="http://schemas.openxmlformats.org/markup-compatibility/2006">
                <mc:Choice xmlns:v="urn:schemas-microsoft-com:vml" Requires="v">
                  <p:oleObj spid="_x0000_s38022" name="公式" r:id="rId12" imgW="4861800" imgH="5676840" progId="">
                    <p:embed/>
                  </p:oleObj>
                </mc:Choice>
                <mc:Fallback>
                  <p:oleObj name="公式" r:id="rId12" imgW="4861800" imgH="5676840" progId="">
                    <p:embed/>
                    <p:pic>
                      <p:nvPicPr>
                        <p:cNvPr id="0" name="Picture 10" descr="image1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7" y="2704"/>
                          <a:ext cx="156"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07" name="Object 23"/>
            <p:cNvGraphicFramePr>
              <a:graphicFrameLocks noChangeAspect="1"/>
            </p:cNvGraphicFramePr>
            <p:nvPr/>
          </p:nvGraphicFramePr>
          <p:xfrm>
            <a:off x="3923" y="1207"/>
            <a:ext cx="206" cy="227"/>
          </p:xfrm>
          <a:graphic>
            <a:graphicData uri="http://schemas.openxmlformats.org/presentationml/2006/ole">
              <mc:AlternateContent xmlns:mc="http://schemas.openxmlformats.org/markup-compatibility/2006">
                <mc:Choice xmlns:v="urn:schemas-microsoft-com:vml" Requires="v">
                  <p:oleObj spid="_x0000_s38023" name="公式" r:id="rId14" imgW="4049280" imgH="4457880" progId="">
                    <p:embed/>
                  </p:oleObj>
                </mc:Choice>
                <mc:Fallback>
                  <p:oleObj name="公式" r:id="rId14" imgW="4049280" imgH="4457880" progId="">
                    <p:embed/>
                    <p:pic>
                      <p:nvPicPr>
                        <p:cNvPr id="0" name="Picture 9" descr="image1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3" y="1207"/>
                          <a:ext cx="20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08" name="Object 24"/>
            <p:cNvGraphicFramePr>
              <a:graphicFrameLocks noChangeAspect="1"/>
            </p:cNvGraphicFramePr>
            <p:nvPr/>
          </p:nvGraphicFramePr>
          <p:xfrm>
            <a:off x="4876" y="1979"/>
            <a:ext cx="162" cy="227"/>
          </p:xfrm>
          <a:graphic>
            <a:graphicData uri="http://schemas.openxmlformats.org/presentationml/2006/ole">
              <mc:AlternateContent xmlns:mc="http://schemas.openxmlformats.org/markup-compatibility/2006">
                <mc:Choice xmlns:v="urn:schemas-microsoft-com:vml" Requires="v">
                  <p:oleObj spid="_x0000_s38024" name="公式" r:id="rId16" imgW="4049280" imgH="5676840" progId="">
                    <p:embed/>
                  </p:oleObj>
                </mc:Choice>
                <mc:Fallback>
                  <p:oleObj name="公式" r:id="rId16" imgW="4049280" imgH="5676840" progId="">
                    <p:embed/>
                    <p:pic>
                      <p:nvPicPr>
                        <p:cNvPr id="0" name="Picture 8" descr="image10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6" y="1979"/>
                          <a:ext cx="16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09" name="Object 25"/>
            <p:cNvGraphicFramePr>
              <a:graphicFrameLocks noChangeAspect="1"/>
            </p:cNvGraphicFramePr>
            <p:nvPr/>
          </p:nvGraphicFramePr>
          <p:xfrm>
            <a:off x="4195" y="1725"/>
            <a:ext cx="272" cy="208"/>
          </p:xfrm>
          <a:graphic>
            <a:graphicData uri="http://schemas.openxmlformats.org/presentationml/2006/ole">
              <mc:AlternateContent xmlns:mc="http://schemas.openxmlformats.org/markup-compatibility/2006">
                <mc:Choice xmlns:v="urn:schemas-microsoft-com:vml" Requires="v">
                  <p:oleObj spid="_x0000_s38025" name="公式" r:id="rId18" imgW="6892560" imgH="5270400" progId="">
                    <p:embed/>
                  </p:oleObj>
                </mc:Choice>
                <mc:Fallback>
                  <p:oleObj name="公式" r:id="rId18" imgW="6892560" imgH="5270400" progId="">
                    <p:embed/>
                    <p:pic>
                      <p:nvPicPr>
                        <p:cNvPr id="0" name="Picture 7" descr="image1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5" y="1725"/>
                          <a:ext cx="272"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10" name="Object 26"/>
            <p:cNvGraphicFramePr>
              <a:graphicFrameLocks noChangeAspect="1"/>
            </p:cNvGraphicFramePr>
            <p:nvPr/>
          </p:nvGraphicFramePr>
          <p:xfrm>
            <a:off x="4513" y="2205"/>
            <a:ext cx="317" cy="250"/>
          </p:xfrm>
          <a:graphic>
            <a:graphicData uri="http://schemas.openxmlformats.org/presentationml/2006/ole">
              <mc:AlternateContent xmlns:mc="http://schemas.openxmlformats.org/markup-compatibility/2006">
                <mc:Choice xmlns:v="urn:schemas-microsoft-com:vml" Requires="v">
                  <p:oleObj spid="_x0000_s38026" name="公式" r:id="rId20" imgW="7705080" imgH="6083280" progId="">
                    <p:embed/>
                  </p:oleObj>
                </mc:Choice>
                <mc:Fallback>
                  <p:oleObj name="公式" r:id="rId20" imgW="7705080" imgH="6083280" progId="">
                    <p:embed/>
                    <p:pic>
                      <p:nvPicPr>
                        <p:cNvPr id="0" name="Picture 6" descr="image10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13" y="2205"/>
                          <a:ext cx="317"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4811" name="Group 27"/>
          <p:cNvGrpSpPr/>
          <p:nvPr/>
        </p:nvGrpSpPr>
        <p:grpSpPr bwMode="auto">
          <a:xfrm>
            <a:off x="533400" y="2057400"/>
            <a:ext cx="3817938" cy="534988"/>
            <a:chOff x="204" y="1253"/>
            <a:chExt cx="2405" cy="337"/>
          </a:xfrm>
        </p:grpSpPr>
        <p:graphicFrame>
          <p:nvGraphicFramePr>
            <p:cNvPr id="374812" name="Object 28"/>
            <p:cNvGraphicFramePr>
              <a:graphicFrameLocks noChangeAspect="1"/>
            </p:cNvGraphicFramePr>
            <p:nvPr/>
          </p:nvGraphicFramePr>
          <p:xfrm>
            <a:off x="1429" y="1253"/>
            <a:ext cx="1180" cy="337"/>
          </p:xfrm>
          <a:graphic>
            <a:graphicData uri="http://schemas.openxmlformats.org/presentationml/2006/ole">
              <mc:AlternateContent xmlns:mc="http://schemas.openxmlformats.org/markup-compatibility/2006">
                <mc:Choice xmlns:v="urn:schemas-microsoft-com:vml" Requires="v">
                  <p:oleObj spid="_x0000_s38027" r:id="rId22" imgW="25578000" imgH="7302600" progId="">
                    <p:embed/>
                  </p:oleObj>
                </mc:Choice>
                <mc:Fallback>
                  <p:oleObj r:id="rId22" imgW="25578000" imgH="7302600" progId="">
                    <p:embed/>
                    <p:pic>
                      <p:nvPicPr>
                        <p:cNvPr id="0" name="Picture 5" descr="image10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29" y="1253"/>
                          <a:ext cx="1180"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13" name="Text Box 29"/>
            <p:cNvSpPr txBox="1">
              <a:spLocks noChangeArrowheads="1"/>
            </p:cNvSpPr>
            <p:nvPr/>
          </p:nvSpPr>
          <p:spPr bwMode="auto">
            <a:xfrm>
              <a:off x="204" y="1253"/>
              <a:ext cx="1134" cy="327"/>
            </a:xfrm>
            <a:prstGeom prst="rect">
              <a:avLst/>
            </a:prstGeom>
            <a:noFill/>
            <a:ln w="9525">
              <a:noFill/>
              <a:miter lim="800000"/>
            </a:ln>
            <a:effectLst/>
          </p:spPr>
          <p:txBody>
            <a:bodyPr>
              <a:spAutoFit/>
            </a:bodyPr>
            <a:lstStyle/>
            <a:p>
              <a:pPr>
                <a:spcBef>
                  <a:spcPct val="50000"/>
                </a:spcBef>
              </a:pPr>
              <a:r>
                <a:rPr lang="zh-CN" altLang="en-US" sz="2800">
                  <a:latin typeface="Arial" panose="020B0604020202020204" pitchFamily="34" charset="0"/>
                </a:rPr>
                <a:t>初始位置</a:t>
              </a:r>
            </a:p>
          </p:txBody>
        </p:sp>
      </p:grpSp>
      <p:grpSp>
        <p:nvGrpSpPr>
          <p:cNvPr id="374814" name="Group 30"/>
          <p:cNvGrpSpPr/>
          <p:nvPr/>
        </p:nvGrpSpPr>
        <p:grpSpPr bwMode="auto">
          <a:xfrm>
            <a:off x="533400" y="2590800"/>
            <a:ext cx="3744913" cy="533400"/>
            <a:chOff x="204" y="1706"/>
            <a:chExt cx="2359" cy="336"/>
          </a:xfrm>
        </p:grpSpPr>
        <p:graphicFrame>
          <p:nvGraphicFramePr>
            <p:cNvPr id="374815" name="Object 31"/>
            <p:cNvGraphicFramePr>
              <a:graphicFrameLocks noChangeAspect="1"/>
            </p:cNvGraphicFramePr>
            <p:nvPr/>
          </p:nvGraphicFramePr>
          <p:xfrm>
            <a:off x="1429" y="1706"/>
            <a:ext cx="1134" cy="336"/>
          </p:xfrm>
          <a:graphic>
            <a:graphicData uri="http://schemas.openxmlformats.org/presentationml/2006/ole">
              <mc:AlternateContent xmlns:mc="http://schemas.openxmlformats.org/markup-compatibility/2006">
                <mc:Choice xmlns:v="urn:schemas-microsoft-com:vml" Requires="v">
                  <p:oleObj spid="_x0000_s38028" r:id="rId24" imgW="24765480" imgH="7302600" progId="">
                    <p:embed/>
                  </p:oleObj>
                </mc:Choice>
                <mc:Fallback>
                  <p:oleObj r:id="rId24" imgW="24765480" imgH="7302600" progId="">
                    <p:embed/>
                    <p:pic>
                      <p:nvPicPr>
                        <p:cNvPr id="0" name="Picture 4" descr="image1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29" y="1706"/>
                          <a:ext cx="113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16" name="Text Box 32"/>
            <p:cNvSpPr txBox="1">
              <a:spLocks noChangeArrowheads="1"/>
            </p:cNvSpPr>
            <p:nvPr/>
          </p:nvSpPr>
          <p:spPr bwMode="auto">
            <a:xfrm>
              <a:off x="204" y="1706"/>
              <a:ext cx="1134" cy="327"/>
            </a:xfrm>
            <a:prstGeom prst="rect">
              <a:avLst/>
            </a:prstGeom>
            <a:noFill/>
            <a:ln w="9525">
              <a:noFill/>
              <a:miter lim="800000"/>
            </a:ln>
            <a:effectLst/>
          </p:spPr>
          <p:txBody>
            <a:bodyPr>
              <a:spAutoFit/>
            </a:bodyPr>
            <a:lstStyle/>
            <a:p>
              <a:pPr>
                <a:spcBef>
                  <a:spcPct val="50000"/>
                </a:spcBef>
              </a:pPr>
              <a:r>
                <a:rPr lang="zh-CN" altLang="en-US" sz="2800">
                  <a:latin typeface="Arial" panose="020B0604020202020204" pitchFamily="34" charset="0"/>
                </a:rPr>
                <a:t>末了位置</a:t>
              </a:r>
            </a:p>
          </p:txBody>
        </p:sp>
      </p:grpSp>
      <p:graphicFrame>
        <p:nvGraphicFramePr>
          <p:cNvPr id="374817" name="Object 33"/>
          <p:cNvGraphicFramePr>
            <a:graphicFrameLocks noChangeAspect="1"/>
          </p:cNvGraphicFramePr>
          <p:nvPr/>
        </p:nvGraphicFramePr>
        <p:xfrm>
          <a:off x="304800" y="3200400"/>
          <a:ext cx="1773238" cy="658813"/>
        </p:xfrm>
        <a:graphic>
          <a:graphicData uri="http://schemas.openxmlformats.org/presentationml/2006/ole">
            <mc:AlternateContent xmlns:mc="http://schemas.openxmlformats.org/markup-compatibility/2006">
              <mc:Choice xmlns:v="urn:schemas-microsoft-com:vml" Requires="v">
                <p:oleObj spid="_x0000_s38029" name="公式" r:id="rId26" imgW="28421280" imgH="10553760" progId="">
                  <p:embed/>
                </p:oleObj>
              </mc:Choice>
              <mc:Fallback>
                <p:oleObj name="公式" r:id="rId26" imgW="28421280" imgH="10553760" progId="">
                  <p:embed/>
                  <p:pic>
                    <p:nvPicPr>
                      <p:cNvPr id="0" name="Picture 3" descr="image11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4800" y="3200400"/>
                        <a:ext cx="1773238"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18" name="Object 34"/>
          <p:cNvGraphicFramePr>
            <a:graphicFrameLocks noChangeAspect="1"/>
          </p:cNvGraphicFramePr>
          <p:nvPr/>
        </p:nvGraphicFramePr>
        <p:xfrm>
          <a:off x="774700" y="3962400"/>
          <a:ext cx="3492500" cy="658813"/>
        </p:xfrm>
        <a:graphic>
          <a:graphicData uri="http://schemas.openxmlformats.org/presentationml/2006/ole">
            <mc:AlternateContent xmlns:mc="http://schemas.openxmlformats.org/markup-compatibility/2006">
              <mc:Choice xmlns:v="urn:schemas-microsoft-com:vml" Requires="v">
                <p:oleObj spid="_x0000_s38030" name="公式" r:id="rId28" imgW="56043000" imgH="10553760" progId="">
                  <p:embed/>
                </p:oleObj>
              </mc:Choice>
              <mc:Fallback>
                <p:oleObj name="公式" r:id="rId28" imgW="56043000" imgH="10553760" progId="">
                  <p:embed/>
                  <p:pic>
                    <p:nvPicPr>
                      <p:cNvPr id="0" name="Picture 2" descr="image11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74700" y="3962400"/>
                        <a:ext cx="3492500"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819" name="Object 35"/>
          <p:cNvGraphicFramePr>
            <a:graphicFrameLocks noChangeAspect="1"/>
          </p:cNvGraphicFramePr>
          <p:nvPr/>
        </p:nvGraphicFramePr>
        <p:xfrm>
          <a:off x="800100" y="4724400"/>
          <a:ext cx="3314700" cy="658813"/>
        </p:xfrm>
        <a:graphic>
          <a:graphicData uri="http://schemas.openxmlformats.org/presentationml/2006/ole">
            <mc:AlternateContent xmlns:mc="http://schemas.openxmlformats.org/markup-compatibility/2006">
              <mc:Choice xmlns:v="urn:schemas-microsoft-com:vml" Requires="v">
                <p:oleObj spid="_x0000_s38031" name="公式" r:id="rId30" imgW="53199360" imgH="10553760" progId="">
                  <p:embed/>
                </p:oleObj>
              </mc:Choice>
              <mc:Fallback>
                <p:oleObj name="公式" r:id="rId30" imgW="53199360" imgH="10553760" progId="">
                  <p:embed/>
                  <p:pic>
                    <p:nvPicPr>
                      <p:cNvPr id="0" name="Picture 1" descr="image11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00100" y="4724400"/>
                        <a:ext cx="3314700"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4821" name="Text Box 37"/>
          <p:cNvSpPr txBox="1">
            <a:spLocks noChangeArrowheads="1"/>
          </p:cNvSpPr>
          <p:nvPr/>
        </p:nvSpPr>
        <p:spPr bwMode="auto">
          <a:xfrm>
            <a:off x="762000" y="5486400"/>
            <a:ext cx="7315200" cy="946150"/>
          </a:xfrm>
          <a:prstGeom prst="rect">
            <a:avLst/>
          </a:prstGeom>
          <a:noFill/>
          <a:ln w="9525" algn="ctr">
            <a:noFill/>
            <a:miter lim="800000"/>
          </a:ln>
          <a:effectLst/>
        </p:spPr>
        <p:txBody>
          <a:bodyPr>
            <a:spAutoFit/>
          </a:bodyPr>
          <a:lstStyle/>
          <a:p>
            <a:pPr>
              <a:spcBef>
                <a:spcPct val="50000"/>
              </a:spcBef>
            </a:pPr>
            <a:r>
              <a:rPr lang="zh-CN" altLang="en-US" sz="2800" dirty="0"/>
              <a:t>重力做功仅取决于质点的</a:t>
            </a:r>
            <a:r>
              <a:rPr lang="zh-CN" altLang="en-US" sz="2800" dirty="0">
                <a:solidFill>
                  <a:srgbClr val="0000CC"/>
                </a:solidFill>
              </a:rPr>
              <a:t>始、末位置</a:t>
            </a:r>
            <a:r>
              <a:rPr lang="en-US" altLang="zh-CN" sz="2800" i="1" dirty="0" err="1"/>
              <a:t>z</a:t>
            </a:r>
            <a:r>
              <a:rPr lang="en-US" altLang="zh-CN" sz="2800" i="1" baseline="-25000" dirty="0" err="1"/>
              <a:t>a</a:t>
            </a:r>
            <a:r>
              <a:rPr lang="zh-CN" altLang="en-US" sz="2800" dirty="0"/>
              <a:t>和</a:t>
            </a:r>
            <a:r>
              <a:rPr lang="en-US" altLang="zh-CN" sz="2800" i="1" dirty="0" err="1"/>
              <a:t>z</a:t>
            </a:r>
            <a:r>
              <a:rPr lang="en-US" altLang="zh-CN" sz="2800" i="1" baseline="-25000" dirty="0" err="1"/>
              <a:t>b</a:t>
            </a:r>
            <a:r>
              <a:rPr lang="zh-CN" altLang="en-US" sz="2800" dirty="0"/>
              <a:t>，与质点经过的具体路径无关。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wipe(left)">
                                      <p:cBhvr>
                                        <p:cTn id="7" dur="500"/>
                                        <p:tgtEl>
                                          <p:spTgt spid="374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4789"/>
                                        </p:tgtEl>
                                        <p:attrNameLst>
                                          <p:attrName>style.visibility</p:attrName>
                                        </p:attrNameLst>
                                      </p:cBhvr>
                                      <p:to>
                                        <p:strVal val="visible"/>
                                      </p:to>
                                    </p:set>
                                    <p:animEffect transition="in" filter="fade">
                                      <p:cBhvr>
                                        <p:cTn id="12" dur="2000"/>
                                        <p:tgtEl>
                                          <p:spTgt spid="3747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4811"/>
                                        </p:tgtEl>
                                        <p:attrNameLst>
                                          <p:attrName>style.visibility</p:attrName>
                                        </p:attrNameLst>
                                      </p:cBhvr>
                                      <p:to>
                                        <p:strVal val="visible"/>
                                      </p:to>
                                    </p:set>
                                    <p:animEffect transition="in" filter="wipe(left)">
                                      <p:cBhvr>
                                        <p:cTn id="17" dur="500"/>
                                        <p:tgtEl>
                                          <p:spTgt spid="3748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4814"/>
                                        </p:tgtEl>
                                        <p:attrNameLst>
                                          <p:attrName>style.visibility</p:attrName>
                                        </p:attrNameLst>
                                      </p:cBhvr>
                                      <p:to>
                                        <p:strVal val="visible"/>
                                      </p:to>
                                    </p:set>
                                    <p:animEffect transition="in" filter="wipe(left)">
                                      <p:cBhvr>
                                        <p:cTn id="22" dur="500"/>
                                        <p:tgtEl>
                                          <p:spTgt spid="3748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4817"/>
                                        </p:tgtEl>
                                        <p:attrNameLst>
                                          <p:attrName>style.visibility</p:attrName>
                                        </p:attrNameLst>
                                      </p:cBhvr>
                                      <p:to>
                                        <p:strVal val="visible"/>
                                      </p:to>
                                    </p:set>
                                    <p:animEffect transition="in" filter="wipe(left)">
                                      <p:cBhvr>
                                        <p:cTn id="27" dur="500"/>
                                        <p:tgtEl>
                                          <p:spTgt spid="3748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4818"/>
                                        </p:tgtEl>
                                        <p:attrNameLst>
                                          <p:attrName>style.visibility</p:attrName>
                                        </p:attrNameLst>
                                      </p:cBhvr>
                                      <p:to>
                                        <p:strVal val="visible"/>
                                      </p:to>
                                    </p:set>
                                    <p:animEffect transition="in" filter="wipe(left)">
                                      <p:cBhvr>
                                        <p:cTn id="32" dur="500"/>
                                        <p:tgtEl>
                                          <p:spTgt spid="3748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74819"/>
                                        </p:tgtEl>
                                        <p:attrNameLst>
                                          <p:attrName>style.visibility</p:attrName>
                                        </p:attrNameLst>
                                      </p:cBhvr>
                                      <p:to>
                                        <p:strVal val="visible"/>
                                      </p:to>
                                    </p:set>
                                    <p:animEffect transition="in" filter="wipe(left)">
                                      <p:cBhvr>
                                        <p:cTn id="37" dur="500"/>
                                        <p:tgtEl>
                                          <p:spTgt spid="3748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4821"/>
                                        </p:tgtEl>
                                        <p:attrNameLst>
                                          <p:attrName>style.visibility</p:attrName>
                                        </p:attrNameLst>
                                      </p:cBhvr>
                                      <p:to>
                                        <p:strVal val="visible"/>
                                      </p:to>
                                    </p:set>
                                    <p:animEffect transition="in" filter="wipe(left)">
                                      <p:cBhvr>
                                        <p:cTn id="42" dur="500"/>
                                        <p:tgtEl>
                                          <p:spTgt spid="37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P spid="3748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页脚占位符 1"/>
          <p:cNvSpPr>
            <a:spLocks noGrp="1"/>
          </p:cNvSpPr>
          <p:nvPr>
            <p:ph type="ftr" sz="quarter" idx="10"/>
          </p:nvPr>
        </p:nvSpPr>
        <p:spPr/>
        <p:txBody>
          <a:bodyPr/>
          <a:lstStyle/>
          <a:p>
            <a:fld id="{9573B38F-81D8-4466-8E7D-E1E573508330}" type="slidenum">
              <a:rPr lang="en-US" altLang="zh-CN"/>
              <a:pPr/>
              <a:t>24</a:t>
            </a:fld>
            <a:endParaRPr lang="en-US" altLang="zh-CN"/>
          </a:p>
        </p:txBody>
      </p:sp>
      <p:sp>
        <p:nvSpPr>
          <p:cNvPr id="165890" name="Rectangle 2"/>
          <p:cNvSpPr>
            <a:spLocks noChangeArrowheads="1"/>
          </p:cNvSpPr>
          <p:nvPr/>
        </p:nvSpPr>
        <p:spPr bwMode="auto">
          <a:xfrm>
            <a:off x="250825" y="928688"/>
            <a:ext cx="480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宋体" panose="02010600030101010101" pitchFamily="2" charset="-122"/>
              </a:rPr>
              <a:t>2</a:t>
            </a:r>
            <a:r>
              <a:rPr lang="zh-CN" altLang="en-US" sz="2800" b="1" dirty="0">
                <a:latin typeface="宋体" panose="02010600030101010101" pitchFamily="2" charset="-122"/>
              </a:rPr>
              <a:t>） </a:t>
            </a:r>
            <a:r>
              <a:rPr lang="zh-CN" altLang="en-US" sz="2800" b="1" dirty="0">
                <a:latin typeface="Arial" panose="020B0604020202020204" pitchFamily="34" charset="0"/>
              </a:rPr>
              <a:t>万有引力的功</a:t>
            </a:r>
          </a:p>
        </p:txBody>
      </p:sp>
      <p:grpSp>
        <p:nvGrpSpPr>
          <p:cNvPr id="165931" name="Group 43"/>
          <p:cNvGrpSpPr/>
          <p:nvPr/>
        </p:nvGrpSpPr>
        <p:grpSpPr bwMode="auto">
          <a:xfrm>
            <a:off x="255588" y="1447800"/>
            <a:ext cx="6477000" cy="595312"/>
            <a:chOff x="144" y="845"/>
            <a:chExt cx="4080" cy="375"/>
          </a:xfrm>
        </p:grpSpPr>
        <p:sp>
          <p:nvSpPr>
            <p:cNvPr id="165892" name="Text Box 4"/>
            <p:cNvSpPr txBox="1">
              <a:spLocks noChangeArrowheads="1"/>
            </p:cNvSpPr>
            <p:nvPr/>
          </p:nvSpPr>
          <p:spPr bwMode="auto">
            <a:xfrm>
              <a:off x="144" y="893"/>
              <a:ext cx="40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Arial" panose="020B0604020202020204" pitchFamily="34" charset="0"/>
                </a:rPr>
                <a:t>以 </a:t>
              </a:r>
              <a:r>
                <a:rPr lang="zh-CN" altLang="zh-CN" sz="2800" dirty="0">
                  <a:latin typeface="Arial" panose="020B0604020202020204" pitchFamily="34" charset="0"/>
                </a:rPr>
                <a:t>    </a:t>
              </a:r>
              <a:r>
                <a:rPr lang="zh-CN" altLang="en-US" sz="2800" dirty="0">
                  <a:latin typeface="Arial" panose="020B0604020202020204" pitchFamily="34" charset="0"/>
                </a:rPr>
                <a:t> 为参考系，</a:t>
              </a:r>
              <a:r>
                <a:rPr lang="zh-CN" altLang="zh-CN" sz="2800" dirty="0">
                  <a:latin typeface="Arial" panose="020B0604020202020204" pitchFamily="34" charset="0"/>
                </a:rPr>
                <a:t>  </a:t>
              </a:r>
              <a:r>
                <a:rPr lang="zh-CN" altLang="en-US" sz="2800" dirty="0">
                  <a:latin typeface="Arial" panose="020B0604020202020204" pitchFamily="34" charset="0"/>
                </a:rPr>
                <a:t> </a:t>
              </a:r>
              <a:r>
                <a:rPr lang="zh-CN" altLang="zh-CN" sz="2800" dirty="0">
                  <a:latin typeface="Arial" panose="020B0604020202020204" pitchFamily="34" charset="0"/>
                </a:rPr>
                <a:t>的</a:t>
              </a:r>
              <a:r>
                <a:rPr lang="zh-CN" altLang="en-US" sz="2800" dirty="0">
                  <a:latin typeface="Arial" panose="020B0604020202020204" pitchFamily="34" charset="0"/>
                </a:rPr>
                <a:t>位置矢量为    </a:t>
              </a:r>
              <a:r>
                <a:rPr lang="en-US" altLang="zh-CN" sz="2800" dirty="0">
                  <a:latin typeface="Arial" panose="020B0604020202020204" pitchFamily="34" charset="0"/>
                </a:rPr>
                <a:t>. </a:t>
              </a:r>
            </a:p>
          </p:txBody>
        </p:sp>
        <p:graphicFrame>
          <p:nvGraphicFramePr>
            <p:cNvPr id="165893" name="Object 5"/>
            <p:cNvGraphicFramePr>
              <a:graphicFrameLocks noChangeAspect="1"/>
            </p:cNvGraphicFramePr>
            <p:nvPr/>
          </p:nvGraphicFramePr>
          <p:xfrm>
            <a:off x="3444" y="845"/>
            <a:ext cx="298" cy="375"/>
          </p:xfrm>
          <a:graphic>
            <a:graphicData uri="http://schemas.openxmlformats.org/presentationml/2006/ole">
              <mc:AlternateContent xmlns:mc="http://schemas.openxmlformats.org/markup-compatibility/2006">
                <mc:Choice xmlns:v="urn:schemas-microsoft-com:vml" Requires="v">
                  <p:oleObj spid="_x0000_s39093" name="公式" r:id="rId3" imgW="2438400" imgH="3048000" progId="">
                    <p:embed/>
                  </p:oleObj>
                </mc:Choice>
                <mc:Fallback>
                  <p:oleObj name="公式" r:id="rId3" imgW="2438400" imgH="3048000" progId="">
                    <p:embed/>
                    <p:pic>
                      <p:nvPicPr>
                        <p:cNvPr id="0" name="Picture 18" descr="image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 y="845"/>
                          <a:ext cx="298"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894" name="Object 6"/>
            <p:cNvGraphicFramePr>
              <a:graphicFrameLocks noChangeAspect="1"/>
            </p:cNvGraphicFramePr>
            <p:nvPr/>
          </p:nvGraphicFramePr>
          <p:xfrm>
            <a:off x="1800" y="942"/>
            <a:ext cx="264" cy="220"/>
          </p:xfrm>
          <a:graphic>
            <a:graphicData uri="http://schemas.openxmlformats.org/presentationml/2006/ole">
              <mc:AlternateContent xmlns:mc="http://schemas.openxmlformats.org/markup-compatibility/2006">
                <mc:Choice xmlns:v="urn:schemas-microsoft-com:vml" Requires="v">
                  <p:oleObj spid="_x0000_s39094" name="公式" r:id="rId5" imgW="5486400" imgH="4572000" progId="">
                    <p:embed/>
                  </p:oleObj>
                </mc:Choice>
                <mc:Fallback>
                  <p:oleObj name="公式" r:id="rId5" imgW="5486400" imgH="4572000" progId="">
                    <p:embed/>
                    <p:pic>
                      <p:nvPicPr>
                        <p:cNvPr id="0" name="Picture 17" descr="image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 y="942"/>
                          <a:ext cx="264"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895" name="Object 7"/>
            <p:cNvGraphicFramePr>
              <a:graphicFrameLocks noChangeAspect="1"/>
            </p:cNvGraphicFramePr>
            <p:nvPr/>
          </p:nvGraphicFramePr>
          <p:xfrm>
            <a:off x="462" y="935"/>
            <a:ext cx="331" cy="272"/>
          </p:xfrm>
          <a:graphic>
            <a:graphicData uri="http://schemas.openxmlformats.org/presentationml/2006/ole">
              <mc:AlternateContent xmlns:mc="http://schemas.openxmlformats.org/markup-compatibility/2006">
                <mc:Choice xmlns:v="urn:schemas-microsoft-com:vml" Requires="v">
                  <p:oleObj spid="_x0000_s39095" name="Equation" r:id="rId7" imgW="4876800" imgH="3962400" progId="">
                    <p:embed/>
                  </p:oleObj>
                </mc:Choice>
                <mc:Fallback>
                  <p:oleObj name="Equation" r:id="rId7" imgW="4876800" imgH="3962400" progId="">
                    <p:embed/>
                    <p:pic>
                      <p:nvPicPr>
                        <p:cNvPr id="0" name="Picture 16" descr="image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 y="935"/>
                          <a:ext cx="33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5896" name="Group 8"/>
          <p:cNvGrpSpPr/>
          <p:nvPr/>
        </p:nvGrpSpPr>
        <p:grpSpPr bwMode="auto">
          <a:xfrm>
            <a:off x="5724525" y="1989138"/>
            <a:ext cx="2971800" cy="3810000"/>
            <a:chOff x="3696" y="1440"/>
            <a:chExt cx="1872" cy="2400"/>
          </a:xfrm>
        </p:grpSpPr>
        <p:sp>
          <p:nvSpPr>
            <p:cNvPr id="165897" name="Rectangle 9"/>
            <p:cNvSpPr>
              <a:spLocks noChangeArrowheads="1"/>
            </p:cNvSpPr>
            <p:nvPr/>
          </p:nvSpPr>
          <p:spPr bwMode="auto">
            <a:xfrm>
              <a:off x="3696" y="1440"/>
              <a:ext cx="1872" cy="24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5898" name="Group 10"/>
            <p:cNvGrpSpPr/>
            <p:nvPr/>
          </p:nvGrpSpPr>
          <p:grpSpPr bwMode="auto">
            <a:xfrm>
              <a:off x="3792" y="1536"/>
              <a:ext cx="1728" cy="2160"/>
              <a:chOff x="3792" y="1536"/>
              <a:chExt cx="1728" cy="2160"/>
            </a:xfrm>
          </p:grpSpPr>
          <p:sp>
            <p:nvSpPr>
              <p:cNvPr id="165899" name="AutoShape 11"/>
              <p:cNvSpPr>
                <a:spLocks noChangeArrowheads="1"/>
              </p:cNvSpPr>
              <p:nvPr/>
            </p:nvSpPr>
            <p:spPr bwMode="auto">
              <a:xfrm>
                <a:off x="3924" y="2590"/>
                <a:ext cx="353" cy="368"/>
              </a:xfrm>
              <a:prstGeom prst="irregularSeal1">
                <a:avLst/>
              </a:prstGeom>
              <a:gradFill rotWithShape="0">
                <a:gsLst>
                  <a:gs pos="0">
                    <a:srgbClr val="FFFFFF"/>
                  </a:gs>
                  <a:gs pos="100000">
                    <a:srgbClr val="FF0000"/>
                  </a:gs>
                </a:gsLst>
                <a:path path="shape">
                  <a:fillToRect l="50000" t="50000" r="50000" b="50000"/>
                </a:path>
              </a:gra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5900" name="AutoShape 12"/>
              <p:cNvSpPr>
                <a:spLocks noChangeArrowheads="1"/>
              </p:cNvSpPr>
              <p:nvPr/>
            </p:nvSpPr>
            <p:spPr bwMode="auto">
              <a:xfrm>
                <a:off x="4761" y="1957"/>
                <a:ext cx="132" cy="159"/>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1" name="AutoShape 13"/>
              <p:cNvSpPr>
                <a:spLocks noChangeArrowheads="1"/>
              </p:cNvSpPr>
              <p:nvPr/>
            </p:nvSpPr>
            <p:spPr bwMode="auto">
              <a:xfrm>
                <a:off x="5069" y="2274"/>
                <a:ext cx="133" cy="158"/>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2" name="Freeform 14"/>
              <p:cNvSpPr/>
              <p:nvPr/>
            </p:nvSpPr>
            <p:spPr bwMode="auto">
              <a:xfrm>
                <a:off x="3924" y="1694"/>
                <a:ext cx="1366" cy="2002"/>
              </a:xfrm>
              <a:custGeom>
                <a:avLst/>
                <a:gdLst>
                  <a:gd name="T0" fmla="*/ 0 w 1488"/>
                  <a:gd name="T1" fmla="*/ 0 h 1728"/>
                  <a:gd name="T2" fmla="*/ 493 w 1488"/>
                  <a:gd name="T3" fmla="*/ 123 h 1728"/>
                  <a:gd name="T4" fmla="*/ 952 w 1488"/>
                  <a:gd name="T5" fmla="*/ 312 h 1728"/>
                  <a:gd name="T6" fmla="*/ 1381 w 1488"/>
                  <a:gd name="T7" fmla="*/ 782 h 1728"/>
                  <a:gd name="T8" fmla="*/ 1480 w 1488"/>
                  <a:gd name="T9" fmla="*/ 1440 h 1728"/>
                  <a:gd name="T10" fmla="*/ 1430 w 1488"/>
                  <a:gd name="T11" fmla="*/ 1728 h 1728"/>
                </a:gdLst>
                <a:ahLst/>
                <a:cxnLst>
                  <a:cxn ang="0">
                    <a:pos x="T0" y="T1"/>
                  </a:cxn>
                  <a:cxn ang="0">
                    <a:pos x="T2" y="T3"/>
                  </a:cxn>
                  <a:cxn ang="0">
                    <a:pos x="T4" y="T5"/>
                  </a:cxn>
                  <a:cxn ang="0">
                    <a:pos x="T6" y="T7"/>
                  </a:cxn>
                  <a:cxn ang="0">
                    <a:pos x="T8" y="T9"/>
                  </a:cxn>
                  <a:cxn ang="0">
                    <a:pos x="T10" y="T11"/>
                  </a:cxn>
                </a:cxnLst>
                <a:rect l="0" t="0" r="r" b="b"/>
                <a:pathLst>
                  <a:path w="1488" h="1728">
                    <a:moveTo>
                      <a:pt x="0" y="0"/>
                    </a:moveTo>
                    <a:cubicBezTo>
                      <a:pt x="169" y="34"/>
                      <a:pt x="334" y="71"/>
                      <a:pt x="493" y="123"/>
                    </a:cubicBezTo>
                    <a:cubicBezTo>
                      <a:pt x="652" y="175"/>
                      <a:pt x="804" y="202"/>
                      <a:pt x="952" y="312"/>
                    </a:cubicBezTo>
                    <a:cubicBezTo>
                      <a:pt x="1100" y="422"/>
                      <a:pt x="1293" y="594"/>
                      <a:pt x="1381" y="782"/>
                    </a:cubicBezTo>
                    <a:cubicBezTo>
                      <a:pt x="1469" y="970"/>
                      <a:pt x="1472" y="1282"/>
                      <a:pt x="1480" y="1440"/>
                    </a:cubicBezTo>
                    <a:cubicBezTo>
                      <a:pt x="1488" y="1598"/>
                      <a:pt x="1439" y="1687"/>
                      <a:pt x="1430" y="1728"/>
                    </a:cubicBezTo>
                  </a:path>
                </a:pathLst>
              </a:custGeom>
              <a:noFill/>
              <a:ln w="28575" cap="flat" cmpd="sng">
                <a:solidFill>
                  <a:srgbClr val="0000FF"/>
                </a:solidFill>
                <a:prstDash val="dash"/>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3" name="Line 15"/>
              <p:cNvSpPr>
                <a:spLocks noChangeShapeType="1"/>
              </p:cNvSpPr>
              <p:nvPr/>
            </p:nvSpPr>
            <p:spPr bwMode="auto">
              <a:xfrm flipV="1">
                <a:off x="4100" y="2063"/>
                <a:ext cx="749" cy="685"/>
              </a:xfrm>
              <a:prstGeom prst="line">
                <a:avLst/>
              </a:prstGeom>
              <a:noFill/>
              <a:ln w="317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4" name="Line 16"/>
              <p:cNvSpPr>
                <a:spLocks noChangeShapeType="1"/>
              </p:cNvSpPr>
              <p:nvPr/>
            </p:nvSpPr>
            <p:spPr bwMode="auto">
              <a:xfrm flipV="1">
                <a:off x="4100" y="2379"/>
                <a:ext cx="1058" cy="369"/>
              </a:xfrm>
              <a:prstGeom prst="line">
                <a:avLst/>
              </a:prstGeom>
              <a:noFill/>
              <a:ln w="317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5" name="Line 17"/>
              <p:cNvSpPr>
                <a:spLocks noChangeShapeType="1"/>
              </p:cNvSpPr>
              <p:nvPr/>
            </p:nvSpPr>
            <p:spPr bwMode="auto">
              <a:xfrm>
                <a:off x="4849" y="2063"/>
                <a:ext cx="264" cy="316"/>
              </a:xfrm>
              <a:prstGeom prst="line">
                <a:avLst/>
              </a:prstGeom>
              <a:noFill/>
              <a:ln w="31750">
                <a:solidFill>
                  <a:srgbClr val="FF00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5906" name="Object 18"/>
              <p:cNvGraphicFramePr>
                <a:graphicFrameLocks noChangeAspect="1"/>
              </p:cNvGraphicFramePr>
              <p:nvPr/>
            </p:nvGraphicFramePr>
            <p:xfrm>
              <a:off x="4277" y="1968"/>
              <a:ext cx="427" cy="384"/>
            </p:xfrm>
            <a:graphic>
              <a:graphicData uri="http://schemas.openxmlformats.org/presentationml/2006/ole">
                <mc:AlternateContent xmlns:mc="http://schemas.openxmlformats.org/markup-compatibility/2006">
                  <mc:Choice xmlns:v="urn:schemas-microsoft-com:vml" Requires="v">
                    <p:oleObj spid="_x0000_s39096" name="公式" r:id="rId9" imgW="4876800" imgH="3657600" progId="">
                      <p:embed/>
                    </p:oleObj>
                  </mc:Choice>
                  <mc:Fallback>
                    <p:oleObj name="公式" r:id="rId9" imgW="4876800" imgH="3657600" progId="">
                      <p:embed/>
                      <p:pic>
                        <p:nvPicPr>
                          <p:cNvPr id="0" name="Picture 15" descr="image1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7" y="1968"/>
                            <a:ext cx="42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07" name="Object 19"/>
              <p:cNvGraphicFramePr>
                <a:graphicFrameLocks noChangeAspect="1"/>
              </p:cNvGraphicFramePr>
              <p:nvPr/>
            </p:nvGraphicFramePr>
            <p:xfrm>
              <a:off x="4560" y="2555"/>
              <a:ext cx="768" cy="325"/>
            </p:xfrm>
            <a:graphic>
              <a:graphicData uri="http://schemas.openxmlformats.org/presentationml/2006/ole">
                <mc:AlternateContent xmlns:mc="http://schemas.openxmlformats.org/markup-compatibility/2006">
                  <mc:Choice xmlns:v="urn:schemas-microsoft-com:vml" Requires="v">
                    <p:oleObj spid="_x0000_s39097" name="公式" r:id="rId11" imgW="21031200" imgH="7315200" progId="">
                      <p:embed/>
                    </p:oleObj>
                  </mc:Choice>
                  <mc:Fallback>
                    <p:oleObj name="公式" r:id="rId11" imgW="21031200" imgH="7315200" progId="">
                      <p:embed/>
                      <p:pic>
                        <p:nvPicPr>
                          <p:cNvPr id="0" name="Picture 14" descr="image1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2555"/>
                            <a:ext cx="768"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08" name="Object 20"/>
              <p:cNvGraphicFramePr>
                <a:graphicFrameLocks noChangeAspect="1"/>
              </p:cNvGraphicFramePr>
              <p:nvPr/>
            </p:nvGraphicFramePr>
            <p:xfrm>
              <a:off x="4937" y="1852"/>
              <a:ext cx="346" cy="307"/>
            </p:xfrm>
            <a:graphic>
              <a:graphicData uri="http://schemas.openxmlformats.org/presentationml/2006/ole">
                <mc:AlternateContent xmlns:mc="http://schemas.openxmlformats.org/markup-compatibility/2006">
                  <mc:Choice xmlns:v="urn:schemas-microsoft-com:vml" Requires="v">
                    <p:oleObj spid="_x0000_s39098" name="公式" r:id="rId13" imgW="7010400" imgH="6096000" progId="">
                      <p:embed/>
                    </p:oleObj>
                  </mc:Choice>
                  <mc:Fallback>
                    <p:oleObj name="公式" r:id="rId13" imgW="7010400" imgH="6096000" progId="">
                      <p:embed/>
                      <p:pic>
                        <p:nvPicPr>
                          <p:cNvPr id="0" name="Picture 13" descr="image1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7" y="1852"/>
                            <a:ext cx="346"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9" name="AutoShape 21"/>
              <p:cNvSpPr>
                <a:spLocks noChangeArrowheads="1"/>
              </p:cNvSpPr>
              <p:nvPr/>
            </p:nvSpPr>
            <p:spPr bwMode="auto">
              <a:xfrm>
                <a:off x="4144" y="1694"/>
                <a:ext cx="133" cy="158"/>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10" name="AutoShape 22"/>
              <p:cNvSpPr>
                <a:spLocks noChangeArrowheads="1"/>
              </p:cNvSpPr>
              <p:nvPr/>
            </p:nvSpPr>
            <p:spPr bwMode="auto">
              <a:xfrm>
                <a:off x="5202" y="3327"/>
                <a:ext cx="132" cy="158"/>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11" name="Line 23"/>
              <p:cNvSpPr>
                <a:spLocks noChangeShapeType="1"/>
              </p:cNvSpPr>
              <p:nvPr/>
            </p:nvSpPr>
            <p:spPr bwMode="auto">
              <a:xfrm flipV="1">
                <a:off x="4100" y="1799"/>
                <a:ext cx="132" cy="949"/>
              </a:xfrm>
              <a:prstGeom prst="line">
                <a:avLst/>
              </a:prstGeom>
              <a:noFill/>
              <a:ln w="28575">
                <a:solidFill>
                  <a:srgbClr val="008000"/>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12" name="Line 24"/>
              <p:cNvSpPr>
                <a:spLocks noChangeShapeType="1"/>
              </p:cNvSpPr>
              <p:nvPr/>
            </p:nvSpPr>
            <p:spPr bwMode="auto">
              <a:xfrm>
                <a:off x="4100" y="2748"/>
                <a:ext cx="1190" cy="685"/>
              </a:xfrm>
              <a:prstGeom prst="line">
                <a:avLst/>
              </a:prstGeom>
              <a:noFill/>
              <a:ln w="28575">
                <a:solidFill>
                  <a:srgbClr val="008000"/>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5913" name="Object 25"/>
              <p:cNvGraphicFramePr>
                <a:graphicFrameLocks noChangeAspect="1"/>
              </p:cNvGraphicFramePr>
              <p:nvPr/>
            </p:nvGraphicFramePr>
            <p:xfrm>
              <a:off x="3924" y="1747"/>
              <a:ext cx="242" cy="241"/>
            </p:xfrm>
            <a:graphic>
              <a:graphicData uri="http://schemas.openxmlformats.org/presentationml/2006/ole">
                <mc:AlternateContent xmlns:mc="http://schemas.openxmlformats.org/markup-compatibility/2006">
                  <mc:Choice xmlns:v="urn:schemas-microsoft-com:vml" Requires="v">
                    <p:oleObj spid="_x0000_s39099" name="公式" r:id="rId15" imgW="5486400" imgH="4572000" progId="">
                      <p:embed/>
                    </p:oleObj>
                  </mc:Choice>
                  <mc:Fallback>
                    <p:oleObj name="公式" r:id="rId15" imgW="5486400" imgH="4572000" progId="">
                      <p:embed/>
                      <p:pic>
                        <p:nvPicPr>
                          <p:cNvPr id="0" name="Picture 12" descr="image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 y="1747"/>
                            <a:ext cx="242"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14" name="Object 26"/>
              <p:cNvGraphicFramePr>
                <a:graphicFrameLocks noChangeAspect="1"/>
              </p:cNvGraphicFramePr>
              <p:nvPr/>
            </p:nvGraphicFramePr>
            <p:xfrm>
              <a:off x="4064" y="2880"/>
              <a:ext cx="208" cy="288"/>
            </p:xfrm>
            <a:graphic>
              <a:graphicData uri="http://schemas.openxmlformats.org/presentationml/2006/ole">
                <mc:AlternateContent xmlns:mc="http://schemas.openxmlformats.org/markup-compatibility/2006">
                  <mc:Choice xmlns:v="urn:schemas-microsoft-com:vml" Requires="v">
                    <p:oleObj spid="_x0000_s39100" name="Equation" r:id="rId16" imgW="3657600" imgH="4267200" progId="">
                      <p:embed/>
                    </p:oleObj>
                  </mc:Choice>
                  <mc:Fallback>
                    <p:oleObj name="Equation" r:id="rId16" imgW="3657600" imgH="4267200" progId="">
                      <p:embed/>
                      <p:pic>
                        <p:nvPicPr>
                          <p:cNvPr id="0" name="Picture 11" descr="image1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4" y="2880"/>
                            <a:ext cx="2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15" name="Object 27"/>
              <p:cNvGraphicFramePr>
                <a:graphicFrameLocks noChangeAspect="1"/>
              </p:cNvGraphicFramePr>
              <p:nvPr/>
            </p:nvGraphicFramePr>
            <p:xfrm>
              <a:off x="3792" y="2412"/>
              <a:ext cx="192" cy="154"/>
            </p:xfrm>
            <a:graphic>
              <a:graphicData uri="http://schemas.openxmlformats.org/presentationml/2006/ole">
                <mc:AlternateContent xmlns:mc="http://schemas.openxmlformats.org/markup-compatibility/2006">
                  <mc:Choice xmlns:v="urn:schemas-microsoft-com:vml" Requires="v">
                    <p:oleObj spid="_x0000_s39101" name="Equation" r:id="rId18" imgW="4876800" imgH="3962400" progId="">
                      <p:embed/>
                    </p:oleObj>
                  </mc:Choice>
                  <mc:Fallback>
                    <p:oleObj name="Equation" r:id="rId18" imgW="4876800" imgH="3962400" progId="">
                      <p:embed/>
                      <p:pic>
                        <p:nvPicPr>
                          <p:cNvPr id="0" name="Picture 10" descr="image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2412"/>
                            <a:ext cx="192" cy="1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16" name="Object 28"/>
              <p:cNvGraphicFramePr>
                <a:graphicFrameLocks noChangeAspect="1"/>
              </p:cNvGraphicFramePr>
              <p:nvPr/>
            </p:nvGraphicFramePr>
            <p:xfrm>
              <a:off x="4235" y="1536"/>
              <a:ext cx="187" cy="237"/>
            </p:xfrm>
            <a:graphic>
              <a:graphicData uri="http://schemas.openxmlformats.org/presentationml/2006/ole">
                <mc:AlternateContent xmlns:mc="http://schemas.openxmlformats.org/markup-compatibility/2006">
                  <mc:Choice xmlns:v="urn:schemas-microsoft-com:vml" Requires="v">
                    <p:oleObj spid="_x0000_s39102" name="公式" r:id="rId19" imgW="185760" imgH="258840" progId="">
                      <p:embed/>
                    </p:oleObj>
                  </mc:Choice>
                  <mc:Fallback>
                    <p:oleObj name="公式" r:id="rId19" imgW="185760" imgH="258840" progId="">
                      <p:embed/>
                      <p:pic>
                        <p:nvPicPr>
                          <p:cNvPr id="0" name="Picture 9" descr="image1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5" y="1536"/>
                            <a:ext cx="187"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17" name="Object 29"/>
              <p:cNvGraphicFramePr>
                <a:graphicFrameLocks noChangeAspect="1"/>
              </p:cNvGraphicFramePr>
              <p:nvPr/>
            </p:nvGraphicFramePr>
            <p:xfrm>
              <a:off x="5334" y="3327"/>
              <a:ext cx="186" cy="237"/>
            </p:xfrm>
            <a:graphic>
              <a:graphicData uri="http://schemas.openxmlformats.org/presentationml/2006/ole">
                <mc:AlternateContent xmlns:mc="http://schemas.openxmlformats.org/markup-compatibility/2006">
                  <mc:Choice xmlns:v="urn:schemas-microsoft-com:vml" Requires="v">
                    <p:oleObj spid="_x0000_s39103" name="公式" r:id="rId21" imgW="185760" imgH="258840" progId="">
                      <p:embed/>
                    </p:oleObj>
                  </mc:Choice>
                  <mc:Fallback>
                    <p:oleObj name="公式" r:id="rId21" imgW="185760" imgH="258840" progId="">
                      <p:embed/>
                      <p:pic>
                        <p:nvPicPr>
                          <p:cNvPr id="0" name="Picture 8" descr="image1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 y="3327"/>
                            <a:ext cx="186"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65932" name="Group 44"/>
          <p:cNvGrpSpPr/>
          <p:nvPr/>
        </p:nvGrpSpPr>
        <p:grpSpPr bwMode="auto">
          <a:xfrm>
            <a:off x="152400" y="2438400"/>
            <a:ext cx="4495800" cy="519113"/>
            <a:chOff x="144" y="1389"/>
            <a:chExt cx="2832" cy="327"/>
          </a:xfrm>
        </p:grpSpPr>
        <p:sp>
          <p:nvSpPr>
            <p:cNvPr id="165920" name="Rectangle 32"/>
            <p:cNvSpPr>
              <a:spLocks noChangeArrowheads="1"/>
            </p:cNvSpPr>
            <p:nvPr/>
          </p:nvSpPr>
          <p:spPr bwMode="auto">
            <a:xfrm>
              <a:off x="144" y="1389"/>
              <a:ext cx="28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800" dirty="0">
                  <a:latin typeface="Arial" panose="020B0604020202020204" pitchFamily="34" charset="0"/>
                </a:rPr>
                <a:t>对 </a:t>
              </a:r>
              <a:r>
                <a:rPr lang="zh-CN" altLang="zh-CN" sz="2800" dirty="0">
                  <a:latin typeface="Arial" panose="020B0604020202020204" pitchFamily="34" charset="0"/>
                </a:rPr>
                <a:t>     </a:t>
              </a:r>
              <a:r>
                <a:rPr lang="zh-CN" altLang="en-US" sz="2800" dirty="0">
                  <a:latin typeface="Arial" panose="020B0604020202020204" pitchFamily="34" charset="0"/>
                </a:rPr>
                <a:t>的万有引力为</a:t>
              </a:r>
            </a:p>
          </p:txBody>
        </p:sp>
        <p:graphicFrame>
          <p:nvGraphicFramePr>
            <p:cNvPr id="165921" name="Object 33"/>
            <p:cNvGraphicFramePr>
              <a:graphicFrameLocks noChangeAspect="1"/>
            </p:cNvGraphicFramePr>
            <p:nvPr/>
          </p:nvGraphicFramePr>
          <p:xfrm>
            <a:off x="269" y="1423"/>
            <a:ext cx="298" cy="243"/>
          </p:xfrm>
          <a:graphic>
            <a:graphicData uri="http://schemas.openxmlformats.org/presentationml/2006/ole">
              <mc:AlternateContent xmlns:mc="http://schemas.openxmlformats.org/markup-compatibility/2006">
                <mc:Choice xmlns:v="urn:schemas-microsoft-com:vml" Requires="v">
                  <p:oleObj spid="_x0000_s39104" name="Equation" r:id="rId23" imgW="4876800" imgH="3962400" progId="">
                    <p:embed/>
                  </p:oleObj>
                </mc:Choice>
                <mc:Fallback>
                  <p:oleObj name="Equation" r:id="rId23" imgW="4876800" imgH="3962400" progId="">
                    <p:embed/>
                    <p:pic>
                      <p:nvPicPr>
                        <p:cNvPr id="0" name="Picture 7" descr="image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 y="1423"/>
                          <a:ext cx="298"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22" name="Object 34"/>
            <p:cNvGraphicFramePr>
              <a:graphicFrameLocks noChangeAspect="1"/>
            </p:cNvGraphicFramePr>
            <p:nvPr/>
          </p:nvGraphicFramePr>
          <p:xfrm>
            <a:off x="847" y="1441"/>
            <a:ext cx="264" cy="220"/>
          </p:xfrm>
          <a:graphic>
            <a:graphicData uri="http://schemas.openxmlformats.org/presentationml/2006/ole">
              <mc:AlternateContent xmlns:mc="http://schemas.openxmlformats.org/markup-compatibility/2006">
                <mc:Choice xmlns:v="urn:schemas-microsoft-com:vml" Requires="v">
                  <p:oleObj spid="_x0000_s39105" name="公式" r:id="rId24" imgW="5486400" imgH="4572000" progId="">
                    <p:embed/>
                  </p:oleObj>
                </mc:Choice>
                <mc:Fallback>
                  <p:oleObj name="公式" r:id="rId24" imgW="5486400" imgH="4572000" progId="">
                    <p:embed/>
                    <p:pic>
                      <p:nvPicPr>
                        <p:cNvPr id="0" name="Picture 6" descr="image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 y="1441"/>
                          <a:ext cx="264"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5923" name="Object 35"/>
          <p:cNvGraphicFramePr>
            <a:graphicFrameLocks noChangeAspect="1"/>
          </p:cNvGraphicFramePr>
          <p:nvPr/>
        </p:nvGraphicFramePr>
        <p:xfrm>
          <a:off x="1497013" y="3333750"/>
          <a:ext cx="2981325" cy="1162050"/>
        </p:xfrm>
        <a:graphic>
          <a:graphicData uri="http://schemas.openxmlformats.org/presentationml/2006/ole">
            <mc:AlternateContent xmlns:mc="http://schemas.openxmlformats.org/markup-compatibility/2006">
              <mc:Choice xmlns:v="urn:schemas-microsoft-com:vml" Requires="v">
                <p:oleObj spid="_x0000_s39106" name="Equation" r:id="rId25" imgW="22555200" imgH="9448800" progId="">
                  <p:embed/>
                </p:oleObj>
              </mc:Choice>
              <mc:Fallback>
                <p:oleObj name="Equation" r:id="rId25" imgW="22555200" imgH="9448800" progId="">
                  <p:embed/>
                  <p:pic>
                    <p:nvPicPr>
                      <p:cNvPr id="0" name="Picture 5" descr="image1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97013" y="3333750"/>
                        <a:ext cx="2981325" cy="1162050"/>
                      </a:xfrm>
                      <a:prstGeom prst="rect">
                        <a:avLst/>
                      </a:prstGeom>
                      <a:gradFill rotWithShape="0">
                        <a:gsLst>
                          <a:gs pos="0">
                            <a:srgbClr val="4F81BD"/>
                          </a:gs>
                          <a:gs pos="50000">
                            <a:srgbClr val="FFFFFF"/>
                          </a:gs>
                          <a:gs pos="100000">
                            <a:srgbClr val="4F81BD"/>
                          </a:gs>
                        </a:gsLst>
                        <a:lin ang="5400000" scaled="1"/>
                      </a:gradFill>
                      <a:ln w="12700">
                        <a:solidFill>
                          <a:srgbClr val="1F497D"/>
                        </a:solidFill>
                        <a:miter lim="800000"/>
                        <a:headEnd/>
                        <a:tailEnd/>
                      </a:ln>
                    </p:spPr>
                  </p:pic>
                </p:oleObj>
              </mc:Fallback>
            </mc:AlternateContent>
          </a:graphicData>
        </a:graphic>
      </p:graphicFrame>
      <p:graphicFrame>
        <p:nvGraphicFramePr>
          <p:cNvPr id="165924" name="Object 36"/>
          <p:cNvGraphicFramePr>
            <a:graphicFrameLocks noChangeAspect="1"/>
          </p:cNvGraphicFramePr>
          <p:nvPr/>
        </p:nvGraphicFramePr>
        <p:xfrm>
          <a:off x="395288" y="5300663"/>
          <a:ext cx="5108575" cy="1162050"/>
        </p:xfrm>
        <a:graphic>
          <a:graphicData uri="http://schemas.openxmlformats.org/presentationml/2006/ole">
            <mc:AlternateContent xmlns:mc="http://schemas.openxmlformats.org/markup-compatibility/2006">
              <mc:Choice xmlns:v="urn:schemas-microsoft-com:vml" Requires="v">
                <p:oleObj spid="_x0000_s39107" name="Equation" r:id="rId27" imgW="41452800" imgH="9448800" progId="">
                  <p:embed/>
                </p:oleObj>
              </mc:Choice>
              <mc:Fallback>
                <p:oleObj name="Equation" r:id="rId27" imgW="41452800" imgH="9448800" progId="">
                  <p:embed/>
                  <p:pic>
                    <p:nvPicPr>
                      <p:cNvPr id="0" name="Picture 4" descr="image1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5288" y="5300663"/>
                        <a:ext cx="5108575"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5926" name="Group 38"/>
          <p:cNvGrpSpPr/>
          <p:nvPr/>
        </p:nvGrpSpPr>
        <p:grpSpPr bwMode="auto">
          <a:xfrm>
            <a:off x="468313" y="4581525"/>
            <a:ext cx="4897437" cy="579438"/>
            <a:chOff x="793" y="2521"/>
            <a:chExt cx="3085" cy="365"/>
          </a:xfrm>
        </p:grpSpPr>
        <p:graphicFrame>
          <p:nvGraphicFramePr>
            <p:cNvPr id="165927" name="Object 39"/>
            <p:cNvGraphicFramePr>
              <a:graphicFrameLocks noChangeAspect="1"/>
            </p:cNvGraphicFramePr>
            <p:nvPr/>
          </p:nvGraphicFramePr>
          <p:xfrm>
            <a:off x="793" y="2613"/>
            <a:ext cx="264" cy="220"/>
          </p:xfrm>
          <a:graphic>
            <a:graphicData uri="http://schemas.openxmlformats.org/presentationml/2006/ole">
              <mc:AlternateContent xmlns:mc="http://schemas.openxmlformats.org/markup-compatibility/2006">
                <mc:Choice xmlns:v="urn:schemas-microsoft-com:vml" Requires="v">
                  <p:oleObj spid="_x0000_s39108" name="公式" r:id="rId29" imgW="5486400" imgH="4572000" progId="">
                    <p:embed/>
                  </p:oleObj>
                </mc:Choice>
                <mc:Fallback>
                  <p:oleObj name="公式" r:id="rId29" imgW="5486400" imgH="4572000" progId="">
                    <p:embed/>
                    <p:pic>
                      <p:nvPicPr>
                        <p:cNvPr id="0" name="Picture 3" descr="image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2613"/>
                          <a:ext cx="264"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28" name="Text Box 40"/>
            <p:cNvSpPr txBox="1">
              <a:spLocks noChangeArrowheads="1"/>
            </p:cNvSpPr>
            <p:nvPr/>
          </p:nvSpPr>
          <p:spPr bwMode="auto">
            <a:xfrm>
              <a:off x="985" y="2521"/>
              <a:ext cx="28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t>移动    时，  作元功为 </a:t>
              </a:r>
            </a:p>
          </p:txBody>
        </p:sp>
        <p:graphicFrame>
          <p:nvGraphicFramePr>
            <p:cNvPr id="165929" name="Object 41"/>
            <p:cNvGraphicFramePr>
              <a:graphicFrameLocks noChangeAspect="1"/>
            </p:cNvGraphicFramePr>
            <p:nvPr/>
          </p:nvGraphicFramePr>
          <p:xfrm>
            <a:off x="2245" y="2532"/>
            <a:ext cx="294" cy="316"/>
          </p:xfrm>
          <a:graphic>
            <a:graphicData uri="http://schemas.openxmlformats.org/presentationml/2006/ole">
              <mc:AlternateContent xmlns:mc="http://schemas.openxmlformats.org/markup-compatibility/2006">
                <mc:Choice xmlns:v="urn:schemas-microsoft-com:vml" Requires="v">
                  <p:oleObj spid="_x0000_s39109" name="Equation" r:id="rId30" imgW="3962400" imgH="4572000" progId="">
                    <p:embed/>
                  </p:oleObj>
                </mc:Choice>
                <mc:Fallback>
                  <p:oleObj name="Equation" r:id="rId30" imgW="3962400" imgH="4572000" progId="">
                    <p:embed/>
                    <p:pic>
                      <p:nvPicPr>
                        <p:cNvPr id="0" name="Picture 2" descr="image1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45" y="2532"/>
                          <a:ext cx="29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165930" name="Object 42"/>
            <p:cNvGraphicFramePr>
              <a:graphicFrameLocks noChangeAspect="1"/>
            </p:cNvGraphicFramePr>
            <p:nvPr/>
          </p:nvGraphicFramePr>
          <p:xfrm>
            <a:off x="1528" y="2550"/>
            <a:ext cx="344" cy="301"/>
          </p:xfrm>
          <a:graphic>
            <a:graphicData uri="http://schemas.openxmlformats.org/presentationml/2006/ole">
              <mc:AlternateContent xmlns:mc="http://schemas.openxmlformats.org/markup-compatibility/2006">
                <mc:Choice xmlns:v="urn:schemas-microsoft-com:vml" Requires="v">
                  <p:oleObj spid="_x0000_s39110" name="公式" r:id="rId32" imgW="4876800" imgH="4267200" progId="">
                    <p:embed/>
                  </p:oleObj>
                </mc:Choice>
                <mc:Fallback>
                  <p:oleObj name="公式" r:id="rId32" imgW="4876800" imgH="4267200" progId="">
                    <p:embed/>
                    <p:pic>
                      <p:nvPicPr>
                        <p:cNvPr id="0" name="Picture 1" descr="image12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28" y="2550"/>
                          <a:ext cx="344"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 name="Rectangle 3"/>
          <p:cNvSpPr>
            <a:spLocks noChangeArrowheads="1"/>
          </p:cNvSpPr>
          <p:nvPr/>
        </p:nvSpPr>
        <p:spPr bwMode="auto">
          <a:xfrm>
            <a:off x="304800" y="3048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保守力与非保守力  势能</a:t>
            </a:r>
          </a:p>
        </p:txBody>
      </p:sp>
      <p:sp>
        <p:nvSpPr>
          <p:cNvPr id="43" name="矩形 42"/>
          <p:cNvSpPr/>
          <p:nvPr/>
        </p:nvSpPr>
        <p:spPr>
          <a:xfrm>
            <a:off x="726080" y="5646500"/>
            <a:ext cx="21602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755576" y="5661248"/>
            <a:ext cx="28803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t>
            </a:r>
            <a:endParaRPr lang="zh-CN" altLang="en-US" dirty="0"/>
          </a:p>
        </p:txBody>
      </p:sp>
      <p:sp>
        <p:nvSpPr>
          <p:cNvPr id="45" name="TextBox 44"/>
          <p:cNvSpPr txBox="1"/>
          <p:nvPr/>
        </p:nvSpPr>
        <p:spPr>
          <a:xfrm>
            <a:off x="611560" y="5614320"/>
            <a:ext cx="360040" cy="523220"/>
          </a:xfrm>
          <a:prstGeom prst="rect">
            <a:avLst/>
          </a:prstGeom>
          <a:noFill/>
        </p:spPr>
        <p:txBody>
          <a:bodyPr wrap="square" rtlCol="0">
            <a:spAutoFit/>
          </a:bodyPr>
          <a:lstStyle/>
          <a:p>
            <a:r>
              <a:rPr lang="en-US" altLang="zh-CN" sz="2800" dirty="0" smtClean="0"/>
              <a:t>W</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5931"/>
                                        </p:tgtEl>
                                        <p:attrNameLst>
                                          <p:attrName>style.visibility</p:attrName>
                                        </p:attrNameLst>
                                      </p:cBhvr>
                                      <p:to>
                                        <p:strVal val="visible"/>
                                      </p:to>
                                    </p:set>
                                    <p:animEffect transition="in" filter="slide(fromBottom)">
                                      <p:cBhvr>
                                        <p:cTn id="7" dur="500"/>
                                        <p:tgtEl>
                                          <p:spTgt spid="1659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5932"/>
                                        </p:tgtEl>
                                        <p:attrNameLst>
                                          <p:attrName>style.visibility</p:attrName>
                                        </p:attrNameLst>
                                      </p:cBhvr>
                                      <p:to>
                                        <p:strVal val="visible"/>
                                      </p:to>
                                    </p:set>
                                    <p:animEffect transition="in" filter="slide(fromBottom)">
                                      <p:cBhvr>
                                        <p:cTn id="12" dur="500"/>
                                        <p:tgtEl>
                                          <p:spTgt spid="1659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5923"/>
                                        </p:tgtEl>
                                        <p:attrNameLst>
                                          <p:attrName>style.visibility</p:attrName>
                                        </p:attrNameLst>
                                      </p:cBhvr>
                                      <p:to>
                                        <p:strVal val="visible"/>
                                      </p:to>
                                    </p:set>
                                    <p:animEffect transition="in" filter="blinds(vertical)">
                                      <p:cBhvr>
                                        <p:cTn id="17" dur="500"/>
                                        <p:tgtEl>
                                          <p:spTgt spid="1659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5926"/>
                                        </p:tgtEl>
                                        <p:attrNameLst>
                                          <p:attrName>style.visibility</p:attrName>
                                        </p:attrNameLst>
                                      </p:cBhvr>
                                      <p:to>
                                        <p:strVal val="visible"/>
                                      </p:to>
                                    </p:set>
                                    <p:animEffect transition="in" filter="blinds(horizontal)">
                                      <p:cBhvr>
                                        <p:cTn id="22" dur="500"/>
                                        <p:tgtEl>
                                          <p:spTgt spid="1659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5924"/>
                                        </p:tgtEl>
                                        <p:attrNameLst>
                                          <p:attrName>style.visibility</p:attrName>
                                        </p:attrNameLst>
                                      </p:cBhvr>
                                      <p:to>
                                        <p:strVal val="visible"/>
                                      </p:to>
                                    </p:set>
                                    <p:animEffect transition="in" filter="blinds(horizontal)">
                                      <p:cBhvr>
                                        <p:cTn id="27" dur="500"/>
                                        <p:tgtEl>
                                          <p:spTgt spid="165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1"/>
          <p:cNvSpPr>
            <a:spLocks noGrp="1"/>
          </p:cNvSpPr>
          <p:nvPr>
            <p:ph type="ftr" sz="quarter" idx="10"/>
          </p:nvPr>
        </p:nvSpPr>
        <p:spPr/>
        <p:txBody>
          <a:bodyPr/>
          <a:lstStyle/>
          <a:p>
            <a:fld id="{0E232C9A-7308-4F75-B932-253C6997CEE7}" type="slidenum">
              <a:rPr lang="en-US" altLang="zh-CN"/>
              <a:pPr/>
              <a:t>25</a:t>
            </a:fld>
            <a:endParaRPr lang="en-US" altLang="zh-CN"/>
          </a:p>
        </p:txBody>
      </p:sp>
      <p:grpSp>
        <p:nvGrpSpPr>
          <p:cNvPr id="2" name="Group 2"/>
          <p:cNvGrpSpPr/>
          <p:nvPr/>
        </p:nvGrpSpPr>
        <p:grpSpPr bwMode="auto">
          <a:xfrm>
            <a:off x="6137275" y="914400"/>
            <a:ext cx="2971800" cy="5334000"/>
            <a:chOff x="3744" y="576"/>
            <a:chExt cx="1872" cy="3360"/>
          </a:xfrm>
        </p:grpSpPr>
        <p:sp>
          <p:nvSpPr>
            <p:cNvPr id="166915" name="Rectangle 3"/>
            <p:cNvSpPr>
              <a:spLocks noChangeArrowheads="1"/>
            </p:cNvSpPr>
            <p:nvPr/>
          </p:nvSpPr>
          <p:spPr bwMode="auto">
            <a:xfrm>
              <a:off x="3744" y="576"/>
              <a:ext cx="1872" cy="336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Group 4"/>
            <p:cNvGrpSpPr/>
            <p:nvPr/>
          </p:nvGrpSpPr>
          <p:grpSpPr bwMode="auto">
            <a:xfrm>
              <a:off x="3840" y="576"/>
              <a:ext cx="1728" cy="2160"/>
              <a:chOff x="3792" y="1536"/>
              <a:chExt cx="1728" cy="2160"/>
            </a:xfrm>
          </p:grpSpPr>
          <p:sp>
            <p:nvSpPr>
              <p:cNvPr id="166917" name="AutoShape 5"/>
              <p:cNvSpPr>
                <a:spLocks noChangeArrowheads="1"/>
              </p:cNvSpPr>
              <p:nvPr/>
            </p:nvSpPr>
            <p:spPr bwMode="auto">
              <a:xfrm>
                <a:off x="3924" y="2590"/>
                <a:ext cx="353" cy="368"/>
              </a:xfrm>
              <a:prstGeom prst="irregularSeal1">
                <a:avLst/>
              </a:prstGeom>
              <a:gradFill rotWithShape="0">
                <a:gsLst>
                  <a:gs pos="0">
                    <a:srgbClr val="FFFFFF"/>
                  </a:gs>
                  <a:gs pos="100000">
                    <a:srgbClr val="FF0000"/>
                  </a:gs>
                </a:gsLst>
                <a:path path="shape">
                  <a:fillToRect l="50000" t="50000" r="50000" b="50000"/>
                </a:path>
              </a:gradFill>
              <a:ln w="952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6918" name="AutoShape 6"/>
              <p:cNvSpPr>
                <a:spLocks noChangeArrowheads="1"/>
              </p:cNvSpPr>
              <p:nvPr/>
            </p:nvSpPr>
            <p:spPr bwMode="auto">
              <a:xfrm>
                <a:off x="4761" y="1957"/>
                <a:ext cx="132" cy="159"/>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9" name="AutoShape 7"/>
              <p:cNvSpPr>
                <a:spLocks noChangeArrowheads="1"/>
              </p:cNvSpPr>
              <p:nvPr/>
            </p:nvSpPr>
            <p:spPr bwMode="auto">
              <a:xfrm>
                <a:off x="5069" y="2274"/>
                <a:ext cx="133" cy="158"/>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0" name="Freeform 8"/>
              <p:cNvSpPr/>
              <p:nvPr/>
            </p:nvSpPr>
            <p:spPr bwMode="auto">
              <a:xfrm>
                <a:off x="3924" y="1694"/>
                <a:ext cx="1366" cy="2002"/>
              </a:xfrm>
              <a:custGeom>
                <a:avLst/>
                <a:gdLst>
                  <a:gd name="T0" fmla="*/ 0 w 1488"/>
                  <a:gd name="T1" fmla="*/ 0 h 1728"/>
                  <a:gd name="T2" fmla="*/ 493 w 1488"/>
                  <a:gd name="T3" fmla="*/ 123 h 1728"/>
                  <a:gd name="T4" fmla="*/ 952 w 1488"/>
                  <a:gd name="T5" fmla="*/ 312 h 1728"/>
                  <a:gd name="T6" fmla="*/ 1381 w 1488"/>
                  <a:gd name="T7" fmla="*/ 782 h 1728"/>
                  <a:gd name="T8" fmla="*/ 1480 w 1488"/>
                  <a:gd name="T9" fmla="*/ 1440 h 1728"/>
                  <a:gd name="T10" fmla="*/ 1430 w 1488"/>
                  <a:gd name="T11" fmla="*/ 1728 h 1728"/>
                </a:gdLst>
                <a:ahLst/>
                <a:cxnLst>
                  <a:cxn ang="0">
                    <a:pos x="T0" y="T1"/>
                  </a:cxn>
                  <a:cxn ang="0">
                    <a:pos x="T2" y="T3"/>
                  </a:cxn>
                  <a:cxn ang="0">
                    <a:pos x="T4" y="T5"/>
                  </a:cxn>
                  <a:cxn ang="0">
                    <a:pos x="T6" y="T7"/>
                  </a:cxn>
                  <a:cxn ang="0">
                    <a:pos x="T8" y="T9"/>
                  </a:cxn>
                  <a:cxn ang="0">
                    <a:pos x="T10" y="T11"/>
                  </a:cxn>
                </a:cxnLst>
                <a:rect l="0" t="0" r="r" b="b"/>
                <a:pathLst>
                  <a:path w="1488" h="1728">
                    <a:moveTo>
                      <a:pt x="0" y="0"/>
                    </a:moveTo>
                    <a:cubicBezTo>
                      <a:pt x="169" y="34"/>
                      <a:pt x="334" y="71"/>
                      <a:pt x="493" y="123"/>
                    </a:cubicBezTo>
                    <a:cubicBezTo>
                      <a:pt x="652" y="175"/>
                      <a:pt x="804" y="202"/>
                      <a:pt x="952" y="312"/>
                    </a:cubicBezTo>
                    <a:cubicBezTo>
                      <a:pt x="1100" y="422"/>
                      <a:pt x="1293" y="594"/>
                      <a:pt x="1381" y="782"/>
                    </a:cubicBezTo>
                    <a:cubicBezTo>
                      <a:pt x="1469" y="970"/>
                      <a:pt x="1472" y="1282"/>
                      <a:pt x="1480" y="1440"/>
                    </a:cubicBezTo>
                    <a:cubicBezTo>
                      <a:pt x="1488" y="1598"/>
                      <a:pt x="1439" y="1687"/>
                      <a:pt x="1430" y="1728"/>
                    </a:cubicBezTo>
                  </a:path>
                </a:pathLst>
              </a:custGeom>
              <a:noFill/>
              <a:ln w="28575" cap="flat" cmpd="sng">
                <a:solidFill>
                  <a:srgbClr val="0000FF"/>
                </a:solidFill>
                <a:prstDash val="dash"/>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1" name="Line 9"/>
              <p:cNvSpPr>
                <a:spLocks noChangeShapeType="1"/>
              </p:cNvSpPr>
              <p:nvPr/>
            </p:nvSpPr>
            <p:spPr bwMode="auto">
              <a:xfrm flipV="1">
                <a:off x="4100" y="2063"/>
                <a:ext cx="749" cy="685"/>
              </a:xfrm>
              <a:prstGeom prst="line">
                <a:avLst/>
              </a:prstGeom>
              <a:noFill/>
              <a:ln w="317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2" name="Line 10"/>
              <p:cNvSpPr>
                <a:spLocks noChangeShapeType="1"/>
              </p:cNvSpPr>
              <p:nvPr/>
            </p:nvSpPr>
            <p:spPr bwMode="auto">
              <a:xfrm flipV="1">
                <a:off x="4100" y="2379"/>
                <a:ext cx="1058" cy="369"/>
              </a:xfrm>
              <a:prstGeom prst="line">
                <a:avLst/>
              </a:prstGeom>
              <a:noFill/>
              <a:ln w="317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Line 11"/>
              <p:cNvSpPr>
                <a:spLocks noChangeShapeType="1"/>
              </p:cNvSpPr>
              <p:nvPr/>
            </p:nvSpPr>
            <p:spPr bwMode="auto">
              <a:xfrm>
                <a:off x="4849" y="2063"/>
                <a:ext cx="264" cy="316"/>
              </a:xfrm>
              <a:prstGeom prst="line">
                <a:avLst/>
              </a:prstGeom>
              <a:noFill/>
              <a:ln w="31750">
                <a:solidFill>
                  <a:srgbClr val="FF00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6924" name="Object 12"/>
              <p:cNvGraphicFramePr>
                <a:graphicFrameLocks noChangeAspect="1"/>
              </p:cNvGraphicFramePr>
              <p:nvPr/>
            </p:nvGraphicFramePr>
            <p:xfrm>
              <a:off x="4277" y="1968"/>
              <a:ext cx="427" cy="384"/>
            </p:xfrm>
            <a:graphic>
              <a:graphicData uri="http://schemas.openxmlformats.org/presentationml/2006/ole">
                <mc:AlternateContent xmlns:mc="http://schemas.openxmlformats.org/markup-compatibility/2006">
                  <mc:Choice xmlns:v="urn:schemas-microsoft-com:vml" Requires="v">
                    <p:oleObj spid="_x0000_s82082" name="公式" r:id="rId3" imgW="4876800" imgH="3657600" progId="">
                      <p:embed/>
                    </p:oleObj>
                  </mc:Choice>
                  <mc:Fallback>
                    <p:oleObj name="公式" r:id="rId3" imgW="4876800" imgH="3657600" progId="">
                      <p:embed/>
                      <p:pic>
                        <p:nvPicPr>
                          <p:cNvPr id="0" name="Picture 2" descr="image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 y="1968"/>
                            <a:ext cx="42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5" name="Object 13"/>
              <p:cNvGraphicFramePr>
                <a:graphicFrameLocks noChangeAspect="1"/>
              </p:cNvGraphicFramePr>
              <p:nvPr/>
            </p:nvGraphicFramePr>
            <p:xfrm>
              <a:off x="4560" y="2555"/>
              <a:ext cx="768" cy="325"/>
            </p:xfrm>
            <a:graphic>
              <a:graphicData uri="http://schemas.openxmlformats.org/presentationml/2006/ole">
                <mc:AlternateContent xmlns:mc="http://schemas.openxmlformats.org/markup-compatibility/2006">
                  <mc:Choice xmlns:v="urn:schemas-microsoft-com:vml" Requires="v">
                    <p:oleObj spid="_x0000_s82083" name="公式" r:id="rId5" imgW="21031200" imgH="7315200" progId="">
                      <p:embed/>
                    </p:oleObj>
                  </mc:Choice>
                  <mc:Fallback>
                    <p:oleObj name="公式" r:id="rId5" imgW="21031200" imgH="7315200" progId="">
                      <p:embed/>
                      <p:pic>
                        <p:nvPicPr>
                          <p:cNvPr id="0" name="Picture 3" descr="image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2555"/>
                            <a:ext cx="768"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6" name="Object 14"/>
              <p:cNvGraphicFramePr>
                <a:graphicFrameLocks noChangeAspect="1"/>
              </p:cNvGraphicFramePr>
              <p:nvPr/>
            </p:nvGraphicFramePr>
            <p:xfrm>
              <a:off x="4937" y="1852"/>
              <a:ext cx="346" cy="307"/>
            </p:xfrm>
            <a:graphic>
              <a:graphicData uri="http://schemas.openxmlformats.org/presentationml/2006/ole">
                <mc:AlternateContent xmlns:mc="http://schemas.openxmlformats.org/markup-compatibility/2006">
                  <mc:Choice xmlns:v="urn:schemas-microsoft-com:vml" Requires="v">
                    <p:oleObj spid="_x0000_s82084" name="公式" r:id="rId7" imgW="7010400" imgH="6096000" progId="">
                      <p:embed/>
                    </p:oleObj>
                  </mc:Choice>
                  <mc:Fallback>
                    <p:oleObj name="公式" r:id="rId7" imgW="7010400" imgH="6096000" progId="">
                      <p:embed/>
                      <p:pic>
                        <p:nvPicPr>
                          <p:cNvPr id="0" name="Picture 4" descr="image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7" y="1852"/>
                            <a:ext cx="346"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7" name="AutoShape 15"/>
              <p:cNvSpPr>
                <a:spLocks noChangeArrowheads="1"/>
              </p:cNvSpPr>
              <p:nvPr/>
            </p:nvSpPr>
            <p:spPr bwMode="auto">
              <a:xfrm>
                <a:off x="4144" y="1694"/>
                <a:ext cx="133" cy="158"/>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8" name="AutoShape 16"/>
              <p:cNvSpPr>
                <a:spLocks noChangeArrowheads="1"/>
              </p:cNvSpPr>
              <p:nvPr/>
            </p:nvSpPr>
            <p:spPr bwMode="auto">
              <a:xfrm>
                <a:off x="5202" y="3327"/>
                <a:ext cx="132" cy="158"/>
              </a:xfrm>
              <a:prstGeom prst="star5">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9" name="Line 17"/>
              <p:cNvSpPr>
                <a:spLocks noChangeShapeType="1"/>
              </p:cNvSpPr>
              <p:nvPr/>
            </p:nvSpPr>
            <p:spPr bwMode="auto">
              <a:xfrm flipV="1">
                <a:off x="4100" y="1799"/>
                <a:ext cx="132" cy="949"/>
              </a:xfrm>
              <a:prstGeom prst="line">
                <a:avLst/>
              </a:prstGeom>
              <a:noFill/>
              <a:ln w="28575">
                <a:solidFill>
                  <a:srgbClr val="008000"/>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0" name="Line 18"/>
              <p:cNvSpPr>
                <a:spLocks noChangeShapeType="1"/>
              </p:cNvSpPr>
              <p:nvPr/>
            </p:nvSpPr>
            <p:spPr bwMode="auto">
              <a:xfrm>
                <a:off x="4100" y="2748"/>
                <a:ext cx="1190" cy="685"/>
              </a:xfrm>
              <a:prstGeom prst="line">
                <a:avLst/>
              </a:prstGeom>
              <a:noFill/>
              <a:ln w="28575">
                <a:solidFill>
                  <a:srgbClr val="008000"/>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6931" name="Object 19"/>
              <p:cNvGraphicFramePr>
                <a:graphicFrameLocks noChangeAspect="1"/>
              </p:cNvGraphicFramePr>
              <p:nvPr/>
            </p:nvGraphicFramePr>
            <p:xfrm>
              <a:off x="3924" y="1747"/>
              <a:ext cx="242" cy="241"/>
            </p:xfrm>
            <a:graphic>
              <a:graphicData uri="http://schemas.openxmlformats.org/presentationml/2006/ole">
                <mc:AlternateContent xmlns:mc="http://schemas.openxmlformats.org/markup-compatibility/2006">
                  <mc:Choice xmlns:v="urn:schemas-microsoft-com:vml" Requires="v">
                    <p:oleObj spid="_x0000_s82085" name="公式" r:id="rId9" imgW="5486400" imgH="4572000" progId="">
                      <p:embed/>
                    </p:oleObj>
                  </mc:Choice>
                  <mc:Fallback>
                    <p:oleObj name="公式" r:id="rId9" imgW="5486400" imgH="4572000" progId="">
                      <p:embed/>
                      <p:pic>
                        <p:nvPicPr>
                          <p:cNvPr id="0" name="Picture 5" descr="image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 y="1747"/>
                            <a:ext cx="242"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2" name="Object 20"/>
              <p:cNvGraphicFramePr>
                <a:graphicFrameLocks noChangeAspect="1"/>
              </p:cNvGraphicFramePr>
              <p:nvPr/>
            </p:nvGraphicFramePr>
            <p:xfrm>
              <a:off x="4064" y="2880"/>
              <a:ext cx="208" cy="288"/>
            </p:xfrm>
            <a:graphic>
              <a:graphicData uri="http://schemas.openxmlformats.org/presentationml/2006/ole">
                <mc:AlternateContent xmlns:mc="http://schemas.openxmlformats.org/markup-compatibility/2006">
                  <mc:Choice xmlns:v="urn:schemas-microsoft-com:vml" Requires="v">
                    <p:oleObj spid="_x0000_s82086" name="Equation" r:id="rId11" imgW="3657600" imgH="4267200" progId="">
                      <p:embed/>
                    </p:oleObj>
                  </mc:Choice>
                  <mc:Fallback>
                    <p:oleObj name="Equation" r:id="rId11" imgW="3657600" imgH="4267200" progId="">
                      <p:embed/>
                      <p:pic>
                        <p:nvPicPr>
                          <p:cNvPr id="0" name="Picture 6" descr="image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4" y="2880"/>
                            <a:ext cx="2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3" name="Object 21"/>
              <p:cNvGraphicFramePr>
                <a:graphicFrameLocks noChangeAspect="1"/>
              </p:cNvGraphicFramePr>
              <p:nvPr/>
            </p:nvGraphicFramePr>
            <p:xfrm>
              <a:off x="3792" y="2412"/>
              <a:ext cx="192" cy="153"/>
            </p:xfrm>
            <a:graphic>
              <a:graphicData uri="http://schemas.openxmlformats.org/presentationml/2006/ole">
                <mc:AlternateContent xmlns:mc="http://schemas.openxmlformats.org/markup-compatibility/2006">
                  <mc:Choice xmlns:v="urn:schemas-microsoft-com:vml" Requires="v">
                    <p:oleObj spid="_x0000_s82087" name="Equation" r:id="rId13" imgW="4876800" imgH="3962400" progId="">
                      <p:embed/>
                    </p:oleObj>
                  </mc:Choice>
                  <mc:Fallback>
                    <p:oleObj name="Equation" r:id="rId13" imgW="4876800" imgH="3962400" progId="">
                      <p:embed/>
                      <p:pic>
                        <p:nvPicPr>
                          <p:cNvPr id="0" name="Picture 7" descr="image1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412"/>
                            <a:ext cx="192" cy="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4" name="Object 22"/>
              <p:cNvGraphicFramePr>
                <a:graphicFrameLocks noChangeAspect="1"/>
              </p:cNvGraphicFramePr>
              <p:nvPr/>
            </p:nvGraphicFramePr>
            <p:xfrm>
              <a:off x="4235" y="1536"/>
              <a:ext cx="187" cy="237"/>
            </p:xfrm>
            <a:graphic>
              <a:graphicData uri="http://schemas.openxmlformats.org/presentationml/2006/ole">
                <mc:AlternateContent xmlns:mc="http://schemas.openxmlformats.org/markup-compatibility/2006">
                  <mc:Choice xmlns:v="urn:schemas-microsoft-com:vml" Requires="v">
                    <p:oleObj spid="_x0000_s82088" name="公式" r:id="rId15" imgW="185760" imgH="258840" progId="">
                      <p:embed/>
                    </p:oleObj>
                  </mc:Choice>
                  <mc:Fallback>
                    <p:oleObj name="公式" r:id="rId15" imgW="185760" imgH="258840" progId="">
                      <p:embed/>
                      <p:pic>
                        <p:nvPicPr>
                          <p:cNvPr id="0" name="Picture 8" descr="image1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5" y="1536"/>
                            <a:ext cx="187"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5" name="Object 23"/>
              <p:cNvGraphicFramePr>
                <a:graphicFrameLocks noChangeAspect="1"/>
              </p:cNvGraphicFramePr>
              <p:nvPr/>
            </p:nvGraphicFramePr>
            <p:xfrm>
              <a:off x="5334" y="3327"/>
              <a:ext cx="186" cy="237"/>
            </p:xfrm>
            <a:graphic>
              <a:graphicData uri="http://schemas.openxmlformats.org/presentationml/2006/ole">
                <mc:AlternateContent xmlns:mc="http://schemas.openxmlformats.org/markup-compatibility/2006">
                  <mc:Choice xmlns:v="urn:schemas-microsoft-com:vml" Requires="v">
                    <p:oleObj spid="_x0000_s82089" name="公式" r:id="rId17" imgW="185760" imgH="258840" progId="">
                      <p:embed/>
                    </p:oleObj>
                  </mc:Choice>
                  <mc:Fallback>
                    <p:oleObj name="公式" r:id="rId17" imgW="185760" imgH="258840" progId="">
                      <p:embed/>
                      <p:pic>
                        <p:nvPicPr>
                          <p:cNvPr id="0" name="Picture 9" descr="image1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 y="3327"/>
                            <a:ext cx="186"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 name="Group 26"/>
          <p:cNvGrpSpPr/>
          <p:nvPr/>
        </p:nvGrpSpPr>
        <p:grpSpPr bwMode="auto">
          <a:xfrm>
            <a:off x="6377880" y="4495800"/>
            <a:ext cx="2514600" cy="1676400"/>
            <a:chOff x="3936" y="2832"/>
            <a:chExt cx="1584" cy="1056"/>
          </a:xfrm>
        </p:grpSpPr>
        <p:sp>
          <p:nvSpPr>
            <p:cNvPr id="166939" name="AutoShape 27"/>
            <p:cNvSpPr>
              <a:spLocks noChangeArrowheads="1"/>
            </p:cNvSpPr>
            <p:nvPr/>
          </p:nvSpPr>
          <p:spPr bwMode="auto">
            <a:xfrm>
              <a:off x="5232" y="3600"/>
              <a:ext cx="288" cy="240"/>
            </a:xfrm>
            <a:prstGeom prst="wedgeRoundRectCallout">
              <a:avLst>
                <a:gd name="adj1" fmla="val -168056"/>
                <a:gd name="adj2" fmla="val -176250"/>
                <a:gd name="adj3" fmla="val 16667"/>
              </a:avLst>
            </a:prstGeom>
            <a:gradFill rotWithShape="0">
              <a:gsLst>
                <a:gs pos="0">
                  <a:srgbClr val="FFFFFF"/>
                </a:gs>
                <a:gs pos="100000">
                  <a:schemeClr val="accent1"/>
                </a:gs>
              </a:gsLst>
              <a:lin ang="5400000" scaled="1"/>
            </a:gra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166940" name="Line 28"/>
            <p:cNvSpPr>
              <a:spLocks noChangeShapeType="1"/>
            </p:cNvSpPr>
            <p:nvPr/>
          </p:nvSpPr>
          <p:spPr bwMode="auto">
            <a:xfrm flipV="1">
              <a:off x="3936" y="2976"/>
              <a:ext cx="864" cy="720"/>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41" name="Line 29"/>
            <p:cNvSpPr>
              <a:spLocks noChangeShapeType="1"/>
            </p:cNvSpPr>
            <p:nvPr/>
          </p:nvSpPr>
          <p:spPr bwMode="auto">
            <a:xfrm flipV="1">
              <a:off x="3936" y="3272"/>
              <a:ext cx="1200" cy="432"/>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6942" name="Object 30"/>
            <p:cNvGraphicFramePr>
              <a:graphicFrameLocks noChangeAspect="1"/>
            </p:cNvGraphicFramePr>
            <p:nvPr/>
          </p:nvGraphicFramePr>
          <p:xfrm>
            <a:off x="4109" y="2878"/>
            <a:ext cx="547" cy="410"/>
          </p:xfrm>
          <a:graphic>
            <a:graphicData uri="http://schemas.openxmlformats.org/presentationml/2006/ole">
              <mc:AlternateContent xmlns:mc="http://schemas.openxmlformats.org/markup-compatibility/2006">
                <mc:Choice xmlns:v="urn:schemas-microsoft-com:vml" Requires="v">
                  <p:oleObj spid="_x0000_s82090" name="公式" r:id="rId19" imgW="4876800" imgH="3657600" progId="">
                    <p:embed/>
                  </p:oleObj>
                </mc:Choice>
                <mc:Fallback>
                  <p:oleObj name="公式" r:id="rId19" imgW="4876800" imgH="3657600" progId="">
                    <p:embed/>
                    <p:pic>
                      <p:nvPicPr>
                        <p:cNvPr id="0" name="Picture 11" descr="image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 y="2878"/>
                          <a:ext cx="547"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43" name="Object 31"/>
            <p:cNvGraphicFramePr>
              <a:graphicFrameLocks noChangeAspect="1"/>
            </p:cNvGraphicFramePr>
            <p:nvPr/>
          </p:nvGraphicFramePr>
          <p:xfrm>
            <a:off x="4301" y="3508"/>
            <a:ext cx="883" cy="340"/>
          </p:xfrm>
          <a:graphic>
            <a:graphicData uri="http://schemas.openxmlformats.org/presentationml/2006/ole">
              <mc:AlternateContent xmlns:mc="http://schemas.openxmlformats.org/markup-compatibility/2006">
                <mc:Choice xmlns:v="urn:schemas-microsoft-com:vml" Requires="v">
                  <p:oleObj spid="_x0000_s82091" name="公式" r:id="rId20" imgW="21031200" imgH="7315200" progId="">
                    <p:embed/>
                  </p:oleObj>
                </mc:Choice>
                <mc:Fallback>
                  <p:oleObj name="公式" r:id="rId20" imgW="21031200" imgH="7315200" progId="">
                    <p:embed/>
                    <p:pic>
                      <p:nvPicPr>
                        <p:cNvPr id="0" name="Picture 12" descr="image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1" y="3508"/>
                          <a:ext cx="883"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44" name="Object 32"/>
            <p:cNvGraphicFramePr>
              <a:graphicFrameLocks noChangeAspect="1"/>
            </p:cNvGraphicFramePr>
            <p:nvPr/>
          </p:nvGraphicFramePr>
          <p:xfrm>
            <a:off x="4944" y="2832"/>
            <a:ext cx="377" cy="280"/>
          </p:xfrm>
          <a:graphic>
            <a:graphicData uri="http://schemas.openxmlformats.org/presentationml/2006/ole">
              <mc:AlternateContent xmlns:mc="http://schemas.openxmlformats.org/markup-compatibility/2006">
                <mc:Choice xmlns:v="urn:schemas-microsoft-com:vml" Requires="v">
                  <p:oleObj spid="_x0000_s82092" name="公式" r:id="rId21" imgW="7010400" imgH="6096000" progId="">
                    <p:embed/>
                  </p:oleObj>
                </mc:Choice>
                <mc:Fallback>
                  <p:oleObj name="公式" r:id="rId21" imgW="7010400" imgH="6096000" progId="">
                    <p:embed/>
                    <p:pic>
                      <p:nvPicPr>
                        <p:cNvPr id="0" name="Picture 13" descr="image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 y="2832"/>
                          <a:ext cx="377"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45" name="Object 33"/>
            <p:cNvGraphicFramePr>
              <a:graphicFrameLocks noChangeAspect="1"/>
            </p:cNvGraphicFramePr>
            <p:nvPr/>
          </p:nvGraphicFramePr>
          <p:xfrm>
            <a:off x="5261" y="3600"/>
            <a:ext cx="259" cy="288"/>
          </p:xfrm>
          <a:graphic>
            <a:graphicData uri="http://schemas.openxmlformats.org/presentationml/2006/ole">
              <mc:AlternateContent xmlns:mc="http://schemas.openxmlformats.org/markup-compatibility/2006">
                <mc:Choice xmlns:v="urn:schemas-microsoft-com:vml" Requires="v">
                  <p:oleObj spid="_x0000_s82093" name="公式" r:id="rId22" imgW="2743200" imgH="3048000" progId="">
                    <p:embed/>
                  </p:oleObj>
                </mc:Choice>
                <mc:Fallback>
                  <p:oleObj name="公式" r:id="rId22" imgW="2743200" imgH="3048000" progId="">
                    <p:embed/>
                    <p:pic>
                      <p:nvPicPr>
                        <p:cNvPr id="0" name="Picture 14" descr="image1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61" y="3600"/>
                          <a:ext cx="25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46" name="Arc 34"/>
            <p:cNvSpPr/>
            <p:nvPr/>
          </p:nvSpPr>
          <p:spPr bwMode="auto">
            <a:xfrm flipH="1">
              <a:off x="4830" y="3120"/>
              <a:ext cx="126"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47" name="Line 35"/>
            <p:cNvSpPr>
              <a:spLocks noChangeShapeType="1"/>
            </p:cNvSpPr>
            <p:nvPr/>
          </p:nvSpPr>
          <p:spPr bwMode="auto">
            <a:xfrm>
              <a:off x="4800" y="2976"/>
              <a:ext cx="336" cy="313"/>
            </a:xfrm>
            <a:prstGeom prst="line">
              <a:avLst/>
            </a:prstGeom>
            <a:noFill/>
            <a:ln w="38100">
              <a:solidFill>
                <a:srgbClr val="FF00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66948" name="Object 36"/>
          <p:cNvGraphicFramePr>
            <a:graphicFrameLocks noChangeAspect="1"/>
          </p:cNvGraphicFramePr>
          <p:nvPr/>
        </p:nvGraphicFramePr>
        <p:xfrm>
          <a:off x="511175" y="1676400"/>
          <a:ext cx="4975225" cy="1441450"/>
        </p:xfrm>
        <a:graphic>
          <a:graphicData uri="http://schemas.openxmlformats.org/presentationml/2006/ole">
            <mc:AlternateContent xmlns:mc="http://schemas.openxmlformats.org/markup-compatibility/2006">
              <mc:Choice xmlns:v="urn:schemas-microsoft-com:vml" Requires="v">
                <p:oleObj spid="_x0000_s82094" name="Equation" r:id="rId24" imgW="39928800" imgH="11582400" progId="">
                  <p:embed/>
                </p:oleObj>
              </mc:Choice>
              <mc:Fallback>
                <p:oleObj name="Equation" r:id="rId24" imgW="39928800" imgH="11582400" progId="">
                  <p:embed/>
                  <p:pic>
                    <p:nvPicPr>
                      <p:cNvPr id="0" name="Picture 15" descr="image1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1175" y="1676400"/>
                        <a:ext cx="4975225"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49" name="Object 37"/>
          <p:cNvGraphicFramePr>
            <a:graphicFrameLocks noChangeAspect="1"/>
          </p:cNvGraphicFramePr>
          <p:nvPr/>
        </p:nvGraphicFramePr>
        <p:xfrm>
          <a:off x="254000" y="533400"/>
          <a:ext cx="5613400" cy="1155700"/>
        </p:xfrm>
        <a:graphic>
          <a:graphicData uri="http://schemas.openxmlformats.org/presentationml/2006/ole">
            <mc:AlternateContent xmlns:mc="http://schemas.openxmlformats.org/markup-compatibility/2006">
              <mc:Choice xmlns:v="urn:schemas-microsoft-com:vml" Requires="v">
                <p:oleObj spid="_x0000_s82095" name="Equation" r:id="rId26" imgW="45720000" imgH="9448800" progId="">
                  <p:embed/>
                </p:oleObj>
              </mc:Choice>
              <mc:Fallback>
                <p:oleObj name="Equation" r:id="rId26" imgW="45720000" imgH="9448800" progId="">
                  <p:embed/>
                  <p:pic>
                    <p:nvPicPr>
                      <p:cNvPr id="0" name="Picture 16" descr="image1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4000" y="533400"/>
                        <a:ext cx="561340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50" name="Object 38"/>
          <p:cNvGraphicFramePr>
            <a:graphicFrameLocks noChangeAspect="1"/>
          </p:cNvGraphicFramePr>
          <p:nvPr/>
        </p:nvGraphicFramePr>
        <p:xfrm>
          <a:off x="549275" y="3276600"/>
          <a:ext cx="4784725" cy="720725"/>
        </p:xfrm>
        <a:graphic>
          <a:graphicData uri="http://schemas.openxmlformats.org/presentationml/2006/ole">
            <mc:AlternateContent xmlns:mc="http://schemas.openxmlformats.org/markup-compatibility/2006">
              <mc:Choice xmlns:v="urn:schemas-microsoft-com:vml" Requires="v">
                <p:oleObj spid="_x0000_s82096" name="Equation" r:id="rId28" imgW="38404800" imgH="5791200" progId="">
                  <p:embed/>
                </p:oleObj>
              </mc:Choice>
              <mc:Fallback>
                <p:oleObj name="Equation" r:id="rId28" imgW="38404800" imgH="5791200" progId="">
                  <p:embed/>
                  <p:pic>
                    <p:nvPicPr>
                      <p:cNvPr id="0" name="Picture 17" descr="image13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9275" y="3276600"/>
                        <a:ext cx="478472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36"/>
          <p:cNvSpPr txBox="1">
            <a:spLocks noChangeArrowheads="1"/>
          </p:cNvSpPr>
          <p:nvPr/>
        </p:nvSpPr>
        <p:spPr bwMode="auto">
          <a:xfrm>
            <a:off x="438944" y="5432425"/>
            <a:ext cx="5657056" cy="946150"/>
          </a:xfrm>
          <a:prstGeom prst="rect">
            <a:avLst/>
          </a:prstGeom>
          <a:noFill/>
          <a:ln w="9525" algn="ctr">
            <a:noFill/>
            <a:miter lim="800000"/>
          </a:ln>
          <a:effectLst/>
        </p:spPr>
        <p:txBody>
          <a:bodyPr wrap="square">
            <a:spAutoFit/>
          </a:bodyPr>
          <a:lstStyle/>
          <a:p>
            <a:pPr>
              <a:spcBef>
                <a:spcPct val="50000"/>
              </a:spcBef>
            </a:pPr>
            <a:r>
              <a:rPr lang="zh-CN" altLang="en-US" sz="2800" dirty="0"/>
              <a:t>万有引力做功只与质点的始、末位置有关，而与具体路径无关。 </a:t>
            </a:r>
          </a:p>
        </p:txBody>
      </p:sp>
      <p:sp>
        <p:nvSpPr>
          <p:cNvPr id="40" name="矩形 39"/>
          <p:cNvSpPr/>
          <p:nvPr/>
        </p:nvSpPr>
        <p:spPr>
          <a:xfrm>
            <a:off x="251520" y="836712"/>
            <a:ext cx="43204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251520" y="836712"/>
            <a:ext cx="432048" cy="523220"/>
          </a:xfrm>
          <a:prstGeom prst="rect">
            <a:avLst/>
          </a:prstGeom>
          <a:noFill/>
        </p:spPr>
        <p:txBody>
          <a:bodyPr wrap="square" rtlCol="0">
            <a:spAutoFit/>
          </a:bodyPr>
          <a:lstStyle/>
          <a:p>
            <a:r>
              <a:rPr lang="en-US" altLang="zh-CN" sz="2800" dirty="0" smtClean="0"/>
              <a:t>W</a:t>
            </a:r>
            <a:endParaRPr lang="zh-CN" altLang="en-US" sz="2800" dirty="0"/>
          </a:p>
        </p:txBody>
      </p:sp>
      <p:grpSp>
        <p:nvGrpSpPr>
          <p:cNvPr id="44" name="组合 43"/>
          <p:cNvGrpSpPr/>
          <p:nvPr/>
        </p:nvGrpSpPr>
        <p:grpSpPr>
          <a:xfrm>
            <a:off x="165798" y="4343400"/>
            <a:ext cx="5846362" cy="957808"/>
            <a:chOff x="165798" y="4343400"/>
            <a:chExt cx="5846362" cy="957808"/>
          </a:xfrm>
        </p:grpSpPr>
        <p:graphicFrame>
          <p:nvGraphicFramePr>
            <p:cNvPr id="166936" name="Object 24"/>
            <p:cNvGraphicFramePr>
              <a:graphicFrameLocks noChangeAspect="1"/>
            </p:cNvGraphicFramePr>
            <p:nvPr/>
          </p:nvGraphicFramePr>
          <p:xfrm>
            <a:off x="281690" y="4343400"/>
            <a:ext cx="5730470" cy="957808"/>
          </p:xfrm>
          <a:graphic>
            <a:graphicData uri="http://schemas.openxmlformats.org/presentationml/2006/ole">
              <mc:AlternateContent xmlns:mc="http://schemas.openxmlformats.org/markup-compatibility/2006">
                <mc:Choice xmlns:v="urn:schemas-microsoft-com:vml" Requires="v">
                  <p:oleObj spid="_x0000_s82097" name="Equation" r:id="rId30" imgW="2768400" imgH="431640" progId="">
                    <p:embed/>
                  </p:oleObj>
                </mc:Choice>
                <mc:Fallback>
                  <p:oleObj name="Equation" r:id="rId30" imgW="2768400" imgH="431640" progId="">
                    <p:embed/>
                    <p:pic>
                      <p:nvPicPr>
                        <p:cNvPr id="0" name="Picture 10" descr="image12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1690" y="4343400"/>
                          <a:ext cx="5730470" cy="957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矩形 42"/>
            <p:cNvSpPr/>
            <p:nvPr/>
          </p:nvSpPr>
          <p:spPr>
            <a:xfrm>
              <a:off x="165798" y="4581128"/>
              <a:ext cx="43204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165798" y="4509120"/>
              <a:ext cx="432048" cy="523220"/>
            </a:xfrm>
            <a:prstGeom prst="rect">
              <a:avLst/>
            </a:prstGeom>
            <a:noFill/>
          </p:spPr>
          <p:txBody>
            <a:bodyPr wrap="square" rtlCol="0">
              <a:spAutoFit/>
            </a:bodyPr>
            <a:lstStyle/>
            <a:p>
              <a:r>
                <a:rPr lang="en-US" altLang="zh-CN" sz="2800" dirty="0" smtClean="0"/>
                <a:t>W</a:t>
              </a:r>
              <a:endParaRPr lang="zh-CN" alt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2/3*#ppt_w"/>
                                          </p:val>
                                        </p:tav>
                                        <p:tav tm="100000">
                                          <p:val>
                                            <p:strVal val="#ppt_w"/>
                                          </p:val>
                                        </p:tav>
                                      </p:tavLst>
                                    </p:anim>
                                    <p:anim calcmode="lin" valueType="num">
                                      <p:cBhvr>
                                        <p:cTn id="8"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36" name="灯片编号占位符 4"/>
          <p:cNvSpPr>
            <a:spLocks noGrp="1"/>
          </p:cNvSpPr>
          <p:nvPr>
            <p:ph type="sldNum" sz="quarter" idx="12"/>
          </p:nvPr>
        </p:nvSpPr>
        <p:spPr/>
        <p:txBody>
          <a:bodyPr/>
          <a:lstStyle/>
          <a:p>
            <a:fld id="{7FC7AE4B-8465-45DF-BF52-C5D7375BDD03}" type="slidenum">
              <a:rPr lang="en-US" altLang="zh-CN"/>
              <a:pPr/>
              <a:t>26</a:t>
            </a:fld>
            <a:endParaRPr lang="en-US" altLang="zh-CN"/>
          </a:p>
        </p:txBody>
      </p:sp>
      <p:sp>
        <p:nvSpPr>
          <p:cNvPr id="379907" name="Rectangle 3"/>
          <p:cNvSpPr>
            <a:spLocks noChangeArrowheads="1"/>
          </p:cNvSpPr>
          <p:nvPr/>
        </p:nvSpPr>
        <p:spPr bwMode="auto">
          <a:xfrm>
            <a:off x="501650" y="12192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保守力与非保守力  势能</a:t>
            </a:r>
          </a:p>
        </p:txBody>
      </p:sp>
      <p:sp>
        <p:nvSpPr>
          <p:cNvPr id="379908" name="Text Box 4"/>
          <p:cNvSpPr txBox="1">
            <a:spLocks noChangeArrowheads="1"/>
          </p:cNvSpPr>
          <p:nvPr/>
        </p:nvSpPr>
        <p:spPr bwMode="auto">
          <a:xfrm>
            <a:off x="457200" y="1690687"/>
            <a:ext cx="3673475" cy="519113"/>
          </a:xfrm>
          <a:prstGeom prst="rect">
            <a:avLst/>
          </a:prstGeom>
          <a:noFill/>
          <a:ln w="9525" algn="ctr">
            <a:noFill/>
            <a:miter lim="800000"/>
          </a:ln>
          <a:effectLst/>
        </p:spPr>
        <p:txBody>
          <a:bodyPr>
            <a:spAutoFit/>
          </a:bodyPr>
          <a:lstStyle/>
          <a:p>
            <a:pPr>
              <a:spcBef>
                <a:spcPct val="50000"/>
              </a:spcBef>
            </a:pPr>
            <a:r>
              <a:rPr lang="zh-CN" altLang="en-US" sz="2800" dirty="0"/>
              <a:t>（</a:t>
            </a:r>
            <a:r>
              <a:rPr lang="en-US" altLang="zh-CN" sz="2800" dirty="0"/>
              <a:t>3</a:t>
            </a:r>
            <a:r>
              <a:rPr lang="zh-CN" altLang="en-US" sz="2800" dirty="0"/>
              <a:t>）弹性力的功</a:t>
            </a:r>
          </a:p>
        </p:txBody>
      </p:sp>
      <p:grpSp>
        <p:nvGrpSpPr>
          <p:cNvPr id="379909" name="Group 5"/>
          <p:cNvGrpSpPr/>
          <p:nvPr/>
        </p:nvGrpSpPr>
        <p:grpSpPr bwMode="auto">
          <a:xfrm>
            <a:off x="5257800" y="2173287"/>
            <a:ext cx="3028950" cy="874713"/>
            <a:chOff x="2208" y="1120"/>
            <a:chExt cx="1908" cy="551"/>
          </a:xfrm>
        </p:grpSpPr>
        <p:sp>
          <p:nvSpPr>
            <p:cNvPr id="379910" name="Line 6"/>
            <p:cNvSpPr>
              <a:spLocks noChangeShapeType="1"/>
            </p:cNvSpPr>
            <p:nvPr/>
          </p:nvSpPr>
          <p:spPr bwMode="auto">
            <a:xfrm>
              <a:off x="3888" y="1152"/>
              <a:ext cx="0" cy="384"/>
            </a:xfrm>
            <a:prstGeom prst="line">
              <a:avLst/>
            </a:prstGeom>
            <a:noFill/>
            <a:ln w="9525">
              <a:solidFill>
                <a:schemeClr val="tx1"/>
              </a:solidFill>
              <a:round/>
              <a:headEnd type="oval" w="med" len="med"/>
            </a:ln>
            <a:effectLst/>
          </p:spPr>
          <p:txBody>
            <a:bodyPr wrap="none" anchor="ctr"/>
            <a:lstStyle/>
            <a:p>
              <a:endParaRPr lang="zh-CN" altLang="en-US"/>
            </a:p>
          </p:txBody>
        </p:sp>
        <p:sp>
          <p:nvSpPr>
            <p:cNvPr id="379911" name="Line 7"/>
            <p:cNvSpPr>
              <a:spLocks noChangeShapeType="1"/>
            </p:cNvSpPr>
            <p:nvPr/>
          </p:nvSpPr>
          <p:spPr bwMode="auto">
            <a:xfrm>
              <a:off x="2208" y="1440"/>
              <a:ext cx="1680"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sp>
          <p:nvSpPr>
            <p:cNvPr id="379912" name="Rectangle 8"/>
            <p:cNvSpPr>
              <a:spLocks noChangeArrowheads="1"/>
            </p:cNvSpPr>
            <p:nvPr/>
          </p:nvSpPr>
          <p:spPr bwMode="auto">
            <a:xfrm>
              <a:off x="2976" y="1344"/>
              <a:ext cx="291" cy="327"/>
            </a:xfrm>
            <a:prstGeom prst="rect">
              <a:avLst/>
            </a:prstGeom>
            <a:noFill/>
            <a:ln w="9525">
              <a:noFill/>
              <a:miter lim="800000"/>
            </a:ln>
            <a:effectLst/>
          </p:spPr>
          <p:txBody>
            <a:bodyPr wrap="none">
              <a:spAutoFit/>
            </a:bodyPr>
            <a:lstStyle/>
            <a:p>
              <a:r>
                <a:rPr kumimoji="1" lang="en-US" altLang="zh-CN" sz="2800" i="1"/>
                <a:t>x</a:t>
              </a:r>
              <a:r>
                <a:rPr kumimoji="1" lang="en-US" altLang="zh-CN" sz="2800" b="1" baseline="-25000"/>
                <a:t>2</a:t>
              </a:r>
            </a:p>
          </p:txBody>
        </p:sp>
        <p:sp>
          <p:nvSpPr>
            <p:cNvPr id="379913" name="Rectangle 9"/>
            <p:cNvSpPr>
              <a:spLocks noChangeArrowheads="1"/>
            </p:cNvSpPr>
            <p:nvPr/>
          </p:nvSpPr>
          <p:spPr bwMode="auto">
            <a:xfrm>
              <a:off x="3888" y="1120"/>
              <a:ext cx="228" cy="327"/>
            </a:xfrm>
            <a:prstGeom prst="rect">
              <a:avLst/>
            </a:prstGeom>
            <a:noFill/>
            <a:ln w="9525">
              <a:noFill/>
              <a:miter lim="800000"/>
            </a:ln>
            <a:effectLst/>
          </p:spPr>
          <p:txBody>
            <a:bodyPr wrap="none">
              <a:spAutoFit/>
            </a:bodyPr>
            <a:lstStyle/>
            <a:p>
              <a:r>
                <a:rPr kumimoji="1" lang="en-US" altLang="zh-CN" sz="2800" i="1"/>
                <a:t>b</a:t>
              </a:r>
            </a:p>
          </p:txBody>
        </p:sp>
      </p:grpSp>
      <p:grpSp>
        <p:nvGrpSpPr>
          <p:cNvPr id="379914" name="Group 10"/>
          <p:cNvGrpSpPr/>
          <p:nvPr/>
        </p:nvGrpSpPr>
        <p:grpSpPr bwMode="auto">
          <a:xfrm>
            <a:off x="3429000" y="1716087"/>
            <a:ext cx="5218113" cy="1117600"/>
            <a:chOff x="1056" y="832"/>
            <a:chExt cx="3287" cy="704"/>
          </a:xfrm>
        </p:grpSpPr>
        <p:sp>
          <p:nvSpPr>
            <p:cNvPr id="379915" name="Line 11"/>
            <p:cNvSpPr>
              <a:spLocks noChangeShapeType="1"/>
            </p:cNvSpPr>
            <p:nvPr/>
          </p:nvSpPr>
          <p:spPr bwMode="auto">
            <a:xfrm>
              <a:off x="2208" y="1152"/>
              <a:ext cx="0" cy="384"/>
            </a:xfrm>
            <a:prstGeom prst="line">
              <a:avLst/>
            </a:prstGeom>
            <a:noFill/>
            <a:ln w="19050">
              <a:solidFill>
                <a:schemeClr val="tx1"/>
              </a:solidFill>
              <a:round/>
            </a:ln>
            <a:effectLst/>
          </p:spPr>
          <p:txBody>
            <a:bodyPr wrap="none" anchor="ctr"/>
            <a:lstStyle/>
            <a:p>
              <a:endParaRPr lang="zh-CN" altLang="en-US"/>
            </a:p>
          </p:txBody>
        </p:sp>
        <p:grpSp>
          <p:nvGrpSpPr>
            <p:cNvPr id="379916" name="Group 12"/>
            <p:cNvGrpSpPr/>
            <p:nvPr/>
          </p:nvGrpSpPr>
          <p:grpSpPr bwMode="auto">
            <a:xfrm>
              <a:off x="1056" y="832"/>
              <a:ext cx="3287" cy="608"/>
              <a:chOff x="1056" y="832"/>
              <a:chExt cx="3287" cy="608"/>
            </a:xfrm>
          </p:grpSpPr>
          <p:sp>
            <p:nvSpPr>
              <p:cNvPr id="379917" name="Line 13"/>
              <p:cNvSpPr>
                <a:spLocks noChangeShapeType="1"/>
              </p:cNvSpPr>
              <p:nvPr/>
            </p:nvSpPr>
            <p:spPr bwMode="auto">
              <a:xfrm>
                <a:off x="2880" y="1152"/>
                <a:ext cx="0" cy="192"/>
              </a:xfrm>
              <a:prstGeom prst="line">
                <a:avLst/>
              </a:prstGeom>
              <a:noFill/>
              <a:ln w="19050">
                <a:solidFill>
                  <a:schemeClr val="tx1"/>
                </a:solidFill>
                <a:round/>
              </a:ln>
              <a:effectLst/>
            </p:spPr>
            <p:txBody>
              <a:bodyPr wrap="none" anchor="ctr"/>
              <a:lstStyle/>
              <a:p>
                <a:endParaRPr lang="zh-CN" altLang="en-US"/>
              </a:p>
            </p:txBody>
          </p:sp>
          <p:sp>
            <p:nvSpPr>
              <p:cNvPr id="379918" name="Line 14"/>
              <p:cNvSpPr>
                <a:spLocks noChangeShapeType="1"/>
              </p:cNvSpPr>
              <p:nvPr/>
            </p:nvSpPr>
            <p:spPr bwMode="auto">
              <a:xfrm>
                <a:off x="2208" y="1248"/>
                <a:ext cx="672"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sp>
            <p:nvSpPr>
              <p:cNvPr id="379919" name="Rectangle 15"/>
              <p:cNvSpPr>
                <a:spLocks noChangeArrowheads="1"/>
              </p:cNvSpPr>
              <p:nvPr/>
            </p:nvSpPr>
            <p:spPr bwMode="auto">
              <a:xfrm>
                <a:off x="2016" y="1104"/>
                <a:ext cx="255" cy="288"/>
              </a:xfrm>
              <a:prstGeom prst="rect">
                <a:avLst/>
              </a:prstGeom>
              <a:noFill/>
              <a:ln w="9525">
                <a:noFill/>
                <a:miter lim="800000"/>
              </a:ln>
              <a:effectLst/>
            </p:spPr>
            <p:txBody>
              <a:bodyPr wrap="none">
                <a:spAutoFit/>
              </a:bodyPr>
              <a:lstStyle/>
              <a:p>
                <a:r>
                  <a:rPr kumimoji="1" lang="en-US" altLang="zh-CN" sz="2400" i="1"/>
                  <a:t>O</a:t>
                </a:r>
              </a:p>
            </p:txBody>
          </p:sp>
          <p:sp>
            <p:nvSpPr>
              <p:cNvPr id="379920" name="Rectangle 16"/>
              <p:cNvSpPr>
                <a:spLocks noChangeArrowheads="1"/>
              </p:cNvSpPr>
              <p:nvPr/>
            </p:nvSpPr>
            <p:spPr bwMode="auto">
              <a:xfrm>
                <a:off x="2400" y="1152"/>
                <a:ext cx="265" cy="288"/>
              </a:xfrm>
              <a:prstGeom prst="rect">
                <a:avLst/>
              </a:prstGeom>
              <a:noFill/>
              <a:ln w="9525">
                <a:noFill/>
                <a:miter lim="800000"/>
              </a:ln>
              <a:effectLst/>
            </p:spPr>
            <p:txBody>
              <a:bodyPr wrap="none">
                <a:spAutoFit/>
              </a:bodyPr>
              <a:lstStyle/>
              <a:p>
                <a:r>
                  <a:rPr kumimoji="1" lang="en-US" altLang="zh-CN" sz="2400" i="1"/>
                  <a:t>x</a:t>
                </a:r>
                <a:r>
                  <a:rPr kumimoji="1" lang="en-US" altLang="zh-CN" sz="2400" b="1" baseline="-25000"/>
                  <a:t>1</a:t>
                </a:r>
                <a:endParaRPr kumimoji="1" lang="en-US" altLang="zh-CN" sz="2400" baseline="-25000"/>
              </a:p>
            </p:txBody>
          </p:sp>
          <p:sp>
            <p:nvSpPr>
              <p:cNvPr id="379921" name="Line 17"/>
              <p:cNvSpPr>
                <a:spLocks noChangeShapeType="1"/>
              </p:cNvSpPr>
              <p:nvPr/>
            </p:nvSpPr>
            <p:spPr bwMode="auto">
              <a:xfrm>
                <a:off x="1056" y="864"/>
                <a:ext cx="0" cy="288"/>
              </a:xfrm>
              <a:prstGeom prst="line">
                <a:avLst/>
              </a:prstGeom>
              <a:noFill/>
              <a:ln w="57150">
                <a:solidFill>
                  <a:schemeClr val="tx1"/>
                </a:solidFill>
                <a:round/>
              </a:ln>
              <a:effectLst/>
            </p:spPr>
            <p:txBody>
              <a:bodyPr wrap="none" anchor="ctr"/>
              <a:lstStyle/>
              <a:p>
                <a:endParaRPr lang="zh-CN" altLang="en-US"/>
              </a:p>
            </p:txBody>
          </p:sp>
          <p:sp>
            <p:nvSpPr>
              <p:cNvPr id="379922" name="Line 18"/>
              <p:cNvSpPr>
                <a:spLocks noChangeShapeType="1"/>
              </p:cNvSpPr>
              <p:nvPr/>
            </p:nvSpPr>
            <p:spPr bwMode="auto">
              <a:xfrm>
                <a:off x="1056" y="1152"/>
                <a:ext cx="3168" cy="0"/>
              </a:xfrm>
              <a:prstGeom prst="line">
                <a:avLst/>
              </a:prstGeom>
              <a:noFill/>
              <a:ln w="57150">
                <a:solidFill>
                  <a:schemeClr val="tx1"/>
                </a:solidFill>
                <a:round/>
                <a:tailEnd type="triangle" w="med" len="lg"/>
              </a:ln>
              <a:effectLst/>
            </p:spPr>
            <p:txBody>
              <a:bodyPr wrap="none" anchor="ctr"/>
              <a:lstStyle/>
              <a:p>
                <a:endParaRPr lang="zh-CN" altLang="en-US"/>
              </a:p>
            </p:txBody>
          </p:sp>
          <p:sp>
            <p:nvSpPr>
              <p:cNvPr id="379923" name="Freeform 19"/>
              <p:cNvSpPr/>
              <p:nvPr/>
            </p:nvSpPr>
            <p:spPr bwMode="auto">
              <a:xfrm>
                <a:off x="1056" y="912"/>
                <a:ext cx="1632" cy="240"/>
              </a:xfrm>
              <a:custGeom>
                <a:avLst/>
                <a:gdLst/>
                <a:ahLst/>
                <a:cxnLst>
                  <a:cxn ang="0">
                    <a:pos x="0" y="144"/>
                  </a:cxn>
                  <a:cxn ang="0">
                    <a:pos x="96" y="144"/>
                  </a:cxn>
                  <a:cxn ang="0">
                    <a:pos x="192" y="0"/>
                  </a:cxn>
                  <a:cxn ang="0">
                    <a:pos x="288" y="240"/>
                  </a:cxn>
                  <a:cxn ang="0">
                    <a:pos x="432" y="0"/>
                  </a:cxn>
                  <a:cxn ang="0">
                    <a:pos x="528" y="240"/>
                  </a:cxn>
                  <a:cxn ang="0">
                    <a:pos x="672" y="0"/>
                  </a:cxn>
                  <a:cxn ang="0">
                    <a:pos x="768" y="240"/>
                  </a:cxn>
                  <a:cxn ang="0">
                    <a:pos x="912" y="0"/>
                  </a:cxn>
                  <a:cxn ang="0">
                    <a:pos x="1008" y="240"/>
                  </a:cxn>
                  <a:cxn ang="0">
                    <a:pos x="1152" y="0"/>
                  </a:cxn>
                  <a:cxn ang="0">
                    <a:pos x="1296" y="240"/>
                  </a:cxn>
                  <a:cxn ang="0">
                    <a:pos x="1440" y="0"/>
                  </a:cxn>
                  <a:cxn ang="0">
                    <a:pos x="1536" y="144"/>
                  </a:cxn>
                  <a:cxn ang="0">
                    <a:pos x="1632" y="144"/>
                  </a:cxn>
                </a:cxnLst>
                <a:rect l="0" t="0" r="r" b="b"/>
                <a:pathLst>
                  <a:path w="1632" h="240">
                    <a:moveTo>
                      <a:pt x="0" y="144"/>
                    </a:moveTo>
                    <a:lnTo>
                      <a:pt x="96" y="144"/>
                    </a:lnTo>
                    <a:lnTo>
                      <a:pt x="192" y="0"/>
                    </a:lnTo>
                    <a:lnTo>
                      <a:pt x="288" y="240"/>
                    </a:lnTo>
                    <a:lnTo>
                      <a:pt x="432" y="0"/>
                    </a:lnTo>
                    <a:lnTo>
                      <a:pt x="528" y="240"/>
                    </a:lnTo>
                    <a:lnTo>
                      <a:pt x="672" y="0"/>
                    </a:lnTo>
                    <a:lnTo>
                      <a:pt x="768" y="240"/>
                    </a:lnTo>
                    <a:lnTo>
                      <a:pt x="912" y="0"/>
                    </a:lnTo>
                    <a:lnTo>
                      <a:pt x="1008" y="240"/>
                    </a:lnTo>
                    <a:lnTo>
                      <a:pt x="1152" y="0"/>
                    </a:lnTo>
                    <a:lnTo>
                      <a:pt x="1296" y="240"/>
                    </a:lnTo>
                    <a:lnTo>
                      <a:pt x="1440" y="0"/>
                    </a:lnTo>
                    <a:lnTo>
                      <a:pt x="1536" y="144"/>
                    </a:lnTo>
                    <a:lnTo>
                      <a:pt x="1632" y="144"/>
                    </a:lnTo>
                  </a:path>
                </a:pathLst>
              </a:custGeom>
              <a:noFill/>
              <a:ln w="28575" cmpd="sng">
                <a:solidFill>
                  <a:srgbClr val="0000FF"/>
                </a:solidFill>
                <a:round/>
              </a:ln>
              <a:effectLst/>
            </p:spPr>
            <p:txBody>
              <a:bodyPr wrap="none" anchor="ctr"/>
              <a:lstStyle/>
              <a:p>
                <a:endParaRPr lang="zh-CN" altLang="en-US"/>
              </a:p>
            </p:txBody>
          </p:sp>
          <p:sp>
            <p:nvSpPr>
              <p:cNvPr id="379924" name="Rectangle 20"/>
              <p:cNvSpPr>
                <a:spLocks noChangeArrowheads="1"/>
              </p:cNvSpPr>
              <p:nvPr/>
            </p:nvSpPr>
            <p:spPr bwMode="auto">
              <a:xfrm>
                <a:off x="2688" y="912"/>
                <a:ext cx="384" cy="24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i="1">
                    <a:solidFill>
                      <a:srgbClr val="FFFFCC"/>
                    </a:solidFill>
                  </a:rPr>
                  <a:t>m</a:t>
                </a:r>
              </a:p>
            </p:txBody>
          </p:sp>
          <p:sp>
            <p:nvSpPr>
              <p:cNvPr id="379925" name="Rectangle 21"/>
              <p:cNvSpPr>
                <a:spLocks noChangeArrowheads="1"/>
              </p:cNvSpPr>
              <p:nvPr/>
            </p:nvSpPr>
            <p:spPr bwMode="auto">
              <a:xfrm>
                <a:off x="4128" y="832"/>
                <a:ext cx="215" cy="327"/>
              </a:xfrm>
              <a:prstGeom prst="rect">
                <a:avLst/>
              </a:prstGeom>
              <a:noFill/>
              <a:ln w="9525">
                <a:noFill/>
                <a:miter lim="800000"/>
              </a:ln>
              <a:effectLst/>
            </p:spPr>
            <p:txBody>
              <a:bodyPr wrap="none">
                <a:spAutoFit/>
              </a:bodyPr>
              <a:lstStyle/>
              <a:p>
                <a:r>
                  <a:rPr kumimoji="1" lang="en-US" altLang="zh-CN" sz="2800" i="1"/>
                  <a:t>x</a:t>
                </a:r>
              </a:p>
            </p:txBody>
          </p:sp>
          <p:sp>
            <p:nvSpPr>
              <p:cNvPr id="379926" name="Rectangle 22"/>
              <p:cNvSpPr>
                <a:spLocks noChangeArrowheads="1"/>
              </p:cNvSpPr>
              <p:nvPr/>
            </p:nvSpPr>
            <p:spPr bwMode="auto">
              <a:xfrm>
                <a:off x="2880" y="1104"/>
                <a:ext cx="336" cy="327"/>
              </a:xfrm>
              <a:prstGeom prst="rect">
                <a:avLst/>
              </a:prstGeom>
              <a:noFill/>
              <a:ln w="9525">
                <a:noFill/>
                <a:miter lim="800000"/>
              </a:ln>
              <a:effectLst/>
            </p:spPr>
            <p:txBody>
              <a:bodyPr>
                <a:spAutoFit/>
              </a:bodyPr>
              <a:lstStyle/>
              <a:p>
                <a:r>
                  <a:rPr kumimoji="1" lang="en-US" altLang="zh-CN" sz="2800" i="1"/>
                  <a:t>a</a:t>
                </a:r>
              </a:p>
            </p:txBody>
          </p:sp>
        </p:grpSp>
      </p:grpSp>
      <p:grpSp>
        <p:nvGrpSpPr>
          <p:cNvPr id="379927" name="Group 23"/>
          <p:cNvGrpSpPr/>
          <p:nvPr/>
        </p:nvGrpSpPr>
        <p:grpSpPr bwMode="auto">
          <a:xfrm>
            <a:off x="6629400" y="1563687"/>
            <a:ext cx="1066800" cy="1052513"/>
            <a:chOff x="3072" y="736"/>
            <a:chExt cx="672" cy="663"/>
          </a:xfrm>
        </p:grpSpPr>
        <p:grpSp>
          <p:nvGrpSpPr>
            <p:cNvPr id="379928" name="Group 24"/>
            <p:cNvGrpSpPr/>
            <p:nvPr/>
          </p:nvGrpSpPr>
          <p:grpSpPr bwMode="auto">
            <a:xfrm>
              <a:off x="3072" y="736"/>
              <a:ext cx="672" cy="416"/>
              <a:chOff x="3072" y="736"/>
              <a:chExt cx="672" cy="416"/>
            </a:xfrm>
          </p:grpSpPr>
          <p:sp>
            <p:nvSpPr>
              <p:cNvPr id="379929" name="Rectangle 25"/>
              <p:cNvSpPr>
                <a:spLocks noChangeArrowheads="1"/>
              </p:cNvSpPr>
              <p:nvPr/>
            </p:nvSpPr>
            <p:spPr bwMode="auto">
              <a:xfrm>
                <a:off x="3360" y="912"/>
                <a:ext cx="384" cy="240"/>
              </a:xfrm>
              <a:prstGeom prst="rect">
                <a:avLst/>
              </a:prstGeom>
              <a:solidFill>
                <a:srgbClr val="FF3300"/>
              </a:solidFill>
              <a:ln w="9525">
                <a:solidFill>
                  <a:schemeClr val="tx1"/>
                </a:solidFill>
                <a:prstDash val="dash"/>
                <a:miter lim="800000"/>
              </a:ln>
              <a:effectLst/>
            </p:spPr>
            <p:txBody>
              <a:bodyPr wrap="none" anchor="ctr"/>
              <a:lstStyle/>
              <a:p>
                <a:pPr algn="ctr"/>
                <a:r>
                  <a:rPr kumimoji="1" lang="en-US" altLang="zh-CN" sz="2400" i="1">
                    <a:solidFill>
                      <a:srgbClr val="FFFFCC"/>
                    </a:solidFill>
                  </a:rPr>
                  <a:t>m</a:t>
                </a:r>
              </a:p>
            </p:txBody>
          </p:sp>
          <p:sp>
            <p:nvSpPr>
              <p:cNvPr id="379930" name="Line 26"/>
              <p:cNvSpPr>
                <a:spLocks noChangeShapeType="1"/>
              </p:cNvSpPr>
              <p:nvPr/>
            </p:nvSpPr>
            <p:spPr bwMode="auto">
              <a:xfrm flipH="1">
                <a:off x="3072" y="1056"/>
                <a:ext cx="288" cy="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379931" name="Rectangle 27"/>
              <p:cNvSpPr>
                <a:spLocks noChangeArrowheads="1"/>
              </p:cNvSpPr>
              <p:nvPr/>
            </p:nvSpPr>
            <p:spPr bwMode="auto">
              <a:xfrm>
                <a:off x="3072" y="736"/>
                <a:ext cx="265" cy="327"/>
              </a:xfrm>
              <a:prstGeom prst="rect">
                <a:avLst/>
              </a:prstGeom>
              <a:noFill/>
              <a:ln w="9525">
                <a:noFill/>
                <a:miter lim="800000"/>
              </a:ln>
              <a:effectLst/>
            </p:spPr>
            <p:txBody>
              <a:bodyPr wrap="none">
                <a:spAutoFit/>
              </a:bodyPr>
              <a:lstStyle/>
              <a:p>
                <a:r>
                  <a:rPr kumimoji="1" lang="en-US" altLang="zh-CN" sz="2800" b="1" i="1">
                    <a:solidFill>
                      <a:srgbClr val="0000CC"/>
                    </a:solidFill>
                  </a:rPr>
                  <a:t>F</a:t>
                </a:r>
              </a:p>
            </p:txBody>
          </p:sp>
        </p:grpSp>
        <p:sp>
          <p:nvSpPr>
            <p:cNvPr id="379932" name="Rectangle 28"/>
            <p:cNvSpPr>
              <a:spLocks noChangeArrowheads="1"/>
            </p:cNvSpPr>
            <p:nvPr/>
          </p:nvSpPr>
          <p:spPr bwMode="auto">
            <a:xfrm>
              <a:off x="3456" y="1072"/>
              <a:ext cx="228" cy="327"/>
            </a:xfrm>
            <a:prstGeom prst="rect">
              <a:avLst/>
            </a:prstGeom>
            <a:noFill/>
            <a:ln w="9525">
              <a:noFill/>
              <a:miter lim="800000"/>
            </a:ln>
            <a:effectLst/>
          </p:spPr>
          <p:txBody>
            <a:bodyPr wrap="none">
              <a:spAutoFit/>
            </a:bodyPr>
            <a:lstStyle/>
            <a:p>
              <a:r>
                <a:rPr kumimoji="1" lang="en-US" altLang="zh-CN" sz="2800" b="1">
                  <a:solidFill>
                    <a:schemeClr val="bg1"/>
                  </a:solidFill>
                </a:rPr>
                <a:t>x</a:t>
              </a:r>
              <a:endParaRPr kumimoji="1" lang="en-US" altLang="zh-CN" sz="2800">
                <a:solidFill>
                  <a:schemeClr val="bg1"/>
                </a:solidFill>
              </a:endParaRPr>
            </a:p>
          </p:txBody>
        </p:sp>
      </p:grpSp>
      <p:sp>
        <p:nvSpPr>
          <p:cNvPr id="379933" name="Text Box 29"/>
          <p:cNvSpPr txBox="1">
            <a:spLocks noChangeArrowheads="1"/>
          </p:cNvSpPr>
          <p:nvPr/>
        </p:nvSpPr>
        <p:spPr bwMode="auto">
          <a:xfrm>
            <a:off x="1143000" y="2895600"/>
            <a:ext cx="2667000" cy="519113"/>
          </a:xfrm>
          <a:prstGeom prst="rect">
            <a:avLst/>
          </a:prstGeom>
          <a:noFill/>
          <a:ln w="9525">
            <a:noFill/>
            <a:miter lim="800000"/>
          </a:ln>
          <a:effectLst/>
        </p:spPr>
        <p:txBody>
          <a:bodyPr>
            <a:spAutoFit/>
          </a:bodyPr>
          <a:lstStyle/>
          <a:p>
            <a:pPr>
              <a:spcBef>
                <a:spcPct val="50000"/>
              </a:spcBef>
            </a:pPr>
            <a:r>
              <a:rPr kumimoji="1" lang="zh-CN" altLang="en-US" sz="2800" dirty="0"/>
              <a:t>由胡克定律：</a:t>
            </a:r>
          </a:p>
        </p:txBody>
      </p:sp>
      <p:graphicFrame>
        <p:nvGraphicFramePr>
          <p:cNvPr id="379934" name="Object 30"/>
          <p:cNvGraphicFramePr>
            <a:graphicFrameLocks noChangeAspect="1"/>
          </p:cNvGraphicFramePr>
          <p:nvPr/>
        </p:nvGraphicFramePr>
        <p:xfrm>
          <a:off x="3581400" y="2895600"/>
          <a:ext cx="1517650" cy="503238"/>
        </p:xfrm>
        <a:graphic>
          <a:graphicData uri="http://schemas.openxmlformats.org/presentationml/2006/ole">
            <mc:AlternateContent xmlns:mc="http://schemas.openxmlformats.org/markup-compatibility/2006">
              <mc:Choice xmlns:v="urn:schemas-microsoft-com:vml" Requires="v">
                <p:oleObj spid="_x0000_s40991" name="公式" r:id="rId3" imgW="19485000" imgH="6489720" progId="">
                  <p:embed/>
                </p:oleObj>
              </mc:Choice>
              <mc:Fallback>
                <p:oleObj name="公式" r:id="rId3" imgW="19485000" imgH="6489720" progId="">
                  <p:embed/>
                  <p:pic>
                    <p:nvPicPr>
                      <p:cNvPr id="0" name="Picture 3" descr="image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895600"/>
                        <a:ext cx="15176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35" name="Object 31"/>
          <p:cNvGraphicFramePr>
            <a:graphicFrameLocks noChangeAspect="1"/>
          </p:cNvGraphicFramePr>
          <p:nvPr/>
        </p:nvGraphicFramePr>
        <p:xfrm>
          <a:off x="1143000" y="3657600"/>
          <a:ext cx="4854575" cy="712788"/>
        </p:xfrm>
        <a:graphic>
          <a:graphicData uri="http://schemas.openxmlformats.org/presentationml/2006/ole">
            <mc:AlternateContent xmlns:mc="http://schemas.openxmlformats.org/markup-compatibility/2006">
              <mc:Choice xmlns:v="urn:schemas-microsoft-com:vml" Requires="v">
                <p:oleObj spid="_x0000_s40992" name="公式" r:id="rId5" imgW="77165280" imgH="11366640" progId="">
                  <p:embed/>
                </p:oleObj>
              </mc:Choice>
              <mc:Fallback>
                <p:oleObj name="公式" r:id="rId5" imgW="77165280" imgH="11366640" progId="">
                  <p:embed/>
                  <p:pic>
                    <p:nvPicPr>
                      <p:cNvPr id="0" name="Picture 2" descr="image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657600"/>
                        <a:ext cx="485457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36" name="Object 32"/>
          <p:cNvGraphicFramePr>
            <a:graphicFrameLocks noChangeAspect="1"/>
          </p:cNvGraphicFramePr>
          <p:nvPr/>
        </p:nvGraphicFramePr>
        <p:xfrm>
          <a:off x="1143000" y="4419600"/>
          <a:ext cx="2220913" cy="787400"/>
        </p:xfrm>
        <a:graphic>
          <a:graphicData uri="http://schemas.openxmlformats.org/presentationml/2006/ole">
            <mc:AlternateContent xmlns:mc="http://schemas.openxmlformats.org/markup-compatibility/2006">
              <mc:Choice xmlns:v="urn:schemas-microsoft-com:vml" Requires="v">
                <p:oleObj spid="_x0000_s40993" name="公式" r:id="rId7" imgW="26517600" imgH="9448800" progId="">
                  <p:embed/>
                </p:oleObj>
              </mc:Choice>
              <mc:Fallback>
                <p:oleObj name="公式" r:id="rId7" imgW="26517600" imgH="9448800" progId="">
                  <p:embed/>
                  <p:pic>
                    <p:nvPicPr>
                      <p:cNvPr id="0" name="Picture 1" descr="image1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419600"/>
                        <a:ext cx="22209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37" name="Text Box 33"/>
          <p:cNvSpPr txBox="1">
            <a:spLocks noChangeArrowheads="1"/>
          </p:cNvSpPr>
          <p:nvPr/>
        </p:nvSpPr>
        <p:spPr bwMode="auto">
          <a:xfrm>
            <a:off x="914400" y="5410200"/>
            <a:ext cx="7543800" cy="946150"/>
          </a:xfrm>
          <a:prstGeom prst="rect">
            <a:avLst/>
          </a:prstGeom>
          <a:noFill/>
          <a:ln w="9525" algn="ctr">
            <a:noFill/>
            <a:miter lim="800000"/>
          </a:ln>
          <a:effectLst/>
        </p:spPr>
        <p:txBody>
          <a:bodyPr>
            <a:spAutoFit/>
          </a:bodyPr>
          <a:lstStyle/>
          <a:p>
            <a:pPr>
              <a:spcBef>
                <a:spcPct val="50000"/>
              </a:spcBef>
            </a:pPr>
            <a:r>
              <a:rPr lang="zh-CN" altLang="en-US" sz="2800" dirty="0"/>
              <a:t>弹性力做功只与弹簧的起始和末了位置有关，而与弹性变形的过程无关。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908"/>
                                        </p:tgtEl>
                                        <p:attrNameLst>
                                          <p:attrName>style.visibility</p:attrName>
                                        </p:attrNameLst>
                                      </p:cBhvr>
                                      <p:to>
                                        <p:strVal val="visible"/>
                                      </p:to>
                                    </p:set>
                                    <p:animEffect transition="in" filter="wipe(left)">
                                      <p:cBhvr>
                                        <p:cTn id="7" dur="500"/>
                                        <p:tgtEl>
                                          <p:spTgt spid="379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9914"/>
                                        </p:tgtEl>
                                        <p:attrNameLst>
                                          <p:attrName>style.visibility</p:attrName>
                                        </p:attrNameLst>
                                      </p:cBhvr>
                                      <p:to>
                                        <p:strVal val="visible"/>
                                      </p:to>
                                    </p:set>
                                    <p:animEffect transition="in" filter="wipe(left)">
                                      <p:cBhvr>
                                        <p:cTn id="12" dur="500"/>
                                        <p:tgtEl>
                                          <p:spTgt spid="3799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9909"/>
                                        </p:tgtEl>
                                        <p:attrNameLst>
                                          <p:attrName>style.visibility</p:attrName>
                                        </p:attrNameLst>
                                      </p:cBhvr>
                                      <p:to>
                                        <p:strVal val="visible"/>
                                      </p:to>
                                    </p:set>
                                    <p:animEffect transition="in" filter="wipe(left)">
                                      <p:cBhvr>
                                        <p:cTn id="17" dur="500"/>
                                        <p:tgtEl>
                                          <p:spTgt spid="3799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79927"/>
                                        </p:tgtEl>
                                        <p:attrNameLst>
                                          <p:attrName>style.visibility</p:attrName>
                                        </p:attrNameLst>
                                      </p:cBhvr>
                                      <p:to>
                                        <p:strVal val="visible"/>
                                      </p:to>
                                    </p:set>
                                    <p:animEffect transition="in" filter="wipe(right)">
                                      <p:cBhvr>
                                        <p:cTn id="22" dur="500"/>
                                        <p:tgtEl>
                                          <p:spTgt spid="3799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79933"/>
                                        </p:tgtEl>
                                        <p:attrNameLst>
                                          <p:attrName>style.visibility</p:attrName>
                                        </p:attrNameLst>
                                      </p:cBhvr>
                                      <p:to>
                                        <p:strVal val="visible"/>
                                      </p:to>
                                    </p:set>
                                    <p:anim calcmode="lin" valueType="num">
                                      <p:cBhvr additive="base">
                                        <p:cTn id="27" dur="500" fill="hold"/>
                                        <p:tgtEl>
                                          <p:spTgt spid="379933"/>
                                        </p:tgtEl>
                                        <p:attrNameLst>
                                          <p:attrName>ppt_x</p:attrName>
                                        </p:attrNameLst>
                                      </p:cBhvr>
                                      <p:tavLst>
                                        <p:tav tm="0">
                                          <p:val>
                                            <p:strVal val="0-#ppt_w/2"/>
                                          </p:val>
                                        </p:tav>
                                        <p:tav tm="100000">
                                          <p:val>
                                            <p:strVal val="#ppt_x"/>
                                          </p:val>
                                        </p:tav>
                                      </p:tavLst>
                                    </p:anim>
                                    <p:anim calcmode="lin" valueType="num">
                                      <p:cBhvr additive="base">
                                        <p:cTn id="28" dur="500" fill="hold"/>
                                        <p:tgtEl>
                                          <p:spTgt spid="37993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379934"/>
                                        </p:tgtEl>
                                        <p:attrNameLst>
                                          <p:attrName>style.visibility</p:attrName>
                                        </p:attrNameLst>
                                      </p:cBhvr>
                                      <p:to>
                                        <p:strVal val="visible"/>
                                      </p:to>
                                    </p:set>
                                    <p:animEffect transition="in" filter="strips(upRight)">
                                      <p:cBhvr>
                                        <p:cTn id="33" dur="500"/>
                                        <p:tgtEl>
                                          <p:spTgt spid="37993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379935"/>
                                        </p:tgtEl>
                                        <p:attrNameLst>
                                          <p:attrName>style.visibility</p:attrName>
                                        </p:attrNameLst>
                                      </p:cBhvr>
                                      <p:to>
                                        <p:strVal val="visible"/>
                                      </p:to>
                                    </p:set>
                                    <p:animEffect transition="in" filter="strips(upRight)">
                                      <p:cBhvr>
                                        <p:cTn id="38" dur="500"/>
                                        <p:tgtEl>
                                          <p:spTgt spid="37993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379936"/>
                                        </p:tgtEl>
                                        <p:attrNameLst>
                                          <p:attrName>style.visibility</p:attrName>
                                        </p:attrNameLst>
                                      </p:cBhvr>
                                      <p:to>
                                        <p:strVal val="visible"/>
                                      </p:to>
                                    </p:set>
                                    <p:animEffect transition="in" filter="strips(upRight)">
                                      <p:cBhvr>
                                        <p:cTn id="43" dur="500"/>
                                        <p:tgtEl>
                                          <p:spTgt spid="3799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79937"/>
                                        </p:tgtEl>
                                        <p:attrNameLst>
                                          <p:attrName>style.visibility</p:attrName>
                                        </p:attrNameLst>
                                      </p:cBhvr>
                                      <p:to>
                                        <p:strVal val="visible"/>
                                      </p:to>
                                    </p:set>
                                    <p:animEffect transition="in" filter="blinds(horizontal)">
                                      <p:cBhvr>
                                        <p:cTn id="48" dur="500"/>
                                        <p:tgtEl>
                                          <p:spTgt spid="379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p:bldP spid="379933" grpId="0" autoUpdateAnimBg="0"/>
      <p:bldP spid="37993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26" name="灯片编号占位符 4"/>
          <p:cNvSpPr>
            <a:spLocks noGrp="1"/>
          </p:cNvSpPr>
          <p:nvPr>
            <p:ph type="sldNum" sz="quarter" idx="12"/>
          </p:nvPr>
        </p:nvSpPr>
        <p:spPr/>
        <p:txBody>
          <a:bodyPr/>
          <a:lstStyle/>
          <a:p>
            <a:fld id="{72A772C7-DE4E-4978-833C-AB90D72DBCDD}" type="slidenum">
              <a:rPr lang="en-US" altLang="zh-CN"/>
              <a:pPr/>
              <a:t>27</a:t>
            </a:fld>
            <a:endParaRPr lang="en-US" altLang="zh-CN"/>
          </a:p>
        </p:txBody>
      </p:sp>
      <p:sp>
        <p:nvSpPr>
          <p:cNvPr id="377859" name="Rectangle 3"/>
          <p:cNvSpPr>
            <a:spLocks noChangeArrowheads="1"/>
          </p:cNvSpPr>
          <p:nvPr/>
        </p:nvSpPr>
        <p:spPr bwMode="auto">
          <a:xfrm>
            <a:off x="501650" y="12192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保守力与非保守力  势能</a:t>
            </a:r>
          </a:p>
        </p:txBody>
      </p:sp>
      <p:sp>
        <p:nvSpPr>
          <p:cNvPr id="377860" name="Text Box 4"/>
          <p:cNvSpPr txBox="1">
            <a:spLocks noChangeArrowheads="1"/>
          </p:cNvSpPr>
          <p:nvPr/>
        </p:nvSpPr>
        <p:spPr bwMode="auto">
          <a:xfrm>
            <a:off x="609600" y="1721644"/>
            <a:ext cx="2952750" cy="519113"/>
          </a:xfrm>
          <a:prstGeom prst="rect">
            <a:avLst/>
          </a:prstGeom>
          <a:noFill/>
          <a:ln w="9525" algn="ctr">
            <a:noFill/>
            <a:miter lim="800000"/>
          </a:ln>
          <a:effectLst/>
        </p:spPr>
        <p:txBody>
          <a:bodyPr>
            <a:spAutoFit/>
          </a:bodyPr>
          <a:lstStyle/>
          <a:p>
            <a:pPr>
              <a:spcBef>
                <a:spcPct val="50000"/>
              </a:spcBef>
            </a:pPr>
            <a:r>
              <a:rPr lang="zh-CN" altLang="en-US" sz="2800" dirty="0"/>
              <a:t>保守力：</a:t>
            </a:r>
          </a:p>
        </p:txBody>
      </p:sp>
      <p:sp>
        <p:nvSpPr>
          <p:cNvPr id="377861" name="Text Box 5"/>
          <p:cNvSpPr txBox="1">
            <a:spLocks noChangeArrowheads="1"/>
          </p:cNvSpPr>
          <p:nvPr/>
        </p:nvSpPr>
        <p:spPr bwMode="auto">
          <a:xfrm>
            <a:off x="2133600" y="1748234"/>
            <a:ext cx="6794500" cy="528638"/>
          </a:xfrm>
          <a:prstGeom prst="rect">
            <a:avLst/>
          </a:prstGeom>
          <a:solidFill>
            <a:srgbClr val="CC99FF">
              <a:alpha val="50000"/>
            </a:srgbClr>
          </a:solidFill>
          <a:ln w="9525">
            <a:solidFill>
              <a:schemeClr val="tx1"/>
            </a:solidFill>
            <a:miter lim="800000"/>
          </a:ln>
          <a:effectLst/>
        </p:spPr>
        <p:txBody>
          <a:bodyPr>
            <a:spAutoFit/>
          </a:bodyPr>
          <a:lstStyle/>
          <a:p>
            <a:pPr>
              <a:spcBef>
                <a:spcPct val="50000"/>
              </a:spcBef>
            </a:pPr>
            <a:r>
              <a:rPr kumimoji="1" lang="zh-CN" altLang="en-US" sz="2800"/>
              <a:t>做功与路径无关，只与始末位置有关的力。</a:t>
            </a:r>
          </a:p>
        </p:txBody>
      </p:sp>
      <p:sp>
        <p:nvSpPr>
          <p:cNvPr id="377862" name="Text Box 6"/>
          <p:cNvSpPr txBox="1">
            <a:spLocks noChangeArrowheads="1"/>
          </p:cNvSpPr>
          <p:nvPr/>
        </p:nvSpPr>
        <p:spPr bwMode="auto">
          <a:xfrm>
            <a:off x="609600" y="2362200"/>
            <a:ext cx="3889375" cy="519113"/>
          </a:xfrm>
          <a:prstGeom prst="rect">
            <a:avLst/>
          </a:prstGeom>
          <a:noFill/>
          <a:ln w="9525" algn="ctr">
            <a:noFill/>
            <a:miter lim="800000"/>
          </a:ln>
          <a:effectLst/>
        </p:spPr>
        <p:txBody>
          <a:bodyPr>
            <a:spAutoFit/>
          </a:bodyPr>
          <a:lstStyle/>
          <a:p>
            <a:pPr>
              <a:spcBef>
                <a:spcPct val="50000"/>
              </a:spcBef>
            </a:pPr>
            <a:r>
              <a:rPr lang="zh-CN" altLang="en-US" sz="2800"/>
              <a:t>保守力的特点：</a:t>
            </a:r>
          </a:p>
        </p:txBody>
      </p:sp>
      <p:sp>
        <p:nvSpPr>
          <p:cNvPr id="377863" name="Text Box 7"/>
          <p:cNvSpPr txBox="1">
            <a:spLocks noChangeArrowheads="1"/>
          </p:cNvSpPr>
          <p:nvPr/>
        </p:nvSpPr>
        <p:spPr bwMode="auto">
          <a:xfrm>
            <a:off x="3048000" y="2376488"/>
            <a:ext cx="5943600" cy="519112"/>
          </a:xfrm>
          <a:prstGeom prst="rect">
            <a:avLst/>
          </a:prstGeom>
          <a:noFill/>
          <a:ln w="9525" algn="ctr">
            <a:noFill/>
            <a:miter lim="800000"/>
          </a:ln>
          <a:effectLst/>
        </p:spPr>
        <p:txBody>
          <a:bodyPr>
            <a:spAutoFit/>
          </a:bodyPr>
          <a:lstStyle/>
          <a:p>
            <a:pPr>
              <a:spcBef>
                <a:spcPct val="50000"/>
              </a:spcBef>
            </a:pPr>
            <a:r>
              <a:rPr lang="zh-CN" altLang="en-US" sz="2800"/>
              <a:t>保守力沿任何闭合路径做功等于零。</a:t>
            </a:r>
          </a:p>
        </p:txBody>
      </p:sp>
      <p:graphicFrame>
        <p:nvGraphicFramePr>
          <p:cNvPr id="377864" name="Object 8"/>
          <p:cNvGraphicFramePr>
            <a:graphicFrameLocks noChangeAspect="1"/>
          </p:cNvGraphicFramePr>
          <p:nvPr/>
        </p:nvGraphicFramePr>
        <p:xfrm>
          <a:off x="2895600" y="2971800"/>
          <a:ext cx="1398588" cy="558800"/>
        </p:xfrm>
        <a:graphic>
          <a:graphicData uri="http://schemas.openxmlformats.org/presentationml/2006/ole">
            <mc:AlternateContent xmlns:mc="http://schemas.openxmlformats.org/markup-compatibility/2006">
              <mc:Choice xmlns:v="urn:schemas-microsoft-com:vml" Requires="v">
                <p:oleObj spid="_x0000_s42025" name="公式" r:id="rId3" imgW="16764000" imgH="6705600" progId="">
                  <p:embed/>
                </p:oleObj>
              </mc:Choice>
              <mc:Fallback>
                <p:oleObj name="公式" r:id="rId3" imgW="16764000" imgH="6705600" progId="">
                  <p:embed/>
                  <p:pic>
                    <p:nvPicPr>
                      <p:cNvPr id="0" name="Picture 4" descr="image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71800"/>
                        <a:ext cx="139858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65" name="Text Box 9"/>
          <p:cNvSpPr txBox="1">
            <a:spLocks noChangeArrowheads="1"/>
          </p:cNvSpPr>
          <p:nvPr/>
        </p:nvSpPr>
        <p:spPr bwMode="auto">
          <a:xfrm>
            <a:off x="685800" y="2971800"/>
            <a:ext cx="1447800" cy="519113"/>
          </a:xfrm>
          <a:prstGeom prst="rect">
            <a:avLst/>
          </a:prstGeom>
          <a:noFill/>
          <a:ln w="9525" algn="ctr">
            <a:noFill/>
            <a:miter lim="800000"/>
          </a:ln>
          <a:effectLst/>
        </p:spPr>
        <p:txBody>
          <a:bodyPr>
            <a:spAutoFit/>
          </a:bodyPr>
          <a:lstStyle/>
          <a:p>
            <a:pPr>
              <a:spcBef>
                <a:spcPct val="50000"/>
              </a:spcBef>
            </a:pPr>
            <a:r>
              <a:rPr lang="zh-CN" altLang="en-US" sz="2800"/>
              <a:t>证明：</a:t>
            </a:r>
          </a:p>
        </p:txBody>
      </p:sp>
      <p:sp>
        <p:nvSpPr>
          <p:cNvPr id="377866" name="Text Box 10"/>
          <p:cNvSpPr txBox="1">
            <a:spLocks noChangeArrowheads="1"/>
          </p:cNvSpPr>
          <p:nvPr/>
        </p:nvSpPr>
        <p:spPr bwMode="auto">
          <a:xfrm>
            <a:off x="838200" y="3505200"/>
            <a:ext cx="5715000" cy="519113"/>
          </a:xfrm>
          <a:prstGeom prst="rect">
            <a:avLst/>
          </a:prstGeom>
          <a:noFill/>
          <a:ln w="9525" algn="ctr">
            <a:noFill/>
            <a:miter lim="800000"/>
          </a:ln>
          <a:effectLst/>
        </p:spPr>
        <p:txBody>
          <a:bodyPr>
            <a:spAutoFit/>
          </a:bodyPr>
          <a:lstStyle/>
          <a:p>
            <a:pPr>
              <a:spcBef>
                <a:spcPct val="50000"/>
              </a:spcBef>
            </a:pPr>
            <a:r>
              <a:rPr lang="zh-CN" altLang="en-US" sz="2800"/>
              <a:t>设保守力沿闭合路径</a:t>
            </a:r>
            <a:r>
              <a:rPr lang="en-US" altLang="zh-CN" sz="2800" i="1"/>
              <a:t>acbda</a:t>
            </a:r>
            <a:r>
              <a:rPr lang="zh-CN" altLang="en-US" sz="2800"/>
              <a:t>做功</a:t>
            </a:r>
          </a:p>
        </p:txBody>
      </p:sp>
      <p:grpSp>
        <p:nvGrpSpPr>
          <p:cNvPr id="377867" name="Group 11"/>
          <p:cNvGrpSpPr/>
          <p:nvPr/>
        </p:nvGrpSpPr>
        <p:grpSpPr bwMode="auto">
          <a:xfrm>
            <a:off x="6781800" y="2895600"/>
            <a:ext cx="1865313" cy="3552825"/>
            <a:chOff x="4080" y="1120"/>
            <a:chExt cx="1175" cy="2238"/>
          </a:xfrm>
        </p:grpSpPr>
        <p:sp>
          <p:nvSpPr>
            <p:cNvPr id="377868" name="Freeform 12"/>
            <p:cNvSpPr/>
            <p:nvPr/>
          </p:nvSpPr>
          <p:spPr bwMode="auto">
            <a:xfrm>
              <a:off x="4128" y="1392"/>
              <a:ext cx="1032" cy="1816"/>
            </a:xfrm>
            <a:custGeom>
              <a:avLst/>
              <a:gdLst/>
              <a:ahLst/>
              <a:cxnLst>
                <a:cxn ang="0">
                  <a:pos x="104" y="40"/>
                </a:cxn>
                <a:cxn ang="0">
                  <a:pos x="584" y="424"/>
                </a:cxn>
                <a:cxn ang="0">
                  <a:pos x="680" y="1144"/>
                </a:cxn>
                <a:cxn ang="0">
                  <a:pos x="152" y="952"/>
                </a:cxn>
                <a:cxn ang="0">
                  <a:pos x="152" y="472"/>
                </a:cxn>
                <a:cxn ang="0">
                  <a:pos x="8" y="184"/>
                </a:cxn>
                <a:cxn ang="0">
                  <a:pos x="104" y="40"/>
                </a:cxn>
              </a:cxnLst>
              <a:rect l="0" t="0" r="r" b="b"/>
              <a:pathLst>
                <a:path w="752" h="1232">
                  <a:moveTo>
                    <a:pt x="104" y="40"/>
                  </a:moveTo>
                  <a:cubicBezTo>
                    <a:pt x="200" y="80"/>
                    <a:pt x="488" y="240"/>
                    <a:pt x="584" y="424"/>
                  </a:cubicBezTo>
                  <a:cubicBezTo>
                    <a:pt x="680" y="608"/>
                    <a:pt x="752" y="1056"/>
                    <a:pt x="680" y="1144"/>
                  </a:cubicBezTo>
                  <a:cubicBezTo>
                    <a:pt x="608" y="1232"/>
                    <a:pt x="240" y="1064"/>
                    <a:pt x="152" y="952"/>
                  </a:cubicBezTo>
                  <a:cubicBezTo>
                    <a:pt x="64" y="840"/>
                    <a:pt x="176" y="600"/>
                    <a:pt x="152" y="472"/>
                  </a:cubicBezTo>
                  <a:cubicBezTo>
                    <a:pt x="128" y="344"/>
                    <a:pt x="16" y="256"/>
                    <a:pt x="8" y="184"/>
                  </a:cubicBezTo>
                  <a:cubicBezTo>
                    <a:pt x="0" y="112"/>
                    <a:pt x="8" y="0"/>
                    <a:pt x="104" y="40"/>
                  </a:cubicBezTo>
                  <a:close/>
                </a:path>
              </a:pathLst>
            </a:custGeom>
            <a:noFill/>
            <a:ln w="19050" cmpd="sng">
              <a:solidFill>
                <a:schemeClr val="tx1"/>
              </a:solidFill>
              <a:round/>
            </a:ln>
            <a:effectLst/>
          </p:spPr>
          <p:txBody>
            <a:bodyPr wrap="none" anchor="ctr"/>
            <a:lstStyle/>
            <a:p>
              <a:endParaRPr lang="zh-CN" altLang="en-US"/>
            </a:p>
          </p:txBody>
        </p:sp>
        <p:sp>
          <p:nvSpPr>
            <p:cNvPr id="377869" name="Rectangle 13"/>
            <p:cNvSpPr>
              <a:spLocks noChangeArrowheads="1"/>
            </p:cNvSpPr>
            <p:nvPr/>
          </p:nvSpPr>
          <p:spPr bwMode="auto">
            <a:xfrm>
              <a:off x="4080" y="1120"/>
              <a:ext cx="228" cy="327"/>
            </a:xfrm>
            <a:prstGeom prst="rect">
              <a:avLst/>
            </a:prstGeom>
            <a:noFill/>
            <a:ln w="9525">
              <a:noFill/>
              <a:miter lim="800000"/>
            </a:ln>
            <a:effectLst/>
          </p:spPr>
          <p:txBody>
            <a:bodyPr wrap="none">
              <a:spAutoFit/>
            </a:bodyPr>
            <a:lstStyle/>
            <a:p>
              <a:r>
                <a:rPr kumimoji="1" lang="en-US" altLang="zh-CN" sz="2800" i="1"/>
                <a:t>a</a:t>
              </a:r>
            </a:p>
          </p:txBody>
        </p:sp>
        <p:sp>
          <p:nvSpPr>
            <p:cNvPr id="377870" name="Rectangle 14"/>
            <p:cNvSpPr>
              <a:spLocks noChangeArrowheads="1"/>
            </p:cNvSpPr>
            <p:nvPr/>
          </p:nvSpPr>
          <p:spPr bwMode="auto">
            <a:xfrm>
              <a:off x="5020" y="3031"/>
              <a:ext cx="228" cy="327"/>
            </a:xfrm>
            <a:prstGeom prst="rect">
              <a:avLst/>
            </a:prstGeom>
            <a:noFill/>
            <a:ln w="9525">
              <a:noFill/>
              <a:miter lim="800000"/>
            </a:ln>
            <a:effectLst/>
          </p:spPr>
          <p:txBody>
            <a:bodyPr wrap="none">
              <a:spAutoFit/>
            </a:bodyPr>
            <a:lstStyle/>
            <a:p>
              <a:r>
                <a:rPr kumimoji="1" lang="en-US" altLang="zh-CN" sz="2800" i="1"/>
                <a:t>b</a:t>
              </a:r>
            </a:p>
          </p:txBody>
        </p:sp>
        <p:sp>
          <p:nvSpPr>
            <p:cNvPr id="377871" name="Rectangle 15"/>
            <p:cNvSpPr>
              <a:spLocks noChangeArrowheads="1"/>
            </p:cNvSpPr>
            <p:nvPr/>
          </p:nvSpPr>
          <p:spPr bwMode="auto">
            <a:xfrm>
              <a:off x="5040" y="2016"/>
              <a:ext cx="215" cy="327"/>
            </a:xfrm>
            <a:prstGeom prst="rect">
              <a:avLst/>
            </a:prstGeom>
            <a:noFill/>
            <a:ln w="9525">
              <a:noFill/>
              <a:miter lim="800000"/>
            </a:ln>
            <a:effectLst/>
          </p:spPr>
          <p:txBody>
            <a:bodyPr wrap="none">
              <a:spAutoFit/>
            </a:bodyPr>
            <a:lstStyle/>
            <a:p>
              <a:r>
                <a:rPr kumimoji="1" lang="en-US" altLang="zh-CN" sz="2800" i="1"/>
                <a:t>c</a:t>
              </a:r>
            </a:p>
          </p:txBody>
        </p:sp>
        <p:sp>
          <p:nvSpPr>
            <p:cNvPr id="377872" name="Rectangle 16"/>
            <p:cNvSpPr>
              <a:spLocks noChangeArrowheads="1"/>
            </p:cNvSpPr>
            <p:nvPr/>
          </p:nvSpPr>
          <p:spPr bwMode="auto">
            <a:xfrm>
              <a:off x="4080" y="2176"/>
              <a:ext cx="228" cy="327"/>
            </a:xfrm>
            <a:prstGeom prst="rect">
              <a:avLst/>
            </a:prstGeom>
            <a:noFill/>
            <a:ln w="9525">
              <a:noFill/>
              <a:miter lim="800000"/>
            </a:ln>
            <a:effectLst/>
          </p:spPr>
          <p:txBody>
            <a:bodyPr wrap="none">
              <a:spAutoFit/>
            </a:bodyPr>
            <a:lstStyle/>
            <a:p>
              <a:r>
                <a:rPr kumimoji="1" lang="en-US" altLang="zh-CN" sz="2800" i="1"/>
                <a:t>d</a:t>
              </a:r>
            </a:p>
          </p:txBody>
        </p:sp>
      </p:grpSp>
      <p:sp>
        <p:nvSpPr>
          <p:cNvPr id="377873" name="Text Box 17"/>
          <p:cNvSpPr txBox="1">
            <a:spLocks noChangeArrowheads="1"/>
          </p:cNvSpPr>
          <p:nvPr/>
        </p:nvSpPr>
        <p:spPr bwMode="auto">
          <a:xfrm>
            <a:off x="838200" y="4095750"/>
            <a:ext cx="3200400" cy="519113"/>
          </a:xfrm>
          <a:prstGeom prst="rect">
            <a:avLst/>
          </a:prstGeom>
          <a:noFill/>
          <a:ln w="9525" algn="ctr">
            <a:noFill/>
            <a:miter lim="800000"/>
          </a:ln>
          <a:effectLst/>
        </p:spPr>
        <p:txBody>
          <a:bodyPr>
            <a:spAutoFit/>
          </a:bodyPr>
          <a:lstStyle/>
          <a:p>
            <a:pPr>
              <a:spcBef>
                <a:spcPct val="50000"/>
              </a:spcBef>
            </a:pPr>
            <a:r>
              <a:rPr lang="zh-CN" altLang="en-US" sz="2800" dirty="0"/>
              <a:t>按保守力的特点：</a:t>
            </a:r>
          </a:p>
        </p:txBody>
      </p:sp>
      <p:sp>
        <p:nvSpPr>
          <p:cNvPr id="377874" name="Text Box 18"/>
          <p:cNvSpPr txBox="1">
            <a:spLocks noChangeArrowheads="1"/>
          </p:cNvSpPr>
          <p:nvPr/>
        </p:nvSpPr>
        <p:spPr bwMode="auto">
          <a:xfrm>
            <a:off x="838200" y="4686300"/>
            <a:ext cx="1371600" cy="519113"/>
          </a:xfrm>
          <a:prstGeom prst="rect">
            <a:avLst/>
          </a:prstGeom>
          <a:noFill/>
          <a:ln w="9525" algn="ctr">
            <a:noFill/>
            <a:miter lim="800000"/>
          </a:ln>
          <a:effectLst/>
        </p:spPr>
        <p:txBody>
          <a:bodyPr>
            <a:spAutoFit/>
          </a:bodyPr>
          <a:lstStyle/>
          <a:p>
            <a:pPr>
              <a:spcBef>
                <a:spcPct val="50000"/>
              </a:spcBef>
            </a:pPr>
            <a:r>
              <a:rPr lang="zh-CN" altLang="en-US" sz="2800" dirty="0"/>
              <a:t>因为：</a:t>
            </a:r>
          </a:p>
        </p:txBody>
      </p:sp>
      <p:graphicFrame>
        <p:nvGraphicFramePr>
          <p:cNvPr id="377875" name="Object 19"/>
          <p:cNvGraphicFramePr>
            <a:graphicFrameLocks noChangeAspect="1"/>
          </p:cNvGraphicFramePr>
          <p:nvPr/>
        </p:nvGraphicFramePr>
        <p:xfrm>
          <a:off x="3962400" y="4125515"/>
          <a:ext cx="1389063" cy="455613"/>
        </p:xfrm>
        <a:graphic>
          <a:graphicData uri="http://schemas.openxmlformats.org/presentationml/2006/ole">
            <mc:AlternateContent xmlns:mc="http://schemas.openxmlformats.org/markup-compatibility/2006">
              <mc:Choice xmlns:v="urn:schemas-microsoft-com:vml" Requires="v">
                <p:oleObj spid="_x0000_s42026" name="公式" r:id="rId5" imgW="22328280" imgH="7302600" progId="">
                  <p:embed/>
                </p:oleObj>
              </mc:Choice>
              <mc:Fallback>
                <p:oleObj name="公式" r:id="rId5" imgW="22328280" imgH="7302600" progId="">
                  <p:embed/>
                  <p:pic>
                    <p:nvPicPr>
                      <p:cNvPr id="0" name="Picture 3" descr="image1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125515"/>
                        <a:ext cx="138906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76" name="Object 20"/>
          <p:cNvGraphicFramePr>
            <a:graphicFrameLocks noChangeAspect="1"/>
          </p:cNvGraphicFramePr>
          <p:nvPr/>
        </p:nvGraphicFramePr>
        <p:xfrm>
          <a:off x="2286000" y="4724400"/>
          <a:ext cx="1627188" cy="457200"/>
        </p:xfrm>
        <a:graphic>
          <a:graphicData uri="http://schemas.openxmlformats.org/presentationml/2006/ole">
            <mc:AlternateContent xmlns:mc="http://schemas.openxmlformats.org/markup-compatibility/2006">
              <mc:Choice xmlns:v="urn:schemas-microsoft-com:vml" Requires="v">
                <p:oleObj spid="_x0000_s42027" name="公式" r:id="rId7" imgW="25984080" imgH="7302600" progId="">
                  <p:embed/>
                </p:oleObj>
              </mc:Choice>
              <mc:Fallback>
                <p:oleObj name="公式" r:id="rId7" imgW="25984080" imgH="7302600" progId="">
                  <p:embed/>
                  <p:pic>
                    <p:nvPicPr>
                      <p:cNvPr id="0" name="Picture 2" descr="image1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724400"/>
                        <a:ext cx="16271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77" name="Text Box 21"/>
          <p:cNvSpPr txBox="1">
            <a:spLocks noChangeArrowheads="1"/>
          </p:cNvSpPr>
          <p:nvPr/>
        </p:nvSpPr>
        <p:spPr bwMode="auto">
          <a:xfrm>
            <a:off x="838200" y="5276850"/>
            <a:ext cx="1447800" cy="519113"/>
          </a:xfrm>
          <a:prstGeom prst="rect">
            <a:avLst/>
          </a:prstGeom>
          <a:noFill/>
          <a:ln w="9525" algn="ctr">
            <a:noFill/>
            <a:miter lim="800000"/>
          </a:ln>
          <a:effectLst/>
        </p:spPr>
        <p:txBody>
          <a:bodyPr>
            <a:spAutoFit/>
          </a:bodyPr>
          <a:lstStyle/>
          <a:p>
            <a:pPr>
              <a:spcBef>
                <a:spcPct val="50000"/>
              </a:spcBef>
            </a:pPr>
            <a:r>
              <a:rPr lang="zh-CN" altLang="en-US" sz="2800" dirty="0"/>
              <a:t>所以：</a:t>
            </a:r>
          </a:p>
        </p:txBody>
      </p:sp>
      <p:graphicFrame>
        <p:nvGraphicFramePr>
          <p:cNvPr id="377879" name="Object 23"/>
          <p:cNvGraphicFramePr>
            <a:graphicFrameLocks noChangeAspect="1"/>
          </p:cNvGraphicFramePr>
          <p:nvPr/>
        </p:nvGraphicFramePr>
        <p:xfrm>
          <a:off x="2209800" y="5276850"/>
          <a:ext cx="4013200" cy="457200"/>
        </p:xfrm>
        <a:graphic>
          <a:graphicData uri="http://schemas.openxmlformats.org/presentationml/2006/ole">
            <mc:AlternateContent xmlns:mc="http://schemas.openxmlformats.org/markup-compatibility/2006">
              <mc:Choice xmlns:v="urn:schemas-microsoft-com:vml" Requires="v">
                <p:oleObj spid="_x0000_s42028" name="公式" r:id="rId9" imgW="64166760" imgH="7302600" progId="">
                  <p:embed/>
                </p:oleObj>
              </mc:Choice>
              <mc:Fallback>
                <p:oleObj name="公式" r:id="rId9" imgW="64166760" imgH="7302600" progId="">
                  <p:embed/>
                  <p:pic>
                    <p:nvPicPr>
                      <p:cNvPr id="0" name="Picture 1" descr="image1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276850"/>
                        <a:ext cx="401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13"/>
          <p:cNvSpPr txBox="1">
            <a:spLocks noChangeArrowheads="1"/>
          </p:cNvSpPr>
          <p:nvPr/>
        </p:nvSpPr>
        <p:spPr bwMode="auto">
          <a:xfrm>
            <a:off x="228600" y="5867400"/>
            <a:ext cx="8839200" cy="46166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pPr>
            <a:r>
              <a:rPr lang="en-US" altLang="zh-CN" sz="2400" b="1" dirty="0" smtClean="0">
                <a:latin typeface="Arial" panose="020B0604020202020204" pitchFamily="34" charset="0"/>
              </a:rPr>
              <a:t>      </a:t>
            </a:r>
            <a:r>
              <a:rPr lang="zh-CN" altLang="en-US" sz="2400" b="1" dirty="0" smtClean="0">
                <a:latin typeface="Arial" panose="020B0604020202020204" pitchFamily="34" charset="0"/>
              </a:rPr>
              <a:t>非</a:t>
            </a:r>
            <a:r>
              <a:rPr lang="zh-CN" altLang="en-US" sz="2400" b="1" dirty="0">
                <a:latin typeface="Arial" panose="020B0604020202020204" pitchFamily="34" charset="0"/>
              </a:rPr>
              <a:t>保守力</a:t>
            </a:r>
            <a:r>
              <a:rPr lang="en-US" altLang="zh-CN" sz="2400" b="1" dirty="0">
                <a:latin typeface="Arial" panose="020B0604020202020204" pitchFamily="34" charset="0"/>
              </a:rPr>
              <a:t>:  </a:t>
            </a:r>
            <a:r>
              <a:rPr lang="zh-CN" altLang="en-US" sz="2400" dirty="0">
                <a:latin typeface="Arial" panose="020B0604020202020204" pitchFamily="34" charset="0"/>
              </a:rPr>
              <a:t>力所作的功与路径有关 </a:t>
            </a:r>
            <a:r>
              <a:rPr lang="en-US" altLang="zh-CN" sz="2400" dirty="0">
                <a:latin typeface="Arial" panose="020B0604020202020204" pitchFamily="34" charset="0"/>
              </a:rPr>
              <a:t>.</a:t>
            </a:r>
            <a:r>
              <a:rPr lang="zh-CN" altLang="en-US" sz="2400" dirty="0">
                <a:latin typeface="Arial" panose="020B0604020202020204" pitchFamily="34" charset="0"/>
              </a:rPr>
              <a:t>（例如</a:t>
            </a:r>
            <a:r>
              <a:rPr lang="zh-CN" altLang="en-US" sz="2400" dirty="0">
                <a:solidFill>
                  <a:srgbClr val="000000"/>
                </a:solidFill>
                <a:latin typeface="Arial" panose="020B0604020202020204" pitchFamily="34" charset="0"/>
              </a:rPr>
              <a:t>摩擦</a:t>
            </a:r>
            <a:r>
              <a:rPr lang="zh-CN" altLang="en-US" sz="2400" dirty="0">
                <a:latin typeface="Arial" panose="020B0604020202020204" pitchFamily="34" charset="0"/>
              </a:rPr>
              <a:t>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77860"/>
                                        </p:tgtEl>
                                        <p:attrNameLst>
                                          <p:attrName>style.visibility</p:attrName>
                                        </p:attrNameLst>
                                      </p:cBhvr>
                                      <p:to>
                                        <p:strVal val="visible"/>
                                      </p:to>
                                    </p:set>
                                    <p:anim calcmode="lin" valueType="num">
                                      <p:cBhvr>
                                        <p:cTn id="7" dur="500" fill="hold"/>
                                        <p:tgtEl>
                                          <p:spTgt spid="377860"/>
                                        </p:tgtEl>
                                        <p:attrNameLst>
                                          <p:attrName>ppt_w</p:attrName>
                                        </p:attrNameLst>
                                      </p:cBhvr>
                                      <p:tavLst>
                                        <p:tav tm="0">
                                          <p:val>
                                            <p:strVal val="4*#ppt_w"/>
                                          </p:val>
                                        </p:tav>
                                        <p:tav tm="100000">
                                          <p:val>
                                            <p:strVal val="#ppt_w"/>
                                          </p:val>
                                        </p:tav>
                                      </p:tavLst>
                                    </p:anim>
                                    <p:anim calcmode="lin" valueType="num">
                                      <p:cBhvr>
                                        <p:cTn id="8" dur="500" fill="hold"/>
                                        <p:tgtEl>
                                          <p:spTgt spid="37786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77861"/>
                                        </p:tgtEl>
                                        <p:attrNameLst>
                                          <p:attrName>style.visibility</p:attrName>
                                        </p:attrNameLst>
                                      </p:cBhvr>
                                      <p:to>
                                        <p:strVal val="visible"/>
                                      </p:to>
                                    </p:set>
                                    <p:animEffect transition="in" filter="strips(downRight)">
                                      <p:cBhvr>
                                        <p:cTn id="13" dur="500"/>
                                        <p:tgtEl>
                                          <p:spTgt spid="37786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77862"/>
                                        </p:tgtEl>
                                        <p:attrNameLst>
                                          <p:attrName>style.visibility</p:attrName>
                                        </p:attrNameLst>
                                      </p:cBhvr>
                                      <p:to>
                                        <p:strVal val="visible"/>
                                      </p:to>
                                    </p:set>
                                    <p:anim calcmode="lin" valueType="num">
                                      <p:cBhvr additive="base">
                                        <p:cTn id="18" dur="500" fill="hold"/>
                                        <p:tgtEl>
                                          <p:spTgt spid="377862"/>
                                        </p:tgtEl>
                                        <p:attrNameLst>
                                          <p:attrName>ppt_x</p:attrName>
                                        </p:attrNameLst>
                                      </p:cBhvr>
                                      <p:tavLst>
                                        <p:tav tm="0">
                                          <p:val>
                                            <p:strVal val="0-#ppt_w/2"/>
                                          </p:val>
                                        </p:tav>
                                        <p:tav tm="100000">
                                          <p:val>
                                            <p:strVal val="#ppt_x"/>
                                          </p:val>
                                        </p:tav>
                                      </p:tavLst>
                                    </p:anim>
                                    <p:anim calcmode="lin" valueType="num">
                                      <p:cBhvr additive="base">
                                        <p:cTn id="19" dur="500" fill="hold"/>
                                        <p:tgtEl>
                                          <p:spTgt spid="37786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77863"/>
                                        </p:tgtEl>
                                        <p:attrNameLst>
                                          <p:attrName>style.visibility</p:attrName>
                                        </p:attrNameLst>
                                      </p:cBhvr>
                                      <p:to>
                                        <p:strVal val="visible"/>
                                      </p:to>
                                    </p:set>
                                    <p:animEffect transition="in" filter="strips(downRight)">
                                      <p:cBhvr>
                                        <p:cTn id="24" dur="500"/>
                                        <p:tgtEl>
                                          <p:spTgt spid="37786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377864"/>
                                        </p:tgtEl>
                                        <p:attrNameLst>
                                          <p:attrName>style.visibility</p:attrName>
                                        </p:attrNameLst>
                                      </p:cBhvr>
                                      <p:to>
                                        <p:strVal val="visible"/>
                                      </p:to>
                                    </p:set>
                                    <p:animEffect transition="in" filter="strips(upRight)">
                                      <p:cBhvr>
                                        <p:cTn id="29" dur="500"/>
                                        <p:tgtEl>
                                          <p:spTgt spid="37786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288" fill="hold" grpId="0" nodeType="clickEffect">
                                  <p:stCondLst>
                                    <p:cond delay="0"/>
                                  </p:stCondLst>
                                  <p:childTnLst>
                                    <p:set>
                                      <p:cBhvr>
                                        <p:cTn id="33" dur="1" fill="hold">
                                          <p:stCondLst>
                                            <p:cond delay="0"/>
                                          </p:stCondLst>
                                        </p:cTn>
                                        <p:tgtEl>
                                          <p:spTgt spid="377865"/>
                                        </p:tgtEl>
                                        <p:attrNameLst>
                                          <p:attrName>style.visibility</p:attrName>
                                        </p:attrNameLst>
                                      </p:cBhvr>
                                      <p:to>
                                        <p:strVal val="visible"/>
                                      </p:to>
                                    </p:set>
                                    <p:anim calcmode="lin" valueType="num">
                                      <p:cBhvr>
                                        <p:cTn id="34" dur="500" fill="hold"/>
                                        <p:tgtEl>
                                          <p:spTgt spid="377865"/>
                                        </p:tgtEl>
                                        <p:attrNameLst>
                                          <p:attrName>ppt_w</p:attrName>
                                        </p:attrNameLst>
                                      </p:cBhvr>
                                      <p:tavLst>
                                        <p:tav tm="0">
                                          <p:val>
                                            <p:strVal val="4/3*#ppt_w"/>
                                          </p:val>
                                        </p:tav>
                                        <p:tav tm="100000">
                                          <p:val>
                                            <p:strVal val="#ppt_w"/>
                                          </p:val>
                                        </p:tav>
                                      </p:tavLst>
                                    </p:anim>
                                    <p:anim calcmode="lin" valueType="num">
                                      <p:cBhvr>
                                        <p:cTn id="35" dur="500" fill="hold"/>
                                        <p:tgtEl>
                                          <p:spTgt spid="377865"/>
                                        </p:tgtEl>
                                        <p:attrNameLst>
                                          <p:attrName>ppt_h</p:attrName>
                                        </p:attrNameLst>
                                      </p:cBhvr>
                                      <p:tavLst>
                                        <p:tav tm="0">
                                          <p:val>
                                            <p:strVal val="4/3*#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7866"/>
                                        </p:tgtEl>
                                        <p:attrNameLst>
                                          <p:attrName>style.visibility</p:attrName>
                                        </p:attrNameLst>
                                      </p:cBhvr>
                                      <p:to>
                                        <p:strVal val="visible"/>
                                      </p:to>
                                    </p:set>
                                    <p:animEffect transition="in" filter="wipe(left)">
                                      <p:cBhvr>
                                        <p:cTn id="40" dur="500"/>
                                        <p:tgtEl>
                                          <p:spTgt spid="377866"/>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377867"/>
                                        </p:tgtEl>
                                        <p:attrNameLst>
                                          <p:attrName>style.visibility</p:attrName>
                                        </p:attrNameLst>
                                      </p:cBhvr>
                                      <p:to>
                                        <p:strVal val="visible"/>
                                      </p:to>
                                    </p:set>
                                    <p:animEffect transition="in" filter="box(out)">
                                      <p:cBhvr>
                                        <p:cTn id="45" dur="500"/>
                                        <p:tgtEl>
                                          <p:spTgt spid="37786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77873"/>
                                        </p:tgtEl>
                                        <p:attrNameLst>
                                          <p:attrName>style.visibility</p:attrName>
                                        </p:attrNameLst>
                                      </p:cBhvr>
                                      <p:to>
                                        <p:strVal val="visible"/>
                                      </p:to>
                                    </p:set>
                                    <p:anim calcmode="lin" valueType="num">
                                      <p:cBhvr additive="base">
                                        <p:cTn id="50" dur="500" fill="hold"/>
                                        <p:tgtEl>
                                          <p:spTgt spid="377873"/>
                                        </p:tgtEl>
                                        <p:attrNameLst>
                                          <p:attrName>ppt_x</p:attrName>
                                        </p:attrNameLst>
                                      </p:cBhvr>
                                      <p:tavLst>
                                        <p:tav tm="0">
                                          <p:val>
                                            <p:strVal val="0-#ppt_w/2"/>
                                          </p:val>
                                        </p:tav>
                                        <p:tav tm="100000">
                                          <p:val>
                                            <p:strVal val="#ppt_x"/>
                                          </p:val>
                                        </p:tav>
                                      </p:tavLst>
                                    </p:anim>
                                    <p:anim calcmode="lin" valueType="num">
                                      <p:cBhvr additive="base">
                                        <p:cTn id="51" dur="500" fill="hold"/>
                                        <p:tgtEl>
                                          <p:spTgt spid="37787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377875"/>
                                        </p:tgtEl>
                                        <p:attrNameLst>
                                          <p:attrName>style.visibility</p:attrName>
                                        </p:attrNameLst>
                                      </p:cBhvr>
                                      <p:to>
                                        <p:strVal val="visible"/>
                                      </p:to>
                                    </p:set>
                                    <p:animEffect transition="in" filter="strips(downRight)">
                                      <p:cBhvr>
                                        <p:cTn id="56" dur="500"/>
                                        <p:tgtEl>
                                          <p:spTgt spid="37787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7874"/>
                                        </p:tgtEl>
                                        <p:attrNameLst>
                                          <p:attrName>style.visibility</p:attrName>
                                        </p:attrNameLst>
                                      </p:cBhvr>
                                      <p:to>
                                        <p:strVal val="visible"/>
                                      </p:to>
                                    </p:set>
                                    <p:anim calcmode="lin" valueType="num">
                                      <p:cBhvr additive="base">
                                        <p:cTn id="61" dur="500" fill="hold"/>
                                        <p:tgtEl>
                                          <p:spTgt spid="377874"/>
                                        </p:tgtEl>
                                        <p:attrNameLst>
                                          <p:attrName>ppt_x</p:attrName>
                                        </p:attrNameLst>
                                      </p:cBhvr>
                                      <p:tavLst>
                                        <p:tav tm="0">
                                          <p:val>
                                            <p:strVal val="0-#ppt_w/2"/>
                                          </p:val>
                                        </p:tav>
                                        <p:tav tm="100000">
                                          <p:val>
                                            <p:strVal val="#ppt_x"/>
                                          </p:val>
                                        </p:tav>
                                      </p:tavLst>
                                    </p:anim>
                                    <p:anim calcmode="lin" valueType="num">
                                      <p:cBhvr additive="base">
                                        <p:cTn id="62" dur="500" fill="hold"/>
                                        <p:tgtEl>
                                          <p:spTgt spid="37787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9" fill="hold" nodeType="clickEffect">
                                  <p:stCondLst>
                                    <p:cond delay="0"/>
                                  </p:stCondLst>
                                  <p:childTnLst>
                                    <p:set>
                                      <p:cBhvr>
                                        <p:cTn id="66" dur="1" fill="hold">
                                          <p:stCondLst>
                                            <p:cond delay="0"/>
                                          </p:stCondLst>
                                        </p:cTn>
                                        <p:tgtEl>
                                          <p:spTgt spid="377876"/>
                                        </p:tgtEl>
                                        <p:attrNameLst>
                                          <p:attrName>style.visibility</p:attrName>
                                        </p:attrNameLst>
                                      </p:cBhvr>
                                      <p:to>
                                        <p:strVal val="visible"/>
                                      </p:to>
                                    </p:set>
                                    <p:animEffect transition="in" filter="strips(upLeft)">
                                      <p:cBhvr>
                                        <p:cTn id="67" dur="500"/>
                                        <p:tgtEl>
                                          <p:spTgt spid="37787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377877"/>
                                        </p:tgtEl>
                                        <p:attrNameLst>
                                          <p:attrName>style.visibility</p:attrName>
                                        </p:attrNameLst>
                                      </p:cBhvr>
                                      <p:to>
                                        <p:strVal val="visible"/>
                                      </p:to>
                                    </p:set>
                                    <p:anim calcmode="lin" valueType="num">
                                      <p:cBhvr additive="base">
                                        <p:cTn id="72" dur="500" fill="hold"/>
                                        <p:tgtEl>
                                          <p:spTgt spid="377877"/>
                                        </p:tgtEl>
                                        <p:attrNameLst>
                                          <p:attrName>ppt_x</p:attrName>
                                        </p:attrNameLst>
                                      </p:cBhvr>
                                      <p:tavLst>
                                        <p:tav tm="0">
                                          <p:val>
                                            <p:strVal val="0-#ppt_w/2"/>
                                          </p:val>
                                        </p:tav>
                                        <p:tav tm="100000">
                                          <p:val>
                                            <p:strVal val="#ppt_x"/>
                                          </p:val>
                                        </p:tav>
                                      </p:tavLst>
                                    </p:anim>
                                    <p:anim calcmode="lin" valueType="num">
                                      <p:cBhvr additive="base">
                                        <p:cTn id="73" dur="500" fill="hold"/>
                                        <p:tgtEl>
                                          <p:spTgt spid="377877"/>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377879"/>
                                        </p:tgtEl>
                                        <p:attrNameLst>
                                          <p:attrName>style.visibility</p:attrName>
                                        </p:attrNameLst>
                                      </p:cBhvr>
                                      <p:to>
                                        <p:strVal val="visible"/>
                                      </p:to>
                                    </p:set>
                                    <p:animEffect transition="in" filter="strips(downRight)">
                                      <p:cBhvr>
                                        <p:cTn id="78" dur="500"/>
                                        <p:tgtEl>
                                          <p:spTgt spid="37787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blinds(horizontal)">
                                      <p:cBhvr>
                                        <p:cTn id="8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utoUpdateAnimBg="0"/>
      <p:bldP spid="377861" grpId="0" animBg="1" autoUpdateAnimBg="0"/>
      <p:bldP spid="377862" grpId="0" autoUpdateAnimBg="0"/>
      <p:bldP spid="377863" grpId="0" autoUpdateAnimBg="0"/>
      <p:bldP spid="377865" grpId="0" autoUpdateAnimBg="0"/>
      <p:bldP spid="377866" grpId="0"/>
      <p:bldP spid="377873" grpId="0" autoUpdateAnimBg="0"/>
      <p:bldP spid="377874" grpId="0" autoUpdateAnimBg="0"/>
      <p:bldP spid="377877" grpId="0" autoUpdateAnimBg="0"/>
      <p:bldP spid="2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3" name="灯片编号占位符 4"/>
          <p:cNvSpPr>
            <a:spLocks noGrp="1"/>
          </p:cNvSpPr>
          <p:nvPr>
            <p:ph type="sldNum" sz="quarter" idx="12"/>
          </p:nvPr>
        </p:nvSpPr>
        <p:spPr/>
        <p:txBody>
          <a:bodyPr/>
          <a:lstStyle/>
          <a:p>
            <a:fld id="{D5A17C1F-225D-4CA0-A37D-A500258F51A2}" type="slidenum">
              <a:rPr lang="en-US" altLang="zh-CN"/>
              <a:pPr/>
              <a:t>28</a:t>
            </a:fld>
            <a:endParaRPr lang="en-US" altLang="zh-CN"/>
          </a:p>
        </p:txBody>
      </p:sp>
      <p:sp>
        <p:nvSpPr>
          <p:cNvPr id="382979" name="Rectangle 3"/>
          <p:cNvSpPr>
            <a:spLocks noChangeArrowheads="1"/>
          </p:cNvSpPr>
          <p:nvPr/>
        </p:nvSpPr>
        <p:spPr bwMode="auto">
          <a:xfrm>
            <a:off x="501650" y="12192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保守力与非保守力  势能</a:t>
            </a:r>
          </a:p>
        </p:txBody>
      </p:sp>
      <p:sp>
        <p:nvSpPr>
          <p:cNvPr id="382980" name="Rectangle 4"/>
          <p:cNvSpPr>
            <a:spLocks noChangeArrowheads="1"/>
          </p:cNvSpPr>
          <p:nvPr/>
        </p:nvSpPr>
        <p:spPr bwMode="auto">
          <a:xfrm>
            <a:off x="457200" y="1734931"/>
            <a:ext cx="1454150" cy="461665"/>
          </a:xfrm>
          <a:prstGeom prst="rect">
            <a:avLst/>
          </a:prstGeom>
          <a:noFill/>
          <a:ln w="9525" algn="ctr">
            <a:noFill/>
            <a:miter lim="800000"/>
          </a:ln>
          <a:effectLst/>
        </p:spPr>
        <p:txBody>
          <a:bodyPr>
            <a:spAutoFit/>
          </a:bodyPr>
          <a:lstStyle/>
          <a:p>
            <a:pPr>
              <a:spcBef>
                <a:spcPct val="50000"/>
              </a:spcBef>
            </a:pPr>
            <a:r>
              <a:rPr lang="zh-CN" altLang="en-US" sz="2400" b="1" dirty="0" smtClean="0"/>
              <a:t>势能：</a:t>
            </a:r>
            <a:endParaRPr lang="zh-CN" altLang="en-US" sz="2400" b="1" dirty="0"/>
          </a:p>
        </p:txBody>
      </p:sp>
      <p:sp>
        <p:nvSpPr>
          <p:cNvPr id="382981" name="Text Box 5"/>
          <p:cNvSpPr txBox="1">
            <a:spLocks noChangeArrowheads="1"/>
          </p:cNvSpPr>
          <p:nvPr/>
        </p:nvSpPr>
        <p:spPr bwMode="auto">
          <a:xfrm>
            <a:off x="1388900" y="1745052"/>
            <a:ext cx="7488832" cy="461665"/>
          </a:xfrm>
          <a:prstGeom prst="rect">
            <a:avLst/>
          </a:prstGeom>
          <a:noFill/>
          <a:ln w="9525" algn="ctr">
            <a:noFill/>
            <a:miter lim="800000"/>
          </a:ln>
          <a:effectLst/>
        </p:spPr>
        <p:txBody>
          <a:bodyPr wrap="square">
            <a:spAutoFit/>
          </a:bodyPr>
          <a:lstStyle/>
          <a:p>
            <a:pPr>
              <a:spcBef>
                <a:spcPct val="50000"/>
              </a:spcBef>
            </a:pPr>
            <a:r>
              <a:rPr lang="zh-CN" altLang="en-US" sz="2400" dirty="0"/>
              <a:t>由物体的相对位置所确定的系统能量称为势能（</a:t>
            </a:r>
            <a:r>
              <a:rPr lang="en-US" altLang="zh-CN" sz="2400" i="1" dirty="0" err="1"/>
              <a:t>E</a:t>
            </a:r>
            <a:r>
              <a:rPr lang="en-US" altLang="zh-CN" sz="2400" baseline="-25000" dirty="0" err="1"/>
              <a:t>p</a:t>
            </a:r>
            <a:r>
              <a:rPr lang="zh-CN" altLang="en-US" sz="2400" dirty="0"/>
              <a:t>）</a:t>
            </a:r>
          </a:p>
        </p:txBody>
      </p:sp>
      <p:sp>
        <p:nvSpPr>
          <p:cNvPr id="382982" name="Text Box 6"/>
          <p:cNvSpPr txBox="1">
            <a:spLocks noChangeArrowheads="1"/>
          </p:cNvSpPr>
          <p:nvPr/>
        </p:nvSpPr>
        <p:spPr bwMode="auto">
          <a:xfrm>
            <a:off x="524510" y="2895327"/>
            <a:ext cx="5029200" cy="461665"/>
          </a:xfrm>
          <a:prstGeom prst="rect">
            <a:avLst/>
          </a:prstGeom>
          <a:noFill/>
          <a:ln w="9525" algn="ctr">
            <a:noFill/>
            <a:miter lim="800000"/>
          </a:ln>
          <a:effectLst/>
        </p:spPr>
        <p:txBody>
          <a:bodyPr>
            <a:spAutoFit/>
          </a:bodyPr>
          <a:lstStyle/>
          <a:p>
            <a:pPr>
              <a:spcBef>
                <a:spcPct val="50000"/>
              </a:spcBef>
            </a:pPr>
            <a:r>
              <a:rPr lang="zh-CN" altLang="en-US" sz="2400" dirty="0">
                <a:solidFill>
                  <a:srgbClr val="0000CC"/>
                </a:solidFill>
              </a:rPr>
              <a:t>保守力做的功与势能的关系：</a:t>
            </a:r>
          </a:p>
        </p:txBody>
      </p:sp>
      <p:sp>
        <p:nvSpPr>
          <p:cNvPr id="382983" name="Text Box 7"/>
          <p:cNvSpPr txBox="1">
            <a:spLocks noChangeArrowheads="1"/>
          </p:cNvSpPr>
          <p:nvPr/>
        </p:nvSpPr>
        <p:spPr bwMode="auto">
          <a:xfrm>
            <a:off x="533400" y="3401236"/>
            <a:ext cx="8382000" cy="830997"/>
          </a:xfrm>
          <a:prstGeom prst="rect">
            <a:avLst/>
          </a:prstGeom>
          <a:noFill/>
          <a:ln w="9525" algn="ctr">
            <a:noFill/>
            <a:miter lim="800000"/>
          </a:ln>
          <a:effectLst/>
        </p:spPr>
        <p:txBody>
          <a:bodyPr>
            <a:spAutoFit/>
          </a:bodyPr>
          <a:lstStyle/>
          <a:p>
            <a:pPr>
              <a:spcBef>
                <a:spcPct val="50000"/>
              </a:spcBef>
            </a:pPr>
            <a:r>
              <a:rPr lang="zh-CN" altLang="en-US" sz="2400" dirty="0"/>
              <a:t>物体在保守力场中</a:t>
            </a:r>
            <a:r>
              <a:rPr lang="en-US" altLang="zh-CN" sz="2400" i="1" dirty="0"/>
              <a:t>a</a:t>
            </a:r>
            <a:r>
              <a:rPr lang="zh-CN" altLang="en-US" sz="2400" dirty="0"/>
              <a:t>、</a:t>
            </a:r>
            <a:r>
              <a:rPr lang="en-US" altLang="zh-CN" sz="2400" i="1" dirty="0"/>
              <a:t>b</a:t>
            </a:r>
            <a:r>
              <a:rPr lang="zh-CN" altLang="en-US" sz="2400" dirty="0"/>
              <a:t>两点的势能</a:t>
            </a:r>
            <a:r>
              <a:rPr lang="en-US" altLang="zh-CN" sz="2400" i="1" dirty="0" err="1"/>
              <a:t>E</a:t>
            </a:r>
            <a:r>
              <a:rPr lang="en-US" altLang="zh-CN" sz="2400" baseline="-25000" dirty="0" err="1"/>
              <a:t>p</a:t>
            </a:r>
            <a:r>
              <a:rPr lang="en-US" altLang="zh-CN" sz="2400" i="1" baseline="-25000" dirty="0" err="1"/>
              <a:t>a</a:t>
            </a:r>
            <a:r>
              <a:rPr lang="zh-CN" altLang="en-US" sz="2400" dirty="0"/>
              <a:t>与 </a:t>
            </a:r>
            <a:r>
              <a:rPr lang="en-US" altLang="zh-CN" sz="2400" i="1" dirty="0" err="1"/>
              <a:t>E</a:t>
            </a:r>
            <a:r>
              <a:rPr lang="en-US" altLang="zh-CN" sz="2400" baseline="-25000" dirty="0" err="1"/>
              <a:t>p</a:t>
            </a:r>
            <a:r>
              <a:rPr lang="en-US" altLang="zh-CN" sz="2400" i="1" baseline="-25000" dirty="0" err="1"/>
              <a:t>b</a:t>
            </a:r>
            <a:r>
              <a:rPr lang="zh-CN" altLang="en-US" sz="2400" dirty="0"/>
              <a:t>之差，等于质点由</a:t>
            </a:r>
            <a:r>
              <a:rPr lang="en-US" altLang="zh-CN" sz="2400" i="1" dirty="0"/>
              <a:t>a</a:t>
            </a:r>
            <a:r>
              <a:rPr lang="zh-CN" altLang="en-US" sz="2400" dirty="0"/>
              <a:t>点移动到</a:t>
            </a:r>
            <a:r>
              <a:rPr lang="en-US" altLang="zh-CN" sz="2400" i="1" dirty="0"/>
              <a:t>b</a:t>
            </a:r>
            <a:r>
              <a:rPr lang="zh-CN" altLang="en-US" sz="2400" dirty="0"/>
              <a:t>点过程中</a:t>
            </a:r>
            <a:r>
              <a:rPr lang="zh-CN" altLang="en-US" sz="2400" dirty="0">
                <a:solidFill>
                  <a:srgbClr val="0000CC"/>
                </a:solidFill>
              </a:rPr>
              <a:t>保守力</a:t>
            </a:r>
            <a:r>
              <a:rPr lang="zh-CN" altLang="en-US" sz="2400" dirty="0"/>
              <a:t>所做的功</a:t>
            </a:r>
            <a:r>
              <a:rPr lang="en-US" altLang="zh-CN" sz="2400" i="1" dirty="0" err="1"/>
              <a:t>W</a:t>
            </a:r>
            <a:r>
              <a:rPr lang="en-US" altLang="zh-CN" sz="2400" i="1" baseline="-25000" dirty="0" err="1"/>
              <a:t>ab</a:t>
            </a:r>
            <a:r>
              <a:rPr lang="zh-CN" altLang="en-US" sz="2400" dirty="0"/>
              <a:t>。</a:t>
            </a:r>
          </a:p>
        </p:txBody>
      </p:sp>
      <p:graphicFrame>
        <p:nvGraphicFramePr>
          <p:cNvPr id="382985" name="Object 9"/>
          <p:cNvGraphicFramePr>
            <a:graphicFrameLocks noChangeAspect="1"/>
          </p:cNvGraphicFramePr>
          <p:nvPr/>
        </p:nvGraphicFramePr>
        <p:xfrm>
          <a:off x="2198538" y="4234104"/>
          <a:ext cx="3957638" cy="822325"/>
        </p:xfrm>
        <a:graphic>
          <a:graphicData uri="http://schemas.openxmlformats.org/presentationml/2006/ole">
            <mc:AlternateContent xmlns:mc="http://schemas.openxmlformats.org/markup-compatibility/2006">
              <mc:Choice xmlns:v="urn:schemas-microsoft-com:vml" Requires="v">
                <p:oleObj spid="_x0000_s43029" name="公式" r:id="rId3" imgW="50762160" imgH="10553760" progId="">
                  <p:embed/>
                </p:oleObj>
              </mc:Choice>
              <mc:Fallback>
                <p:oleObj name="公式" r:id="rId3" imgW="50762160" imgH="10553760" progId="">
                  <p:embed/>
                  <p:pic>
                    <p:nvPicPr>
                      <p:cNvPr id="0" name="Picture 2" descr="image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538" y="4234104"/>
                        <a:ext cx="3957638"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6" name="Object 10"/>
          <p:cNvGraphicFramePr>
            <a:graphicFrameLocks noChangeAspect="1"/>
          </p:cNvGraphicFramePr>
          <p:nvPr/>
        </p:nvGraphicFramePr>
        <p:xfrm>
          <a:off x="2133600" y="5157192"/>
          <a:ext cx="4186238" cy="603250"/>
        </p:xfrm>
        <a:graphic>
          <a:graphicData uri="http://schemas.openxmlformats.org/presentationml/2006/ole">
            <mc:AlternateContent xmlns:mc="http://schemas.openxmlformats.org/markup-compatibility/2006">
              <mc:Choice xmlns:v="urn:schemas-microsoft-com:vml" Requires="v">
                <p:oleObj spid="_x0000_s43030" name="公式" r:id="rId5" imgW="53199360" imgH="7709040" progId="">
                  <p:embed/>
                </p:oleObj>
              </mc:Choice>
              <mc:Fallback>
                <p:oleObj name="公式" r:id="rId5" imgW="53199360" imgH="7709040" progId="">
                  <p:embed/>
                  <p:pic>
                    <p:nvPicPr>
                      <p:cNvPr id="0" name="Picture 1" descr="image1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157192"/>
                        <a:ext cx="4186238" cy="603250"/>
                      </a:xfrm>
                      <a:prstGeom prst="rect">
                        <a:avLst/>
                      </a:prstGeom>
                      <a:solidFill>
                        <a:srgbClr val="CC99FF">
                          <a:alpha val="50194"/>
                        </a:srgbClr>
                      </a:solidFill>
                      <a:ln w="9525">
                        <a:solidFill>
                          <a:srgbClr val="000000"/>
                        </a:solidFill>
                        <a:miter lim="800000"/>
                        <a:headEnd/>
                        <a:tailEnd/>
                      </a:ln>
                    </p:spPr>
                  </p:pic>
                </p:oleObj>
              </mc:Fallback>
            </mc:AlternateContent>
          </a:graphicData>
        </a:graphic>
      </p:graphicFrame>
      <p:sp>
        <p:nvSpPr>
          <p:cNvPr id="382987" name="Text Box 11"/>
          <p:cNvSpPr txBox="1">
            <a:spLocks noChangeArrowheads="1"/>
          </p:cNvSpPr>
          <p:nvPr/>
        </p:nvSpPr>
        <p:spPr bwMode="auto">
          <a:xfrm>
            <a:off x="914400" y="5847655"/>
            <a:ext cx="7467600" cy="461665"/>
          </a:xfrm>
          <a:prstGeom prst="rect">
            <a:avLst/>
          </a:prstGeom>
          <a:noFill/>
          <a:ln w="9525" algn="ctr">
            <a:noFill/>
            <a:miter lim="800000"/>
          </a:ln>
          <a:effectLst/>
        </p:spPr>
        <p:txBody>
          <a:bodyPr>
            <a:spAutoFit/>
          </a:bodyPr>
          <a:lstStyle/>
          <a:p>
            <a:pPr>
              <a:spcBef>
                <a:spcPct val="50000"/>
              </a:spcBef>
            </a:pPr>
            <a:r>
              <a:rPr lang="zh-CN" altLang="en-US" sz="2400" dirty="0"/>
              <a:t>保守力做功在数值上等于系统势能的</a:t>
            </a:r>
            <a:r>
              <a:rPr lang="zh-CN" altLang="en-US" sz="2400" dirty="0">
                <a:solidFill>
                  <a:srgbClr val="0000CC"/>
                </a:solidFill>
              </a:rPr>
              <a:t>减少</a:t>
            </a:r>
            <a:r>
              <a:rPr lang="zh-CN" altLang="en-US" sz="2400" dirty="0"/>
              <a:t>。</a:t>
            </a:r>
          </a:p>
        </p:txBody>
      </p:sp>
      <p:sp>
        <p:nvSpPr>
          <p:cNvPr id="12" name="TextBox 11"/>
          <p:cNvSpPr txBox="1"/>
          <p:nvPr/>
        </p:nvSpPr>
        <p:spPr>
          <a:xfrm>
            <a:off x="451064" y="2348880"/>
            <a:ext cx="8424936" cy="461665"/>
          </a:xfrm>
          <a:prstGeom prst="rect">
            <a:avLst/>
          </a:prstGeom>
          <a:noFill/>
        </p:spPr>
        <p:txBody>
          <a:bodyPr wrap="square" rtlCol="0">
            <a:spAutoFit/>
          </a:bodyPr>
          <a:lstStyle/>
          <a:p>
            <a:r>
              <a:rPr lang="zh-CN" altLang="en-US" sz="2400" b="1" dirty="0" smtClean="0"/>
              <a:t>势能函数：</a:t>
            </a:r>
            <a:r>
              <a:rPr lang="zh-CN" altLang="en-US" sz="2400" dirty="0" smtClean="0"/>
              <a:t>由相对位置决定的函数必定是某种能量的函数形式</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80"/>
                                        </p:tgtEl>
                                        <p:attrNameLst>
                                          <p:attrName>style.visibility</p:attrName>
                                        </p:attrNameLst>
                                      </p:cBhvr>
                                      <p:to>
                                        <p:strVal val="visible"/>
                                      </p:to>
                                    </p:set>
                                    <p:anim calcmode="lin" valueType="num">
                                      <p:cBhvr additive="base">
                                        <p:cTn id="7" dur="500" fill="hold"/>
                                        <p:tgtEl>
                                          <p:spTgt spid="382980"/>
                                        </p:tgtEl>
                                        <p:attrNameLst>
                                          <p:attrName>ppt_x</p:attrName>
                                        </p:attrNameLst>
                                      </p:cBhvr>
                                      <p:tavLst>
                                        <p:tav tm="0">
                                          <p:val>
                                            <p:strVal val="0-#ppt_w/2"/>
                                          </p:val>
                                        </p:tav>
                                        <p:tav tm="100000">
                                          <p:val>
                                            <p:strVal val="#ppt_x"/>
                                          </p:val>
                                        </p:tav>
                                      </p:tavLst>
                                    </p:anim>
                                    <p:anim calcmode="lin" valueType="num">
                                      <p:cBhvr additive="base">
                                        <p:cTn id="8" dur="500" fill="hold"/>
                                        <p:tgtEl>
                                          <p:spTgt spid="3829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82981"/>
                                        </p:tgtEl>
                                        <p:attrNameLst>
                                          <p:attrName>style.visibility</p:attrName>
                                        </p:attrNameLst>
                                      </p:cBhvr>
                                      <p:to>
                                        <p:strVal val="visible"/>
                                      </p:to>
                                    </p:set>
                                    <p:animEffect transition="in" filter="strips(downRight)">
                                      <p:cBhvr>
                                        <p:cTn id="13" dur="500"/>
                                        <p:tgtEl>
                                          <p:spTgt spid="38298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82982"/>
                                        </p:tgtEl>
                                        <p:attrNameLst>
                                          <p:attrName>style.visibility</p:attrName>
                                        </p:attrNameLst>
                                      </p:cBhvr>
                                      <p:to>
                                        <p:strVal val="visible"/>
                                      </p:to>
                                    </p:set>
                                    <p:anim calcmode="lin" valueType="num">
                                      <p:cBhvr additive="base">
                                        <p:cTn id="24" dur="500" fill="hold"/>
                                        <p:tgtEl>
                                          <p:spTgt spid="382982"/>
                                        </p:tgtEl>
                                        <p:attrNameLst>
                                          <p:attrName>ppt_x</p:attrName>
                                        </p:attrNameLst>
                                      </p:cBhvr>
                                      <p:tavLst>
                                        <p:tav tm="0">
                                          <p:val>
                                            <p:strVal val="0-#ppt_w/2"/>
                                          </p:val>
                                        </p:tav>
                                        <p:tav tm="100000">
                                          <p:val>
                                            <p:strVal val="#ppt_x"/>
                                          </p:val>
                                        </p:tav>
                                      </p:tavLst>
                                    </p:anim>
                                    <p:anim calcmode="lin" valueType="num">
                                      <p:cBhvr additive="base">
                                        <p:cTn id="25" dur="500" fill="hold"/>
                                        <p:tgtEl>
                                          <p:spTgt spid="38298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382983"/>
                                        </p:tgtEl>
                                        <p:attrNameLst>
                                          <p:attrName>style.visibility</p:attrName>
                                        </p:attrNameLst>
                                      </p:cBhvr>
                                      <p:to>
                                        <p:strVal val="visible"/>
                                      </p:to>
                                    </p:set>
                                    <p:animEffect transition="in" filter="strips(downRight)">
                                      <p:cBhvr>
                                        <p:cTn id="30" dur="500"/>
                                        <p:tgtEl>
                                          <p:spTgt spid="38298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382985"/>
                                        </p:tgtEl>
                                        <p:attrNameLst>
                                          <p:attrName>style.visibility</p:attrName>
                                        </p:attrNameLst>
                                      </p:cBhvr>
                                      <p:to>
                                        <p:strVal val="visible"/>
                                      </p:to>
                                    </p:set>
                                    <p:animEffect transition="in" filter="strips(upRight)">
                                      <p:cBhvr>
                                        <p:cTn id="35" dur="500"/>
                                        <p:tgtEl>
                                          <p:spTgt spid="382985"/>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382986"/>
                                        </p:tgtEl>
                                        <p:attrNameLst>
                                          <p:attrName>style.visibility</p:attrName>
                                        </p:attrNameLst>
                                      </p:cBhvr>
                                      <p:to>
                                        <p:strVal val="visible"/>
                                      </p:to>
                                    </p:set>
                                    <p:animEffect transition="in" filter="strips(upRight)">
                                      <p:cBhvr>
                                        <p:cTn id="40" dur="500"/>
                                        <p:tgtEl>
                                          <p:spTgt spid="38298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82987"/>
                                        </p:tgtEl>
                                        <p:attrNameLst>
                                          <p:attrName>style.visibility</p:attrName>
                                        </p:attrNameLst>
                                      </p:cBhvr>
                                      <p:to>
                                        <p:strVal val="visible"/>
                                      </p:to>
                                    </p:set>
                                    <p:anim calcmode="lin" valueType="num">
                                      <p:cBhvr additive="base">
                                        <p:cTn id="45" dur="500" fill="hold"/>
                                        <p:tgtEl>
                                          <p:spTgt spid="382987"/>
                                        </p:tgtEl>
                                        <p:attrNameLst>
                                          <p:attrName>ppt_x</p:attrName>
                                        </p:attrNameLst>
                                      </p:cBhvr>
                                      <p:tavLst>
                                        <p:tav tm="0">
                                          <p:val>
                                            <p:strVal val="#ppt_x"/>
                                          </p:val>
                                        </p:tav>
                                        <p:tav tm="100000">
                                          <p:val>
                                            <p:strVal val="#ppt_x"/>
                                          </p:val>
                                        </p:tav>
                                      </p:tavLst>
                                    </p:anim>
                                    <p:anim calcmode="lin" valueType="num">
                                      <p:cBhvr additive="base">
                                        <p:cTn id="46" dur="500" fill="hold"/>
                                        <p:tgtEl>
                                          <p:spTgt spid="382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utoUpdateAnimBg="0"/>
      <p:bldP spid="382981" grpId="0" autoUpdateAnimBg="0"/>
      <p:bldP spid="382982" grpId="0" bldLvl="0" animBg="1" autoUpdateAnimBg="0"/>
      <p:bldP spid="382983" grpId="0" autoUpdateAnimBg="0"/>
      <p:bldP spid="382987" grpId="0" autoUpdateAnimBg="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6" name="灯片编号占位符 4"/>
          <p:cNvSpPr>
            <a:spLocks noGrp="1"/>
          </p:cNvSpPr>
          <p:nvPr>
            <p:ph type="sldNum" sz="quarter" idx="12"/>
          </p:nvPr>
        </p:nvSpPr>
        <p:spPr/>
        <p:txBody>
          <a:bodyPr/>
          <a:lstStyle/>
          <a:p>
            <a:fld id="{64AE3FA9-6AC3-4B1D-9465-E3CD13BC85E2}" type="slidenum">
              <a:rPr lang="en-US" altLang="zh-CN"/>
              <a:pPr/>
              <a:t>29</a:t>
            </a:fld>
            <a:endParaRPr lang="en-US" altLang="zh-CN"/>
          </a:p>
        </p:txBody>
      </p:sp>
      <p:sp>
        <p:nvSpPr>
          <p:cNvPr id="385027" name="Rectangle 3"/>
          <p:cNvSpPr>
            <a:spLocks noChangeArrowheads="1"/>
          </p:cNvSpPr>
          <p:nvPr/>
        </p:nvSpPr>
        <p:spPr bwMode="auto">
          <a:xfrm>
            <a:off x="501650" y="12192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保守力与非保守力  势能</a:t>
            </a:r>
          </a:p>
        </p:txBody>
      </p:sp>
      <p:sp>
        <p:nvSpPr>
          <p:cNvPr id="385028" name="Text Box 4"/>
          <p:cNvSpPr txBox="1">
            <a:spLocks noChangeArrowheads="1"/>
          </p:cNvSpPr>
          <p:nvPr/>
        </p:nvSpPr>
        <p:spPr bwMode="auto">
          <a:xfrm>
            <a:off x="533400" y="1690687"/>
            <a:ext cx="1828800" cy="519113"/>
          </a:xfrm>
          <a:prstGeom prst="rect">
            <a:avLst/>
          </a:prstGeom>
          <a:noFill/>
          <a:ln w="9525" algn="ctr">
            <a:noFill/>
            <a:miter lim="800000"/>
          </a:ln>
          <a:effectLst/>
        </p:spPr>
        <p:txBody>
          <a:bodyPr>
            <a:spAutoFit/>
          </a:bodyPr>
          <a:lstStyle/>
          <a:p>
            <a:pPr>
              <a:spcBef>
                <a:spcPct val="50000"/>
              </a:spcBef>
            </a:pPr>
            <a:r>
              <a:rPr lang="zh-CN" altLang="en-US" sz="2800" dirty="0"/>
              <a:t>说明：</a:t>
            </a:r>
          </a:p>
        </p:txBody>
      </p:sp>
      <p:sp>
        <p:nvSpPr>
          <p:cNvPr id="385029" name="Text Box 5"/>
          <p:cNvSpPr txBox="1">
            <a:spLocks noChangeArrowheads="1"/>
          </p:cNvSpPr>
          <p:nvPr/>
        </p:nvSpPr>
        <p:spPr bwMode="auto">
          <a:xfrm>
            <a:off x="1676400" y="1690687"/>
            <a:ext cx="7000056" cy="954107"/>
          </a:xfrm>
          <a:prstGeom prst="rect">
            <a:avLst/>
          </a:prstGeom>
          <a:noFill/>
          <a:ln w="9525" algn="ctr">
            <a:noFill/>
            <a:miter lim="800000"/>
          </a:ln>
          <a:effectLst/>
        </p:spPr>
        <p:txBody>
          <a:bodyPr wrap="square">
            <a:spAutoFit/>
          </a:bodyPr>
          <a:lstStyle/>
          <a:p>
            <a:pPr>
              <a:spcBef>
                <a:spcPct val="50000"/>
              </a:spcBef>
            </a:pPr>
            <a:r>
              <a:rPr lang="zh-CN" altLang="en-US" sz="2800" dirty="0"/>
              <a:t>（</a:t>
            </a:r>
            <a:r>
              <a:rPr lang="en-US" altLang="zh-CN" sz="2800" dirty="0"/>
              <a:t>1</a:t>
            </a:r>
            <a:r>
              <a:rPr lang="zh-CN" altLang="en-US" sz="2800" dirty="0"/>
              <a:t>）势能是一个系统的</a:t>
            </a:r>
            <a:r>
              <a:rPr lang="zh-CN" altLang="en-US" sz="2800" dirty="0" smtClean="0"/>
              <a:t>属性，属于相互以保守力作用的系统所共有。</a:t>
            </a:r>
            <a:endParaRPr lang="zh-CN" altLang="en-US" sz="2800" dirty="0"/>
          </a:p>
        </p:txBody>
      </p:sp>
      <p:grpSp>
        <p:nvGrpSpPr>
          <p:cNvPr id="385030" name="Group 6"/>
          <p:cNvGrpSpPr/>
          <p:nvPr/>
        </p:nvGrpSpPr>
        <p:grpSpPr bwMode="auto">
          <a:xfrm>
            <a:off x="1676400" y="2636912"/>
            <a:ext cx="6781800" cy="946150"/>
            <a:chOff x="960" y="704"/>
            <a:chExt cx="4272" cy="596"/>
          </a:xfrm>
        </p:grpSpPr>
        <p:sp>
          <p:nvSpPr>
            <p:cNvPr id="385031" name="Text Box 7"/>
            <p:cNvSpPr txBox="1">
              <a:spLocks noChangeArrowheads="1"/>
            </p:cNvSpPr>
            <p:nvPr/>
          </p:nvSpPr>
          <p:spPr bwMode="auto">
            <a:xfrm>
              <a:off x="1536" y="704"/>
              <a:ext cx="3696" cy="596"/>
            </a:xfrm>
            <a:prstGeom prst="rect">
              <a:avLst/>
            </a:prstGeom>
            <a:noFill/>
            <a:ln w="9525" algn="ctr">
              <a:noFill/>
              <a:miter lim="800000"/>
            </a:ln>
            <a:effectLst/>
          </p:spPr>
          <p:txBody>
            <a:bodyPr>
              <a:spAutoFit/>
            </a:bodyPr>
            <a:lstStyle/>
            <a:p>
              <a:pPr>
                <a:spcBef>
                  <a:spcPct val="50000"/>
                </a:spcBef>
              </a:pPr>
              <a:r>
                <a:rPr lang="zh-CN" altLang="en-US" sz="2800" dirty="0"/>
                <a:t>势能的大小只有</a:t>
              </a:r>
              <a:r>
                <a:rPr lang="zh-CN" altLang="en-US" sz="2800" dirty="0">
                  <a:solidFill>
                    <a:srgbClr val="0000CC"/>
                  </a:solidFill>
                </a:rPr>
                <a:t>相对</a:t>
              </a:r>
              <a:r>
                <a:rPr lang="zh-CN" altLang="en-US" sz="2800" dirty="0"/>
                <a:t>的意义，相对于势能的零点而言。</a:t>
              </a:r>
            </a:p>
          </p:txBody>
        </p:sp>
        <p:sp>
          <p:nvSpPr>
            <p:cNvPr id="385032" name="Rectangle 8"/>
            <p:cNvSpPr>
              <a:spLocks noChangeArrowheads="1"/>
            </p:cNvSpPr>
            <p:nvPr/>
          </p:nvSpPr>
          <p:spPr bwMode="auto">
            <a:xfrm>
              <a:off x="960" y="720"/>
              <a:ext cx="678" cy="327"/>
            </a:xfrm>
            <a:prstGeom prst="rect">
              <a:avLst/>
            </a:prstGeom>
            <a:noFill/>
            <a:ln w="9525" algn="ctr">
              <a:noFill/>
              <a:miter lim="800000"/>
            </a:ln>
            <a:effectLst/>
          </p:spPr>
          <p:txBody>
            <a:bodyPr>
              <a:spAutoFit/>
            </a:bodyPr>
            <a:lstStyle/>
            <a:p>
              <a:pPr>
                <a:spcBef>
                  <a:spcPct val="50000"/>
                </a:spcBef>
              </a:pPr>
              <a:r>
                <a:rPr lang="zh-CN" altLang="en-US" sz="2800"/>
                <a:t>（</a:t>
              </a:r>
              <a:r>
                <a:rPr lang="en-US" altLang="zh-CN" sz="2800"/>
                <a:t>2</a:t>
              </a:r>
              <a:r>
                <a:rPr lang="zh-CN" altLang="en-US" sz="2800"/>
                <a:t>）</a:t>
              </a:r>
            </a:p>
          </p:txBody>
        </p:sp>
      </p:grpSp>
      <p:sp>
        <p:nvSpPr>
          <p:cNvPr id="385033" name="Text Box 9"/>
          <p:cNvSpPr txBox="1">
            <a:spLocks noChangeArrowheads="1"/>
          </p:cNvSpPr>
          <p:nvPr/>
        </p:nvSpPr>
        <p:spPr bwMode="auto">
          <a:xfrm>
            <a:off x="1676400" y="3629967"/>
            <a:ext cx="6477000" cy="519113"/>
          </a:xfrm>
          <a:prstGeom prst="rect">
            <a:avLst/>
          </a:prstGeom>
          <a:noFill/>
          <a:ln w="9525" algn="ctr">
            <a:noFill/>
            <a:miter lim="800000"/>
          </a:ln>
          <a:effectLst/>
        </p:spPr>
        <p:txBody>
          <a:bodyPr>
            <a:spAutoFit/>
          </a:bodyPr>
          <a:lstStyle/>
          <a:p>
            <a:pPr>
              <a:spcBef>
                <a:spcPct val="50000"/>
              </a:spcBef>
            </a:pPr>
            <a:r>
              <a:rPr lang="zh-CN" altLang="en-US" sz="2800" dirty="0"/>
              <a:t>（</a:t>
            </a:r>
            <a:r>
              <a:rPr lang="en-US" altLang="zh-CN" sz="2800" dirty="0"/>
              <a:t>3</a:t>
            </a:r>
            <a:r>
              <a:rPr lang="zh-CN" altLang="en-US" sz="2800" dirty="0"/>
              <a:t>）势能的零点可以任意选取。</a:t>
            </a:r>
          </a:p>
        </p:txBody>
      </p:sp>
      <p:sp>
        <p:nvSpPr>
          <p:cNvPr id="385034" name="Text Box 10"/>
          <p:cNvSpPr txBox="1">
            <a:spLocks noChangeArrowheads="1"/>
          </p:cNvSpPr>
          <p:nvPr/>
        </p:nvSpPr>
        <p:spPr bwMode="auto">
          <a:xfrm>
            <a:off x="533400" y="4149080"/>
            <a:ext cx="8064500" cy="946150"/>
          </a:xfrm>
          <a:prstGeom prst="rect">
            <a:avLst/>
          </a:prstGeom>
          <a:noFill/>
          <a:ln w="9525" algn="ctr">
            <a:noFill/>
            <a:miter lim="800000"/>
          </a:ln>
          <a:effectLst/>
        </p:spPr>
        <p:txBody>
          <a:bodyPr>
            <a:spAutoFit/>
          </a:bodyPr>
          <a:lstStyle/>
          <a:p>
            <a:pPr algn="just">
              <a:spcBef>
                <a:spcPct val="50000"/>
              </a:spcBef>
            </a:pPr>
            <a:r>
              <a:rPr lang="zh-CN" altLang="en-US" sz="2800" dirty="0"/>
              <a:t>设空间</a:t>
            </a:r>
            <a:r>
              <a:rPr lang="en-US" altLang="zh-CN" sz="2800" i="1" dirty="0" err="1"/>
              <a:t>r</a:t>
            </a:r>
            <a:r>
              <a:rPr lang="en-US" altLang="zh-CN" sz="2800" i="1" baseline="-25000" dirty="0" err="1"/>
              <a:t>O</a:t>
            </a:r>
            <a:r>
              <a:rPr lang="zh-CN" altLang="en-US" sz="2800" dirty="0"/>
              <a:t>点为势能的零点，则空间任意</a:t>
            </a:r>
            <a:r>
              <a:rPr lang="zh-CN" altLang="en-US" sz="2800" dirty="0" smtClean="0"/>
              <a:t>一点</a:t>
            </a:r>
            <a:r>
              <a:rPr lang="en-US" altLang="zh-CN" sz="2800" i="1" dirty="0" smtClean="0"/>
              <a:t>r</a:t>
            </a:r>
            <a:r>
              <a:rPr lang="zh-CN" altLang="en-US" sz="2800" dirty="0"/>
              <a:t>的势能为：</a:t>
            </a:r>
          </a:p>
        </p:txBody>
      </p:sp>
      <p:graphicFrame>
        <p:nvGraphicFramePr>
          <p:cNvPr id="385035" name="Object 11"/>
          <p:cNvGraphicFramePr>
            <a:graphicFrameLocks noChangeAspect="1"/>
          </p:cNvGraphicFramePr>
          <p:nvPr/>
        </p:nvGraphicFramePr>
        <p:xfrm>
          <a:off x="1981200" y="4622899"/>
          <a:ext cx="5156200" cy="822325"/>
        </p:xfrm>
        <a:graphic>
          <a:graphicData uri="http://schemas.openxmlformats.org/presentationml/2006/ole">
            <mc:AlternateContent xmlns:mc="http://schemas.openxmlformats.org/markup-compatibility/2006">
              <mc:Choice xmlns:v="urn:schemas-microsoft-com:vml" Requires="v">
                <p:oleObj spid="_x0000_s44043" name="公式" r:id="rId3" imgW="66197880" imgH="10553760" progId="">
                  <p:embed/>
                </p:oleObj>
              </mc:Choice>
              <mc:Fallback>
                <p:oleObj name="公式" r:id="rId3" imgW="66197880" imgH="10553760" progId="">
                  <p:embed/>
                  <p:pic>
                    <p:nvPicPr>
                      <p:cNvPr id="0" name="Picture 1" descr="image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622899"/>
                        <a:ext cx="51562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6" name="Text Box 12"/>
          <p:cNvSpPr txBox="1">
            <a:spLocks noChangeArrowheads="1"/>
          </p:cNvSpPr>
          <p:nvPr/>
        </p:nvSpPr>
        <p:spPr bwMode="auto">
          <a:xfrm>
            <a:off x="457200" y="5378450"/>
            <a:ext cx="1600200" cy="519113"/>
          </a:xfrm>
          <a:prstGeom prst="rect">
            <a:avLst/>
          </a:prstGeom>
          <a:noFill/>
          <a:ln w="9525" algn="ctr">
            <a:noFill/>
            <a:miter lim="800000"/>
          </a:ln>
          <a:effectLst/>
        </p:spPr>
        <p:txBody>
          <a:bodyPr>
            <a:spAutoFit/>
          </a:bodyPr>
          <a:lstStyle/>
          <a:p>
            <a:pPr>
              <a:spcBef>
                <a:spcPct val="50000"/>
              </a:spcBef>
            </a:pPr>
            <a:r>
              <a:rPr lang="zh-CN" altLang="en-US" sz="2800"/>
              <a:t>结论：</a:t>
            </a:r>
          </a:p>
        </p:txBody>
      </p:sp>
      <p:sp>
        <p:nvSpPr>
          <p:cNvPr id="385037" name="Text Box 13"/>
          <p:cNvSpPr txBox="1">
            <a:spLocks noChangeArrowheads="1"/>
          </p:cNvSpPr>
          <p:nvPr/>
        </p:nvSpPr>
        <p:spPr bwMode="auto">
          <a:xfrm>
            <a:off x="1600200" y="5378450"/>
            <a:ext cx="7056438" cy="946150"/>
          </a:xfrm>
          <a:prstGeom prst="rect">
            <a:avLst/>
          </a:prstGeom>
          <a:noFill/>
          <a:ln w="9525" algn="ctr">
            <a:noFill/>
            <a:miter lim="800000"/>
          </a:ln>
          <a:effectLst/>
        </p:spPr>
        <p:txBody>
          <a:bodyPr>
            <a:spAutoFit/>
          </a:bodyPr>
          <a:lstStyle/>
          <a:p>
            <a:pPr>
              <a:spcBef>
                <a:spcPct val="50000"/>
              </a:spcBef>
            </a:pPr>
            <a:r>
              <a:rPr lang="zh-CN" altLang="en-US" sz="2800" dirty="0"/>
              <a:t>空间某点的势能</a:t>
            </a:r>
            <a:r>
              <a:rPr lang="en-US" altLang="zh-CN" sz="2800" i="1" dirty="0" err="1"/>
              <a:t>E</a:t>
            </a:r>
            <a:r>
              <a:rPr lang="en-US" altLang="zh-CN" sz="2800" baseline="-25000" dirty="0" err="1"/>
              <a:t>p</a:t>
            </a:r>
            <a:r>
              <a:rPr lang="zh-CN" altLang="en-US" sz="2800" dirty="0"/>
              <a:t>在数值上等于质点</a:t>
            </a:r>
            <a:r>
              <a:rPr lang="zh-CN" altLang="en-US" sz="2800" dirty="0">
                <a:solidFill>
                  <a:srgbClr val="0000CC"/>
                </a:solidFill>
              </a:rPr>
              <a:t>从该点移动到势能零点</a:t>
            </a:r>
            <a:r>
              <a:rPr lang="zh-CN" altLang="en-US" sz="2800" dirty="0"/>
              <a:t>时保守力做的功。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85028"/>
                                        </p:tgtEl>
                                        <p:attrNameLst>
                                          <p:attrName>style.visibility</p:attrName>
                                        </p:attrNameLst>
                                      </p:cBhvr>
                                      <p:to>
                                        <p:strVal val="visible"/>
                                      </p:to>
                                    </p:set>
                                    <p:anim calcmode="lin" valueType="num">
                                      <p:cBhvr>
                                        <p:cTn id="7" dur="500" fill="hold"/>
                                        <p:tgtEl>
                                          <p:spTgt spid="385028"/>
                                        </p:tgtEl>
                                        <p:attrNameLst>
                                          <p:attrName>ppt_w</p:attrName>
                                        </p:attrNameLst>
                                      </p:cBhvr>
                                      <p:tavLst>
                                        <p:tav tm="0">
                                          <p:val>
                                            <p:strVal val="4/3*#ppt_w"/>
                                          </p:val>
                                        </p:tav>
                                        <p:tav tm="100000">
                                          <p:val>
                                            <p:strVal val="#ppt_w"/>
                                          </p:val>
                                        </p:tav>
                                      </p:tavLst>
                                    </p:anim>
                                    <p:anim calcmode="lin" valueType="num">
                                      <p:cBhvr>
                                        <p:cTn id="8" dur="500" fill="hold"/>
                                        <p:tgtEl>
                                          <p:spTgt spid="385028"/>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85029"/>
                                        </p:tgtEl>
                                        <p:attrNameLst>
                                          <p:attrName>style.visibility</p:attrName>
                                        </p:attrNameLst>
                                      </p:cBhvr>
                                      <p:to>
                                        <p:strVal val="visible"/>
                                      </p:to>
                                    </p:set>
                                    <p:animEffect transition="in" filter="strips(downRight)">
                                      <p:cBhvr>
                                        <p:cTn id="13" dur="500"/>
                                        <p:tgtEl>
                                          <p:spTgt spid="38502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385030"/>
                                        </p:tgtEl>
                                        <p:attrNameLst>
                                          <p:attrName>style.visibility</p:attrName>
                                        </p:attrNameLst>
                                      </p:cBhvr>
                                      <p:to>
                                        <p:strVal val="visible"/>
                                      </p:to>
                                    </p:set>
                                    <p:animEffect transition="in" filter="strips(downRight)">
                                      <p:cBhvr>
                                        <p:cTn id="18" dur="500"/>
                                        <p:tgtEl>
                                          <p:spTgt spid="38503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385033"/>
                                        </p:tgtEl>
                                        <p:attrNameLst>
                                          <p:attrName>style.visibility</p:attrName>
                                        </p:attrNameLst>
                                      </p:cBhvr>
                                      <p:to>
                                        <p:strVal val="visible"/>
                                      </p:to>
                                    </p:set>
                                    <p:animEffect transition="in" filter="strips(downRight)">
                                      <p:cBhvr>
                                        <p:cTn id="23" dur="500"/>
                                        <p:tgtEl>
                                          <p:spTgt spid="38503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385034"/>
                                        </p:tgtEl>
                                        <p:attrNameLst>
                                          <p:attrName>style.visibility</p:attrName>
                                        </p:attrNameLst>
                                      </p:cBhvr>
                                      <p:to>
                                        <p:strVal val="visible"/>
                                      </p:to>
                                    </p:set>
                                    <p:animEffect transition="in" filter="strips(downRight)">
                                      <p:cBhvr>
                                        <p:cTn id="28" dur="500"/>
                                        <p:tgtEl>
                                          <p:spTgt spid="38503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385035"/>
                                        </p:tgtEl>
                                        <p:attrNameLst>
                                          <p:attrName>style.visibility</p:attrName>
                                        </p:attrNameLst>
                                      </p:cBhvr>
                                      <p:to>
                                        <p:strVal val="visible"/>
                                      </p:to>
                                    </p:set>
                                    <p:animEffect transition="in" filter="strips(downRight)">
                                      <p:cBhvr>
                                        <p:cTn id="33" dur="500"/>
                                        <p:tgtEl>
                                          <p:spTgt spid="385035"/>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32" fill="hold" grpId="0" nodeType="clickEffect">
                                  <p:stCondLst>
                                    <p:cond delay="0"/>
                                  </p:stCondLst>
                                  <p:childTnLst>
                                    <p:set>
                                      <p:cBhvr>
                                        <p:cTn id="37" dur="1" fill="hold">
                                          <p:stCondLst>
                                            <p:cond delay="0"/>
                                          </p:stCondLst>
                                        </p:cTn>
                                        <p:tgtEl>
                                          <p:spTgt spid="385036"/>
                                        </p:tgtEl>
                                        <p:attrNameLst>
                                          <p:attrName>style.visibility</p:attrName>
                                        </p:attrNameLst>
                                      </p:cBhvr>
                                      <p:to>
                                        <p:strVal val="visible"/>
                                      </p:to>
                                    </p:set>
                                    <p:anim calcmode="lin" valueType="num">
                                      <p:cBhvr>
                                        <p:cTn id="38" dur="500" fill="hold"/>
                                        <p:tgtEl>
                                          <p:spTgt spid="385036"/>
                                        </p:tgtEl>
                                        <p:attrNameLst>
                                          <p:attrName>ppt_w</p:attrName>
                                        </p:attrNameLst>
                                      </p:cBhvr>
                                      <p:tavLst>
                                        <p:tav tm="0">
                                          <p:val>
                                            <p:strVal val="4*#ppt_w"/>
                                          </p:val>
                                        </p:tav>
                                        <p:tav tm="100000">
                                          <p:val>
                                            <p:strVal val="#ppt_w"/>
                                          </p:val>
                                        </p:tav>
                                      </p:tavLst>
                                    </p:anim>
                                    <p:anim calcmode="lin" valueType="num">
                                      <p:cBhvr>
                                        <p:cTn id="39" dur="500" fill="hold"/>
                                        <p:tgtEl>
                                          <p:spTgt spid="385036"/>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385037"/>
                                        </p:tgtEl>
                                        <p:attrNameLst>
                                          <p:attrName>style.visibility</p:attrName>
                                        </p:attrNameLst>
                                      </p:cBhvr>
                                      <p:to>
                                        <p:strVal val="visible"/>
                                      </p:to>
                                    </p:set>
                                    <p:animEffect transition="in" filter="strips(downRight)">
                                      <p:cBhvr>
                                        <p:cTn id="44" dur="500"/>
                                        <p:tgtEl>
                                          <p:spTgt spid="385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autoUpdateAnimBg="0"/>
      <p:bldP spid="385029" grpId="0" autoUpdateAnimBg="0"/>
      <p:bldP spid="385033" grpId="0" autoUpdateAnimBg="0"/>
      <p:bldP spid="385034" grpId="0" autoUpdateAnimBg="0"/>
      <p:bldP spid="385036" grpId="0" autoUpdateAnimBg="0"/>
      <p:bldP spid="38503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27" name="灯片编号占位符 4"/>
          <p:cNvSpPr>
            <a:spLocks noGrp="1"/>
          </p:cNvSpPr>
          <p:nvPr>
            <p:ph type="sldNum" sz="quarter" idx="12"/>
          </p:nvPr>
        </p:nvSpPr>
        <p:spPr/>
        <p:txBody>
          <a:bodyPr/>
          <a:lstStyle/>
          <a:p>
            <a:fld id="{93BC9CA3-84B5-47DB-8FDE-FE2D1F3D34BE}" type="slidenum">
              <a:rPr lang="en-US" altLang="zh-CN"/>
              <a:pPr/>
              <a:t>3</a:t>
            </a:fld>
            <a:endParaRPr lang="en-US" altLang="zh-CN"/>
          </a:p>
        </p:txBody>
      </p:sp>
      <p:sp>
        <p:nvSpPr>
          <p:cNvPr id="36454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功和功率</a:t>
            </a:r>
          </a:p>
        </p:txBody>
      </p:sp>
      <p:graphicFrame>
        <p:nvGraphicFramePr>
          <p:cNvPr id="364548" name="Object 4"/>
          <p:cNvGraphicFramePr>
            <a:graphicFrameLocks noChangeAspect="1"/>
          </p:cNvGraphicFramePr>
          <p:nvPr/>
        </p:nvGraphicFramePr>
        <p:xfrm>
          <a:off x="2286000" y="1524000"/>
          <a:ext cx="3702050" cy="693738"/>
        </p:xfrm>
        <a:graphic>
          <a:graphicData uri="http://schemas.openxmlformats.org/presentationml/2006/ole">
            <mc:AlternateContent xmlns:mc="http://schemas.openxmlformats.org/markup-compatibility/2006">
              <mc:Choice xmlns:v="urn:schemas-microsoft-com:vml" Requires="v">
                <p:oleObj spid="_x0000_s17489" name="公式" r:id="rId3" imgW="48324960" imgH="8928000" progId="">
                  <p:embed/>
                </p:oleObj>
              </mc:Choice>
              <mc:Fallback>
                <p:oleObj name="公式" r:id="rId3" imgW="48324960" imgH="8928000" progId="">
                  <p:embed/>
                  <p:pic>
                    <p:nvPicPr>
                      <p:cNvPr id="0" name="Picture 8" descr="image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24000"/>
                        <a:ext cx="370205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4549" name="Text Box 5"/>
          <p:cNvSpPr txBox="1">
            <a:spLocks noChangeArrowheads="1"/>
          </p:cNvSpPr>
          <p:nvPr/>
        </p:nvSpPr>
        <p:spPr bwMode="auto">
          <a:xfrm>
            <a:off x="2133600" y="2209800"/>
            <a:ext cx="5181600" cy="519113"/>
          </a:xfrm>
          <a:prstGeom prst="rect">
            <a:avLst/>
          </a:prstGeom>
          <a:noFill/>
          <a:ln w="9525">
            <a:noFill/>
            <a:miter lim="800000"/>
          </a:ln>
          <a:effectLst/>
        </p:spPr>
        <p:txBody>
          <a:bodyPr>
            <a:spAutoFit/>
          </a:bodyPr>
          <a:lstStyle/>
          <a:p>
            <a:pPr>
              <a:spcBef>
                <a:spcPct val="50000"/>
              </a:spcBef>
            </a:pPr>
            <a:r>
              <a:rPr lang="zh-CN" altLang="en-US" sz="2800" dirty="0"/>
              <a:t>国际单位制单位：焦耳（</a:t>
            </a:r>
            <a:r>
              <a:rPr lang="en-US" altLang="zh-CN" sz="2800" dirty="0"/>
              <a:t>J </a:t>
            </a:r>
            <a:r>
              <a:rPr lang="zh-CN" altLang="en-US" sz="2800" dirty="0"/>
              <a:t>）</a:t>
            </a:r>
          </a:p>
        </p:txBody>
      </p:sp>
      <p:grpSp>
        <p:nvGrpSpPr>
          <p:cNvPr id="364550" name="Group 6"/>
          <p:cNvGrpSpPr/>
          <p:nvPr/>
        </p:nvGrpSpPr>
        <p:grpSpPr bwMode="auto">
          <a:xfrm>
            <a:off x="228600" y="3040434"/>
            <a:ext cx="5029200" cy="1036638"/>
            <a:chOff x="103" y="1298"/>
            <a:chExt cx="3168" cy="653"/>
          </a:xfrm>
        </p:grpSpPr>
        <p:sp>
          <p:nvSpPr>
            <p:cNvPr id="364551" name="Text Box 7"/>
            <p:cNvSpPr txBox="1">
              <a:spLocks noChangeArrowheads="1"/>
            </p:cNvSpPr>
            <p:nvPr/>
          </p:nvSpPr>
          <p:spPr bwMode="auto">
            <a:xfrm>
              <a:off x="103" y="1298"/>
              <a:ext cx="3168" cy="653"/>
            </a:xfrm>
            <a:prstGeom prst="rect">
              <a:avLst/>
            </a:prstGeom>
            <a:noFill/>
            <a:ln w="9525">
              <a:noFill/>
              <a:miter lim="800000"/>
            </a:ln>
            <a:effectLst/>
          </p:spPr>
          <p:txBody>
            <a:bodyPr wrap="square">
              <a:spAutoFit/>
            </a:bodyPr>
            <a:lstStyle/>
            <a:p>
              <a:pPr>
                <a:lnSpc>
                  <a:spcPct val="115000"/>
                </a:lnSpc>
                <a:spcBef>
                  <a:spcPct val="50000"/>
                </a:spcBef>
              </a:pPr>
              <a:r>
                <a:rPr lang="en-US" altLang="zh-CN" sz="2800" dirty="0">
                  <a:latin typeface="Arial" panose="020B0604020202020204" pitchFamily="34" charset="0"/>
                </a:rPr>
                <a:t>       </a:t>
              </a:r>
              <a:r>
                <a:rPr lang="zh-CN" altLang="en-US" sz="2800" dirty="0">
                  <a:latin typeface="Arial" panose="020B0604020202020204" pitchFamily="34" charset="0"/>
                </a:rPr>
                <a:t>质点由</a:t>
              </a:r>
              <a:r>
                <a:rPr lang="en-US" altLang="zh-CN" sz="2800" i="1" dirty="0"/>
                <a:t>a</a:t>
              </a:r>
              <a:r>
                <a:rPr lang="zh-CN" altLang="en-US" sz="2800" dirty="0">
                  <a:latin typeface="Arial" panose="020B0604020202020204" pitchFamily="34" charset="0"/>
                </a:rPr>
                <a:t>点沿曲线运动到</a:t>
              </a:r>
              <a:r>
                <a:rPr lang="en-US" altLang="zh-CN" sz="2800" i="1" dirty="0"/>
                <a:t>b</a:t>
              </a:r>
              <a:r>
                <a:rPr lang="zh-CN" altLang="en-US" sz="2800" dirty="0">
                  <a:latin typeface="Arial" panose="020B0604020202020204" pitchFamily="34" charset="0"/>
                </a:rPr>
                <a:t>点的过程中，变</a:t>
              </a:r>
              <a:r>
                <a:rPr lang="zh-CN" altLang="en-US" sz="2800" dirty="0" smtClean="0">
                  <a:latin typeface="Arial" panose="020B0604020202020204" pitchFamily="34" charset="0"/>
                </a:rPr>
                <a:t>力    </a:t>
              </a:r>
              <a:r>
                <a:rPr lang="zh-CN" altLang="en-US" sz="2800" dirty="0">
                  <a:latin typeface="Arial" panose="020B0604020202020204" pitchFamily="34" charset="0"/>
                </a:rPr>
                <a:t>所做的</a:t>
              </a:r>
              <a:r>
                <a:rPr lang="zh-CN" altLang="en-US" sz="2800" dirty="0" smtClean="0">
                  <a:latin typeface="Arial" panose="020B0604020202020204" pitchFamily="34" charset="0"/>
                </a:rPr>
                <a:t>功。</a:t>
              </a:r>
              <a:endParaRPr lang="zh-CN" altLang="en-US" sz="2800" dirty="0">
                <a:latin typeface="Arial" panose="020B0604020202020204" pitchFamily="34" charset="0"/>
              </a:endParaRPr>
            </a:p>
          </p:txBody>
        </p:sp>
        <p:graphicFrame>
          <p:nvGraphicFramePr>
            <p:cNvPr id="364552" name="Object 8"/>
            <p:cNvGraphicFramePr>
              <a:graphicFrameLocks noChangeAspect="1"/>
            </p:cNvGraphicFramePr>
            <p:nvPr/>
          </p:nvGraphicFramePr>
          <p:xfrm>
            <a:off x="1927" y="1634"/>
            <a:ext cx="249" cy="290"/>
          </p:xfrm>
          <a:graphic>
            <a:graphicData uri="http://schemas.openxmlformats.org/presentationml/2006/ole">
              <mc:AlternateContent xmlns:mc="http://schemas.openxmlformats.org/markup-compatibility/2006">
                <mc:Choice xmlns:v="urn:schemas-microsoft-com:vml" Requires="v">
                  <p:oleObj spid="_x0000_s17490" name="公式" r:id="rId5" imgW="203040" imgH="241200" progId="">
                    <p:embed/>
                  </p:oleObj>
                </mc:Choice>
                <mc:Fallback>
                  <p:oleObj name="公式" r:id="rId5" imgW="203040" imgH="241200" progId="">
                    <p:embed/>
                    <p:pic>
                      <p:nvPicPr>
                        <p:cNvPr id="0" name="Picture 7" descr="image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1634"/>
                          <a:ext cx="249"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4553" name="Group 9"/>
          <p:cNvGrpSpPr/>
          <p:nvPr/>
        </p:nvGrpSpPr>
        <p:grpSpPr bwMode="auto">
          <a:xfrm>
            <a:off x="5334000" y="3124200"/>
            <a:ext cx="3671888" cy="3168650"/>
            <a:chOff x="3243" y="1517"/>
            <a:chExt cx="2313" cy="1996"/>
          </a:xfrm>
        </p:grpSpPr>
        <p:sp>
          <p:nvSpPr>
            <p:cNvPr id="364554" name="Rectangle 10"/>
            <p:cNvSpPr>
              <a:spLocks noChangeArrowheads="1"/>
            </p:cNvSpPr>
            <p:nvPr/>
          </p:nvSpPr>
          <p:spPr bwMode="auto">
            <a:xfrm>
              <a:off x="3243" y="1517"/>
              <a:ext cx="2313" cy="1996"/>
            </a:xfrm>
            <a:prstGeom prst="rect">
              <a:avLst/>
            </a:prstGeom>
            <a:solidFill>
              <a:schemeClr val="accent6">
                <a:lumMod val="20000"/>
                <a:lumOff val="80000"/>
              </a:schemeClr>
            </a:solidFill>
            <a:ln w="9525">
              <a:solidFill>
                <a:schemeClr val="tx1"/>
              </a:solidFill>
              <a:miter lim="800000"/>
            </a:ln>
            <a:effectLst/>
          </p:spPr>
          <p:txBody>
            <a:bodyPr wrap="none" anchor="ctr"/>
            <a:lstStyle/>
            <a:p>
              <a:endParaRPr lang="zh-CN" altLang="en-US"/>
            </a:p>
          </p:txBody>
        </p:sp>
        <p:grpSp>
          <p:nvGrpSpPr>
            <p:cNvPr id="364555" name="Group 11"/>
            <p:cNvGrpSpPr/>
            <p:nvPr/>
          </p:nvGrpSpPr>
          <p:grpSpPr bwMode="auto">
            <a:xfrm>
              <a:off x="3560" y="1979"/>
              <a:ext cx="1464" cy="1233"/>
              <a:chOff x="3503" y="2288"/>
              <a:chExt cx="646" cy="500"/>
            </a:xfrm>
          </p:grpSpPr>
          <p:sp>
            <p:nvSpPr>
              <p:cNvPr id="364556" name="Freeform 12"/>
              <p:cNvSpPr/>
              <p:nvPr/>
            </p:nvSpPr>
            <p:spPr bwMode="auto">
              <a:xfrm>
                <a:off x="3615" y="2357"/>
                <a:ext cx="437" cy="127"/>
              </a:xfrm>
              <a:custGeom>
                <a:avLst/>
                <a:gdLst/>
                <a:ahLst/>
                <a:cxnLst>
                  <a:cxn ang="0">
                    <a:pos x="0" y="285"/>
                  </a:cxn>
                  <a:cxn ang="0">
                    <a:pos x="1400" y="0"/>
                  </a:cxn>
                </a:cxnLst>
                <a:rect l="0" t="0" r="r" b="b"/>
                <a:pathLst>
                  <a:path w="1400" h="285">
                    <a:moveTo>
                      <a:pt x="0" y="285"/>
                    </a:moveTo>
                    <a:lnTo>
                      <a:pt x="1400" y="0"/>
                    </a:lnTo>
                  </a:path>
                </a:pathLst>
              </a:custGeom>
              <a:noFill/>
              <a:ln w="19050" cmpd="sng">
                <a:solidFill>
                  <a:schemeClr val="tx1"/>
                </a:solidFill>
                <a:round/>
                <a:tailEnd type="stealth" w="med" len="lg"/>
              </a:ln>
            </p:spPr>
            <p:txBody>
              <a:bodyPr/>
              <a:lstStyle/>
              <a:p>
                <a:endParaRPr lang="zh-CN" altLang="en-US"/>
              </a:p>
            </p:txBody>
          </p:sp>
          <p:sp>
            <p:nvSpPr>
              <p:cNvPr id="364557" name="Arc 13"/>
              <p:cNvSpPr/>
              <p:nvPr/>
            </p:nvSpPr>
            <p:spPr bwMode="auto">
              <a:xfrm>
                <a:off x="3628" y="2422"/>
                <a:ext cx="69" cy="57"/>
              </a:xfrm>
              <a:custGeom>
                <a:avLst/>
                <a:gdLst>
                  <a:gd name="G0" fmla="+- 0 0 0"/>
                  <a:gd name="G1" fmla="+- 17888 0 0"/>
                  <a:gd name="G2" fmla="+- 21600 0 0"/>
                  <a:gd name="T0" fmla="*/ 12107 w 20739"/>
                  <a:gd name="T1" fmla="*/ 0 h 17888"/>
                  <a:gd name="T2" fmla="*/ 20739 w 20739"/>
                  <a:gd name="T3" fmla="*/ 11850 h 17888"/>
                  <a:gd name="T4" fmla="*/ 0 w 20739"/>
                  <a:gd name="T5" fmla="*/ 17888 h 17888"/>
                </a:gdLst>
                <a:ahLst/>
                <a:cxnLst>
                  <a:cxn ang="0">
                    <a:pos x="T0" y="T1"/>
                  </a:cxn>
                  <a:cxn ang="0">
                    <a:pos x="T2" y="T3"/>
                  </a:cxn>
                  <a:cxn ang="0">
                    <a:pos x="T4" y="T5"/>
                  </a:cxn>
                </a:cxnLst>
                <a:rect l="0" t="0" r="r" b="b"/>
                <a:pathLst>
                  <a:path w="20739" h="17888" fill="none" extrusionOk="0">
                    <a:moveTo>
                      <a:pt x="12107" y="-1"/>
                    </a:moveTo>
                    <a:cubicBezTo>
                      <a:pt x="16277" y="2822"/>
                      <a:pt x="19331" y="7014"/>
                      <a:pt x="20738" y="11850"/>
                    </a:cubicBezTo>
                  </a:path>
                  <a:path w="20739" h="17888" stroke="0" extrusionOk="0">
                    <a:moveTo>
                      <a:pt x="12107" y="-1"/>
                    </a:moveTo>
                    <a:cubicBezTo>
                      <a:pt x="16277" y="2822"/>
                      <a:pt x="19331" y="7014"/>
                      <a:pt x="20738" y="11850"/>
                    </a:cubicBezTo>
                    <a:lnTo>
                      <a:pt x="0" y="17888"/>
                    </a:lnTo>
                    <a:close/>
                  </a:path>
                </a:pathLst>
              </a:custGeom>
              <a:noFill/>
              <a:ln w="9525">
                <a:solidFill>
                  <a:schemeClr val="tx1"/>
                </a:solidFill>
                <a:round/>
              </a:ln>
            </p:spPr>
            <p:txBody>
              <a:bodyPr/>
              <a:lstStyle/>
              <a:p>
                <a:endParaRPr lang="zh-CN" altLang="en-US"/>
              </a:p>
            </p:txBody>
          </p:sp>
          <p:sp>
            <p:nvSpPr>
              <p:cNvPr id="364558" name="Arc 14"/>
              <p:cNvSpPr/>
              <p:nvPr/>
            </p:nvSpPr>
            <p:spPr bwMode="auto">
              <a:xfrm rot="10557608" flipV="1">
                <a:off x="3503" y="2288"/>
                <a:ext cx="646" cy="500"/>
              </a:xfrm>
              <a:custGeom>
                <a:avLst/>
                <a:gdLst>
                  <a:gd name="G0" fmla="+- 6071 0 0"/>
                  <a:gd name="G1" fmla="+- 21600 0 0"/>
                  <a:gd name="G2" fmla="+- 21600 0 0"/>
                  <a:gd name="T0" fmla="*/ 0 w 27671"/>
                  <a:gd name="T1" fmla="*/ 871 h 21600"/>
                  <a:gd name="T2" fmla="*/ 27671 w 27671"/>
                  <a:gd name="T3" fmla="*/ 21600 h 21600"/>
                  <a:gd name="T4" fmla="*/ 6071 w 27671"/>
                  <a:gd name="T5" fmla="*/ 21600 h 21600"/>
                </a:gdLst>
                <a:ahLst/>
                <a:cxnLst>
                  <a:cxn ang="0">
                    <a:pos x="T0" y="T1"/>
                  </a:cxn>
                  <a:cxn ang="0">
                    <a:pos x="T2" y="T3"/>
                  </a:cxn>
                  <a:cxn ang="0">
                    <a:pos x="T4" y="T5"/>
                  </a:cxn>
                </a:cxnLst>
                <a:rect l="0" t="0" r="r" b="b"/>
                <a:pathLst>
                  <a:path w="27671" h="21600" fill="none" extrusionOk="0">
                    <a:moveTo>
                      <a:pt x="-1" y="870"/>
                    </a:moveTo>
                    <a:cubicBezTo>
                      <a:pt x="1971" y="293"/>
                      <a:pt x="4016" y="-1"/>
                      <a:pt x="6071" y="0"/>
                    </a:cubicBezTo>
                    <a:cubicBezTo>
                      <a:pt x="18000" y="0"/>
                      <a:pt x="27671" y="9670"/>
                      <a:pt x="27671" y="21600"/>
                    </a:cubicBezTo>
                  </a:path>
                  <a:path w="27671" h="21600" stroke="0" extrusionOk="0">
                    <a:moveTo>
                      <a:pt x="-1" y="870"/>
                    </a:moveTo>
                    <a:cubicBezTo>
                      <a:pt x="1971" y="293"/>
                      <a:pt x="4016" y="-1"/>
                      <a:pt x="6071" y="0"/>
                    </a:cubicBezTo>
                    <a:cubicBezTo>
                      <a:pt x="18000" y="0"/>
                      <a:pt x="27671" y="9670"/>
                      <a:pt x="27671" y="21600"/>
                    </a:cubicBezTo>
                    <a:lnTo>
                      <a:pt x="6071" y="21600"/>
                    </a:lnTo>
                    <a:close/>
                  </a:path>
                </a:pathLst>
              </a:custGeom>
              <a:noFill/>
              <a:ln w="12700">
                <a:solidFill>
                  <a:schemeClr val="tx1"/>
                </a:solidFill>
                <a:round/>
                <a:headEnd type="oval" w="sm" len="sm"/>
                <a:tailEnd type="oval" w="sm" len="sm"/>
              </a:ln>
            </p:spPr>
            <p:txBody>
              <a:bodyPr/>
              <a:lstStyle/>
              <a:p>
                <a:endParaRPr lang="zh-CN" altLang="en-US"/>
              </a:p>
            </p:txBody>
          </p:sp>
          <p:sp>
            <p:nvSpPr>
              <p:cNvPr id="364559" name="Line 15"/>
              <p:cNvSpPr>
                <a:spLocks noChangeShapeType="1"/>
              </p:cNvSpPr>
              <p:nvPr/>
            </p:nvSpPr>
            <p:spPr bwMode="auto">
              <a:xfrm flipV="1">
                <a:off x="3614" y="2308"/>
                <a:ext cx="148" cy="174"/>
              </a:xfrm>
              <a:prstGeom prst="line">
                <a:avLst/>
              </a:prstGeom>
              <a:noFill/>
              <a:ln w="19050">
                <a:solidFill>
                  <a:srgbClr val="FF0000"/>
                </a:solidFill>
                <a:round/>
                <a:tailEnd type="stealth" w="med" len="lg"/>
              </a:ln>
            </p:spPr>
            <p:txBody>
              <a:bodyPr/>
              <a:lstStyle/>
              <a:p>
                <a:endParaRPr lang="zh-CN" altLang="en-US"/>
              </a:p>
            </p:txBody>
          </p:sp>
        </p:grpSp>
        <p:pic>
          <p:nvPicPr>
            <p:cNvPr id="364560" name="Picture 16"/>
            <p:cNvPicPr>
              <a:picLocks noChangeAspect="1" noChangeArrowheads="1"/>
            </p:cNvPicPr>
            <p:nvPr/>
          </p:nvPicPr>
          <p:blipFill>
            <a:blip r:embed="rId7" cstate="print"/>
            <a:srcRect/>
            <a:stretch>
              <a:fillRect/>
            </a:stretch>
          </p:blipFill>
          <p:spPr bwMode="auto">
            <a:xfrm>
              <a:off x="3651" y="3158"/>
              <a:ext cx="159" cy="184"/>
            </a:xfrm>
            <a:prstGeom prst="rect">
              <a:avLst/>
            </a:prstGeom>
            <a:noFill/>
            <a:ln w="9525">
              <a:noFill/>
              <a:miter lim="800000"/>
              <a:headEnd/>
              <a:tailEnd/>
            </a:ln>
          </p:spPr>
        </p:pic>
        <p:graphicFrame>
          <p:nvGraphicFramePr>
            <p:cNvPr id="364561" name="Object 17"/>
            <p:cNvGraphicFramePr>
              <a:graphicFrameLocks noChangeAspect="1"/>
            </p:cNvGraphicFramePr>
            <p:nvPr/>
          </p:nvGraphicFramePr>
          <p:xfrm>
            <a:off x="5012" y="1842"/>
            <a:ext cx="169" cy="237"/>
          </p:xfrm>
          <a:graphic>
            <a:graphicData uri="http://schemas.openxmlformats.org/presentationml/2006/ole">
              <mc:AlternateContent xmlns:mc="http://schemas.openxmlformats.org/markup-compatibility/2006">
                <mc:Choice xmlns:v="urn:schemas-microsoft-com:vml" Requires="v">
                  <p:oleObj spid="_x0000_s17491" name="公式" r:id="rId8" imgW="4049280" imgH="5676840" progId="">
                    <p:embed/>
                  </p:oleObj>
                </mc:Choice>
                <mc:Fallback>
                  <p:oleObj name="公式" r:id="rId8" imgW="4049280" imgH="5676840" progId="">
                    <p:embed/>
                    <p:pic>
                      <p:nvPicPr>
                        <p:cNvPr id="0" name="Picture 6" descr="image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2" y="1842"/>
                          <a:ext cx="169"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4562" name="Object 18"/>
            <p:cNvGraphicFramePr>
              <a:graphicFrameLocks noChangeAspect="1"/>
            </p:cNvGraphicFramePr>
            <p:nvPr/>
          </p:nvGraphicFramePr>
          <p:xfrm>
            <a:off x="4649" y="2160"/>
            <a:ext cx="249" cy="287"/>
          </p:xfrm>
          <a:graphic>
            <a:graphicData uri="http://schemas.openxmlformats.org/presentationml/2006/ole">
              <mc:AlternateContent xmlns:mc="http://schemas.openxmlformats.org/markup-compatibility/2006">
                <mc:Choice xmlns:v="urn:schemas-microsoft-com:vml" Requires="v">
                  <p:oleObj spid="_x0000_s17492" name="公式" r:id="rId10" imgW="5267880" imgH="6083280" progId="">
                    <p:embed/>
                  </p:oleObj>
                </mc:Choice>
                <mc:Fallback>
                  <p:oleObj name="公式" r:id="rId10" imgW="5267880" imgH="6083280" progId="">
                    <p:embed/>
                    <p:pic>
                      <p:nvPicPr>
                        <p:cNvPr id="0" name="Picture 5" descr="image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2160"/>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4563" name="Object 19"/>
            <p:cNvGraphicFramePr>
              <a:graphicFrameLocks noChangeAspect="1"/>
            </p:cNvGraphicFramePr>
            <p:nvPr/>
          </p:nvGraphicFramePr>
          <p:xfrm>
            <a:off x="3987" y="2178"/>
            <a:ext cx="169" cy="237"/>
          </p:xfrm>
          <a:graphic>
            <a:graphicData uri="http://schemas.openxmlformats.org/presentationml/2006/ole">
              <mc:AlternateContent xmlns:mc="http://schemas.openxmlformats.org/markup-compatibility/2006">
                <mc:Choice xmlns:v="urn:schemas-microsoft-com:vml" Requires="v">
                  <p:oleObj spid="_x0000_s17493" name="公式" r:id="rId12" imgW="4049280" imgH="5676840" progId="">
                    <p:embed/>
                  </p:oleObj>
                </mc:Choice>
                <mc:Fallback>
                  <p:oleObj name="公式" r:id="rId12" imgW="4049280" imgH="5676840" progId="">
                    <p:embed/>
                    <p:pic>
                      <p:nvPicPr>
                        <p:cNvPr id="0" name="Picture 4" descr="image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7" y="2178"/>
                          <a:ext cx="169"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4564" name="Object 20"/>
            <p:cNvGraphicFramePr>
              <a:graphicFrameLocks noChangeAspect="1"/>
            </p:cNvGraphicFramePr>
            <p:nvPr/>
          </p:nvGraphicFramePr>
          <p:xfrm>
            <a:off x="3742" y="2024"/>
            <a:ext cx="291" cy="254"/>
          </p:xfrm>
          <a:graphic>
            <a:graphicData uri="http://schemas.openxmlformats.org/presentationml/2006/ole">
              <mc:AlternateContent xmlns:mc="http://schemas.openxmlformats.org/markup-compatibility/2006">
                <mc:Choice xmlns:v="urn:schemas-microsoft-com:vml" Requires="v">
                  <p:oleObj spid="_x0000_s17494" name="公式" r:id="rId14" imgW="6486480" imgH="5676840" progId="">
                    <p:embed/>
                  </p:oleObj>
                </mc:Choice>
                <mc:Fallback>
                  <p:oleObj name="公式" r:id="rId14" imgW="6486480" imgH="5676840" progId="">
                    <p:embed/>
                    <p:pic>
                      <p:nvPicPr>
                        <p:cNvPr id="0" name="Picture 3" descr="image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42" y="2024"/>
                          <a:ext cx="291"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4569" name="Group 25"/>
          <p:cNvGrpSpPr/>
          <p:nvPr/>
        </p:nvGrpSpPr>
        <p:grpSpPr bwMode="auto">
          <a:xfrm>
            <a:off x="533400" y="4343400"/>
            <a:ext cx="3595688" cy="519113"/>
            <a:chOff x="336" y="2736"/>
            <a:chExt cx="2265" cy="327"/>
          </a:xfrm>
        </p:grpSpPr>
        <p:sp>
          <p:nvSpPr>
            <p:cNvPr id="364566" name="Text Box 22"/>
            <p:cNvSpPr txBox="1">
              <a:spLocks noChangeArrowheads="1"/>
            </p:cNvSpPr>
            <p:nvPr/>
          </p:nvSpPr>
          <p:spPr bwMode="auto">
            <a:xfrm>
              <a:off x="336" y="2736"/>
              <a:ext cx="1134" cy="327"/>
            </a:xfrm>
            <a:prstGeom prst="rect">
              <a:avLst/>
            </a:prstGeom>
            <a:noFill/>
            <a:ln w="9525">
              <a:noFill/>
              <a:miter lim="800000"/>
            </a:ln>
            <a:effectLst/>
          </p:spPr>
          <p:txBody>
            <a:bodyPr>
              <a:spAutoFit/>
            </a:bodyPr>
            <a:lstStyle/>
            <a:p>
              <a:pPr>
                <a:spcBef>
                  <a:spcPct val="50000"/>
                </a:spcBef>
              </a:pPr>
              <a:r>
                <a:rPr lang="zh-CN" altLang="en-US" sz="2800" dirty="0"/>
                <a:t>元功：</a:t>
              </a:r>
            </a:p>
          </p:txBody>
        </p:sp>
        <p:graphicFrame>
          <p:nvGraphicFramePr>
            <p:cNvPr id="364567" name="Object 23"/>
            <p:cNvGraphicFramePr>
              <a:graphicFrameLocks noChangeAspect="1"/>
            </p:cNvGraphicFramePr>
            <p:nvPr/>
          </p:nvGraphicFramePr>
          <p:xfrm>
            <a:off x="1392" y="2736"/>
            <a:ext cx="1209" cy="322"/>
          </p:xfrm>
          <a:graphic>
            <a:graphicData uri="http://schemas.openxmlformats.org/presentationml/2006/ole">
              <mc:AlternateContent xmlns:mc="http://schemas.openxmlformats.org/markup-compatibility/2006">
                <mc:Choice xmlns:v="urn:schemas-microsoft-com:vml" Requires="v">
                  <p:oleObj spid="_x0000_s17495" name="公式" r:id="rId16" imgW="24359400" imgH="6489720" progId="">
                    <p:embed/>
                  </p:oleObj>
                </mc:Choice>
                <mc:Fallback>
                  <p:oleObj name="公式" r:id="rId16" imgW="24359400" imgH="6489720" progId="">
                    <p:embed/>
                    <p:pic>
                      <p:nvPicPr>
                        <p:cNvPr id="0" name="Picture 2" descr="image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92" y="2736"/>
                          <a:ext cx="1209"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64568" name="Object 24"/>
          <p:cNvGraphicFramePr>
            <a:graphicFrameLocks noChangeAspect="1"/>
          </p:cNvGraphicFramePr>
          <p:nvPr/>
        </p:nvGraphicFramePr>
        <p:xfrm>
          <a:off x="517525" y="5271135"/>
          <a:ext cx="4465638" cy="822325"/>
        </p:xfrm>
        <a:graphic>
          <a:graphicData uri="http://schemas.openxmlformats.org/presentationml/2006/ole">
            <mc:AlternateContent xmlns:mc="http://schemas.openxmlformats.org/markup-compatibility/2006">
              <mc:Choice xmlns:v="urn:schemas-microsoft-com:vml" Requires="v">
                <p:oleObj spid="_x0000_s17496" name="公式" r:id="rId18" imgW="57261600" imgH="10553760" progId="">
                  <p:embed/>
                </p:oleObj>
              </mc:Choice>
              <mc:Fallback>
                <p:oleObj name="公式" r:id="rId18" imgW="57261600" imgH="10553760" progId="">
                  <p:embed/>
                  <p:pic>
                    <p:nvPicPr>
                      <p:cNvPr id="0" name="Picture 1" descr="image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7525" y="5271135"/>
                        <a:ext cx="4465638"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4548"/>
                                        </p:tgtEl>
                                        <p:attrNameLst>
                                          <p:attrName>style.visibility</p:attrName>
                                        </p:attrNameLst>
                                      </p:cBhvr>
                                      <p:to>
                                        <p:strVal val="visible"/>
                                      </p:to>
                                    </p:set>
                                    <p:animEffect transition="in" filter="wipe(left)">
                                      <p:cBhvr>
                                        <p:cTn id="7" dur="500"/>
                                        <p:tgtEl>
                                          <p:spTgt spid="364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4549"/>
                                        </p:tgtEl>
                                        <p:attrNameLst>
                                          <p:attrName>style.visibility</p:attrName>
                                        </p:attrNameLst>
                                      </p:cBhvr>
                                      <p:to>
                                        <p:strVal val="visible"/>
                                      </p:to>
                                    </p:set>
                                    <p:animEffect transition="in" filter="wipe(left)">
                                      <p:cBhvr>
                                        <p:cTn id="12" dur="500"/>
                                        <p:tgtEl>
                                          <p:spTgt spid="3645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4550"/>
                                        </p:tgtEl>
                                        <p:attrNameLst>
                                          <p:attrName>style.visibility</p:attrName>
                                        </p:attrNameLst>
                                      </p:cBhvr>
                                      <p:to>
                                        <p:strVal val="visible"/>
                                      </p:to>
                                    </p:set>
                                    <p:animEffect transition="in" filter="wipe(left)">
                                      <p:cBhvr>
                                        <p:cTn id="17" dur="500"/>
                                        <p:tgtEl>
                                          <p:spTgt spid="3645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4569"/>
                                        </p:tgtEl>
                                        <p:attrNameLst>
                                          <p:attrName>style.visibility</p:attrName>
                                        </p:attrNameLst>
                                      </p:cBhvr>
                                      <p:to>
                                        <p:strVal val="visible"/>
                                      </p:to>
                                    </p:set>
                                    <p:animEffect transition="in" filter="wipe(left)">
                                      <p:cBhvr>
                                        <p:cTn id="22" dur="1000"/>
                                        <p:tgtEl>
                                          <p:spTgt spid="3645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fade">
                                      <p:cBhvr>
                                        <p:cTn id="27" dur="2000"/>
                                        <p:tgtEl>
                                          <p:spTgt spid="3645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4568"/>
                                        </p:tgtEl>
                                        <p:attrNameLst>
                                          <p:attrName>style.visibility</p:attrName>
                                        </p:attrNameLst>
                                      </p:cBhvr>
                                      <p:to>
                                        <p:strVal val="visible"/>
                                      </p:to>
                                    </p:set>
                                    <p:animEffect transition="in" filter="wipe(left)">
                                      <p:cBhvr>
                                        <p:cTn id="32" dur="500"/>
                                        <p:tgtEl>
                                          <p:spTgt spid="364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5" name="灯片编号占位符 4"/>
          <p:cNvSpPr>
            <a:spLocks noGrp="1"/>
          </p:cNvSpPr>
          <p:nvPr>
            <p:ph type="sldNum" sz="quarter" idx="12"/>
          </p:nvPr>
        </p:nvSpPr>
        <p:spPr/>
        <p:txBody>
          <a:bodyPr/>
          <a:lstStyle/>
          <a:p>
            <a:fld id="{5015A8CF-659D-4B2F-A54B-FC97C297E4EC}" type="slidenum">
              <a:rPr lang="en-US" altLang="zh-CN"/>
              <a:pPr/>
              <a:t>30</a:t>
            </a:fld>
            <a:endParaRPr lang="en-US" altLang="zh-CN"/>
          </a:p>
        </p:txBody>
      </p:sp>
      <p:sp>
        <p:nvSpPr>
          <p:cNvPr id="386051" name="Rectangle 3"/>
          <p:cNvSpPr>
            <a:spLocks noChangeArrowheads="1"/>
          </p:cNvSpPr>
          <p:nvPr/>
        </p:nvSpPr>
        <p:spPr bwMode="auto">
          <a:xfrm>
            <a:off x="501650" y="1219200"/>
            <a:ext cx="3384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保守力与非保守力  势能</a:t>
            </a:r>
          </a:p>
        </p:txBody>
      </p:sp>
      <p:sp>
        <p:nvSpPr>
          <p:cNvPr id="386052" name="Text Box 4"/>
          <p:cNvSpPr txBox="1">
            <a:spLocks noChangeArrowheads="1"/>
          </p:cNvSpPr>
          <p:nvPr/>
        </p:nvSpPr>
        <p:spPr bwMode="auto">
          <a:xfrm>
            <a:off x="711200" y="1690688"/>
            <a:ext cx="3162300" cy="519112"/>
          </a:xfrm>
          <a:prstGeom prst="rect">
            <a:avLst/>
          </a:prstGeom>
          <a:noFill/>
          <a:ln w="9525" algn="ctr">
            <a:noFill/>
            <a:miter lim="800000"/>
          </a:ln>
          <a:effectLst/>
        </p:spPr>
        <p:txBody>
          <a:bodyPr>
            <a:spAutoFit/>
          </a:bodyPr>
          <a:lstStyle/>
          <a:p>
            <a:pPr>
              <a:spcBef>
                <a:spcPct val="50000"/>
              </a:spcBef>
            </a:pPr>
            <a:r>
              <a:rPr lang="zh-CN" altLang="en-US" sz="2800" dirty="0"/>
              <a:t>重力势能：</a:t>
            </a:r>
          </a:p>
        </p:txBody>
      </p:sp>
      <p:graphicFrame>
        <p:nvGraphicFramePr>
          <p:cNvPr id="386053" name="Object 5"/>
          <p:cNvGraphicFramePr>
            <a:graphicFrameLocks noChangeAspect="1"/>
          </p:cNvGraphicFramePr>
          <p:nvPr/>
        </p:nvGraphicFramePr>
        <p:xfrm>
          <a:off x="1295400" y="2209800"/>
          <a:ext cx="1563688" cy="603250"/>
        </p:xfrm>
        <a:graphic>
          <a:graphicData uri="http://schemas.openxmlformats.org/presentationml/2006/ole">
            <mc:AlternateContent xmlns:mc="http://schemas.openxmlformats.org/markup-compatibility/2006">
              <mc:Choice xmlns:v="urn:schemas-microsoft-com:vml" Requires="v">
                <p:oleObj spid="_x0000_s45087" name="公式" r:id="rId3" imgW="14935200" imgH="5791200" progId="">
                  <p:embed/>
                </p:oleObj>
              </mc:Choice>
              <mc:Fallback>
                <p:oleObj name="公式" r:id="rId3" imgW="14935200" imgH="5791200" progId="">
                  <p:embed/>
                  <p:pic>
                    <p:nvPicPr>
                      <p:cNvPr id="0" name="Picture 3" descr="image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15636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4" name="Text Box 6"/>
          <p:cNvSpPr txBox="1">
            <a:spLocks noChangeArrowheads="1"/>
          </p:cNvSpPr>
          <p:nvPr/>
        </p:nvSpPr>
        <p:spPr bwMode="auto">
          <a:xfrm>
            <a:off x="3352800" y="2209800"/>
            <a:ext cx="5130800" cy="519113"/>
          </a:xfrm>
          <a:prstGeom prst="rect">
            <a:avLst/>
          </a:prstGeom>
          <a:noFill/>
          <a:ln w="9525" algn="ctr">
            <a:noFill/>
            <a:miter lim="800000"/>
          </a:ln>
          <a:effectLst/>
        </p:spPr>
        <p:txBody>
          <a:bodyPr>
            <a:spAutoFit/>
          </a:bodyPr>
          <a:lstStyle/>
          <a:p>
            <a:pPr>
              <a:spcBef>
                <a:spcPct val="50000"/>
              </a:spcBef>
            </a:pPr>
            <a:r>
              <a:rPr lang="zh-CN" altLang="en-US" sz="2800"/>
              <a:t>（地面（</a:t>
            </a:r>
            <a:r>
              <a:rPr lang="en-US" altLang="zh-CN" sz="2800" i="1"/>
              <a:t>h</a:t>
            </a:r>
            <a:r>
              <a:rPr lang="en-US" altLang="zh-CN" sz="2800"/>
              <a:t> = 0</a:t>
            </a:r>
            <a:r>
              <a:rPr lang="zh-CN" altLang="en-US" sz="2800"/>
              <a:t>）为势能零点）</a:t>
            </a:r>
          </a:p>
        </p:txBody>
      </p:sp>
      <p:sp>
        <p:nvSpPr>
          <p:cNvPr id="386055" name="Text Box 7"/>
          <p:cNvSpPr txBox="1">
            <a:spLocks noChangeArrowheads="1"/>
          </p:cNvSpPr>
          <p:nvPr/>
        </p:nvSpPr>
        <p:spPr bwMode="auto">
          <a:xfrm>
            <a:off x="685800" y="3062287"/>
            <a:ext cx="2586038" cy="519113"/>
          </a:xfrm>
          <a:prstGeom prst="rect">
            <a:avLst/>
          </a:prstGeom>
          <a:noFill/>
          <a:ln w="9525" algn="ctr">
            <a:noFill/>
            <a:miter lim="800000"/>
          </a:ln>
          <a:effectLst/>
        </p:spPr>
        <p:txBody>
          <a:bodyPr>
            <a:spAutoFit/>
          </a:bodyPr>
          <a:lstStyle/>
          <a:p>
            <a:pPr>
              <a:spcBef>
                <a:spcPct val="50000"/>
              </a:spcBef>
            </a:pPr>
            <a:r>
              <a:rPr lang="zh-CN" altLang="en-US" sz="2800" dirty="0"/>
              <a:t>弹性势能：</a:t>
            </a:r>
          </a:p>
        </p:txBody>
      </p:sp>
      <p:graphicFrame>
        <p:nvGraphicFramePr>
          <p:cNvPr id="386056" name="Object 8"/>
          <p:cNvGraphicFramePr>
            <a:graphicFrameLocks noChangeAspect="1"/>
          </p:cNvGraphicFramePr>
          <p:nvPr/>
        </p:nvGraphicFramePr>
        <p:xfrm>
          <a:off x="1295400" y="3581400"/>
          <a:ext cx="1673225" cy="976313"/>
        </p:xfrm>
        <a:graphic>
          <a:graphicData uri="http://schemas.openxmlformats.org/presentationml/2006/ole">
            <mc:AlternateContent xmlns:mc="http://schemas.openxmlformats.org/markup-compatibility/2006">
              <mc:Choice xmlns:v="urn:schemas-microsoft-com:vml" Requires="v">
                <p:oleObj spid="_x0000_s45088" name="公式" r:id="rId5" imgW="16154400" imgH="9448800" progId="">
                  <p:embed/>
                </p:oleObj>
              </mc:Choice>
              <mc:Fallback>
                <p:oleObj name="公式" r:id="rId5" imgW="16154400" imgH="9448800" progId="">
                  <p:embed/>
                  <p:pic>
                    <p:nvPicPr>
                      <p:cNvPr id="0" name="Picture 2" descr="image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581400"/>
                        <a:ext cx="167322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7" name="Text Box 9"/>
          <p:cNvSpPr txBox="1">
            <a:spLocks noChangeArrowheads="1"/>
          </p:cNvSpPr>
          <p:nvPr/>
        </p:nvSpPr>
        <p:spPr bwMode="auto">
          <a:xfrm>
            <a:off x="3352800" y="3733800"/>
            <a:ext cx="5562600" cy="519113"/>
          </a:xfrm>
          <a:prstGeom prst="rect">
            <a:avLst/>
          </a:prstGeom>
          <a:noFill/>
          <a:ln w="9525" algn="ctr">
            <a:noFill/>
            <a:miter lim="800000"/>
          </a:ln>
          <a:effectLst/>
        </p:spPr>
        <p:txBody>
          <a:bodyPr>
            <a:spAutoFit/>
          </a:bodyPr>
          <a:lstStyle/>
          <a:p>
            <a:pPr>
              <a:spcBef>
                <a:spcPct val="50000"/>
              </a:spcBef>
            </a:pPr>
            <a:r>
              <a:rPr lang="zh-CN" altLang="en-US" sz="2800"/>
              <a:t>（弹簧自由端（原长）为势能零点）</a:t>
            </a:r>
          </a:p>
        </p:txBody>
      </p:sp>
      <p:sp>
        <p:nvSpPr>
          <p:cNvPr id="386058" name="Text Box 10"/>
          <p:cNvSpPr txBox="1">
            <a:spLocks noChangeArrowheads="1"/>
          </p:cNvSpPr>
          <p:nvPr/>
        </p:nvSpPr>
        <p:spPr bwMode="auto">
          <a:xfrm>
            <a:off x="685800" y="4876800"/>
            <a:ext cx="3094038" cy="519113"/>
          </a:xfrm>
          <a:prstGeom prst="rect">
            <a:avLst/>
          </a:prstGeom>
          <a:noFill/>
          <a:ln w="9525" algn="ctr">
            <a:noFill/>
            <a:miter lim="800000"/>
          </a:ln>
          <a:effectLst/>
        </p:spPr>
        <p:txBody>
          <a:bodyPr>
            <a:spAutoFit/>
          </a:bodyPr>
          <a:lstStyle/>
          <a:p>
            <a:pPr>
              <a:spcBef>
                <a:spcPct val="50000"/>
              </a:spcBef>
            </a:pPr>
            <a:r>
              <a:rPr lang="zh-CN" altLang="en-US" sz="2800" dirty="0"/>
              <a:t>引力势能：</a:t>
            </a:r>
          </a:p>
        </p:txBody>
      </p:sp>
      <p:graphicFrame>
        <p:nvGraphicFramePr>
          <p:cNvPr id="386059" name="Object 11"/>
          <p:cNvGraphicFramePr>
            <a:graphicFrameLocks noChangeAspect="1"/>
          </p:cNvGraphicFramePr>
          <p:nvPr/>
        </p:nvGraphicFramePr>
        <p:xfrm>
          <a:off x="1295400" y="5410200"/>
          <a:ext cx="2203450" cy="987425"/>
        </p:xfrm>
        <a:graphic>
          <a:graphicData uri="http://schemas.openxmlformats.org/presentationml/2006/ole">
            <mc:AlternateContent xmlns:mc="http://schemas.openxmlformats.org/markup-compatibility/2006">
              <mc:Choice xmlns:v="urn:schemas-microsoft-com:vml" Requires="v">
                <p:oleObj spid="_x0000_s45089" name="公式" r:id="rId7" imgW="21031200" imgH="9448800" progId="">
                  <p:embed/>
                </p:oleObj>
              </mc:Choice>
              <mc:Fallback>
                <p:oleObj name="公式" r:id="rId7" imgW="21031200" imgH="9448800" progId="">
                  <p:embed/>
                  <p:pic>
                    <p:nvPicPr>
                      <p:cNvPr id="0" name="Picture 1" descr="image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410200"/>
                        <a:ext cx="220345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60" name="Text Box 12"/>
          <p:cNvSpPr txBox="1">
            <a:spLocks noChangeArrowheads="1"/>
          </p:cNvSpPr>
          <p:nvPr/>
        </p:nvSpPr>
        <p:spPr bwMode="auto">
          <a:xfrm>
            <a:off x="3657600" y="5638800"/>
            <a:ext cx="4495800" cy="519112"/>
          </a:xfrm>
          <a:prstGeom prst="rect">
            <a:avLst/>
          </a:prstGeom>
          <a:noFill/>
          <a:ln w="9525" algn="ctr">
            <a:noFill/>
            <a:miter lim="800000"/>
          </a:ln>
          <a:effectLst/>
        </p:spPr>
        <p:txBody>
          <a:bodyPr>
            <a:spAutoFit/>
          </a:bodyPr>
          <a:lstStyle/>
          <a:p>
            <a:pPr>
              <a:spcBef>
                <a:spcPct val="50000"/>
              </a:spcBef>
            </a:pPr>
            <a:r>
              <a:rPr lang="zh-CN" altLang="en-US" sz="2800" dirty="0"/>
              <a:t>（无限远处为势能零点）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additive="base">
                                        <p:cTn id="7" dur="500" fill="hold"/>
                                        <p:tgtEl>
                                          <p:spTgt spid="386052"/>
                                        </p:tgtEl>
                                        <p:attrNameLst>
                                          <p:attrName>ppt_x</p:attrName>
                                        </p:attrNameLst>
                                      </p:cBhvr>
                                      <p:tavLst>
                                        <p:tav tm="0">
                                          <p:val>
                                            <p:strVal val="0-#ppt_w/2"/>
                                          </p:val>
                                        </p:tav>
                                        <p:tav tm="100000">
                                          <p:val>
                                            <p:strVal val="#ppt_x"/>
                                          </p:val>
                                        </p:tav>
                                      </p:tavLst>
                                    </p:anim>
                                    <p:anim calcmode="lin" valueType="num">
                                      <p:cBhvr additive="base">
                                        <p:cTn id="8" dur="500" fill="hold"/>
                                        <p:tgtEl>
                                          <p:spTgt spid="386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386053"/>
                                        </p:tgtEl>
                                        <p:attrNameLst>
                                          <p:attrName>style.visibility</p:attrName>
                                        </p:attrNameLst>
                                      </p:cBhvr>
                                      <p:to>
                                        <p:strVal val="visible"/>
                                      </p:to>
                                    </p:set>
                                    <p:animEffect transition="in" filter="strips(upRight)">
                                      <p:cBhvr>
                                        <p:cTn id="13" dur="500"/>
                                        <p:tgtEl>
                                          <p:spTgt spid="38605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86054"/>
                                        </p:tgtEl>
                                        <p:attrNameLst>
                                          <p:attrName>style.visibility</p:attrName>
                                        </p:attrNameLst>
                                      </p:cBhvr>
                                      <p:to>
                                        <p:strVal val="visible"/>
                                      </p:to>
                                    </p:set>
                                    <p:animEffect transition="in" filter="box(out)">
                                      <p:cBhvr>
                                        <p:cTn id="18" dur="500"/>
                                        <p:tgtEl>
                                          <p:spTgt spid="38605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86055"/>
                                        </p:tgtEl>
                                        <p:attrNameLst>
                                          <p:attrName>style.visibility</p:attrName>
                                        </p:attrNameLst>
                                      </p:cBhvr>
                                      <p:to>
                                        <p:strVal val="visible"/>
                                      </p:to>
                                    </p:set>
                                    <p:anim calcmode="lin" valueType="num">
                                      <p:cBhvr additive="base">
                                        <p:cTn id="23" dur="500" fill="hold"/>
                                        <p:tgtEl>
                                          <p:spTgt spid="386055"/>
                                        </p:tgtEl>
                                        <p:attrNameLst>
                                          <p:attrName>ppt_x</p:attrName>
                                        </p:attrNameLst>
                                      </p:cBhvr>
                                      <p:tavLst>
                                        <p:tav tm="0">
                                          <p:val>
                                            <p:strVal val="0-#ppt_w/2"/>
                                          </p:val>
                                        </p:tav>
                                        <p:tav tm="100000">
                                          <p:val>
                                            <p:strVal val="#ppt_x"/>
                                          </p:val>
                                        </p:tav>
                                      </p:tavLst>
                                    </p:anim>
                                    <p:anim calcmode="lin" valueType="num">
                                      <p:cBhvr additive="base">
                                        <p:cTn id="24" dur="500" fill="hold"/>
                                        <p:tgtEl>
                                          <p:spTgt spid="38605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386056"/>
                                        </p:tgtEl>
                                        <p:attrNameLst>
                                          <p:attrName>style.visibility</p:attrName>
                                        </p:attrNameLst>
                                      </p:cBhvr>
                                      <p:to>
                                        <p:strVal val="visible"/>
                                      </p:to>
                                    </p:set>
                                    <p:animEffect transition="in" filter="strips(upRight)">
                                      <p:cBhvr>
                                        <p:cTn id="29" dur="500"/>
                                        <p:tgtEl>
                                          <p:spTgt spid="38605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86057"/>
                                        </p:tgtEl>
                                        <p:attrNameLst>
                                          <p:attrName>style.visibility</p:attrName>
                                        </p:attrNameLst>
                                      </p:cBhvr>
                                      <p:to>
                                        <p:strVal val="visible"/>
                                      </p:to>
                                    </p:set>
                                    <p:animEffect transition="in" filter="box(out)">
                                      <p:cBhvr>
                                        <p:cTn id="34" dur="500"/>
                                        <p:tgtEl>
                                          <p:spTgt spid="38605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86058"/>
                                        </p:tgtEl>
                                        <p:attrNameLst>
                                          <p:attrName>style.visibility</p:attrName>
                                        </p:attrNameLst>
                                      </p:cBhvr>
                                      <p:to>
                                        <p:strVal val="visible"/>
                                      </p:to>
                                    </p:set>
                                    <p:anim calcmode="lin" valueType="num">
                                      <p:cBhvr additive="base">
                                        <p:cTn id="39" dur="500" fill="hold"/>
                                        <p:tgtEl>
                                          <p:spTgt spid="386058"/>
                                        </p:tgtEl>
                                        <p:attrNameLst>
                                          <p:attrName>ppt_x</p:attrName>
                                        </p:attrNameLst>
                                      </p:cBhvr>
                                      <p:tavLst>
                                        <p:tav tm="0">
                                          <p:val>
                                            <p:strVal val="0-#ppt_w/2"/>
                                          </p:val>
                                        </p:tav>
                                        <p:tav tm="100000">
                                          <p:val>
                                            <p:strVal val="#ppt_x"/>
                                          </p:val>
                                        </p:tav>
                                      </p:tavLst>
                                    </p:anim>
                                    <p:anim calcmode="lin" valueType="num">
                                      <p:cBhvr additive="base">
                                        <p:cTn id="40" dur="500" fill="hold"/>
                                        <p:tgtEl>
                                          <p:spTgt spid="38605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386059"/>
                                        </p:tgtEl>
                                        <p:attrNameLst>
                                          <p:attrName>style.visibility</p:attrName>
                                        </p:attrNameLst>
                                      </p:cBhvr>
                                      <p:to>
                                        <p:strVal val="visible"/>
                                      </p:to>
                                    </p:set>
                                    <p:animEffect transition="in" filter="strips(upRight)">
                                      <p:cBhvr>
                                        <p:cTn id="45" dur="500"/>
                                        <p:tgtEl>
                                          <p:spTgt spid="38605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386060"/>
                                        </p:tgtEl>
                                        <p:attrNameLst>
                                          <p:attrName>style.visibility</p:attrName>
                                        </p:attrNameLst>
                                      </p:cBhvr>
                                      <p:to>
                                        <p:strVal val="visible"/>
                                      </p:to>
                                    </p:set>
                                    <p:animEffect transition="in" filter="box(out)">
                                      <p:cBhvr>
                                        <p:cTn id="50" dur="500"/>
                                        <p:tgtEl>
                                          <p:spTgt spid="386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utoUpdateAnimBg="0"/>
      <p:bldP spid="386054" grpId="0" autoUpdateAnimBg="0"/>
      <p:bldP spid="386055" grpId="0" autoUpdateAnimBg="0"/>
      <p:bldP spid="386057" grpId="0" autoUpdateAnimBg="0"/>
      <p:bldP spid="386058" grpId="0" autoUpdateAnimBg="0"/>
      <p:bldP spid="38606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1"/>
          <p:cNvSpPr>
            <a:spLocks noGrp="1"/>
          </p:cNvSpPr>
          <p:nvPr>
            <p:ph type="ftr" sz="quarter" idx="10"/>
          </p:nvPr>
        </p:nvSpPr>
        <p:spPr>
          <a:xfrm>
            <a:off x="6400800" y="6372498"/>
            <a:ext cx="2289048" cy="365760"/>
          </a:xfrm>
        </p:spPr>
        <p:txBody>
          <a:bodyPr/>
          <a:lstStyle/>
          <a:p>
            <a:fld id="{73D30130-8827-4BC8-AC69-C112B8C4A9DE}" type="slidenum">
              <a:rPr lang="en-US" altLang="zh-CN"/>
              <a:pPr/>
              <a:t>31</a:t>
            </a:fld>
            <a:endParaRPr lang="en-US" altLang="zh-CN"/>
          </a:p>
        </p:txBody>
      </p:sp>
      <p:sp>
        <p:nvSpPr>
          <p:cNvPr id="174083" name="Rectangle 3"/>
          <p:cNvSpPr>
            <a:spLocks noChangeArrowheads="1"/>
          </p:cNvSpPr>
          <p:nvPr/>
        </p:nvSpPr>
        <p:spPr bwMode="auto">
          <a:xfrm>
            <a:off x="457200" y="669290"/>
            <a:ext cx="868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smtClean="0">
                <a:latin typeface="Arial" panose="020B0604020202020204" pitchFamily="34" charset="0"/>
              </a:rPr>
              <a:t>势能    </a:t>
            </a:r>
            <a:r>
              <a:rPr lang="zh-CN" altLang="en-US" sz="2800" dirty="0">
                <a:latin typeface="Arial" panose="020B0604020202020204" pitchFamily="34" charset="0"/>
              </a:rPr>
              <a:t>与物体间相互作用及相对位置有关的能量 </a:t>
            </a:r>
            <a:r>
              <a:rPr lang="en-US" altLang="zh-CN" sz="2800" dirty="0">
                <a:latin typeface="Arial" panose="020B0604020202020204" pitchFamily="34" charset="0"/>
              </a:rPr>
              <a:t>.       </a:t>
            </a:r>
          </a:p>
        </p:txBody>
      </p:sp>
      <p:grpSp>
        <p:nvGrpSpPr>
          <p:cNvPr id="174084" name="Group 4"/>
          <p:cNvGrpSpPr/>
          <p:nvPr/>
        </p:nvGrpSpPr>
        <p:grpSpPr bwMode="auto">
          <a:xfrm>
            <a:off x="381000" y="5622290"/>
            <a:ext cx="7397750" cy="609600"/>
            <a:chOff x="240" y="3744"/>
            <a:chExt cx="4517" cy="379"/>
          </a:xfrm>
        </p:grpSpPr>
        <p:graphicFrame>
          <p:nvGraphicFramePr>
            <p:cNvPr id="174085" name="Object 5"/>
            <p:cNvGraphicFramePr>
              <a:graphicFrameLocks noChangeAspect="1"/>
            </p:cNvGraphicFramePr>
            <p:nvPr/>
          </p:nvGraphicFramePr>
          <p:xfrm>
            <a:off x="2219" y="3744"/>
            <a:ext cx="2538" cy="379"/>
          </p:xfrm>
          <a:graphic>
            <a:graphicData uri="http://schemas.openxmlformats.org/presentationml/2006/ole">
              <mc:AlternateContent xmlns:mc="http://schemas.openxmlformats.org/markup-compatibility/2006">
                <mc:Choice xmlns:v="urn:schemas-microsoft-com:vml" Requires="v">
                  <p:oleObj spid="_x0000_s48199" name="Equation" r:id="rId3" imgW="36271200" imgH="5791200" progId="">
                    <p:embed/>
                  </p:oleObj>
                </mc:Choice>
                <mc:Fallback>
                  <p:oleObj name="Equation" r:id="rId3" imgW="36271200" imgH="5791200" progId="">
                    <p:embed/>
                    <p:pic>
                      <p:nvPicPr>
                        <p:cNvPr id="0" name="Picture 7" descr="image1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 y="3744"/>
                          <a:ext cx="2538" cy="379"/>
                        </a:xfrm>
                        <a:prstGeom prst="rect">
                          <a:avLst/>
                        </a:prstGeom>
                        <a:gradFill rotWithShape="0">
                          <a:gsLst>
                            <a:gs pos="0">
                              <a:srgbClr val="4F81BD"/>
                            </a:gs>
                            <a:gs pos="50000">
                              <a:srgbClr val="FFFFFF"/>
                            </a:gs>
                            <a:gs pos="100000">
                              <a:srgbClr val="4F81BD"/>
                            </a:gs>
                          </a:gsLst>
                          <a:lin ang="5400000" scaled="1"/>
                        </a:gradFill>
                        <a:ln w="9525">
                          <a:solidFill>
                            <a:srgbClr val="1F497D"/>
                          </a:solidFill>
                          <a:miter lim="800000"/>
                          <a:headEnd/>
                          <a:tailEnd/>
                        </a:ln>
                      </p:spPr>
                    </p:pic>
                  </p:oleObj>
                </mc:Fallback>
              </mc:AlternateContent>
            </a:graphicData>
          </a:graphic>
        </p:graphicFrame>
        <p:sp>
          <p:nvSpPr>
            <p:cNvPr id="174086" name="Text Box 6"/>
            <p:cNvSpPr txBox="1">
              <a:spLocks noChangeArrowheads="1"/>
            </p:cNvSpPr>
            <p:nvPr/>
          </p:nvSpPr>
          <p:spPr bwMode="auto">
            <a:xfrm>
              <a:off x="240" y="3744"/>
              <a:ext cx="1872" cy="32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Tx/>
                <a:buBlip>
                  <a:blip r:embed="rId5"/>
                </a:buBlip>
              </a:pPr>
              <a:r>
                <a:rPr lang="en-US" altLang="zh-CN" sz="2800">
                  <a:solidFill>
                    <a:srgbClr val="000000"/>
                  </a:solidFill>
                </a:rPr>
                <a:t>  </a:t>
              </a:r>
              <a:r>
                <a:rPr lang="zh-CN" altLang="en-US" sz="2800">
                  <a:solidFill>
                    <a:srgbClr val="000000"/>
                  </a:solidFill>
                </a:rPr>
                <a:t>保守力的功</a:t>
              </a:r>
            </a:p>
          </p:txBody>
        </p:sp>
      </p:grpSp>
      <p:grpSp>
        <p:nvGrpSpPr>
          <p:cNvPr id="174107" name="Group 27"/>
          <p:cNvGrpSpPr/>
          <p:nvPr/>
        </p:nvGrpSpPr>
        <p:grpSpPr bwMode="auto">
          <a:xfrm>
            <a:off x="4800600" y="1340576"/>
            <a:ext cx="3886200" cy="4038600"/>
            <a:chOff x="3024" y="1056"/>
            <a:chExt cx="2448" cy="2544"/>
          </a:xfrm>
        </p:grpSpPr>
        <p:grpSp>
          <p:nvGrpSpPr>
            <p:cNvPr id="174088" name="Group 8"/>
            <p:cNvGrpSpPr/>
            <p:nvPr/>
          </p:nvGrpSpPr>
          <p:grpSpPr bwMode="auto">
            <a:xfrm>
              <a:off x="3072" y="2691"/>
              <a:ext cx="2256" cy="909"/>
              <a:chOff x="288" y="2739"/>
              <a:chExt cx="2256" cy="909"/>
            </a:xfrm>
          </p:grpSpPr>
          <p:sp>
            <p:nvSpPr>
              <p:cNvPr id="174089" name="Text Box 9"/>
              <p:cNvSpPr txBox="1">
                <a:spLocks noChangeArrowheads="1"/>
              </p:cNvSpPr>
              <p:nvPr/>
            </p:nvSpPr>
            <p:spPr bwMode="auto">
              <a:xfrm>
                <a:off x="288" y="2739"/>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CC0000"/>
                    </a:solidFill>
                    <a:latin typeface="Arial" panose="020B0604020202020204" pitchFamily="34" charset="0"/>
                  </a:rPr>
                  <a:t>弹性</a:t>
                </a:r>
                <a:r>
                  <a:rPr lang="zh-CN" altLang="en-US" sz="2800">
                    <a:solidFill>
                      <a:srgbClr val="000000"/>
                    </a:solidFill>
                    <a:latin typeface="Arial" panose="020B0604020202020204" pitchFamily="34" charset="0"/>
                  </a:rPr>
                  <a:t>势能</a:t>
                </a:r>
              </a:p>
            </p:txBody>
          </p:sp>
          <p:graphicFrame>
            <p:nvGraphicFramePr>
              <p:cNvPr id="174090" name="Object 10"/>
              <p:cNvGraphicFramePr>
                <a:graphicFrameLocks noChangeAspect="1"/>
              </p:cNvGraphicFramePr>
              <p:nvPr/>
            </p:nvGraphicFramePr>
            <p:xfrm>
              <a:off x="1152" y="2933"/>
              <a:ext cx="1392" cy="715"/>
            </p:xfrm>
            <a:graphic>
              <a:graphicData uri="http://schemas.openxmlformats.org/presentationml/2006/ole">
                <mc:AlternateContent xmlns:mc="http://schemas.openxmlformats.org/markup-compatibility/2006">
                  <mc:Choice xmlns:v="urn:schemas-microsoft-com:vml" Requires="v">
                    <p:oleObj spid="_x0000_s48200" name="Equation" r:id="rId6" imgW="16154400" imgH="9448800" progId="">
                      <p:embed/>
                    </p:oleObj>
                  </mc:Choice>
                  <mc:Fallback>
                    <p:oleObj name="Equation" r:id="rId6" imgW="16154400" imgH="9448800" progId="">
                      <p:embed/>
                      <p:pic>
                        <p:nvPicPr>
                          <p:cNvPr id="0" name="Picture 6" descr="image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3"/>
                            <a:ext cx="1392" cy="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092" name="Rectangle 12"/>
            <p:cNvSpPr>
              <a:spLocks noChangeArrowheads="1"/>
            </p:cNvSpPr>
            <p:nvPr/>
          </p:nvSpPr>
          <p:spPr bwMode="auto">
            <a:xfrm>
              <a:off x="3072" y="1851"/>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CC0000"/>
                  </a:solidFill>
                  <a:latin typeface="Arial" panose="020B0604020202020204" pitchFamily="34" charset="0"/>
                </a:rPr>
                <a:t>引力</a:t>
              </a:r>
              <a:r>
                <a:rPr lang="zh-CN" altLang="en-US" sz="2800">
                  <a:solidFill>
                    <a:srgbClr val="000000"/>
                  </a:solidFill>
                  <a:latin typeface="Arial" panose="020B0604020202020204" pitchFamily="34" charset="0"/>
                </a:rPr>
                <a:t>势能</a:t>
              </a:r>
            </a:p>
          </p:txBody>
        </p:sp>
        <p:graphicFrame>
          <p:nvGraphicFramePr>
            <p:cNvPr id="174093" name="Object 13"/>
            <p:cNvGraphicFramePr>
              <a:graphicFrameLocks noChangeAspect="1"/>
            </p:cNvGraphicFramePr>
            <p:nvPr/>
          </p:nvGraphicFramePr>
          <p:xfrm>
            <a:off x="3923" y="2115"/>
            <a:ext cx="1270" cy="599"/>
          </p:xfrm>
          <a:graphic>
            <a:graphicData uri="http://schemas.openxmlformats.org/presentationml/2006/ole">
              <mc:AlternateContent xmlns:mc="http://schemas.openxmlformats.org/markup-compatibility/2006">
                <mc:Choice xmlns:v="urn:schemas-microsoft-com:vml" Requires="v">
                  <p:oleObj spid="_x0000_s48201" name="Equation" r:id="rId8" imgW="20116800" imgH="9448800" progId="">
                    <p:embed/>
                  </p:oleObj>
                </mc:Choice>
                <mc:Fallback>
                  <p:oleObj name="Equation" r:id="rId8" imgW="20116800" imgH="9448800" progId="">
                    <p:embed/>
                    <p:pic>
                      <p:nvPicPr>
                        <p:cNvPr id="0" name="Picture 5" descr="image1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 y="2115"/>
                          <a:ext cx="1270" cy="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94" name="Rectangle 14"/>
            <p:cNvSpPr>
              <a:spLocks noChangeArrowheads="1"/>
            </p:cNvSpPr>
            <p:nvPr/>
          </p:nvSpPr>
          <p:spPr bwMode="auto">
            <a:xfrm>
              <a:off x="3072" y="1056"/>
              <a:ext cx="13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CC0000"/>
                  </a:solidFill>
                  <a:latin typeface="Arial" panose="020B0604020202020204" pitchFamily="34" charset="0"/>
                </a:rPr>
                <a:t>重力</a:t>
              </a:r>
              <a:r>
                <a:rPr lang="zh-CN" altLang="en-US" sz="2800">
                  <a:solidFill>
                    <a:srgbClr val="000000"/>
                  </a:solidFill>
                  <a:latin typeface="Arial" panose="020B0604020202020204" pitchFamily="34" charset="0"/>
                </a:rPr>
                <a:t>势能</a:t>
              </a:r>
            </a:p>
          </p:txBody>
        </p:sp>
        <p:graphicFrame>
          <p:nvGraphicFramePr>
            <p:cNvPr id="174095" name="Object 15"/>
            <p:cNvGraphicFramePr>
              <a:graphicFrameLocks noChangeAspect="1"/>
            </p:cNvGraphicFramePr>
            <p:nvPr/>
          </p:nvGraphicFramePr>
          <p:xfrm>
            <a:off x="3984" y="1423"/>
            <a:ext cx="1248" cy="449"/>
          </p:xfrm>
          <a:graphic>
            <a:graphicData uri="http://schemas.openxmlformats.org/presentationml/2006/ole">
              <mc:AlternateContent xmlns:mc="http://schemas.openxmlformats.org/markup-compatibility/2006">
                <mc:Choice xmlns:v="urn:schemas-microsoft-com:vml" Requires="v">
                  <p:oleObj spid="_x0000_s48202" name="Equation" r:id="rId10" imgW="14630400" imgH="5791200" progId="">
                    <p:embed/>
                  </p:oleObj>
                </mc:Choice>
                <mc:Fallback>
                  <p:oleObj name="Equation" r:id="rId10" imgW="14630400" imgH="5791200" progId="">
                    <p:embed/>
                    <p:pic>
                      <p:nvPicPr>
                        <p:cNvPr id="0" name="Picture 4" descr="image1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 y="1423"/>
                          <a:ext cx="1248"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96" name="Rectangle 16"/>
            <p:cNvSpPr>
              <a:spLocks noChangeArrowheads="1"/>
            </p:cNvSpPr>
            <p:nvPr/>
          </p:nvSpPr>
          <p:spPr bwMode="auto">
            <a:xfrm>
              <a:off x="3024" y="1056"/>
              <a:ext cx="2448" cy="25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grpSp>
        <p:nvGrpSpPr>
          <p:cNvPr id="174106" name="Group 26"/>
          <p:cNvGrpSpPr/>
          <p:nvPr/>
        </p:nvGrpSpPr>
        <p:grpSpPr bwMode="auto">
          <a:xfrm>
            <a:off x="228600" y="1337627"/>
            <a:ext cx="4440238" cy="4056063"/>
            <a:chOff x="144" y="1056"/>
            <a:chExt cx="2797" cy="2555"/>
          </a:xfrm>
        </p:grpSpPr>
        <p:graphicFrame>
          <p:nvGraphicFramePr>
            <p:cNvPr id="174098" name="Object 18"/>
            <p:cNvGraphicFramePr>
              <a:graphicFrameLocks noChangeAspect="1"/>
            </p:cNvGraphicFramePr>
            <p:nvPr/>
          </p:nvGraphicFramePr>
          <p:xfrm>
            <a:off x="276" y="2902"/>
            <a:ext cx="2665" cy="709"/>
          </p:xfrm>
          <a:graphic>
            <a:graphicData uri="http://schemas.openxmlformats.org/presentationml/2006/ole">
              <mc:AlternateContent xmlns:mc="http://schemas.openxmlformats.org/markup-compatibility/2006">
                <mc:Choice xmlns:v="urn:schemas-microsoft-com:vml" Requires="v">
                  <p:oleObj spid="_x0000_s48203" name="Equation" r:id="rId12" imgW="32613600" imgH="9448800" progId="">
                    <p:embed/>
                  </p:oleObj>
                </mc:Choice>
                <mc:Fallback>
                  <p:oleObj name="Equation" r:id="rId12" imgW="32613600" imgH="9448800" progId="">
                    <p:embed/>
                    <p:pic>
                      <p:nvPicPr>
                        <p:cNvPr id="0" name="Picture 3" descr="image1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 y="2902"/>
                          <a:ext cx="2665" cy="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99" name="Rectangle 19"/>
            <p:cNvSpPr>
              <a:spLocks noChangeArrowheads="1"/>
            </p:cNvSpPr>
            <p:nvPr/>
          </p:nvSpPr>
          <p:spPr bwMode="auto">
            <a:xfrm>
              <a:off x="198" y="2691"/>
              <a:ext cx="1194"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a:solidFill>
                    <a:srgbClr val="CC0000"/>
                  </a:solidFill>
                </a:rPr>
                <a:t>弹力</a:t>
              </a:r>
              <a:r>
                <a:rPr lang="zh-CN" altLang="en-US" sz="2800"/>
                <a:t>功</a:t>
              </a:r>
            </a:p>
          </p:txBody>
        </p:sp>
        <p:graphicFrame>
          <p:nvGraphicFramePr>
            <p:cNvPr id="174101" name="Object 21"/>
            <p:cNvGraphicFramePr>
              <a:graphicFrameLocks noChangeAspect="1"/>
            </p:cNvGraphicFramePr>
            <p:nvPr/>
          </p:nvGraphicFramePr>
          <p:xfrm>
            <a:off x="340" y="2115"/>
            <a:ext cx="2359" cy="623"/>
          </p:xfrm>
          <a:graphic>
            <a:graphicData uri="http://schemas.openxmlformats.org/presentationml/2006/ole">
              <mc:AlternateContent xmlns:mc="http://schemas.openxmlformats.org/markup-compatibility/2006">
                <mc:Choice xmlns:v="urn:schemas-microsoft-com:vml" Requires="v">
                  <p:oleObj spid="_x0000_s48204" name="Equation" r:id="rId14" imgW="44805600" imgH="10363200" progId="">
                    <p:embed/>
                  </p:oleObj>
                </mc:Choice>
                <mc:Fallback>
                  <p:oleObj name="Equation" r:id="rId14" imgW="44805600" imgH="10363200" progId="">
                    <p:embed/>
                    <p:pic>
                      <p:nvPicPr>
                        <p:cNvPr id="0" name="Picture 2" descr="image1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 y="2115"/>
                          <a:ext cx="2359" cy="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2" name="Rectangle 22"/>
            <p:cNvSpPr>
              <a:spLocks noChangeArrowheads="1"/>
            </p:cNvSpPr>
            <p:nvPr/>
          </p:nvSpPr>
          <p:spPr bwMode="auto">
            <a:xfrm>
              <a:off x="192" y="1833"/>
              <a:ext cx="1248" cy="32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dirty="0">
                  <a:solidFill>
                    <a:srgbClr val="CC0000"/>
                  </a:solidFill>
                </a:rPr>
                <a:t>引力</a:t>
              </a:r>
              <a:r>
                <a:rPr lang="zh-CN" altLang="en-US" sz="2800" dirty="0"/>
                <a:t>功</a:t>
              </a:r>
            </a:p>
          </p:txBody>
        </p:sp>
        <p:graphicFrame>
          <p:nvGraphicFramePr>
            <p:cNvPr id="174103" name="Object 23"/>
            <p:cNvGraphicFramePr>
              <a:graphicFrameLocks noChangeAspect="1"/>
            </p:cNvGraphicFramePr>
            <p:nvPr/>
          </p:nvGraphicFramePr>
          <p:xfrm>
            <a:off x="439" y="1389"/>
            <a:ext cx="2241" cy="412"/>
          </p:xfrm>
          <a:graphic>
            <a:graphicData uri="http://schemas.openxmlformats.org/presentationml/2006/ole">
              <mc:AlternateContent xmlns:mc="http://schemas.openxmlformats.org/markup-compatibility/2006">
                <mc:Choice xmlns:v="urn:schemas-microsoft-com:vml" Requires="v">
                  <p:oleObj spid="_x0000_s48205" name="Equation" r:id="rId16" imgW="30784800" imgH="5486400" progId="">
                    <p:embed/>
                  </p:oleObj>
                </mc:Choice>
                <mc:Fallback>
                  <p:oleObj name="Equation" r:id="rId16" imgW="30784800" imgH="5486400" progId="">
                    <p:embed/>
                    <p:pic>
                      <p:nvPicPr>
                        <p:cNvPr id="0" name="Picture 1" descr="image1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9" y="1389"/>
                          <a:ext cx="2241" cy="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4" name="Text Box 24"/>
            <p:cNvSpPr txBox="1">
              <a:spLocks noChangeArrowheads="1"/>
            </p:cNvSpPr>
            <p:nvPr/>
          </p:nvSpPr>
          <p:spPr bwMode="auto">
            <a:xfrm>
              <a:off x="192" y="1056"/>
              <a:ext cx="134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dirty="0">
                  <a:solidFill>
                    <a:srgbClr val="CC0000"/>
                  </a:solidFill>
                </a:rPr>
                <a:t>重力</a:t>
              </a:r>
              <a:r>
                <a:rPr lang="zh-CN" altLang="en-US" sz="2800" dirty="0"/>
                <a:t>功</a:t>
              </a:r>
            </a:p>
          </p:txBody>
        </p:sp>
        <p:sp>
          <p:nvSpPr>
            <p:cNvPr id="174105" name="Rectangle 25"/>
            <p:cNvSpPr>
              <a:spLocks noChangeArrowheads="1"/>
            </p:cNvSpPr>
            <p:nvPr/>
          </p:nvSpPr>
          <p:spPr bwMode="auto">
            <a:xfrm>
              <a:off x="144" y="1056"/>
              <a:ext cx="2784" cy="25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sp>
        <p:nvSpPr>
          <p:cNvPr id="25" name="矩形 24"/>
          <p:cNvSpPr/>
          <p:nvPr/>
        </p:nvSpPr>
        <p:spPr>
          <a:xfrm>
            <a:off x="641056" y="1988840"/>
            <a:ext cx="36004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85528" y="1903816"/>
            <a:ext cx="576064" cy="523220"/>
          </a:xfrm>
          <a:prstGeom prst="rect">
            <a:avLst/>
          </a:prstGeom>
          <a:noFill/>
        </p:spPr>
        <p:txBody>
          <a:bodyPr wrap="square" rtlCol="0">
            <a:spAutoFit/>
          </a:bodyPr>
          <a:lstStyle/>
          <a:p>
            <a:r>
              <a:rPr lang="en-US" altLang="zh-CN" sz="2800" dirty="0" smtClean="0"/>
              <a:t>W</a:t>
            </a:r>
            <a:endParaRPr lang="zh-CN" altLang="en-US" sz="2800" dirty="0"/>
          </a:p>
        </p:txBody>
      </p:sp>
      <p:sp>
        <p:nvSpPr>
          <p:cNvPr id="27" name="矩形 26"/>
          <p:cNvSpPr/>
          <p:nvPr/>
        </p:nvSpPr>
        <p:spPr>
          <a:xfrm>
            <a:off x="611560" y="3212976"/>
            <a:ext cx="395536" cy="482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95536" y="3198228"/>
            <a:ext cx="792088" cy="523220"/>
          </a:xfrm>
          <a:prstGeom prst="rect">
            <a:avLst/>
          </a:prstGeom>
          <a:noFill/>
        </p:spPr>
        <p:txBody>
          <a:bodyPr wrap="square" rtlCol="0">
            <a:spAutoFit/>
          </a:bodyPr>
          <a:lstStyle/>
          <a:p>
            <a:r>
              <a:rPr lang="en-US" altLang="zh-CN" sz="2800" dirty="0" smtClean="0"/>
              <a:t>W</a:t>
            </a:r>
            <a:r>
              <a:rPr lang="zh-CN" altLang="en-US" sz="2400" baseline="-25000" dirty="0" smtClean="0"/>
              <a:t>引</a:t>
            </a:r>
            <a:endParaRPr lang="zh-CN" altLang="en-US" sz="2400" baseline="-25000" dirty="0"/>
          </a:p>
        </p:txBody>
      </p:sp>
      <p:sp>
        <p:nvSpPr>
          <p:cNvPr id="29" name="矩形 28"/>
          <p:cNvSpPr/>
          <p:nvPr/>
        </p:nvSpPr>
        <p:spPr>
          <a:xfrm>
            <a:off x="410284" y="4509120"/>
            <a:ext cx="36004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95536" y="4594144"/>
            <a:ext cx="360040" cy="523220"/>
          </a:xfrm>
          <a:prstGeom prst="rect">
            <a:avLst/>
          </a:prstGeom>
          <a:noFill/>
        </p:spPr>
        <p:txBody>
          <a:bodyPr wrap="square" rtlCol="0">
            <a:spAutoFit/>
          </a:bodyPr>
          <a:lstStyle/>
          <a:p>
            <a:r>
              <a:rPr lang="en-US" altLang="zh-CN" sz="2800" dirty="0" smtClean="0"/>
              <a:t>W</a:t>
            </a:r>
            <a:endParaRPr lang="zh-CN" altLang="en-US" sz="2800" dirty="0"/>
          </a:p>
        </p:txBody>
      </p:sp>
      <p:sp>
        <p:nvSpPr>
          <p:cNvPr id="32" name="矩形 31"/>
          <p:cNvSpPr/>
          <p:nvPr/>
        </p:nvSpPr>
        <p:spPr>
          <a:xfrm>
            <a:off x="3635896" y="5733256"/>
            <a:ext cx="360040" cy="360040"/>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567352" y="5675996"/>
            <a:ext cx="360040" cy="523220"/>
          </a:xfrm>
          <a:prstGeom prst="rect">
            <a:avLst/>
          </a:prstGeom>
          <a:noFill/>
        </p:spPr>
        <p:txBody>
          <a:bodyPr wrap="square" rtlCol="0">
            <a:spAutoFit/>
          </a:bodyPr>
          <a:lstStyle/>
          <a:p>
            <a:r>
              <a:rPr lang="en-US" altLang="zh-CN" sz="2800" dirty="0" smtClean="0"/>
              <a:t>W</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blinds(horizontal)">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06"/>
                                        </p:tgtEl>
                                        <p:attrNameLst>
                                          <p:attrName>style.visibility</p:attrName>
                                        </p:attrNameLst>
                                      </p:cBhvr>
                                      <p:to>
                                        <p:strVal val="visible"/>
                                      </p:to>
                                    </p:set>
                                    <p:animEffect transition="in" filter="box(in)">
                                      <p:cBhvr>
                                        <p:cTn id="12" dur="500"/>
                                        <p:tgtEl>
                                          <p:spTgt spid="174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07"/>
                                        </p:tgtEl>
                                        <p:attrNameLst>
                                          <p:attrName>style.visibility</p:attrName>
                                        </p:attrNameLst>
                                      </p:cBhvr>
                                      <p:to>
                                        <p:strVal val="visible"/>
                                      </p:to>
                                    </p:set>
                                    <p:animEffect transition="in" filter="wipe(down)">
                                      <p:cBhvr>
                                        <p:cTn id="17" dur="500"/>
                                        <p:tgtEl>
                                          <p:spTgt spid="174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084"/>
                                        </p:tgtEl>
                                        <p:attrNameLst>
                                          <p:attrName>style.visibility</p:attrName>
                                        </p:attrNameLst>
                                      </p:cBhvr>
                                      <p:to>
                                        <p:strVal val="visible"/>
                                      </p:to>
                                    </p:set>
                                    <p:animEffect transition="in" filter="blinds(horizontal)">
                                      <p:cBhvr>
                                        <p:cTn id="22"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1"/>
          <p:cNvSpPr>
            <a:spLocks noGrp="1"/>
          </p:cNvSpPr>
          <p:nvPr>
            <p:ph type="ftr" sz="quarter" idx="10"/>
          </p:nvPr>
        </p:nvSpPr>
        <p:spPr/>
        <p:txBody>
          <a:bodyPr/>
          <a:lstStyle/>
          <a:p>
            <a:fld id="{741B2198-3F0D-4C74-AF0C-AE07D52D0DEF}" type="slidenum">
              <a:rPr lang="en-US" altLang="zh-CN"/>
              <a:pPr/>
              <a:t>32</a:t>
            </a:fld>
            <a:endParaRPr lang="en-US" altLang="zh-CN"/>
          </a:p>
        </p:txBody>
      </p:sp>
      <p:sp>
        <p:nvSpPr>
          <p:cNvPr id="175106" name="Text Box 2"/>
          <p:cNvSpPr txBox="1">
            <a:spLocks noChangeArrowheads="1"/>
          </p:cNvSpPr>
          <p:nvPr/>
        </p:nvSpPr>
        <p:spPr bwMode="auto">
          <a:xfrm>
            <a:off x="304800" y="2605088"/>
            <a:ext cx="883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en-US" altLang="zh-CN" sz="2800" dirty="0">
                <a:latin typeface="Arial" panose="020B0604020202020204" pitchFamily="34" charset="0"/>
              </a:rPr>
              <a:t>  </a:t>
            </a:r>
            <a:r>
              <a:rPr lang="zh-CN" altLang="en-US" sz="2800" dirty="0">
                <a:latin typeface="Arial" panose="020B0604020202020204" pitchFamily="34" charset="0"/>
              </a:rPr>
              <a:t>势能具有</a:t>
            </a:r>
            <a:r>
              <a:rPr lang="zh-CN" altLang="en-US" sz="2800" dirty="0">
                <a:solidFill>
                  <a:srgbClr val="CC0000"/>
                </a:solidFill>
                <a:latin typeface="Arial" panose="020B0604020202020204" pitchFamily="34" charset="0"/>
              </a:rPr>
              <a:t>相对</a:t>
            </a:r>
            <a:r>
              <a:rPr lang="zh-CN" altLang="en-US" sz="2800" dirty="0">
                <a:latin typeface="Arial" panose="020B0604020202020204" pitchFamily="34" charset="0"/>
              </a:rPr>
              <a:t>性，势能</a:t>
            </a:r>
            <a:r>
              <a:rPr lang="zh-CN" altLang="en-US" sz="2800" dirty="0">
                <a:solidFill>
                  <a:srgbClr val="000000"/>
                </a:solidFill>
                <a:latin typeface="Arial" panose="020B0604020202020204" pitchFamily="34" charset="0"/>
              </a:rPr>
              <a:t>大小</a:t>
            </a:r>
            <a:r>
              <a:rPr lang="zh-CN" altLang="en-US" sz="2800" dirty="0">
                <a:latin typeface="Arial" panose="020B0604020202020204" pitchFamily="34" charset="0"/>
              </a:rPr>
              <a:t>与势能</a:t>
            </a:r>
            <a:r>
              <a:rPr lang="zh-CN" altLang="en-US" sz="2800" dirty="0">
                <a:solidFill>
                  <a:srgbClr val="000000"/>
                </a:solidFill>
                <a:latin typeface="Arial" panose="020B0604020202020204" pitchFamily="34" charset="0"/>
              </a:rPr>
              <a:t>零点</a:t>
            </a:r>
            <a:r>
              <a:rPr lang="zh-CN" altLang="en-US" sz="2800" dirty="0">
                <a:latin typeface="Arial" panose="020B0604020202020204" pitchFamily="34" charset="0"/>
              </a:rPr>
              <a:t>的选取</a:t>
            </a:r>
            <a:r>
              <a:rPr lang="zh-CN" altLang="en-US" sz="2800" dirty="0" smtClean="0">
                <a:solidFill>
                  <a:srgbClr val="000000"/>
                </a:solidFill>
                <a:latin typeface="Arial" panose="020B0604020202020204" pitchFamily="34" charset="0"/>
              </a:rPr>
              <a:t>有关。</a:t>
            </a:r>
            <a:endParaRPr lang="en-US" altLang="zh-CN" sz="2800" dirty="0">
              <a:solidFill>
                <a:srgbClr val="000000"/>
              </a:solidFill>
              <a:latin typeface="Arial" panose="020B0604020202020204" pitchFamily="34" charset="0"/>
            </a:endParaRPr>
          </a:p>
        </p:txBody>
      </p:sp>
      <p:grpSp>
        <p:nvGrpSpPr>
          <p:cNvPr id="175107" name="Group 3"/>
          <p:cNvGrpSpPr/>
          <p:nvPr/>
        </p:nvGrpSpPr>
        <p:grpSpPr bwMode="auto">
          <a:xfrm>
            <a:off x="304800" y="1752600"/>
            <a:ext cx="6508750" cy="644525"/>
            <a:chOff x="192" y="982"/>
            <a:chExt cx="4100" cy="406"/>
          </a:xfrm>
        </p:grpSpPr>
        <p:graphicFrame>
          <p:nvGraphicFramePr>
            <p:cNvPr id="175108" name="Object 4"/>
            <p:cNvGraphicFramePr>
              <a:graphicFrameLocks noChangeAspect="1"/>
            </p:cNvGraphicFramePr>
            <p:nvPr/>
          </p:nvGraphicFramePr>
          <p:xfrm>
            <a:off x="2400" y="982"/>
            <a:ext cx="1892" cy="406"/>
          </p:xfrm>
          <a:graphic>
            <a:graphicData uri="http://schemas.openxmlformats.org/presentationml/2006/ole">
              <mc:AlternateContent xmlns:mc="http://schemas.openxmlformats.org/markup-compatibility/2006">
                <mc:Choice xmlns:v="urn:schemas-microsoft-com:vml" Requires="v">
                  <p:oleObj spid="_x0000_s49193" name="Equation" r:id="rId4" imgW="46634400" imgH="10058400" progId="">
                    <p:embed/>
                  </p:oleObj>
                </mc:Choice>
                <mc:Fallback>
                  <p:oleObj name="Equation" r:id="rId4" imgW="46634400" imgH="10058400" progId="">
                    <p:embed/>
                    <p:pic>
                      <p:nvPicPr>
                        <p:cNvPr id="0" name="Picture 4" descr="image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 y="982"/>
                          <a:ext cx="1892"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09" name="Rectangle 5"/>
            <p:cNvSpPr>
              <a:spLocks noChangeArrowheads="1"/>
            </p:cNvSpPr>
            <p:nvPr/>
          </p:nvSpPr>
          <p:spPr bwMode="auto">
            <a:xfrm>
              <a:off x="192" y="1008"/>
              <a:ext cx="2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en-US" altLang="zh-CN" sz="2800" dirty="0">
                  <a:latin typeface="Arial" panose="020B0604020202020204" pitchFamily="34" charset="0"/>
                </a:rPr>
                <a:t>  </a:t>
              </a:r>
              <a:r>
                <a:rPr lang="zh-CN" altLang="en-US" sz="2800" dirty="0">
                  <a:latin typeface="Arial" panose="020B0604020202020204" pitchFamily="34" charset="0"/>
                </a:rPr>
                <a:t>势能是</a:t>
              </a:r>
              <a:r>
                <a:rPr lang="zh-CN" altLang="en-US" sz="2800" dirty="0">
                  <a:solidFill>
                    <a:srgbClr val="CC0000"/>
                  </a:solidFill>
                  <a:latin typeface="Arial" panose="020B0604020202020204" pitchFamily="34" charset="0"/>
                </a:rPr>
                <a:t>状态</a:t>
              </a:r>
              <a:r>
                <a:rPr lang="zh-CN" altLang="en-US" sz="2800" dirty="0">
                  <a:latin typeface="Arial" panose="020B0604020202020204" pitchFamily="34" charset="0"/>
                </a:rPr>
                <a:t>函数</a:t>
              </a:r>
            </a:p>
          </p:txBody>
        </p:sp>
      </p:grpSp>
      <p:grpSp>
        <p:nvGrpSpPr>
          <p:cNvPr id="175110" name="Group 6"/>
          <p:cNvGrpSpPr/>
          <p:nvPr/>
        </p:nvGrpSpPr>
        <p:grpSpPr bwMode="auto">
          <a:xfrm>
            <a:off x="387350" y="4343393"/>
            <a:ext cx="8223250" cy="1108075"/>
            <a:chOff x="192" y="3168"/>
            <a:chExt cx="5180" cy="698"/>
          </a:xfrm>
        </p:grpSpPr>
        <p:graphicFrame>
          <p:nvGraphicFramePr>
            <p:cNvPr id="175111" name="Object 7"/>
            <p:cNvGraphicFramePr>
              <a:graphicFrameLocks noChangeAspect="1"/>
            </p:cNvGraphicFramePr>
            <p:nvPr/>
          </p:nvGraphicFramePr>
          <p:xfrm>
            <a:off x="1632" y="3168"/>
            <a:ext cx="3740" cy="698"/>
          </p:xfrm>
          <a:graphic>
            <a:graphicData uri="http://schemas.openxmlformats.org/presentationml/2006/ole">
              <mc:AlternateContent xmlns:mc="http://schemas.openxmlformats.org/markup-compatibility/2006">
                <mc:Choice xmlns:v="urn:schemas-microsoft-com:vml" Requires="v">
                  <p:oleObj spid="_x0000_s49194" name="Equation" r:id="rId6" imgW="35966400" imgH="8534400" progId="">
                    <p:embed/>
                  </p:oleObj>
                </mc:Choice>
                <mc:Fallback>
                  <p:oleObj name="Equation" r:id="rId6" imgW="35966400" imgH="8534400" progId="">
                    <p:embed/>
                    <p:pic>
                      <p:nvPicPr>
                        <p:cNvPr id="0" name="Picture 3" descr="image1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3168"/>
                          <a:ext cx="3740" cy="698"/>
                        </a:xfrm>
                        <a:prstGeom prst="rect">
                          <a:avLst/>
                        </a:prstGeom>
                        <a:gradFill rotWithShape="0">
                          <a:gsLst>
                            <a:gs pos="0">
                              <a:srgbClr val="4F81BD"/>
                            </a:gs>
                            <a:gs pos="50000">
                              <a:srgbClr val="FFFFFF"/>
                            </a:gs>
                            <a:gs pos="100000">
                              <a:srgbClr val="4F81BD"/>
                            </a:gs>
                          </a:gsLst>
                          <a:lin ang="5400000" scaled="1"/>
                        </a:gradFill>
                        <a:ln w="9525">
                          <a:solidFill>
                            <a:srgbClr val="1F497D"/>
                          </a:solidFill>
                          <a:miter lim="800000"/>
                          <a:headEnd/>
                          <a:tailEnd/>
                        </a:ln>
                      </p:spPr>
                    </p:pic>
                  </p:oleObj>
                </mc:Fallback>
              </mc:AlternateContent>
            </a:graphicData>
          </a:graphic>
        </p:graphicFrame>
        <p:grpSp>
          <p:nvGrpSpPr>
            <p:cNvPr id="175112" name="Group 8"/>
            <p:cNvGrpSpPr/>
            <p:nvPr/>
          </p:nvGrpSpPr>
          <p:grpSpPr bwMode="auto">
            <a:xfrm>
              <a:off x="192" y="3216"/>
              <a:ext cx="1248" cy="504"/>
              <a:chOff x="192" y="3216"/>
              <a:chExt cx="1248" cy="504"/>
            </a:xfrm>
          </p:grpSpPr>
          <p:graphicFrame>
            <p:nvGraphicFramePr>
              <p:cNvPr id="175113" name="Object 9"/>
              <p:cNvGraphicFramePr>
                <a:graphicFrameLocks noChangeAspect="1"/>
              </p:cNvGraphicFramePr>
              <p:nvPr/>
            </p:nvGraphicFramePr>
            <p:xfrm>
              <a:off x="576" y="3216"/>
              <a:ext cx="864" cy="504"/>
            </p:xfrm>
            <a:graphic>
              <a:graphicData uri="http://schemas.openxmlformats.org/presentationml/2006/ole">
                <mc:AlternateContent xmlns:mc="http://schemas.openxmlformats.org/markup-compatibility/2006">
                  <mc:Choice xmlns:v="urn:schemas-microsoft-com:vml" Requires="v">
                    <p:oleObj spid="_x0000_s49195" name="Equation" r:id="rId8" imgW="11582400" imgH="5791200" progId="">
                      <p:embed/>
                    </p:oleObj>
                  </mc:Choice>
                  <mc:Fallback>
                    <p:oleObj name="Equation" r:id="rId8" imgW="11582400" imgH="5791200" progId="">
                      <p:embed/>
                      <p:pic>
                        <p:nvPicPr>
                          <p:cNvPr id="0" name="Picture 2" descr="image1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3216"/>
                            <a:ext cx="864" cy="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4" name="Text Box 10"/>
              <p:cNvSpPr txBox="1">
                <a:spLocks noChangeArrowheads="1"/>
              </p:cNvSpPr>
              <p:nvPr/>
            </p:nvSpPr>
            <p:spPr bwMode="auto">
              <a:xfrm>
                <a:off x="192" y="326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CC0000"/>
                    </a:solidFill>
                    <a:latin typeface="Arial" panose="020B0604020202020204" pitchFamily="34" charset="0"/>
                  </a:rPr>
                  <a:t>令</a:t>
                </a:r>
              </a:p>
            </p:txBody>
          </p:sp>
        </p:grpSp>
      </p:grpSp>
      <p:grpSp>
        <p:nvGrpSpPr>
          <p:cNvPr id="175116" name="Group 12"/>
          <p:cNvGrpSpPr/>
          <p:nvPr/>
        </p:nvGrpSpPr>
        <p:grpSpPr bwMode="auto">
          <a:xfrm>
            <a:off x="990600" y="762000"/>
            <a:ext cx="1752600" cy="838200"/>
            <a:chOff x="624" y="480"/>
            <a:chExt cx="1104" cy="528"/>
          </a:xfrm>
        </p:grpSpPr>
        <p:sp>
          <p:nvSpPr>
            <p:cNvPr id="175117" name="AutoShape 13"/>
            <p:cNvSpPr>
              <a:spLocks noChangeArrowheads="1"/>
            </p:cNvSpPr>
            <p:nvPr/>
          </p:nvSpPr>
          <p:spPr bwMode="auto">
            <a:xfrm>
              <a:off x="624" y="480"/>
              <a:ext cx="1056" cy="528"/>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ln>
            <a:effectLst>
              <a:outerShdw dist="107763" dir="13500000" algn="ctr" rotWithShape="0">
                <a:srgbClr val="009900"/>
              </a:outerShdw>
            </a:effectLst>
          </p:spPr>
          <p:txBody>
            <a:bodyPr wrap="none" anchor="ctr"/>
            <a:lstStyle/>
            <a:p>
              <a:endParaRPr lang="zh-CN" altLang="en-US"/>
            </a:p>
          </p:txBody>
        </p:sp>
        <p:sp>
          <p:nvSpPr>
            <p:cNvPr id="175118" name="Text Box 14"/>
            <p:cNvSpPr txBox="1">
              <a:spLocks noChangeArrowheads="1"/>
            </p:cNvSpPr>
            <p:nvPr/>
          </p:nvSpPr>
          <p:spPr bwMode="auto">
            <a:xfrm>
              <a:off x="816" y="528"/>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CC0000"/>
                  </a:solidFill>
                </a:rPr>
                <a:t>讨论</a:t>
              </a:r>
            </a:p>
          </p:txBody>
        </p:sp>
      </p:grpSp>
      <p:grpSp>
        <p:nvGrpSpPr>
          <p:cNvPr id="175119" name="Group 15"/>
          <p:cNvGrpSpPr/>
          <p:nvPr/>
        </p:nvGrpSpPr>
        <p:grpSpPr bwMode="auto">
          <a:xfrm>
            <a:off x="304800" y="3429000"/>
            <a:ext cx="7245350" cy="585788"/>
            <a:chOff x="192" y="2337"/>
            <a:chExt cx="4564" cy="369"/>
          </a:xfrm>
        </p:grpSpPr>
        <p:sp>
          <p:nvSpPr>
            <p:cNvPr id="175120" name="Text Box 16"/>
            <p:cNvSpPr txBox="1">
              <a:spLocks noChangeArrowheads="1"/>
            </p:cNvSpPr>
            <p:nvPr/>
          </p:nvSpPr>
          <p:spPr bwMode="auto">
            <a:xfrm>
              <a:off x="192" y="2352"/>
              <a:ext cx="2352"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3"/>
                </a:buBlip>
              </a:pPr>
              <a:r>
                <a:rPr lang="en-US" altLang="zh-CN" sz="2800" dirty="0">
                  <a:latin typeface="Arial" panose="020B0604020202020204" pitchFamily="34" charset="0"/>
                </a:rPr>
                <a:t>  </a:t>
              </a:r>
              <a:r>
                <a:rPr lang="zh-CN" altLang="en-US" sz="2800" dirty="0">
                  <a:latin typeface="Arial" panose="020B0604020202020204" pitchFamily="34" charset="0"/>
                </a:rPr>
                <a:t>势能计算</a:t>
              </a:r>
              <a:endParaRPr lang="zh-CN" altLang="en-US" sz="2800" b="0" dirty="0">
                <a:latin typeface="Arial" panose="020B0604020202020204" pitchFamily="34" charset="0"/>
              </a:endParaRPr>
            </a:p>
          </p:txBody>
        </p:sp>
        <p:graphicFrame>
          <p:nvGraphicFramePr>
            <p:cNvPr id="175121" name="Object 17"/>
            <p:cNvGraphicFramePr>
              <a:graphicFrameLocks noChangeAspect="1"/>
            </p:cNvGraphicFramePr>
            <p:nvPr/>
          </p:nvGraphicFramePr>
          <p:xfrm>
            <a:off x="1872" y="2337"/>
            <a:ext cx="2884" cy="369"/>
          </p:xfrm>
          <a:graphic>
            <a:graphicData uri="http://schemas.openxmlformats.org/presentationml/2006/ole">
              <mc:AlternateContent xmlns:mc="http://schemas.openxmlformats.org/markup-compatibility/2006">
                <mc:Choice xmlns:v="urn:schemas-microsoft-com:vml" Requires="v">
                  <p:oleObj spid="_x0000_s49196" name="Equation" r:id="rId10" imgW="73152000" imgH="10058400" progId="">
                    <p:embed/>
                  </p:oleObj>
                </mc:Choice>
                <mc:Fallback>
                  <p:oleObj name="Equation" r:id="rId10" imgW="73152000" imgH="10058400" progId="">
                    <p:embed/>
                    <p:pic>
                      <p:nvPicPr>
                        <p:cNvPr id="0" name="Picture 1" descr="image1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2337"/>
                          <a:ext cx="2884" cy="369"/>
                        </a:xfrm>
                        <a:prstGeom prst="rect">
                          <a:avLst/>
                        </a:prstGeom>
                        <a:gradFill rotWithShape="0">
                          <a:gsLst>
                            <a:gs pos="0">
                              <a:srgbClr val="4F81BD"/>
                            </a:gs>
                            <a:gs pos="50000">
                              <a:srgbClr val="FFFFFF"/>
                            </a:gs>
                            <a:gs pos="100000">
                              <a:srgbClr val="4F81BD"/>
                            </a:gs>
                          </a:gsLst>
                          <a:lin ang="5400000" scaled="1"/>
                        </a:gradFill>
                        <a:ln w="9525">
                          <a:solidFill>
                            <a:srgbClr val="1F497D"/>
                          </a:solidFill>
                          <a:miter lim="800000"/>
                          <a:headEnd/>
                          <a:tailEn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blinds(horizontal)">
                                      <p:cBhvr>
                                        <p:cTn id="7" dur="500"/>
                                        <p:tgtEl>
                                          <p:spTgt spid="175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06"/>
                                        </p:tgtEl>
                                        <p:attrNameLst>
                                          <p:attrName>style.visibility</p:attrName>
                                        </p:attrNameLst>
                                      </p:cBhvr>
                                      <p:to>
                                        <p:strVal val="visible"/>
                                      </p:to>
                                    </p:set>
                                    <p:animEffect transition="in" filter="blinds(horizontal)">
                                      <p:cBhvr>
                                        <p:cTn id="12" dur="500"/>
                                        <p:tgtEl>
                                          <p:spTgt spid="175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5119"/>
                                        </p:tgtEl>
                                        <p:attrNameLst>
                                          <p:attrName>style.visibility</p:attrName>
                                        </p:attrNameLst>
                                      </p:cBhvr>
                                      <p:to>
                                        <p:strVal val="visible"/>
                                      </p:to>
                                    </p:set>
                                    <p:animEffect transition="in" filter="blinds(horizontal)">
                                      <p:cBhvr>
                                        <p:cTn id="17" dur="500"/>
                                        <p:tgtEl>
                                          <p:spTgt spid="1751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Effect transition="in" filter="blinds(horizontal)">
                                      <p:cBhvr>
                                        <p:cTn id="22"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1"/>
          <p:cNvSpPr>
            <a:spLocks noGrp="1"/>
          </p:cNvSpPr>
          <p:nvPr>
            <p:ph type="ftr" sz="quarter" idx="10"/>
          </p:nvPr>
        </p:nvSpPr>
        <p:spPr/>
        <p:txBody>
          <a:bodyPr/>
          <a:lstStyle/>
          <a:p>
            <a:fld id="{48A28ED3-1ECC-4062-924A-D44028829651}" type="slidenum">
              <a:rPr lang="en-US" altLang="zh-CN"/>
              <a:pPr/>
              <a:t>33</a:t>
            </a:fld>
            <a:endParaRPr lang="en-US" altLang="zh-CN"/>
          </a:p>
        </p:txBody>
      </p:sp>
      <p:grpSp>
        <p:nvGrpSpPr>
          <p:cNvPr id="176130" name="Group 2"/>
          <p:cNvGrpSpPr/>
          <p:nvPr/>
        </p:nvGrpSpPr>
        <p:grpSpPr bwMode="auto">
          <a:xfrm>
            <a:off x="457200" y="1143000"/>
            <a:ext cx="8153400" cy="3733800"/>
            <a:chOff x="288" y="816"/>
            <a:chExt cx="5136" cy="2352"/>
          </a:xfrm>
        </p:grpSpPr>
        <p:sp>
          <p:nvSpPr>
            <p:cNvPr id="176131" name="Rectangle 3"/>
            <p:cNvSpPr>
              <a:spLocks noChangeArrowheads="1"/>
            </p:cNvSpPr>
            <p:nvPr/>
          </p:nvSpPr>
          <p:spPr bwMode="auto">
            <a:xfrm>
              <a:off x="288" y="816"/>
              <a:ext cx="5136" cy="2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32" name="Group 4"/>
            <p:cNvGrpSpPr/>
            <p:nvPr/>
          </p:nvGrpSpPr>
          <p:grpSpPr bwMode="auto">
            <a:xfrm>
              <a:off x="336" y="1632"/>
              <a:ext cx="1377" cy="1344"/>
              <a:chOff x="336" y="1632"/>
              <a:chExt cx="1377" cy="1344"/>
            </a:xfrm>
          </p:grpSpPr>
          <p:sp>
            <p:nvSpPr>
              <p:cNvPr id="176133" name="Line 5"/>
              <p:cNvSpPr>
                <a:spLocks noChangeShapeType="1"/>
              </p:cNvSpPr>
              <p:nvPr/>
            </p:nvSpPr>
            <p:spPr bwMode="auto">
              <a:xfrm>
                <a:off x="710" y="2868"/>
                <a:ext cx="981" cy="0"/>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34" name="Line 6"/>
              <p:cNvSpPr>
                <a:spLocks noChangeShapeType="1"/>
              </p:cNvSpPr>
              <p:nvPr/>
            </p:nvSpPr>
            <p:spPr bwMode="auto">
              <a:xfrm flipV="1">
                <a:off x="704" y="1737"/>
                <a:ext cx="0" cy="1126"/>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35" name="Line 7"/>
              <p:cNvSpPr>
                <a:spLocks noChangeShapeType="1"/>
              </p:cNvSpPr>
              <p:nvPr/>
            </p:nvSpPr>
            <p:spPr bwMode="auto">
              <a:xfrm flipV="1">
                <a:off x="704" y="2018"/>
                <a:ext cx="817" cy="845"/>
              </a:xfrm>
              <a:prstGeom prst="line">
                <a:avLst/>
              </a:prstGeom>
              <a:noFill/>
              <a:ln w="28575">
                <a:solidFill>
                  <a:srgbClr val="33CC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136" name="Object 8"/>
              <p:cNvGraphicFramePr>
                <a:graphicFrameLocks noChangeAspect="1"/>
              </p:cNvGraphicFramePr>
              <p:nvPr/>
            </p:nvGraphicFramePr>
            <p:xfrm>
              <a:off x="336" y="1632"/>
              <a:ext cx="384" cy="432"/>
            </p:xfrm>
            <a:graphic>
              <a:graphicData uri="http://schemas.openxmlformats.org/presentationml/2006/ole">
                <mc:AlternateContent xmlns:mc="http://schemas.openxmlformats.org/markup-compatibility/2006">
                  <mc:Choice xmlns:v="urn:schemas-microsoft-com:vml" Requires="v">
                    <p:oleObj spid="_x0000_s50327" name="Equation" r:id="rId3" imgW="4572000" imgH="5791200" progId="">
                      <p:embed/>
                    </p:oleObj>
                  </mc:Choice>
                  <mc:Fallback>
                    <p:oleObj name="Equation" r:id="rId3" imgW="4572000" imgH="5791200" progId="">
                      <p:embed/>
                      <p:pic>
                        <p:nvPicPr>
                          <p:cNvPr id="0" name="Picture 15" descr="image1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632"/>
                            <a:ext cx="38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7" name="Object 9"/>
              <p:cNvGraphicFramePr>
                <a:graphicFrameLocks noChangeAspect="1"/>
              </p:cNvGraphicFramePr>
              <p:nvPr/>
            </p:nvGraphicFramePr>
            <p:xfrm>
              <a:off x="1512" y="2549"/>
              <a:ext cx="201" cy="331"/>
            </p:xfrm>
            <a:graphic>
              <a:graphicData uri="http://schemas.openxmlformats.org/presentationml/2006/ole">
                <mc:AlternateContent xmlns:mc="http://schemas.openxmlformats.org/markup-compatibility/2006">
                  <mc:Choice xmlns:v="urn:schemas-microsoft-com:vml" Requires="v">
                    <p:oleObj spid="_x0000_s50328" name="Equation" r:id="rId5" imgW="3352800" imgH="3962400" progId="">
                      <p:embed/>
                    </p:oleObj>
                  </mc:Choice>
                  <mc:Fallback>
                    <p:oleObj name="Equation" r:id="rId5" imgW="3352800" imgH="3962400" progId="">
                      <p:embed/>
                      <p:pic>
                        <p:nvPicPr>
                          <p:cNvPr id="0" name="Picture 14" descr="image1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2" y="2549"/>
                            <a:ext cx="201"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8" name="Object 10"/>
              <p:cNvGraphicFramePr>
                <a:graphicFrameLocks noChangeAspect="1"/>
              </p:cNvGraphicFramePr>
              <p:nvPr/>
            </p:nvGraphicFramePr>
            <p:xfrm>
              <a:off x="480" y="2782"/>
              <a:ext cx="192" cy="194"/>
            </p:xfrm>
            <a:graphic>
              <a:graphicData uri="http://schemas.openxmlformats.org/presentationml/2006/ole">
                <mc:AlternateContent xmlns:mc="http://schemas.openxmlformats.org/markup-compatibility/2006">
                  <mc:Choice xmlns:v="urn:schemas-microsoft-com:vml" Requires="v">
                    <p:oleObj spid="_x0000_s50329" name="公式" r:id="rId7" imgW="5486400" imgH="5791200" progId="">
                      <p:embed/>
                    </p:oleObj>
                  </mc:Choice>
                  <mc:Fallback>
                    <p:oleObj name="公式" r:id="rId7" imgW="5486400" imgH="5791200" progId="">
                      <p:embed/>
                      <p:pic>
                        <p:nvPicPr>
                          <p:cNvPr id="0" name="Picture 13" descr="image1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2782"/>
                            <a:ext cx="192"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6139" name="Object 11"/>
            <p:cNvGraphicFramePr>
              <a:graphicFrameLocks noChangeAspect="1"/>
            </p:cNvGraphicFramePr>
            <p:nvPr/>
          </p:nvGraphicFramePr>
          <p:xfrm>
            <a:off x="371" y="912"/>
            <a:ext cx="1274" cy="449"/>
          </p:xfrm>
          <a:graphic>
            <a:graphicData uri="http://schemas.openxmlformats.org/presentationml/2006/ole">
              <mc:AlternateContent xmlns:mc="http://schemas.openxmlformats.org/markup-compatibility/2006">
                <mc:Choice xmlns:v="urn:schemas-microsoft-com:vml" Requires="v">
                  <p:oleObj spid="_x0000_s50330" name="Equation" r:id="rId9" imgW="14935200" imgH="5791200" progId="">
                    <p:embed/>
                  </p:oleObj>
                </mc:Choice>
                <mc:Fallback>
                  <p:oleObj name="Equation" r:id="rId9" imgW="14935200" imgH="5791200" progId="">
                    <p:embed/>
                    <p:pic>
                      <p:nvPicPr>
                        <p:cNvPr id="0" name="Picture 12" descr="image1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 y="912"/>
                          <a:ext cx="1274"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6140" name="Group 12"/>
          <p:cNvGrpSpPr/>
          <p:nvPr/>
        </p:nvGrpSpPr>
        <p:grpSpPr bwMode="auto">
          <a:xfrm>
            <a:off x="3276600" y="5029200"/>
            <a:ext cx="2895600" cy="1252538"/>
            <a:chOff x="2112" y="3264"/>
            <a:chExt cx="1824" cy="789"/>
          </a:xfrm>
        </p:grpSpPr>
        <p:sp>
          <p:nvSpPr>
            <p:cNvPr id="176141" name="Rectangle 13"/>
            <p:cNvSpPr>
              <a:spLocks noChangeArrowheads="1"/>
            </p:cNvSpPr>
            <p:nvPr/>
          </p:nvSpPr>
          <p:spPr bwMode="auto">
            <a:xfrm>
              <a:off x="2160" y="3264"/>
              <a:ext cx="1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CC0000"/>
                  </a:solidFill>
                  <a:latin typeface="Arial" panose="020B0604020202020204" pitchFamily="34" charset="0"/>
                </a:rPr>
                <a:t>弹性</a:t>
              </a:r>
              <a:r>
                <a:rPr lang="zh-CN" altLang="en-US" sz="2800" dirty="0">
                  <a:latin typeface="Arial" panose="020B0604020202020204" pitchFamily="34" charset="0"/>
                </a:rPr>
                <a:t>势能曲线</a:t>
              </a:r>
            </a:p>
          </p:txBody>
        </p:sp>
        <p:graphicFrame>
          <p:nvGraphicFramePr>
            <p:cNvPr id="176142" name="Object 14"/>
            <p:cNvGraphicFramePr>
              <a:graphicFrameLocks noChangeAspect="1"/>
            </p:cNvGraphicFramePr>
            <p:nvPr/>
          </p:nvGraphicFramePr>
          <p:xfrm>
            <a:off x="2112" y="3625"/>
            <a:ext cx="1584" cy="428"/>
          </p:xfrm>
          <a:graphic>
            <a:graphicData uri="http://schemas.openxmlformats.org/presentationml/2006/ole">
              <mc:AlternateContent xmlns:mc="http://schemas.openxmlformats.org/markup-compatibility/2006">
                <mc:Choice xmlns:v="urn:schemas-microsoft-com:vml" Requires="v">
                  <p:oleObj spid="_x0000_s50331" name="Equation" r:id="rId11" imgW="21336000" imgH="5791200" progId="">
                    <p:embed/>
                  </p:oleObj>
                </mc:Choice>
                <mc:Fallback>
                  <p:oleObj name="Equation" r:id="rId11" imgW="21336000" imgH="5791200" progId="">
                    <p:embed/>
                    <p:pic>
                      <p:nvPicPr>
                        <p:cNvPr id="0" name="Picture 11" descr="image1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3625"/>
                          <a:ext cx="1584" cy="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6143" name="Group 15"/>
          <p:cNvGrpSpPr/>
          <p:nvPr/>
        </p:nvGrpSpPr>
        <p:grpSpPr bwMode="auto">
          <a:xfrm>
            <a:off x="457200" y="5029200"/>
            <a:ext cx="3124200" cy="1260475"/>
            <a:chOff x="240" y="3334"/>
            <a:chExt cx="1968" cy="794"/>
          </a:xfrm>
        </p:grpSpPr>
        <p:sp>
          <p:nvSpPr>
            <p:cNvPr id="176144" name="Rectangle 16"/>
            <p:cNvSpPr>
              <a:spLocks noChangeArrowheads="1"/>
            </p:cNvSpPr>
            <p:nvPr/>
          </p:nvSpPr>
          <p:spPr bwMode="auto">
            <a:xfrm>
              <a:off x="240" y="3334"/>
              <a:ext cx="1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CC0000"/>
                  </a:solidFill>
                  <a:latin typeface="Arial" panose="020B0604020202020204" pitchFamily="34" charset="0"/>
                </a:rPr>
                <a:t>重力</a:t>
              </a:r>
              <a:r>
                <a:rPr lang="zh-CN" altLang="en-US" sz="2800" dirty="0">
                  <a:latin typeface="Arial" panose="020B0604020202020204" pitchFamily="34" charset="0"/>
                </a:rPr>
                <a:t>势能曲线</a:t>
              </a:r>
            </a:p>
          </p:txBody>
        </p:sp>
        <p:graphicFrame>
          <p:nvGraphicFramePr>
            <p:cNvPr id="176145" name="Object 17"/>
            <p:cNvGraphicFramePr>
              <a:graphicFrameLocks noChangeAspect="1"/>
            </p:cNvGraphicFramePr>
            <p:nvPr/>
          </p:nvGraphicFramePr>
          <p:xfrm>
            <a:off x="293" y="3709"/>
            <a:ext cx="1504" cy="419"/>
          </p:xfrm>
          <a:graphic>
            <a:graphicData uri="http://schemas.openxmlformats.org/presentationml/2006/ole">
              <mc:AlternateContent xmlns:mc="http://schemas.openxmlformats.org/markup-compatibility/2006">
                <mc:Choice xmlns:v="urn:schemas-microsoft-com:vml" Requires="v">
                  <p:oleObj spid="_x0000_s50332" name="Equation" r:id="rId13" imgW="21640800" imgH="5791200" progId="">
                    <p:embed/>
                  </p:oleObj>
                </mc:Choice>
                <mc:Fallback>
                  <p:oleObj name="Equation" r:id="rId13" imgW="21640800" imgH="5791200" progId="">
                    <p:embed/>
                    <p:pic>
                      <p:nvPicPr>
                        <p:cNvPr id="0" name="Picture 10" descr="image1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 y="3709"/>
                          <a:ext cx="1504"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6146" name="Group 18"/>
          <p:cNvGrpSpPr/>
          <p:nvPr/>
        </p:nvGrpSpPr>
        <p:grpSpPr bwMode="auto">
          <a:xfrm>
            <a:off x="6248400" y="5029200"/>
            <a:ext cx="2819400" cy="1143000"/>
            <a:chOff x="3984" y="3264"/>
            <a:chExt cx="1776" cy="720"/>
          </a:xfrm>
        </p:grpSpPr>
        <p:sp>
          <p:nvSpPr>
            <p:cNvPr id="176147" name="Rectangle 19"/>
            <p:cNvSpPr>
              <a:spLocks noChangeArrowheads="1"/>
            </p:cNvSpPr>
            <p:nvPr/>
          </p:nvSpPr>
          <p:spPr bwMode="auto">
            <a:xfrm>
              <a:off x="3984" y="3264"/>
              <a:ext cx="1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CC0000"/>
                  </a:solidFill>
                  <a:latin typeface="Arial" panose="020B0604020202020204" pitchFamily="34" charset="0"/>
                </a:rPr>
                <a:t>引力</a:t>
              </a:r>
              <a:r>
                <a:rPr lang="zh-CN" altLang="en-US" sz="2800" dirty="0">
                  <a:latin typeface="Arial" panose="020B0604020202020204" pitchFamily="34" charset="0"/>
                </a:rPr>
                <a:t>势能曲线</a:t>
              </a:r>
            </a:p>
          </p:txBody>
        </p:sp>
        <p:graphicFrame>
          <p:nvGraphicFramePr>
            <p:cNvPr id="176148" name="Object 20"/>
            <p:cNvGraphicFramePr>
              <a:graphicFrameLocks noChangeAspect="1"/>
            </p:cNvGraphicFramePr>
            <p:nvPr/>
          </p:nvGraphicFramePr>
          <p:xfrm>
            <a:off x="4032" y="3648"/>
            <a:ext cx="1440" cy="336"/>
          </p:xfrm>
          <a:graphic>
            <a:graphicData uri="http://schemas.openxmlformats.org/presentationml/2006/ole">
              <mc:AlternateContent xmlns:mc="http://schemas.openxmlformats.org/markup-compatibility/2006">
                <mc:Choice xmlns:v="urn:schemas-microsoft-com:vml" Requires="v">
                  <p:oleObj spid="_x0000_s50333" name="Equation" r:id="rId15" imgW="45720000" imgH="10058400" progId="">
                    <p:embed/>
                  </p:oleObj>
                </mc:Choice>
                <mc:Fallback>
                  <p:oleObj name="Equation" r:id="rId15" imgW="45720000" imgH="10058400" progId="">
                    <p:embed/>
                    <p:pic>
                      <p:nvPicPr>
                        <p:cNvPr id="0" name="Picture 9" descr="image1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2" y="3648"/>
                          <a:ext cx="144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6149" name="Group 21"/>
          <p:cNvGrpSpPr/>
          <p:nvPr/>
        </p:nvGrpSpPr>
        <p:grpSpPr bwMode="auto">
          <a:xfrm>
            <a:off x="3429000" y="1143000"/>
            <a:ext cx="2209800" cy="3643313"/>
            <a:chOff x="2160" y="816"/>
            <a:chExt cx="1392" cy="2295"/>
          </a:xfrm>
        </p:grpSpPr>
        <p:grpSp>
          <p:nvGrpSpPr>
            <p:cNvPr id="176150" name="Group 22"/>
            <p:cNvGrpSpPr/>
            <p:nvPr/>
          </p:nvGrpSpPr>
          <p:grpSpPr bwMode="auto">
            <a:xfrm>
              <a:off x="2160" y="1632"/>
              <a:ext cx="1392" cy="1479"/>
              <a:chOff x="2256" y="1296"/>
              <a:chExt cx="1392" cy="1479"/>
            </a:xfrm>
          </p:grpSpPr>
          <p:grpSp>
            <p:nvGrpSpPr>
              <p:cNvPr id="176151" name="Group 23"/>
              <p:cNvGrpSpPr/>
              <p:nvPr/>
            </p:nvGrpSpPr>
            <p:grpSpPr bwMode="auto">
              <a:xfrm>
                <a:off x="2256" y="1401"/>
                <a:ext cx="1392" cy="1374"/>
                <a:chOff x="2256" y="1401"/>
                <a:chExt cx="1392" cy="1374"/>
              </a:xfrm>
            </p:grpSpPr>
            <p:sp>
              <p:nvSpPr>
                <p:cNvPr id="176152" name="Line 24"/>
                <p:cNvSpPr>
                  <a:spLocks noChangeShapeType="1"/>
                </p:cNvSpPr>
                <p:nvPr/>
              </p:nvSpPr>
              <p:spPr bwMode="auto">
                <a:xfrm>
                  <a:off x="2256" y="2544"/>
                  <a:ext cx="1336" cy="0"/>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3" name="Line 25"/>
                <p:cNvSpPr>
                  <a:spLocks noChangeShapeType="1"/>
                </p:cNvSpPr>
                <p:nvPr/>
              </p:nvSpPr>
              <p:spPr bwMode="auto">
                <a:xfrm flipV="1">
                  <a:off x="2945" y="1401"/>
                  <a:ext cx="0" cy="1145"/>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154" name="Object 26"/>
                <p:cNvGraphicFramePr>
                  <a:graphicFrameLocks noChangeAspect="1"/>
                </p:cNvGraphicFramePr>
                <p:nvPr/>
              </p:nvGraphicFramePr>
              <p:xfrm>
                <a:off x="3441" y="2296"/>
                <a:ext cx="207" cy="248"/>
              </p:xfrm>
              <a:graphic>
                <a:graphicData uri="http://schemas.openxmlformats.org/presentationml/2006/ole">
                  <mc:AlternateContent xmlns:mc="http://schemas.openxmlformats.org/markup-compatibility/2006">
                    <mc:Choice xmlns:v="urn:schemas-microsoft-com:vml" Requires="v">
                      <p:oleObj spid="_x0000_s50334" name="公式" r:id="rId17" imgW="4267200" imgH="4572000" progId="">
                        <p:embed/>
                      </p:oleObj>
                    </mc:Choice>
                    <mc:Fallback>
                      <p:oleObj name="公式" r:id="rId17" imgW="4267200" imgH="4572000" progId="">
                        <p:embed/>
                        <p:pic>
                          <p:nvPicPr>
                            <p:cNvPr id="0" name="Picture 8" descr="image1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1" y="2296"/>
                              <a:ext cx="207"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5" name="Freeform 27"/>
                <p:cNvSpPr/>
                <p:nvPr/>
              </p:nvSpPr>
              <p:spPr bwMode="auto">
                <a:xfrm>
                  <a:off x="2428" y="1745"/>
                  <a:ext cx="1032" cy="801"/>
                </a:xfrm>
                <a:custGeom>
                  <a:avLst/>
                  <a:gdLst>
                    <a:gd name="T0" fmla="*/ 0 w 960"/>
                    <a:gd name="T1" fmla="*/ 0 h 672"/>
                    <a:gd name="T2" fmla="*/ 192 w 960"/>
                    <a:gd name="T3" fmla="*/ 432 h 672"/>
                    <a:gd name="T4" fmla="*/ 480 w 960"/>
                    <a:gd name="T5" fmla="*/ 672 h 672"/>
                    <a:gd name="T6" fmla="*/ 768 w 960"/>
                    <a:gd name="T7" fmla="*/ 432 h 672"/>
                    <a:gd name="T8" fmla="*/ 960 w 960"/>
                    <a:gd name="T9" fmla="*/ 0 h 672"/>
                  </a:gdLst>
                  <a:ahLst/>
                  <a:cxnLst>
                    <a:cxn ang="0">
                      <a:pos x="T0" y="T1"/>
                    </a:cxn>
                    <a:cxn ang="0">
                      <a:pos x="T2" y="T3"/>
                    </a:cxn>
                    <a:cxn ang="0">
                      <a:pos x="T4" y="T5"/>
                    </a:cxn>
                    <a:cxn ang="0">
                      <a:pos x="T6" y="T7"/>
                    </a:cxn>
                    <a:cxn ang="0">
                      <a:pos x="T8" y="T9"/>
                    </a:cxn>
                  </a:cxnLst>
                  <a:rect l="0" t="0" r="r" b="b"/>
                  <a:pathLst>
                    <a:path w="960" h="672">
                      <a:moveTo>
                        <a:pt x="0" y="0"/>
                      </a:moveTo>
                      <a:cubicBezTo>
                        <a:pt x="56" y="160"/>
                        <a:pt x="112" y="320"/>
                        <a:pt x="192" y="432"/>
                      </a:cubicBezTo>
                      <a:cubicBezTo>
                        <a:pt x="272" y="544"/>
                        <a:pt x="384" y="672"/>
                        <a:pt x="480" y="672"/>
                      </a:cubicBezTo>
                      <a:cubicBezTo>
                        <a:pt x="576" y="672"/>
                        <a:pt x="688" y="544"/>
                        <a:pt x="768" y="432"/>
                      </a:cubicBezTo>
                      <a:cubicBezTo>
                        <a:pt x="848" y="320"/>
                        <a:pt x="928" y="72"/>
                        <a:pt x="960" y="0"/>
                      </a:cubicBezTo>
                    </a:path>
                  </a:pathLst>
                </a:custGeom>
                <a:noFill/>
                <a:ln w="28575" cmpd="sng">
                  <a:solidFill>
                    <a:srgbClr val="33CC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156" name="Object 28"/>
                <p:cNvGraphicFramePr>
                  <a:graphicFrameLocks noChangeAspect="1"/>
                </p:cNvGraphicFramePr>
                <p:nvPr/>
              </p:nvGraphicFramePr>
              <p:xfrm>
                <a:off x="2892" y="2603"/>
                <a:ext cx="148" cy="172"/>
              </p:xfrm>
              <a:graphic>
                <a:graphicData uri="http://schemas.openxmlformats.org/presentationml/2006/ole">
                  <mc:AlternateContent xmlns:mc="http://schemas.openxmlformats.org/markup-compatibility/2006">
                    <mc:Choice xmlns:v="urn:schemas-microsoft-com:vml" Requires="v">
                      <p:oleObj spid="_x0000_s50335" name="公式" r:id="rId19" imgW="5486400" imgH="5791200" progId="">
                        <p:embed/>
                      </p:oleObj>
                    </mc:Choice>
                    <mc:Fallback>
                      <p:oleObj name="公式" r:id="rId19" imgW="5486400" imgH="5791200" progId="">
                        <p:embed/>
                        <p:pic>
                          <p:nvPicPr>
                            <p:cNvPr id="0" name="Picture 7" descr="image1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2" y="2603"/>
                              <a:ext cx="148" cy="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6157" name="Object 29"/>
              <p:cNvGraphicFramePr>
                <a:graphicFrameLocks noChangeAspect="1"/>
              </p:cNvGraphicFramePr>
              <p:nvPr/>
            </p:nvGraphicFramePr>
            <p:xfrm>
              <a:off x="2592" y="1296"/>
              <a:ext cx="384" cy="432"/>
            </p:xfrm>
            <a:graphic>
              <a:graphicData uri="http://schemas.openxmlformats.org/presentationml/2006/ole">
                <mc:AlternateContent xmlns:mc="http://schemas.openxmlformats.org/markup-compatibility/2006">
                  <mc:Choice xmlns:v="urn:schemas-microsoft-com:vml" Requires="v">
                    <p:oleObj spid="_x0000_s50336" name="Equation" r:id="rId20" imgW="4572000" imgH="5791200" progId="">
                      <p:embed/>
                    </p:oleObj>
                  </mc:Choice>
                  <mc:Fallback>
                    <p:oleObj name="Equation" r:id="rId20" imgW="4572000" imgH="5791200" progId="">
                      <p:embed/>
                      <p:pic>
                        <p:nvPicPr>
                          <p:cNvPr id="0" name="Picture 6" descr="image1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1296"/>
                            <a:ext cx="38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6158" name="Object 30"/>
            <p:cNvGraphicFramePr>
              <a:graphicFrameLocks noChangeAspect="1"/>
            </p:cNvGraphicFramePr>
            <p:nvPr/>
          </p:nvGraphicFramePr>
          <p:xfrm>
            <a:off x="2208" y="816"/>
            <a:ext cx="1296" cy="666"/>
          </p:xfrm>
          <a:graphic>
            <a:graphicData uri="http://schemas.openxmlformats.org/presentationml/2006/ole">
              <mc:AlternateContent xmlns:mc="http://schemas.openxmlformats.org/markup-compatibility/2006">
                <mc:Choice xmlns:v="urn:schemas-microsoft-com:vml" Requires="v">
                  <p:oleObj spid="_x0000_s50337" name="Equation" r:id="rId21" imgW="16154400" imgH="9448800" progId="">
                    <p:embed/>
                  </p:oleObj>
                </mc:Choice>
                <mc:Fallback>
                  <p:oleObj name="Equation" r:id="rId21" imgW="16154400" imgH="9448800" progId="">
                    <p:embed/>
                    <p:pic>
                      <p:nvPicPr>
                        <p:cNvPr id="0" name="Picture 5" descr="image1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8" y="816"/>
                          <a:ext cx="1296" cy="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6171" name="Group 43"/>
          <p:cNvGrpSpPr/>
          <p:nvPr/>
        </p:nvGrpSpPr>
        <p:grpSpPr bwMode="auto">
          <a:xfrm>
            <a:off x="6400800" y="1285875"/>
            <a:ext cx="1981200" cy="3514725"/>
            <a:chOff x="4032" y="906"/>
            <a:chExt cx="1248" cy="2214"/>
          </a:xfrm>
        </p:grpSpPr>
        <p:grpSp>
          <p:nvGrpSpPr>
            <p:cNvPr id="176160" name="Group 32"/>
            <p:cNvGrpSpPr/>
            <p:nvPr/>
          </p:nvGrpSpPr>
          <p:grpSpPr bwMode="auto">
            <a:xfrm>
              <a:off x="4032" y="1632"/>
              <a:ext cx="1248" cy="1488"/>
              <a:chOff x="4080" y="1296"/>
              <a:chExt cx="1248" cy="1488"/>
            </a:xfrm>
          </p:grpSpPr>
          <p:grpSp>
            <p:nvGrpSpPr>
              <p:cNvPr id="176161" name="Group 33"/>
              <p:cNvGrpSpPr/>
              <p:nvPr/>
            </p:nvGrpSpPr>
            <p:grpSpPr bwMode="auto">
              <a:xfrm>
                <a:off x="4080" y="1442"/>
                <a:ext cx="1248" cy="1342"/>
                <a:chOff x="4080" y="1442"/>
                <a:chExt cx="1248" cy="1342"/>
              </a:xfrm>
            </p:grpSpPr>
            <p:sp>
              <p:nvSpPr>
                <p:cNvPr id="176162" name="Line 34"/>
                <p:cNvSpPr>
                  <a:spLocks noChangeShapeType="1"/>
                </p:cNvSpPr>
                <p:nvPr/>
              </p:nvSpPr>
              <p:spPr bwMode="auto">
                <a:xfrm flipV="1">
                  <a:off x="4214" y="1442"/>
                  <a:ext cx="0" cy="1342"/>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63" name="Group 35"/>
                <p:cNvGrpSpPr/>
                <p:nvPr/>
              </p:nvGrpSpPr>
              <p:grpSpPr bwMode="auto">
                <a:xfrm>
                  <a:off x="4080" y="1576"/>
                  <a:ext cx="1248" cy="1158"/>
                  <a:chOff x="4080" y="1576"/>
                  <a:chExt cx="1248" cy="1158"/>
                </a:xfrm>
              </p:grpSpPr>
              <p:sp>
                <p:nvSpPr>
                  <p:cNvPr id="176164" name="Line 36"/>
                  <p:cNvSpPr>
                    <a:spLocks noChangeShapeType="1"/>
                  </p:cNvSpPr>
                  <p:nvPr/>
                </p:nvSpPr>
                <p:spPr bwMode="auto">
                  <a:xfrm>
                    <a:off x="4214" y="1790"/>
                    <a:ext cx="1114" cy="0"/>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165" name="Object 37"/>
                  <p:cNvGraphicFramePr>
                    <a:graphicFrameLocks noChangeAspect="1"/>
                  </p:cNvGraphicFramePr>
                  <p:nvPr/>
                </p:nvGraphicFramePr>
                <p:xfrm>
                  <a:off x="5093" y="1576"/>
                  <a:ext cx="114" cy="144"/>
                </p:xfrm>
                <a:graphic>
                  <a:graphicData uri="http://schemas.openxmlformats.org/presentationml/2006/ole">
                    <mc:AlternateContent xmlns:mc="http://schemas.openxmlformats.org/markup-compatibility/2006">
                      <mc:Choice xmlns:v="urn:schemas-microsoft-com:vml" Requires="v">
                        <p:oleObj spid="_x0000_s50338" name="Equation" r:id="rId23" imgW="2743200" imgH="3048000" progId="">
                          <p:embed/>
                        </p:oleObj>
                      </mc:Choice>
                      <mc:Fallback>
                        <p:oleObj name="Equation" r:id="rId23" imgW="2743200" imgH="3048000" progId="">
                          <p:embed/>
                          <p:pic>
                            <p:nvPicPr>
                              <p:cNvPr id="0" name="Picture 4" descr="image1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93" y="1576"/>
                                <a:ext cx="11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66" name="Freeform 38"/>
                  <p:cNvSpPr/>
                  <p:nvPr/>
                </p:nvSpPr>
                <p:spPr bwMode="auto">
                  <a:xfrm>
                    <a:off x="4258" y="1839"/>
                    <a:ext cx="936" cy="895"/>
                  </a:xfrm>
                  <a:custGeom>
                    <a:avLst/>
                    <a:gdLst>
                      <a:gd name="T0" fmla="*/ 0 w 912"/>
                      <a:gd name="T1" fmla="*/ 768 h 768"/>
                      <a:gd name="T2" fmla="*/ 48 w 912"/>
                      <a:gd name="T3" fmla="*/ 384 h 768"/>
                      <a:gd name="T4" fmla="*/ 144 w 912"/>
                      <a:gd name="T5" fmla="*/ 144 h 768"/>
                      <a:gd name="T6" fmla="*/ 432 w 912"/>
                      <a:gd name="T7" fmla="*/ 48 h 768"/>
                      <a:gd name="T8" fmla="*/ 912 w 912"/>
                      <a:gd name="T9" fmla="*/ 0 h 768"/>
                    </a:gdLst>
                    <a:ahLst/>
                    <a:cxnLst>
                      <a:cxn ang="0">
                        <a:pos x="T0" y="T1"/>
                      </a:cxn>
                      <a:cxn ang="0">
                        <a:pos x="T2" y="T3"/>
                      </a:cxn>
                      <a:cxn ang="0">
                        <a:pos x="T4" y="T5"/>
                      </a:cxn>
                      <a:cxn ang="0">
                        <a:pos x="T6" y="T7"/>
                      </a:cxn>
                      <a:cxn ang="0">
                        <a:pos x="T8" y="T9"/>
                      </a:cxn>
                    </a:cxnLst>
                    <a:rect l="0" t="0" r="r" b="b"/>
                    <a:pathLst>
                      <a:path w="912" h="768">
                        <a:moveTo>
                          <a:pt x="0" y="768"/>
                        </a:moveTo>
                        <a:cubicBezTo>
                          <a:pt x="12" y="628"/>
                          <a:pt x="24" y="488"/>
                          <a:pt x="48" y="384"/>
                        </a:cubicBezTo>
                        <a:cubicBezTo>
                          <a:pt x="72" y="280"/>
                          <a:pt x="80" y="200"/>
                          <a:pt x="144" y="144"/>
                        </a:cubicBezTo>
                        <a:cubicBezTo>
                          <a:pt x="208" y="88"/>
                          <a:pt x="304" y="72"/>
                          <a:pt x="432" y="48"/>
                        </a:cubicBezTo>
                        <a:cubicBezTo>
                          <a:pt x="560" y="24"/>
                          <a:pt x="832" y="8"/>
                          <a:pt x="912" y="0"/>
                        </a:cubicBezTo>
                      </a:path>
                    </a:pathLst>
                  </a:custGeom>
                  <a:noFill/>
                  <a:ln w="28575" cmpd="sng">
                    <a:solidFill>
                      <a:srgbClr val="33CC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167" name="Object 39"/>
                  <p:cNvGraphicFramePr>
                    <a:graphicFrameLocks noChangeAspect="1"/>
                  </p:cNvGraphicFramePr>
                  <p:nvPr/>
                </p:nvGraphicFramePr>
                <p:xfrm>
                  <a:off x="4080" y="1740"/>
                  <a:ext cx="127" cy="149"/>
                </p:xfrm>
                <a:graphic>
                  <a:graphicData uri="http://schemas.openxmlformats.org/presentationml/2006/ole">
                    <mc:AlternateContent xmlns:mc="http://schemas.openxmlformats.org/markup-compatibility/2006">
                      <mc:Choice xmlns:v="urn:schemas-microsoft-com:vml" Requires="v">
                        <p:oleObj spid="_x0000_s50339" name="公式" r:id="rId25" imgW="5486400" imgH="5791200" progId="">
                          <p:embed/>
                        </p:oleObj>
                      </mc:Choice>
                      <mc:Fallback>
                        <p:oleObj name="公式" r:id="rId25" imgW="5486400" imgH="5791200" progId="">
                          <p:embed/>
                          <p:pic>
                            <p:nvPicPr>
                              <p:cNvPr id="0" name="Picture 3" descr="image1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1740"/>
                                <a:ext cx="127"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76168" name="Object 40"/>
              <p:cNvGraphicFramePr>
                <a:graphicFrameLocks noChangeAspect="1"/>
              </p:cNvGraphicFramePr>
              <p:nvPr/>
            </p:nvGraphicFramePr>
            <p:xfrm>
              <a:off x="4224" y="1296"/>
              <a:ext cx="384" cy="432"/>
            </p:xfrm>
            <a:graphic>
              <a:graphicData uri="http://schemas.openxmlformats.org/presentationml/2006/ole">
                <mc:AlternateContent xmlns:mc="http://schemas.openxmlformats.org/markup-compatibility/2006">
                  <mc:Choice xmlns:v="urn:schemas-microsoft-com:vml" Requires="v">
                    <p:oleObj spid="_x0000_s50340" name="Equation" r:id="rId26" imgW="4572000" imgH="5791200" progId="">
                      <p:embed/>
                    </p:oleObj>
                  </mc:Choice>
                  <mc:Fallback>
                    <p:oleObj name="Equation" r:id="rId26" imgW="4572000" imgH="5791200" progId="">
                      <p:embed/>
                      <p:pic>
                        <p:nvPicPr>
                          <p:cNvPr id="0" name="Picture 2" descr="image1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1296"/>
                            <a:ext cx="38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6169" name="Object 41"/>
            <p:cNvGraphicFramePr>
              <a:graphicFrameLocks noChangeAspect="1"/>
            </p:cNvGraphicFramePr>
            <p:nvPr/>
          </p:nvGraphicFramePr>
          <p:xfrm>
            <a:off x="4074" y="906"/>
            <a:ext cx="1165" cy="574"/>
          </p:xfrm>
          <a:graphic>
            <a:graphicData uri="http://schemas.openxmlformats.org/presentationml/2006/ole">
              <mc:AlternateContent xmlns:mc="http://schemas.openxmlformats.org/markup-compatibility/2006">
                <mc:Choice xmlns:v="urn:schemas-microsoft-com:vml" Requires="v">
                  <p:oleObj spid="_x0000_s50341" name="Equation" r:id="rId27" imgW="20116800" imgH="9448800" progId="">
                    <p:embed/>
                  </p:oleObj>
                </mc:Choice>
                <mc:Fallback>
                  <p:oleObj name="Equation" r:id="rId27" imgW="20116800" imgH="9448800" progId="">
                    <p:embed/>
                    <p:pic>
                      <p:nvPicPr>
                        <p:cNvPr id="0" name="Picture 1" descr="image17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74" y="906"/>
                          <a:ext cx="1165"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6170" name="Rectangle 42"/>
          <p:cNvSpPr>
            <a:spLocks noChangeArrowheads="1"/>
          </p:cNvSpPr>
          <p:nvPr/>
        </p:nvSpPr>
        <p:spPr bwMode="auto">
          <a:xfrm>
            <a:off x="228600" y="3810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Wingdings" panose="05000000000000000000" pitchFamily="2" charset="2"/>
              <a:buChar char="Ø"/>
            </a:pPr>
            <a:r>
              <a:rPr lang="en-US" altLang="zh-CN" sz="2800" dirty="0">
                <a:solidFill>
                  <a:srgbClr val="CC0000"/>
                </a:solidFill>
              </a:rPr>
              <a:t> </a:t>
            </a:r>
            <a:r>
              <a:rPr lang="zh-CN" altLang="en-US" sz="2800" dirty="0">
                <a:solidFill>
                  <a:srgbClr val="CC0000"/>
                </a:solidFill>
              </a:rPr>
              <a:t>势能曲线</a:t>
            </a:r>
            <a:r>
              <a:rPr lang="en-US" altLang="zh-CN" sz="2800" dirty="0">
                <a:solidFill>
                  <a:srgbClr val="CC0000"/>
                </a:solidFill>
              </a:rPr>
              <a:t>:</a:t>
            </a:r>
            <a:r>
              <a:rPr lang="zh-CN" altLang="en-US" sz="2800" dirty="0">
                <a:solidFill>
                  <a:schemeClr val="tx1"/>
                </a:solidFill>
              </a:rPr>
              <a:t>由势能函数确定的势能随坐标变化的曲线</a:t>
            </a:r>
            <a:r>
              <a:rPr lang="en-US" altLang="zh-CN" sz="28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box(in)">
                                      <p:cBhvr>
                                        <p:cTn id="7" dur="5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43"/>
                                        </p:tgtEl>
                                        <p:attrNameLst>
                                          <p:attrName>style.visibility</p:attrName>
                                        </p:attrNameLst>
                                      </p:cBhvr>
                                      <p:to>
                                        <p:strVal val="visible"/>
                                      </p:to>
                                    </p:set>
                                    <p:animEffect transition="in" filter="blinds(horizontal)">
                                      <p:cBhvr>
                                        <p:cTn id="12" dur="500"/>
                                        <p:tgtEl>
                                          <p:spTgt spid="17614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6149"/>
                                        </p:tgtEl>
                                        <p:attrNameLst>
                                          <p:attrName>style.visibility</p:attrName>
                                        </p:attrNameLst>
                                      </p:cBhvr>
                                      <p:to>
                                        <p:strVal val="visible"/>
                                      </p:to>
                                    </p:set>
                                    <p:animEffect transition="in" filter="box(in)">
                                      <p:cBhvr>
                                        <p:cTn id="17" dur="500"/>
                                        <p:tgtEl>
                                          <p:spTgt spid="1761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40"/>
                                        </p:tgtEl>
                                        <p:attrNameLst>
                                          <p:attrName>style.visibility</p:attrName>
                                        </p:attrNameLst>
                                      </p:cBhvr>
                                      <p:to>
                                        <p:strVal val="visible"/>
                                      </p:to>
                                    </p:set>
                                    <p:animEffect transition="in" filter="blinds(horizontal)">
                                      <p:cBhvr>
                                        <p:cTn id="22" dur="500"/>
                                        <p:tgtEl>
                                          <p:spTgt spid="1761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76171"/>
                                        </p:tgtEl>
                                        <p:attrNameLst>
                                          <p:attrName>style.visibility</p:attrName>
                                        </p:attrNameLst>
                                      </p:cBhvr>
                                      <p:to>
                                        <p:strVal val="visible"/>
                                      </p:to>
                                    </p:set>
                                    <p:animEffect transition="in" filter="barn(inHorizontal)">
                                      <p:cBhvr>
                                        <p:cTn id="27" dur="500"/>
                                        <p:tgtEl>
                                          <p:spTgt spid="1761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6146"/>
                                        </p:tgtEl>
                                        <p:attrNameLst>
                                          <p:attrName>style.visibility</p:attrName>
                                        </p:attrNameLst>
                                      </p:cBhvr>
                                      <p:to>
                                        <p:strVal val="visible"/>
                                      </p:to>
                                    </p:set>
                                    <p:animEffect transition="in" filter="blinds(horizontal)">
                                      <p:cBhvr>
                                        <p:cTn id="32" dur="500"/>
                                        <p:tgtEl>
                                          <p:spTgt spid="17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p:cNvSpPr>
            <a:spLocks noGrp="1"/>
          </p:cNvSpPr>
          <p:nvPr>
            <p:ph type="ftr" sz="quarter" idx="10"/>
          </p:nvPr>
        </p:nvSpPr>
        <p:spPr/>
        <p:txBody>
          <a:bodyPr/>
          <a:lstStyle/>
          <a:p>
            <a:fld id="{EA3D8844-BCD3-4375-8523-0C83E0495CB0}" type="slidenum">
              <a:rPr lang="en-US" altLang="zh-CN"/>
              <a:pPr/>
              <a:t>34</a:t>
            </a:fld>
            <a:endParaRPr lang="en-US" altLang="zh-CN"/>
          </a:p>
        </p:txBody>
      </p:sp>
      <p:sp>
        <p:nvSpPr>
          <p:cNvPr id="164877" name="Text Box 13"/>
          <p:cNvSpPr txBox="1">
            <a:spLocks noChangeArrowheads="1"/>
          </p:cNvSpPr>
          <p:nvPr/>
        </p:nvSpPr>
        <p:spPr bwMode="auto">
          <a:xfrm>
            <a:off x="468312" y="3405188"/>
            <a:ext cx="83343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kumimoji="1" lang="zh-CN" altLang="en-US" sz="2800" dirty="0">
                <a:solidFill>
                  <a:srgbClr val="FF0000"/>
                </a:solidFill>
                <a:latin typeface="宋体" panose="02010600030101010101" pitchFamily="2" charset="-122"/>
              </a:rPr>
              <a:t>解</a:t>
            </a:r>
            <a:r>
              <a:rPr kumimoji="1" lang="zh-CN" altLang="en-US" sz="2800" dirty="0">
                <a:solidFill>
                  <a:schemeClr val="tx1"/>
                </a:solidFill>
                <a:latin typeface="宋体" panose="02010600030101010101" pitchFamily="2" charset="-122"/>
              </a:rPr>
              <a:t>　</a:t>
            </a:r>
            <a:r>
              <a:rPr kumimoji="1" lang="en-US" altLang="zh-CN" sz="2800" dirty="0">
                <a:solidFill>
                  <a:schemeClr val="tx1"/>
                </a:solidFill>
                <a:latin typeface="宋体" panose="02010600030101010101" pitchFamily="2" charset="-122"/>
              </a:rPr>
              <a:t>(1)</a:t>
            </a:r>
            <a:r>
              <a:rPr kumimoji="1" lang="zh-CN" altLang="en-US" sz="2800" dirty="0">
                <a:solidFill>
                  <a:schemeClr val="tx1"/>
                </a:solidFill>
                <a:latin typeface="宋体" panose="02010600030101010101" pitchFamily="2" charset="-122"/>
              </a:rPr>
              <a:t>由点</a:t>
            </a:r>
            <a:r>
              <a:rPr kumimoji="1" lang="en-US" altLang="zh-CN" sz="2800" dirty="0">
                <a:solidFill>
                  <a:schemeClr val="tx1"/>
                </a:solidFill>
                <a:latin typeface="宋体" panose="02010600030101010101" pitchFamily="2" charset="-122"/>
              </a:rPr>
              <a:t>(0,0)</a:t>
            </a:r>
            <a:r>
              <a:rPr kumimoji="1" lang="zh-CN" altLang="en-US" sz="2800" dirty="0">
                <a:solidFill>
                  <a:schemeClr val="tx1"/>
                </a:solidFill>
                <a:latin typeface="宋体" panose="02010600030101010101" pitchFamily="2" charset="-122"/>
              </a:rPr>
              <a:t>沿</a:t>
            </a:r>
            <a:r>
              <a:rPr kumimoji="1" lang="en-US" altLang="zh-CN" sz="2800" i="1" dirty="0">
                <a:solidFill>
                  <a:schemeClr val="tx1"/>
                </a:solidFill>
              </a:rPr>
              <a:t>x</a:t>
            </a:r>
            <a:r>
              <a:rPr kumimoji="1" lang="zh-CN" altLang="en-US" sz="2800" dirty="0">
                <a:solidFill>
                  <a:schemeClr val="tx1"/>
                </a:solidFill>
                <a:latin typeface="宋体" panose="02010600030101010101" pitchFamily="2" charset="-122"/>
              </a:rPr>
              <a:t>轴到</a:t>
            </a:r>
            <a:r>
              <a:rPr kumimoji="1" lang="en-US" altLang="zh-CN" sz="2800" dirty="0">
                <a:solidFill>
                  <a:schemeClr val="tx1"/>
                </a:solidFill>
                <a:latin typeface="宋体" panose="02010600030101010101" pitchFamily="2" charset="-122"/>
              </a:rPr>
              <a:t>(2,0)</a:t>
            </a:r>
            <a:r>
              <a:rPr kumimoji="1" lang="zh-CN" altLang="en-US" sz="2800" dirty="0">
                <a:solidFill>
                  <a:schemeClr val="tx1"/>
                </a:solidFill>
                <a:latin typeface="宋体" panose="02010600030101010101" pitchFamily="2" charset="-122"/>
              </a:rPr>
              <a:t>，此时</a:t>
            </a:r>
            <a:r>
              <a:rPr kumimoji="1" lang="en-US" altLang="zh-CN" sz="2800" i="1" dirty="0">
                <a:solidFill>
                  <a:schemeClr val="tx1"/>
                </a:solidFill>
              </a:rPr>
              <a:t>y</a:t>
            </a:r>
            <a:r>
              <a:rPr kumimoji="1" lang="zh-CN" altLang="en-US" sz="2800" dirty="0">
                <a:solidFill>
                  <a:schemeClr val="tx1"/>
                </a:solidFill>
                <a:latin typeface="宋体" panose="02010600030101010101" pitchFamily="2" charset="-122"/>
              </a:rPr>
              <a:t>＝</a:t>
            </a:r>
            <a:r>
              <a:rPr kumimoji="1" lang="en-US" altLang="zh-CN" sz="2800" dirty="0">
                <a:solidFill>
                  <a:schemeClr val="tx1"/>
                </a:solidFill>
                <a:latin typeface="宋体" panose="02010600030101010101" pitchFamily="2" charset="-122"/>
              </a:rPr>
              <a:t>0</a:t>
            </a:r>
            <a:r>
              <a:rPr kumimoji="1" lang="zh-CN" altLang="en-US" sz="2800" dirty="0" smtClean="0">
                <a:solidFill>
                  <a:schemeClr val="tx1"/>
                </a:solidFill>
                <a:latin typeface="宋体" panose="02010600030101010101" pitchFamily="2" charset="-122"/>
              </a:rPr>
              <a:t>，</a:t>
            </a:r>
            <a:r>
              <a:rPr kumimoji="1" lang="en-US" altLang="zh-CN" sz="2800" dirty="0" err="1" smtClean="0">
                <a:solidFill>
                  <a:schemeClr val="tx1"/>
                </a:solidFill>
                <a:latin typeface="宋体" panose="02010600030101010101" pitchFamily="2" charset="-122"/>
              </a:rPr>
              <a:t>d</a:t>
            </a:r>
            <a:r>
              <a:rPr kumimoji="1" lang="en-US" altLang="zh-CN" sz="2800" i="1" dirty="0" err="1" smtClean="0">
                <a:solidFill>
                  <a:schemeClr val="tx1"/>
                </a:solidFill>
              </a:rPr>
              <a:t>y</a:t>
            </a:r>
            <a:r>
              <a:rPr kumimoji="1" lang="zh-CN" altLang="en-US" sz="2800" dirty="0">
                <a:solidFill>
                  <a:schemeClr val="tx1"/>
                </a:solidFill>
                <a:latin typeface="宋体" panose="02010600030101010101" pitchFamily="2" charset="-122"/>
              </a:rPr>
              <a:t>＝</a:t>
            </a:r>
            <a:r>
              <a:rPr kumimoji="1" lang="en-US" altLang="zh-CN" sz="2800" dirty="0">
                <a:solidFill>
                  <a:schemeClr val="tx1"/>
                </a:solidFill>
                <a:latin typeface="宋体" panose="02010600030101010101" pitchFamily="2" charset="-122"/>
              </a:rPr>
              <a:t>0</a:t>
            </a:r>
            <a:r>
              <a:rPr kumimoji="1" lang="zh-CN" altLang="en-US" sz="2800" dirty="0">
                <a:solidFill>
                  <a:schemeClr val="tx1"/>
                </a:solidFill>
                <a:latin typeface="宋体" panose="02010600030101010101" pitchFamily="2" charset="-122"/>
              </a:rPr>
              <a:t>，</a:t>
            </a:r>
            <a:r>
              <a:rPr kumimoji="1" lang="zh-CN" altLang="en-US" sz="2800" dirty="0" smtClean="0">
                <a:solidFill>
                  <a:schemeClr val="tx1"/>
                </a:solidFill>
                <a:latin typeface="宋体" panose="02010600030101010101" pitchFamily="2" charset="-122"/>
              </a:rPr>
              <a:t>所以：</a:t>
            </a:r>
            <a:endParaRPr kumimoji="1" lang="zh-CN" altLang="en-US" sz="2800" dirty="0">
              <a:solidFill>
                <a:schemeClr val="tx1"/>
              </a:solidFill>
              <a:latin typeface="宋体" panose="02010600030101010101" pitchFamily="2" charset="-122"/>
            </a:endParaRPr>
          </a:p>
        </p:txBody>
      </p:sp>
      <p:graphicFrame>
        <p:nvGraphicFramePr>
          <p:cNvPr id="164878" name="Object 14"/>
          <p:cNvGraphicFramePr>
            <a:graphicFrameLocks noChangeAspect="1"/>
          </p:cNvGraphicFramePr>
          <p:nvPr/>
        </p:nvGraphicFramePr>
        <p:xfrm>
          <a:off x="1517650" y="4343400"/>
          <a:ext cx="5797550" cy="1008063"/>
        </p:xfrm>
        <a:graphic>
          <a:graphicData uri="http://schemas.openxmlformats.org/presentationml/2006/ole">
            <mc:AlternateContent xmlns:mc="http://schemas.openxmlformats.org/markup-compatibility/2006">
              <mc:Choice xmlns:v="urn:schemas-microsoft-com:vml" Requires="v">
                <p:oleObj spid="_x0000_s51241" name="Equation" r:id="rId3" imgW="49987200" imgH="9448800" progId="">
                  <p:embed/>
                </p:oleObj>
              </mc:Choice>
              <mc:Fallback>
                <p:oleObj name="Equation" r:id="rId3" imgW="49987200" imgH="9448800" progId="">
                  <p:embed/>
                  <p:pic>
                    <p:nvPicPr>
                      <p:cNvPr id="0" name="Picture 4" descr="image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0" y="4343400"/>
                        <a:ext cx="579755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4885" name="Group 21"/>
          <p:cNvGrpSpPr/>
          <p:nvPr/>
        </p:nvGrpSpPr>
        <p:grpSpPr bwMode="auto">
          <a:xfrm>
            <a:off x="439738" y="628650"/>
            <a:ext cx="8362950" cy="2678113"/>
            <a:chOff x="277" y="391"/>
            <a:chExt cx="5268" cy="1687"/>
          </a:xfrm>
        </p:grpSpPr>
        <p:sp>
          <p:nvSpPr>
            <p:cNvPr id="164880" name="Text Box 16"/>
            <p:cNvSpPr txBox="1">
              <a:spLocks noChangeArrowheads="1"/>
            </p:cNvSpPr>
            <p:nvPr/>
          </p:nvSpPr>
          <p:spPr bwMode="auto">
            <a:xfrm>
              <a:off x="277" y="391"/>
              <a:ext cx="5268"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zh-CN" altLang="en-US" sz="2800" b="1" dirty="0" smtClean="0">
                  <a:solidFill>
                    <a:srgbClr val="CC3300"/>
                  </a:solidFill>
                </a:rPr>
                <a:t>例</a:t>
              </a:r>
              <a:r>
                <a:rPr kumimoji="1" lang="en-US" altLang="zh-CN" sz="2800" b="1" dirty="0" smtClean="0">
                  <a:solidFill>
                    <a:srgbClr val="CC3300"/>
                  </a:solidFill>
                </a:rPr>
                <a:t>7</a:t>
              </a:r>
              <a:r>
                <a:rPr kumimoji="1" lang="en-US" altLang="zh-CN" sz="2800" b="1" dirty="0" smtClean="0"/>
                <a:t> </a:t>
              </a:r>
              <a:r>
                <a:rPr kumimoji="1" lang="zh-CN" altLang="en-US" sz="2800" dirty="0"/>
                <a:t>质点所受外力                                 ，求质点由点</a:t>
              </a:r>
              <a:r>
                <a:rPr kumimoji="1" lang="en-US" altLang="zh-CN" sz="2800" dirty="0"/>
                <a:t>(0,0)</a:t>
              </a:r>
              <a:r>
                <a:rPr kumimoji="1" lang="zh-CN" altLang="en-US" sz="2800" dirty="0"/>
                <a:t>运动到点</a:t>
              </a:r>
              <a:r>
                <a:rPr kumimoji="1" lang="en-US" altLang="zh-CN" sz="2800" dirty="0"/>
                <a:t>(2,4)</a:t>
              </a:r>
              <a:r>
                <a:rPr kumimoji="1" lang="zh-CN" altLang="en-US" sz="2800" dirty="0"/>
                <a:t>的过程中力</a:t>
              </a:r>
              <a:r>
                <a:rPr kumimoji="1" lang="en-US" altLang="zh-CN" sz="2800" dirty="0"/>
                <a:t>F</a:t>
              </a:r>
              <a:r>
                <a:rPr kumimoji="1" lang="zh-CN" altLang="en-US" sz="2800" dirty="0"/>
                <a:t>所做的功：</a:t>
              </a:r>
              <a:r>
                <a:rPr kumimoji="1" lang="en-US" altLang="zh-CN" sz="2800" dirty="0"/>
                <a:t>(1)</a:t>
              </a:r>
              <a:r>
                <a:rPr kumimoji="1" lang="zh-CN" altLang="en-US" sz="2800" dirty="0"/>
                <a:t>先沿</a:t>
              </a:r>
              <a:r>
                <a:rPr kumimoji="1" lang="en-US" altLang="zh-CN" sz="2800" i="1" dirty="0"/>
                <a:t>x</a:t>
              </a:r>
              <a:r>
                <a:rPr kumimoji="1" lang="zh-CN" altLang="en-US" sz="2800" dirty="0"/>
                <a:t>轴由点</a:t>
              </a:r>
              <a:r>
                <a:rPr kumimoji="1" lang="en-US" altLang="zh-CN" sz="2800" dirty="0"/>
                <a:t>(0,0)</a:t>
              </a:r>
              <a:r>
                <a:rPr kumimoji="1" lang="zh-CN" altLang="en-US" sz="2800" dirty="0"/>
                <a:t>运动到点</a:t>
              </a:r>
              <a:r>
                <a:rPr kumimoji="1" lang="en-US" altLang="zh-CN" sz="2800" dirty="0"/>
                <a:t>(2,0)</a:t>
              </a:r>
              <a:r>
                <a:rPr kumimoji="1" lang="zh-CN" altLang="en-US" sz="2800" dirty="0"/>
                <a:t>，再平行</a:t>
              </a:r>
              <a:r>
                <a:rPr kumimoji="1" lang="en-US" altLang="zh-CN" sz="2800" i="1" dirty="0"/>
                <a:t>y</a:t>
              </a:r>
              <a:r>
                <a:rPr kumimoji="1" lang="zh-CN" altLang="en-US" sz="2800" dirty="0"/>
                <a:t>轴由点</a:t>
              </a:r>
              <a:r>
                <a:rPr kumimoji="1" lang="en-US" altLang="zh-CN" sz="2800" dirty="0"/>
                <a:t>(2,0)</a:t>
              </a:r>
              <a:r>
                <a:rPr kumimoji="1" lang="zh-CN" altLang="en-US" sz="2800" dirty="0"/>
                <a:t>运动到点</a:t>
              </a:r>
              <a:r>
                <a:rPr kumimoji="1" lang="en-US" altLang="zh-CN" sz="2800" dirty="0"/>
                <a:t>(2,4)</a:t>
              </a:r>
              <a:r>
                <a:rPr kumimoji="1" lang="zh-CN" altLang="en-US" sz="2800" dirty="0"/>
                <a:t>；</a:t>
              </a:r>
              <a:r>
                <a:rPr kumimoji="1" lang="en-US" altLang="zh-CN" sz="2800" dirty="0"/>
                <a:t>(2)</a:t>
              </a:r>
              <a:r>
                <a:rPr kumimoji="1" lang="zh-CN" altLang="en-US" sz="2800" dirty="0"/>
                <a:t>沿连接</a:t>
              </a:r>
              <a:r>
                <a:rPr kumimoji="1" lang="en-US" altLang="zh-CN" sz="2800" dirty="0"/>
                <a:t>(0,0)</a:t>
              </a:r>
              <a:r>
                <a:rPr kumimoji="1" lang="zh-CN" altLang="en-US" sz="2800" dirty="0"/>
                <a:t>，</a:t>
              </a:r>
              <a:r>
                <a:rPr kumimoji="1" lang="en-US" altLang="zh-CN" sz="2800" dirty="0"/>
                <a:t>(2,4)</a:t>
              </a:r>
              <a:r>
                <a:rPr kumimoji="1" lang="zh-CN" altLang="en-US" sz="2800" dirty="0"/>
                <a:t>两点的直线；</a:t>
              </a:r>
              <a:r>
                <a:rPr kumimoji="1" lang="en-US" altLang="zh-CN" sz="2800" dirty="0"/>
                <a:t>(3)</a:t>
              </a:r>
              <a:r>
                <a:rPr kumimoji="1" lang="zh-CN" altLang="en-US" sz="2800" dirty="0"/>
                <a:t>沿抛物线           由点</a:t>
              </a:r>
              <a:r>
                <a:rPr kumimoji="1" lang="en-US" altLang="zh-CN" sz="2800" dirty="0"/>
                <a:t>(0,0)</a:t>
              </a:r>
              <a:r>
                <a:rPr kumimoji="1" lang="zh-CN" altLang="en-US" sz="2800" dirty="0"/>
                <a:t>到点</a:t>
              </a:r>
              <a:r>
                <a:rPr kumimoji="1" lang="en-US" altLang="zh-CN" sz="2800" dirty="0"/>
                <a:t>(2,4)(</a:t>
              </a:r>
              <a:r>
                <a:rPr kumimoji="1" lang="zh-CN" altLang="en-US" sz="2800" dirty="0"/>
                <a:t>单位为国际单位制</a:t>
              </a:r>
              <a:r>
                <a:rPr kumimoji="1" lang="en-US" altLang="zh-CN" sz="2800" dirty="0"/>
                <a:t>).</a:t>
              </a:r>
              <a:endParaRPr kumimoji="1" lang="en-US" altLang="zh-CN" sz="2800" dirty="0">
                <a:solidFill>
                  <a:schemeClr val="tx1"/>
                </a:solidFill>
                <a:latin typeface="宋体" panose="02010600030101010101" pitchFamily="2" charset="-122"/>
              </a:endParaRPr>
            </a:p>
          </p:txBody>
        </p:sp>
        <p:graphicFrame>
          <p:nvGraphicFramePr>
            <p:cNvPr id="164881" name="Object 17"/>
            <p:cNvGraphicFramePr>
              <a:graphicFrameLocks noChangeAspect="1"/>
            </p:cNvGraphicFramePr>
            <p:nvPr/>
          </p:nvGraphicFramePr>
          <p:xfrm>
            <a:off x="2154" y="427"/>
            <a:ext cx="1950" cy="334"/>
          </p:xfrm>
          <a:graphic>
            <a:graphicData uri="http://schemas.openxmlformats.org/presentationml/2006/ole">
              <mc:AlternateContent xmlns:mc="http://schemas.openxmlformats.org/markup-compatibility/2006">
                <mc:Choice xmlns:v="urn:schemas-microsoft-com:vml" Requires="v">
                  <p:oleObj spid="_x0000_s51242" name="Equation" r:id="rId5" imgW="30784800" imgH="5486400" progId="">
                    <p:embed/>
                  </p:oleObj>
                </mc:Choice>
                <mc:Fallback>
                  <p:oleObj name="Equation" r:id="rId5" imgW="30784800" imgH="5486400" progId="">
                    <p:embed/>
                    <p:pic>
                      <p:nvPicPr>
                        <p:cNvPr id="0" name="Picture 3" descr="image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 y="427"/>
                          <a:ext cx="1950"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82" name="Object 18"/>
            <p:cNvGraphicFramePr>
              <a:graphicFrameLocks noChangeAspect="1"/>
            </p:cNvGraphicFramePr>
            <p:nvPr/>
          </p:nvGraphicFramePr>
          <p:xfrm>
            <a:off x="995" y="1701"/>
            <a:ext cx="634" cy="345"/>
          </p:xfrm>
          <a:graphic>
            <a:graphicData uri="http://schemas.openxmlformats.org/presentationml/2006/ole">
              <mc:AlternateContent xmlns:mc="http://schemas.openxmlformats.org/markup-compatibility/2006">
                <mc:Choice xmlns:v="urn:schemas-microsoft-com:vml" Requires="v">
                  <p:oleObj spid="_x0000_s51243" name="Equation" r:id="rId7" imgW="10058400" imgH="5486400" progId="">
                    <p:embed/>
                  </p:oleObj>
                </mc:Choice>
                <mc:Fallback>
                  <p:oleObj name="Equation" r:id="rId7" imgW="10058400" imgH="5486400" progId="">
                    <p:embed/>
                    <p:pic>
                      <p:nvPicPr>
                        <p:cNvPr id="0" name="Picture 2" descr="image1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5" y="1701"/>
                          <a:ext cx="634"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4884" name="Object 20"/>
          <p:cNvGraphicFramePr>
            <a:graphicFrameLocks noChangeAspect="1"/>
          </p:cNvGraphicFramePr>
          <p:nvPr/>
        </p:nvGraphicFramePr>
        <p:xfrm>
          <a:off x="1524000" y="5410200"/>
          <a:ext cx="4968875" cy="798512"/>
        </p:xfrm>
        <a:graphic>
          <a:graphicData uri="http://schemas.openxmlformats.org/presentationml/2006/ole">
            <mc:AlternateContent xmlns:mc="http://schemas.openxmlformats.org/markup-compatibility/2006">
              <mc:Choice xmlns:v="urn:schemas-microsoft-com:vml" Requires="v">
                <p:oleObj spid="_x0000_s51244" name="Equation" r:id="rId9" imgW="45415200" imgH="7924800" progId="">
                  <p:embed/>
                </p:oleObj>
              </mc:Choice>
              <mc:Fallback>
                <p:oleObj name="Equation" r:id="rId9" imgW="45415200" imgH="7924800" progId="">
                  <p:embed/>
                  <p:pic>
                    <p:nvPicPr>
                      <p:cNvPr id="0" name="Picture 1" descr="image1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410200"/>
                        <a:ext cx="4968875"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4877"/>
                                        </p:tgtEl>
                                        <p:attrNameLst>
                                          <p:attrName>style.visibility</p:attrName>
                                        </p:attrNameLst>
                                      </p:cBhvr>
                                      <p:to>
                                        <p:strVal val="visible"/>
                                      </p:to>
                                    </p:set>
                                    <p:animEffect transition="in" filter="slide(fromLeft)">
                                      <p:cBhvr>
                                        <p:cTn id="7" dur="500"/>
                                        <p:tgtEl>
                                          <p:spTgt spid="164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4878"/>
                                        </p:tgtEl>
                                        <p:attrNameLst>
                                          <p:attrName>style.visibility</p:attrName>
                                        </p:attrNameLst>
                                      </p:cBhvr>
                                      <p:to>
                                        <p:strVal val="visible"/>
                                      </p:to>
                                    </p:set>
                                    <p:animEffect transition="in" filter="wipe(left)">
                                      <p:cBhvr>
                                        <p:cTn id="12" dur="500"/>
                                        <p:tgtEl>
                                          <p:spTgt spid="1648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884"/>
                                        </p:tgtEl>
                                        <p:attrNameLst>
                                          <p:attrName>style.visibility</p:attrName>
                                        </p:attrNameLst>
                                      </p:cBhvr>
                                      <p:to>
                                        <p:strVal val="visible"/>
                                      </p:to>
                                    </p:set>
                                    <p:animEffect transition="in" filter="wipe(left)">
                                      <p:cBhvr>
                                        <p:cTn id="17" dur="500"/>
                                        <p:tgtEl>
                                          <p:spTgt spid="164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2"/>
          <p:cNvSpPr>
            <a:spLocks noGrp="1"/>
          </p:cNvSpPr>
          <p:nvPr>
            <p:ph type="ftr" sz="quarter" idx="10"/>
          </p:nvPr>
        </p:nvSpPr>
        <p:spPr/>
        <p:txBody>
          <a:bodyPr/>
          <a:lstStyle/>
          <a:p>
            <a:fld id="{25F02129-E90D-478F-A54F-C11E18D8565B}" type="slidenum">
              <a:rPr lang="en-US" altLang="zh-CN"/>
              <a:pPr/>
              <a:t>35</a:t>
            </a:fld>
            <a:endParaRPr lang="en-US" altLang="zh-CN"/>
          </a:p>
        </p:txBody>
      </p:sp>
      <p:sp>
        <p:nvSpPr>
          <p:cNvPr id="172036" name="Text Box 4"/>
          <p:cNvSpPr txBox="1">
            <a:spLocks noChangeArrowheads="1"/>
          </p:cNvSpPr>
          <p:nvPr/>
        </p:nvSpPr>
        <p:spPr bwMode="auto">
          <a:xfrm>
            <a:off x="250825" y="1447800"/>
            <a:ext cx="8424863" cy="52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dirty="0">
                <a:solidFill>
                  <a:schemeClr val="tx1"/>
                </a:solidFill>
                <a:latin typeface="宋体" panose="02010600030101010101" pitchFamily="2" charset="-122"/>
              </a:rPr>
              <a:t>(2)</a:t>
            </a:r>
            <a:r>
              <a:rPr kumimoji="1" lang="zh-CN" altLang="en-US" sz="2800" dirty="0">
                <a:solidFill>
                  <a:schemeClr val="tx1"/>
                </a:solidFill>
                <a:latin typeface="宋体" panose="02010600030101010101" pitchFamily="2" charset="-122"/>
              </a:rPr>
              <a:t>因为由原点到点</a:t>
            </a:r>
            <a:r>
              <a:rPr kumimoji="1" lang="en-US" altLang="zh-CN" sz="2800" dirty="0">
                <a:solidFill>
                  <a:schemeClr val="tx1"/>
                </a:solidFill>
                <a:latin typeface="宋体" panose="02010600030101010101" pitchFamily="2" charset="-122"/>
              </a:rPr>
              <a:t>(2,4)</a:t>
            </a:r>
            <a:r>
              <a:rPr kumimoji="1" lang="zh-CN" altLang="en-US" sz="2800" dirty="0">
                <a:solidFill>
                  <a:schemeClr val="tx1"/>
                </a:solidFill>
                <a:latin typeface="宋体" panose="02010600030101010101" pitchFamily="2" charset="-122"/>
              </a:rPr>
              <a:t>的直线方程为</a:t>
            </a:r>
            <a:r>
              <a:rPr kumimoji="1" lang="en-US" altLang="zh-CN" sz="2800" i="1" dirty="0">
                <a:solidFill>
                  <a:schemeClr val="tx1"/>
                </a:solidFill>
              </a:rPr>
              <a:t>y</a:t>
            </a:r>
            <a:r>
              <a:rPr kumimoji="1" lang="zh-CN" altLang="en-US" sz="2800" dirty="0">
                <a:solidFill>
                  <a:schemeClr val="tx1"/>
                </a:solidFill>
              </a:rPr>
              <a:t>＝</a:t>
            </a:r>
            <a:r>
              <a:rPr kumimoji="1" lang="en-US" altLang="zh-CN" sz="2800" dirty="0">
                <a:solidFill>
                  <a:schemeClr val="tx1"/>
                </a:solidFill>
              </a:rPr>
              <a:t>2</a:t>
            </a:r>
            <a:r>
              <a:rPr kumimoji="1" lang="en-US" altLang="zh-CN" sz="2800" i="1" dirty="0">
                <a:solidFill>
                  <a:schemeClr val="tx1"/>
                </a:solidFill>
              </a:rPr>
              <a:t>x</a:t>
            </a:r>
            <a:r>
              <a:rPr kumimoji="1" lang="zh-CN" altLang="en-US" sz="2800" dirty="0">
                <a:solidFill>
                  <a:schemeClr val="tx1"/>
                </a:solidFill>
                <a:latin typeface="宋体" panose="02010600030101010101" pitchFamily="2" charset="-122"/>
              </a:rPr>
              <a:t>，所以</a:t>
            </a:r>
          </a:p>
        </p:txBody>
      </p:sp>
      <p:graphicFrame>
        <p:nvGraphicFramePr>
          <p:cNvPr id="172037" name="Object 5"/>
          <p:cNvGraphicFramePr>
            <a:graphicFrameLocks noChangeAspect="1"/>
          </p:cNvGraphicFramePr>
          <p:nvPr/>
        </p:nvGraphicFramePr>
        <p:xfrm>
          <a:off x="479425" y="2273300"/>
          <a:ext cx="8196263" cy="850900"/>
        </p:xfrm>
        <a:graphic>
          <a:graphicData uri="http://schemas.openxmlformats.org/presentationml/2006/ole">
            <mc:AlternateContent xmlns:mc="http://schemas.openxmlformats.org/markup-compatibility/2006">
              <mc:Choice xmlns:v="urn:schemas-microsoft-com:vml" Requires="v">
                <p:oleObj spid="_x0000_s52265" name="Equation" r:id="rId3" imgW="83515200" imgH="9448800" progId="">
                  <p:embed/>
                </p:oleObj>
              </mc:Choice>
              <mc:Fallback>
                <p:oleObj name="Equation" r:id="rId3" imgW="83515200" imgH="9448800" progId="">
                  <p:embed/>
                  <p:pic>
                    <p:nvPicPr>
                      <p:cNvPr id="0" name="Picture 4" descr="image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2273300"/>
                        <a:ext cx="8196263"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8" name="Object 6"/>
          <p:cNvGraphicFramePr>
            <a:graphicFrameLocks noChangeAspect="1"/>
          </p:cNvGraphicFramePr>
          <p:nvPr/>
        </p:nvGraphicFramePr>
        <p:xfrm>
          <a:off x="1403350" y="4267200"/>
          <a:ext cx="6480175" cy="1016000"/>
        </p:xfrm>
        <a:graphic>
          <a:graphicData uri="http://schemas.openxmlformats.org/presentationml/2006/ole">
            <mc:AlternateContent xmlns:mc="http://schemas.openxmlformats.org/markup-compatibility/2006">
              <mc:Choice xmlns:v="urn:schemas-microsoft-com:vml" Requires="v">
                <p:oleObj spid="_x0000_s52266" name="Equation" r:id="rId5" imgW="58826400" imgH="10058400" progId="">
                  <p:embed/>
                </p:oleObj>
              </mc:Choice>
              <mc:Fallback>
                <p:oleObj name="Equation" r:id="rId5" imgW="58826400" imgH="10058400" progId="">
                  <p:embed/>
                  <p:pic>
                    <p:nvPicPr>
                      <p:cNvPr id="0" name="Picture 3" descr="image1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267200"/>
                        <a:ext cx="64801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2045" name="Group 13"/>
          <p:cNvGrpSpPr/>
          <p:nvPr/>
        </p:nvGrpSpPr>
        <p:grpSpPr bwMode="auto">
          <a:xfrm>
            <a:off x="260350" y="3513141"/>
            <a:ext cx="7335838" cy="588963"/>
            <a:chOff x="328" y="2439"/>
            <a:chExt cx="4621" cy="371"/>
          </a:xfrm>
        </p:grpSpPr>
        <p:sp>
          <p:nvSpPr>
            <p:cNvPr id="172040" name="Text Box 8"/>
            <p:cNvSpPr txBox="1">
              <a:spLocks noChangeArrowheads="1"/>
            </p:cNvSpPr>
            <p:nvPr/>
          </p:nvSpPr>
          <p:spPr bwMode="auto">
            <a:xfrm>
              <a:off x="328" y="2456"/>
              <a:ext cx="4621"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dirty="0">
                  <a:solidFill>
                    <a:schemeClr val="tx1"/>
                  </a:solidFill>
                  <a:latin typeface="宋体" panose="02010600030101010101" pitchFamily="2" charset="-122"/>
                </a:rPr>
                <a:t>(3)</a:t>
              </a:r>
              <a:r>
                <a:rPr kumimoji="1" lang="zh-CN" altLang="en-US" sz="2800" dirty="0">
                  <a:solidFill>
                    <a:schemeClr val="tx1"/>
                  </a:solidFill>
                  <a:latin typeface="宋体" panose="02010600030101010101" pitchFamily="2" charset="-122"/>
                </a:rPr>
                <a:t>因为      ，所以</a:t>
              </a:r>
            </a:p>
          </p:txBody>
        </p:sp>
        <p:graphicFrame>
          <p:nvGraphicFramePr>
            <p:cNvPr id="172041" name="Object 9"/>
            <p:cNvGraphicFramePr>
              <a:graphicFrameLocks noChangeAspect="1"/>
            </p:cNvGraphicFramePr>
            <p:nvPr/>
          </p:nvGraphicFramePr>
          <p:xfrm>
            <a:off x="1202" y="2439"/>
            <a:ext cx="680" cy="370"/>
          </p:xfrm>
          <a:graphic>
            <a:graphicData uri="http://schemas.openxmlformats.org/presentationml/2006/ole">
              <mc:AlternateContent xmlns:mc="http://schemas.openxmlformats.org/markup-compatibility/2006">
                <mc:Choice xmlns:v="urn:schemas-microsoft-com:vml" Requires="v">
                  <p:oleObj spid="_x0000_s52267" name="Equation" r:id="rId7" imgW="10058400" imgH="5486400" progId="">
                    <p:embed/>
                  </p:oleObj>
                </mc:Choice>
                <mc:Fallback>
                  <p:oleObj name="Equation" r:id="rId7" imgW="10058400" imgH="5486400" progId="">
                    <p:embed/>
                    <p:pic>
                      <p:nvPicPr>
                        <p:cNvPr id="0" name="Picture 2" descr="image1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2439"/>
                          <a:ext cx="680"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2042" name="Text Box 10"/>
          <p:cNvSpPr txBox="1">
            <a:spLocks noChangeArrowheads="1"/>
          </p:cNvSpPr>
          <p:nvPr/>
        </p:nvSpPr>
        <p:spPr bwMode="auto">
          <a:xfrm>
            <a:off x="566738" y="5530850"/>
            <a:ext cx="73358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dirty="0">
                <a:solidFill>
                  <a:schemeClr val="tx1"/>
                </a:solidFill>
                <a:latin typeface="宋体" panose="02010600030101010101" pitchFamily="2" charset="-122"/>
              </a:rPr>
              <a:t>可见题中所示力是</a:t>
            </a:r>
            <a:r>
              <a:rPr kumimoji="1" lang="zh-CN" altLang="en-US" sz="2800" dirty="0">
                <a:solidFill>
                  <a:srgbClr val="CC3300"/>
                </a:solidFill>
                <a:latin typeface="宋体" panose="02010600030101010101" pitchFamily="2" charset="-122"/>
              </a:rPr>
              <a:t>非保守力</a:t>
            </a:r>
            <a:r>
              <a:rPr kumimoji="1" lang="en-US" altLang="zh-CN" sz="2800" dirty="0">
                <a:solidFill>
                  <a:schemeClr val="tx1"/>
                </a:solidFill>
                <a:latin typeface="宋体" panose="02010600030101010101" pitchFamily="2" charset="-122"/>
              </a:rPr>
              <a:t>.</a:t>
            </a:r>
          </a:p>
        </p:txBody>
      </p:sp>
      <p:graphicFrame>
        <p:nvGraphicFramePr>
          <p:cNvPr id="172043" name="Object 11"/>
          <p:cNvGraphicFramePr>
            <a:graphicFrameLocks noGrp="1" noChangeAspect="1"/>
          </p:cNvGraphicFramePr>
          <p:nvPr>
            <p:ph/>
          </p:nvPr>
        </p:nvGraphicFramePr>
        <p:xfrm>
          <a:off x="2807493" y="76200"/>
          <a:ext cx="3311525" cy="1006475"/>
        </p:xfrm>
        <a:graphic>
          <a:graphicData uri="http://schemas.openxmlformats.org/presentationml/2006/ole">
            <mc:AlternateContent xmlns:mc="http://schemas.openxmlformats.org/markup-compatibility/2006">
              <mc:Choice xmlns:v="urn:schemas-microsoft-com:vml" Requires="v">
                <p:oleObj spid="_x0000_s52268" name="Equation" r:id="rId9" imgW="31089600" imgH="9448800" progId="">
                  <p:embed/>
                </p:oleObj>
              </mc:Choice>
              <mc:Fallback>
                <p:oleObj name="Equation" r:id="rId9" imgW="31089600" imgH="9448800" progId="">
                  <p:embed/>
                  <p:pic>
                    <p:nvPicPr>
                      <p:cNvPr id="0" name="Picture 1" descr="image18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7493" y="76200"/>
                        <a:ext cx="33115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slide(fromLeft)">
                                      <p:cBhvr>
                                        <p:cTn id="7" dur="500"/>
                                        <p:tgtEl>
                                          <p:spTgt spid="172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wipe(left)">
                                      <p:cBhvr>
                                        <p:cTn id="12" dur="500"/>
                                        <p:tgtEl>
                                          <p:spTgt spid="17203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72045"/>
                                        </p:tgtEl>
                                        <p:attrNameLst>
                                          <p:attrName>style.visibility</p:attrName>
                                        </p:attrNameLst>
                                      </p:cBhvr>
                                      <p:to>
                                        <p:strVal val="visible"/>
                                      </p:to>
                                    </p:set>
                                    <p:animEffect transition="in" filter="slide(fromBottom)">
                                      <p:cBhvr>
                                        <p:cTn id="17" dur="500"/>
                                        <p:tgtEl>
                                          <p:spTgt spid="1720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2038"/>
                                        </p:tgtEl>
                                        <p:attrNameLst>
                                          <p:attrName>style.visibility</p:attrName>
                                        </p:attrNameLst>
                                      </p:cBhvr>
                                      <p:to>
                                        <p:strVal val="visible"/>
                                      </p:to>
                                    </p:set>
                                    <p:animEffect transition="in" filter="wipe(left)">
                                      <p:cBhvr>
                                        <p:cTn id="22" dur="500"/>
                                        <p:tgtEl>
                                          <p:spTgt spid="17203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72042"/>
                                        </p:tgtEl>
                                        <p:attrNameLst>
                                          <p:attrName>style.visibility</p:attrName>
                                        </p:attrNameLst>
                                      </p:cBhvr>
                                      <p:to>
                                        <p:strVal val="visible"/>
                                      </p:to>
                                    </p:set>
                                    <p:animEffect transition="in" filter="slide(fromLeft)">
                                      <p:cBhvr>
                                        <p:cTn id="27" dur="500"/>
                                        <p:tgtEl>
                                          <p:spTgt spid="17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utoUpdateAnimBg="0"/>
      <p:bldP spid="17204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8" name="灯片编号占位符 4"/>
          <p:cNvSpPr>
            <a:spLocks noGrp="1"/>
          </p:cNvSpPr>
          <p:nvPr>
            <p:ph type="sldNum" sz="quarter" idx="12"/>
          </p:nvPr>
        </p:nvSpPr>
        <p:spPr/>
        <p:txBody>
          <a:bodyPr/>
          <a:lstStyle/>
          <a:p>
            <a:fld id="{4807415B-69C4-4B44-9493-7419D8C611DA}" type="slidenum">
              <a:rPr lang="en-US" altLang="zh-CN"/>
              <a:pPr/>
              <a:t>36</a:t>
            </a:fld>
            <a:endParaRPr lang="en-US" altLang="zh-CN"/>
          </a:p>
        </p:txBody>
      </p:sp>
      <p:sp>
        <p:nvSpPr>
          <p:cNvPr id="384003"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质点系的功能原理</a:t>
            </a:r>
          </a:p>
        </p:txBody>
      </p:sp>
      <p:grpSp>
        <p:nvGrpSpPr>
          <p:cNvPr id="384004" name="Group 4"/>
          <p:cNvGrpSpPr/>
          <p:nvPr/>
        </p:nvGrpSpPr>
        <p:grpSpPr bwMode="auto">
          <a:xfrm>
            <a:off x="4495800" y="1676400"/>
            <a:ext cx="3705225" cy="684213"/>
            <a:chOff x="1429" y="300"/>
            <a:chExt cx="2334" cy="431"/>
          </a:xfrm>
        </p:grpSpPr>
        <p:graphicFrame>
          <p:nvGraphicFramePr>
            <p:cNvPr id="384005" name="Object 5"/>
            <p:cNvGraphicFramePr>
              <a:graphicFrameLocks noChangeAspect="1"/>
            </p:cNvGraphicFramePr>
            <p:nvPr/>
          </p:nvGraphicFramePr>
          <p:xfrm>
            <a:off x="2676" y="312"/>
            <a:ext cx="1087" cy="401"/>
          </p:xfrm>
          <a:graphic>
            <a:graphicData uri="http://schemas.openxmlformats.org/presentationml/2006/ole">
              <mc:AlternateContent xmlns:mc="http://schemas.openxmlformats.org/markup-compatibility/2006">
                <mc:Choice xmlns:v="urn:schemas-microsoft-com:vml" Requires="v">
                  <p:oleObj spid="_x0000_s53319" name="公式" r:id="rId3" imgW="18672480" imgH="6896160" progId="">
                    <p:embed/>
                  </p:oleObj>
                </mc:Choice>
                <mc:Fallback>
                  <p:oleObj name="公式" r:id="rId3" imgW="18672480" imgH="6896160" progId="">
                    <p:embed/>
                    <p:pic>
                      <p:nvPicPr>
                        <p:cNvPr id="0" name="Picture 7" descr="image1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 y="312"/>
                          <a:ext cx="1087"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06" name="Object 6"/>
            <p:cNvGraphicFramePr>
              <a:graphicFrameLocks noChangeAspect="1"/>
            </p:cNvGraphicFramePr>
            <p:nvPr/>
          </p:nvGraphicFramePr>
          <p:xfrm>
            <a:off x="1429" y="300"/>
            <a:ext cx="1270" cy="431"/>
          </p:xfrm>
          <a:graphic>
            <a:graphicData uri="http://schemas.openxmlformats.org/presentationml/2006/ole">
              <mc:AlternateContent xmlns:mc="http://schemas.openxmlformats.org/markup-compatibility/2006">
                <mc:Choice xmlns:v="urn:schemas-microsoft-com:vml" Requires="v">
                  <p:oleObj spid="_x0000_s53320" name="公式" r:id="rId5" imgW="939240" imgH="304920" progId="">
                    <p:embed/>
                  </p:oleObj>
                </mc:Choice>
                <mc:Fallback>
                  <p:oleObj name="公式" r:id="rId5" imgW="939240" imgH="304920" progId="">
                    <p:embed/>
                    <p:pic>
                      <p:nvPicPr>
                        <p:cNvPr id="0" name="Picture 6" descr="image1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 y="300"/>
                          <a:ext cx="1270"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4007" name="Rectangle 7"/>
          <p:cNvSpPr>
            <a:spLocks noChangeArrowheads="1"/>
          </p:cNvSpPr>
          <p:nvPr/>
        </p:nvSpPr>
        <p:spPr bwMode="auto">
          <a:xfrm>
            <a:off x="533400" y="1752600"/>
            <a:ext cx="4032250" cy="519113"/>
          </a:xfrm>
          <a:prstGeom prst="rect">
            <a:avLst/>
          </a:prstGeom>
          <a:noFill/>
          <a:ln w="9525" algn="ctr">
            <a:noFill/>
            <a:miter lim="800000"/>
          </a:ln>
          <a:effectLst/>
        </p:spPr>
        <p:txBody>
          <a:bodyPr>
            <a:spAutoFit/>
          </a:bodyPr>
          <a:lstStyle/>
          <a:p>
            <a:pPr>
              <a:spcBef>
                <a:spcPct val="50000"/>
              </a:spcBef>
            </a:pPr>
            <a:r>
              <a:rPr lang="zh-CN" altLang="en-US" sz="2800"/>
              <a:t>质点系的动能定理：</a:t>
            </a:r>
          </a:p>
        </p:txBody>
      </p:sp>
      <p:grpSp>
        <p:nvGrpSpPr>
          <p:cNvPr id="384008" name="Group 8"/>
          <p:cNvGrpSpPr/>
          <p:nvPr/>
        </p:nvGrpSpPr>
        <p:grpSpPr bwMode="auto">
          <a:xfrm>
            <a:off x="685800" y="2514600"/>
            <a:ext cx="4897438" cy="576263"/>
            <a:chOff x="385" y="1525"/>
            <a:chExt cx="3085" cy="363"/>
          </a:xfrm>
        </p:grpSpPr>
        <p:graphicFrame>
          <p:nvGraphicFramePr>
            <p:cNvPr id="384009" name="Object 9"/>
            <p:cNvGraphicFramePr>
              <a:graphicFrameLocks noChangeAspect="1"/>
            </p:cNvGraphicFramePr>
            <p:nvPr/>
          </p:nvGraphicFramePr>
          <p:xfrm>
            <a:off x="1519" y="1525"/>
            <a:ext cx="1951" cy="363"/>
          </p:xfrm>
          <a:graphic>
            <a:graphicData uri="http://schemas.openxmlformats.org/presentationml/2006/ole">
              <mc:AlternateContent xmlns:mc="http://schemas.openxmlformats.org/markup-compatibility/2006">
                <mc:Choice xmlns:v="urn:schemas-microsoft-com:vml" Requires="v">
                  <p:oleObj spid="_x0000_s53321" r:id="rId7" imgW="39388680" imgH="7302600" progId="">
                    <p:embed/>
                  </p:oleObj>
                </mc:Choice>
                <mc:Fallback>
                  <p:oleObj r:id="rId7" imgW="39388680" imgH="7302600" progId="">
                    <p:embed/>
                    <p:pic>
                      <p:nvPicPr>
                        <p:cNvPr id="0" name="Picture 5" descr="image1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1525"/>
                          <a:ext cx="195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10" name="Text Box 10"/>
            <p:cNvSpPr txBox="1">
              <a:spLocks noChangeArrowheads="1"/>
            </p:cNvSpPr>
            <p:nvPr/>
          </p:nvSpPr>
          <p:spPr bwMode="auto">
            <a:xfrm>
              <a:off x="385" y="1525"/>
              <a:ext cx="861" cy="327"/>
            </a:xfrm>
            <a:prstGeom prst="rect">
              <a:avLst/>
            </a:prstGeom>
            <a:noFill/>
            <a:ln w="9525" algn="ctr">
              <a:noFill/>
              <a:miter lim="800000"/>
            </a:ln>
            <a:effectLst/>
          </p:spPr>
          <p:txBody>
            <a:bodyPr>
              <a:spAutoFit/>
            </a:bodyPr>
            <a:lstStyle/>
            <a:p>
              <a:pPr>
                <a:spcBef>
                  <a:spcPct val="50000"/>
                </a:spcBef>
              </a:pPr>
              <a:r>
                <a:rPr lang="zh-CN" altLang="en-US" sz="2800"/>
                <a:t>其中</a:t>
              </a:r>
            </a:p>
          </p:txBody>
        </p:sp>
      </p:grpSp>
      <p:graphicFrame>
        <p:nvGraphicFramePr>
          <p:cNvPr id="384011" name="Object 11"/>
          <p:cNvGraphicFramePr>
            <a:graphicFrameLocks noChangeAspect="1"/>
          </p:cNvGraphicFramePr>
          <p:nvPr/>
        </p:nvGraphicFramePr>
        <p:xfrm>
          <a:off x="1071562" y="4114800"/>
          <a:ext cx="3652838" cy="603250"/>
        </p:xfrm>
        <a:graphic>
          <a:graphicData uri="http://schemas.openxmlformats.org/presentationml/2006/ole">
            <mc:AlternateContent xmlns:mc="http://schemas.openxmlformats.org/markup-compatibility/2006">
              <mc:Choice xmlns:v="urn:schemas-microsoft-com:vml" Requires="v">
                <p:oleObj spid="_x0000_s53322" name="公式" r:id="rId9" imgW="46700280" imgH="7709040" progId="">
                  <p:embed/>
                </p:oleObj>
              </mc:Choice>
              <mc:Fallback>
                <p:oleObj name="公式" r:id="rId9" imgW="46700280" imgH="7709040" progId="">
                  <p:embed/>
                  <p:pic>
                    <p:nvPicPr>
                      <p:cNvPr id="0" name="Picture 4" descr="image1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62" y="4114800"/>
                        <a:ext cx="36528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12" name="Object 12"/>
          <p:cNvGraphicFramePr>
            <a:graphicFrameLocks noChangeAspect="1"/>
          </p:cNvGraphicFramePr>
          <p:nvPr/>
        </p:nvGraphicFramePr>
        <p:xfrm>
          <a:off x="1647825" y="3200400"/>
          <a:ext cx="4752975" cy="603250"/>
        </p:xfrm>
        <a:graphic>
          <a:graphicData uri="http://schemas.openxmlformats.org/presentationml/2006/ole">
            <mc:AlternateContent xmlns:mc="http://schemas.openxmlformats.org/markup-compatibility/2006">
              <mc:Choice xmlns:v="urn:schemas-microsoft-com:vml" Requires="v">
                <p:oleObj spid="_x0000_s53323" name="公式" r:id="rId11" imgW="60917400" imgH="7709040" progId="">
                  <p:embed/>
                </p:oleObj>
              </mc:Choice>
              <mc:Fallback>
                <p:oleObj name="公式" r:id="rId11" imgW="60917400" imgH="7709040" progId="">
                  <p:embed/>
                  <p:pic>
                    <p:nvPicPr>
                      <p:cNvPr id="0" name="Picture 3" descr="image1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7825" y="3200400"/>
                        <a:ext cx="47529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4013" name="Group 13"/>
          <p:cNvGrpSpPr/>
          <p:nvPr/>
        </p:nvGrpSpPr>
        <p:grpSpPr bwMode="auto">
          <a:xfrm>
            <a:off x="990600" y="4953000"/>
            <a:ext cx="7200900" cy="622300"/>
            <a:chOff x="295" y="3203"/>
            <a:chExt cx="4536" cy="392"/>
          </a:xfrm>
        </p:grpSpPr>
        <p:graphicFrame>
          <p:nvGraphicFramePr>
            <p:cNvPr id="384014" name="Object 14"/>
            <p:cNvGraphicFramePr>
              <a:graphicFrameLocks noChangeAspect="1"/>
            </p:cNvGraphicFramePr>
            <p:nvPr/>
          </p:nvGraphicFramePr>
          <p:xfrm>
            <a:off x="839" y="3203"/>
            <a:ext cx="3992" cy="392"/>
          </p:xfrm>
          <a:graphic>
            <a:graphicData uri="http://schemas.openxmlformats.org/presentationml/2006/ole">
              <mc:AlternateContent xmlns:mc="http://schemas.openxmlformats.org/markup-compatibility/2006">
                <mc:Choice xmlns:v="urn:schemas-microsoft-com:vml" Requires="v">
                  <p:oleObj spid="_x0000_s53324" r:id="rId13" imgW="77571360" imgH="7709040" progId="">
                    <p:embed/>
                  </p:oleObj>
                </mc:Choice>
                <mc:Fallback>
                  <p:oleObj r:id="rId13" imgW="77571360" imgH="7709040" progId="">
                    <p:embed/>
                    <p:pic>
                      <p:nvPicPr>
                        <p:cNvPr id="0" name="Picture 2" descr="image1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 y="3203"/>
                          <a:ext cx="3992"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15" name="Object 15"/>
            <p:cNvGraphicFramePr>
              <a:graphicFrameLocks noChangeAspect="1"/>
            </p:cNvGraphicFramePr>
            <p:nvPr/>
          </p:nvGraphicFramePr>
          <p:xfrm>
            <a:off x="295" y="3249"/>
            <a:ext cx="272" cy="247"/>
          </p:xfrm>
          <a:graphic>
            <a:graphicData uri="http://schemas.openxmlformats.org/presentationml/2006/ole">
              <mc:AlternateContent xmlns:mc="http://schemas.openxmlformats.org/markup-compatibility/2006">
                <mc:Choice xmlns:v="urn:schemas-microsoft-com:vml" Requires="v">
                  <p:oleObj spid="_x0000_s53325" name="公式" r:id="rId15" imgW="4455360" imgH="4051440" progId="">
                    <p:embed/>
                  </p:oleObj>
                </mc:Choice>
                <mc:Fallback>
                  <p:oleObj name="公式" r:id="rId15" imgW="4455360" imgH="4051440" progId="">
                    <p:embed/>
                    <p:pic>
                      <p:nvPicPr>
                        <p:cNvPr id="0" name="Picture 1" descr="image1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 y="3249"/>
                          <a:ext cx="272"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TextBox 1"/>
          <p:cNvSpPr txBox="1"/>
          <p:nvPr/>
        </p:nvSpPr>
        <p:spPr>
          <a:xfrm>
            <a:off x="3886200" y="5638800"/>
            <a:ext cx="4648200" cy="584775"/>
          </a:xfrm>
          <a:prstGeom prst="rect">
            <a:avLst/>
          </a:prstGeom>
          <a:noFill/>
        </p:spPr>
        <p:txBody>
          <a:bodyPr wrap="square" rtlCol="0">
            <a:spAutoFit/>
          </a:bodyPr>
          <a:lstStyle/>
          <a:p>
            <a:r>
              <a:rPr lang="en-US" altLang="zh-CN" sz="3200" i="1" dirty="0" smtClean="0"/>
              <a:t>= </a:t>
            </a:r>
            <a:r>
              <a:rPr lang="en-US" altLang="zh-CN" sz="3200" dirty="0" smtClean="0"/>
              <a:t>(</a:t>
            </a:r>
            <a:r>
              <a:rPr lang="en-US" altLang="zh-CN" sz="3200" i="1" dirty="0" smtClean="0"/>
              <a:t>E</a:t>
            </a:r>
            <a:r>
              <a:rPr lang="en-US" altLang="zh-CN" sz="3200" i="1" baseline="-25000" dirty="0" smtClean="0"/>
              <a:t>k2</a:t>
            </a:r>
            <a:r>
              <a:rPr lang="en-US" altLang="zh-CN" sz="3200" i="1" dirty="0" smtClean="0"/>
              <a:t> - E</a:t>
            </a:r>
            <a:r>
              <a:rPr lang="en-US" altLang="zh-CN" sz="3200" i="1" baseline="-25000" dirty="0" smtClean="0"/>
              <a:t>k1</a:t>
            </a:r>
            <a:r>
              <a:rPr lang="en-US" altLang="zh-CN" sz="3200" dirty="0" smtClean="0"/>
              <a:t>)</a:t>
            </a:r>
            <a:r>
              <a:rPr lang="en-US" altLang="zh-CN" sz="3200" i="1" dirty="0" smtClean="0"/>
              <a:t> + </a:t>
            </a:r>
            <a:r>
              <a:rPr lang="en-US" altLang="zh-CN" sz="3200" dirty="0" smtClean="0"/>
              <a:t>(</a:t>
            </a:r>
            <a:r>
              <a:rPr lang="en-US" altLang="zh-CN" sz="3200" i="1" dirty="0" smtClean="0"/>
              <a:t>E</a:t>
            </a:r>
            <a:r>
              <a:rPr lang="en-US" altLang="zh-CN" sz="3200" i="1" baseline="-25000" dirty="0" smtClean="0"/>
              <a:t>p2</a:t>
            </a:r>
            <a:r>
              <a:rPr lang="en-US" altLang="zh-CN" sz="3200" i="1" dirty="0" smtClean="0"/>
              <a:t>-E</a:t>
            </a:r>
            <a:r>
              <a:rPr lang="en-US" altLang="zh-CN" sz="3200" i="1" baseline="-25000" dirty="0" smtClean="0"/>
              <a:t>p1</a:t>
            </a:r>
            <a:r>
              <a:rPr lang="en-US" altLang="zh-CN" sz="3200" dirty="0" smtClean="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7"/>
                                        </p:tgtEl>
                                        <p:attrNameLst>
                                          <p:attrName>style.visibility</p:attrName>
                                        </p:attrNameLst>
                                      </p:cBhvr>
                                      <p:to>
                                        <p:strVal val="visible"/>
                                      </p:to>
                                    </p:set>
                                    <p:animEffect transition="in" filter="wipe(left)">
                                      <p:cBhvr>
                                        <p:cTn id="7" dur="500"/>
                                        <p:tgtEl>
                                          <p:spTgt spid="3840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4004"/>
                                        </p:tgtEl>
                                        <p:attrNameLst>
                                          <p:attrName>style.visibility</p:attrName>
                                        </p:attrNameLst>
                                      </p:cBhvr>
                                      <p:to>
                                        <p:strVal val="visible"/>
                                      </p:to>
                                    </p:set>
                                    <p:animEffect transition="in" filter="wipe(left)">
                                      <p:cBhvr>
                                        <p:cTn id="12" dur="500"/>
                                        <p:tgtEl>
                                          <p:spTgt spid="3840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4008"/>
                                        </p:tgtEl>
                                        <p:attrNameLst>
                                          <p:attrName>style.visibility</p:attrName>
                                        </p:attrNameLst>
                                      </p:cBhvr>
                                      <p:to>
                                        <p:strVal val="visible"/>
                                      </p:to>
                                    </p:set>
                                    <p:animEffect transition="in" filter="wipe(left)">
                                      <p:cBhvr>
                                        <p:cTn id="17" dur="500"/>
                                        <p:tgtEl>
                                          <p:spTgt spid="3840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4012"/>
                                        </p:tgtEl>
                                        <p:attrNameLst>
                                          <p:attrName>style.visibility</p:attrName>
                                        </p:attrNameLst>
                                      </p:cBhvr>
                                      <p:to>
                                        <p:strVal val="visible"/>
                                      </p:to>
                                    </p:set>
                                    <p:animEffect transition="in" filter="wipe(left)">
                                      <p:cBhvr>
                                        <p:cTn id="22" dur="500"/>
                                        <p:tgtEl>
                                          <p:spTgt spid="3840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4011"/>
                                        </p:tgtEl>
                                        <p:attrNameLst>
                                          <p:attrName>style.visibility</p:attrName>
                                        </p:attrNameLst>
                                      </p:cBhvr>
                                      <p:to>
                                        <p:strVal val="visible"/>
                                      </p:to>
                                    </p:set>
                                    <p:animEffect transition="in" filter="wipe(left)">
                                      <p:cBhvr>
                                        <p:cTn id="27" dur="500"/>
                                        <p:tgtEl>
                                          <p:spTgt spid="3840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4013"/>
                                        </p:tgtEl>
                                        <p:attrNameLst>
                                          <p:attrName>style.visibility</p:attrName>
                                        </p:attrNameLst>
                                      </p:cBhvr>
                                      <p:to>
                                        <p:strVal val="visible"/>
                                      </p:to>
                                    </p:set>
                                    <p:animEffect transition="in" filter="wipe(left)">
                                      <p:cBhvr>
                                        <p:cTn id="32" dur="500"/>
                                        <p:tgtEl>
                                          <p:spTgt spid="3840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2" name="灯片编号占位符 4"/>
          <p:cNvSpPr>
            <a:spLocks noGrp="1"/>
          </p:cNvSpPr>
          <p:nvPr>
            <p:ph type="sldNum" sz="quarter" idx="12"/>
          </p:nvPr>
        </p:nvSpPr>
        <p:spPr/>
        <p:txBody>
          <a:bodyPr/>
          <a:lstStyle/>
          <a:p>
            <a:fld id="{8A151B66-C644-4C73-889D-968757525E60}" type="slidenum">
              <a:rPr lang="en-US" altLang="zh-CN"/>
              <a:pPr/>
              <a:t>37</a:t>
            </a:fld>
            <a:endParaRPr lang="en-US" altLang="zh-CN"/>
          </a:p>
        </p:txBody>
      </p:sp>
      <p:sp>
        <p:nvSpPr>
          <p:cNvPr id="390147"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质点系的功能原理</a:t>
            </a:r>
          </a:p>
        </p:txBody>
      </p:sp>
      <p:grpSp>
        <p:nvGrpSpPr>
          <p:cNvPr id="390148" name="Group 4"/>
          <p:cNvGrpSpPr/>
          <p:nvPr/>
        </p:nvGrpSpPr>
        <p:grpSpPr bwMode="auto">
          <a:xfrm>
            <a:off x="762000" y="1676400"/>
            <a:ext cx="4392613" cy="693738"/>
            <a:chOff x="521" y="373"/>
            <a:chExt cx="2767" cy="437"/>
          </a:xfrm>
        </p:grpSpPr>
        <p:graphicFrame>
          <p:nvGraphicFramePr>
            <p:cNvPr id="390149" name="Object 5"/>
            <p:cNvGraphicFramePr>
              <a:graphicFrameLocks noChangeAspect="1"/>
            </p:cNvGraphicFramePr>
            <p:nvPr/>
          </p:nvGraphicFramePr>
          <p:xfrm>
            <a:off x="1837" y="373"/>
            <a:ext cx="1451" cy="437"/>
          </p:xfrm>
          <a:graphic>
            <a:graphicData uri="http://schemas.openxmlformats.org/presentationml/2006/ole">
              <mc:AlternateContent xmlns:mc="http://schemas.openxmlformats.org/markup-compatibility/2006">
                <mc:Choice xmlns:v="urn:schemas-microsoft-com:vml" Requires="v">
                  <p:oleObj spid="_x0000_s54293" r:id="rId3" imgW="25171560" imgH="7709040" progId="">
                    <p:embed/>
                  </p:oleObj>
                </mc:Choice>
                <mc:Fallback>
                  <p:oleObj r:id="rId3" imgW="25171560" imgH="7709040" progId="">
                    <p:embed/>
                    <p:pic>
                      <p:nvPicPr>
                        <p:cNvPr id="0" name="Picture 2" descr="image1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373"/>
                          <a:ext cx="1451"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50" name="Text Box 6"/>
            <p:cNvSpPr txBox="1">
              <a:spLocks noChangeArrowheads="1"/>
            </p:cNvSpPr>
            <p:nvPr/>
          </p:nvSpPr>
          <p:spPr bwMode="auto">
            <a:xfrm>
              <a:off x="521" y="391"/>
              <a:ext cx="1089" cy="327"/>
            </a:xfrm>
            <a:prstGeom prst="rect">
              <a:avLst/>
            </a:prstGeom>
            <a:noFill/>
            <a:ln w="9525" algn="ctr">
              <a:noFill/>
              <a:miter lim="800000"/>
            </a:ln>
            <a:effectLst/>
          </p:spPr>
          <p:txBody>
            <a:bodyPr>
              <a:spAutoFit/>
            </a:bodyPr>
            <a:lstStyle/>
            <a:p>
              <a:pPr>
                <a:spcBef>
                  <a:spcPct val="50000"/>
                </a:spcBef>
              </a:pPr>
              <a:r>
                <a:rPr lang="zh-CN" altLang="en-US" sz="2800"/>
                <a:t>机械能</a:t>
              </a:r>
            </a:p>
          </p:txBody>
        </p:sp>
      </p:grpSp>
      <p:graphicFrame>
        <p:nvGraphicFramePr>
          <p:cNvPr id="390151" name="Object 7"/>
          <p:cNvGraphicFramePr>
            <a:graphicFrameLocks noChangeAspect="1"/>
          </p:cNvGraphicFramePr>
          <p:nvPr/>
        </p:nvGraphicFramePr>
        <p:xfrm>
          <a:off x="2667000" y="3048000"/>
          <a:ext cx="3556000" cy="576263"/>
        </p:xfrm>
        <a:graphic>
          <a:graphicData uri="http://schemas.openxmlformats.org/presentationml/2006/ole">
            <mc:AlternateContent xmlns:mc="http://schemas.openxmlformats.org/markup-compatibility/2006">
              <mc:Choice xmlns:v="urn:schemas-microsoft-com:vml" Requires="v">
                <p:oleObj spid="_x0000_s54294" r:id="rId5" imgW="45075600" imgH="7302600" progId="">
                  <p:embed/>
                </p:oleObj>
              </mc:Choice>
              <mc:Fallback>
                <p:oleObj r:id="rId5" imgW="45075600" imgH="7302600" progId="">
                  <p:embed/>
                  <p:pic>
                    <p:nvPicPr>
                      <p:cNvPr id="0" name="Picture 1" descr="image1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048000"/>
                        <a:ext cx="3556000" cy="576263"/>
                      </a:xfrm>
                      <a:prstGeom prst="rect">
                        <a:avLst/>
                      </a:prstGeom>
                      <a:solidFill>
                        <a:srgbClr val="CC99FF">
                          <a:alpha val="50194"/>
                        </a:srgbClr>
                      </a:solidFill>
                      <a:ln w="9525">
                        <a:solidFill>
                          <a:srgbClr val="000000"/>
                        </a:solidFill>
                        <a:miter lim="800000"/>
                        <a:headEnd/>
                        <a:tailEnd/>
                      </a:ln>
                    </p:spPr>
                  </p:pic>
                </p:oleObj>
              </mc:Fallback>
            </mc:AlternateContent>
          </a:graphicData>
        </a:graphic>
      </p:graphicFrame>
      <p:sp>
        <p:nvSpPr>
          <p:cNvPr id="390152" name="Text Box 8"/>
          <p:cNvSpPr txBox="1">
            <a:spLocks noChangeArrowheads="1"/>
          </p:cNvSpPr>
          <p:nvPr/>
        </p:nvSpPr>
        <p:spPr bwMode="auto">
          <a:xfrm>
            <a:off x="1371600" y="5105400"/>
            <a:ext cx="6096000" cy="946150"/>
          </a:xfrm>
          <a:prstGeom prst="rect">
            <a:avLst/>
          </a:prstGeom>
          <a:noFill/>
          <a:ln w="9525" algn="ctr">
            <a:noFill/>
            <a:miter lim="800000"/>
          </a:ln>
          <a:effectLst/>
        </p:spPr>
        <p:txBody>
          <a:bodyPr>
            <a:spAutoFit/>
          </a:bodyPr>
          <a:lstStyle/>
          <a:p>
            <a:pPr>
              <a:spcBef>
                <a:spcPct val="50000"/>
              </a:spcBef>
            </a:pPr>
            <a:r>
              <a:rPr lang="zh-CN" altLang="en-US" sz="2800"/>
              <a:t>质点系机械能的增量等于</a:t>
            </a:r>
            <a:r>
              <a:rPr lang="zh-CN" altLang="en-US" sz="2800">
                <a:solidFill>
                  <a:srgbClr val="0000CC"/>
                </a:solidFill>
              </a:rPr>
              <a:t>所有外力</a:t>
            </a:r>
            <a:r>
              <a:rPr lang="zh-CN" altLang="en-US" sz="2800"/>
              <a:t>和</a:t>
            </a:r>
            <a:r>
              <a:rPr lang="zh-CN" altLang="en-US" sz="2800">
                <a:solidFill>
                  <a:srgbClr val="0000CC"/>
                </a:solidFill>
              </a:rPr>
              <a:t>所有非保守内力</a:t>
            </a:r>
            <a:r>
              <a:rPr lang="zh-CN" altLang="en-US" sz="2800"/>
              <a:t>所做功的代数和。 </a:t>
            </a:r>
          </a:p>
        </p:txBody>
      </p:sp>
      <p:sp>
        <p:nvSpPr>
          <p:cNvPr id="390153" name="Rectangle 9"/>
          <p:cNvSpPr>
            <a:spLocks noChangeArrowheads="1"/>
          </p:cNvSpPr>
          <p:nvPr/>
        </p:nvSpPr>
        <p:spPr bwMode="auto">
          <a:xfrm>
            <a:off x="762000" y="4343400"/>
            <a:ext cx="3435350" cy="519113"/>
          </a:xfrm>
          <a:prstGeom prst="rect">
            <a:avLst/>
          </a:prstGeom>
          <a:noFill/>
          <a:ln w="9525" algn="ctr">
            <a:noFill/>
            <a:miter lim="800000"/>
          </a:ln>
          <a:effectLst/>
        </p:spPr>
        <p:txBody>
          <a:bodyPr>
            <a:spAutoFit/>
          </a:bodyPr>
          <a:lstStyle/>
          <a:p>
            <a:pPr>
              <a:spcBef>
                <a:spcPct val="50000"/>
              </a:spcBef>
            </a:pPr>
            <a:r>
              <a:rPr lang="zh-CN" altLang="en-US" sz="2800"/>
              <a:t>质点系的</a:t>
            </a:r>
            <a:r>
              <a:rPr lang="zh-CN" altLang="en-US" sz="2800">
                <a:solidFill>
                  <a:srgbClr val="0000CC"/>
                </a:solidFill>
              </a:rPr>
              <a:t>功能原理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wipe(left)">
                                      <p:cBhvr>
                                        <p:cTn id="7" dur="500"/>
                                        <p:tgtEl>
                                          <p:spTgt spid="390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0151"/>
                                        </p:tgtEl>
                                        <p:attrNameLst>
                                          <p:attrName>style.visibility</p:attrName>
                                        </p:attrNameLst>
                                      </p:cBhvr>
                                      <p:to>
                                        <p:strVal val="visible"/>
                                      </p:to>
                                    </p:set>
                                    <p:animEffect transition="in" filter="wipe(left)">
                                      <p:cBhvr>
                                        <p:cTn id="12" dur="500"/>
                                        <p:tgtEl>
                                          <p:spTgt spid="3901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0153"/>
                                        </p:tgtEl>
                                        <p:attrNameLst>
                                          <p:attrName>style.visibility</p:attrName>
                                        </p:attrNameLst>
                                      </p:cBhvr>
                                      <p:to>
                                        <p:strVal val="visible"/>
                                      </p:to>
                                    </p:set>
                                    <p:animEffect transition="in" filter="wipe(left)">
                                      <p:cBhvr>
                                        <p:cTn id="17" dur="500"/>
                                        <p:tgtEl>
                                          <p:spTgt spid="3901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0152"/>
                                        </p:tgtEl>
                                        <p:attrNameLst>
                                          <p:attrName>style.visibility</p:attrName>
                                        </p:attrNameLst>
                                      </p:cBhvr>
                                      <p:to>
                                        <p:strVal val="visible"/>
                                      </p:to>
                                    </p:set>
                                    <p:animEffect transition="in" filter="wipe(left)">
                                      <p:cBhvr>
                                        <p:cTn id="22" dur="500"/>
                                        <p:tgtEl>
                                          <p:spTgt spid="390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2" grpId="0"/>
      <p:bldP spid="3901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8" name="灯片编号占位符 4"/>
          <p:cNvSpPr>
            <a:spLocks noGrp="1"/>
          </p:cNvSpPr>
          <p:nvPr>
            <p:ph type="sldNum" sz="quarter" idx="12"/>
          </p:nvPr>
        </p:nvSpPr>
        <p:spPr/>
        <p:txBody>
          <a:bodyPr/>
          <a:lstStyle/>
          <a:p>
            <a:fld id="{DE9BAFA0-66A4-41B5-AB3F-311103C7AC1A}" type="slidenum">
              <a:rPr lang="en-US" altLang="zh-CN"/>
              <a:pPr/>
              <a:t>38</a:t>
            </a:fld>
            <a:endParaRPr lang="en-US" altLang="zh-CN"/>
          </a:p>
        </p:txBody>
      </p:sp>
      <p:sp>
        <p:nvSpPr>
          <p:cNvPr id="391171"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机械能守恒定律</a:t>
            </a:r>
          </a:p>
        </p:txBody>
      </p:sp>
      <p:grpSp>
        <p:nvGrpSpPr>
          <p:cNvPr id="391172" name="Group 4"/>
          <p:cNvGrpSpPr/>
          <p:nvPr/>
        </p:nvGrpSpPr>
        <p:grpSpPr bwMode="auto">
          <a:xfrm>
            <a:off x="609600" y="1676400"/>
            <a:ext cx="4679950" cy="592138"/>
            <a:chOff x="295" y="2876"/>
            <a:chExt cx="2948" cy="373"/>
          </a:xfrm>
        </p:grpSpPr>
        <p:graphicFrame>
          <p:nvGraphicFramePr>
            <p:cNvPr id="391173" name="Object 5"/>
            <p:cNvGraphicFramePr>
              <a:graphicFrameLocks noChangeAspect="1"/>
            </p:cNvGraphicFramePr>
            <p:nvPr/>
          </p:nvGraphicFramePr>
          <p:xfrm>
            <a:off x="1066" y="2914"/>
            <a:ext cx="813" cy="335"/>
          </p:xfrm>
          <a:graphic>
            <a:graphicData uri="http://schemas.openxmlformats.org/presentationml/2006/ole">
              <mc:AlternateContent xmlns:mc="http://schemas.openxmlformats.org/markup-compatibility/2006">
                <mc:Choice xmlns:v="urn:schemas-microsoft-com:vml" Requires="v">
                  <p:oleObj spid="_x0000_s55337" name="公式" r:id="rId3" imgW="15829200" imgH="7302600" progId="">
                    <p:embed/>
                  </p:oleObj>
                </mc:Choice>
                <mc:Fallback>
                  <p:oleObj name="公式" r:id="rId3" imgW="15829200" imgH="7302600" progId="">
                    <p:embed/>
                    <p:pic>
                      <p:nvPicPr>
                        <p:cNvPr id="0" name="Picture 4" descr="image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2914"/>
                          <a:ext cx="813"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74" name="Text Box 6"/>
            <p:cNvSpPr txBox="1">
              <a:spLocks noChangeArrowheads="1"/>
            </p:cNvSpPr>
            <p:nvPr/>
          </p:nvSpPr>
          <p:spPr bwMode="auto">
            <a:xfrm>
              <a:off x="295" y="2876"/>
              <a:ext cx="681" cy="327"/>
            </a:xfrm>
            <a:prstGeom prst="rect">
              <a:avLst/>
            </a:prstGeom>
            <a:noFill/>
            <a:ln w="9525" algn="ctr">
              <a:noFill/>
              <a:miter lim="800000"/>
            </a:ln>
            <a:effectLst/>
          </p:spPr>
          <p:txBody>
            <a:bodyPr>
              <a:spAutoFit/>
            </a:bodyPr>
            <a:lstStyle/>
            <a:p>
              <a:pPr>
                <a:spcBef>
                  <a:spcPct val="50000"/>
                </a:spcBef>
              </a:pPr>
              <a:r>
                <a:rPr lang="zh-CN" altLang="en-US" sz="2800"/>
                <a:t>如果</a:t>
              </a:r>
            </a:p>
          </p:txBody>
        </p:sp>
        <p:graphicFrame>
          <p:nvGraphicFramePr>
            <p:cNvPr id="391175" name="Object 7"/>
            <p:cNvGraphicFramePr>
              <a:graphicFrameLocks noChangeAspect="1"/>
            </p:cNvGraphicFramePr>
            <p:nvPr/>
          </p:nvGraphicFramePr>
          <p:xfrm>
            <a:off x="2245" y="2912"/>
            <a:ext cx="998" cy="337"/>
          </p:xfrm>
          <a:graphic>
            <a:graphicData uri="http://schemas.openxmlformats.org/presentationml/2006/ole">
              <mc:AlternateContent xmlns:mc="http://schemas.openxmlformats.org/markup-compatibility/2006">
                <mc:Choice xmlns:v="urn:schemas-microsoft-com:vml" Requires="v">
                  <p:oleObj spid="_x0000_s55338" r:id="rId5" imgW="21515760" imgH="7302600" progId="">
                    <p:embed/>
                  </p:oleObj>
                </mc:Choice>
                <mc:Fallback>
                  <p:oleObj r:id="rId5" imgW="21515760" imgH="7302600" progId="">
                    <p:embed/>
                    <p:pic>
                      <p:nvPicPr>
                        <p:cNvPr id="0" name="Picture 3" descr="image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2912"/>
                          <a:ext cx="998"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76" name="Rectangle 8"/>
            <p:cNvSpPr>
              <a:spLocks noChangeArrowheads="1"/>
            </p:cNvSpPr>
            <p:nvPr/>
          </p:nvSpPr>
          <p:spPr bwMode="auto">
            <a:xfrm>
              <a:off x="1927" y="2886"/>
              <a:ext cx="340" cy="327"/>
            </a:xfrm>
            <a:prstGeom prst="rect">
              <a:avLst/>
            </a:prstGeom>
            <a:noFill/>
            <a:ln w="9525" algn="ctr">
              <a:noFill/>
              <a:miter lim="800000"/>
            </a:ln>
            <a:effectLst/>
          </p:spPr>
          <p:txBody>
            <a:bodyPr>
              <a:spAutoFit/>
            </a:bodyPr>
            <a:lstStyle/>
            <a:p>
              <a:pPr>
                <a:spcBef>
                  <a:spcPct val="50000"/>
                </a:spcBef>
              </a:pPr>
              <a:r>
                <a:rPr lang="zh-CN" altLang="en-US" sz="2800"/>
                <a:t>，</a:t>
              </a:r>
            </a:p>
          </p:txBody>
        </p:sp>
      </p:grpSp>
      <p:grpSp>
        <p:nvGrpSpPr>
          <p:cNvPr id="391177" name="Group 9"/>
          <p:cNvGrpSpPr/>
          <p:nvPr/>
        </p:nvGrpSpPr>
        <p:grpSpPr bwMode="auto">
          <a:xfrm>
            <a:off x="2362200" y="2514600"/>
            <a:ext cx="3743325" cy="863600"/>
            <a:chOff x="1565" y="3294"/>
            <a:chExt cx="2358" cy="544"/>
          </a:xfrm>
        </p:grpSpPr>
        <p:sp>
          <p:nvSpPr>
            <p:cNvPr id="391178" name="Rectangle 10"/>
            <p:cNvSpPr>
              <a:spLocks noChangeArrowheads="1"/>
            </p:cNvSpPr>
            <p:nvPr/>
          </p:nvSpPr>
          <p:spPr bwMode="auto">
            <a:xfrm>
              <a:off x="1565" y="3294"/>
              <a:ext cx="2358" cy="544"/>
            </a:xfrm>
            <a:prstGeom prst="rect">
              <a:avLst/>
            </a:prstGeom>
            <a:solidFill>
              <a:srgbClr val="CC99FF">
                <a:alpha val="50000"/>
              </a:srgbClr>
            </a:solidFill>
            <a:ln w="9525">
              <a:solidFill>
                <a:schemeClr val="tx1"/>
              </a:solidFill>
              <a:miter lim="800000"/>
            </a:ln>
            <a:effectLst/>
          </p:spPr>
          <p:txBody>
            <a:bodyPr wrap="none" anchor="ctr"/>
            <a:lstStyle/>
            <a:p>
              <a:endParaRPr lang="zh-CN" altLang="en-US"/>
            </a:p>
          </p:txBody>
        </p:sp>
        <p:grpSp>
          <p:nvGrpSpPr>
            <p:cNvPr id="391179" name="Group 11"/>
            <p:cNvGrpSpPr/>
            <p:nvPr/>
          </p:nvGrpSpPr>
          <p:grpSpPr bwMode="auto">
            <a:xfrm>
              <a:off x="1610" y="3339"/>
              <a:ext cx="2178" cy="437"/>
              <a:chOff x="1610" y="3339"/>
              <a:chExt cx="2178" cy="437"/>
            </a:xfrm>
          </p:grpSpPr>
          <p:graphicFrame>
            <p:nvGraphicFramePr>
              <p:cNvPr id="391180" name="Object 12"/>
              <p:cNvGraphicFramePr>
                <a:graphicFrameLocks noChangeAspect="1"/>
              </p:cNvGraphicFramePr>
              <p:nvPr/>
            </p:nvGraphicFramePr>
            <p:xfrm>
              <a:off x="1610" y="3339"/>
              <a:ext cx="1451" cy="437"/>
            </p:xfrm>
            <a:graphic>
              <a:graphicData uri="http://schemas.openxmlformats.org/presentationml/2006/ole">
                <mc:AlternateContent xmlns:mc="http://schemas.openxmlformats.org/markup-compatibility/2006">
                  <mc:Choice xmlns:v="urn:schemas-microsoft-com:vml" Requires="v">
                    <p:oleObj spid="_x0000_s55339" r:id="rId7" imgW="1040760" imgH="304920" progId="">
                      <p:embed/>
                    </p:oleObj>
                  </mc:Choice>
                  <mc:Fallback>
                    <p:oleObj r:id="rId7" imgW="1040760" imgH="304920" progId="">
                      <p:embed/>
                      <p:pic>
                        <p:nvPicPr>
                          <p:cNvPr id="0" name="Picture 2" descr="image1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3339"/>
                            <a:ext cx="1451"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1181" name="Object 13"/>
              <p:cNvGraphicFramePr>
                <a:graphicFrameLocks noChangeAspect="1"/>
              </p:cNvGraphicFramePr>
              <p:nvPr/>
            </p:nvGraphicFramePr>
            <p:xfrm>
              <a:off x="3016" y="3366"/>
              <a:ext cx="772" cy="334"/>
            </p:xfrm>
            <a:graphic>
              <a:graphicData uri="http://schemas.openxmlformats.org/presentationml/2006/ole">
                <mc:AlternateContent xmlns:mc="http://schemas.openxmlformats.org/markup-compatibility/2006">
                  <mc:Choice xmlns:v="urn:schemas-microsoft-com:vml" Requires="v">
                    <p:oleObj spid="_x0000_s55340" name="公式" r:id="rId9" imgW="15016680" imgH="6489720" progId="">
                      <p:embed/>
                    </p:oleObj>
                  </mc:Choice>
                  <mc:Fallback>
                    <p:oleObj name="公式" r:id="rId9" imgW="15016680" imgH="6489720" progId="">
                      <p:embed/>
                      <p:pic>
                        <p:nvPicPr>
                          <p:cNvPr id="0" name="Picture 1" descr="image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3366"/>
                            <a:ext cx="772"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91182" name="Text Box 14"/>
          <p:cNvSpPr txBox="1">
            <a:spLocks noChangeArrowheads="1"/>
          </p:cNvSpPr>
          <p:nvPr/>
        </p:nvSpPr>
        <p:spPr bwMode="auto">
          <a:xfrm>
            <a:off x="1066800" y="4800600"/>
            <a:ext cx="6324600" cy="946150"/>
          </a:xfrm>
          <a:prstGeom prst="rect">
            <a:avLst/>
          </a:prstGeom>
          <a:noFill/>
          <a:ln w="9525" algn="ctr">
            <a:noFill/>
            <a:miter lim="800000"/>
          </a:ln>
          <a:effectLst/>
        </p:spPr>
        <p:txBody>
          <a:bodyPr>
            <a:spAutoFit/>
          </a:bodyPr>
          <a:lstStyle/>
          <a:p>
            <a:pPr>
              <a:spcBef>
                <a:spcPct val="50000"/>
              </a:spcBef>
            </a:pPr>
            <a:r>
              <a:rPr lang="zh-CN" altLang="en-US" sz="2800"/>
              <a:t>当系统</a:t>
            </a:r>
            <a:r>
              <a:rPr lang="zh-CN" altLang="en-US" sz="2800">
                <a:solidFill>
                  <a:srgbClr val="0000CC"/>
                </a:solidFill>
              </a:rPr>
              <a:t>只有保守内力做功</a:t>
            </a:r>
            <a:r>
              <a:rPr lang="zh-CN" altLang="en-US" sz="2800"/>
              <a:t>时，质点系的总机械能保持不变。</a:t>
            </a:r>
          </a:p>
        </p:txBody>
      </p:sp>
      <p:sp>
        <p:nvSpPr>
          <p:cNvPr id="391183" name="Rectangle 15"/>
          <p:cNvSpPr>
            <a:spLocks noChangeArrowheads="1"/>
          </p:cNvSpPr>
          <p:nvPr/>
        </p:nvSpPr>
        <p:spPr bwMode="auto">
          <a:xfrm>
            <a:off x="533400" y="4114800"/>
            <a:ext cx="3232150" cy="519113"/>
          </a:xfrm>
          <a:prstGeom prst="rect">
            <a:avLst/>
          </a:prstGeom>
          <a:noFill/>
          <a:ln w="9525" algn="ctr">
            <a:noFill/>
            <a:miter lim="800000"/>
          </a:ln>
          <a:effectLst/>
        </p:spPr>
        <p:txBody>
          <a:bodyPr>
            <a:spAutoFit/>
          </a:bodyPr>
          <a:lstStyle/>
          <a:p>
            <a:pPr>
              <a:spcBef>
                <a:spcPct val="50000"/>
              </a:spcBef>
            </a:pPr>
            <a:r>
              <a:rPr lang="zh-CN" altLang="en-US" sz="2800">
                <a:solidFill>
                  <a:srgbClr val="0000CC"/>
                </a:solidFill>
              </a:rPr>
              <a:t>机械能守恒定律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1172"/>
                                        </p:tgtEl>
                                        <p:attrNameLst>
                                          <p:attrName>style.visibility</p:attrName>
                                        </p:attrNameLst>
                                      </p:cBhvr>
                                      <p:to>
                                        <p:strVal val="visible"/>
                                      </p:to>
                                    </p:set>
                                    <p:animEffect transition="in" filter="wipe(left)">
                                      <p:cBhvr>
                                        <p:cTn id="7" dur="500"/>
                                        <p:tgtEl>
                                          <p:spTgt spid="391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1177"/>
                                        </p:tgtEl>
                                        <p:attrNameLst>
                                          <p:attrName>style.visibility</p:attrName>
                                        </p:attrNameLst>
                                      </p:cBhvr>
                                      <p:to>
                                        <p:strVal val="visible"/>
                                      </p:to>
                                    </p:set>
                                    <p:animEffect transition="in" filter="wipe(left)">
                                      <p:cBhvr>
                                        <p:cTn id="12" dur="500"/>
                                        <p:tgtEl>
                                          <p:spTgt spid="3911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183"/>
                                        </p:tgtEl>
                                        <p:attrNameLst>
                                          <p:attrName>style.visibility</p:attrName>
                                        </p:attrNameLst>
                                      </p:cBhvr>
                                      <p:to>
                                        <p:strVal val="visible"/>
                                      </p:to>
                                    </p:set>
                                    <p:animEffect transition="in" filter="wipe(left)">
                                      <p:cBhvr>
                                        <p:cTn id="17" dur="500"/>
                                        <p:tgtEl>
                                          <p:spTgt spid="3911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1182"/>
                                        </p:tgtEl>
                                        <p:attrNameLst>
                                          <p:attrName>style.visibility</p:attrName>
                                        </p:attrNameLst>
                                      </p:cBhvr>
                                      <p:to>
                                        <p:strVal val="visible"/>
                                      </p:to>
                                    </p:set>
                                    <p:animEffect transition="in" filter="wipe(left)">
                                      <p:cBhvr>
                                        <p:cTn id="22" dur="500"/>
                                        <p:tgtEl>
                                          <p:spTgt spid="391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82" grpId="0"/>
      <p:bldP spid="3911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447800"/>
            <a:ext cx="8229600" cy="914400"/>
          </a:xfrm>
        </p:spPr>
        <p:txBody>
          <a:bodyPr>
            <a:noAutofit/>
          </a:bodyPr>
          <a:lstStyle/>
          <a:p>
            <a:r>
              <a:rPr lang="en-US" altLang="zh-CN" sz="2800" dirty="0" smtClean="0">
                <a:latin typeface="+mn-lt"/>
                <a:ea typeface="+mn-ea"/>
              </a:rPr>
              <a:t>W</a:t>
            </a:r>
            <a:r>
              <a:rPr lang="zh-CN" altLang="en-US" sz="2800" baseline="-25000" dirty="0" smtClean="0">
                <a:latin typeface="+mn-lt"/>
                <a:ea typeface="+mn-ea"/>
              </a:rPr>
              <a:t>内非 </a:t>
            </a:r>
            <a:r>
              <a:rPr lang="en-US" altLang="zh-CN" sz="2800" dirty="0" smtClean="0">
                <a:latin typeface="+mn-lt"/>
                <a:ea typeface="+mn-ea"/>
              </a:rPr>
              <a:t>&gt; 0</a:t>
            </a:r>
            <a:r>
              <a:rPr lang="zh-CN" altLang="en-US" sz="2800" dirty="0" smtClean="0">
                <a:latin typeface="+mn-ea"/>
                <a:ea typeface="+mn-ea"/>
              </a:rPr>
              <a:t>，系统机械能增加</a:t>
            </a:r>
            <a:r>
              <a:rPr lang="en-US" altLang="zh-CN" sz="2800" dirty="0" smtClean="0">
                <a:latin typeface="+mn-ea"/>
                <a:ea typeface="+mn-ea"/>
              </a:rPr>
              <a:t>. </a:t>
            </a:r>
            <a:r>
              <a:rPr lang="zh-CN" altLang="en-US" sz="2800" dirty="0" smtClean="0">
                <a:latin typeface="+mn-ea"/>
                <a:ea typeface="+mn-ea"/>
              </a:rPr>
              <a:t>例如：炸弹爆炸、烟花等。（化学能转化为机械能）</a:t>
            </a:r>
            <a:endParaRPr lang="zh-CN" altLang="en-US" sz="2800" dirty="0">
              <a:latin typeface="+mn-ea"/>
              <a:ea typeface="+mn-ea"/>
            </a:endParaRPr>
          </a:p>
        </p:txBody>
      </p:sp>
      <p:sp>
        <p:nvSpPr>
          <p:cNvPr id="3" name="灯片编号占位符 2"/>
          <p:cNvSpPr>
            <a:spLocks noGrp="1"/>
          </p:cNvSpPr>
          <p:nvPr>
            <p:ph type="sldNum" sz="quarter" idx="12"/>
          </p:nvPr>
        </p:nvSpPr>
        <p:spPr/>
        <p:txBody>
          <a:bodyPr/>
          <a:lstStyle/>
          <a:p>
            <a:fld id="{E7373C68-537F-4FB7-B1BB-D67EC1863F37}" type="slidenum">
              <a:rPr lang="en-US" altLang="zh-CN" smtClean="0"/>
              <a:pPr/>
              <a:t>39</a:t>
            </a:fld>
            <a:endParaRPr lang="en-US" altLang="zh-CN"/>
          </a:p>
        </p:txBody>
      </p:sp>
      <p:graphicFrame>
        <p:nvGraphicFramePr>
          <p:cNvPr id="4" name="Object 5"/>
          <p:cNvGraphicFramePr>
            <a:graphicFrameLocks noChangeAspect="1"/>
          </p:cNvGraphicFramePr>
          <p:nvPr/>
        </p:nvGraphicFramePr>
        <p:xfrm>
          <a:off x="685800" y="533400"/>
          <a:ext cx="1290638" cy="531813"/>
        </p:xfrm>
        <a:graphic>
          <a:graphicData uri="http://schemas.openxmlformats.org/presentationml/2006/ole">
            <mc:AlternateContent xmlns:mc="http://schemas.openxmlformats.org/markup-compatibility/2006">
              <mc:Choice xmlns:v="urn:schemas-microsoft-com:vml" Requires="v">
                <p:oleObj spid="_x0000_s56331" name="公式" r:id="rId3" imgW="15829200" imgH="7302600" progId="">
                  <p:embed/>
                </p:oleObj>
              </mc:Choice>
              <mc:Fallback>
                <p:oleObj name="公式" r:id="rId3" imgW="15829200" imgH="7302600" progId="">
                  <p:embed/>
                  <p:pic>
                    <p:nvPicPr>
                      <p:cNvPr id="0" name="Picture 1" descr="image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33400"/>
                        <a:ext cx="1290638"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1"/>
          <p:cNvSpPr txBox="1"/>
          <p:nvPr/>
        </p:nvSpPr>
        <p:spPr>
          <a:xfrm>
            <a:off x="744415" y="3124200"/>
            <a:ext cx="8229600" cy="914400"/>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altLang="zh-CN" sz="2800" dirty="0" smtClean="0">
                <a:latin typeface="+mn-lt"/>
                <a:ea typeface="+mn-ea"/>
              </a:rPr>
              <a:t>W</a:t>
            </a:r>
            <a:r>
              <a:rPr lang="zh-CN" altLang="en-US" sz="2800" baseline="-25000" dirty="0" smtClean="0">
                <a:latin typeface="+mn-lt"/>
                <a:ea typeface="+mn-ea"/>
              </a:rPr>
              <a:t>内非 </a:t>
            </a:r>
            <a:r>
              <a:rPr lang="en-US" altLang="zh-CN" sz="2800" dirty="0" smtClean="0">
                <a:latin typeface="+mn-lt"/>
                <a:ea typeface="+mn-ea"/>
              </a:rPr>
              <a:t>&lt; 0</a:t>
            </a:r>
            <a:r>
              <a:rPr lang="zh-CN" altLang="en-US" sz="2800" dirty="0" smtClean="0">
                <a:latin typeface="+mn-ea"/>
                <a:ea typeface="+mn-ea"/>
              </a:rPr>
              <a:t>，系统机械能减少</a:t>
            </a:r>
            <a:r>
              <a:rPr lang="en-US" altLang="zh-CN" sz="2800" dirty="0" smtClean="0">
                <a:latin typeface="+mn-ea"/>
                <a:ea typeface="+mn-ea"/>
              </a:rPr>
              <a:t>. </a:t>
            </a:r>
            <a:r>
              <a:rPr lang="zh-CN" altLang="en-US" sz="2800" dirty="0" smtClean="0">
                <a:latin typeface="+mn-ea"/>
                <a:ea typeface="+mn-ea"/>
              </a:rPr>
              <a:t>例如：克服摩擦力做功等。（机械能转化为内能）</a:t>
            </a:r>
            <a:endParaRPr lang="zh-CN" altLang="en-US" sz="28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2" name="灯片编号占位符 4"/>
          <p:cNvSpPr>
            <a:spLocks noGrp="1"/>
          </p:cNvSpPr>
          <p:nvPr>
            <p:ph type="sldNum" sz="quarter" idx="12"/>
          </p:nvPr>
        </p:nvSpPr>
        <p:spPr/>
        <p:txBody>
          <a:bodyPr/>
          <a:lstStyle/>
          <a:p>
            <a:fld id="{879F633D-C795-494E-90FA-39DCC89CFDED}" type="slidenum">
              <a:rPr lang="en-US" altLang="zh-CN"/>
              <a:pPr/>
              <a:t>4</a:t>
            </a:fld>
            <a:endParaRPr lang="en-US" altLang="zh-CN"/>
          </a:p>
        </p:txBody>
      </p:sp>
      <p:sp>
        <p:nvSpPr>
          <p:cNvPr id="365571"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功和功率</a:t>
            </a:r>
          </a:p>
        </p:txBody>
      </p:sp>
      <p:sp>
        <p:nvSpPr>
          <p:cNvPr id="365572" name="Text Box 4"/>
          <p:cNvSpPr txBox="1">
            <a:spLocks noChangeArrowheads="1"/>
          </p:cNvSpPr>
          <p:nvPr/>
        </p:nvSpPr>
        <p:spPr bwMode="auto">
          <a:xfrm>
            <a:off x="533400" y="1690687"/>
            <a:ext cx="2286000" cy="519113"/>
          </a:xfrm>
          <a:prstGeom prst="rect">
            <a:avLst/>
          </a:prstGeom>
          <a:noFill/>
          <a:ln w="9525" algn="ctr">
            <a:noFill/>
            <a:miter lim="800000"/>
          </a:ln>
          <a:effectLst/>
        </p:spPr>
        <p:txBody>
          <a:bodyPr>
            <a:spAutoFit/>
          </a:bodyPr>
          <a:lstStyle/>
          <a:p>
            <a:pPr>
              <a:spcBef>
                <a:spcPct val="50000"/>
              </a:spcBef>
            </a:pPr>
            <a:r>
              <a:rPr lang="zh-CN" altLang="en-US" sz="2800" dirty="0"/>
              <a:t>合力的功：</a:t>
            </a:r>
          </a:p>
        </p:txBody>
      </p:sp>
      <p:graphicFrame>
        <p:nvGraphicFramePr>
          <p:cNvPr id="365573" name="Object 5"/>
          <p:cNvGraphicFramePr>
            <a:graphicFrameLocks noChangeAspect="1"/>
          </p:cNvGraphicFramePr>
          <p:nvPr/>
        </p:nvGraphicFramePr>
        <p:xfrm>
          <a:off x="1600200" y="2224087"/>
          <a:ext cx="5905500" cy="822325"/>
        </p:xfrm>
        <a:graphic>
          <a:graphicData uri="http://schemas.openxmlformats.org/presentationml/2006/ole">
            <mc:AlternateContent xmlns:mc="http://schemas.openxmlformats.org/markup-compatibility/2006">
              <mc:Choice xmlns:v="urn:schemas-microsoft-com:vml" Requires="v">
                <p:oleObj spid="_x0000_s18463" name="公式" r:id="rId3" imgW="75946680" imgH="10553760" progId="">
                  <p:embed/>
                </p:oleObj>
              </mc:Choice>
              <mc:Fallback>
                <p:oleObj name="公式" r:id="rId3" imgW="75946680" imgH="10553760" progId="">
                  <p:embed/>
                  <p:pic>
                    <p:nvPicPr>
                      <p:cNvPr id="0" name="Picture 3" descr="image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24087"/>
                        <a:ext cx="59055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4" name="Object 6"/>
          <p:cNvGraphicFramePr>
            <a:graphicFrameLocks noChangeAspect="1"/>
          </p:cNvGraphicFramePr>
          <p:nvPr/>
        </p:nvGraphicFramePr>
        <p:xfrm>
          <a:off x="1981200" y="3138487"/>
          <a:ext cx="5530850" cy="823913"/>
        </p:xfrm>
        <a:graphic>
          <a:graphicData uri="http://schemas.openxmlformats.org/presentationml/2006/ole">
            <mc:AlternateContent xmlns:mc="http://schemas.openxmlformats.org/markup-compatibility/2006">
              <mc:Choice xmlns:v="urn:schemas-microsoft-com:vml" Requires="v">
                <p:oleObj spid="_x0000_s18464" name="公式" r:id="rId5" imgW="71072280" imgH="10553760" progId="">
                  <p:embed/>
                </p:oleObj>
              </mc:Choice>
              <mc:Fallback>
                <p:oleObj name="公式" r:id="rId5" imgW="71072280" imgH="10553760" progId="">
                  <p:embed/>
                  <p:pic>
                    <p:nvPicPr>
                      <p:cNvPr id="0" name="Picture 2" descr="image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138487"/>
                        <a:ext cx="553085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5" name="Object 7"/>
          <p:cNvGraphicFramePr>
            <a:graphicFrameLocks noChangeAspect="1"/>
          </p:cNvGraphicFramePr>
          <p:nvPr/>
        </p:nvGraphicFramePr>
        <p:xfrm>
          <a:off x="2057400" y="4343400"/>
          <a:ext cx="3390900" cy="539750"/>
        </p:xfrm>
        <a:graphic>
          <a:graphicData uri="http://schemas.openxmlformats.org/presentationml/2006/ole">
            <mc:AlternateContent xmlns:mc="http://schemas.openxmlformats.org/markup-compatibility/2006">
              <mc:Choice xmlns:v="urn:schemas-microsoft-com:vml" Requires="v">
                <p:oleObj spid="_x0000_s18465" name="公式" r:id="rId7" imgW="43450560" imgH="6896160" progId="">
                  <p:embed/>
                </p:oleObj>
              </mc:Choice>
              <mc:Fallback>
                <p:oleObj name="公式" r:id="rId7" imgW="43450560" imgH="6896160" progId="">
                  <p:embed/>
                  <p:pic>
                    <p:nvPicPr>
                      <p:cNvPr id="0" name="Picture 1" descr="image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343400"/>
                        <a:ext cx="3390900" cy="539750"/>
                      </a:xfrm>
                      <a:prstGeom prst="rect">
                        <a:avLst/>
                      </a:prstGeom>
                      <a:solidFill>
                        <a:srgbClr val="CC99FF">
                          <a:alpha val="50194"/>
                        </a:srgbClr>
                      </a:solidFill>
                      <a:ln w="9525">
                        <a:solidFill>
                          <a:srgbClr val="000000"/>
                        </a:solidFill>
                        <a:miter lim="800000"/>
                        <a:headEnd/>
                        <a:tailEnd/>
                      </a:ln>
                      <a:effectLst>
                        <a:outerShdw dist="35921" dir="2700000" algn="ctr" rotWithShape="0">
                          <a:srgbClr val="808080"/>
                        </a:outerShdw>
                      </a:effectLst>
                    </p:spPr>
                  </p:pic>
                </p:oleObj>
              </mc:Fallback>
            </mc:AlternateContent>
          </a:graphicData>
        </a:graphic>
      </p:graphicFrame>
      <p:sp>
        <p:nvSpPr>
          <p:cNvPr id="365576" name="Text Box 8"/>
          <p:cNvSpPr txBox="1">
            <a:spLocks noChangeArrowheads="1"/>
          </p:cNvSpPr>
          <p:nvPr/>
        </p:nvSpPr>
        <p:spPr bwMode="auto">
          <a:xfrm>
            <a:off x="604838" y="5257800"/>
            <a:ext cx="1871662" cy="519113"/>
          </a:xfrm>
          <a:prstGeom prst="rect">
            <a:avLst/>
          </a:prstGeom>
          <a:noFill/>
          <a:ln w="9525" algn="ctr">
            <a:noFill/>
            <a:miter lim="800000"/>
          </a:ln>
          <a:effectLst/>
        </p:spPr>
        <p:txBody>
          <a:bodyPr>
            <a:spAutoFit/>
          </a:bodyPr>
          <a:lstStyle/>
          <a:p>
            <a:pPr>
              <a:spcBef>
                <a:spcPct val="50000"/>
              </a:spcBef>
            </a:pPr>
            <a:r>
              <a:rPr lang="zh-CN" altLang="en-US" sz="2800" dirty="0"/>
              <a:t>结论：</a:t>
            </a:r>
          </a:p>
        </p:txBody>
      </p:sp>
      <p:sp>
        <p:nvSpPr>
          <p:cNvPr id="365577" name="Text Box 9"/>
          <p:cNvSpPr txBox="1">
            <a:spLocks noChangeArrowheads="1"/>
          </p:cNvSpPr>
          <p:nvPr/>
        </p:nvSpPr>
        <p:spPr bwMode="auto">
          <a:xfrm>
            <a:off x="1828800" y="5257800"/>
            <a:ext cx="6840538" cy="946150"/>
          </a:xfrm>
          <a:prstGeom prst="rect">
            <a:avLst/>
          </a:prstGeom>
          <a:noFill/>
          <a:ln w="9525" algn="ctr">
            <a:noFill/>
            <a:miter lim="800000"/>
          </a:ln>
          <a:effectLst/>
        </p:spPr>
        <p:txBody>
          <a:bodyPr>
            <a:spAutoFit/>
          </a:bodyPr>
          <a:lstStyle/>
          <a:p>
            <a:pPr>
              <a:spcBef>
                <a:spcPct val="50000"/>
              </a:spcBef>
            </a:pPr>
            <a:r>
              <a:rPr lang="zh-CN" altLang="en-US" sz="2800"/>
              <a:t>合力对质点所做的功等于每个分力对质点做功之代数和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p:cTn id="7" dur="500" fill="hold"/>
                                        <p:tgtEl>
                                          <p:spTgt spid="365572"/>
                                        </p:tgtEl>
                                        <p:attrNameLst>
                                          <p:attrName>ppt_w</p:attrName>
                                        </p:attrNameLst>
                                      </p:cBhvr>
                                      <p:tavLst>
                                        <p:tav tm="0">
                                          <p:val>
                                            <p:strVal val="4/3*#ppt_w"/>
                                          </p:val>
                                        </p:tav>
                                        <p:tav tm="100000">
                                          <p:val>
                                            <p:strVal val="#ppt_w"/>
                                          </p:val>
                                        </p:tav>
                                      </p:tavLst>
                                    </p:anim>
                                    <p:anim calcmode="lin" valueType="num">
                                      <p:cBhvr>
                                        <p:cTn id="8" dur="500" fill="hold"/>
                                        <p:tgtEl>
                                          <p:spTgt spid="36557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365573"/>
                                        </p:tgtEl>
                                        <p:attrNameLst>
                                          <p:attrName>style.visibility</p:attrName>
                                        </p:attrNameLst>
                                      </p:cBhvr>
                                      <p:to>
                                        <p:strVal val="visible"/>
                                      </p:to>
                                    </p:set>
                                    <p:animEffect transition="in" filter="strips(upRight)">
                                      <p:cBhvr>
                                        <p:cTn id="13" dur="500"/>
                                        <p:tgtEl>
                                          <p:spTgt spid="36557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365574"/>
                                        </p:tgtEl>
                                        <p:attrNameLst>
                                          <p:attrName>style.visibility</p:attrName>
                                        </p:attrNameLst>
                                      </p:cBhvr>
                                      <p:to>
                                        <p:strVal val="visible"/>
                                      </p:to>
                                    </p:set>
                                    <p:animEffect transition="in" filter="strips(upRight)">
                                      <p:cBhvr>
                                        <p:cTn id="18" dur="500"/>
                                        <p:tgtEl>
                                          <p:spTgt spid="36557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365575"/>
                                        </p:tgtEl>
                                        <p:attrNameLst>
                                          <p:attrName>style.visibility</p:attrName>
                                        </p:attrNameLst>
                                      </p:cBhvr>
                                      <p:to>
                                        <p:strVal val="visible"/>
                                      </p:to>
                                    </p:set>
                                    <p:animEffect transition="in" filter="strips(upRight)">
                                      <p:cBhvr>
                                        <p:cTn id="23" dur="500"/>
                                        <p:tgtEl>
                                          <p:spTgt spid="365575"/>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32" fill="hold" grpId="0" nodeType="clickEffect">
                                  <p:stCondLst>
                                    <p:cond delay="0"/>
                                  </p:stCondLst>
                                  <p:childTnLst>
                                    <p:set>
                                      <p:cBhvr>
                                        <p:cTn id="27" dur="1" fill="hold">
                                          <p:stCondLst>
                                            <p:cond delay="0"/>
                                          </p:stCondLst>
                                        </p:cTn>
                                        <p:tgtEl>
                                          <p:spTgt spid="365576"/>
                                        </p:tgtEl>
                                        <p:attrNameLst>
                                          <p:attrName>style.visibility</p:attrName>
                                        </p:attrNameLst>
                                      </p:cBhvr>
                                      <p:to>
                                        <p:strVal val="visible"/>
                                      </p:to>
                                    </p:set>
                                    <p:anim calcmode="lin" valueType="num">
                                      <p:cBhvr>
                                        <p:cTn id="28" dur="500" fill="hold"/>
                                        <p:tgtEl>
                                          <p:spTgt spid="365576"/>
                                        </p:tgtEl>
                                        <p:attrNameLst>
                                          <p:attrName>ppt_w</p:attrName>
                                        </p:attrNameLst>
                                      </p:cBhvr>
                                      <p:tavLst>
                                        <p:tav tm="0">
                                          <p:val>
                                            <p:strVal val="4*#ppt_w"/>
                                          </p:val>
                                        </p:tav>
                                        <p:tav tm="100000">
                                          <p:val>
                                            <p:strVal val="#ppt_w"/>
                                          </p:val>
                                        </p:tav>
                                      </p:tavLst>
                                    </p:anim>
                                    <p:anim calcmode="lin" valueType="num">
                                      <p:cBhvr>
                                        <p:cTn id="29" dur="500" fill="hold"/>
                                        <p:tgtEl>
                                          <p:spTgt spid="365576"/>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5577"/>
                                        </p:tgtEl>
                                        <p:attrNameLst>
                                          <p:attrName>style.visibility</p:attrName>
                                        </p:attrNameLst>
                                      </p:cBhvr>
                                      <p:to>
                                        <p:strVal val="visible"/>
                                      </p:to>
                                    </p:set>
                                    <p:animEffect transition="in" filter="blinds(horizontal)">
                                      <p:cBhvr>
                                        <p:cTn id="34" dur="500"/>
                                        <p:tgtEl>
                                          <p:spTgt spid="365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autoUpdateAnimBg="0"/>
      <p:bldP spid="365576" grpId="0" autoUpdateAnimBg="0"/>
      <p:bldP spid="36557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9" name="灯片编号占位符 4"/>
          <p:cNvSpPr>
            <a:spLocks noGrp="1"/>
          </p:cNvSpPr>
          <p:nvPr>
            <p:ph type="sldNum" sz="quarter" idx="12"/>
          </p:nvPr>
        </p:nvSpPr>
        <p:spPr/>
        <p:txBody>
          <a:bodyPr/>
          <a:lstStyle/>
          <a:p>
            <a:fld id="{958F02CB-CB93-4084-86CC-82ED84644DC6}" type="slidenum">
              <a:rPr lang="en-US" altLang="zh-CN"/>
              <a:pPr/>
              <a:t>40</a:t>
            </a:fld>
            <a:endParaRPr lang="en-US" altLang="zh-CN"/>
          </a:p>
        </p:txBody>
      </p:sp>
      <p:sp>
        <p:nvSpPr>
          <p:cNvPr id="389123"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机械能守恒定律</a:t>
            </a:r>
          </a:p>
        </p:txBody>
      </p:sp>
      <p:sp>
        <p:nvSpPr>
          <p:cNvPr id="389124" name="Text Box 4"/>
          <p:cNvSpPr txBox="1">
            <a:spLocks noChangeArrowheads="1"/>
          </p:cNvSpPr>
          <p:nvPr/>
        </p:nvSpPr>
        <p:spPr bwMode="auto">
          <a:xfrm>
            <a:off x="533400" y="1676400"/>
            <a:ext cx="1403350" cy="519113"/>
          </a:xfrm>
          <a:prstGeom prst="rect">
            <a:avLst/>
          </a:prstGeom>
          <a:noFill/>
          <a:ln w="9525" algn="ctr">
            <a:noFill/>
            <a:miter lim="800000"/>
          </a:ln>
          <a:effectLst/>
        </p:spPr>
        <p:txBody>
          <a:bodyPr>
            <a:spAutoFit/>
          </a:bodyPr>
          <a:lstStyle/>
          <a:p>
            <a:pPr>
              <a:spcBef>
                <a:spcPct val="50000"/>
              </a:spcBef>
            </a:pPr>
            <a:r>
              <a:rPr lang="zh-CN" altLang="en-US" sz="2800"/>
              <a:t>注意：</a:t>
            </a:r>
          </a:p>
        </p:txBody>
      </p:sp>
      <p:sp>
        <p:nvSpPr>
          <p:cNvPr id="389125" name="Text Box 5"/>
          <p:cNvSpPr txBox="1">
            <a:spLocks noChangeArrowheads="1"/>
          </p:cNvSpPr>
          <p:nvPr/>
        </p:nvSpPr>
        <p:spPr bwMode="auto">
          <a:xfrm>
            <a:off x="533400" y="2514600"/>
            <a:ext cx="8064500" cy="946150"/>
          </a:xfrm>
          <a:prstGeom prst="rect">
            <a:avLst/>
          </a:prstGeom>
          <a:noFill/>
          <a:ln w="9525" algn="ctr">
            <a:noFill/>
            <a:miter lim="800000"/>
          </a:ln>
          <a:effectLst/>
        </p:spPr>
        <p:txBody>
          <a:bodyPr>
            <a:spAutoFit/>
          </a:bodyPr>
          <a:lstStyle/>
          <a:p>
            <a:pPr>
              <a:spcBef>
                <a:spcPct val="50000"/>
              </a:spcBef>
            </a:pPr>
            <a:r>
              <a:rPr lang="zh-CN" altLang="en-US" sz="2800" dirty="0"/>
              <a:t>（</a:t>
            </a:r>
            <a:r>
              <a:rPr lang="en-US" altLang="zh-CN" sz="2800" dirty="0"/>
              <a:t>1</a:t>
            </a:r>
            <a:r>
              <a:rPr lang="zh-CN" altLang="en-US" sz="2800" dirty="0"/>
              <a:t>）机械能守恒定律</a:t>
            </a:r>
            <a:r>
              <a:rPr lang="zh-CN" altLang="en-US" sz="2800" dirty="0">
                <a:solidFill>
                  <a:srgbClr val="FF3300"/>
                </a:solidFill>
              </a:rPr>
              <a:t>只适用于惯性系</a:t>
            </a:r>
            <a:r>
              <a:rPr lang="zh-CN" altLang="en-US" sz="2800" dirty="0"/>
              <a:t>，不适合于非惯性系。这是因为惯性力可能</a:t>
            </a:r>
            <a:r>
              <a:rPr lang="zh-CN" altLang="en-US" sz="2800" dirty="0" smtClean="0"/>
              <a:t>做“功”。</a:t>
            </a:r>
            <a:endParaRPr lang="zh-CN" altLang="en-US" sz="2800" dirty="0"/>
          </a:p>
        </p:txBody>
      </p:sp>
      <p:sp>
        <p:nvSpPr>
          <p:cNvPr id="389126" name="Text Box 6"/>
          <p:cNvSpPr txBox="1">
            <a:spLocks noChangeArrowheads="1"/>
          </p:cNvSpPr>
          <p:nvPr/>
        </p:nvSpPr>
        <p:spPr bwMode="auto">
          <a:xfrm>
            <a:off x="533400" y="3838575"/>
            <a:ext cx="7993063" cy="1800225"/>
          </a:xfrm>
          <a:prstGeom prst="rect">
            <a:avLst/>
          </a:prstGeom>
          <a:noFill/>
          <a:ln w="9525" algn="ctr">
            <a:noFill/>
            <a:miter lim="800000"/>
          </a:ln>
          <a:effectLst/>
        </p:spPr>
        <p:txBody>
          <a:bodyPr>
            <a:spAutoFit/>
          </a:bodyPr>
          <a:lstStyle/>
          <a:p>
            <a:pPr>
              <a:spcBef>
                <a:spcPct val="50000"/>
              </a:spcBef>
            </a:pPr>
            <a:r>
              <a:rPr lang="zh-CN" altLang="en-US" sz="2800" dirty="0"/>
              <a:t>（</a:t>
            </a:r>
            <a:r>
              <a:rPr lang="en-US" altLang="zh-CN" sz="2800" dirty="0"/>
              <a:t>2</a:t>
            </a:r>
            <a:r>
              <a:rPr lang="zh-CN" altLang="en-US" sz="2800" dirty="0"/>
              <a:t>）在某一惯性系中机械能守恒，但在另一惯性系中机械能不一定守恒。这是因为外力的功与参考系的选择有关。对一个参考系外力功为零，但在另一参考系中外力功也许不为零。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24"/>
                                        </p:tgtEl>
                                        <p:attrNameLst>
                                          <p:attrName>style.visibility</p:attrName>
                                        </p:attrNameLst>
                                      </p:cBhvr>
                                      <p:to>
                                        <p:strVal val="visible"/>
                                      </p:to>
                                    </p:set>
                                    <p:animEffect transition="in" filter="wipe(left)">
                                      <p:cBhvr>
                                        <p:cTn id="7" dur="500"/>
                                        <p:tgtEl>
                                          <p:spTgt spid="389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25"/>
                                        </p:tgtEl>
                                        <p:attrNameLst>
                                          <p:attrName>style.visibility</p:attrName>
                                        </p:attrNameLst>
                                      </p:cBhvr>
                                      <p:to>
                                        <p:strVal val="visible"/>
                                      </p:to>
                                    </p:set>
                                    <p:animEffect transition="in" filter="blinds(horizontal)">
                                      <p:cBhvr>
                                        <p:cTn id="12" dur="500"/>
                                        <p:tgtEl>
                                          <p:spTgt spid="3891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26"/>
                                        </p:tgtEl>
                                        <p:attrNameLst>
                                          <p:attrName>style.visibility</p:attrName>
                                        </p:attrNameLst>
                                      </p:cBhvr>
                                      <p:to>
                                        <p:strVal val="visible"/>
                                      </p:to>
                                    </p:set>
                                    <p:animEffect transition="in" filter="blinds(horizontal)">
                                      <p:cBhvr>
                                        <p:cTn id="17" dur="500"/>
                                        <p:tgtEl>
                                          <p:spTgt spid="38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p:bldP spid="389125" grpId="0" autoUpdateAnimBg="0"/>
      <p:bldP spid="38912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矩形 247809"/>
          <p:cNvSpPr>
            <a:spLocks noChangeArrowheads="1"/>
          </p:cNvSpPr>
          <p:nvPr/>
        </p:nvSpPr>
        <p:spPr bwMode="auto">
          <a:xfrm>
            <a:off x="684213" y="1052513"/>
            <a:ext cx="81359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b="1" dirty="0" smtClean="0">
                <a:solidFill>
                  <a:srgbClr val="FF0000"/>
                </a:solidFill>
                <a:ea typeface="楷体_GB2312" pitchFamily="49" charset="-122"/>
              </a:rPr>
              <a:t>例</a:t>
            </a:r>
            <a:r>
              <a:rPr lang="en-US" altLang="zh-CN" b="1" dirty="0" smtClean="0">
                <a:solidFill>
                  <a:srgbClr val="FF0000"/>
                </a:solidFill>
                <a:ea typeface="楷体_GB2312" pitchFamily="49" charset="-122"/>
              </a:rPr>
              <a:t>8</a:t>
            </a:r>
            <a:r>
              <a:rPr lang="en-US" altLang="zh-CN" b="1" dirty="0">
                <a:solidFill>
                  <a:srgbClr val="000066"/>
                </a:solidFill>
                <a:ea typeface="楷体_GB2312" pitchFamily="49" charset="-122"/>
              </a:rPr>
              <a:t> </a:t>
            </a:r>
            <a:r>
              <a:rPr lang="zh-CN" altLang="en-US" b="1" dirty="0">
                <a:solidFill>
                  <a:srgbClr val="000066"/>
                </a:solidFill>
                <a:ea typeface="楷体_GB2312" pitchFamily="49" charset="-122"/>
              </a:rPr>
              <a:t>如图，一根匀质链条，总长为</a:t>
            </a:r>
            <a:r>
              <a:rPr lang="en-US" altLang="zh-CN" b="1" i="1" dirty="0">
                <a:solidFill>
                  <a:srgbClr val="000066"/>
                </a:solidFill>
                <a:ea typeface="楷体_GB2312" pitchFamily="49" charset="-122"/>
              </a:rPr>
              <a:t>L</a:t>
            </a:r>
            <a:r>
              <a:rPr lang="zh-CN" altLang="en-US" b="1" dirty="0">
                <a:solidFill>
                  <a:srgbClr val="000066"/>
                </a:solidFill>
                <a:ea typeface="楷体_GB2312" pitchFamily="49" charset="-122"/>
              </a:rPr>
              <a:t>，一部分放在摩擦系数为</a:t>
            </a:r>
            <a:r>
              <a:rPr lang="en-US" altLang="zh-CN" b="1" i="1" dirty="0">
                <a:solidFill>
                  <a:srgbClr val="000066"/>
                </a:solidFill>
                <a:ea typeface="楷体_GB2312" pitchFamily="49" charset="-122"/>
                <a:sym typeface="Symbol" panose="05050102010706020507" pitchFamily="18" charset="2"/>
              </a:rPr>
              <a:t></a:t>
            </a:r>
            <a:r>
              <a:rPr lang="en-US" altLang="zh-CN" b="1" i="1" dirty="0">
                <a:solidFill>
                  <a:srgbClr val="000066"/>
                </a:solidFill>
                <a:ea typeface="楷体_GB2312" pitchFamily="49" charset="-122"/>
              </a:rPr>
              <a:t> </a:t>
            </a:r>
            <a:r>
              <a:rPr lang="zh-CN" altLang="en-US" b="1" dirty="0">
                <a:solidFill>
                  <a:srgbClr val="000066"/>
                </a:solidFill>
                <a:ea typeface="楷体_GB2312" pitchFamily="49" charset="-122"/>
              </a:rPr>
              <a:t>的桌面上，另一部分下垂。</a:t>
            </a:r>
          </a:p>
          <a:p>
            <a:pPr algn="just">
              <a:lnSpc>
                <a:spcPct val="125000"/>
              </a:lnSpc>
            </a:pPr>
            <a:r>
              <a:rPr lang="en-US" altLang="zh-CN" b="1" dirty="0">
                <a:solidFill>
                  <a:srgbClr val="000066"/>
                </a:solidFill>
                <a:ea typeface="楷体_GB2312" pitchFamily="49" charset="-122"/>
              </a:rPr>
              <a:t>(1) </a:t>
            </a:r>
            <a:r>
              <a:rPr lang="zh-CN" altLang="en-US" b="1" dirty="0">
                <a:solidFill>
                  <a:srgbClr val="000066"/>
                </a:solidFill>
                <a:ea typeface="楷体_GB2312" pitchFamily="49" charset="-122"/>
              </a:rPr>
              <a:t>当下垂长度为多大时，链条开始下滑？</a:t>
            </a:r>
          </a:p>
          <a:p>
            <a:pPr algn="just">
              <a:lnSpc>
                <a:spcPct val="125000"/>
              </a:lnSpc>
            </a:pPr>
            <a:r>
              <a:rPr lang="en-US" altLang="zh-CN" b="1" dirty="0">
                <a:solidFill>
                  <a:srgbClr val="000066"/>
                </a:solidFill>
                <a:ea typeface="楷体_GB2312" pitchFamily="49" charset="-122"/>
              </a:rPr>
              <a:t>(2) </a:t>
            </a:r>
            <a:r>
              <a:rPr lang="zh-CN" altLang="en-US" b="1" dirty="0">
                <a:solidFill>
                  <a:srgbClr val="000066"/>
                </a:solidFill>
                <a:ea typeface="楷体_GB2312" pitchFamily="49" charset="-122"/>
              </a:rPr>
              <a:t>链条全部离开桌面时，其速度为多少？</a:t>
            </a:r>
          </a:p>
        </p:txBody>
      </p:sp>
      <p:sp>
        <p:nvSpPr>
          <p:cNvPr id="154626" name="直接连接符 247810"/>
          <p:cNvSpPr>
            <a:spLocks noChangeShapeType="1"/>
          </p:cNvSpPr>
          <p:nvPr/>
        </p:nvSpPr>
        <p:spPr bwMode="auto">
          <a:xfrm>
            <a:off x="3378200" y="3573463"/>
            <a:ext cx="2232025" cy="0"/>
          </a:xfrm>
          <a:prstGeom prst="line">
            <a:avLst/>
          </a:prstGeom>
          <a:noFill/>
          <a:ln w="28575">
            <a:solidFill>
              <a:srgbClr val="0099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27" name="直接连接符 247811"/>
          <p:cNvSpPr>
            <a:spLocks noChangeShapeType="1"/>
          </p:cNvSpPr>
          <p:nvPr/>
        </p:nvSpPr>
        <p:spPr bwMode="auto">
          <a:xfrm>
            <a:off x="5581650" y="3573463"/>
            <a:ext cx="0" cy="1728787"/>
          </a:xfrm>
          <a:prstGeom prst="line">
            <a:avLst/>
          </a:prstGeom>
          <a:noFill/>
          <a:ln w="28575">
            <a:solidFill>
              <a:srgbClr val="0099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28" name="椭圆 247812"/>
          <p:cNvSpPr>
            <a:spLocks noChangeArrowheads="1"/>
          </p:cNvSpPr>
          <p:nvPr/>
        </p:nvSpPr>
        <p:spPr bwMode="auto">
          <a:xfrm>
            <a:off x="3954463"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29" name="椭圆 247813"/>
          <p:cNvSpPr>
            <a:spLocks noChangeArrowheads="1"/>
          </p:cNvSpPr>
          <p:nvPr/>
        </p:nvSpPr>
        <p:spPr bwMode="auto">
          <a:xfrm>
            <a:off x="4078288"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0" name="椭圆 247814"/>
          <p:cNvSpPr>
            <a:spLocks noChangeArrowheads="1"/>
          </p:cNvSpPr>
          <p:nvPr/>
        </p:nvSpPr>
        <p:spPr bwMode="auto">
          <a:xfrm>
            <a:off x="4200525" y="3430588"/>
            <a:ext cx="246063"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1" name="椭圆 247815"/>
          <p:cNvSpPr>
            <a:spLocks noChangeArrowheads="1"/>
          </p:cNvSpPr>
          <p:nvPr/>
        </p:nvSpPr>
        <p:spPr bwMode="auto">
          <a:xfrm>
            <a:off x="4325938"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2" name="椭圆 247816"/>
          <p:cNvSpPr>
            <a:spLocks noChangeArrowheads="1"/>
          </p:cNvSpPr>
          <p:nvPr/>
        </p:nvSpPr>
        <p:spPr bwMode="auto">
          <a:xfrm>
            <a:off x="4449763"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3" name="椭圆 247817"/>
          <p:cNvSpPr>
            <a:spLocks noChangeArrowheads="1"/>
          </p:cNvSpPr>
          <p:nvPr/>
        </p:nvSpPr>
        <p:spPr bwMode="auto">
          <a:xfrm>
            <a:off x="4572000" y="3430588"/>
            <a:ext cx="246063"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4" name="椭圆 247818"/>
          <p:cNvSpPr>
            <a:spLocks noChangeArrowheads="1"/>
          </p:cNvSpPr>
          <p:nvPr/>
        </p:nvSpPr>
        <p:spPr bwMode="auto">
          <a:xfrm>
            <a:off x="4699000" y="3430588"/>
            <a:ext cx="246063"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5" name="椭圆 247819"/>
          <p:cNvSpPr>
            <a:spLocks noChangeArrowheads="1"/>
          </p:cNvSpPr>
          <p:nvPr/>
        </p:nvSpPr>
        <p:spPr bwMode="auto">
          <a:xfrm>
            <a:off x="4821238"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6" name="椭圆 247820"/>
          <p:cNvSpPr>
            <a:spLocks noChangeArrowheads="1"/>
          </p:cNvSpPr>
          <p:nvPr/>
        </p:nvSpPr>
        <p:spPr bwMode="auto">
          <a:xfrm>
            <a:off x="4945063"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7" name="椭圆 247821"/>
          <p:cNvSpPr>
            <a:spLocks noChangeArrowheads="1"/>
          </p:cNvSpPr>
          <p:nvPr/>
        </p:nvSpPr>
        <p:spPr bwMode="auto">
          <a:xfrm>
            <a:off x="5070475" y="3430588"/>
            <a:ext cx="246063"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8" name="椭圆 247822"/>
          <p:cNvSpPr>
            <a:spLocks noChangeArrowheads="1"/>
          </p:cNvSpPr>
          <p:nvPr/>
        </p:nvSpPr>
        <p:spPr bwMode="auto">
          <a:xfrm>
            <a:off x="5192713"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39" name="椭圆 247823"/>
          <p:cNvSpPr>
            <a:spLocks noChangeArrowheads="1"/>
          </p:cNvSpPr>
          <p:nvPr/>
        </p:nvSpPr>
        <p:spPr bwMode="auto">
          <a:xfrm>
            <a:off x="5316538" y="3430588"/>
            <a:ext cx="246062"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0" name="椭圆 247824"/>
          <p:cNvSpPr>
            <a:spLocks noChangeArrowheads="1"/>
          </p:cNvSpPr>
          <p:nvPr/>
        </p:nvSpPr>
        <p:spPr bwMode="auto">
          <a:xfrm>
            <a:off x="5441950" y="3430588"/>
            <a:ext cx="246063" cy="130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1" name="椭圆 247825"/>
          <p:cNvSpPr>
            <a:spLocks noChangeArrowheads="1"/>
          </p:cNvSpPr>
          <p:nvPr/>
        </p:nvSpPr>
        <p:spPr bwMode="auto">
          <a:xfrm>
            <a:off x="5565775" y="3430588"/>
            <a:ext cx="115888" cy="1428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2" name="椭圆 247826"/>
          <p:cNvSpPr>
            <a:spLocks noChangeArrowheads="1"/>
          </p:cNvSpPr>
          <p:nvPr/>
        </p:nvSpPr>
        <p:spPr bwMode="auto">
          <a:xfrm>
            <a:off x="5595938" y="3460750"/>
            <a:ext cx="127000" cy="303213"/>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3" name="椭圆 247827"/>
          <p:cNvSpPr>
            <a:spLocks noChangeArrowheads="1"/>
          </p:cNvSpPr>
          <p:nvPr/>
        </p:nvSpPr>
        <p:spPr bwMode="auto">
          <a:xfrm>
            <a:off x="5594350" y="3613150"/>
            <a:ext cx="127000" cy="303213"/>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4" name="椭圆 247828"/>
          <p:cNvSpPr>
            <a:spLocks noChangeArrowheads="1"/>
          </p:cNvSpPr>
          <p:nvPr/>
        </p:nvSpPr>
        <p:spPr bwMode="auto">
          <a:xfrm>
            <a:off x="5594350" y="3768725"/>
            <a:ext cx="127000" cy="303213"/>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5" name="椭圆 247829"/>
          <p:cNvSpPr>
            <a:spLocks noChangeArrowheads="1"/>
          </p:cNvSpPr>
          <p:nvPr/>
        </p:nvSpPr>
        <p:spPr bwMode="auto">
          <a:xfrm>
            <a:off x="5594350" y="3919538"/>
            <a:ext cx="127000" cy="3048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6" name="椭圆 247830"/>
          <p:cNvSpPr>
            <a:spLocks noChangeArrowheads="1"/>
          </p:cNvSpPr>
          <p:nvPr/>
        </p:nvSpPr>
        <p:spPr bwMode="auto">
          <a:xfrm>
            <a:off x="5597525" y="4071938"/>
            <a:ext cx="127000" cy="30321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7" name="椭圆 247831"/>
          <p:cNvSpPr>
            <a:spLocks noChangeArrowheads="1"/>
          </p:cNvSpPr>
          <p:nvPr/>
        </p:nvSpPr>
        <p:spPr bwMode="auto">
          <a:xfrm>
            <a:off x="5595938" y="4224338"/>
            <a:ext cx="127000" cy="30321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8" name="椭圆 247832"/>
          <p:cNvSpPr>
            <a:spLocks noChangeArrowheads="1"/>
          </p:cNvSpPr>
          <p:nvPr/>
        </p:nvSpPr>
        <p:spPr bwMode="auto">
          <a:xfrm>
            <a:off x="5595938" y="4379913"/>
            <a:ext cx="127000" cy="30321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49" name="文本框 247833"/>
          <p:cNvSpPr txBox="1">
            <a:spLocks noChangeArrowheads="1"/>
          </p:cNvSpPr>
          <p:nvPr/>
        </p:nvSpPr>
        <p:spPr bwMode="auto">
          <a:xfrm>
            <a:off x="3133725" y="3573463"/>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a:latin typeface="Arial" panose="020B0604020202020204" pitchFamily="34" charset="0"/>
            </a:endParaRPr>
          </a:p>
        </p:txBody>
      </p:sp>
      <p:sp>
        <p:nvSpPr>
          <p:cNvPr id="154650" name="矩形 247834"/>
          <p:cNvSpPr>
            <a:spLocks noChangeArrowheads="1"/>
          </p:cNvSpPr>
          <p:nvPr/>
        </p:nvSpPr>
        <p:spPr bwMode="auto">
          <a:xfrm>
            <a:off x="3349625" y="3602038"/>
            <a:ext cx="2232025" cy="144462"/>
          </a:xfrm>
          <a:prstGeom prst="rect">
            <a:avLst/>
          </a:prstGeom>
          <a:pattFill prst="ltUpDiag">
            <a:fgClr>
              <a:srgbClr val="0099CC"/>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651" name="矩形 247835"/>
          <p:cNvSpPr>
            <a:spLocks noChangeArrowheads="1"/>
          </p:cNvSpPr>
          <p:nvPr/>
        </p:nvSpPr>
        <p:spPr bwMode="auto">
          <a:xfrm rot="5400000">
            <a:off x="4716463" y="4437063"/>
            <a:ext cx="1584325" cy="142875"/>
          </a:xfrm>
          <a:prstGeom prst="rect">
            <a:avLst/>
          </a:prstGeom>
          <a:pattFill prst="ltUpDiag">
            <a:fgClr>
              <a:srgbClr val="0099CC"/>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49" name="组合 248833"/>
          <p:cNvGrpSpPr/>
          <p:nvPr/>
        </p:nvGrpSpPr>
        <p:grpSpPr bwMode="auto">
          <a:xfrm>
            <a:off x="5435600" y="476250"/>
            <a:ext cx="3311525" cy="2487613"/>
            <a:chOff x="3424" y="300"/>
            <a:chExt cx="2086" cy="1567"/>
          </a:xfrm>
        </p:grpSpPr>
        <p:sp>
          <p:nvSpPr>
            <p:cNvPr id="155650" name="直接连接符 248834"/>
            <p:cNvSpPr>
              <a:spLocks noChangeShapeType="1"/>
            </p:cNvSpPr>
            <p:nvPr/>
          </p:nvSpPr>
          <p:spPr bwMode="auto">
            <a:xfrm>
              <a:off x="3578" y="649"/>
              <a:ext cx="1406" cy="0"/>
            </a:xfrm>
            <a:prstGeom prst="line">
              <a:avLst/>
            </a:prstGeom>
            <a:noFill/>
            <a:ln w="28575">
              <a:solidFill>
                <a:srgbClr val="0099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51" name="直接连接符 248835"/>
            <p:cNvSpPr>
              <a:spLocks noChangeShapeType="1"/>
            </p:cNvSpPr>
            <p:nvPr/>
          </p:nvSpPr>
          <p:spPr bwMode="auto">
            <a:xfrm>
              <a:off x="4966" y="649"/>
              <a:ext cx="0" cy="1089"/>
            </a:xfrm>
            <a:prstGeom prst="line">
              <a:avLst/>
            </a:prstGeom>
            <a:noFill/>
            <a:ln w="28575">
              <a:solidFill>
                <a:srgbClr val="0099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52" name="椭圆 248836"/>
            <p:cNvSpPr>
              <a:spLocks noChangeArrowheads="1"/>
            </p:cNvSpPr>
            <p:nvPr/>
          </p:nvSpPr>
          <p:spPr bwMode="auto">
            <a:xfrm>
              <a:off x="3941"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3" name="椭圆 248837"/>
            <p:cNvSpPr>
              <a:spLocks noChangeArrowheads="1"/>
            </p:cNvSpPr>
            <p:nvPr/>
          </p:nvSpPr>
          <p:spPr bwMode="auto">
            <a:xfrm>
              <a:off x="4019"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4" name="椭圆 248838"/>
            <p:cNvSpPr>
              <a:spLocks noChangeArrowheads="1"/>
            </p:cNvSpPr>
            <p:nvPr/>
          </p:nvSpPr>
          <p:spPr bwMode="auto">
            <a:xfrm>
              <a:off x="4096"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5" name="椭圆 248839"/>
            <p:cNvSpPr>
              <a:spLocks noChangeArrowheads="1"/>
            </p:cNvSpPr>
            <p:nvPr/>
          </p:nvSpPr>
          <p:spPr bwMode="auto">
            <a:xfrm>
              <a:off x="4175"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6" name="椭圆 248840"/>
            <p:cNvSpPr>
              <a:spLocks noChangeArrowheads="1"/>
            </p:cNvSpPr>
            <p:nvPr/>
          </p:nvSpPr>
          <p:spPr bwMode="auto">
            <a:xfrm>
              <a:off x="4253"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7" name="椭圆 248841"/>
            <p:cNvSpPr>
              <a:spLocks noChangeArrowheads="1"/>
            </p:cNvSpPr>
            <p:nvPr/>
          </p:nvSpPr>
          <p:spPr bwMode="auto">
            <a:xfrm>
              <a:off x="4330"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8" name="椭圆 248842"/>
            <p:cNvSpPr>
              <a:spLocks noChangeArrowheads="1"/>
            </p:cNvSpPr>
            <p:nvPr/>
          </p:nvSpPr>
          <p:spPr bwMode="auto">
            <a:xfrm>
              <a:off x="4410"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59" name="椭圆 248843"/>
            <p:cNvSpPr>
              <a:spLocks noChangeArrowheads="1"/>
            </p:cNvSpPr>
            <p:nvPr/>
          </p:nvSpPr>
          <p:spPr bwMode="auto">
            <a:xfrm>
              <a:off x="4487"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0" name="椭圆 248844"/>
            <p:cNvSpPr>
              <a:spLocks noChangeArrowheads="1"/>
            </p:cNvSpPr>
            <p:nvPr/>
          </p:nvSpPr>
          <p:spPr bwMode="auto">
            <a:xfrm>
              <a:off x="4565"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1" name="椭圆 248845"/>
            <p:cNvSpPr>
              <a:spLocks noChangeArrowheads="1"/>
            </p:cNvSpPr>
            <p:nvPr/>
          </p:nvSpPr>
          <p:spPr bwMode="auto">
            <a:xfrm>
              <a:off x="4644"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2" name="椭圆 248846"/>
            <p:cNvSpPr>
              <a:spLocks noChangeArrowheads="1"/>
            </p:cNvSpPr>
            <p:nvPr/>
          </p:nvSpPr>
          <p:spPr bwMode="auto">
            <a:xfrm>
              <a:off x="4721"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3" name="椭圆 248847"/>
            <p:cNvSpPr>
              <a:spLocks noChangeArrowheads="1"/>
            </p:cNvSpPr>
            <p:nvPr/>
          </p:nvSpPr>
          <p:spPr bwMode="auto">
            <a:xfrm>
              <a:off x="4799"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4" name="椭圆 248848"/>
            <p:cNvSpPr>
              <a:spLocks noChangeArrowheads="1"/>
            </p:cNvSpPr>
            <p:nvPr/>
          </p:nvSpPr>
          <p:spPr bwMode="auto">
            <a:xfrm>
              <a:off x="4878" y="559"/>
              <a:ext cx="155" cy="8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5" name="椭圆 248849"/>
            <p:cNvSpPr>
              <a:spLocks noChangeArrowheads="1"/>
            </p:cNvSpPr>
            <p:nvPr/>
          </p:nvSpPr>
          <p:spPr bwMode="auto">
            <a:xfrm>
              <a:off x="4956" y="559"/>
              <a:ext cx="73" cy="9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6" name="椭圆 248850"/>
            <p:cNvSpPr>
              <a:spLocks noChangeArrowheads="1"/>
            </p:cNvSpPr>
            <p:nvPr/>
          </p:nvSpPr>
          <p:spPr bwMode="auto">
            <a:xfrm>
              <a:off x="4975" y="578"/>
              <a:ext cx="80" cy="191"/>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7" name="椭圆 248851"/>
            <p:cNvSpPr>
              <a:spLocks noChangeArrowheads="1"/>
            </p:cNvSpPr>
            <p:nvPr/>
          </p:nvSpPr>
          <p:spPr bwMode="auto">
            <a:xfrm>
              <a:off x="4974" y="674"/>
              <a:ext cx="80" cy="191"/>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8" name="椭圆 248852"/>
            <p:cNvSpPr>
              <a:spLocks noChangeArrowheads="1"/>
            </p:cNvSpPr>
            <p:nvPr/>
          </p:nvSpPr>
          <p:spPr bwMode="auto">
            <a:xfrm>
              <a:off x="4974" y="772"/>
              <a:ext cx="80" cy="191"/>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69" name="椭圆 248853"/>
            <p:cNvSpPr>
              <a:spLocks noChangeArrowheads="1"/>
            </p:cNvSpPr>
            <p:nvPr/>
          </p:nvSpPr>
          <p:spPr bwMode="auto">
            <a:xfrm>
              <a:off x="4974" y="867"/>
              <a:ext cx="80" cy="192"/>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70" name="椭圆 248854"/>
            <p:cNvSpPr>
              <a:spLocks noChangeArrowheads="1"/>
            </p:cNvSpPr>
            <p:nvPr/>
          </p:nvSpPr>
          <p:spPr bwMode="auto">
            <a:xfrm>
              <a:off x="4976" y="963"/>
              <a:ext cx="80" cy="191"/>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71" name="椭圆 248855"/>
            <p:cNvSpPr>
              <a:spLocks noChangeArrowheads="1"/>
            </p:cNvSpPr>
            <p:nvPr/>
          </p:nvSpPr>
          <p:spPr bwMode="auto">
            <a:xfrm>
              <a:off x="4975" y="1059"/>
              <a:ext cx="80" cy="191"/>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72" name="椭圆 248856"/>
            <p:cNvSpPr>
              <a:spLocks noChangeArrowheads="1"/>
            </p:cNvSpPr>
            <p:nvPr/>
          </p:nvSpPr>
          <p:spPr bwMode="auto">
            <a:xfrm>
              <a:off x="4975" y="1157"/>
              <a:ext cx="80" cy="191"/>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73" name="直接连接符 248857"/>
            <p:cNvSpPr>
              <a:spLocks noChangeShapeType="1"/>
            </p:cNvSpPr>
            <p:nvPr/>
          </p:nvSpPr>
          <p:spPr bwMode="auto">
            <a:xfrm>
              <a:off x="3941" y="377"/>
              <a:ext cx="0" cy="18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74" name="直接连接符 248858"/>
            <p:cNvSpPr>
              <a:spLocks noChangeShapeType="1"/>
            </p:cNvSpPr>
            <p:nvPr/>
          </p:nvSpPr>
          <p:spPr bwMode="auto">
            <a:xfrm>
              <a:off x="5057" y="377"/>
              <a:ext cx="0" cy="18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75" name="直接连接符 248859"/>
            <p:cNvSpPr>
              <a:spLocks noChangeShapeType="1"/>
            </p:cNvSpPr>
            <p:nvPr/>
          </p:nvSpPr>
          <p:spPr bwMode="auto">
            <a:xfrm flipH="1">
              <a:off x="3932" y="468"/>
              <a:ext cx="408" cy="0"/>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5676" name="直接连接符 248860"/>
            <p:cNvSpPr>
              <a:spLocks noChangeShapeType="1"/>
            </p:cNvSpPr>
            <p:nvPr/>
          </p:nvSpPr>
          <p:spPr bwMode="auto">
            <a:xfrm>
              <a:off x="4694" y="468"/>
              <a:ext cx="362" cy="0"/>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5677" name="文本框 248861"/>
            <p:cNvSpPr txBox="1">
              <a:spLocks noChangeArrowheads="1"/>
            </p:cNvSpPr>
            <p:nvPr/>
          </p:nvSpPr>
          <p:spPr bwMode="auto">
            <a:xfrm>
              <a:off x="4315" y="300"/>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66"/>
                  </a:solidFill>
                </a:rPr>
                <a:t>L-x</a:t>
              </a:r>
            </a:p>
          </p:txBody>
        </p:sp>
        <p:sp>
          <p:nvSpPr>
            <p:cNvPr id="155678" name="直接连接符 248862"/>
            <p:cNvSpPr>
              <a:spLocks noChangeShapeType="1"/>
            </p:cNvSpPr>
            <p:nvPr/>
          </p:nvSpPr>
          <p:spPr bwMode="auto">
            <a:xfrm>
              <a:off x="5103" y="1330"/>
              <a:ext cx="180"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79" name="直接连接符 248863"/>
            <p:cNvSpPr>
              <a:spLocks noChangeShapeType="1"/>
            </p:cNvSpPr>
            <p:nvPr/>
          </p:nvSpPr>
          <p:spPr bwMode="auto">
            <a:xfrm flipV="1">
              <a:off x="5238" y="559"/>
              <a:ext cx="0" cy="317"/>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5680" name="直接连接符 248864"/>
            <p:cNvSpPr>
              <a:spLocks noChangeShapeType="1"/>
            </p:cNvSpPr>
            <p:nvPr/>
          </p:nvSpPr>
          <p:spPr bwMode="auto">
            <a:xfrm>
              <a:off x="5238" y="1012"/>
              <a:ext cx="0" cy="317"/>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5681" name="文本框 248865"/>
            <p:cNvSpPr txBox="1">
              <a:spLocks noChangeArrowheads="1"/>
            </p:cNvSpPr>
            <p:nvPr/>
          </p:nvSpPr>
          <p:spPr bwMode="auto">
            <a:xfrm>
              <a:off x="5147" y="770"/>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66"/>
                  </a:solidFill>
                </a:rPr>
                <a:t>x</a:t>
              </a:r>
            </a:p>
          </p:txBody>
        </p:sp>
        <p:sp>
          <p:nvSpPr>
            <p:cNvPr id="155682" name="文本框 248866"/>
            <p:cNvSpPr txBox="1">
              <a:spLocks noChangeArrowheads="1"/>
            </p:cNvSpPr>
            <p:nvPr/>
          </p:nvSpPr>
          <p:spPr bwMode="auto">
            <a:xfrm>
              <a:off x="3424" y="64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a:latin typeface="Arial" panose="020B0604020202020204" pitchFamily="34" charset="0"/>
              </a:endParaRPr>
            </a:p>
          </p:txBody>
        </p:sp>
        <p:sp>
          <p:nvSpPr>
            <p:cNvPr id="155683" name="直接连接符 248867"/>
            <p:cNvSpPr>
              <a:spLocks noChangeShapeType="1"/>
            </p:cNvSpPr>
            <p:nvPr/>
          </p:nvSpPr>
          <p:spPr bwMode="auto">
            <a:xfrm flipH="1">
              <a:off x="3578" y="596"/>
              <a:ext cx="362" cy="0"/>
            </a:xfrm>
            <a:prstGeom prst="line">
              <a:avLst/>
            </a:prstGeom>
            <a:noFill/>
            <a:ln w="1905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5684" name="文本框 248868"/>
            <p:cNvSpPr txBox="1">
              <a:spLocks noChangeArrowheads="1"/>
            </p:cNvSpPr>
            <p:nvPr/>
          </p:nvSpPr>
          <p:spPr bwMode="auto">
            <a:xfrm>
              <a:off x="3559" y="308"/>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00FF"/>
                  </a:solidFill>
                </a:rPr>
                <a:t>f</a:t>
              </a:r>
            </a:p>
          </p:txBody>
        </p:sp>
        <p:sp>
          <p:nvSpPr>
            <p:cNvPr id="155685" name="直接连接符 248869"/>
            <p:cNvSpPr>
              <a:spLocks noChangeShapeType="1"/>
            </p:cNvSpPr>
            <p:nvPr/>
          </p:nvSpPr>
          <p:spPr bwMode="auto">
            <a:xfrm>
              <a:off x="5024" y="1338"/>
              <a:ext cx="0" cy="317"/>
            </a:xfrm>
            <a:prstGeom prst="line">
              <a:avLst/>
            </a:prstGeom>
            <a:noFill/>
            <a:ln w="19050">
              <a:solidFill>
                <a:srgbClr val="00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5686" name="文本框 248870"/>
            <p:cNvSpPr txBox="1">
              <a:spLocks noChangeArrowheads="1"/>
            </p:cNvSpPr>
            <p:nvPr/>
          </p:nvSpPr>
          <p:spPr bwMode="auto">
            <a:xfrm>
              <a:off x="4966" y="1579"/>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FF"/>
                  </a:solidFill>
                </a:rPr>
                <a:t>m</a:t>
              </a:r>
              <a:r>
                <a:rPr lang="en-US" altLang="zh-CN" sz="2400" b="1" i="1" baseline="-25000">
                  <a:solidFill>
                    <a:srgbClr val="0000FF"/>
                  </a:solidFill>
                </a:rPr>
                <a:t>x</a:t>
              </a:r>
              <a:r>
                <a:rPr lang="en-US" altLang="zh-CN" sz="2400" b="1" i="1">
                  <a:solidFill>
                    <a:srgbClr val="0000FF"/>
                  </a:solidFill>
                </a:rPr>
                <a:t>g</a:t>
              </a:r>
            </a:p>
          </p:txBody>
        </p:sp>
        <p:sp>
          <p:nvSpPr>
            <p:cNvPr id="155687" name="矩形 248871"/>
            <p:cNvSpPr>
              <a:spLocks noChangeArrowheads="1"/>
            </p:cNvSpPr>
            <p:nvPr/>
          </p:nvSpPr>
          <p:spPr bwMode="auto">
            <a:xfrm>
              <a:off x="3560" y="667"/>
              <a:ext cx="1406" cy="91"/>
            </a:xfrm>
            <a:prstGeom prst="rect">
              <a:avLst/>
            </a:prstGeom>
            <a:pattFill prst="ltUpDiag">
              <a:fgClr>
                <a:srgbClr val="0099CC"/>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88" name="矩形 248872"/>
            <p:cNvSpPr>
              <a:spLocks noChangeArrowheads="1"/>
            </p:cNvSpPr>
            <p:nvPr/>
          </p:nvSpPr>
          <p:spPr bwMode="auto">
            <a:xfrm rot="5400000">
              <a:off x="4420" y="1191"/>
              <a:ext cx="998" cy="91"/>
            </a:xfrm>
            <a:prstGeom prst="rect">
              <a:avLst/>
            </a:prstGeom>
            <a:pattFill prst="ltUpDiag">
              <a:fgClr>
                <a:srgbClr val="0099CC"/>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5689" name="直接连接符 248873"/>
            <p:cNvSpPr>
              <a:spLocks noChangeShapeType="1"/>
            </p:cNvSpPr>
            <p:nvPr/>
          </p:nvSpPr>
          <p:spPr bwMode="auto">
            <a:xfrm>
              <a:off x="5102" y="559"/>
              <a:ext cx="180"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48875" name="对象 248874"/>
          <p:cNvGraphicFramePr>
            <a:graphicFrameLocks/>
          </p:cNvGraphicFramePr>
          <p:nvPr/>
        </p:nvGraphicFramePr>
        <p:xfrm>
          <a:off x="688975" y="711200"/>
          <a:ext cx="7843838" cy="5886450"/>
        </p:xfrm>
        <a:graphic>
          <a:graphicData uri="http://schemas.openxmlformats.org/presentationml/2006/ole">
            <mc:AlternateContent xmlns:mc="http://schemas.openxmlformats.org/markup-compatibility/2006">
              <mc:Choice xmlns:v="urn:schemas-microsoft-com:vml" Requires="v">
                <p:oleObj spid="_x0000_s57355" name="Document" r:id="rId4" imgW="3741005" imgH="2805861" progId="Word.Document.8">
                  <p:embed/>
                </p:oleObj>
              </mc:Choice>
              <mc:Fallback>
                <p:oleObj name="Document" r:id="rId4" imgW="3741005" imgH="2805861" progId="Word.Document.8">
                  <p:embed/>
                  <p:pic>
                    <p:nvPicPr>
                      <p:cNvPr id="0" name="Picture 1" descr="image19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711200"/>
                        <a:ext cx="7843838"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75"/>
                                        </p:tgtEl>
                                        <p:attrNameLst>
                                          <p:attrName>style.visibility</p:attrName>
                                        </p:attrNameLst>
                                      </p:cBhvr>
                                      <p:to>
                                        <p:strVal val="visible"/>
                                      </p:to>
                                    </p:set>
                                    <p:anim calcmode="lin" valueType="num">
                                      <p:cBhvr additive="base">
                                        <p:cTn id="7" dur="500" fill="hold"/>
                                        <p:tgtEl>
                                          <p:spTgt spid="248875"/>
                                        </p:tgtEl>
                                        <p:attrNameLst>
                                          <p:attrName>ppt_x</p:attrName>
                                        </p:attrNameLst>
                                      </p:cBhvr>
                                      <p:tavLst>
                                        <p:tav tm="0">
                                          <p:val>
                                            <p:strVal val="#ppt_x"/>
                                          </p:val>
                                        </p:tav>
                                        <p:tav tm="100000">
                                          <p:val>
                                            <p:strVal val="#ppt_x"/>
                                          </p:val>
                                        </p:tav>
                                      </p:tavLst>
                                    </p:anim>
                                    <p:anim calcmode="lin" valueType="num">
                                      <p:cBhvr additive="base">
                                        <p:cTn id="8" dur="500" fill="hold"/>
                                        <p:tgtEl>
                                          <p:spTgt spid="248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01676" y="76200"/>
            <a:ext cx="8868991" cy="217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just">
              <a:lnSpc>
                <a:spcPct val="125000"/>
              </a:lnSpc>
            </a:pPr>
            <a:r>
              <a:rPr kumimoji="1" lang="zh-CN" altLang="en-US" b="1" dirty="0" smtClean="0">
                <a:solidFill>
                  <a:srgbClr val="000066"/>
                </a:solidFill>
                <a:latin typeface="Times New Roman" panose="02020603050405020304" pitchFamily="18" charset="0"/>
              </a:rPr>
              <a:t>一</a:t>
            </a:r>
            <a:r>
              <a:rPr kumimoji="1" lang="zh-CN" altLang="en-US" b="1" dirty="0">
                <a:solidFill>
                  <a:srgbClr val="000066"/>
                </a:solidFill>
                <a:latin typeface="Times New Roman" panose="02020603050405020304" pitchFamily="18" charset="0"/>
              </a:rPr>
              <a:t>条质量为</a:t>
            </a:r>
            <a:r>
              <a:rPr kumimoji="1" lang="en-US" altLang="zh-CN" b="1" i="1" dirty="0">
                <a:solidFill>
                  <a:srgbClr val="000066"/>
                </a:solidFill>
                <a:latin typeface="Times New Roman" panose="02020603050405020304" pitchFamily="18" charset="0"/>
              </a:rPr>
              <a:t>m</a:t>
            </a:r>
            <a:r>
              <a:rPr kumimoji="1" lang="zh-CN" altLang="en-US" b="1" dirty="0">
                <a:solidFill>
                  <a:srgbClr val="000066"/>
                </a:solidFill>
                <a:latin typeface="Times New Roman" panose="02020603050405020304" pitchFamily="18" charset="0"/>
              </a:rPr>
              <a:t>长度为</a:t>
            </a:r>
            <a:r>
              <a:rPr kumimoji="1" lang="en-US" altLang="zh-CN" b="1" i="1" dirty="0" smtClean="0">
                <a:solidFill>
                  <a:srgbClr val="000066"/>
                </a:solidFill>
                <a:latin typeface="Times New Roman" panose="02020603050405020304" pitchFamily="18" charset="0"/>
              </a:rPr>
              <a:t>l </a:t>
            </a:r>
            <a:r>
              <a:rPr kumimoji="1" lang="zh-CN" altLang="en-US" b="1" dirty="0" smtClean="0">
                <a:solidFill>
                  <a:srgbClr val="000066"/>
                </a:solidFill>
                <a:latin typeface="Times New Roman" panose="02020603050405020304" pitchFamily="18" charset="0"/>
              </a:rPr>
              <a:t>的</a:t>
            </a:r>
            <a:r>
              <a:rPr kumimoji="1" lang="zh-CN" altLang="en-US" b="1" dirty="0">
                <a:solidFill>
                  <a:srgbClr val="000066"/>
                </a:solidFill>
                <a:latin typeface="Times New Roman" panose="02020603050405020304" pitchFamily="18" charset="0"/>
              </a:rPr>
              <a:t>匀质链条放在一光滑水平桌面上，链子的一端有极小的一段长度伸出桌子边缘并在重力作用下从静止开始下落。求在下列两种情况下，整条链条刚离开桌面时的速度：</a:t>
            </a:r>
          </a:p>
          <a:p>
            <a:pPr algn="just">
              <a:lnSpc>
                <a:spcPct val="125000"/>
              </a:lnSpc>
            </a:pPr>
            <a:r>
              <a:rPr kumimoji="1" lang="zh-CN" altLang="en-US" b="1" dirty="0">
                <a:solidFill>
                  <a:srgbClr val="000066"/>
                </a:solidFill>
                <a:latin typeface="Times New Roman" panose="02020603050405020304" pitchFamily="18" charset="0"/>
              </a:rPr>
              <a:t>（</a:t>
            </a:r>
            <a:r>
              <a:rPr kumimoji="1" lang="en-US" altLang="zh-CN" b="1" dirty="0">
                <a:solidFill>
                  <a:srgbClr val="000066"/>
                </a:solidFill>
                <a:latin typeface="Times New Roman" panose="02020603050405020304" pitchFamily="18" charset="0"/>
              </a:rPr>
              <a:t>1</a:t>
            </a:r>
            <a:r>
              <a:rPr kumimoji="1" lang="zh-CN" altLang="en-US" b="1" dirty="0">
                <a:solidFill>
                  <a:srgbClr val="000066"/>
                </a:solidFill>
                <a:latin typeface="Times New Roman" panose="02020603050405020304" pitchFamily="18" charset="0"/>
              </a:rPr>
              <a:t>）在刚开始下落时，链条以直线形式展开置于桌面；</a:t>
            </a:r>
          </a:p>
          <a:p>
            <a:pPr algn="just">
              <a:lnSpc>
                <a:spcPct val="125000"/>
              </a:lnSpc>
            </a:pPr>
            <a:r>
              <a:rPr kumimoji="1" lang="zh-CN" altLang="en-US" b="1" dirty="0">
                <a:solidFill>
                  <a:srgbClr val="000066"/>
                </a:solidFill>
                <a:latin typeface="Times New Roman" panose="02020603050405020304" pitchFamily="18" charset="0"/>
              </a:rPr>
              <a:t>（</a:t>
            </a:r>
            <a:r>
              <a:rPr kumimoji="1" lang="en-US" altLang="zh-CN" b="1" dirty="0">
                <a:solidFill>
                  <a:srgbClr val="000066"/>
                </a:solidFill>
                <a:latin typeface="Times New Roman" panose="02020603050405020304" pitchFamily="18" charset="0"/>
              </a:rPr>
              <a:t>2</a:t>
            </a:r>
            <a:r>
              <a:rPr kumimoji="1" lang="zh-CN" altLang="en-US" b="1" dirty="0">
                <a:solidFill>
                  <a:srgbClr val="000066"/>
                </a:solidFill>
                <a:latin typeface="Times New Roman" panose="02020603050405020304" pitchFamily="18" charset="0"/>
              </a:rPr>
              <a:t>）刚开始下落时，链条盘在桌子的边缘，并假定链条未脱离桌面的那一部分的速度一直为零。 </a:t>
            </a:r>
          </a:p>
        </p:txBody>
      </p:sp>
      <p:graphicFrame>
        <p:nvGraphicFramePr>
          <p:cNvPr id="3" name="Object 37"/>
          <p:cNvGraphicFramePr>
            <a:graphicFrameLocks noChangeAspect="1"/>
          </p:cNvGraphicFramePr>
          <p:nvPr/>
        </p:nvGraphicFramePr>
        <p:xfrm>
          <a:off x="533400" y="2140347"/>
          <a:ext cx="4589859" cy="4717294"/>
        </p:xfrm>
        <a:graphic>
          <a:graphicData uri="http://schemas.openxmlformats.org/presentationml/2006/ole">
            <mc:AlternateContent xmlns:mc="http://schemas.openxmlformats.org/markup-compatibility/2006">
              <mc:Choice xmlns:v="urn:schemas-microsoft-com:vml" Requires="v">
                <p:oleObj spid="_x0000_s94230" name="Document" r:id="rId4" imgW="2660697" imgH="2589028" progId="Word.Document.8">
                  <p:embed/>
                </p:oleObj>
              </mc:Choice>
              <mc:Fallback>
                <p:oleObj name="Document" r:id="rId4" imgW="2660697" imgH="2589028" progId="Word.Document.8">
                  <p:embed/>
                  <p:pic>
                    <p:nvPicPr>
                      <p:cNvPr id="0" name="Picture 2" descr="image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140347"/>
                        <a:ext cx="4589859" cy="4717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8"/>
          <p:cNvGrpSpPr/>
          <p:nvPr/>
        </p:nvGrpSpPr>
        <p:grpSpPr bwMode="auto">
          <a:xfrm>
            <a:off x="5343329" y="3036528"/>
            <a:ext cx="2376488" cy="2016125"/>
            <a:chOff x="3243" y="2069"/>
            <a:chExt cx="1996" cy="1270"/>
          </a:xfrm>
        </p:grpSpPr>
        <p:sp>
          <p:nvSpPr>
            <p:cNvPr id="5" name="Line 4"/>
            <p:cNvSpPr>
              <a:spLocks noChangeShapeType="1"/>
            </p:cNvSpPr>
            <p:nvPr/>
          </p:nvSpPr>
          <p:spPr bwMode="auto">
            <a:xfrm>
              <a:off x="3397" y="2159"/>
              <a:ext cx="1406" cy="0"/>
            </a:xfrm>
            <a:prstGeom prst="line">
              <a:avLst/>
            </a:prstGeom>
            <a:noFill/>
            <a:ln w="28575">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6" name="Line 5"/>
            <p:cNvSpPr>
              <a:spLocks noChangeShapeType="1"/>
            </p:cNvSpPr>
            <p:nvPr/>
          </p:nvSpPr>
          <p:spPr bwMode="auto">
            <a:xfrm>
              <a:off x="4785" y="2159"/>
              <a:ext cx="0" cy="1089"/>
            </a:xfrm>
            <a:prstGeom prst="line">
              <a:avLst/>
            </a:prstGeom>
            <a:noFill/>
            <a:ln w="28575">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SG" altLang="en-US"/>
            </a:p>
          </p:txBody>
        </p:sp>
        <p:sp>
          <p:nvSpPr>
            <p:cNvPr id="7" name="Oval 6"/>
            <p:cNvSpPr>
              <a:spLocks noChangeArrowheads="1"/>
            </p:cNvSpPr>
            <p:nvPr/>
          </p:nvSpPr>
          <p:spPr bwMode="auto">
            <a:xfrm>
              <a:off x="3760"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8" name="Oval 7"/>
            <p:cNvSpPr>
              <a:spLocks noChangeArrowheads="1"/>
            </p:cNvSpPr>
            <p:nvPr/>
          </p:nvSpPr>
          <p:spPr bwMode="auto">
            <a:xfrm>
              <a:off x="3838"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9" name="Oval 8"/>
            <p:cNvSpPr>
              <a:spLocks noChangeArrowheads="1"/>
            </p:cNvSpPr>
            <p:nvPr/>
          </p:nvSpPr>
          <p:spPr bwMode="auto">
            <a:xfrm>
              <a:off x="3915"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0" name="Oval 9"/>
            <p:cNvSpPr>
              <a:spLocks noChangeArrowheads="1"/>
            </p:cNvSpPr>
            <p:nvPr/>
          </p:nvSpPr>
          <p:spPr bwMode="auto">
            <a:xfrm>
              <a:off x="3994"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1" name="Oval 10"/>
            <p:cNvSpPr>
              <a:spLocks noChangeArrowheads="1"/>
            </p:cNvSpPr>
            <p:nvPr/>
          </p:nvSpPr>
          <p:spPr bwMode="auto">
            <a:xfrm>
              <a:off x="4072"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2" name="Oval 11"/>
            <p:cNvSpPr>
              <a:spLocks noChangeArrowheads="1"/>
            </p:cNvSpPr>
            <p:nvPr/>
          </p:nvSpPr>
          <p:spPr bwMode="auto">
            <a:xfrm>
              <a:off x="4149"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3" name="Oval 12"/>
            <p:cNvSpPr>
              <a:spLocks noChangeArrowheads="1"/>
            </p:cNvSpPr>
            <p:nvPr/>
          </p:nvSpPr>
          <p:spPr bwMode="auto">
            <a:xfrm>
              <a:off x="4229"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4" name="Oval 13"/>
            <p:cNvSpPr>
              <a:spLocks noChangeArrowheads="1"/>
            </p:cNvSpPr>
            <p:nvPr/>
          </p:nvSpPr>
          <p:spPr bwMode="auto">
            <a:xfrm>
              <a:off x="4306"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5" name="Oval 14"/>
            <p:cNvSpPr>
              <a:spLocks noChangeArrowheads="1"/>
            </p:cNvSpPr>
            <p:nvPr/>
          </p:nvSpPr>
          <p:spPr bwMode="auto">
            <a:xfrm>
              <a:off x="4384"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6" name="Oval 15"/>
            <p:cNvSpPr>
              <a:spLocks noChangeArrowheads="1"/>
            </p:cNvSpPr>
            <p:nvPr/>
          </p:nvSpPr>
          <p:spPr bwMode="auto">
            <a:xfrm>
              <a:off x="4463"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7" name="Oval 16"/>
            <p:cNvSpPr>
              <a:spLocks noChangeArrowheads="1"/>
            </p:cNvSpPr>
            <p:nvPr/>
          </p:nvSpPr>
          <p:spPr bwMode="auto">
            <a:xfrm>
              <a:off x="4540"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8" name="Oval 17"/>
            <p:cNvSpPr>
              <a:spLocks noChangeArrowheads="1"/>
            </p:cNvSpPr>
            <p:nvPr/>
          </p:nvSpPr>
          <p:spPr bwMode="auto">
            <a:xfrm>
              <a:off x="4618"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9" name="Oval 18"/>
            <p:cNvSpPr>
              <a:spLocks noChangeArrowheads="1"/>
            </p:cNvSpPr>
            <p:nvPr/>
          </p:nvSpPr>
          <p:spPr bwMode="auto">
            <a:xfrm>
              <a:off x="4697" y="2069"/>
              <a:ext cx="155" cy="8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0" name="Oval 19"/>
            <p:cNvSpPr>
              <a:spLocks noChangeArrowheads="1"/>
            </p:cNvSpPr>
            <p:nvPr/>
          </p:nvSpPr>
          <p:spPr bwMode="auto">
            <a:xfrm>
              <a:off x="4775" y="2069"/>
              <a:ext cx="73" cy="9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1" name="Oval 20"/>
            <p:cNvSpPr>
              <a:spLocks noChangeArrowheads="1"/>
            </p:cNvSpPr>
            <p:nvPr/>
          </p:nvSpPr>
          <p:spPr bwMode="auto">
            <a:xfrm>
              <a:off x="4794" y="2088"/>
              <a:ext cx="80" cy="191"/>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2" name="Oval 21"/>
            <p:cNvSpPr>
              <a:spLocks noChangeArrowheads="1"/>
            </p:cNvSpPr>
            <p:nvPr/>
          </p:nvSpPr>
          <p:spPr bwMode="auto">
            <a:xfrm>
              <a:off x="4793" y="2184"/>
              <a:ext cx="80" cy="191"/>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3" name="Oval 22"/>
            <p:cNvSpPr>
              <a:spLocks noChangeArrowheads="1"/>
            </p:cNvSpPr>
            <p:nvPr/>
          </p:nvSpPr>
          <p:spPr bwMode="auto">
            <a:xfrm>
              <a:off x="4793" y="2282"/>
              <a:ext cx="80" cy="191"/>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4" name="Oval 23"/>
            <p:cNvSpPr>
              <a:spLocks noChangeArrowheads="1"/>
            </p:cNvSpPr>
            <p:nvPr/>
          </p:nvSpPr>
          <p:spPr bwMode="auto">
            <a:xfrm>
              <a:off x="4793" y="2377"/>
              <a:ext cx="80" cy="192"/>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5" name="Oval 24"/>
            <p:cNvSpPr>
              <a:spLocks noChangeArrowheads="1"/>
            </p:cNvSpPr>
            <p:nvPr/>
          </p:nvSpPr>
          <p:spPr bwMode="auto">
            <a:xfrm>
              <a:off x="4795" y="2473"/>
              <a:ext cx="80" cy="191"/>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6" name="Oval 25"/>
            <p:cNvSpPr>
              <a:spLocks noChangeArrowheads="1"/>
            </p:cNvSpPr>
            <p:nvPr/>
          </p:nvSpPr>
          <p:spPr bwMode="auto">
            <a:xfrm>
              <a:off x="4794" y="2569"/>
              <a:ext cx="80" cy="191"/>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7" name="Oval 26"/>
            <p:cNvSpPr>
              <a:spLocks noChangeArrowheads="1"/>
            </p:cNvSpPr>
            <p:nvPr/>
          </p:nvSpPr>
          <p:spPr bwMode="auto">
            <a:xfrm>
              <a:off x="4794" y="2667"/>
              <a:ext cx="80" cy="191"/>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8" name="Text Box 27"/>
            <p:cNvSpPr txBox="1">
              <a:spLocks noChangeArrowheads="1"/>
            </p:cNvSpPr>
            <p:nvPr/>
          </p:nvSpPr>
          <p:spPr bwMode="auto">
            <a:xfrm>
              <a:off x="3243" y="2159"/>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SG" altLang="zh-SG" sz="2400">
                <a:ea typeface="宋体" panose="02010600030101010101" pitchFamily="2" charset="-122"/>
              </a:endParaRPr>
            </a:p>
          </p:txBody>
        </p:sp>
        <p:sp>
          <p:nvSpPr>
            <p:cNvPr id="29" name="Rectangle 28" descr="浅色上对角线"/>
            <p:cNvSpPr>
              <a:spLocks noChangeArrowheads="1"/>
            </p:cNvSpPr>
            <p:nvPr/>
          </p:nvSpPr>
          <p:spPr bwMode="auto">
            <a:xfrm>
              <a:off x="3379" y="2177"/>
              <a:ext cx="1406" cy="91"/>
            </a:xfrm>
            <a:prstGeom prst="rect">
              <a:avLst/>
            </a:prstGeom>
            <a:pattFill prst="ltUpDiag">
              <a:fgClr>
                <a:srgbClr val="0099CC"/>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30" name="Rectangle 29" descr="浅色上对角线"/>
            <p:cNvSpPr>
              <a:spLocks noChangeArrowheads="1"/>
            </p:cNvSpPr>
            <p:nvPr/>
          </p:nvSpPr>
          <p:spPr bwMode="auto">
            <a:xfrm rot="5400000">
              <a:off x="4241" y="2703"/>
              <a:ext cx="998" cy="91"/>
            </a:xfrm>
            <a:prstGeom prst="rect">
              <a:avLst/>
            </a:prstGeom>
            <a:pattFill prst="ltUpDiag">
              <a:fgClr>
                <a:srgbClr val="0099CC"/>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31" name="Line 30"/>
            <p:cNvSpPr>
              <a:spLocks noChangeShapeType="1"/>
            </p:cNvSpPr>
            <p:nvPr/>
          </p:nvSpPr>
          <p:spPr bwMode="auto">
            <a:xfrm>
              <a:off x="4848" y="2499"/>
              <a:ext cx="0" cy="635"/>
            </a:xfrm>
            <a:prstGeom prst="line">
              <a:avLst/>
            </a:prstGeom>
            <a:noFill/>
            <a:ln w="19050">
              <a:solidFill>
                <a:srgbClr val="0000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SG" altLang="en-US"/>
            </a:p>
          </p:txBody>
        </p:sp>
        <p:sp>
          <p:nvSpPr>
            <p:cNvPr id="32" name="Line 31"/>
            <p:cNvSpPr>
              <a:spLocks noChangeShapeType="1"/>
            </p:cNvSpPr>
            <p:nvPr/>
          </p:nvSpPr>
          <p:spPr bwMode="auto">
            <a:xfrm>
              <a:off x="4921" y="2114"/>
              <a:ext cx="182" cy="0"/>
            </a:xfrm>
            <a:prstGeom prst="line">
              <a:avLst/>
            </a:prstGeom>
            <a:noFill/>
            <a:ln w="19050">
              <a:solidFill>
                <a:srgbClr val="000066"/>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SG" altLang="en-US"/>
            </a:p>
          </p:txBody>
        </p:sp>
        <p:sp>
          <p:nvSpPr>
            <p:cNvPr id="33" name="Line 32"/>
            <p:cNvSpPr>
              <a:spLocks noChangeShapeType="1"/>
            </p:cNvSpPr>
            <p:nvPr/>
          </p:nvSpPr>
          <p:spPr bwMode="auto">
            <a:xfrm>
              <a:off x="4921" y="2864"/>
              <a:ext cx="182" cy="0"/>
            </a:xfrm>
            <a:prstGeom prst="line">
              <a:avLst/>
            </a:prstGeom>
            <a:noFill/>
            <a:ln w="19050">
              <a:solidFill>
                <a:srgbClr val="000066"/>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SG" altLang="en-US"/>
            </a:p>
          </p:txBody>
        </p:sp>
        <p:sp>
          <p:nvSpPr>
            <p:cNvPr id="34" name="Line 33"/>
            <p:cNvSpPr>
              <a:spLocks noChangeShapeType="1"/>
            </p:cNvSpPr>
            <p:nvPr/>
          </p:nvSpPr>
          <p:spPr bwMode="auto">
            <a:xfrm flipV="1">
              <a:off x="5012" y="2114"/>
              <a:ext cx="0" cy="272"/>
            </a:xfrm>
            <a:prstGeom prst="line">
              <a:avLst/>
            </a:prstGeom>
            <a:noFill/>
            <a:ln w="19050">
              <a:solidFill>
                <a:srgbClr val="0000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SG" altLang="en-US"/>
            </a:p>
          </p:txBody>
        </p:sp>
        <p:graphicFrame>
          <p:nvGraphicFramePr>
            <p:cNvPr id="35" name="Object 34"/>
            <p:cNvGraphicFramePr>
              <a:graphicFrameLocks noChangeAspect="1"/>
            </p:cNvGraphicFramePr>
            <p:nvPr/>
          </p:nvGraphicFramePr>
          <p:xfrm>
            <a:off x="4830" y="3042"/>
            <a:ext cx="409" cy="297"/>
          </p:xfrm>
          <a:graphic>
            <a:graphicData uri="http://schemas.openxmlformats.org/presentationml/2006/ole">
              <mc:AlternateContent xmlns:mc="http://schemas.openxmlformats.org/markup-compatibility/2006">
                <mc:Choice xmlns:v="urn:schemas-microsoft-com:vml" Requires="v">
                  <p:oleObj spid="_x0000_s94231" name="Equation" r:id="rId6" imgW="267840" imgH="193320" progId="">
                    <p:embed/>
                  </p:oleObj>
                </mc:Choice>
                <mc:Fallback>
                  <p:oleObj name="Equation" r:id="rId6" imgW="267840" imgH="193320" progId="">
                    <p:embed/>
                    <p:pic>
                      <p:nvPicPr>
                        <p:cNvPr id="0" name="Picture 3" descr="image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3042"/>
                          <a:ext cx="409"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35"/>
            <p:cNvSpPr txBox="1">
              <a:spLocks noChangeArrowheads="1"/>
            </p:cNvSpPr>
            <p:nvPr/>
          </p:nvSpPr>
          <p:spPr bwMode="auto">
            <a:xfrm>
              <a:off x="4921" y="2267"/>
              <a:ext cx="2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kumimoji="1" lang="en-US" altLang="zh-CN" sz="2400" b="1" i="1">
                  <a:solidFill>
                    <a:srgbClr val="000066"/>
                  </a:solidFill>
                  <a:latin typeface="Times New Roman" panose="02020603050405020304" pitchFamily="18" charset="0"/>
                </a:rPr>
                <a:t>y</a:t>
              </a:r>
            </a:p>
          </p:txBody>
        </p:sp>
        <p:sp>
          <p:nvSpPr>
            <p:cNvPr id="37" name="Line 36"/>
            <p:cNvSpPr>
              <a:spLocks noChangeShapeType="1"/>
            </p:cNvSpPr>
            <p:nvPr/>
          </p:nvSpPr>
          <p:spPr bwMode="auto">
            <a:xfrm>
              <a:off x="5012" y="2592"/>
              <a:ext cx="0" cy="272"/>
            </a:xfrm>
            <a:prstGeom prst="line">
              <a:avLst/>
            </a:prstGeom>
            <a:noFill/>
            <a:ln w="19050">
              <a:solidFill>
                <a:srgbClr val="0000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SG"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3" name="对象 249857"/>
          <p:cNvGraphicFramePr>
            <a:graphicFrameLocks/>
          </p:cNvGraphicFramePr>
          <p:nvPr/>
        </p:nvGraphicFramePr>
        <p:xfrm>
          <a:off x="839788" y="1054100"/>
          <a:ext cx="7688262" cy="2454275"/>
        </p:xfrm>
        <a:graphic>
          <a:graphicData uri="http://schemas.openxmlformats.org/presentationml/2006/ole">
            <mc:AlternateContent xmlns:mc="http://schemas.openxmlformats.org/markup-compatibility/2006">
              <mc:Choice xmlns:v="urn:schemas-microsoft-com:vml" Requires="v">
                <p:oleObj spid="_x0000_s60437" name="Document" r:id="rId4" imgW="2975382" imgH="949083" progId="Word.Document.8">
                  <p:embed/>
                </p:oleObj>
              </mc:Choice>
              <mc:Fallback>
                <p:oleObj name="Document" r:id="rId4" imgW="2975382" imgH="949083" progId="Word.Document.8">
                  <p:embed/>
                  <p:pic>
                    <p:nvPicPr>
                      <p:cNvPr id="0" name="Picture 2" descr="image1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88" y="1054100"/>
                        <a:ext cx="7688262"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6674" name="直角三角形 249858"/>
          <p:cNvSpPr>
            <a:spLocks noChangeArrowheads="1"/>
          </p:cNvSpPr>
          <p:nvPr/>
        </p:nvSpPr>
        <p:spPr bwMode="auto">
          <a:xfrm>
            <a:off x="3779838" y="3544888"/>
            <a:ext cx="2849562" cy="1584325"/>
          </a:xfrm>
          <a:prstGeom prst="rtTriangle">
            <a:avLst/>
          </a:prstGeom>
          <a:noFill/>
          <a:ln w="28575">
            <a:solidFill>
              <a:srgbClr val="006666"/>
            </a:solidFill>
            <a:miter lim="800000"/>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6675" name="矩形 249859"/>
          <p:cNvSpPr>
            <a:spLocks noChangeArrowheads="1"/>
          </p:cNvSpPr>
          <p:nvPr/>
        </p:nvSpPr>
        <p:spPr bwMode="auto">
          <a:xfrm rot="1720634">
            <a:off x="4708525" y="3713163"/>
            <a:ext cx="633413" cy="474662"/>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6676" name="任意多边形 249860"/>
          <p:cNvSpPr>
            <a:spLocks noChangeArrowheads="1"/>
          </p:cNvSpPr>
          <p:nvPr/>
        </p:nvSpPr>
        <p:spPr bwMode="auto">
          <a:xfrm flipH="1">
            <a:off x="6127750" y="4941888"/>
            <a:ext cx="158750" cy="15875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9050">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56677" name="对象 249861"/>
          <p:cNvGraphicFramePr>
            <a:graphicFrameLocks/>
          </p:cNvGraphicFramePr>
          <p:nvPr/>
        </p:nvGraphicFramePr>
        <p:xfrm>
          <a:off x="5899150" y="4814888"/>
          <a:ext cx="230188" cy="322262"/>
        </p:xfrm>
        <a:graphic>
          <a:graphicData uri="http://schemas.openxmlformats.org/presentationml/2006/ole">
            <mc:AlternateContent xmlns:mc="http://schemas.openxmlformats.org/markup-compatibility/2006">
              <mc:Choice xmlns:v="urn:schemas-microsoft-com:vml" Requires="v">
                <p:oleObj spid="_x0000_s60438" r:id="rId6" imgW="152280" imgH="228600" progId="">
                  <p:embed/>
                </p:oleObj>
              </mc:Choice>
              <mc:Fallback>
                <p:oleObj r:id="rId6" imgW="152280" imgH="228600" progId="">
                  <p:embed/>
                  <p:pic>
                    <p:nvPicPr>
                      <p:cNvPr id="0" name="Picture 1" descr="image19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9150" y="4814888"/>
                        <a:ext cx="2301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6678" name="文本框 249862"/>
          <p:cNvSpPr txBox="1">
            <a:spLocks noChangeArrowheads="1"/>
          </p:cNvSpPr>
          <p:nvPr/>
        </p:nvSpPr>
        <p:spPr bwMode="auto">
          <a:xfrm>
            <a:off x="4843463" y="3698875"/>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m</a:t>
            </a:r>
          </a:p>
        </p:txBody>
      </p:sp>
      <p:sp>
        <p:nvSpPr>
          <p:cNvPr id="156679" name="文本框 249863"/>
          <p:cNvSpPr txBox="1">
            <a:spLocks noChangeArrowheads="1"/>
          </p:cNvSpPr>
          <p:nvPr/>
        </p:nvSpPr>
        <p:spPr bwMode="auto">
          <a:xfrm>
            <a:off x="4340225" y="4371975"/>
            <a:ext cx="95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6666"/>
                </a:solidFill>
              </a:rPr>
              <a:t>M</a:t>
            </a:r>
          </a:p>
        </p:txBody>
      </p:sp>
      <p:sp>
        <p:nvSpPr>
          <p:cNvPr id="156680" name="文本框 249864"/>
          <p:cNvSpPr txBox="1">
            <a:spLocks noChangeArrowheads="1"/>
          </p:cNvSpPr>
          <p:nvPr/>
        </p:nvSpPr>
        <p:spPr bwMode="auto">
          <a:xfrm>
            <a:off x="3346450" y="423862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6666"/>
                </a:solidFill>
              </a:rPr>
              <a:t>  h</a:t>
            </a:r>
          </a:p>
        </p:txBody>
      </p:sp>
      <p:sp>
        <p:nvSpPr>
          <p:cNvPr id="156681" name="矩形 249865"/>
          <p:cNvSpPr>
            <a:spLocks noChangeArrowheads="1"/>
          </p:cNvSpPr>
          <p:nvPr/>
        </p:nvSpPr>
        <p:spPr bwMode="auto">
          <a:xfrm>
            <a:off x="2987675" y="5156200"/>
            <a:ext cx="4103688" cy="144463"/>
          </a:xfrm>
          <a:prstGeom prst="rect">
            <a:avLst/>
          </a:prstGeom>
          <a:pattFill prst="ltUpDiag">
            <a:fgClr>
              <a:srgbClr val="000066"/>
            </a:fgClr>
            <a:bgClr>
              <a:srgbClr val="EAEAEA"/>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6682" name="直接连接符 249866"/>
          <p:cNvSpPr>
            <a:spLocks noChangeShapeType="1"/>
          </p:cNvSpPr>
          <p:nvPr/>
        </p:nvSpPr>
        <p:spPr bwMode="auto">
          <a:xfrm>
            <a:off x="2987675" y="5156200"/>
            <a:ext cx="4103688" cy="0"/>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7" name="组合 250881"/>
          <p:cNvGrpSpPr/>
          <p:nvPr/>
        </p:nvGrpSpPr>
        <p:grpSpPr bwMode="auto">
          <a:xfrm>
            <a:off x="4500563" y="333375"/>
            <a:ext cx="4392612" cy="3232150"/>
            <a:chOff x="2835" y="210"/>
            <a:chExt cx="2767" cy="2036"/>
          </a:xfrm>
        </p:grpSpPr>
        <p:sp>
          <p:nvSpPr>
            <p:cNvPr id="157698" name="直角三角形 250882"/>
            <p:cNvSpPr>
              <a:spLocks noChangeArrowheads="1"/>
            </p:cNvSpPr>
            <p:nvPr/>
          </p:nvSpPr>
          <p:spPr bwMode="auto">
            <a:xfrm>
              <a:off x="3516" y="1140"/>
              <a:ext cx="1795" cy="998"/>
            </a:xfrm>
            <a:prstGeom prst="rtTriangle">
              <a:avLst/>
            </a:prstGeom>
            <a:noFill/>
            <a:ln w="28575">
              <a:solidFill>
                <a:srgbClr val="006666"/>
              </a:solidFill>
              <a:miter lim="800000"/>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7699" name="矩形 250883"/>
            <p:cNvSpPr>
              <a:spLocks noChangeArrowheads="1"/>
            </p:cNvSpPr>
            <p:nvPr/>
          </p:nvSpPr>
          <p:spPr bwMode="auto">
            <a:xfrm rot="1720634">
              <a:off x="4101" y="1254"/>
              <a:ext cx="399" cy="299"/>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7700" name="任意多边形 250884"/>
            <p:cNvSpPr>
              <a:spLocks noChangeArrowheads="1"/>
            </p:cNvSpPr>
            <p:nvPr/>
          </p:nvSpPr>
          <p:spPr bwMode="auto">
            <a:xfrm flipH="1">
              <a:off x="4995" y="2020"/>
              <a:ext cx="100" cy="10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9050">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57701" name="对象 250885"/>
            <p:cNvGraphicFramePr>
              <a:graphicFrameLocks/>
            </p:cNvGraphicFramePr>
            <p:nvPr/>
          </p:nvGraphicFramePr>
          <p:xfrm>
            <a:off x="4851" y="1940"/>
            <a:ext cx="145" cy="203"/>
          </p:xfrm>
          <a:graphic>
            <a:graphicData uri="http://schemas.openxmlformats.org/presentationml/2006/ole">
              <mc:AlternateContent xmlns:mc="http://schemas.openxmlformats.org/markup-compatibility/2006">
                <mc:Choice xmlns:v="urn:schemas-microsoft-com:vml" Requires="v">
                  <p:oleObj spid="_x0000_s61471" r:id="rId3" imgW="152280" imgH="228600" progId="">
                    <p:embed/>
                  </p:oleObj>
                </mc:Choice>
                <mc:Fallback>
                  <p:oleObj r:id="rId3" imgW="152280" imgH="228600" progId="">
                    <p:embed/>
                    <p:pic>
                      <p:nvPicPr>
                        <p:cNvPr id="0" name="Picture 3" descr="image2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 y="1940"/>
                          <a:ext cx="1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7702" name="文本框 250886"/>
            <p:cNvSpPr txBox="1">
              <a:spLocks noChangeArrowheads="1"/>
            </p:cNvSpPr>
            <p:nvPr/>
          </p:nvSpPr>
          <p:spPr bwMode="auto">
            <a:xfrm>
              <a:off x="4186" y="1237"/>
              <a:ext cx="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m</a:t>
              </a:r>
            </a:p>
          </p:txBody>
        </p:sp>
        <p:sp>
          <p:nvSpPr>
            <p:cNvPr id="157703" name="文本框 250887"/>
            <p:cNvSpPr txBox="1">
              <a:spLocks noChangeArrowheads="1"/>
            </p:cNvSpPr>
            <p:nvPr/>
          </p:nvSpPr>
          <p:spPr bwMode="auto">
            <a:xfrm>
              <a:off x="3869" y="1661"/>
              <a:ext cx="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6666"/>
                  </a:solidFill>
                </a:rPr>
                <a:t>M</a:t>
              </a:r>
            </a:p>
          </p:txBody>
        </p:sp>
        <p:sp>
          <p:nvSpPr>
            <p:cNvPr id="157704" name="直接连接符 250888"/>
            <p:cNvSpPr>
              <a:spLocks noChangeShapeType="1"/>
            </p:cNvSpPr>
            <p:nvPr/>
          </p:nvSpPr>
          <p:spPr bwMode="auto">
            <a:xfrm>
              <a:off x="4895" y="1629"/>
              <a:ext cx="499" cy="299"/>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05" name="直接连接符 250889"/>
            <p:cNvSpPr>
              <a:spLocks noChangeShapeType="1"/>
            </p:cNvSpPr>
            <p:nvPr/>
          </p:nvSpPr>
          <p:spPr bwMode="auto">
            <a:xfrm flipH="1">
              <a:off x="2954" y="1684"/>
              <a:ext cx="380" cy="1"/>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06" name="文本框 250890"/>
            <p:cNvSpPr txBox="1">
              <a:spLocks noChangeArrowheads="1"/>
            </p:cNvSpPr>
            <p:nvPr/>
          </p:nvSpPr>
          <p:spPr bwMode="auto">
            <a:xfrm>
              <a:off x="3243" y="1577"/>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6666"/>
                  </a:solidFill>
                </a:rPr>
                <a:t>  h</a:t>
              </a:r>
            </a:p>
          </p:txBody>
        </p:sp>
        <p:graphicFrame>
          <p:nvGraphicFramePr>
            <p:cNvPr id="157707" name="对象 250891"/>
            <p:cNvGraphicFramePr>
              <a:graphicFrameLocks/>
            </p:cNvGraphicFramePr>
            <p:nvPr/>
          </p:nvGraphicFramePr>
          <p:xfrm>
            <a:off x="5231" y="1638"/>
            <a:ext cx="190" cy="204"/>
          </p:xfrm>
          <a:graphic>
            <a:graphicData uri="http://schemas.openxmlformats.org/presentationml/2006/ole">
              <mc:AlternateContent xmlns:mc="http://schemas.openxmlformats.org/markup-compatibility/2006">
                <mc:Choice xmlns:v="urn:schemas-microsoft-com:vml" Requires="v">
                  <p:oleObj spid="_x0000_s61472" r:id="rId5" imgW="203040" imgH="228600" progId="">
                    <p:embed/>
                  </p:oleObj>
                </mc:Choice>
                <mc:Fallback>
                  <p:oleObj r:id="rId5" imgW="203040" imgH="228600" progId="">
                    <p:embed/>
                    <p:pic>
                      <p:nvPicPr>
                        <p:cNvPr id="0" name="Picture 2" descr="image20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1" y="1638"/>
                          <a:ext cx="19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7708" name="直接连接符 250892"/>
            <p:cNvSpPr>
              <a:spLocks noChangeShapeType="1"/>
            </p:cNvSpPr>
            <p:nvPr/>
          </p:nvSpPr>
          <p:spPr bwMode="auto">
            <a:xfrm flipV="1">
              <a:off x="4216" y="974"/>
              <a:ext cx="698" cy="2"/>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09" name="直接连接符 250893"/>
            <p:cNvSpPr>
              <a:spLocks noChangeShapeType="1"/>
            </p:cNvSpPr>
            <p:nvPr/>
          </p:nvSpPr>
          <p:spPr bwMode="auto">
            <a:xfrm flipV="1">
              <a:off x="4216" y="485"/>
              <a:ext cx="0" cy="489"/>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10" name="文本框 250894"/>
            <p:cNvSpPr txBox="1">
              <a:spLocks noChangeArrowheads="1"/>
            </p:cNvSpPr>
            <p:nvPr/>
          </p:nvSpPr>
          <p:spPr bwMode="auto">
            <a:xfrm>
              <a:off x="4877" y="883"/>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993366"/>
                  </a:solidFill>
                </a:rPr>
                <a:t>x</a:t>
              </a:r>
            </a:p>
          </p:txBody>
        </p:sp>
        <p:sp>
          <p:nvSpPr>
            <p:cNvPr id="157711" name="文本框 250895"/>
            <p:cNvSpPr txBox="1">
              <a:spLocks noChangeArrowheads="1"/>
            </p:cNvSpPr>
            <p:nvPr/>
          </p:nvSpPr>
          <p:spPr bwMode="auto">
            <a:xfrm>
              <a:off x="4105" y="210"/>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993366"/>
                  </a:solidFill>
                </a:rPr>
                <a:t>y</a:t>
              </a:r>
            </a:p>
          </p:txBody>
        </p:sp>
        <p:sp>
          <p:nvSpPr>
            <p:cNvPr id="157712" name="文本框 250896"/>
            <p:cNvSpPr txBox="1">
              <a:spLocks noChangeArrowheads="1"/>
            </p:cNvSpPr>
            <p:nvPr/>
          </p:nvSpPr>
          <p:spPr bwMode="auto">
            <a:xfrm>
              <a:off x="3969" y="863"/>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993366"/>
                  </a:solidFill>
                </a:rPr>
                <a:t>O</a:t>
              </a:r>
            </a:p>
          </p:txBody>
        </p:sp>
        <p:sp>
          <p:nvSpPr>
            <p:cNvPr id="157713" name="文本框 250897"/>
            <p:cNvSpPr txBox="1">
              <a:spLocks noChangeArrowheads="1"/>
            </p:cNvSpPr>
            <p:nvPr/>
          </p:nvSpPr>
          <p:spPr bwMode="auto">
            <a:xfrm>
              <a:off x="2971" y="1434"/>
              <a:ext cx="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6666"/>
                  </a:solidFill>
                </a:rPr>
                <a:t>V</a:t>
              </a:r>
            </a:p>
          </p:txBody>
        </p:sp>
        <p:sp>
          <p:nvSpPr>
            <p:cNvPr id="157714" name="文本框 250898"/>
            <p:cNvSpPr txBox="1">
              <a:spLocks noChangeArrowheads="1"/>
            </p:cNvSpPr>
            <p:nvPr/>
          </p:nvSpPr>
          <p:spPr bwMode="auto">
            <a:xfrm>
              <a:off x="2835" y="141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b="1">
                <a:solidFill>
                  <a:srgbClr val="006666"/>
                </a:solidFill>
                <a:latin typeface="Arial" panose="020B0604020202020204" pitchFamily="34" charset="0"/>
              </a:endParaRPr>
            </a:p>
          </p:txBody>
        </p:sp>
        <p:sp>
          <p:nvSpPr>
            <p:cNvPr id="157715" name="矩形 250899"/>
            <p:cNvSpPr>
              <a:spLocks noChangeArrowheads="1"/>
            </p:cNvSpPr>
            <p:nvPr/>
          </p:nvSpPr>
          <p:spPr bwMode="auto">
            <a:xfrm>
              <a:off x="3017" y="2155"/>
              <a:ext cx="2585" cy="91"/>
            </a:xfrm>
            <a:prstGeom prst="rect">
              <a:avLst/>
            </a:prstGeom>
            <a:pattFill prst="ltUpDiag">
              <a:fgClr>
                <a:srgbClr val="000066"/>
              </a:fgClr>
              <a:bgClr>
                <a:srgbClr val="EAEAEA"/>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7716" name="直接连接符 250900"/>
            <p:cNvSpPr>
              <a:spLocks noChangeShapeType="1"/>
            </p:cNvSpPr>
            <p:nvPr/>
          </p:nvSpPr>
          <p:spPr bwMode="auto">
            <a:xfrm>
              <a:off x="3017" y="2155"/>
              <a:ext cx="2585" cy="0"/>
            </a:xfrm>
            <a:prstGeom prst="line">
              <a:avLst/>
            </a:prstGeom>
            <a:noFill/>
            <a:ln w="2857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50902" name="对象 250901"/>
          <p:cNvGraphicFramePr>
            <a:graphicFrameLocks/>
          </p:cNvGraphicFramePr>
          <p:nvPr/>
        </p:nvGraphicFramePr>
        <p:xfrm>
          <a:off x="688975" y="554038"/>
          <a:ext cx="7267575" cy="5754687"/>
        </p:xfrm>
        <a:graphic>
          <a:graphicData uri="http://schemas.openxmlformats.org/presentationml/2006/ole">
            <mc:AlternateContent xmlns:mc="http://schemas.openxmlformats.org/markup-compatibility/2006">
              <mc:Choice xmlns:v="urn:schemas-microsoft-com:vml" Requires="v">
                <p:oleObj spid="_x0000_s61473" r:id="rId8" imgW="4734720" imgH="3733920" progId="Word.Document.8">
                  <p:embed/>
                </p:oleObj>
              </mc:Choice>
              <mc:Fallback>
                <p:oleObj r:id="rId8" imgW="4734720" imgH="3733920" progId="Word.Document.8">
                  <p:embed/>
                  <p:pic>
                    <p:nvPicPr>
                      <p:cNvPr id="0" name="Picture 1" descr="image20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975" y="554038"/>
                        <a:ext cx="7267575"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0902"/>
                                        </p:tgtEl>
                                        <p:attrNameLst>
                                          <p:attrName>style.visibility</p:attrName>
                                        </p:attrNameLst>
                                      </p:cBhvr>
                                      <p:to>
                                        <p:strVal val="visible"/>
                                      </p:to>
                                    </p:set>
                                    <p:animEffect transition="in" filter="box(in)">
                                      <p:cBhvr>
                                        <p:cTn id="7" dur="500"/>
                                        <p:tgtEl>
                                          <p:spTgt spid="25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页脚占位符 1"/>
          <p:cNvSpPr>
            <a:spLocks noGrp="1"/>
          </p:cNvSpPr>
          <p:nvPr>
            <p:ph type="ftr" sz="quarter" idx="10"/>
          </p:nvPr>
        </p:nvSpPr>
        <p:spPr/>
        <p:txBody>
          <a:bodyPr/>
          <a:lstStyle/>
          <a:p>
            <a:fld id="{2C9F6C36-B1A7-4473-93F9-7F370ABCBAA0}" type="slidenum">
              <a:rPr lang="en-US" altLang="zh-CN"/>
              <a:pPr/>
              <a:t>46</a:t>
            </a:fld>
            <a:endParaRPr lang="en-US" altLang="zh-CN"/>
          </a:p>
        </p:txBody>
      </p:sp>
      <p:grpSp>
        <p:nvGrpSpPr>
          <p:cNvPr id="180226" name="Group 2"/>
          <p:cNvGrpSpPr/>
          <p:nvPr/>
        </p:nvGrpSpPr>
        <p:grpSpPr bwMode="auto">
          <a:xfrm>
            <a:off x="304800" y="609600"/>
            <a:ext cx="8686800" cy="2667000"/>
            <a:chOff x="192" y="384"/>
            <a:chExt cx="5472" cy="1680"/>
          </a:xfrm>
        </p:grpSpPr>
        <p:sp>
          <p:nvSpPr>
            <p:cNvPr id="180227" name="Text Box 3"/>
            <p:cNvSpPr txBox="1">
              <a:spLocks noChangeArrowheads="1"/>
            </p:cNvSpPr>
            <p:nvPr/>
          </p:nvSpPr>
          <p:spPr bwMode="auto">
            <a:xfrm>
              <a:off x="576" y="526"/>
              <a:ext cx="5088" cy="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zh-CN" sz="2800" dirty="0"/>
                <a:t>        </a:t>
              </a:r>
              <a:r>
                <a:rPr lang="zh-CN" altLang="en-US" sz="2800" dirty="0"/>
                <a:t>如图的系统，物体 </a:t>
              </a:r>
              <a:r>
                <a:rPr lang="en-US" altLang="zh-CN" sz="2800" dirty="0"/>
                <a:t>A</a:t>
              </a:r>
              <a:r>
                <a:rPr lang="zh-CN" altLang="en-US" sz="2800" dirty="0"/>
                <a:t>，</a:t>
              </a:r>
              <a:r>
                <a:rPr lang="en-US" altLang="zh-CN" sz="2800" dirty="0"/>
                <a:t>B </a:t>
              </a:r>
              <a:r>
                <a:rPr lang="zh-CN" altLang="en-US" sz="2800" dirty="0"/>
                <a:t>置于光滑的桌面上，物体 </a:t>
              </a:r>
              <a:r>
                <a:rPr lang="en-US" altLang="zh-CN" sz="2800" dirty="0"/>
                <a:t>A </a:t>
              </a:r>
              <a:r>
                <a:rPr lang="zh-CN" altLang="en-US" sz="2800" dirty="0"/>
                <a:t>和 </a:t>
              </a:r>
              <a:r>
                <a:rPr lang="en-US" altLang="zh-CN" sz="2800" dirty="0"/>
                <a:t>C,   B </a:t>
              </a:r>
              <a:r>
                <a:rPr lang="zh-CN" altLang="en-US" sz="2800" dirty="0"/>
                <a:t>和 </a:t>
              </a:r>
              <a:r>
                <a:rPr lang="en-US" altLang="zh-CN" sz="2800" dirty="0"/>
                <a:t>D </a:t>
              </a:r>
              <a:r>
                <a:rPr lang="zh-CN" altLang="en-US" sz="2800" dirty="0"/>
                <a:t>之间摩擦因数均不为零，首先用外力沿水平方向相向推压 </a:t>
              </a:r>
              <a:r>
                <a:rPr lang="en-US" altLang="zh-CN" sz="2800" dirty="0"/>
                <a:t>A </a:t>
              </a:r>
              <a:r>
                <a:rPr lang="zh-CN" altLang="en-US" sz="2800" dirty="0"/>
                <a:t>和 </a:t>
              </a:r>
              <a:r>
                <a:rPr lang="en-US" altLang="zh-CN" sz="2800" dirty="0"/>
                <a:t>B</a:t>
              </a:r>
              <a:r>
                <a:rPr lang="zh-CN" altLang="en-US" sz="2800" dirty="0"/>
                <a:t>， 使弹簧</a:t>
              </a:r>
              <a:r>
                <a:rPr lang="zh-CN" altLang="en-US" sz="2800" dirty="0" smtClean="0"/>
                <a:t>压缩后</a:t>
              </a:r>
              <a:r>
                <a:rPr lang="zh-CN" altLang="en-US" sz="2800" dirty="0"/>
                <a:t>拆除外力， 则 </a:t>
              </a:r>
              <a:r>
                <a:rPr lang="en-US" altLang="zh-CN" sz="2800" dirty="0"/>
                <a:t>A </a:t>
              </a:r>
              <a:r>
                <a:rPr lang="zh-CN" altLang="en-US" sz="2800" dirty="0"/>
                <a:t>和 </a:t>
              </a:r>
              <a:r>
                <a:rPr lang="en-US" altLang="zh-CN" sz="2800" dirty="0"/>
                <a:t>B </a:t>
              </a:r>
              <a:r>
                <a:rPr lang="zh-CN" altLang="en-US" sz="2800" dirty="0"/>
                <a:t>弹开过程中，  对 </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a:t>
              </a:r>
              <a:r>
                <a:rPr lang="en-US" altLang="zh-CN" sz="2800" dirty="0"/>
                <a:t>D </a:t>
              </a:r>
              <a:r>
                <a:rPr lang="zh-CN" altLang="en-US" sz="2800" dirty="0"/>
                <a:t>组成的系统 </a:t>
              </a:r>
              <a:endParaRPr lang="zh-CN" altLang="zh-CN" sz="2800" dirty="0"/>
            </a:p>
          </p:txBody>
        </p:sp>
        <p:grpSp>
          <p:nvGrpSpPr>
            <p:cNvPr id="180228" name="Group 4"/>
            <p:cNvGrpSpPr/>
            <p:nvPr/>
          </p:nvGrpSpPr>
          <p:grpSpPr bwMode="auto">
            <a:xfrm>
              <a:off x="192" y="384"/>
              <a:ext cx="1008" cy="528"/>
              <a:chOff x="192" y="384"/>
              <a:chExt cx="1008" cy="528"/>
            </a:xfrm>
          </p:grpSpPr>
          <p:sp>
            <p:nvSpPr>
              <p:cNvPr id="180229" name="AutoShape 5"/>
              <p:cNvSpPr>
                <a:spLocks noChangeArrowheads="1"/>
              </p:cNvSpPr>
              <p:nvPr/>
            </p:nvSpPr>
            <p:spPr bwMode="auto">
              <a:xfrm>
                <a:off x="192" y="384"/>
                <a:ext cx="816" cy="528"/>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ln>
              <a:effectLst>
                <a:outerShdw dist="107763" dir="13500000" algn="ctr" rotWithShape="0">
                  <a:srgbClr val="009900"/>
                </a:outerShdw>
              </a:effectLst>
            </p:spPr>
            <p:txBody>
              <a:bodyPr wrap="none" anchor="ctr"/>
              <a:lstStyle/>
              <a:p>
                <a:endParaRPr lang="zh-CN" altLang="en-US"/>
              </a:p>
            </p:txBody>
          </p:sp>
          <p:sp>
            <p:nvSpPr>
              <p:cNvPr id="180230" name="Text Box 6"/>
              <p:cNvSpPr txBox="1">
                <a:spLocks noChangeArrowheads="1"/>
              </p:cNvSpPr>
              <p:nvPr/>
            </p:nvSpPr>
            <p:spPr bwMode="auto">
              <a:xfrm>
                <a:off x="288" y="432"/>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CC0000"/>
                    </a:solidFill>
                  </a:rPr>
                  <a:t>讨论</a:t>
                </a:r>
              </a:p>
            </p:txBody>
          </p:sp>
        </p:grpSp>
      </p:grpSp>
      <p:sp>
        <p:nvSpPr>
          <p:cNvPr id="180231" name="Rectangle 7"/>
          <p:cNvSpPr>
            <a:spLocks noChangeArrowheads="1"/>
          </p:cNvSpPr>
          <p:nvPr/>
        </p:nvSpPr>
        <p:spPr bwMode="auto">
          <a:xfrm>
            <a:off x="1371600" y="3228975"/>
            <a:ext cx="6477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a:t>
            </a:r>
            <a:r>
              <a:rPr lang="en-US" altLang="zh-CN" sz="2800" dirty="0">
                <a:solidFill>
                  <a:srgbClr val="CC0000"/>
                </a:solidFill>
              </a:rPr>
              <a:t>A</a:t>
            </a:r>
            <a:r>
              <a:rPr lang="zh-CN" altLang="en-US" sz="2800" dirty="0"/>
              <a:t>）动量守恒，机械能守恒  </a:t>
            </a:r>
            <a:r>
              <a:rPr lang="en-US" altLang="zh-CN" sz="2800" dirty="0"/>
              <a:t>.           </a:t>
            </a:r>
            <a:r>
              <a:rPr lang="zh-CN" altLang="en-US" sz="2800" dirty="0"/>
              <a:t>（</a:t>
            </a:r>
            <a:r>
              <a:rPr lang="en-US" altLang="zh-CN" sz="2800" dirty="0">
                <a:solidFill>
                  <a:srgbClr val="CC0000"/>
                </a:solidFill>
              </a:rPr>
              <a:t>B</a:t>
            </a:r>
            <a:r>
              <a:rPr lang="zh-CN" altLang="en-US" sz="2800" dirty="0"/>
              <a:t>）动量不守恒，机械能守恒 </a:t>
            </a:r>
            <a:r>
              <a:rPr lang="en-US" altLang="zh-CN" sz="2800" dirty="0"/>
              <a:t>.        </a:t>
            </a:r>
            <a:r>
              <a:rPr lang="zh-CN" altLang="en-US" sz="2800" dirty="0"/>
              <a:t>（</a:t>
            </a:r>
            <a:r>
              <a:rPr lang="en-US" altLang="zh-CN" sz="2800" dirty="0">
                <a:solidFill>
                  <a:srgbClr val="CC0000"/>
                </a:solidFill>
              </a:rPr>
              <a:t>C</a:t>
            </a:r>
            <a:r>
              <a:rPr lang="zh-CN" altLang="en-US" sz="2800" dirty="0"/>
              <a:t>）动量不守恒，机械能不守恒 </a:t>
            </a:r>
            <a:r>
              <a:rPr lang="en-US" altLang="zh-CN" sz="2800" dirty="0"/>
              <a:t>.    </a:t>
            </a:r>
            <a:r>
              <a:rPr lang="zh-CN" altLang="en-US" sz="2800" dirty="0"/>
              <a:t>（</a:t>
            </a:r>
            <a:r>
              <a:rPr lang="en-US" altLang="zh-CN" sz="2800" dirty="0">
                <a:solidFill>
                  <a:srgbClr val="CC0000"/>
                </a:solidFill>
              </a:rPr>
              <a:t>D</a:t>
            </a:r>
            <a:r>
              <a:rPr lang="zh-CN" altLang="en-US" sz="2800" dirty="0"/>
              <a:t>）动量守恒，机械能不一定守恒 </a:t>
            </a:r>
            <a:r>
              <a:rPr lang="en-US" altLang="zh-CN" sz="2800" dirty="0"/>
              <a:t>.</a:t>
            </a:r>
          </a:p>
        </p:txBody>
      </p:sp>
      <p:sp>
        <p:nvSpPr>
          <p:cNvPr id="180232" name="AutoShape 8"/>
          <p:cNvSpPr>
            <a:spLocks noChangeArrowheads="1"/>
          </p:cNvSpPr>
          <p:nvPr/>
        </p:nvSpPr>
        <p:spPr bwMode="auto">
          <a:xfrm>
            <a:off x="914400" y="4419600"/>
            <a:ext cx="609600" cy="609600"/>
          </a:xfrm>
          <a:prstGeom prst="star5">
            <a:avLst/>
          </a:prstGeom>
          <a:gradFill rotWithShape="0">
            <a:gsLst>
              <a:gs pos="0">
                <a:srgbClr val="FFFFFF"/>
              </a:gs>
              <a:gs pos="100000">
                <a:srgbClr val="FF5050"/>
              </a:gs>
            </a:gsLst>
            <a:path path="shape">
              <a:fillToRect l="50000" t="50000" r="50000" b="50000"/>
            </a:path>
          </a:gra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0233" name="Group 9"/>
          <p:cNvGrpSpPr/>
          <p:nvPr/>
        </p:nvGrpSpPr>
        <p:grpSpPr bwMode="auto">
          <a:xfrm>
            <a:off x="838200" y="5105400"/>
            <a:ext cx="7696200" cy="1295400"/>
            <a:chOff x="528" y="3216"/>
            <a:chExt cx="4848" cy="816"/>
          </a:xfrm>
        </p:grpSpPr>
        <p:sp>
          <p:nvSpPr>
            <p:cNvPr id="180234" name="Rectangle 10"/>
            <p:cNvSpPr>
              <a:spLocks noChangeArrowheads="1"/>
            </p:cNvSpPr>
            <p:nvPr/>
          </p:nvSpPr>
          <p:spPr bwMode="auto">
            <a:xfrm>
              <a:off x="528" y="3216"/>
              <a:ext cx="4848" cy="81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5" name="Text Box 11" descr="蓝色砂纸"/>
            <p:cNvSpPr txBox="1">
              <a:spLocks noChangeArrowheads="1"/>
            </p:cNvSpPr>
            <p:nvPr/>
          </p:nvSpPr>
          <p:spPr bwMode="auto">
            <a:xfrm>
              <a:off x="2640" y="3315"/>
              <a:ext cx="288" cy="333"/>
            </a:xfrm>
            <a:prstGeom prst="rect">
              <a:avLst/>
            </a:prstGeom>
            <a:blipFill dpi="0" rotWithShape="0">
              <a:blip r:embed="rId2"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D</a:t>
              </a:r>
            </a:p>
          </p:txBody>
        </p:sp>
        <p:sp>
          <p:nvSpPr>
            <p:cNvPr id="180236" name="Line 12"/>
            <p:cNvSpPr>
              <a:spLocks noChangeShapeType="1"/>
            </p:cNvSpPr>
            <p:nvPr/>
          </p:nvSpPr>
          <p:spPr bwMode="auto">
            <a:xfrm>
              <a:off x="672" y="3935"/>
              <a:ext cx="4608"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7" name="Text Box 13" descr="纸莎草纸"/>
            <p:cNvSpPr txBox="1">
              <a:spLocks noChangeArrowheads="1"/>
            </p:cNvSpPr>
            <p:nvPr/>
          </p:nvSpPr>
          <p:spPr bwMode="auto">
            <a:xfrm>
              <a:off x="2557" y="3594"/>
              <a:ext cx="467" cy="333"/>
            </a:xfrm>
            <a:prstGeom prst="rect">
              <a:avLst/>
            </a:prstGeom>
            <a:blipFill dpi="0" rotWithShape="0">
              <a:blip r:embed="rId3"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B</a:t>
              </a:r>
            </a:p>
          </p:txBody>
        </p:sp>
        <p:grpSp>
          <p:nvGrpSpPr>
            <p:cNvPr id="180238" name="Group 14"/>
            <p:cNvGrpSpPr/>
            <p:nvPr/>
          </p:nvGrpSpPr>
          <p:grpSpPr bwMode="auto">
            <a:xfrm>
              <a:off x="1359" y="3683"/>
              <a:ext cx="1213" cy="144"/>
              <a:chOff x="1104" y="2064"/>
              <a:chExt cx="2400" cy="384"/>
            </a:xfrm>
          </p:grpSpPr>
          <p:grpSp>
            <p:nvGrpSpPr>
              <p:cNvPr id="180239" name="Group 15"/>
              <p:cNvGrpSpPr/>
              <p:nvPr/>
            </p:nvGrpSpPr>
            <p:grpSpPr bwMode="auto">
              <a:xfrm>
                <a:off x="1469" y="2064"/>
                <a:ext cx="208" cy="384"/>
                <a:chOff x="1632" y="2064"/>
                <a:chExt cx="336" cy="384"/>
              </a:xfrm>
            </p:grpSpPr>
            <p:sp>
              <p:nvSpPr>
                <p:cNvPr id="180240" name="Line 16"/>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41" name="Line 17"/>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42" name="Group 18"/>
              <p:cNvGrpSpPr/>
              <p:nvPr/>
            </p:nvGrpSpPr>
            <p:grpSpPr bwMode="auto">
              <a:xfrm>
                <a:off x="1677" y="2064"/>
                <a:ext cx="209" cy="384"/>
                <a:chOff x="1632" y="2064"/>
                <a:chExt cx="336" cy="384"/>
              </a:xfrm>
            </p:grpSpPr>
            <p:sp>
              <p:nvSpPr>
                <p:cNvPr id="180243" name="Line 19"/>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44" name="Line 20"/>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45" name="Group 21"/>
              <p:cNvGrpSpPr/>
              <p:nvPr/>
            </p:nvGrpSpPr>
            <p:grpSpPr bwMode="auto">
              <a:xfrm>
                <a:off x="1886" y="2064"/>
                <a:ext cx="209" cy="384"/>
                <a:chOff x="1632" y="2064"/>
                <a:chExt cx="336" cy="384"/>
              </a:xfrm>
            </p:grpSpPr>
            <p:sp>
              <p:nvSpPr>
                <p:cNvPr id="180246" name="Line 22"/>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47" name="Line 23"/>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48" name="Group 24"/>
              <p:cNvGrpSpPr/>
              <p:nvPr/>
            </p:nvGrpSpPr>
            <p:grpSpPr bwMode="auto">
              <a:xfrm>
                <a:off x="2095" y="2064"/>
                <a:ext cx="209" cy="384"/>
                <a:chOff x="1632" y="2064"/>
                <a:chExt cx="336" cy="384"/>
              </a:xfrm>
            </p:grpSpPr>
            <p:sp>
              <p:nvSpPr>
                <p:cNvPr id="180249" name="Line 25"/>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0" name="Line 26"/>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51" name="Group 27"/>
              <p:cNvGrpSpPr/>
              <p:nvPr/>
            </p:nvGrpSpPr>
            <p:grpSpPr bwMode="auto">
              <a:xfrm>
                <a:off x="2304" y="2064"/>
                <a:ext cx="209" cy="384"/>
                <a:chOff x="1632" y="2064"/>
                <a:chExt cx="336" cy="384"/>
              </a:xfrm>
            </p:grpSpPr>
            <p:sp>
              <p:nvSpPr>
                <p:cNvPr id="180252" name="Line 28"/>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3" name="Line 29"/>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54" name="Group 30"/>
              <p:cNvGrpSpPr/>
              <p:nvPr/>
            </p:nvGrpSpPr>
            <p:grpSpPr bwMode="auto">
              <a:xfrm>
                <a:off x="2513" y="2064"/>
                <a:ext cx="209" cy="384"/>
                <a:chOff x="1632" y="2064"/>
                <a:chExt cx="336" cy="384"/>
              </a:xfrm>
            </p:grpSpPr>
            <p:sp>
              <p:nvSpPr>
                <p:cNvPr id="180255" name="Line 31"/>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6" name="Line 32"/>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57" name="Group 33"/>
              <p:cNvGrpSpPr/>
              <p:nvPr/>
            </p:nvGrpSpPr>
            <p:grpSpPr bwMode="auto">
              <a:xfrm>
                <a:off x="2722" y="2064"/>
                <a:ext cx="209" cy="384"/>
                <a:chOff x="1632" y="2064"/>
                <a:chExt cx="336" cy="384"/>
              </a:xfrm>
            </p:grpSpPr>
            <p:sp>
              <p:nvSpPr>
                <p:cNvPr id="180258" name="Line 34"/>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9" name="Line 35"/>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60" name="Group 36"/>
              <p:cNvGrpSpPr/>
              <p:nvPr/>
            </p:nvGrpSpPr>
            <p:grpSpPr bwMode="auto">
              <a:xfrm>
                <a:off x="2931" y="2064"/>
                <a:ext cx="208" cy="384"/>
                <a:chOff x="1632" y="2064"/>
                <a:chExt cx="336" cy="384"/>
              </a:xfrm>
            </p:grpSpPr>
            <p:sp>
              <p:nvSpPr>
                <p:cNvPr id="180261" name="Line 37"/>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2" name="Line 38"/>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0263" name="Line 39"/>
              <p:cNvSpPr>
                <a:spLocks noChangeShapeType="1"/>
              </p:cNvSpPr>
              <p:nvPr/>
            </p:nvSpPr>
            <p:spPr bwMode="auto">
              <a:xfrm flipH="1">
                <a:off x="1290" y="2064"/>
                <a:ext cx="59" cy="2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4" name="Line 40"/>
              <p:cNvSpPr>
                <a:spLocks noChangeShapeType="1"/>
              </p:cNvSpPr>
              <p:nvPr/>
            </p:nvSpPr>
            <p:spPr bwMode="auto">
              <a:xfrm>
                <a:off x="1349" y="2064"/>
                <a:ext cx="120"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5" name="Line 41"/>
              <p:cNvSpPr>
                <a:spLocks noChangeShapeType="1"/>
              </p:cNvSpPr>
              <p:nvPr/>
            </p:nvSpPr>
            <p:spPr bwMode="auto">
              <a:xfrm>
                <a:off x="1104" y="2352"/>
                <a:ext cx="1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6" name="Line 42"/>
              <p:cNvSpPr>
                <a:spLocks noChangeShapeType="1"/>
              </p:cNvSpPr>
              <p:nvPr/>
            </p:nvSpPr>
            <p:spPr bwMode="auto">
              <a:xfrm flipH="1">
                <a:off x="3139" y="2064"/>
                <a:ext cx="90"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7" name="Line 43"/>
              <p:cNvSpPr>
                <a:spLocks noChangeShapeType="1"/>
              </p:cNvSpPr>
              <p:nvPr/>
            </p:nvSpPr>
            <p:spPr bwMode="auto">
              <a:xfrm>
                <a:off x="3229" y="2064"/>
                <a:ext cx="89"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8" name="Line 44"/>
              <p:cNvSpPr>
                <a:spLocks noChangeShapeType="1"/>
              </p:cNvSpPr>
              <p:nvPr/>
            </p:nvSpPr>
            <p:spPr bwMode="auto">
              <a:xfrm>
                <a:off x="3318" y="2304"/>
                <a:ext cx="1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69" name="Group 45"/>
            <p:cNvGrpSpPr/>
            <p:nvPr/>
          </p:nvGrpSpPr>
          <p:grpSpPr bwMode="auto">
            <a:xfrm>
              <a:off x="3986" y="3683"/>
              <a:ext cx="526" cy="144"/>
              <a:chOff x="1104" y="2064"/>
              <a:chExt cx="2400" cy="384"/>
            </a:xfrm>
          </p:grpSpPr>
          <p:grpSp>
            <p:nvGrpSpPr>
              <p:cNvPr id="180270" name="Group 46"/>
              <p:cNvGrpSpPr/>
              <p:nvPr/>
            </p:nvGrpSpPr>
            <p:grpSpPr bwMode="auto">
              <a:xfrm>
                <a:off x="1469" y="2064"/>
                <a:ext cx="208" cy="384"/>
                <a:chOff x="1632" y="2064"/>
                <a:chExt cx="336" cy="384"/>
              </a:xfrm>
            </p:grpSpPr>
            <p:sp>
              <p:nvSpPr>
                <p:cNvPr id="180271" name="Line 47"/>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2" name="Line 48"/>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73" name="Group 49"/>
              <p:cNvGrpSpPr/>
              <p:nvPr/>
            </p:nvGrpSpPr>
            <p:grpSpPr bwMode="auto">
              <a:xfrm>
                <a:off x="1677" y="2064"/>
                <a:ext cx="209" cy="384"/>
                <a:chOff x="1632" y="2064"/>
                <a:chExt cx="336" cy="384"/>
              </a:xfrm>
            </p:grpSpPr>
            <p:sp>
              <p:nvSpPr>
                <p:cNvPr id="180274" name="Line 50"/>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5" name="Line 51"/>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76" name="Group 52"/>
              <p:cNvGrpSpPr/>
              <p:nvPr/>
            </p:nvGrpSpPr>
            <p:grpSpPr bwMode="auto">
              <a:xfrm>
                <a:off x="1886" y="2064"/>
                <a:ext cx="209" cy="384"/>
                <a:chOff x="1632" y="2064"/>
                <a:chExt cx="336" cy="384"/>
              </a:xfrm>
            </p:grpSpPr>
            <p:sp>
              <p:nvSpPr>
                <p:cNvPr id="180277" name="Line 53"/>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8" name="Line 54"/>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79" name="Group 55"/>
              <p:cNvGrpSpPr/>
              <p:nvPr/>
            </p:nvGrpSpPr>
            <p:grpSpPr bwMode="auto">
              <a:xfrm>
                <a:off x="2095" y="2064"/>
                <a:ext cx="209" cy="384"/>
                <a:chOff x="1632" y="2064"/>
                <a:chExt cx="336" cy="384"/>
              </a:xfrm>
            </p:grpSpPr>
            <p:sp>
              <p:nvSpPr>
                <p:cNvPr id="180280" name="Line 56"/>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81" name="Line 57"/>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82" name="Group 58"/>
              <p:cNvGrpSpPr/>
              <p:nvPr/>
            </p:nvGrpSpPr>
            <p:grpSpPr bwMode="auto">
              <a:xfrm>
                <a:off x="2304" y="2064"/>
                <a:ext cx="209" cy="384"/>
                <a:chOff x="1632" y="2064"/>
                <a:chExt cx="336" cy="384"/>
              </a:xfrm>
            </p:grpSpPr>
            <p:sp>
              <p:nvSpPr>
                <p:cNvPr id="180283" name="Line 59"/>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84" name="Line 60"/>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85" name="Group 61"/>
              <p:cNvGrpSpPr/>
              <p:nvPr/>
            </p:nvGrpSpPr>
            <p:grpSpPr bwMode="auto">
              <a:xfrm>
                <a:off x="2513" y="2064"/>
                <a:ext cx="209" cy="384"/>
                <a:chOff x="1632" y="2064"/>
                <a:chExt cx="336" cy="384"/>
              </a:xfrm>
            </p:grpSpPr>
            <p:sp>
              <p:nvSpPr>
                <p:cNvPr id="180286" name="Line 62"/>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87" name="Line 63"/>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88" name="Group 64"/>
              <p:cNvGrpSpPr/>
              <p:nvPr/>
            </p:nvGrpSpPr>
            <p:grpSpPr bwMode="auto">
              <a:xfrm>
                <a:off x="2722" y="2064"/>
                <a:ext cx="209" cy="384"/>
                <a:chOff x="1632" y="2064"/>
                <a:chExt cx="336" cy="384"/>
              </a:xfrm>
            </p:grpSpPr>
            <p:sp>
              <p:nvSpPr>
                <p:cNvPr id="180289" name="Line 65"/>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0" name="Line 66"/>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0291" name="Group 67"/>
              <p:cNvGrpSpPr/>
              <p:nvPr/>
            </p:nvGrpSpPr>
            <p:grpSpPr bwMode="auto">
              <a:xfrm>
                <a:off x="2931" y="2064"/>
                <a:ext cx="208" cy="384"/>
                <a:chOff x="1632" y="2064"/>
                <a:chExt cx="336" cy="384"/>
              </a:xfrm>
            </p:grpSpPr>
            <p:sp>
              <p:nvSpPr>
                <p:cNvPr id="180292" name="Line 68"/>
                <p:cNvSpPr>
                  <a:spLocks noChangeShapeType="1"/>
                </p:cNvSpPr>
                <p:nvPr/>
              </p:nvSpPr>
              <p:spPr bwMode="auto">
                <a:xfrm flipH="1">
                  <a:off x="1632" y="2064"/>
                  <a:ext cx="144"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3" name="Line 69"/>
                <p:cNvSpPr>
                  <a:spLocks noChangeShapeType="1"/>
                </p:cNvSpPr>
                <p:nvPr/>
              </p:nvSpPr>
              <p:spPr bwMode="auto">
                <a:xfrm>
                  <a:off x="1776" y="2064"/>
                  <a:ext cx="192"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0294" name="Line 70"/>
              <p:cNvSpPr>
                <a:spLocks noChangeShapeType="1"/>
              </p:cNvSpPr>
              <p:nvPr/>
            </p:nvSpPr>
            <p:spPr bwMode="auto">
              <a:xfrm flipH="1">
                <a:off x="1290" y="2064"/>
                <a:ext cx="59" cy="2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5" name="Line 71"/>
              <p:cNvSpPr>
                <a:spLocks noChangeShapeType="1"/>
              </p:cNvSpPr>
              <p:nvPr/>
            </p:nvSpPr>
            <p:spPr bwMode="auto">
              <a:xfrm>
                <a:off x="1349" y="2064"/>
                <a:ext cx="120"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6" name="Line 72"/>
              <p:cNvSpPr>
                <a:spLocks noChangeShapeType="1"/>
              </p:cNvSpPr>
              <p:nvPr/>
            </p:nvSpPr>
            <p:spPr bwMode="auto">
              <a:xfrm>
                <a:off x="1104" y="2352"/>
                <a:ext cx="1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7" name="Line 73"/>
              <p:cNvSpPr>
                <a:spLocks noChangeShapeType="1"/>
              </p:cNvSpPr>
              <p:nvPr/>
            </p:nvSpPr>
            <p:spPr bwMode="auto">
              <a:xfrm flipH="1">
                <a:off x="3139" y="2064"/>
                <a:ext cx="90" cy="3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8" name="Line 74"/>
              <p:cNvSpPr>
                <a:spLocks noChangeShapeType="1"/>
              </p:cNvSpPr>
              <p:nvPr/>
            </p:nvSpPr>
            <p:spPr bwMode="auto">
              <a:xfrm>
                <a:off x="3229" y="2064"/>
                <a:ext cx="89"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99" name="Line 75"/>
              <p:cNvSpPr>
                <a:spLocks noChangeShapeType="1"/>
              </p:cNvSpPr>
              <p:nvPr/>
            </p:nvSpPr>
            <p:spPr bwMode="auto">
              <a:xfrm>
                <a:off x="3318" y="2304"/>
                <a:ext cx="1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0300" name="Text Box 76" descr="羊皮纸"/>
            <p:cNvSpPr txBox="1">
              <a:spLocks noChangeArrowheads="1"/>
            </p:cNvSpPr>
            <p:nvPr/>
          </p:nvSpPr>
          <p:spPr bwMode="auto">
            <a:xfrm>
              <a:off x="1008" y="3324"/>
              <a:ext cx="288" cy="333"/>
            </a:xfrm>
            <a:prstGeom prst="rect">
              <a:avLst/>
            </a:prstGeom>
            <a:blipFill dpi="0" rotWithShape="0">
              <a:blip r:embed="rId4"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C</a:t>
              </a:r>
            </a:p>
          </p:txBody>
        </p:sp>
        <p:sp>
          <p:nvSpPr>
            <p:cNvPr id="180301" name="Text Box 77" descr="粉色砂纸"/>
            <p:cNvSpPr txBox="1">
              <a:spLocks noChangeArrowheads="1"/>
            </p:cNvSpPr>
            <p:nvPr/>
          </p:nvSpPr>
          <p:spPr bwMode="auto">
            <a:xfrm>
              <a:off x="925" y="3603"/>
              <a:ext cx="467" cy="333"/>
            </a:xfrm>
            <a:prstGeom prst="rect">
              <a:avLst/>
            </a:prstGeom>
            <a:blipFill dpi="0" rotWithShape="0">
              <a:blip r:embed="rId5"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A</a:t>
              </a:r>
            </a:p>
          </p:txBody>
        </p:sp>
        <p:sp>
          <p:nvSpPr>
            <p:cNvPr id="180302" name="Text Box 78" descr="蓝色砂纸"/>
            <p:cNvSpPr txBox="1">
              <a:spLocks noChangeArrowheads="1"/>
            </p:cNvSpPr>
            <p:nvPr/>
          </p:nvSpPr>
          <p:spPr bwMode="auto">
            <a:xfrm>
              <a:off x="4595" y="3312"/>
              <a:ext cx="288" cy="333"/>
            </a:xfrm>
            <a:prstGeom prst="rect">
              <a:avLst/>
            </a:prstGeom>
            <a:blipFill dpi="0" rotWithShape="0">
              <a:blip r:embed="rId2"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D</a:t>
              </a:r>
            </a:p>
          </p:txBody>
        </p:sp>
        <p:sp>
          <p:nvSpPr>
            <p:cNvPr id="180303" name="Text Box 79" descr="纸莎草纸"/>
            <p:cNvSpPr txBox="1">
              <a:spLocks noChangeArrowheads="1"/>
            </p:cNvSpPr>
            <p:nvPr/>
          </p:nvSpPr>
          <p:spPr bwMode="auto">
            <a:xfrm>
              <a:off x="4512" y="3591"/>
              <a:ext cx="467" cy="333"/>
            </a:xfrm>
            <a:prstGeom prst="rect">
              <a:avLst/>
            </a:prstGeom>
            <a:blipFill dpi="0" rotWithShape="0">
              <a:blip r:embed="rId3"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B</a:t>
              </a:r>
            </a:p>
          </p:txBody>
        </p:sp>
        <p:sp>
          <p:nvSpPr>
            <p:cNvPr id="180304" name="Text Box 80" descr="羊皮纸"/>
            <p:cNvSpPr txBox="1">
              <a:spLocks noChangeArrowheads="1"/>
            </p:cNvSpPr>
            <p:nvPr/>
          </p:nvSpPr>
          <p:spPr bwMode="auto">
            <a:xfrm>
              <a:off x="3587" y="3321"/>
              <a:ext cx="288" cy="333"/>
            </a:xfrm>
            <a:prstGeom prst="rect">
              <a:avLst/>
            </a:prstGeom>
            <a:blipFill dpi="0" rotWithShape="0">
              <a:blip r:embed="rId4"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C</a:t>
              </a:r>
            </a:p>
          </p:txBody>
        </p:sp>
        <p:sp>
          <p:nvSpPr>
            <p:cNvPr id="180305" name="Text Box 81" descr="粉色砂纸"/>
            <p:cNvSpPr txBox="1">
              <a:spLocks noChangeArrowheads="1"/>
            </p:cNvSpPr>
            <p:nvPr/>
          </p:nvSpPr>
          <p:spPr bwMode="auto">
            <a:xfrm>
              <a:off x="3504" y="3600"/>
              <a:ext cx="467" cy="333"/>
            </a:xfrm>
            <a:prstGeom prst="rect">
              <a:avLst/>
            </a:prstGeom>
            <a:blipFill dpi="0" rotWithShape="0">
              <a:blip r:embed="rId5" cstate="print"/>
              <a:srcRect/>
              <a:tile tx="0" ty="0" sx="100000" sy="100000" flip="none" algn="tl"/>
            </a:blipFill>
            <a:ln w="952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rPr>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32"/>
                                        </p:tgtEl>
                                        <p:attrNameLst>
                                          <p:attrName>style.visibility</p:attrName>
                                        </p:attrNameLst>
                                      </p:cBhvr>
                                      <p:to>
                                        <p:strVal val="visible"/>
                                      </p:to>
                                    </p:set>
                                    <p:anim calcmode="lin" valueType="num">
                                      <p:cBhvr additive="base">
                                        <p:cTn id="7" dur="500" fill="hold"/>
                                        <p:tgtEl>
                                          <p:spTgt spid="180232"/>
                                        </p:tgtEl>
                                        <p:attrNameLst>
                                          <p:attrName>ppt_x</p:attrName>
                                        </p:attrNameLst>
                                      </p:cBhvr>
                                      <p:tavLst>
                                        <p:tav tm="0">
                                          <p:val>
                                            <p:strVal val="0-#ppt_w/2"/>
                                          </p:val>
                                        </p:tav>
                                        <p:tav tm="100000">
                                          <p:val>
                                            <p:strVal val="#ppt_x"/>
                                          </p:val>
                                        </p:tav>
                                      </p:tavLst>
                                    </p:anim>
                                    <p:anim calcmode="lin" valueType="num">
                                      <p:cBhvr additive="base">
                                        <p:cTn id="8" dur="500" fill="hold"/>
                                        <p:tgtEl>
                                          <p:spTgt spid="1802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fld id="{EEFD520D-FABB-4EFF-9180-0167E874A1A1}" type="slidenum">
              <a:rPr lang="en-US" altLang="zh-CN"/>
              <a:pPr/>
              <a:t>47</a:t>
            </a:fld>
            <a:endParaRPr lang="en-US" altLang="zh-CN"/>
          </a:p>
        </p:txBody>
      </p:sp>
      <p:sp>
        <p:nvSpPr>
          <p:cNvPr id="181250" name="Text Box 2"/>
          <p:cNvSpPr txBox="1">
            <a:spLocks noChangeArrowheads="1"/>
          </p:cNvSpPr>
          <p:nvPr/>
        </p:nvSpPr>
        <p:spPr bwMode="auto">
          <a:xfrm>
            <a:off x="1219200" y="2481263"/>
            <a:ext cx="68580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dirty="0"/>
              <a:t>        </a:t>
            </a:r>
            <a:r>
              <a:rPr lang="zh-CN" altLang="en-US" sz="2800" dirty="0"/>
              <a:t>下列各物理量中，与参照系有关的物理量是哪些？  （不考虑相对论效应）</a:t>
            </a:r>
          </a:p>
          <a:p>
            <a:pPr>
              <a:spcBef>
                <a:spcPct val="50000"/>
              </a:spcBef>
            </a:pPr>
            <a:r>
              <a:rPr lang="zh-CN" altLang="en-US" sz="2800" dirty="0">
                <a:solidFill>
                  <a:srgbClr val="CC0000"/>
                </a:solidFill>
              </a:rPr>
              <a:t>    </a:t>
            </a:r>
            <a:r>
              <a:rPr lang="en-US" altLang="zh-CN" sz="2800" dirty="0">
                <a:solidFill>
                  <a:srgbClr val="CC0000"/>
                </a:solidFill>
              </a:rPr>
              <a:t>1</a:t>
            </a:r>
            <a:r>
              <a:rPr lang="zh-CN" altLang="en-US" sz="2800" dirty="0">
                <a:solidFill>
                  <a:srgbClr val="000000"/>
                </a:solidFill>
              </a:rPr>
              <a:t>）</a:t>
            </a:r>
            <a:r>
              <a:rPr lang="zh-CN" altLang="en-US" sz="2800" dirty="0">
                <a:solidFill>
                  <a:schemeClr val="tx1"/>
                </a:solidFill>
              </a:rPr>
              <a:t>质量           </a:t>
            </a:r>
            <a:r>
              <a:rPr lang="en-US" altLang="zh-CN" sz="2800" dirty="0">
                <a:solidFill>
                  <a:srgbClr val="CC0000"/>
                </a:solidFill>
              </a:rPr>
              <a:t>2</a:t>
            </a:r>
            <a:r>
              <a:rPr lang="zh-CN" altLang="en-US" sz="2800" dirty="0">
                <a:solidFill>
                  <a:srgbClr val="000000"/>
                </a:solidFill>
              </a:rPr>
              <a:t>）</a:t>
            </a:r>
            <a:r>
              <a:rPr lang="zh-CN" altLang="en-US" sz="2800" dirty="0">
                <a:solidFill>
                  <a:schemeClr val="tx1"/>
                </a:solidFill>
              </a:rPr>
              <a:t>动量            </a:t>
            </a:r>
            <a:r>
              <a:rPr lang="en-US" altLang="zh-CN" sz="2800" dirty="0">
                <a:solidFill>
                  <a:srgbClr val="CC0000"/>
                </a:solidFill>
              </a:rPr>
              <a:t>3</a:t>
            </a:r>
            <a:r>
              <a:rPr lang="zh-CN" altLang="en-US" sz="2800" dirty="0">
                <a:solidFill>
                  <a:srgbClr val="000000"/>
                </a:solidFill>
              </a:rPr>
              <a:t>）</a:t>
            </a:r>
            <a:r>
              <a:rPr lang="zh-CN" altLang="en-US" sz="2800" dirty="0">
                <a:solidFill>
                  <a:schemeClr val="tx1"/>
                </a:solidFill>
              </a:rPr>
              <a:t>冲量    </a:t>
            </a:r>
          </a:p>
          <a:p>
            <a:pPr>
              <a:spcBef>
                <a:spcPct val="50000"/>
              </a:spcBef>
            </a:pPr>
            <a:r>
              <a:rPr lang="zh-CN" altLang="en-US" sz="2800" dirty="0">
                <a:solidFill>
                  <a:schemeClr val="tx1"/>
                </a:solidFill>
              </a:rPr>
              <a:t>    </a:t>
            </a:r>
            <a:r>
              <a:rPr lang="en-US" altLang="zh-CN" sz="2800" dirty="0">
                <a:solidFill>
                  <a:srgbClr val="CC0000"/>
                </a:solidFill>
              </a:rPr>
              <a:t>4</a:t>
            </a:r>
            <a:r>
              <a:rPr lang="zh-CN" altLang="en-US" sz="2800" dirty="0">
                <a:solidFill>
                  <a:srgbClr val="000000"/>
                </a:solidFill>
              </a:rPr>
              <a:t>）</a:t>
            </a:r>
            <a:r>
              <a:rPr lang="zh-CN" altLang="en-US" sz="2800" dirty="0">
                <a:solidFill>
                  <a:schemeClr val="tx1"/>
                </a:solidFill>
              </a:rPr>
              <a:t>动能           </a:t>
            </a:r>
            <a:r>
              <a:rPr lang="en-US" altLang="zh-CN" sz="2800" dirty="0">
                <a:solidFill>
                  <a:srgbClr val="CC0000"/>
                </a:solidFill>
              </a:rPr>
              <a:t>5</a:t>
            </a:r>
            <a:r>
              <a:rPr lang="zh-CN" altLang="en-US" sz="2800" dirty="0">
                <a:solidFill>
                  <a:srgbClr val="000000"/>
                </a:solidFill>
              </a:rPr>
              <a:t>）</a:t>
            </a:r>
            <a:r>
              <a:rPr lang="zh-CN" altLang="en-US" sz="2800" dirty="0">
                <a:solidFill>
                  <a:schemeClr val="tx1"/>
                </a:solidFill>
              </a:rPr>
              <a:t>势能            </a:t>
            </a:r>
            <a:r>
              <a:rPr lang="en-US" altLang="zh-CN" sz="2800" dirty="0">
                <a:solidFill>
                  <a:srgbClr val="CC0000"/>
                </a:solidFill>
              </a:rPr>
              <a:t>6</a:t>
            </a:r>
            <a:r>
              <a:rPr lang="zh-CN" altLang="en-US" sz="2800" dirty="0">
                <a:solidFill>
                  <a:srgbClr val="000000"/>
                </a:solidFill>
              </a:rPr>
              <a:t>）  </a:t>
            </a:r>
            <a:r>
              <a:rPr lang="zh-CN" altLang="en-US" sz="2800" dirty="0">
                <a:solidFill>
                  <a:schemeClr val="tx1"/>
                </a:solidFill>
              </a:rPr>
              <a:t>功</a:t>
            </a:r>
          </a:p>
        </p:txBody>
      </p:sp>
      <p:sp>
        <p:nvSpPr>
          <p:cNvPr id="181251" name="Text Box 3"/>
          <p:cNvSpPr txBox="1">
            <a:spLocks noChangeArrowheads="1"/>
          </p:cNvSpPr>
          <p:nvPr/>
        </p:nvSpPr>
        <p:spPr bwMode="auto">
          <a:xfrm>
            <a:off x="2441209" y="5272088"/>
            <a:ext cx="3576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dirty="0">
                <a:solidFill>
                  <a:srgbClr val="CC0000"/>
                </a:solidFill>
              </a:rPr>
              <a:t>答：</a:t>
            </a:r>
            <a:r>
              <a:rPr lang="zh-CN" altLang="en-US" sz="2800" dirty="0"/>
              <a:t>动量、动能、功 </a:t>
            </a:r>
            <a:r>
              <a:rPr lang="en-US" altLang="zh-CN" sz="2800" dirty="0"/>
              <a:t>.</a:t>
            </a:r>
          </a:p>
        </p:txBody>
      </p:sp>
      <p:grpSp>
        <p:nvGrpSpPr>
          <p:cNvPr id="181252" name="Group 4"/>
          <p:cNvGrpSpPr/>
          <p:nvPr/>
        </p:nvGrpSpPr>
        <p:grpSpPr bwMode="auto">
          <a:xfrm>
            <a:off x="533400" y="1447800"/>
            <a:ext cx="2133600" cy="838200"/>
            <a:chOff x="336" y="912"/>
            <a:chExt cx="1344" cy="528"/>
          </a:xfrm>
        </p:grpSpPr>
        <p:sp>
          <p:nvSpPr>
            <p:cNvPr id="181253" name="AutoShape 5"/>
            <p:cNvSpPr>
              <a:spLocks noChangeArrowheads="1"/>
            </p:cNvSpPr>
            <p:nvPr/>
          </p:nvSpPr>
          <p:spPr bwMode="auto">
            <a:xfrm>
              <a:off x="336" y="912"/>
              <a:ext cx="1088" cy="528"/>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ln>
            <a:effectLst>
              <a:outerShdw dist="107763" dir="13500000" algn="ctr" rotWithShape="0">
                <a:srgbClr val="009900"/>
              </a:outerShdw>
            </a:effectLst>
          </p:spPr>
          <p:txBody>
            <a:bodyPr wrap="none" anchor="ctr"/>
            <a:lstStyle/>
            <a:p>
              <a:endParaRPr lang="zh-CN" altLang="en-US"/>
            </a:p>
          </p:txBody>
        </p:sp>
        <p:sp>
          <p:nvSpPr>
            <p:cNvPr id="181254" name="Text Box 6"/>
            <p:cNvSpPr txBox="1">
              <a:spLocks noChangeArrowheads="1"/>
            </p:cNvSpPr>
            <p:nvPr/>
          </p:nvSpPr>
          <p:spPr bwMode="auto">
            <a:xfrm>
              <a:off x="464" y="1027"/>
              <a:ext cx="1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CC0000"/>
                  </a:solidFill>
                </a:rPr>
                <a:t>讨  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strips(downRight)">
                                      <p:cBhvr>
                                        <p:cTn id="7" dur="500"/>
                                        <p:tgtEl>
                                          <p:spTgt spid="181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1" name="灯片编号占位符 4"/>
          <p:cNvSpPr>
            <a:spLocks noGrp="1"/>
          </p:cNvSpPr>
          <p:nvPr>
            <p:ph type="sldNum" sz="quarter" idx="12"/>
          </p:nvPr>
        </p:nvSpPr>
        <p:spPr/>
        <p:txBody>
          <a:bodyPr/>
          <a:lstStyle/>
          <a:p>
            <a:fld id="{6E215791-3DAC-45B3-A198-9272A17B06AD}" type="slidenum">
              <a:rPr lang="en-US" altLang="zh-CN"/>
              <a:pPr/>
              <a:t>48</a:t>
            </a:fld>
            <a:endParaRPr lang="en-US" altLang="zh-CN"/>
          </a:p>
        </p:txBody>
      </p:sp>
      <p:sp>
        <p:nvSpPr>
          <p:cNvPr id="394243"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pic>
        <p:nvPicPr>
          <p:cNvPr id="394245" name="Picture 5" descr="打桩机-1"/>
          <p:cNvPicPr>
            <a:picLocks noChangeAspect="1" noChangeArrowheads="1"/>
          </p:cNvPicPr>
          <p:nvPr/>
        </p:nvPicPr>
        <p:blipFill>
          <a:blip r:embed="rId2" cstate="print"/>
          <a:srcRect/>
          <a:stretch>
            <a:fillRect/>
          </a:stretch>
        </p:blipFill>
        <p:spPr bwMode="auto">
          <a:xfrm>
            <a:off x="468313" y="1717675"/>
            <a:ext cx="3398837" cy="4530725"/>
          </a:xfrm>
          <a:prstGeom prst="rect">
            <a:avLst/>
          </a:prstGeom>
          <a:noFill/>
          <a:ln w="9525">
            <a:solidFill>
              <a:schemeClr val="tx1"/>
            </a:solidFill>
            <a:miter lim="800000"/>
            <a:headEnd/>
            <a:tailEnd/>
          </a:ln>
        </p:spPr>
      </p:pic>
      <p:pic>
        <p:nvPicPr>
          <p:cNvPr id="394244" name="Picture 4" descr="斯诺克-1"/>
          <p:cNvPicPr>
            <a:picLocks noChangeAspect="1" noChangeArrowheads="1"/>
          </p:cNvPicPr>
          <p:nvPr/>
        </p:nvPicPr>
        <p:blipFill>
          <a:blip r:embed="rId3" cstate="print"/>
          <a:srcRect t="3427" b="12071"/>
          <a:stretch>
            <a:fillRect/>
          </a:stretch>
        </p:blipFill>
        <p:spPr bwMode="auto">
          <a:xfrm>
            <a:off x="3344862" y="3859212"/>
            <a:ext cx="5189538" cy="2312988"/>
          </a:xfrm>
          <a:prstGeom prst="rect">
            <a:avLst/>
          </a:prstGeom>
          <a:noFill/>
          <a:ln w="9525">
            <a:solidFill>
              <a:schemeClr val="tx1"/>
            </a:solidFill>
            <a:miter lim="800000"/>
            <a:headEnd/>
            <a:tailEnd/>
          </a:ln>
        </p:spPr>
      </p:pic>
      <p:grpSp>
        <p:nvGrpSpPr>
          <p:cNvPr id="394246" name="Group 6"/>
          <p:cNvGrpSpPr/>
          <p:nvPr/>
        </p:nvGrpSpPr>
        <p:grpSpPr bwMode="auto">
          <a:xfrm>
            <a:off x="2667000" y="1295400"/>
            <a:ext cx="6264275" cy="2232025"/>
            <a:chOff x="1610" y="663"/>
            <a:chExt cx="3946" cy="1406"/>
          </a:xfrm>
        </p:grpSpPr>
        <p:sp>
          <p:nvSpPr>
            <p:cNvPr id="394247" name="Rectangle 7"/>
            <p:cNvSpPr>
              <a:spLocks noChangeArrowheads="1"/>
            </p:cNvSpPr>
            <p:nvPr/>
          </p:nvSpPr>
          <p:spPr bwMode="auto">
            <a:xfrm>
              <a:off x="1610" y="663"/>
              <a:ext cx="3946" cy="1406"/>
            </a:xfrm>
            <a:prstGeom prst="rect">
              <a:avLst/>
            </a:prstGeom>
            <a:solidFill>
              <a:srgbClr val="CC99FF">
                <a:alpha val="50000"/>
              </a:srgbClr>
            </a:solidFill>
            <a:ln w="9525">
              <a:solidFill>
                <a:schemeClr val="tx1"/>
              </a:solidFill>
              <a:miter lim="800000"/>
            </a:ln>
            <a:effectLst/>
          </p:spPr>
          <p:txBody>
            <a:bodyPr wrap="none" anchor="ctr"/>
            <a:lstStyle/>
            <a:p>
              <a:pPr algn="ctr"/>
              <a:endParaRPr lang="zh-CN" altLang="zh-CN" sz="2800" b="1"/>
            </a:p>
          </p:txBody>
        </p:sp>
        <p:sp>
          <p:nvSpPr>
            <p:cNvPr id="394248" name="Text Box 8"/>
            <p:cNvSpPr txBox="1">
              <a:spLocks noChangeArrowheads="1"/>
            </p:cNvSpPr>
            <p:nvPr/>
          </p:nvSpPr>
          <p:spPr bwMode="auto">
            <a:xfrm>
              <a:off x="1701" y="754"/>
              <a:ext cx="3765" cy="1294"/>
            </a:xfrm>
            <a:prstGeom prst="rect">
              <a:avLst/>
            </a:prstGeom>
            <a:noFill/>
            <a:ln w="9525">
              <a:noFill/>
              <a:miter lim="800000"/>
            </a:ln>
            <a:effectLst/>
          </p:spPr>
          <p:txBody>
            <a:bodyPr>
              <a:spAutoFit/>
            </a:bodyPr>
            <a:lstStyle/>
            <a:p>
              <a:pPr>
                <a:lnSpc>
                  <a:spcPct val="115000"/>
                </a:lnSpc>
                <a:spcBef>
                  <a:spcPct val="50000"/>
                </a:spcBef>
              </a:pPr>
              <a:r>
                <a:rPr lang="zh-TW" altLang="zh-CN" sz="2800" b="1" dirty="0"/>
                <a:t> </a:t>
              </a:r>
              <a:r>
                <a:rPr lang="zh-TW" altLang="en-US" sz="2800" b="1" dirty="0"/>
                <a:t> </a:t>
              </a:r>
              <a:r>
                <a:rPr lang="zh-TW" altLang="zh-CN" sz="2800" b="1" dirty="0"/>
                <a:t> </a:t>
              </a:r>
              <a:r>
                <a:rPr lang="zh-TW" altLang="en-US" sz="2800" b="1" dirty="0"/>
                <a:t> 两个或两个以上的物体在运动中</a:t>
              </a:r>
              <a:r>
                <a:rPr lang="zh-CN" altLang="en-US" sz="2800" b="1" dirty="0"/>
                <a:t>发生极其短暂的相互作用，使物体的运动状态发生急剧变化，这一过程称为</a:t>
              </a:r>
              <a:r>
                <a:rPr lang="zh-TW" altLang="en-US" sz="2800" b="1" dirty="0">
                  <a:solidFill>
                    <a:srgbClr val="FF3300"/>
                  </a:solidFill>
                </a:rPr>
                <a:t>碰撞</a:t>
              </a:r>
              <a:r>
                <a:rPr lang="zh-CN" altLang="en-US" sz="2800" b="1" dirty="0"/>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4245"/>
                                        </p:tgtEl>
                                        <p:attrNameLst>
                                          <p:attrName>style.visibility</p:attrName>
                                        </p:attrNameLst>
                                      </p:cBhvr>
                                      <p:to>
                                        <p:strVal val="visible"/>
                                      </p:to>
                                    </p:set>
                                    <p:animEffect transition="in" filter="fade">
                                      <p:cBhvr>
                                        <p:cTn id="7" dur="2000"/>
                                        <p:tgtEl>
                                          <p:spTgt spid="3942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4244"/>
                                        </p:tgtEl>
                                        <p:attrNameLst>
                                          <p:attrName>style.visibility</p:attrName>
                                        </p:attrNameLst>
                                      </p:cBhvr>
                                      <p:to>
                                        <p:strVal val="visible"/>
                                      </p:to>
                                    </p:set>
                                    <p:animEffect transition="in" filter="fade">
                                      <p:cBhvr>
                                        <p:cTn id="12" dur="2000"/>
                                        <p:tgtEl>
                                          <p:spTgt spid="394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4246"/>
                                        </p:tgtEl>
                                        <p:attrNameLst>
                                          <p:attrName>style.visibility</p:attrName>
                                        </p:attrNameLst>
                                      </p:cBhvr>
                                      <p:to>
                                        <p:strVal val="visible"/>
                                      </p:to>
                                    </p:set>
                                    <p:animEffect transition="in" filter="blinds(horizontal)">
                                      <p:cBhvr>
                                        <p:cTn id="17" dur="500"/>
                                        <p:tgtEl>
                                          <p:spTgt spid="394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6" name="灯片编号占位符 4"/>
          <p:cNvSpPr>
            <a:spLocks noGrp="1"/>
          </p:cNvSpPr>
          <p:nvPr>
            <p:ph type="sldNum" sz="quarter" idx="12"/>
          </p:nvPr>
        </p:nvSpPr>
        <p:spPr/>
        <p:txBody>
          <a:bodyPr/>
          <a:lstStyle/>
          <a:p>
            <a:fld id="{AF061092-EBED-481E-9A41-23AE3B86D849}" type="slidenum">
              <a:rPr lang="en-US" altLang="zh-CN"/>
              <a:pPr/>
              <a:t>49</a:t>
            </a:fld>
            <a:endParaRPr lang="en-US" altLang="zh-CN"/>
          </a:p>
        </p:txBody>
      </p:sp>
      <p:sp>
        <p:nvSpPr>
          <p:cNvPr id="395267"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spTree>
    <p:controls>
      <mc:AlternateContent xmlns:mc="http://schemas.openxmlformats.org/markup-compatibility/2006">
        <mc:Choice xmlns:v="urn:schemas-microsoft-com:vml" Requires="v">
          <p:control spid="62470" r:id="rId2" imgW="6697010" imgH="5040762"/>
        </mc:Choice>
        <mc:Fallback>
          <p:control r:id="rId2" imgW="6697010" imgH="5040762">
            <p:pic>
              <p:nvPicPr>
                <p:cNvPr id="0" name="ShockwaveFlash1"/>
                <p:cNvPicPr>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4288"/>
                  <a:ext cx="6697663" cy="5040312"/>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27" name="灯片编号占位符 4"/>
          <p:cNvSpPr>
            <a:spLocks noGrp="1"/>
          </p:cNvSpPr>
          <p:nvPr>
            <p:ph type="sldNum" sz="quarter" idx="12"/>
          </p:nvPr>
        </p:nvSpPr>
        <p:spPr/>
        <p:txBody>
          <a:bodyPr/>
          <a:lstStyle/>
          <a:p>
            <a:fld id="{14924F74-BEF0-4BB6-95EF-7FA06901960F}" type="slidenum">
              <a:rPr lang="en-US" altLang="zh-CN"/>
              <a:pPr/>
              <a:t>5</a:t>
            </a:fld>
            <a:endParaRPr lang="en-US" altLang="zh-CN"/>
          </a:p>
        </p:txBody>
      </p:sp>
      <p:sp>
        <p:nvSpPr>
          <p:cNvPr id="36659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功和功率</a:t>
            </a:r>
          </a:p>
        </p:txBody>
      </p:sp>
      <p:sp>
        <p:nvSpPr>
          <p:cNvPr id="366596" name="Text Box 4"/>
          <p:cNvSpPr txBox="1">
            <a:spLocks noChangeArrowheads="1"/>
          </p:cNvSpPr>
          <p:nvPr/>
        </p:nvSpPr>
        <p:spPr bwMode="auto">
          <a:xfrm>
            <a:off x="685800" y="1752600"/>
            <a:ext cx="4267200" cy="519113"/>
          </a:xfrm>
          <a:prstGeom prst="rect">
            <a:avLst/>
          </a:prstGeom>
          <a:noFill/>
          <a:ln w="9525" algn="ctr">
            <a:noFill/>
            <a:miter lim="800000"/>
          </a:ln>
          <a:effectLst/>
        </p:spPr>
        <p:txBody>
          <a:bodyPr>
            <a:spAutoFit/>
          </a:bodyPr>
          <a:lstStyle/>
          <a:p>
            <a:pPr>
              <a:spcBef>
                <a:spcPct val="50000"/>
              </a:spcBef>
            </a:pPr>
            <a:r>
              <a:rPr lang="zh-CN" altLang="en-US" sz="2800" dirty="0"/>
              <a:t>在直角坐标系</a:t>
            </a:r>
            <a:r>
              <a:rPr lang="en-US" altLang="zh-CN" sz="2800" i="1" dirty="0" err="1"/>
              <a:t>Oxyz</a:t>
            </a:r>
            <a:r>
              <a:rPr lang="zh-CN" altLang="en-US" sz="2800" dirty="0"/>
              <a:t>中 </a:t>
            </a:r>
          </a:p>
        </p:txBody>
      </p:sp>
      <p:graphicFrame>
        <p:nvGraphicFramePr>
          <p:cNvPr id="366597" name="Object 5"/>
          <p:cNvGraphicFramePr>
            <a:graphicFrameLocks noChangeAspect="1"/>
          </p:cNvGraphicFramePr>
          <p:nvPr/>
        </p:nvGraphicFramePr>
        <p:xfrm>
          <a:off x="4724400" y="1760538"/>
          <a:ext cx="2532063" cy="511175"/>
        </p:xfrm>
        <a:graphic>
          <a:graphicData uri="http://schemas.openxmlformats.org/presentationml/2006/ole">
            <mc:AlternateContent xmlns:mc="http://schemas.openxmlformats.org/markup-compatibility/2006">
              <mc:Choice xmlns:v="urn:schemas-microsoft-com:vml" Requires="v">
                <p:oleObj spid="_x0000_s19547" name="公式" r:id="rId3" imgW="40201200" imgH="8115480" progId="">
                  <p:embed/>
                </p:oleObj>
              </mc:Choice>
              <mc:Fallback>
                <p:oleObj name="公式" r:id="rId3" imgW="40201200" imgH="8115480" progId="">
                  <p:embed/>
                  <p:pic>
                    <p:nvPicPr>
                      <p:cNvPr id="0" name="Picture 9" descr="image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760538"/>
                        <a:ext cx="25320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8" name="Object 6"/>
          <p:cNvGraphicFramePr>
            <a:graphicFrameLocks noChangeAspect="1"/>
          </p:cNvGraphicFramePr>
          <p:nvPr/>
        </p:nvGraphicFramePr>
        <p:xfrm>
          <a:off x="4800600" y="2363787"/>
          <a:ext cx="2049423" cy="531813"/>
        </p:xfrm>
        <a:graphic>
          <a:graphicData uri="http://schemas.openxmlformats.org/presentationml/2006/ole">
            <mc:AlternateContent xmlns:mc="http://schemas.openxmlformats.org/markup-compatibility/2006">
              <mc:Choice xmlns:v="urn:schemas-microsoft-com:vml" Requires="v">
                <p:oleObj spid="_x0000_s19548" name="公式" r:id="rId5" imgW="32889600" imgH="7302600" progId="">
                  <p:embed/>
                </p:oleObj>
              </mc:Choice>
              <mc:Fallback>
                <p:oleObj name="公式" r:id="rId5" imgW="32889600" imgH="7302600" progId="">
                  <p:embed/>
                  <p:pic>
                    <p:nvPicPr>
                      <p:cNvPr id="0" name="Picture 8" descr="image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363787"/>
                        <a:ext cx="204942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9" name="Object 7"/>
          <p:cNvGraphicFramePr>
            <a:graphicFrameLocks noChangeAspect="1"/>
          </p:cNvGraphicFramePr>
          <p:nvPr/>
        </p:nvGraphicFramePr>
        <p:xfrm>
          <a:off x="1066800" y="2994025"/>
          <a:ext cx="6353175" cy="1425575"/>
        </p:xfrm>
        <a:graphic>
          <a:graphicData uri="http://schemas.openxmlformats.org/presentationml/2006/ole">
            <mc:AlternateContent xmlns:mc="http://schemas.openxmlformats.org/markup-compatibility/2006">
              <mc:Choice xmlns:v="urn:schemas-microsoft-com:vml" Requires="v">
                <p:oleObj spid="_x0000_s19549" name="公式" r:id="rId7" imgW="101943360" imgH="22745880" progId="">
                  <p:embed/>
                </p:oleObj>
              </mc:Choice>
              <mc:Fallback>
                <p:oleObj name="公式" r:id="rId7" imgW="101943360" imgH="22745880" progId="">
                  <p:embed/>
                  <p:pic>
                    <p:nvPicPr>
                      <p:cNvPr id="0" name="Picture 7" descr="image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994025"/>
                        <a:ext cx="6353175"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00" name="Text Box 8"/>
          <p:cNvSpPr txBox="1">
            <a:spLocks noChangeArrowheads="1"/>
          </p:cNvSpPr>
          <p:nvPr/>
        </p:nvSpPr>
        <p:spPr bwMode="auto">
          <a:xfrm>
            <a:off x="762000" y="4340225"/>
            <a:ext cx="4267200" cy="519113"/>
          </a:xfrm>
          <a:prstGeom prst="rect">
            <a:avLst/>
          </a:prstGeom>
          <a:noFill/>
          <a:ln w="9525" algn="ctr">
            <a:noFill/>
            <a:miter lim="800000"/>
          </a:ln>
          <a:effectLst/>
        </p:spPr>
        <p:txBody>
          <a:bodyPr>
            <a:spAutoFit/>
          </a:bodyPr>
          <a:lstStyle/>
          <a:p>
            <a:pPr>
              <a:spcBef>
                <a:spcPct val="50000"/>
              </a:spcBef>
            </a:pPr>
            <a:r>
              <a:rPr lang="zh-CN" altLang="en-US" sz="2800" dirty="0"/>
              <a:t>在自然坐标系中 </a:t>
            </a:r>
          </a:p>
        </p:txBody>
      </p:sp>
      <p:graphicFrame>
        <p:nvGraphicFramePr>
          <p:cNvPr id="366603" name="Object 11"/>
          <p:cNvGraphicFramePr>
            <a:graphicFrameLocks noChangeAspect="1"/>
          </p:cNvGraphicFramePr>
          <p:nvPr/>
        </p:nvGraphicFramePr>
        <p:xfrm>
          <a:off x="1219200" y="4975225"/>
          <a:ext cx="1892300" cy="485775"/>
        </p:xfrm>
        <a:graphic>
          <a:graphicData uri="http://schemas.openxmlformats.org/presentationml/2006/ole">
            <mc:AlternateContent xmlns:mc="http://schemas.openxmlformats.org/markup-compatibility/2006">
              <mc:Choice xmlns:v="urn:schemas-microsoft-com:vml" Requires="v">
                <p:oleObj spid="_x0000_s19550" name="公式" r:id="rId9" imgW="30045960" imgH="7709040" progId="">
                  <p:embed/>
                </p:oleObj>
              </mc:Choice>
              <mc:Fallback>
                <p:oleObj name="公式" r:id="rId9" imgW="30045960" imgH="7709040" progId="">
                  <p:embed/>
                  <p:pic>
                    <p:nvPicPr>
                      <p:cNvPr id="0" name="Picture 6" descr="image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975225"/>
                        <a:ext cx="18923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04" name="Object 12"/>
          <p:cNvGraphicFramePr>
            <a:graphicFrameLocks noChangeAspect="1"/>
          </p:cNvGraphicFramePr>
          <p:nvPr/>
        </p:nvGraphicFramePr>
        <p:xfrm>
          <a:off x="3962400" y="4987925"/>
          <a:ext cx="1176338" cy="460375"/>
        </p:xfrm>
        <a:graphic>
          <a:graphicData uri="http://schemas.openxmlformats.org/presentationml/2006/ole">
            <mc:AlternateContent xmlns:mc="http://schemas.openxmlformats.org/markup-compatibility/2006">
              <mc:Choice xmlns:v="urn:schemas-microsoft-com:vml" Requires="v">
                <p:oleObj spid="_x0000_s19551" name="公式" r:id="rId11" imgW="18672480" imgH="7302600" progId="">
                  <p:embed/>
                </p:oleObj>
              </mc:Choice>
              <mc:Fallback>
                <p:oleObj name="公式" r:id="rId11" imgW="18672480" imgH="7302600" progId="">
                  <p:embed/>
                  <p:pic>
                    <p:nvPicPr>
                      <p:cNvPr id="0" name="Picture 5" descr="image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4987925"/>
                        <a:ext cx="117633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6620" name="Group 28"/>
          <p:cNvGrpSpPr/>
          <p:nvPr/>
        </p:nvGrpSpPr>
        <p:grpSpPr bwMode="auto">
          <a:xfrm>
            <a:off x="6418262" y="3429000"/>
            <a:ext cx="2497138" cy="2895600"/>
            <a:chOff x="3696" y="2304"/>
            <a:chExt cx="1573" cy="1824"/>
          </a:xfrm>
        </p:grpSpPr>
        <p:sp>
          <p:nvSpPr>
            <p:cNvPr id="366606" name="Arc 14"/>
            <p:cNvSpPr/>
            <p:nvPr/>
          </p:nvSpPr>
          <p:spPr bwMode="auto">
            <a:xfrm rot="7434950" flipH="1">
              <a:off x="3975" y="2512"/>
              <a:ext cx="1016" cy="1573"/>
            </a:xfrm>
            <a:custGeom>
              <a:avLst/>
              <a:gdLst>
                <a:gd name="G0" fmla="+- 0 0 0"/>
                <a:gd name="G1" fmla="+- 21147 0 0"/>
                <a:gd name="G2" fmla="+- 21600 0 0"/>
                <a:gd name="T0" fmla="*/ 4399 w 21600"/>
                <a:gd name="T1" fmla="*/ 0 h 28027"/>
                <a:gd name="T2" fmla="*/ 20475 w 21600"/>
                <a:gd name="T3" fmla="*/ 28027 h 28027"/>
                <a:gd name="T4" fmla="*/ 0 w 21600"/>
                <a:gd name="T5" fmla="*/ 21147 h 28027"/>
              </a:gdLst>
              <a:ahLst/>
              <a:cxnLst>
                <a:cxn ang="0">
                  <a:pos x="T0" y="T1"/>
                </a:cxn>
                <a:cxn ang="0">
                  <a:pos x="T2" y="T3"/>
                </a:cxn>
                <a:cxn ang="0">
                  <a:pos x="T4" y="T5"/>
                </a:cxn>
              </a:cxnLst>
              <a:rect l="0" t="0" r="r" b="b"/>
              <a:pathLst>
                <a:path w="21600" h="28027" fill="none" extrusionOk="0">
                  <a:moveTo>
                    <a:pt x="4399" y="-1"/>
                  </a:moveTo>
                  <a:cubicBezTo>
                    <a:pt x="14418" y="2083"/>
                    <a:pt x="21600" y="10913"/>
                    <a:pt x="21600" y="21147"/>
                  </a:cubicBezTo>
                  <a:cubicBezTo>
                    <a:pt x="21600" y="23486"/>
                    <a:pt x="21220" y="25809"/>
                    <a:pt x="20474" y="28026"/>
                  </a:cubicBezTo>
                </a:path>
                <a:path w="21600" h="28027" stroke="0" extrusionOk="0">
                  <a:moveTo>
                    <a:pt x="4399" y="-1"/>
                  </a:moveTo>
                  <a:cubicBezTo>
                    <a:pt x="14418" y="2083"/>
                    <a:pt x="21600" y="10913"/>
                    <a:pt x="21600" y="21147"/>
                  </a:cubicBezTo>
                  <a:cubicBezTo>
                    <a:pt x="21600" y="23486"/>
                    <a:pt x="21220" y="25809"/>
                    <a:pt x="20474" y="28026"/>
                  </a:cubicBezTo>
                  <a:lnTo>
                    <a:pt x="0" y="21147"/>
                  </a:lnTo>
                  <a:close/>
                </a:path>
              </a:pathLst>
            </a:custGeom>
            <a:noFill/>
            <a:ln w="19050">
              <a:solidFill>
                <a:srgbClr val="006666"/>
              </a:solidFill>
              <a:round/>
              <a:headEnd type="oval" w="sm" len="sm"/>
              <a:tailEnd type="oval" w="sm" len="sm"/>
            </a:ln>
            <a:effectLst/>
          </p:spPr>
          <p:txBody>
            <a:bodyPr wrap="none" anchor="ctr"/>
            <a:lstStyle/>
            <a:p>
              <a:endParaRPr lang="zh-CN" altLang="en-US"/>
            </a:p>
          </p:txBody>
        </p:sp>
        <p:sp>
          <p:nvSpPr>
            <p:cNvPr id="366608" name="Line 16"/>
            <p:cNvSpPr>
              <a:spLocks noChangeShapeType="1"/>
            </p:cNvSpPr>
            <p:nvPr/>
          </p:nvSpPr>
          <p:spPr bwMode="auto">
            <a:xfrm flipH="1" flipV="1">
              <a:off x="4246" y="2953"/>
              <a:ext cx="635" cy="218"/>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366609" name="Object 17"/>
            <p:cNvGraphicFramePr>
              <a:graphicFrameLocks noChangeAspect="1"/>
            </p:cNvGraphicFramePr>
            <p:nvPr/>
          </p:nvGraphicFramePr>
          <p:xfrm>
            <a:off x="4091" y="2884"/>
            <a:ext cx="155" cy="180"/>
          </p:xfrm>
          <a:graphic>
            <a:graphicData uri="http://schemas.openxmlformats.org/presentationml/2006/ole">
              <mc:AlternateContent xmlns:mc="http://schemas.openxmlformats.org/markup-compatibility/2006">
                <mc:Choice xmlns:v="urn:schemas-microsoft-com:vml" Requires="v">
                  <p:oleObj spid="_x0000_s19552" name="公式" r:id="rId13" imgW="5267880" imgH="6083280" progId="">
                    <p:embed/>
                  </p:oleObj>
                </mc:Choice>
                <mc:Fallback>
                  <p:oleObj name="公式" r:id="rId13" imgW="5267880" imgH="6083280" progId="">
                    <p:embed/>
                    <p:pic>
                      <p:nvPicPr>
                        <p:cNvPr id="0" name="Picture 4" descr="image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91" y="2884"/>
                          <a:ext cx="15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66611" name="Line 19"/>
            <p:cNvSpPr>
              <a:spLocks noChangeShapeType="1"/>
            </p:cNvSpPr>
            <p:nvPr/>
          </p:nvSpPr>
          <p:spPr bwMode="auto">
            <a:xfrm flipH="1">
              <a:off x="4503" y="3170"/>
              <a:ext cx="379" cy="240"/>
            </a:xfrm>
            <a:prstGeom prst="line">
              <a:avLst/>
            </a:prstGeom>
            <a:noFill/>
            <a:ln w="9525">
              <a:solidFill>
                <a:srgbClr val="0000FF"/>
              </a:solidFill>
              <a:round/>
              <a:tailEnd type="triangle" w="med" len="med"/>
            </a:ln>
            <a:effectLst/>
          </p:spPr>
          <p:txBody>
            <a:bodyPr/>
            <a:lstStyle/>
            <a:p>
              <a:endParaRPr lang="zh-CN" altLang="en-US"/>
            </a:p>
          </p:txBody>
        </p:sp>
        <p:sp>
          <p:nvSpPr>
            <p:cNvPr id="366612" name="Line 20"/>
            <p:cNvSpPr>
              <a:spLocks noChangeShapeType="1"/>
            </p:cNvSpPr>
            <p:nvPr/>
          </p:nvSpPr>
          <p:spPr bwMode="auto">
            <a:xfrm flipH="1" flipV="1">
              <a:off x="4625" y="2712"/>
              <a:ext cx="256" cy="433"/>
            </a:xfrm>
            <a:prstGeom prst="line">
              <a:avLst/>
            </a:prstGeom>
            <a:noFill/>
            <a:ln w="19050">
              <a:solidFill>
                <a:srgbClr val="0000FF"/>
              </a:solidFill>
              <a:round/>
              <a:tailEnd type="triangle" w="sm" len="lg"/>
            </a:ln>
            <a:effectLst/>
          </p:spPr>
          <p:txBody>
            <a:bodyPr wrap="none" anchor="ctr"/>
            <a:lstStyle/>
            <a:p>
              <a:endParaRPr lang="zh-CN" altLang="en-US"/>
            </a:p>
          </p:txBody>
        </p:sp>
        <p:sp>
          <p:nvSpPr>
            <p:cNvPr id="366613" name="Line 21"/>
            <p:cNvSpPr>
              <a:spLocks noChangeShapeType="1"/>
            </p:cNvSpPr>
            <p:nvPr/>
          </p:nvSpPr>
          <p:spPr bwMode="auto">
            <a:xfrm flipH="1">
              <a:off x="4246" y="2712"/>
              <a:ext cx="379" cy="240"/>
            </a:xfrm>
            <a:prstGeom prst="line">
              <a:avLst/>
            </a:prstGeom>
            <a:noFill/>
            <a:ln w="19050">
              <a:solidFill>
                <a:srgbClr val="0000FF"/>
              </a:solidFill>
              <a:prstDash val="dash"/>
              <a:round/>
            </a:ln>
            <a:effectLst/>
          </p:spPr>
          <p:txBody>
            <a:bodyPr/>
            <a:lstStyle/>
            <a:p>
              <a:endParaRPr lang="zh-CN" altLang="en-US"/>
            </a:p>
          </p:txBody>
        </p:sp>
        <p:sp>
          <p:nvSpPr>
            <p:cNvPr id="366614" name="Line 22"/>
            <p:cNvSpPr>
              <a:spLocks noChangeShapeType="1"/>
            </p:cNvSpPr>
            <p:nvPr/>
          </p:nvSpPr>
          <p:spPr bwMode="auto">
            <a:xfrm flipH="1" flipV="1">
              <a:off x="4246" y="2968"/>
              <a:ext cx="257" cy="432"/>
            </a:xfrm>
            <a:prstGeom prst="line">
              <a:avLst/>
            </a:prstGeom>
            <a:noFill/>
            <a:ln w="19050">
              <a:solidFill>
                <a:srgbClr val="0000FF"/>
              </a:solidFill>
              <a:prstDash val="dash"/>
              <a:round/>
              <a:tailEnd type="none" w="sm" len="lg"/>
            </a:ln>
            <a:effectLst/>
          </p:spPr>
          <p:txBody>
            <a:bodyPr wrap="none" anchor="ctr"/>
            <a:lstStyle/>
            <a:p>
              <a:endParaRPr lang="zh-CN" altLang="en-US"/>
            </a:p>
          </p:txBody>
        </p:sp>
        <p:graphicFrame>
          <p:nvGraphicFramePr>
            <p:cNvPr id="366615" name="Object 23"/>
            <p:cNvGraphicFramePr>
              <a:graphicFrameLocks noChangeAspect="1"/>
            </p:cNvGraphicFramePr>
            <p:nvPr/>
          </p:nvGraphicFramePr>
          <p:xfrm>
            <a:off x="4384" y="3413"/>
            <a:ext cx="179" cy="228"/>
          </p:xfrm>
          <a:graphic>
            <a:graphicData uri="http://schemas.openxmlformats.org/presentationml/2006/ole">
              <mc:AlternateContent xmlns:mc="http://schemas.openxmlformats.org/markup-compatibility/2006">
                <mc:Choice xmlns:v="urn:schemas-microsoft-com:vml" Requires="v">
                  <p:oleObj spid="_x0000_s19553" name="公式" r:id="rId15" imgW="6080400" imgH="7709040" progId="">
                    <p:embed/>
                  </p:oleObj>
                </mc:Choice>
                <mc:Fallback>
                  <p:oleObj name="公式" r:id="rId15" imgW="6080400" imgH="7709040" progId="">
                    <p:embed/>
                    <p:pic>
                      <p:nvPicPr>
                        <p:cNvPr id="0" name="Picture 3" descr="image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4" y="3413"/>
                          <a:ext cx="17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66616" name="Object 24"/>
            <p:cNvGraphicFramePr>
              <a:graphicFrameLocks noChangeAspect="1"/>
            </p:cNvGraphicFramePr>
            <p:nvPr/>
          </p:nvGraphicFramePr>
          <p:xfrm>
            <a:off x="4533" y="2506"/>
            <a:ext cx="156" cy="228"/>
          </p:xfrm>
          <a:graphic>
            <a:graphicData uri="http://schemas.openxmlformats.org/presentationml/2006/ole">
              <mc:AlternateContent xmlns:mc="http://schemas.openxmlformats.org/markup-compatibility/2006">
                <mc:Choice xmlns:v="urn:schemas-microsoft-com:vml" Requires="v">
                  <p:oleObj spid="_x0000_s19554" name="Equation" r:id="rId17" imgW="5267880" imgH="7709040" progId="">
                    <p:embed/>
                  </p:oleObj>
                </mc:Choice>
                <mc:Fallback>
                  <p:oleObj name="Equation" r:id="rId17" imgW="5267880" imgH="7709040" progId="">
                    <p:embed/>
                    <p:pic>
                      <p:nvPicPr>
                        <p:cNvPr id="0" name="Picture 2" descr="image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33" y="2506"/>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66617" name="Oval 25"/>
            <p:cNvSpPr>
              <a:spLocks noChangeArrowheads="1"/>
            </p:cNvSpPr>
            <p:nvPr/>
          </p:nvSpPr>
          <p:spPr bwMode="auto">
            <a:xfrm>
              <a:off x="4861" y="3130"/>
              <a:ext cx="73" cy="73"/>
            </a:xfrm>
            <a:prstGeom prst="ellipse">
              <a:avLst/>
            </a:prstGeom>
            <a:gradFill rotWithShape="1">
              <a:gsLst>
                <a:gs pos="0">
                  <a:srgbClr val="FF0000">
                    <a:gamma/>
                    <a:tint val="0"/>
                    <a:invGamma/>
                  </a:srgbClr>
                </a:gs>
                <a:gs pos="100000">
                  <a:srgbClr val="FF0000"/>
                </a:gs>
              </a:gsLst>
              <a:path path="shape">
                <a:fillToRect l="50000" t="50000" r="50000" b="50000"/>
              </a:path>
            </a:gradFill>
            <a:ln w="19050">
              <a:solidFill>
                <a:srgbClr val="FF0000"/>
              </a:solidFill>
              <a:round/>
            </a:ln>
            <a:effectLst/>
          </p:spPr>
          <p:txBody>
            <a:bodyPr wrap="none" anchor="ctr"/>
            <a:lstStyle/>
            <a:p>
              <a:endParaRPr lang="zh-CN" altLang="en-US"/>
            </a:p>
          </p:txBody>
        </p:sp>
        <p:sp>
          <p:nvSpPr>
            <p:cNvPr id="366618" name="Text Box 26"/>
            <p:cNvSpPr txBox="1">
              <a:spLocks noChangeArrowheads="1"/>
            </p:cNvSpPr>
            <p:nvPr/>
          </p:nvSpPr>
          <p:spPr bwMode="auto">
            <a:xfrm>
              <a:off x="4656" y="3840"/>
              <a:ext cx="255" cy="288"/>
            </a:xfrm>
            <a:prstGeom prst="rect">
              <a:avLst/>
            </a:prstGeom>
            <a:noFill/>
            <a:ln w="9525">
              <a:noFill/>
              <a:miter lim="800000"/>
            </a:ln>
            <a:effectLst/>
          </p:spPr>
          <p:txBody>
            <a:bodyPr wrap="none">
              <a:spAutoFit/>
            </a:bodyPr>
            <a:lstStyle/>
            <a:p>
              <a:r>
                <a:rPr lang="en-US" altLang="zh-CN" sz="2400" i="1"/>
                <a:t>s</a:t>
              </a:r>
              <a:r>
                <a:rPr lang="en-US" altLang="zh-CN" sz="2400" baseline="-25000"/>
                <a:t>0</a:t>
              </a:r>
            </a:p>
          </p:txBody>
        </p:sp>
        <p:sp>
          <p:nvSpPr>
            <p:cNvPr id="366619" name="Text Box 27"/>
            <p:cNvSpPr txBox="1">
              <a:spLocks noChangeArrowheads="1"/>
            </p:cNvSpPr>
            <p:nvPr/>
          </p:nvSpPr>
          <p:spPr bwMode="auto">
            <a:xfrm>
              <a:off x="3792" y="2304"/>
              <a:ext cx="255" cy="288"/>
            </a:xfrm>
            <a:prstGeom prst="rect">
              <a:avLst/>
            </a:prstGeom>
            <a:noFill/>
            <a:ln w="9525">
              <a:noFill/>
              <a:miter lim="800000"/>
            </a:ln>
            <a:effectLst/>
          </p:spPr>
          <p:txBody>
            <a:bodyPr wrap="none">
              <a:spAutoFit/>
            </a:bodyPr>
            <a:lstStyle/>
            <a:p>
              <a:r>
                <a:rPr lang="en-US" altLang="zh-CN" sz="2400" i="1"/>
                <a:t>s</a:t>
              </a:r>
              <a:r>
                <a:rPr lang="en-US" altLang="zh-CN" sz="2400" baseline="-25000"/>
                <a:t>1</a:t>
              </a:r>
            </a:p>
          </p:txBody>
        </p:sp>
      </p:grpSp>
      <p:graphicFrame>
        <p:nvGraphicFramePr>
          <p:cNvPr id="366621" name="Object 29"/>
          <p:cNvGraphicFramePr>
            <a:graphicFrameLocks noChangeAspect="1"/>
          </p:cNvGraphicFramePr>
          <p:nvPr/>
        </p:nvGraphicFramePr>
        <p:xfrm>
          <a:off x="1676400" y="5638800"/>
          <a:ext cx="1517650" cy="712788"/>
        </p:xfrm>
        <a:graphic>
          <a:graphicData uri="http://schemas.openxmlformats.org/presentationml/2006/ole">
            <mc:AlternateContent xmlns:mc="http://schemas.openxmlformats.org/markup-compatibility/2006">
              <mc:Choice xmlns:v="urn:schemas-microsoft-com:vml" Requires="v">
                <p:oleObj spid="_x0000_s19555" name="公式" r:id="rId19" imgW="24359400" imgH="11366640" progId="">
                  <p:embed/>
                </p:oleObj>
              </mc:Choice>
              <mc:Fallback>
                <p:oleObj name="公式" r:id="rId19" imgW="24359400" imgH="11366640" progId="">
                  <p:embed/>
                  <p:pic>
                    <p:nvPicPr>
                      <p:cNvPr id="0" name="Picture 1" descr="image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6400" y="5638800"/>
                        <a:ext cx="151765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wipe(left)">
                                      <p:cBhvr>
                                        <p:cTn id="7" dur="500"/>
                                        <p:tgtEl>
                                          <p:spTgt spid="3665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6597"/>
                                        </p:tgtEl>
                                        <p:attrNameLst>
                                          <p:attrName>style.visibility</p:attrName>
                                        </p:attrNameLst>
                                      </p:cBhvr>
                                      <p:to>
                                        <p:strVal val="visible"/>
                                      </p:to>
                                    </p:set>
                                    <p:animEffect transition="in" filter="wipe(left)">
                                      <p:cBhvr>
                                        <p:cTn id="12" dur="500"/>
                                        <p:tgtEl>
                                          <p:spTgt spid="36659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366598"/>
                                        </p:tgtEl>
                                        <p:attrNameLst>
                                          <p:attrName>style.visibility</p:attrName>
                                        </p:attrNameLst>
                                      </p:cBhvr>
                                      <p:to>
                                        <p:strVal val="visible"/>
                                      </p:to>
                                    </p:set>
                                    <p:anim calcmode="lin" valueType="num">
                                      <p:cBhvr>
                                        <p:cTn id="17" dur="500" fill="hold"/>
                                        <p:tgtEl>
                                          <p:spTgt spid="366598"/>
                                        </p:tgtEl>
                                        <p:attrNameLst>
                                          <p:attrName>ppt_x</p:attrName>
                                        </p:attrNameLst>
                                      </p:cBhvr>
                                      <p:tavLst>
                                        <p:tav tm="0">
                                          <p:val>
                                            <p:strVal val="#ppt_x-#ppt_w/2"/>
                                          </p:val>
                                        </p:tav>
                                        <p:tav tm="100000">
                                          <p:val>
                                            <p:strVal val="#ppt_x"/>
                                          </p:val>
                                        </p:tav>
                                      </p:tavLst>
                                    </p:anim>
                                    <p:anim calcmode="lin" valueType="num">
                                      <p:cBhvr>
                                        <p:cTn id="18" dur="500" fill="hold"/>
                                        <p:tgtEl>
                                          <p:spTgt spid="366598"/>
                                        </p:tgtEl>
                                        <p:attrNameLst>
                                          <p:attrName>ppt_y</p:attrName>
                                        </p:attrNameLst>
                                      </p:cBhvr>
                                      <p:tavLst>
                                        <p:tav tm="0">
                                          <p:val>
                                            <p:strVal val="#ppt_y"/>
                                          </p:val>
                                        </p:tav>
                                        <p:tav tm="100000">
                                          <p:val>
                                            <p:strVal val="#ppt_y"/>
                                          </p:val>
                                        </p:tav>
                                      </p:tavLst>
                                    </p:anim>
                                    <p:anim calcmode="lin" valueType="num">
                                      <p:cBhvr>
                                        <p:cTn id="19" dur="500" fill="hold"/>
                                        <p:tgtEl>
                                          <p:spTgt spid="366598"/>
                                        </p:tgtEl>
                                        <p:attrNameLst>
                                          <p:attrName>ppt_w</p:attrName>
                                        </p:attrNameLst>
                                      </p:cBhvr>
                                      <p:tavLst>
                                        <p:tav tm="0">
                                          <p:val>
                                            <p:fltVal val="0"/>
                                          </p:val>
                                        </p:tav>
                                        <p:tav tm="100000">
                                          <p:val>
                                            <p:strVal val="#ppt_w"/>
                                          </p:val>
                                        </p:tav>
                                      </p:tavLst>
                                    </p:anim>
                                    <p:anim calcmode="lin" valueType="num">
                                      <p:cBhvr>
                                        <p:cTn id="20" dur="500" fill="hold"/>
                                        <p:tgtEl>
                                          <p:spTgt spid="36659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66599"/>
                                        </p:tgtEl>
                                        <p:attrNameLst>
                                          <p:attrName>style.visibility</p:attrName>
                                        </p:attrNameLst>
                                      </p:cBhvr>
                                      <p:to>
                                        <p:strVal val="visible"/>
                                      </p:to>
                                    </p:set>
                                    <p:animEffect transition="in" filter="wipe(left)">
                                      <p:cBhvr>
                                        <p:cTn id="25" dur="500"/>
                                        <p:tgtEl>
                                          <p:spTgt spid="36659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6600"/>
                                        </p:tgtEl>
                                        <p:attrNameLst>
                                          <p:attrName>style.visibility</p:attrName>
                                        </p:attrNameLst>
                                      </p:cBhvr>
                                      <p:to>
                                        <p:strVal val="visible"/>
                                      </p:to>
                                    </p:set>
                                    <p:animEffect transition="in" filter="wipe(left)">
                                      <p:cBhvr>
                                        <p:cTn id="30" dur="500"/>
                                        <p:tgtEl>
                                          <p:spTgt spid="3666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66603"/>
                                        </p:tgtEl>
                                        <p:attrNameLst>
                                          <p:attrName>style.visibility</p:attrName>
                                        </p:attrNameLst>
                                      </p:cBhvr>
                                      <p:to>
                                        <p:strVal val="visible"/>
                                      </p:to>
                                    </p:set>
                                    <p:animEffect transition="in" filter="wipe(left)">
                                      <p:cBhvr>
                                        <p:cTn id="35" dur="500"/>
                                        <p:tgtEl>
                                          <p:spTgt spid="36660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66604"/>
                                        </p:tgtEl>
                                        <p:attrNameLst>
                                          <p:attrName>style.visibility</p:attrName>
                                        </p:attrNameLst>
                                      </p:cBhvr>
                                      <p:to>
                                        <p:strVal val="visible"/>
                                      </p:to>
                                    </p:set>
                                    <p:animEffect transition="in" filter="wipe(left)">
                                      <p:cBhvr>
                                        <p:cTn id="40" dur="500"/>
                                        <p:tgtEl>
                                          <p:spTgt spid="36660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66621"/>
                                        </p:tgtEl>
                                        <p:attrNameLst>
                                          <p:attrName>style.visibility</p:attrName>
                                        </p:attrNameLst>
                                      </p:cBhvr>
                                      <p:to>
                                        <p:strVal val="visible"/>
                                      </p:to>
                                    </p:set>
                                    <p:animEffect transition="in" filter="wipe(left)">
                                      <p:cBhvr>
                                        <p:cTn id="45" dur="500"/>
                                        <p:tgtEl>
                                          <p:spTgt spid="366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36660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42" name="灯片编号占位符 4"/>
          <p:cNvSpPr>
            <a:spLocks noGrp="1"/>
          </p:cNvSpPr>
          <p:nvPr>
            <p:ph type="sldNum" sz="quarter" idx="12"/>
          </p:nvPr>
        </p:nvSpPr>
        <p:spPr/>
        <p:txBody>
          <a:bodyPr/>
          <a:lstStyle/>
          <a:p>
            <a:fld id="{CD6420F0-71DD-4552-B0AC-F584E2D3CBF2}" type="slidenum">
              <a:rPr lang="en-US" altLang="zh-CN"/>
              <a:pPr/>
              <a:t>50</a:t>
            </a:fld>
            <a:endParaRPr lang="en-US" altLang="zh-CN"/>
          </a:p>
        </p:txBody>
      </p:sp>
      <p:sp>
        <p:nvSpPr>
          <p:cNvPr id="396291"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grpSp>
        <p:nvGrpSpPr>
          <p:cNvPr id="396292" name="Group 4"/>
          <p:cNvGrpSpPr/>
          <p:nvPr/>
        </p:nvGrpSpPr>
        <p:grpSpPr bwMode="auto">
          <a:xfrm>
            <a:off x="1371600" y="1184275"/>
            <a:ext cx="7623175" cy="2016125"/>
            <a:chOff x="479" y="255"/>
            <a:chExt cx="4802" cy="1270"/>
          </a:xfrm>
        </p:grpSpPr>
        <p:sp>
          <p:nvSpPr>
            <p:cNvPr id="396293" name="Rectangle 5"/>
            <p:cNvSpPr>
              <a:spLocks noChangeArrowheads="1"/>
            </p:cNvSpPr>
            <p:nvPr/>
          </p:nvSpPr>
          <p:spPr bwMode="auto">
            <a:xfrm>
              <a:off x="479" y="255"/>
              <a:ext cx="4802" cy="1270"/>
            </a:xfrm>
            <a:prstGeom prst="rect">
              <a:avLst/>
            </a:prstGeom>
            <a:solidFill>
              <a:srgbClr val="CC99FF">
                <a:alpha val="50000"/>
              </a:srgbClr>
            </a:solidFill>
            <a:ln w="9525">
              <a:solidFill>
                <a:schemeClr val="tx1"/>
              </a:solidFill>
              <a:miter lim="800000"/>
            </a:ln>
            <a:effectLst/>
          </p:spPr>
          <p:txBody>
            <a:bodyPr wrap="none" anchor="ctr"/>
            <a:lstStyle/>
            <a:p>
              <a:endParaRPr lang="zh-CN" altLang="en-US"/>
            </a:p>
          </p:txBody>
        </p:sp>
        <p:sp>
          <p:nvSpPr>
            <p:cNvPr id="396294" name="Oval 6"/>
            <p:cNvSpPr>
              <a:spLocks noChangeAspect="1" noChangeArrowheads="1"/>
            </p:cNvSpPr>
            <p:nvPr/>
          </p:nvSpPr>
          <p:spPr bwMode="auto">
            <a:xfrm>
              <a:off x="784" y="677"/>
              <a:ext cx="364" cy="364"/>
            </a:xfrm>
            <a:prstGeom prst="ellipse">
              <a:avLst/>
            </a:prstGeom>
            <a:gradFill rotWithShape="1">
              <a:gsLst>
                <a:gs pos="0">
                  <a:srgbClr val="FFFFFF"/>
                </a:gs>
                <a:gs pos="100000">
                  <a:srgbClr val="FF99CC"/>
                </a:gs>
              </a:gsLst>
              <a:path path="shape">
                <a:fillToRect l="50000" t="50000" r="50000" b="50000"/>
              </a:path>
            </a:gradFill>
            <a:ln w="9525">
              <a:solidFill>
                <a:srgbClr val="FF99CC"/>
              </a:solidFill>
              <a:round/>
            </a:ln>
          </p:spPr>
          <p:txBody>
            <a:bodyPr/>
            <a:lstStyle/>
            <a:p>
              <a:endParaRPr lang="zh-CN" altLang="en-US"/>
            </a:p>
          </p:txBody>
        </p:sp>
        <p:sp>
          <p:nvSpPr>
            <p:cNvPr id="396295" name="Oval 7"/>
            <p:cNvSpPr>
              <a:spLocks noChangeAspect="1" noChangeArrowheads="1"/>
            </p:cNvSpPr>
            <p:nvPr/>
          </p:nvSpPr>
          <p:spPr bwMode="auto">
            <a:xfrm>
              <a:off x="1406" y="749"/>
              <a:ext cx="290" cy="288"/>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ln>
          </p:spPr>
          <p:txBody>
            <a:bodyPr/>
            <a:lstStyle/>
            <a:p>
              <a:endParaRPr lang="zh-CN" altLang="en-US"/>
            </a:p>
          </p:txBody>
        </p:sp>
        <p:sp>
          <p:nvSpPr>
            <p:cNvPr id="396296" name="Line 8"/>
            <p:cNvSpPr>
              <a:spLocks noChangeAspect="1" noChangeShapeType="1"/>
            </p:cNvSpPr>
            <p:nvPr/>
          </p:nvSpPr>
          <p:spPr bwMode="auto">
            <a:xfrm>
              <a:off x="3607" y="625"/>
              <a:ext cx="333" cy="2"/>
            </a:xfrm>
            <a:prstGeom prst="line">
              <a:avLst/>
            </a:prstGeom>
            <a:noFill/>
            <a:ln w="19050">
              <a:solidFill>
                <a:srgbClr val="FFFF00"/>
              </a:solidFill>
              <a:round/>
              <a:tailEnd type="stealth" w="med" len="lg"/>
            </a:ln>
            <a:effectLst/>
          </p:spPr>
          <p:txBody>
            <a:bodyPr/>
            <a:lstStyle/>
            <a:p>
              <a:endParaRPr lang="zh-CN" altLang="en-US"/>
            </a:p>
          </p:txBody>
        </p:sp>
        <p:sp>
          <p:nvSpPr>
            <p:cNvPr id="396297" name="Oval 9"/>
            <p:cNvSpPr>
              <a:spLocks noChangeAspect="1" noChangeArrowheads="1"/>
            </p:cNvSpPr>
            <p:nvPr/>
          </p:nvSpPr>
          <p:spPr bwMode="auto">
            <a:xfrm>
              <a:off x="2329" y="677"/>
              <a:ext cx="364" cy="364"/>
            </a:xfrm>
            <a:prstGeom prst="ellipse">
              <a:avLst/>
            </a:prstGeom>
            <a:gradFill rotWithShape="1">
              <a:gsLst>
                <a:gs pos="0">
                  <a:srgbClr val="FFFFFF"/>
                </a:gs>
                <a:gs pos="100000">
                  <a:srgbClr val="FF99CC"/>
                </a:gs>
              </a:gsLst>
              <a:path path="shape">
                <a:fillToRect l="50000" t="50000" r="50000" b="50000"/>
              </a:path>
            </a:gradFill>
            <a:ln w="9525">
              <a:solidFill>
                <a:srgbClr val="FF99CC"/>
              </a:solidFill>
              <a:round/>
            </a:ln>
          </p:spPr>
          <p:txBody>
            <a:bodyPr/>
            <a:lstStyle/>
            <a:p>
              <a:endParaRPr lang="zh-CN" altLang="en-US"/>
            </a:p>
          </p:txBody>
        </p:sp>
        <p:sp>
          <p:nvSpPr>
            <p:cNvPr id="396298" name="Oval 10"/>
            <p:cNvSpPr>
              <a:spLocks noChangeAspect="1" noChangeArrowheads="1"/>
            </p:cNvSpPr>
            <p:nvPr/>
          </p:nvSpPr>
          <p:spPr bwMode="auto">
            <a:xfrm>
              <a:off x="2701" y="741"/>
              <a:ext cx="290" cy="28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ln>
          </p:spPr>
          <p:txBody>
            <a:bodyPr/>
            <a:lstStyle/>
            <a:p>
              <a:endParaRPr lang="zh-CN" altLang="en-US"/>
            </a:p>
          </p:txBody>
        </p:sp>
        <p:sp>
          <p:nvSpPr>
            <p:cNvPr id="396299" name="Oval 11"/>
            <p:cNvSpPr>
              <a:spLocks noChangeAspect="1" noChangeArrowheads="1"/>
            </p:cNvSpPr>
            <p:nvPr/>
          </p:nvSpPr>
          <p:spPr bwMode="auto">
            <a:xfrm>
              <a:off x="4443" y="747"/>
              <a:ext cx="291" cy="288"/>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ln>
          </p:spPr>
          <p:txBody>
            <a:bodyPr/>
            <a:lstStyle/>
            <a:p>
              <a:endParaRPr lang="zh-CN" altLang="en-US"/>
            </a:p>
          </p:txBody>
        </p:sp>
        <p:sp>
          <p:nvSpPr>
            <p:cNvPr id="396300" name="Rectangle 12" descr="花岗岩"/>
            <p:cNvSpPr>
              <a:spLocks noChangeAspect="1" noChangeArrowheads="1"/>
            </p:cNvSpPr>
            <p:nvPr/>
          </p:nvSpPr>
          <p:spPr bwMode="auto">
            <a:xfrm>
              <a:off x="703" y="1041"/>
              <a:ext cx="4147" cy="240"/>
            </a:xfrm>
            <a:prstGeom prst="rect">
              <a:avLst/>
            </a:prstGeom>
            <a:blipFill dpi="0" rotWithShape="1">
              <a:blip r:embed="rId3" cstate="print"/>
              <a:srcRect/>
              <a:tile tx="0" ty="0" sx="100000" sy="100000" flip="none" algn="tl"/>
            </a:blipFill>
            <a:ln w="9525">
              <a:noFill/>
              <a:miter lim="800000"/>
            </a:ln>
          </p:spPr>
          <p:txBody>
            <a:bodyPr/>
            <a:lstStyle/>
            <a:p>
              <a:endParaRPr lang="zh-CN" altLang="en-US"/>
            </a:p>
          </p:txBody>
        </p:sp>
        <p:sp>
          <p:nvSpPr>
            <p:cNvPr id="396301" name="Line 13"/>
            <p:cNvSpPr>
              <a:spLocks noChangeAspect="1" noChangeShapeType="1"/>
            </p:cNvSpPr>
            <p:nvPr/>
          </p:nvSpPr>
          <p:spPr bwMode="auto">
            <a:xfrm>
              <a:off x="703" y="1320"/>
              <a:ext cx="4391" cy="0"/>
            </a:xfrm>
            <a:prstGeom prst="line">
              <a:avLst/>
            </a:prstGeom>
            <a:noFill/>
            <a:ln w="9525">
              <a:solidFill>
                <a:srgbClr val="000000"/>
              </a:solidFill>
              <a:round/>
              <a:tailEnd type="triangle" w="sm" len="med"/>
            </a:ln>
          </p:spPr>
          <p:txBody>
            <a:bodyPr/>
            <a:lstStyle/>
            <a:p>
              <a:endParaRPr lang="zh-CN" altLang="en-US"/>
            </a:p>
          </p:txBody>
        </p:sp>
        <p:pic>
          <p:nvPicPr>
            <p:cNvPr id="396302" name="Picture 14"/>
            <p:cNvPicPr>
              <a:picLocks noChangeAspect="1" noChangeArrowheads="1"/>
            </p:cNvPicPr>
            <p:nvPr/>
          </p:nvPicPr>
          <p:blipFill>
            <a:blip r:embed="rId4" cstate="print"/>
            <a:srcRect/>
            <a:stretch>
              <a:fillRect/>
            </a:stretch>
          </p:blipFill>
          <p:spPr bwMode="auto">
            <a:xfrm>
              <a:off x="3654" y="753"/>
              <a:ext cx="232" cy="267"/>
            </a:xfrm>
            <a:prstGeom prst="rect">
              <a:avLst/>
            </a:prstGeom>
            <a:noFill/>
            <a:ln w="9525">
              <a:noFill/>
              <a:miter lim="800000"/>
              <a:headEnd/>
              <a:tailEnd/>
            </a:ln>
          </p:spPr>
        </p:pic>
        <p:sp>
          <p:nvSpPr>
            <p:cNvPr id="396303" name="Oval 15"/>
            <p:cNvSpPr>
              <a:spLocks noChangeAspect="1" noChangeArrowheads="1"/>
            </p:cNvSpPr>
            <p:nvPr/>
          </p:nvSpPr>
          <p:spPr bwMode="auto">
            <a:xfrm>
              <a:off x="784" y="677"/>
              <a:ext cx="364" cy="364"/>
            </a:xfrm>
            <a:prstGeom prst="ellipse">
              <a:avLst/>
            </a:prstGeom>
            <a:gradFill rotWithShape="1">
              <a:gsLst>
                <a:gs pos="0">
                  <a:srgbClr val="FFFFFF"/>
                </a:gs>
                <a:gs pos="100000">
                  <a:srgbClr val="FF99CC"/>
                </a:gs>
              </a:gsLst>
              <a:path path="shape">
                <a:fillToRect l="50000" t="50000" r="50000" b="50000"/>
              </a:path>
            </a:gradFill>
            <a:ln w="9525">
              <a:solidFill>
                <a:schemeClr val="tx1"/>
              </a:solidFill>
              <a:round/>
            </a:ln>
          </p:spPr>
          <p:txBody>
            <a:bodyPr/>
            <a:lstStyle/>
            <a:p>
              <a:endParaRPr lang="zh-CN" altLang="en-US"/>
            </a:p>
          </p:txBody>
        </p:sp>
        <p:sp>
          <p:nvSpPr>
            <p:cNvPr id="396304" name="Oval 16"/>
            <p:cNvSpPr>
              <a:spLocks noChangeAspect="1" noChangeArrowheads="1"/>
            </p:cNvSpPr>
            <p:nvPr/>
          </p:nvSpPr>
          <p:spPr bwMode="auto">
            <a:xfrm>
              <a:off x="1406" y="749"/>
              <a:ext cx="290" cy="288"/>
            </a:xfrm>
            <a:prstGeom prst="ellipse">
              <a:avLst/>
            </a:prstGeom>
            <a:gradFill rotWithShape="1">
              <a:gsLst>
                <a:gs pos="0">
                  <a:srgbClr val="FFFFFF"/>
                </a:gs>
                <a:gs pos="100000">
                  <a:srgbClr val="FF9900"/>
                </a:gs>
              </a:gsLst>
              <a:path path="shape">
                <a:fillToRect l="50000" t="50000" r="50000" b="50000"/>
              </a:path>
            </a:gradFill>
            <a:ln w="9525">
              <a:solidFill>
                <a:schemeClr val="tx1"/>
              </a:solidFill>
              <a:round/>
            </a:ln>
          </p:spPr>
          <p:txBody>
            <a:bodyPr/>
            <a:lstStyle/>
            <a:p>
              <a:endParaRPr lang="zh-CN" altLang="en-US"/>
            </a:p>
          </p:txBody>
        </p:sp>
        <p:sp>
          <p:nvSpPr>
            <p:cNvPr id="396305" name="Line 17"/>
            <p:cNvSpPr>
              <a:spLocks noChangeAspect="1" noChangeShapeType="1"/>
            </p:cNvSpPr>
            <p:nvPr/>
          </p:nvSpPr>
          <p:spPr bwMode="auto">
            <a:xfrm>
              <a:off x="748" y="617"/>
              <a:ext cx="407" cy="0"/>
            </a:xfrm>
            <a:prstGeom prst="line">
              <a:avLst/>
            </a:prstGeom>
            <a:noFill/>
            <a:ln w="19050">
              <a:solidFill>
                <a:srgbClr val="FFFF00"/>
              </a:solidFill>
              <a:round/>
              <a:tailEnd type="stealth" w="med" len="lg"/>
            </a:ln>
          </p:spPr>
          <p:txBody>
            <a:bodyPr/>
            <a:lstStyle/>
            <a:p>
              <a:endParaRPr lang="zh-CN" altLang="en-US"/>
            </a:p>
          </p:txBody>
        </p:sp>
        <p:sp>
          <p:nvSpPr>
            <p:cNvPr id="396306" name="Line 18"/>
            <p:cNvSpPr>
              <a:spLocks noChangeShapeType="1"/>
            </p:cNvSpPr>
            <p:nvPr/>
          </p:nvSpPr>
          <p:spPr bwMode="auto">
            <a:xfrm flipV="1">
              <a:off x="1429" y="663"/>
              <a:ext cx="267" cy="0"/>
            </a:xfrm>
            <a:prstGeom prst="line">
              <a:avLst/>
            </a:prstGeom>
            <a:noFill/>
            <a:ln w="19050">
              <a:solidFill>
                <a:schemeClr val="tx1"/>
              </a:solidFill>
              <a:round/>
              <a:tailEnd type="stealth" w="med" len="lg"/>
            </a:ln>
          </p:spPr>
          <p:txBody>
            <a:bodyPr/>
            <a:lstStyle/>
            <a:p>
              <a:endParaRPr lang="zh-CN" altLang="en-US"/>
            </a:p>
          </p:txBody>
        </p:sp>
        <p:sp>
          <p:nvSpPr>
            <p:cNvPr id="396307" name="Oval 19"/>
            <p:cNvSpPr>
              <a:spLocks noChangeAspect="1" noChangeArrowheads="1"/>
            </p:cNvSpPr>
            <p:nvPr/>
          </p:nvSpPr>
          <p:spPr bwMode="auto">
            <a:xfrm>
              <a:off x="2329" y="677"/>
              <a:ext cx="364" cy="364"/>
            </a:xfrm>
            <a:prstGeom prst="ellipse">
              <a:avLst/>
            </a:prstGeom>
            <a:gradFill rotWithShape="1">
              <a:gsLst>
                <a:gs pos="0">
                  <a:srgbClr val="FFFFFF"/>
                </a:gs>
                <a:gs pos="100000">
                  <a:srgbClr val="FF99CC"/>
                </a:gs>
              </a:gsLst>
              <a:path path="shape">
                <a:fillToRect l="50000" t="50000" r="50000" b="50000"/>
              </a:path>
            </a:gradFill>
            <a:ln w="9525">
              <a:solidFill>
                <a:schemeClr val="tx1"/>
              </a:solidFill>
              <a:round/>
            </a:ln>
          </p:spPr>
          <p:txBody>
            <a:bodyPr/>
            <a:lstStyle/>
            <a:p>
              <a:endParaRPr lang="zh-CN" altLang="en-US"/>
            </a:p>
          </p:txBody>
        </p:sp>
        <p:sp>
          <p:nvSpPr>
            <p:cNvPr id="396308" name="Oval 20"/>
            <p:cNvSpPr>
              <a:spLocks noChangeAspect="1" noChangeArrowheads="1"/>
            </p:cNvSpPr>
            <p:nvPr/>
          </p:nvSpPr>
          <p:spPr bwMode="auto">
            <a:xfrm>
              <a:off x="3549" y="677"/>
              <a:ext cx="364" cy="364"/>
            </a:xfrm>
            <a:prstGeom prst="ellipse">
              <a:avLst/>
            </a:prstGeom>
            <a:gradFill rotWithShape="1">
              <a:gsLst>
                <a:gs pos="0">
                  <a:srgbClr val="FFFFFF"/>
                </a:gs>
                <a:gs pos="100000">
                  <a:srgbClr val="FF99CC"/>
                </a:gs>
              </a:gsLst>
              <a:path path="shape">
                <a:fillToRect l="50000" t="50000" r="50000" b="50000"/>
              </a:path>
            </a:gradFill>
            <a:ln w="9525">
              <a:solidFill>
                <a:schemeClr val="tx1"/>
              </a:solidFill>
              <a:round/>
            </a:ln>
          </p:spPr>
          <p:txBody>
            <a:bodyPr/>
            <a:lstStyle/>
            <a:p>
              <a:endParaRPr lang="zh-CN" altLang="en-US"/>
            </a:p>
          </p:txBody>
        </p:sp>
        <p:sp>
          <p:nvSpPr>
            <p:cNvPr id="396309" name="Oval 21"/>
            <p:cNvSpPr>
              <a:spLocks noChangeAspect="1" noChangeArrowheads="1"/>
            </p:cNvSpPr>
            <p:nvPr/>
          </p:nvSpPr>
          <p:spPr bwMode="auto">
            <a:xfrm>
              <a:off x="2701" y="741"/>
              <a:ext cx="290" cy="289"/>
            </a:xfrm>
            <a:prstGeom prst="ellipse">
              <a:avLst/>
            </a:prstGeom>
            <a:gradFill rotWithShape="1">
              <a:gsLst>
                <a:gs pos="0">
                  <a:srgbClr val="FFFFFF"/>
                </a:gs>
                <a:gs pos="100000">
                  <a:srgbClr val="FF9900"/>
                </a:gs>
              </a:gsLst>
              <a:path path="shape">
                <a:fillToRect l="50000" t="50000" r="50000" b="50000"/>
              </a:path>
            </a:gradFill>
            <a:ln w="9525" algn="ctr">
              <a:solidFill>
                <a:schemeClr val="tx1"/>
              </a:solidFill>
              <a:round/>
            </a:ln>
            <a:effectLst/>
          </p:spPr>
          <p:txBody>
            <a:bodyPr/>
            <a:lstStyle/>
            <a:p>
              <a:endParaRPr lang="zh-CN" altLang="en-US"/>
            </a:p>
          </p:txBody>
        </p:sp>
        <p:sp>
          <p:nvSpPr>
            <p:cNvPr id="396310" name="Oval 22"/>
            <p:cNvSpPr>
              <a:spLocks noChangeAspect="1" noChangeArrowheads="1"/>
            </p:cNvSpPr>
            <p:nvPr/>
          </p:nvSpPr>
          <p:spPr bwMode="auto">
            <a:xfrm>
              <a:off x="4443" y="747"/>
              <a:ext cx="291" cy="288"/>
            </a:xfrm>
            <a:prstGeom prst="ellipse">
              <a:avLst/>
            </a:prstGeom>
            <a:gradFill rotWithShape="1">
              <a:gsLst>
                <a:gs pos="0">
                  <a:srgbClr val="FFFFFF"/>
                </a:gs>
                <a:gs pos="100000">
                  <a:srgbClr val="FF9900"/>
                </a:gs>
              </a:gsLst>
              <a:path path="shape">
                <a:fillToRect l="50000" t="50000" r="50000" b="50000"/>
              </a:path>
            </a:gradFill>
            <a:ln w="9525" algn="ctr">
              <a:solidFill>
                <a:schemeClr val="tx1"/>
              </a:solidFill>
              <a:round/>
            </a:ln>
            <a:effectLst/>
          </p:spPr>
          <p:txBody>
            <a:bodyPr/>
            <a:lstStyle/>
            <a:p>
              <a:endParaRPr lang="zh-CN" altLang="en-US"/>
            </a:p>
          </p:txBody>
        </p:sp>
        <p:sp>
          <p:nvSpPr>
            <p:cNvPr id="396311" name="Line 23"/>
            <p:cNvSpPr>
              <a:spLocks noChangeAspect="1" noChangeShapeType="1"/>
            </p:cNvSpPr>
            <p:nvPr/>
          </p:nvSpPr>
          <p:spPr bwMode="auto">
            <a:xfrm>
              <a:off x="703" y="1320"/>
              <a:ext cx="4391" cy="0"/>
            </a:xfrm>
            <a:prstGeom prst="line">
              <a:avLst/>
            </a:prstGeom>
            <a:noFill/>
            <a:ln w="19050">
              <a:solidFill>
                <a:schemeClr val="tx1"/>
              </a:solidFill>
              <a:round/>
              <a:tailEnd type="triangle" w="med" len="lg"/>
            </a:ln>
          </p:spPr>
          <p:txBody>
            <a:bodyPr/>
            <a:lstStyle/>
            <a:p>
              <a:endParaRPr lang="zh-CN" altLang="en-US"/>
            </a:p>
          </p:txBody>
        </p:sp>
        <p:pic>
          <p:nvPicPr>
            <p:cNvPr id="396312" name="Picture 24"/>
            <p:cNvPicPr>
              <a:picLocks noChangeAspect="1" noChangeArrowheads="1"/>
            </p:cNvPicPr>
            <p:nvPr/>
          </p:nvPicPr>
          <p:blipFill>
            <a:blip r:embed="rId4" cstate="print"/>
            <a:srcRect/>
            <a:stretch>
              <a:fillRect/>
            </a:stretch>
          </p:blipFill>
          <p:spPr bwMode="auto">
            <a:xfrm>
              <a:off x="852" y="716"/>
              <a:ext cx="232" cy="267"/>
            </a:xfrm>
            <a:prstGeom prst="rect">
              <a:avLst/>
            </a:prstGeom>
            <a:noFill/>
            <a:ln w="9525">
              <a:noFill/>
              <a:miter lim="800000"/>
              <a:headEnd/>
              <a:tailEnd/>
            </a:ln>
          </p:spPr>
        </p:pic>
        <p:pic>
          <p:nvPicPr>
            <p:cNvPr id="396313" name="Picture 25"/>
            <p:cNvPicPr>
              <a:picLocks noChangeAspect="1" noChangeArrowheads="1"/>
            </p:cNvPicPr>
            <p:nvPr/>
          </p:nvPicPr>
          <p:blipFill>
            <a:blip r:embed="rId5" cstate="print"/>
            <a:srcRect/>
            <a:stretch>
              <a:fillRect/>
            </a:stretch>
          </p:blipFill>
          <p:spPr bwMode="auto">
            <a:xfrm>
              <a:off x="1429" y="754"/>
              <a:ext cx="244" cy="267"/>
            </a:xfrm>
            <a:prstGeom prst="rect">
              <a:avLst/>
            </a:prstGeom>
            <a:noFill/>
            <a:ln w="9525">
              <a:noFill/>
              <a:miter lim="800000"/>
              <a:headEnd/>
              <a:tailEnd/>
            </a:ln>
          </p:spPr>
        </p:pic>
        <p:pic>
          <p:nvPicPr>
            <p:cNvPr id="396314" name="Picture 26"/>
            <p:cNvPicPr>
              <a:picLocks noChangeAspect="1" noChangeArrowheads="1"/>
            </p:cNvPicPr>
            <p:nvPr/>
          </p:nvPicPr>
          <p:blipFill>
            <a:blip r:embed="rId5" cstate="print"/>
            <a:srcRect/>
            <a:stretch>
              <a:fillRect/>
            </a:stretch>
          </p:blipFill>
          <p:spPr bwMode="auto">
            <a:xfrm>
              <a:off x="4486" y="736"/>
              <a:ext cx="244" cy="267"/>
            </a:xfrm>
            <a:prstGeom prst="rect">
              <a:avLst/>
            </a:prstGeom>
            <a:noFill/>
            <a:ln w="9525">
              <a:noFill/>
              <a:miter lim="800000"/>
              <a:headEnd/>
              <a:tailEnd/>
            </a:ln>
          </p:spPr>
        </p:pic>
        <p:pic>
          <p:nvPicPr>
            <p:cNvPr id="396315" name="Picture 27"/>
            <p:cNvPicPr>
              <a:picLocks noChangeAspect="1" noChangeArrowheads="1"/>
            </p:cNvPicPr>
            <p:nvPr/>
          </p:nvPicPr>
          <p:blipFill>
            <a:blip r:embed="rId4" cstate="print"/>
            <a:srcRect/>
            <a:stretch>
              <a:fillRect/>
            </a:stretch>
          </p:blipFill>
          <p:spPr bwMode="auto">
            <a:xfrm>
              <a:off x="3646" y="709"/>
              <a:ext cx="232" cy="267"/>
            </a:xfrm>
            <a:prstGeom prst="rect">
              <a:avLst/>
            </a:prstGeom>
            <a:noFill/>
            <a:ln w="9525">
              <a:noFill/>
              <a:miter lim="800000"/>
              <a:headEnd/>
              <a:tailEnd/>
            </a:ln>
          </p:spPr>
        </p:pic>
        <p:pic>
          <p:nvPicPr>
            <p:cNvPr id="396316" name="Picture 28"/>
            <p:cNvPicPr>
              <a:picLocks noChangeAspect="1" noChangeArrowheads="1"/>
            </p:cNvPicPr>
            <p:nvPr/>
          </p:nvPicPr>
          <p:blipFill>
            <a:blip r:embed="rId6" cstate="print"/>
            <a:srcRect/>
            <a:stretch>
              <a:fillRect/>
            </a:stretch>
          </p:blipFill>
          <p:spPr bwMode="auto">
            <a:xfrm>
              <a:off x="793" y="327"/>
              <a:ext cx="304" cy="318"/>
            </a:xfrm>
            <a:prstGeom prst="rect">
              <a:avLst/>
            </a:prstGeom>
            <a:noFill/>
            <a:ln w="9525">
              <a:noFill/>
              <a:miter lim="800000"/>
              <a:headEnd/>
              <a:tailEnd/>
            </a:ln>
          </p:spPr>
        </p:pic>
        <p:pic>
          <p:nvPicPr>
            <p:cNvPr id="396317" name="Picture 29"/>
            <p:cNvPicPr>
              <a:picLocks noChangeAspect="1" noChangeArrowheads="1"/>
            </p:cNvPicPr>
            <p:nvPr/>
          </p:nvPicPr>
          <p:blipFill>
            <a:blip r:embed="rId7" cstate="print"/>
            <a:srcRect/>
            <a:stretch>
              <a:fillRect/>
            </a:stretch>
          </p:blipFill>
          <p:spPr bwMode="auto">
            <a:xfrm>
              <a:off x="1474" y="346"/>
              <a:ext cx="311" cy="311"/>
            </a:xfrm>
            <a:prstGeom prst="rect">
              <a:avLst/>
            </a:prstGeom>
            <a:noFill/>
            <a:ln w="9525">
              <a:noFill/>
              <a:miter lim="800000"/>
              <a:headEnd/>
              <a:tailEnd/>
            </a:ln>
          </p:spPr>
        </p:pic>
        <p:pic>
          <p:nvPicPr>
            <p:cNvPr id="396318" name="Picture 30"/>
            <p:cNvPicPr>
              <a:picLocks noChangeAspect="1" noChangeArrowheads="1"/>
            </p:cNvPicPr>
            <p:nvPr/>
          </p:nvPicPr>
          <p:blipFill>
            <a:blip r:embed="rId8" cstate="print"/>
            <a:srcRect/>
            <a:stretch>
              <a:fillRect/>
            </a:stretch>
          </p:blipFill>
          <p:spPr bwMode="auto">
            <a:xfrm>
              <a:off x="3606" y="327"/>
              <a:ext cx="235" cy="318"/>
            </a:xfrm>
            <a:prstGeom prst="rect">
              <a:avLst/>
            </a:prstGeom>
            <a:noFill/>
            <a:ln w="9525">
              <a:noFill/>
              <a:miter lim="800000"/>
              <a:headEnd/>
              <a:tailEnd/>
            </a:ln>
          </p:spPr>
        </p:pic>
        <p:pic>
          <p:nvPicPr>
            <p:cNvPr id="396319" name="Picture 31"/>
            <p:cNvPicPr>
              <a:picLocks noChangeAspect="1" noChangeArrowheads="1"/>
            </p:cNvPicPr>
            <p:nvPr/>
          </p:nvPicPr>
          <p:blipFill>
            <a:blip r:embed="rId9" cstate="print"/>
            <a:srcRect/>
            <a:stretch>
              <a:fillRect/>
            </a:stretch>
          </p:blipFill>
          <p:spPr bwMode="auto">
            <a:xfrm>
              <a:off x="4513" y="345"/>
              <a:ext cx="263" cy="318"/>
            </a:xfrm>
            <a:prstGeom prst="rect">
              <a:avLst/>
            </a:prstGeom>
            <a:noFill/>
            <a:ln w="9525">
              <a:noFill/>
              <a:miter lim="800000"/>
              <a:headEnd/>
              <a:tailEnd/>
            </a:ln>
          </p:spPr>
        </p:pic>
        <p:sp>
          <p:nvSpPr>
            <p:cNvPr id="396320" name="Line 32"/>
            <p:cNvSpPr>
              <a:spLocks noChangeShapeType="1"/>
            </p:cNvSpPr>
            <p:nvPr/>
          </p:nvSpPr>
          <p:spPr bwMode="auto">
            <a:xfrm flipV="1">
              <a:off x="4468" y="663"/>
              <a:ext cx="267" cy="0"/>
            </a:xfrm>
            <a:prstGeom prst="line">
              <a:avLst/>
            </a:prstGeom>
            <a:noFill/>
            <a:ln w="19050">
              <a:solidFill>
                <a:schemeClr val="tx1"/>
              </a:solidFill>
              <a:round/>
              <a:tailEnd type="stealth" w="med" len="lg"/>
            </a:ln>
            <a:effectLst/>
          </p:spPr>
          <p:txBody>
            <a:bodyPr/>
            <a:lstStyle/>
            <a:p>
              <a:endParaRPr lang="zh-CN" altLang="en-US"/>
            </a:p>
          </p:txBody>
        </p:sp>
        <p:graphicFrame>
          <p:nvGraphicFramePr>
            <p:cNvPr id="396321" name="Object 33"/>
            <p:cNvGraphicFramePr>
              <a:graphicFrameLocks noChangeAspect="1"/>
            </p:cNvGraphicFramePr>
            <p:nvPr/>
          </p:nvGraphicFramePr>
          <p:xfrm>
            <a:off x="5012" y="1117"/>
            <a:ext cx="164" cy="180"/>
          </p:xfrm>
          <a:graphic>
            <a:graphicData uri="http://schemas.openxmlformats.org/presentationml/2006/ole">
              <mc:AlternateContent xmlns:mc="http://schemas.openxmlformats.org/markup-compatibility/2006">
                <mc:Choice xmlns:v="urn:schemas-microsoft-com:vml" Requires="v">
                  <p:oleObj spid="_x0000_s67615" name="公式" r:id="rId10" imgW="4049280" imgH="4457880" progId="">
                    <p:embed/>
                  </p:oleObj>
                </mc:Choice>
                <mc:Fallback>
                  <p:oleObj name="公式" r:id="rId10" imgW="4049280" imgH="4457880" progId="">
                    <p:embed/>
                    <p:pic>
                      <p:nvPicPr>
                        <p:cNvPr id="0" name="Picture 3" descr="image2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2" y="1117"/>
                          <a:ext cx="164"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22" name="Object 34"/>
            <p:cNvGraphicFramePr>
              <a:graphicFrameLocks noChangeAspect="1"/>
            </p:cNvGraphicFramePr>
            <p:nvPr/>
          </p:nvGraphicFramePr>
          <p:xfrm>
            <a:off x="521" y="1117"/>
            <a:ext cx="164" cy="192"/>
          </p:xfrm>
          <a:graphic>
            <a:graphicData uri="http://schemas.openxmlformats.org/presentationml/2006/ole">
              <mc:AlternateContent xmlns:mc="http://schemas.openxmlformats.org/markup-compatibility/2006">
                <mc:Choice xmlns:v="urn:schemas-microsoft-com:vml" Requires="v">
                  <p:oleObj spid="_x0000_s67616" name="公式" r:id="rId12" imgW="4861800" imgH="5676840" progId="">
                    <p:embed/>
                  </p:oleObj>
                </mc:Choice>
                <mc:Fallback>
                  <p:oleObj name="公式" r:id="rId12" imgW="4861800" imgH="5676840" progId="">
                    <p:embed/>
                    <p:pic>
                      <p:nvPicPr>
                        <p:cNvPr id="0" name="Picture 2" descr="image2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 y="1117"/>
                          <a:ext cx="16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6323" name="Text Box 35"/>
          <p:cNvSpPr txBox="1">
            <a:spLocks noChangeArrowheads="1"/>
          </p:cNvSpPr>
          <p:nvPr/>
        </p:nvSpPr>
        <p:spPr bwMode="auto">
          <a:xfrm>
            <a:off x="914400" y="3322637"/>
            <a:ext cx="1944688" cy="519113"/>
          </a:xfrm>
          <a:prstGeom prst="rect">
            <a:avLst/>
          </a:prstGeom>
          <a:noFill/>
          <a:ln w="9525">
            <a:noFill/>
            <a:miter lim="800000"/>
          </a:ln>
          <a:effectLst/>
        </p:spPr>
        <p:txBody>
          <a:bodyPr>
            <a:spAutoFit/>
          </a:bodyPr>
          <a:lstStyle/>
          <a:p>
            <a:pPr>
              <a:spcBef>
                <a:spcPct val="50000"/>
              </a:spcBef>
            </a:pPr>
            <a:r>
              <a:rPr lang="zh-CN" altLang="en-US" sz="2800" dirty="0"/>
              <a:t>动量守恒</a:t>
            </a:r>
          </a:p>
        </p:txBody>
      </p:sp>
      <p:graphicFrame>
        <p:nvGraphicFramePr>
          <p:cNvPr id="396324" name="Object 36"/>
          <p:cNvGraphicFramePr>
            <a:graphicFrameLocks noChangeAspect="1"/>
          </p:cNvGraphicFramePr>
          <p:nvPr/>
        </p:nvGraphicFramePr>
        <p:xfrm>
          <a:off x="2971800" y="3278187"/>
          <a:ext cx="4537075" cy="608013"/>
        </p:xfrm>
        <a:graphic>
          <a:graphicData uri="http://schemas.openxmlformats.org/presentationml/2006/ole">
            <mc:AlternateContent xmlns:mc="http://schemas.openxmlformats.org/markup-compatibility/2006">
              <mc:Choice xmlns:v="urn:schemas-microsoft-com:vml" Requires="v">
                <p:oleObj spid="_x0000_s67617" name="公式" r:id="rId14" imgW="54417960" imgH="7302600" progId="">
                  <p:embed/>
                </p:oleObj>
              </mc:Choice>
              <mc:Fallback>
                <p:oleObj name="公式" r:id="rId14" imgW="54417960" imgH="7302600" progId="">
                  <p:embed/>
                  <p:pic>
                    <p:nvPicPr>
                      <p:cNvPr id="0" name="Picture 1" descr="image2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3278187"/>
                        <a:ext cx="4537075"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6325" name="Text Box 37"/>
          <p:cNvSpPr txBox="1">
            <a:spLocks noChangeArrowheads="1"/>
          </p:cNvSpPr>
          <p:nvPr/>
        </p:nvSpPr>
        <p:spPr bwMode="auto">
          <a:xfrm>
            <a:off x="382588" y="3927475"/>
            <a:ext cx="8604250" cy="519113"/>
          </a:xfrm>
          <a:prstGeom prst="rect">
            <a:avLst/>
          </a:prstGeom>
          <a:noFill/>
          <a:ln w="9525">
            <a:noFill/>
            <a:miter lim="800000"/>
          </a:ln>
          <a:effectLst/>
        </p:spPr>
        <p:txBody>
          <a:bodyPr>
            <a:spAutoFit/>
          </a:bodyPr>
          <a:lstStyle/>
          <a:p>
            <a:pPr>
              <a:spcBef>
                <a:spcPct val="50000"/>
              </a:spcBef>
            </a:pPr>
            <a:r>
              <a:rPr lang="zh-TW" altLang="en-US" sz="2800">
                <a:solidFill>
                  <a:srgbClr val="0000CC"/>
                </a:solidFill>
              </a:rPr>
              <a:t>完全弹性</a:t>
            </a:r>
            <a:r>
              <a:rPr lang="zh-CN" altLang="en-US" sz="2800">
                <a:solidFill>
                  <a:srgbClr val="0000CC"/>
                </a:solidFill>
              </a:rPr>
              <a:t>碰撞：</a:t>
            </a:r>
            <a:r>
              <a:rPr lang="zh-CN" altLang="en-US" sz="2800"/>
              <a:t>碰撞</a:t>
            </a:r>
            <a:r>
              <a:rPr lang="zh-TW" altLang="en-US" sz="2800"/>
              <a:t>后物体</a:t>
            </a:r>
            <a:r>
              <a:rPr lang="zh-CN" altLang="en-US" sz="2800"/>
              <a:t>系统</a:t>
            </a:r>
            <a:r>
              <a:rPr lang="zh-TW" altLang="en-US" sz="2800"/>
              <a:t>的机械能没有损失</a:t>
            </a:r>
            <a:r>
              <a:rPr lang="zh-CN" altLang="en-US" sz="2800"/>
              <a:t>。 </a:t>
            </a:r>
          </a:p>
        </p:txBody>
      </p:sp>
      <p:sp>
        <p:nvSpPr>
          <p:cNvPr id="396326" name="Text Box 38"/>
          <p:cNvSpPr txBox="1">
            <a:spLocks noChangeArrowheads="1"/>
          </p:cNvSpPr>
          <p:nvPr/>
        </p:nvSpPr>
        <p:spPr bwMode="auto">
          <a:xfrm>
            <a:off x="381000" y="4605337"/>
            <a:ext cx="8135938" cy="519113"/>
          </a:xfrm>
          <a:prstGeom prst="rect">
            <a:avLst/>
          </a:prstGeom>
          <a:noFill/>
          <a:ln w="9525">
            <a:noFill/>
            <a:miter lim="800000"/>
          </a:ln>
          <a:effectLst/>
        </p:spPr>
        <p:txBody>
          <a:bodyPr>
            <a:spAutoFit/>
          </a:bodyPr>
          <a:lstStyle/>
          <a:p>
            <a:pPr>
              <a:spcBef>
                <a:spcPct val="50000"/>
              </a:spcBef>
            </a:pPr>
            <a:r>
              <a:rPr lang="zh-TW" altLang="en-US" sz="2800">
                <a:solidFill>
                  <a:srgbClr val="0000CC"/>
                </a:solidFill>
              </a:rPr>
              <a:t>非弹性碰撞</a:t>
            </a:r>
            <a:r>
              <a:rPr lang="zh-CN" altLang="en-US" sz="2800">
                <a:solidFill>
                  <a:srgbClr val="0000CC"/>
                </a:solidFill>
              </a:rPr>
              <a:t>：</a:t>
            </a:r>
            <a:r>
              <a:rPr lang="zh-CN" altLang="en-US" sz="2800"/>
              <a:t>碰撞</a:t>
            </a:r>
            <a:r>
              <a:rPr lang="zh-TW" altLang="en-US" sz="2800"/>
              <a:t>后物体</a:t>
            </a:r>
            <a:r>
              <a:rPr lang="zh-CN" altLang="en-US" sz="2800"/>
              <a:t>系统</a:t>
            </a:r>
            <a:r>
              <a:rPr lang="zh-TW" altLang="en-US" sz="2800"/>
              <a:t>的机械能有损失</a:t>
            </a:r>
            <a:r>
              <a:rPr lang="zh-CN" altLang="en-US" sz="2800"/>
              <a:t>。 </a:t>
            </a:r>
          </a:p>
        </p:txBody>
      </p:sp>
      <p:sp>
        <p:nvSpPr>
          <p:cNvPr id="396327" name="Text Box 39"/>
          <p:cNvSpPr txBox="1">
            <a:spLocks noChangeArrowheads="1"/>
          </p:cNvSpPr>
          <p:nvPr/>
        </p:nvSpPr>
        <p:spPr bwMode="auto">
          <a:xfrm>
            <a:off x="381000" y="5283200"/>
            <a:ext cx="8605838" cy="1117600"/>
          </a:xfrm>
          <a:prstGeom prst="rect">
            <a:avLst/>
          </a:prstGeom>
          <a:noFill/>
          <a:ln w="9525">
            <a:noFill/>
            <a:miter lim="800000"/>
          </a:ln>
          <a:effectLst/>
        </p:spPr>
        <p:txBody>
          <a:bodyPr>
            <a:spAutoFit/>
          </a:bodyPr>
          <a:lstStyle/>
          <a:p>
            <a:pPr>
              <a:lnSpc>
                <a:spcPct val="120000"/>
              </a:lnSpc>
              <a:spcBef>
                <a:spcPct val="50000"/>
              </a:spcBef>
            </a:pPr>
            <a:r>
              <a:rPr lang="zh-TW" altLang="en-US" sz="2800" dirty="0">
                <a:solidFill>
                  <a:srgbClr val="0000CC"/>
                </a:solidFill>
              </a:rPr>
              <a:t>完全非弹性碰撞</a:t>
            </a:r>
            <a:r>
              <a:rPr lang="zh-CN" altLang="en-US" sz="2800" dirty="0">
                <a:solidFill>
                  <a:srgbClr val="0000CC"/>
                </a:solidFill>
              </a:rPr>
              <a:t>：</a:t>
            </a:r>
            <a:r>
              <a:rPr lang="zh-CN" altLang="en-US" sz="2800" dirty="0"/>
              <a:t>碰撞</a:t>
            </a:r>
            <a:r>
              <a:rPr lang="zh-TW" altLang="en-US" sz="2800" dirty="0"/>
              <a:t>后物体</a:t>
            </a:r>
            <a:r>
              <a:rPr lang="zh-CN" altLang="en-US" sz="2800" dirty="0"/>
              <a:t>系统</a:t>
            </a:r>
            <a:r>
              <a:rPr lang="zh-TW" altLang="en-US" sz="2800" dirty="0"/>
              <a:t>的机械能有损失</a:t>
            </a:r>
            <a:r>
              <a:rPr lang="zh-CN" altLang="en-US" sz="2800" dirty="0"/>
              <a:t>，且</a:t>
            </a:r>
            <a:r>
              <a:rPr lang="zh-TW" altLang="en-US" sz="2800" dirty="0"/>
              <a:t>碰撞后</a:t>
            </a:r>
            <a:r>
              <a:rPr lang="zh-CN" altLang="en-US" sz="2800" dirty="0"/>
              <a:t>碰撞物体结合成一体，</a:t>
            </a:r>
            <a:r>
              <a:rPr lang="zh-TW" altLang="en-US" sz="2800" dirty="0"/>
              <a:t>以同一速度运动</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2"/>
                                        </p:tgtEl>
                                        <p:attrNameLst>
                                          <p:attrName>style.visibility</p:attrName>
                                        </p:attrNameLst>
                                      </p:cBhvr>
                                      <p:to>
                                        <p:strVal val="visible"/>
                                      </p:to>
                                    </p:set>
                                    <p:animEffect transition="in" filter="blinds(horizontal)">
                                      <p:cBhvr>
                                        <p:cTn id="7" dur="500"/>
                                        <p:tgtEl>
                                          <p:spTgt spid="396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6323"/>
                                        </p:tgtEl>
                                        <p:attrNameLst>
                                          <p:attrName>style.visibility</p:attrName>
                                        </p:attrNameLst>
                                      </p:cBhvr>
                                      <p:to>
                                        <p:strVal val="visible"/>
                                      </p:to>
                                    </p:set>
                                    <p:animEffect transition="in" filter="wipe(left)">
                                      <p:cBhvr>
                                        <p:cTn id="12" dur="500"/>
                                        <p:tgtEl>
                                          <p:spTgt spid="396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6324"/>
                                        </p:tgtEl>
                                        <p:attrNameLst>
                                          <p:attrName>style.visibility</p:attrName>
                                        </p:attrNameLst>
                                      </p:cBhvr>
                                      <p:to>
                                        <p:strVal val="visible"/>
                                      </p:to>
                                    </p:set>
                                    <p:animEffect transition="in" filter="wipe(left)">
                                      <p:cBhvr>
                                        <p:cTn id="17" dur="500"/>
                                        <p:tgtEl>
                                          <p:spTgt spid="396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6325"/>
                                        </p:tgtEl>
                                        <p:attrNameLst>
                                          <p:attrName>style.visibility</p:attrName>
                                        </p:attrNameLst>
                                      </p:cBhvr>
                                      <p:to>
                                        <p:strVal val="visible"/>
                                      </p:to>
                                    </p:set>
                                    <p:animEffect transition="in" filter="wipe(left)">
                                      <p:cBhvr>
                                        <p:cTn id="22" dur="500"/>
                                        <p:tgtEl>
                                          <p:spTgt spid="3963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6326"/>
                                        </p:tgtEl>
                                        <p:attrNameLst>
                                          <p:attrName>style.visibility</p:attrName>
                                        </p:attrNameLst>
                                      </p:cBhvr>
                                      <p:to>
                                        <p:strVal val="visible"/>
                                      </p:to>
                                    </p:set>
                                    <p:animEffect transition="in" filter="wipe(left)">
                                      <p:cBhvr>
                                        <p:cTn id="27" dur="500"/>
                                        <p:tgtEl>
                                          <p:spTgt spid="3963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6327"/>
                                        </p:tgtEl>
                                        <p:attrNameLst>
                                          <p:attrName>style.visibility</p:attrName>
                                        </p:attrNameLst>
                                      </p:cBhvr>
                                      <p:to>
                                        <p:strVal val="visible"/>
                                      </p:to>
                                    </p:set>
                                    <p:animEffect transition="in" filter="wipe(left)">
                                      <p:cBhvr>
                                        <p:cTn id="32" dur="500"/>
                                        <p:tgtEl>
                                          <p:spTgt spid="39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23" grpId="0"/>
      <p:bldP spid="396325" grpId="0"/>
      <p:bldP spid="396326" grpId="0"/>
      <p:bldP spid="3963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2" name="灯片编号占位符 4"/>
          <p:cNvSpPr>
            <a:spLocks noGrp="1"/>
          </p:cNvSpPr>
          <p:nvPr>
            <p:ph type="sldNum" sz="quarter" idx="12"/>
          </p:nvPr>
        </p:nvSpPr>
        <p:spPr/>
        <p:txBody>
          <a:bodyPr/>
          <a:lstStyle/>
          <a:p>
            <a:fld id="{5859F35D-27AF-4894-A54B-0EB5FF9EA315}" type="slidenum">
              <a:rPr lang="en-US" altLang="zh-CN"/>
              <a:pPr/>
              <a:t>51</a:t>
            </a:fld>
            <a:endParaRPr lang="en-US" altLang="zh-CN"/>
          </a:p>
        </p:txBody>
      </p:sp>
      <p:sp>
        <p:nvSpPr>
          <p:cNvPr id="397315"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sp>
        <p:nvSpPr>
          <p:cNvPr id="397316" name="Text Box 4"/>
          <p:cNvSpPr txBox="1">
            <a:spLocks noChangeArrowheads="1"/>
          </p:cNvSpPr>
          <p:nvPr/>
        </p:nvSpPr>
        <p:spPr bwMode="auto">
          <a:xfrm>
            <a:off x="1447800" y="1157287"/>
            <a:ext cx="3240088" cy="519113"/>
          </a:xfrm>
          <a:prstGeom prst="rect">
            <a:avLst/>
          </a:prstGeom>
          <a:noFill/>
          <a:ln w="9525" algn="ctr">
            <a:noFill/>
            <a:miter lim="800000"/>
          </a:ln>
          <a:effectLst/>
        </p:spPr>
        <p:txBody>
          <a:bodyPr anchor="ctr">
            <a:spAutoFit/>
          </a:bodyPr>
          <a:lstStyle/>
          <a:p>
            <a:r>
              <a:rPr lang="en-US" altLang="zh-CN" sz="2800" dirty="0">
                <a:solidFill>
                  <a:srgbClr val="0000CC"/>
                </a:solidFill>
              </a:rPr>
              <a:t>1.  </a:t>
            </a:r>
            <a:r>
              <a:rPr lang="zh-CN" altLang="en-US" sz="2800" dirty="0">
                <a:solidFill>
                  <a:srgbClr val="0000CC"/>
                </a:solidFill>
              </a:rPr>
              <a:t>完全弹性碰撞 </a:t>
            </a:r>
          </a:p>
        </p:txBody>
      </p:sp>
      <p:graphicFrame>
        <p:nvGraphicFramePr>
          <p:cNvPr id="397317" name="Object 5"/>
          <p:cNvGraphicFramePr>
            <a:graphicFrameLocks noChangeAspect="1"/>
          </p:cNvGraphicFramePr>
          <p:nvPr/>
        </p:nvGraphicFramePr>
        <p:xfrm>
          <a:off x="1828800" y="1652587"/>
          <a:ext cx="4652963" cy="785813"/>
        </p:xfrm>
        <a:graphic>
          <a:graphicData uri="http://schemas.openxmlformats.org/presentationml/2006/ole">
            <mc:AlternateContent xmlns:mc="http://schemas.openxmlformats.org/markup-compatibility/2006">
              <mc:Choice xmlns:v="urn:schemas-microsoft-com:vml" Requires="v">
                <p:oleObj spid="_x0000_s68639" r:id="rId3" imgW="73915560" imgH="12585600" progId="">
                  <p:embed/>
                </p:oleObj>
              </mc:Choice>
              <mc:Fallback>
                <p:oleObj r:id="rId3" imgW="73915560" imgH="12585600" progId="">
                  <p:embed/>
                  <p:pic>
                    <p:nvPicPr>
                      <p:cNvPr id="0" name="Picture 3" descr="image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52587"/>
                        <a:ext cx="465296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7318" name="Object 6"/>
          <p:cNvGraphicFramePr>
            <a:graphicFrameLocks noChangeAspect="1"/>
          </p:cNvGraphicFramePr>
          <p:nvPr/>
        </p:nvGraphicFramePr>
        <p:xfrm>
          <a:off x="1905000" y="2438400"/>
          <a:ext cx="3592513" cy="457200"/>
        </p:xfrm>
        <a:graphic>
          <a:graphicData uri="http://schemas.openxmlformats.org/presentationml/2006/ole">
            <mc:AlternateContent xmlns:mc="http://schemas.openxmlformats.org/markup-compatibility/2006">
              <mc:Choice xmlns:v="urn:schemas-microsoft-com:vml" Requires="v">
                <p:oleObj spid="_x0000_s68640" r:id="rId5" imgW="57667680" imgH="7302600" progId="">
                  <p:embed/>
                </p:oleObj>
              </mc:Choice>
              <mc:Fallback>
                <p:oleObj r:id="rId5" imgW="57667680" imgH="7302600" progId="">
                  <p:embed/>
                  <p:pic>
                    <p:nvPicPr>
                      <p:cNvPr id="0" name="Picture 2" descr="image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438400"/>
                        <a:ext cx="35925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7319" name="Object 7"/>
          <p:cNvGraphicFramePr>
            <a:graphicFrameLocks noChangeAspect="1"/>
          </p:cNvGraphicFramePr>
          <p:nvPr/>
        </p:nvGraphicFramePr>
        <p:xfrm>
          <a:off x="1981200" y="3048000"/>
          <a:ext cx="3629025" cy="1728788"/>
        </p:xfrm>
        <a:graphic>
          <a:graphicData uri="http://schemas.openxmlformats.org/presentationml/2006/ole">
            <mc:AlternateContent xmlns:mc="http://schemas.openxmlformats.org/markup-compatibility/2006">
              <mc:Choice xmlns:v="urn:schemas-microsoft-com:vml" Requires="v">
                <p:oleObj spid="_x0000_s68641" r:id="rId7" imgW="58073760" imgH="27622440" progId="">
                  <p:embed/>
                </p:oleObj>
              </mc:Choice>
              <mc:Fallback>
                <p:oleObj r:id="rId7" imgW="58073760" imgH="27622440" progId="">
                  <p:embed/>
                  <p:pic>
                    <p:nvPicPr>
                      <p:cNvPr id="0" name="Picture 1" descr="image2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048000"/>
                        <a:ext cx="3629025"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7320" name="Rectangle 8"/>
          <p:cNvSpPr>
            <a:spLocks noChangeArrowheads="1"/>
          </p:cNvSpPr>
          <p:nvPr/>
        </p:nvSpPr>
        <p:spPr bwMode="auto">
          <a:xfrm>
            <a:off x="381000" y="4727575"/>
            <a:ext cx="8351838" cy="1073150"/>
          </a:xfrm>
          <a:prstGeom prst="rect">
            <a:avLst/>
          </a:prstGeom>
          <a:noFill/>
          <a:ln w="9525">
            <a:noFill/>
            <a:miter lim="800000"/>
          </a:ln>
          <a:effectLst/>
        </p:spPr>
        <p:txBody>
          <a:bodyPr anchor="ctr">
            <a:spAutoFit/>
          </a:bodyPr>
          <a:lstStyle/>
          <a:p>
            <a:pPr>
              <a:lnSpc>
                <a:spcPct val="115000"/>
              </a:lnSpc>
            </a:pPr>
            <a:r>
              <a:rPr lang="en-US" altLang="zh-TW" sz="2800" dirty="0"/>
              <a:t>(1) </a:t>
            </a:r>
            <a:r>
              <a:rPr lang="en-US" altLang="zh-CN" sz="2800" dirty="0"/>
              <a:t> </a:t>
            </a:r>
            <a:r>
              <a:rPr lang="zh-TW" altLang="en-US" sz="2800" dirty="0"/>
              <a:t>如果</a:t>
            </a:r>
            <a:r>
              <a:rPr lang="en-US" altLang="zh-TW" sz="2800" i="1" dirty="0"/>
              <a:t>m</a:t>
            </a:r>
            <a:r>
              <a:rPr lang="en-US" altLang="zh-TW" sz="2800" baseline="-25000" dirty="0"/>
              <a:t>1</a:t>
            </a:r>
            <a:r>
              <a:rPr lang="en-US" altLang="zh-TW" sz="2800" dirty="0"/>
              <a:t>=</a:t>
            </a:r>
            <a:r>
              <a:rPr lang="en-US" altLang="zh-CN" sz="2800" dirty="0"/>
              <a:t> </a:t>
            </a:r>
            <a:r>
              <a:rPr lang="en-US" altLang="zh-TW" sz="2800" i="1" dirty="0"/>
              <a:t>m</a:t>
            </a:r>
            <a:r>
              <a:rPr lang="en-US" altLang="zh-TW" sz="2800" baseline="-25000" dirty="0"/>
              <a:t>2</a:t>
            </a:r>
            <a:r>
              <a:rPr lang="en-US" altLang="zh-CN" sz="2800" dirty="0"/>
              <a:t> </a:t>
            </a:r>
            <a:r>
              <a:rPr lang="zh-CN" altLang="en-US" sz="2800" dirty="0"/>
              <a:t>，则</a:t>
            </a:r>
            <a:r>
              <a:rPr lang="en-US" altLang="zh-CN" sz="2800" i="1" dirty="0">
                <a:latin typeface="Book Antiqua" panose="02040602050305030304" pitchFamily="18" charset="0"/>
              </a:rPr>
              <a:t>v</a:t>
            </a:r>
            <a:r>
              <a:rPr lang="en-US" altLang="zh-CN" sz="2800" baseline="-25000" dirty="0"/>
              <a:t>1</a:t>
            </a:r>
            <a:r>
              <a:rPr lang="en-US" altLang="zh-CN" sz="2800" dirty="0"/>
              <a:t> =</a:t>
            </a:r>
            <a:r>
              <a:rPr lang="en-US" altLang="zh-CN" sz="2800" i="1" dirty="0"/>
              <a:t> </a:t>
            </a:r>
            <a:r>
              <a:rPr lang="en-US" altLang="zh-CN" sz="2800" i="1" dirty="0">
                <a:latin typeface="Book Antiqua" panose="02040602050305030304" pitchFamily="18" charset="0"/>
              </a:rPr>
              <a:t>v</a:t>
            </a:r>
            <a:r>
              <a:rPr lang="en-US" altLang="zh-CN" sz="2800" baseline="-25000" dirty="0"/>
              <a:t>20</a:t>
            </a:r>
            <a:r>
              <a:rPr lang="en-US" altLang="zh-CN" sz="2800" dirty="0"/>
              <a:t> </a:t>
            </a:r>
            <a:r>
              <a:rPr lang="zh-CN" altLang="en-US" sz="2800" dirty="0"/>
              <a:t>，</a:t>
            </a:r>
            <a:r>
              <a:rPr lang="en-US" altLang="zh-CN" sz="2800" i="1" dirty="0">
                <a:latin typeface="Book Antiqua" panose="02040602050305030304" pitchFamily="18" charset="0"/>
              </a:rPr>
              <a:t>v</a:t>
            </a:r>
            <a:r>
              <a:rPr lang="en-US" altLang="zh-CN" sz="2800" baseline="-25000" dirty="0"/>
              <a:t>2</a:t>
            </a:r>
            <a:r>
              <a:rPr lang="en-US" altLang="zh-CN" sz="2800" dirty="0"/>
              <a:t> = </a:t>
            </a:r>
            <a:r>
              <a:rPr lang="en-US" altLang="zh-CN" sz="2800" i="1" dirty="0">
                <a:latin typeface="Book Antiqua" panose="02040602050305030304" pitchFamily="18" charset="0"/>
              </a:rPr>
              <a:t>v</a:t>
            </a:r>
            <a:r>
              <a:rPr lang="en-US" altLang="zh-CN" sz="2800" baseline="-25000" dirty="0"/>
              <a:t>10</a:t>
            </a:r>
            <a:r>
              <a:rPr lang="zh-CN" altLang="en-US" sz="2800" dirty="0"/>
              <a:t>，</a:t>
            </a:r>
            <a:r>
              <a:rPr lang="zh-TW" altLang="en-US" sz="2800" dirty="0"/>
              <a:t>即两物体在碰撞时速度</a:t>
            </a:r>
            <a:r>
              <a:rPr lang="zh-CN" altLang="en-US" sz="2800" dirty="0"/>
              <a:t>发生了</a:t>
            </a:r>
            <a:r>
              <a:rPr lang="zh-TW" altLang="en-US" sz="2800" dirty="0"/>
              <a:t>交换</a:t>
            </a:r>
            <a:r>
              <a:rPr lang="zh-CN" altLang="en-US" sz="2800" dirty="0"/>
              <a:t>。 </a:t>
            </a:r>
          </a:p>
        </p:txBody>
      </p:sp>
      <p:sp>
        <p:nvSpPr>
          <p:cNvPr id="397321" name="Text Box 9"/>
          <p:cNvSpPr txBox="1">
            <a:spLocks noChangeArrowheads="1"/>
          </p:cNvSpPr>
          <p:nvPr/>
        </p:nvSpPr>
        <p:spPr bwMode="auto">
          <a:xfrm>
            <a:off x="381000" y="5791200"/>
            <a:ext cx="8353425" cy="519113"/>
          </a:xfrm>
          <a:prstGeom prst="rect">
            <a:avLst/>
          </a:prstGeom>
          <a:noFill/>
          <a:ln w="9525" algn="ctr">
            <a:noFill/>
            <a:miter lim="800000"/>
          </a:ln>
          <a:effectLst/>
        </p:spPr>
        <p:txBody>
          <a:bodyPr anchor="ctr">
            <a:spAutoFit/>
          </a:bodyPr>
          <a:lstStyle/>
          <a:p>
            <a:r>
              <a:rPr lang="en-US" altLang="zh-TW" sz="2800" dirty="0"/>
              <a:t>(2) </a:t>
            </a:r>
            <a:r>
              <a:rPr lang="en-US" altLang="zh-CN" sz="2800" dirty="0"/>
              <a:t> </a:t>
            </a:r>
            <a:r>
              <a:rPr lang="zh-TW" altLang="en-US" sz="2800" dirty="0"/>
              <a:t>如果</a:t>
            </a:r>
            <a:r>
              <a:rPr lang="en-US" altLang="zh-CN" sz="2800" i="1" dirty="0">
                <a:latin typeface="Book Antiqua" panose="02040602050305030304" pitchFamily="18" charset="0"/>
              </a:rPr>
              <a:t>v</a:t>
            </a:r>
            <a:r>
              <a:rPr lang="en-US" altLang="zh-CN" sz="2800" baseline="-25000" dirty="0"/>
              <a:t>20</a:t>
            </a:r>
            <a:r>
              <a:rPr lang="en-US" altLang="zh-CN" sz="2800" dirty="0"/>
              <a:t> =0 </a:t>
            </a:r>
            <a:r>
              <a:rPr lang="en-US" altLang="zh-TW" sz="2800" dirty="0"/>
              <a:t>, </a:t>
            </a:r>
            <a:r>
              <a:rPr lang="zh-TW" altLang="en-US" sz="2800" dirty="0"/>
              <a:t>且 </a:t>
            </a:r>
            <a:r>
              <a:rPr lang="en-US" altLang="zh-TW" sz="2800" i="1" dirty="0"/>
              <a:t>m</a:t>
            </a:r>
            <a:r>
              <a:rPr lang="en-US" altLang="zh-TW" sz="2800" baseline="-25000" dirty="0"/>
              <a:t>2</a:t>
            </a:r>
            <a:r>
              <a:rPr lang="en-US" altLang="zh-CN" sz="2800" baseline="-25000" dirty="0"/>
              <a:t> </a:t>
            </a:r>
            <a:r>
              <a:rPr lang="en-US" altLang="zh-CN" sz="2800" dirty="0"/>
              <a:t>&gt;&gt;</a:t>
            </a:r>
            <a:r>
              <a:rPr lang="zh-TW" altLang="en-US" sz="2800" dirty="0"/>
              <a:t> </a:t>
            </a:r>
            <a:r>
              <a:rPr lang="en-US" altLang="zh-TW" sz="2800" i="1" dirty="0"/>
              <a:t>m</a:t>
            </a:r>
            <a:r>
              <a:rPr lang="en-US" altLang="zh-TW" sz="2800" baseline="-25000" dirty="0"/>
              <a:t>1</a:t>
            </a:r>
            <a:r>
              <a:rPr lang="en-US" altLang="zh-TW" sz="2800" dirty="0"/>
              <a:t>, </a:t>
            </a:r>
            <a:r>
              <a:rPr lang="zh-TW" altLang="en-US" sz="2800" dirty="0"/>
              <a:t>则</a:t>
            </a:r>
            <a:r>
              <a:rPr lang="en-US" altLang="zh-CN" sz="2800" i="1" dirty="0">
                <a:latin typeface="Book Antiqua" panose="02040602050305030304" pitchFamily="18" charset="0"/>
              </a:rPr>
              <a:t>v</a:t>
            </a:r>
            <a:r>
              <a:rPr lang="en-US" altLang="zh-CN" sz="2800" baseline="-25000" dirty="0"/>
              <a:t>1 </a:t>
            </a:r>
            <a:r>
              <a:rPr lang="en-US" altLang="zh-CN" sz="2800" dirty="0"/>
              <a:t>= - </a:t>
            </a:r>
            <a:r>
              <a:rPr lang="en-US" altLang="zh-CN" sz="2800" i="1" dirty="0">
                <a:latin typeface="Book Antiqua" panose="02040602050305030304" pitchFamily="18" charset="0"/>
              </a:rPr>
              <a:t>v</a:t>
            </a:r>
            <a:r>
              <a:rPr lang="en-US" altLang="zh-CN" sz="2800" baseline="-25000" dirty="0"/>
              <a:t>10</a:t>
            </a:r>
            <a:r>
              <a:rPr lang="en-US" altLang="zh-TW" sz="2800" dirty="0"/>
              <a:t>,</a:t>
            </a:r>
            <a:r>
              <a:rPr lang="en-US" altLang="zh-CN" sz="2800" dirty="0"/>
              <a:t> </a:t>
            </a:r>
            <a:r>
              <a:rPr lang="en-US" altLang="zh-CN" sz="2800" i="1" dirty="0">
                <a:latin typeface="Book Antiqua" panose="02040602050305030304" pitchFamily="18" charset="0"/>
              </a:rPr>
              <a:t>v</a:t>
            </a:r>
            <a:r>
              <a:rPr lang="en-US" altLang="zh-CN" sz="2800" baseline="-25000" dirty="0"/>
              <a:t>2</a:t>
            </a:r>
            <a:r>
              <a:rPr lang="en-US" altLang="zh-TW" sz="2800" dirty="0"/>
              <a:t> =</a:t>
            </a:r>
            <a:r>
              <a:rPr lang="en-US" altLang="zh-CN" sz="2800" dirty="0"/>
              <a:t> </a:t>
            </a:r>
            <a:r>
              <a:rPr lang="en-US" altLang="zh-TW" sz="2800" dirty="0"/>
              <a:t>0</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7317"/>
                                        </p:tgtEl>
                                        <p:attrNameLst>
                                          <p:attrName>style.visibility</p:attrName>
                                        </p:attrNameLst>
                                      </p:cBhvr>
                                      <p:to>
                                        <p:strVal val="visible"/>
                                      </p:to>
                                    </p:set>
                                    <p:animEffect transition="in" filter="wipe(left)">
                                      <p:cBhvr>
                                        <p:cTn id="7" dur="500"/>
                                        <p:tgtEl>
                                          <p:spTgt spid="397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7318"/>
                                        </p:tgtEl>
                                        <p:attrNameLst>
                                          <p:attrName>style.visibility</p:attrName>
                                        </p:attrNameLst>
                                      </p:cBhvr>
                                      <p:to>
                                        <p:strVal val="visible"/>
                                      </p:to>
                                    </p:set>
                                    <p:animEffect transition="in" filter="wipe(left)">
                                      <p:cBhvr>
                                        <p:cTn id="12" dur="500"/>
                                        <p:tgtEl>
                                          <p:spTgt spid="397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7319"/>
                                        </p:tgtEl>
                                        <p:attrNameLst>
                                          <p:attrName>style.visibility</p:attrName>
                                        </p:attrNameLst>
                                      </p:cBhvr>
                                      <p:to>
                                        <p:strVal val="visible"/>
                                      </p:to>
                                    </p:set>
                                    <p:animEffect transition="in" filter="wipe(left)">
                                      <p:cBhvr>
                                        <p:cTn id="17" dur="500"/>
                                        <p:tgtEl>
                                          <p:spTgt spid="3973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7320"/>
                                        </p:tgtEl>
                                        <p:attrNameLst>
                                          <p:attrName>style.visibility</p:attrName>
                                        </p:attrNameLst>
                                      </p:cBhvr>
                                      <p:to>
                                        <p:strVal val="visible"/>
                                      </p:to>
                                    </p:set>
                                    <p:animEffect transition="in" filter="wipe(left)">
                                      <p:cBhvr>
                                        <p:cTn id="22" dur="500"/>
                                        <p:tgtEl>
                                          <p:spTgt spid="3973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7321"/>
                                        </p:tgtEl>
                                        <p:attrNameLst>
                                          <p:attrName>style.visibility</p:attrName>
                                        </p:attrNameLst>
                                      </p:cBhvr>
                                      <p:to>
                                        <p:strVal val="visible"/>
                                      </p:to>
                                    </p:set>
                                    <p:animEffect transition="in" filter="wipe(left)">
                                      <p:cBhvr>
                                        <p:cTn id="27" dur="500"/>
                                        <p:tgtEl>
                                          <p:spTgt spid="39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20" grpId="0"/>
      <p:bldP spid="3973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6" name="灯片编号占位符 4"/>
          <p:cNvSpPr>
            <a:spLocks noGrp="1"/>
          </p:cNvSpPr>
          <p:nvPr>
            <p:ph type="sldNum" sz="quarter" idx="12"/>
          </p:nvPr>
        </p:nvSpPr>
        <p:spPr/>
        <p:txBody>
          <a:bodyPr/>
          <a:lstStyle/>
          <a:p>
            <a:fld id="{C4CD5871-4ECD-421C-ADE4-37F40AA5BFD5}" type="slidenum">
              <a:rPr lang="en-US" altLang="zh-CN"/>
              <a:pPr/>
              <a:t>52</a:t>
            </a:fld>
            <a:endParaRPr lang="en-US" altLang="zh-CN"/>
          </a:p>
        </p:txBody>
      </p:sp>
      <p:sp>
        <p:nvSpPr>
          <p:cNvPr id="400387"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spTree>
    <p:controls>
      <mc:AlternateContent xmlns:mc="http://schemas.openxmlformats.org/markup-compatibility/2006">
        <mc:Choice xmlns:v="urn:schemas-microsoft-com:vml" Requires="v">
          <p:control spid="69638" r:id="rId2" imgW="6944694" imgH="5219048"/>
        </mc:Choice>
        <mc:Fallback>
          <p:control r:id="rId2" imgW="6944694" imgH="5219048">
            <p:pic>
              <p:nvPicPr>
                <p:cNvPr id="0" name="ShockwaveFlash1"/>
                <p:cNvPicPr>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50938"/>
                  <a:ext cx="6945313" cy="52197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2" name="灯片编号占位符 4"/>
          <p:cNvSpPr>
            <a:spLocks noGrp="1"/>
          </p:cNvSpPr>
          <p:nvPr>
            <p:ph type="sldNum" sz="quarter" idx="12"/>
          </p:nvPr>
        </p:nvSpPr>
        <p:spPr/>
        <p:txBody>
          <a:bodyPr/>
          <a:lstStyle/>
          <a:p>
            <a:fld id="{2B8399C5-961D-45D3-BA7D-E2BB446B96EF}" type="slidenum">
              <a:rPr lang="en-US" altLang="zh-CN"/>
              <a:pPr/>
              <a:t>53</a:t>
            </a:fld>
            <a:endParaRPr lang="en-US" altLang="zh-CN"/>
          </a:p>
        </p:txBody>
      </p:sp>
      <p:sp>
        <p:nvSpPr>
          <p:cNvPr id="399363"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sp>
        <p:nvSpPr>
          <p:cNvPr id="399364" name="Text Box 4"/>
          <p:cNvSpPr txBox="1">
            <a:spLocks noChangeArrowheads="1"/>
          </p:cNvSpPr>
          <p:nvPr/>
        </p:nvSpPr>
        <p:spPr bwMode="auto">
          <a:xfrm>
            <a:off x="1524000" y="1157288"/>
            <a:ext cx="4038600" cy="519112"/>
          </a:xfrm>
          <a:prstGeom prst="rect">
            <a:avLst/>
          </a:prstGeom>
          <a:noFill/>
          <a:ln w="9525" algn="ctr">
            <a:noFill/>
            <a:miter lim="800000"/>
          </a:ln>
          <a:effectLst/>
        </p:spPr>
        <p:txBody>
          <a:bodyPr anchor="ctr">
            <a:spAutoFit/>
          </a:bodyPr>
          <a:lstStyle/>
          <a:p>
            <a:r>
              <a:rPr lang="en-US" altLang="zh-CN" sz="2800" dirty="0">
                <a:solidFill>
                  <a:srgbClr val="0000CC"/>
                </a:solidFill>
              </a:rPr>
              <a:t>2</a:t>
            </a:r>
            <a:r>
              <a:rPr lang="zh-CN" altLang="en-US" sz="2800" dirty="0">
                <a:solidFill>
                  <a:srgbClr val="0000CC"/>
                </a:solidFill>
              </a:rPr>
              <a:t>．</a:t>
            </a:r>
            <a:r>
              <a:rPr lang="zh-TW" altLang="en-US" sz="2800" dirty="0">
                <a:solidFill>
                  <a:srgbClr val="0000CC"/>
                </a:solidFill>
              </a:rPr>
              <a:t>完全</a:t>
            </a:r>
            <a:r>
              <a:rPr lang="zh-CN" altLang="en-US" sz="2800" dirty="0">
                <a:solidFill>
                  <a:srgbClr val="0000CC"/>
                </a:solidFill>
              </a:rPr>
              <a:t>非</a:t>
            </a:r>
            <a:r>
              <a:rPr lang="zh-TW" altLang="en-US" sz="2800" dirty="0">
                <a:solidFill>
                  <a:srgbClr val="0000CC"/>
                </a:solidFill>
              </a:rPr>
              <a:t>弹性碰撞</a:t>
            </a:r>
            <a:r>
              <a:rPr lang="zh-CN" altLang="en-US" sz="2800" dirty="0">
                <a:solidFill>
                  <a:srgbClr val="0000CC"/>
                </a:solidFill>
              </a:rPr>
              <a:t> </a:t>
            </a:r>
          </a:p>
        </p:txBody>
      </p:sp>
      <p:graphicFrame>
        <p:nvGraphicFramePr>
          <p:cNvPr id="399365" name="Object 5"/>
          <p:cNvGraphicFramePr>
            <a:graphicFrameLocks noChangeAspect="1"/>
          </p:cNvGraphicFramePr>
          <p:nvPr/>
        </p:nvGraphicFramePr>
        <p:xfrm>
          <a:off x="3374628" y="2636912"/>
          <a:ext cx="2349500" cy="915988"/>
        </p:xfrm>
        <a:graphic>
          <a:graphicData uri="http://schemas.openxmlformats.org/presentationml/2006/ole">
            <mc:AlternateContent xmlns:mc="http://schemas.openxmlformats.org/markup-compatibility/2006">
              <mc:Choice xmlns:v="urn:schemas-microsoft-com:vml" Requires="v">
                <p:oleObj spid="_x0000_s70687" r:id="rId3" imgW="37357560" imgH="14617800" progId="">
                  <p:embed/>
                </p:oleObj>
              </mc:Choice>
              <mc:Fallback>
                <p:oleObj r:id="rId3" imgW="37357560" imgH="14617800" progId="">
                  <p:embed/>
                  <p:pic>
                    <p:nvPicPr>
                      <p:cNvPr id="0" name="Picture 3" descr="image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628" y="2636912"/>
                        <a:ext cx="23495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66" name="Text Box 6"/>
          <p:cNvSpPr txBox="1">
            <a:spLocks noChangeArrowheads="1"/>
          </p:cNvSpPr>
          <p:nvPr/>
        </p:nvSpPr>
        <p:spPr bwMode="auto">
          <a:xfrm>
            <a:off x="615950" y="2333824"/>
            <a:ext cx="2736850" cy="519112"/>
          </a:xfrm>
          <a:prstGeom prst="rect">
            <a:avLst/>
          </a:prstGeom>
          <a:noFill/>
          <a:ln w="9525">
            <a:noFill/>
            <a:miter lim="800000"/>
          </a:ln>
          <a:effectLst/>
        </p:spPr>
        <p:txBody>
          <a:bodyPr>
            <a:spAutoFit/>
          </a:bodyPr>
          <a:lstStyle/>
          <a:p>
            <a:pPr>
              <a:spcBef>
                <a:spcPct val="50000"/>
              </a:spcBef>
            </a:pPr>
            <a:r>
              <a:rPr lang="zh-CN" altLang="en-US" sz="2800" dirty="0"/>
              <a:t>由动量守恒定律</a:t>
            </a:r>
          </a:p>
        </p:txBody>
      </p:sp>
      <p:sp>
        <p:nvSpPr>
          <p:cNvPr id="399367" name="Text Box 7"/>
          <p:cNvSpPr txBox="1">
            <a:spLocks noChangeArrowheads="1"/>
          </p:cNvSpPr>
          <p:nvPr/>
        </p:nvSpPr>
        <p:spPr bwMode="auto">
          <a:xfrm>
            <a:off x="609600" y="3650704"/>
            <a:ext cx="5761038" cy="519113"/>
          </a:xfrm>
          <a:prstGeom prst="rect">
            <a:avLst/>
          </a:prstGeom>
          <a:noFill/>
          <a:ln w="9525">
            <a:noFill/>
            <a:miter lim="800000"/>
          </a:ln>
          <a:effectLst/>
        </p:spPr>
        <p:txBody>
          <a:bodyPr>
            <a:spAutoFit/>
          </a:bodyPr>
          <a:lstStyle/>
          <a:p>
            <a:pPr>
              <a:spcBef>
                <a:spcPct val="50000"/>
              </a:spcBef>
            </a:pPr>
            <a:r>
              <a:rPr lang="zh-TW" altLang="en-US" sz="2800"/>
              <a:t>完全非弹性碰撞中</a:t>
            </a:r>
            <a:r>
              <a:rPr lang="zh-CN" altLang="en-US" sz="2800"/>
              <a:t>动</a:t>
            </a:r>
            <a:r>
              <a:rPr lang="zh-TW" altLang="en-US" sz="2800"/>
              <a:t>能的损失</a:t>
            </a:r>
            <a:r>
              <a:rPr lang="zh-CN" altLang="en-US" sz="2800"/>
              <a:t> </a:t>
            </a:r>
          </a:p>
        </p:txBody>
      </p:sp>
      <p:graphicFrame>
        <p:nvGraphicFramePr>
          <p:cNvPr id="399368" name="Object 8"/>
          <p:cNvGraphicFramePr>
            <a:graphicFrameLocks noChangeAspect="1"/>
          </p:cNvGraphicFramePr>
          <p:nvPr/>
        </p:nvGraphicFramePr>
        <p:xfrm>
          <a:off x="1447800" y="4260304"/>
          <a:ext cx="5229225" cy="785813"/>
        </p:xfrm>
        <a:graphic>
          <a:graphicData uri="http://schemas.openxmlformats.org/presentationml/2006/ole">
            <mc:AlternateContent xmlns:mc="http://schemas.openxmlformats.org/markup-compatibility/2006">
              <mc:Choice xmlns:v="urn:schemas-microsoft-com:vml" Requires="v">
                <p:oleObj spid="_x0000_s70688" r:id="rId5" imgW="83258280" imgH="12585600" progId="">
                  <p:embed/>
                </p:oleObj>
              </mc:Choice>
              <mc:Fallback>
                <p:oleObj r:id="rId5" imgW="83258280" imgH="12585600" progId="">
                  <p:embed/>
                  <p:pic>
                    <p:nvPicPr>
                      <p:cNvPr id="0" name="Picture 2" descr="image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260304"/>
                        <a:ext cx="52292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69" name="Object 9"/>
          <p:cNvGraphicFramePr>
            <a:graphicFrameLocks noChangeAspect="1"/>
          </p:cNvGraphicFramePr>
          <p:nvPr/>
        </p:nvGraphicFramePr>
        <p:xfrm>
          <a:off x="1924050" y="5250904"/>
          <a:ext cx="2495550" cy="914400"/>
        </p:xfrm>
        <a:graphic>
          <a:graphicData uri="http://schemas.openxmlformats.org/presentationml/2006/ole">
            <mc:AlternateContent xmlns:mc="http://schemas.openxmlformats.org/markup-compatibility/2006">
              <mc:Choice xmlns:v="urn:schemas-microsoft-com:vml" Requires="v">
                <p:oleObj spid="_x0000_s70689" r:id="rId7" imgW="39794760" imgH="14617800" progId="">
                  <p:embed/>
                </p:oleObj>
              </mc:Choice>
              <mc:Fallback>
                <p:oleObj r:id="rId7" imgW="39794760" imgH="14617800" progId="">
                  <p:embed/>
                  <p:pic>
                    <p:nvPicPr>
                      <p:cNvPr id="0" name="Picture 1" descr="image2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4050" y="5250904"/>
                        <a:ext cx="24955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403648" y="1628800"/>
            <a:ext cx="7344816" cy="461665"/>
          </a:xfrm>
          <a:prstGeom prst="rect">
            <a:avLst/>
          </a:prstGeom>
          <a:noFill/>
        </p:spPr>
        <p:txBody>
          <a:bodyPr wrap="square" rtlCol="0">
            <a:spAutoFit/>
          </a:bodyPr>
          <a:lstStyle/>
          <a:p>
            <a:r>
              <a:rPr lang="zh-CN" altLang="en-US" sz="2400" dirty="0" smtClean="0"/>
              <a:t>（碰撞后两物体以同样的速度运动）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66"/>
                                        </p:tgtEl>
                                        <p:attrNameLst>
                                          <p:attrName>style.visibility</p:attrName>
                                        </p:attrNameLst>
                                      </p:cBhvr>
                                      <p:to>
                                        <p:strVal val="visible"/>
                                      </p:to>
                                    </p:set>
                                    <p:animEffect transition="in" filter="wipe(left)">
                                      <p:cBhvr>
                                        <p:cTn id="7" dur="500"/>
                                        <p:tgtEl>
                                          <p:spTgt spid="3993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365"/>
                                        </p:tgtEl>
                                        <p:attrNameLst>
                                          <p:attrName>style.visibility</p:attrName>
                                        </p:attrNameLst>
                                      </p:cBhvr>
                                      <p:to>
                                        <p:strVal val="visible"/>
                                      </p:to>
                                    </p:set>
                                    <p:animEffect transition="in" filter="wipe(left)">
                                      <p:cBhvr>
                                        <p:cTn id="12" dur="500"/>
                                        <p:tgtEl>
                                          <p:spTgt spid="399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67"/>
                                        </p:tgtEl>
                                        <p:attrNameLst>
                                          <p:attrName>style.visibility</p:attrName>
                                        </p:attrNameLst>
                                      </p:cBhvr>
                                      <p:to>
                                        <p:strVal val="visible"/>
                                      </p:to>
                                    </p:set>
                                    <p:animEffect transition="in" filter="wipe(left)">
                                      <p:cBhvr>
                                        <p:cTn id="17" dur="500"/>
                                        <p:tgtEl>
                                          <p:spTgt spid="3993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368"/>
                                        </p:tgtEl>
                                        <p:attrNameLst>
                                          <p:attrName>style.visibility</p:attrName>
                                        </p:attrNameLst>
                                      </p:cBhvr>
                                      <p:to>
                                        <p:strVal val="visible"/>
                                      </p:to>
                                    </p:set>
                                    <p:animEffect transition="in" filter="wipe(left)">
                                      <p:cBhvr>
                                        <p:cTn id="22" dur="500"/>
                                        <p:tgtEl>
                                          <p:spTgt spid="3993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369"/>
                                        </p:tgtEl>
                                        <p:attrNameLst>
                                          <p:attrName>style.visibility</p:attrName>
                                        </p:attrNameLst>
                                      </p:cBhvr>
                                      <p:to>
                                        <p:strVal val="visible"/>
                                      </p:to>
                                    </p:set>
                                    <p:animEffect transition="in" filter="wipe(left)">
                                      <p:cBhvr>
                                        <p:cTn id="27" dur="500"/>
                                        <p:tgtEl>
                                          <p:spTgt spid="399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p:bldP spid="3993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4" name="灯片编号占位符 4"/>
          <p:cNvSpPr>
            <a:spLocks noGrp="1"/>
          </p:cNvSpPr>
          <p:nvPr>
            <p:ph type="sldNum" sz="quarter" idx="12"/>
          </p:nvPr>
        </p:nvSpPr>
        <p:spPr/>
        <p:txBody>
          <a:bodyPr/>
          <a:lstStyle/>
          <a:p>
            <a:fld id="{5C91AA90-9F4C-4727-B32B-A21EA4D67E94}" type="slidenum">
              <a:rPr lang="en-US" altLang="zh-CN"/>
              <a:pPr/>
              <a:t>54</a:t>
            </a:fld>
            <a:endParaRPr lang="en-US" altLang="zh-CN"/>
          </a:p>
        </p:txBody>
      </p:sp>
      <p:sp>
        <p:nvSpPr>
          <p:cNvPr id="398339"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sp>
        <p:nvSpPr>
          <p:cNvPr id="398340" name="Text Box 4"/>
          <p:cNvSpPr txBox="1">
            <a:spLocks noChangeArrowheads="1"/>
          </p:cNvSpPr>
          <p:nvPr/>
        </p:nvSpPr>
        <p:spPr bwMode="auto">
          <a:xfrm>
            <a:off x="1504950" y="1157288"/>
            <a:ext cx="3600450" cy="519112"/>
          </a:xfrm>
          <a:prstGeom prst="rect">
            <a:avLst/>
          </a:prstGeom>
          <a:noFill/>
          <a:ln w="9525" algn="ctr">
            <a:noFill/>
            <a:miter lim="800000"/>
          </a:ln>
          <a:effectLst/>
        </p:spPr>
        <p:txBody>
          <a:bodyPr anchor="ctr">
            <a:spAutoFit/>
          </a:bodyPr>
          <a:lstStyle/>
          <a:p>
            <a:r>
              <a:rPr lang="en-US" altLang="zh-CN" sz="2800" dirty="0">
                <a:solidFill>
                  <a:srgbClr val="0000CC"/>
                </a:solidFill>
              </a:rPr>
              <a:t>3</a:t>
            </a:r>
            <a:r>
              <a:rPr lang="zh-CN" altLang="en-US" sz="2800" dirty="0">
                <a:solidFill>
                  <a:srgbClr val="0000CC"/>
                </a:solidFill>
              </a:rPr>
              <a:t>．非</a:t>
            </a:r>
            <a:r>
              <a:rPr lang="zh-TW" altLang="en-US" sz="2800" dirty="0">
                <a:solidFill>
                  <a:srgbClr val="0000CC"/>
                </a:solidFill>
              </a:rPr>
              <a:t>弹性碰撞</a:t>
            </a:r>
            <a:endParaRPr lang="zh-CN" altLang="en-US" sz="2800" dirty="0">
              <a:solidFill>
                <a:srgbClr val="0000CC"/>
              </a:solidFill>
            </a:endParaRPr>
          </a:p>
        </p:txBody>
      </p:sp>
      <p:sp>
        <p:nvSpPr>
          <p:cNvPr id="398341" name="Text Box 5"/>
          <p:cNvSpPr txBox="1">
            <a:spLocks noChangeArrowheads="1"/>
          </p:cNvSpPr>
          <p:nvPr/>
        </p:nvSpPr>
        <p:spPr bwMode="auto">
          <a:xfrm>
            <a:off x="469900" y="1722437"/>
            <a:ext cx="8207375" cy="1630363"/>
          </a:xfrm>
          <a:prstGeom prst="rect">
            <a:avLst/>
          </a:prstGeom>
          <a:noFill/>
          <a:ln w="9525">
            <a:noFill/>
            <a:miter lim="800000"/>
          </a:ln>
          <a:effectLst/>
        </p:spPr>
        <p:txBody>
          <a:bodyPr>
            <a:spAutoFit/>
          </a:bodyPr>
          <a:lstStyle/>
          <a:p>
            <a:pPr>
              <a:lnSpc>
                <a:spcPct val="120000"/>
              </a:lnSpc>
              <a:spcBef>
                <a:spcPct val="50000"/>
              </a:spcBef>
            </a:pPr>
            <a:r>
              <a:rPr lang="zh-CN" altLang="en-US" sz="2800" dirty="0">
                <a:solidFill>
                  <a:srgbClr val="0000CC"/>
                </a:solidFill>
                <a:latin typeface="宋体" panose="02010600030101010101" pitchFamily="2" charset="-122"/>
              </a:rPr>
              <a:t>牛顿的</a:t>
            </a:r>
            <a:r>
              <a:rPr lang="zh-TW" altLang="en-US" sz="2800" dirty="0">
                <a:solidFill>
                  <a:srgbClr val="0000CC"/>
                </a:solidFill>
                <a:latin typeface="宋体" panose="02010600030101010101" pitchFamily="2" charset="-122"/>
              </a:rPr>
              <a:t>碰撞定律</a:t>
            </a:r>
            <a:r>
              <a:rPr lang="zh-CN" altLang="en-US" sz="2800" dirty="0">
                <a:solidFill>
                  <a:srgbClr val="0000CC"/>
                </a:solidFill>
                <a:latin typeface="宋体" panose="02010600030101010101" pitchFamily="2" charset="-122"/>
              </a:rPr>
              <a:t>：</a:t>
            </a:r>
            <a:r>
              <a:rPr lang="zh-TW" altLang="en-US" sz="2800" dirty="0">
                <a:latin typeface="宋体" panose="02010600030101010101" pitchFamily="2" charset="-122"/>
              </a:rPr>
              <a:t>在一维对心碰撞</a:t>
            </a:r>
            <a:r>
              <a:rPr lang="zh-CN" altLang="en-US" sz="2800" dirty="0">
                <a:latin typeface="宋体" panose="02010600030101010101" pitchFamily="2" charset="-122"/>
              </a:rPr>
              <a:t>中，</a:t>
            </a:r>
            <a:r>
              <a:rPr lang="zh-TW" altLang="en-US" sz="2800" dirty="0">
                <a:latin typeface="宋体" panose="02010600030101010101" pitchFamily="2" charset="-122"/>
              </a:rPr>
              <a:t>碰撞</a:t>
            </a:r>
            <a:r>
              <a:rPr lang="zh-CN" altLang="en-US" sz="2800" dirty="0">
                <a:latin typeface="宋体" panose="02010600030101010101" pitchFamily="2" charset="-122"/>
              </a:rPr>
              <a:t>后两物体的分离速度 </a:t>
            </a:r>
            <a:r>
              <a:rPr lang="en-US" altLang="zh-CN" sz="2800" i="1" dirty="0">
                <a:latin typeface="Book Antiqua" panose="02040602050305030304" pitchFamily="18" charset="0"/>
              </a:rPr>
              <a:t>v</a:t>
            </a:r>
            <a:r>
              <a:rPr lang="en-US" altLang="zh-CN" sz="2800" baseline="-25000" dirty="0">
                <a:latin typeface="宋体" panose="02010600030101010101" pitchFamily="2" charset="-122"/>
              </a:rPr>
              <a:t>2</a:t>
            </a:r>
            <a:r>
              <a:rPr lang="en-US" altLang="zh-CN" sz="2800" dirty="0">
                <a:latin typeface="宋体" panose="02010600030101010101" pitchFamily="2" charset="-122"/>
              </a:rPr>
              <a:t> - </a:t>
            </a:r>
            <a:r>
              <a:rPr lang="en-US" altLang="zh-CN" sz="2800" i="1" dirty="0">
                <a:latin typeface="Book Antiqua" panose="02040602050305030304" pitchFamily="18" charset="0"/>
              </a:rPr>
              <a:t>v</a:t>
            </a:r>
            <a:r>
              <a:rPr lang="en-US" altLang="zh-CN" sz="2800" baseline="-25000" dirty="0">
                <a:latin typeface="宋体" panose="02010600030101010101" pitchFamily="2" charset="-122"/>
              </a:rPr>
              <a:t>1</a:t>
            </a:r>
            <a:r>
              <a:rPr lang="zh-CN" altLang="en-US" sz="2800" dirty="0">
                <a:latin typeface="宋体" panose="02010600030101010101" pitchFamily="2" charset="-122"/>
              </a:rPr>
              <a:t>与</a:t>
            </a:r>
            <a:r>
              <a:rPr lang="zh-TW" altLang="en-US" sz="2800" dirty="0">
                <a:latin typeface="宋体" panose="02010600030101010101" pitchFamily="2" charset="-122"/>
              </a:rPr>
              <a:t>碰撞</a:t>
            </a:r>
            <a:r>
              <a:rPr lang="zh-CN" altLang="en-US" sz="2800" dirty="0">
                <a:latin typeface="宋体" panose="02010600030101010101" pitchFamily="2" charset="-122"/>
              </a:rPr>
              <a:t>前两物体的接近速度 </a:t>
            </a:r>
            <a:r>
              <a:rPr lang="en-US" altLang="zh-CN" sz="2800" i="1" dirty="0">
                <a:latin typeface="Book Antiqua" panose="02040602050305030304" pitchFamily="18" charset="0"/>
              </a:rPr>
              <a:t>v</a:t>
            </a:r>
            <a:r>
              <a:rPr lang="en-US" altLang="zh-CN" sz="2800" baseline="-25000" dirty="0">
                <a:latin typeface="宋体" panose="02010600030101010101" pitchFamily="2" charset="-122"/>
              </a:rPr>
              <a:t>10</a:t>
            </a:r>
            <a:r>
              <a:rPr lang="en-US" altLang="zh-CN" sz="2800" i="1" dirty="0">
                <a:latin typeface="宋体" panose="02010600030101010101" pitchFamily="2" charset="-122"/>
              </a:rPr>
              <a:t>- </a:t>
            </a:r>
            <a:r>
              <a:rPr lang="en-US" altLang="zh-CN" sz="2800" i="1" dirty="0">
                <a:latin typeface="Book Antiqua" panose="02040602050305030304" pitchFamily="18" charset="0"/>
              </a:rPr>
              <a:t>v</a:t>
            </a:r>
            <a:r>
              <a:rPr lang="en-US" altLang="zh-CN" sz="2800" baseline="-25000" dirty="0">
                <a:latin typeface="宋体" panose="02010600030101010101" pitchFamily="2" charset="-122"/>
              </a:rPr>
              <a:t>20</a:t>
            </a:r>
            <a:r>
              <a:rPr lang="en-US" altLang="zh-CN" sz="2800" dirty="0">
                <a:latin typeface="宋体" panose="02010600030101010101" pitchFamily="2" charset="-122"/>
              </a:rPr>
              <a:t> </a:t>
            </a:r>
            <a:r>
              <a:rPr lang="zh-TW" altLang="en-US" sz="2800" dirty="0">
                <a:latin typeface="宋体" panose="02010600030101010101" pitchFamily="2" charset="-122"/>
              </a:rPr>
              <a:t>成正比</a:t>
            </a:r>
            <a:r>
              <a:rPr lang="zh-CN" altLang="en-US" sz="2800" dirty="0">
                <a:latin typeface="宋体" panose="02010600030101010101" pitchFamily="2" charset="-122"/>
              </a:rPr>
              <a:t>，</a:t>
            </a:r>
            <a:r>
              <a:rPr lang="zh-TW" altLang="en-US" sz="2800" dirty="0">
                <a:latin typeface="宋体" panose="02010600030101010101" pitchFamily="2" charset="-122"/>
              </a:rPr>
              <a:t>比值由两物体的材料</a:t>
            </a:r>
            <a:r>
              <a:rPr lang="zh-CN" altLang="en-US" sz="2800" dirty="0">
                <a:latin typeface="宋体" panose="02010600030101010101" pitchFamily="2" charset="-122"/>
              </a:rPr>
              <a:t>性质</a:t>
            </a:r>
            <a:r>
              <a:rPr lang="zh-TW" altLang="en-US" sz="2800" dirty="0">
                <a:latin typeface="宋体" panose="02010600030101010101" pitchFamily="2" charset="-122"/>
              </a:rPr>
              <a:t>决定</a:t>
            </a:r>
            <a:r>
              <a:rPr lang="zh-CN" altLang="en-US" sz="2800" dirty="0">
                <a:latin typeface="宋体" panose="02010600030101010101" pitchFamily="2" charset="-122"/>
              </a:rPr>
              <a:t>。 </a:t>
            </a:r>
          </a:p>
        </p:txBody>
      </p:sp>
      <p:grpSp>
        <p:nvGrpSpPr>
          <p:cNvPr id="398342" name="Group 6"/>
          <p:cNvGrpSpPr/>
          <p:nvPr/>
        </p:nvGrpSpPr>
        <p:grpSpPr bwMode="auto">
          <a:xfrm>
            <a:off x="1828800" y="3348037"/>
            <a:ext cx="6049963" cy="1223963"/>
            <a:chOff x="1338" y="1661"/>
            <a:chExt cx="3811" cy="771"/>
          </a:xfrm>
        </p:grpSpPr>
        <p:graphicFrame>
          <p:nvGraphicFramePr>
            <p:cNvPr id="398343" name="Object 7"/>
            <p:cNvGraphicFramePr>
              <a:graphicFrameLocks noChangeAspect="1"/>
            </p:cNvGraphicFramePr>
            <p:nvPr/>
          </p:nvGraphicFramePr>
          <p:xfrm>
            <a:off x="1338" y="1661"/>
            <a:ext cx="1407" cy="771"/>
          </p:xfrm>
          <a:graphic>
            <a:graphicData uri="http://schemas.openxmlformats.org/presentationml/2006/ole">
              <mc:AlternateContent xmlns:mc="http://schemas.openxmlformats.org/markup-compatibility/2006">
                <mc:Choice xmlns:v="urn:schemas-microsoft-com:vml" Requires="v">
                  <p:oleObj spid="_x0000_s71691" r:id="rId3" imgW="28827360" imgH="15836760" progId="">
                    <p:embed/>
                  </p:oleObj>
                </mc:Choice>
                <mc:Fallback>
                  <p:oleObj r:id="rId3" imgW="28827360" imgH="15836760" progId="">
                    <p:embed/>
                    <p:pic>
                      <p:nvPicPr>
                        <p:cNvPr id="0" name="Picture 1" descr="image2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1661"/>
                          <a:ext cx="1407" cy="771"/>
                        </a:xfrm>
                        <a:prstGeom prst="rect">
                          <a:avLst/>
                        </a:prstGeom>
                        <a:solidFill>
                          <a:srgbClr val="CC99FF">
                            <a:alpha val="50194"/>
                          </a:srgbClr>
                        </a:solidFill>
                        <a:ln w="9525">
                          <a:solidFill>
                            <a:srgbClr val="000000"/>
                          </a:solidFill>
                          <a:miter lim="800000"/>
                          <a:headEnd/>
                          <a:tailEnd/>
                        </a:ln>
                      </p:spPr>
                    </p:pic>
                  </p:oleObj>
                </mc:Fallback>
              </mc:AlternateContent>
            </a:graphicData>
          </a:graphic>
        </p:graphicFrame>
        <p:sp>
          <p:nvSpPr>
            <p:cNvPr id="398344" name="Text Box 8"/>
            <p:cNvSpPr txBox="1">
              <a:spLocks noChangeArrowheads="1"/>
            </p:cNvSpPr>
            <p:nvPr/>
          </p:nvSpPr>
          <p:spPr bwMode="auto">
            <a:xfrm>
              <a:off x="3334" y="1842"/>
              <a:ext cx="1815" cy="327"/>
            </a:xfrm>
            <a:prstGeom prst="rect">
              <a:avLst/>
            </a:prstGeom>
            <a:noFill/>
            <a:ln w="9525">
              <a:noFill/>
              <a:miter lim="800000"/>
            </a:ln>
            <a:effectLst/>
          </p:spPr>
          <p:txBody>
            <a:bodyPr>
              <a:spAutoFit/>
            </a:bodyPr>
            <a:lstStyle/>
            <a:p>
              <a:pPr>
                <a:spcBef>
                  <a:spcPct val="50000"/>
                </a:spcBef>
              </a:pPr>
              <a:r>
                <a:rPr lang="zh-TW" altLang="en-US" sz="2800">
                  <a:latin typeface="宋体" panose="02010600030101010101" pitchFamily="2" charset="-122"/>
                </a:rPr>
                <a:t> </a:t>
              </a:r>
              <a:r>
                <a:rPr lang="en-US" altLang="zh-TW" sz="2800" i="1"/>
                <a:t>e </a:t>
              </a:r>
              <a:r>
                <a:rPr lang="zh-TW" altLang="en-US" sz="2800">
                  <a:latin typeface="宋体" panose="02010600030101010101" pitchFamily="2" charset="-122"/>
                </a:rPr>
                <a:t>为恢复系数</a:t>
              </a:r>
              <a:r>
                <a:rPr lang="zh-CN" altLang="en-US" sz="2800">
                  <a:latin typeface="宋体" panose="02010600030101010101" pitchFamily="2" charset="-122"/>
                </a:rPr>
                <a:t> </a:t>
              </a:r>
            </a:p>
          </p:txBody>
        </p:sp>
      </p:grpSp>
      <p:sp>
        <p:nvSpPr>
          <p:cNvPr id="398345" name="Text Box 9"/>
          <p:cNvSpPr txBox="1">
            <a:spLocks noChangeArrowheads="1"/>
          </p:cNvSpPr>
          <p:nvPr/>
        </p:nvSpPr>
        <p:spPr bwMode="auto">
          <a:xfrm>
            <a:off x="381000" y="4648200"/>
            <a:ext cx="7416800" cy="519113"/>
          </a:xfrm>
          <a:prstGeom prst="rect">
            <a:avLst/>
          </a:prstGeom>
          <a:noFill/>
          <a:ln w="9525">
            <a:noFill/>
            <a:miter lim="800000"/>
          </a:ln>
          <a:effectLst/>
        </p:spPr>
        <p:txBody>
          <a:bodyPr>
            <a:spAutoFit/>
          </a:bodyPr>
          <a:lstStyle/>
          <a:p>
            <a:pPr>
              <a:spcBef>
                <a:spcPct val="50000"/>
              </a:spcBef>
            </a:pPr>
            <a:r>
              <a:rPr lang="en-US" altLang="zh-TW" sz="2800" i="1"/>
              <a:t>e</a:t>
            </a:r>
            <a:r>
              <a:rPr lang="en-US" altLang="zh-TW" sz="2800" i="1">
                <a:latin typeface="Arial" panose="020B0604020202020204" pitchFamily="34" charset="0"/>
              </a:rPr>
              <a:t> </a:t>
            </a:r>
            <a:r>
              <a:rPr lang="en-US" altLang="zh-TW" sz="2800"/>
              <a:t>=</a:t>
            </a:r>
            <a:r>
              <a:rPr lang="en-US" altLang="zh-CN" sz="2800"/>
              <a:t> </a:t>
            </a:r>
            <a:r>
              <a:rPr lang="en-US" altLang="zh-TW" sz="2800"/>
              <a:t>0</a:t>
            </a:r>
            <a:r>
              <a:rPr lang="zh-CN" altLang="en-US" sz="2800">
                <a:latin typeface="Arial" panose="020B0604020202020204" pitchFamily="34" charset="0"/>
              </a:rPr>
              <a:t>，</a:t>
            </a:r>
            <a:r>
              <a:rPr lang="zh-TW" altLang="en-US" sz="2800">
                <a:latin typeface="Arial" panose="020B0604020202020204" pitchFamily="34" charset="0"/>
              </a:rPr>
              <a:t>则</a:t>
            </a:r>
            <a:r>
              <a:rPr lang="en-US" altLang="zh-CN" sz="2800" i="1">
                <a:latin typeface="Book Antiqua" panose="02040602050305030304" pitchFamily="18" charset="0"/>
              </a:rPr>
              <a:t>v</a:t>
            </a:r>
            <a:r>
              <a:rPr lang="en-US" altLang="zh-CN" sz="2800" baseline="-25000"/>
              <a:t>2</a:t>
            </a:r>
            <a:r>
              <a:rPr lang="en-US" altLang="zh-CN" sz="2800"/>
              <a:t> </a:t>
            </a:r>
            <a:r>
              <a:rPr lang="en-US" altLang="zh-CN" sz="2800">
                <a:latin typeface="Arial" panose="020B0604020202020204" pitchFamily="34" charset="0"/>
              </a:rPr>
              <a:t>= </a:t>
            </a:r>
            <a:r>
              <a:rPr lang="en-US" altLang="zh-CN" sz="2800" i="1">
                <a:latin typeface="Book Antiqua" panose="02040602050305030304" pitchFamily="18" charset="0"/>
              </a:rPr>
              <a:t>v</a:t>
            </a:r>
            <a:r>
              <a:rPr lang="en-US" altLang="zh-CN" sz="2800" baseline="-25000"/>
              <a:t>1</a:t>
            </a:r>
            <a:r>
              <a:rPr lang="zh-CN" altLang="en-US" sz="2800">
                <a:latin typeface="Arial" panose="020B0604020202020204" pitchFamily="34" charset="0"/>
              </a:rPr>
              <a:t>，为</a:t>
            </a:r>
            <a:r>
              <a:rPr lang="zh-TW" altLang="en-US" sz="2800">
                <a:latin typeface="Arial" panose="020B0604020202020204" pitchFamily="34" charset="0"/>
              </a:rPr>
              <a:t>完全非弹性碰撞</a:t>
            </a:r>
            <a:r>
              <a:rPr lang="zh-CN" altLang="en-US" sz="2800">
                <a:latin typeface="Arial" panose="020B0604020202020204" pitchFamily="34" charset="0"/>
              </a:rPr>
              <a:t>。 </a:t>
            </a:r>
          </a:p>
        </p:txBody>
      </p:sp>
      <p:sp>
        <p:nvSpPr>
          <p:cNvPr id="398346" name="Text Box 10"/>
          <p:cNvSpPr txBox="1">
            <a:spLocks noChangeArrowheads="1"/>
          </p:cNvSpPr>
          <p:nvPr/>
        </p:nvSpPr>
        <p:spPr bwMode="auto">
          <a:xfrm>
            <a:off x="381000" y="5257800"/>
            <a:ext cx="8604250" cy="519113"/>
          </a:xfrm>
          <a:prstGeom prst="rect">
            <a:avLst/>
          </a:prstGeom>
          <a:noFill/>
          <a:ln w="9525">
            <a:noFill/>
            <a:miter lim="800000"/>
          </a:ln>
          <a:effectLst/>
        </p:spPr>
        <p:txBody>
          <a:bodyPr>
            <a:spAutoFit/>
          </a:bodyPr>
          <a:lstStyle/>
          <a:p>
            <a:pPr>
              <a:spcBef>
                <a:spcPct val="50000"/>
              </a:spcBef>
            </a:pPr>
            <a:r>
              <a:rPr lang="en-US" altLang="zh-TW" sz="2800" i="1" dirty="0"/>
              <a:t>e =</a:t>
            </a:r>
            <a:r>
              <a:rPr lang="en-US" altLang="zh-TW" sz="2800" dirty="0"/>
              <a:t>1</a:t>
            </a:r>
            <a:r>
              <a:rPr lang="zh-CN" altLang="en-US" sz="2800" i="1" dirty="0"/>
              <a:t>，</a:t>
            </a:r>
            <a:r>
              <a:rPr lang="zh-TW" altLang="en-US" sz="2800" dirty="0">
                <a:latin typeface="Arial" panose="020B0604020202020204" pitchFamily="34" charset="0"/>
              </a:rPr>
              <a:t>则分离速度等于接近速度</a:t>
            </a:r>
            <a:r>
              <a:rPr lang="zh-CN" altLang="en-US" sz="2800" dirty="0">
                <a:latin typeface="Arial" panose="020B0604020202020204" pitchFamily="34" charset="0"/>
              </a:rPr>
              <a:t>，为</a:t>
            </a:r>
            <a:r>
              <a:rPr lang="zh-TW" altLang="en-US" sz="2800" dirty="0">
                <a:latin typeface="Arial" panose="020B0604020202020204" pitchFamily="34" charset="0"/>
              </a:rPr>
              <a:t>完全弹性碰撞</a:t>
            </a:r>
            <a:r>
              <a:rPr lang="zh-CN" altLang="en-US" sz="2800" dirty="0">
                <a:latin typeface="Arial" panose="020B0604020202020204" pitchFamily="34" charset="0"/>
              </a:rPr>
              <a:t>。 </a:t>
            </a:r>
          </a:p>
        </p:txBody>
      </p:sp>
      <p:sp>
        <p:nvSpPr>
          <p:cNvPr id="398347" name="Text Box 11"/>
          <p:cNvSpPr txBox="1">
            <a:spLocks noChangeArrowheads="1"/>
          </p:cNvSpPr>
          <p:nvPr/>
        </p:nvSpPr>
        <p:spPr bwMode="auto">
          <a:xfrm>
            <a:off x="458788" y="5867400"/>
            <a:ext cx="5256212" cy="519112"/>
          </a:xfrm>
          <a:prstGeom prst="rect">
            <a:avLst/>
          </a:prstGeom>
          <a:noFill/>
          <a:ln w="9525">
            <a:noFill/>
            <a:miter lim="800000"/>
          </a:ln>
          <a:effectLst/>
        </p:spPr>
        <p:txBody>
          <a:bodyPr>
            <a:spAutoFit/>
          </a:bodyPr>
          <a:lstStyle/>
          <a:p>
            <a:pPr>
              <a:spcBef>
                <a:spcPct val="50000"/>
              </a:spcBef>
            </a:pPr>
            <a:r>
              <a:rPr lang="zh-TW" altLang="en-US" sz="2800" dirty="0">
                <a:latin typeface="Arial" panose="020B0604020202020204" pitchFamily="34" charset="0"/>
              </a:rPr>
              <a:t>一般</a:t>
            </a:r>
            <a:r>
              <a:rPr lang="zh-CN" altLang="en-US" sz="2800" dirty="0">
                <a:latin typeface="Arial" panose="020B0604020202020204" pitchFamily="34" charset="0"/>
              </a:rPr>
              <a:t>非弹性碰撞</a:t>
            </a:r>
            <a:r>
              <a:rPr lang="zh-CN" altLang="en-US" sz="2800" dirty="0">
                <a:latin typeface="Arial" panose="020B0604020202020204" pitchFamily="34" charset="0"/>
                <a:ea typeface="PMingLiU" pitchFamily="18" charset="-120"/>
              </a:rPr>
              <a:t>：</a:t>
            </a:r>
            <a:r>
              <a:rPr lang="en-US" altLang="zh-TW" sz="2800" dirty="0">
                <a:ea typeface="PMingLiU" pitchFamily="18" charset="-120"/>
              </a:rPr>
              <a:t>0</a:t>
            </a:r>
            <a:r>
              <a:rPr lang="en-US" altLang="zh-CN" sz="2800" dirty="0">
                <a:ea typeface="PMingLiU" pitchFamily="18" charset="-120"/>
              </a:rPr>
              <a:t> </a:t>
            </a:r>
            <a:r>
              <a:rPr lang="en-US" altLang="zh-TW" sz="2800" dirty="0">
                <a:ea typeface="PMingLiU" pitchFamily="18" charset="-120"/>
              </a:rPr>
              <a:t>&lt;</a:t>
            </a:r>
            <a:r>
              <a:rPr lang="en-US" altLang="zh-CN" sz="2800" dirty="0">
                <a:ea typeface="PMingLiU" pitchFamily="18" charset="-120"/>
              </a:rPr>
              <a:t> </a:t>
            </a:r>
            <a:r>
              <a:rPr lang="en-US" altLang="zh-TW" sz="2800" i="1" dirty="0">
                <a:ea typeface="PMingLiU" pitchFamily="18" charset="-120"/>
              </a:rPr>
              <a:t>e </a:t>
            </a:r>
            <a:r>
              <a:rPr lang="en-US" altLang="zh-TW" sz="2800" dirty="0">
                <a:ea typeface="PMingLiU" pitchFamily="18" charset="-120"/>
              </a:rPr>
              <a:t>&lt;</a:t>
            </a:r>
            <a:r>
              <a:rPr lang="en-US" altLang="zh-CN" sz="2800" dirty="0">
                <a:ea typeface="PMingLiU" pitchFamily="18" charset="-120"/>
              </a:rPr>
              <a:t> </a:t>
            </a:r>
            <a:r>
              <a:rPr lang="en-US" altLang="zh-TW" sz="2800" dirty="0">
                <a:ea typeface="PMingLiU" pitchFamily="18" charset="-120"/>
              </a:rPr>
              <a:t>1</a:t>
            </a:r>
            <a:r>
              <a:rPr lang="en-US" altLang="zh-CN" sz="2800" dirty="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41"/>
                                        </p:tgtEl>
                                        <p:attrNameLst>
                                          <p:attrName>style.visibility</p:attrName>
                                        </p:attrNameLst>
                                      </p:cBhvr>
                                      <p:to>
                                        <p:strVal val="visible"/>
                                      </p:to>
                                    </p:set>
                                    <p:animEffect transition="in" filter="blinds(horizontal)">
                                      <p:cBhvr>
                                        <p:cTn id="7" dur="500"/>
                                        <p:tgtEl>
                                          <p:spTgt spid="398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8342"/>
                                        </p:tgtEl>
                                        <p:attrNameLst>
                                          <p:attrName>style.visibility</p:attrName>
                                        </p:attrNameLst>
                                      </p:cBhvr>
                                      <p:to>
                                        <p:strVal val="visible"/>
                                      </p:to>
                                    </p:set>
                                    <p:animEffect transition="in" filter="wipe(left)">
                                      <p:cBhvr>
                                        <p:cTn id="12" dur="500"/>
                                        <p:tgtEl>
                                          <p:spTgt spid="3983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8345"/>
                                        </p:tgtEl>
                                        <p:attrNameLst>
                                          <p:attrName>style.visibility</p:attrName>
                                        </p:attrNameLst>
                                      </p:cBhvr>
                                      <p:to>
                                        <p:strVal val="visible"/>
                                      </p:to>
                                    </p:set>
                                    <p:animEffect transition="in" filter="wipe(left)">
                                      <p:cBhvr>
                                        <p:cTn id="17" dur="500"/>
                                        <p:tgtEl>
                                          <p:spTgt spid="3983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8346"/>
                                        </p:tgtEl>
                                        <p:attrNameLst>
                                          <p:attrName>style.visibility</p:attrName>
                                        </p:attrNameLst>
                                      </p:cBhvr>
                                      <p:to>
                                        <p:strVal val="visible"/>
                                      </p:to>
                                    </p:set>
                                    <p:animEffect transition="in" filter="wipe(left)">
                                      <p:cBhvr>
                                        <p:cTn id="22" dur="500"/>
                                        <p:tgtEl>
                                          <p:spTgt spid="3983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8347"/>
                                        </p:tgtEl>
                                        <p:attrNameLst>
                                          <p:attrName>style.visibility</p:attrName>
                                        </p:attrNameLst>
                                      </p:cBhvr>
                                      <p:to>
                                        <p:strVal val="visible"/>
                                      </p:to>
                                    </p:set>
                                    <p:animEffect transition="in" filter="wipe(left)">
                                      <p:cBhvr>
                                        <p:cTn id="27" dur="500"/>
                                        <p:tgtEl>
                                          <p:spTgt spid="398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p:bldP spid="398345" grpId="0"/>
      <p:bldP spid="398346" grpId="0"/>
      <p:bldP spid="3983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21" name="灯片编号占位符 4"/>
          <p:cNvSpPr>
            <a:spLocks noGrp="1"/>
          </p:cNvSpPr>
          <p:nvPr>
            <p:ph type="sldNum" sz="quarter" idx="12"/>
          </p:nvPr>
        </p:nvSpPr>
        <p:spPr/>
        <p:txBody>
          <a:bodyPr/>
          <a:lstStyle/>
          <a:p>
            <a:fld id="{1DD730BE-7C53-4A56-8A18-5DEBA7E7D9AA}" type="slidenum">
              <a:rPr lang="en-US" altLang="zh-CN"/>
              <a:pPr/>
              <a:t>55</a:t>
            </a:fld>
            <a:endParaRPr lang="en-US" altLang="zh-CN"/>
          </a:p>
        </p:txBody>
      </p:sp>
      <p:sp>
        <p:nvSpPr>
          <p:cNvPr id="401411"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graphicFrame>
        <p:nvGraphicFramePr>
          <p:cNvPr id="401412" name="Object 4"/>
          <p:cNvGraphicFramePr>
            <a:graphicFrameLocks noChangeAspect="1"/>
          </p:cNvGraphicFramePr>
          <p:nvPr/>
        </p:nvGraphicFramePr>
        <p:xfrm>
          <a:off x="1446213" y="1222375"/>
          <a:ext cx="7202487" cy="1725613"/>
        </p:xfrm>
        <a:graphic>
          <a:graphicData uri="http://schemas.openxmlformats.org/presentationml/2006/ole">
            <mc:AlternateContent xmlns:mc="http://schemas.openxmlformats.org/markup-compatibility/2006">
              <mc:Choice xmlns:v="urn:schemas-microsoft-com:vml" Requires="v">
                <p:oleObj spid="_x0000_s72715" name="Document" r:id="rId4" imgW="3608182" imgH="866664" progId="Word.Document.8">
                  <p:embed/>
                </p:oleObj>
              </mc:Choice>
              <mc:Fallback>
                <p:oleObj name="Document" r:id="rId4" imgW="3608182" imgH="866664" progId="Word.Document.8">
                  <p:embed/>
                  <p:pic>
                    <p:nvPicPr>
                      <p:cNvPr id="0" name="Picture 1" descr="image2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213" y="1222375"/>
                        <a:ext cx="7202487"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1413" name="Group 5"/>
          <p:cNvGrpSpPr/>
          <p:nvPr/>
        </p:nvGrpSpPr>
        <p:grpSpPr bwMode="auto">
          <a:xfrm>
            <a:off x="3657600" y="2940050"/>
            <a:ext cx="2014538" cy="3384550"/>
            <a:chOff x="3651" y="2069"/>
            <a:chExt cx="1134" cy="1905"/>
          </a:xfrm>
        </p:grpSpPr>
        <p:sp>
          <p:nvSpPr>
            <p:cNvPr id="401414" name="Rectangle 6"/>
            <p:cNvSpPr>
              <a:spLocks noChangeArrowheads="1"/>
            </p:cNvSpPr>
            <p:nvPr/>
          </p:nvSpPr>
          <p:spPr bwMode="auto">
            <a:xfrm>
              <a:off x="4014" y="2114"/>
              <a:ext cx="227" cy="181"/>
            </a:xfrm>
            <a:prstGeom prst="rect">
              <a:avLst/>
            </a:prstGeom>
            <a:gradFill rotWithShape="1">
              <a:gsLst>
                <a:gs pos="0">
                  <a:srgbClr val="FF0000"/>
                </a:gs>
                <a:gs pos="100000">
                  <a:schemeClr val="bg1"/>
                </a:gs>
              </a:gsLst>
              <a:lin ang="5400000" scaled="1"/>
            </a:gradFill>
            <a:ln w="9525">
              <a:solidFill>
                <a:srgbClr val="CC0066"/>
              </a:solidFill>
              <a:miter lim="800000"/>
            </a:ln>
            <a:effectLst/>
          </p:spPr>
          <p:txBody>
            <a:bodyPr wrap="none" anchor="ctr"/>
            <a:lstStyle/>
            <a:p>
              <a:endParaRPr lang="zh-CN" altLang="en-US"/>
            </a:p>
          </p:txBody>
        </p:sp>
        <p:sp>
          <p:nvSpPr>
            <p:cNvPr id="401415" name="Rectangle 7"/>
            <p:cNvSpPr>
              <a:spLocks noChangeArrowheads="1"/>
            </p:cNvSpPr>
            <p:nvPr/>
          </p:nvSpPr>
          <p:spPr bwMode="auto">
            <a:xfrm>
              <a:off x="3968" y="2749"/>
              <a:ext cx="363" cy="227"/>
            </a:xfrm>
            <a:prstGeom prst="rect">
              <a:avLst/>
            </a:prstGeom>
            <a:gradFill rotWithShape="1">
              <a:gsLst>
                <a:gs pos="0">
                  <a:srgbClr val="FF0000"/>
                </a:gs>
                <a:gs pos="100000">
                  <a:schemeClr val="bg1"/>
                </a:gs>
              </a:gsLst>
              <a:lin ang="5400000" scaled="1"/>
            </a:gradFill>
            <a:ln w="9525">
              <a:solidFill>
                <a:srgbClr val="CC0066"/>
              </a:solidFill>
              <a:miter lim="800000"/>
            </a:ln>
            <a:effectLst/>
          </p:spPr>
          <p:txBody>
            <a:bodyPr wrap="none" anchor="ctr"/>
            <a:lstStyle/>
            <a:p>
              <a:endParaRPr lang="zh-CN" altLang="en-US"/>
            </a:p>
          </p:txBody>
        </p:sp>
        <p:sp>
          <p:nvSpPr>
            <p:cNvPr id="401416" name="Freeform 8"/>
            <p:cNvSpPr/>
            <p:nvPr/>
          </p:nvSpPr>
          <p:spPr bwMode="auto">
            <a:xfrm rot="-5400000">
              <a:off x="3702" y="3288"/>
              <a:ext cx="895" cy="272"/>
            </a:xfrm>
            <a:custGeom>
              <a:avLst/>
              <a:gdLst/>
              <a:ahLst/>
              <a:cxnLst>
                <a:cxn ang="0">
                  <a:pos x="0" y="159"/>
                </a:cxn>
                <a:cxn ang="0">
                  <a:pos x="90" y="23"/>
                </a:cxn>
                <a:cxn ang="0">
                  <a:pos x="181" y="295"/>
                </a:cxn>
                <a:cxn ang="0">
                  <a:pos x="272" y="23"/>
                </a:cxn>
                <a:cxn ang="0">
                  <a:pos x="362" y="295"/>
                </a:cxn>
                <a:cxn ang="0">
                  <a:pos x="453" y="23"/>
                </a:cxn>
                <a:cxn ang="0">
                  <a:pos x="544" y="295"/>
                </a:cxn>
                <a:cxn ang="0">
                  <a:pos x="635" y="23"/>
                </a:cxn>
                <a:cxn ang="0">
                  <a:pos x="725" y="295"/>
                </a:cxn>
                <a:cxn ang="0">
                  <a:pos x="816" y="23"/>
                </a:cxn>
                <a:cxn ang="0">
                  <a:pos x="907" y="295"/>
                </a:cxn>
                <a:cxn ang="0">
                  <a:pos x="998" y="23"/>
                </a:cxn>
                <a:cxn ang="0">
                  <a:pos x="1088" y="295"/>
                </a:cxn>
                <a:cxn ang="0">
                  <a:pos x="1179" y="23"/>
                </a:cxn>
                <a:cxn ang="0">
                  <a:pos x="1270" y="295"/>
                </a:cxn>
                <a:cxn ang="0">
                  <a:pos x="1360" y="23"/>
                </a:cxn>
                <a:cxn ang="0">
                  <a:pos x="1451" y="295"/>
                </a:cxn>
                <a:cxn ang="0">
                  <a:pos x="1542" y="23"/>
                </a:cxn>
                <a:cxn ang="0">
                  <a:pos x="1633" y="295"/>
                </a:cxn>
                <a:cxn ang="0">
                  <a:pos x="1723" y="159"/>
                </a:cxn>
              </a:cxnLst>
              <a:rect l="0" t="0" r="r" b="b"/>
              <a:pathLst>
                <a:path w="1723" h="318">
                  <a:moveTo>
                    <a:pt x="0" y="159"/>
                  </a:moveTo>
                  <a:cubicBezTo>
                    <a:pt x="30" y="79"/>
                    <a:pt x="60" y="0"/>
                    <a:pt x="90" y="23"/>
                  </a:cubicBezTo>
                  <a:cubicBezTo>
                    <a:pt x="120" y="46"/>
                    <a:pt x="151" y="295"/>
                    <a:pt x="181" y="295"/>
                  </a:cubicBezTo>
                  <a:cubicBezTo>
                    <a:pt x="211" y="295"/>
                    <a:pt x="242" y="23"/>
                    <a:pt x="272" y="23"/>
                  </a:cubicBezTo>
                  <a:cubicBezTo>
                    <a:pt x="302" y="23"/>
                    <a:pt x="332" y="295"/>
                    <a:pt x="362" y="295"/>
                  </a:cubicBezTo>
                  <a:cubicBezTo>
                    <a:pt x="392" y="295"/>
                    <a:pt x="423" y="23"/>
                    <a:pt x="453" y="23"/>
                  </a:cubicBezTo>
                  <a:cubicBezTo>
                    <a:pt x="483" y="23"/>
                    <a:pt x="514" y="295"/>
                    <a:pt x="544" y="295"/>
                  </a:cubicBezTo>
                  <a:cubicBezTo>
                    <a:pt x="574" y="295"/>
                    <a:pt x="605" y="23"/>
                    <a:pt x="635" y="23"/>
                  </a:cubicBezTo>
                  <a:cubicBezTo>
                    <a:pt x="665" y="23"/>
                    <a:pt x="695" y="295"/>
                    <a:pt x="725" y="295"/>
                  </a:cubicBezTo>
                  <a:cubicBezTo>
                    <a:pt x="755" y="295"/>
                    <a:pt x="786" y="23"/>
                    <a:pt x="816" y="23"/>
                  </a:cubicBezTo>
                  <a:cubicBezTo>
                    <a:pt x="846" y="23"/>
                    <a:pt x="877" y="295"/>
                    <a:pt x="907" y="295"/>
                  </a:cubicBezTo>
                  <a:cubicBezTo>
                    <a:pt x="937" y="295"/>
                    <a:pt x="968" y="23"/>
                    <a:pt x="998" y="23"/>
                  </a:cubicBezTo>
                  <a:cubicBezTo>
                    <a:pt x="1028" y="23"/>
                    <a:pt x="1058" y="295"/>
                    <a:pt x="1088" y="295"/>
                  </a:cubicBezTo>
                  <a:cubicBezTo>
                    <a:pt x="1118" y="295"/>
                    <a:pt x="1149" y="23"/>
                    <a:pt x="1179" y="23"/>
                  </a:cubicBezTo>
                  <a:cubicBezTo>
                    <a:pt x="1209" y="23"/>
                    <a:pt x="1240" y="295"/>
                    <a:pt x="1270" y="295"/>
                  </a:cubicBezTo>
                  <a:cubicBezTo>
                    <a:pt x="1300" y="295"/>
                    <a:pt x="1330" y="23"/>
                    <a:pt x="1360" y="23"/>
                  </a:cubicBezTo>
                  <a:cubicBezTo>
                    <a:pt x="1390" y="23"/>
                    <a:pt x="1421" y="295"/>
                    <a:pt x="1451" y="295"/>
                  </a:cubicBezTo>
                  <a:cubicBezTo>
                    <a:pt x="1481" y="295"/>
                    <a:pt x="1512" y="23"/>
                    <a:pt x="1542" y="23"/>
                  </a:cubicBezTo>
                  <a:cubicBezTo>
                    <a:pt x="1572" y="23"/>
                    <a:pt x="1603" y="272"/>
                    <a:pt x="1633" y="295"/>
                  </a:cubicBezTo>
                  <a:cubicBezTo>
                    <a:pt x="1663" y="318"/>
                    <a:pt x="1693" y="238"/>
                    <a:pt x="1723" y="159"/>
                  </a:cubicBezTo>
                </a:path>
              </a:pathLst>
            </a:custGeom>
            <a:noFill/>
            <a:ln w="9525">
              <a:solidFill>
                <a:srgbClr val="000066"/>
              </a:solidFill>
              <a:round/>
            </a:ln>
            <a:effectLst/>
          </p:spPr>
          <p:txBody>
            <a:bodyPr/>
            <a:lstStyle/>
            <a:p>
              <a:endParaRPr lang="zh-CN" altLang="en-US"/>
            </a:p>
          </p:txBody>
        </p:sp>
        <p:sp>
          <p:nvSpPr>
            <p:cNvPr id="401417" name="Rectangle 9" descr="浅色上对角线"/>
            <p:cNvSpPr>
              <a:spLocks noChangeArrowheads="1"/>
            </p:cNvSpPr>
            <p:nvPr/>
          </p:nvSpPr>
          <p:spPr bwMode="auto">
            <a:xfrm>
              <a:off x="3651" y="3883"/>
              <a:ext cx="998" cy="91"/>
            </a:xfrm>
            <a:prstGeom prst="rect">
              <a:avLst/>
            </a:prstGeom>
            <a:pattFill prst="ltUpDiag">
              <a:fgClr>
                <a:srgbClr val="000066"/>
              </a:fgClr>
              <a:bgClr>
                <a:srgbClr val="EDF3FF"/>
              </a:bgClr>
            </a:pattFill>
            <a:ln w="9525" algn="ctr">
              <a:noFill/>
              <a:miter lim="800000"/>
            </a:ln>
            <a:effectLst/>
          </p:spPr>
          <p:txBody>
            <a:bodyPr wrap="none" anchor="ctr"/>
            <a:lstStyle/>
            <a:p>
              <a:endParaRPr lang="zh-CN" altLang="en-US"/>
            </a:p>
          </p:txBody>
        </p:sp>
        <p:sp>
          <p:nvSpPr>
            <p:cNvPr id="401418" name="Line 10"/>
            <p:cNvSpPr>
              <a:spLocks noChangeShapeType="1"/>
            </p:cNvSpPr>
            <p:nvPr/>
          </p:nvSpPr>
          <p:spPr bwMode="auto">
            <a:xfrm>
              <a:off x="3651" y="3883"/>
              <a:ext cx="998" cy="0"/>
            </a:xfrm>
            <a:prstGeom prst="line">
              <a:avLst/>
            </a:prstGeom>
            <a:noFill/>
            <a:ln w="19050">
              <a:solidFill>
                <a:srgbClr val="000066"/>
              </a:solidFill>
              <a:round/>
            </a:ln>
            <a:effectLst/>
          </p:spPr>
          <p:txBody>
            <a:bodyPr/>
            <a:lstStyle/>
            <a:p>
              <a:endParaRPr lang="zh-CN" altLang="en-US"/>
            </a:p>
          </p:txBody>
        </p:sp>
        <p:sp>
          <p:nvSpPr>
            <p:cNvPr id="401419" name="Line 11"/>
            <p:cNvSpPr>
              <a:spLocks noChangeShapeType="1"/>
            </p:cNvSpPr>
            <p:nvPr/>
          </p:nvSpPr>
          <p:spPr bwMode="auto">
            <a:xfrm>
              <a:off x="4377" y="2296"/>
              <a:ext cx="272" cy="0"/>
            </a:xfrm>
            <a:prstGeom prst="line">
              <a:avLst/>
            </a:prstGeom>
            <a:noFill/>
            <a:ln w="19050">
              <a:solidFill>
                <a:srgbClr val="000066"/>
              </a:solidFill>
              <a:round/>
            </a:ln>
            <a:effectLst/>
          </p:spPr>
          <p:txBody>
            <a:bodyPr/>
            <a:lstStyle/>
            <a:p>
              <a:endParaRPr lang="zh-CN" altLang="en-US"/>
            </a:p>
          </p:txBody>
        </p:sp>
        <p:sp>
          <p:nvSpPr>
            <p:cNvPr id="401420" name="Line 12"/>
            <p:cNvSpPr>
              <a:spLocks noChangeShapeType="1"/>
            </p:cNvSpPr>
            <p:nvPr/>
          </p:nvSpPr>
          <p:spPr bwMode="auto">
            <a:xfrm>
              <a:off x="4377" y="2749"/>
              <a:ext cx="272" cy="0"/>
            </a:xfrm>
            <a:prstGeom prst="line">
              <a:avLst/>
            </a:prstGeom>
            <a:noFill/>
            <a:ln w="19050">
              <a:solidFill>
                <a:srgbClr val="000066"/>
              </a:solidFill>
              <a:round/>
            </a:ln>
            <a:effectLst/>
          </p:spPr>
          <p:txBody>
            <a:bodyPr/>
            <a:lstStyle/>
            <a:p>
              <a:endParaRPr lang="zh-CN" altLang="en-US"/>
            </a:p>
          </p:txBody>
        </p:sp>
        <p:sp>
          <p:nvSpPr>
            <p:cNvPr id="401421" name="Line 13"/>
            <p:cNvSpPr>
              <a:spLocks noChangeShapeType="1"/>
            </p:cNvSpPr>
            <p:nvPr/>
          </p:nvSpPr>
          <p:spPr bwMode="auto">
            <a:xfrm>
              <a:off x="4377" y="2296"/>
              <a:ext cx="272" cy="0"/>
            </a:xfrm>
            <a:prstGeom prst="line">
              <a:avLst/>
            </a:prstGeom>
            <a:noFill/>
            <a:ln w="19050">
              <a:solidFill>
                <a:srgbClr val="000066"/>
              </a:solidFill>
              <a:round/>
            </a:ln>
            <a:effectLst/>
          </p:spPr>
          <p:txBody>
            <a:bodyPr/>
            <a:lstStyle/>
            <a:p>
              <a:endParaRPr lang="zh-CN" altLang="en-US"/>
            </a:p>
          </p:txBody>
        </p:sp>
        <p:sp>
          <p:nvSpPr>
            <p:cNvPr id="401422" name="Line 14"/>
            <p:cNvSpPr>
              <a:spLocks noChangeShapeType="1"/>
            </p:cNvSpPr>
            <p:nvPr/>
          </p:nvSpPr>
          <p:spPr bwMode="auto">
            <a:xfrm flipV="1">
              <a:off x="4513" y="2296"/>
              <a:ext cx="0" cy="136"/>
            </a:xfrm>
            <a:prstGeom prst="line">
              <a:avLst/>
            </a:prstGeom>
            <a:noFill/>
            <a:ln w="19050">
              <a:solidFill>
                <a:srgbClr val="000066"/>
              </a:solidFill>
              <a:round/>
              <a:tailEnd type="triangle" w="sm" len="lg"/>
            </a:ln>
            <a:effectLst/>
          </p:spPr>
          <p:txBody>
            <a:bodyPr/>
            <a:lstStyle/>
            <a:p>
              <a:endParaRPr lang="zh-CN" altLang="en-US"/>
            </a:p>
          </p:txBody>
        </p:sp>
        <p:sp>
          <p:nvSpPr>
            <p:cNvPr id="401423" name="Line 15"/>
            <p:cNvSpPr>
              <a:spLocks noChangeShapeType="1"/>
            </p:cNvSpPr>
            <p:nvPr/>
          </p:nvSpPr>
          <p:spPr bwMode="auto">
            <a:xfrm>
              <a:off x="4513" y="2613"/>
              <a:ext cx="0" cy="136"/>
            </a:xfrm>
            <a:prstGeom prst="line">
              <a:avLst/>
            </a:prstGeom>
            <a:noFill/>
            <a:ln w="19050">
              <a:solidFill>
                <a:srgbClr val="000066"/>
              </a:solidFill>
              <a:round/>
              <a:tailEnd type="triangle" w="sm" len="lg"/>
            </a:ln>
            <a:effectLst/>
          </p:spPr>
          <p:txBody>
            <a:bodyPr/>
            <a:lstStyle/>
            <a:p>
              <a:endParaRPr lang="zh-CN" altLang="en-US"/>
            </a:p>
          </p:txBody>
        </p:sp>
        <p:sp>
          <p:nvSpPr>
            <p:cNvPr id="401424" name="Text Box 16"/>
            <p:cNvSpPr txBox="1">
              <a:spLocks noChangeArrowheads="1"/>
            </p:cNvSpPr>
            <p:nvPr/>
          </p:nvSpPr>
          <p:spPr bwMode="auto">
            <a:xfrm>
              <a:off x="4422" y="2409"/>
              <a:ext cx="363" cy="258"/>
            </a:xfrm>
            <a:prstGeom prst="rect">
              <a:avLst/>
            </a:prstGeom>
            <a:noFill/>
            <a:ln w="19050">
              <a:noFill/>
              <a:miter lim="800000"/>
            </a:ln>
            <a:effectLst/>
          </p:spPr>
          <p:txBody>
            <a:bodyPr>
              <a:spAutoFit/>
            </a:bodyPr>
            <a:lstStyle/>
            <a:p>
              <a:pPr>
                <a:spcBef>
                  <a:spcPct val="50000"/>
                </a:spcBef>
              </a:pPr>
              <a:r>
                <a:rPr lang="en-US" altLang="zh-CN" sz="2400" i="1">
                  <a:solidFill>
                    <a:srgbClr val="000066"/>
                  </a:solidFill>
                </a:rPr>
                <a:t>h</a:t>
              </a:r>
            </a:p>
          </p:txBody>
        </p:sp>
        <p:sp>
          <p:nvSpPr>
            <p:cNvPr id="401425" name="Text Box 17"/>
            <p:cNvSpPr txBox="1">
              <a:spLocks noChangeArrowheads="1"/>
            </p:cNvSpPr>
            <p:nvPr/>
          </p:nvSpPr>
          <p:spPr bwMode="auto">
            <a:xfrm>
              <a:off x="3742" y="2069"/>
              <a:ext cx="317" cy="260"/>
            </a:xfrm>
            <a:prstGeom prst="rect">
              <a:avLst/>
            </a:prstGeom>
            <a:noFill/>
            <a:ln w="9525">
              <a:noFill/>
              <a:miter lim="800000"/>
            </a:ln>
            <a:effectLst/>
          </p:spPr>
          <p:txBody>
            <a:bodyPr>
              <a:spAutoFit/>
            </a:bodyPr>
            <a:lstStyle/>
            <a:p>
              <a:pPr>
                <a:spcBef>
                  <a:spcPct val="50000"/>
                </a:spcBef>
              </a:pPr>
              <a:r>
                <a:rPr lang="en-US" altLang="zh-CN" sz="2400" dirty="0" smtClean="0">
                  <a:solidFill>
                    <a:srgbClr val="000066"/>
                  </a:solidFill>
                </a:rPr>
                <a:t>B</a:t>
              </a:r>
              <a:endParaRPr lang="en-US" altLang="zh-CN" sz="2400" dirty="0">
                <a:solidFill>
                  <a:srgbClr val="000066"/>
                </a:solidFill>
              </a:endParaRPr>
            </a:p>
          </p:txBody>
        </p:sp>
        <p:sp>
          <p:nvSpPr>
            <p:cNvPr id="401426" name="Text Box 18"/>
            <p:cNvSpPr txBox="1">
              <a:spLocks noChangeArrowheads="1"/>
            </p:cNvSpPr>
            <p:nvPr/>
          </p:nvSpPr>
          <p:spPr bwMode="auto">
            <a:xfrm>
              <a:off x="3742" y="2749"/>
              <a:ext cx="317" cy="260"/>
            </a:xfrm>
            <a:prstGeom prst="rect">
              <a:avLst/>
            </a:prstGeom>
            <a:noFill/>
            <a:ln w="9525">
              <a:noFill/>
              <a:miter lim="800000"/>
            </a:ln>
            <a:effectLst/>
          </p:spPr>
          <p:txBody>
            <a:bodyPr>
              <a:spAutoFit/>
            </a:bodyPr>
            <a:lstStyle/>
            <a:p>
              <a:pPr>
                <a:spcBef>
                  <a:spcPct val="50000"/>
                </a:spcBef>
              </a:pPr>
              <a:r>
                <a:rPr lang="en-US" altLang="zh-CN" sz="2400" dirty="0" smtClean="0">
                  <a:solidFill>
                    <a:srgbClr val="000066"/>
                  </a:solidFill>
                </a:rPr>
                <a:t>A</a:t>
              </a:r>
              <a:endParaRPr lang="en-US" altLang="zh-CN" sz="2400" dirty="0">
                <a:solidFill>
                  <a:srgbClr val="000066"/>
                </a:solidFill>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7" name="灯片编号占位符 4"/>
          <p:cNvSpPr>
            <a:spLocks noGrp="1"/>
          </p:cNvSpPr>
          <p:nvPr>
            <p:ph type="sldNum" sz="quarter" idx="12"/>
          </p:nvPr>
        </p:nvSpPr>
        <p:spPr/>
        <p:txBody>
          <a:bodyPr/>
          <a:lstStyle/>
          <a:p>
            <a:fld id="{FEC8E4B6-BE80-4130-B931-DD6FB34602DC}" type="slidenum">
              <a:rPr lang="en-US" altLang="zh-CN"/>
              <a:pPr/>
              <a:t>56</a:t>
            </a:fld>
            <a:endParaRPr lang="en-US" altLang="zh-CN"/>
          </a:p>
        </p:txBody>
      </p:sp>
      <p:sp>
        <p:nvSpPr>
          <p:cNvPr id="402435"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pic>
        <p:nvPicPr>
          <p:cNvPr id="402436" name="Picture 4"/>
          <p:cNvPicPr>
            <a:picLocks noChangeAspect="1" noChangeArrowheads="1"/>
          </p:cNvPicPr>
          <p:nvPr/>
        </p:nvPicPr>
        <p:blipFill>
          <a:blip r:embed="rId2" cstate="print"/>
          <a:srcRect b="12213"/>
          <a:stretch>
            <a:fillRect/>
          </a:stretch>
        </p:blipFill>
        <p:spPr bwMode="auto">
          <a:xfrm>
            <a:off x="2590800" y="1219200"/>
            <a:ext cx="3700463" cy="5257800"/>
          </a:xfrm>
          <a:prstGeom prst="rect">
            <a:avLst/>
          </a:prstGeom>
          <a:noFill/>
          <a:ln w="19050">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8" name="灯片编号占位符 4"/>
          <p:cNvSpPr>
            <a:spLocks noGrp="1"/>
          </p:cNvSpPr>
          <p:nvPr>
            <p:ph type="sldNum" sz="quarter" idx="12"/>
          </p:nvPr>
        </p:nvSpPr>
        <p:spPr/>
        <p:txBody>
          <a:bodyPr/>
          <a:lstStyle/>
          <a:p>
            <a:fld id="{4827C083-4E36-4CFC-A2E3-4D064A200CD6}" type="slidenum">
              <a:rPr lang="en-US" altLang="zh-CN"/>
              <a:pPr/>
              <a:t>57</a:t>
            </a:fld>
            <a:endParaRPr lang="en-US" altLang="zh-CN"/>
          </a:p>
        </p:txBody>
      </p:sp>
      <p:sp>
        <p:nvSpPr>
          <p:cNvPr id="403459"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碰撞</a:t>
            </a:r>
          </a:p>
        </p:txBody>
      </p:sp>
      <p:pic>
        <p:nvPicPr>
          <p:cNvPr id="403460" name="Picture 4"/>
          <p:cNvPicPr>
            <a:picLocks noChangeAspect="1" noChangeArrowheads="1"/>
          </p:cNvPicPr>
          <p:nvPr/>
        </p:nvPicPr>
        <p:blipFill>
          <a:blip r:embed="rId4" cstate="print"/>
          <a:srcRect b="12195"/>
          <a:stretch>
            <a:fillRect/>
          </a:stretch>
        </p:blipFill>
        <p:spPr bwMode="auto">
          <a:xfrm>
            <a:off x="6858000" y="1143000"/>
            <a:ext cx="2087563" cy="2971800"/>
          </a:xfrm>
          <a:prstGeom prst="rect">
            <a:avLst/>
          </a:prstGeom>
          <a:noFill/>
          <a:ln w="9525">
            <a:noFill/>
            <a:miter lim="800000"/>
            <a:headEnd/>
            <a:tailEnd/>
          </a:ln>
        </p:spPr>
      </p:pic>
      <p:graphicFrame>
        <p:nvGraphicFramePr>
          <p:cNvPr id="403461" name="Object 5"/>
          <p:cNvGraphicFramePr>
            <a:graphicFrameLocks noChangeAspect="1"/>
          </p:cNvGraphicFramePr>
          <p:nvPr/>
        </p:nvGraphicFramePr>
        <p:xfrm>
          <a:off x="685800" y="1685925"/>
          <a:ext cx="5959475" cy="4486275"/>
        </p:xfrm>
        <a:graphic>
          <a:graphicData uri="http://schemas.openxmlformats.org/presentationml/2006/ole">
            <mc:AlternateContent xmlns:mc="http://schemas.openxmlformats.org/markup-compatibility/2006">
              <mc:Choice xmlns:v="urn:schemas-microsoft-com:vml" Requires="v">
                <p:oleObj spid="_x0000_s73739" name="Document" r:id="rId6" imgW="3966576" imgH="2989334" progId="Word.Document.8">
                  <p:embed/>
                </p:oleObj>
              </mc:Choice>
              <mc:Fallback>
                <p:oleObj name="Document" r:id="rId6" imgW="3966576" imgH="2989334" progId="Word.Document.8">
                  <p:embed/>
                  <p:pic>
                    <p:nvPicPr>
                      <p:cNvPr id="0" name="Picture 1" descr="image2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685925"/>
                        <a:ext cx="59594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89" name="对象 269313"/>
          <p:cNvGraphicFramePr>
            <a:graphicFrameLocks/>
          </p:cNvGraphicFramePr>
          <p:nvPr/>
        </p:nvGraphicFramePr>
        <p:xfrm>
          <a:off x="624205" y="627063"/>
          <a:ext cx="8040688" cy="4135437"/>
        </p:xfrm>
        <a:graphic>
          <a:graphicData uri="http://schemas.openxmlformats.org/presentationml/2006/ole">
            <mc:AlternateContent xmlns:mc="http://schemas.openxmlformats.org/markup-compatibility/2006">
              <mc:Choice xmlns:v="urn:schemas-microsoft-com:vml" Requires="v">
                <p:oleObj spid="_x0000_s75787" name="Document" r:id="rId4" imgW="3319498" imgH="1712453" progId="Word.Document.8">
                  <p:embed/>
                </p:oleObj>
              </mc:Choice>
              <mc:Fallback>
                <p:oleObj name="Document" r:id="rId4" imgW="3319498" imgH="1712453" progId="Word.Document.8">
                  <p:embed/>
                  <p:pic>
                    <p:nvPicPr>
                      <p:cNvPr id="0" name="Picture 1" descr="image2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205" y="627063"/>
                        <a:ext cx="8040688"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5890" name="任意多边形 269314"/>
          <p:cNvSpPr>
            <a:spLocks noChangeArrowheads="1"/>
          </p:cNvSpPr>
          <p:nvPr/>
        </p:nvSpPr>
        <p:spPr bwMode="auto">
          <a:xfrm>
            <a:off x="4284663" y="4945063"/>
            <a:ext cx="1801812" cy="293687"/>
          </a:xfrm>
          <a:custGeom>
            <a:avLst/>
            <a:gdLst>
              <a:gd name="T0" fmla="*/ 0 w 576"/>
              <a:gd name="T1" fmla="*/ 96 h 96"/>
              <a:gd name="T2" fmla="*/ 48 w 576"/>
              <a:gd name="T3" fmla="*/ 0 h 96"/>
              <a:gd name="T4" fmla="*/ 96 w 576"/>
              <a:gd name="T5" fmla="*/ 96 h 96"/>
              <a:gd name="T6" fmla="*/ 144 w 576"/>
              <a:gd name="T7" fmla="*/ 0 h 96"/>
              <a:gd name="T8" fmla="*/ 192 w 576"/>
              <a:gd name="T9" fmla="*/ 96 h 96"/>
              <a:gd name="T10" fmla="*/ 240 w 576"/>
              <a:gd name="T11" fmla="*/ 0 h 96"/>
              <a:gd name="T12" fmla="*/ 288 w 576"/>
              <a:gd name="T13" fmla="*/ 96 h 96"/>
              <a:gd name="T14" fmla="*/ 336 w 576"/>
              <a:gd name="T15" fmla="*/ 0 h 96"/>
              <a:gd name="T16" fmla="*/ 384 w 576"/>
              <a:gd name="T17" fmla="*/ 96 h 96"/>
              <a:gd name="T18" fmla="*/ 432 w 576"/>
              <a:gd name="T19" fmla="*/ 0 h 96"/>
              <a:gd name="T20" fmla="*/ 480 w 576"/>
              <a:gd name="T21" fmla="*/ 96 h 96"/>
              <a:gd name="T22" fmla="*/ 528 w 576"/>
              <a:gd name="T23" fmla="*/ 0 h 96"/>
              <a:gd name="T24" fmla="*/ 576 w 576"/>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8" y="80"/>
                  <a:pt x="576" y="96"/>
                </a:cubicBezTo>
              </a:path>
            </a:pathLst>
          </a:custGeom>
          <a:noFill/>
          <a:ln w="2857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5891" name="椭圆 269315"/>
          <p:cNvSpPr>
            <a:spLocks noChangeArrowheads="1"/>
          </p:cNvSpPr>
          <p:nvPr/>
        </p:nvSpPr>
        <p:spPr bwMode="auto">
          <a:xfrm>
            <a:off x="6048375" y="4833938"/>
            <a:ext cx="539750" cy="539750"/>
          </a:xfrm>
          <a:prstGeom prst="ellipse">
            <a:avLst/>
          </a:prstGeom>
          <a:gradFill rotWithShape="0">
            <a:gsLst>
              <a:gs pos="0">
                <a:schemeClr val="bg1"/>
              </a:gs>
              <a:gs pos="100000">
                <a:srgbClr val="FF5050"/>
              </a:gs>
            </a:gsLst>
            <a:path path="shape">
              <a:fillToRect l="50000" t="50000" r="50000" b="50000"/>
            </a:path>
          </a:gradFill>
          <a:ln w="9525">
            <a:solidFill>
              <a:srgbClr val="FF5050"/>
            </a:solidFill>
            <a:rou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5892" name="椭圆 269316"/>
          <p:cNvSpPr>
            <a:spLocks noChangeArrowheads="1"/>
          </p:cNvSpPr>
          <p:nvPr/>
        </p:nvSpPr>
        <p:spPr bwMode="auto">
          <a:xfrm>
            <a:off x="3814763" y="4833938"/>
            <a:ext cx="541337" cy="539750"/>
          </a:xfrm>
          <a:prstGeom prst="ellipse">
            <a:avLst/>
          </a:prstGeom>
          <a:gradFill rotWithShape="0">
            <a:gsLst>
              <a:gs pos="0">
                <a:schemeClr val="bg1"/>
              </a:gs>
              <a:gs pos="100000">
                <a:srgbClr val="FF5050"/>
              </a:gs>
            </a:gsLst>
            <a:path path="shape">
              <a:fillToRect l="50000" t="50000" r="50000" b="50000"/>
            </a:path>
          </a:gradFill>
          <a:ln w="9525">
            <a:solidFill>
              <a:srgbClr val="FF5050"/>
            </a:solidFill>
            <a:rou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5893" name="直接连接符 269317"/>
          <p:cNvSpPr>
            <a:spLocks noChangeShapeType="1"/>
          </p:cNvSpPr>
          <p:nvPr/>
        </p:nvSpPr>
        <p:spPr bwMode="auto">
          <a:xfrm>
            <a:off x="2551113" y="5081588"/>
            <a:ext cx="1081087" cy="0"/>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5894" name="文本框 269318"/>
          <p:cNvSpPr txBox="1">
            <a:spLocks noChangeArrowheads="1"/>
          </p:cNvSpPr>
          <p:nvPr/>
        </p:nvSpPr>
        <p:spPr bwMode="auto">
          <a:xfrm>
            <a:off x="3851275" y="4437063"/>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000066"/>
                </a:solidFill>
              </a:rPr>
              <a:t>A</a:t>
            </a:r>
          </a:p>
        </p:txBody>
      </p:sp>
      <p:sp>
        <p:nvSpPr>
          <p:cNvPr id="165895" name="文本框 269319"/>
          <p:cNvSpPr txBox="1">
            <a:spLocks noChangeArrowheads="1"/>
          </p:cNvSpPr>
          <p:nvPr/>
        </p:nvSpPr>
        <p:spPr bwMode="auto">
          <a:xfrm>
            <a:off x="6119813" y="44370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000066"/>
                </a:solidFill>
              </a:rPr>
              <a:t>B</a:t>
            </a:r>
          </a:p>
        </p:txBody>
      </p:sp>
      <p:sp>
        <p:nvSpPr>
          <p:cNvPr id="165896" name="椭圆 269320"/>
          <p:cNvSpPr>
            <a:spLocks noChangeArrowheads="1"/>
          </p:cNvSpPr>
          <p:nvPr/>
        </p:nvSpPr>
        <p:spPr bwMode="auto">
          <a:xfrm>
            <a:off x="2370138" y="4833938"/>
            <a:ext cx="541337" cy="539750"/>
          </a:xfrm>
          <a:prstGeom prst="ellipse">
            <a:avLst/>
          </a:prstGeom>
          <a:gradFill rotWithShape="0">
            <a:gsLst>
              <a:gs pos="0">
                <a:schemeClr val="bg1"/>
              </a:gs>
              <a:gs pos="100000">
                <a:srgbClr val="FF5050"/>
              </a:gs>
            </a:gsLst>
            <a:path path="shape">
              <a:fillToRect l="50000" t="50000" r="50000" b="50000"/>
            </a:path>
          </a:gradFill>
          <a:ln w="9525">
            <a:solidFill>
              <a:srgbClr val="FF5050"/>
            </a:solidFill>
            <a:rou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5897" name="文本框 269321"/>
          <p:cNvSpPr txBox="1">
            <a:spLocks noChangeArrowheads="1"/>
          </p:cNvSpPr>
          <p:nvPr/>
        </p:nvSpPr>
        <p:spPr bwMode="auto">
          <a:xfrm>
            <a:off x="2411413" y="4437063"/>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000066"/>
                </a:solidFill>
              </a:rPr>
              <a:t>C</a:t>
            </a:r>
          </a:p>
        </p:txBody>
      </p:sp>
      <p:sp>
        <p:nvSpPr>
          <p:cNvPr id="165898" name="矩形 269322"/>
          <p:cNvSpPr>
            <a:spLocks noChangeArrowheads="1"/>
          </p:cNvSpPr>
          <p:nvPr/>
        </p:nvSpPr>
        <p:spPr bwMode="auto">
          <a:xfrm>
            <a:off x="2197100" y="5387975"/>
            <a:ext cx="4751388" cy="201613"/>
          </a:xfrm>
          <a:prstGeom prst="rect">
            <a:avLst/>
          </a:prstGeom>
          <a:gradFill rotWithShape="1">
            <a:gsLst>
              <a:gs pos="0">
                <a:srgbClr val="3366CC"/>
              </a:gs>
              <a:gs pos="100000">
                <a:srgbClr val="EAEAE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5899" name="文本框 269323"/>
          <p:cNvSpPr txBox="1">
            <a:spLocks noChangeArrowheads="1"/>
          </p:cNvSpPr>
          <p:nvPr/>
        </p:nvSpPr>
        <p:spPr bwMode="auto">
          <a:xfrm>
            <a:off x="3238500" y="4581525"/>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000066"/>
                </a:solidFill>
              </a:rPr>
              <a:t>v</a:t>
            </a:r>
            <a:r>
              <a:rPr lang="en-US" altLang="zh-CN" sz="2400" baseline="-25000">
                <a:solidFill>
                  <a:srgbClr val="000066"/>
                </a:solidFill>
              </a:rPr>
              <a:t>0</a:t>
            </a:r>
          </a:p>
        </p:txBody>
      </p:sp>
      <p:sp>
        <p:nvSpPr>
          <p:cNvPr id="165900" name="文本框 269324"/>
          <p:cNvSpPr txBox="1">
            <a:spLocks noChangeArrowheads="1"/>
          </p:cNvSpPr>
          <p:nvPr/>
        </p:nvSpPr>
        <p:spPr bwMode="auto">
          <a:xfrm>
            <a:off x="1979613" y="5084763"/>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3" name="对象 270337"/>
          <p:cNvGraphicFramePr>
            <a:graphicFrameLocks/>
          </p:cNvGraphicFramePr>
          <p:nvPr/>
        </p:nvGraphicFramePr>
        <p:xfrm>
          <a:off x="610870" y="-22542"/>
          <a:ext cx="8066088" cy="1841500"/>
        </p:xfrm>
        <a:graphic>
          <a:graphicData uri="http://schemas.openxmlformats.org/presentationml/2006/ole">
            <mc:AlternateContent xmlns:mc="http://schemas.openxmlformats.org/markup-compatibility/2006">
              <mc:Choice xmlns:v="urn:schemas-microsoft-com:vml" Requires="v">
                <p:oleObj spid="_x0000_s77855" r:id="rId4" imgW="5306040" imgH="1193760" progId="Word.Document.8">
                  <p:embed/>
                </p:oleObj>
              </mc:Choice>
              <mc:Fallback>
                <p:oleObj r:id="rId4" imgW="5306040" imgH="1193760" progId="Word.Document.8">
                  <p:embed/>
                  <p:pic>
                    <p:nvPicPr>
                      <p:cNvPr id="0" name="Picture 3" descr="image23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870" y="-22542"/>
                        <a:ext cx="8066088"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6914" name="对象 270338"/>
          <p:cNvGraphicFramePr>
            <a:graphicFrameLocks/>
          </p:cNvGraphicFramePr>
          <p:nvPr/>
        </p:nvGraphicFramePr>
        <p:xfrm>
          <a:off x="778193" y="681355"/>
          <a:ext cx="6826250" cy="3795713"/>
        </p:xfrm>
        <a:graphic>
          <a:graphicData uri="http://schemas.openxmlformats.org/presentationml/2006/ole">
            <mc:AlternateContent xmlns:mc="http://schemas.openxmlformats.org/markup-compatibility/2006">
              <mc:Choice xmlns:v="urn:schemas-microsoft-com:vml" Requires="v">
                <p:oleObj spid="_x0000_s77856" r:id="rId7" imgW="4316040" imgH="2400480" progId="Word.Document.8">
                  <p:embed/>
                </p:oleObj>
              </mc:Choice>
              <mc:Fallback>
                <p:oleObj r:id="rId7" imgW="4316040" imgH="2400480" progId="Word.Document.8">
                  <p:embed/>
                  <p:pic>
                    <p:nvPicPr>
                      <p:cNvPr id="0" name="Picture 2" descr="image23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193" y="681355"/>
                        <a:ext cx="682625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6915" name="对象 270339"/>
          <p:cNvGraphicFramePr>
            <a:graphicFrameLocks/>
          </p:cNvGraphicFramePr>
          <p:nvPr/>
        </p:nvGraphicFramePr>
        <p:xfrm>
          <a:off x="769938" y="3661093"/>
          <a:ext cx="7110412" cy="2743200"/>
        </p:xfrm>
        <a:graphic>
          <a:graphicData uri="http://schemas.openxmlformats.org/presentationml/2006/ole">
            <mc:AlternateContent xmlns:mc="http://schemas.openxmlformats.org/markup-compatibility/2006">
              <mc:Choice xmlns:v="urn:schemas-microsoft-com:vml" Requires="v">
                <p:oleObj spid="_x0000_s77857" name="Document" r:id="rId10" imgW="3440083" imgH="1328789" progId="Word.Document.8">
                  <p:embed/>
                </p:oleObj>
              </mc:Choice>
              <mc:Fallback>
                <p:oleObj name="Document" r:id="rId10" imgW="3440083" imgH="1328789" progId="Word.Document.8">
                  <p:embed/>
                  <p:pic>
                    <p:nvPicPr>
                      <p:cNvPr id="0" name="Picture 1" descr="image23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938" y="3661093"/>
                        <a:ext cx="711041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913"/>
                                        </p:tgtEl>
                                        <p:attrNameLst>
                                          <p:attrName>style.visibility</p:attrName>
                                        </p:attrNameLst>
                                      </p:cBhvr>
                                      <p:to>
                                        <p:strVal val="visible"/>
                                      </p:to>
                                    </p:set>
                                    <p:anim calcmode="lin" valueType="num">
                                      <p:cBhvr additive="base">
                                        <p:cTn id="7" dur="500" fill="hold"/>
                                        <p:tgtEl>
                                          <p:spTgt spid="166913"/>
                                        </p:tgtEl>
                                        <p:attrNameLst>
                                          <p:attrName>ppt_x</p:attrName>
                                        </p:attrNameLst>
                                      </p:cBhvr>
                                      <p:tavLst>
                                        <p:tav tm="0">
                                          <p:val>
                                            <p:strVal val="#ppt_x"/>
                                          </p:val>
                                        </p:tav>
                                        <p:tav tm="100000">
                                          <p:val>
                                            <p:strVal val="#ppt_x"/>
                                          </p:val>
                                        </p:tav>
                                      </p:tavLst>
                                    </p:anim>
                                    <p:anim calcmode="lin" valueType="num">
                                      <p:cBhvr additive="base">
                                        <p:cTn id="8" dur="500" fill="hold"/>
                                        <p:tgtEl>
                                          <p:spTgt spid="1669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6914"/>
                                        </p:tgtEl>
                                        <p:attrNameLst>
                                          <p:attrName>style.visibility</p:attrName>
                                        </p:attrNameLst>
                                      </p:cBhvr>
                                      <p:to>
                                        <p:strVal val="visible"/>
                                      </p:to>
                                    </p:set>
                                    <p:anim calcmode="lin" valueType="num">
                                      <p:cBhvr additive="base">
                                        <p:cTn id="13" dur="500" fill="hold"/>
                                        <p:tgtEl>
                                          <p:spTgt spid="166914"/>
                                        </p:tgtEl>
                                        <p:attrNameLst>
                                          <p:attrName>ppt_x</p:attrName>
                                        </p:attrNameLst>
                                      </p:cBhvr>
                                      <p:tavLst>
                                        <p:tav tm="0">
                                          <p:val>
                                            <p:strVal val="#ppt_x"/>
                                          </p:val>
                                        </p:tav>
                                        <p:tav tm="100000">
                                          <p:val>
                                            <p:strVal val="#ppt_x"/>
                                          </p:val>
                                        </p:tav>
                                      </p:tavLst>
                                    </p:anim>
                                    <p:anim calcmode="lin" valueType="num">
                                      <p:cBhvr additive="base">
                                        <p:cTn id="14" dur="500" fill="hold"/>
                                        <p:tgtEl>
                                          <p:spTgt spid="1669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6915"/>
                                        </p:tgtEl>
                                        <p:attrNameLst>
                                          <p:attrName>style.visibility</p:attrName>
                                        </p:attrNameLst>
                                      </p:cBhvr>
                                      <p:to>
                                        <p:strVal val="visible"/>
                                      </p:to>
                                    </p:set>
                                    <p:anim calcmode="lin" valueType="num">
                                      <p:cBhvr additive="base">
                                        <p:cTn id="19" dur="500" fill="hold"/>
                                        <p:tgtEl>
                                          <p:spTgt spid="166915"/>
                                        </p:tgtEl>
                                        <p:attrNameLst>
                                          <p:attrName>ppt_x</p:attrName>
                                        </p:attrNameLst>
                                      </p:cBhvr>
                                      <p:tavLst>
                                        <p:tav tm="0">
                                          <p:val>
                                            <p:strVal val="#ppt_x"/>
                                          </p:val>
                                        </p:tav>
                                        <p:tav tm="100000">
                                          <p:val>
                                            <p:strVal val="#ppt_x"/>
                                          </p:val>
                                        </p:tav>
                                      </p:tavLst>
                                    </p:anim>
                                    <p:anim calcmode="lin" valueType="num">
                                      <p:cBhvr additive="base">
                                        <p:cTn id="20" dur="500" fill="hold"/>
                                        <p:tgtEl>
                                          <p:spTgt spid="166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15" name="灯片编号占位符 4"/>
          <p:cNvSpPr>
            <a:spLocks noGrp="1"/>
          </p:cNvSpPr>
          <p:nvPr>
            <p:ph type="sldNum" sz="quarter" idx="12"/>
          </p:nvPr>
        </p:nvSpPr>
        <p:spPr/>
        <p:txBody>
          <a:bodyPr/>
          <a:lstStyle/>
          <a:p>
            <a:fld id="{3BE8DBBD-6162-43C7-93C0-95E0422C954F}" type="slidenum">
              <a:rPr lang="en-US" altLang="zh-CN"/>
              <a:pPr/>
              <a:t>6</a:t>
            </a:fld>
            <a:endParaRPr lang="en-US" altLang="zh-CN"/>
          </a:p>
        </p:txBody>
      </p:sp>
      <p:sp>
        <p:nvSpPr>
          <p:cNvPr id="36864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功和功率</a:t>
            </a:r>
          </a:p>
        </p:txBody>
      </p:sp>
      <p:sp>
        <p:nvSpPr>
          <p:cNvPr id="368644" name="Text Box 4"/>
          <p:cNvSpPr txBox="1">
            <a:spLocks noChangeArrowheads="1"/>
          </p:cNvSpPr>
          <p:nvPr/>
        </p:nvSpPr>
        <p:spPr bwMode="auto">
          <a:xfrm>
            <a:off x="1143000" y="1676400"/>
            <a:ext cx="6172200" cy="519113"/>
          </a:xfrm>
          <a:prstGeom prst="rect">
            <a:avLst/>
          </a:prstGeom>
          <a:noFill/>
          <a:ln w="9525" algn="ctr">
            <a:noFill/>
            <a:miter lim="800000"/>
          </a:ln>
          <a:effectLst/>
        </p:spPr>
        <p:txBody>
          <a:bodyPr>
            <a:spAutoFit/>
          </a:bodyPr>
          <a:lstStyle/>
          <a:p>
            <a:pPr>
              <a:spcBef>
                <a:spcPct val="50000"/>
              </a:spcBef>
            </a:pPr>
            <a:r>
              <a:rPr lang="zh-CN" altLang="en-US" sz="2800">
                <a:solidFill>
                  <a:srgbClr val="0000CC"/>
                </a:solidFill>
              </a:rPr>
              <a:t>功率</a:t>
            </a:r>
            <a:r>
              <a:rPr lang="zh-CN" altLang="en-US" sz="2800"/>
              <a:t>是反映做功快慢程度的物理量。</a:t>
            </a:r>
          </a:p>
        </p:txBody>
      </p:sp>
      <p:sp>
        <p:nvSpPr>
          <p:cNvPr id="368645" name="Text Box 5"/>
          <p:cNvSpPr txBox="1">
            <a:spLocks noChangeArrowheads="1"/>
          </p:cNvSpPr>
          <p:nvPr/>
        </p:nvSpPr>
        <p:spPr bwMode="auto">
          <a:xfrm>
            <a:off x="1143000" y="2362200"/>
            <a:ext cx="1600200" cy="519113"/>
          </a:xfrm>
          <a:prstGeom prst="rect">
            <a:avLst/>
          </a:prstGeom>
          <a:noFill/>
          <a:ln w="9525" algn="ctr">
            <a:noFill/>
            <a:miter lim="800000"/>
          </a:ln>
          <a:effectLst/>
        </p:spPr>
        <p:txBody>
          <a:bodyPr>
            <a:spAutoFit/>
          </a:bodyPr>
          <a:lstStyle/>
          <a:p>
            <a:pPr>
              <a:spcBef>
                <a:spcPct val="50000"/>
              </a:spcBef>
            </a:pPr>
            <a:r>
              <a:rPr lang="zh-CN" altLang="en-US" sz="2800" dirty="0"/>
              <a:t>功率：</a:t>
            </a:r>
          </a:p>
        </p:txBody>
      </p:sp>
      <p:sp>
        <p:nvSpPr>
          <p:cNvPr id="368646" name="Text Box 6"/>
          <p:cNvSpPr txBox="1">
            <a:spLocks noChangeArrowheads="1"/>
          </p:cNvSpPr>
          <p:nvPr/>
        </p:nvSpPr>
        <p:spPr bwMode="auto">
          <a:xfrm>
            <a:off x="2438400" y="2362200"/>
            <a:ext cx="4724400" cy="519113"/>
          </a:xfrm>
          <a:prstGeom prst="rect">
            <a:avLst/>
          </a:prstGeom>
          <a:noFill/>
          <a:ln w="9525" algn="ctr">
            <a:noFill/>
            <a:miter lim="800000"/>
          </a:ln>
          <a:effectLst/>
        </p:spPr>
        <p:txBody>
          <a:bodyPr>
            <a:spAutoFit/>
          </a:bodyPr>
          <a:lstStyle/>
          <a:p>
            <a:pPr>
              <a:spcBef>
                <a:spcPct val="50000"/>
              </a:spcBef>
            </a:pPr>
            <a:r>
              <a:rPr lang="zh-CN" altLang="en-US" sz="2800"/>
              <a:t>单位时间内所做的功。</a:t>
            </a:r>
          </a:p>
        </p:txBody>
      </p:sp>
      <p:sp>
        <p:nvSpPr>
          <p:cNvPr id="368647" name="Text Box 7"/>
          <p:cNvSpPr txBox="1">
            <a:spLocks noChangeArrowheads="1"/>
          </p:cNvSpPr>
          <p:nvPr/>
        </p:nvSpPr>
        <p:spPr bwMode="auto">
          <a:xfrm>
            <a:off x="457200" y="3124200"/>
            <a:ext cx="2286000" cy="519113"/>
          </a:xfrm>
          <a:prstGeom prst="rect">
            <a:avLst/>
          </a:prstGeom>
          <a:noFill/>
          <a:ln w="9525" algn="ctr">
            <a:noFill/>
            <a:miter lim="800000"/>
          </a:ln>
          <a:effectLst/>
        </p:spPr>
        <p:txBody>
          <a:bodyPr>
            <a:spAutoFit/>
          </a:bodyPr>
          <a:lstStyle/>
          <a:p>
            <a:pPr>
              <a:spcBef>
                <a:spcPct val="50000"/>
              </a:spcBef>
            </a:pPr>
            <a:r>
              <a:rPr lang="zh-CN" altLang="en-US" sz="2800" dirty="0"/>
              <a:t>平均功率：</a:t>
            </a:r>
          </a:p>
        </p:txBody>
      </p:sp>
      <p:graphicFrame>
        <p:nvGraphicFramePr>
          <p:cNvPr id="368648" name="Object 8"/>
          <p:cNvGraphicFramePr>
            <a:graphicFrameLocks noChangeAspect="1"/>
          </p:cNvGraphicFramePr>
          <p:nvPr/>
        </p:nvGraphicFramePr>
        <p:xfrm>
          <a:off x="2514600" y="2895600"/>
          <a:ext cx="1471613" cy="985838"/>
        </p:xfrm>
        <a:graphic>
          <a:graphicData uri="http://schemas.openxmlformats.org/presentationml/2006/ole">
            <mc:AlternateContent xmlns:mc="http://schemas.openxmlformats.org/markup-compatibility/2006">
              <mc:Choice xmlns:v="urn:schemas-microsoft-com:vml" Requires="v">
                <p:oleObj spid="_x0000_s20511" name="公式" r:id="rId3" imgW="18672480" imgH="12585600" progId="">
                  <p:embed/>
                </p:oleObj>
              </mc:Choice>
              <mc:Fallback>
                <p:oleObj name="公式" r:id="rId3" imgW="18672480" imgH="12585600" progId="">
                  <p:embed/>
                  <p:pic>
                    <p:nvPicPr>
                      <p:cNvPr id="0" name="Picture 3" descr="image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895600"/>
                        <a:ext cx="1471613"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49" name="Text Box 9"/>
          <p:cNvSpPr txBox="1">
            <a:spLocks noChangeArrowheads="1"/>
          </p:cNvSpPr>
          <p:nvPr/>
        </p:nvSpPr>
        <p:spPr bwMode="auto">
          <a:xfrm>
            <a:off x="4495800" y="3124200"/>
            <a:ext cx="3744913" cy="519113"/>
          </a:xfrm>
          <a:prstGeom prst="rect">
            <a:avLst/>
          </a:prstGeom>
          <a:noFill/>
          <a:ln w="9525">
            <a:noFill/>
            <a:miter lim="800000"/>
          </a:ln>
          <a:effectLst/>
        </p:spPr>
        <p:txBody>
          <a:bodyPr>
            <a:spAutoFit/>
          </a:bodyPr>
          <a:lstStyle/>
          <a:p>
            <a:pPr>
              <a:spcBef>
                <a:spcPct val="50000"/>
              </a:spcBef>
            </a:pPr>
            <a:r>
              <a:rPr kumimoji="1" lang="zh-CN" altLang="en-US" sz="2800" dirty="0"/>
              <a:t>单位：</a:t>
            </a:r>
            <a:r>
              <a:rPr kumimoji="1" lang="en-US" altLang="zh-CN" sz="2800" dirty="0"/>
              <a:t>W = J·s</a:t>
            </a:r>
            <a:r>
              <a:rPr kumimoji="1" lang="en-US" altLang="zh-CN" sz="2800" baseline="30000" dirty="0"/>
              <a:t>-1</a:t>
            </a:r>
          </a:p>
        </p:txBody>
      </p:sp>
      <p:sp>
        <p:nvSpPr>
          <p:cNvPr id="368650" name="Text Box 10"/>
          <p:cNvSpPr txBox="1">
            <a:spLocks noChangeArrowheads="1"/>
          </p:cNvSpPr>
          <p:nvPr/>
        </p:nvSpPr>
        <p:spPr bwMode="auto">
          <a:xfrm>
            <a:off x="455613" y="3886200"/>
            <a:ext cx="2287587" cy="519113"/>
          </a:xfrm>
          <a:prstGeom prst="rect">
            <a:avLst/>
          </a:prstGeom>
          <a:noFill/>
          <a:ln w="9525" algn="ctr">
            <a:noFill/>
            <a:miter lim="800000"/>
          </a:ln>
          <a:effectLst/>
        </p:spPr>
        <p:txBody>
          <a:bodyPr>
            <a:spAutoFit/>
          </a:bodyPr>
          <a:lstStyle/>
          <a:p>
            <a:pPr>
              <a:spcBef>
                <a:spcPct val="50000"/>
              </a:spcBef>
            </a:pPr>
            <a:r>
              <a:rPr lang="zh-CN" altLang="en-US" sz="2800" dirty="0"/>
              <a:t>瞬时功率：</a:t>
            </a:r>
          </a:p>
        </p:txBody>
      </p:sp>
      <p:graphicFrame>
        <p:nvGraphicFramePr>
          <p:cNvPr id="368651" name="Object 11"/>
          <p:cNvGraphicFramePr>
            <a:graphicFrameLocks noChangeAspect="1"/>
          </p:cNvGraphicFramePr>
          <p:nvPr/>
        </p:nvGraphicFramePr>
        <p:xfrm>
          <a:off x="2590800" y="3967480"/>
          <a:ext cx="3092450" cy="967105"/>
        </p:xfrm>
        <a:graphic>
          <a:graphicData uri="http://schemas.openxmlformats.org/presentationml/2006/ole">
            <mc:AlternateContent xmlns:mc="http://schemas.openxmlformats.org/markup-compatibility/2006">
              <mc:Choice xmlns:v="urn:schemas-microsoft-com:vml" Requires="v">
                <p:oleObj spid="_x0000_s20512" name="公式" r:id="rId5" imgW="31089600" imgH="9753600" progId="">
                  <p:embed/>
                </p:oleObj>
              </mc:Choice>
              <mc:Fallback>
                <p:oleObj name="公式" r:id="rId5" imgW="31089600" imgH="9753600" progId="">
                  <p:embed/>
                  <p:pic>
                    <p:nvPicPr>
                      <p:cNvPr id="0" name="Picture 2" descr="image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967480"/>
                        <a:ext cx="3092450" cy="967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52" name="Object 12"/>
          <p:cNvGraphicFramePr>
            <a:graphicFrameLocks noChangeAspect="1"/>
          </p:cNvGraphicFramePr>
          <p:nvPr/>
        </p:nvGraphicFramePr>
        <p:xfrm>
          <a:off x="2590800" y="5257800"/>
          <a:ext cx="3729038" cy="1052513"/>
        </p:xfrm>
        <a:graphic>
          <a:graphicData uri="http://schemas.openxmlformats.org/presentationml/2006/ole">
            <mc:AlternateContent xmlns:mc="http://schemas.openxmlformats.org/markup-compatibility/2006">
              <mc:Choice xmlns:v="urn:schemas-microsoft-com:vml" Requires="v">
                <p:oleObj spid="_x0000_s20513" name="公式" r:id="rId7" imgW="35661600" imgH="10058400" progId="">
                  <p:embed/>
                </p:oleObj>
              </mc:Choice>
              <mc:Fallback>
                <p:oleObj name="公式" r:id="rId7" imgW="35661600" imgH="10058400" progId="">
                  <p:embed/>
                  <p:pic>
                    <p:nvPicPr>
                      <p:cNvPr id="0" name="Picture 1" descr="image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5257800"/>
                        <a:ext cx="3729038"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blinds(horizontal)">
                                      <p:cBhvr>
                                        <p:cTn id="7" dur="500"/>
                                        <p:tgtEl>
                                          <p:spTgt spid="3686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8645"/>
                                        </p:tgtEl>
                                        <p:attrNameLst>
                                          <p:attrName>style.visibility</p:attrName>
                                        </p:attrNameLst>
                                      </p:cBhvr>
                                      <p:to>
                                        <p:strVal val="visible"/>
                                      </p:to>
                                    </p:set>
                                    <p:anim calcmode="lin" valueType="num">
                                      <p:cBhvr additive="base">
                                        <p:cTn id="12" dur="500" fill="hold"/>
                                        <p:tgtEl>
                                          <p:spTgt spid="368645"/>
                                        </p:tgtEl>
                                        <p:attrNameLst>
                                          <p:attrName>ppt_x</p:attrName>
                                        </p:attrNameLst>
                                      </p:cBhvr>
                                      <p:tavLst>
                                        <p:tav tm="0">
                                          <p:val>
                                            <p:strVal val="0-#ppt_w/2"/>
                                          </p:val>
                                        </p:tav>
                                        <p:tav tm="100000">
                                          <p:val>
                                            <p:strVal val="#ppt_x"/>
                                          </p:val>
                                        </p:tav>
                                      </p:tavLst>
                                    </p:anim>
                                    <p:anim calcmode="lin" valueType="num">
                                      <p:cBhvr additive="base">
                                        <p:cTn id="13" dur="500" fill="hold"/>
                                        <p:tgtEl>
                                          <p:spTgt spid="3686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8646"/>
                                        </p:tgtEl>
                                        <p:attrNameLst>
                                          <p:attrName>style.visibility</p:attrName>
                                        </p:attrNameLst>
                                      </p:cBhvr>
                                      <p:to>
                                        <p:strVal val="visible"/>
                                      </p:to>
                                    </p:set>
                                    <p:animEffect transition="in" filter="blinds(horizontal)">
                                      <p:cBhvr>
                                        <p:cTn id="18" dur="500"/>
                                        <p:tgtEl>
                                          <p:spTgt spid="368646"/>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368647"/>
                                        </p:tgtEl>
                                        <p:attrNameLst>
                                          <p:attrName>style.visibility</p:attrName>
                                        </p:attrNameLst>
                                      </p:cBhvr>
                                      <p:to>
                                        <p:strVal val="visible"/>
                                      </p:to>
                                    </p:set>
                                    <p:anim calcmode="lin" valueType="num">
                                      <p:cBhvr>
                                        <p:cTn id="23" dur="500" fill="hold"/>
                                        <p:tgtEl>
                                          <p:spTgt spid="368647"/>
                                        </p:tgtEl>
                                        <p:attrNameLst>
                                          <p:attrName>ppt_w</p:attrName>
                                        </p:attrNameLst>
                                      </p:cBhvr>
                                      <p:tavLst>
                                        <p:tav tm="0">
                                          <p:val>
                                            <p:strVal val="4/3*#ppt_w"/>
                                          </p:val>
                                        </p:tav>
                                        <p:tav tm="100000">
                                          <p:val>
                                            <p:strVal val="#ppt_w"/>
                                          </p:val>
                                        </p:tav>
                                      </p:tavLst>
                                    </p:anim>
                                    <p:anim calcmode="lin" valueType="num">
                                      <p:cBhvr>
                                        <p:cTn id="24" dur="500" fill="hold"/>
                                        <p:tgtEl>
                                          <p:spTgt spid="368647"/>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368648"/>
                                        </p:tgtEl>
                                        <p:attrNameLst>
                                          <p:attrName>style.visibility</p:attrName>
                                        </p:attrNameLst>
                                      </p:cBhvr>
                                      <p:to>
                                        <p:strVal val="visible"/>
                                      </p:to>
                                    </p:set>
                                    <p:animEffect transition="in" filter="strips(upRight)">
                                      <p:cBhvr>
                                        <p:cTn id="29" dur="500"/>
                                        <p:tgtEl>
                                          <p:spTgt spid="36864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6864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3" presetClass="entr" presetSubtype="288" fill="hold" grpId="0" nodeType="clickEffect">
                                  <p:stCondLst>
                                    <p:cond delay="0"/>
                                  </p:stCondLst>
                                  <p:childTnLst>
                                    <p:set>
                                      <p:cBhvr>
                                        <p:cTn id="37" dur="1" fill="hold">
                                          <p:stCondLst>
                                            <p:cond delay="0"/>
                                          </p:stCondLst>
                                        </p:cTn>
                                        <p:tgtEl>
                                          <p:spTgt spid="368650"/>
                                        </p:tgtEl>
                                        <p:attrNameLst>
                                          <p:attrName>style.visibility</p:attrName>
                                        </p:attrNameLst>
                                      </p:cBhvr>
                                      <p:to>
                                        <p:strVal val="visible"/>
                                      </p:to>
                                    </p:set>
                                    <p:anim calcmode="lin" valueType="num">
                                      <p:cBhvr>
                                        <p:cTn id="38" dur="500" fill="hold"/>
                                        <p:tgtEl>
                                          <p:spTgt spid="368650"/>
                                        </p:tgtEl>
                                        <p:attrNameLst>
                                          <p:attrName>ppt_w</p:attrName>
                                        </p:attrNameLst>
                                      </p:cBhvr>
                                      <p:tavLst>
                                        <p:tav tm="0">
                                          <p:val>
                                            <p:strVal val="4/3*#ppt_w"/>
                                          </p:val>
                                        </p:tav>
                                        <p:tav tm="100000">
                                          <p:val>
                                            <p:strVal val="#ppt_w"/>
                                          </p:val>
                                        </p:tav>
                                      </p:tavLst>
                                    </p:anim>
                                    <p:anim calcmode="lin" valueType="num">
                                      <p:cBhvr>
                                        <p:cTn id="39" dur="500" fill="hold"/>
                                        <p:tgtEl>
                                          <p:spTgt spid="368650"/>
                                        </p:tgtEl>
                                        <p:attrNameLst>
                                          <p:attrName>ppt_h</p:attrName>
                                        </p:attrNameLst>
                                      </p:cBhvr>
                                      <p:tavLst>
                                        <p:tav tm="0">
                                          <p:val>
                                            <p:strVal val="4/3*#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368651"/>
                                        </p:tgtEl>
                                        <p:attrNameLst>
                                          <p:attrName>style.visibility</p:attrName>
                                        </p:attrNameLst>
                                      </p:cBhvr>
                                      <p:to>
                                        <p:strVal val="visible"/>
                                      </p:to>
                                    </p:set>
                                    <p:animEffect transition="in" filter="strips(upRight)">
                                      <p:cBhvr>
                                        <p:cTn id="44" dur="500"/>
                                        <p:tgtEl>
                                          <p:spTgt spid="368651"/>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nodeType="clickEffect">
                                  <p:stCondLst>
                                    <p:cond delay="0"/>
                                  </p:stCondLst>
                                  <p:childTnLst>
                                    <p:set>
                                      <p:cBhvr>
                                        <p:cTn id="48" dur="1" fill="hold">
                                          <p:stCondLst>
                                            <p:cond delay="0"/>
                                          </p:stCondLst>
                                        </p:cTn>
                                        <p:tgtEl>
                                          <p:spTgt spid="368652"/>
                                        </p:tgtEl>
                                        <p:attrNameLst>
                                          <p:attrName>style.visibility</p:attrName>
                                        </p:attrNameLst>
                                      </p:cBhvr>
                                      <p:to>
                                        <p:strVal val="visible"/>
                                      </p:to>
                                    </p:set>
                                    <p:animEffect transition="in" filter="strips(upRight)">
                                      <p:cBhvr>
                                        <p:cTn id="49" dur="500"/>
                                        <p:tgtEl>
                                          <p:spTgt spid="36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utoUpdateAnimBg="0"/>
      <p:bldP spid="368645" grpId="0" autoUpdateAnimBg="0"/>
      <p:bldP spid="368646" grpId="0" autoUpdateAnimBg="0"/>
      <p:bldP spid="368647" grpId="0" autoUpdateAnimBg="0"/>
      <p:bldP spid="368649" grpId="0" autoUpdateAnimBg="0"/>
      <p:bldP spid="36865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dirty="0" smtClean="0"/>
              <a:t>2.3 </a:t>
            </a:r>
            <a:r>
              <a:rPr lang="zh-CN" altLang="en-US" dirty="0"/>
              <a:t>动能定理，机械能守恒定律</a:t>
            </a:r>
          </a:p>
        </p:txBody>
      </p:sp>
      <p:sp>
        <p:nvSpPr>
          <p:cNvPr id="9" name="灯片编号占位符 4"/>
          <p:cNvSpPr>
            <a:spLocks noGrp="1"/>
          </p:cNvSpPr>
          <p:nvPr>
            <p:ph type="sldNum" sz="quarter" idx="12"/>
          </p:nvPr>
        </p:nvSpPr>
        <p:spPr/>
        <p:txBody>
          <a:bodyPr/>
          <a:lstStyle/>
          <a:p>
            <a:fld id="{19B86AFE-AB6A-4344-A294-1842CC60064F}" type="slidenum">
              <a:rPr lang="en-US" altLang="zh-CN"/>
              <a:pPr/>
              <a:t>60</a:t>
            </a:fld>
            <a:endParaRPr lang="en-US" altLang="zh-CN"/>
          </a:p>
        </p:txBody>
      </p:sp>
      <p:sp>
        <p:nvSpPr>
          <p:cNvPr id="404483" name="Rectangle 3"/>
          <p:cNvSpPr>
            <a:spLocks noChangeArrowheads="1"/>
          </p:cNvSpPr>
          <p:nvPr/>
        </p:nvSpPr>
        <p:spPr bwMode="auto">
          <a:xfrm>
            <a:off x="501650" y="1219200"/>
            <a:ext cx="32321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能量的转化与守恒定律</a:t>
            </a:r>
          </a:p>
        </p:txBody>
      </p:sp>
      <p:sp>
        <p:nvSpPr>
          <p:cNvPr id="404484" name="Rectangle 4"/>
          <p:cNvSpPr>
            <a:spLocks noChangeArrowheads="1"/>
          </p:cNvSpPr>
          <p:nvPr/>
        </p:nvSpPr>
        <p:spPr bwMode="auto">
          <a:xfrm>
            <a:off x="622300" y="2057400"/>
            <a:ext cx="8064500" cy="1630363"/>
          </a:xfrm>
          <a:prstGeom prst="rect">
            <a:avLst/>
          </a:prstGeom>
          <a:noFill/>
          <a:ln w="9525">
            <a:noFill/>
            <a:miter lim="800000"/>
          </a:ln>
          <a:effectLst/>
        </p:spPr>
        <p:txBody>
          <a:bodyPr>
            <a:spAutoFit/>
          </a:bodyPr>
          <a:lstStyle/>
          <a:p>
            <a:pPr algn="just">
              <a:lnSpc>
                <a:spcPct val="120000"/>
              </a:lnSpc>
            </a:pPr>
            <a:r>
              <a:rPr kumimoji="1" lang="zh-CN" altLang="en-US" sz="2800"/>
              <a:t>自然界中，能量既不能消失，也不能创造，它只能从一种形式转化成另一种形式，或者从一个物体传给另一个物体。 </a:t>
            </a:r>
          </a:p>
        </p:txBody>
      </p:sp>
      <p:sp>
        <p:nvSpPr>
          <p:cNvPr id="404485" name="Text Box 5"/>
          <p:cNvSpPr txBox="1">
            <a:spLocks noChangeArrowheads="1"/>
          </p:cNvSpPr>
          <p:nvPr/>
        </p:nvSpPr>
        <p:spPr bwMode="auto">
          <a:xfrm>
            <a:off x="547688" y="4290378"/>
            <a:ext cx="8078787" cy="519112"/>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kumimoji="1" lang="en-US" altLang="zh-CN" sz="2800">
                <a:solidFill>
                  <a:srgbClr val="CC0066"/>
                </a:solidFill>
                <a:sym typeface="Symbol" panose="05050102010706020507" pitchFamily="18" charset="2"/>
              </a:rPr>
              <a:t> </a:t>
            </a:r>
            <a:r>
              <a:rPr kumimoji="1" lang="zh-CN" altLang="en-US" sz="2800">
                <a:solidFill>
                  <a:srgbClr val="CC0066"/>
                </a:solidFill>
                <a:sym typeface="Symbol" panose="05050102010706020507" pitchFamily="18" charset="2"/>
              </a:rPr>
              <a:t>自然界中有许多形式的能量。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 calcmode="lin" valueType="num">
                                      <p:cBhvr additive="base">
                                        <p:cTn id="7" dur="500" fill="hold"/>
                                        <p:tgtEl>
                                          <p:spTgt spid="404484"/>
                                        </p:tgtEl>
                                        <p:attrNameLst>
                                          <p:attrName>ppt_x</p:attrName>
                                        </p:attrNameLst>
                                      </p:cBhvr>
                                      <p:tavLst>
                                        <p:tav tm="0">
                                          <p:val>
                                            <p:strVal val="0-#ppt_w/2"/>
                                          </p:val>
                                        </p:tav>
                                        <p:tav tm="100000">
                                          <p:val>
                                            <p:strVal val="#ppt_x"/>
                                          </p:val>
                                        </p:tav>
                                      </p:tavLst>
                                    </p:anim>
                                    <p:anim calcmode="lin" valueType="num">
                                      <p:cBhvr additive="base">
                                        <p:cTn id="8" dur="500" fill="hold"/>
                                        <p:tgtEl>
                                          <p:spTgt spid="404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4485"/>
                                        </p:tgtEl>
                                        <p:attrNameLst>
                                          <p:attrName>style.visibility</p:attrName>
                                        </p:attrNameLst>
                                      </p:cBhvr>
                                      <p:to>
                                        <p:strVal val="visible"/>
                                      </p:to>
                                    </p:set>
                                    <p:anim calcmode="lin" valueType="num">
                                      <p:cBhvr additive="base">
                                        <p:cTn id="13" dur="500" fill="hold"/>
                                        <p:tgtEl>
                                          <p:spTgt spid="404485"/>
                                        </p:tgtEl>
                                        <p:attrNameLst>
                                          <p:attrName>ppt_x</p:attrName>
                                        </p:attrNameLst>
                                      </p:cBhvr>
                                      <p:tavLst>
                                        <p:tav tm="0">
                                          <p:val>
                                            <p:strVal val="0-#ppt_w/2"/>
                                          </p:val>
                                        </p:tav>
                                        <p:tav tm="100000">
                                          <p:val>
                                            <p:strVal val="#ppt_x"/>
                                          </p:val>
                                        </p:tav>
                                      </p:tavLst>
                                    </p:anim>
                                    <p:anim calcmode="lin" valueType="num">
                                      <p:cBhvr additive="base">
                                        <p:cTn id="14" dur="500" fill="hold"/>
                                        <p:tgtEl>
                                          <p:spTgt spid="404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p:bldP spid="404485"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p:cNvSpPr>
            <a:spLocks noGrp="1"/>
          </p:cNvSpPr>
          <p:nvPr>
            <p:ph type="ftr" sz="quarter" idx="10"/>
          </p:nvPr>
        </p:nvSpPr>
        <p:spPr/>
        <p:txBody>
          <a:bodyPr/>
          <a:lstStyle/>
          <a:p>
            <a:fld id="{C4FE8B9A-BB53-4CB2-81CE-D4C6EDE55B48}" type="slidenum">
              <a:rPr lang="en-US" altLang="zh-CN"/>
              <a:pPr/>
              <a:t>61</a:t>
            </a:fld>
            <a:endParaRPr lang="en-US" altLang="zh-CN"/>
          </a:p>
        </p:txBody>
      </p:sp>
      <p:sp>
        <p:nvSpPr>
          <p:cNvPr id="185346" name="Text Box 2"/>
          <p:cNvSpPr txBox="1">
            <a:spLocks noChangeArrowheads="1"/>
          </p:cNvSpPr>
          <p:nvPr/>
        </p:nvSpPr>
        <p:spPr bwMode="auto">
          <a:xfrm>
            <a:off x="539750" y="3582988"/>
            <a:ext cx="3455988" cy="151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dirty="0">
                <a:solidFill>
                  <a:srgbClr val="FF0000"/>
                </a:solidFill>
                <a:latin typeface="宋体" panose="02010600030101010101" pitchFamily="2" charset="-122"/>
              </a:rPr>
              <a:t>解</a:t>
            </a:r>
            <a:r>
              <a:rPr kumimoji="1" lang="zh-CN" altLang="en-US" sz="2800" dirty="0">
                <a:solidFill>
                  <a:schemeClr val="tx1"/>
                </a:solidFill>
                <a:latin typeface="宋体" panose="02010600030101010101" pitchFamily="2" charset="-122"/>
              </a:rPr>
              <a:t>　设子弹对沙箱作用力</a:t>
            </a:r>
            <a:r>
              <a:rPr kumimoji="1" lang="zh-CN" altLang="en-US" sz="2800" dirty="0" smtClean="0">
                <a:solidFill>
                  <a:schemeClr val="tx1"/>
                </a:solidFill>
                <a:latin typeface="宋体" panose="02010600030101010101" pitchFamily="2" charset="-122"/>
              </a:rPr>
              <a:t>为 </a:t>
            </a:r>
            <a:r>
              <a:rPr kumimoji="1" lang="en-US" altLang="zh-CN" sz="2800" i="1" dirty="0" smtClean="0">
                <a:solidFill>
                  <a:schemeClr val="tx1"/>
                </a:solidFill>
              </a:rPr>
              <a:t>f</a:t>
            </a:r>
            <a:r>
              <a:rPr kumimoji="1" lang="en-US" altLang="zh-CN" sz="2800" dirty="0">
                <a:solidFill>
                  <a:schemeClr val="tx1"/>
                </a:solidFill>
                <a:latin typeface="宋体" panose="02010600030101010101" pitchFamily="2" charset="-122"/>
              </a:rPr>
              <a:t>′</a:t>
            </a:r>
            <a:r>
              <a:rPr kumimoji="1" lang="zh-CN" altLang="en-US" sz="2800" dirty="0">
                <a:solidFill>
                  <a:schemeClr val="tx1"/>
                </a:solidFill>
                <a:latin typeface="宋体" panose="02010600030101010101" pitchFamily="2" charset="-122"/>
              </a:rPr>
              <a:t>；沙箱对子弹作用力为 </a:t>
            </a:r>
            <a:r>
              <a:rPr kumimoji="1" lang="en-US" altLang="zh-CN" sz="2800" i="1" dirty="0">
                <a:solidFill>
                  <a:schemeClr val="tx1"/>
                </a:solidFill>
              </a:rPr>
              <a:t>f</a:t>
            </a:r>
          </a:p>
        </p:txBody>
      </p:sp>
      <p:pic>
        <p:nvPicPr>
          <p:cNvPr id="185351" name="Picture 7" descr="E:\方正转word课程\大学物理[第二版]（赵近芳）\上册\书版\0226.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356100" y="3648075"/>
            <a:ext cx="44640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355" name="Group 11"/>
          <p:cNvGrpSpPr/>
          <p:nvPr/>
        </p:nvGrpSpPr>
        <p:grpSpPr bwMode="auto">
          <a:xfrm>
            <a:off x="611188" y="5157790"/>
            <a:ext cx="7542213" cy="1169988"/>
            <a:chOff x="385" y="3249"/>
            <a:chExt cx="4751" cy="737"/>
          </a:xfrm>
        </p:grpSpPr>
        <p:sp>
          <p:nvSpPr>
            <p:cNvPr id="185349" name="Rectangle 5"/>
            <p:cNvSpPr>
              <a:spLocks noChangeArrowheads="1"/>
            </p:cNvSpPr>
            <p:nvPr/>
          </p:nvSpPr>
          <p:spPr bwMode="auto">
            <a:xfrm>
              <a:off x="385" y="3249"/>
              <a:ext cx="235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zh-CN" sz="2800" dirty="0">
                  <a:solidFill>
                    <a:schemeClr val="tx1"/>
                  </a:solidFill>
                  <a:latin typeface="宋体" panose="02010600030101010101" pitchFamily="2" charset="-122"/>
                </a:rPr>
                <a:t>则这一对内力的功</a:t>
              </a:r>
              <a:endParaRPr kumimoji="1" lang="zh-CN" altLang="en-US" sz="2800" dirty="0">
                <a:solidFill>
                  <a:schemeClr val="tx1"/>
                </a:solidFill>
                <a:latin typeface="宋体" panose="02010600030101010101" pitchFamily="2" charset="-122"/>
              </a:endParaRPr>
            </a:p>
          </p:txBody>
        </p:sp>
        <p:graphicFrame>
          <p:nvGraphicFramePr>
            <p:cNvPr id="185352" name="Object 8"/>
            <p:cNvGraphicFramePr>
              <a:graphicFrameLocks noChangeAspect="1"/>
            </p:cNvGraphicFramePr>
            <p:nvPr/>
          </p:nvGraphicFramePr>
          <p:xfrm>
            <a:off x="1981" y="3552"/>
            <a:ext cx="3155" cy="434"/>
          </p:xfrm>
          <a:graphic>
            <a:graphicData uri="http://schemas.openxmlformats.org/presentationml/2006/ole">
              <mc:AlternateContent xmlns:mc="http://schemas.openxmlformats.org/markup-compatibility/2006">
                <mc:Choice xmlns:v="urn:schemas-microsoft-com:vml" Requires="v">
                  <p:oleObj spid="_x0000_s78869" name="Equation" r:id="rId5" imgW="43586400" imgH="5486400" progId="">
                    <p:embed/>
                  </p:oleObj>
                </mc:Choice>
                <mc:Fallback>
                  <p:oleObj name="Equation" r:id="rId5" imgW="43586400" imgH="5486400" progId="">
                    <p:embed/>
                    <p:pic>
                      <p:nvPicPr>
                        <p:cNvPr id="0" name="Picture 2" descr="image2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 y="3552"/>
                          <a:ext cx="3155"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5350" name="Text Box 6"/>
          <p:cNvSpPr txBox="1">
            <a:spLocks noChangeArrowheads="1"/>
          </p:cNvSpPr>
          <p:nvPr/>
        </p:nvSpPr>
        <p:spPr bwMode="auto">
          <a:xfrm>
            <a:off x="530225" y="549275"/>
            <a:ext cx="8316913"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b="1" dirty="0" smtClean="0">
                <a:solidFill>
                  <a:srgbClr val="CC3300"/>
                </a:solidFill>
                <a:latin typeface="宋体" panose="02010600030101010101" pitchFamily="2" charset="-122"/>
              </a:rPr>
              <a:t>例</a:t>
            </a:r>
            <a:r>
              <a:rPr kumimoji="1" lang="en-US" altLang="zh-CN" sz="2800" b="1" dirty="0" smtClean="0">
                <a:solidFill>
                  <a:srgbClr val="CC3300"/>
                </a:solidFill>
                <a:latin typeface="宋体" panose="02010600030101010101" pitchFamily="2" charset="-122"/>
              </a:rPr>
              <a:t>12</a:t>
            </a:r>
            <a:r>
              <a:rPr kumimoji="1" lang="zh-CN" altLang="en-US" sz="2800" dirty="0">
                <a:solidFill>
                  <a:schemeClr val="tx1"/>
                </a:solidFill>
                <a:latin typeface="宋体" panose="02010600030101010101" pitchFamily="2" charset="-122"/>
              </a:rPr>
              <a:t>　在光滑的水平台面上放有质量为</a:t>
            </a:r>
            <a:r>
              <a:rPr kumimoji="1" lang="en-US" altLang="zh-CN" sz="2800" dirty="0">
                <a:solidFill>
                  <a:schemeClr val="tx1"/>
                </a:solidFill>
                <a:latin typeface="宋体" panose="02010600030101010101" pitchFamily="2" charset="-122"/>
              </a:rPr>
              <a:t>M</a:t>
            </a:r>
            <a:r>
              <a:rPr kumimoji="1" lang="zh-CN" altLang="en-US" sz="2800" dirty="0">
                <a:solidFill>
                  <a:schemeClr val="tx1"/>
                </a:solidFill>
                <a:latin typeface="宋体" panose="02010600030101010101" pitchFamily="2" charset="-122"/>
              </a:rPr>
              <a:t>的沙箱，一颗从左方飞来质量为</a:t>
            </a:r>
            <a:r>
              <a:rPr kumimoji="1" lang="en-US" altLang="zh-CN" sz="2800" i="1" dirty="0">
                <a:solidFill>
                  <a:schemeClr val="tx1"/>
                </a:solidFill>
              </a:rPr>
              <a:t>m</a:t>
            </a:r>
            <a:r>
              <a:rPr kumimoji="1" lang="zh-CN" altLang="en-US" sz="2800" dirty="0">
                <a:solidFill>
                  <a:schemeClr val="tx1"/>
                </a:solidFill>
                <a:latin typeface="宋体" panose="02010600030101010101" pitchFamily="2" charset="-122"/>
              </a:rPr>
              <a:t>的弹丸从箱左侧击入，在沙箱中前进一段距离</a:t>
            </a:r>
            <a:r>
              <a:rPr kumimoji="1" lang="en-US" altLang="zh-CN" sz="2800" i="1" dirty="0">
                <a:solidFill>
                  <a:schemeClr val="tx1"/>
                </a:solidFill>
              </a:rPr>
              <a:t>l</a:t>
            </a:r>
            <a:r>
              <a:rPr kumimoji="1" lang="zh-CN" altLang="en-US" sz="2800" dirty="0">
                <a:solidFill>
                  <a:schemeClr val="tx1"/>
                </a:solidFill>
                <a:latin typeface="宋体" panose="02010600030101010101" pitchFamily="2" charset="-122"/>
              </a:rPr>
              <a:t>后停止</a:t>
            </a:r>
            <a:r>
              <a:rPr kumimoji="1" lang="en-US" altLang="zh-CN" sz="2800" dirty="0">
                <a:solidFill>
                  <a:schemeClr val="tx1"/>
                </a:solidFill>
                <a:latin typeface="宋体" panose="02010600030101010101" pitchFamily="2" charset="-122"/>
              </a:rPr>
              <a:t>.</a:t>
            </a:r>
            <a:r>
              <a:rPr kumimoji="1" lang="zh-CN" altLang="en-US" sz="2800" dirty="0">
                <a:solidFill>
                  <a:schemeClr val="tx1"/>
                </a:solidFill>
                <a:latin typeface="宋体" panose="02010600030101010101" pitchFamily="2" charset="-122"/>
              </a:rPr>
              <a:t>在这段时间内沙箱向右运动的距离为  ，此后沙箱带着弹丸以匀速运动</a:t>
            </a:r>
            <a:r>
              <a:rPr kumimoji="1" lang="en-US" altLang="zh-CN" sz="2800" dirty="0">
                <a:solidFill>
                  <a:schemeClr val="tx1"/>
                </a:solidFill>
                <a:latin typeface="宋体" panose="02010600030101010101" pitchFamily="2" charset="-122"/>
              </a:rPr>
              <a:t>.</a:t>
            </a:r>
            <a:r>
              <a:rPr kumimoji="1" lang="zh-CN" altLang="en-US" sz="2800" dirty="0">
                <a:solidFill>
                  <a:schemeClr val="tx1"/>
                </a:solidFill>
                <a:latin typeface="宋体" panose="02010600030101010101" pitchFamily="2" charset="-122"/>
              </a:rPr>
              <a:t>求此过程中内力所做的功</a:t>
            </a:r>
            <a:r>
              <a:rPr kumimoji="1" lang="en-US" altLang="zh-CN" sz="2800" dirty="0">
                <a:solidFill>
                  <a:schemeClr val="tx1"/>
                </a:solidFill>
                <a:latin typeface="宋体" panose="02010600030101010101" pitchFamily="2" charset="-122"/>
              </a:rPr>
              <a:t>.(</a:t>
            </a:r>
            <a:r>
              <a:rPr kumimoji="1" lang="zh-CN" altLang="en-US" sz="2800" dirty="0">
                <a:solidFill>
                  <a:schemeClr val="tx1"/>
                </a:solidFill>
                <a:latin typeface="宋体" panose="02010600030101010101" pitchFamily="2" charset="-122"/>
              </a:rPr>
              <a:t>假定子弹所受阻力为一恒力</a:t>
            </a:r>
            <a:r>
              <a:rPr kumimoji="1" lang="en-US" altLang="zh-CN" sz="2800" dirty="0">
                <a:solidFill>
                  <a:schemeClr val="tx1"/>
                </a:solidFill>
                <a:latin typeface="宋体" panose="02010600030101010101" pitchFamily="2" charset="-122"/>
              </a:rPr>
              <a:t>)</a:t>
            </a:r>
          </a:p>
        </p:txBody>
      </p:sp>
      <p:graphicFrame>
        <p:nvGraphicFramePr>
          <p:cNvPr id="185353" name="Object 9"/>
          <p:cNvGraphicFramePr>
            <a:graphicFrameLocks noChangeAspect="1"/>
          </p:cNvGraphicFramePr>
          <p:nvPr/>
        </p:nvGraphicFramePr>
        <p:xfrm>
          <a:off x="2101215" y="2059305"/>
          <a:ext cx="333375" cy="429260"/>
        </p:xfrm>
        <a:graphic>
          <a:graphicData uri="http://schemas.openxmlformats.org/presentationml/2006/ole">
            <mc:AlternateContent xmlns:mc="http://schemas.openxmlformats.org/markup-compatibility/2006">
              <mc:Choice xmlns:v="urn:schemas-microsoft-com:vml" Requires="v">
                <p:oleObj spid="_x0000_s78870" name="Equation" r:id="rId7" imgW="3048000" imgH="4876800" progId="">
                  <p:embed/>
                </p:oleObj>
              </mc:Choice>
              <mc:Fallback>
                <p:oleObj name="Equation" r:id="rId7" imgW="3048000" imgH="4876800" progId="">
                  <p:embed/>
                  <p:pic>
                    <p:nvPicPr>
                      <p:cNvPr id="0" name="Picture 1" descr="image2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1215" y="2059305"/>
                        <a:ext cx="333375" cy="429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3117092" y="5792248"/>
            <a:ext cx="432048"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074580" y="5761020"/>
            <a:ext cx="504056" cy="523220"/>
          </a:xfrm>
          <a:prstGeom prst="rect">
            <a:avLst/>
          </a:prstGeom>
          <a:noFill/>
        </p:spPr>
        <p:txBody>
          <a:bodyPr wrap="square" rtlCol="0">
            <a:spAutoFit/>
          </a:bodyPr>
          <a:lstStyle/>
          <a:p>
            <a:r>
              <a:rPr lang="en-US" altLang="zh-CN" sz="2800" dirty="0" smtClean="0"/>
              <a:t>W</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checkerboard(across)">
                                      <p:cBhvr>
                                        <p:cTn id="7" dur="500"/>
                                        <p:tgtEl>
                                          <p:spTgt spid="1853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5346"/>
                                        </p:tgtEl>
                                        <p:attrNameLst>
                                          <p:attrName>style.visibility</p:attrName>
                                        </p:attrNameLst>
                                      </p:cBhvr>
                                      <p:to>
                                        <p:strVal val="visible"/>
                                      </p:to>
                                    </p:set>
                                    <p:animEffect transition="in" filter="box(in)">
                                      <p:cBhvr>
                                        <p:cTn id="12" dur="500"/>
                                        <p:tgtEl>
                                          <p:spTgt spid="18534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85355"/>
                                        </p:tgtEl>
                                        <p:attrNameLst>
                                          <p:attrName>style.visibility</p:attrName>
                                        </p:attrNameLst>
                                      </p:cBhvr>
                                      <p:to>
                                        <p:strVal val="visible"/>
                                      </p:to>
                                    </p:set>
                                    <p:animEffect transition="in" filter="diamond(in)">
                                      <p:cBhvr>
                                        <p:cTn id="17" dur="500"/>
                                        <p:tgtEl>
                                          <p:spTgt spid="185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123" y="1700808"/>
            <a:ext cx="8229600" cy="1143000"/>
          </a:xfrm>
        </p:spPr>
        <p:txBody>
          <a:bodyPr>
            <a:normAutofit/>
          </a:bodyPr>
          <a:lstStyle/>
          <a:p>
            <a:pPr algn="ctr"/>
            <a:r>
              <a:rPr lang="zh-CN" altLang="en-US" sz="4000" dirty="0" smtClean="0">
                <a:latin typeface="宋体" panose="02010600030101010101" pitchFamily="2" charset="-122"/>
                <a:ea typeface="宋体" panose="02010600030101010101" pitchFamily="2" charset="-122"/>
              </a:rPr>
              <a:t>作业</a:t>
            </a:r>
            <a:endParaRPr lang="zh-CN" altLang="en-US" sz="4000" dirty="0">
              <a:latin typeface="宋体" panose="02010600030101010101" pitchFamily="2" charset="-122"/>
              <a:ea typeface="宋体" panose="02010600030101010101" pitchFamily="2" charset="-122"/>
            </a:endParaRPr>
          </a:p>
        </p:txBody>
      </p:sp>
      <p:sp>
        <p:nvSpPr>
          <p:cNvPr id="3" name="TextBox 2"/>
          <p:cNvSpPr txBox="1"/>
          <p:nvPr/>
        </p:nvSpPr>
        <p:spPr>
          <a:xfrm>
            <a:off x="2672256" y="3452648"/>
            <a:ext cx="4102976" cy="954107"/>
          </a:xfrm>
          <a:prstGeom prst="rect">
            <a:avLst/>
          </a:prstGeom>
          <a:noFill/>
        </p:spPr>
        <p:txBody>
          <a:bodyPr wrap="square" rtlCol="0">
            <a:spAutoFit/>
          </a:bodyPr>
          <a:lstStyle/>
          <a:p>
            <a:pPr algn="ctr"/>
            <a:r>
              <a:rPr lang="en-US" altLang="zh-CN" sz="2800" dirty="0" smtClean="0"/>
              <a:t>2.23</a:t>
            </a:r>
            <a:endParaRPr lang="en-US" altLang="zh-CN" sz="2800" dirty="0" smtClean="0"/>
          </a:p>
          <a:p>
            <a:pPr algn="ctr"/>
            <a:r>
              <a:rPr lang="zh-CN" altLang="en-US" sz="2800" dirty="0" smtClean="0"/>
              <a:t>质点动力学</a:t>
            </a:r>
            <a:r>
              <a:rPr lang="en-US" altLang="zh-CN" sz="2800" dirty="0" smtClean="0"/>
              <a:t>-2</a:t>
            </a:r>
            <a:endParaRPr lang="zh-CN" altLang="en-US" sz="2800" dirty="0"/>
          </a:p>
        </p:txBody>
      </p:sp>
    </p:spTree>
    <p:extLst>
      <p:ext uri="{BB962C8B-B14F-4D97-AF65-F5344CB8AC3E}">
        <p14:creationId xmlns:p14="http://schemas.microsoft.com/office/powerpoint/2010/main" val="93258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395288" y="304800"/>
            <a:ext cx="8359775"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2800" b="1" dirty="0">
                <a:solidFill>
                  <a:srgbClr val="FF0000"/>
                </a:solidFill>
                <a:effectLst>
                  <a:outerShdw blurRad="38100" dist="38100" dir="2700000" algn="tl">
                    <a:srgbClr val="000000"/>
                  </a:outerShdw>
                </a:effectLst>
                <a:latin typeface="Times New Roman" panose="02020603050405020304" pitchFamily="18" charset="0"/>
              </a:rPr>
              <a:t>例</a:t>
            </a:r>
            <a:r>
              <a:rPr kumimoji="1" lang="en-US" altLang="zh-CN" sz="2800" b="1" dirty="0">
                <a:solidFill>
                  <a:srgbClr val="FF0000"/>
                </a:solidFill>
                <a:effectLst>
                  <a:outerShdw blurRad="38100" dist="38100" dir="2700000" algn="tl">
                    <a:srgbClr val="000000"/>
                  </a:outerShdw>
                </a:effectLst>
                <a:latin typeface="Times New Roman" panose="02020603050405020304" pitchFamily="18" charset="0"/>
              </a:rPr>
              <a:t>1   </a:t>
            </a:r>
            <a:r>
              <a:rPr kumimoji="1" lang="zh-CN" altLang="en-US" sz="2800" b="1" dirty="0">
                <a:latin typeface="Times New Roman" panose="02020603050405020304" pitchFamily="18" charset="0"/>
              </a:rPr>
              <a:t>设作用在质量为</a:t>
            </a:r>
            <a:r>
              <a:rPr kumimoji="1" lang="en-US" altLang="zh-CN" sz="2800" b="1" dirty="0">
                <a:latin typeface="Times New Roman" panose="02020603050405020304" pitchFamily="18" charset="0"/>
              </a:rPr>
              <a:t>2kg</a:t>
            </a:r>
            <a:r>
              <a:rPr kumimoji="1" lang="zh-CN" altLang="en-US" sz="2800" b="1" dirty="0">
                <a:latin typeface="Times New Roman" panose="02020603050405020304" pitchFamily="18" charset="0"/>
              </a:rPr>
              <a:t>的物体上的力</a:t>
            </a:r>
            <a:r>
              <a:rPr kumimoji="1" lang="en-US" altLang="zh-CN" sz="2800" b="1" i="1" dirty="0">
                <a:latin typeface="Times New Roman" panose="02020603050405020304" pitchFamily="18" charset="0"/>
              </a:rPr>
              <a:t>F</a:t>
            </a:r>
            <a:r>
              <a:rPr kumimoji="1" lang="en-US" altLang="zh-CN" sz="2800" b="1" dirty="0">
                <a:latin typeface="Times New Roman" panose="02020603050405020304" pitchFamily="18" charset="0"/>
              </a:rPr>
              <a:t> = 6</a:t>
            </a:r>
            <a:r>
              <a:rPr kumimoji="1" lang="en-US" altLang="zh-CN" sz="2800" b="1" i="1" dirty="0">
                <a:latin typeface="Times New Roman" panose="02020603050405020304" pitchFamily="18" charset="0"/>
              </a:rPr>
              <a:t>t</a:t>
            </a:r>
            <a:r>
              <a:rPr kumimoji="1" lang="en-US" altLang="zh-CN" sz="2800" b="1" dirty="0">
                <a:latin typeface="Times New Roman" panose="02020603050405020304" pitchFamily="18" charset="0"/>
              </a:rPr>
              <a:t> N</a:t>
            </a:r>
            <a:r>
              <a:rPr kumimoji="1" lang="zh-CN" altLang="en-US" sz="2800" b="1" dirty="0">
                <a:latin typeface="Times New Roman" panose="02020603050405020304" pitchFamily="18" charset="0"/>
              </a:rPr>
              <a:t>。如果物体由静止出发沿直线运动，</a:t>
            </a:r>
            <a:r>
              <a:rPr kumimoji="1" lang="zh-CN" altLang="en-US" sz="2800" b="1" dirty="0" smtClean="0">
                <a:latin typeface="Times New Roman" panose="02020603050405020304" pitchFamily="18" charset="0"/>
              </a:rPr>
              <a:t>在前</a:t>
            </a:r>
            <a:r>
              <a:rPr kumimoji="1" lang="en-US" altLang="zh-CN" sz="2800" b="1" dirty="0" smtClean="0">
                <a:latin typeface="Times New Roman" panose="02020603050405020304" pitchFamily="18" charset="0"/>
              </a:rPr>
              <a:t>2 </a:t>
            </a:r>
            <a:r>
              <a:rPr kumimoji="1" lang="en-US" altLang="zh-CN" sz="2800" b="1" dirty="0">
                <a:latin typeface="Times New Roman" panose="02020603050405020304" pitchFamily="18" charset="0"/>
              </a:rPr>
              <a:t>s</a:t>
            </a:r>
            <a:r>
              <a:rPr kumimoji="1" lang="zh-CN" altLang="en-US" sz="2800" b="1" dirty="0">
                <a:latin typeface="Times New Roman" panose="02020603050405020304" pitchFamily="18" charset="0"/>
              </a:rPr>
              <a:t>内这力做了多少功？</a:t>
            </a:r>
          </a:p>
        </p:txBody>
      </p:sp>
      <p:sp>
        <p:nvSpPr>
          <p:cNvPr id="22533" name="Text Box 5"/>
          <p:cNvSpPr txBox="1">
            <a:spLocks noChangeArrowheads="1"/>
          </p:cNvSpPr>
          <p:nvPr/>
        </p:nvSpPr>
        <p:spPr bwMode="auto">
          <a:xfrm>
            <a:off x="468313" y="1844675"/>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rPr>
              <a:t>解：</a:t>
            </a:r>
            <a:endParaRPr kumimoji="1" lang="zh-CN" altLang="en-US" sz="2400" dirty="0">
              <a:solidFill>
                <a:srgbClr val="FF0000"/>
              </a:solidFill>
              <a:latin typeface="Times New Roman" panose="02020603050405020304" pitchFamily="18" charset="0"/>
              <a:ea typeface="黑体" panose="02010609060101010101" pitchFamily="49" charset="-122"/>
            </a:endParaRPr>
          </a:p>
        </p:txBody>
      </p:sp>
      <p:graphicFrame>
        <p:nvGraphicFramePr>
          <p:cNvPr id="22534" name="Object 6"/>
          <p:cNvGraphicFramePr>
            <a:graphicFrameLocks noChangeAspect="1"/>
          </p:cNvGraphicFramePr>
          <p:nvPr/>
        </p:nvGraphicFramePr>
        <p:xfrm>
          <a:off x="1972945" y="1728470"/>
          <a:ext cx="2805430" cy="1008380"/>
        </p:xfrm>
        <a:graphic>
          <a:graphicData uri="http://schemas.openxmlformats.org/presentationml/2006/ole">
            <mc:AlternateContent xmlns:mc="http://schemas.openxmlformats.org/markup-compatibility/2006">
              <mc:Choice xmlns:v="urn:schemas-microsoft-com:vml" Requires="v">
                <p:oleObj spid="_x0000_s21595" name="公式" r:id="rId4" imgW="29870400" imgH="9753600" progId="">
                  <p:embed/>
                </p:oleObj>
              </mc:Choice>
              <mc:Fallback>
                <p:oleObj name="公式" r:id="rId4" imgW="29870400" imgH="9753600" progId="">
                  <p:embed/>
                  <p:pic>
                    <p:nvPicPr>
                      <p:cNvPr id="0" name="Picture 9" descr="image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2945" y="1728470"/>
                        <a:ext cx="2805430" cy="1008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7"/>
          <p:cNvGraphicFramePr>
            <a:graphicFrameLocks noChangeAspect="1"/>
          </p:cNvGraphicFramePr>
          <p:nvPr/>
        </p:nvGraphicFramePr>
        <p:xfrm>
          <a:off x="5029200" y="1600200"/>
          <a:ext cx="2055812" cy="1169988"/>
        </p:xfrm>
        <a:graphic>
          <a:graphicData uri="http://schemas.openxmlformats.org/presentationml/2006/ole">
            <mc:AlternateContent xmlns:mc="http://schemas.openxmlformats.org/markup-compatibility/2006">
              <mc:Choice xmlns:v="urn:schemas-microsoft-com:vml" Requires="v">
                <p:oleObj spid="_x0000_s21596" name="公式" r:id="rId6" imgW="17068800" imgH="9753600" progId="">
                  <p:embed/>
                </p:oleObj>
              </mc:Choice>
              <mc:Fallback>
                <p:oleObj name="公式" r:id="rId6" imgW="17068800" imgH="9753600" progId="">
                  <p:embed/>
                  <p:pic>
                    <p:nvPicPr>
                      <p:cNvPr id="0" name="Picture 8" descr="image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600200"/>
                        <a:ext cx="2055812" cy="116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8"/>
          <p:cNvGraphicFramePr>
            <a:graphicFrameLocks noChangeAspect="1"/>
          </p:cNvGraphicFramePr>
          <p:nvPr/>
        </p:nvGraphicFramePr>
        <p:xfrm>
          <a:off x="1844675" y="2973387"/>
          <a:ext cx="3489325" cy="531813"/>
        </p:xfrm>
        <a:graphic>
          <a:graphicData uri="http://schemas.openxmlformats.org/presentationml/2006/ole">
            <mc:AlternateContent xmlns:mc="http://schemas.openxmlformats.org/markup-compatibility/2006">
              <mc:Choice xmlns:v="urn:schemas-microsoft-com:vml" Requires="v">
                <p:oleObj spid="_x0000_s21597" name="公式" r:id="rId8" imgW="33528000" imgH="4572000" progId="">
                  <p:embed/>
                </p:oleObj>
              </mc:Choice>
              <mc:Fallback>
                <p:oleObj name="公式" r:id="rId8" imgW="33528000" imgH="4572000" progId="">
                  <p:embed/>
                  <p:pic>
                    <p:nvPicPr>
                      <p:cNvPr id="0" name="Picture 7" descr="image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4675" y="2973387"/>
                        <a:ext cx="34893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Text Box 9"/>
          <p:cNvSpPr txBox="1">
            <a:spLocks noChangeArrowheads="1"/>
          </p:cNvSpPr>
          <p:nvPr/>
        </p:nvSpPr>
        <p:spPr bwMode="auto">
          <a:xfrm>
            <a:off x="412750" y="3643313"/>
            <a:ext cx="226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两边积分：</a:t>
            </a:r>
          </a:p>
        </p:txBody>
      </p:sp>
      <p:graphicFrame>
        <p:nvGraphicFramePr>
          <p:cNvPr id="22538" name="Object 10"/>
          <p:cNvGraphicFramePr>
            <a:graphicFrameLocks noChangeAspect="1"/>
          </p:cNvGraphicFramePr>
          <p:nvPr/>
        </p:nvGraphicFramePr>
        <p:xfrm>
          <a:off x="2366963" y="3549650"/>
          <a:ext cx="2682875" cy="930275"/>
        </p:xfrm>
        <a:graphic>
          <a:graphicData uri="http://schemas.openxmlformats.org/presentationml/2006/ole">
            <mc:AlternateContent xmlns:mc="http://schemas.openxmlformats.org/markup-compatibility/2006">
              <mc:Choice xmlns:v="urn:schemas-microsoft-com:vml" Requires="v">
                <p:oleObj spid="_x0000_s21598" name="公式" r:id="rId10" imgW="23774400" imgH="8229600" progId="">
                  <p:embed/>
                </p:oleObj>
              </mc:Choice>
              <mc:Fallback>
                <p:oleObj name="公式" r:id="rId10" imgW="23774400" imgH="8229600" progId="">
                  <p:embed/>
                  <p:pic>
                    <p:nvPicPr>
                      <p:cNvPr id="0" name="Picture 6" descr="image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6963" y="3549650"/>
                        <a:ext cx="2682875"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9" name="Object 11"/>
          <p:cNvGraphicFramePr>
            <a:graphicFrameLocks noChangeAspect="1"/>
          </p:cNvGraphicFramePr>
          <p:nvPr/>
        </p:nvGraphicFramePr>
        <p:xfrm>
          <a:off x="5724525" y="3511550"/>
          <a:ext cx="1382713" cy="1069975"/>
        </p:xfrm>
        <a:graphic>
          <a:graphicData uri="http://schemas.openxmlformats.org/presentationml/2006/ole">
            <mc:AlternateContent xmlns:mc="http://schemas.openxmlformats.org/markup-compatibility/2006">
              <mc:Choice xmlns:v="urn:schemas-microsoft-com:vml" Requires="v">
                <p:oleObj spid="_x0000_s21599" name="公式" r:id="rId12" imgW="439200" imgH="450000" progId="">
                  <p:embed/>
                </p:oleObj>
              </mc:Choice>
              <mc:Fallback>
                <p:oleObj name="公式" r:id="rId12" imgW="439200" imgH="450000" progId="">
                  <p:embed/>
                  <p:pic>
                    <p:nvPicPr>
                      <p:cNvPr id="0" name="Picture 5" descr="image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3511550"/>
                        <a:ext cx="138271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0" name="Object 12"/>
          <p:cNvGraphicFramePr>
            <a:graphicFrameLocks noChangeAspect="1"/>
          </p:cNvGraphicFramePr>
          <p:nvPr/>
        </p:nvGraphicFramePr>
        <p:xfrm>
          <a:off x="2971800" y="4418013"/>
          <a:ext cx="1497013" cy="1089025"/>
        </p:xfrm>
        <a:graphic>
          <a:graphicData uri="http://schemas.openxmlformats.org/presentationml/2006/ole">
            <mc:AlternateContent xmlns:mc="http://schemas.openxmlformats.org/markup-compatibility/2006">
              <mc:Choice xmlns:v="urn:schemas-microsoft-com:vml" Requires="v">
                <p:oleObj spid="_x0000_s21600" name="公式" r:id="rId14" imgW="13411200" imgH="9753600" progId="">
                  <p:embed/>
                </p:oleObj>
              </mc:Choice>
              <mc:Fallback>
                <p:oleObj name="公式" r:id="rId14" imgW="13411200" imgH="9753600" progId="">
                  <p:embed/>
                  <p:pic>
                    <p:nvPicPr>
                      <p:cNvPr id="0" name="Picture 4" descr="image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4418013"/>
                        <a:ext cx="1497013"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1" name="Object 13"/>
          <p:cNvGraphicFramePr>
            <a:graphicFrameLocks noChangeAspect="1"/>
          </p:cNvGraphicFramePr>
          <p:nvPr/>
        </p:nvGraphicFramePr>
        <p:xfrm>
          <a:off x="5072063" y="4406900"/>
          <a:ext cx="3592512" cy="1077913"/>
        </p:xfrm>
        <a:graphic>
          <a:graphicData uri="http://schemas.openxmlformats.org/presentationml/2006/ole">
            <mc:AlternateContent xmlns:mc="http://schemas.openxmlformats.org/markup-compatibility/2006">
              <mc:Choice xmlns:v="urn:schemas-microsoft-com:vml" Requires="v">
                <p:oleObj spid="_x0000_s21601" name="公式" r:id="rId16" imgW="32308800" imgH="9753600" progId="">
                  <p:embed/>
                </p:oleObj>
              </mc:Choice>
              <mc:Fallback>
                <p:oleObj name="公式" r:id="rId16" imgW="32308800" imgH="9753600" progId="">
                  <p:embed/>
                  <p:pic>
                    <p:nvPicPr>
                      <p:cNvPr id="0" name="Picture 3" descr="image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72063" y="4406900"/>
                        <a:ext cx="3592512"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2" name="Object 14"/>
          <p:cNvGraphicFramePr>
            <a:graphicFrameLocks noChangeAspect="1"/>
          </p:cNvGraphicFramePr>
          <p:nvPr/>
        </p:nvGraphicFramePr>
        <p:xfrm>
          <a:off x="1219200" y="5334000"/>
          <a:ext cx="5608638" cy="1077912"/>
        </p:xfrm>
        <a:graphic>
          <a:graphicData uri="http://schemas.openxmlformats.org/presentationml/2006/ole">
            <mc:AlternateContent xmlns:mc="http://schemas.openxmlformats.org/markup-compatibility/2006">
              <mc:Choice xmlns:v="urn:schemas-microsoft-com:vml" Requires="v">
                <p:oleObj spid="_x0000_s21602" name="公式" r:id="rId18" imgW="60655200" imgH="9753600" progId="">
                  <p:embed/>
                </p:oleObj>
              </mc:Choice>
              <mc:Fallback>
                <p:oleObj name="公式" r:id="rId18" imgW="60655200" imgH="9753600" progId="">
                  <p:embed/>
                  <p:pic>
                    <p:nvPicPr>
                      <p:cNvPr id="0" name="Picture 2" descr="image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19200" y="5334000"/>
                        <a:ext cx="5608638"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3" name="Object 15"/>
          <p:cNvGraphicFramePr>
            <a:graphicFrameLocks noChangeAspect="1"/>
          </p:cNvGraphicFramePr>
          <p:nvPr/>
        </p:nvGraphicFramePr>
        <p:xfrm>
          <a:off x="6708094" y="5638800"/>
          <a:ext cx="1350962" cy="503238"/>
        </p:xfrm>
        <a:graphic>
          <a:graphicData uri="http://schemas.openxmlformats.org/presentationml/2006/ole">
            <mc:AlternateContent xmlns:mc="http://schemas.openxmlformats.org/markup-compatibility/2006">
              <mc:Choice xmlns:v="urn:schemas-microsoft-com:vml" Requires="v">
                <p:oleObj spid="_x0000_s21603" name="公式" r:id="rId20" imgW="12192000" imgH="4572000" progId="">
                  <p:embed/>
                </p:oleObj>
              </mc:Choice>
              <mc:Fallback>
                <p:oleObj name="公式" r:id="rId20" imgW="12192000" imgH="4572000" progId="">
                  <p:embed/>
                  <p:pic>
                    <p:nvPicPr>
                      <p:cNvPr id="0" name="Picture 1" descr="image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8094" y="5638800"/>
                        <a:ext cx="13509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ppt_w</p:attrName>
                                        </p:attrNameLst>
                                      </p:cBhvr>
                                      <p:tavLst>
                                        <p:tav tm="0">
                                          <p:val>
                                            <p:strVal val="4*#ppt_w"/>
                                          </p:val>
                                        </p:tav>
                                        <p:tav tm="100000">
                                          <p:val>
                                            <p:strVal val="#ppt_w"/>
                                          </p:val>
                                        </p:tav>
                                      </p:tavLst>
                                    </p:anim>
                                    <p:anim calcmode="lin" valueType="num">
                                      <p:cBhvr>
                                        <p:cTn id="8" dur="500" fill="hold"/>
                                        <p:tgtEl>
                                          <p:spTgt spid="2253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22534"/>
                                        </p:tgtEl>
                                        <p:attrNameLst>
                                          <p:attrName>style.visibility</p:attrName>
                                        </p:attrNameLst>
                                      </p:cBhvr>
                                      <p:to>
                                        <p:strVal val="visible"/>
                                      </p:to>
                                    </p:set>
                                    <p:animEffect transition="in" filter="strips(upRight)">
                                      <p:cBhvr>
                                        <p:cTn id="13" dur="500"/>
                                        <p:tgtEl>
                                          <p:spTgt spid="2253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22535"/>
                                        </p:tgtEl>
                                        <p:attrNameLst>
                                          <p:attrName>style.visibility</p:attrName>
                                        </p:attrNameLst>
                                      </p:cBhvr>
                                      <p:to>
                                        <p:strVal val="visible"/>
                                      </p:to>
                                    </p:set>
                                    <p:animEffect transition="in" filter="strips(upRight)">
                                      <p:cBhvr>
                                        <p:cTn id="18" dur="500"/>
                                        <p:tgtEl>
                                          <p:spTgt spid="2253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22536"/>
                                        </p:tgtEl>
                                        <p:attrNameLst>
                                          <p:attrName>style.visibility</p:attrName>
                                        </p:attrNameLst>
                                      </p:cBhvr>
                                      <p:to>
                                        <p:strVal val="visible"/>
                                      </p:to>
                                    </p:set>
                                    <p:animEffect transition="in" filter="strips(upRight)">
                                      <p:cBhvr>
                                        <p:cTn id="23" dur="500"/>
                                        <p:tgtEl>
                                          <p:spTgt spid="2253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2537"/>
                                        </p:tgtEl>
                                        <p:attrNameLst>
                                          <p:attrName>style.visibility</p:attrName>
                                        </p:attrNameLst>
                                      </p:cBhvr>
                                      <p:to>
                                        <p:strVal val="visible"/>
                                      </p:to>
                                    </p:set>
                                    <p:anim calcmode="lin" valueType="num">
                                      <p:cBhvr additive="base">
                                        <p:cTn id="28" dur="500" fill="hold"/>
                                        <p:tgtEl>
                                          <p:spTgt spid="22537"/>
                                        </p:tgtEl>
                                        <p:attrNameLst>
                                          <p:attrName>ppt_x</p:attrName>
                                        </p:attrNameLst>
                                      </p:cBhvr>
                                      <p:tavLst>
                                        <p:tav tm="0">
                                          <p:val>
                                            <p:strVal val="0-#ppt_w/2"/>
                                          </p:val>
                                        </p:tav>
                                        <p:tav tm="100000">
                                          <p:val>
                                            <p:strVal val="#ppt_x"/>
                                          </p:val>
                                        </p:tav>
                                      </p:tavLst>
                                    </p:anim>
                                    <p:anim calcmode="lin" valueType="num">
                                      <p:cBhvr additive="base">
                                        <p:cTn id="29"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2538"/>
                                        </p:tgtEl>
                                        <p:attrNameLst>
                                          <p:attrName>style.visibility</p:attrName>
                                        </p:attrNameLst>
                                      </p:cBhvr>
                                      <p:to>
                                        <p:strVal val="visible"/>
                                      </p:to>
                                    </p:set>
                                    <p:animEffect transition="in" filter="strips(upRight)">
                                      <p:cBhvr>
                                        <p:cTn id="34" dur="500"/>
                                        <p:tgtEl>
                                          <p:spTgt spid="22538"/>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22539"/>
                                        </p:tgtEl>
                                        <p:attrNameLst>
                                          <p:attrName>style.visibility</p:attrName>
                                        </p:attrNameLst>
                                      </p:cBhvr>
                                      <p:to>
                                        <p:strVal val="visible"/>
                                      </p:to>
                                    </p:set>
                                    <p:animEffect transition="in" filter="strips(upRight)">
                                      <p:cBhvr>
                                        <p:cTn id="39" dur="500"/>
                                        <p:tgtEl>
                                          <p:spTgt spid="22539"/>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22540"/>
                                        </p:tgtEl>
                                        <p:attrNameLst>
                                          <p:attrName>style.visibility</p:attrName>
                                        </p:attrNameLst>
                                      </p:cBhvr>
                                      <p:to>
                                        <p:strVal val="visible"/>
                                      </p:to>
                                    </p:set>
                                    <p:animEffect transition="in" filter="strips(upRight)">
                                      <p:cBhvr>
                                        <p:cTn id="44" dur="500"/>
                                        <p:tgtEl>
                                          <p:spTgt spid="22540"/>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nodeType="clickEffect">
                                  <p:stCondLst>
                                    <p:cond delay="0"/>
                                  </p:stCondLst>
                                  <p:childTnLst>
                                    <p:set>
                                      <p:cBhvr>
                                        <p:cTn id="48" dur="1" fill="hold">
                                          <p:stCondLst>
                                            <p:cond delay="0"/>
                                          </p:stCondLst>
                                        </p:cTn>
                                        <p:tgtEl>
                                          <p:spTgt spid="22541"/>
                                        </p:tgtEl>
                                        <p:attrNameLst>
                                          <p:attrName>style.visibility</p:attrName>
                                        </p:attrNameLst>
                                      </p:cBhvr>
                                      <p:to>
                                        <p:strVal val="visible"/>
                                      </p:to>
                                    </p:set>
                                    <p:animEffect transition="in" filter="strips(upRight)">
                                      <p:cBhvr>
                                        <p:cTn id="49" dur="500"/>
                                        <p:tgtEl>
                                          <p:spTgt spid="22541"/>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nodeType="clickEffect">
                                  <p:stCondLst>
                                    <p:cond delay="0"/>
                                  </p:stCondLst>
                                  <p:childTnLst>
                                    <p:set>
                                      <p:cBhvr>
                                        <p:cTn id="53" dur="1" fill="hold">
                                          <p:stCondLst>
                                            <p:cond delay="0"/>
                                          </p:stCondLst>
                                        </p:cTn>
                                        <p:tgtEl>
                                          <p:spTgt spid="22542"/>
                                        </p:tgtEl>
                                        <p:attrNameLst>
                                          <p:attrName>style.visibility</p:attrName>
                                        </p:attrNameLst>
                                      </p:cBhvr>
                                      <p:to>
                                        <p:strVal val="visible"/>
                                      </p:to>
                                    </p:set>
                                    <p:animEffect transition="in" filter="strips(upRight)">
                                      <p:cBhvr>
                                        <p:cTn id="54" dur="500"/>
                                        <p:tgtEl>
                                          <p:spTgt spid="22542"/>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strips(upRight)">
                                      <p:cBhvr>
                                        <p:cTn id="59" dur="500"/>
                                        <p:tgtEl>
                                          <p:spTgt spid="2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B1CED52-A15C-4324-A5F9-27B8A49A24DE}" type="slidenum">
              <a:rPr lang="en-US" altLang="zh-CN" smtClean="0"/>
              <a:pPr/>
              <a:t>8</a:t>
            </a:fld>
            <a:endParaRPr lang="en-US" altLang="zh-CN"/>
          </a:p>
        </p:txBody>
      </p:sp>
      <p:sp>
        <p:nvSpPr>
          <p:cNvPr id="3" name="TextBox 2"/>
          <p:cNvSpPr txBox="1"/>
          <p:nvPr/>
        </p:nvSpPr>
        <p:spPr>
          <a:xfrm>
            <a:off x="533400" y="381000"/>
            <a:ext cx="7924800" cy="2246769"/>
          </a:xfrm>
          <a:prstGeom prst="rect">
            <a:avLst/>
          </a:prstGeom>
          <a:noFill/>
        </p:spPr>
        <p:txBody>
          <a:bodyPr wrap="square" rtlCol="0">
            <a:spAutoFit/>
          </a:bodyPr>
          <a:lstStyle/>
          <a:p>
            <a:r>
              <a:rPr lang="zh-CN" altLang="en-US" sz="2800" b="1" dirty="0" smtClean="0">
                <a:solidFill>
                  <a:srgbClr val="FF0000"/>
                </a:solidFill>
              </a:rPr>
              <a:t>例</a:t>
            </a:r>
            <a:r>
              <a:rPr lang="en-US" altLang="zh-CN" sz="2800" b="1" dirty="0" smtClean="0">
                <a:solidFill>
                  <a:srgbClr val="FF0000"/>
                </a:solidFill>
              </a:rPr>
              <a:t>2</a:t>
            </a:r>
            <a:r>
              <a:rPr lang="en-US" altLang="zh-CN" sz="2800" dirty="0" smtClean="0"/>
              <a:t>. </a:t>
            </a:r>
            <a:r>
              <a:rPr lang="zh-CN" altLang="en-US" sz="2800" dirty="0" smtClean="0"/>
              <a:t>作用在质点上的力为</a:t>
            </a:r>
            <a:r>
              <a:rPr lang="en-US" altLang="zh-CN" sz="2800" dirty="0" smtClean="0"/>
              <a:t>F = 2yi + 4j </a:t>
            </a:r>
            <a:r>
              <a:rPr lang="zh-CN" altLang="en-US" sz="2800" dirty="0" smtClean="0"/>
              <a:t>（</a:t>
            </a:r>
            <a:r>
              <a:rPr lang="en-US" altLang="zh-CN" sz="2800" dirty="0" smtClean="0"/>
              <a:t>N),</a:t>
            </a:r>
            <a:r>
              <a:rPr lang="zh-CN" altLang="en-US" sz="2800" dirty="0" smtClean="0"/>
              <a:t>在下列情况下，求质点从</a:t>
            </a:r>
            <a:r>
              <a:rPr lang="en-US" altLang="zh-CN" sz="2800" i="1" dirty="0" smtClean="0"/>
              <a:t>x</a:t>
            </a:r>
            <a:r>
              <a:rPr lang="en-US" altLang="zh-CN" sz="2800" baseline="-25000" dirty="0" smtClean="0"/>
              <a:t>1</a:t>
            </a:r>
            <a:r>
              <a:rPr lang="en-US" altLang="zh-CN" sz="2800" dirty="0" smtClean="0"/>
              <a:t> = -2 </a:t>
            </a:r>
            <a:r>
              <a:rPr lang="zh-CN" altLang="en-US" sz="2800" dirty="0" smtClean="0"/>
              <a:t>（</a:t>
            </a:r>
            <a:r>
              <a:rPr lang="en-US" altLang="zh-CN" sz="2800" dirty="0" smtClean="0"/>
              <a:t>m</a:t>
            </a:r>
            <a:r>
              <a:rPr lang="zh-CN" altLang="en-US" sz="2800" dirty="0" smtClean="0"/>
              <a:t>）处运动到</a:t>
            </a:r>
            <a:r>
              <a:rPr lang="en-US" altLang="zh-CN" sz="2800" i="1" dirty="0" smtClean="0"/>
              <a:t>x</a:t>
            </a:r>
            <a:r>
              <a:rPr lang="en-US" altLang="zh-CN" sz="2800" baseline="-25000" dirty="0" smtClean="0"/>
              <a:t>2</a:t>
            </a:r>
            <a:r>
              <a:rPr lang="en-US" altLang="zh-CN" sz="2800" dirty="0" smtClean="0"/>
              <a:t> = 3</a:t>
            </a:r>
            <a:r>
              <a:rPr lang="zh-CN" altLang="en-US" sz="2800" dirty="0" smtClean="0"/>
              <a:t>（</a:t>
            </a:r>
            <a:r>
              <a:rPr lang="en-US" altLang="zh-CN" sz="2800" dirty="0" smtClean="0"/>
              <a:t>m</a:t>
            </a:r>
            <a:r>
              <a:rPr lang="zh-CN" altLang="en-US" sz="2800" dirty="0" smtClean="0"/>
              <a:t>）处该力作的功：</a:t>
            </a:r>
            <a:endParaRPr lang="en-US" altLang="zh-CN" sz="2800" dirty="0" smtClean="0"/>
          </a:p>
          <a:p>
            <a:r>
              <a:rPr lang="zh-CN" altLang="en-US" sz="2800" dirty="0" smtClean="0"/>
              <a:t>（</a:t>
            </a:r>
            <a:r>
              <a:rPr lang="en-US" altLang="zh-CN" sz="2800" dirty="0" smtClean="0"/>
              <a:t>1</a:t>
            </a:r>
            <a:r>
              <a:rPr lang="zh-CN" altLang="en-US" sz="2800" dirty="0" smtClean="0"/>
              <a:t>）质点的运动轨道为抛物线 </a:t>
            </a:r>
            <a:r>
              <a:rPr lang="en-US" altLang="zh-CN" sz="2800" i="1" dirty="0" smtClean="0"/>
              <a:t>x</a:t>
            </a:r>
            <a:r>
              <a:rPr lang="en-US" altLang="zh-CN" sz="2800" baseline="30000" dirty="0" smtClean="0"/>
              <a:t>2</a:t>
            </a:r>
            <a:r>
              <a:rPr lang="en-US" altLang="zh-CN" sz="2800" dirty="0" smtClean="0"/>
              <a:t> = 4</a:t>
            </a:r>
            <a:r>
              <a:rPr lang="en-US" altLang="zh-CN" sz="2800" i="1" dirty="0" smtClean="0"/>
              <a:t>y</a:t>
            </a:r>
          </a:p>
          <a:p>
            <a:r>
              <a:rPr lang="zh-CN" altLang="en-US" sz="2800" dirty="0" smtClean="0"/>
              <a:t>（</a:t>
            </a:r>
            <a:r>
              <a:rPr lang="en-US" altLang="zh-CN" sz="2800" dirty="0" smtClean="0"/>
              <a:t>2</a:t>
            </a:r>
            <a:r>
              <a:rPr lang="zh-CN" altLang="en-US" sz="2800" dirty="0" smtClean="0"/>
              <a:t>）质点的运动轨道为直线 </a:t>
            </a:r>
            <a:r>
              <a:rPr lang="en-US" altLang="zh-CN" sz="2800" dirty="0" smtClean="0"/>
              <a:t>4</a:t>
            </a:r>
            <a:r>
              <a:rPr lang="en-US" altLang="zh-CN" sz="2800" i="1" dirty="0" smtClean="0"/>
              <a:t>y</a:t>
            </a:r>
            <a:r>
              <a:rPr lang="en-US" altLang="zh-CN" sz="2800" dirty="0" smtClean="0"/>
              <a:t> = </a:t>
            </a:r>
            <a:r>
              <a:rPr lang="en-US" altLang="zh-CN" sz="2800" i="1" dirty="0" smtClean="0"/>
              <a:t>x</a:t>
            </a:r>
            <a:r>
              <a:rPr lang="en-US" altLang="zh-CN" sz="2800" dirty="0" smtClean="0"/>
              <a:t> +6</a:t>
            </a:r>
            <a:endParaRPr lang="zh-CN" altLang="en-US" sz="2800" dirty="0"/>
          </a:p>
        </p:txBody>
      </p:sp>
      <p:cxnSp>
        <p:nvCxnSpPr>
          <p:cNvPr id="5" name="直接箭头连接符 4"/>
          <p:cNvCxnSpPr/>
          <p:nvPr/>
        </p:nvCxnSpPr>
        <p:spPr>
          <a:xfrm>
            <a:off x="4572000" y="457200"/>
            <a:ext cx="21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422800" y="457200"/>
            <a:ext cx="21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943600" y="457200"/>
            <a:ext cx="21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1529333" y="2819400"/>
                <a:ext cx="6332567" cy="1117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𝑊</m:t>
                      </m:r>
                      <m:r>
                        <a:rPr lang="en-US" altLang="zh-CN" sz="2800" b="0" i="1" smtClean="0">
                          <a:latin typeface="Cambria Math"/>
                        </a:rPr>
                        <m:t>= </m:t>
                      </m:r>
                      <m:nary>
                        <m:naryPr>
                          <m:ctrlPr>
                            <a:rPr lang="en-US" altLang="zh-CN" sz="2800" b="0" i="1" smtClean="0">
                              <a:latin typeface="Cambria Math"/>
                            </a:rPr>
                          </m:ctrlPr>
                        </m:naryPr>
                        <m:sub>
                          <m:r>
                            <a:rPr lang="en-US" altLang="zh-CN" sz="2800" b="0" i="1" smtClean="0">
                              <a:latin typeface="Cambria Math"/>
                            </a:rPr>
                            <m:t>𝑎</m:t>
                          </m:r>
                        </m:sub>
                        <m:sup>
                          <m:r>
                            <a:rPr lang="en-US" altLang="zh-CN" sz="2800" b="0" i="1" smtClean="0">
                              <a:latin typeface="Cambria Math"/>
                            </a:rPr>
                            <m:t>𝑏</m:t>
                          </m:r>
                        </m:sup>
                        <m:e>
                          <m:r>
                            <a:rPr lang="en-US" altLang="zh-CN" sz="2800" b="0" i="1" smtClean="0">
                              <a:latin typeface="Cambria Math"/>
                            </a:rPr>
                            <m:t>𝐹</m:t>
                          </m:r>
                          <m:r>
                            <a:rPr lang="en-US" altLang="zh-CN" sz="2800" b="0" i="1" smtClean="0">
                              <a:latin typeface="Cambria Math"/>
                            </a:rPr>
                            <m:t>•</m:t>
                          </m:r>
                          <m:r>
                            <m:rPr>
                              <m:sty m:val="p"/>
                            </m:rPr>
                            <a:rPr lang="en-US" altLang="zh-CN" sz="2800" i="1">
                              <a:latin typeface="Cambria Math"/>
                            </a:rPr>
                            <m:t>dr</m:t>
                          </m:r>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𝑥</m:t>
                              </m:r>
                              <m:r>
                                <a:rPr lang="en-US" altLang="zh-CN" sz="2800" b="0" i="1" baseline="-25000" smtClean="0">
                                  <a:latin typeface="Cambria Math"/>
                                </a:rPr>
                                <m:t>1</m:t>
                              </m:r>
                              <m:r>
                                <a:rPr lang="en-US" altLang="zh-CN" sz="2800" b="0" i="1" smtClean="0">
                                  <a:latin typeface="Cambria Math"/>
                                </a:rPr>
                                <m:t>, </m:t>
                              </m:r>
                              <m:r>
                                <a:rPr lang="en-US" altLang="zh-CN" sz="2800" b="0" i="1" smtClean="0">
                                  <a:latin typeface="Cambria Math"/>
                                </a:rPr>
                                <m:t>𝑦</m:t>
                              </m:r>
                              <m:r>
                                <a:rPr lang="en-US" altLang="zh-CN" sz="2800" b="0" i="1" baseline="-25000" smtClean="0">
                                  <a:latin typeface="Cambria Math"/>
                                </a:rPr>
                                <m:t>1</m:t>
                              </m:r>
                            </m:sub>
                            <m:sup>
                              <m:r>
                                <a:rPr lang="en-US" altLang="zh-CN" sz="2800" b="0" i="1" smtClean="0">
                                  <a:latin typeface="Cambria Math"/>
                                </a:rPr>
                                <m:t>𝑥</m:t>
                              </m:r>
                              <m:r>
                                <a:rPr lang="en-US" altLang="zh-CN" sz="2800" b="0" i="1" baseline="-25000" smtClean="0">
                                  <a:latin typeface="Cambria Math"/>
                                </a:rPr>
                                <m:t>2</m:t>
                              </m:r>
                              <m:r>
                                <a:rPr lang="en-US" altLang="zh-CN" sz="2800" b="0" i="1" smtClean="0">
                                  <a:latin typeface="Cambria Math"/>
                                </a:rPr>
                                <m:t>,  </m:t>
                              </m:r>
                              <m:r>
                                <a:rPr lang="en-US" altLang="zh-CN" sz="2800" b="0" i="1" smtClean="0">
                                  <a:latin typeface="Cambria Math"/>
                                </a:rPr>
                                <m:t>𝑦</m:t>
                              </m:r>
                              <m:r>
                                <a:rPr lang="en-US" altLang="zh-CN" sz="2800" b="0" i="1" baseline="-25000" smtClean="0">
                                  <a:latin typeface="Cambria Math"/>
                                </a:rPr>
                                <m:t>2</m:t>
                              </m:r>
                            </m:sup>
                            <m:e>
                              <m:r>
                                <a:rPr lang="en-US" altLang="zh-CN" sz="2800" b="0" i="1" smtClean="0">
                                  <a:latin typeface="Cambria Math"/>
                                </a:rPr>
                                <m:t>(</m:t>
                              </m:r>
                              <m:r>
                                <a:rPr lang="en-US" altLang="zh-CN" sz="2800" b="0" i="1" smtClean="0">
                                  <a:latin typeface="Cambria Math"/>
                                </a:rPr>
                                <m:t>𝐹𝑥𝑑𝑥</m:t>
                              </m:r>
                              <m:r>
                                <a:rPr lang="en-US" altLang="zh-CN" sz="2800" b="0" i="1" smtClean="0">
                                  <a:latin typeface="Cambria Math"/>
                                </a:rPr>
                                <m:t>+</m:t>
                              </m:r>
                              <m:r>
                                <a:rPr lang="en-US" altLang="zh-CN" sz="2800" b="0" i="1" smtClean="0">
                                  <a:latin typeface="Cambria Math"/>
                                </a:rPr>
                                <m:t>𝐹𝑦𝑑𝑦</m:t>
                              </m:r>
                              <m:r>
                                <a:rPr lang="en-US" altLang="zh-CN" sz="2800" b="0" i="1" smtClean="0">
                                  <a:latin typeface="Cambria Math"/>
                                </a:rPr>
                                <m:t>)</m:t>
                              </m:r>
                            </m:e>
                          </m:nary>
                          <m:r>
                            <a:rPr lang="en-US" altLang="zh-CN" sz="2800" b="0" i="1" smtClean="0">
                              <a:latin typeface="Cambria Math"/>
                            </a:rPr>
                            <m:t> </m:t>
                          </m:r>
                        </m:e>
                      </m:nary>
                    </m:oMath>
                  </m:oMathPara>
                </a14:m>
                <a:endParaRPr lang="zh-CN" alt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529333" y="2819400"/>
                <a:ext cx="6332567" cy="1117807"/>
              </a:xfrm>
              <a:prstGeom prst="rect">
                <a:avLst/>
              </a:prstGeom>
              <a:blipFill rotWithShape="1">
                <a:blip r:embed="rId2" cstate="print"/>
                <a:stretch>
                  <a:fillRect/>
                </a:stretch>
              </a:blipFill>
            </p:spPr>
            <p:txBody>
              <a:bodyPr/>
              <a:lstStyle/>
              <a:p>
                <a:r>
                  <a:rPr lang="zh-CN" altLang="en-US">
                    <a:noFill/>
                  </a:rPr>
                  <a:t> </a:t>
                </a:r>
              </a:p>
            </p:txBody>
          </p:sp>
        </mc:Fallback>
      </mc:AlternateContent>
      <p:grpSp>
        <p:nvGrpSpPr>
          <p:cNvPr id="17" name="组合 16"/>
          <p:cNvGrpSpPr/>
          <p:nvPr/>
        </p:nvGrpSpPr>
        <p:grpSpPr>
          <a:xfrm>
            <a:off x="1665320" y="4201180"/>
            <a:ext cx="2754280" cy="523220"/>
            <a:chOff x="1465872" y="4201180"/>
            <a:chExt cx="2754280" cy="523220"/>
          </a:xfrm>
        </p:grpSpPr>
        <p:sp>
          <p:nvSpPr>
            <p:cNvPr id="9" name="TextBox 8"/>
            <p:cNvSpPr txBox="1"/>
            <p:nvPr/>
          </p:nvSpPr>
          <p:spPr>
            <a:xfrm>
              <a:off x="1465872" y="4201180"/>
              <a:ext cx="2754280" cy="523220"/>
            </a:xfrm>
            <a:prstGeom prst="rect">
              <a:avLst/>
            </a:prstGeom>
            <a:noFill/>
          </p:spPr>
          <p:txBody>
            <a:bodyPr wrap="none" rtlCol="0">
              <a:spAutoFit/>
            </a:bodyPr>
            <a:lstStyle/>
            <a:p>
              <a:r>
                <a:rPr lang="en-US" altLang="zh-CN" sz="2800" i="1" dirty="0" smtClean="0"/>
                <a:t>F</a:t>
              </a:r>
              <a:r>
                <a:rPr lang="en-US" altLang="zh-CN" sz="2800" i="1" baseline="-25000" dirty="0" smtClean="0"/>
                <a:t>x</a:t>
              </a:r>
              <a:r>
                <a:rPr lang="en-US" altLang="zh-CN" sz="2800" i="1" dirty="0" smtClean="0"/>
                <a:t> = 2yi    F</a:t>
              </a:r>
              <a:r>
                <a:rPr lang="en-US" altLang="zh-CN" sz="2800" i="1" baseline="-25000" dirty="0" smtClean="0"/>
                <a:t>y</a:t>
              </a:r>
              <a:r>
                <a:rPr lang="en-US" altLang="zh-CN" sz="2800" i="1" dirty="0" smtClean="0"/>
                <a:t> = 4j</a:t>
              </a:r>
              <a:endParaRPr lang="zh-CN" altLang="en-US" sz="2800" i="1" dirty="0"/>
            </a:p>
          </p:txBody>
        </p:sp>
        <p:cxnSp>
          <p:nvCxnSpPr>
            <p:cNvPr id="10" name="直接箭头连接符 9"/>
            <p:cNvCxnSpPr/>
            <p:nvPr/>
          </p:nvCxnSpPr>
          <p:spPr>
            <a:xfrm>
              <a:off x="1565752" y="4267200"/>
              <a:ext cx="21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632552" y="4291914"/>
              <a:ext cx="21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977137" y="4279557"/>
              <a:ext cx="21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400752" y="4953000"/>
            <a:ext cx="7209848" cy="1108830"/>
            <a:chOff x="1048535" y="4953000"/>
            <a:chExt cx="7209848" cy="1108830"/>
          </a:xfrm>
        </p:grpSpPr>
        <mc:AlternateContent xmlns:mc="http://schemas.openxmlformats.org/markup-compatibility/2006" xmlns:a14="http://schemas.microsoft.com/office/drawing/2010/main">
          <mc:Choice Requires="a14">
            <p:sp>
              <p:nvSpPr>
                <p:cNvPr id="13" name="矩形 12"/>
                <p:cNvSpPr/>
                <p:nvPr/>
              </p:nvSpPr>
              <p:spPr>
                <a:xfrm>
                  <a:off x="1048535" y="4953000"/>
                  <a:ext cx="3523465" cy="1073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n-US" altLang="zh-CN" sz="2800" i="1">
                                <a:latin typeface="Cambria Math"/>
                              </a:rPr>
                            </m:ctrlPr>
                          </m:naryPr>
                          <m:sub>
                            <m:r>
                              <m:rPr>
                                <m:brk m:alnAt="23"/>
                              </m:rPr>
                              <a:rPr lang="en-US" altLang="zh-CN" sz="2800" i="1">
                                <a:latin typeface="Cambria Math"/>
                              </a:rPr>
                              <m:t>𝑥</m:t>
                            </m:r>
                            <m:r>
                              <a:rPr lang="en-US" altLang="zh-CN" sz="2800" i="1" baseline="-25000">
                                <a:latin typeface="Cambria Math"/>
                              </a:rPr>
                              <m:t>1</m:t>
                            </m:r>
                            <m:r>
                              <a:rPr lang="en-US" altLang="zh-CN" sz="2800" i="1">
                                <a:latin typeface="Cambria Math"/>
                              </a:rPr>
                              <m:t>, </m:t>
                            </m:r>
                            <m:r>
                              <a:rPr lang="en-US" altLang="zh-CN" sz="2800" i="1">
                                <a:latin typeface="Cambria Math"/>
                              </a:rPr>
                              <m:t>𝑦</m:t>
                            </m:r>
                            <m:r>
                              <a:rPr lang="en-US" altLang="zh-CN" sz="2800" i="1" baseline="-25000">
                                <a:latin typeface="Cambria Math"/>
                              </a:rPr>
                              <m:t>1</m:t>
                            </m:r>
                          </m:sub>
                          <m:sup>
                            <m:r>
                              <a:rPr lang="en-US" altLang="zh-CN" sz="2800" i="1">
                                <a:latin typeface="Cambria Math"/>
                              </a:rPr>
                              <m:t>𝑥</m:t>
                            </m:r>
                            <m:r>
                              <a:rPr lang="en-US" altLang="zh-CN" sz="2800" i="1" baseline="-25000">
                                <a:latin typeface="Cambria Math"/>
                              </a:rPr>
                              <m:t>2</m:t>
                            </m:r>
                            <m:r>
                              <a:rPr lang="en-US" altLang="zh-CN" sz="2800" i="1">
                                <a:latin typeface="Cambria Math"/>
                              </a:rPr>
                              <m:t>,  </m:t>
                            </m:r>
                            <m:r>
                              <a:rPr lang="en-US" altLang="zh-CN" sz="2800" i="1">
                                <a:latin typeface="Cambria Math"/>
                              </a:rPr>
                              <m:t>𝑦</m:t>
                            </m:r>
                            <m:r>
                              <a:rPr lang="en-US" altLang="zh-CN" sz="2800" i="1" baseline="-25000">
                                <a:latin typeface="Cambria Math"/>
                              </a:rPr>
                              <m:t>2</m:t>
                            </m:r>
                          </m:sup>
                          <m:e>
                            <m:r>
                              <a:rPr lang="en-US" altLang="zh-CN" sz="2800" i="1">
                                <a:latin typeface="Cambria Math"/>
                              </a:rPr>
                              <m:t>(</m:t>
                            </m:r>
                            <m:r>
                              <a:rPr lang="en-US" altLang="zh-CN" sz="2800" i="1">
                                <a:latin typeface="Cambria Math"/>
                              </a:rPr>
                              <m:t>𝐹𝑥𝑑𝑥</m:t>
                            </m:r>
                            <m:r>
                              <a:rPr lang="en-US" altLang="zh-CN" sz="2800" i="1">
                                <a:latin typeface="Cambria Math"/>
                              </a:rPr>
                              <m:t>+</m:t>
                            </m:r>
                            <m:r>
                              <a:rPr lang="en-US" altLang="zh-CN" sz="2800" i="1">
                                <a:latin typeface="Cambria Math"/>
                              </a:rPr>
                              <m:t>𝐹𝑦𝑑𝑦</m:t>
                            </m:r>
                            <m:r>
                              <a:rPr lang="en-US" altLang="zh-CN" sz="2800" i="1">
                                <a:latin typeface="Cambria Math"/>
                              </a:rPr>
                              <m:t>)</m:t>
                            </m:r>
                          </m:e>
                        </m:nary>
                      </m:oMath>
                    </m:oMathPara>
                  </a14:m>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1048535" y="4953000"/>
                  <a:ext cx="3523465" cy="1073755"/>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343400" y="4953000"/>
                  <a:ext cx="3914983" cy="11088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𝑥</m:t>
                            </m:r>
                            <m:r>
                              <a:rPr lang="en-US" altLang="zh-CN" sz="2800" b="0" i="1" baseline="-25000" smtClean="0">
                                <a:latin typeface="Cambria Math"/>
                              </a:rPr>
                              <m:t>1</m:t>
                            </m:r>
                          </m:sub>
                          <m:sup>
                            <m:r>
                              <a:rPr lang="en-US" altLang="zh-CN" sz="2800" b="0" i="1" smtClean="0">
                                <a:latin typeface="Cambria Math"/>
                              </a:rPr>
                              <m:t>𝑥</m:t>
                            </m:r>
                            <m:r>
                              <a:rPr lang="en-US" altLang="zh-CN" sz="2800" b="0" i="1" baseline="-25000" smtClean="0">
                                <a:latin typeface="Cambria Math"/>
                              </a:rPr>
                              <m:t>2</m:t>
                            </m:r>
                          </m:sup>
                          <m:e>
                            <m:r>
                              <a:rPr lang="en-US" altLang="zh-CN" sz="2800" b="0" i="1" smtClean="0">
                                <a:latin typeface="Cambria Math"/>
                              </a:rPr>
                              <m:t>2</m:t>
                            </m:r>
                            <m:r>
                              <a:rPr lang="en-US" altLang="zh-CN" sz="2800" b="0" i="1" smtClean="0">
                                <a:latin typeface="Cambria Math"/>
                              </a:rPr>
                              <m:t>𝑦𝑑𝑥</m:t>
                            </m:r>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𝑦</m:t>
                                </m:r>
                                <m:r>
                                  <a:rPr lang="en-US" altLang="zh-CN" sz="2800" b="0" i="1" baseline="-25000" smtClean="0">
                                    <a:latin typeface="Cambria Math"/>
                                  </a:rPr>
                                  <m:t>1</m:t>
                                </m:r>
                              </m:sub>
                              <m:sup>
                                <m:r>
                                  <a:rPr lang="en-US" altLang="zh-CN" sz="2800" b="0" i="1" smtClean="0">
                                    <a:latin typeface="Cambria Math"/>
                                  </a:rPr>
                                  <m:t>𝑦</m:t>
                                </m:r>
                                <m:r>
                                  <a:rPr lang="en-US" altLang="zh-CN" sz="2800" b="0" i="1" baseline="-25000" smtClean="0">
                                    <a:latin typeface="Cambria Math"/>
                                  </a:rPr>
                                  <m:t>2</m:t>
                                </m:r>
                              </m:sup>
                              <m:e>
                                <m:r>
                                  <a:rPr lang="en-US" altLang="zh-CN" sz="2800" b="0" i="1" smtClean="0">
                                    <a:latin typeface="Cambria Math"/>
                                  </a:rPr>
                                  <m:t>4</m:t>
                                </m:r>
                                <m:r>
                                  <a:rPr lang="en-US" altLang="zh-CN" sz="2800" b="0" i="1" smtClean="0">
                                    <a:latin typeface="Cambria Math"/>
                                  </a:rPr>
                                  <m:t>𝑑𝑦</m:t>
                                </m:r>
                              </m:e>
                            </m:nary>
                          </m:e>
                        </m:nary>
                      </m:oMath>
                    </m:oMathPara>
                  </a14:m>
                  <a:endParaRPr lang="zh-CN" alt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343400" y="4953000"/>
                  <a:ext cx="3914983" cy="1108830"/>
                </a:xfrm>
                <a:prstGeom prst="rect">
                  <a:avLst/>
                </a:prstGeom>
                <a:blipFill rotWithShape="1">
                  <a:blip r:embed="rId4" cstate="print"/>
                  <a:stretch>
                    <a:fillRect/>
                  </a:stretch>
                </a:blipFill>
              </p:spPr>
              <p:txBody>
                <a:bodyPr/>
                <a:lstStyle/>
                <a:p>
                  <a:r>
                    <a:rPr lang="zh-CN" altLang="en-US">
                      <a:noFill/>
                    </a:rPr>
                    <a:t> </a:t>
                  </a:r>
                </a:p>
              </p:txBody>
            </p:sp>
          </mc:Fallback>
        </mc:AlternateContent>
      </p:grpSp>
      <p:sp>
        <p:nvSpPr>
          <p:cNvPr id="16" name="矩形 15"/>
          <p:cNvSpPr/>
          <p:nvPr/>
        </p:nvSpPr>
        <p:spPr>
          <a:xfrm>
            <a:off x="585226" y="2855083"/>
            <a:ext cx="1082348" cy="523220"/>
          </a:xfrm>
          <a:prstGeom prst="rect">
            <a:avLst/>
          </a:prstGeom>
        </p:spPr>
        <p:txBody>
          <a:bodyPr wrap="none">
            <a:spAutoFit/>
          </a:bodyPr>
          <a:lstStyle/>
          <a:p>
            <a:r>
              <a:rPr lang="zh-CN" altLang="en-US" sz="2800" b="1" dirty="0">
                <a:solidFill>
                  <a:srgbClr val="FF0000"/>
                </a:solidFill>
              </a:rPr>
              <a:t>（</a:t>
            </a:r>
            <a:r>
              <a:rPr lang="en-US" altLang="zh-CN" sz="2800" b="1" dirty="0">
                <a:solidFill>
                  <a:srgbClr val="FF0000"/>
                </a:solidFill>
              </a:rPr>
              <a:t>1</a:t>
            </a:r>
            <a:r>
              <a:rPr lang="zh-CN" altLang="en-US" sz="2800" b="1"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B1CED52-A15C-4324-A5F9-27B8A49A24DE}" type="slidenum">
              <a:rPr lang="en-US" altLang="zh-CN" smtClean="0"/>
              <a:pPr/>
              <a:t>9</a:t>
            </a:fld>
            <a:endParaRPr lang="en-US" altLang="zh-CN"/>
          </a:p>
        </p:txBody>
      </p:sp>
      <mc:AlternateContent xmlns:mc="http://schemas.openxmlformats.org/markup-compatibility/2006" xmlns:a14="http://schemas.microsoft.com/office/drawing/2010/main">
        <mc:Choice Requires="a14">
          <p:sp>
            <p:nvSpPr>
              <p:cNvPr id="3" name="TextBox 2"/>
              <p:cNvSpPr txBox="1"/>
              <p:nvPr/>
            </p:nvSpPr>
            <p:spPr>
              <a:xfrm>
                <a:off x="1600200" y="457200"/>
                <a:ext cx="4906921" cy="707501"/>
              </a:xfrm>
              <a:prstGeom prst="rect">
                <a:avLst/>
              </a:prstGeom>
              <a:noFill/>
            </p:spPr>
            <p:txBody>
              <a:bodyPr wrap="none" rtlCol="0">
                <a:spAutoFit/>
              </a:bodyPr>
              <a:lstStyle/>
              <a:p>
                <a14:m>
                  <m:oMath xmlns:m="http://schemas.openxmlformats.org/officeDocument/2006/math">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m:t>
                        </m:r>
                        <m:r>
                          <a:rPr lang="en-US" altLang="zh-CN" sz="2800" b="0" i="1" smtClean="0">
                            <a:latin typeface="Cambria Math"/>
                          </a:rPr>
                          <m:t>2</m:t>
                        </m:r>
                      </m:sub>
                      <m:sup>
                        <m:r>
                          <a:rPr lang="en-US" altLang="zh-CN" sz="2800" b="0" i="1" smtClean="0">
                            <a:latin typeface="Cambria Math"/>
                          </a:rPr>
                          <m:t>3</m:t>
                        </m:r>
                      </m:sup>
                      <m:e>
                        <m:f>
                          <m:fPr>
                            <m:ctrlPr>
                              <a:rPr lang="en-US" altLang="zh-CN" sz="2800" b="0" i="1" smtClean="0">
                                <a:latin typeface="Cambria Math"/>
                              </a:rPr>
                            </m:ctrlPr>
                          </m:fPr>
                          <m:num>
                            <m:r>
                              <a:rPr lang="en-US" altLang="zh-CN" sz="2800" b="0" i="1" smtClean="0">
                                <a:latin typeface="Cambria Math"/>
                              </a:rPr>
                              <m:t>𝑥</m:t>
                            </m:r>
                            <m:r>
                              <a:rPr lang="en-US" altLang="zh-CN" sz="2800" b="0" i="1" baseline="30000" smtClean="0">
                                <a:latin typeface="Cambria Math"/>
                              </a:rPr>
                              <m:t>2</m:t>
                            </m:r>
                          </m:num>
                          <m:den>
                            <m:r>
                              <a:rPr lang="en-US" altLang="zh-CN" sz="2800" b="0" i="1" smtClean="0">
                                <a:latin typeface="Cambria Math"/>
                              </a:rPr>
                              <m:t>2</m:t>
                            </m:r>
                          </m:den>
                        </m:f>
                      </m:e>
                    </m:nary>
                  </m:oMath>
                </a14:m>
                <a:r>
                  <a:rPr lang="en-US" altLang="zh-CN" sz="2800" i="1" dirty="0" smtClean="0"/>
                  <a:t>dx </a:t>
                </a:r>
                <a:r>
                  <a:rPr lang="en-US" altLang="zh-CN" sz="2800" dirty="0" smtClean="0"/>
                  <a:t>+ </a:t>
                </a:r>
                <a14:m>
                  <m:oMath xmlns:m="http://schemas.openxmlformats.org/officeDocument/2006/math">
                    <m:nary>
                      <m:naryPr>
                        <m:ctrlPr>
                          <a:rPr lang="en-US" altLang="zh-CN" sz="2800" i="1" smtClean="0">
                            <a:latin typeface="Cambria Math"/>
                          </a:rPr>
                        </m:ctrlPr>
                      </m:naryPr>
                      <m:sub>
                        <m:r>
                          <m:rPr>
                            <m:brk m:alnAt="23"/>
                          </m:rPr>
                          <a:rPr lang="en-US" altLang="zh-CN" sz="2800" b="0" i="1" smtClean="0">
                            <a:latin typeface="Cambria Math"/>
                          </a:rPr>
                          <m:t>1</m:t>
                        </m:r>
                      </m:sub>
                      <m:sup>
                        <m:r>
                          <a:rPr lang="en-US" altLang="zh-CN" sz="2800" b="0" i="1" smtClean="0">
                            <a:latin typeface="Cambria Math"/>
                          </a:rPr>
                          <m:t>9/4</m:t>
                        </m:r>
                      </m:sup>
                      <m:e>
                        <m:r>
                          <a:rPr lang="en-US" altLang="zh-CN" sz="2800" b="0" i="1" smtClean="0">
                            <a:latin typeface="Cambria Math"/>
                          </a:rPr>
                          <m:t>4</m:t>
                        </m:r>
                        <m:r>
                          <a:rPr lang="en-US" altLang="zh-CN" sz="2800" b="0" i="1" smtClean="0">
                            <a:latin typeface="Cambria Math"/>
                          </a:rPr>
                          <m:t>𝑑𝑦</m:t>
                        </m:r>
                        <m:r>
                          <a:rPr lang="en-US" altLang="zh-CN" sz="2800" b="0" i="1" smtClean="0">
                            <a:latin typeface="Cambria Math"/>
                          </a:rPr>
                          <m:t>=10.8 </m:t>
                        </m:r>
                        <m:r>
                          <a:rPr lang="en-US" altLang="zh-CN" sz="2800" b="0" i="1" smtClean="0">
                            <a:latin typeface="Cambria Math"/>
                          </a:rPr>
                          <m:t>𝐽</m:t>
                        </m:r>
                      </m:e>
                    </m:nary>
                  </m:oMath>
                </a14:m>
                <a:endParaRPr lang="zh-CN" alt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1600200" y="457200"/>
                <a:ext cx="4906921" cy="707501"/>
              </a:xfrm>
              <a:prstGeom prst="rect">
                <a:avLst/>
              </a:prstGeom>
              <a:blipFill rotWithShape="1">
                <a:blip r:embed="rId2" cstate="print"/>
                <a:stretch>
                  <a:fillRect b="-10345"/>
                </a:stretch>
              </a:blipFill>
            </p:spPr>
            <p:txBody>
              <a:bodyPr/>
              <a:lstStyle/>
              <a:p>
                <a:r>
                  <a:rPr lang="zh-CN" altLang="en-US">
                    <a:noFill/>
                  </a:rPr>
                  <a:t> </a:t>
                </a:r>
              </a:p>
            </p:txBody>
          </p:sp>
        </mc:Fallback>
      </mc:AlternateContent>
      <p:sp>
        <p:nvSpPr>
          <p:cNvPr id="4" name="TextBox 3"/>
          <p:cNvSpPr txBox="1"/>
          <p:nvPr/>
        </p:nvSpPr>
        <p:spPr>
          <a:xfrm>
            <a:off x="914400" y="1371600"/>
            <a:ext cx="604653" cy="523220"/>
          </a:xfrm>
          <a:prstGeom prst="rect">
            <a:avLst/>
          </a:prstGeom>
          <a:noFill/>
        </p:spPr>
        <p:txBody>
          <a:bodyPr wrap="none" rtlCol="0">
            <a:spAutoFit/>
          </a:bodyPr>
          <a:lstStyle/>
          <a:p>
            <a:r>
              <a:rPr lang="en-US" altLang="zh-CN" sz="2800" dirty="0" smtClean="0">
                <a:solidFill>
                  <a:srgbClr val="FF0000"/>
                </a:solidFill>
              </a:rPr>
              <a:t>(2)</a:t>
            </a:r>
            <a:endParaRPr lang="zh-CN" altLang="en-US" sz="2800" dirty="0">
              <a:solidFill>
                <a:srgbClr val="FF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1192663" y="1706326"/>
                <a:ext cx="6332567" cy="1117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𝑊</m:t>
                      </m:r>
                      <m:r>
                        <a:rPr lang="en-US" altLang="zh-CN" sz="2800" b="0" i="1" smtClean="0">
                          <a:latin typeface="Cambria Math"/>
                        </a:rPr>
                        <m:t>= </m:t>
                      </m:r>
                      <m:nary>
                        <m:naryPr>
                          <m:ctrlPr>
                            <a:rPr lang="en-US" altLang="zh-CN" sz="2800" b="0" i="1" smtClean="0">
                              <a:latin typeface="Cambria Math"/>
                            </a:rPr>
                          </m:ctrlPr>
                        </m:naryPr>
                        <m:sub>
                          <m:r>
                            <a:rPr lang="en-US" altLang="zh-CN" sz="2800" b="0" i="1" smtClean="0">
                              <a:latin typeface="Cambria Math"/>
                            </a:rPr>
                            <m:t>𝑎</m:t>
                          </m:r>
                        </m:sub>
                        <m:sup>
                          <m:r>
                            <a:rPr lang="en-US" altLang="zh-CN" sz="2800" b="0" i="1" smtClean="0">
                              <a:latin typeface="Cambria Math"/>
                            </a:rPr>
                            <m:t>𝑏</m:t>
                          </m:r>
                        </m:sup>
                        <m:e>
                          <m:r>
                            <a:rPr lang="en-US" altLang="zh-CN" sz="2800" b="0" i="1" smtClean="0">
                              <a:latin typeface="Cambria Math"/>
                            </a:rPr>
                            <m:t>𝐹</m:t>
                          </m:r>
                          <m:r>
                            <a:rPr lang="en-US" altLang="zh-CN" sz="2800" b="0" i="1" smtClean="0">
                              <a:latin typeface="Cambria Math"/>
                            </a:rPr>
                            <m:t>•</m:t>
                          </m:r>
                          <m:r>
                            <m:rPr>
                              <m:sty m:val="p"/>
                            </m:rPr>
                            <a:rPr lang="en-US" altLang="zh-CN" sz="2800" i="1">
                              <a:latin typeface="Cambria Math"/>
                            </a:rPr>
                            <m:t>dr</m:t>
                          </m:r>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𝑥</m:t>
                              </m:r>
                              <m:r>
                                <a:rPr lang="en-US" altLang="zh-CN" sz="2800" b="0" i="1" baseline="-25000" smtClean="0">
                                  <a:latin typeface="Cambria Math"/>
                                </a:rPr>
                                <m:t>1</m:t>
                              </m:r>
                              <m:r>
                                <a:rPr lang="en-US" altLang="zh-CN" sz="2800" b="0" i="1" smtClean="0">
                                  <a:latin typeface="Cambria Math"/>
                                </a:rPr>
                                <m:t>, </m:t>
                              </m:r>
                              <m:r>
                                <a:rPr lang="en-US" altLang="zh-CN" sz="2800" b="0" i="1" smtClean="0">
                                  <a:latin typeface="Cambria Math"/>
                                </a:rPr>
                                <m:t>𝑦</m:t>
                              </m:r>
                              <m:r>
                                <a:rPr lang="en-US" altLang="zh-CN" sz="2800" b="0" i="1" baseline="-25000" smtClean="0">
                                  <a:latin typeface="Cambria Math"/>
                                </a:rPr>
                                <m:t>1</m:t>
                              </m:r>
                            </m:sub>
                            <m:sup>
                              <m:r>
                                <a:rPr lang="en-US" altLang="zh-CN" sz="2800" b="0" i="1" smtClean="0">
                                  <a:latin typeface="Cambria Math"/>
                                </a:rPr>
                                <m:t>𝑥</m:t>
                              </m:r>
                              <m:r>
                                <a:rPr lang="en-US" altLang="zh-CN" sz="2800" b="0" i="1" baseline="-25000" smtClean="0">
                                  <a:latin typeface="Cambria Math"/>
                                </a:rPr>
                                <m:t>2</m:t>
                              </m:r>
                              <m:r>
                                <a:rPr lang="en-US" altLang="zh-CN" sz="2800" b="0" i="1" smtClean="0">
                                  <a:latin typeface="Cambria Math"/>
                                </a:rPr>
                                <m:t>,  </m:t>
                              </m:r>
                              <m:r>
                                <a:rPr lang="en-US" altLang="zh-CN" sz="2800" b="0" i="1" smtClean="0">
                                  <a:latin typeface="Cambria Math"/>
                                </a:rPr>
                                <m:t>𝑦</m:t>
                              </m:r>
                              <m:r>
                                <a:rPr lang="en-US" altLang="zh-CN" sz="2800" b="0" i="1" baseline="-25000" smtClean="0">
                                  <a:latin typeface="Cambria Math"/>
                                </a:rPr>
                                <m:t>2</m:t>
                              </m:r>
                            </m:sup>
                            <m:e>
                              <m:r>
                                <a:rPr lang="en-US" altLang="zh-CN" sz="2800" b="0" i="1" smtClean="0">
                                  <a:latin typeface="Cambria Math"/>
                                </a:rPr>
                                <m:t>(</m:t>
                              </m:r>
                              <m:r>
                                <a:rPr lang="en-US" altLang="zh-CN" sz="2800" b="0" i="1" smtClean="0">
                                  <a:latin typeface="Cambria Math"/>
                                </a:rPr>
                                <m:t>𝐹𝑥𝑑𝑥</m:t>
                              </m:r>
                              <m:r>
                                <a:rPr lang="en-US" altLang="zh-CN" sz="2800" b="0" i="1" smtClean="0">
                                  <a:latin typeface="Cambria Math"/>
                                </a:rPr>
                                <m:t>+</m:t>
                              </m:r>
                              <m:r>
                                <a:rPr lang="en-US" altLang="zh-CN" sz="2800" b="0" i="1" smtClean="0">
                                  <a:latin typeface="Cambria Math"/>
                                </a:rPr>
                                <m:t>𝐹𝑦𝑑𝑦</m:t>
                              </m:r>
                              <m:r>
                                <a:rPr lang="en-US" altLang="zh-CN" sz="2800" b="0" i="1" smtClean="0">
                                  <a:latin typeface="Cambria Math"/>
                                </a:rPr>
                                <m:t>)</m:t>
                              </m:r>
                            </m:e>
                          </m:nary>
                          <m:r>
                            <a:rPr lang="en-US" altLang="zh-CN" sz="2800" b="0" i="1" smtClean="0">
                              <a:latin typeface="Cambria Math"/>
                            </a:rPr>
                            <m:t> </m:t>
                          </m:r>
                        </m:e>
                      </m:nary>
                    </m:oMath>
                  </m:oMathPara>
                </a14:m>
                <a:endParaRPr lang="zh-CN" alt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192663" y="1706326"/>
                <a:ext cx="6332567" cy="1117807"/>
              </a:xfrm>
              <a:prstGeom prst="rect">
                <a:avLst/>
              </a:prstGeom>
              <a:blipFill rotWithShape="1">
                <a:blip r:embed="rId3" cstate="print"/>
                <a:stretch>
                  <a:fillRect/>
                </a:stretch>
              </a:blipFill>
            </p:spPr>
            <p:txBody>
              <a:bodyPr/>
              <a:lstStyle/>
              <a:p>
                <a:r>
                  <a:rPr lang="zh-CN" altLang="en-US">
                    <a:noFill/>
                  </a:rPr>
                  <a:t> </a:t>
                </a:r>
              </a:p>
            </p:txBody>
          </p:sp>
        </mc:Fallback>
      </mc:AlternateContent>
      <p:grpSp>
        <p:nvGrpSpPr>
          <p:cNvPr id="12" name="组合 11"/>
          <p:cNvGrpSpPr/>
          <p:nvPr/>
        </p:nvGrpSpPr>
        <p:grpSpPr>
          <a:xfrm>
            <a:off x="1752600" y="2984898"/>
            <a:ext cx="3868838" cy="1073755"/>
            <a:chOff x="1752600" y="2984898"/>
            <a:chExt cx="3868838" cy="1073755"/>
          </a:xfrm>
        </p:grpSpPr>
        <mc:AlternateContent xmlns:mc="http://schemas.openxmlformats.org/markup-compatibility/2006" xmlns:a14="http://schemas.microsoft.com/office/drawing/2010/main">
          <mc:Choice Requires="a14">
            <p:sp>
              <p:nvSpPr>
                <p:cNvPr id="7" name="矩形 6"/>
                <p:cNvSpPr/>
                <p:nvPr/>
              </p:nvSpPr>
              <p:spPr>
                <a:xfrm>
                  <a:off x="2097973" y="2984898"/>
                  <a:ext cx="3523465" cy="1073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n-US" altLang="zh-CN" sz="2800" i="1">
                                <a:latin typeface="Cambria Math"/>
                              </a:rPr>
                            </m:ctrlPr>
                          </m:naryPr>
                          <m:sub>
                            <m:r>
                              <m:rPr>
                                <m:brk m:alnAt="23"/>
                              </m:rPr>
                              <a:rPr lang="en-US" altLang="zh-CN" sz="2800" i="1">
                                <a:latin typeface="Cambria Math"/>
                              </a:rPr>
                              <m:t>𝑥</m:t>
                            </m:r>
                            <m:r>
                              <a:rPr lang="en-US" altLang="zh-CN" sz="2800" i="1" baseline="-25000">
                                <a:latin typeface="Cambria Math"/>
                              </a:rPr>
                              <m:t>1</m:t>
                            </m:r>
                            <m:r>
                              <a:rPr lang="en-US" altLang="zh-CN" sz="2800" i="1">
                                <a:latin typeface="Cambria Math"/>
                              </a:rPr>
                              <m:t>, </m:t>
                            </m:r>
                            <m:r>
                              <a:rPr lang="en-US" altLang="zh-CN" sz="2800" i="1">
                                <a:latin typeface="Cambria Math"/>
                              </a:rPr>
                              <m:t>𝑦</m:t>
                            </m:r>
                            <m:r>
                              <a:rPr lang="en-US" altLang="zh-CN" sz="2800" i="1" baseline="-25000">
                                <a:latin typeface="Cambria Math"/>
                              </a:rPr>
                              <m:t>1</m:t>
                            </m:r>
                          </m:sub>
                          <m:sup>
                            <m:r>
                              <a:rPr lang="en-US" altLang="zh-CN" sz="2800" i="1">
                                <a:latin typeface="Cambria Math"/>
                              </a:rPr>
                              <m:t>𝑥</m:t>
                            </m:r>
                            <m:r>
                              <a:rPr lang="en-US" altLang="zh-CN" sz="2800" i="1" baseline="-25000">
                                <a:latin typeface="Cambria Math"/>
                              </a:rPr>
                              <m:t>2</m:t>
                            </m:r>
                            <m:r>
                              <a:rPr lang="en-US" altLang="zh-CN" sz="2800" i="1">
                                <a:latin typeface="Cambria Math"/>
                              </a:rPr>
                              <m:t>,  </m:t>
                            </m:r>
                            <m:r>
                              <a:rPr lang="en-US" altLang="zh-CN" sz="2800" i="1">
                                <a:latin typeface="Cambria Math"/>
                              </a:rPr>
                              <m:t>𝑦</m:t>
                            </m:r>
                            <m:r>
                              <a:rPr lang="en-US" altLang="zh-CN" sz="2800" i="1" baseline="-25000">
                                <a:latin typeface="Cambria Math"/>
                              </a:rPr>
                              <m:t>2</m:t>
                            </m:r>
                          </m:sup>
                          <m:e>
                            <m:r>
                              <a:rPr lang="en-US" altLang="zh-CN" sz="2800" i="1">
                                <a:latin typeface="Cambria Math"/>
                              </a:rPr>
                              <m:t>(</m:t>
                            </m:r>
                            <m:r>
                              <a:rPr lang="en-US" altLang="zh-CN" sz="2800" i="1">
                                <a:latin typeface="Cambria Math"/>
                              </a:rPr>
                              <m:t>𝐹𝑥𝑑𝑥</m:t>
                            </m:r>
                            <m:r>
                              <a:rPr lang="en-US" altLang="zh-CN" sz="2800" i="1">
                                <a:latin typeface="Cambria Math"/>
                              </a:rPr>
                              <m:t>+</m:t>
                            </m:r>
                            <m:r>
                              <a:rPr lang="en-US" altLang="zh-CN" sz="2800" i="1">
                                <a:latin typeface="Cambria Math"/>
                              </a:rPr>
                              <m:t>𝐹𝑦𝑑𝑦</m:t>
                            </m:r>
                            <m:r>
                              <a:rPr lang="en-US" altLang="zh-CN" sz="2800" i="1">
                                <a:latin typeface="Cambria Math"/>
                              </a:rPr>
                              <m:t>)</m:t>
                            </m:r>
                          </m:e>
                        </m:nary>
                      </m:oMath>
                    </m:oMathPara>
                  </a14:m>
                  <a:endParaRPr lang="zh-CN" altLang="en-US" sz="2800" dirty="0"/>
                </a:p>
              </p:txBody>
            </p:sp>
          </mc:Choice>
          <mc:Fallback xmlns="">
            <p:sp>
              <p:nvSpPr>
                <p:cNvPr id="7" name="矩形 6"/>
                <p:cNvSpPr>
                  <a:spLocks noRot="1" noChangeAspect="1" noMove="1" noResize="1" noEditPoints="1" noAdjustHandles="1" noChangeArrowheads="1" noChangeShapeType="1" noTextEdit="1"/>
                </p:cNvSpPr>
                <p:nvPr/>
              </p:nvSpPr>
              <p:spPr>
                <a:xfrm>
                  <a:off x="2097973" y="2984898"/>
                  <a:ext cx="3523465" cy="1073755"/>
                </a:xfrm>
                <a:prstGeom prst="rect">
                  <a:avLst/>
                </a:prstGeom>
                <a:blipFill rotWithShape="1">
                  <a:blip r:embed="rId4" cstate="print"/>
                  <a:stretch>
                    <a:fillRect/>
                  </a:stretch>
                </a:blipFill>
              </p:spPr>
              <p:txBody>
                <a:bodyPr/>
                <a:lstStyle/>
                <a:p>
                  <a:r>
                    <a:rPr lang="zh-CN" altLang="en-US">
                      <a:noFill/>
                    </a:rPr>
                    <a:t> </a:t>
                  </a:r>
                </a:p>
              </p:txBody>
            </p:sp>
          </mc:Fallback>
        </mc:AlternateContent>
        <p:sp>
          <p:nvSpPr>
            <p:cNvPr id="9" name="TextBox 8"/>
            <p:cNvSpPr txBox="1"/>
            <p:nvPr/>
          </p:nvSpPr>
          <p:spPr>
            <a:xfrm>
              <a:off x="1752600" y="3210580"/>
              <a:ext cx="690747" cy="523220"/>
            </a:xfrm>
            <a:prstGeom prst="rect">
              <a:avLst/>
            </a:prstGeom>
            <a:noFill/>
          </p:spPr>
          <p:txBody>
            <a:bodyPr wrap="square" rtlCol="0">
              <a:spAutoFit/>
            </a:bodyPr>
            <a:lstStyle/>
            <a:p>
              <a:r>
                <a:rPr lang="en-US" altLang="zh-CN" sz="2800" dirty="0" smtClean="0"/>
                <a:t>= </a:t>
              </a:r>
              <a:endParaRPr lang="zh-CN" altLang="en-US" sz="2800" dirty="0"/>
            </a:p>
          </p:txBody>
        </p:sp>
      </p:grpSp>
      <mc:AlternateContent xmlns:mc="http://schemas.openxmlformats.org/markup-compatibility/2006" xmlns:a14="http://schemas.microsoft.com/office/drawing/2010/main">
        <mc:Choice Requires="a14">
          <p:sp>
            <p:nvSpPr>
              <p:cNvPr id="10" name="TextBox 9"/>
              <p:cNvSpPr txBox="1"/>
              <p:nvPr/>
            </p:nvSpPr>
            <p:spPr>
              <a:xfrm>
                <a:off x="5305217" y="3005970"/>
                <a:ext cx="3914983" cy="11088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𝑥</m:t>
                          </m:r>
                          <m:r>
                            <a:rPr lang="en-US" altLang="zh-CN" sz="2800" b="0" i="1" baseline="-25000" smtClean="0">
                              <a:latin typeface="Cambria Math"/>
                            </a:rPr>
                            <m:t>1</m:t>
                          </m:r>
                        </m:sub>
                        <m:sup>
                          <m:r>
                            <a:rPr lang="en-US" altLang="zh-CN" sz="2800" b="0" i="1" smtClean="0">
                              <a:latin typeface="Cambria Math"/>
                            </a:rPr>
                            <m:t>𝑥</m:t>
                          </m:r>
                          <m:r>
                            <a:rPr lang="en-US" altLang="zh-CN" sz="2800" b="0" i="1" baseline="-25000" smtClean="0">
                              <a:latin typeface="Cambria Math"/>
                            </a:rPr>
                            <m:t>2</m:t>
                          </m:r>
                        </m:sup>
                        <m:e>
                          <m:r>
                            <a:rPr lang="en-US" altLang="zh-CN" sz="2800" b="0" i="1" smtClean="0">
                              <a:latin typeface="Cambria Math"/>
                            </a:rPr>
                            <m:t>2</m:t>
                          </m:r>
                          <m:r>
                            <a:rPr lang="en-US" altLang="zh-CN" sz="2800" b="0" i="1" smtClean="0">
                              <a:latin typeface="Cambria Math"/>
                            </a:rPr>
                            <m:t>𝑦𝑑𝑥</m:t>
                          </m:r>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𝑦</m:t>
                              </m:r>
                              <m:r>
                                <a:rPr lang="en-US" altLang="zh-CN" sz="2800" b="0" i="1" baseline="-25000" smtClean="0">
                                  <a:latin typeface="Cambria Math"/>
                                </a:rPr>
                                <m:t>1</m:t>
                              </m:r>
                            </m:sub>
                            <m:sup>
                              <m:r>
                                <a:rPr lang="en-US" altLang="zh-CN" sz="2800" b="0" i="1" smtClean="0">
                                  <a:latin typeface="Cambria Math"/>
                                </a:rPr>
                                <m:t>𝑦</m:t>
                              </m:r>
                              <m:r>
                                <a:rPr lang="en-US" altLang="zh-CN" sz="2800" b="0" i="1" baseline="-25000" smtClean="0">
                                  <a:latin typeface="Cambria Math"/>
                                </a:rPr>
                                <m:t>2</m:t>
                              </m:r>
                            </m:sup>
                            <m:e>
                              <m:r>
                                <a:rPr lang="en-US" altLang="zh-CN" sz="2800" b="0" i="1" smtClean="0">
                                  <a:latin typeface="Cambria Math"/>
                                </a:rPr>
                                <m:t>4</m:t>
                              </m:r>
                              <m:r>
                                <a:rPr lang="en-US" altLang="zh-CN" sz="2800" b="0" i="1" smtClean="0">
                                  <a:latin typeface="Cambria Math"/>
                                </a:rPr>
                                <m:t>𝑑𝑦</m:t>
                              </m:r>
                            </m:e>
                          </m:nary>
                        </m:e>
                      </m:nary>
                    </m:oMath>
                  </m:oMathPara>
                </a14:m>
                <a:endParaRPr lang="zh-CN" alt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305217" y="3005970"/>
                <a:ext cx="3914983" cy="1108830"/>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58943" y="4114800"/>
                <a:ext cx="6546857" cy="1075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m:t>
                          </m:r>
                          <m:r>
                            <a:rPr lang="en-US" altLang="zh-CN" sz="2800" b="0" i="1" smtClean="0">
                              <a:latin typeface="Cambria Math"/>
                            </a:rPr>
                            <m:t>2</m:t>
                          </m:r>
                        </m:sub>
                        <m:sup>
                          <m:r>
                            <a:rPr lang="en-US" altLang="zh-CN" sz="2800" b="0" i="1" smtClean="0">
                              <a:latin typeface="Cambria Math"/>
                            </a:rPr>
                            <m:t>3</m:t>
                          </m:r>
                        </m:sup>
                        <m:e>
                          <m:f>
                            <m:fPr>
                              <m:ctrlPr>
                                <a:rPr lang="en-US" altLang="zh-CN" sz="2800" b="0" i="1" smtClean="0">
                                  <a:latin typeface="Cambria Math"/>
                                </a:rPr>
                              </m:ctrlPr>
                            </m:fPr>
                            <m:num>
                              <m:r>
                                <a:rPr lang="en-US" altLang="zh-CN" sz="2800" b="0" i="1" smtClean="0">
                                  <a:latin typeface="Cambria Math"/>
                                </a:rPr>
                                <m:t>1</m:t>
                              </m:r>
                            </m:num>
                            <m:den>
                              <m:r>
                                <a:rPr lang="en-US" altLang="zh-CN" sz="2800" b="0" i="1" smtClean="0">
                                  <a:latin typeface="Cambria Math"/>
                                </a:rPr>
                                <m:t>2</m:t>
                              </m:r>
                            </m:den>
                          </m:f>
                          <m:r>
                            <a:rPr lang="en-US" altLang="zh-CN" sz="2800" b="0" i="1" smtClean="0">
                              <a:latin typeface="Cambria Math"/>
                            </a:rPr>
                            <m:t> </m:t>
                          </m:r>
                          <m:d>
                            <m:dPr>
                              <m:ctrlPr>
                                <a:rPr lang="en-US" altLang="zh-CN" sz="2800" b="0" i="1" smtClean="0">
                                  <a:latin typeface="Cambria Math"/>
                                </a:rPr>
                              </m:ctrlPr>
                            </m:dPr>
                            <m:e>
                              <m:r>
                                <a:rPr lang="en-US" altLang="zh-CN" sz="2800" b="0" i="1" smtClean="0">
                                  <a:latin typeface="Cambria Math"/>
                                </a:rPr>
                                <m:t>𝑥</m:t>
                              </m:r>
                              <m:r>
                                <a:rPr lang="en-US" altLang="zh-CN" sz="2800" b="0" i="1" smtClean="0">
                                  <a:latin typeface="Cambria Math"/>
                                </a:rPr>
                                <m:t>+6</m:t>
                              </m:r>
                            </m:e>
                          </m:d>
                          <m:r>
                            <a:rPr lang="en-US" altLang="zh-CN" sz="2800" b="0" i="1" smtClean="0">
                              <a:latin typeface="Cambria Math"/>
                            </a:rPr>
                            <m:t>𝑑𝑥</m:t>
                          </m:r>
                          <m:r>
                            <a:rPr lang="en-US" altLang="zh-CN" sz="2800" b="0" i="1" smtClean="0">
                              <a:latin typeface="Cambria Math"/>
                            </a:rPr>
                            <m:t>+ </m:t>
                          </m:r>
                          <m:nary>
                            <m:naryPr>
                              <m:ctrlPr>
                                <a:rPr lang="en-US" altLang="zh-CN" sz="2800" b="0" i="1" smtClean="0">
                                  <a:latin typeface="Cambria Math"/>
                                </a:rPr>
                              </m:ctrlPr>
                            </m:naryPr>
                            <m:sub>
                              <m:r>
                                <m:rPr>
                                  <m:brk m:alnAt="23"/>
                                </m:rPr>
                                <a:rPr lang="en-US" altLang="zh-CN" sz="2800" b="0" i="1" smtClean="0">
                                  <a:latin typeface="Cambria Math"/>
                                </a:rPr>
                                <m:t>1</m:t>
                              </m:r>
                            </m:sub>
                            <m:sup>
                              <m:r>
                                <a:rPr lang="en-US" altLang="zh-CN" sz="2800" b="0" i="1" smtClean="0">
                                  <a:latin typeface="Cambria Math"/>
                                </a:rPr>
                                <m:t>9/4</m:t>
                              </m:r>
                            </m:sup>
                            <m:e>
                              <m:r>
                                <a:rPr lang="en-US" altLang="zh-CN" sz="2800" b="0" i="1" smtClean="0">
                                  <a:latin typeface="Cambria Math"/>
                                </a:rPr>
                                <m:t>4</m:t>
                              </m:r>
                              <m:r>
                                <a:rPr lang="en-US" altLang="zh-CN" sz="2800" b="0" i="1" smtClean="0">
                                  <a:latin typeface="Cambria Math"/>
                                </a:rPr>
                                <m:t>𝑑𝑦</m:t>
                              </m:r>
                              <m:r>
                                <a:rPr lang="en-US" altLang="zh-CN" sz="2800" b="0" i="1" smtClean="0">
                                  <a:latin typeface="Cambria Math"/>
                                </a:rPr>
                                <m:t>=21.25 </m:t>
                              </m:r>
                              <m:r>
                                <a:rPr lang="en-US" altLang="zh-CN" sz="2800" b="0" i="1" smtClean="0">
                                  <a:latin typeface="Cambria Math"/>
                                </a:rPr>
                                <m:t>𝐽</m:t>
                              </m:r>
                            </m:e>
                          </m:nary>
                        </m:e>
                      </m:nary>
                    </m:oMath>
                  </m:oMathPara>
                </a14:m>
                <a:endParaRPr lang="zh-CN" alt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758943" y="4114800"/>
                <a:ext cx="6546857" cy="1075807"/>
              </a:xfrm>
              <a:prstGeom prst="rect">
                <a:avLst/>
              </a:prstGeom>
              <a:blipFill rotWithShape="1">
                <a:blip r:embed="rId6" cstate="print"/>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10"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2759</TotalTime>
  <Words>2657</Words>
  <Application>Microsoft Office PowerPoint</Application>
  <PresentationFormat>全屏显示(4:3)</PresentationFormat>
  <Paragraphs>372</Paragraphs>
  <Slides>62</Slides>
  <Notes>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67" baseType="lpstr">
      <vt:lpstr>质朴</vt:lpstr>
      <vt:lpstr>公式</vt:lpstr>
      <vt:lpstr>Equation</vt:lpstr>
      <vt:lpstr>Document</vt:lpstr>
      <vt:lpstr>Microsoft Word 97 - 2003 文档</vt:lpstr>
      <vt:lpstr>2.3 功、动能、势能、机械能守恒定律</vt:lpstr>
      <vt:lpstr>2.3 动能定理，机械能守恒定律</vt:lpstr>
      <vt:lpstr>2.3 动能定理，机械能守恒定律</vt:lpstr>
      <vt:lpstr>2.3 动能定理，机械能守恒定律</vt:lpstr>
      <vt:lpstr>2.3 动能定理，机械能守恒定律</vt:lpstr>
      <vt:lpstr>2.3 动能定理，机械能守恒定律</vt:lpstr>
      <vt:lpstr>PowerPoint 演示文稿</vt:lpstr>
      <vt:lpstr>PowerPoint 演示文稿</vt:lpstr>
      <vt:lpstr>PowerPoint 演示文稿</vt:lpstr>
      <vt:lpstr>2.3 动能定理，机械能守恒定律</vt:lpstr>
      <vt:lpstr>2.3 动能定理，机械能守恒定律</vt:lpstr>
      <vt:lpstr>2.3 动能定理，机械能守恒定律</vt:lpstr>
      <vt:lpstr>PowerPoint 演示文稿</vt:lpstr>
      <vt:lpstr>2.4 动能定理，机械能守恒定律</vt:lpstr>
      <vt:lpstr>2.4 动能定理，机械能守恒定律</vt:lpstr>
      <vt:lpstr>PowerPoint 演示文稿</vt:lpstr>
      <vt:lpstr>PowerPoint 演示文稿</vt:lpstr>
      <vt:lpstr>PowerPoint 演示文稿</vt:lpstr>
      <vt:lpstr>2.3 动能定理，机械能守恒定律</vt:lpstr>
      <vt:lpstr>2.3 动能定理，机械能守恒定律</vt:lpstr>
      <vt:lpstr>PowerPoint 演示文稿</vt:lpstr>
      <vt:lpstr>PowerPoint 演示文稿</vt:lpstr>
      <vt:lpstr>2.3 动能定理，机械能守恒定律</vt:lpstr>
      <vt:lpstr>PowerPoint 演示文稿</vt:lpstr>
      <vt:lpstr>PowerPoint 演示文稿</vt:lpstr>
      <vt:lpstr>2.3 动能定理，机械能守恒定律</vt:lpstr>
      <vt:lpstr>2.3 动能定理，机械能守恒定律</vt:lpstr>
      <vt:lpstr>2.3 动能定理，机械能守恒定律</vt:lpstr>
      <vt:lpstr>2.3 动能定理，机械能守恒定律</vt:lpstr>
      <vt:lpstr>2.3 动能定理，机械能守恒定律</vt:lpstr>
      <vt:lpstr>PowerPoint 演示文稿</vt:lpstr>
      <vt:lpstr>PowerPoint 演示文稿</vt:lpstr>
      <vt:lpstr>PowerPoint 演示文稿</vt:lpstr>
      <vt:lpstr>PowerPoint 演示文稿</vt:lpstr>
      <vt:lpstr>PowerPoint 演示文稿</vt:lpstr>
      <vt:lpstr>2.3 动能定理，机械能守恒定律</vt:lpstr>
      <vt:lpstr>2.3 动能定理，机械能守恒定律</vt:lpstr>
      <vt:lpstr>2.3 动能定理，机械能守恒定律</vt:lpstr>
      <vt:lpstr>W内非 &gt; 0，系统机械能增加. 例如：炸弹爆炸、烟花等。（化学能转化为机械能）</vt:lpstr>
      <vt:lpstr>2.3 动能定理，机械能守恒定律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动能定理，机械能守恒定律</vt:lpstr>
      <vt:lpstr>2.3 动能定理，机械能守恒定律</vt:lpstr>
      <vt:lpstr>2.3 动能定理，机械能守恒定律</vt:lpstr>
      <vt:lpstr>2.3 动能定理，机械能守恒定律</vt:lpstr>
      <vt:lpstr>2.3 动能定理，机械能守恒定律</vt:lpstr>
      <vt:lpstr>2.3 动能定理，机械能守恒定律</vt:lpstr>
      <vt:lpstr>2.3 动能定理，机械能守恒定律</vt:lpstr>
      <vt:lpstr>2.3 动能定理，机械能守恒定律</vt:lpstr>
      <vt:lpstr>2.3 动能定理，机械能守恒定律</vt:lpstr>
      <vt:lpstr>2.3 动能定理，机械能守恒定律</vt:lpstr>
      <vt:lpstr>PowerPoint 演示文稿</vt:lpstr>
      <vt:lpstr>PowerPoint 演示文稿</vt:lpstr>
      <vt:lpstr>2.3 动能定理，机械能守恒定律</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质点动力学</dc:title>
  <dc:creator>S.Q. Wu</dc:creator>
  <cp:lastModifiedBy>XuQingchi</cp:lastModifiedBy>
  <cp:revision>1672</cp:revision>
  <cp:lastPrinted>2113-01-01T00:00:00Z</cp:lastPrinted>
  <dcterms:created xsi:type="dcterms:W3CDTF">2010-09-14T09:01:00Z</dcterms:created>
  <dcterms:modified xsi:type="dcterms:W3CDTF">2023-03-09T09:43:14Z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2052-10.1.0.7224</vt:lpwstr>
  </property>
</Properties>
</file>