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notesSlides/notesSlide2.xml" ContentType="application/vnd.openxmlformats-officedocument.presentationml.notesSlide+xml"/>
  <Override PartName="/ppt/activeX/activeX4.xml" ContentType="application/vnd.ms-office.activeX+xml"/>
  <Override PartName="/ppt/activeX/activeX4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59" r:id="rId2"/>
    <p:sldId id="563" r:id="rId3"/>
    <p:sldId id="562" r:id="rId4"/>
    <p:sldId id="558" r:id="rId5"/>
    <p:sldId id="559" r:id="rId6"/>
    <p:sldId id="564" r:id="rId7"/>
    <p:sldId id="565" r:id="rId8"/>
    <p:sldId id="560" r:id="rId9"/>
    <p:sldId id="566" r:id="rId10"/>
    <p:sldId id="569" r:id="rId11"/>
    <p:sldId id="570" r:id="rId12"/>
    <p:sldId id="571" r:id="rId13"/>
    <p:sldId id="572" r:id="rId14"/>
    <p:sldId id="574" r:id="rId15"/>
    <p:sldId id="575" r:id="rId16"/>
    <p:sldId id="573" r:id="rId17"/>
    <p:sldId id="577" r:id="rId18"/>
    <p:sldId id="561" r:id="rId19"/>
    <p:sldId id="579" r:id="rId20"/>
    <p:sldId id="580" r:id="rId21"/>
    <p:sldId id="671" r:id="rId22"/>
    <p:sldId id="672" r:id="rId23"/>
    <p:sldId id="581" r:id="rId24"/>
    <p:sldId id="582" r:id="rId25"/>
    <p:sldId id="585" r:id="rId26"/>
    <p:sldId id="583" r:id="rId27"/>
    <p:sldId id="674" r:id="rId28"/>
    <p:sldId id="584" r:id="rId29"/>
    <p:sldId id="673" r:id="rId30"/>
    <p:sldId id="588" r:id="rId31"/>
    <p:sldId id="586" r:id="rId32"/>
    <p:sldId id="675" r:id="rId33"/>
    <p:sldId id="676" r:id="rId34"/>
    <p:sldId id="592" r:id="rId35"/>
    <p:sldId id="593" r:id="rId36"/>
    <p:sldId id="587" r:id="rId37"/>
    <p:sldId id="595" r:id="rId38"/>
    <p:sldId id="596" r:id="rId39"/>
    <p:sldId id="597" r:id="rId40"/>
    <p:sldId id="598" r:id="rId41"/>
    <p:sldId id="600" r:id="rId42"/>
    <p:sldId id="677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94246" autoAdjust="0"/>
  </p:normalViewPr>
  <p:slideViewPr>
    <p:cSldViewPr>
      <p:cViewPr varScale="1">
        <p:scale>
          <a:sx n="75" d="100"/>
          <a:sy n="75" d="100"/>
        </p:scale>
        <p:origin x="97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63" d="100"/>
          <a:sy n="63" d="100"/>
        </p:scale>
        <p:origin x="-18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27A28A7-3626-488A-92C2-10D5250CB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85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9127582-78CC-4048-B942-8AAE91EE93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956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27582-78CC-4048-B942-8AAE91EE93E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11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7582-78CC-4048-B942-8AAE91EE93E4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68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C11F67-DB56-48A0-B92A-320878B3CFD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F693-B069-4A15-A1CE-83FFD9C21B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C740-A932-4FF9-B654-F1EE98049E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BFA8-E3B6-4838-B30A-5109268087F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8F968A7-CCE8-45A0-A7DA-F5791196C0D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7F4A-DCE1-41FD-B5D0-2A1C063860E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647-B13A-49CE-8F32-D787E627FCE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5674-823F-464D-B029-7803D321522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D6E-56C4-43F1-8451-06F026AE37C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EEA5-551D-41BB-8532-8E39A296A0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6FA8-7CE4-4015-9D1C-5D0C5AB0A7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79B74F-50D9-41F6-9066-2E3514244F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5.e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5.e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28.emf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7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emf"/><Relationship Id="rId11" Type="http://schemas.openxmlformats.org/officeDocument/2006/relationships/image" Target="../media/image34.emf"/><Relationship Id="rId5" Type="http://schemas.openxmlformats.org/officeDocument/2006/relationships/image" Target="../media/image30.emf"/><Relationship Id="rId15" Type="http://schemas.openxmlformats.org/officeDocument/2006/relationships/image" Target="../media/image36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8.emf"/><Relationship Id="rId4" Type="http://schemas.openxmlformats.org/officeDocument/2006/relationships/image" Target="../media/image29.emf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29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50.wmf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image" Target="../media/image45.wmf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oleObject" Target="../embeddings/oleObject30.bin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9.wmf"/><Relationship Id="rId24" Type="http://schemas.openxmlformats.org/officeDocument/2006/relationships/image" Target="../media/image55.w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57.wmf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4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wmf"/><Relationship Id="rId18" Type="http://schemas.openxmlformats.org/officeDocument/2006/relationships/oleObject" Target="../embeddings/oleObject59.bin"/><Relationship Id="rId26" Type="http://schemas.openxmlformats.org/officeDocument/2006/relationships/image" Target="../media/image77.wmf"/><Relationship Id="rId39" Type="http://schemas.openxmlformats.org/officeDocument/2006/relationships/oleObject" Target="../embeddings/oleObject73.bin"/><Relationship Id="rId21" Type="http://schemas.openxmlformats.org/officeDocument/2006/relationships/image" Target="../media/image75.wmf"/><Relationship Id="rId34" Type="http://schemas.openxmlformats.org/officeDocument/2006/relationships/oleObject" Target="../embeddings/oleObject69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73.wmf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8.bin"/><Relationship Id="rId38" Type="http://schemas.openxmlformats.org/officeDocument/2006/relationships/oleObject" Target="../embeddings/oleObject72.bin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62.bin"/><Relationship Id="rId32" Type="http://schemas.openxmlformats.org/officeDocument/2006/relationships/image" Target="../media/image79.emf"/><Relationship Id="rId37" Type="http://schemas.openxmlformats.org/officeDocument/2006/relationships/oleObject" Target="../embeddings/oleObject71.bin"/><Relationship Id="rId40" Type="http://schemas.openxmlformats.org/officeDocument/2006/relationships/image" Target="../media/image81.emf"/><Relationship Id="rId5" Type="http://schemas.openxmlformats.org/officeDocument/2006/relationships/image" Target="../media/image68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image" Target="../media/image78.emf"/><Relationship Id="rId36" Type="http://schemas.openxmlformats.org/officeDocument/2006/relationships/image" Target="../media/image80.e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74.wmf"/><Relationship Id="rId31" Type="http://schemas.openxmlformats.org/officeDocument/2006/relationships/oleObject" Target="../embeddings/oleObject67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oleObject" Target="../embeddings/oleObject64.bin"/><Relationship Id="rId30" Type="http://schemas.openxmlformats.org/officeDocument/2006/relationships/oleObject" Target="../embeddings/oleObject66.bin"/><Relationship Id="rId35" Type="http://schemas.openxmlformats.org/officeDocument/2006/relationships/oleObject" Target="../embeddings/oleObject70.bin"/><Relationship Id="rId8" Type="http://schemas.openxmlformats.org/officeDocument/2006/relationships/oleObject" Target="../embeddings/oleObject54.bin"/><Relationship Id="rId3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3.emf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75.bin"/><Relationship Id="rId9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9.w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05.bin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e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0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116.emf"/><Relationship Id="rId7" Type="http://schemas.openxmlformats.org/officeDocument/2006/relationships/image" Target="../media/image118.e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17.e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25.emf"/><Relationship Id="rId3" Type="http://schemas.openxmlformats.org/officeDocument/2006/relationships/image" Target="../media/image120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16.bin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24.emf"/><Relationship Id="rId5" Type="http://schemas.openxmlformats.org/officeDocument/2006/relationships/image" Target="../media/image121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23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126.emf"/><Relationship Id="rId7" Type="http://schemas.openxmlformats.org/officeDocument/2006/relationships/image" Target="../media/image128.e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27.e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Relationship Id="rId5" Type="http://schemas.openxmlformats.org/officeDocument/2006/relationships/hyperlink" Target="https://www.bilibili.com/video/BV1r14y177XV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振动和波动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2041-FCDE-4B89-B31C-5C5D2365AEB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24631" name="Rectangle 2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 </a:t>
            </a:r>
          </a:p>
          <a:p>
            <a:r>
              <a:rPr lang="en-US" altLang="zh-CN" dirty="0"/>
              <a:t>5.2  </a:t>
            </a:r>
            <a:r>
              <a:rPr lang="zh-CN" altLang="en-US" dirty="0"/>
              <a:t>平面简谐波的波函数 </a:t>
            </a:r>
          </a:p>
          <a:p>
            <a:r>
              <a:rPr lang="en-US" altLang="zh-CN" dirty="0"/>
              <a:t>5.3  </a:t>
            </a:r>
            <a:r>
              <a:rPr lang="zh-CN" altLang="en-US" dirty="0"/>
              <a:t>波的能量</a:t>
            </a:r>
            <a:r>
              <a:rPr lang="en-US" altLang="zh-CN" dirty="0"/>
              <a:t>(</a:t>
            </a:r>
            <a:r>
              <a:rPr lang="zh-CN" altLang="en-US" dirty="0"/>
              <a:t>简介）</a:t>
            </a:r>
          </a:p>
          <a:p>
            <a:r>
              <a:rPr lang="en-US" altLang="zh-CN" dirty="0"/>
              <a:t>5.4  </a:t>
            </a:r>
            <a:r>
              <a:rPr lang="zh-CN" altLang="en-US" dirty="0"/>
              <a:t>波的干涉及驻波</a:t>
            </a:r>
            <a:endParaRPr lang="en-US" altLang="zh-CN" dirty="0"/>
          </a:p>
          <a:p>
            <a:r>
              <a:rPr lang="en-US" altLang="zh-CN" dirty="0"/>
              <a:t>5.5   </a:t>
            </a:r>
            <a:r>
              <a:rPr lang="zh-CN" altLang="en-US" dirty="0"/>
              <a:t>惠更斯原理、波的衍射反射和折射（简介）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821-50EB-43A4-B742-A19DB02E255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457200" y="1143000"/>
            <a:ext cx="2438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波动过程的描述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54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</a:rPr>
              <a:t>波线</a:t>
            </a:r>
            <a:r>
              <a:rPr kumimoji="1" lang="zh-CN" altLang="en-US" sz="2400"/>
              <a:t>：表示波的传播途径和方向的有向线段。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762000" y="2006600"/>
            <a:ext cx="7010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</a:rPr>
              <a:t>波面</a:t>
            </a:r>
            <a:r>
              <a:rPr kumimoji="1" lang="zh-CN" altLang="en-US" sz="2400"/>
              <a:t>：振动相位相同的点所构成的面。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762000" y="2387600"/>
            <a:ext cx="6934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</a:rPr>
              <a:t>波阵面</a:t>
            </a:r>
            <a:r>
              <a:rPr kumimoji="1" lang="zh-CN" altLang="en-US" sz="2400"/>
              <a:t>（</a:t>
            </a:r>
            <a:r>
              <a:rPr kumimoji="1" lang="zh-CN" altLang="en-US" sz="2400">
                <a:solidFill>
                  <a:srgbClr val="0000CC"/>
                </a:solidFill>
              </a:rPr>
              <a:t>波前</a:t>
            </a:r>
            <a:r>
              <a:rPr kumimoji="1" lang="zh-CN" altLang="en-US" sz="2400"/>
              <a:t>）：在最前面的那个波面。</a:t>
            </a:r>
          </a:p>
        </p:txBody>
      </p:sp>
      <p:pic>
        <p:nvPicPr>
          <p:cNvPr id="552068" name="Picture 1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606800"/>
            <a:ext cx="60737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2069" name="Text Box 133"/>
          <p:cNvSpPr txBox="1">
            <a:spLocks noChangeArrowheads="1"/>
          </p:cNvSpPr>
          <p:nvPr/>
        </p:nvSpPr>
        <p:spPr bwMode="auto">
          <a:xfrm>
            <a:off x="762000" y="2844800"/>
            <a:ext cx="7902575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/>
              <a:t>平面波与球面波：波面为平面的波称为平面波；波面为球面的波称为球平面波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E825-A361-4BA4-8DC0-F64C319D0AA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457200" y="1143000"/>
            <a:ext cx="2438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波动过程的描述</a:t>
            </a:r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7924800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</a:rPr>
              <a:t>波长</a:t>
            </a:r>
            <a:r>
              <a:rPr kumimoji="1" lang="zh-CN" altLang="en-US" sz="2400" i="1">
                <a:sym typeface="Symbol" panose="05050102010706020507" pitchFamily="18" charset="2"/>
              </a:rPr>
              <a:t></a:t>
            </a:r>
            <a:r>
              <a:rPr kumimoji="1" lang="zh-CN" altLang="en-US" sz="2400"/>
              <a:t>：</a:t>
            </a:r>
            <a:r>
              <a:rPr lang="zh-CN" altLang="en-US" sz="2400"/>
              <a:t>同一波线上两个相邻的、相位差为</a:t>
            </a:r>
            <a:r>
              <a:rPr lang="en-US" altLang="zh-CN" sz="2400"/>
              <a:t>2π</a:t>
            </a:r>
            <a:r>
              <a:rPr lang="zh-CN" altLang="en-US" sz="2400"/>
              <a:t>的质点之间的距离。</a:t>
            </a:r>
            <a:r>
              <a:rPr kumimoji="1" lang="zh-CN" altLang="en-US" sz="2400"/>
              <a:t> </a:t>
            </a:r>
          </a:p>
        </p:txBody>
      </p:sp>
      <p:sp>
        <p:nvSpPr>
          <p:cNvPr id="552967" name="Rectangle 7"/>
          <p:cNvSpPr>
            <a:spLocks noChangeArrowheads="1"/>
          </p:cNvSpPr>
          <p:nvPr/>
        </p:nvSpPr>
        <p:spPr bwMode="auto">
          <a:xfrm>
            <a:off x="1143000" y="2590800"/>
            <a:ext cx="7010400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/>
              <a:t>在一个全振动周期内振动状态向前传播的距离。</a:t>
            </a:r>
          </a:p>
        </p:txBody>
      </p:sp>
      <p:grpSp>
        <p:nvGrpSpPr>
          <p:cNvPr id="552993" name="Group 33"/>
          <p:cNvGrpSpPr/>
          <p:nvPr/>
        </p:nvGrpSpPr>
        <p:grpSpPr bwMode="auto">
          <a:xfrm>
            <a:off x="1447800" y="3279775"/>
            <a:ext cx="5988050" cy="2968625"/>
            <a:chOff x="912" y="2354"/>
            <a:chExt cx="3772" cy="1870"/>
          </a:xfrm>
        </p:grpSpPr>
        <p:sp>
          <p:nvSpPr>
            <p:cNvPr id="552968" name="Rectangle 8"/>
            <p:cNvSpPr>
              <a:spLocks noChangeArrowheads="1"/>
            </p:cNvSpPr>
            <p:nvPr/>
          </p:nvSpPr>
          <p:spPr bwMode="auto">
            <a:xfrm>
              <a:off x="912" y="2398"/>
              <a:ext cx="3772" cy="1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69" name="Rectangle 9"/>
            <p:cNvSpPr>
              <a:spLocks noChangeArrowheads="1"/>
            </p:cNvSpPr>
            <p:nvPr/>
          </p:nvSpPr>
          <p:spPr bwMode="auto">
            <a:xfrm>
              <a:off x="1272" y="3207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52970" name="Rectangle 10"/>
            <p:cNvSpPr>
              <a:spLocks noChangeArrowheads="1"/>
            </p:cNvSpPr>
            <p:nvPr/>
          </p:nvSpPr>
          <p:spPr bwMode="auto">
            <a:xfrm>
              <a:off x="1559" y="2354"/>
              <a:ext cx="176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900" i="1">
                  <a:solidFill>
                    <a:srgbClr val="000000"/>
                  </a:solidFill>
                </a:rPr>
                <a:t>y</a:t>
              </a:r>
              <a:endParaRPr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552971" name="Rectangle 11"/>
            <p:cNvSpPr>
              <a:spLocks noChangeArrowheads="1"/>
            </p:cNvSpPr>
            <p:nvPr/>
          </p:nvSpPr>
          <p:spPr bwMode="auto">
            <a:xfrm>
              <a:off x="1265" y="2543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A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grpSp>
          <p:nvGrpSpPr>
            <p:cNvPr id="552972" name="Group 12"/>
            <p:cNvGrpSpPr/>
            <p:nvPr/>
          </p:nvGrpSpPr>
          <p:grpSpPr bwMode="auto">
            <a:xfrm>
              <a:off x="1103" y="3689"/>
              <a:ext cx="311" cy="297"/>
              <a:chOff x="1568" y="2500"/>
              <a:chExt cx="311" cy="297"/>
            </a:xfrm>
          </p:grpSpPr>
          <p:sp>
            <p:nvSpPr>
              <p:cNvPr id="552973" name="Rectangle 13"/>
              <p:cNvSpPr>
                <a:spLocks noChangeArrowheads="1"/>
              </p:cNvSpPr>
              <p:nvPr/>
            </p:nvSpPr>
            <p:spPr bwMode="auto">
              <a:xfrm>
                <a:off x="1742" y="2528"/>
                <a:ext cx="137" cy="2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i="1">
                    <a:solidFill>
                      <a:srgbClr val="000000"/>
                    </a:solidFill>
                  </a:rPr>
                  <a:t>A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2974" name="Rectangle 14"/>
              <p:cNvSpPr>
                <a:spLocks noChangeArrowheads="1"/>
              </p:cNvSpPr>
              <p:nvPr/>
            </p:nvSpPr>
            <p:spPr bwMode="auto">
              <a:xfrm>
                <a:off x="1568" y="2500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2975" name="Group 15"/>
            <p:cNvGrpSpPr/>
            <p:nvPr/>
          </p:nvGrpSpPr>
          <p:grpSpPr bwMode="auto">
            <a:xfrm>
              <a:off x="1982" y="3756"/>
              <a:ext cx="1920" cy="435"/>
              <a:chOff x="2036" y="2422"/>
              <a:chExt cx="1920" cy="435"/>
            </a:xfrm>
          </p:grpSpPr>
          <p:sp>
            <p:nvSpPr>
              <p:cNvPr id="552976" name="Line 16"/>
              <p:cNvSpPr>
                <a:spLocks noChangeShapeType="1"/>
              </p:cNvSpPr>
              <p:nvPr/>
            </p:nvSpPr>
            <p:spPr bwMode="auto">
              <a:xfrm>
                <a:off x="2036" y="2651"/>
                <a:ext cx="1920" cy="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2977" name="Object 17"/>
              <p:cNvGraphicFramePr>
                <a:graphicFrameLocks noChangeAspect="1"/>
              </p:cNvGraphicFramePr>
              <p:nvPr/>
            </p:nvGraphicFramePr>
            <p:xfrm>
              <a:off x="2824" y="2422"/>
              <a:ext cx="343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455360" imgH="5676840" progId="">
                      <p:embed/>
                    </p:oleObj>
                  </mc:Choice>
                  <mc:Fallback>
                    <p:oleObj name="Equation" r:id="rId2" imgW="4455360" imgH="5676840" progId="">
                      <p:embed/>
                      <p:pic>
                        <p:nvPicPr>
                          <p:cNvPr id="0" name="Picture 4" descr="image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4" y="2422"/>
                            <a:ext cx="343" cy="43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2978" name="Line 18"/>
            <p:cNvSpPr>
              <a:spLocks noChangeShapeType="1"/>
            </p:cNvSpPr>
            <p:nvPr/>
          </p:nvSpPr>
          <p:spPr bwMode="auto">
            <a:xfrm>
              <a:off x="2759" y="2654"/>
              <a:ext cx="3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2979" name="Object 19"/>
            <p:cNvGraphicFramePr>
              <a:graphicFrameLocks noChangeAspect="1"/>
            </p:cNvGraphicFramePr>
            <p:nvPr/>
          </p:nvGraphicFramePr>
          <p:xfrm>
            <a:off x="2500" y="2543"/>
            <a:ext cx="23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7646" imgH="190335" progId="">
                    <p:embed/>
                  </p:oleObj>
                </mc:Choice>
                <mc:Fallback>
                  <p:oleObj name="公式" r:id="rId4" imgW="177646" imgH="190335" progId="">
                    <p:embed/>
                    <p:pic>
                      <p:nvPicPr>
                        <p:cNvPr id="0" name="Picture 3" descr="image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2543"/>
                          <a:ext cx="233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80" name="Object 20"/>
            <p:cNvGraphicFramePr>
              <a:graphicFrameLocks noChangeAspect="1"/>
            </p:cNvGraphicFramePr>
            <p:nvPr/>
          </p:nvGraphicFramePr>
          <p:xfrm>
            <a:off x="4220" y="309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646" imgH="190335" progId="">
                    <p:embed/>
                  </p:oleObj>
                </mc:Choice>
                <mc:Fallback>
                  <p:oleObj name="公式" r:id="rId6" imgW="177646" imgH="190335" progId="">
                    <p:embed/>
                    <p:pic>
                      <p:nvPicPr>
                        <p:cNvPr id="0" name="Picture 2" descr="image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" y="3098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2981" name="Line 21"/>
            <p:cNvSpPr>
              <a:spLocks noChangeShapeType="1"/>
            </p:cNvSpPr>
            <p:nvPr/>
          </p:nvSpPr>
          <p:spPr bwMode="auto">
            <a:xfrm flipV="1">
              <a:off x="1516" y="2574"/>
              <a:ext cx="0" cy="1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2982" name="Line 22"/>
            <p:cNvSpPr>
              <a:spLocks noChangeShapeType="1"/>
            </p:cNvSpPr>
            <p:nvPr/>
          </p:nvSpPr>
          <p:spPr bwMode="auto">
            <a:xfrm>
              <a:off x="1539" y="3360"/>
              <a:ext cx="28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52983" name="Group 23"/>
            <p:cNvGrpSpPr/>
            <p:nvPr/>
          </p:nvGrpSpPr>
          <p:grpSpPr bwMode="auto">
            <a:xfrm>
              <a:off x="1982" y="2785"/>
              <a:ext cx="1920" cy="1152"/>
              <a:chOff x="1691" y="1200"/>
              <a:chExt cx="1920" cy="1392"/>
            </a:xfrm>
          </p:grpSpPr>
          <p:sp>
            <p:nvSpPr>
              <p:cNvPr id="552984" name="Line 24"/>
              <p:cNvSpPr>
                <a:spLocks noChangeShapeType="1"/>
              </p:cNvSpPr>
              <p:nvPr/>
            </p:nvSpPr>
            <p:spPr bwMode="auto">
              <a:xfrm>
                <a:off x="1691" y="1200"/>
                <a:ext cx="0" cy="13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2985" name="Line 25"/>
              <p:cNvSpPr>
                <a:spLocks noChangeShapeType="1"/>
              </p:cNvSpPr>
              <p:nvPr/>
            </p:nvSpPr>
            <p:spPr bwMode="auto">
              <a:xfrm>
                <a:off x="2160" y="1200"/>
                <a:ext cx="0" cy="13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2986" name="Line 26"/>
              <p:cNvSpPr>
                <a:spLocks noChangeShapeType="1"/>
              </p:cNvSpPr>
              <p:nvPr/>
            </p:nvSpPr>
            <p:spPr bwMode="auto">
              <a:xfrm>
                <a:off x="2651" y="1200"/>
                <a:ext cx="0" cy="13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2987" name="Line 27"/>
              <p:cNvSpPr>
                <a:spLocks noChangeShapeType="1"/>
              </p:cNvSpPr>
              <p:nvPr/>
            </p:nvSpPr>
            <p:spPr bwMode="auto">
              <a:xfrm>
                <a:off x="3146" y="1200"/>
                <a:ext cx="0" cy="13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2988" name="Line 28"/>
              <p:cNvSpPr>
                <a:spLocks noChangeShapeType="1"/>
              </p:cNvSpPr>
              <p:nvPr/>
            </p:nvSpPr>
            <p:spPr bwMode="auto">
              <a:xfrm>
                <a:off x="3611" y="1200"/>
                <a:ext cx="0" cy="13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2989" name="Freeform 29"/>
            <p:cNvSpPr/>
            <p:nvPr/>
          </p:nvSpPr>
          <p:spPr bwMode="auto">
            <a:xfrm>
              <a:off x="1502" y="2757"/>
              <a:ext cx="2749" cy="1237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84" y="22"/>
                </a:cxn>
                <a:cxn ang="0">
                  <a:pos x="139" y="63"/>
                </a:cxn>
                <a:cxn ang="0">
                  <a:pos x="194" y="121"/>
                </a:cxn>
                <a:cxn ang="0">
                  <a:pos x="250" y="195"/>
                </a:cxn>
                <a:cxn ang="0">
                  <a:pos x="306" y="285"/>
                </a:cxn>
                <a:cxn ang="0">
                  <a:pos x="361" y="384"/>
                </a:cxn>
                <a:cxn ang="0">
                  <a:pos x="417" y="492"/>
                </a:cxn>
                <a:cxn ang="0">
                  <a:pos x="473" y="602"/>
                </a:cxn>
                <a:cxn ang="0">
                  <a:pos x="528" y="715"/>
                </a:cxn>
                <a:cxn ang="0">
                  <a:pos x="583" y="824"/>
                </a:cxn>
                <a:cxn ang="0">
                  <a:pos x="639" y="926"/>
                </a:cxn>
                <a:cxn ang="0">
                  <a:pos x="695" y="1018"/>
                </a:cxn>
                <a:cxn ang="0">
                  <a:pos x="750" y="1097"/>
                </a:cxn>
                <a:cxn ang="0">
                  <a:pos x="805" y="1160"/>
                </a:cxn>
                <a:cxn ang="0">
                  <a:pos x="861" y="1205"/>
                </a:cxn>
                <a:cxn ang="0">
                  <a:pos x="917" y="1231"/>
                </a:cxn>
                <a:cxn ang="0">
                  <a:pos x="972" y="1237"/>
                </a:cxn>
                <a:cxn ang="0">
                  <a:pos x="1028" y="1222"/>
                </a:cxn>
                <a:cxn ang="0">
                  <a:pos x="1083" y="1188"/>
                </a:cxn>
                <a:cxn ang="0">
                  <a:pos x="1139" y="1134"/>
                </a:cxn>
                <a:cxn ang="0">
                  <a:pos x="1194" y="1063"/>
                </a:cxn>
                <a:cxn ang="0">
                  <a:pos x="1250" y="978"/>
                </a:cxn>
                <a:cxn ang="0">
                  <a:pos x="1306" y="882"/>
                </a:cxn>
                <a:cxn ang="0">
                  <a:pos x="1361" y="776"/>
                </a:cxn>
                <a:cxn ang="0">
                  <a:pos x="1416" y="666"/>
                </a:cxn>
                <a:cxn ang="0">
                  <a:pos x="1472" y="553"/>
                </a:cxn>
                <a:cxn ang="0">
                  <a:pos x="1528" y="443"/>
                </a:cxn>
                <a:cxn ang="0">
                  <a:pos x="1583" y="338"/>
                </a:cxn>
                <a:cxn ang="0">
                  <a:pos x="1639" y="244"/>
                </a:cxn>
                <a:cxn ang="0">
                  <a:pos x="1694" y="161"/>
                </a:cxn>
                <a:cxn ang="0">
                  <a:pos x="1750" y="93"/>
                </a:cxn>
                <a:cxn ang="0">
                  <a:pos x="1805" y="43"/>
                </a:cxn>
                <a:cxn ang="0">
                  <a:pos x="1861" y="12"/>
                </a:cxn>
                <a:cxn ang="0">
                  <a:pos x="1916" y="0"/>
                </a:cxn>
                <a:cxn ang="0">
                  <a:pos x="1972" y="8"/>
                </a:cxn>
                <a:cxn ang="0">
                  <a:pos x="2027" y="39"/>
                </a:cxn>
                <a:cxn ang="0">
                  <a:pos x="2083" y="86"/>
                </a:cxn>
                <a:cxn ang="0">
                  <a:pos x="2139" y="152"/>
                </a:cxn>
                <a:cxn ang="0">
                  <a:pos x="2194" y="233"/>
                </a:cxn>
                <a:cxn ang="0">
                  <a:pos x="2250" y="327"/>
                </a:cxn>
                <a:cxn ang="0">
                  <a:pos x="2305" y="431"/>
                </a:cxn>
                <a:cxn ang="0">
                  <a:pos x="2361" y="540"/>
                </a:cxn>
                <a:cxn ang="0">
                  <a:pos x="2416" y="653"/>
                </a:cxn>
                <a:cxn ang="0">
                  <a:pos x="2472" y="764"/>
                </a:cxn>
                <a:cxn ang="0">
                  <a:pos x="2527" y="870"/>
                </a:cxn>
                <a:cxn ang="0">
                  <a:pos x="2583" y="969"/>
                </a:cxn>
                <a:cxn ang="0">
                  <a:pos x="2638" y="1055"/>
                </a:cxn>
                <a:cxn ang="0">
                  <a:pos x="2694" y="1127"/>
                </a:cxn>
                <a:cxn ang="0">
                  <a:pos x="2749" y="1182"/>
                </a:cxn>
              </a:cxnLst>
              <a:rect l="0" t="0" r="r" b="b"/>
              <a:pathLst>
                <a:path w="2749" h="1237">
                  <a:moveTo>
                    <a:pt x="0" y="0"/>
                  </a:moveTo>
                  <a:lnTo>
                    <a:pt x="28" y="2"/>
                  </a:lnTo>
                  <a:lnTo>
                    <a:pt x="55" y="11"/>
                  </a:lnTo>
                  <a:lnTo>
                    <a:pt x="84" y="22"/>
                  </a:lnTo>
                  <a:lnTo>
                    <a:pt x="112" y="41"/>
                  </a:lnTo>
                  <a:lnTo>
                    <a:pt x="139" y="63"/>
                  </a:lnTo>
                  <a:lnTo>
                    <a:pt x="167" y="90"/>
                  </a:lnTo>
                  <a:lnTo>
                    <a:pt x="194" y="121"/>
                  </a:lnTo>
                  <a:lnTo>
                    <a:pt x="222" y="157"/>
                  </a:lnTo>
                  <a:lnTo>
                    <a:pt x="250" y="195"/>
                  </a:lnTo>
                  <a:lnTo>
                    <a:pt x="277" y="238"/>
                  </a:lnTo>
                  <a:lnTo>
                    <a:pt x="306" y="285"/>
                  </a:lnTo>
                  <a:lnTo>
                    <a:pt x="334" y="333"/>
                  </a:lnTo>
                  <a:lnTo>
                    <a:pt x="361" y="384"/>
                  </a:lnTo>
                  <a:lnTo>
                    <a:pt x="389" y="437"/>
                  </a:lnTo>
                  <a:lnTo>
                    <a:pt x="417" y="492"/>
                  </a:lnTo>
                  <a:lnTo>
                    <a:pt x="444" y="547"/>
                  </a:lnTo>
                  <a:lnTo>
                    <a:pt x="473" y="602"/>
                  </a:lnTo>
                  <a:lnTo>
                    <a:pt x="499" y="659"/>
                  </a:lnTo>
                  <a:lnTo>
                    <a:pt x="528" y="715"/>
                  </a:lnTo>
                  <a:lnTo>
                    <a:pt x="556" y="770"/>
                  </a:lnTo>
                  <a:lnTo>
                    <a:pt x="583" y="824"/>
                  </a:lnTo>
                  <a:lnTo>
                    <a:pt x="611" y="876"/>
                  </a:lnTo>
                  <a:lnTo>
                    <a:pt x="639" y="926"/>
                  </a:lnTo>
                  <a:lnTo>
                    <a:pt x="666" y="973"/>
                  </a:lnTo>
                  <a:lnTo>
                    <a:pt x="695" y="1018"/>
                  </a:lnTo>
                  <a:lnTo>
                    <a:pt x="723" y="1059"/>
                  </a:lnTo>
                  <a:lnTo>
                    <a:pt x="750" y="1097"/>
                  </a:lnTo>
                  <a:lnTo>
                    <a:pt x="778" y="1131"/>
                  </a:lnTo>
                  <a:lnTo>
                    <a:pt x="805" y="1160"/>
                  </a:lnTo>
                  <a:lnTo>
                    <a:pt x="833" y="1185"/>
                  </a:lnTo>
                  <a:lnTo>
                    <a:pt x="861" y="1205"/>
                  </a:lnTo>
                  <a:lnTo>
                    <a:pt x="888" y="1221"/>
                  </a:lnTo>
                  <a:lnTo>
                    <a:pt x="917" y="1231"/>
                  </a:lnTo>
                  <a:lnTo>
                    <a:pt x="945" y="1236"/>
                  </a:lnTo>
                  <a:lnTo>
                    <a:pt x="972" y="1237"/>
                  </a:lnTo>
                  <a:lnTo>
                    <a:pt x="1000" y="1232"/>
                  </a:lnTo>
                  <a:lnTo>
                    <a:pt x="1028" y="1222"/>
                  </a:lnTo>
                  <a:lnTo>
                    <a:pt x="1055" y="1207"/>
                  </a:lnTo>
                  <a:lnTo>
                    <a:pt x="1083" y="1188"/>
                  </a:lnTo>
                  <a:lnTo>
                    <a:pt x="1110" y="1163"/>
                  </a:lnTo>
                  <a:lnTo>
                    <a:pt x="1139" y="1134"/>
                  </a:lnTo>
                  <a:lnTo>
                    <a:pt x="1167" y="1101"/>
                  </a:lnTo>
                  <a:lnTo>
                    <a:pt x="1194" y="1063"/>
                  </a:lnTo>
                  <a:lnTo>
                    <a:pt x="1222" y="1022"/>
                  </a:lnTo>
                  <a:lnTo>
                    <a:pt x="1250" y="978"/>
                  </a:lnTo>
                  <a:lnTo>
                    <a:pt x="1277" y="931"/>
                  </a:lnTo>
                  <a:lnTo>
                    <a:pt x="1306" y="882"/>
                  </a:lnTo>
                  <a:lnTo>
                    <a:pt x="1334" y="830"/>
                  </a:lnTo>
                  <a:lnTo>
                    <a:pt x="1361" y="776"/>
                  </a:lnTo>
                  <a:lnTo>
                    <a:pt x="1389" y="722"/>
                  </a:lnTo>
                  <a:lnTo>
                    <a:pt x="1416" y="666"/>
                  </a:lnTo>
                  <a:lnTo>
                    <a:pt x="1444" y="609"/>
                  </a:lnTo>
                  <a:lnTo>
                    <a:pt x="1472" y="553"/>
                  </a:lnTo>
                  <a:lnTo>
                    <a:pt x="1499" y="497"/>
                  </a:lnTo>
                  <a:lnTo>
                    <a:pt x="1528" y="443"/>
                  </a:lnTo>
                  <a:lnTo>
                    <a:pt x="1556" y="390"/>
                  </a:lnTo>
                  <a:lnTo>
                    <a:pt x="1583" y="338"/>
                  </a:lnTo>
                  <a:lnTo>
                    <a:pt x="1611" y="290"/>
                  </a:lnTo>
                  <a:lnTo>
                    <a:pt x="1639" y="244"/>
                  </a:lnTo>
                  <a:lnTo>
                    <a:pt x="1666" y="201"/>
                  </a:lnTo>
                  <a:lnTo>
                    <a:pt x="1694" y="161"/>
                  </a:lnTo>
                  <a:lnTo>
                    <a:pt x="1721" y="124"/>
                  </a:lnTo>
                  <a:lnTo>
                    <a:pt x="1750" y="93"/>
                  </a:lnTo>
                  <a:lnTo>
                    <a:pt x="1778" y="65"/>
                  </a:lnTo>
                  <a:lnTo>
                    <a:pt x="1805" y="43"/>
                  </a:lnTo>
                  <a:lnTo>
                    <a:pt x="1833" y="25"/>
                  </a:lnTo>
                  <a:lnTo>
                    <a:pt x="1861" y="12"/>
                  </a:lnTo>
                  <a:lnTo>
                    <a:pt x="1888" y="3"/>
                  </a:lnTo>
                  <a:lnTo>
                    <a:pt x="1916" y="0"/>
                  </a:lnTo>
                  <a:lnTo>
                    <a:pt x="1945" y="2"/>
                  </a:lnTo>
                  <a:lnTo>
                    <a:pt x="1972" y="8"/>
                  </a:lnTo>
                  <a:lnTo>
                    <a:pt x="2000" y="21"/>
                  </a:lnTo>
                  <a:lnTo>
                    <a:pt x="2027" y="39"/>
                  </a:lnTo>
                  <a:lnTo>
                    <a:pt x="2055" y="60"/>
                  </a:lnTo>
                  <a:lnTo>
                    <a:pt x="2083" y="86"/>
                  </a:lnTo>
                  <a:lnTo>
                    <a:pt x="2110" y="117"/>
                  </a:lnTo>
                  <a:lnTo>
                    <a:pt x="2139" y="152"/>
                  </a:lnTo>
                  <a:lnTo>
                    <a:pt x="2167" y="191"/>
                  </a:lnTo>
                  <a:lnTo>
                    <a:pt x="2194" y="233"/>
                  </a:lnTo>
                  <a:lnTo>
                    <a:pt x="2222" y="279"/>
                  </a:lnTo>
                  <a:lnTo>
                    <a:pt x="2250" y="327"/>
                  </a:lnTo>
                  <a:lnTo>
                    <a:pt x="2277" y="378"/>
                  </a:lnTo>
                  <a:lnTo>
                    <a:pt x="2305" y="431"/>
                  </a:lnTo>
                  <a:lnTo>
                    <a:pt x="2332" y="485"/>
                  </a:lnTo>
                  <a:lnTo>
                    <a:pt x="2361" y="540"/>
                  </a:lnTo>
                  <a:lnTo>
                    <a:pt x="2389" y="596"/>
                  </a:lnTo>
                  <a:lnTo>
                    <a:pt x="2416" y="653"/>
                  </a:lnTo>
                  <a:lnTo>
                    <a:pt x="2444" y="709"/>
                  </a:lnTo>
                  <a:lnTo>
                    <a:pt x="2472" y="764"/>
                  </a:lnTo>
                  <a:lnTo>
                    <a:pt x="2499" y="817"/>
                  </a:lnTo>
                  <a:lnTo>
                    <a:pt x="2527" y="870"/>
                  </a:lnTo>
                  <a:lnTo>
                    <a:pt x="2556" y="920"/>
                  </a:lnTo>
                  <a:lnTo>
                    <a:pt x="2583" y="969"/>
                  </a:lnTo>
                  <a:lnTo>
                    <a:pt x="2611" y="1013"/>
                  </a:lnTo>
                  <a:lnTo>
                    <a:pt x="2638" y="1055"/>
                  </a:lnTo>
                  <a:lnTo>
                    <a:pt x="2666" y="1092"/>
                  </a:lnTo>
                  <a:lnTo>
                    <a:pt x="2694" y="1127"/>
                  </a:lnTo>
                  <a:lnTo>
                    <a:pt x="2721" y="1157"/>
                  </a:lnTo>
                  <a:lnTo>
                    <a:pt x="2749" y="1182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2990" name="Group 30"/>
            <p:cNvGrpSpPr/>
            <p:nvPr/>
          </p:nvGrpSpPr>
          <p:grpSpPr bwMode="auto">
            <a:xfrm>
              <a:off x="1528" y="3082"/>
              <a:ext cx="1920" cy="435"/>
              <a:chOff x="1582" y="1748"/>
              <a:chExt cx="1920" cy="435"/>
            </a:xfrm>
          </p:grpSpPr>
          <p:sp>
            <p:nvSpPr>
              <p:cNvPr id="552991" name="Line 31"/>
              <p:cNvSpPr>
                <a:spLocks noChangeShapeType="1"/>
              </p:cNvSpPr>
              <p:nvPr/>
            </p:nvSpPr>
            <p:spPr bwMode="auto">
              <a:xfrm>
                <a:off x="1582" y="2021"/>
                <a:ext cx="1920" cy="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2992" name="Object 32"/>
              <p:cNvGraphicFramePr>
                <a:graphicFrameLocks noChangeAspect="1"/>
              </p:cNvGraphicFramePr>
              <p:nvPr/>
            </p:nvGraphicFramePr>
            <p:xfrm>
              <a:off x="2315" y="1748"/>
              <a:ext cx="343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77840" imgH="228600" progId="">
                      <p:embed/>
                    </p:oleObj>
                  </mc:Choice>
                  <mc:Fallback>
                    <p:oleObj name="Equation" r:id="rId8" imgW="177840" imgH="228600" progId="">
                      <p:embed/>
                      <p:pic>
                        <p:nvPicPr>
                          <p:cNvPr id="0" name="Picture 1" descr="image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5" y="1748"/>
                            <a:ext cx="343" cy="43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8F4E-EA95-4694-8760-7142887E6C6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685800" y="1600200"/>
            <a:ext cx="7529513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</a:rPr>
              <a:t>周期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：波前进一个波长的距离所需的时间。</a:t>
            </a: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457200" y="1143000"/>
            <a:ext cx="2438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波动过程的描述</a:t>
            </a:r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85800" y="2057400"/>
            <a:ext cx="7924800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</a:rPr>
              <a:t>频率</a:t>
            </a:r>
            <a:r>
              <a:rPr lang="zh-CN" altLang="en-US" sz="2400" i="1">
                <a:sym typeface="Symbol" panose="05050102010706020507" pitchFamily="18" charset="2"/>
              </a:rPr>
              <a:t> </a:t>
            </a:r>
            <a:r>
              <a:rPr lang="zh-CN" altLang="en-US" sz="2400"/>
              <a:t>：单位时间内波动前进距离中完整波长的个数。</a:t>
            </a:r>
          </a:p>
        </p:txBody>
      </p:sp>
      <p:graphicFrame>
        <p:nvGraphicFramePr>
          <p:cNvPr id="553991" name="Object 7"/>
          <p:cNvGraphicFramePr>
            <a:graphicFrameLocks noChangeAspect="1"/>
          </p:cNvGraphicFramePr>
          <p:nvPr/>
        </p:nvGraphicFramePr>
        <p:xfrm>
          <a:off x="6705600" y="3352800"/>
          <a:ext cx="711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6048" imgH="393359" progId="">
                  <p:embed/>
                </p:oleObj>
              </mc:Choice>
              <mc:Fallback>
                <p:oleObj name="公式" r:id="rId2" imgW="406048" imgH="393359" progId="">
                  <p:embed/>
                  <p:pic>
                    <p:nvPicPr>
                      <p:cNvPr id="0" name="Picture 3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52800"/>
                        <a:ext cx="7112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685800" y="2536825"/>
            <a:ext cx="8077200" cy="968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</a:rPr>
              <a:t>波速</a:t>
            </a:r>
            <a:r>
              <a:rPr lang="en-US" altLang="zh-CN" sz="2400" i="1"/>
              <a:t>u</a:t>
            </a:r>
            <a:r>
              <a:rPr lang="zh-CN" altLang="en-US" sz="2400"/>
              <a:t>：波动过程中，某一振动状态（即振动</a:t>
            </a:r>
            <a:r>
              <a:rPr lang="zh-CN" altLang="en-US" sz="2400">
                <a:solidFill>
                  <a:srgbClr val="0000CC"/>
                </a:solidFill>
              </a:rPr>
              <a:t>相位</a:t>
            </a:r>
            <a:r>
              <a:rPr lang="zh-CN" altLang="en-US" sz="2400"/>
              <a:t>）单位时间内所传播的距离（</a:t>
            </a:r>
            <a:r>
              <a:rPr lang="zh-CN" altLang="en-US" sz="2400">
                <a:solidFill>
                  <a:srgbClr val="0000CC"/>
                </a:solidFill>
              </a:rPr>
              <a:t>相速</a:t>
            </a:r>
            <a:r>
              <a:rPr lang="zh-CN" altLang="en-US" sz="2400"/>
              <a:t>）</a:t>
            </a:r>
            <a:r>
              <a:rPr lang="en-US" altLang="zh-CN" sz="2400"/>
              <a:t>.</a:t>
            </a:r>
          </a:p>
        </p:txBody>
      </p:sp>
      <p:graphicFrame>
        <p:nvGraphicFramePr>
          <p:cNvPr id="553995" name="Object 11"/>
          <p:cNvGraphicFramePr>
            <a:graphicFrameLocks noChangeAspect="1"/>
          </p:cNvGraphicFramePr>
          <p:nvPr/>
        </p:nvGraphicFramePr>
        <p:xfrm>
          <a:off x="1828800" y="3352800"/>
          <a:ext cx="147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36280" imgH="393529" progId="">
                  <p:embed/>
                </p:oleObj>
              </mc:Choice>
              <mc:Fallback>
                <p:oleObj name="公式" r:id="rId4" imgW="736280" imgH="393529" progId="">
                  <p:embed/>
                  <p:pic>
                    <p:nvPicPr>
                      <p:cNvPr id="0" name="Picture 2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1473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6" name="Object 12"/>
          <p:cNvGraphicFramePr>
            <a:graphicFrameLocks noChangeAspect="1"/>
          </p:cNvGraphicFramePr>
          <p:nvPr/>
        </p:nvGraphicFramePr>
        <p:xfrm>
          <a:off x="4114800" y="3352800"/>
          <a:ext cx="1420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10891" imgH="393529" progId="">
                  <p:embed/>
                </p:oleObj>
              </mc:Choice>
              <mc:Fallback>
                <p:oleObj name="公式" r:id="rId6" imgW="710891" imgH="393529" progId="">
                  <p:embed/>
                  <p:pic>
                    <p:nvPicPr>
                      <p:cNvPr id="0" name="Picture 1" descr="image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52800"/>
                        <a:ext cx="1420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85800" y="4114800"/>
            <a:ext cx="7880350" cy="968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/>
              <a:t>波的周期反映了波动</a:t>
            </a:r>
            <a:r>
              <a:rPr lang="zh-CN" altLang="en-US" sz="2400">
                <a:solidFill>
                  <a:srgbClr val="0000CC"/>
                </a:solidFill>
              </a:rPr>
              <a:t>时间上的周期性</a:t>
            </a:r>
            <a:r>
              <a:rPr lang="zh-CN" altLang="en-US" sz="2400"/>
              <a:t>，而波长则反映了波动</a:t>
            </a:r>
            <a:r>
              <a:rPr lang="zh-CN" altLang="en-US" sz="2400">
                <a:solidFill>
                  <a:srgbClr val="0000CC"/>
                </a:solidFill>
              </a:rPr>
              <a:t>空间上的周期性</a:t>
            </a:r>
            <a:r>
              <a:rPr lang="zh-CN" altLang="en-US" sz="2400"/>
              <a:t>。</a:t>
            </a:r>
          </a:p>
        </p:txBody>
      </p:sp>
      <p:grpSp>
        <p:nvGrpSpPr>
          <p:cNvPr id="553999" name="Group 15"/>
          <p:cNvGrpSpPr/>
          <p:nvPr/>
        </p:nvGrpSpPr>
        <p:grpSpPr bwMode="auto">
          <a:xfrm>
            <a:off x="752475" y="5181600"/>
            <a:ext cx="1828800" cy="1066800"/>
            <a:chOff x="192" y="3024"/>
            <a:chExt cx="1152" cy="672"/>
          </a:xfrm>
        </p:grpSpPr>
        <p:sp>
          <p:nvSpPr>
            <p:cNvPr id="554000" name="AutoShape 16"/>
            <p:cNvSpPr>
              <a:spLocks noChangeArrowheads="1"/>
            </p:cNvSpPr>
            <p:nvPr/>
          </p:nvSpPr>
          <p:spPr bwMode="auto">
            <a:xfrm>
              <a:off x="192" y="3024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001" name="Text Box 17"/>
            <p:cNvSpPr txBox="1">
              <a:spLocks noChangeArrowheads="1"/>
            </p:cNvSpPr>
            <p:nvPr/>
          </p:nvSpPr>
          <p:spPr bwMode="auto">
            <a:xfrm>
              <a:off x="480" y="3168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</a:rPr>
                <a:t>注意</a:t>
              </a:r>
            </a:p>
          </p:txBody>
        </p:sp>
      </p:grpSp>
      <p:grpSp>
        <p:nvGrpSpPr>
          <p:cNvPr id="554002" name="Group 18"/>
          <p:cNvGrpSpPr/>
          <p:nvPr/>
        </p:nvGrpSpPr>
        <p:grpSpPr bwMode="auto">
          <a:xfrm>
            <a:off x="2657475" y="5245100"/>
            <a:ext cx="5800725" cy="976313"/>
            <a:chOff x="1530" y="3496"/>
            <a:chExt cx="3654" cy="615"/>
          </a:xfrm>
        </p:grpSpPr>
        <p:sp>
          <p:nvSpPr>
            <p:cNvPr id="554003" name="Text Box 19"/>
            <p:cNvSpPr txBox="1">
              <a:spLocks noChangeArrowheads="1"/>
            </p:cNvSpPr>
            <p:nvPr/>
          </p:nvSpPr>
          <p:spPr bwMode="auto">
            <a:xfrm>
              <a:off x="1530" y="3496"/>
              <a:ext cx="365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周期或频率只决定于波源的振动</a:t>
              </a: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!</a:t>
              </a:r>
              <a:endParaRPr kumimoji="1" lang="en-US" altLang="zh-CN" sz="2800" b="1">
                <a:solidFill>
                  <a:srgbClr val="CC0000"/>
                </a:solidFill>
              </a:endParaRPr>
            </a:p>
          </p:txBody>
        </p:sp>
        <p:sp>
          <p:nvSpPr>
            <p:cNvPr id="554004" name="Rectangle 20"/>
            <p:cNvSpPr>
              <a:spLocks noChangeArrowheads="1"/>
            </p:cNvSpPr>
            <p:nvPr/>
          </p:nvSpPr>
          <p:spPr bwMode="auto">
            <a:xfrm>
              <a:off x="1540" y="3784"/>
              <a:ext cx="342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波速只决定于弹性介质的性质！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/>
      <p:bldP spid="553989" grpId="0"/>
      <p:bldP spid="553993" grpId="0"/>
      <p:bldP spid="5539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57E-593E-4D4A-BB13-134CAE3C65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55019" name="Text Box 11"/>
          <p:cNvSpPr txBox="1">
            <a:spLocks noChangeArrowheads="1"/>
          </p:cNvSpPr>
          <p:nvPr/>
        </p:nvSpPr>
        <p:spPr bwMode="auto">
          <a:xfrm>
            <a:off x="685800" y="1219200"/>
            <a:ext cx="3429000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/>
              <a:t>1.</a:t>
            </a:r>
            <a:r>
              <a:rPr lang="zh-CN" altLang="en-US" sz="2400" dirty="0"/>
              <a:t>液体和气体</a:t>
            </a:r>
          </a:p>
        </p:txBody>
      </p:sp>
      <p:graphicFrame>
        <p:nvGraphicFramePr>
          <p:cNvPr id="555021" name="Object 13"/>
          <p:cNvGraphicFramePr>
            <a:graphicFrameLocks noChangeAspect="1"/>
          </p:cNvGraphicFramePr>
          <p:nvPr/>
        </p:nvGraphicFramePr>
        <p:xfrm>
          <a:off x="1371600" y="2362200"/>
          <a:ext cx="104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496800" imgH="11277600" progId="">
                  <p:embed/>
                </p:oleObj>
              </mc:Choice>
              <mc:Fallback>
                <p:oleObj name="公式" r:id="rId2" imgW="12496800" imgH="11277600" progId="">
                  <p:embed/>
                  <p:pic>
                    <p:nvPicPr>
                      <p:cNvPr id="0" name="Picture 1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1041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2" name="Text Box 14"/>
          <p:cNvSpPr txBox="1">
            <a:spLocks noChangeArrowheads="1"/>
          </p:cNvSpPr>
          <p:nvPr/>
        </p:nvSpPr>
        <p:spPr bwMode="auto">
          <a:xfrm>
            <a:off x="3276600" y="2590800"/>
            <a:ext cx="561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/>
              <a:t>B</a:t>
            </a:r>
            <a:r>
              <a:rPr kumimoji="1" lang="zh-CN" altLang="en-US" sz="2400"/>
              <a:t>为容变弹性模量，</a:t>
            </a:r>
            <a:r>
              <a:rPr kumimoji="1" lang="zh-CN" altLang="en-US" sz="2400" i="1">
                <a:sym typeface="Symbol" panose="05050102010706020507" pitchFamily="18" charset="2"/>
              </a:rPr>
              <a:t></a:t>
            </a:r>
            <a:r>
              <a:rPr kumimoji="1" lang="zh-CN" altLang="en-US" sz="2400">
                <a:sym typeface="Symbol" panose="05050102010706020507" pitchFamily="18" charset="2"/>
              </a:rPr>
              <a:t>为质量密度。</a:t>
            </a:r>
            <a:endParaRPr kumimoji="1" lang="zh-CN" altLang="en-US" sz="2400"/>
          </a:p>
        </p:txBody>
      </p:sp>
      <p:grpSp>
        <p:nvGrpSpPr>
          <p:cNvPr id="555025" name="Group 17"/>
          <p:cNvGrpSpPr/>
          <p:nvPr/>
        </p:nvGrpSpPr>
        <p:grpSpPr bwMode="auto">
          <a:xfrm>
            <a:off x="2667000" y="3810000"/>
            <a:ext cx="3889375" cy="1728788"/>
            <a:chOff x="3061" y="2931"/>
            <a:chExt cx="2450" cy="1089"/>
          </a:xfrm>
        </p:grpSpPr>
        <p:sp>
          <p:nvSpPr>
            <p:cNvPr id="555026" name="Rectangle 18"/>
            <p:cNvSpPr>
              <a:spLocks noChangeArrowheads="1"/>
            </p:cNvSpPr>
            <p:nvPr/>
          </p:nvSpPr>
          <p:spPr bwMode="auto">
            <a:xfrm>
              <a:off x="3061" y="2931"/>
              <a:ext cx="2450" cy="108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Text Box 19"/>
            <p:cNvSpPr txBox="1">
              <a:spLocks noChangeArrowheads="1"/>
            </p:cNvSpPr>
            <p:nvPr/>
          </p:nvSpPr>
          <p:spPr bwMode="auto">
            <a:xfrm>
              <a:off x="3152" y="3022"/>
              <a:ext cx="2304" cy="8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>
                  <a:latin typeface="宋体" panose="02010600030101010101" pitchFamily="2" charset="-122"/>
                </a:rPr>
                <a:t>液体和气体内</a:t>
              </a:r>
              <a:r>
                <a:rPr kumimoji="1"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只能传播纵波</a:t>
              </a:r>
              <a:r>
                <a:rPr kumimoji="1" lang="zh-CN" altLang="en-US" sz="2800">
                  <a:latin typeface="宋体" panose="02010600030101010101" pitchFamily="2" charset="-122"/>
                </a:rPr>
                <a:t>，不能传播横波。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673-EF29-4879-A0F6-3F524AF42F1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2362200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/>
              <a:t>2.</a:t>
            </a:r>
            <a:r>
              <a:rPr lang="zh-CN" altLang="en-US" sz="2400"/>
              <a:t>固体</a:t>
            </a: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838200" y="1905000"/>
            <a:ext cx="1255713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/>
              <a:t>横波：</a:t>
            </a:r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4724400" y="1905000"/>
            <a:ext cx="3505200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1" dirty="0"/>
              <a:t>G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CC"/>
                </a:solidFill>
              </a:rPr>
              <a:t>切变弹性模量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zh-CN" altLang="en-US" sz="2400" dirty="0"/>
          </a:p>
        </p:txBody>
      </p:sp>
      <p:sp>
        <p:nvSpPr>
          <p:cNvPr id="557065" name="Rectangle 9"/>
          <p:cNvSpPr>
            <a:spLocks noChangeArrowheads="1"/>
          </p:cNvSpPr>
          <p:nvPr/>
        </p:nvSpPr>
        <p:spPr bwMode="auto">
          <a:xfrm>
            <a:off x="838200" y="3048000"/>
            <a:ext cx="1284288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/>
              <a:t>纵波：</a:t>
            </a:r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4800600" y="3124200"/>
            <a:ext cx="3617913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1" dirty="0"/>
              <a:t>Y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CC"/>
                </a:solidFill>
              </a:rPr>
              <a:t>杨氏弹性模量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zh-CN" altLang="en-US" sz="2400" dirty="0"/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/>
        </p:nvGraphicFramePr>
        <p:xfrm>
          <a:off x="2438400" y="1752600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01600" imgH="11277600" progId="">
                  <p:embed/>
                </p:oleObj>
              </mc:Choice>
              <mc:Fallback>
                <p:oleObj name="公式" r:id="rId2" imgW="12801600" imgH="11277600" progId="">
                  <p:embed/>
                  <p:pic>
                    <p:nvPicPr>
                      <p:cNvPr id="0" name="Picture 3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1066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9" name="Object 13"/>
          <p:cNvGraphicFramePr>
            <a:graphicFrameLocks noChangeAspect="1"/>
          </p:cNvGraphicFramePr>
          <p:nvPr/>
        </p:nvGraphicFramePr>
        <p:xfrm>
          <a:off x="2438400" y="2895600"/>
          <a:ext cx="104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496800" imgH="11277600" progId="">
                  <p:embed/>
                </p:oleObj>
              </mc:Choice>
              <mc:Fallback>
                <p:oleObj name="公式" r:id="rId4" imgW="12496800" imgH="11277600" progId="">
                  <p:embed/>
                  <p:pic>
                    <p:nvPicPr>
                      <p:cNvPr id="0" name="Picture 2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1041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0" name="Text Box 14"/>
          <p:cNvSpPr txBox="1">
            <a:spLocks noChangeArrowheads="1"/>
          </p:cNvSpPr>
          <p:nvPr/>
        </p:nvSpPr>
        <p:spPr bwMode="auto">
          <a:xfrm>
            <a:off x="660400" y="3886200"/>
            <a:ext cx="3810000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/>
              <a:t>3.</a:t>
            </a:r>
            <a:r>
              <a:rPr lang="zh-CN" altLang="en-US" sz="2400"/>
              <a:t>绳索中的波速</a:t>
            </a:r>
          </a:p>
        </p:txBody>
      </p:sp>
      <p:sp>
        <p:nvSpPr>
          <p:cNvPr id="557073" name="Rectangle 17"/>
          <p:cNvSpPr>
            <a:spLocks noChangeArrowheads="1"/>
          </p:cNvSpPr>
          <p:nvPr/>
        </p:nvSpPr>
        <p:spPr bwMode="auto">
          <a:xfrm>
            <a:off x="4800600" y="4422775"/>
            <a:ext cx="3840163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 i="1" baseline="-25000">
                <a:sym typeface="Symbol" panose="05050102010706020507" pitchFamily="18" charset="2"/>
              </a:rPr>
              <a:t>T</a:t>
            </a:r>
            <a:r>
              <a:rPr lang="zh-CN" altLang="en-US" sz="2400">
                <a:sym typeface="Symbol" panose="05050102010706020507" pitchFamily="18" charset="2"/>
              </a:rPr>
              <a:t>为张力， </a:t>
            </a:r>
            <a:r>
              <a:rPr kumimoji="1" lang="zh-CN" altLang="en-US" sz="2400" i="1">
                <a:sym typeface="Symbol" panose="05050102010706020507" pitchFamily="18" charset="2"/>
              </a:rPr>
              <a:t></a:t>
            </a:r>
            <a:r>
              <a:rPr kumimoji="1" lang="en-US" altLang="zh-CN" sz="2400" i="1" baseline="-25000">
                <a:sym typeface="Symbol" panose="05050102010706020507" pitchFamily="18" charset="2"/>
              </a:rPr>
              <a:t>l</a:t>
            </a:r>
            <a:r>
              <a:rPr lang="zh-CN" altLang="en-US" sz="2400">
                <a:sym typeface="Symbol" panose="05050102010706020507" pitchFamily="18" charset="2"/>
              </a:rPr>
              <a:t>为线密度。</a:t>
            </a:r>
          </a:p>
        </p:txBody>
      </p:sp>
      <p:graphicFrame>
        <p:nvGraphicFramePr>
          <p:cNvPr id="557074" name="Object 18"/>
          <p:cNvGraphicFramePr>
            <a:graphicFrameLocks noChangeAspect="1"/>
          </p:cNvGraphicFramePr>
          <p:nvPr/>
        </p:nvGraphicFramePr>
        <p:xfrm>
          <a:off x="2286000" y="4343400"/>
          <a:ext cx="121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630400" imgH="11582400" progId="">
                  <p:embed/>
                </p:oleObj>
              </mc:Choice>
              <mc:Fallback>
                <p:oleObj name="公式" r:id="rId6" imgW="14630400" imgH="11582400" progId="">
                  <p:embed/>
                  <p:pic>
                    <p:nvPicPr>
                      <p:cNvPr id="0" name="Picture 1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1219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5" name="Text Box 19"/>
          <p:cNvSpPr txBox="1">
            <a:spLocks noChangeArrowheads="1"/>
          </p:cNvSpPr>
          <p:nvPr/>
        </p:nvSpPr>
        <p:spPr bwMode="auto">
          <a:xfrm>
            <a:off x="555625" y="5334000"/>
            <a:ext cx="8207375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</a:rPr>
              <a:t>结论：</a:t>
            </a:r>
            <a:r>
              <a:rPr kumimoji="1" lang="zh-CN" altLang="en-US" sz="2400"/>
              <a:t>波速由弹性介质性质决定，频率（或周期）则由波源的振动特性决定。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5681-4F1A-4464-9BD1-8CA745BE2A5C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558083" name="Group 3"/>
          <p:cNvGrpSpPr/>
          <p:nvPr/>
        </p:nvGrpSpPr>
        <p:grpSpPr bwMode="auto">
          <a:xfrm>
            <a:off x="762000" y="2133600"/>
            <a:ext cx="7499350" cy="1295400"/>
            <a:chOff x="480" y="3334"/>
            <a:chExt cx="4724" cy="816"/>
          </a:xfrm>
        </p:grpSpPr>
        <p:sp>
          <p:nvSpPr>
            <p:cNvPr id="558084" name="Text Box 4"/>
            <p:cNvSpPr txBox="1">
              <a:spLocks noChangeArrowheads="1"/>
            </p:cNvSpPr>
            <p:nvPr/>
          </p:nvSpPr>
          <p:spPr bwMode="auto">
            <a:xfrm>
              <a:off x="480" y="3552"/>
              <a:ext cx="190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如声音的传播速度</a:t>
              </a:r>
            </a:p>
          </p:txBody>
        </p:sp>
        <p:graphicFrame>
          <p:nvGraphicFramePr>
            <p:cNvPr id="558085" name="Object 5"/>
            <p:cNvGraphicFramePr>
              <a:graphicFrameLocks noChangeAspect="1"/>
            </p:cNvGraphicFramePr>
            <p:nvPr/>
          </p:nvGraphicFramePr>
          <p:xfrm>
            <a:off x="2592" y="3334"/>
            <a:ext cx="120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40000" imgH="10363200" progId="">
                    <p:embed/>
                  </p:oleObj>
                </mc:Choice>
                <mc:Fallback>
                  <p:oleObj name="Equation" r:id="rId2" imgW="15240000" imgH="10363200" progId="">
                    <p:embed/>
                    <p:pic>
                      <p:nvPicPr>
                        <p:cNvPr id="0" name="Picture 1" descr="image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334"/>
                          <a:ext cx="120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086" name="AutoShape 6"/>
            <p:cNvSpPr/>
            <p:nvPr/>
          </p:nvSpPr>
          <p:spPr bwMode="auto">
            <a:xfrm>
              <a:off x="2400" y="3504"/>
              <a:ext cx="192" cy="48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087" name="Text Box 7"/>
            <p:cNvSpPr txBox="1">
              <a:spLocks noChangeArrowheads="1"/>
            </p:cNvSpPr>
            <p:nvPr/>
          </p:nvSpPr>
          <p:spPr bwMode="auto">
            <a:xfrm>
              <a:off x="3696" y="3360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</a:rPr>
                <a:t>空气，常温</a:t>
              </a:r>
            </a:p>
          </p:txBody>
        </p:sp>
        <p:sp>
          <p:nvSpPr>
            <p:cNvPr id="558088" name="Text Box 8"/>
            <p:cNvSpPr txBox="1">
              <a:spLocks noChangeArrowheads="1"/>
            </p:cNvSpPr>
            <p:nvPr/>
          </p:nvSpPr>
          <p:spPr bwMode="auto">
            <a:xfrm>
              <a:off x="3744" y="3792"/>
              <a:ext cx="146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左右，</a:t>
              </a:r>
              <a:r>
                <a:rPr lang="zh-CN" altLang="en-US" sz="2800">
                  <a:solidFill>
                    <a:srgbClr val="CC0000"/>
                  </a:solidFill>
                </a:rPr>
                <a:t>混凝土</a:t>
              </a:r>
              <a:endParaRPr lang="zh-CN" altLang="en-US" sz="2800"/>
            </a:p>
          </p:txBody>
        </p:sp>
      </p:grp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838200" y="4343400"/>
            <a:ext cx="55181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波速还与介质的温度等因素有关！</a:t>
            </a:r>
          </a:p>
          <a:p>
            <a:r>
              <a:rPr lang="zh-CN" altLang="en-US" sz="2800"/>
              <a:t>声速（</a:t>
            </a:r>
            <a:r>
              <a:rPr lang="en-US" altLang="zh-CN" sz="2800"/>
              <a:t>0 </a:t>
            </a:r>
            <a:r>
              <a:rPr lang="en-US" altLang="zh-CN" sz="2800" baseline="30000"/>
              <a:t>o</a:t>
            </a:r>
            <a:r>
              <a:rPr lang="en-US" altLang="zh-CN" sz="2800"/>
              <a:t>C</a:t>
            </a:r>
            <a:r>
              <a:rPr lang="zh-CN" altLang="en-US" sz="2800"/>
              <a:t>）约 </a:t>
            </a:r>
            <a:r>
              <a:rPr lang="en-US" altLang="zh-CN" sz="2800"/>
              <a:t>330 m/s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CFAE-DCDF-49D5-9B6B-6E43875E3A0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457200" y="1143000"/>
            <a:ext cx="3276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机械波传播的物理本质</a:t>
            </a: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914400" y="2781300"/>
            <a:ext cx="7561263" cy="2314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介质中各个质元在各自平衡位置做与</a:t>
            </a:r>
            <a:r>
              <a:rPr lang="zh-CN" altLang="en-US" sz="2800" b="1">
                <a:solidFill>
                  <a:srgbClr val="FF0000"/>
                </a:solidFill>
              </a:rPr>
              <a:t>波源</a:t>
            </a:r>
            <a:r>
              <a:rPr lang="zh-CN" altLang="en-US" sz="2800" b="1">
                <a:solidFill>
                  <a:srgbClr val="3333CC"/>
                </a:solidFill>
              </a:rPr>
              <a:t>同方向同频率的简谐振动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，但相互间有相位落后。因此，</a:t>
            </a:r>
            <a:r>
              <a:rPr lang="zh-CN" altLang="en-US" sz="2800" b="1">
                <a:solidFill>
                  <a:srgbClr val="FF0000"/>
                </a:solidFill>
              </a:rPr>
              <a:t>波动是振动状态的传播，</a:t>
            </a:r>
            <a:r>
              <a:rPr lang="zh-CN" altLang="en-US" sz="2800" b="1">
                <a:solidFill>
                  <a:srgbClr val="000000"/>
                </a:solidFill>
              </a:rPr>
              <a:t>而不是质元本身的传播。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914400" y="5272087"/>
            <a:ext cx="536575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波的传播也是能量的传播。</a:t>
            </a: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904875" y="2133600"/>
            <a:ext cx="36814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必须有介质参与传播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FDB-485E-47CD-9D34-963F9D5C33A2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560183" name="Group 55"/>
          <p:cNvGrpSpPr/>
          <p:nvPr/>
        </p:nvGrpSpPr>
        <p:grpSpPr bwMode="auto">
          <a:xfrm>
            <a:off x="6324600" y="2819400"/>
            <a:ext cx="2305050" cy="2133600"/>
            <a:chOff x="3264" y="1632"/>
            <a:chExt cx="1452" cy="1344"/>
          </a:xfrm>
        </p:grpSpPr>
        <p:sp>
          <p:nvSpPr>
            <p:cNvPr id="560162" name="Line 34"/>
            <p:cNvSpPr>
              <a:spLocks noChangeShapeType="1"/>
            </p:cNvSpPr>
            <p:nvPr/>
          </p:nvSpPr>
          <p:spPr bwMode="auto">
            <a:xfrm flipV="1">
              <a:off x="4283" y="1843"/>
              <a:ext cx="147" cy="111"/>
            </a:xfrm>
            <a:prstGeom prst="line">
              <a:avLst/>
            </a:prstGeom>
            <a:noFill/>
            <a:ln w="14288">
              <a:solidFill>
                <a:srgbClr val="3366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3" name="Rectangle 35"/>
            <p:cNvSpPr>
              <a:spLocks noChangeArrowheads="1"/>
            </p:cNvSpPr>
            <p:nvPr/>
          </p:nvSpPr>
          <p:spPr bwMode="auto">
            <a:xfrm>
              <a:off x="4348" y="1632"/>
              <a:ext cx="368" cy="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300">
                  <a:solidFill>
                    <a:srgbClr val="3366FF"/>
                  </a:solidFill>
                  <a:latin typeface="楷体_GB2312" pitchFamily="49" charset="-122"/>
                  <a:ea typeface="楷体_GB2312" pitchFamily="49" charset="-122"/>
                </a:rPr>
                <a:t>波前</a:t>
              </a:r>
              <a:endParaRPr lang="zh-CN" altLang="en-US" sz="1800"/>
            </a:p>
          </p:txBody>
        </p:sp>
        <p:sp>
          <p:nvSpPr>
            <p:cNvPr id="560164" name="Line 36"/>
            <p:cNvSpPr>
              <a:spLocks noChangeShapeType="1"/>
            </p:cNvSpPr>
            <p:nvPr/>
          </p:nvSpPr>
          <p:spPr bwMode="auto">
            <a:xfrm flipV="1">
              <a:off x="4005" y="2065"/>
              <a:ext cx="352" cy="112"/>
            </a:xfrm>
            <a:prstGeom prst="line">
              <a:avLst/>
            </a:prstGeom>
            <a:noFill/>
            <a:ln w="14288">
              <a:solidFill>
                <a:srgbClr val="007A77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5" name="Rectangle 37"/>
            <p:cNvSpPr>
              <a:spLocks noChangeArrowheads="1"/>
            </p:cNvSpPr>
            <p:nvPr/>
          </p:nvSpPr>
          <p:spPr bwMode="auto">
            <a:xfrm>
              <a:off x="4348" y="1974"/>
              <a:ext cx="368" cy="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300">
                  <a:solidFill>
                    <a:srgbClr val="007A77"/>
                  </a:solidFill>
                  <a:latin typeface="楷体_GB2312" pitchFamily="49" charset="-122"/>
                  <a:ea typeface="楷体_GB2312" pitchFamily="49" charset="-122"/>
                </a:rPr>
                <a:t>波面</a:t>
              </a:r>
              <a:endParaRPr lang="zh-CN" altLang="en-US" sz="1800"/>
            </a:p>
          </p:txBody>
        </p:sp>
        <p:sp>
          <p:nvSpPr>
            <p:cNvPr id="560167" name="Rectangle 39"/>
            <p:cNvSpPr>
              <a:spLocks noChangeArrowheads="1"/>
            </p:cNvSpPr>
            <p:nvPr/>
          </p:nvSpPr>
          <p:spPr bwMode="auto">
            <a:xfrm>
              <a:off x="3552" y="278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平面波</a:t>
              </a:r>
              <a:endParaRPr lang="zh-CN" altLang="en-US" sz="1800"/>
            </a:p>
          </p:txBody>
        </p:sp>
        <p:sp>
          <p:nvSpPr>
            <p:cNvPr id="560168" name="Freeform 40"/>
            <p:cNvSpPr>
              <a:spLocks noEditPoints="1"/>
            </p:cNvSpPr>
            <p:nvPr/>
          </p:nvSpPr>
          <p:spPr bwMode="auto">
            <a:xfrm>
              <a:off x="3264" y="1735"/>
              <a:ext cx="1019" cy="2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960" y="8"/>
                </a:cxn>
                <a:cxn ang="0">
                  <a:pos x="960" y="18"/>
                </a:cxn>
                <a:cxn ang="0">
                  <a:pos x="0" y="18"/>
                </a:cxn>
                <a:cxn ang="0">
                  <a:pos x="0" y="8"/>
                </a:cxn>
                <a:cxn ang="0">
                  <a:pos x="953" y="0"/>
                </a:cxn>
                <a:cxn ang="0">
                  <a:pos x="1019" y="13"/>
                </a:cxn>
                <a:cxn ang="0">
                  <a:pos x="953" y="26"/>
                </a:cxn>
                <a:cxn ang="0">
                  <a:pos x="953" y="0"/>
                </a:cxn>
              </a:cxnLst>
              <a:rect l="0" t="0" r="r" b="b"/>
              <a:pathLst>
                <a:path w="1019" h="26">
                  <a:moveTo>
                    <a:pt x="0" y="8"/>
                  </a:moveTo>
                  <a:lnTo>
                    <a:pt x="960" y="8"/>
                  </a:lnTo>
                  <a:lnTo>
                    <a:pt x="960" y="18"/>
                  </a:lnTo>
                  <a:lnTo>
                    <a:pt x="0" y="18"/>
                  </a:lnTo>
                  <a:lnTo>
                    <a:pt x="0" y="8"/>
                  </a:lnTo>
                  <a:close/>
                  <a:moveTo>
                    <a:pt x="953" y="0"/>
                  </a:moveTo>
                  <a:lnTo>
                    <a:pt x="1019" y="13"/>
                  </a:lnTo>
                  <a:lnTo>
                    <a:pt x="953" y="2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9" name="Freeform 41"/>
            <p:cNvSpPr>
              <a:spLocks noEditPoints="1"/>
            </p:cNvSpPr>
            <p:nvPr/>
          </p:nvSpPr>
          <p:spPr bwMode="auto">
            <a:xfrm>
              <a:off x="3264" y="2009"/>
              <a:ext cx="1019" cy="2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960" y="8"/>
                </a:cxn>
                <a:cxn ang="0">
                  <a:pos x="960" y="18"/>
                </a:cxn>
                <a:cxn ang="0">
                  <a:pos x="0" y="18"/>
                </a:cxn>
                <a:cxn ang="0">
                  <a:pos x="0" y="8"/>
                </a:cxn>
                <a:cxn ang="0">
                  <a:pos x="953" y="0"/>
                </a:cxn>
                <a:cxn ang="0">
                  <a:pos x="1019" y="13"/>
                </a:cxn>
                <a:cxn ang="0">
                  <a:pos x="953" y="26"/>
                </a:cxn>
                <a:cxn ang="0">
                  <a:pos x="953" y="0"/>
                </a:cxn>
              </a:cxnLst>
              <a:rect l="0" t="0" r="r" b="b"/>
              <a:pathLst>
                <a:path w="1019" h="26">
                  <a:moveTo>
                    <a:pt x="0" y="8"/>
                  </a:moveTo>
                  <a:lnTo>
                    <a:pt x="960" y="8"/>
                  </a:lnTo>
                  <a:lnTo>
                    <a:pt x="960" y="18"/>
                  </a:lnTo>
                  <a:lnTo>
                    <a:pt x="0" y="18"/>
                  </a:lnTo>
                  <a:lnTo>
                    <a:pt x="0" y="8"/>
                  </a:lnTo>
                  <a:close/>
                  <a:moveTo>
                    <a:pt x="953" y="0"/>
                  </a:moveTo>
                  <a:lnTo>
                    <a:pt x="1019" y="13"/>
                  </a:lnTo>
                  <a:lnTo>
                    <a:pt x="953" y="2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0" name="Freeform 42"/>
            <p:cNvSpPr>
              <a:spLocks noEditPoints="1"/>
            </p:cNvSpPr>
            <p:nvPr/>
          </p:nvSpPr>
          <p:spPr bwMode="auto">
            <a:xfrm>
              <a:off x="3264" y="2283"/>
              <a:ext cx="1019" cy="2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60" y="9"/>
                </a:cxn>
                <a:cxn ang="0">
                  <a:pos x="960" y="18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953" y="0"/>
                </a:cxn>
                <a:cxn ang="0">
                  <a:pos x="1019" y="13"/>
                </a:cxn>
                <a:cxn ang="0">
                  <a:pos x="953" y="27"/>
                </a:cxn>
                <a:cxn ang="0">
                  <a:pos x="953" y="0"/>
                </a:cxn>
              </a:cxnLst>
              <a:rect l="0" t="0" r="r" b="b"/>
              <a:pathLst>
                <a:path w="1019" h="27">
                  <a:moveTo>
                    <a:pt x="0" y="9"/>
                  </a:moveTo>
                  <a:lnTo>
                    <a:pt x="960" y="9"/>
                  </a:lnTo>
                  <a:lnTo>
                    <a:pt x="960" y="18"/>
                  </a:lnTo>
                  <a:lnTo>
                    <a:pt x="0" y="18"/>
                  </a:lnTo>
                  <a:lnTo>
                    <a:pt x="0" y="9"/>
                  </a:lnTo>
                  <a:close/>
                  <a:moveTo>
                    <a:pt x="953" y="0"/>
                  </a:moveTo>
                  <a:lnTo>
                    <a:pt x="1019" y="13"/>
                  </a:lnTo>
                  <a:lnTo>
                    <a:pt x="953" y="2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0000FF"/>
              </a:solidFill>
              <a:prstDash val="solid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1" name="Freeform 43"/>
            <p:cNvSpPr>
              <a:spLocks noEditPoints="1"/>
            </p:cNvSpPr>
            <p:nvPr/>
          </p:nvSpPr>
          <p:spPr bwMode="auto">
            <a:xfrm>
              <a:off x="3264" y="2558"/>
              <a:ext cx="1019" cy="2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960" y="8"/>
                </a:cxn>
                <a:cxn ang="0">
                  <a:pos x="960" y="18"/>
                </a:cxn>
                <a:cxn ang="0">
                  <a:pos x="0" y="18"/>
                </a:cxn>
                <a:cxn ang="0">
                  <a:pos x="0" y="8"/>
                </a:cxn>
                <a:cxn ang="0">
                  <a:pos x="953" y="0"/>
                </a:cxn>
                <a:cxn ang="0">
                  <a:pos x="1019" y="13"/>
                </a:cxn>
                <a:cxn ang="0">
                  <a:pos x="953" y="26"/>
                </a:cxn>
                <a:cxn ang="0">
                  <a:pos x="953" y="0"/>
                </a:cxn>
              </a:cxnLst>
              <a:rect l="0" t="0" r="r" b="b"/>
              <a:pathLst>
                <a:path w="1019" h="26">
                  <a:moveTo>
                    <a:pt x="0" y="8"/>
                  </a:moveTo>
                  <a:lnTo>
                    <a:pt x="960" y="8"/>
                  </a:lnTo>
                  <a:lnTo>
                    <a:pt x="960" y="18"/>
                  </a:lnTo>
                  <a:lnTo>
                    <a:pt x="0" y="18"/>
                  </a:lnTo>
                  <a:lnTo>
                    <a:pt x="0" y="8"/>
                  </a:lnTo>
                  <a:close/>
                  <a:moveTo>
                    <a:pt x="953" y="0"/>
                  </a:moveTo>
                  <a:lnTo>
                    <a:pt x="1019" y="13"/>
                  </a:lnTo>
                  <a:lnTo>
                    <a:pt x="953" y="2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2" name="Line 44"/>
            <p:cNvSpPr>
              <a:spLocks noChangeShapeType="1"/>
            </p:cNvSpPr>
            <p:nvPr/>
          </p:nvSpPr>
          <p:spPr bwMode="auto">
            <a:xfrm>
              <a:off x="4270" y="1709"/>
              <a:ext cx="0" cy="912"/>
            </a:xfrm>
            <a:prstGeom prst="line">
              <a:avLst/>
            </a:prstGeom>
            <a:noFill/>
            <a:ln w="14288">
              <a:solidFill>
                <a:srgbClr val="3366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3" name="Line 45"/>
            <p:cNvSpPr>
              <a:spLocks noChangeShapeType="1"/>
            </p:cNvSpPr>
            <p:nvPr/>
          </p:nvSpPr>
          <p:spPr bwMode="auto">
            <a:xfrm>
              <a:off x="4012" y="1709"/>
              <a:ext cx="0" cy="912"/>
            </a:xfrm>
            <a:prstGeom prst="line">
              <a:avLst/>
            </a:prstGeom>
            <a:noFill/>
            <a:ln w="14288">
              <a:solidFill>
                <a:srgbClr val="007A77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4" name="Line 46"/>
            <p:cNvSpPr>
              <a:spLocks noChangeShapeType="1"/>
            </p:cNvSpPr>
            <p:nvPr/>
          </p:nvSpPr>
          <p:spPr bwMode="auto">
            <a:xfrm>
              <a:off x="3767" y="1706"/>
              <a:ext cx="0" cy="913"/>
            </a:xfrm>
            <a:prstGeom prst="line">
              <a:avLst/>
            </a:prstGeom>
            <a:noFill/>
            <a:ln w="14288">
              <a:solidFill>
                <a:srgbClr val="007A77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5" name="Line 47"/>
            <p:cNvSpPr>
              <a:spLocks noChangeShapeType="1"/>
            </p:cNvSpPr>
            <p:nvPr/>
          </p:nvSpPr>
          <p:spPr bwMode="auto">
            <a:xfrm>
              <a:off x="3530" y="1709"/>
              <a:ext cx="0" cy="912"/>
            </a:xfrm>
            <a:prstGeom prst="line">
              <a:avLst/>
            </a:prstGeom>
            <a:noFill/>
            <a:ln w="14288">
              <a:solidFill>
                <a:srgbClr val="007A77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6" name="Line 48"/>
            <p:cNvSpPr>
              <a:spLocks noChangeShapeType="1"/>
            </p:cNvSpPr>
            <p:nvPr/>
          </p:nvSpPr>
          <p:spPr bwMode="auto">
            <a:xfrm>
              <a:off x="4079" y="2326"/>
              <a:ext cx="259" cy="18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7" name="Rectangle 49"/>
            <p:cNvSpPr>
              <a:spLocks noChangeArrowheads="1"/>
            </p:cNvSpPr>
            <p:nvPr/>
          </p:nvSpPr>
          <p:spPr bwMode="auto">
            <a:xfrm>
              <a:off x="4348" y="2493"/>
              <a:ext cx="368" cy="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3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波线</a:t>
              </a:r>
              <a:endParaRPr lang="zh-CN" altLang="en-US" sz="1800"/>
            </a:p>
          </p:txBody>
        </p:sp>
      </p:grpSp>
      <p:sp>
        <p:nvSpPr>
          <p:cNvPr id="560184" name="Rectangle 56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平面简谐波的波动表达式（波函数）</a:t>
            </a:r>
          </a:p>
        </p:txBody>
      </p:sp>
      <p:sp>
        <p:nvSpPr>
          <p:cNvPr id="560186" name="Rectangle 58"/>
          <p:cNvSpPr>
            <a:spLocks noChangeArrowheads="1"/>
          </p:cNvSpPr>
          <p:nvPr/>
        </p:nvSpPr>
        <p:spPr bwMode="auto">
          <a:xfrm>
            <a:off x="762000" y="2438400"/>
            <a:ext cx="5029200" cy="30130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平面简谐波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1C1C1C"/>
                </a:solidFill>
              </a:rPr>
              <a:t> 波面（同相面）是一系列</a:t>
            </a:r>
            <a:r>
              <a:rPr lang="zh-CN" altLang="en-US" sz="2400" dirty="0">
                <a:solidFill>
                  <a:srgbClr val="0000CC"/>
                </a:solidFill>
              </a:rPr>
              <a:t>垂直</a:t>
            </a:r>
            <a:r>
              <a:rPr lang="zh-CN" altLang="en-US" sz="2400" dirty="0">
                <a:solidFill>
                  <a:srgbClr val="1C1C1C"/>
                </a:solidFill>
              </a:rPr>
              <a:t>于波线的平面；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1C1C1C"/>
                </a:solidFill>
              </a:rPr>
              <a:t> 每一同相面上各点的</a:t>
            </a:r>
            <a:r>
              <a:rPr lang="zh-CN" altLang="en-US" sz="2400" dirty="0">
                <a:solidFill>
                  <a:srgbClr val="0000CC"/>
                </a:solidFill>
              </a:rPr>
              <a:t>振动状态</a:t>
            </a:r>
            <a:r>
              <a:rPr lang="zh-CN" altLang="en-US" sz="2400" dirty="0">
                <a:solidFill>
                  <a:srgbClr val="1C1C1C"/>
                </a:solidFill>
              </a:rPr>
              <a:t>完全一致；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1C1C1C"/>
                </a:solidFill>
              </a:rPr>
              <a:t> 因此，任取一条波线上各点的振动状态就代表了整个波动的情况。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2830" y="1790700"/>
            <a:ext cx="70377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波</a:t>
            </a:r>
            <a:r>
              <a:rPr lang="zh-CN" altLang="en-US" sz="2400" dirty="0">
                <a:solidFill>
                  <a:srgbClr val="FF0000"/>
                </a:solidFill>
              </a:rPr>
              <a:t>线、波面、波前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0585" y="5631180"/>
            <a:ext cx="680910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坐标系</a:t>
            </a:r>
            <a:r>
              <a:rPr lang="zh-CN" altLang="en-US" dirty="0"/>
              <a:t>：以某一波线为</a:t>
            </a:r>
            <a:r>
              <a:rPr lang="en-US" altLang="zh-CN" dirty="0"/>
              <a:t>x</a:t>
            </a:r>
            <a:r>
              <a:rPr lang="zh-CN" altLang="en-US" dirty="0"/>
              <a:t>轴，波线上任意一点为原点。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C2AE-2BBD-49CD-A82A-1B42714A6F4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平面简谐波的波动表达式（波函数）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762000" y="1752600"/>
            <a:ext cx="77724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介质中</a:t>
            </a:r>
            <a:r>
              <a:rPr lang="zh-CN" altLang="en-US" sz="2400" dirty="0">
                <a:solidFill>
                  <a:srgbClr val="0000CC"/>
                </a:solidFill>
              </a:rPr>
              <a:t>质点离开平衡位置的位移</a:t>
            </a:r>
            <a:r>
              <a:rPr lang="en-US" altLang="zh-CN" sz="2400" dirty="0">
                <a:solidFill>
                  <a:srgbClr val="0000CC"/>
                </a:solidFill>
              </a:rPr>
              <a:t>y</a:t>
            </a:r>
            <a:r>
              <a:rPr lang="zh-CN" altLang="en-US" sz="2400" dirty="0">
                <a:solidFill>
                  <a:srgbClr val="1C1C1C"/>
                </a:solidFill>
              </a:rPr>
              <a:t>与</a:t>
            </a:r>
            <a:r>
              <a:rPr lang="zh-CN" altLang="en-US" sz="2400" dirty="0">
                <a:solidFill>
                  <a:srgbClr val="FF3300"/>
                </a:solidFill>
              </a:rPr>
              <a:t>质点的平衡位置坐标 </a:t>
            </a:r>
            <a:r>
              <a:rPr lang="en-US" altLang="zh-CN" sz="2400" i="1" dirty="0">
                <a:solidFill>
                  <a:srgbClr val="FF3300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和时间 </a:t>
            </a:r>
            <a:r>
              <a:rPr lang="en-US" altLang="zh-CN" sz="2400" i="1" dirty="0">
                <a:solidFill>
                  <a:srgbClr val="1C1C1C"/>
                </a:solidFill>
              </a:rPr>
              <a:t>t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的关系函数，即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1905000" y="2971800"/>
            <a:ext cx="67818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C1C1C"/>
                </a:solidFill>
              </a:rPr>
              <a:t>——</a:t>
            </a:r>
            <a:r>
              <a:rPr lang="zh-CN" altLang="en-US" sz="2400" dirty="0">
                <a:solidFill>
                  <a:srgbClr val="1C1C1C"/>
                </a:solidFill>
              </a:rPr>
              <a:t>波函数也就是</a:t>
            </a:r>
            <a:r>
              <a:rPr lang="zh-CN" altLang="en-US" sz="2400" dirty="0">
                <a:solidFill>
                  <a:srgbClr val="0000CC"/>
                </a:solidFill>
              </a:rPr>
              <a:t>平衡位置坐标为任意 </a:t>
            </a:r>
            <a:r>
              <a:rPr lang="en-US" altLang="zh-CN" sz="2400" i="1" dirty="0">
                <a:solidFill>
                  <a:srgbClr val="0000CC"/>
                </a:solidFill>
              </a:rPr>
              <a:t>x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的质元的振动方程</a:t>
            </a:r>
            <a:r>
              <a:rPr lang="zh-CN" altLang="en-US" sz="2400" dirty="0">
                <a:solidFill>
                  <a:srgbClr val="1C1C1C"/>
                </a:solidFill>
              </a:rPr>
              <a:t>。</a:t>
            </a:r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31" name="Object 11"/>
          <p:cNvGraphicFramePr>
            <a:graphicFrameLocks noChangeAspect="1"/>
          </p:cNvGraphicFramePr>
          <p:nvPr/>
        </p:nvGraphicFramePr>
        <p:xfrm>
          <a:off x="4419600" y="2514600"/>
          <a:ext cx="1362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72808" imgH="203112" progId="">
                  <p:embed/>
                </p:oleObj>
              </mc:Choice>
              <mc:Fallback>
                <p:oleObj name="公式" r:id="rId2" imgW="672808" imgH="203112" progId="">
                  <p:embed/>
                  <p:pic>
                    <p:nvPicPr>
                      <p:cNvPr id="0" name="Picture 1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14600"/>
                        <a:ext cx="13620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762000" y="3886200"/>
            <a:ext cx="8001000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简谐波：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        在均匀的、无吸收的介质中，波源作简谐运动时，在介质中所形成的波。</a:t>
            </a:r>
          </a:p>
        </p:txBody>
      </p:sp>
      <p:sp>
        <p:nvSpPr>
          <p:cNvPr id="542734" name="Rectangle 14"/>
          <p:cNvSpPr>
            <a:spLocks noChangeArrowheads="1"/>
          </p:cNvSpPr>
          <p:nvPr/>
        </p:nvSpPr>
        <p:spPr bwMode="auto">
          <a:xfrm>
            <a:off x="762000" y="5334000"/>
            <a:ext cx="7127875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平面简谐波：波面为平面的简谐波。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                           最简单、最基本的波动。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7F87-24DF-4AEA-9D9C-472AC01AEBD3}" type="slidenum">
              <a:rPr lang="en-US" altLang="zh-CN"/>
              <a:pPr/>
              <a:t>19</a:t>
            </a:fld>
            <a:endParaRPr lang="en-US" altLang="zh-CN"/>
          </a:p>
        </p:txBody>
      </p:sp>
      <p:grpSp>
        <p:nvGrpSpPr>
          <p:cNvPr id="562179" name="Group 3"/>
          <p:cNvGrpSpPr>
            <a:grpSpLocks noChangeAspect="1"/>
          </p:cNvGrpSpPr>
          <p:nvPr/>
        </p:nvGrpSpPr>
        <p:grpSpPr bwMode="auto">
          <a:xfrm>
            <a:off x="5334000" y="1752600"/>
            <a:ext cx="3282408" cy="1440000"/>
            <a:chOff x="2925" y="1480"/>
            <a:chExt cx="2540" cy="1587"/>
          </a:xfrm>
        </p:grpSpPr>
        <p:sp>
          <p:nvSpPr>
            <p:cNvPr id="562180" name="Rectangle 4"/>
            <p:cNvSpPr>
              <a:spLocks noChangeArrowheads="1"/>
            </p:cNvSpPr>
            <p:nvPr/>
          </p:nvSpPr>
          <p:spPr bwMode="auto">
            <a:xfrm>
              <a:off x="2925" y="1480"/>
              <a:ext cx="2540" cy="15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2181" name="Object 5"/>
            <p:cNvGraphicFramePr>
              <a:graphicFrameLocks noChangeAspect="1"/>
            </p:cNvGraphicFramePr>
            <p:nvPr/>
          </p:nvGraphicFramePr>
          <p:xfrm>
            <a:off x="4785" y="1888"/>
            <a:ext cx="2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049280" imgH="4457880" progId="">
                    <p:embed/>
                  </p:oleObj>
                </mc:Choice>
                <mc:Fallback>
                  <p:oleObj name="公式" r:id="rId2" imgW="4049280" imgH="4457880" progId="">
                    <p:embed/>
                    <p:pic>
                      <p:nvPicPr>
                        <p:cNvPr id="0" name="Picture 7" descr="image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888"/>
                          <a:ext cx="206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182" name="Line 6"/>
            <p:cNvSpPr>
              <a:spLocks noChangeShapeType="1"/>
            </p:cNvSpPr>
            <p:nvPr/>
          </p:nvSpPr>
          <p:spPr bwMode="auto">
            <a:xfrm flipV="1">
              <a:off x="3239" y="1699"/>
              <a:ext cx="1" cy="1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3" name="Line 7"/>
            <p:cNvSpPr>
              <a:spLocks noChangeShapeType="1"/>
            </p:cNvSpPr>
            <p:nvPr/>
          </p:nvSpPr>
          <p:spPr bwMode="auto">
            <a:xfrm>
              <a:off x="3239" y="2260"/>
              <a:ext cx="20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4" name="Freeform 8"/>
            <p:cNvSpPr/>
            <p:nvPr/>
          </p:nvSpPr>
          <p:spPr bwMode="auto">
            <a:xfrm>
              <a:off x="3241" y="1699"/>
              <a:ext cx="1654" cy="1126"/>
            </a:xfrm>
            <a:custGeom>
              <a:avLst/>
              <a:gdLst/>
              <a:ahLst/>
              <a:cxnLst>
                <a:cxn ang="0">
                  <a:pos x="0" y="546"/>
                </a:cxn>
                <a:cxn ang="0">
                  <a:pos x="210" y="78"/>
                </a:cxn>
                <a:cxn ang="0">
                  <a:pos x="525" y="1014"/>
                </a:cxn>
                <a:cxn ang="0">
                  <a:pos x="840" y="78"/>
                </a:cxn>
                <a:cxn ang="0">
                  <a:pos x="1155" y="1014"/>
                </a:cxn>
                <a:cxn ang="0">
                  <a:pos x="1365" y="546"/>
                </a:cxn>
              </a:cxnLst>
              <a:rect l="0" t="0" r="r" b="b"/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62185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6" y="2205"/>
              <a:ext cx="19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2186" name="Line 10"/>
            <p:cNvSpPr>
              <a:spLocks noChangeShapeType="1"/>
            </p:cNvSpPr>
            <p:nvPr/>
          </p:nvSpPr>
          <p:spPr bwMode="auto">
            <a:xfrm>
              <a:off x="4664" y="2096"/>
              <a:ext cx="267" cy="1"/>
            </a:xfrm>
            <a:prstGeom prst="line">
              <a:avLst/>
            </a:prstGeom>
            <a:noFill/>
            <a:ln w="28575">
              <a:solidFill>
                <a:srgbClr val="FF66CC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62187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3" y="2296"/>
              <a:ext cx="1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2188" name="Oval 12"/>
            <p:cNvSpPr>
              <a:spLocks noChangeAspect="1" noChangeArrowheads="1"/>
            </p:cNvSpPr>
            <p:nvPr/>
          </p:nvSpPr>
          <p:spPr bwMode="auto">
            <a:xfrm>
              <a:off x="4514" y="2518"/>
              <a:ext cx="48" cy="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9" name="Line 13"/>
            <p:cNvSpPr>
              <a:spLocks noChangeShapeType="1"/>
            </p:cNvSpPr>
            <p:nvPr/>
          </p:nvSpPr>
          <p:spPr bwMode="auto">
            <a:xfrm>
              <a:off x="4536" y="2625"/>
              <a:ext cx="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62190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43" y="1542"/>
              <a:ext cx="23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62191" name="Object 15"/>
            <p:cNvGraphicFramePr>
              <a:graphicFrameLocks noChangeAspect="1"/>
            </p:cNvGraphicFramePr>
            <p:nvPr/>
          </p:nvGraphicFramePr>
          <p:xfrm>
            <a:off x="4286" y="2432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4861800" imgH="5270400" progId="">
                    <p:embed/>
                  </p:oleObj>
                </mc:Choice>
                <mc:Fallback>
                  <p:oleObj name="公式" r:id="rId7" imgW="4861800" imgH="5270400" progId="">
                    <p:embed/>
                    <p:pic>
                      <p:nvPicPr>
                        <p:cNvPr id="0" name="Picture 6" descr="image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432"/>
                          <a:ext cx="210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192" name="Line 16"/>
            <p:cNvSpPr>
              <a:spLocks noChangeShapeType="1"/>
            </p:cNvSpPr>
            <p:nvPr/>
          </p:nvSpPr>
          <p:spPr bwMode="auto">
            <a:xfrm flipH="1">
              <a:off x="3243" y="279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3" name="Line 17"/>
            <p:cNvSpPr>
              <a:spLocks noChangeShapeType="1"/>
            </p:cNvSpPr>
            <p:nvPr/>
          </p:nvSpPr>
          <p:spPr bwMode="auto">
            <a:xfrm>
              <a:off x="4086" y="279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62194" name="Picture 1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33" y="2732"/>
              <a:ext cx="1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2195" name="Rectangle 19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平面简谐波的波动表达式（波函数）</a:t>
            </a:r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762000" y="1676400"/>
            <a:ext cx="3962400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以速度 </a:t>
            </a:r>
            <a:r>
              <a:rPr lang="en-US" altLang="zh-CN" sz="2400" i="1" dirty="0">
                <a:solidFill>
                  <a:srgbClr val="1C1C1C"/>
                </a:solidFill>
              </a:rPr>
              <a:t>u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沿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轴正向传播的平面简谐波，其原点</a:t>
            </a:r>
            <a:r>
              <a:rPr lang="en-US" altLang="zh-CN" sz="2400" dirty="0">
                <a:solidFill>
                  <a:srgbClr val="1C1C1C"/>
                </a:solidFill>
              </a:rPr>
              <a:t>O</a:t>
            </a:r>
            <a:r>
              <a:rPr lang="zh-CN" altLang="en-US" sz="2400" dirty="0">
                <a:solidFill>
                  <a:srgbClr val="1C1C1C"/>
                </a:solidFill>
              </a:rPr>
              <a:t>的振动方程：</a:t>
            </a:r>
          </a:p>
        </p:txBody>
      </p:sp>
      <p:graphicFrame>
        <p:nvGraphicFramePr>
          <p:cNvPr id="562207" name="Object 31"/>
          <p:cNvGraphicFramePr>
            <a:graphicFrameLocks noChangeAspect="1"/>
          </p:cNvGraphicFramePr>
          <p:nvPr/>
        </p:nvGraphicFramePr>
        <p:xfrm>
          <a:off x="1649534" y="2775440"/>
          <a:ext cx="2787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263080" imgH="7302600" progId="">
                  <p:embed/>
                </p:oleObj>
              </mc:Choice>
              <mc:Fallback>
                <p:oleObj name="公式" r:id="rId10" imgW="44263080" imgH="7302600" progId="">
                  <p:embed/>
                  <p:pic>
                    <p:nvPicPr>
                      <p:cNvPr id="0" name="Picture 5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534" y="2775440"/>
                        <a:ext cx="2787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08" name="Rectangle 32"/>
          <p:cNvSpPr>
            <a:spLocks noChangeArrowheads="1"/>
          </p:cNvSpPr>
          <p:nvPr/>
        </p:nvSpPr>
        <p:spPr bwMode="auto">
          <a:xfrm>
            <a:off x="838200" y="3175000"/>
            <a:ext cx="40386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1C1C1C"/>
                </a:solidFill>
              </a:rPr>
              <a:t>P</a:t>
            </a:r>
            <a:r>
              <a:rPr lang="zh-CN" altLang="zh-CN" sz="2400" dirty="0">
                <a:solidFill>
                  <a:srgbClr val="1C1C1C"/>
                </a:solidFill>
              </a:rPr>
              <a:t>点的振动状态在</a:t>
            </a:r>
            <a:r>
              <a:rPr lang="zh-CN" altLang="zh-CN" sz="2400" u="sng" dirty="0">
                <a:solidFill>
                  <a:srgbClr val="FF0000"/>
                </a:solidFill>
              </a:rPr>
              <a:t>时间</a:t>
            </a:r>
            <a:r>
              <a:rPr lang="zh-CN" altLang="zh-CN" sz="2400" dirty="0">
                <a:solidFill>
                  <a:srgbClr val="1C1C1C"/>
                </a:solidFill>
              </a:rPr>
              <a:t>上</a:t>
            </a:r>
            <a:r>
              <a:rPr lang="zh-CN" altLang="zh-CN" sz="2400" dirty="0">
                <a:solidFill>
                  <a:srgbClr val="0000CC"/>
                </a:solidFill>
              </a:rPr>
              <a:t>落后</a:t>
            </a:r>
            <a:r>
              <a:rPr lang="zh-CN" altLang="zh-CN" sz="2400" dirty="0">
                <a:solidFill>
                  <a:srgbClr val="1C1C1C"/>
                </a:solidFill>
              </a:rPr>
              <a:t>于</a:t>
            </a:r>
            <a:r>
              <a:rPr lang="en-US" altLang="zh-CN" sz="2400" i="1" dirty="0">
                <a:solidFill>
                  <a:srgbClr val="1C1C1C"/>
                </a:solidFill>
              </a:rPr>
              <a:t>O</a:t>
            </a:r>
            <a:r>
              <a:rPr lang="zh-CN" altLang="zh-CN" sz="2400" dirty="0">
                <a:solidFill>
                  <a:srgbClr val="1C1C1C"/>
                </a:solidFill>
              </a:rPr>
              <a:t>点：</a:t>
            </a:r>
            <a:endParaRPr lang="zh-CN" altLang="en-US" sz="2400" dirty="0">
              <a:solidFill>
                <a:srgbClr val="1C1C1C"/>
              </a:solidFill>
            </a:endParaRPr>
          </a:p>
        </p:txBody>
      </p:sp>
      <p:graphicFrame>
        <p:nvGraphicFramePr>
          <p:cNvPr id="562210" name="Object 34"/>
          <p:cNvGraphicFramePr>
            <a:graphicFrameLocks noChangeAspect="1"/>
          </p:cNvGraphicFramePr>
          <p:nvPr/>
        </p:nvGraphicFramePr>
        <p:xfrm>
          <a:off x="2057400" y="3657600"/>
          <a:ext cx="8953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204160" imgH="12585600" progId="">
                  <p:embed/>
                </p:oleObj>
              </mc:Choice>
              <mc:Fallback>
                <p:oleObj name="公式" r:id="rId12" imgW="14204160" imgH="12585600" progId="">
                  <p:embed/>
                  <p:pic>
                    <p:nvPicPr>
                      <p:cNvPr id="0" name="Picture 4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8953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11" name="Object 35"/>
          <p:cNvGraphicFramePr>
            <a:graphicFrameLocks noChangeAspect="1"/>
          </p:cNvGraphicFramePr>
          <p:nvPr/>
        </p:nvGraphicFramePr>
        <p:xfrm>
          <a:off x="1371600" y="5638800"/>
          <a:ext cx="22415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5732880" imgH="7302600" progId="">
                  <p:embed/>
                </p:oleObj>
              </mc:Choice>
              <mc:Fallback>
                <p:oleObj name="公式" r:id="rId14" imgW="35732880" imgH="7302600" progId="">
                  <p:embed/>
                  <p:pic>
                    <p:nvPicPr>
                      <p:cNvPr id="0" name="Picture 3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22415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13" name="Rectangle 37"/>
          <p:cNvSpPr>
            <a:spLocks noChangeArrowheads="1"/>
          </p:cNvSpPr>
          <p:nvPr/>
        </p:nvSpPr>
        <p:spPr bwMode="auto">
          <a:xfrm>
            <a:off x="838200" y="5105400"/>
            <a:ext cx="21986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1C1C1C"/>
                </a:solidFill>
              </a:rPr>
              <a:t>P</a:t>
            </a:r>
            <a:r>
              <a:rPr lang="zh-CN" altLang="zh-CN" sz="2400">
                <a:solidFill>
                  <a:srgbClr val="1C1C1C"/>
                </a:solidFill>
              </a:rPr>
              <a:t>点的振动</a:t>
            </a:r>
            <a:r>
              <a:rPr lang="zh-CN" altLang="en-US" sz="2400">
                <a:solidFill>
                  <a:srgbClr val="1C1C1C"/>
                </a:solidFill>
              </a:rPr>
              <a:t>方程</a:t>
            </a:r>
          </a:p>
        </p:txBody>
      </p:sp>
      <p:graphicFrame>
        <p:nvGraphicFramePr>
          <p:cNvPr id="562214" name="Object 38"/>
          <p:cNvGraphicFramePr>
            <a:graphicFrameLocks noChangeAspect="1"/>
          </p:cNvGraphicFramePr>
          <p:nvPr/>
        </p:nvGraphicFramePr>
        <p:xfrm>
          <a:off x="3657600" y="5456238"/>
          <a:ext cx="28019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4669160" imgH="13804920" progId="">
                  <p:embed/>
                </p:oleObj>
              </mc:Choice>
              <mc:Fallback>
                <p:oleObj name="公式" r:id="rId16" imgW="44669160" imgH="13804920" progId="">
                  <p:embed/>
                  <p:pic>
                    <p:nvPicPr>
                      <p:cNvPr id="0" name="Picture 2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56238"/>
                        <a:ext cx="2801938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2215" name="Group 39"/>
          <p:cNvGrpSpPr/>
          <p:nvPr/>
        </p:nvGrpSpPr>
        <p:grpSpPr bwMode="auto">
          <a:xfrm>
            <a:off x="1143000" y="4387850"/>
            <a:ext cx="7162800" cy="717550"/>
            <a:chOff x="720" y="3196"/>
            <a:chExt cx="4512" cy="452"/>
          </a:xfrm>
        </p:grpSpPr>
        <p:sp>
          <p:nvSpPr>
            <p:cNvPr id="562216" name="Text Box 40"/>
            <p:cNvSpPr txBox="1">
              <a:spLocks noChangeArrowheads="1"/>
            </p:cNvSpPr>
            <p:nvPr/>
          </p:nvSpPr>
          <p:spPr bwMode="auto">
            <a:xfrm>
              <a:off x="3383" y="3262"/>
              <a:ext cx="1849" cy="294"/>
            </a:xfrm>
            <a:prstGeom prst="rect">
              <a:avLst/>
            </a:prstGeom>
            <a:gradFill rotWithShape="0">
              <a:gsLst>
                <a:gs pos="0">
                  <a:srgbClr val="EDFAD2"/>
                </a:gs>
                <a:gs pos="50000">
                  <a:srgbClr val="FFFFFF"/>
                </a:gs>
                <a:gs pos="100000">
                  <a:srgbClr val="EDFAD2"/>
                </a:gs>
              </a:gsLst>
              <a:lin ang="5400000" scaled="1"/>
            </a:gradFill>
            <a:ln w="9525">
              <a:solidFill>
                <a:srgbClr val="009999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</a:rPr>
                <a:t>t 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时刻点 </a:t>
              </a:r>
              <a:r>
                <a:rPr kumimoji="1" lang="en-US" altLang="zh-CN" sz="2400" b="1" i="1">
                  <a:solidFill>
                    <a:srgbClr val="CC0000"/>
                  </a:solidFill>
                </a:rPr>
                <a:t>P 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的运动</a:t>
              </a:r>
            </a:p>
          </p:txBody>
        </p:sp>
        <p:sp>
          <p:nvSpPr>
            <p:cNvPr id="562217" name="Text Box 41"/>
            <p:cNvSpPr txBox="1">
              <a:spLocks noChangeArrowheads="1"/>
            </p:cNvSpPr>
            <p:nvPr/>
          </p:nvSpPr>
          <p:spPr bwMode="auto">
            <a:xfrm>
              <a:off x="720" y="3264"/>
              <a:ext cx="2017" cy="294"/>
            </a:xfrm>
            <a:prstGeom prst="rect">
              <a:avLst/>
            </a:prstGeom>
            <a:gradFill rotWithShape="0">
              <a:gsLst>
                <a:gs pos="0">
                  <a:srgbClr val="EDFAD2"/>
                </a:gs>
                <a:gs pos="50000">
                  <a:srgbClr val="FFFFFF"/>
                </a:gs>
                <a:gs pos="100000">
                  <a:srgbClr val="EDFAD2"/>
                </a:gs>
              </a:gsLst>
              <a:lin ang="5400000" scaled="1"/>
            </a:gradFill>
            <a:ln w="9525">
              <a:solidFill>
                <a:srgbClr val="009999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CC0000"/>
                  </a:solidFill>
                </a:rPr>
                <a:t>t-x/u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时刻点 </a:t>
              </a:r>
              <a:r>
                <a:rPr kumimoji="1" lang="en-US" altLang="zh-CN" sz="2400" b="1" i="1" dirty="0">
                  <a:solidFill>
                    <a:srgbClr val="CC0000"/>
                  </a:solidFill>
                </a:rPr>
                <a:t>O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的运动</a:t>
              </a:r>
            </a:p>
          </p:txBody>
        </p:sp>
        <p:graphicFrame>
          <p:nvGraphicFramePr>
            <p:cNvPr id="562218" name="Object 42"/>
            <p:cNvGraphicFramePr>
              <a:graphicFrameLocks noChangeAspect="1"/>
            </p:cNvGraphicFramePr>
            <p:nvPr/>
          </p:nvGraphicFramePr>
          <p:xfrm>
            <a:off x="2748" y="3196"/>
            <a:ext cx="564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049280" imgH="3238560" progId="">
                    <p:embed/>
                  </p:oleObj>
                </mc:Choice>
                <mc:Fallback>
                  <p:oleObj name="Equation" r:id="rId18" imgW="4049280" imgH="3238560" progId="">
                    <p:embed/>
                    <p:pic>
                      <p:nvPicPr>
                        <p:cNvPr id="0" name="Picture 1" descr="image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3196"/>
                          <a:ext cx="564" cy="4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波动学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F040-A0B5-4DE1-B3EE-019C80B5FEEA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544778" name="Picture 10" descr="地震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714750"/>
            <a:ext cx="3457575" cy="253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44774" name="Picture 6" descr="声波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3900" y="1671638"/>
            <a:ext cx="3213100" cy="249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44772" name="Picture 4" descr="天线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" y="1352550"/>
            <a:ext cx="28321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785813" y="1504950"/>
            <a:ext cx="1038225" cy="1655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天线发射出电磁波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949700" y="3652838"/>
            <a:ext cx="1511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声波</a:t>
            </a:r>
          </a:p>
        </p:txBody>
      </p:sp>
      <p:pic>
        <p:nvPicPr>
          <p:cNvPr id="544776" name="Picture 8" descr="水波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504950"/>
            <a:ext cx="2663825" cy="166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44777" name="Text Box 9"/>
          <p:cNvSpPr txBox="1">
            <a:spLocks noChangeArrowheads="1"/>
          </p:cNvSpPr>
          <p:nvPr/>
        </p:nvSpPr>
        <p:spPr bwMode="auto">
          <a:xfrm>
            <a:off x="7904163" y="2513013"/>
            <a:ext cx="10080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6699"/>
                </a:solidFill>
                <a:latin typeface="Tahoma" panose="020B0604030504040204" pitchFamily="34" charset="0"/>
              </a:rPr>
              <a:t>水波</a:t>
            </a: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5324475" y="5588000"/>
            <a:ext cx="3168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Tahoma" panose="020B0604030504040204" pitchFamily="34" charset="0"/>
              </a:rPr>
              <a:t>地震波造成的损害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4C4A-9613-4E85-84E0-0443E763A0F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平面简谐波的波动表达式（波函数）</a:t>
            </a:r>
          </a:p>
        </p:txBody>
      </p:sp>
      <p:graphicFrame>
        <p:nvGraphicFramePr>
          <p:cNvPr id="563204" name="Object 4"/>
          <p:cNvGraphicFramePr>
            <a:graphicFrameLocks noChangeAspect="1"/>
          </p:cNvGraphicFramePr>
          <p:nvPr/>
        </p:nvGraphicFramePr>
        <p:xfrm>
          <a:off x="5181600" y="2112963"/>
          <a:ext cx="35702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6855160" imgH="12585600" progId="">
                  <p:embed/>
                </p:oleObj>
              </mc:Choice>
              <mc:Fallback>
                <p:oleObj name="公式" r:id="rId2" imgW="56855160" imgH="12585600" progId="">
                  <p:embed/>
                  <p:pic>
                    <p:nvPicPr>
                      <p:cNvPr id="0" name="Picture 6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12963"/>
                        <a:ext cx="3570288" cy="7826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838200" y="1676400"/>
            <a:ext cx="3048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任一点 </a:t>
            </a:r>
            <a:r>
              <a:rPr lang="en-US" altLang="zh-CN" sz="2400" i="1">
                <a:solidFill>
                  <a:srgbClr val="1C1C1C"/>
                </a:solidFill>
              </a:rPr>
              <a:t>x</a:t>
            </a: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处： </a:t>
            </a:r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3962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以速度 </a:t>
            </a:r>
            <a:r>
              <a:rPr lang="en-US" altLang="zh-CN" sz="2400" i="1">
                <a:solidFill>
                  <a:srgbClr val="1C1C1C"/>
                </a:solidFill>
              </a:rPr>
              <a:t>u</a:t>
            </a: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沿 </a:t>
            </a:r>
            <a:r>
              <a:rPr lang="en-US" altLang="zh-CN" sz="2400" i="1">
                <a:solidFill>
                  <a:srgbClr val="1C1C1C"/>
                </a:solidFill>
              </a:rPr>
              <a:t>x</a:t>
            </a: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轴</a:t>
            </a:r>
            <a:r>
              <a:rPr lang="zh-CN" altLang="en-US" sz="2400">
                <a:solidFill>
                  <a:srgbClr val="0000CC"/>
                </a:solidFill>
              </a:rPr>
              <a:t>正向</a:t>
            </a:r>
            <a:r>
              <a:rPr lang="zh-CN" altLang="en-US" sz="2400">
                <a:solidFill>
                  <a:srgbClr val="1C1C1C"/>
                </a:solidFill>
              </a:rPr>
              <a:t>传播</a:t>
            </a:r>
          </a:p>
        </p:txBody>
      </p:sp>
      <p:sp>
        <p:nvSpPr>
          <p:cNvPr id="563207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3962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以速度 </a:t>
            </a:r>
            <a:r>
              <a:rPr lang="en-US" altLang="zh-CN" sz="2400" i="1">
                <a:solidFill>
                  <a:srgbClr val="1C1C1C"/>
                </a:solidFill>
              </a:rPr>
              <a:t>u</a:t>
            </a: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沿 </a:t>
            </a:r>
            <a:r>
              <a:rPr lang="en-US" altLang="zh-CN" sz="2400" i="1">
                <a:solidFill>
                  <a:srgbClr val="1C1C1C"/>
                </a:solidFill>
              </a:rPr>
              <a:t>x</a:t>
            </a:r>
            <a:r>
              <a:rPr lang="en-US" altLang="zh-CN" sz="2400">
                <a:solidFill>
                  <a:srgbClr val="1C1C1C"/>
                </a:solidFill>
              </a:rPr>
              <a:t> </a:t>
            </a:r>
            <a:r>
              <a:rPr lang="zh-CN" altLang="en-US" sz="2400">
                <a:solidFill>
                  <a:srgbClr val="1C1C1C"/>
                </a:solidFill>
              </a:rPr>
              <a:t>轴</a:t>
            </a:r>
            <a:r>
              <a:rPr lang="zh-CN" altLang="en-US" sz="2400">
                <a:solidFill>
                  <a:srgbClr val="FF3300"/>
                </a:solidFill>
              </a:rPr>
              <a:t>负向</a:t>
            </a:r>
            <a:r>
              <a:rPr lang="zh-CN" altLang="en-US" sz="2400">
                <a:solidFill>
                  <a:srgbClr val="1C1C1C"/>
                </a:solidFill>
              </a:rPr>
              <a:t>传播</a:t>
            </a:r>
          </a:p>
        </p:txBody>
      </p:sp>
      <p:graphicFrame>
        <p:nvGraphicFramePr>
          <p:cNvPr id="563208" name="Object 8"/>
          <p:cNvGraphicFramePr>
            <a:graphicFrameLocks noChangeAspect="1"/>
          </p:cNvGraphicFramePr>
          <p:nvPr/>
        </p:nvGraphicFramePr>
        <p:xfrm>
          <a:off x="5181600" y="2971800"/>
          <a:ext cx="35702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855160" imgH="12585600" progId="">
                  <p:embed/>
                </p:oleObj>
              </mc:Choice>
              <mc:Fallback>
                <p:oleObj name="公式" r:id="rId4" imgW="56855160" imgH="12585600" progId="">
                  <p:embed/>
                  <p:pic>
                    <p:nvPicPr>
                      <p:cNvPr id="0" name="Picture 5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3570288" cy="7826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09" name="Rectangle 9"/>
          <p:cNvSpPr>
            <a:spLocks noChangeArrowheads="1"/>
          </p:cNvSpPr>
          <p:nvPr/>
        </p:nvSpPr>
        <p:spPr bwMode="auto">
          <a:xfrm>
            <a:off x="7478713" y="3114675"/>
            <a:ext cx="228600" cy="533400"/>
          </a:xfrm>
          <a:prstGeom prst="rect">
            <a:avLst/>
          </a:prstGeom>
          <a:solidFill>
            <a:srgbClr val="99CC00">
              <a:alpha val="39999"/>
            </a:srgbClr>
          </a:solidFill>
          <a:ln w="12700">
            <a:solidFill>
              <a:srgbClr val="0066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210" name="Object 10"/>
          <p:cNvGraphicFramePr>
            <a:graphicFrameLocks noChangeAspect="1"/>
          </p:cNvGraphicFramePr>
          <p:nvPr/>
        </p:nvGraphicFramePr>
        <p:xfrm>
          <a:off x="3657600" y="4062413"/>
          <a:ext cx="9604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422760" imgH="5676840" progId="">
                  <p:embed/>
                </p:oleObj>
              </mc:Choice>
              <mc:Fallback>
                <p:oleObj r:id="rId6" imgW="15422760" imgH="5676840" progId="">
                  <p:embed/>
                  <p:pic>
                    <p:nvPicPr>
                      <p:cNvPr id="0" name="Picture 4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62413"/>
                        <a:ext cx="9604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2" name="Object 12"/>
          <p:cNvGraphicFramePr>
            <a:graphicFrameLocks noChangeAspect="1"/>
          </p:cNvGraphicFramePr>
          <p:nvPr/>
        </p:nvGraphicFramePr>
        <p:xfrm>
          <a:off x="1447800" y="4067175"/>
          <a:ext cx="1216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891080" imgH="6896160" progId="">
                  <p:embed/>
                </p:oleObj>
              </mc:Choice>
              <mc:Fallback>
                <p:oleObj name="公式" r:id="rId8" imgW="19891080" imgH="6896160" progId="">
                  <p:embed/>
                  <p:pic>
                    <p:nvPicPr>
                      <p:cNvPr id="0" name="Picture 3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67175"/>
                        <a:ext cx="1216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4" name="Object 14"/>
          <p:cNvGraphicFramePr>
            <a:graphicFrameLocks noChangeAspect="1"/>
          </p:cNvGraphicFramePr>
          <p:nvPr/>
        </p:nvGraphicFramePr>
        <p:xfrm>
          <a:off x="1905000" y="4648200"/>
          <a:ext cx="3706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9292360" imgH="12585600" progId="">
                  <p:embed/>
                </p:oleObj>
              </mc:Choice>
              <mc:Fallback>
                <p:oleObj name="公式" r:id="rId10" imgW="59292360" imgH="12585600" progId="">
                  <p:embed/>
                  <p:pic>
                    <p:nvPicPr>
                      <p:cNvPr id="0" name="Picture 2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3706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5" name="Object 15"/>
          <p:cNvGraphicFramePr>
            <a:graphicFrameLocks noChangeAspect="1"/>
          </p:cNvGraphicFramePr>
          <p:nvPr/>
        </p:nvGraphicFramePr>
        <p:xfrm>
          <a:off x="1905000" y="5410200"/>
          <a:ext cx="4037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4573200" imgH="14617800" progId="">
                  <p:embed/>
                </p:oleObj>
              </mc:Choice>
              <mc:Fallback>
                <p:oleObj name="公式" r:id="rId12" imgW="64573200" imgH="14617800" progId="">
                  <p:embed/>
                  <p:pic>
                    <p:nvPicPr>
                      <p:cNvPr id="0" name="Picture 1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0200"/>
                        <a:ext cx="40370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21" name="Group 21"/>
          <p:cNvGrpSpPr/>
          <p:nvPr/>
        </p:nvGrpSpPr>
        <p:grpSpPr bwMode="auto">
          <a:xfrm>
            <a:off x="6324600" y="5029200"/>
            <a:ext cx="1631950" cy="990600"/>
            <a:chOff x="3984" y="3360"/>
            <a:chExt cx="1028" cy="624"/>
          </a:xfrm>
        </p:grpSpPr>
        <p:sp>
          <p:nvSpPr>
            <p:cNvPr id="563217" name="Rectangle 17"/>
            <p:cNvSpPr>
              <a:spLocks noChangeArrowheads="1"/>
            </p:cNvSpPr>
            <p:nvPr/>
          </p:nvSpPr>
          <p:spPr bwMode="auto">
            <a:xfrm>
              <a:off x="4128" y="350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其它形式</a:t>
              </a:r>
            </a:p>
          </p:txBody>
        </p:sp>
        <p:sp>
          <p:nvSpPr>
            <p:cNvPr id="563218" name="AutoShape 18"/>
            <p:cNvSpPr/>
            <p:nvPr/>
          </p:nvSpPr>
          <p:spPr bwMode="auto">
            <a:xfrm>
              <a:off x="3984" y="3360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6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5674-823F-464D-B029-7803D3215225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482436" y="2803123"/>
            <a:ext cx="6580904" cy="625877"/>
            <a:chOff x="1482436" y="2286000"/>
            <a:chExt cx="6580904" cy="625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82436" y="2286000"/>
                  <a:ext cx="6580904" cy="625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latin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l-GR" altLang="zh-CN" sz="2400" b="0" i="1" smtClean="0"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</m:e>
                      </m:func>
                    </m:oMath>
                  </a14:m>
                  <a:r>
                    <a:rPr lang="en-US" altLang="zh-CN" sz="2400" i="1" dirty="0">
                      <a:latin typeface="+mn-lt"/>
                    </a:rPr>
                    <a:t>(</a:t>
                  </a:r>
                  <a:r>
                    <a:rPr lang="en-US" altLang="zh-CN" sz="2400" i="1" dirty="0" err="1">
                      <a:latin typeface="+mn-lt"/>
                    </a:rPr>
                    <a:t>ut</a:t>
                  </a:r>
                  <a:r>
                    <a:rPr lang="en-US" altLang="zh-CN" sz="2400" i="1" dirty="0">
                      <a:latin typeface="+mn-lt"/>
                    </a:rPr>
                    <a:t> + x) + </a:t>
                  </a:r>
                  <a:r>
                    <a:rPr lang="el-GR" altLang="zh-CN" sz="2400" i="1" dirty="0">
                      <a:latin typeface="+mn-lt"/>
                    </a:rPr>
                    <a:t>φ</a:t>
                  </a:r>
                  <a:r>
                    <a:rPr lang="en-US" altLang="zh-CN" sz="2400" i="1" baseline="-25000" dirty="0">
                      <a:latin typeface="+mn-lt"/>
                    </a:rPr>
                    <a:t>0</a:t>
                  </a:r>
                  <a:r>
                    <a:rPr lang="en-US" altLang="zh-CN" sz="2400" dirty="0">
                      <a:latin typeface="+mn-lt"/>
                    </a:rPr>
                    <a:t>] </a:t>
                  </a:r>
                  <a:r>
                    <a:rPr lang="en-US" altLang="zh-CN" sz="2400" i="1" dirty="0">
                      <a:latin typeface="+mn-lt"/>
                    </a:rPr>
                    <a:t>= </a:t>
                  </a:r>
                  <a:r>
                    <a:rPr lang="en-US" altLang="zh-CN" sz="2400" i="1" dirty="0" err="1">
                      <a:latin typeface="+mn-lt"/>
                    </a:rPr>
                    <a:t>A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Calisto MT" panose="020406030505050303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ut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) +</m:t>
                          </m:r>
                          <m:r>
                            <m:rPr>
                              <m:nor/>
                            </m:rPr>
                            <a:rPr lang="el-GR" altLang="zh-CN" sz="2400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zh-CN" sz="2400" i="1" dirty="0"/>
                            <m:t>φ</m:t>
                          </m:r>
                          <m:r>
                            <m:rPr>
                              <m:nor/>
                            </m:rPr>
                            <a:rPr lang="en-US" altLang="zh-CN" sz="2400" i="1" baseline="-25000" dirty="0"/>
                            <m:t>0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func>
                    </m:oMath>
                  </a14:m>
                  <a:endParaRPr lang="zh-CN" altLang="en-US" sz="24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436" y="2286000"/>
                  <a:ext cx="6580904" cy="625877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 b="-77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532851" y="2314575"/>
              <a:ext cx="28384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sto MT" panose="02040603050505030304" pitchFamily="18" charset="0"/>
                </a:rPr>
                <a:t>—</a:t>
              </a:r>
              <a:endParaRPr lang="zh-CN" altLang="en-US" sz="1400" dirty="0">
                <a:latin typeface="Calisto MT" panose="0204060305050503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44760" y="2338752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sto MT" panose="02040603050505030304" pitchFamily="18" charset="0"/>
                </a:rPr>
                <a:t>—</a:t>
              </a:r>
              <a:endParaRPr lang="zh-CN" altLang="en-US" sz="1400" dirty="0">
                <a:latin typeface="Calisto MT" panose="0204060305050503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3574356"/>
                <a:ext cx="2251364" cy="61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矢波：</a:t>
                </a:r>
                <a:r>
                  <a:rPr lang="en-US" altLang="zh-CN" sz="2400" i="1" dirty="0">
                    <a:latin typeface="Calisto MT" panose="02040603050505030304" pitchFamily="18" charset="0"/>
                  </a:rPr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l-GR" altLang="zh-CN" sz="2400" i="1" smtClean="0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endParaRPr lang="zh-CN" altLang="en-US" sz="2400" i="1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74356"/>
                <a:ext cx="2251364" cy="61664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433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24200" y="364473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表示在</a:t>
            </a:r>
            <a:r>
              <a:rPr lang="en-US" altLang="zh-CN" sz="2400" dirty="0">
                <a:solidFill>
                  <a:srgbClr val="FF0000"/>
                </a:solidFill>
              </a:rPr>
              <a:t>2π</a:t>
            </a:r>
            <a:r>
              <a:rPr lang="zh-CN" altLang="en-US" sz="2400" dirty="0">
                <a:solidFill>
                  <a:srgbClr val="FF0000"/>
                </a:solidFill>
              </a:rPr>
              <a:t>长度</a:t>
            </a:r>
            <a:r>
              <a:rPr lang="zh-CN" altLang="en-US" sz="2400" dirty="0"/>
              <a:t>内所具有的完整波的数目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81504" y="2126556"/>
                <a:ext cx="3853171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𝑦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0" i="1" smtClean="0">
                            <a:latin typeface="Cambria Math"/>
                          </a:rPr>
                          <m:t>𝑐𝑜𝑠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[2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𝑣𝑡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l-GR" altLang="zh-CN" sz="2400" b="0" i="1" smtClean="0">
                                    <a:latin typeface="Cambria Math"/>
                                  </a:rPr>
                                  <m:t>𝜆</m:t>
                                </m:r>
                              </m:den>
                            </m:f>
                          </m:e>
                        </m:box>
                      </m:e>
                    </m:func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l-GR" altLang="zh-CN" sz="2400" i="1" dirty="0"/>
                  <a:t>φ</a:t>
                </a:r>
                <a:r>
                  <a:rPr lang="en-US" altLang="zh-CN" sz="2400" i="1" baseline="-25000" dirty="0">
                    <a:latin typeface="Calisto MT" panose="02040603050505030304" pitchFamily="18" charset="0"/>
                  </a:rPr>
                  <a:t>0</a:t>
                </a:r>
                <a:r>
                  <a:rPr lang="en-US" altLang="zh-CN" sz="2400" dirty="0">
                    <a:latin typeface="Calisto MT" panose="02040603050505030304" pitchFamily="18" charset="0"/>
                  </a:rPr>
                  <a:t>]</a:t>
                </a:r>
                <a:endParaRPr lang="zh-CN" altLang="en-US" sz="2400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04" y="2126556"/>
                <a:ext cx="3853171" cy="61664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1424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>
            <a:off x="5110284" y="2307849"/>
            <a:ext cx="1512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94285" y="1219200"/>
                <a:ext cx="109433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285" y="1219200"/>
                <a:ext cx="1094339" cy="78380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BBF6E12-2AF9-4E10-A9D7-253AD21C6E2A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265244" name="Group 28"/>
          <p:cNvGrpSpPr/>
          <p:nvPr/>
        </p:nvGrpSpPr>
        <p:grpSpPr bwMode="auto">
          <a:xfrm>
            <a:off x="1447800" y="736600"/>
            <a:ext cx="7486650" cy="839788"/>
            <a:chOff x="394" y="498"/>
            <a:chExt cx="4877" cy="529"/>
          </a:xfrm>
        </p:grpSpPr>
        <p:sp>
          <p:nvSpPr>
            <p:cNvPr id="265219" name="Text Box 3"/>
            <p:cNvSpPr txBox="1">
              <a:spLocks noChangeArrowheads="1"/>
            </p:cNvSpPr>
            <p:nvPr/>
          </p:nvSpPr>
          <p:spPr bwMode="auto">
            <a:xfrm>
              <a:off x="394" y="498"/>
              <a:ext cx="4877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CC0000"/>
                  </a:solidFill>
                </a:rPr>
                <a:t>        1</a:t>
              </a:r>
              <a:r>
                <a:rPr lang="zh-CN" altLang="en-US" sz="2400" dirty="0">
                  <a:solidFill>
                    <a:srgbClr val="CC0000"/>
                  </a:solidFill>
                </a:rPr>
                <a:t>）</a:t>
              </a:r>
              <a:r>
                <a:rPr lang="zh-CN" altLang="en-US" sz="2400" dirty="0">
                  <a:solidFill>
                    <a:schemeClr val="tx1"/>
                  </a:solidFill>
                </a:rPr>
                <a:t>给出下列波函数所表示的波的</a:t>
              </a:r>
              <a:r>
                <a:rPr lang="zh-CN" altLang="en-US" sz="2400" dirty="0">
                  <a:solidFill>
                    <a:srgbClr val="CC0000"/>
                  </a:solidFill>
                </a:rPr>
                <a:t>传播方向</a:t>
              </a:r>
              <a:r>
                <a:rPr lang="zh-CN" altLang="en-US" sz="2400" dirty="0">
                  <a:solidFill>
                    <a:schemeClr val="tx1"/>
                  </a:solidFill>
                </a:rPr>
                <a:t>和 </a:t>
              </a:r>
              <a:r>
                <a:rPr lang="zh-CN" altLang="zh-CN" sz="2400" dirty="0">
                  <a:solidFill>
                    <a:srgbClr val="CC0000"/>
                  </a:solidFill>
                </a:rPr>
                <a:t>         </a:t>
              </a:r>
              <a:r>
                <a:rPr lang="zh-CN" altLang="en-US" sz="2400" dirty="0">
                  <a:solidFill>
                    <a:srgbClr val="CC0000"/>
                  </a:solidFill>
                </a:rPr>
                <a:t>点的初相位</a:t>
              </a:r>
              <a:r>
                <a:rPr lang="en-US" altLang="zh-CN" sz="2400" dirty="0">
                  <a:solidFill>
                    <a:srgbClr val="CC0000"/>
                  </a:solidFill>
                </a:rPr>
                <a:t>.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65224" name="Object 8"/>
            <p:cNvGraphicFramePr>
              <a:graphicFrameLocks noChangeAspect="1"/>
            </p:cNvGraphicFramePr>
            <p:nvPr/>
          </p:nvGraphicFramePr>
          <p:xfrm>
            <a:off x="4762" y="511"/>
            <a:ext cx="4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106400" imgH="5791200" progId="">
                    <p:embed/>
                  </p:oleObj>
                </mc:Choice>
                <mc:Fallback>
                  <p:oleObj name="公式" r:id="rId2" imgW="13106400" imgH="5791200" progId="">
                    <p:embed/>
                    <p:pic>
                      <p:nvPicPr>
                        <p:cNvPr id="0" name="Picture 14" descr="image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511"/>
                          <a:ext cx="460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747713" y="1570038"/>
          <a:ext cx="350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13600" imgH="9448800" progId="">
                  <p:embed/>
                </p:oleObj>
              </mc:Choice>
              <mc:Fallback>
                <p:oleObj name="Equation" r:id="rId4" imgW="32613600" imgH="9448800" progId="">
                  <p:embed/>
                  <p:pic>
                    <p:nvPicPr>
                      <p:cNvPr id="0" name="Picture 13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570038"/>
                        <a:ext cx="3505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762000" y="2455863"/>
          <a:ext cx="35052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0901600" imgH="14630400" progId="">
                  <p:embed/>
                </p:oleObj>
              </mc:Choice>
              <mc:Fallback>
                <p:oleObj name="公式" r:id="rId6" imgW="50901600" imgH="14630400" progId="">
                  <p:embed/>
                  <p:pic>
                    <p:nvPicPr>
                      <p:cNvPr id="0" name="Picture 12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55863"/>
                        <a:ext cx="35052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251" name="Group 35"/>
          <p:cNvGrpSpPr/>
          <p:nvPr/>
        </p:nvGrpSpPr>
        <p:grpSpPr bwMode="auto">
          <a:xfrm>
            <a:off x="608691" y="3468687"/>
            <a:ext cx="8001909" cy="1255713"/>
            <a:chOff x="362" y="2159"/>
            <a:chExt cx="5086" cy="791"/>
          </a:xfrm>
        </p:grpSpPr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362" y="2159"/>
              <a:ext cx="5086" cy="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CC0000"/>
                  </a:solidFill>
                </a:rPr>
                <a:t>         2</a:t>
              </a:r>
              <a:r>
                <a:rPr lang="zh-CN" altLang="en-US" sz="2400" dirty="0">
                  <a:solidFill>
                    <a:srgbClr val="CC0000"/>
                  </a:solidFill>
                </a:rPr>
                <a:t>）</a:t>
              </a:r>
              <a:r>
                <a:rPr lang="zh-CN" altLang="en-US" sz="2400" dirty="0">
                  <a:solidFill>
                    <a:schemeClr val="tx1"/>
                  </a:solidFill>
                </a:rPr>
                <a:t>平面简谐波的波函数为                                              式中                 为正常数，求波长、波速、波传播方向上相距为      的两点间的相位差</a:t>
              </a:r>
              <a:r>
                <a:rPr lang="en-US" altLang="zh-CN" sz="2400" dirty="0">
                  <a:solidFill>
                    <a:schemeClr val="tx1"/>
                  </a:solidFill>
                </a:rPr>
                <a:t>.</a:t>
              </a:r>
            </a:p>
          </p:txBody>
        </p:sp>
        <p:graphicFrame>
          <p:nvGraphicFramePr>
            <p:cNvPr id="265227" name="Object 11"/>
            <p:cNvGraphicFramePr>
              <a:graphicFrameLocks noChangeAspect="1"/>
            </p:cNvGraphicFramePr>
            <p:nvPr/>
          </p:nvGraphicFramePr>
          <p:xfrm>
            <a:off x="3189" y="2160"/>
            <a:ext cx="192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5720000" imgH="7315200" progId="">
                    <p:embed/>
                  </p:oleObj>
                </mc:Choice>
                <mc:Fallback>
                  <p:oleObj name="公式" r:id="rId8" imgW="45720000" imgH="7315200" progId="">
                    <p:embed/>
                    <p:pic>
                      <p:nvPicPr>
                        <p:cNvPr id="0" name="Picture 11" descr="image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" y="2160"/>
                          <a:ext cx="192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28" name="Object 12"/>
            <p:cNvGraphicFramePr>
              <a:graphicFrameLocks noChangeAspect="1"/>
            </p:cNvGraphicFramePr>
            <p:nvPr/>
          </p:nvGraphicFramePr>
          <p:xfrm>
            <a:off x="847" y="2424"/>
            <a:ext cx="86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678400" imgH="6705600" progId="">
                    <p:embed/>
                  </p:oleObj>
                </mc:Choice>
                <mc:Fallback>
                  <p:oleObj name="公式" r:id="rId10" imgW="17678400" imgH="6705600" progId="">
                    <p:embed/>
                    <p:pic>
                      <p:nvPicPr>
                        <p:cNvPr id="0" name="Picture 10" descr="image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2424"/>
                          <a:ext cx="864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29" name="Object 13"/>
            <p:cNvGraphicFramePr>
              <a:graphicFrameLocks noChangeAspect="1"/>
            </p:cNvGraphicFramePr>
            <p:nvPr/>
          </p:nvGraphicFramePr>
          <p:xfrm>
            <a:off x="847" y="2640"/>
            <a:ext cx="2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572000" imgH="6096000" progId="">
                    <p:embed/>
                  </p:oleObj>
                </mc:Choice>
                <mc:Fallback>
                  <p:oleObj name="公式" r:id="rId12" imgW="4572000" imgH="6096000" progId="">
                    <p:embed/>
                    <p:pic>
                      <p:nvPicPr>
                        <p:cNvPr id="0" name="Picture 9" descr="image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2640"/>
                          <a:ext cx="21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230" name="Object 14"/>
          <p:cNvGraphicFramePr>
            <a:graphicFrameLocks noChangeAspect="1"/>
          </p:cNvGraphicFramePr>
          <p:nvPr/>
        </p:nvGraphicFramePr>
        <p:xfrm>
          <a:off x="838200" y="4684713"/>
          <a:ext cx="3124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5720000" imgH="7315200" progId="">
                  <p:embed/>
                </p:oleObj>
              </mc:Choice>
              <mc:Fallback>
                <p:oleObj name="公式" r:id="rId14" imgW="45720000" imgH="7315200" progId="">
                  <p:embed/>
                  <p:pic>
                    <p:nvPicPr>
                      <p:cNvPr id="0" name="Picture 8" descr="image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84713"/>
                        <a:ext cx="31242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1" name="Object 15"/>
          <p:cNvGraphicFramePr>
            <a:graphicFrameLocks noChangeAspect="1"/>
          </p:cNvGraphicFramePr>
          <p:nvPr/>
        </p:nvGraphicFramePr>
        <p:xfrm>
          <a:off x="4586288" y="4343400"/>
          <a:ext cx="32797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1699200" imgH="9448800" progId="">
                  <p:embed/>
                </p:oleObj>
              </mc:Choice>
              <mc:Fallback>
                <p:oleObj name="Equation" r:id="rId15" imgW="31699200" imgH="9448800" progId="">
                  <p:embed/>
                  <p:pic>
                    <p:nvPicPr>
                      <p:cNvPr id="0" name="Picture 7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343400"/>
                        <a:ext cx="327977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2" name="Object 16"/>
          <p:cNvGraphicFramePr>
            <a:graphicFrameLocks noChangeAspect="1"/>
          </p:cNvGraphicFramePr>
          <p:nvPr/>
        </p:nvGraphicFramePr>
        <p:xfrm>
          <a:off x="760412" y="5318125"/>
          <a:ext cx="12969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192000" imgH="9448800" progId="">
                  <p:embed/>
                </p:oleObj>
              </mc:Choice>
              <mc:Fallback>
                <p:oleObj name="Equation" r:id="rId17" imgW="12192000" imgH="9448800" progId="">
                  <p:embed/>
                  <p:pic>
                    <p:nvPicPr>
                      <p:cNvPr id="0" name="Picture 6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" y="5318125"/>
                        <a:ext cx="1296988" cy="100647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1959"/>
                        </a:srgbClr>
                      </a:solidFill>
                      <a:ln w="38100" cmpd="dbl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3" name="Object 17"/>
          <p:cNvGraphicFramePr>
            <a:graphicFrameLocks noChangeAspect="1"/>
          </p:cNvGraphicFramePr>
          <p:nvPr/>
        </p:nvGraphicFramePr>
        <p:xfrm>
          <a:off x="2322513" y="5319713"/>
          <a:ext cx="125888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887200" imgH="9448800" progId="">
                  <p:embed/>
                </p:oleObj>
              </mc:Choice>
              <mc:Fallback>
                <p:oleObj name="Equation" r:id="rId19" imgW="11887200" imgH="9448800" progId="">
                  <p:embed/>
                  <p:pic>
                    <p:nvPicPr>
                      <p:cNvPr id="0" name="Picture 5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5319713"/>
                        <a:ext cx="1258887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4" name="Object 18"/>
          <p:cNvGraphicFramePr>
            <a:graphicFrameLocks noChangeAspect="1"/>
          </p:cNvGraphicFramePr>
          <p:nvPr/>
        </p:nvGraphicFramePr>
        <p:xfrm>
          <a:off x="3810000" y="5324475"/>
          <a:ext cx="1752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5603200" imgH="14630400" progId="">
                  <p:embed/>
                </p:oleObj>
              </mc:Choice>
              <mc:Fallback>
                <p:oleObj name="公式" r:id="rId21" imgW="25603200" imgH="14630400" progId="">
                  <p:embed/>
                  <p:pic>
                    <p:nvPicPr>
                      <p:cNvPr id="0" name="Picture 4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24475"/>
                        <a:ext cx="1752600" cy="10001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1959"/>
                        </a:srgbClr>
                      </a:solidFill>
                      <a:ln w="38100" cmpd="dbl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5" name="Object 19"/>
          <p:cNvGraphicFramePr>
            <a:graphicFrameLocks noChangeAspect="1"/>
          </p:cNvGraphicFramePr>
          <p:nvPr/>
        </p:nvGraphicFramePr>
        <p:xfrm>
          <a:off x="5848350" y="5389562"/>
          <a:ext cx="25336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603200" imgH="9448800" progId="">
                  <p:embed/>
                </p:oleObj>
              </mc:Choice>
              <mc:Fallback>
                <p:oleObj name="Equation" r:id="rId23" imgW="25603200" imgH="9448800" progId="">
                  <p:embed/>
                  <p:pic>
                    <p:nvPicPr>
                      <p:cNvPr id="0" name="Picture 3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5389562"/>
                        <a:ext cx="2533650" cy="93503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1959"/>
                        </a:srgbClr>
                      </a:solidFill>
                      <a:ln w="38100" cmpd="dbl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236" name="Group 20"/>
          <p:cNvGrpSpPr/>
          <p:nvPr/>
        </p:nvGrpSpPr>
        <p:grpSpPr bwMode="auto">
          <a:xfrm>
            <a:off x="252413" y="630238"/>
            <a:ext cx="1427162" cy="708025"/>
            <a:chOff x="288" y="432"/>
            <a:chExt cx="672" cy="480"/>
          </a:xfrm>
        </p:grpSpPr>
        <p:sp>
          <p:nvSpPr>
            <p:cNvPr id="265237" name="AutoShape 21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65238" name="Text Box 22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31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/>
                <a:t>讨 论</a:t>
              </a:r>
            </a:p>
          </p:txBody>
        </p:sp>
      </p:grpSp>
      <p:grpSp>
        <p:nvGrpSpPr>
          <p:cNvPr id="265250" name="Group 34"/>
          <p:cNvGrpSpPr/>
          <p:nvPr/>
        </p:nvGrpSpPr>
        <p:grpSpPr bwMode="auto">
          <a:xfrm>
            <a:off x="4443413" y="1858962"/>
            <a:ext cx="3633787" cy="503238"/>
            <a:chOff x="2911" y="1168"/>
            <a:chExt cx="2605" cy="317"/>
          </a:xfrm>
        </p:grpSpPr>
        <p:graphicFrame>
          <p:nvGraphicFramePr>
            <p:cNvPr id="265222" name="Object 6"/>
            <p:cNvGraphicFramePr>
              <a:graphicFrameLocks noChangeAspect="1"/>
            </p:cNvGraphicFramePr>
            <p:nvPr/>
          </p:nvGraphicFramePr>
          <p:xfrm>
            <a:off x="2911" y="1168"/>
            <a:ext cx="260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4980800" imgH="8839200" progId="">
                    <p:embed/>
                  </p:oleObj>
                </mc:Choice>
                <mc:Fallback>
                  <p:oleObj name="Equation" r:id="rId25" imgW="74980800" imgH="8839200" progId="">
                    <p:embed/>
                    <p:pic>
                      <p:nvPicPr>
                        <p:cNvPr id="0" name="Picture 2" descr="image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" y="1168"/>
                          <a:ext cx="2605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2957" y="1194"/>
              <a:ext cx="21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/>
                <a:t>向</a:t>
              </a:r>
              <a:r>
                <a:rPr lang="en-US" altLang="zh-CN" sz="2400" i="1" dirty="0"/>
                <a:t>x </a:t>
              </a:r>
              <a:r>
                <a:rPr lang="zh-CN" altLang="en-US" sz="2400" dirty="0"/>
                <a:t>轴</a:t>
              </a:r>
              <a:r>
                <a:rPr lang="zh-CN" altLang="en-US" sz="2400" dirty="0">
                  <a:solidFill>
                    <a:srgbClr val="CC0000"/>
                  </a:solidFill>
                </a:rPr>
                <a:t>正</a:t>
              </a:r>
              <a:r>
                <a:rPr lang="zh-CN" altLang="en-US" sz="2400" dirty="0"/>
                <a:t>向传播</a:t>
              </a:r>
            </a:p>
          </p:txBody>
        </p:sp>
      </p:grpSp>
      <p:grpSp>
        <p:nvGrpSpPr>
          <p:cNvPr id="265249" name="Group 33"/>
          <p:cNvGrpSpPr/>
          <p:nvPr/>
        </p:nvGrpSpPr>
        <p:grpSpPr bwMode="auto">
          <a:xfrm>
            <a:off x="4422775" y="2689226"/>
            <a:ext cx="3654425" cy="493713"/>
            <a:chOff x="2870" y="1670"/>
            <a:chExt cx="2630" cy="311"/>
          </a:xfrm>
        </p:grpSpPr>
        <p:graphicFrame>
          <p:nvGraphicFramePr>
            <p:cNvPr id="265223" name="Object 7"/>
            <p:cNvGraphicFramePr>
              <a:graphicFrameLocks noChangeAspect="1"/>
            </p:cNvGraphicFramePr>
            <p:nvPr/>
          </p:nvGraphicFramePr>
          <p:xfrm>
            <a:off x="2870" y="1670"/>
            <a:ext cx="263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74980800" imgH="8839200" progId="">
                    <p:embed/>
                  </p:oleObj>
                </mc:Choice>
                <mc:Fallback>
                  <p:oleObj name="Equation" r:id="rId27" imgW="74980800" imgH="8839200" progId="">
                    <p:embed/>
                    <p:pic>
                      <p:nvPicPr>
                        <p:cNvPr id="0" name="Picture 1" descr="image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670"/>
                          <a:ext cx="2630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5248" name="Rectangle 32"/>
            <p:cNvSpPr>
              <a:spLocks noChangeArrowheads="1"/>
            </p:cNvSpPr>
            <p:nvPr/>
          </p:nvSpPr>
          <p:spPr bwMode="auto">
            <a:xfrm>
              <a:off x="2928" y="1683"/>
              <a:ext cx="22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/>
                <a:t>向</a:t>
              </a:r>
              <a:r>
                <a:rPr lang="en-US" altLang="zh-CN" sz="2400" i="1" dirty="0"/>
                <a:t>x </a:t>
              </a:r>
              <a:r>
                <a:rPr lang="zh-CN" altLang="en-US" sz="2400" dirty="0"/>
                <a:t>轴</a:t>
              </a:r>
              <a:r>
                <a:rPr lang="zh-CN" altLang="en-US" sz="2400" dirty="0">
                  <a:solidFill>
                    <a:srgbClr val="0000FF"/>
                  </a:solidFill>
                </a:rPr>
                <a:t>负</a:t>
              </a:r>
              <a:r>
                <a:rPr lang="zh-CN" altLang="en-US" sz="2400" dirty="0"/>
                <a:t>向传播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974C-4678-4324-A322-0D98968624A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平面简谐波的波动表达式（波函数）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830262" y="2888159"/>
            <a:ext cx="7704138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在传播方向上</a:t>
            </a:r>
            <a:r>
              <a:rPr lang="zh-CN" altLang="en-US" sz="2400" dirty="0">
                <a:solidFill>
                  <a:srgbClr val="1C1C1C"/>
                </a:solidFill>
              </a:rPr>
              <a:t>，各质点的相位</a:t>
            </a:r>
            <a:r>
              <a:rPr lang="zh-CN" altLang="en-US" sz="2400" dirty="0">
                <a:solidFill>
                  <a:srgbClr val="0000CC"/>
                </a:solidFill>
              </a:rPr>
              <a:t>依次落后</a:t>
            </a:r>
            <a:r>
              <a:rPr lang="zh-CN" altLang="en-US" sz="2400" dirty="0">
                <a:solidFill>
                  <a:srgbClr val="1C1C1C"/>
                </a:solidFill>
              </a:rPr>
              <a:t>。这是波动的一个</a:t>
            </a:r>
            <a:r>
              <a:rPr lang="zh-CN" altLang="en-US" sz="2400" dirty="0">
                <a:solidFill>
                  <a:srgbClr val="0000CC"/>
                </a:solidFill>
              </a:rPr>
              <a:t>基本特征</a:t>
            </a:r>
            <a:r>
              <a:rPr lang="zh-CN" altLang="en-US" sz="2400" dirty="0">
                <a:solidFill>
                  <a:srgbClr val="1C1C1C"/>
                </a:solidFill>
              </a:rPr>
              <a:t>。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838200" y="3845004"/>
            <a:ext cx="7543800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以速度 </a:t>
            </a:r>
            <a:r>
              <a:rPr lang="en-US" altLang="zh-CN" sz="2400" i="1" dirty="0">
                <a:solidFill>
                  <a:srgbClr val="1C1C1C"/>
                </a:solidFill>
              </a:rPr>
              <a:t>u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沿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轴</a:t>
            </a:r>
            <a:r>
              <a:rPr lang="zh-CN" altLang="en-US" sz="2400" dirty="0">
                <a:solidFill>
                  <a:srgbClr val="0000CC"/>
                </a:solidFill>
              </a:rPr>
              <a:t>正向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3300"/>
                </a:solidFill>
              </a:rPr>
              <a:t>负向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1C1C1C"/>
                </a:solidFill>
              </a:rPr>
              <a:t>传播的平面简谐波中，坐标为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的质元振动相位比原点 </a:t>
            </a:r>
            <a:r>
              <a:rPr lang="en-US" altLang="zh-CN" sz="2400" i="1" dirty="0">
                <a:solidFill>
                  <a:srgbClr val="1C1C1C"/>
                </a:solidFill>
              </a:rPr>
              <a:t>O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处质元的振动</a:t>
            </a:r>
            <a:r>
              <a:rPr lang="zh-CN" altLang="en-US" sz="2400" b="1" u="sng" dirty="0">
                <a:solidFill>
                  <a:srgbClr val="FF0000"/>
                </a:solidFill>
              </a:rPr>
              <a:t>相位</a:t>
            </a:r>
            <a:r>
              <a:rPr lang="zh-CN" altLang="en-US" sz="2400" dirty="0">
                <a:solidFill>
                  <a:srgbClr val="1C1C1C"/>
                </a:solidFill>
              </a:rPr>
              <a:t>落后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3300"/>
                </a:solidFill>
              </a:rPr>
              <a:t>超前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1C1C1C"/>
                </a:solidFill>
              </a:rPr>
              <a:t>了             。</a:t>
            </a:r>
          </a:p>
        </p:txBody>
      </p:sp>
      <p:graphicFrame>
        <p:nvGraphicFramePr>
          <p:cNvPr id="564233" name="Object 9"/>
          <p:cNvGraphicFramePr>
            <a:graphicFrameLocks noChangeAspect="1"/>
          </p:cNvGraphicFramePr>
          <p:nvPr/>
        </p:nvGraphicFramePr>
        <p:xfrm>
          <a:off x="3124200" y="4600468"/>
          <a:ext cx="914400" cy="45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98080" imgH="6896160" progId="">
                  <p:embed/>
                </p:oleObj>
              </mc:Choice>
              <mc:Fallback>
                <p:oleObj name="公式" r:id="rId2" imgW="13798080" imgH="6896160" progId="">
                  <p:embed/>
                  <p:pic>
                    <p:nvPicPr>
                      <p:cNvPr id="0" name="Picture 4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00468"/>
                        <a:ext cx="914400" cy="45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4" name="Object 10"/>
          <p:cNvGraphicFramePr>
            <a:graphicFrameLocks noChangeAspect="1"/>
          </p:cNvGraphicFramePr>
          <p:nvPr/>
        </p:nvGraphicFramePr>
        <p:xfrm>
          <a:off x="2438400" y="1803400"/>
          <a:ext cx="388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9292360" imgH="12585600" progId="">
                  <p:embed/>
                </p:oleObj>
              </mc:Choice>
              <mc:Fallback>
                <p:oleObj name="公式" r:id="rId4" imgW="59292360" imgH="12585600" progId="">
                  <p:embed/>
                  <p:pic>
                    <p:nvPicPr>
                      <p:cNvPr id="0" name="Picture 3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03400"/>
                        <a:ext cx="3886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6" name="Object 12"/>
          <p:cNvGraphicFramePr>
            <a:graphicFrameLocks noChangeAspect="1"/>
          </p:cNvGraphicFramePr>
          <p:nvPr/>
        </p:nvGraphicFramePr>
        <p:xfrm>
          <a:off x="1552575" y="5284787"/>
          <a:ext cx="13430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922200" imgH="6896160" progId="">
                  <p:embed/>
                </p:oleObj>
              </mc:Choice>
              <mc:Fallback>
                <p:oleObj name="公式" r:id="rId6" imgW="21922200" imgH="6896160" progId="">
                  <p:embed/>
                  <p:pic>
                    <p:nvPicPr>
                      <p:cNvPr id="0" name="Picture 2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284787"/>
                        <a:ext cx="13430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8" name="Object 14"/>
          <p:cNvGraphicFramePr>
            <a:graphicFrameLocks noChangeAspect="1"/>
          </p:cNvGraphicFramePr>
          <p:nvPr/>
        </p:nvGraphicFramePr>
        <p:xfrm>
          <a:off x="3513137" y="5310552"/>
          <a:ext cx="23542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7764000" imgH="6489720" progId="">
                  <p:embed/>
                </p:oleObj>
              </mc:Choice>
              <mc:Fallback>
                <p:oleObj name="公式" r:id="rId8" imgW="37764000" imgH="6489720" progId="">
                  <p:embed/>
                  <p:pic>
                    <p:nvPicPr>
                      <p:cNvPr id="0" name="Picture 1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7" y="5310552"/>
                        <a:ext cx="235426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914400" y="5943600"/>
            <a:ext cx="73152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结论：波长 </a:t>
            </a:r>
            <a:r>
              <a:rPr lang="zh-CN" altLang="en-US" sz="2400" dirty="0">
                <a:solidFill>
                  <a:srgbClr val="1C1C1C"/>
                </a:solidFill>
                <a:sym typeface="Symbol" panose="05050102010706020507" pitchFamily="18" charset="2"/>
              </a:rPr>
              <a:t> 标志着波在</a:t>
            </a:r>
            <a:r>
              <a:rPr lang="zh-CN" alt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空间上的周期性</a:t>
            </a:r>
            <a:r>
              <a:rPr lang="zh-CN" altLang="en-US" sz="2400" dirty="0">
                <a:solidFill>
                  <a:srgbClr val="1C1C1C"/>
                </a:solidFill>
                <a:sym typeface="Symbol" panose="05050102010706020507" pitchFamily="18" charset="2"/>
              </a:rPr>
              <a:t>。</a:t>
            </a:r>
            <a:endParaRPr lang="zh-CN" altLang="en-US" sz="24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0" grpId="0"/>
      <p:bldP spid="564232" grpId="0"/>
      <p:bldP spid="5642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F8BE-DB88-498E-B9C4-149C27CFCCC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平面简谐波的波动表达式的物理意义</a:t>
            </a: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762000" y="1676400"/>
            <a:ext cx="8229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rgbClr val="1C1C1C"/>
                </a:solidFill>
              </a:rPr>
              <a:t> x </a:t>
            </a:r>
            <a:r>
              <a:rPr lang="zh-CN" altLang="en-US" sz="2400" dirty="0">
                <a:solidFill>
                  <a:srgbClr val="1C1C1C"/>
                </a:solidFill>
              </a:rPr>
              <a:t>不变，</a:t>
            </a:r>
            <a:r>
              <a:rPr lang="en-US" altLang="zh-CN" sz="2400" i="1" dirty="0">
                <a:solidFill>
                  <a:srgbClr val="1C1C1C"/>
                </a:solidFill>
              </a:rPr>
              <a:t>t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可变，表示处在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i="1" baseline="-25000" dirty="0">
                <a:solidFill>
                  <a:srgbClr val="1C1C1C"/>
                </a:solidFill>
              </a:rPr>
              <a:t>0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处的质点的</a:t>
            </a:r>
            <a:r>
              <a:rPr lang="zh-CN" altLang="en-US" sz="2400" dirty="0">
                <a:solidFill>
                  <a:srgbClr val="0000CC"/>
                </a:solidFill>
              </a:rPr>
              <a:t>振动方程</a:t>
            </a:r>
            <a:r>
              <a:rPr lang="zh-CN" altLang="en-US" sz="2400" dirty="0">
                <a:solidFill>
                  <a:srgbClr val="1C1C1C"/>
                </a:solidFill>
              </a:rPr>
              <a:t>：</a:t>
            </a:r>
          </a:p>
        </p:txBody>
      </p:sp>
      <p:grpSp>
        <p:nvGrpSpPr>
          <p:cNvPr id="565295" name="Group 47"/>
          <p:cNvGrpSpPr/>
          <p:nvPr/>
        </p:nvGrpSpPr>
        <p:grpSpPr bwMode="auto">
          <a:xfrm>
            <a:off x="4740154" y="3962400"/>
            <a:ext cx="3836987" cy="968375"/>
            <a:chOff x="3141" y="3031"/>
            <a:chExt cx="2417" cy="610"/>
          </a:xfrm>
        </p:grpSpPr>
        <p:sp>
          <p:nvSpPr>
            <p:cNvPr id="565293" name="Rectangle 45"/>
            <p:cNvSpPr>
              <a:spLocks noChangeArrowheads="1"/>
            </p:cNvSpPr>
            <p:nvPr/>
          </p:nvSpPr>
          <p:spPr bwMode="auto">
            <a:xfrm>
              <a:off x="3141" y="3353"/>
              <a:ext cx="202" cy="288"/>
            </a:xfrm>
            <a:prstGeom prst="rect">
              <a:avLst/>
            </a:prstGeom>
            <a:solidFill>
              <a:srgbClr val="99CC00">
                <a:alpha val="39999"/>
              </a:srgbClr>
            </a:solidFill>
            <a:ln w="12700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94" name="Rectangle 46"/>
            <p:cNvSpPr>
              <a:spLocks noChangeArrowheads="1"/>
            </p:cNvSpPr>
            <p:nvPr/>
          </p:nvSpPr>
          <p:spPr bwMode="auto">
            <a:xfrm>
              <a:off x="5356" y="3031"/>
              <a:ext cx="202" cy="288"/>
            </a:xfrm>
            <a:prstGeom prst="rect">
              <a:avLst/>
            </a:prstGeom>
            <a:solidFill>
              <a:srgbClr val="99CC00">
                <a:alpha val="39999"/>
              </a:srgbClr>
            </a:solidFill>
            <a:ln w="12700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65256" name="Object 8"/>
          <p:cNvGraphicFramePr>
            <a:graphicFrameLocks noChangeAspect="1"/>
          </p:cNvGraphicFramePr>
          <p:nvPr/>
        </p:nvGraphicFramePr>
        <p:xfrm>
          <a:off x="2758727" y="2286000"/>
          <a:ext cx="39735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354600" imgH="13804920" progId="">
                  <p:embed/>
                </p:oleObj>
              </mc:Choice>
              <mc:Fallback>
                <p:oleObj name="公式" r:id="rId2" imgW="63354600" imgH="13804920" progId="">
                  <p:embed/>
                  <p:pic>
                    <p:nvPicPr>
                      <p:cNvPr id="0" name="Picture 8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727" y="2286000"/>
                        <a:ext cx="3973513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85800" y="2895600"/>
            <a:ext cx="7878763" cy="2590800"/>
            <a:chOff x="685800" y="2895600"/>
            <a:chExt cx="7878763" cy="2590800"/>
          </a:xfrm>
        </p:grpSpPr>
        <p:grpSp>
          <p:nvGrpSpPr>
            <p:cNvPr id="565281" name="Group 33"/>
            <p:cNvGrpSpPr/>
            <p:nvPr/>
          </p:nvGrpSpPr>
          <p:grpSpPr bwMode="auto">
            <a:xfrm>
              <a:off x="685800" y="2895600"/>
              <a:ext cx="7878763" cy="2387600"/>
              <a:chOff x="548" y="2062"/>
              <a:chExt cx="4963" cy="1504"/>
            </a:xfrm>
          </p:grpSpPr>
          <p:sp>
            <p:nvSpPr>
              <p:cNvPr id="565282" name="Line 34"/>
              <p:cNvSpPr>
                <a:spLocks noChangeShapeType="1"/>
              </p:cNvSpPr>
              <p:nvPr/>
            </p:nvSpPr>
            <p:spPr bwMode="auto">
              <a:xfrm>
                <a:off x="548" y="2846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283" name="Line 35"/>
              <p:cNvSpPr>
                <a:spLocks noChangeShapeType="1"/>
              </p:cNvSpPr>
              <p:nvPr/>
            </p:nvSpPr>
            <p:spPr bwMode="auto">
              <a:xfrm flipV="1">
                <a:off x="1652" y="2318"/>
                <a:ext cx="0" cy="124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284" name="Rectangle 36"/>
              <p:cNvSpPr>
                <a:spLocks noChangeArrowheads="1"/>
              </p:cNvSpPr>
              <p:nvPr/>
            </p:nvSpPr>
            <p:spPr bwMode="auto">
              <a:xfrm>
                <a:off x="1498" y="2062"/>
                <a:ext cx="201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  <a:ea typeface="幼圆" panose="02010509060101010101" pitchFamily="49" charset="-122"/>
                  </a:rPr>
                  <a:t>y</a:t>
                </a:r>
              </a:p>
            </p:txBody>
          </p:sp>
          <p:sp>
            <p:nvSpPr>
              <p:cNvPr id="565285" name="Rectangle 37"/>
              <p:cNvSpPr>
                <a:spLocks noChangeArrowheads="1"/>
              </p:cNvSpPr>
              <p:nvPr/>
            </p:nvSpPr>
            <p:spPr bwMode="auto">
              <a:xfrm>
                <a:off x="5342" y="2734"/>
                <a:ext cx="169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  <a:ea typeface="幼圆" panose="02010509060101010101" pitchFamily="49" charset="-122"/>
                  </a:rPr>
                  <a:t>t</a:t>
                </a:r>
              </a:p>
            </p:txBody>
          </p:sp>
          <p:sp>
            <p:nvSpPr>
              <p:cNvPr id="565286" name="Rectangle 38"/>
              <p:cNvSpPr>
                <a:spLocks noChangeArrowheads="1"/>
              </p:cNvSpPr>
              <p:nvPr/>
            </p:nvSpPr>
            <p:spPr bwMode="auto">
              <a:xfrm>
                <a:off x="1412" y="2830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  <a:ea typeface="幼圆" panose="02010509060101010101" pitchFamily="49" charset="-122"/>
                  </a:rPr>
                  <a:t>O</a:t>
                </a:r>
              </a:p>
            </p:txBody>
          </p:sp>
          <p:sp>
            <p:nvSpPr>
              <p:cNvPr id="565287" name="Line 39"/>
              <p:cNvSpPr>
                <a:spLocks noChangeShapeType="1"/>
              </p:cNvSpPr>
              <p:nvPr/>
            </p:nvSpPr>
            <p:spPr bwMode="auto">
              <a:xfrm>
                <a:off x="2420" y="279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288" name="Line 40"/>
              <p:cNvSpPr>
                <a:spLocks noChangeShapeType="1"/>
              </p:cNvSpPr>
              <p:nvPr/>
            </p:nvSpPr>
            <p:spPr bwMode="auto">
              <a:xfrm>
                <a:off x="3956" y="279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289" name="Line 41"/>
              <p:cNvSpPr>
                <a:spLocks noChangeShapeType="1"/>
              </p:cNvSpPr>
              <p:nvPr/>
            </p:nvSpPr>
            <p:spPr bwMode="auto">
              <a:xfrm>
                <a:off x="2420" y="3086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290" name="Text Box 42"/>
              <p:cNvSpPr txBox="1">
                <a:spLocks noChangeArrowheads="1"/>
              </p:cNvSpPr>
              <p:nvPr/>
            </p:nvSpPr>
            <p:spPr bwMode="auto">
              <a:xfrm>
                <a:off x="3096" y="3067"/>
                <a:ext cx="432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T</a:t>
                </a:r>
                <a:endParaRPr kumimoji="1" lang="en-US" altLang="zh-CN" sz="2400" i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65291" name="Freeform 43"/>
              <p:cNvSpPr/>
              <p:nvPr/>
            </p:nvSpPr>
            <p:spPr bwMode="auto">
              <a:xfrm>
                <a:off x="884" y="2414"/>
                <a:ext cx="3840" cy="864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192" y="144"/>
                  </a:cxn>
                  <a:cxn ang="0">
                    <a:pos x="384" y="0"/>
                  </a:cxn>
                  <a:cxn ang="0">
                    <a:pos x="576" y="144"/>
                  </a:cxn>
                  <a:cxn ang="0">
                    <a:pos x="768" y="432"/>
                  </a:cxn>
                  <a:cxn ang="0">
                    <a:pos x="960" y="720"/>
                  </a:cxn>
                  <a:cxn ang="0">
                    <a:pos x="1152" y="864"/>
                  </a:cxn>
                  <a:cxn ang="0">
                    <a:pos x="1344" y="720"/>
                  </a:cxn>
                  <a:cxn ang="0">
                    <a:pos x="1536" y="432"/>
                  </a:cxn>
                  <a:cxn ang="0">
                    <a:pos x="1728" y="144"/>
                  </a:cxn>
                  <a:cxn ang="0">
                    <a:pos x="1920" y="0"/>
                  </a:cxn>
                  <a:cxn ang="0">
                    <a:pos x="2112" y="144"/>
                  </a:cxn>
                  <a:cxn ang="0">
                    <a:pos x="2304" y="432"/>
                  </a:cxn>
                  <a:cxn ang="0">
                    <a:pos x="2496" y="720"/>
                  </a:cxn>
                  <a:cxn ang="0">
                    <a:pos x="2688" y="864"/>
                  </a:cxn>
                  <a:cxn ang="0">
                    <a:pos x="2880" y="720"/>
                  </a:cxn>
                  <a:cxn ang="0">
                    <a:pos x="3072" y="432"/>
                  </a:cxn>
                  <a:cxn ang="0">
                    <a:pos x="3264" y="144"/>
                  </a:cxn>
                  <a:cxn ang="0">
                    <a:pos x="3456" y="0"/>
                  </a:cxn>
                  <a:cxn ang="0">
                    <a:pos x="3648" y="144"/>
                  </a:cxn>
                  <a:cxn ang="0">
                    <a:pos x="3840" y="432"/>
                  </a:cxn>
                </a:cxnLst>
                <a:rect l="0" t="0" r="r" b="b"/>
                <a:pathLst>
                  <a:path w="3840" h="864">
                    <a:moveTo>
                      <a:pt x="0" y="432"/>
                    </a:moveTo>
                    <a:cubicBezTo>
                      <a:pt x="64" y="324"/>
                      <a:pt x="128" y="216"/>
                      <a:pt x="192" y="144"/>
                    </a:cubicBezTo>
                    <a:cubicBezTo>
                      <a:pt x="256" y="72"/>
                      <a:pt x="320" y="0"/>
                      <a:pt x="384" y="0"/>
                    </a:cubicBezTo>
                    <a:cubicBezTo>
                      <a:pt x="448" y="0"/>
                      <a:pt x="512" y="72"/>
                      <a:pt x="576" y="144"/>
                    </a:cubicBezTo>
                    <a:cubicBezTo>
                      <a:pt x="640" y="216"/>
                      <a:pt x="704" y="336"/>
                      <a:pt x="768" y="432"/>
                    </a:cubicBezTo>
                    <a:cubicBezTo>
                      <a:pt x="832" y="528"/>
                      <a:pt x="896" y="648"/>
                      <a:pt x="960" y="720"/>
                    </a:cubicBezTo>
                    <a:cubicBezTo>
                      <a:pt x="1024" y="792"/>
                      <a:pt x="1088" y="864"/>
                      <a:pt x="1152" y="864"/>
                    </a:cubicBezTo>
                    <a:cubicBezTo>
                      <a:pt x="1216" y="864"/>
                      <a:pt x="1280" y="792"/>
                      <a:pt x="1344" y="720"/>
                    </a:cubicBezTo>
                    <a:cubicBezTo>
                      <a:pt x="1408" y="648"/>
                      <a:pt x="1472" y="528"/>
                      <a:pt x="1536" y="432"/>
                    </a:cubicBezTo>
                    <a:cubicBezTo>
                      <a:pt x="1600" y="336"/>
                      <a:pt x="1664" y="216"/>
                      <a:pt x="1728" y="144"/>
                    </a:cubicBezTo>
                    <a:cubicBezTo>
                      <a:pt x="1792" y="72"/>
                      <a:pt x="1856" y="0"/>
                      <a:pt x="1920" y="0"/>
                    </a:cubicBezTo>
                    <a:cubicBezTo>
                      <a:pt x="1984" y="0"/>
                      <a:pt x="2048" y="72"/>
                      <a:pt x="2112" y="144"/>
                    </a:cubicBezTo>
                    <a:cubicBezTo>
                      <a:pt x="2176" y="216"/>
                      <a:pt x="2240" y="336"/>
                      <a:pt x="2304" y="432"/>
                    </a:cubicBezTo>
                    <a:cubicBezTo>
                      <a:pt x="2368" y="528"/>
                      <a:pt x="2432" y="648"/>
                      <a:pt x="2496" y="720"/>
                    </a:cubicBezTo>
                    <a:cubicBezTo>
                      <a:pt x="2560" y="792"/>
                      <a:pt x="2624" y="864"/>
                      <a:pt x="2688" y="864"/>
                    </a:cubicBezTo>
                    <a:cubicBezTo>
                      <a:pt x="2752" y="864"/>
                      <a:pt x="2816" y="792"/>
                      <a:pt x="2880" y="720"/>
                    </a:cubicBezTo>
                    <a:cubicBezTo>
                      <a:pt x="2944" y="648"/>
                      <a:pt x="3008" y="528"/>
                      <a:pt x="3072" y="432"/>
                    </a:cubicBezTo>
                    <a:cubicBezTo>
                      <a:pt x="3136" y="336"/>
                      <a:pt x="3200" y="216"/>
                      <a:pt x="3264" y="144"/>
                    </a:cubicBezTo>
                    <a:cubicBezTo>
                      <a:pt x="3328" y="72"/>
                      <a:pt x="3392" y="0"/>
                      <a:pt x="3456" y="0"/>
                    </a:cubicBezTo>
                    <a:cubicBezTo>
                      <a:pt x="3520" y="0"/>
                      <a:pt x="3584" y="72"/>
                      <a:pt x="3648" y="144"/>
                    </a:cubicBezTo>
                    <a:cubicBezTo>
                      <a:pt x="3712" y="216"/>
                      <a:pt x="3776" y="324"/>
                      <a:pt x="3840" y="432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210489" y="4963180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/>
                <a:t>y - t</a:t>
              </a:r>
              <a:endParaRPr lang="zh-CN" altLang="en-US" sz="2800" b="1" i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961296" y="5410200"/>
            <a:ext cx="5734904" cy="985814"/>
            <a:chOff x="1788992" y="5343072"/>
            <a:chExt cx="5734904" cy="985814"/>
          </a:xfrm>
        </p:grpSpPr>
        <p:sp>
          <p:nvSpPr>
            <p:cNvPr id="28" name="TextBox 27"/>
            <p:cNvSpPr txBox="1"/>
            <p:nvPr/>
          </p:nvSpPr>
          <p:spPr>
            <a:xfrm>
              <a:off x="1788992" y="5343072"/>
              <a:ext cx="5734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同一质点在相邻两时刻的振动相位差：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26"/>
                <p:cNvSpPr txBox="1"/>
                <p:nvPr/>
              </p:nvSpPr>
              <p:spPr>
                <a:xfrm>
                  <a:off x="2839695" y="5715000"/>
                  <a:ext cx="3663695" cy="613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</a:rPr>
                        <m:t>∆</m:t>
                      </m:r>
                      <m:r>
                        <a:rPr lang="zh-CN" altLang="en-US" sz="2400" i="1" smtClean="0">
                          <a:latin typeface="Cambria Math"/>
                        </a:rPr>
                        <m:t>𝜑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𝜔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baseline="-25000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baseline="-2500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baseline="-25000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altLang="zh-CN" sz="2400" dirty="0">
                      <a:latin typeface="Calisto MT" panose="02040603050505030304" pitchFamily="18" charset="0"/>
                    </a:rPr>
                    <a:t>2</a:t>
                  </a:r>
                  <a:r>
                    <a:rPr lang="el-GR" altLang="zh-CN" sz="2400" dirty="0"/>
                    <a:t>π</a:t>
                  </a:r>
                  <a:endParaRPr lang="zh-CN" altLang="en-US" sz="2400" dirty="0">
                    <a:latin typeface="Calisto MT" panose="0204060305050503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695" y="5715000"/>
                  <a:ext cx="3663695" cy="613886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r="-333" b="-9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79F-A5F9-46FC-ADAE-C934C72A092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平面简谐波的波动表达式的物理意义</a:t>
            </a:r>
          </a:p>
        </p:txBody>
      </p: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762000" y="1600200"/>
            <a:ext cx="82296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en-US" altLang="zh-CN" sz="2400" i="1" dirty="0">
                <a:solidFill>
                  <a:srgbClr val="1C1C1C"/>
                </a:solidFill>
              </a:rPr>
              <a:t>t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不变，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可变，表示 </a:t>
            </a:r>
            <a:r>
              <a:rPr lang="en-US" altLang="zh-CN" sz="2400" i="1" dirty="0">
                <a:solidFill>
                  <a:srgbClr val="1C1C1C"/>
                </a:solidFill>
              </a:rPr>
              <a:t>t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时刻各质点</a:t>
            </a:r>
            <a:r>
              <a:rPr lang="zh-CN" altLang="en-US" sz="2400" dirty="0">
                <a:solidFill>
                  <a:srgbClr val="0000CC"/>
                </a:solidFill>
              </a:rPr>
              <a:t>离开平衡位置的位移</a:t>
            </a:r>
            <a:r>
              <a:rPr lang="zh-CN" altLang="en-US" sz="2400" dirty="0">
                <a:solidFill>
                  <a:srgbClr val="1C1C1C"/>
                </a:solidFill>
              </a:rPr>
              <a:t>与</a:t>
            </a:r>
            <a:r>
              <a:rPr lang="zh-CN" altLang="en-US" sz="2400" dirty="0">
                <a:solidFill>
                  <a:srgbClr val="FF3300"/>
                </a:solidFill>
              </a:rPr>
              <a:t>质点的平衡位置坐标</a:t>
            </a:r>
            <a:r>
              <a:rPr lang="zh-CN" altLang="en-US" sz="2400" dirty="0">
                <a:solidFill>
                  <a:srgbClr val="1C1C1C"/>
                </a:solidFill>
              </a:rPr>
              <a:t>的关系：</a:t>
            </a:r>
          </a:p>
        </p:txBody>
      </p:sp>
      <p:graphicFrame>
        <p:nvGraphicFramePr>
          <p:cNvPr id="568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45555"/>
              </p:ext>
            </p:extLst>
          </p:nvPr>
        </p:nvGraphicFramePr>
        <p:xfrm>
          <a:off x="2347887" y="2347789"/>
          <a:ext cx="40243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4166760" imgH="13804920" progId="">
                  <p:embed/>
                </p:oleObj>
              </mc:Choice>
              <mc:Fallback>
                <p:oleObj name="公式" r:id="rId2" imgW="64166760" imgH="13804920" progId="">
                  <p:embed/>
                  <p:pic>
                    <p:nvPicPr>
                      <p:cNvPr id="0" name="Picture 1" descr="image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887" y="2347789"/>
                        <a:ext cx="4024313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8339" name="Group 19"/>
          <p:cNvGrpSpPr/>
          <p:nvPr/>
        </p:nvGrpSpPr>
        <p:grpSpPr bwMode="auto">
          <a:xfrm>
            <a:off x="4986338" y="4060825"/>
            <a:ext cx="3836987" cy="968375"/>
            <a:chOff x="3141" y="3031"/>
            <a:chExt cx="2417" cy="610"/>
          </a:xfrm>
        </p:grpSpPr>
        <p:sp>
          <p:nvSpPr>
            <p:cNvPr id="568340" name="Rectangle 20"/>
            <p:cNvSpPr>
              <a:spLocks noChangeArrowheads="1"/>
            </p:cNvSpPr>
            <p:nvPr/>
          </p:nvSpPr>
          <p:spPr bwMode="auto">
            <a:xfrm>
              <a:off x="3141" y="3353"/>
              <a:ext cx="202" cy="288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12700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41" name="Rectangle 21"/>
            <p:cNvSpPr>
              <a:spLocks noChangeArrowheads="1"/>
            </p:cNvSpPr>
            <p:nvPr/>
          </p:nvSpPr>
          <p:spPr bwMode="auto">
            <a:xfrm>
              <a:off x="5356" y="3031"/>
              <a:ext cx="202" cy="288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12700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4400" y="2971800"/>
            <a:ext cx="7929563" cy="2504420"/>
            <a:chOff x="914400" y="3505200"/>
            <a:chExt cx="7929563" cy="2504420"/>
          </a:xfrm>
        </p:grpSpPr>
        <p:sp>
          <p:nvSpPr>
            <p:cNvPr id="568342" name="Text Box 22"/>
            <p:cNvSpPr txBox="1">
              <a:spLocks noChangeArrowheads="1"/>
            </p:cNvSpPr>
            <p:nvPr/>
          </p:nvSpPr>
          <p:spPr bwMode="auto">
            <a:xfrm>
              <a:off x="5867400" y="3581400"/>
              <a:ext cx="2808288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t</a:t>
              </a:r>
              <a:r>
                <a:rPr lang="en-US" altLang="zh-CN" sz="2400" baseline="-25000" dirty="0"/>
                <a:t>0</a:t>
              </a:r>
              <a:r>
                <a:rPr lang="zh-CN" altLang="en-US" sz="2400" dirty="0"/>
                <a:t>时刻的</a:t>
              </a:r>
              <a:r>
                <a:rPr lang="zh-CN" altLang="en-US" sz="2400" dirty="0">
                  <a:solidFill>
                    <a:srgbClr val="FF3300"/>
                  </a:solidFill>
                </a:rPr>
                <a:t>波形</a:t>
              </a:r>
              <a:r>
                <a:rPr lang="zh-CN" altLang="en-US" sz="2400" dirty="0"/>
                <a:t>表达式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14400" y="3505200"/>
              <a:ext cx="7929563" cy="2504420"/>
              <a:chOff x="914400" y="3505200"/>
              <a:chExt cx="7929563" cy="2504420"/>
            </a:xfrm>
          </p:grpSpPr>
          <p:grpSp>
            <p:nvGrpSpPr>
              <p:cNvPr id="568328" name="Group 8"/>
              <p:cNvGrpSpPr/>
              <p:nvPr/>
            </p:nvGrpSpPr>
            <p:grpSpPr bwMode="auto">
              <a:xfrm>
                <a:off x="914400" y="3505200"/>
                <a:ext cx="7929563" cy="2387600"/>
                <a:chOff x="548" y="2062"/>
                <a:chExt cx="4995" cy="1504"/>
              </a:xfrm>
            </p:grpSpPr>
            <p:sp>
              <p:nvSpPr>
                <p:cNvPr id="568329" name="Line 9"/>
                <p:cNvSpPr>
                  <a:spLocks noChangeShapeType="1"/>
                </p:cNvSpPr>
                <p:nvPr/>
              </p:nvSpPr>
              <p:spPr bwMode="auto">
                <a:xfrm>
                  <a:off x="548" y="2846"/>
                  <a:ext cx="4800" cy="0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833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652" y="2318"/>
                  <a:ext cx="0" cy="1248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8331" name="Rectangle 11"/>
                <p:cNvSpPr>
                  <a:spLocks noChangeArrowheads="1"/>
                </p:cNvSpPr>
                <p:nvPr/>
              </p:nvSpPr>
              <p:spPr bwMode="auto">
                <a:xfrm>
                  <a:off x="1498" y="2062"/>
                  <a:ext cx="201" cy="28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 dirty="0">
                      <a:solidFill>
                        <a:srgbClr val="000066"/>
                      </a:solidFill>
                      <a:ea typeface="幼圆" panose="02010509060101010101" pitchFamily="49" charset="-122"/>
                    </a:rPr>
                    <a:t>y</a:t>
                  </a:r>
                </a:p>
              </p:txBody>
            </p:sp>
            <p:sp>
              <p:nvSpPr>
                <p:cNvPr id="2" name="Rectangle 12"/>
                <p:cNvSpPr>
                  <a:spLocks noChangeArrowheads="1"/>
                </p:cNvSpPr>
                <p:nvPr/>
              </p:nvSpPr>
              <p:spPr bwMode="auto">
                <a:xfrm>
                  <a:off x="5342" y="2734"/>
                  <a:ext cx="201" cy="28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>
                      <a:solidFill>
                        <a:srgbClr val="000066"/>
                      </a:solidFill>
                      <a:ea typeface="幼圆" panose="02010509060101010101" pitchFamily="49" charset="-122"/>
                    </a:rPr>
                    <a:t>x</a:t>
                  </a:r>
                </a:p>
              </p:txBody>
            </p:sp>
            <p:sp>
              <p:nvSpPr>
                <p:cNvPr id="568333" name="Rectangle 13"/>
                <p:cNvSpPr>
                  <a:spLocks noChangeArrowheads="1"/>
                </p:cNvSpPr>
                <p:nvPr/>
              </p:nvSpPr>
              <p:spPr bwMode="auto">
                <a:xfrm>
                  <a:off x="1412" y="2830"/>
                  <a:ext cx="255" cy="28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>
                      <a:solidFill>
                        <a:srgbClr val="000066"/>
                      </a:solidFill>
                      <a:ea typeface="幼圆" panose="02010509060101010101" pitchFamily="49" charset="-122"/>
                    </a:rPr>
                    <a:t>O</a:t>
                  </a:r>
                </a:p>
              </p:txBody>
            </p:sp>
            <p:sp>
              <p:nvSpPr>
                <p:cNvPr id="568334" name="Line 14"/>
                <p:cNvSpPr>
                  <a:spLocks noChangeShapeType="1"/>
                </p:cNvSpPr>
                <p:nvPr/>
              </p:nvSpPr>
              <p:spPr bwMode="auto">
                <a:xfrm>
                  <a:off x="2420" y="279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prstDash val="dash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8335" name="Line 15"/>
                <p:cNvSpPr>
                  <a:spLocks noChangeShapeType="1"/>
                </p:cNvSpPr>
                <p:nvPr/>
              </p:nvSpPr>
              <p:spPr bwMode="auto">
                <a:xfrm>
                  <a:off x="3956" y="279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prstDash val="dash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8336" name="Line 16"/>
                <p:cNvSpPr>
                  <a:spLocks noChangeShapeType="1"/>
                </p:cNvSpPr>
                <p:nvPr/>
              </p:nvSpPr>
              <p:spPr bwMode="auto">
                <a:xfrm>
                  <a:off x="2420" y="3086"/>
                  <a:ext cx="1536" cy="0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8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096" y="3067"/>
                  <a:ext cx="432" cy="28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i="1">
                      <a:solidFill>
                        <a:srgbClr val="000066"/>
                      </a:solidFill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</a:t>
                  </a:r>
                  <a:endParaRPr kumimoji="1" lang="en-US" altLang="zh-CN" sz="2400" i="1">
                    <a:solidFill>
                      <a:srgbClr val="000066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68338" name="Freeform 18"/>
                <p:cNvSpPr/>
                <p:nvPr/>
              </p:nvSpPr>
              <p:spPr bwMode="auto">
                <a:xfrm>
                  <a:off x="884" y="2414"/>
                  <a:ext cx="3840" cy="864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192" y="144"/>
                    </a:cxn>
                    <a:cxn ang="0">
                      <a:pos x="384" y="0"/>
                    </a:cxn>
                    <a:cxn ang="0">
                      <a:pos x="576" y="144"/>
                    </a:cxn>
                    <a:cxn ang="0">
                      <a:pos x="768" y="432"/>
                    </a:cxn>
                    <a:cxn ang="0">
                      <a:pos x="960" y="720"/>
                    </a:cxn>
                    <a:cxn ang="0">
                      <a:pos x="1152" y="864"/>
                    </a:cxn>
                    <a:cxn ang="0">
                      <a:pos x="1344" y="720"/>
                    </a:cxn>
                    <a:cxn ang="0">
                      <a:pos x="1536" y="432"/>
                    </a:cxn>
                    <a:cxn ang="0">
                      <a:pos x="1728" y="144"/>
                    </a:cxn>
                    <a:cxn ang="0">
                      <a:pos x="1920" y="0"/>
                    </a:cxn>
                    <a:cxn ang="0">
                      <a:pos x="2112" y="144"/>
                    </a:cxn>
                    <a:cxn ang="0">
                      <a:pos x="2304" y="432"/>
                    </a:cxn>
                    <a:cxn ang="0">
                      <a:pos x="2496" y="720"/>
                    </a:cxn>
                    <a:cxn ang="0">
                      <a:pos x="2688" y="864"/>
                    </a:cxn>
                    <a:cxn ang="0">
                      <a:pos x="2880" y="720"/>
                    </a:cxn>
                    <a:cxn ang="0">
                      <a:pos x="3072" y="432"/>
                    </a:cxn>
                    <a:cxn ang="0">
                      <a:pos x="3264" y="144"/>
                    </a:cxn>
                    <a:cxn ang="0">
                      <a:pos x="3456" y="0"/>
                    </a:cxn>
                    <a:cxn ang="0">
                      <a:pos x="3648" y="144"/>
                    </a:cxn>
                    <a:cxn ang="0">
                      <a:pos x="3840" y="432"/>
                    </a:cxn>
                  </a:cxnLst>
                  <a:rect l="0" t="0" r="r" b="b"/>
                  <a:pathLst>
                    <a:path w="3840" h="864">
                      <a:moveTo>
                        <a:pt x="0" y="432"/>
                      </a:moveTo>
                      <a:cubicBezTo>
                        <a:pt x="64" y="324"/>
                        <a:pt x="128" y="216"/>
                        <a:pt x="192" y="144"/>
                      </a:cubicBezTo>
                      <a:cubicBezTo>
                        <a:pt x="256" y="72"/>
                        <a:pt x="320" y="0"/>
                        <a:pt x="384" y="0"/>
                      </a:cubicBezTo>
                      <a:cubicBezTo>
                        <a:pt x="448" y="0"/>
                        <a:pt x="512" y="72"/>
                        <a:pt x="576" y="144"/>
                      </a:cubicBezTo>
                      <a:cubicBezTo>
                        <a:pt x="640" y="216"/>
                        <a:pt x="704" y="336"/>
                        <a:pt x="768" y="432"/>
                      </a:cubicBezTo>
                      <a:cubicBezTo>
                        <a:pt x="832" y="528"/>
                        <a:pt x="896" y="648"/>
                        <a:pt x="960" y="720"/>
                      </a:cubicBezTo>
                      <a:cubicBezTo>
                        <a:pt x="1024" y="792"/>
                        <a:pt x="1088" y="864"/>
                        <a:pt x="1152" y="864"/>
                      </a:cubicBezTo>
                      <a:cubicBezTo>
                        <a:pt x="1216" y="864"/>
                        <a:pt x="1280" y="792"/>
                        <a:pt x="1344" y="720"/>
                      </a:cubicBezTo>
                      <a:cubicBezTo>
                        <a:pt x="1408" y="648"/>
                        <a:pt x="1472" y="528"/>
                        <a:pt x="1536" y="432"/>
                      </a:cubicBezTo>
                      <a:cubicBezTo>
                        <a:pt x="1600" y="336"/>
                        <a:pt x="1664" y="216"/>
                        <a:pt x="1728" y="144"/>
                      </a:cubicBezTo>
                      <a:cubicBezTo>
                        <a:pt x="1792" y="72"/>
                        <a:pt x="1856" y="0"/>
                        <a:pt x="1920" y="0"/>
                      </a:cubicBezTo>
                      <a:cubicBezTo>
                        <a:pt x="1984" y="0"/>
                        <a:pt x="2048" y="72"/>
                        <a:pt x="2112" y="144"/>
                      </a:cubicBezTo>
                      <a:cubicBezTo>
                        <a:pt x="2176" y="216"/>
                        <a:pt x="2240" y="336"/>
                        <a:pt x="2304" y="432"/>
                      </a:cubicBezTo>
                      <a:cubicBezTo>
                        <a:pt x="2368" y="528"/>
                        <a:pt x="2432" y="648"/>
                        <a:pt x="2496" y="720"/>
                      </a:cubicBezTo>
                      <a:cubicBezTo>
                        <a:pt x="2560" y="792"/>
                        <a:pt x="2624" y="864"/>
                        <a:pt x="2688" y="864"/>
                      </a:cubicBezTo>
                      <a:cubicBezTo>
                        <a:pt x="2752" y="864"/>
                        <a:pt x="2816" y="792"/>
                        <a:pt x="2880" y="720"/>
                      </a:cubicBezTo>
                      <a:cubicBezTo>
                        <a:pt x="2944" y="648"/>
                        <a:pt x="3008" y="528"/>
                        <a:pt x="3072" y="432"/>
                      </a:cubicBezTo>
                      <a:cubicBezTo>
                        <a:pt x="3136" y="336"/>
                        <a:pt x="3200" y="216"/>
                        <a:pt x="3264" y="144"/>
                      </a:cubicBezTo>
                      <a:cubicBezTo>
                        <a:pt x="3328" y="72"/>
                        <a:pt x="3392" y="0"/>
                        <a:pt x="3456" y="0"/>
                      </a:cubicBezTo>
                      <a:cubicBezTo>
                        <a:pt x="3520" y="0"/>
                        <a:pt x="3584" y="72"/>
                        <a:pt x="3648" y="144"/>
                      </a:cubicBezTo>
                      <a:cubicBezTo>
                        <a:pt x="3712" y="216"/>
                        <a:pt x="3776" y="324"/>
                        <a:pt x="3840" y="43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4184515" y="5486400"/>
                <a:ext cx="8018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/>
                  <a:t>y - x</a:t>
                </a:r>
                <a:endParaRPr lang="zh-CN" altLang="en-US" sz="2800" i="1" dirty="0"/>
              </a:p>
            </p:txBody>
          </p:sp>
        </p:grpSp>
      </p:grp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37947" y="5638799"/>
            <a:ext cx="2786853" cy="703911"/>
          </a:xfrm>
          <a:prstGeom prst="rect">
            <a:avLst/>
          </a:prstGeom>
          <a:blipFill rotWithShape="1">
            <a:blip r:embed="rId4" cstate="print"/>
            <a:stretch>
              <a:fillRect r="-3063" b="-1217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73325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同一波线上两质点间的相位差：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0464-40BE-4762-B6E8-A0200914597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762000" y="1600200"/>
            <a:ext cx="8229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rgbClr val="1C1C1C"/>
                </a:solidFill>
              </a:rPr>
              <a:t> x </a:t>
            </a:r>
            <a:r>
              <a:rPr lang="zh-CN" altLang="en-US" sz="2400" dirty="0">
                <a:solidFill>
                  <a:srgbClr val="1C1C1C"/>
                </a:solidFill>
              </a:rPr>
              <a:t>、</a:t>
            </a:r>
            <a:r>
              <a:rPr lang="en-US" altLang="zh-CN" sz="2400" i="1" dirty="0">
                <a:solidFill>
                  <a:srgbClr val="1C1C1C"/>
                </a:solidFill>
              </a:rPr>
              <a:t>t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均可变，表示振动状态的传播：</a:t>
            </a:r>
            <a:endParaRPr lang="el-GR" altLang="zh-CN" sz="2400" dirty="0">
              <a:solidFill>
                <a:srgbClr val="1C1C1C"/>
              </a:solidFill>
              <a:cs typeface="Times New Roman" panose="02020603050405020304" pitchFamily="18" charset="0"/>
            </a:endParaRP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平面简谐波的波动表达式的物理意义</a:t>
            </a:r>
          </a:p>
        </p:txBody>
      </p:sp>
      <p:grpSp>
        <p:nvGrpSpPr>
          <p:cNvPr id="566278" name="Group 6"/>
          <p:cNvGrpSpPr/>
          <p:nvPr/>
        </p:nvGrpSpPr>
        <p:grpSpPr bwMode="auto">
          <a:xfrm>
            <a:off x="838200" y="2259012"/>
            <a:ext cx="7862888" cy="2389188"/>
            <a:chOff x="526" y="1471"/>
            <a:chExt cx="4953" cy="1505"/>
          </a:xfrm>
        </p:grpSpPr>
        <p:sp>
          <p:nvSpPr>
            <p:cNvPr id="566279" name="Freeform 7"/>
            <p:cNvSpPr/>
            <p:nvPr/>
          </p:nvSpPr>
          <p:spPr bwMode="auto">
            <a:xfrm>
              <a:off x="1246" y="1937"/>
              <a:ext cx="3840" cy="864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144"/>
                </a:cxn>
                <a:cxn ang="0">
                  <a:pos x="384" y="0"/>
                </a:cxn>
                <a:cxn ang="0">
                  <a:pos x="576" y="144"/>
                </a:cxn>
                <a:cxn ang="0">
                  <a:pos x="768" y="432"/>
                </a:cxn>
                <a:cxn ang="0">
                  <a:pos x="960" y="720"/>
                </a:cxn>
                <a:cxn ang="0">
                  <a:pos x="1152" y="864"/>
                </a:cxn>
                <a:cxn ang="0">
                  <a:pos x="1344" y="720"/>
                </a:cxn>
                <a:cxn ang="0">
                  <a:pos x="1536" y="432"/>
                </a:cxn>
                <a:cxn ang="0">
                  <a:pos x="1728" y="144"/>
                </a:cxn>
                <a:cxn ang="0">
                  <a:pos x="1920" y="0"/>
                </a:cxn>
                <a:cxn ang="0">
                  <a:pos x="2112" y="144"/>
                </a:cxn>
                <a:cxn ang="0">
                  <a:pos x="2304" y="432"/>
                </a:cxn>
                <a:cxn ang="0">
                  <a:pos x="2496" y="720"/>
                </a:cxn>
                <a:cxn ang="0">
                  <a:pos x="2688" y="864"/>
                </a:cxn>
                <a:cxn ang="0">
                  <a:pos x="2880" y="720"/>
                </a:cxn>
                <a:cxn ang="0">
                  <a:pos x="3072" y="432"/>
                </a:cxn>
                <a:cxn ang="0">
                  <a:pos x="3264" y="144"/>
                </a:cxn>
                <a:cxn ang="0">
                  <a:pos x="3456" y="0"/>
                </a:cxn>
                <a:cxn ang="0">
                  <a:pos x="3648" y="144"/>
                </a:cxn>
                <a:cxn ang="0">
                  <a:pos x="3840" y="432"/>
                </a:cxn>
              </a:cxnLst>
              <a:rect l="0" t="0" r="r" b="b"/>
              <a:pathLst>
                <a:path w="3840" h="864">
                  <a:moveTo>
                    <a:pt x="0" y="432"/>
                  </a:moveTo>
                  <a:cubicBezTo>
                    <a:pt x="64" y="324"/>
                    <a:pt x="128" y="216"/>
                    <a:pt x="192" y="144"/>
                  </a:cubicBezTo>
                  <a:cubicBezTo>
                    <a:pt x="256" y="72"/>
                    <a:pt x="320" y="0"/>
                    <a:pt x="384" y="0"/>
                  </a:cubicBezTo>
                  <a:cubicBezTo>
                    <a:pt x="448" y="0"/>
                    <a:pt x="512" y="72"/>
                    <a:pt x="576" y="144"/>
                  </a:cubicBezTo>
                  <a:cubicBezTo>
                    <a:pt x="640" y="216"/>
                    <a:pt x="704" y="336"/>
                    <a:pt x="768" y="432"/>
                  </a:cubicBezTo>
                  <a:cubicBezTo>
                    <a:pt x="832" y="528"/>
                    <a:pt x="896" y="648"/>
                    <a:pt x="960" y="720"/>
                  </a:cubicBezTo>
                  <a:cubicBezTo>
                    <a:pt x="1024" y="792"/>
                    <a:pt x="1088" y="864"/>
                    <a:pt x="1152" y="864"/>
                  </a:cubicBezTo>
                  <a:cubicBezTo>
                    <a:pt x="1216" y="864"/>
                    <a:pt x="1280" y="792"/>
                    <a:pt x="1344" y="720"/>
                  </a:cubicBezTo>
                  <a:cubicBezTo>
                    <a:pt x="1408" y="648"/>
                    <a:pt x="1472" y="528"/>
                    <a:pt x="1536" y="432"/>
                  </a:cubicBezTo>
                  <a:cubicBezTo>
                    <a:pt x="1600" y="336"/>
                    <a:pt x="1664" y="216"/>
                    <a:pt x="1728" y="144"/>
                  </a:cubicBezTo>
                  <a:cubicBezTo>
                    <a:pt x="1792" y="72"/>
                    <a:pt x="1856" y="0"/>
                    <a:pt x="1920" y="0"/>
                  </a:cubicBezTo>
                  <a:cubicBezTo>
                    <a:pt x="1984" y="0"/>
                    <a:pt x="2048" y="72"/>
                    <a:pt x="2112" y="144"/>
                  </a:cubicBezTo>
                  <a:cubicBezTo>
                    <a:pt x="2176" y="216"/>
                    <a:pt x="2240" y="336"/>
                    <a:pt x="2304" y="432"/>
                  </a:cubicBezTo>
                  <a:cubicBezTo>
                    <a:pt x="2368" y="528"/>
                    <a:pt x="2432" y="648"/>
                    <a:pt x="2496" y="720"/>
                  </a:cubicBezTo>
                  <a:cubicBezTo>
                    <a:pt x="2560" y="792"/>
                    <a:pt x="2624" y="864"/>
                    <a:pt x="2688" y="864"/>
                  </a:cubicBezTo>
                  <a:cubicBezTo>
                    <a:pt x="2752" y="864"/>
                    <a:pt x="2816" y="792"/>
                    <a:pt x="2880" y="720"/>
                  </a:cubicBezTo>
                  <a:cubicBezTo>
                    <a:pt x="2944" y="648"/>
                    <a:pt x="3008" y="528"/>
                    <a:pt x="3072" y="432"/>
                  </a:cubicBezTo>
                  <a:cubicBezTo>
                    <a:pt x="3136" y="336"/>
                    <a:pt x="3200" y="216"/>
                    <a:pt x="3264" y="144"/>
                  </a:cubicBezTo>
                  <a:cubicBezTo>
                    <a:pt x="3328" y="72"/>
                    <a:pt x="3392" y="0"/>
                    <a:pt x="3456" y="0"/>
                  </a:cubicBezTo>
                  <a:cubicBezTo>
                    <a:pt x="3520" y="0"/>
                    <a:pt x="3584" y="72"/>
                    <a:pt x="3648" y="144"/>
                  </a:cubicBezTo>
                  <a:cubicBezTo>
                    <a:pt x="3712" y="216"/>
                    <a:pt x="3776" y="324"/>
                    <a:pt x="3840" y="432"/>
                  </a:cubicBezTo>
                </a:path>
              </a:pathLst>
            </a:custGeom>
            <a:noFill/>
            <a:ln w="28575" cap="flat" cmpd="sng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6280" name="Line 8"/>
            <p:cNvSpPr>
              <a:spLocks noChangeShapeType="1"/>
            </p:cNvSpPr>
            <p:nvPr/>
          </p:nvSpPr>
          <p:spPr bwMode="auto">
            <a:xfrm>
              <a:off x="526" y="2369"/>
              <a:ext cx="480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6281" name="Line 9"/>
            <p:cNvSpPr>
              <a:spLocks noChangeShapeType="1"/>
            </p:cNvSpPr>
            <p:nvPr/>
          </p:nvSpPr>
          <p:spPr bwMode="auto">
            <a:xfrm flipV="1">
              <a:off x="1630" y="1728"/>
              <a:ext cx="0" cy="124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Rectangle 10"/>
            <p:cNvSpPr>
              <a:spLocks noChangeArrowheads="1"/>
            </p:cNvSpPr>
            <p:nvPr/>
          </p:nvSpPr>
          <p:spPr bwMode="auto">
            <a:xfrm>
              <a:off x="1518" y="1471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5278" y="2264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1383" y="2325"/>
              <a:ext cx="255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566285" name="Line 13"/>
            <p:cNvSpPr>
              <a:spLocks noChangeShapeType="1"/>
            </p:cNvSpPr>
            <p:nvPr/>
          </p:nvSpPr>
          <p:spPr bwMode="auto">
            <a:xfrm>
              <a:off x="2398" y="2377"/>
              <a:ext cx="0" cy="38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86" name="Line 14"/>
            <p:cNvSpPr>
              <a:spLocks noChangeShapeType="1"/>
            </p:cNvSpPr>
            <p:nvPr/>
          </p:nvSpPr>
          <p:spPr bwMode="auto">
            <a:xfrm>
              <a:off x="3934" y="2377"/>
              <a:ext cx="0" cy="38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87" name="Line 15"/>
            <p:cNvSpPr>
              <a:spLocks noChangeShapeType="1"/>
            </p:cNvSpPr>
            <p:nvPr/>
          </p:nvSpPr>
          <p:spPr bwMode="auto">
            <a:xfrm>
              <a:off x="2398" y="2665"/>
              <a:ext cx="15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3020" y="2658"/>
              <a:ext cx="432" cy="288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566289" name="Freeform 17"/>
            <p:cNvSpPr/>
            <p:nvPr/>
          </p:nvSpPr>
          <p:spPr bwMode="auto">
            <a:xfrm>
              <a:off x="862" y="1937"/>
              <a:ext cx="3840" cy="864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144"/>
                </a:cxn>
                <a:cxn ang="0">
                  <a:pos x="384" y="0"/>
                </a:cxn>
                <a:cxn ang="0">
                  <a:pos x="576" y="144"/>
                </a:cxn>
                <a:cxn ang="0">
                  <a:pos x="768" y="432"/>
                </a:cxn>
                <a:cxn ang="0">
                  <a:pos x="960" y="720"/>
                </a:cxn>
                <a:cxn ang="0">
                  <a:pos x="1152" y="864"/>
                </a:cxn>
                <a:cxn ang="0">
                  <a:pos x="1344" y="720"/>
                </a:cxn>
                <a:cxn ang="0">
                  <a:pos x="1536" y="432"/>
                </a:cxn>
                <a:cxn ang="0">
                  <a:pos x="1728" y="144"/>
                </a:cxn>
                <a:cxn ang="0">
                  <a:pos x="1920" y="0"/>
                </a:cxn>
                <a:cxn ang="0">
                  <a:pos x="2112" y="144"/>
                </a:cxn>
                <a:cxn ang="0">
                  <a:pos x="2304" y="432"/>
                </a:cxn>
                <a:cxn ang="0">
                  <a:pos x="2496" y="720"/>
                </a:cxn>
                <a:cxn ang="0">
                  <a:pos x="2688" y="864"/>
                </a:cxn>
                <a:cxn ang="0">
                  <a:pos x="2880" y="720"/>
                </a:cxn>
                <a:cxn ang="0">
                  <a:pos x="3072" y="432"/>
                </a:cxn>
                <a:cxn ang="0">
                  <a:pos x="3264" y="144"/>
                </a:cxn>
                <a:cxn ang="0">
                  <a:pos x="3456" y="0"/>
                </a:cxn>
                <a:cxn ang="0">
                  <a:pos x="3648" y="144"/>
                </a:cxn>
                <a:cxn ang="0">
                  <a:pos x="3840" y="432"/>
                </a:cxn>
              </a:cxnLst>
              <a:rect l="0" t="0" r="r" b="b"/>
              <a:pathLst>
                <a:path w="3840" h="864">
                  <a:moveTo>
                    <a:pt x="0" y="432"/>
                  </a:moveTo>
                  <a:cubicBezTo>
                    <a:pt x="64" y="324"/>
                    <a:pt x="128" y="216"/>
                    <a:pt x="192" y="144"/>
                  </a:cubicBezTo>
                  <a:cubicBezTo>
                    <a:pt x="256" y="72"/>
                    <a:pt x="320" y="0"/>
                    <a:pt x="384" y="0"/>
                  </a:cubicBezTo>
                  <a:cubicBezTo>
                    <a:pt x="448" y="0"/>
                    <a:pt x="512" y="72"/>
                    <a:pt x="576" y="144"/>
                  </a:cubicBezTo>
                  <a:cubicBezTo>
                    <a:pt x="640" y="216"/>
                    <a:pt x="704" y="336"/>
                    <a:pt x="768" y="432"/>
                  </a:cubicBezTo>
                  <a:cubicBezTo>
                    <a:pt x="832" y="528"/>
                    <a:pt x="896" y="648"/>
                    <a:pt x="960" y="720"/>
                  </a:cubicBezTo>
                  <a:cubicBezTo>
                    <a:pt x="1024" y="792"/>
                    <a:pt x="1088" y="864"/>
                    <a:pt x="1152" y="864"/>
                  </a:cubicBezTo>
                  <a:cubicBezTo>
                    <a:pt x="1216" y="864"/>
                    <a:pt x="1280" y="792"/>
                    <a:pt x="1344" y="720"/>
                  </a:cubicBezTo>
                  <a:cubicBezTo>
                    <a:pt x="1408" y="648"/>
                    <a:pt x="1472" y="528"/>
                    <a:pt x="1536" y="432"/>
                  </a:cubicBezTo>
                  <a:cubicBezTo>
                    <a:pt x="1600" y="336"/>
                    <a:pt x="1664" y="216"/>
                    <a:pt x="1728" y="144"/>
                  </a:cubicBezTo>
                  <a:cubicBezTo>
                    <a:pt x="1792" y="72"/>
                    <a:pt x="1856" y="0"/>
                    <a:pt x="1920" y="0"/>
                  </a:cubicBezTo>
                  <a:cubicBezTo>
                    <a:pt x="1984" y="0"/>
                    <a:pt x="2048" y="72"/>
                    <a:pt x="2112" y="144"/>
                  </a:cubicBezTo>
                  <a:cubicBezTo>
                    <a:pt x="2176" y="216"/>
                    <a:pt x="2240" y="336"/>
                    <a:pt x="2304" y="432"/>
                  </a:cubicBezTo>
                  <a:cubicBezTo>
                    <a:pt x="2368" y="528"/>
                    <a:pt x="2432" y="648"/>
                    <a:pt x="2496" y="720"/>
                  </a:cubicBezTo>
                  <a:cubicBezTo>
                    <a:pt x="2560" y="792"/>
                    <a:pt x="2624" y="864"/>
                    <a:pt x="2688" y="864"/>
                  </a:cubicBezTo>
                  <a:cubicBezTo>
                    <a:pt x="2752" y="864"/>
                    <a:pt x="2816" y="792"/>
                    <a:pt x="2880" y="720"/>
                  </a:cubicBezTo>
                  <a:cubicBezTo>
                    <a:pt x="2944" y="648"/>
                    <a:pt x="3008" y="528"/>
                    <a:pt x="3072" y="432"/>
                  </a:cubicBezTo>
                  <a:cubicBezTo>
                    <a:pt x="3136" y="336"/>
                    <a:pt x="3200" y="216"/>
                    <a:pt x="3264" y="144"/>
                  </a:cubicBezTo>
                  <a:cubicBezTo>
                    <a:pt x="3328" y="72"/>
                    <a:pt x="3392" y="0"/>
                    <a:pt x="3456" y="0"/>
                  </a:cubicBezTo>
                  <a:cubicBezTo>
                    <a:pt x="3520" y="0"/>
                    <a:pt x="3584" y="72"/>
                    <a:pt x="3648" y="144"/>
                  </a:cubicBezTo>
                  <a:cubicBezTo>
                    <a:pt x="3712" y="216"/>
                    <a:pt x="3776" y="324"/>
                    <a:pt x="3840" y="43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6290" name="Text Box 18"/>
            <p:cNvSpPr txBox="1">
              <a:spLocks noChangeArrowheads="1"/>
            </p:cNvSpPr>
            <p:nvPr/>
          </p:nvSpPr>
          <p:spPr bwMode="auto">
            <a:xfrm>
              <a:off x="4126" y="1644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FF0000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66291" name="Text Box 19"/>
            <p:cNvSpPr txBox="1">
              <a:spLocks noChangeArrowheads="1"/>
            </p:cNvSpPr>
            <p:nvPr/>
          </p:nvSpPr>
          <p:spPr bwMode="auto">
            <a:xfrm>
              <a:off x="4422" y="1660"/>
              <a:ext cx="816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CC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CC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CC"/>
                  </a:solidFill>
                </a:rPr>
                <a:t>+</a:t>
              </a:r>
              <a:r>
                <a:rPr lang="el-GR" altLang="zh-CN" sz="2400">
                  <a:solidFill>
                    <a:srgbClr val="0000CC"/>
                  </a:solidFill>
                </a:rPr>
                <a:t>Δ</a:t>
              </a:r>
              <a:r>
                <a:rPr kumimoji="1" lang="en-US" altLang="zh-CN" sz="2400" i="1">
                  <a:solidFill>
                    <a:srgbClr val="0000CC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66292" name="Line 20"/>
            <p:cNvSpPr>
              <a:spLocks noChangeShapeType="1"/>
            </p:cNvSpPr>
            <p:nvPr/>
          </p:nvSpPr>
          <p:spPr bwMode="auto">
            <a:xfrm>
              <a:off x="862" y="2385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3" name="Line 21"/>
            <p:cNvSpPr>
              <a:spLocks noChangeShapeType="1"/>
            </p:cNvSpPr>
            <p:nvPr/>
          </p:nvSpPr>
          <p:spPr bwMode="auto">
            <a:xfrm>
              <a:off x="1246" y="2385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4" name="Line 22"/>
            <p:cNvSpPr>
              <a:spLocks noChangeShapeType="1"/>
            </p:cNvSpPr>
            <p:nvPr/>
          </p:nvSpPr>
          <p:spPr bwMode="auto">
            <a:xfrm>
              <a:off x="862" y="2529"/>
              <a:ext cx="38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5" name="Text Box 23"/>
            <p:cNvSpPr txBox="1">
              <a:spLocks noChangeArrowheads="1"/>
            </p:cNvSpPr>
            <p:nvPr/>
          </p:nvSpPr>
          <p:spPr bwMode="auto">
            <a:xfrm>
              <a:off x="804" y="2529"/>
              <a:ext cx="72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CC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CC"/>
                  </a:solidFill>
                </a:rPr>
                <a:t>u</a:t>
              </a:r>
              <a:r>
                <a:rPr lang="el-GR" altLang="zh-CN" sz="2400">
                  <a:solidFill>
                    <a:srgbClr val="0000CC"/>
                  </a:solidFill>
                </a:rPr>
                <a:t>Δ</a:t>
              </a:r>
              <a:r>
                <a:rPr kumimoji="1" lang="en-US" altLang="zh-CN" sz="2400" i="1">
                  <a:solidFill>
                    <a:srgbClr val="0000CC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66296" name="Line 24"/>
            <p:cNvSpPr>
              <a:spLocks noChangeShapeType="1"/>
            </p:cNvSpPr>
            <p:nvPr/>
          </p:nvSpPr>
          <p:spPr bwMode="auto">
            <a:xfrm>
              <a:off x="2719" y="1728"/>
              <a:ext cx="48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7" name="Text Box 25"/>
            <p:cNvSpPr txBox="1">
              <a:spLocks noChangeArrowheads="1"/>
            </p:cNvSpPr>
            <p:nvPr/>
          </p:nvSpPr>
          <p:spPr bwMode="auto">
            <a:xfrm>
              <a:off x="3178" y="159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31226" y="4648200"/>
                <a:ext cx="400564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/>
                  <a:t>y (x) = 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i="1" smtClean="0">
                            <a:latin typeface="Cambria Math"/>
                          </a:rPr>
                          <m:t>𝑐𝑜𝑠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[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𝜑</m:t>
                        </m:r>
                        <m:r>
                          <a:rPr lang="en-US" altLang="zh-CN" sz="2400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226" y="4648200"/>
                <a:ext cx="4005648" cy="64504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22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9488" y="4800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t</a:t>
            </a:r>
            <a:r>
              <a:rPr lang="zh-CN" altLang="en-US" sz="2400" dirty="0"/>
              <a:t>时刻的波形方程：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1000" y="5522687"/>
            <a:ext cx="320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t + ∆t</a:t>
            </a:r>
            <a:r>
              <a:rPr lang="zh-CN" altLang="en-US" sz="2400" dirty="0"/>
              <a:t>时刻的波形方程：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01360" y="5478447"/>
                <a:ext cx="4680640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/>
                  <a:t>y (x) = 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i="1" smtClean="0">
                            <a:latin typeface="Cambria Math"/>
                          </a:rPr>
                          <m:t>𝑐𝑜𝑠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[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+∆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𝜑</m:t>
                        </m:r>
                        <m:r>
                          <a:rPr lang="en-US" altLang="zh-CN" sz="2400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60" y="5478447"/>
                <a:ext cx="4680640" cy="64504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53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33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5674-823F-464D-B029-7803D3215225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676400" y="4114800"/>
          <a:ext cx="55483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8538760" imgH="12585600" progId="">
                  <p:embed/>
                </p:oleObj>
              </mc:Choice>
              <mc:Fallback>
                <p:oleObj name="公式" r:id="rId2" imgW="88538760" imgH="12585600" progId="">
                  <p:embed/>
                  <p:pic>
                    <p:nvPicPr>
                      <p:cNvPr id="0" name="Picture 1" descr="image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5548312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289536" y="4953000"/>
            <a:ext cx="7086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左边：</a:t>
            </a:r>
            <a:r>
              <a:rPr lang="en-US" altLang="zh-CN" sz="2400" i="1" dirty="0"/>
              <a:t>t</a:t>
            </a:r>
            <a:r>
              <a:rPr lang="en-US" altLang="zh-CN" sz="2400" dirty="0"/>
              <a:t> </a:t>
            </a:r>
            <a:r>
              <a:rPr lang="zh-CN" altLang="en-US" sz="2400" dirty="0"/>
              <a:t>时刻，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处质点的振动位移。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283677" y="5410200"/>
            <a:ext cx="6934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右边：</a:t>
            </a:r>
            <a:r>
              <a:rPr lang="en-US" altLang="zh-CN" sz="2400" i="1" dirty="0"/>
              <a:t>t</a:t>
            </a:r>
            <a:r>
              <a:rPr lang="en-US" altLang="zh-CN" sz="2400" dirty="0"/>
              <a:t> +</a:t>
            </a:r>
            <a:r>
              <a:rPr lang="en-US" altLang="zh-CN" sz="2400" dirty="0"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时刻，</a:t>
            </a:r>
            <a:r>
              <a:rPr lang="en-US" altLang="zh-CN" sz="2400" i="1" dirty="0"/>
              <a:t>x</a:t>
            </a:r>
            <a:r>
              <a:rPr lang="en-US" altLang="zh-CN" sz="2400" dirty="0"/>
              <a:t> + </a:t>
            </a:r>
            <a:r>
              <a:rPr lang="en-US" altLang="zh-CN" sz="2400" i="1" dirty="0" err="1"/>
              <a:t>u</a:t>
            </a:r>
            <a:r>
              <a:rPr lang="en-US" altLang="zh-CN" sz="2400" dirty="0" err="1"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ym typeface="Symbol" panose="05050102010706020507" pitchFamily="18" charset="2"/>
              </a:rPr>
              <a:t>t</a:t>
            </a:r>
            <a:r>
              <a:rPr lang="en-US" altLang="zh-CN" sz="2400" dirty="0"/>
              <a:t> </a:t>
            </a:r>
            <a:r>
              <a:rPr lang="zh-CN" altLang="en-US" sz="2400" dirty="0"/>
              <a:t>处质点的振动位移。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800100" y="5867400"/>
            <a:ext cx="8077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en-US" altLang="zh-CN" sz="2400" i="1" dirty="0"/>
              <a:t>t</a:t>
            </a:r>
            <a:r>
              <a:rPr lang="en-US" altLang="zh-CN" sz="2400" dirty="0"/>
              <a:t> </a:t>
            </a:r>
            <a:r>
              <a:rPr lang="zh-CN" altLang="en-US" sz="2400" dirty="0"/>
              <a:t>时刻，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处质点的振动状态经</a:t>
            </a:r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t</a:t>
            </a:r>
            <a:r>
              <a:rPr lang="en-US" altLang="zh-CN" sz="2400" dirty="0"/>
              <a:t> </a:t>
            </a:r>
            <a:r>
              <a:rPr lang="zh-CN" altLang="en-US" sz="2400" dirty="0"/>
              <a:t>时间传到了</a:t>
            </a:r>
            <a:r>
              <a:rPr lang="en-US" altLang="zh-CN" sz="2400" i="1" dirty="0"/>
              <a:t>x</a:t>
            </a:r>
            <a:r>
              <a:rPr lang="en-US" altLang="zh-CN" sz="2400" dirty="0"/>
              <a:t> + </a:t>
            </a:r>
            <a:r>
              <a:rPr lang="en-US" altLang="zh-CN" sz="2400" i="1" dirty="0" err="1"/>
              <a:t>u</a:t>
            </a:r>
            <a:r>
              <a:rPr lang="en-US" altLang="zh-CN" sz="2400" dirty="0" err="1"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ym typeface="Symbol" panose="05050102010706020507" pitchFamily="18" charset="2"/>
              </a:rPr>
              <a:t>t</a:t>
            </a:r>
            <a:r>
              <a:rPr lang="en-US" altLang="zh-CN" sz="2400" dirty="0"/>
              <a:t> </a:t>
            </a:r>
            <a:r>
              <a:rPr lang="zh-CN" altLang="en-US" sz="2400" dirty="0"/>
              <a:t>处。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平面简谐波的波动表达式的物理意义</a:t>
            </a:r>
          </a:p>
        </p:txBody>
      </p:sp>
      <p:grpSp>
        <p:nvGrpSpPr>
          <p:cNvPr id="10" name="Group 6"/>
          <p:cNvGrpSpPr/>
          <p:nvPr/>
        </p:nvGrpSpPr>
        <p:grpSpPr bwMode="auto">
          <a:xfrm>
            <a:off x="838200" y="1676400"/>
            <a:ext cx="7862888" cy="2389188"/>
            <a:chOff x="526" y="1471"/>
            <a:chExt cx="4953" cy="1505"/>
          </a:xfrm>
        </p:grpSpPr>
        <p:sp>
          <p:nvSpPr>
            <p:cNvPr id="11" name="Freeform 7"/>
            <p:cNvSpPr/>
            <p:nvPr/>
          </p:nvSpPr>
          <p:spPr bwMode="auto">
            <a:xfrm>
              <a:off x="1246" y="1937"/>
              <a:ext cx="3840" cy="864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144"/>
                </a:cxn>
                <a:cxn ang="0">
                  <a:pos x="384" y="0"/>
                </a:cxn>
                <a:cxn ang="0">
                  <a:pos x="576" y="144"/>
                </a:cxn>
                <a:cxn ang="0">
                  <a:pos x="768" y="432"/>
                </a:cxn>
                <a:cxn ang="0">
                  <a:pos x="960" y="720"/>
                </a:cxn>
                <a:cxn ang="0">
                  <a:pos x="1152" y="864"/>
                </a:cxn>
                <a:cxn ang="0">
                  <a:pos x="1344" y="720"/>
                </a:cxn>
                <a:cxn ang="0">
                  <a:pos x="1536" y="432"/>
                </a:cxn>
                <a:cxn ang="0">
                  <a:pos x="1728" y="144"/>
                </a:cxn>
                <a:cxn ang="0">
                  <a:pos x="1920" y="0"/>
                </a:cxn>
                <a:cxn ang="0">
                  <a:pos x="2112" y="144"/>
                </a:cxn>
                <a:cxn ang="0">
                  <a:pos x="2304" y="432"/>
                </a:cxn>
                <a:cxn ang="0">
                  <a:pos x="2496" y="720"/>
                </a:cxn>
                <a:cxn ang="0">
                  <a:pos x="2688" y="864"/>
                </a:cxn>
                <a:cxn ang="0">
                  <a:pos x="2880" y="720"/>
                </a:cxn>
                <a:cxn ang="0">
                  <a:pos x="3072" y="432"/>
                </a:cxn>
                <a:cxn ang="0">
                  <a:pos x="3264" y="144"/>
                </a:cxn>
                <a:cxn ang="0">
                  <a:pos x="3456" y="0"/>
                </a:cxn>
                <a:cxn ang="0">
                  <a:pos x="3648" y="144"/>
                </a:cxn>
                <a:cxn ang="0">
                  <a:pos x="3840" y="432"/>
                </a:cxn>
              </a:cxnLst>
              <a:rect l="0" t="0" r="r" b="b"/>
              <a:pathLst>
                <a:path w="3840" h="864">
                  <a:moveTo>
                    <a:pt x="0" y="432"/>
                  </a:moveTo>
                  <a:cubicBezTo>
                    <a:pt x="64" y="324"/>
                    <a:pt x="128" y="216"/>
                    <a:pt x="192" y="144"/>
                  </a:cubicBezTo>
                  <a:cubicBezTo>
                    <a:pt x="256" y="72"/>
                    <a:pt x="320" y="0"/>
                    <a:pt x="384" y="0"/>
                  </a:cubicBezTo>
                  <a:cubicBezTo>
                    <a:pt x="448" y="0"/>
                    <a:pt x="512" y="72"/>
                    <a:pt x="576" y="144"/>
                  </a:cubicBezTo>
                  <a:cubicBezTo>
                    <a:pt x="640" y="216"/>
                    <a:pt x="704" y="336"/>
                    <a:pt x="768" y="432"/>
                  </a:cubicBezTo>
                  <a:cubicBezTo>
                    <a:pt x="832" y="528"/>
                    <a:pt x="896" y="648"/>
                    <a:pt x="960" y="720"/>
                  </a:cubicBezTo>
                  <a:cubicBezTo>
                    <a:pt x="1024" y="792"/>
                    <a:pt x="1088" y="864"/>
                    <a:pt x="1152" y="864"/>
                  </a:cubicBezTo>
                  <a:cubicBezTo>
                    <a:pt x="1216" y="864"/>
                    <a:pt x="1280" y="792"/>
                    <a:pt x="1344" y="720"/>
                  </a:cubicBezTo>
                  <a:cubicBezTo>
                    <a:pt x="1408" y="648"/>
                    <a:pt x="1472" y="528"/>
                    <a:pt x="1536" y="432"/>
                  </a:cubicBezTo>
                  <a:cubicBezTo>
                    <a:pt x="1600" y="336"/>
                    <a:pt x="1664" y="216"/>
                    <a:pt x="1728" y="144"/>
                  </a:cubicBezTo>
                  <a:cubicBezTo>
                    <a:pt x="1792" y="72"/>
                    <a:pt x="1856" y="0"/>
                    <a:pt x="1920" y="0"/>
                  </a:cubicBezTo>
                  <a:cubicBezTo>
                    <a:pt x="1984" y="0"/>
                    <a:pt x="2048" y="72"/>
                    <a:pt x="2112" y="144"/>
                  </a:cubicBezTo>
                  <a:cubicBezTo>
                    <a:pt x="2176" y="216"/>
                    <a:pt x="2240" y="336"/>
                    <a:pt x="2304" y="432"/>
                  </a:cubicBezTo>
                  <a:cubicBezTo>
                    <a:pt x="2368" y="528"/>
                    <a:pt x="2432" y="648"/>
                    <a:pt x="2496" y="720"/>
                  </a:cubicBezTo>
                  <a:cubicBezTo>
                    <a:pt x="2560" y="792"/>
                    <a:pt x="2624" y="864"/>
                    <a:pt x="2688" y="864"/>
                  </a:cubicBezTo>
                  <a:cubicBezTo>
                    <a:pt x="2752" y="864"/>
                    <a:pt x="2816" y="792"/>
                    <a:pt x="2880" y="720"/>
                  </a:cubicBezTo>
                  <a:cubicBezTo>
                    <a:pt x="2944" y="648"/>
                    <a:pt x="3008" y="528"/>
                    <a:pt x="3072" y="432"/>
                  </a:cubicBezTo>
                  <a:cubicBezTo>
                    <a:pt x="3136" y="336"/>
                    <a:pt x="3200" y="216"/>
                    <a:pt x="3264" y="144"/>
                  </a:cubicBezTo>
                  <a:cubicBezTo>
                    <a:pt x="3328" y="72"/>
                    <a:pt x="3392" y="0"/>
                    <a:pt x="3456" y="0"/>
                  </a:cubicBezTo>
                  <a:cubicBezTo>
                    <a:pt x="3520" y="0"/>
                    <a:pt x="3584" y="72"/>
                    <a:pt x="3648" y="144"/>
                  </a:cubicBezTo>
                  <a:cubicBezTo>
                    <a:pt x="3712" y="216"/>
                    <a:pt x="3776" y="324"/>
                    <a:pt x="3840" y="432"/>
                  </a:cubicBezTo>
                </a:path>
              </a:pathLst>
            </a:custGeom>
            <a:noFill/>
            <a:ln w="28575" cap="flat" cmpd="sng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26" y="2369"/>
              <a:ext cx="480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630" y="1728"/>
              <a:ext cx="0" cy="124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518" y="1471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278" y="2264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83" y="2325"/>
              <a:ext cx="255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398" y="2377"/>
              <a:ext cx="0" cy="38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934" y="2377"/>
              <a:ext cx="0" cy="38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398" y="2665"/>
              <a:ext cx="15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020" y="2658"/>
              <a:ext cx="432" cy="288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862" y="1937"/>
              <a:ext cx="3840" cy="864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144"/>
                </a:cxn>
                <a:cxn ang="0">
                  <a:pos x="384" y="0"/>
                </a:cxn>
                <a:cxn ang="0">
                  <a:pos x="576" y="144"/>
                </a:cxn>
                <a:cxn ang="0">
                  <a:pos x="768" y="432"/>
                </a:cxn>
                <a:cxn ang="0">
                  <a:pos x="960" y="720"/>
                </a:cxn>
                <a:cxn ang="0">
                  <a:pos x="1152" y="864"/>
                </a:cxn>
                <a:cxn ang="0">
                  <a:pos x="1344" y="720"/>
                </a:cxn>
                <a:cxn ang="0">
                  <a:pos x="1536" y="432"/>
                </a:cxn>
                <a:cxn ang="0">
                  <a:pos x="1728" y="144"/>
                </a:cxn>
                <a:cxn ang="0">
                  <a:pos x="1920" y="0"/>
                </a:cxn>
                <a:cxn ang="0">
                  <a:pos x="2112" y="144"/>
                </a:cxn>
                <a:cxn ang="0">
                  <a:pos x="2304" y="432"/>
                </a:cxn>
                <a:cxn ang="0">
                  <a:pos x="2496" y="720"/>
                </a:cxn>
                <a:cxn ang="0">
                  <a:pos x="2688" y="864"/>
                </a:cxn>
                <a:cxn ang="0">
                  <a:pos x="2880" y="720"/>
                </a:cxn>
                <a:cxn ang="0">
                  <a:pos x="3072" y="432"/>
                </a:cxn>
                <a:cxn ang="0">
                  <a:pos x="3264" y="144"/>
                </a:cxn>
                <a:cxn ang="0">
                  <a:pos x="3456" y="0"/>
                </a:cxn>
                <a:cxn ang="0">
                  <a:pos x="3648" y="144"/>
                </a:cxn>
                <a:cxn ang="0">
                  <a:pos x="3840" y="432"/>
                </a:cxn>
              </a:cxnLst>
              <a:rect l="0" t="0" r="r" b="b"/>
              <a:pathLst>
                <a:path w="3840" h="864">
                  <a:moveTo>
                    <a:pt x="0" y="432"/>
                  </a:moveTo>
                  <a:cubicBezTo>
                    <a:pt x="64" y="324"/>
                    <a:pt x="128" y="216"/>
                    <a:pt x="192" y="144"/>
                  </a:cubicBezTo>
                  <a:cubicBezTo>
                    <a:pt x="256" y="72"/>
                    <a:pt x="320" y="0"/>
                    <a:pt x="384" y="0"/>
                  </a:cubicBezTo>
                  <a:cubicBezTo>
                    <a:pt x="448" y="0"/>
                    <a:pt x="512" y="72"/>
                    <a:pt x="576" y="144"/>
                  </a:cubicBezTo>
                  <a:cubicBezTo>
                    <a:pt x="640" y="216"/>
                    <a:pt x="704" y="336"/>
                    <a:pt x="768" y="432"/>
                  </a:cubicBezTo>
                  <a:cubicBezTo>
                    <a:pt x="832" y="528"/>
                    <a:pt x="896" y="648"/>
                    <a:pt x="960" y="720"/>
                  </a:cubicBezTo>
                  <a:cubicBezTo>
                    <a:pt x="1024" y="792"/>
                    <a:pt x="1088" y="864"/>
                    <a:pt x="1152" y="864"/>
                  </a:cubicBezTo>
                  <a:cubicBezTo>
                    <a:pt x="1216" y="864"/>
                    <a:pt x="1280" y="792"/>
                    <a:pt x="1344" y="720"/>
                  </a:cubicBezTo>
                  <a:cubicBezTo>
                    <a:pt x="1408" y="648"/>
                    <a:pt x="1472" y="528"/>
                    <a:pt x="1536" y="432"/>
                  </a:cubicBezTo>
                  <a:cubicBezTo>
                    <a:pt x="1600" y="336"/>
                    <a:pt x="1664" y="216"/>
                    <a:pt x="1728" y="144"/>
                  </a:cubicBezTo>
                  <a:cubicBezTo>
                    <a:pt x="1792" y="72"/>
                    <a:pt x="1856" y="0"/>
                    <a:pt x="1920" y="0"/>
                  </a:cubicBezTo>
                  <a:cubicBezTo>
                    <a:pt x="1984" y="0"/>
                    <a:pt x="2048" y="72"/>
                    <a:pt x="2112" y="144"/>
                  </a:cubicBezTo>
                  <a:cubicBezTo>
                    <a:pt x="2176" y="216"/>
                    <a:pt x="2240" y="336"/>
                    <a:pt x="2304" y="432"/>
                  </a:cubicBezTo>
                  <a:cubicBezTo>
                    <a:pt x="2368" y="528"/>
                    <a:pt x="2432" y="648"/>
                    <a:pt x="2496" y="720"/>
                  </a:cubicBezTo>
                  <a:cubicBezTo>
                    <a:pt x="2560" y="792"/>
                    <a:pt x="2624" y="864"/>
                    <a:pt x="2688" y="864"/>
                  </a:cubicBezTo>
                  <a:cubicBezTo>
                    <a:pt x="2752" y="864"/>
                    <a:pt x="2816" y="792"/>
                    <a:pt x="2880" y="720"/>
                  </a:cubicBezTo>
                  <a:cubicBezTo>
                    <a:pt x="2944" y="648"/>
                    <a:pt x="3008" y="528"/>
                    <a:pt x="3072" y="432"/>
                  </a:cubicBezTo>
                  <a:cubicBezTo>
                    <a:pt x="3136" y="336"/>
                    <a:pt x="3200" y="216"/>
                    <a:pt x="3264" y="144"/>
                  </a:cubicBezTo>
                  <a:cubicBezTo>
                    <a:pt x="3328" y="72"/>
                    <a:pt x="3392" y="0"/>
                    <a:pt x="3456" y="0"/>
                  </a:cubicBezTo>
                  <a:cubicBezTo>
                    <a:pt x="3520" y="0"/>
                    <a:pt x="3584" y="72"/>
                    <a:pt x="3648" y="144"/>
                  </a:cubicBezTo>
                  <a:cubicBezTo>
                    <a:pt x="3712" y="216"/>
                    <a:pt x="3776" y="324"/>
                    <a:pt x="3840" y="43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126" y="1644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FF0000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422" y="1660"/>
              <a:ext cx="816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CC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CC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CC"/>
                  </a:solidFill>
                </a:rPr>
                <a:t>+</a:t>
              </a:r>
              <a:r>
                <a:rPr lang="el-GR" altLang="zh-CN" sz="2400">
                  <a:solidFill>
                    <a:srgbClr val="0000CC"/>
                  </a:solidFill>
                </a:rPr>
                <a:t>Δ</a:t>
              </a:r>
              <a:r>
                <a:rPr kumimoji="1" lang="en-US" altLang="zh-CN" sz="2400" i="1">
                  <a:solidFill>
                    <a:srgbClr val="0000CC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2" y="2385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246" y="2385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62" y="2529"/>
              <a:ext cx="38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804" y="2529"/>
              <a:ext cx="72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CC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CC"/>
                  </a:solidFill>
                </a:rPr>
                <a:t>u</a:t>
              </a:r>
              <a:r>
                <a:rPr lang="el-GR" altLang="zh-CN" sz="2400">
                  <a:solidFill>
                    <a:srgbClr val="0000CC"/>
                  </a:solidFill>
                </a:rPr>
                <a:t>Δ</a:t>
              </a:r>
              <a:r>
                <a:rPr kumimoji="1" lang="en-US" altLang="zh-CN" sz="2400" i="1">
                  <a:solidFill>
                    <a:srgbClr val="0000CC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719" y="1728"/>
              <a:ext cx="48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178" y="159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5C0D-2802-4C6C-ABB8-0D6087A452AF}" type="slidenum">
              <a:rPr lang="en-US" altLang="zh-CN"/>
              <a:pPr/>
              <a:t>28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904762" imgH="4935945"/>
        </mc:Choice>
        <mc:Fallback>
          <p:control r:id="rId1" imgW="7904762" imgH="4935945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0238" y="1236663"/>
                  <a:ext cx="7904162" cy="4935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79FD85D-46F6-434A-9A2D-49EC99EC41E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84683" name="Text Box 1035"/>
          <p:cNvSpPr txBox="1">
            <a:spLocks noChangeArrowheads="1"/>
          </p:cNvSpPr>
          <p:nvPr/>
        </p:nvSpPr>
        <p:spPr bwMode="auto">
          <a:xfrm>
            <a:off x="533400" y="615462"/>
            <a:ext cx="2971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zh-CN" altLang="en-US" sz="2400" dirty="0">
                <a:solidFill>
                  <a:srgbClr val="CC0000"/>
                </a:solidFill>
              </a:rPr>
              <a:t>讨论</a:t>
            </a:r>
            <a:r>
              <a:rPr lang="zh-CN" altLang="en-US" sz="2400" dirty="0">
                <a:solidFill>
                  <a:schemeClr val="tx1"/>
                </a:solidFill>
              </a:rPr>
              <a:t>：如图简谐波以余弦函数表示，</a:t>
            </a:r>
            <a:r>
              <a:rPr lang="zh-CN" altLang="en-US" sz="2400" dirty="0">
                <a:solidFill>
                  <a:srgbClr val="CC0000"/>
                </a:solidFill>
              </a:rPr>
              <a:t>求 </a:t>
            </a:r>
            <a:r>
              <a:rPr lang="en-US" altLang="zh-CN" sz="2400" b="0" i="1" dirty="0">
                <a:solidFill>
                  <a:schemeClr val="tx1"/>
                </a:solidFill>
              </a:rPr>
              <a:t>O</a:t>
            </a:r>
            <a:r>
              <a:rPr lang="zh-CN" altLang="en-US" sz="2400" b="0" dirty="0">
                <a:solidFill>
                  <a:schemeClr val="tx1"/>
                </a:solidFill>
              </a:rPr>
              <a:t>、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zh-CN" altLang="en-US" sz="2400" b="0" i="1" dirty="0">
                <a:solidFill>
                  <a:schemeClr val="tx1"/>
                </a:solidFill>
              </a:rPr>
              <a:t>、</a:t>
            </a:r>
            <a:r>
              <a:rPr lang="en-US" altLang="zh-CN" sz="2400" b="0" i="1" dirty="0">
                <a:solidFill>
                  <a:schemeClr val="tx1"/>
                </a:solidFill>
              </a:rPr>
              <a:t>b</a:t>
            </a:r>
            <a:r>
              <a:rPr lang="zh-CN" altLang="en-US" sz="2400" b="0" i="1" dirty="0">
                <a:solidFill>
                  <a:schemeClr val="tx1"/>
                </a:solidFill>
              </a:rPr>
              <a:t>、</a:t>
            </a:r>
            <a:r>
              <a:rPr lang="en-US" altLang="zh-CN" sz="2400" b="0" i="1" dirty="0">
                <a:solidFill>
                  <a:schemeClr val="tx1"/>
                </a:solidFill>
              </a:rPr>
              <a:t>c</a:t>
            </a:r>
            <a:r>
              <a:rPr lang="en-US" altLang="zh-CN" sz="2400" dirty="0">
                <a:solidFill>
                  <a:srgbClr val="CC0000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各点振动</a:t>
            </a:r>
            <a:r>
              <a:rPr lang="zh-CN" altLang="en-US" sz="2400" dirty="0">
                <a:solidFill>
                  <a:srgbClr val="CC0000"/>
                </a:solidFill>
              </a:rPr>
              <a:t>初相位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84684" name="Object 1036"/>
          <p:cNvGraphicFramePr>
            <a:graphicFrameLocks noChangeAspect="1"/>
          </p:cNvGraphicFramePr>
          <p:nvPr/>
        </p:nvGraphicFramePr>
        <p:xfrm>
          <a:off x="687388" y="2330450"/>
          <a:ext cx="2127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0" imgH="8229600" progId="">
                  <p:embed/>
                </p:oleObj>
              </mc:Choice>
              <mc:Fallback>
                <p:oleObj name="Equation" r:id="rId2" imgW="32004000" imgH="8229600" progId="">
                  <p:embed/>
                  <p:pic>
                    <p:nvPicPr>
                      <p:cNvPr id="0" name="Picture 23" descr="image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330450"/>
                        <a:ext cx="21272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4861" name="Group 1213"/>
          <p:cNvGrpSpPr/>
          <p:nvPr/>
        </p:nvGrpSpPr>
        <p:grpSpPr bwMode="auto">
          <a:xfrm>
            <a:off x="3711575" y="609600"/>
            <a:ext cx="5070475" cy="2133600"/>
            <a:chOff x="2338" y="384"/>
            <a:chExt cx="3194" cy="1344"/>
          </a:xfrm>
        </p:grpSpPr>
        <p:sp>
          <p:nvSpPr>
            <p:cNvPr id="284678" name="Rectangle 1030"/>
            <p:cNvSpPr>
              <a:spLocks noChangeArrowheads="1"/>
            </p:cNvSpPr>
            <p:nvPr/>
          </p:nvSpPr>
          <p:spPr bwMode="auto">
            <a:xfrm>
              <a:off x="2338" y="384"/>
              <a:ext cx="3175" cy="1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27" name="Text Box 1079"/>
            <p:cNvSpPr txBox="1">
              <a:spLocks noChangeArrowheads="1"/>
            </p:cNvSpPr>
            <p:nvPr/>
          </p:nvSpPr>
          <p:spPr bwMode="auto">
            <a:xfrm>
              <a:off x="3065" y="111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0" i="1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4728" name="Line 1080"/>
            <p:cNvSpPr>
              <a:spLocks noChangeShapeType="1"/>
            </p:cNvSpPr>
            <p:nvPr/>
          </p:nvSpPr>
          <p:spPr bwMode="auto">
            <a:xfrm flipV="1">
              <a:off x="3293" y="454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4729" name="Object 1081"/>
            <p:cNvGraphicFramePr>
              <a:graphicFrameLocks noChangeAspect="1"/>
            </p:cNvGraphicFramePr>
            <p:nvPr/>
          </p:nvGraphicFramePr>
          <p:xfrm>
            <a:off x="3316" y="415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572000" imgH="5791200" progId="">
                    <p:embed/>
                  </p:oleObj>
                </mc:Choice>
                <mc:Fallback>
                  <p:oleObj name="公式" r:id="rId4" imgW="4572000" imgH="5791200" progId="">
                    <p:embed/>
                    <p:pic>
                      <p:nvPicPr>
                        <p:cNvPr id="0" name="Picture 22" descr="image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415"/>
                          <a:ext cx="22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4730" name="Object 1082"/>
            <p:cNvGraphicFramePr>
              <a:graphicFrameLocks noChangeAspect="1"/>
            </p:cNvGraphicFramePr>
            <p:nvPr/>
          </p:nvGraphicFramePr>
          <p:xfrm>
            <a:off x="5313" y="1197"/>
            <a:ext cx="21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646" imgH="190335" progId="">
                    <p:embed/>
                  </p:oleObj>
                </mc:Choice>
                <mc:Fallback>
                  <p:oleObj name="公式" r:id="rId6" imgW="177646" imgH="190335" progId="">
                    <p:embed/>
                    <p:pic>
                      <p:nvPicPr>
                        <p:cNvPr id="0" name="Picture 21" descr="image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3" y="1197"/>
                          <a:ext cx="219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731" name="Line 1083"/>
            <p:cNvSpPr>
              <a:spLocks noChangeShapeType="1"/>
            </p:cNvSpPr>
            <p:nvPr/>
          </p:nvSpPr>
          <p:spPr bwMode="auto">
            <a:xfrm>
              <a:off x="3293" y="763"/>
              <a:ext cx="188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32" name="Line 1084"/>
            <p:cNvSpPr>
              <a:spLocks noChangeShapeType="1"/>
            </p:cNvSpPr>
            <p:nvPr/>
          </p:nvSpPr>
          <p:spPr bwMode="auto">
            <a:xfrm>
              <a:off x="3293" y="1529"/>
              <a:ext cx="188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33" name="Line 1085"/>
            <p:cNvSpPr>
              <a:spLocks noChangeShapeType="1"/>
            </p:cNvSpPr>
            <p:nvPr/>
          </p:nvSpPr>
          <p:spPr bwMode="auto">
            <a:xfrm>
              <a:off x="3656" y="741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34" name="Line 1086"/>
            <p:cNvSpPr>
              <a:spLocks noChangeShapeType="1"/>
            </p:cNvSpPr>
            <p:nvPr/>
          </p:nvSpPr>
          <p:spPr bwMode="auto">
            <a:xfrm>
              <a:off x="4745" y="741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35" name="Line 1087"/>
            <p:cNvSpPr>
              <a:spLocks noChangeShapeType="1"/>
            </p:cNvSpPr>
            <p:nvPr/>
          </p:nvSpPr>
          <p:spPr bwMode="auto">
            <a:xfrm>
              <a:off x="4382" y="741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36" name="Line 1088"/>
            <p:cNvSpPr>
              <a:spLocks noChangeShapeType="1"/>
            </p:cNvSpPr>
            <p:nvPr/>
          </p:nvSpPr>
          <p:spPr bwMode="auto">
            <a:xfrm>
              <a:off x="4019" y="741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37" name="Line 1089"/>
            <p:cNvSpPr>
              <a:spLocks noChangeShapeType="1"/>
            </p:cNvSpPr>
            <p:nvPr/>
          </p:nvSpPr>
          <p:spPr bwMode="auto">
            <a:xfrm>
              <a:off x="5109" y="741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4738" name="Object 1090"/>
            <p:cNvGraphicFramePr>
              <a:graphicFrameLocks noChangeAspect="1"/>
            </p:cNvGraphicFramePr>
            <p:nvPr/>
          </p:nvGraphicFramePr>
          <p:xfrm>
            <a:off x="3881" y="502"/>
            <a:ext cx="23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77646" imgH="190335" progId="">
                    <p:embed/>
                  </p:oleObj>
                </mc:Choice>
                <mc:Fallback>
                  <p:oleObj name="公式" r:id="rId8" imgW="177646" imgH="190335" progId="">
                    <p:embed/>
                    <p:pic>
                      <p:nvPicPr>
                        <p:cNvPr id="0" name="Picture 20" descr="image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502"/>
                          <a:ext cx="233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739" name="Text Box 1091"/>
            <p:cNvSpPr txBox="1">
              <a:spLocks noChangeArrowheads="1"/>
            </p:cNvSpPr>
            <p:nvPr/>
          </p:nvSpPr>
          <p:spPr bwMode="auto">
            <a:xfrm>
              <a:off x="3545" y="10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CC0000"/>
                  </a:solidFill>
                </a:rPr>
                <a:t>a</a:t>
              </a:r>
            </a:p>
          </p:txBody>
        </p:sp>
        <p:sp>
          <p:nvSpPr>
            <p:cNvPr id="284740" name="Text Box 1092"/>
            <p:cNvSpPr txBox="1">
              <a:spLocks noChangeArrowheads="1"/>
            </p:cNvSpPr>
            <p:nvPr/>
          </p:nvSpPr>
          <p:spPr bwMode="auto">
            <a:xfrm>
              <a:off x="3881" y="8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CC0000"/>
                  </a:solidFill>
                </a:rPr>
                <a:t>b</a:t>
              </a:r>
              <a:endParaRPr lang="en-US" altLang="zh-CN" b="0" i="1">
                <a:solidFill>
                  <a:schemeClr val="tx1"/>
                </a:solidFill>
              </a:endParaRPr>
            </a:p>
          </p:txBody>
        </p:sp>
        <p:sp>
          <p:nvSpPr>
            <p:cNvPr id="284741" name="Text Box 1093"/>
            <p:cNvSpPr txBox="1">
              <a:spLocks noChangeArrowheads="1"/>
            </p:cNvSpPr>
            <p:nvPr/>
          </p:nvSpPr>
          <p:spPr bwMode="auto">
            <a:xfrm>
              <a:off x="4265" y="1042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CC0000"/>
                  </a:solidFill>
                </a:rPr>
                <a:t>c</a:t>
              </a:r>
            </a:p>
          </p:txBody>
        </p:sp>
        <p:sp>
          <p:nvSpPr>
            <p:cNvPr id="284742" name="Line 1094"/>
            <p:cNvSpPr>
              <a:spLocks noChangeShapeType="1"/>
            </p:cNvSpPr>
            <p:nvPr/>
          </p:nvSpPr>
          <p:spPr bwMode="auto">
            <a:xfrm>
              <a:off x="2777" y="1138"/>
              <a:ext cx="2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43" name="AutoShape 1095"/>
            <p:cNvSpPr>
              <a:spLocks noChangeArrowheads="1"/>
            </p:cNvSpPr>
            <p:nvPr/>
          </p:nvSpPr>
          <p:spPr bwMode="auto">
            <a:xfrm>
              <a:off x="4121" y="562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DE3EA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4744" name="Object 1096"/>
            <p:cNvGraphicFramePr>
              <a:graphicFrameLocks noChangeAspect="1"/>
            </p:cNvGraphicFramePr>
            <p:nvPr/>
          </p:nvGraphicFramePr>
          <p:xfrm>
            <a:off x="3065" y="625"/>
            <a:ext cx="20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15806" imgH="228501" progId="">
                    <p:embed/>
                  </p:oleObj>
                </mc:Choice>
                <mc:Fallback>
                  <p:oleObj name="公式" r:id="rId10" imgW="215806" imgH="228501" progId="">
                    <p:embed/>
                    <p:pic>
                      <p:nvPicPr>
                        <p:cNvPr id="0" name="Picture 19" descr="image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625"/>
                          <a:ext cx="203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4745" name="Object 1097"/>
            <p:cNvGraphicFramePr>
              <a:graphicFrameLocks noChangeAspect="1"/>
            </p:cNvGraphicFramePr>
            <p:nvPr/>
          </p:nvGraphicFramePr>
          <p:xfrm>
            <a:off x="2921" y="1474"/>
            <a:ext cx="3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93529" imgH="228501" progId="">
                    <p:embed/>
                  </p:oleObj>
                </mc:Choice>
                <mc:Fallback>
                  <p:oleObj name="公式" r:id="rId12" imgW="393529" imgH="228501" progId="">
                    <p:embed/>
                    <p:pic>
                      <p:nvPicPr>
                        <p:cNvPr id="0" name="Picture 18" descr="image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1474"/>
                          <a:ext cx="371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746" name="Line 1098"/>
            <p:cNvSpPr>
              <a:spLocks noChangeShapeType="1"/>
            </p:cNvSpPr>
            <p:nvPr/>
          </p:nvSpPr>
          <p:spPr bwMode="auto">
            <a:xfrm>
              <a:off x="3652" y="1138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47" name="Line 1099"/>
            <p:cNvSpPr>
              <a:spLocks noChangeShapeType="1"/>
            </p:cNvSpPr>
            <p:nvPr/>
          </p:nvSpPr>
          <p:spPr bwMode="auto">
            <a:xfrm flipV="1">
              <a:off x="4383" y="754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753" name="AutoShape 1105"/>
            <p:cNvSpPr>
              <a:spLocks noChangeArrowheads="1"/>
            </p:cNvSpPr>
            <p:nvPr/>
          </p:nvSpPr>
          <p:spPr bwMode="auto">
            <a:xfrm>
              <a:off x="4836" y="426"/>
              <a:ext cx="582" cy="288"/>
            </a:xfrm>
            <a:prstGeom prst="wedgeRectCallout">
              <a:avLst>
                <a:gd name="adj1" fmla="val -90894"/>
                <a:gd name="adj2" fmla="val 13194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284754" name="Text Box 1106"/>
            <p:cNvSpPr txBox="1">
              <a:spLocks noChangeArrowheads="1"/>
            </p:cNvSpPr>
            <p:nvPr/>
          </p:nvSpPr>
          <p:spPr bwMode="auto">
            <a:xfrm>
              <a:off x="4786" y="404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0" i="1">
                  <a:solidFill>
                    <a:schemeClr val="tx1"/>
                  </a:solidFill>
                </a:rPr>
                <a:t>t=T/</a:t>
              </a:r>
              <a:r>
                <a:rPr lang="en-US" altLang="zh-CN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4794" name="Freeform 1146"/>
            <p:cNvSpPr/>
            <p:nvPr/>
          </p:nvSpPr>
          <p:spPr bwMode="auto">
            <a:xfrm>
              <a:off x="3295" y="764"/>
              <a:ext cx="1773" cy="749"/>
            </a:xfrm>
            <a:custGeom>
              <a:avLst/>
              <a:gdLst>
                <a:gd name="T0" fmla="*/ 34 w 3290"/>
                <a:gd name="T1" fmla="*/ 714 h 1327"/>
                <a:gd name="T2" fmla="*/ 100 w 3290"/>
                <a:gd name="T3" fmla="*/ 816 h 1327"/>
                <a:gd name="T4" fmla="*/ 166 w 3290"/>
                <a:gd name="T5" fmla="*/ 912 h 1327"/>
                <a:gd name="T6" fmla="*/ 232 w 3290"/>
                <a:gd name="T7" fmla="*/ 1003 h 1327"/>
                <a:gd name="T8" fmla="*/ 299 w 3290"/>
                <a:gd name="T9" fmla="*/ 1086 h 1327"/>
                <a:gd name="T10" fmla="*/ 365 w 3290"/>
                <a:gd name="T11" fmla="*/ 1160 h 1327"/>
                <a:gd name="T12" fmla="*/ 431 w 3290"/>
                <a:gd name="T13" fmla="*/ 1221 h 1327"/>
                <a:gd name="T14" fmla="*/ 499 w 3290"/>
                <a:gd name="T15" fmla="*/ 1270 h 1327"/>
                <a:gd name="T16" fmla="*/ 565 w 3290"/>
                <a:gd name="T17" fmla="*/ 1304 h 1327"/>
                <a:gd name="T18" fmla="*/ 631 w 3290"/>
                <a:gd name="T19" fmla="*/ 1323 h 1327"/>
                <a:gd name="T20" fmla="*/ 697 w 3290"/>
                <a:gd name="T21" fmla="*/ 1327 h 1327"/>
                <a:gd name="T22" fmla="*/ 765 w 3290"/>
                <a:gd name="T23" fmla="*/ 1315 h 1327"/>
                <a:gd name="T24" fmla="*/ 831 w 3290"/>
                <a:gd name="T25" fmla="*/ 1287 h 1327"/>
                <a:gd name="T26" fmla="*/ 897 w 3290"/>
                <a:gd name="T27" fmla="*/ 1246 h 1327"/>
                <a:gd name="T28" fmla="*/ 963 w 3290"/>
                <a:gd name="T29" fmla="*/ 1189 h 1327"/>
                <a:gd name="T30" fmla="*/ 1030 w 3290"/>
                <a:gd name="T31" fmla="*/ 1121 h 1327"/>
                <a:gd name="T32" fmla="*/ 1096 w 3290"/>
                <a:gd name="T33" fmla="*/ 1043 h 1327"/>
                <a:gd name="T34" fmla="*/ 1163 w 3290"/>
                <a:gd name="T35" fmla="*/ 955 h 1327"/>
                <a:gd name="T36" fmla="*/ 1230 w 3290"/>
                <a:gd name="T37" fmla="*/ 860 h 1327"/>
                <a:gd name="T38" fmla="*/ 1296 w 3290"/>
                <a:gd name="T39" fmla="*/ 762 h 1327"/>
                <a:gd name="T40" fmla="*/ 1362 w 3290"/>
                <a:gd name="T41" fmla="*/ 659 h 1327"/>
                <a:gd name="T42" fmla="*/ 1428 w 3290"/>
                <a:gd name="T43" fmla="*/ 558 h 1327"/>
                <a:gd name="T44" fmla="*/ 1496 w 3290"/>
                <a:gd name="T45" fmla="*/ 459 h 1327"/>
                <a:gd name="T46" fmla="*/ 1562 w 3290"/>
                <a:gd name="T47" fmla="*/ 366 h 1327"/>
                <a:gd name="T48" fmla="*/ 1628 w 3290"/>
                <a:gd name="T49" fmla="*/ 278 h 1327"/>
                <a:gd name="T50" fmla="*/ 1694 w 3290"/>
                <a:gd name="T51" fmla="*/ 200 h 1327"/>
                <a:gd name="T52" fmla="*/ 1762 w 3290"/>
                <a:gd name="T53" fmla="*/ 132 h 1327"/>
                <a:gd name="T54" fmla="*/ 1828 w 3290"/>
                <a:gd name="T55" fmla="*/ 79 h 1327"/>
                <a:gd name="T56" fmla="*/ 1894 w 3290"/>
                <a:gd name="T57" fmla="*/ 37 h 1327"/>
                <a:gd name="T58" fmla="*/ 1961 w 3290"/>
                <a:gd name="T59" fmla="*/ 11 h 1327"/>
                <a:gd name="T60" fmla="*/ 2027 w 3290"/>
                <a:gd name="T61" fmla="*/ 0 h 1327"/>
                <a:gd name="T62" fmla="*/ 2093 w 3290"/>
                <a:gd name="T63" fmla="*/ 5 h 1327"/>
                <a:gd name="T64" fmla="*/ 2159 w 3290"/>
                <a:gd name="T65" fmla="*/ 26 h 1327"/>
                <a:gd name="T66" fmla="*/ 2227 w 3290"/>
                <a:gd name="T67" fmla="*/ 62 h 1327"/>
                <a:gd name="T68" fmla="*/ 2293 w 3290"/>
                <a:gd name="T69" fmla="*/ 111 h 1327"/>
                <a:gd name="T70" fmla="*/ 2359 w 3290"/>
                <a:gd name="T71" fmla="*/ 172 h 1327"/>
                <a:gd name="T72" fmla="*/ 2425 w 3290"/>
                <a:gd name="T73" fmla="*/ 247 h 1327"/>
                <a:gd name="T74" fmla="*/ 2493 w 3290"/>
                <a:gd name="T75" fmla="*/ 330 h 1327"/>
                <a:gd name="T76" fmla="*/ 2559 w 3290"/>
                <a:gd name="T77" fmla="*/ 423 h 1327"/>
                <a:gd name="T78" fmla="*/ 2625 w 3290"/>
                <a:gd name="T79" fmla="*/ 519 h 1327"/>
                <a:gd name="T80" fmla="*/ 2692 w 3290"/>
                <a:gd name="T81" fmla="*/ 621 h 1327"/>
                <a:gd name="T82" fmla="*/ 2758 w 3290"/>
                <a:gd name="T83" fmla="*/ 722 h 1327"/>
                <a:gd name="T84" fmla="*/ 2824 w 3290"/>
                <a:gd name="T85" fmla="*/ 823 h 1327"/>
                <a:gd name="T86" fmla="*/ 2890 w 3290"/>
                <a:gd name="T87" fmla="*/ 919 h 1327"/>
                <a:gd name="T88" fmla="*/ 2958 w 3290"/>
                <a:gd name="T89" fmla="*/ 1009 h 1327"/>
                <a:gd name="T90" fmla="*/ 3024 w 3290"/>
                <a:gd name="T91" fmla="*/ 1092 h 1327"/>
                <a:gd name="T92" fmla="*/ 3090 w 3290"/>
                <a:gd name="T93" fmla="*/ 1164 h 1327"/>
                <a:gd name="T94" fmla="*/ 3156 w 3290"/>
                <a:gd name="T95" fmla="*/ 1226 h 1327"/>
                <a:gd name="T96" fmla="*/ 3224 w 3290"/>
                <a:gd name="T97" fmla="*/ 1273 h 1327"/>
                <a:gd name="T98" fmla="*/ 3290 w 3290"/>
                <a:gd name="T99" fmla="*/ 1306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1327">
                  <a:moveTo>
                    <a:pt x="0" y="664"/>
                  </a:moveTo>
                  <a:lnTo>
                    <a:pt x="34" y="714"/>
                  </a:lnTo>
                  <a:lnTo>
                    <a:pt x="66" y="765"/>
                  </a:lnTo>
                  <a:lnTo>
                    <a:pt x="100" y="816"/>
                  </a:lnTo>
                  <a:lnTo>
                    <a:pt x="133" y="865"/>
                  </a:lnTo>
                  <a:lnTo>
                    <a:pt x="166" y="912"/>
                  </a:lnTo>
                  <a:lnTo>
                    <a:pt x="199" y="959"/>
                  </a:lnTo>
                  <a:lnTo>
                    <a:pt x="232" y="1003"/>
                  </a:lnTo>
                  <a:lnTo>
                    <a:pt x="265" y="1046"/>
                  </a:lnTo>
                  <a:lnTo>
                    <a:pt x="299" y="1086"/>
                  </a:lnTo>
                  <a:lnTo>
                    <a:pt x="332" y="1124"/>
                  </a:lnTo>
                  <a:lnTo>
                    <a:pt x="365" y="1160"/>
                  </a:lnTo>
                  <a:lnTo>
                    <a:pt x="399" y="1192"/>
                  </a:lnTo>
                  <a:lnTo>
                    <a:pt x="431" y="1221"/>
                  </a:lnTo>
                  <a:lnTo>
                    <a:pt x="465" y="1247"/>
                  </a:lnTo>
                  <a:lnTo>
                    <a:pt x="499" y="1270"/>
                  </a:lnTo>
                  <a:lnTo>
                    <a:pt x="531" y="1289"/>
                  </a:lnTo>
                  <a:lnTo>
                    <a:pt x="565" y="1304"/>
                  </a:lnTo>
                  <a:lnTo>
                    <a:pt x="597" y="1315"/>
                  </a:lnTo>
                  <a:lnTo>
                    <a:pt x="631" y="1323"/>
                  </a:lnTo>
                  <a:lnTo>
                    <a:pt x="665" y="1327"/>
                  </a:lnTo>
                  <a:lnTo>
                    <a:pt x="697" y="1327"/>
                  </a:lnTo>
                  <a:lnTo>
                    <a:pt x="731" y="1323"/>
                  </a:lnTo>
                  <a:lnTo>
                    <a:pt x="765" y="1315"/>
                  </a:lnTo>
                  <a:lnTo>
                    <a:pt x="797" y="1303"/>
                  </a:lnTo>
                  <a:lnTo>
                    <a:pt x="831" y="1287"/>
                  </a:lnTo>
                  <a:lnTo>
                    <a:pt x="865" y="1269"/>
                  </a:lnTo>
                  <a:lnTo>
                    <a:pt x="897" y="1246"/>
                  </a:lnTo>
                  <a:lnTo>
                    <a:pt x="931" y="1220"/>
                  </a:lnTo>
                  <a:lnTo>
                    <a:pt x="963" y="1189"/>
                  </a:lnTo>
                  <a:lnTo>
                    <a:pt x="997" y="1157"/>
                  </a:lnTo>
                  <a:lnTo>
                    <a:pt x="1030" y="1121"/>
                  </a:lnTo>
                  <a:lnTo>
                    <a:pt x="1063" y="1083"/>
                  </a:lnTo>
                  <a:lnTo>
                    <a:pt x="1096" y="1043"/>
                  </a:lnTo>
                  <a:lnTo>
                    <a:pt x="1130" y="1000"/>
                  </a:lnTo>
                  <a:lnTo>
                    <a:pt x="1163" y="955"/>
                  </a:lnTo>
                  <a:lnTo>
                    <a:pt x="1196" y="908"/>
                  </a:lnTo>
                  <a:lnTo>
                    <a:pt x="1230" y="860"/>
                  </a:lnTo>
                  <a:lnTo>
                    <a:pt x="1262" y="811"/>
                  </a:lnTo>
                  <a:lnTo>
                    <a:pt x="1296" y="762"/>
                  </a:lnTo>
                  <a:lnTo>
                    <a:pt x="1328" y="711"/>
                  </a:lnTo>
                  <a:lnTo>
                    <a:pt x="1362" y="659"/>
                  </a:lnTo>
                  <a:lnTo>
                    <a:pt x="1396" y="608"/>
                  </a:lnTo>
                  <a:lnTo>
                    <a:pt x="1428" y="558"/>
                  </a:lnTo>
                  <a:lnTo>
                    <a:pt x="1462" y="509"/>
                  </a:lnTo>
                  <a:lnTo>
                    <a:pt x="1496" y="459"/>
                  </a:lnTo>
                  <a:lnTo>
                    <a:pt x="1528" y="412"/>
                  </a:lnTo>
                  <a:lnTo>
                    <a:pt x="1562" y="366"/>
                  </a:lnTo>
                  <a:lnTo>
                    <a:pt x="1596" y="321"/>
                  </a:lnTo>
                  <a:lnTo>
                    <a:pt x="1628" y="278"/>
                  </a:lnTo>
                  <a:lnTo>
                    <a:pt x="1662" y="238"/>
                  </a:lnTo>
                  <a:lnTo>
                    <a:pt x="1694" y="200"/>
                  </a:lnTo>
                  <a:lnTo>
                    <a:pt x="1728" y="165"/>
                  </a:lnTo>
                  <a:lnTo>
                    <a:pt x="1762" y="132"/>
                  </a:lnTo>
                  <a:lnTo>
                    <a:pt x="1794" y="105"/>
                  </a:lnTo>
                  <a:lnTo>
                    <a:pt x="1828" y="79"/>
                  </a:lnTo>
                  <a:lnTo>
                    <a:pt x="1861" y="55"/>
                  </a:lnTo>
                  <a:lnTo>
                    <a:pt x="1894" y="37"/>
                  </a:lnTo>
                  <a:lnTo>
                    <a:pt x="1927" y="23"/>
                  </a:lnTo>
                  <a:lnTo>
                    <a:pt x="1961" y="11"/>
                  </a:lnTo>
                  <a:lnTo>
                    <a:pt x="1993" y="3"/>
                  </a:lnTo>
                  <a:lnTo>
                    <a:pt x="2027" y="0"/>
                  </a:lnTo>
                  <a:lnTo>
                    <a:pt x="2060" y="0"/>
                  </a:lnTo>
                  <a:lnTo>
                    <a:pt x="2093" y="5"/>
                  </a:lnTo>
                  <a:lnTo>
                    <a:pt x="2127" y="14"/>
                  </a:lnTo>
                  <a:lnTo>
                    <a:pt x="2159" y="26"/>
                  </a:lnTo>
                  <a:lnTo>
                    <a:pt x="2193" y="42"/>
                  </a:lnTo>
                  <a:lnTo>
                    <a:pt x="2227" y="62"/>
                  </a:lnTo>
                  <a:lnTo>
                    <a:pt x="2259" y="85"/>
                  </a:lnTo>
                  <a:lnTo>
                    <a:pt x="2293" y="111"/>
                  </a:lnTo>
                  <a:lnTo>
                    <a:pt x="2327" y="140"/>
                  </a:lnTo>
                  <a:lnTo>
                    <a:pt x="2359" y="172"/>
                  </a:lnTo>
                  <a:lnTo>
                    <a:pt x="2393" y="209"/>
                  </a:lnTo>
                  <a:lnTo>
                    <a:pt x="2425" y="247"/>
                  </a:lnTo>
                  <a:lnTo>
                    <a:pt x="2459" y="287"/>
                  </a:lnTo>
                  <a:lnTo>
                    <a:pt x="2493" y="330"/>
                  </a:lnTo>
                  <a:lnTo>
                    <a:pt x="2525" y="376"/>
                  </a:lnTo>
                  <a:lnTo>
                    <a:pt x="2559" y="423"/>
                  </a:lnTo>
                  <a:lnTo>
                    <a:pt x="2593" y="470"/>
                  </a:lnTo>
                  <a:lnTo>
                    <a:pt x="2625" y="519"/>
                  </a:lnTo>
                  <a:lnTo>
                    <a:pt x="2659" y="570"/>
                  </a:lnTo>
                  <a:lnTo>
                    <a:pt x="2692" y="621"/>
                  </a:lnTo>
                  <a:lnTo>
                    <a:pt x="2725" y="671"/>
                  </a:lnTo>
                  <a:lnTo>
                    <a:pt x="2758" y="722"/>
                  </a:lnTo>
                  <a:lnTo>
                    <a:pt x="2791" y="773"/>
                  </a:lnTo>
                  <a:lnTo>
                    <a:pt x="2824" y="823"/>
                  </a:lnTo>
                  <a:lnTo>
                    <a:pt x="2858" y="871"/>
                  </a:lnTo>
                  <a:lnTo>
                    <a:pt x="2890" y="919"/>
                  </a:lnTo>
                  <a:lnTo>
                    <a:pt x="2924" y="966"/>
                  </a:lnTo>
                  <a:lnTo>
                    <a:pt x="2958" y="1009"/>
                  </a:lnTo>
                  <a:lnTo>
                    <a:pt x="2990" y="1052"/>
                  </a:lnTo>
                  <a:lnTo>
                    <a:pt x="3024" y="1092"/>
                  </a:lnTo>
                  <a:lnTo>
                    <a:pt x="3058" y="1131"/>
                  </a:lnTo>
                  <a:lnTo>
                    <a:pt x="3090" y="1164"/>
                  </a:lnTo>
                  <a:lnTo>
                    <a:pt x="3124" y="1197"/>
                  </a:lnTo>
                  <a:lnTo>
                    <a:pt x="3156" y="1226"/>
                  </a:lnTo>
                  <a:lnTo>
                    <a:pt x="3190" y="1250"/>
                  </a:lnTo>
                  <a:lnTo>
                    <a:pt x="3224" y="1273"/>
                  </a:lnTo>
                  <a:lnTo>
                    <a:pt x="3256" y="1292"/>
                  </a:lnTo>
                  <a:lnTo>
                    <a:pt x="3290" y="130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4726" name="Object 1078"/>
            <p:cNvGraphicFramePr>
              <a:graphicFrameLocks noChangeAspect="1"/>
            </p:cNvGraphicFramePr>
            <p:nvPr/>
          </p:nvGraphicFramePr>
          <p:xfrm>
            <a:off x="4638" y="1186"/>
            <a:ext cx="17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572000" imgH="5791200" progId="">
                    <p:embed/>
                  </p:oleObj>
                </mc:Choice>
                <mc:Fallback>
                  <p:oleObj name="公式" r:id="rId14" imgW="4572000" imgH="5791200" progId="">
                    <p:embed/>
                    <p:pic>
                      <p:nvPicPr>
                        <p:cNvPr id="0" name="Picture 17" descr="image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1186"/>
                          <a:ext cx="174" cy="21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4863" name="Group 1215"/>
          <p:cNvGrpSpPr/>
          <p:nvPr/>
        </p:nvGrpSpPr>
        <p:grpSpPr bwMode="auto">
          <a:xfrm>
            <a:off x="3821113" y="684213"/>
            <a:ext cx="3648075" cy="1727200"/>
            <a:chOff x="2407" y="431"/>
            <a:chExt cx="2298" cy="1088"/>
          </a:xfrm>
        </p:grpSpPr>
        <p:grpSp>
          <p:nvGrpSpPr>
            <p:cNvPr id="284862" name="Group 1214"/>
            <p:cNvGrpSpPr/>
            <p:nvPr/>
          </p:nvGrpSpPr>
          <p:grpSpPr bwMode="auto">
            <a:xfrm>
              <a:off x="2407" y="431"/>
              <a:ext cx="742" cy="307"/>
              <a:chOff x="2407" y="431"/>
              <a:chExt cx="742" cy="307"/>
            </a:xfrm>
          </p:grpSpPr>
          <p:sp>
            <p:nvSpPr>
              <p:cNvPr id="284750" name="AutoShape 1102"/>
              <p:cNvSpPr>
                <a:spLocks noChangeArrowheads="1"/>
              </p:cNvSpPr>
              <p:nvPr/>
            </p:nvSpPr>
            <p:spPr bwMode="auto">
              <a:xfrm>
                <a:off x="2407" y="446"/>
                <a:ext cx="617" cy="288"/>
              </a:xfrm>
              <a:prstGeom prst="wedgeRectCallout">
                <a:avLst>
                  <a:gd name="adj1" fmla="val 46597"/>
                  <a:gd name="adj2" fmla="val 230556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zh-CN"/>
              </a:p>
            </p:txBody>
          </p:sp>
          <p:sp>
            <p:nvSpPr>
              <p:cNvPr id="284751" name="Rectangle 1103"/>
              <p:cNvSpPr>
                <a:spLocks noChangeArrowheads="1"/>
              </p:cNvSpPr>
              <p:nvPr/>
            </p:nvSpPr>
            <p:spPr bwMode="auto">
              <a:xfrm>
                <a:off x="2497" y="431"/>
                <a:ext cx="65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zh-CN" sz="3200" b="0" i="1">
                    <a:solidFill>
                      <a:schemeClr val="tx1"/>
                    </a:solidFill>
                  </a:rPr>
                  <a:t>t =</a:t>
                </a:r>
                <a:r>
                  <a:rPr lang="en-US" altLang="zh-CN" sz="3200" b="0">
                    <a:solidFill>
                      <a:schemeClr val="tx1"/>
                    </a:solidFill>
                  </a:rPr>
                  <a:t>0</a:t>
                </a:r>
                <a:endParaRPr lang="en-US" altLang="zh-CN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4795" name="Freeform 1147"/>
            <p:cNvSpPr/>
            <p:nvPr/>
          </p:nvSpPr>
          <p:spPr bwMode="auto">
            <a:xfrm>
              <a:off x="2932" y="770"/>
              <a:ext cx="1773" cy="749"/>
            </a:xfrm>
            <a:custGeom>
              <a:avLst/>
              <a:gdLst>
                <a:gd name="T0" fmla="*/ 34 w 3290"/>
                <a:gd name="T1" fmla="*/ 714 h 1327"/>
                <a:gd name="T2" fmla="*/ 100 w 3290"/>
                <a:gd name="T3" fmla="*/ 816 h 1327"/>
                <a:gd name="T4" fmla="*/ 166 w 3290"/>
                <a:gd name="T5" fmla="*/ 912 h 1327"/>
                <a:gd name="T6" fmla="*/ 232 w 3290"/>
                <a:gd name="T7" fmla="*/ 1003 h 1327"/>
                <a:gd name="T8" fmla="*/ 299 w 3290"/>
                <a:gd name="T9" fmla="*/ 1086 h 1327"/>
                <a:gd name="T10" fmla="*/ 365 w 3290"/>
                <a:gd name="T11" fmla="*/ 1160 h 1327"/>
                <a:gd name="T12" fmla="*/ 431 w 3290"/>
                <a:gd name="T13" fmla="*/ 1221 h 1327"/>
                <a:gd name="T14" fmla="*/ 499 w 3290"/>
                <a:gd name="T15" fmla="*/ 1270 h 1327"/>
                <a:gd name="T16" fmla="*/ 565 w 3290"/>
                <a:gd name="T17" fmla="*/ 1304 h 1327"/>
                <a:gd name="T18" fmla="*/ 631 w 3290"/>
                <a:gd name="T19" fmla="*/ 1323 h 1327"/>
                <a:gd name="T20" fmla="*/ 697 w 3290"/>
                <a:gd name="T21" fmla="*/ 1327 h 1327"/>
                <a:gd name="T22" fmla="*/ 765 w 3290"/>
                <a:gd name="T23" fmla="*/ 1315 h 1327"/>
                <a:gd name="T24" fmla="*/ 831 w 3290"/>
                <a:gd name="T25" fmla="*/ 1287 h 1327"/>
                <a:gd name="T26" fmla="*/ 897 w 3290"/>
                <a:gd name="T27" fmla="*/ 1246 h 1327"/>
                <a:gd name="T28" fmla="*/ 963 w 3290"/>
                <a:gd name="T29" fmla="*/ 1189 h 1327"/>
                <a:gd name="T30" fmla="*/ 1030 w 3290"/>
                <a:gd name="T31" fmla="*/ 1121 h 1327"/>
                <a:gd name="T32" fmla="*/ 1096 w 3290"/>
                <a:gd name="T33" fmla="*/ 1043 h 1327"/>
                <a:gd name="T34" fmla="*/ 1163 w 3290"/>
                <a:gd name="T35" fmla="*/ 955 h 1327"/>
                <a:gd name="T36" fmla="*/ 1230 w 3290"/>
                <a:gd name="T37" fmla="*/ 860 h 1327"/>
                <a:gd name="T38" fmla="*/ 1296 w 3290"/>
                <a:gd name="T39" fmla="*/ 762 h 1327"/>
                <a:gd name="T40" fmla="*/ 1362 w 3290"/>
                <a:gd name="T41" fmla="*/ 659 h 1327"/>
                <a:gd name="T42" fmla="*/ 1428 w 3290"/>
                <a:gd name="T43" fmla="*/ 558 h 1327"/>
                <a:gd name="T44" fmla="*/ 1496 w 3290"/>
                <a:gd name="T45" fmla="*/ 459 h 1327"/>
                <a:gd name="T46" fmla="*/ 1562 w 3290"/>
                <a:gd name="T47" fmla="*/ 366 h 1327"/>
                <a:gd name="T48" fmla="*/ 1628 w 3290"/>
                <a:gd name="T49" fmla="*/ 278 h 1327"/>
                <a:gd name="T50" fmla="*/ 1694 w 3290"/>
                <a:gd name="T51" fmla="*/ 200 h 1327"/>
                <a:gd name="T52" fmla="*/ 1762 w 3290"/>
                <a:gd name="T53" fmla="*/ 132 h 1327"/>
                <a:gd name="T54" fmla="*/ 1828 w 3290"/>
                <a:gd name="T55" fmla="*/ 79 h 1327"/>
                <a:gd name="T56" fmla="*/ 1894 w 3290"/>
                <a:gd name="T57" fmla="*/ 37 h 1327"/>
                <a:gd name="T58" fmla="*/ 1961 w 3290"/>
                <a:gd name="T59" fmla="*/ 11 h 1327"/>
                <a:gd name="T60" fmla="*/ 2027 w 3290"/>
                <a:gd name="T61" fmla="*/ 0 h 1327"/>
                <a:gd name="T62" fmla="*/ 2093 w 3290"/>
                <a:gd name="T63" fmla="*/ 5 h 1327"/>
                <a:gd name="T64" fmla="*/ 2159 w 3290"/>
                <a:gd name="T65" fmla="*/ 26 h 1327"/>
                <a:gd name="T66" fmla="*/ 2227 w 3290"/>
                <a:gd name="T67" fmla="*/ 62 h 1327"/>
                <a:gd name="T68" fmla="*/ 2293 w 3290"/>
                <a:gd name="T69" fmla="*/ 111 h 1327"/>
                <a:gd name="T70" fmla="*/ 2359 w 3290"/>
                <a:gd name="T71" fmla="*/ 172 h 1327"/>
                <a:gd name="T72" fmla="*/ 2425 w 3290"/>
                <a:gd name="T73" fmla="*/ 247 h 1327"/>
                <a:gd name="T74" fmla="*/ 2493 w 3290"/>
                <a:gd name="T75" fmla="*/ 330 h 1327"/>
                <a:gd name="T76" fmla="*/ 2559 w 3290"/>
                <a:gd name="T77" fmla="*/ 423 h 1327"/>
                <a:gd name="T78" fmla="*/ 2625 w 3290"/>
                <a:gd name="T79" fmla="*/ 519 h 1327"/>
                <a:gd name="T80" fmla="*/ 2692 w 3290"/>
                <a:gd name="T81" fmla="*/ 621 h 1327"/>
                <a:gd name="T82" fmla="*/ 2758 w 3290"/>
                <a:gd name="T83" fmla="*/ 722 h 1327"/>
                <a:gd name="T84" fmla="*/ 2824 w 3290"/>
                <a:gd name="T85" fmla="*/ 823 h 1327"/>
                <a:gd name="T86" fmla="*/ 2890 w 3290"/>
                <a:gd name="T87" fmla="*/ 919 h 1327"/>
                <a:gd name="T88" fmla="*/ 2958 w 3290"/>
                <a:gd name="T89" fmla="*/ 1009 h 1327"/>
                <a:gd name="T90" fmla="*/ 3024 w 3290"/>
                <a:gd name="T91" fmla="*/ 1092 h 1327"/>
                <a:gd name="T92" fmla="*/ 3090 w 3290"/>
                <a:gd name="T93" fmla="*/ 1164 h 1327"/>
                <a:gd name="T94" fmla="*/ 3156 w 3290"/>
                <a:gd name="T95" fmla="*/ 1226 h 1327"/>
                <a:gd name="T96" fmla="*/ 3224 w 3290"/>
                <a:gd name="T97" fmla="*/ 1273 h 1327"/>
                <a:gd name="T98" fmla="*/ 3290 w 3290"/>
                <a:gd name="T99" fmla="*/ 1306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1327">
                  <a:moveTo>
                    <a:pt x="0" y="664"/>
                  </a:moveTo>
                  <a:lnTo>
                    <a:pt x="34" y="714"/>
                  </a:lnTo>
                  <a:lnTo>
                    <a:pt x="66" y="765"/>
                  </a:lnTo>
                  <a:lnTo>
                    <a:pt x="100" y="816"/>
                  </a:lnTo>
                  <a:lnTo>
                    <a:pt x="133" y="865"/>
                  </a:lnTo>
                  <a:lnTo>
                    <a:pt x="166" y="912"/>
                  </a:lnTo>
                  <a:lnTo>
                    <a:pt x="199" y="959"/>
                  </a:lnTo>
                  <a:lnTo>
                    <a:pt x="232" y="1003"/>
                  </a:lnTo>
                  <a:lnTo>
                    <a:pt x="265" y="1046"/>
                  </a:lnTo>
                  <a:lnTo>
                    <a:pt x="299" y="1086"/>
                  </a:lnTo>
                  <a:lnTo>
                    <a:pt x="332" y="1124"/>
                  </a:lnTo>
                  <a:lnTo>
                    <a:pt x="365" y="1160"/>
                  </a:lnTo>
                  <a:lnTo>
                    <a:pt x="399" y="1192"/>
                  </a:lnTo>
                  <a:lnTo>
                    <a:pt x="431" y="1221"/>
                  </a:lnTo>
                  <a:lnTo>
                    <a:pt x="465" y="1247"/>
                  </a:lnTo>
                  <a:lnTo>
                    <a:pt x="499" y="1270"/>
                  </a:lnTo>
                  <a:lnTo>
                    <a:pt x="531" y="1289"/>
                  </a:lnTo>
                  <a:lnTo>
                    <a:pt x="565" y="1304"/>
                  </a:lnTo>
                  <a:lnTo>
                    <a:pt x="597" y="1315"/>
                  </a:lnTo>
                  <a:lnTo>
                    <a:pt x="631" y="1323"/>
                  </a:lnTo>
                  <a:lnTo>
                    <a:pt x="665" y="1327"/>
                  </a:lnTo>
                  <a:lnTo>
                    <a:pt x="697" y="1327"/>
                  </a:lnTo>
                  <a:lnTo>
                    <a:pt x="731" y="1323"/>
                  </a:lnTo>
                  <a:lnTo>
                    <a:pt x="765" y="1315"/>
                  </a:lnTo>
                  <a:lnTo>
                    <a:pt x="797" y="1303"/>
                  </a:lnTo>
                  <a:lnTo>
                    <a:pt x="831" y="1287"/>
                  </a:lnTo>
                  <a:lnTo>
                    <a:pt x="865" y="1269"/>
                  </a:lnTo>
                  <a:lnTo>
                    <a:pt x="897" y="1246"/>
                  </a:lnTo>
                  <a:lnTo>
                    <a:pt x="931" y="1220"/>
                  </a:lnTo>
                  <a:lnTo>
                    <a:pt x="963" y="1189"/>
                  </a:lnTo>
                  <a:lnTo>
                    <a:pt x="997" y="1157"/>
                  </a:lnTo>
                  <a:lnTo>
                    <a:pt x="1030" y="1121"/>
                  </a:lnTo>
                  <a:lnTo>
                    <a:pt x="1063" y="1083"/>
                  </a:lnTo>
                  <a:lnTo>
                    <a:pt x="1096" y="1043"/>
                  </a:lnTo>
                  <a:lnTo>
                    <a:pt x="1130" y="1000"/>
                  </a:lnTo>
                  <a:lnTo>
                    <a:pt x="1163" y="955"/>
                  </a:lnTo>
                  <a:lnTo>
                    <a:pt x="1196" y="908"/>
                  </a:lnTo>
                  <a:lnTo>
                    <a:pt x="1230" y="860"/>
                  </a:lnTo>
                  <a:lnTo>
                    <a:pt x="1262" y="811"/>
                  </a:lnTo>
                  <a:lnTo>
                    <a:pt x="1296" y="762"/>
                  </a:lnTo>
                  <a:lnTo>
                    <a:pt x="1328" y="711"/>
                  </a:lnTo>
                  <a:lnTo>
                    <a:pt x="1362" y="659"/>
                  </a:lnTo>
                  <a:lnTo>
                    <a:pt x="1396" y="608"/>
                  </a:lnTo>
                  <a:lnTo>
                    <a:pt x="1428" y="558"/>
                  </a:lnTo>
                  <a:lnTo>
                    <a:pt x="1462" y="509"/>
                  </a:lnTo>
                  <a:lnTo>
                    <a:pt x="1496" y="459"/>
                  </a:lnTo>
                  <a:lnTo>
                    <a:pt x="1528" y="412"/>
                  </a:lnTo>
                  <a:lnTo>
                    <a:pt x="1562" y="366"/>
                  </a:lnTo>
                  <a:lnTo>
                    <a:pt x="1596" y="321"/>
                  </a:lnTo>
                  <a:lnTo>
                    <a:pt x="1628" y="278"/>
                  </a:lnTo>
                  <a:lnTo>
                    <a:pt x="1662" y="238"/>
                  </a:lnTo>
                  <a:lnTo>
                    <a:pt x="1694" y="200"/>
                  </a:lnTo>
                  <a:lnTo>
                    <a:pt x="1728" y="165"/>
                  </a:lnTo>
                  <a:lnTo>
                    <a:pt x="1762" y="132"/>
                  </a:lnTo>
                  <a:lnTo>
                    <a:pt x="1794" y="105"/>
                  </a:lnTo>
                  <a:lnTo>
                    <a:pt x="1828" y="79"/>
                  </a:lnTo>
                  <a:lnTo>
                    <a:pt x="1861" y="55"/>
                  </a:lnTo>
                  <a:lnTo>
                    <a:pt x="1894" y="37"/>
                  </a:lnTo>
                  <a:lnTo>
                    <a:pt x="1927" y="23"/>
                  </a:lnTo>
                  <a:lnTo>
                    <a:pt x="1961" y="11"/>
                  </a:lnTo>
                  <a:lnTo>
                    <a:pt x="1993" y="3"/>
                  </a:lnTo>
                  <a:lnTo>
                    <a:pt x="2027" y="0"/>
                  </a:lnTo>
                  <a:lnTo>
                    <a:pt x="2060" y="0"/>
                  </a:lnTo>
                  <a:lnTo>
                    <a:pt x="2093" y="5"/>
                  </a:lnTo>
                  <a:lnTo>
                    <a:pt x="2127" y="14"/>
                  </a:lnTo>
                  <a:lnTo>
                    <a:pt x="2159" y="26"/>
                  </a:lnTo>
                  <a:lnTo>
                    <a:pt x="2193" y="42"/>
                  </a:lnTo>
                  <a:lnTo>
                    <a:pt x="2227" y="62"/>
                  </a:lnTo>
                  <a:lnTo>
                    <a:pt x="2259" y="85"/>
                  </a:lnTo>
                  <a:lnTo>
                    <a:pt x="2293" y="111"/>
                  </a:lnTo>
                  <a:lnTo>
                    <a:pt x="2327" y="140"/>
                  </a:lnTo>
                  <a:lnTo>
                    <a:pt x="2359" y="172"/>
                  </a:lnTo>
                  <a:lnTo>
                    <a:pt x="2393" y="209"/>
                  </a:lnTo>
                  <a:lnTo>
                    <a:pt x="2425" y="247"/>
                  </a:lnTo>
                  <a:lnTo>
                    <a:pt x="2459" y="287"/>
                  </a:lnTo>
                  <a:lnTo>
                    <a:pt x="2493" y="330"/>
                  </a:lnTo>
                  <a:lnTo>
                    <a:pt x="2525" y="376"/>
                  </a:lnTo>
                  <a:lnTo>
                    <a:pt x="2559" y="423"/>
                  </a:lnTo>
                  <a:lnTo>
                    <a:pt x="2593" y="470"/>
                  </a:lnTo>
                  <a:lnTo>
                    <a:pt x="2625" y="519"/>
                  </a:lnTo>
                  <a:lnTo>
                    <a:pt x="2659" y="570"/>
                  </a:lnTo>
                  <a:lnTo>
                    <a:pt x="2692" y="621"/>
                  </a:lnTo>
                  <a:lnTo>
                    <a:pt x="2725" y="671"/>
                  </a:lnTo>
                  <a:lnTo>
                    <a:pt x="2758" y="722"/>
                  </a:lnTo>
                  <a:lnTo>
                    <a:pt x="2791" y="773"/>
                  </a:lnTo>
                  <a:lnTo>
                    <a:pt x="2824" y="823"/>
                  </a:lnTo>
                  <a:lnTo>
                    <a:pt x="2858" y="871"/>
                  </a:lnTo>
                  <a:lnTo>
                    <a:pt x="2890" y="919"/>
                  </a:lnTo>
                  <a:lnTo>
                    <a:pt x="2924" y="966"/>
                  </a:lnTo>
                  <a:lnTo>
                    <a:pt x="2958" y="1009"/>
                  </a:lnTo>
                  <a:lnTo>
                    <a:pt x="2990" y="1052"/>
                  </a:lnTo>
                  <a:lnTo>
                    <a:pt x="3024" y="1092"/>
                  </a:lnTo>
                  <a:lnTo>
                    <a:pt x="3058" y="1131"/>
                  </a:lnTo>
                  <a:lnTo>
                    <a:pt x="3090" y="1164"/>
                  </a:lnTo>
                  <a:lnTo>
                    <a:pt x="3124" y="1197"/>
                  </a:lnTo>
                  <a:lnTo>
                    <a:pt x="3156" y="1226"/>
                  </a:lnTo>
                  <a:lnTo>
                    <a:pt x="3190" y="1250"/>
                  </a:lnTo>
                  <a:lnTo>
                    <a:pt x="3224" y="1273"/>
                  </a:lnTo>
                  <a:lnTo>
                    <a:pt x="3256" y="1292"/>
                  </a:lnTo>
                  <a:lnTo>
                    <a:pt x="3290" y="1306"/>
                  </a:ln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4807" name="Object 1159"/>
          <p:cNvGraphicFramePr>
            <a:graphicFrameLocks noChangeAspect="1"/>
          </p:cNvGraphicFramePr>
          <p:nvPr/>
        </p:nvGraphicFramePr>
        <p:xfrm>
          <a:off x="3146425" y="3506788"/>
          <a:ext cx="13430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363200" imgH="5486400" progId="">
                  <p:embed/>
                </p:oleObj>
              </mc:Choice>
              <mc:Fallback>
                <p:oleObj name="Equation" r:id="rId16" imgW="10363200" imgH="5486400" progId="">
                  <p:embed/>
                  <p:pic>
                    <p:nvPicPr>
                      <p:cNvPr id="0" name="Picture 16" descr="image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3506788"/>
                        <a:ext cx="1343025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808" name="Object 1160"/>
          <p:cNvGraphicFramePr>
            <a:graphicFrameLocks noChangeAspect="1"/>
          </p:cNvGraphicFramePr>
          <p:nvPr/>
        </p:nvGraphicFramePr>
        <p:xfrm>
          <a:off x="3148013" y="5284788"/>
          <a:ext cx="12652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277600" imgH="9448800" progId="">
                  <p:embed/>
                </p:oleObj>
              </mc:Choice>
              <mc:Fallback>
                <p:oleObj name="Equation" r:id="rId18" imgW="11277600" imgH="9448800" progId="">
                  <p:embed/>
                  <p:pic>
                    <p:nvPicPr>
                      <p:cNvPr id="0" name="Picture 15" descr="image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5284788"/>
                        <a:ext cx="1265237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809" name="Object 1161"/>
          <p:cNvGraphicFramePr>
            <a:graphicFrameLocks noChangeAspect="1"/>
          </p:cNvGraphicFramePr>
          <p:nvPr/>
        </p:nvGraphicFramePr>
        <p:xfrm>
          <a:off x="7339013" y="3644900"/>
          <a:ext cx="1187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6154400" imgH="7924800" progId="">
                  <p:embed/>
                </p:oleObj>
              </mc:Choice>
              <mc:Fallback>
                <p:oleObj name="公式" r:id="rId20" imgW="16154400" imgH="7924800" progId="">
                  <p:embed/>
                  <p:pic>
                    <p:nvPicPr>
                      <p:cNvPr id="0" name="Picture 14" descr="image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3644900"/>
                        <a:ext cx="11874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810" name="Object 1162"/>
          <p:cNvGraphicFramePr>
            <a:graphicFrameLocks noChangeAspect="1"/>
          </p:cNvGraphicFramePr>
          <p:nvPr/>
        </p:nvGraphicFramePr>
        <p:xfrm>
          <a:off x="7318375" y="5202238"/>
          <a:ext cx="13970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411200" imgH="9448800" progId="">
                  <p:embed/>
                </p:oleObj>
              </mc:Choice>
              <mc:Fallback>
                <p:oleObj name="Equation" r:id="rId22" imgW="13411200" imgH="9448800" progId="">
                  <p:embed/>
                  <p:pic>
                    <p:nvPicPr>
                      <p:cNvPr id="0" name="Picture 13" descr="image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5202238"/>
                        <a:ext cx="13970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4857" name="Group 1209"/>
          <p:cNvGrpSpPr/>
          <p:nvPr/>
        </p:nvGrpSpPr>
        <p:grpSpPr bwMode="auto">
          <a:xfrm>
            <a:off x="685800" y="4724400"/>
            <a:ext cx="2286000" cy="1828800"/>
            <a:chOff x="432" y="2976"/>
            <a:chExt cx="1440" cy="1152"/>
          </a:xfrm>
        </p:grpSpPr>
        <p:sp>
          <p:nvSpPr>
            <p:cNvPr id="284806" name="Rectangle 1158"/>
            <p:cNvSpPr>
              <a:spLocks noChangeArrowheads="1"/>
            </p:cNvSpPr>
            <p:nvPr/>
          </p:nvSpPr>
          <p:spPr bwMode="auto">
            <a:xfrm>
              <a:off x="432" y="2976"/>
              <a:ext cx="1440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811" name="Oval 1163"/>
            <p:cNvSpPr>
              <a:spLocks noChangeArrowheads="1"/>
            </p:cNvSpPr>
            <p:nvPr/>
          </p:nvSpPr>
          <p:spPr bwMode="auto">
            <a:xfrm>
              <a:off x="624" y="3168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812" name="Line 1164"/>
            <p:cNvSpPr>
              <a:spLocks noChangeShapeType="1"/>
            </p:cNvSpPr>
            <p:nvPr/>
          </p:nvSpPr>
          <p:spPr bwMode="auto">
            <a:xfrm>
              <a:off x="432" y="364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813" name="Line 1165"/>
            <p:cNvSpPr>
              <a:spLocks noChangeShapeType="1"/>
            </p:cNvSpPr>
            <p:nvPr/>
          </p:nvSpPr>
          <p:spPr bwMode="auto">
            <a:xfrm>
              <a:off x="1056" y="31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814" name="Text Box 1166"/>
            <p:cNvSpPr txBox="1">
              <a:spLocks noChangeArrowheads="1"/>
            </p:cNvSpPr>
            <p:nvPr/>
          </p:nvSpPr>
          <p:spPr bwMode="auto">
            <a:xfrm>
              <a:off x="816" y="36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0" i="1">
                  <a:solidFill>
                    <a:schemeClr val="tx1"/>
                  </a:solidFill>
                </a:rPr>
                <a:t>O</a:t>
              </a:r>
            </a:p>
          </p:txBody>
        </p:sp>
        <p:graphicFrame>
          <p:nvGraphicFramePr>
            <p:cNvPr id="284815" name="Object 1167"/>
            <p:cNvGraphicFramePr>
              <a:graphicFrameLocks noChangeAspect="1"/>
            </p:cNvGraphicFramePr>
            <p:nvPr/>
          </p:nvGraphicFramePr>
          <p:xfrm>
            <a:off x="1632" y="3696"/>
            <a:ext cx="16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4572000" imgH="5791200" progId="">
                    <p:embed/>
                  </p:oleObj>
                </mc:Choice>
                <mc:Fallback>
                  <p:oleObj name="公式" r:id="rId24" imgW="4572000" imgH="5791200" progId="">
                    <p:embed/>
                    <p:pic>
                      <p:nvPicPr>
                        <p:cNvPr id="0" name="Picture 12" descr="image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96"/>
                          <a:ext cx="164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816" name="Line 1168"/>
            <p:cNvSpPr>
              <a:spLocks noChangeShapeType="1"/>
            </p:cNvSpPr>
            <p:nvPr/>
          </p:nvSpPr>
          <p:spPr bwMode="auto">
            <a:xfrm flipH="1" flipV="1">
              <a:off x="1056" y="3168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817" name="Arc 1169"/>
            <p:cNvSpPr/>
            <p:nvPr/>
          </p:nvSpPr>
          <p:spPr bwMode="auto">
            <a:xfrm rot="-26752216">
              <a:off x="718" y="3026"/>
              <a:ext cx="144" cy="235"/>
            </a:xfrm>
            <a:custGeom>
              <a:avLst/>
              <a:gdLst>
                <a:gd name="G0" fmla="+- 0 0 0"/>
                <a:gd name="G1" fmla="+- 21191 0 0"/>
                <a:gd name="G2" fmla="+- 21600 0 0"/>
                <a:gd name="T0" fmla="*/ 4182 w 21600"/>
                <a:gd name="T1" fmla="*/ 0 h 21191"/>
                <a:gd name="T2" fmla="*/ 21600 w 21600"/>
                <a:gd name="T3" fmla="*/ 21191 h 21191"/>
                <a:gd name="T4" fmla="*/ 0 w 21600"/>
                <a:gd name="T5" fmla="*/ 21191 h 2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91" fill="none" extrusionOk="0">
                  <a:moveTo>
                    <a:pt x="4182" y="-1"/>
                  </a:moveTo>
                  <a:cubicBezTo>
                    <a:pt x="14303" y="1997"/>
                    <a:pt x="21600" y="10873"/>
                    <a:pt x="21600" y="21191"/>
                  </a:cubicBezTo>
                </a:path>
                <a:path w="21600" h="21191" stroke="0" extrusionOk="0">
                  <a:moveTo>
                    <a:pt x="4182" y="-1"/>
                  </a:moveTo>
                  <a:cubicBezTo>
                    <a:pt x="14303" y="1997"/>
                    <a:pt x="21600" y="10873"/>
                    <a:pt x="21600" y="21191"/>
                  </a:cubicBezTo>
                  <a:lnTo>
                    <a:pt x="0" y="21191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4818" name="Object 1170"/>
            <p:cNvGraphicFramePr>
              <a:graphicFrameLocks noChangeAspect="1"/>
            </p:cNvGraphicFramePr>
            <p:nvPr/>
          </p:nvGraphicFramePr>
          <p:xfrm>
            <a:off x="480" y="3141"/>
            <a:ext cx="1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215713" imgH="190335" progId="">
                    <p:embed/>
                  </p:oleObj>
                </mc:Choice>
                <mc:Fallback>
                  <p:oleObj name="公式" r:id="rId25" imgW="215713" imgH="190335" progId="">
                    <p:embed/>
                    <p:pic>
                      <p:nvPicPr>
                        <p:cNvPr id="0" name="Picture 11" descr="image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41"/>
                          <a:ext cx="192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4819" name="Object 1171"/>
            <p:cNvGraphicFramePr>
              <a:graphicFrameLocks noChangeAspect="1"/>
            </p:cNvGraphicFramePr>
            <p:nvPr/>
          </p:nvGraphicFramePr>
          <p:xfrm>
            <a:off x="1131" y="2976"/>
            <a:ext cx="26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279360" imgH="343080" progId="">
                    <p:embed/>
                  </p:oleObj>
                </mc:Choice>
                <mc:Fallback>
                  <p:oleObj name="公式" r:id="rId27" imgW="279360" imgH="343080" progId="">
                    <p:embed/>
                    <p:pic>
                      <p:nvPicPr>
                        <p:cNvPr id="0" name="Picture 10" descr="image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2976"/>
                          <a:ext cx="261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4859" name="Group 1211"/>
          <p:cNvGrpSpPr/>
          <p:nvPr/>
        </p:nvGrpSpPr>
        <p:grpSpPr bwMode="auto">
          <a:xfrm>
            <a:off x="4800600" y="4724400"/>
            <a:ext cx="2286000" cy="1828800"/>
            <a:chOff x="3024" y="2976"/>
            <a:chExt cx="1440" cy="1152"/>
          </a:xfrm>
        </p:grpSpPr>
        <p:sp>
          <p:nvSpPr>
            <p:cNvPr id="284804" name="Rectangle 1156"/>
            <p:cNvSpPr>
              <a:spLocks noChangeArrowheads="1"/>
            </p:cNvSpPr>
            <p:nvPr/>
          </p:nvSpPr>
          <p:spPr bwMode="auto">
            <a:xfrm>
              <a:off x="3024" y="2976"/>
              <a:ext cx="1440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4820" name="Group 1172"/>
            <p:cNvGrpSpPr/>
            <p:nvPr/>
          </p:nvGrpSpPr>
          <p:grpSpPr bwMode="auto">
            <a:xfrm>
              <a:off x="3024" y="3085"/>
              <a:ext cx="1364" cy="1043"/>
              <a:chOff x="3024" y="3133"/>
              <a:chExt cx="1364" cy="1043"/>
            </a:xfrm>
          </p:grpSpPr>
          <p:sp>
            <p:nvSpPr>
              <p:cNvPr id="284821" name="Oval 1173"/>
              <p:cNvSpPr>
                <a:spLocks noChangeArrowheads="1"/>
              </p:cNvSpPr>
              <p:nvPr/>
            </p:nvSpPr>
            <p:spPr bwMode="auto">
              <a:xfrm>
                <a:off x="3216" y="3133"/>
                <a:ext cx="912" cy="9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822" name="Line 1174"/>
              <p:cNvSpPr>
                <a:spLocks noChangeShapeType="1"/>
              </p:cNvSpPr>
              <p:nvPr/>
            </p:nvSpPr>
            <p:spPr bwMode="auto">
              <a:xfrm>
                <a:off x="3024" y="3613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823" name="Line 1175"/>
              <p:cNvSpPr>
                <a:spLocks noChangeShapeType="1"/>
              </p:cNvSpPr>
              <p:nvPr/>
            </p:nvSpPr>
            <p:spPr bwMode="auto">
              <a:xfrm>
                <a:off x="3648" y="3133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824" name="Text Box 1176"/>
              <p:cNvSpPr txBox="1">
                <a:spLocks noChangeArrowheads="1"/>
              </p:cNvSpPr>
              <p:nvPr/>
            </p:nvSpPr>
            <p:spPr bwMode="auto">
              <a:xfrm>
                <a:off x="3408" y="356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0" i="1">
                    <a:solidFill>
                      <a:schemeClr val="tx1"/>
                    </a:solidFill>
                  </a:rPr>
                  <a:t>O</a:t>
                </a:r>
              </a:p>
            </p:txBody>
          </p:sp>
          <p:graphicFrame>
            <p:nvGraphicFramePr>
              <p:cNvPr id="284825" name="Object 1177"/>
              <p:cNvGraphicFramePr>
                <a:graphicFrameLocks noChangeAspect="1"/>
              </p:cNvGraphicFramePr>
              <p:nvPr/>
            </p:nvGraphicFramePr>
            <p:xfrm>
              <a:off x="4224" y="3661"/>
              <a:ext cx="164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9" imgW="4572000" imgH="5791200" progId="">
                      <p:embed/>
                    </p:oleObj>
                  </mc:Choice>
                  <mc:Fallback>
                    <p:oleObj name="公式" r:id="rId29" imgW="4572000" imgH="5791200" progId="">
                      <p:embed/>
                      <p:pic>
                        <p:nvPicPr>
                          <p:cNvPr id="0" name="Picture 9" descr="image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661"/>
                            <a:ext cx="164" cy="1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4826" name="Line 1178"/>
              <p:cNvSpPr>
                <a:spLocks noChangeShapeType="1"/>
              </p:cNvSpPr>
              <p:nvPr/>
            </p:nvSpPr>
            <p:spPr bwMode="auto">
              <a:xfrm flipH="1">
                <a:off x="3648" y="3613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827" name="Arc 1179"/>
              <p:cNvSpPr/>
              <p:nvPr/>
            </p:nvSpPr>
            <p:spPr bwMode="auto">
              <a:xfrm rot="2754042" flipV="1">
                <a:off x="3891" y="3953"/>
                <a:ext cx="144" cy="223"/>
              </a:xfrm>
              <a:custGeom>
                <a:avLst/>
                <a:gdLst>
                  <a:gd name="G0" fmla="+- 0 0 0"/>
                  <a:gd name="G1" fmla="+- 20082 0 0"/>
                  <a:gd name="G2" fmla="+- 21600 0 0"/>
                  <a:gd name="T0" fmla="*/ 7954 w 21600"/>
                  <a:gd name="T1" fmla="*/ 0 h 20082"/>
                  <a:gd name="T2" fmla="*/ 21600 w 21600"/>
                  <a:gd name="T3" fmla="*/ 20082 h 20082"/>
                  <a:gd name="T4" fmla="*/ 0 w 21600"/>
                  <a:gd name="T5" fmla="*/ 20082 h 20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082" fill="none" extrusionOk="0">
                    <a:moveTo>
                      <a:pt x="7954" y="-1"/>
                    </a:moveTo>
                    <a:cubicBezTo>
                      <a:pt x="16190" y="3262"/>
                      <a:pt x="21600" y="11222"/>
                      <a:pt x="21600" y="20082"/>
                    </a:cubicBezTo>
                  </a:path>
                  <a:path w="21600" h="20082" stroke="0" extrusionOk="0">
                    <a:moveTo>
                      <a:pt x="7954" y="-1"/>
                    </a:moveTo>
                    <a:cubicBezTo>
                      <a:pt x="16190" y="3262"/>
                      <a:pt x="21600" y="11222"/>
                      <a:pt x="21600" y="20082"/>
                    </a:cubicBezTo>
                    <a:lnTo>
                      <a:pt x="0" y="20082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4828" name="Object 1180"/>
              <p:cNvGraphicFramePr>
                <a:graphicFrameLocks noChangeAspect="1"/>
              </p:cNvGraphicFramePr>
              <p:nvPr/>
            </p:nvGraphicFramePr>
            <p:xfrm>
              <a:off x="4080" y="3897"/>
              <a:ext cx="192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0" imgW="215713" imgH="190335" progId="">
                      <p:embed/>
                    </p:oleObj>
                  </mc:Choice>
                  <mc:Fallback>
                    <p:oleObj name="公式" r:id="rId30" imgW="215713" imgH="190335" progId="">
                      <p:embed/>
                      <p:pic>
                        <p:nvPicPr>
                          <p:cNvPr id="0" name="Picture 8" descr="image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897"/>
                            <a:ext cx="192" cy="1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4829" name="Object 1181"/>
              <p:cNvGraphicFramePr>
                <a:graphicFrameLocks noChangeAspect="1"/>
              </p:cNvGraphicFramePr>
              <p:nvPr/>
            </p:nvGraphicFramePr>
            <p:xfrm>
              <a:off x="3339" y="3853"/>
              <a:ext cx="261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1" imgW="279360" imgH="343080" progId="">
                      <p:embed/>
                    </p:oleObj>
                  </mc:Choice>
                  <mc:Fallback>
                    <p:oleObj name="公式" r:id="rId31" imgW="279360" imgH="343080" progId="">
                      <p:embed/>
                      <p:pic>
                        <p:nvPicPr>
                          <p:cNvPr id="0" name="Picture 7" descr="image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9" y="3853"/>
                            <a:ext cx="261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4858" name="Group 1210"/>
          <p:cNvGrpSpPr/>
          <p:nvPr/>
        </p:nvGrpSpPr>
        <p:grpSpPr bwMode="auto">
          <a:xfrm>
            <a:off x="685800" y="2895600"/>
            <a:ext cx="2286000" cy="1828800"/>
            <a:chOff x="432" y="1824"/>
            <a:chExt cx="1440" cy="1152"/>
          </a:xfrm>
        </p:grpSpPr>
        <p:sp>
          <p:nvSpPr>
            <p:cNvPr id="284805" name="Rectangle 1157"/>
            <p:cNvSpPr>
              <a:spLocks noChangeArrowheads="1"/>
            </p:cNvSpPr>
            <p:nvPr/>
          </p:nvSpPr>
          <p:spPr bwMode="auto">
            <a:xfrm>
              <a:off x="432" y="1824"/>
              <a:ext cx="1440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4830" name="Group 1182"/>
            <p:cNvGrpSpPr/>
            <p:nvPr/>
          </p:nvGrpSpPr>
          <p:grpSpPr bwMode="auto">
            <a:xfrm>
              <a:off x="432" y="1920"/>
              <a:ext cx="1392" cy="1009"/>
              <a:chOff x="480" y="1872"/>
              <a:chExt cx="1392" cy="1009"/>
            </a:xfrm>
          </p:grpSpPr>
          <p:sp>
            <p:nvSpPr>
              <p:cNvPr id="284831" name="Oval 1183"/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912" cy="9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832" name="Line 1184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833" name="Line 1185"/>
              <p:cNvSpPr>
                <a:spLocks noChangeShapeType="1"/>
              </p:cNvSpPr>
              <p:nvPr/>
            </p:nvSpPr>
            <p:spPr bwMode="auto">
              <a:xfrm>
                <a:off x="1152" y="187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834" name="Text Box 1186"/>
              <p:cNvSpPr txBox="1">
                <a:spLocks noChangeArrowheads="1"/>
              </p:cNvSpPr>
              <p:nvPr/>
            </p:nvSpPr>
            <p:spPr bwMode="auto">
              <a:xfrm>
                <a:off x="912" y="230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0" i="1">
                    <a:solidFill>
                      <a:schemeClr val="tx1"/>
                    </a:solidFill>
                  </a:rPr>
                  <a:t>O</a:t>
                </a:r>
              </a:p>
            </p:txBody>
          </p:sp>
          <p:graphicFrame>
            <p:nvGraphicFramePr>
              <p:cNvPr id="284835" name="Object 1187"/>
              <p:cNvGraphicFramePr>
                <a:graphicFrameLocks noChangeAspect="1"/>
              </p:cNvGraphicFramePr>
              <p:nvPr/>
            </p:nvGraphicFramePr>
            <p:xfrm>
              <a:off x="1680" y="2448"/>
              <a:ext cx="164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3" imgW="4572000" imgH="5791200" progId="">
                      <p:embed/>
                    </p:oleObj>
                  </mc:Choice>
                  <mc:Fallback>
                    <p:oleObj name="公式" r:id="rId33" imgW="4572000" imgH="5791200" progId="">
                      <p:embed/>
                      <p:pic>
                        <p:nvPicPr>
                          <p:cNvPr id="0" name="Picture 6" descr="image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448"/>
                            <a:ext cx="164" cy="1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4836" name="Line 1188"/>
              <p:cNvSpPr>
                <a:spLocks noChangeShapeType="1"/>
              </p:cNvSpPr>
              <p:nvPr/>
            </p:nvSpPr>
            <p:spPr bwMode="auto">
              <a:xfrm flipH="1">
                <a:off x="720" y="235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837" name="Arc 1189"/>
              <p:cNvSpPr/>
              <p:nvPr/>
            </p:nvSpPr>
            <p:spPr bwMode="auto">
              <a:xfrm rot="7315052" flipV="1">
                <a:off x="579" y="2452"/>
                <a:ext cx="144" cy="235"/>
              </a:xfrm>
              <a:custGeom>
                <a:avLst/>
                <a:gdLst>
                  <a:gd name="G0" fmla="+- 0 0 0"/>
                  <a:gd name="G1" fmla="+- 21191 0 0"/>
                  <a:gd name="G2" fmla="+- 21600 0 0"/>
                  <a:gd name="T0" fmla="*/ 4182 w 21600"/>
                  <a:gd name="T1" fmla="*/ 0 h 21191"/>
                  <a:gd name="T2" fmla="*/ 21600 w 21600"/>
                  <a:gd name="T3" fmla="*/ 21191 h 21191"/>
                  <a:gd name="T4" fmla="*/ 0 w 21600"/>
                  <a:gd name="T5" fmla="*/ 21191 h 2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191" fill="none" extrusionOk="0">
                    <a:moveTo>
                      <a:pt x="4182" y="-1"/>
                    </a:moveTo>
                    <a:cubicBezTo>
                      <a:pt x="14303" y="1997"/>
                      <a:pt x="21600" y="10873"/>
                      <a:pt x="21600" y="21191"/>
                    </a:cubicBezTo>
                  </a:path>
                  <a:path w="21600" h="21191" stroke="0" extrusionOk="0">
                    <a:moveTo>
                      <a:pt x="4182" y="-1"/>
                    </a:moveTo>
                    <a:cubicBezTo>
                      <a:pt x="14303" y="1997"/>
                      <a:pt x="21600" y="10873"/>
                      <a:pt x="21600" y="21191"/>
                    </a:cubicBezTo>
                    <a:lnTo>
                      <a:pt x="0" y="21191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4838" name="Object 1190"/>
              <p:cNvGraphicFramePr>
                <a:graphicFrameLocks noChangeAspect="1"/>
              </p:cNvGraphicFramePr>
              <p:nvPr/>
            </p:nvGraphicFramePr>
            <p:xfrm>
              <a:off x="720" y="2710"/>
              <a:ext cx="192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4" imgW="215713" imgH="190335" progId="">
                      <p:embed/>
                    </p:oleObj>
                  </mc:Choice>
                  <mc:Fallback>
                    <p:oleObj name="公式" r:id="rId34" imgW="215713" imgH="190335" progId="">
                      <p:embed/>
                      <p:pic>
                        <p:nvPicPr>
                          <p:cNvPr id="0" name="Picture 5" descr="image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710"/>
                            <a:ext cx="192" cy="1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4839" name="Object 1191"/>
              <p:cNvGraphicFramePr>
                <a:graphicFrameLocks noChangeAspect="1"/>
              </p:cNvGraphicFramePr>
              <p:nvPr/>
            </p:nvGraphicFramePr>
            <p:xfrm>
              <a:off x="480" y="2016"/>
              <a:ext cx="261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5" imgW="279360" imgH="343080" progId="">
                      <p:embed/>
                    </p:oleObj>
                  </mc:Choice>
                  <mc:Fallback>
                    <p:oleObj name="公式" r:id="rId35" imgW="279360" imgH="343080" progId="">
                      <p:embed/>
                      <p:pic>
                        <p:nvPicPr>
                          <p:cNvPr id="0" name="Picture 4" descr="image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2016"/>
                            <a:ext cx="261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4860" name="Group 1212"/>
          <p:cNvGrpSpPr/>
          <p:nvPr/>
        </p:nvGrpSpPr>
        <p:grpSpPr bwMode="auto">
          <a:xfrm>
            <a:off x="4800600" y="2895600"/>
            <a:ext cx="2286000" cy="1828800"/>
            <a:chOff x="3024" y="1824"/>
            <a:chExt cx="1440" cy="1152"/>
          </a:xfrm>
        </p:grpSpPr>
        <p:sp>
          <p:nvSpPr>
            <p:cNvPr id="284803" name="Rectangle 1155"/>
            <p:cNvSpPr>
              <a:spLocks noChangeArrowheads="1"/>
            </p:cNvSpPr>
            <p:nvPr/>
          </p:nvSpPr>
          <p:spPr bwMode="auto">
            <a:xfrm>
              <a:off x="3024" y="1824"/>
              <a:ext cx="1440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4840" name="Group 1192"/>
            <p:cNvGrpSpPr/>
            <p:nvPr/>
          </p:nvGrpSpPr>
          <p:grpSpPr bwMode="auto">
            <a:xfrm>
              <a:off x="3024" y="1824"/>
              <a:ext cx="1364" cy="1104"/>
              <a:chOff x="3024" y="1872"/>
              <a:chExt cx="1364" cy="1104"/>
            </a:xfrm>
          </p:grpSpPr>
          <p:grpSp>
            <p:nvGrpSpPr>
              <p:cNvPr id="284841" name="Group 1193"/>
              <p:cNvGrpSpPr/>
              <p:nvPr/>
            </p:nvGrpSpPr>
            <p:grpSpPr bwMode="auto">
              <a:xfrm>
                <a:off x="3024" y="1872"/>
                <a:ext cx="1364" cy="1104"/>
                <a:chOff x="3024" y="1728"/>
                <a:chExt cx="1364" cy="1104"/>
              </a:xfrm>
            </p:grpSpPr>
            <p:sp>
              <p:nvSpPr>
                <p:cNvPr id="284842" name="Oval 1194"/>
                <p:cNvSpPr>
                  <a:spLocks noChangeArrowheads="1"/>
                </p:cNvSpPr>
                <p:nvPr/>
              </p:nvSpPr>
              <p:spPr bwMode="auto">
                <a:xfrm>
                  <a:off x="3216" y="1920"/>
                  <a:ext cx="912" cy="9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843" name="Line 1195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844" name="Line 1196"/>
                <p:cNvSpPr>
                  <a:spLocks noChangeShapeType="1"/>
                </p:cNvSpPr>
                <p:nvPr/>
              </p:nvSpPr>
              <p:spPr bwMode="auto">
                <a:xfrm>
                  <a:off x="3648" y="192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845" name="Text Box 1197"/>
                <p:cNvSpPr txBox="1">
                  <a:spLocks noChangeArrowheads="1"/>
                </p:cNvSpPr>
                <p:nvPr/>
              </p:nvSpPr>
              <p:spPr bwMode="auto">
                <a:xfrm>
                  <a:off x="3408" y="2352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0" i="1">
                      <a:solidFill>
                        <a:schemeClr val="tx1"/>
                      </a:solidFill>
                    </a:rPr>
                    <a:t>O</a:t>
                  </a:r>
                </a:p>
              </p:txBody>
            </p:sp>
            <p:graphicFrame>
              <p:nvGraphicFramePr>
                <p:cNvPr id="284846" name="Object 1198"/>
                <p:cNvGraphicFramePr>
                  <a:graphicFrameLocks noChangeAspect="1"/>
                </p:cNvGraphicFramePr>
                <p:nvPr/>
              </p:nvGraphicFramePr>
              <p:xfrm>
                <a:off x="4224" y="2448"/>
                <a:ext cx="164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37" imgW="4572000" imgH="5791200" progId="">
                        <p:embed/>
                      </p:oleObj>
                    </mc:Choice>
                    <mc:Fallback>
                      <p:oleObj name="公式" r:id="rId37" imgW="4572000" imgH="5791200" progId="">
                        <p:embed/>
                        <p:pic>
                          <p:nvPicPr>
                            <p:cNvPr id="0" name="Picture 3" descr="image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2448"/>
                              <a:ext cx="164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4847" name="Line 1199"/>
                <p:cNvSpPr>
                  <a:spLocks noChangeShapeType="1"/>
                </p:cNvSpPr>
                <p:nvPr/>
              </p:nvSpPr>
              <p:spPr bwMode="auto">
                <a:xfrm>
                  <a:off x="3648" y="2400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848" name="Arc 1200"/>
                <p:cNvSpPr/>
                <p:nvPr/>
              </p:nvSpPr>
              <p:spPr bwMode="auto">
                <a:xfrm rot="17845968" flipV="1">
                  <a:off x="4078" y="1826"/>
                  <a:ext cx="144" cy="235"/>
                </a:xfrm>
                <a:custGeom>
                  <a:avLst/>
                  <a:gdLst>
                    <a:gd name="G0" fmla="+- 0 0 0"/>
                    <a:gd name="G1" fmla="+- 21191 0 0"/>
                    <a:gd name="G2" fmla="+- 21600 0 0"/>
                    <a:gd name="T0" fmla="*/ 4182 w 21600"/>
                    <a:gd name="T1" fmla="*/ 0 h 21191"/>
                    <a:gd name="T2" fmla="*/ 21600 w 21600"/>
                    <a:gd name="T3" fmla="*/ 21191 h 21191"/>
                    <a:gd name="T4" fmla="*/ 0 w 21600"/>
                    <a:gd name="T5" fmla="*/ 21191 h 2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191" fill="none" extrusionOk="0">
                      <a:moveTo>
                        <a:pt x="4182" y="-1"/>
                      </a:moveTo>
                      <a:cubicBezTo>
                        <a:pt x="14303" y="1997"/>
                        <a:pt x="21600" y="10873"/>
                        <a:pt x="21600" y="21191"/>
                      </a:cubicBezTo>
                    </a:path>
                    <a:path w="21600" h="21191" stroke="0" extrusionOk="0">
                      <a:moveTo>
                        <a:pt x="4182" y="-1"/>
                      </a:moveTo>
                      <a:cubicBezTo>
                        <a:pt x="14303" y="1997"/>
                        <a:pt x="21600" y="10873"/>
                        <a:pt x="21600" y="21191"/>
                      </a:cubicBezTo>
                      <a:lnTo>
                        <a:pt x="0" y="2119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4849" name="Object 1201"/>
                <p:cNvGraphicFramePr>
                  <a:graphicFrameLocks noChangeAspect="1"/>
                </p:cNvGraphicFramePr>
                <p:nvPr/>
              </p:nvGraphicFramePr>
              <p:xfrm>
                <a:off x="3888" y="1728"/>
                <a:ext cx="192" cy="1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38" imgW="215713" imgH="190335" progId="">
                        <p:embed/>
                      </p:oleObj>
                    </mc:Choice>
                    <mc:Fallback>
                      <p:oleObj name="公式" r:id="rId38" imgW="215713" imgH="190335" progId="">
                        <p:embed/>
                        <p:pic>
                          <p:nvPicPr>
                            <p:cNvPr id="0" name="Picture 2" descr="image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1728"/>
                              <a:ext cx="192" cy="17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84850" name="Object 1202"/>
              <p:cNvGraphicFramePr>
                <a:graphicFrameLocks noChangeAspect="1"/>
              </p:cNvGraphicFramePr>
              <p:nvPr/>
            </p:nvGraphicFramePr>
            <p:xfrm>
              <a:off x="4080" y="2208"/>
              <a:ext cx="261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9" imgW="279360" imgH="343080" progId="">
                      <p:embed/>
                    </p:oleObj>
                  </mc:Choice>
                  <mc:Fallback>
                    <p:oleObj name="公式" r:id="rId39" imgW="279360" imgH="343080" progId="">
                      <p:embed/>
                      <p:pic>
                        <p:nvPicPr>
                          <p:cNvPr id="0" name="Picture 1" descr="image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208"/>
                            <a:ext cx="261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波动学</a:t>
            </a: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B814-658F-498A-8343-AA1B86D86E0B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543749" name="Group 5"/>
          <p:cNvGrpSpPr/>
          <p:nvPr/>
        </p:nvGrpSpPr>
        <p:grpSpPr bwMode="auto">
          <a:xfrm>
            <a:off x="685800" y="1179444"/>
            <a:ext cx="3429000" cy="838200"/>
            <a:chOff x="432" y="624"/>
            <a:chExt cx="2160" cy="528"/>
          </a:xfrm>
        </p:grpSpPr>
        <p:sp>
          <p:nvSpPr>
            <p:cNvPr id="543750" name="Text Box 6"/>
            <p:cNvSpPr txBox="1">
              <a:spLocks noChangeArrowheads="1"/>
            </p:cNvSpPr>
            <p:nvPr/>
          </p:nvSpPr>
          <p:spPr bwMode="auto">
            <a:xfrm>
              <a:off x="432" y="624"/>
              <a:ext cx="21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/>
                <a:t>波动是振动的传播过程</a:t>
              </a:r>
              <a:r>
                <a:rPr kumimoji="1" lang="en-US" altLang="zh-CN" sz="2400"/>
                <a:t>.</a:t>
              </a:r>
            </a:p>
          </p:txBody>
        </p:sp>
        <p:sp>
          <p:nvSpPr>
            <p:cNvPr id="543751" name="Text Box 7"/>
            <p:cNvSpPr txBox="1">
              <a:spLocks noChangeArrowheads="1"/>
            </p:cNvSpPr>
            <p:nvPr/>
          </p:nvSpPr>
          <p:spPr bwMode="auto">
            <a:xfrm>
              <a:off x="432" y="864"/>
              <a:ext cx="21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/>
                <a:t>振动是激发波动的波源</a:t>
              </a:r>
              <a:r>
                <a:rPr kumimoji="1" lang="en-US" altLang="zh-CN" sz="2400"/>
                <a:t>.</a:t>
              </a:r>
            </a:p>
          </p:txBody>
        </p:sp>
      </p:grp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4419600" y="1179444"/>
            <a:ext cx="45021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  <a:tabLst>
                <a:tab pos="571500" algn="l"/>
              </a:tabLst>
            </a:pPr>
            <a:r>
              <a:rPr kumimoji="1" lang="zh-CN" altLang="en-US" dirty="0">
                <a:solidFill>
                  <a:srgbClr val="993366"/>
                </a:solidFill>
              </a:rPr>
              <a:t>简谐波：</a:t>
            </a:r>
            <a:r>
              <a:rPr kumimoji="1" lang="zh-CN" altLang="en-US" dirty="0">
                <a:solidFill>
                  <a:srgbClr val="000066"/>
                </a:solidFill>
              </a:rPr>
              <a:t>媒质中各质元作简谐振动</a:t>
            </a:r>
          </a:p>
          <a:p>
            <a:pPr algn="just">
              <a:lnSpc>
                <a:spcPct val="120000"/>
              </a:lnSpc>
              <a:tabLst>
                <a:tab pos="571500" algn="l"/>
              </a:tabLst>
            </a:pPr>
            <a:r>
              <a:rPr kumimoji="1" lang="zh-CN" altLang="en-US" dirty="0">
                <a:solidFill>
                  <a:srgbClr val="993366"/>
                </a:solidFill>
              </a:rPr>
              <a:t>非简谐波：</a:t>
            </a:r>
            <a:r>
              <a:rPr kumimoji="1" lang="zh-CN" altLang="en-US" dirty="0">
                <a:solidFill>
                  <a:srgbClr val="000066"/>
                </a:solidFill>
              </a:rPr>
              <a:t>媒质中各质元作非简谐振动</a:t>
            </a:r>
          </a:p>
        </p:txBody>
      </p:sp>
      <p:grpSp>
        <p:nvGrpSpPr>
          <p:cNvPr id="543753" name="Group 9"/>
          <p:cNvGrpSpPr/>
          <p:nvPr/>
        </p:nvGrpSpPr>
        <p:grpSpPr bwMode="auto">
          <a:xfrm>
            <a:off x="685800" y="1941444"/>
            <a:ext cx="7904163" cy="1905000"/>
            <a:chOff x="432" y="1200"/>
            <a:chExt cx="4979" cy="1200"/>
          </a:xfrm>
        </p:grpSpPr>
        <p:sp>
          <p:nvSpPr>
            <p:cNvPr id="543754" name="Text Box 10"/>
            <p:cNvSpPr txBox="1">
              <a:spLocks noChangeArrowheads="1"/>
            </p:cNvSpPr>
            <p:nvPr/>
          </p:nvSpPr>
          <p:spPr bwMode="auto">
            <a:xfrm>
              <a:off x="1213" y="1200"/>
              <a:ext cx="103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solidFill>
                    <a:srgbClr val="0000CC"/>
                  </a:solidFill>
                </a:rPr>
                <a:t>机械波</a:t>
              </a:r>
            </a:p>
          </p:txBody>
        </p:sp>
        <p:sp>
          <p:nvSpPr>
            <p:cNvPr id="543755" name="Text Box 11"/>
            <p:cNvSpPr txBox="1">
              <a:spLocks noChangeArrowheads="1"/>
            </p:cNvSpPr>
            <p:nvPr/>
          </p:nvSpPr>
          <p:spPr bwMode="auto">
            <a:xfrm>
              <a:off x="1191" y="1630"/>
              <a:ext cx="12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 dirty="0">
                  <a:solidFill>
                    <a:srgbClr val="0000CC"/>
                  </a:solidFill>
                </a:rPr>
                <a:t>电磁波</a:t>
              </a:r>
            </a:p>
          </p:txBody>
        </p:sp>
        <p:sp>
          <p:nvSpPr>
            <p:cNvPr id="543756" name="Text Box 12"/>
            <p:cNvSpPr txBox="1">
              <a:spLocks noChangeArrowheads="1"/>
            </p:cNvSpPr>
            <p:nvPr/>
          </p:nvSpPr>
          <p:spPr bwMode="auto">
            <a:xfrm>
              <a:off x="432" y="1632"/>
              <a:ext cx="56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800"/>
                <a:t>波动</a:t>
              </a:r>
            </a:p>
          </p:txBody>
        </p:sp>
        <p:sp>
          <p:nvSpPr>
            <p:cNvPr id="543757" name="AutoShape 13"/>
            <p:cNvSpPr/>
            <p:nvPr/>
          </p:nvSpPr>
          <p:spPr bwMode="auto">
            <a:xfrm>
              <a:off x="1043" y="1302"/>
              <a:ext cx="194" cy="1050"/>
            </a:xfrm>
            <a:prstGeom prst="leftBrace">
              <a:avLst>
                <a:gd name="adj1" fmla="val 4510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58" name="Rectangle 14"/>
            <p:cNvSpPr>
              <a:spLocks noChangeArrowheads="1"/>
            </p:cNvSpPr>
            <p:nvPr/>
          </p:nvSpPr>
          <p:spPr bwMode="auto">
            <a:xfrm>
              <a:off x="2007" y="1211"/>
              <a:ext cx="340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/>
                <a:t>机械振动在</a:t>
              </a:r>
              <a:r>
                <a:rPr lang="zh-CN" altLang="en-US" sz="2800">
                  <a:solidFill>
                    <a:srgbClr val="CC0000"/>
                  </a:solidFill>
                </a:rPr>
                <a:t>弹性介质</a:t>
              </a:r>
              <a:r>
                <a:rPr lang="zh-CN" altLang="en-US" sz="2800"/>
                <a:t>中的传播</a:t>
              </a:r>
              <a:r>
                <a:rPr lang="en-US" altLang="zh-CN" sz="2800"/>
                <a:t>.</a:t>
              </a:r>
            </a:p>
          </p:txBody>
        </p:sp>
        <p:sp>
          <p:nvSpPr>
            <p:cNvPr id="543759" name="Rectangle 15"/>
            <p:cNvSpPr>
              <a:spLocks noChangeArrowheads="1"/>
            </p:cNvSpPr>
            <p:nvPr/>
          </p:nvSpPr>
          <p:spPr bwMode="auto">
            <a:xfrm>
              <a:off x="2007" y="1641"/>
              <a:ext cx="302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/>
                <a:t>交变电磁场在空间的传播</a:t>
              </a:r>
              <a:r>
                <a:rPr lang="en-US" altLang="zh-CN" sz="2800"/>
                <a:t>.</a:t>
              </a:r>
            </a:p>
          </p:txBody>
        </p:sp>
        <p:sp>
          <p:nvSpPr>
            <p:cNvPr id="543760" name="Text Box 16"/>
            <p:cNvSpPr txBox="1">
              <a:spLocks noChangeArrowheads="1"/>
            </p:cNvSpPr>
            <p:nvPr/>
          </p:nvSpPr>
          <p:spPr bwMode="auto">
            <a:xfrm>
              <a:off x="1204" y="2073"/>
              <a:ext cx="12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solidFill>
                    <a:srgbClr val="FF3300"/>
                  </a:solidFill>
                </a:rPr>
                <a:t>物质波</a:t>
              </a:r>
            </a:p>
          </p:txBody>
        </p:sp>
        <p:sp>
          <p:nvSpPr>
            <p:cNvPr id="543761" name="Rectangle 17"/>
            <p:cNvSpPr>
              <a:spLocks noChangeArrowheads="1"/>
            </p:cNvSpPr>
            <p:nvPr/>
          </p:nvSpPr>
          <p:spPr bwMode="auto">
            <a:xfrm>
              <a:off x="2016" y="2064"/>
              <a:ext cx="302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800"/>
                <a:t>实物粒子的一种波动形式</a:t>
              </a:r>
              <a:r>
                <a:rPr lang="en-US" altLang="zh-CN" sz="2800"/>
                <a:t>.</a:t>
              </a:r>
            </a:p>
          </p:txBody>
        </p:sp>
      </p:grpSp>
      <p:sp>
        <p:nvSpPr>
          <p:cNvPr id="543762" name="Text Box 18"/>
          <p:cNvSpPr txBox="1">
            <a:spLocks noChangeArrowheads="1"/>
          </p:cNvSpPr>
          <p:nvPr/>
        </p:nvSpPr>
        <p:spPr bwMode="auto">
          <a:xfrm>
            <a:off x="838200" y="3819940"/>
            <a:ext cx="558800" cy="2501900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50000">
                <a:srgbClr val="FFFFFF"/>
              </a:gs>
              <a:gs pos="100000">
                <a:srgbClr val="EDFAD2"/>
              </a:gs>
            </a:gsLst>
            <a:lin ang="0" scaled="1"/>
          </a:gradFill>
          <a:ln w="9525">
            <a:solidFill>
              <a:srgbClr val="006666"/>
            </a:solidFill>
            <a:miter lim="800000"/>
          </a:ln>
          <a:effectLst/>
        </p:spPr>
        <p:txBody>
          <a:bodyPr vert="eaVert" wrap="none"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</a:rPr>
              <a:t>两类波的不同之处</a:t>
            </a:r>
          </a:p>
        </p:txBody>
      </p:sp>
      <p:sp>
        <p:nvSpPr>
          <p:cNvPr id="543763" name="Text Box 19"/>
          <p:cNvSpPr txBox="1">
            <a:spLocks noChangeArrowheads="1"/>
          </p:cNvSpPr>
          <p:nvPr/>
        </p:nvSpPr>
        <p:spPr bwMode="auto">
          <a:xfrm>
            <a:off x="1447800" y="4043294"/>
            <a:ext cx="3352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/>
              <a:t>机械波的传播需有传播振动的介质</a:t>
            </a:r>
            <a:r>
              <a:rPr kumimoji="1" lang="en-US" altLang="zh-CN" sz="2800"/>
              <a:t>;</a:t>
            </a:r>
          </a:p>
        </p:txBody>
      </p:sp>
      <p:sp>
        <p:nvSpPr>
          <p:cNvPr id="543764" name="Text Box 20"/>
          <p:cNvSpPr txBox="1">
            <a:spLocks noChangeArrowheads="1"/>
          </p:cNvSpPr>
          <p:nvPr/>
        </p:nvSpPr>
        <p:spPr bwMode="auto">
          <a:xfrm>
            <a:off x="1447800" y="5338694"/>
            <a:ext cx="32766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/>
              <a:t>电磁波的传播可不需介质</a:t>
            </a:r>
            <a:r>
              <a:rPr kumimoji="1" lang="en-US" altLang="zh-CN" sz="2800"/>
              <a:t>.</a:t>
            </a:r>
          </a:p>
        </p:txBody>
      </p:sp>
      <p:sp>
        <p:nvSpPr>
          <p:cNvPr id="543765" name="Text Box 21"/>
          <p:cNvSpPr txBox="1">
            <a:spLocks noChangeArrowheads="1"/>
          </p:cNvSpPr>
          <p:nvPr/>
        </p:nvSpPr>
        <p:spPr bwMode="auto">
          <a:xfrm>
            <a:off x="5156200" y="3747052"/>
            <a:ext cx="558800" cy="2590800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50000">
                <a:srgbClr val="FFFFFF"/>
              </a:gs>
              <a:gs pos="100000">
                <a:srgbClr val="EDFAD2"/>
              </a:gs>
            </a:gsLst>
            <a:lin ang="0" scaled="1"/>
          </a:gradFill>
          <a:ln w="9525">
            <a:solidFill>
              <a:srgbClr val="006666"/>
            </a:solidFill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400" b="1">
                <a:solidFill>
                  <a:srgbClr val="1C1C1C"/>
                </a:solidFill>
              </a:rPr>
              <a:t>两类波的共同特征</a:t>
            </a:r>
          </a:p>
        </p:txBody>
      </p:sp>
      <p:sp>
        <p:nvSpPr>
          <p:cNvPr id="543766" name="Text Box 22"/>
          <p:cNvSpPr txBox="1">
            <a:spLocks noChangeArrowheads="1"/>
          </p:cNvSpPr>
          <p:nvPr/>
        </p:nvSpPr>
        <p:spPr bwMode="auto">
          <a:xfrm>
            <a:off x="5867400" y="3849756"/>
            <a:ext cx="2414588" cy="2441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/>
              <a:t>能量传播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/>
              <a:t>反射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/>
              <a:t>折射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/>
              <a:t>干涉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/>
              <a:t>衍射</a:t>
            </a:r>
          </a:p>
        </p:txBody>
      </p:sp>
      <p:sp>
        <p:nvSpPr>
          <p:cNvPr id="543767" name="AutoShape 23"/>
          <p:cNvSpPr/>
          <p:nvPr/>
        </p:nvSpPr>
        <p:spPr bwMode="auto">
          <a:xfrm>
            <a:off x="8001000" y="2246244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r"/>
            <a:r>
              <a:rPr lang="en-US" altLang="zh-CN" sz="1800"/>
              <a:t>     </a:t>
            </a:r>
          </a:p>
        </p:txBody>
      </p:sp>
      <p:sp>
        <p:nvSpPr>
          <p:cNvPr id="543768" name="Text Box 24"/>
          <p:cNvSpPr txBox="1">
            <a:spLocks noChangeArrowheads="1"/>
          </p:cNvSpPr>
          <p:nvPr/>
        </p:nvSpPr>
        <p:spPr bwMode="auto">
          <a:xfrm>
            <a:off x="8153400" y="2322444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宏观</a:t>
            </a:r>
          </a:p>
        </p:txBody>
      </p:sp>
      <p:sp>
        <p:nvSpPr>
          <p:cNvPr id="543770" name="Text Box 26"/>
          <p:cNvSpPr txBox="1">
            <a:spLocks noChangeArrowheads="1"/>
          </p:cNvSpPr>
          <p:nvPr/>
        </p:nvSpPr>
        <p:spPr bwMode="auto">
          <a:xfrm>
            <a:off x="8153400" y="3236844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微观</a:t>
            </a:r>
          </a:p>
        </p:txBody>
      </p:sp>
      <p:sp>
        <p:nvSpPr>
          <p:cNvPr id="543771" name="AutoShape 27"/>
          <p:cNvSpPr>
            <a:spLocks noChangeArrowheads="1"/>
          </p:cNvSpPr>
          <p:nvPr/>
        </p:nvSpPr>
        <p:spPr bwMode="auto">
          <a:xfrm>
            <a:off x="608013" y="1190557"/>
            <a:ext cx="3505200" cy="815975"/>
          </a:xfrm>
          <a:prstGeom prst="roundRect">
            <a:avLst>
              <a:gd name="adj" fmla="val 16667"/>
            </a:avLst>
          </a:prstGeom>
          <a:solidFill>
            <a:srgbClr val="FF99CC">
              <a:alpha val="20000"/>
            </a:srgbClr>
          </a:solidFill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CAD2-5E3D-4E8F-AA72-48A4EFD22A4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457200" y="11430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平面简谐波的波动表达式（波函数）</a:t>
            </a:r>
          </a:p>
        </p:txBody>
      </p:sp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1524000" y="1600200"/>
          <a:ext cx="35702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6855160" imgH="12585600" progId="">
                  <p:embed/>
                </p:oleObj>
              </mc:Choice>
              <mc:Fallback>
                <p:oleObj name="公式" r:id="rId2" imgW="56855160" imgH="12585600" progId="">
                  <p:embed/>
                  <p:pic>
                    <p:nvPicPr>
                      <p:cNvPr id="0" name="Picture 3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357028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4" name="Object 12"/>
          <p:cNvGraphicFramePr>
            <a:graphicFrameLocks noChangeAspect="1"/>
          </p:cNvGraphicFramePr>
          <p:nvPr/>
        </p:nvGraphicFramePr>
        <p:xfrm>
          <a:off x="1524000" y="2413000"/>
          <a:ext cx="3706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2760" imgH="507960" progId="">
                  <p:embed/>
                </p:oleObj>
              </mc:Choice>
              <mc:Fallback>
                <p:oleObj name="公式" r:id="rId4" imgW="2462760" imgH="507960" progId="">
                  <p:embed/>
                  <p:pic>
                    <p:nvPicPr>
                      <p:cNvPr id="0" name="Picture 2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13000"/>
                        <a:ext cx="3706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5" name="Object 13"/>
          <p:cNvGraphicFramePr>
            <a:graphicFrameLocks noChangeAspect="1"/>
          </p:cNvGraphicFramePr>
          <p:nvPr/>
        </p:nvGraphicFramePr>
        <p:xfrm>
          <a:off x="1524000" y="3200400"/>
          <a:ext cx="4037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78400" imgH="596880" progId="">
                  <p:embed/>
                </p:oleObj>
              </mc:Choice>
              <mc:Fallback>
                <p:oleObj name="公式" r:id="rId6" imgW="2678400" imgH="596880" progId="">
                  <p:embed/>
                  <p:pic>
                    <p:nvPicPr>
                      <p:cNvPr id="0" name="Picture 1" descr="image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40370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10" name="Text Box 18"/>
          <p:cNvSpPr txBox="1">
            <a:spLocks noChangeArrowheads="1"/>
          </p:cNvSpPr>
          <p:nvPr/>
        </p:nvSpPr>
        <p:spPr bwMode="auto">
          <a:xfrm>
            <a:off x="990600" y="5502275"/>
            <a:ext cx="7478713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注：若</a:t>
            </a:r>
            <a:r>
              <a:rPr lang="zh-CN" altLang="en-US" sz="2400" dirty="0">
                <a:solidFill>
                  <a:srgbClr val="FF3300"/>
                </a:solidFill>
              </a:rPr>
              <a:t>已知的振动点</a:t>
            </a:r>
            <a:r>
              <a:rPr lang="zh-CN" altLang="en-US" sz="2400" dirty="0">
                <a:solidFill>
                  <a:srgbClr val="1C1C1C"/>
                </a:solidFill>
              </a:rPr>
              <a:t>不在原点，而是在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0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点，则只要将各波动表达式中的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换为（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-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0</a:t>
            </a:r>
            <a:r>
              <a:rPr lang="zh-CN" altLang="en-US" sz="2400" dirty="0">
                <a:solidFill>
                  <a:srgbClr val="1C1C1C"/>
                </a:solidFill>
              </a:rPr>
              <a:t>） 即可。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524000" y="4869756"/>
            <a:ext cx="7190943" cy="616644"/>
            <a:chOff x="1482436" y="2286000"/>
            <a:chExt cx="7190943" cy="6166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482436" y="2286000"/>
                  <a:ext cx="7190943" cy="616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latin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l-GR" altLang="zh-CN" sz="2400" b="0" i="1" smtClean="0"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</m:e>
                      </m:func>
                    </m:oMath>
                  </a14:m>
                  <a:r>
                    <a:rPr lang="en-US" altLang="zh-CN" sz="2400" i="1" dirty="0">
                      <a:latin typeface="+mn-lt"/>
                    </a:rPr>
                    <a:t>(</a:t>
                  </a:r>
                  <a:r>
                    <a:rPr lang="en-US" altLang="zh-CN" sz="2400" i="1" dirty="0" err="1">
                      <a:latin typeface="+mn-lt"/>
                    </a:rPr>
                    <a:t>ut</a:t>
                  </a:r>
                  <a:r>
                    <a:rPr lang="en-US" altLang="zh-CN" sz="2400" i="1" dirty="0">
                      <a:latin typeface="+mn-lt"/>
                    </a:rPr>
                    <a:t> + x) + </a:t>
                  </a:r>
                  <a:r>
                    <a:rPr lang="el-GR" altLang="zh-CN" sz="2400" i="1" dirty="0">
                      <a:latin typeface="+mn-lt"/>
                    </a:rPr>
                    <a:t>φ</a:t>
                  </a:r>
                  <a:r>
                    <a:rPr lang="en-US" altLang="zh-CN" sz="2400" i="1" baseline="-25000" dirty="0">
                      <a:latin typeface="+mn-lt"/>
                    </a:rPr>
                    <a:t>0</a:t>
                  </a:r>
                  <a:r>
                    <a:rPr lang="en-US" altLang="zh-CN" sz="2400" dirty="0">
                      <a:latin typeface="+mn-lt"/>
                    </a:rPr>
                    <a:t>] </a:t>
                  </a:r>
                  <a:r>
                    <a:rPr lang="en-US" altLang="zh-CN" sz="2400" i="1" dirty="0">
                      <a:latin typeface="+mn-lt"/>
                    </a:rPr>
                    <a:t>= </a:t>
                  </a:r>
                  <a:r>
                    <a:rPr lang="en-US" altLang="zh-CN" sz="2400" i="1" dirty="0" err="1">
                      <a:latin typeface="+mn-lt"/>
                    </a:rPr>
                    <a:t>A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Calisto MT" panose="020406030505050303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ut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) +</m:t>
                          </m:r>
                          <m:r>
                            <m:rPr>
                              <m:nor/>
                            </m:rPr>
                            <a:rPr lang="el-GR" altLang="zh-CN" sz="2400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zh-CN" sz="2400" i="1" dirty="0"/>
                            <m:t>φ</m:t>
                          </m:r>
                          <m:r>
                            <m:rPr>
                              <m:nor/>
                            </m:rPr>
                            <a:rPr lang="en-US" altLang="zh-CN" sz="2400" i="1" baseline="-25000" dirty="0"/>
                            <m:t>0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func>
                    </m:oMath>
                  </a14:m>
                  <a:endParaRPr lang="zh-CN" altLang="en-US" sz="24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436" y="2286000"/>
                  <a:ext cx="7190943" cy="616644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4231497" y="2341681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sto MT" panose="02040603050505030304" pitchFamily="18" charset="0"/>
                </a:rPr>
                <a:t>—</a:t>
              </a:r>
              <a:endParaRPr lang="zh-CN" altLang="en-US" sz="1400" dirty="0">
                <a:latin typeface="Calisto MT" panose="02040603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6580" y="23270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sto MT" panose="02040603050505030304" pitchFamily="18" charset="0"/>
                </a:rPr>
                <a:t>—</a:t>
              </a:r>
              <a:endParaRPr lang="zh-CN" altLang="en-US" sz="1400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24000" y="4183956"/>
            <a:ext cx="4525598" cy="616644"/>
            <a:chOff x="1524000" y="4114800"/>
            <a:chExt cx="4525598" cy="6166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24000" y="4114800"/>
                  <a:ext cx="4525598" cy="616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latin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[2</m:t>
                          </m:r>
                          <m:r>
                            <a:rPr lang="zh-CN" altLang="en-US" sz="24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𝑣𝑡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  <m:box>
                            <m:box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CN" altLang="en-US" sz="24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l-GR" altLang="zh-CN" sz="2400" b="0" i="1" smtClean="0">
                                      <a:latin typeface="Cambria Math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l-GR" altLang="zh-CN" sz="2400" i="1" dirty="0"/>
                    <a:t>φ</a:t>
                  </a:r>
                  <a:r>
                    <a:rPr lang="en-US" altLang="zh-CN" sz="2400" i="1" baseline="-25000" dirty="0">
                      <a:latin typeface="Calisto MT" panose="02040603050505030304" pitchFamily="18" charset="0"/>
                    </a:rPr>
                    <a:t>0</a:t>
                  </a:r>
                  <a:r>
                    <a:rPr lang="en-US" altLang="zh-CN" sz="2400" dirty="0">
                      <a:latin typeface="Calisto MT" panose="02040603050505030304" pitchFamily="18" charset="0"/>
                    </a:rPr>
                    <a:t>]</a:t>
                  </a:r>
                  <a:endParaRPr lang="zh-CN" altLang="en-US" sz="2400" dirty="0">
                    <a:latin typeface="Calisto MT" panose="0204060305050503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114800"/>
                  <a:ext cx="4525598" cy="616644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 r="-1078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4352192" y="4141172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sto MT" panose="02040603050505030304" pitchFamily="18" charset="0"/>
                </a:rPr>
                <a:t>—</a:t>
              </a:r>
              <a:endParaRPr lang="zh-CN" altLang="en-US" sz="1400" dirty="0">
                <a:latin typeface="Calisto MT" panose="0204060305050503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1C4-8B55-4A79-B81C-42AB7BD3DB6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685800" y="1295400"/>
            <a:ext cx="7696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例</a:t>
            </a:r>
            <a:r>
              <a:rPr lang="en-US" altLang="zh-CN" sz="2400" dirty="0">
                <a:solidFill>
                  <a:srgbClr val="1C1C1C"/>
                </a:solidFill>
              </a:rPr>
              <a:t>5.1  </a:t>
            </a:r>
            <a:r>
              <a:rPr lang="zh-CN" altLang="en-US" sz="2400" dirty="0">
                <a:solidFill>
                  <a:srgbClr val="1C1C1C"/>
                </a:solidFill>
              </a:rPr>
              <a:t>已知波动表达式如下，求波长、周期和波速</a:t>
            </a:r>
            <a:r>
              <a:rPr lang="en-US" altLang="zh-CN" sz="2400" dirty="0">
                <a:solidFill>
                  <a:srgbClr val="1C1C1C"/>
                </a:solidFill>
              </a:rPr>
              <a:t>.</a:t>
            </a:r>
          </a:p>
        </p:txBody>
      </p:sp>
      <p:graphicFrame>
        <p:nvGraphicFramePr>
          <p:cNvPr id="569348" name="Object 4"/>
          <p:cNvGraphicFramePr>
            <a:graphicFrameLocks noChangeAspect="1"/>
          </p:cNvGraphicFramePr>
          <p:nvPr/>
        </p:nvGraphicFramePr>
        <p:xfrm>
          <a:off x="2044700" y="1765300"/>
          <a:ext cx="4595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168800" imgH="5181600" progId="">
                  <p:embed/>
                </p:oleObj>
              </mc:Choice>
              <mc:Fallback>
                <p:oleObj name="公式" r:id="rId2" imgW="55168800" imgH="5181600" progId="">
                  <p:embed/>
                  <p:pic>
                    <p:nvPicPr>
                      <p:cNvPr id="0" name="Picture 6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765300"/>
                        <a:ext cx="4595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49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3505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解：（比较系数）</a:t>
            </a:r>
          </a:p>
        </p:txBody>
      </p:sp>
      <p:graphicFrame>
        <p:nvGraphicFramePr>
          <p:cNvPr id="569350" name="Object 6"/>
          <p:cNvGraphicFramePr>
            <a:graphicFrameLocks noChangeAspect="1"/>
          </p:cNvGraphicFramePr>
          <p:nvPr/>
        </p:nvGraphicFramePr>
        <p:xfrm>
          <a:off x="2057400" y="2667000"/>
          <a:ext cx="4037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78400" imgH="596880" progId="">
                  <p:embed/>
                </p:oleObj>
              </mc:Choice>
              <mc:Fallback>
                <p:oleObj name="公式" r:id="rId4" imgW="2678400" imgH="596880" progId="">
                  <p:embed/>
                  <p:pic>
                    <p:nvPicPr>
                      <p:cNvPr id="0" name="Picture 5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40370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51" name="Text Box 7"/>
          <p:cNvSpPr txBox="1">
            <a:spLocks noChangeArrowheads="1"/>
          </p:cNvSpPr>
          <p:nvPr/>
        </p:nvSpPr>
        <p:spPr bwMode="auto">
          <a:xfrm>
            <a:off x="914400" y="3657600"/>
            <a:ext cx="3962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把题中波动表达式改写成</a:t>
            </a:r>
          </a:p>
        </p:txBody>
      </p:sp>
      <p:graphicFrame>
        <p:nvGraphicFramePr>
          <p:cNvPr id="569352" name="Object 8"/>
          <p:cNvGraphicFramePr>
            <a:graphicFrameLocks noChangeAspect="1"/>
          </p:cNvGraphicFramePr>
          <p:nvPr/>
        </p:nvGraphicFramePr>
        <p:xfrm>
          <a:off x="2133600" y="4191000"/>
          <a:ext cx="30273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5052000" imgH="9448800" progId="">
                  <p:embed/>
                </p:oleObj>
              </mc:Choice>
              <mc:Fallback>
                <p:oleObj name="公式" r:id="rId6" imgW="35052000" imgH="9448800" progId="">
                  <p:embed/>
                  <p:pic>
                    <p:nvPicPr>
                      <p:cNvPr id="0" name="Picture 4" descr="image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302736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53" name="Text Box 9"/>
          <p:cNvSpPr txBox="1">
            <a:spLocks noChangeArrowheads="1"/>
          </p:cNvSpPr>
          <p:nvPr/>
        </p:nvSpPr>
        <p:spPr bwMode="auto">
          <a:xfrm>
            <a:off x="914400" y="4953000"/>
            <a:ext cx="1524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比较得</a:t>
            </a:r>
          </a:p>
        </p:txBody>
      </p:sp>
      <p:graphicFrame>
        <p:nvGraphicFramePr>
          <p:cNvPr id="569354" name="Object 10"/>
          <p:cNvGraphicFramePr>
            <a:graphicFrameLocks noChangeAspect="1"/>
          </p:cNvGraphicFramePr>
          <p:nvPr/>
        </p:nvGraphicFramePr>
        <p:xfrm>
          <a:off x="1776413" y="5715000"/>
          <a:ext cx="1141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716000" imgH="4876800" progId="">
                  <p:embed/>
                </p:oleObj>
              </mc:Choice>
              <mc:Fallback>
                <p:oleObj name="公式" r:id="rId8" imgW="13716000" imgH="4876800" progId="">
                  <p:embed/>
                  <p:pic>
                    <p:nvPicPr>
                      <p:cNvPr id="0" name="Picture 3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715000"/>
                        <a:ext cx="1141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55" name="Object 11"/>
          <p:cNvGraphicFramePr>
            <a:graphicFrameLocks noChangeAspect="1"/>
          </p:cNvGraphicFramePr>
          <p:nvPr/>
        </p:nvGraphicFramePr>
        <p:xfrm>
          <a:off x="3962400" y="5715000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544800" imgH="4267200" progId="">
                  <p:embed/>
                </p:oleObj>
              </mc:Choice>
              <mc:Fallback>
                <p:oleObj name="公式" r:id="rId10" imgW="15544800" imgH="4267200" progId="">
                  <p:embed/>
                  <p:pic>
                    <p:nvPicPr>
                      <p:cNvPr id="0" name="Picture 2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15000"/>
                        <a:ext cx="1295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56" name="Object 12"/>
          <p:cNvGraphicFramePr>
            <a:graphicFrameLocks noChangeAspect="1"/>
          </p:cNvGraphicFramePr>
          <p:nvPr/>
        </p:nvGraphicFramePr>
        <p:xfrm>
          <a:off x="6019800" y="5486400"/>
          <a:ext cx="2309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7736800" imgH="9448800" progId="">
                  <p:embed/>
                </p:oleObj>
              </mc:Choice>
              <mc:Fallback>
                <p:oleObj name="公式" r:id="rId12" imgW="27736800" imgH="9448800" progId="">
                  <p:embed/>
                  <p:pic>
                    <p:nvPicPr>
                      <p:cNvPr id="0" name="Picture 1" descr="image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86400"/>
                        <a:ext cx="2309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6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6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1" grpId="0"/>
      <p:bldP spid="5693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08F064-DE8C-4C69-A9A1-5ADB3ABDABC8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315411" name="Group 19"/>
          <p:cNvGrpSpPr/>
          <p:nvPr/>
        </p:nvGrpSpPr>
        <p:grpSpPr bwMode="auto">
          <a:xfrm>
            <a:off x="476250" y="552450"/>
            <a:ext cx="8235950" cy="1793876"/>
            <a:chOff x="300" y="348"/>
            <a:chExt cx="5188" cy="1130"/>
          </a:xfrm>
        </p:grpSpPr>
        <p:sp>
          <p:nvSpPr>
            <p:cNvPr id="315396" name="Text Box 4"/>
            <p:cNvSpPr txBox="1">
              <a:spLocks noChangeArrowheads="1"/>
            </p:cNvSpPr>
            <p:nvPr/>
          </p:nvSpPr>
          <p:spPr bwMode="auto">
            <a:xfrm>
              <a:off x="300" y="396"/>
              <a:ext cx="5188" cy="1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latin typeface="宋体" panose="02010600030101010101" pitchFamily="2" charset="-122"/>
                </a:rPr>
                <a:t>例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5.3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　已知波动方程为                   ，其中</a:t>
              </a:r>
              <a:r>
                <a:rPr kumimoji="1" lang="en-US" altLang="zh-CN" sz="2400" i="1" dirty="0">
                  <a:solidFill>
                    <a:schemeClr val="tx1"/>
                  </a:solidFill>
                </a:rPr>
                <a:t>x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en-US" altLang="zh-CN" sz="2400" i="1" dirty="0">
                  <a:solidFill>
                    <a:schemeClr val="tx1"/>
                  </a:solidFill>
                </a:rPr>
                <a:t>y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的单位为</a:t>
              </a:r>
              <a:r>
                <a:rPr kumimoji="1" lang="en-US" altLang="zh-CN" sz="2400" i="1" dirty="0">
                  <a:solidFill>
                    <a:schemeClr val="tx1"/>
                  </a:solidFill>
                </a:rPr>
                <a:t>m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en-US" altLang="zh-CN" sz="2400" i="1" dirty="0">
                  <a:solidFill>
                    <a:schemeClr val="tx1"/>
                  </a:solidFill>
                </a:rPr>
                <a:t>t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的单位为</a:t>
              </a:r>
              <a:r>
                <a:rPr kumimoji="1" lang="en-US" altLang="zh-CN" sz="2400" i="1" dirty="0">
                  <a:solidFill>
                    <a:schemeClr val="tx1"/>
                  </a:solidFill>
                </a:rPr>
                <a:t>s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，求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(1)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振幅、波长、周期、波速；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(2)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距原点为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8</a:t>
              </a:r>
              <a:r>
                <a:rPr kumimoji="1" lang="en-US" altLang="zh-CN" sz="2400" i="1" dirty="0">
                  <a:solidFill>
                    <a:schemeClr val="tx1"/>
                  </a:solidFill>
                </a:rPr>
                <a:t>m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和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10</a:t>
              </a:r>
              <a:r>
                <a:rPr kumimoji="1" lang="en-US" altLang="zh-CN" sz="2400" i="1" dirty="0">
                  <a:solidFill>
                    <a:schemeClr val="tx1"/>
                  </a:solidFill>
                </a:rPr>
                <a:t>m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两点处质点振动的位相差；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(3)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波线上某质点在时间间隔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0.2</a:t>
              </a:r>
              <a:r>
                <a:rPr kumimoji="1" lang="en-US" altLang="zh-CN" sz="2400" i="1" dirty="0">
                  <a:solidFill>
                    <a:schemeClr val="tx1"/>
                  </a:solidFill>
                </a:rPr>
                <a:t>s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内的位相差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315397" name="Object 5"/>
            <p:cNvGraphicFramePr>
              <a:graphicFrameLocks noChangeAspect="1"/>
            </p:cNvGraphicFramePr>
            <p:nvPr/>
          </p:nvGraphicFramePr>
          <p:xfrm>
            <a:off x="2380" y="348"/>
            <a:ext cx="187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832800" imgH="9448800" progId="">
                    <p:embed/>
                  </p:oleObj>
                </mc:Choice>
                <mc:Fallback>
                  <p:oleObj name="Equation" r:id="rId2" imgW="33832800" imgH="9448800" progId="">
                    <p:embed/>
                    <p:pic>
                      <p:nvPicPr>
                        <p:cNvPr id="0" name="Picture 4" descr="image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348"/>
                          <a:ext cx="1874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5412" name="Group 20"/>
          <p:cNvGrpSpPr/>
          <p:nvPr/>
        </p:nvGrpSpPr>
        <p:grpSpPr bwMode="auto">
          <a:xfrm>
            <a:off x="566738" y="2587625"/>
            <a:ext cx="6254750" cy="1055687"/>
            <a:chOff x="357" y="1999"/>
            <a:chExt cx="3940" cy="665"/>
          </a:xfrm>
        </p:grpSpPr>
        <p:graphicFrame>
          <p:nvGraphicFramePr>
            <p:cNvPr id="315394" name="Object 2"/>
            <p:cNvGraphicFramePr>
              <a:graphicFrameLocks noChangeAspect="1"/>
            </p:cNvGraphicFramePr>
            <p:nvPr/>
          </p:nvGraphicFramePr>
          <p:xfrm>
            <a:off x="1683" y="1999"/>
            <a:ext cx="2447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747200" imgH="9448800" progId="">
                    <p:embed/>
                  </p:oleObj>
                </mc:Choice>
                <mc:Fallback>
                  <p:oleObj name="Equation" r:id="rId4" imgW="34747200" imgH="9448800" progId="">
                    <p:embed/>
                    <p:pic>
                      <p:nvPicPr>
                        <p:cNvPr id="0" name="Picture 3" descr="image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" y="1999"/>
                          <a:ext cx="2447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357" y="2158"/>
              <a:ext cx="3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解</a:t>
              </a:r>
              <a:r>
                <a:rPr kumimoji="1"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　</a:t>
              </a:r>
              <a:r>
                <a:rPr kumimoji="1"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(1)</a:t>
              </a:r>
              <a:r>
                <a:rPr kumimoji="1"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</a:p>
          </p:txBody>
        </p:sp>
      </p:grpSp>
      <p:graphicFrame>
        <p:nvGraphicFramePr>
          <p:cNvPr id="315402" name="Object 10"/>
          <p:cNvGraphicFramePr>
            <a:graphicFrameLocks noChangeAspect="1"/>
          </p:cNvGraphicFramePr>
          <p:nvPr/>
        </p:nvGraphicFramePr>
        <p:xfrm>
          <a:off x="925513" y="3886200"/>
          <a:ext cx="77866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473600" imgH="9448800" progId="">
                  <p:embed/>
                </p:oleObj>
              </mc:Choice>
              <mc:Fallback>
                <p:oleObj name="Equation" r:id="rId6" imgW="55473600" imgH="9448800" progId="">
                  <p:embed/>
                  <p:pic>
                    <p:nvPicPr>
                      <p:cNvPr id="0" name="Picture 2" descr="image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886200"/>
                        <a:ext cx="7786687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5" name="Object 13"/>
          <p:cNvGraphicFramePr>
            <a:graphicFrameLocks noChangeAspect="1"/>
          </p:cNvGraphicFramePr>
          <p:nvPr/>
        </p:nvGraphicFramePr>
        <p:xfrm>
          <a:off x="2343150" y="5177155"/>
          <a:ext cx="491744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360" imgH="393480" progId="">
                  <p:embed/>
                </p:oleObj>
              </mc:Choice>
              <mc:Fallback>
                <p:oleObj name="Equation" r:id="rId8" imgW="1917360" imgH="393480" progId="">
                  <p:embed/>
                  <p:pic>
                    <p:nvPicPr>
                      <p:cNvPr id="0" name="Picture 1" descr="image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5177155"/>
                        <a:ext cx="4917440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A74BF-5227-48E8-AD47-5BCCE89B288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525463" y="711200"/>
            <a:ext cx="81486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(2)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同一时刻波线上坐标为   和   两点处质点振动的位相差</a:t>
            </a: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endParaRPr kumimoji="1"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17456" name="Object 16"/>
          <p:cNvGraphicFramePr>
            <a:graphicFrameLocks noChangeAspect="1"/>
          </p:cNvGraphicFramePr>
          <p:nvPr/>
        </p:nvGraphicFramePr>
        <p:xfrm>
          <a:off x="4768850" y="654050"/>
          <a:ext cx="4365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5486400" progId="">
                  <p:embed/>
                </p:oleObj>
              </mc:Choice>
              <mc:Fallback>
                <p:oleObj name="Equation" r:id="rId2" imgW="3657600" imgH="5486400" progId="">
                  <p:embed/>
                  <p:pic>
                    <p:nvPicPr>
                      <p:cNvPr id="0" name="Picture 5" descr="image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654050"/>
                        <a:ext cx="4365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7" name="Object 17"/>
          <p:cNvGraphicFramePr>
            <a:graphicFrameLocks noChangeAspect="1"/>
          </p:cNvGraphicFramePr>
          <p:nvPr/>
        </p:nvGraphicFramePr>
        <p:xfrm>
          <a:off x="5681663" y="654050"/>
          <a:ext cx="4905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400" imgH="5486400" progId="">
                  <p:embed/>
                </p:oleObj>
              </mc:Choice>
              <mc:Fallback>
                <p:oleObj name="Equation" r:id="rId4" imgW="3962400" imgH="5486400" progId="">
                  <p:embed/>
                  <p:pic>
                    <p:nvPicPr>
                      <p:cNvPr id="0" name="Picture 4" descr="image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654050"/>
                        <a:ext cx="490537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8" name="Object 18"/>
          <p:cNvGraphicFramePr>
            <a:graphicFrameLocks noChangeAspect="1"/>
          </p:cNvGraphicFramePr>
          <p:nvPr/>
        </p:nvGraphicFramePr>
        <p:xfrm>
          <a:off x="1920875" y="1657350"/>
          <a:ext cx="47037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367200" imgH="9448800" progId="">
                  <p:embed/>
                </p:oleObj>
              </mc:Choice>
              <mc:Fallback>
                <p:oleObj name="Equation" r:id="rId6" imgW="42367200" imgH="9448800" progId="">
                  <p:embed/>
                  <p:pic>
                    <p:nvPicPr>
                      <p:cNvPr id="0" name="Picture 3" descr="image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7350"/>
                        <a:ext cx="4703763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9" name="Object 19"/>
          <p:cNvGraphicFramePr>
            <a:graphicFrameLocks noChangeAspect="1"/>
          </p:cNvGraphicFramePr>
          <p:nvPr/>
        </p:nvGraphicFramePr>
        <p:xfrm>
          <a:off x="1293813" y="2667000"/>
          <a:ext cx="6838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836800" imgH="9448800" progId="">
                  <p:embed/>
                </p:oleObj>
              </mc:Choice>
              <mc:Fallback>
                <p:oleObj name="Equation" r:id="rId8" imgW="65836800" imgH="9448800" progId="">
                  <p:embed/>
                  <p:pic>
                    <p:nvPicPr>
                      <p:cNvPr id="0" name="Picture 2" descr="image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667000"/>
                        <a:ext cx="683895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496888" y="3581400"/>
            <a:ext cx="8083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(3)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对于波线上任意一个给定点</a:t>
            </a: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800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一定</a:t>
            </a: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，在时间间隔</a:t>
            </a:r>
            <a:r>
              <a:rPr kumimoji="1" lang="en-US" altLang="zh-CN" sz="2800" i="1" dirty="0" err="1">
                <a:solidFill>
                  <a:schemeClr val="tx1"/>
                </a:solidFill>
                <a:latin typeface="Calisto MT" panose="02040603050505030304" pitchFamily="18" charset="0"/>
              </a:rPr>
              <a:t>Δt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内的位相差</a:t>
            </a: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endParaRPr kumimoji="1"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17461" name="Object 21"/>
          <p:cNvGraphicFramePr>
            <a:graphicFrameLocks noChangeAspect="1"/>
          </p:cNvGraphicFramePr>
          <p:nvPr/>
        </p:nvGraphicFramePr>
        <p:xfrm>
          <a:off x="2697163" y="4572000"/>
          <a:ext cx="3690937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613600" imgH="15849600" progId="">
                  <p:embed/>
                </p:oleObj>
              </mc:Choice>
              <mc:Fallback>
                <p:oleObj name="Equation" r:id="rId10" imgW="32613600" imgH="15849600" progId="">
                  <p:embed/>
                  <p:pic>
                    <p:nvPicPr>
                      <p:cNvPr id="0" name="Picture 1" descr="image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572000"/>
                        <a:ext cx="3690937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B56B-DAAF-4917-8860-F7E93F32B3A0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575491" name="Object 3"/>
          <p:cNvGraphicFramePr>
            <a:graphicFrameLocks noChangeAspect="1"/>
          </p:cNvGraphicFramePr>
          <p:nvPr/>
        </p:nvGraphicFramePr>
        <p:xfrm>
          <a:off x="610077" y="1372077"/>
          <a:ext cx="7954010" cy="183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340638" imgH="1242045" progId="Word.Document.8">
                  <p:embed/>
                </p:oleObj>
              </mc:Choice>
              <mc:Fallback>
                <p:oleObj name="Document" r:id="rId2" imgW="5340638" imgH="1242045" progId="Word.Document.8">
                  <p:embed/>
                  <p:pic>
                    <p:nvPicPr>
                      <p:cNvPr id="0" name="Picture 1" descr="image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7" y="1372077"/>
                        <a:ext cx="7954010" cy="1835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5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352800"/>
            <a:ext cx="8101013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C24-D1F2-4C8F-98BC-B790A935529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1066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解：</a:t>
            </a:r>
          </a:p>
        </p:txBody>
      </p:sp>
      <p:graphicFrame>
        <p:nvGraphicFramePr>
          <p:cNvPr id="576516" name="Object 4"/>
          <p:cNvGraphicFramePr>
            <a:graphicFrameLocks noChangeAspect="1"/>
          </p:cNvGraphicFramePr>
          <p:nvPr/>
        </p:nvGraphicFramePr>
        <p:xfrm>
          <a:off x="1219200" y="1752600"/>
          <a:ext cx="7502525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88520" imgH="2933640" progId="Word.Document.8">
                  <p:embed/>
                </p:oleObj>
              </mc:Choice>
              <mc:Fallback>
                <p:oleObj name="Document" r:id="rId2" imgW="4988520" imgH="2933640" progId="Word.Document.8">
                  <p:embed/>
                  <p:pic>
                    <p:nvPicPr>
                      <p:cNvPr id="0" name="Picture 1" descr="image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7502525" cy="441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652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6522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C21-BD3D-4C98-9CDB-ADB8BC02D7FB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570371" name="Object 3"/>
          <p:cNvGraphicFramePr>
            <a:graphicFrameLocks noChangeAspect="1"/>
          </p:cNvGraphicFramePr>
          <p:nvPr/>
        </p:nvGraphicFramePr>
        <p:xfrm>
          <a:off x="461963" y="1450975"/>
          <a:ext cx="9823450" cy="51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71823" imgH="2718043" progId="Word.Document.8">
                  <p:embed/>
                </p:oleObj>
              </mc:Choice>
              <mc:Fallback>
                <p:oleObj name="Document" r:id="rId2" imgW="5171823" imgH="2718043" progId="Word.Document.8">
                  <p:embed/>
                  <p:pic>
                    <p:nvPicPr>
                      <p:cNvPr id="0" name="Picture 1" descr="image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450975"/>
                        <a:ext cx="9823450" cy="5157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02B8-65DC-4D66-BAC2-7BDBB021AED9}" type="slidenum">
              <a:rPr lang="en-US" altLang="zh-CN"/>
              <a:pPr/>
              <a:t>37</a:t>
            </a:fld>
            <a:endParaRPr lang="en-US" altLang="zh-CN"/>
          </a:p>
        </p:txBody>
      </p:sp>
      <p:grpSp>
        <p:nvGrpSpPr>
          <p:cNvPr id="578563" name="Group 3"/>
          <p:cNvGrpSpPr/>
          <p:nvPr/>
        </p:nvGrpSpPr>
        <p:grpSpPr bwMode="auto">
          <a:xfrm>
            <a:off x="4419600" y="2482850"/>
            <a:ext cx="4513263" cy="1979613"/>
            <a:chOff x="2517" y="1298"/>
            <a:chExt cx="2843" cy="1247"/>
          </a:xfrm>
        </p:grpSpPr>
        <p:sp>
          <p:nvSpPr>
            <p:cNvPr id="578564" name="Rectangle 4"/>
            <p:cNvSpPr>
              <a:spLocks noChangeAspect="1" noChangeArrowheads="1"/>
            </p:cNvSpPr>
            <p:nvPr/>
          </p:nvSpPr>
          <p:spPr bwMode="auto">
            <a:xfrm>
              <a:off x="2517" y="1298"/>
              <a:ext cx="2843" cy="124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65" name="Line 5"/>
            <p:cNvSpPr>
              <a:spLocks noChangeAspect="1" noChangeShapeType="1"/>
            </p:cNvSpPr>
            <p:nvPr/>
          </p:nvSpPr>
          <p:spPr bwMode="auto">
            <a:xfrm>
              <a:off x="3007" y="1997"/>
              <a:ext cx="211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66" name="Line 6"/>
            <p:cNvSpPr>
              <a:spLocks noChangeAspect="1" noChangeShapeType="1"/>
            </p:cNvSpPr>
            <p:nvPr/>
          </p:nvSpPr>
          <p:spPr bwMode="auto">
            <a:xfrm flipV="1">
              <a:off x="3007" y="150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67" name="Rectangle 7"/>
            <p:cNvSpPr>
              <a:spLocks noChangeAspect="1" noChangeArrowheads="1"/>
            </p:cNvSpPr>
            <p:nvPr/>
          </p:nvSpPr>
          <p:spPr bwMode="auto">
            <a:xfrm>
              <a:off x="3007" y="1365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y</a:t>
              </a:r>
              <a:r>
                <a:rPr kumimoji="1" lang="en-US" altLang="zh-CN" sz="2400"/>
                <a:t>/cm</a:t>
              </a:r>
            </a:p>
          </p:txBody>
        </p:sp>
        <p:sp>
          <p:nvSpPr>
            <p:cNvPr id="578568" name="Rectangle 8"/>
            <p:cNvSpPr>
              <a:spLocks noChangeAspect="1" noChangeArrowheads="1"/>
            </p:cNvSpPr>
            <p:nvPr/>
          </p:nvSpPr>
          <p:spPr bwMode="auto">
            <a:xfrm>
              <a:off x="4767" y="2000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x</a:t>
              </a:r>
              <a:r>
                <a:rPr kumimoji="1" lang="en-US" altLang="zh-CN" sz="2400"/>
                <a:t>/cm</a:t>
              </a:r>
            </a:p>
          </p:txBody>
        </p:sp>
        <p:grpSp>
          <p:nvGrpSpPr>
            <p:cNvPr id="578569" name="Group 9"/>
            <p:cNvGrpSpPr>
              <a:grpSpLocks noChangeAspect="1"/>
            </p:cNvGrpSpPr>
            <p:nvPr/>
          </p:nvGrpSpPr>
          <p:grpSpPr bwMode="auto">
            <a:xfrm>
              <a:off x="2716" y="1664"/>
              <a:ext cx="2128" cy="673"/>
              <a:chOff x="1440" y="1728"/>
              <a:chExt cx="3792" cy="784"/>
            </a:xfrm>
          </p:grpSpPr>
          <p:sp>
            <p:nvSpPr>
              <p:cNvPr id="578570" name="Freeform 10"/>
              <p:cNvSpPr>
                <a:spLocks noChangeAspect="1"/>
              </p:cNvSpPr>
              <p:nvPr/>
            </p:nvSpPr>
            <p:spPr bwMode="auto">
              <a:xfrm>
                <a:off x="1920" y="1728"/>
                <a:ext cx="3312" cy="784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240" y="720"/>
                  </a:cxn>
                  <a:cxn ang="0">
                    <a:pos x="528" y="384"/>
                  </a:cxn>
                  <a:cxn ang="0">
                    <a:pos x="816" y="96"/>
                  </a:cxn>
                  <a:cxn ang="0">
                    <a:pos x="1056" y="0"/>
                  </a:cxn>
                  <a:cxn ang="0">
                    <a:pos x="1248" y="96"/>
                  </a:cxn>
                  <a:cxn ang="0">
                    <a:pos x="1488" y="384"/>
                  </a:cxn>
                  <a:cxn ang="0">
                    <a:pos x="1776" y="720"/>
                  </a:cxn>
                  <a:cxn ang="0">
                    <a:pos x="2016" y="768"/>
                  </a:cxn>
                  <a:cxn ang="0">
                    <a:pos x="2208" y="672"/>
                  </a:cxn>
                  <a:cxn ang="0">
                    <a:pos x="2448" y="384"/>
                  </a:cxn>
                  <a:cxn ang="0">
                    <a:pos x="2688" y="96"/>
                  </a:cxn>
                  <a:cxn ang="0">
                    <a:pos x="2880" y="0"/>
                  </a:cxn>
                  <a:cxn ang="0">
                    <a:pos x="3072" y="96"/>
                  </a:cxn>
                  <a:cxn ang="0">
                    <a:pos x="3312" y="384"/>
                  </a:cxn>
                </a:cxnLst>
                <a:rect l="0" t="0" r="r" b="b"/>
                <a:pathLst>
                  <a:path w="3312" h="784">
                    <a:moveTo>
                      <a:pt x="0" y="768"/>
                    </a:moveTo>
                    <a:cubicBezTo>
                      <a:pt x="76" y="776"/>
                      <a:pt x="152" y="784"/>
                      <a:pt x="240" y="720"/>
                    </a:cubicBezTo>
                    <a:cubicBezTo>
                      <a:pt x="328" y="656"/>
                      <a:pt x="432" y="488"/>
                      <a:pt x="528" y="384"/>
                    </a:cubicBezTo>
                    <a:cubicBezTo>
                      <a:pt x="624" y="280"/>
                      <a:pt x="728" y="160"/>
                      <a:pt x="816" y="96"/>
                    </a:cubicBezTo>
                    <a:cubicBezTo>
                      <a:pt x="904" y="32"/>
                      <a:pt x="984" y="0"/>
                      <a:pt x="1056" y="0"/>
                    </a:cubicBezTo>
                    <a:cubicBezTo>
                      <a:pt x="1128" y="0"/>
                      <a:pt x="1176" y="32"/>
                      <a:pt x="1248" y="96"/>
                    </a:cubicBezTo>
                    <a:cubicBezTo>
                      <a:pt x="1320" y="160"/>
                      <a:pt x="1400" y="280"/>
                      <a:pt x="1488" y="384"/>
                    </a:cubicBezTo>
                    <a:cubicBezTo>
                      <a:pt x="1576" y="488"/>
                      <a:pt x="1688" y="656"/>
                      <a:pt x="1776" y="720"/>
                    </a:cubicBezTo>
                    <a:cubicBezTo>
                      <a:pt x="1864" y="784"/>
                      <a:pt x="1944" y="776"/>
                      <a:pt x="2016" y="768"/>
                    </a:cubicBezTo>
                    <a:cubicBezTo>
                      <a:pt x="2088" y="760"/>
                      <a:pt x="2136" y="736"/>
                      <a:pt x="2208" y="672"/>
                    </a:cubicBezTo>
                    <a:cubicBezTo>
                      <a:pt x="2280" y="608"/>
                      <a:pt x="2368" y="480"/>
                      <a:pt x="2448" y="384"/>
                    </a:cubicBezTo>
                    <a:cubicBezTo>
                      <a:pt x="2528" y="288"/>
                      <a:pt x="2616" y="160"/>
                      <a:pt x="2688" y="96"/>
                    </a:cubicBezTo>
                    <a:cubicBezTo>
                      <a:pt x="2760" y="32"/>
                      <a:pt x="2816" y="0"/>
                      <a:pt x="2880" y="0"/>
                    </a:cubicBezTo>
                    <a:cubicBezTo>
                      <a:pt x="2944" y="0"/>
                      <a:pt x="3000" y="32"/>
                      <a:pt x="3072" y="96"/>
                    </a:cubicBezTo>
                    <a:cubicBezTo>
                      <a:pt x="3144" y="160"/>
                      <a:pt x="3228" y="272"/>
                      <a:pt x="3312" y="384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8571" name="Freeform 11"/>
              <p:cNvSpPr>
                <a:spLocks noChangeAspect="1"/>
              </p:cNvSpPr>
              <p:nvPr/>
            </p:nvSpPr>
            <p:spPr bwMode="auto">
              <a:xfrm>
                <a:off x="1440" y="1728"/>
                <a:ext cx="3312" cy="784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240" y="720"/>
                  </a:cxn>
                  <a:cxn ang="0">
                    <a:pos x="528" y="384"/>
                  </a:cxn>
                  <a:cxn ang="0">
                    <a:pos x="816" y="96"/>
                  </a:cxn>
                  <a:cxn ang="0">
                    <a:pos x="1056" y="0"/>
                  </a:cxn>
                  <a:cxn ang="0">
                    <a:pos x="1248" y="96"/>
                  </a:cxn>
                  <a:cxn ang="0">
                    <a:pos x="1488" y="384"/>
                  </a:cxn>
                  <a:cxn ang="0">
                    <a:pos x="1776" y="720"/>
                  </a:cxn>
                  <a:cxn ang="0">
                    <a:pos x="2016" y="768"/>
                  </a:cxn>
                  <a:cxn ang="0">
                    <a:pos x="2208" y="672"/>
                  </a:cxn>
                  <a:cxn ang="0">
                    <a:pos x="2448" y="384"/>
                  </a:cxn>
                  <a:cxn ang="0">
                    <a:pos x="2688" y="96"/>
                  </a:cxn>
                  <a:cxn ang="0">
                    <a:pos x="2880" y="0"/>
                  </a:cxn>
                  <a:cxn ang="0">
                    <a:pos x="3072" y="96"/>
                  </a:cxn>
                  <a:cxn ang="0">
                    <a:pos x="3312" y="384"/>
                  </a:cxn>
                </a:cxnLst>
                <a:rect l="0" t="0" r="r" b="b"/>
                <a:pathLst>
                  <a:path w="3312" h="784">
                    <a:moveTo>
                      <a:pt x="0" y="768"/>
                    </a:moveTo>
                    <a:cubicBezTo>
                      <a:pt x="76" y="776"/>
                      <a:pt x="152" y="784"/>
                      <a:pt x="240" y="720"/>
                    </a:cubicBezTo>
                    <a:cubicBezTo>
                      <a:pt x="328" y="656"/>
                      <a:pt x="432" y="488"/>
                      <a:pt x="528" y="384"/>
                    </a:cubicBezTo>
                    <a:cubicBezTo>
                      <a:pt x="624" y="280"/>
                      <a:pt x="728" y="160"/>
                      <a:pt x="816" y="96"/>
                    </a:cubicBezTo>
                    <a:cubicBezTo>
                      <a:pt x="904" y="32"/>
                      <a:pt x="984" y="0"/>
                      <a:pt x="1056" y="0"/>
                    </a:cubicBezTo>
                    <a:cubicBezTo>
                      <a:pt x="1128" y="0"/>
                      <a:pt x="1176" y="32"/>
                      <a:pt x="1248" y="96"/>
                    </a:cubicBezTo>
                    <a:cubicBezTo>
                      <a:pt x="1320" y="160"/>
                      <a:pt x="1400" y="280"/>
                      <a:pt x="1488" y="384"/>
                    </a:cubicBezTo>
                    <a:cubicBezTo>
                      <a:pt x="1576" y="488"/>
                      <a:pt x="1688" y="656"/>
                      <a:pt x="1776" y="720"/>
                    </a:cubicBezTo>
                    <a:cubicBezTo>
                      <a:pt x="1864" y="784"/>
                      <a:pt x="1944" y="776"/>
                      <a:pt x="2016" y="768"/>
                    </a:cubicBezTo>
                    <a:cubicBezTo>
                      <a:pt x="2088" y="760"/>
                      <a:pt x="2136" y="736"/>
                      <a:pt x="2208" y="672"/>
                    </a:cubicBezTo>
                    <a:cubicBezTo>
                      <a:pt x="2280" y="608"/>
                      <a:pt x="2368" y="480"/>
                      <a:pt x="2448" y="384"/>
                    </a:cubicBezTo>
                    <a:cubicBezTo>
                      <a:pt x="2528" y="288"/>
                      <a:pt x="2616" y="160"/>
                      <a:pt x="2688" y="96"/>
                    </a:cubicBezTo>
                    <a:cubicBezTo>
                      <a:pt x="2760" y="32"/>
                      <a:pt x="2816" y="0"/>
                      <a:pt x="2880" y="0"/>
                    </a:cubicBezTo>
                    <a:cubicBezTo>
                      <a:pt x="2944" y="0"/>
                      <a:pt x="3000" y="32"/>
                      <a:pt x="3072" y="96"/>
                    </a:cubicBezTo>
                    <a:cubicBezTo>
                      <a:pt x="3144" y="160"/>
                      <a:pt x="3228" y="272"/>
                      <a:pt x="3312" y="384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8572" name="Rectangle 12"/>
            <p:cNvSpPr>
              <a:spLocks noChangeAspect="1" noChangeArrowheads="1"/>
            </p:cNvSpPr>
            <p:nvPr/>
          </p:nvSpPr>
          <p:spPr bwMode="auto">
            <a:xfrm>
              <a:off x="3208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</a:t>
              </a:r>
            </a:p>
          </p:txBody>
        </p:sp>
        <p:sp>
          <p:nvSpPr>
            <p:cNvPr id="578573" name="Rectangle 13"/>
            <p:cNvSpPr>
              <a:spLocks noChangeAspect="1" noChangeArrowheads="1"/>
            </p:cNvSpPr>
            <p:nvPr/>
          </p:nvSpPr>
          <p:spPr bwMode="auto">
            <a:xfrm>
              <a:off x="3442" y="1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2</a:t>
              </a:r>
            </a:p>
          </p:txBody>
        </p:sp>
        <p:sp>
          <p:nvSpPr>
            <p:cNvPr id="578574" name="Rectangle 14"/>
            <p:cNvSpPr>
              <a:spLocks noChangeAspect="1" noChangeArrowheads="1"/>
            </p:cNvSpPr>
            <p:nvPr/>
          </p:nvSpPr>
          <p:spPr bwMode="auto">
            <a:xfrm>
              <a:off x="3715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3</a:t>
              </a:r>
            </a:p>
          </p:txBody>
        </p:sp>
        <p:sp>
          <p:nvSpPr>
            <p:cNvPr id="578575" name="Rectangle 15"/>
            <p:cNvSpPr>
              <a:spLocks noChangeAspect="1" noChangeArrowheads="1"/>
            </p:cNvSpPr>
            <p:nvPr/>
          </p:nvSpPr>
          <p:spPr bwMode="auto">
            <a:xfrm>
              <a:off x="4000" y="1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4</a:t>
              </a:r>
            </a:p>
          </p:txBody>
        </p:sp>
        <p:sp>
          <p:nvSpPr>
            <p:cNvPr id="578576" name="Rectangle 16"/>
            <p:cNvSpPr>
              <a:spLocks noChangeAspect="1" noChangeArrowheads="1"/>
            </p:cNvSpPr>
            <p:nvPr/>
          </p:nvSpPr>
          <p:spPr bwMode="auto">
            <a:xfrm>
              <a:off x="4276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5</a:t>
              </a:r>
            </a:p>
          </p:txBody>
        </p:sp>
        <p:sp>
          <p:nvSpPr>
            <p:cNvPr id="578577" name="Rectangle 17"/>
            <p:cNvSpPr>
              <a:spLocks noChangeAspect="1" noChangeArrowheads="1"/>
            </p:cNvSpPr>
            <p:nvPr/>
          </p:nvSpPr>
          <p:spPr bwMode="auto">
            <a:xfrm>
              <a:off x="4486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6</a:t>
              </a:r>
            </a:p>
          </p:txBody>
        </p:sp>
        <p:sp>
          <p:nvSpPr>
            <p:cNvPr id="578578" name="Rectangle 18"/>
            <p:cNvSpPr>
              <a:spLocks noChangeAspect="1" noChangeArrowheads="1"/>
            </p:cNvSpPr>
            <p:nvPr/>
          </p:nvSpPr>
          <p:spPr bwMode="auto">
            <a:xfrm>
              <a:off x="3995" y="163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tx2"/>
                  </a:solidFill>
                </a:rPr>
                <a:t>Ⅰ</a:t>
              </a:r>
            </a:p>
          </p:txBody>
        </p:sp>
        <p:sp>
          <p:nvSpPr>
            <p:cNvPr id="578579" name="Rectangle 19"/>
            <p:cNvSpPr>
              <a:spLocks noChangeAspect="1" noChangeArrowheads="1"/>
            </p:cNvSpPr>
            <p:nvPr/>
          </p:nvSpPr>
          <p:spPr bwMode="auto">
            <a:xfrm>
              <a:off x="3715" y="1713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CC"/>
                  </a:solidFill>
                </a:rPr>
                <a:t>Ⅱ</a:t>
              </a:r>
            </a:p>
          </p:txBody>
        </p:sp>
        <p:sp>
          <p:nvSpPr>
            <p:cNvPr id="578580" name="Rectangle 20"/>
            <p:cNvSpPr>
              <a:spLocks noChangeAspect="1" noChangeArrowheads="1"/>
            </p:cNvSpPr>
            <p:nvPr/>
          </p:nvSpPr>
          <p:spPr bwMode="auto">
            <a:xfrm>
              <a:off x="2595" y="150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1cm</a:t>
              </a:r>
            </a:p>
          </p:txBody>
        </p:sp>
        <p:sp>
          <p:nvSpPr>
            <p:cNvPr id="578581" name="Line 21"/>
            <p:cNvSpPr>
              <a:spLocks noChangeAspect="1" noChangeShapeType="1"/>
            </p:cNvSpPr>
            <p:nvPr/>
          </p:nvSpPr>
          <p:spPr bwMode="auto">
            <a:xfrm>
              <a:off x="3007" y="16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82" name="Line 22"/>
            <p:cNvSpPr>
              <a:spLocks noChangeAspect="1" noChangeShapeType="1"/>
            </p:cNvSpPr>
            <p:nvPr/>
          </p:nvSpPr>
          <p:spPr bwMode="auto">
            <a:xfrm>
              <a:off x="4409" y="1585"/>
              <a:ext cx="494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83" name="Rectangle 23"/>
            <p:cNvSpPr>
              <a:spLocks noChangeAspect="1" noChangeArrowheads="1"/>
            </p:cNvSpPr>
            <p:nvPr/>
          </p:nvSpPr>
          <p:spPr bwMode="auto">
            <a:xfrm>
              <a:off x="3140" y="179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A</a:t>
              </a:r>
            </a:p>
          </p:txBody>
        </p:sp>
        <p:sp>
          <p:nvSpPr>
            <p:cNvPr id="578584" name="Rectangle 24"/>
            <p:cNvSpPr>
              <a:spLocks noChangeAspect="1" noChangeArrowheads="1"/>
            </p:cNvSpPr>
            <p:nvPr/>
          </p:nvSpPr>
          <p:spPr bwMode="auto">
            <a:xfrm>
              <a:off x="2744" y="183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</p:grpSp>
      <p:sp>
        <p:nvSpPr>
          <p:cNvPr id="578585" name="Text Box 25"/>
          <p:cNvSpPr txBox="1">
            <a:spLocks noChangeArrowheads="1"/>
          </p:cNvSpPr>
          <p:nvPr/>
        </p:nvSpPr>
        <p:spPr bwMode="auto">
          <a:xfrm>
            <a:off x="685800" y="1295400"/>
            <a:ext cx="7959725" cy="11988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例</a:t>
            </a:r>
            <a:r>
              <a:rPr lang="en-US" altLang="zh-CN" sz="2400" dirty="0">
                <a:solidFill>
                  <a:srgbClr val="1C1C1C"/>
                </a:solidFill>
              </a:rPr>
              <a:t>5.5  </a:t>
            </a:r>
            <a:r>
              <a:rPr lang="zh-CN" altLang="en-US" sz="2400" dirty="0">
                <a:solidFill>
                  <a:srgbClr val="1C1C1C"/>
                </a:solidFill>
              </a:rPr>
              <a:t>已知 </a:t>
            </a:r>
            <a:r>
              <a:rPr lang="en-US" altLang="zh-CN" sz="2400" i="1" dirty="0">
                <a:solidFill>
                  <a:srgbClr val="1C1C1C"/>
                </a:solidFill>
              </a:rPr>
              <a:t>t</a:t>
            </a:r>
            <a:r>
              <a:rPr lang="en-US" altLang="zh-CN" sz="2400" dirty="0">
                <a:solidFill>
                  <a:srgbClr val="1C1C1C"/>
                </a:solidFill>
              </a:rPr>
              <a:t> = 0</a:t>
            </a:r>
            <a:r>
              <a:rPr lang="zh-CN" altLang="en-US" sz="2400" dirty="0">
                <a:solidFill>
                  <a:srgbClr val="1C1C1C"/>
                </a:solidFill>
              </a:rPr>
              <a:t>时的波形曲线为</a:t>
            </a:r>
            <a:r>
              <a:rPr lang="en-US" altLang="zh-CN" sz="2400" dirty="0">
                <a:solidFill>
                  <a:srgbClr val="1C1C1C"/>
                </a:solidFill>
              </a:rPr>
              <a:t>Ⅰ</a:t>
            </a:r>
            <a:r>
              <a:rPr lang="zh-CN" altLang="en-US" sz="2400" dirty="0">
                <a:solidFill>
                  <a:srgbClr val="1C1C1C"/>
                </a:solidFill>
              </a:rPr>
              <a:t>，波沿 </a:t>
            </a:r>
            <a:r>
              <a:rPr lang="en-US" altLang="zh-CN" sz="2400" dirty="0">
                <a:solidFill>
                  <a:srgbClr val="1C1C1C"/>
                </a:solidFill>
              </a:rPr>
              <a:t>O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方向传播，经 </a:t>
            </a:r>
            <a:r>
              <a:rPr lang="en-US" altLang="zh-CN" sz="2400" i="1" dirty="0">
                <a:solidFill>
                  <a:srgbClr val="1C1C1C"/>
                </a:solidFill>
              </a:rPr>
              <a:t>t</a:t>
            </a:r>
            <a:r>
              <a:rPr lang="en-US" altLang="zh-CN" sz="2400" dirty="0">
                <a:solidFill>
                  <a:srgbClr val="1C1C1C"/>
                </a:solidFill>
              </a:rPr>
              <a:t> =1/2 s </a:t>
            </a:r>
            <a:r>
              <a:rPr lang="zh-CN" altLang="en-US" sz="2400" dirty="0">
                <a:solidFill>
                  <a:srgbClr val="1C1C1C"/>
                </a:solidFill>
              </a:rPr>
              <a:t>后波形变为曲线</a:t>
            </a:r>
            <a:r>
              <a:rPr lang="en-US" altLang="zh-CN" sz="2400" dirty="0">
                <a:solidFill>
                  <a:srgbClr val="1C1C1C"/>
                </a:solidFill>
              </a:rPr>
              <a:t>Ⅱ</a:t>
            </a:r>
            <a:r>
              <a:rPr lang="zh-CN" altLang="en-US" sz="2400" dirty="0">
                <a:solidFill>
                  <a:srgbClr val="1C1C1C"/>
                </a:solidFill>
              </a:rPr>
              <a:t>。已知波的周期</a:t>
            </a:r>
            <a:r>
              <a:rPr lang="en-US" altLang="zh-CN" sz="2400" dirty="0">
                <a:solidFill>
                  <a:srgbClr val="1C1C1C"/>
                </a:solidFill>
              </a:rPr>
              <a:t>T &gt; 1 s</a:t>
            </a:r>
            <a:r>
              <a:rPr lang="zh-CN" altLang="en-US" sz="2400" dirty="0">
                <a:solidFill>
                  <a:srgbClr val="1C1C1C"/>
                </a:solidFill>
              </a:rPr>
              <a:t>，试根据图中给出的条件求出波的表达式，并求</a:t>
            </a:r>
            <a:r>
              <a:rPr lang="en-US" altLang="zh-CN" sz="2400" dirty="0">
                <a:solidFill>
                  <a:srgbClr val="1C1C1C"/>
                </a:solidFill>
              </a:rPr>
              <a:t>A</a:t>
            </a:r>
            <a:r>
              <a:rPr lang="zh-CN" altLang="en-US" sz="2400" dirty="0">
                <a:solidFill>
                  <a:srgbClr val="1C1C1C"/>
                </a:solidFill>
              </a:rPr>
              <a:t>点的振动方程。</a:t>
            </a:r>
          </a:p>
        </p:txBody>
      </p:sp>
      <p:sp>
        <p:nvSpPr>
          <p:cNvPr id="578586" name="Rectangle 26"/>
          <p:cNvSpPr>
            <a:spLocks noChangeArrowheads="1"/>
          </p:cNvSpPr>
          <p:nvPr/>
        </p:nvSpPr>
        <p:spPr bwMode="auto">
          <a:xfrm>
            <a:off x="652463" y="2466975"/>
            <a:ext cx="8985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解：</a:t>
            </a:r>
          </a:p>
        </p:txBody>
      </p:sp>
      <p:sp>
        <p:nvSpPr>
          <p:cNvPr id="578587" name="Text Box 27"/>
          <p:cNvSpPr txBox="1">
            <a:spLocks noChangeArrowheads="1"/>
          </p:cNvSpPr>
          <p:nvPr/>
        </p:nvSpPr>
        <p:spPr bwMode="auto">
          <a:xfrm>
            <a:off x="1371600" y="2482850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方法一：</a:t>
            </a:r>
          </a:p>
        </p:txBody>
      </p:sp>
      <p:graphicFrame>
        <p:nvGraphicFramePr>
          <p:cNvPr id="578594" name="Object 34"/>
          <p:cNvGraphicFramePr>
            <a:graphicFrameLocks noChangeAspect="1"/>
          </p:cNvGraphicFramePr>
          <p:nvPr/>
        </p:nvGraphicFramePr>
        <p:xfrm>
          <a:off x="1346200" y="309245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459200" imgH="4876800" progId="">
                  <p:embed/>
                </p:oleObj>
              </mc:Choice>
              <mc:Fallback>
                <p:oleObj name="公式" r:id="rId2" imgW="16459200" imgH="4876800" progId="">
                  <p:embed/>
                  <p:pic>
                    <p:nvPicPr>
                      <p:cNvPr id="0" name="Picture 5" descr="image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092450"/>
                        <a:ext cx="137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5" name="Object 35"/>
          <p:cNvGraphicFramePr>
            <a:graphicFrameLocks noChangeAspect="1"/>
          </p:cNvGraphicFramePr>
          <p:nvPr/>
        </p:nvGraphicFramePr>
        <p:xfrm>
          <a:off x="1346200" y="3854450"/>
          <a:ext cx="1370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459200" imgH="4876800" progId="">
                  <p:embed/>
                </p:oleObj>
              </mc:Choice>
              <mc:Fallback>
                <p:oleObj name="公式" r:id="rId4" imgW="16459200" imgH="4876800" progId="">
                  <p:embed/>
                  <p:pic>
                    <p:nvPicPr>
                      <p:cNvPr id="0" name="Picture 4" descr="image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854450"/>
                        <a:ext cx="1370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6" name="Object 36"/>
          <p:cNvGraphicFramePr>
            <a:graphicFrameLocks noChangeAspect="1"/>
          </p:cNvGraphicFramePr>
          <p:nvPr/>
        </p:nvGraphicFramePr>
        <p:xfrm>
          <a:off x="1346200" y="4540250"/>
          <a:ext cx="39830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853600" imgH="10363200" progId="">
                  <p:embed/>
                </p:oleObj>
              </mc:Choice>
              <mc:Fallback>
                <p:oleObj name="公式" r:id="rId6" imgW="47853600" imgH="10363200" progId="">
                  <p:embed/>
                  <p:pic>
                    <p:nvPicPr>
                      <p:cNvPr id="0" name="Picture 3" descr="image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540250"/>
                        <a:ext cx="398303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7" name="Object 37"/>
          <p:cNvGraphicFramePr>
            <a:graphicFrameLocks noChangeAspect="1"/>
          </p:cNvGraphicFramePr>
          <p:nvPr/>
        </p:nvGraphicFramePr>
        <p:xfrm>
          <a:off x="1346200" y="5454650"/>
          <a:ext cx="2333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041600" imgH="9448800" progId="">
                  <p:embed/>
                </p:oleObj>
              </mc:Choice>
              <mc:Fallback>
                <p:oleObj name="公式" r:id="rId8" imgW="28041600" imgH="9448800" progId="">
                  <p:embed/>
                  <p:pic>
                    <p:nvPicPr>
                      <p:cNvPr id="0" name="Picture 2" descr="image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454650"/>
                        <a:ext cx="23336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8" name="Object 38"/>
          <p:cNvGraphicFramePr>
            <a:graphicFrameLocks noChangeAspect="1"/>
          </p:cNvGraphicFramePr>
          <p:nvPr/>
        </p:nvGraphicFramePr>
        <p:xfrm>
          <a:off x="4800600" y="5454650"/>
          <a:ext cx="1852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250400" imgH="9448800" progId="">
                  <p:embed/>
                </p:oleObj>
              </mc:Choice>
              <mc:Fallback>
                <p:oleObj name="公式" r:id="rId10" imgW="22250400" imgH="9448800" progId="">
                  <p:embed/>
                  <p:pic>
                    <p:nvPicPr>
                      <p:cNvPr id="0" name="Picture 1" descr="image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54650"/>
                        <a:ext cx="1852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7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57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5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5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8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4431-F7B9-4EFA-AEE5-19366C04693C}" type="slidenum">
              <a:rPr lang="en-US" altLang="zh-CN"/>
              <a:pPr/>
              <a:t>38</a:t>
            </a:fld>
            <a:endParaRPr lang="en-US" altLang="zh-CN"/>
          </a:p>
        </p:txBody>
      </p:sp>
      <p:grpSp>
        <p:nvGrpSpPr>
          <p:cNvPr id="579609" name="Group 25"/>
          <p:cNvGrpSpPr/>
          <p:nvPr/>
        </p:nvGrpSpPr>
        <p:grpSpPr bwMode="auto">
          <a:xfrm>
            <a:off x="4419600" y="1295400"/>
            <a:ext cx="4513263" cy="1979613"/>
            <a:chOff x="2517" y="1298"/>
            <a:chExt cx="2843" cy="1247"/>
          </a:xfrm>
        </p:grpSpPr>
        <p:sp>
          <p:nvSpPr>
            <p:cNvPr id="579610" name="Rectangle 26"/>
            <p:cNvSpPr>
              <a:spLocks noChangeAspect="1" noChangeArrowheads="1"/>
            </p:cNvSpPr>
            <p:nvPr/>
          </p:nvSpPr>
          <p:spPr bwMode="auto">
            <a:xfrm>
              <a:off x="2517" y="1298"/>
              <a:ext cx="2843" cy="124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11" name="Line 27"/>
            <p:cNvSpPr>
              <a:spLocks noChangeAspect="1" noChangeShapeType="1"/>
            </p:cNvSpPr>
            <p:nvPr/>
          </p:nvSpPr>
          <p:spPr bwMode="auto">
            <a:xfrm>
              <a:off x="3007" y="1997"/>
              <a:ext cx="211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12" name="Line 28"/>
            <p:cNvSpPr>
              <a:spLocks noChangeAspect="1" noChangeShapeType="1"/>
            </p:cNvSpPr>
            <p:nvPr/>
          </p:nvSpPr>
          <p:spPr bwMode="auto">
            <a:xfrm flipV="1">
              <a:off x="3007" y="150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13" name="Rectangle 29"/>
            <p:cNvSpPr>
              <a:spLocks noChangeAspect="1" noChangeArrowheads="1"/>
            </p:cNvSpPr>
            <p:nvPr/>
          </p:nvSpPr>
          <p:spPr bwMode="auto">
            <a:xfrm>
              <a:off x="3007" y="1365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y</a:t>
              </a:r>
              <a:r>
                <a:rPr kumimoji="1" lang="en-US" altLang="zh-CN" sz="2400"/>
                <a:t>/cm</a:t>
              </a:r>
            </a:p>
          </p:txBody>
        </p:sp>
        <p:sp>
          <p:nvSpPr>
            <p:cNvPr id="579614" name="Rectangle 30"/>
            <p:cNvSpPr>
              <a:spLocks noChangeAspect="1" noChangeArrowheads="1"/>
            </p:cNvSpPr>
            <p:nvPr/>
          </p:nvSpPr>
          <p:spPr bwMode="auto">
            <a:xfrm>
              <a:off x="4767" y="2000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x</a:t>
              </a:r>
              <a:r>
                <a:rPr kumimoji="1" lang="en-US" altLang="zh-CN" sz="2400"/>
                <a:t>/cm</a:t>
              </a:r>
            </a:p>
          </p:txBody>
        </p:sp>
        <p:grpSp>
          <p:nvGrpSpPr>
            <p:cNvPr id="579615" name="Group 31"/>
            <p:cNvGrpSpPr>
              <a:grpSpLocks noChangeAspect="1"/>
            </p:cNvGrpSpPr>
            <p:nvPr/>
          </p:nvGrpSpPr>
          <p:grpSpPr bwMode="auto">
            <a:xfrm>
              <a:off x="2716" y="1664"/>
              <a:ext cx="2128" cy="673"/>
              <a:chOff x="1440" y="1728"/>
              <a:chExt cx="3792" cy="784"/>
            </a:xfrm>
          </p:grpSpPr>
          <p:sp>
            <p:nvSpPr>
              <p:cNvPr id="579616" name="Freeform 32"/>
              <p:cNvSpPr>
                <a:spLocks noChangeAspect="1"/>
              </p:cNvSpPr>
              <p:nvPr/>
            </p:nvSpPr>
            <p:spPr bwMode="auto">
              <a:xfrm>
                <a:off x="1920" y="1728"/>
                <a:ext cx="3312" cy="784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240" y="720"/>
                  </a:cxn>
                  <a:cxn ang="0">
                    <a:pos x="528" y="384"/>
                  </a:cxn>
                  <a:cxn ang="0">
                    <a:pos x="816" y="96"/>
                  </a:cxn>
                  <a:cxn ang="0">
                    <a:pos x="1056" y="0"/>
                  </a:cxn>
                  <a:cxn ang="0">
                    <a:pos x="1248" y="96"/>
                  </a:cxn>
                  <a:cxn ang="0">
                    <a:pos x="1488" y="384"/>
                  </a:cxn>
                  <a:cxn ang="0">
                    <a:pos x="1776" y="720"/>
                  </a:cxn>
                  <a:cxn ang="0">
                    <a:pos x="2016" y="768"/>
                  </a:cxn>
                  <a:cxn ang="0">
                    <a:pos x="2208" y="672"/>
                  </a:cxn>
                  <a:cxn ang="0">
                    <a:pos x="2448" y="384"/>
                  </a:cxn>
                  <a:cxn ang="0">
                    <a:pos x="2688" y="96"/>
                  </a:cxn>
                  <a:cxn ang="0">
                    <a:pos x="2880" y="0"/>
                  </a:cxn>
                  <a:cxn ang="0">
                    <a:pos x="3072" y="96"/>
                  </a:cxn>
                  <a:cxn ang="0">
                    <a:pos x="3312" y="384"/>
                  </a:cxn>
                </a:cxnLst>
                <a:rect l="0" t="0" r="r" b="b"/>
                <a:pathLst>
                  <a:path w="3312" h="784">
                    <a:moveTo>
                      <a:pt x="0" y="768"/>
                    </a:moveTo>
                    <a:cubicBezTo>
                      <a:pt x="76" y="776"/>
                      <a:pt x="152" y="784"/>
                      <a:pt x="240" y="720"/>
                    </a:cubicBezTo>
                    <a:cubicBezTo>
                      <a:pt x="328" y="656"/>
                      <a:pt x="432" y="488"/>
                      <a:pt x="528" y="384"/>
                    </a:cubicBezTo>
                    <a:cubicBezTo>
                      <a:pt x="624" y="280"/>
                      <a:pt x="728" y="160"/>
                      <a:pt x="816" y="96"/>
                    </a:cubicBezTo>
                    <a:cubicBezTo>
                      <a:pt x="904" y="32"/>
                      <a:pt x="984" y="0"/>
                      <a:pt x="1056" y="0"/>
                    </a:cubicBezTo>
                    <a:cubicBezTo>
                      <a:pt x="1128" y="0"/>
                      <a:pt x="1176" y="32"/>
                      <a:pt x="1248" y="96"/>
                    </a:cubicBezTo>
                    <a:cubicBezTo>
                      <a:pt x="1320" y="160"/>
                      <a:pt x="1400" y="280"/>
                      <a:pt x="1488" y="384"/>
                    </a:cubicBezTo>
                    <a:cubicBezTo>
                      <a:pt x="1576" y="488"/>
                      <a:pt x="1688" y="656"/>
                      <a:pt x="1776" y="720"/>
                    </a:cubicBezTo>
                    <a:cubicBezTo>
                      <a:pt x="1864" y="784"/>
                      <a:pt x="1944" y="776"/>
                      <a:pt x="2016" y="768"/>
                    </a:cubicBezTo>
                    <a:cubicBezTo>
                      <a:pt x="2088" y="760"/>
                      <a:pt x="2136" y="736"/>
                      <a:pt x="2208" y="672"/>
                    </a:cubicBezTo>
                    <a:cubicBezTo>
                      <a:pt x="2280" y="608"/>
                      <a:pt x="2368" y="480"/>
                      <a:pt x="2448" y="384"/>
                    </a:cubicBezTo>
                    <a:cubicBezTo>
                      <a:pt x="2528" y="288"/>
                      <a:pt x="2616" y="160"/>
                      <a:pt x="2688" y="96"/>
                    </a:cubicBezTo>
                    <a:cubicBezTo>
                      <a:pt x="2760" y="32"/>
                      <a:pt x="2816" y="0"/>
                      <a:pt x="2880" y="0"/>
                    </a:cubicBezTo>
                    <a:cubicBezTo>
                      <a:pt x="2944" y="0"/>
                      <a:pt x="3000" y="32"/>
                      <a:pt x="3072" y="96"/>
                    </a:cubicBezTo>
                    <a:cubicBezTo>
                      <a:pt x="3144" y="160"/>
                      <a:pt x="3228" y="272"/>
                      <a:pt x="3312" y="384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617" name="Freeform 33"/>
              <p:cNvSpPr>
                <a:spLocks noChangeAspect="1"/>
              </p:cNvSpPr>
              <p:nvPr/>
            </p:nvSpPr>
            <p:spPr bwMode="auto">
              <a:xfrm>
                <a:off x="1440" y="1728"/>
                <a:ext cx="3312" cy="784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240" y="720"/>
                  </a:cxn>
                  <a:cxn ang="0">
                    <a:pos x="528" y="384"/>
                  </a:cxn>
                  <a:cxn ang="0">
                    <a:pos x="816" y="96"/>
                  </a:cxn>
                  <a:cxn ang="0">
                    <a:pos x="1056" y="0"/>
                  </a:cxn>
                  <a:cxn ang="0">
                    <a:pos x="1248" y="96"/>
                  </a:cxn>
                  <a:cxn ang="0">
                    <a:pos x="1488" y="384"/>
                  </a:cxn>
                  <a:cxn ang="0">
                    <a:pos x="1776" y="720"/>
                  </a:cxn>
                  <a:cxn ang="0">
                    <a:pos x="2016" y="768"/>
                  </a:cxn>
                  <a:cxn ang="0">
                    <a:pos x="2208" y="672"/>
                  </a:cxn>
                  <a:cxn ang="0">
                    <a:pos x="2448" y="384"/>
                  </a:cxn>
                  <a:cxn ang="0">
                    <a:pos x="2688" y="96"/>
                  </a:cxn>
                  <a:cxn ang="0">
                    <a:pos x="2880" y="0"/>
                  </a:cxn>
                  <a:cxn ang="0">
                    <a:pos x="3072" y="96"/>
                  </a:cxn>
                  <a:cxn ang="0">
                    <a:pos x="3312" y="384"/>
                  </a:cxn>
                </a:cxnLst>
                <a:rect l="0" t="0" r="r" b="b"/>
                <a:pathLst>
                  <a:path w="3312" h="784">
                    <a:moveTo>
                      <a:pt x="0" y="768"/>
                    </a:moveTo>
                    <a:cubicBezTo>
                      <a:pt x="76" y="776"/>
                      <a:pt x="152" y="784"/>
                      <a:pt x="240" y="720"/>
                    </a:cubicBezTo>
                    <a:cubicBezTo>
                      <a:pt x="328" y="656"/>
                      <a:pt x="432" y="488"/>
                      <a:pt x="528" y="384"/>
                    </a:cubicBezTo>
                    <a:cubicBezTo>
                      <a:pt x="624" y="280"/>
                      <a:pt x="728" y="160"/>
                      <a:pt x="816" y="96"/>
                    </a:cubicBezTo>
                    <a:cubicBezTo>
                      <a:pt x="904" y="32"/>
                      <a:pt x="984" y="0"/>
                      <a:pt x="1056" y="0"/>
                    </a:cubicBezTo>
                    <a:cubicBezTo>
                      <a:pt x="1128" y="0"/>
                      <a:pt x="1176" y="32"/>
                      <a:pt x="1248" y="96"/>
                    </a:cubicBezTo>
                    <a:cubicBezTo>
                      <a:pt x="1320" y="160"/>
                      <a:pt x="1400" y="280"/>
                      <a:pt x="1488" y="384"/>
                    </a:cubicBezTo>
                    <a:cubicBezTo>
                      <a:pt x="1576" y="488"/>
                      <a:pt x="1688" y="656"/>
                      <a:pt x="1776" y="720"/>
                    </a:cubicBezTo>
                    <a:cubicBezTo>
                      <a:pt x="1864" y="784"/>
                      <a:pt x="1944" y="776"/>
                      <a:pt x="2016" y="768"/>
                    </a:cubicBezTo>
                    <a:cubicBezTo>
                      <a:pt x="2088" y="760"/>
                      <a:pt x="2136" y="736"/>
                      <a:pt x="2208" y="672"/>
                    </a:cubicBezTo>
                    <a:cubicBezTo>
                      <a:pt x="2280" y="608"/>
                      <a:pt x="2368" y="480"/>
                      <a:pt x="2448" y="384"/>
                    </a:cubicBezTo>
                    <a:cubicBezTo>
                      <a:pt x="2528" y="288"/>
                      <a:pt x="2616" y="160"/>
                      <a:pt x="2688" y="96"/>
                    </a:cubicBezTo>
                    <a:cubicBezTo>
                      <a:pt x="2760" y="32"/>
                      <a:pt x="2816" y="0"/>
                      <a:pt x="2880" y="0"/>
                    </a:cubicBezTo>
                    <a:cubicBezTo>
                      <a:pt x="2944" y="0"/>
                      <a:pt x="3000" y="32"/>
                      <a:pt x="3072" y="96"/>
                    </a:cubicBezTo>
                    <a:cubicBezTo>
                      <a:pt x="3144" y="160"/>
                      <a:pt x="3228" y="272"/>
                      <a:pt x="3312" y="384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9618" name="Rectangle 34"/>
            <p:cNvSpPr>
              <a:spLocks noChangeAspect="1" noChangeArrowheads="1"/>
            </p:cNvSpPr>
            <p:nvPr/>
          </p:nvSpPr>
          <p:spPr bwMode="auto">
            <a:xfrm>
              <a:off x="3208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</a:t>
              </a:r>
            </a:p>
          </p:txBody>
        </p:sp>
        <p:sp>
          <p:nvSpPr>
            <p:cNvPr id="579619" name="Rectangle 35"/>
            <p:cNvSpPr>
              <a:spLocks noChangeAspect="1" noChangeArrowheads="1"/>
            </p:cNvSpPr>
            <p:nvPr/>
          </p:nvSpPr>
          <p:spPr bwMode="auto">
            <a:xfrm>
              <a:off x="3442" y="1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2</a:t>
              </a:r>
            </a:p>
          </p:txBody>
        </p:sp>
        <p:sp>
          <p:nvSpPr>
            <p:cNvPr id="579620" name="Rectangle 36"/>
            <p:cNvSpPr>
              <a:spLocks noChangeAspect="1" noChangeArrowheads="1"/>
            </p:cNvSpPr>
            <p:nvPr/>
          </p:nvSpPr>
          <p:spPr bwMode="auto">
            <a:xfrm>
              <a:off x="3715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3</a:t>
              </a:r>
            </a:p>
          </p:txBody>
        </p:sp>
        <p:sp>
          <p:nvSpPr>
            <p:cNvPr id="579621" name="Rectangle 37"/>
            <p:cNvSpPr>
              <a:spLocks noChangeAspect="1" noChangeArrowheads="1"/>
            </p:cNvSpPr>
            <p:nvPr/>
          </p:nvSpPr>
          <p:spPr bwMode="auto">
            <a:xfrm>
              <a:off x="4000" y="1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4</a:t>
              </a:r>
            </a:p>
          </p:txBody>
        </p:sp>
        <p:sp>
          <p:nvSpPr>
            <p:cNvPr id="579622" name="Rectangle 38"/>
            <p:cNvSpPr>
              <a:spLocks noChangeAspect="1" noChangeArrowheads="1"/>
            </p:cNvSpPr>
            <p:nvPr/>
          </p:nvSpPr>
          <p:spPr bwMode="auto">
            <a:xfrm>
              <a:off x="4276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5</a:t>
              </a:r>
            </a:p>
          </p:txBody>
        </p:sp>
        <p:sp>
          <p:nvSpPr>
            <p:cNvPr id="579623" name="Rectangle 39"/>
            <p:cNvSpPr>
              <a:spLocks noChangeAspect="1" noChangeArrowheads="1"/>
            </p:cNvSpPr>
            <p:nvPr/>
          </p:nvSpPr>
          <p:spPr bwMode="auto">
            <a:xfrm>
              <a:off x="4486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6</a:t>
              </a:r>
            </a:p>
          </p:txBody>
        </p:sp>
        <p:sp>
          <p:nvSpPr>
            <p:cNvPr id="579624" name="Rectangle 40"/>
            <p:cNvSpPr>
              <a:spLocks noChangeAspect="1" noChangeArrowheads="1"/>
            </p:cNvSpPr>
            <p:nvPr/>
          </p:nvSpPr>
          <p:spPr bwMode="auto">
            <a:xfrm>
              <a:off x="3995" y="163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tx2"/>
                  </a:solidFill>
                </a:rPr>
                <a:t>Ⅰ</a:t>
              </a:r>
            </a:p>
          </p:txBody>
        </p:sp>
        <p:sp>
          <p:nvSpPr>
            <p:cNvPr id="579625" name="Rectangle 41"/>
            <p:cNvSpPr>
              <a:spLocks noChangeAspect="1" noChangeArrowheads="1"/>
            </p:cNvSpPr>
            <p:nvPr/>
          </p:nvSpPr>
          <p:spPr bwMode="auto">
            <a:xfrm>
              <a:off x="3715" y="1713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CC"/>
                  </a:solidFill>
                </a:rPr>
                <a:t>Ⅱ</a:t>
              </a:r>
            </a:p>
          </p:txBody>
        </p:sp>
        <p:sp>
          <p:nvSpPr>
            <p:cNvPr id="579626" name="Rectangle 42"/>
            <p:cNvSpPr>
              <a:spLocks noChangeAspect="1" noChangeArrowheads="1"/>
            </p:cNvSpPr>
            <p:nvPr/>
          </p:nvSpPr>
          <p:spPr bwMode="auto">
            <a:xfrm>
              <a:off x="2595" y="150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1cm</a:t>
              </a:r>
            </a:p>
          </p:txBody>
        </p:sp>
        <p:sp>
          <p:nvSpPr>
            <p:cNvPr id="579627" name="Line 43"/>
            <p:cNvSpPr>
              <a:spLocks noChangeAspect="1" noChangeShapeType="1"/>
            </p:cNvSpPr>
            <p:nvPr/>
          </p:nvSpPr>
          <p:spPr bwMode="auto">
            <a:xfrm>
              <a:off x="3007" y="16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28" name="Line 44"/>
            <p:cNvSpPr>
              <a:spLocks noChangeAspect="1" noChangeShapeType="1"/>
            </p:cNvSpPr>
            <p:nvPr/>
          </p:nvSpPr>
          <p:spPr bwMode="auto">
            <a:xfrm>
              <a:off x="4409" y="1585"/>
              <a:ext cx="494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29" name="Rectangle 45"/>
            <p:cNvSpPr>
              <a:spLocks noChangeAspect="1" noChangeArrowheads="1"/>
            </p:cNvSpPr>
            <p:nvPr/>
          </p:nvSpPr>
          <p:spPr bwMode="auto">
            <a:xfrm>
              <a:off x="3140" y="179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A</a:t>
              </a:r>
            </a:p>
          </p:txBody>
        </p:sp>
        <p:sp>
          <p:nvSpPr>
            <p:cNvPr id="579630" name="Rectangle 46"/>
            <p:cNvSpPr>
              <a:spLocks noChangeAspect="1" noChangeArrowheads="1"/>
            </p:cNvSpPr>
            <p:nvPr/>
          </p:nvSpPr>
          <p:spPr bwMode="auto">
            <a:xfrm>
              <a:off x="2744" y="183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</p:grpSp>
      <p:sp>
        <p:nvSpPr>
          <p:cNvPr id="579631" name="Text Box 47"/>
          <p:cNvSpPr txBox="1">
            <a:spLocks noChangeArrowheads="1"/>
          </p:cNvSpPr>
          <p:nvPr/>
        </p:nvSpPr>
        <p:spPr bwMode="auto">
          <a:xfrm>
            <a:off x="685800" y="1219200"/>
            <a:ext cx="2879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/>
              <a:t>O</a:t>
            </a:r>
            <a:r>
              <a:rPr kumimoji="1" lang="zh-CN" altLang="en-US" sz="2400"/>
              <a:t>点振动方程：</a:t>
            </a:r>
          </a:p>
        </p:txBody>
      </p:sp>
      <p:graphicFrame>
        <p:nvGraphicFramePr>
          <p:cNvPr id="579633" name="Object 49"/>
          <p:cNvGraphicFramePr>
            <a:graphicFrameLocks noChangeAspect="1"/>
          </p:cNvGraphicFramePr>
          <p:nvPr/>
        </p:nvGraphicFramePr>
        <p:xfrm>
          <a:off x="1143000" y="1752600"/>
          <a:ext cx="2384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651200" imgH="5486400" progId="">
                  <p:embed/>
                </p:oleObj>
              </mc:Choice>
              <mc:Fallback>
                <p:oleObj name="公式" r:id="rId2" imgW="28651200" imgH="5486400" progId="">
                  <p:embed/>
                  <p:pic>
                    <p:nvPicPr>
                      <p:cNvPr id="0" name="Picture 7" descr="image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2384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34" name="Rectangle 50"/>
          <p:cNvSpPr>
            <a:spLocks noChangeArrowheads="1"/>
          </p:cNvSpPr>
          <p:nvPr/>
        </p:nvSpPr>
        <p:spPr bwMode="auto">
          <a:xfrm>
            <a:off x="696913" y="2362200"/>
            <a:ext cx="2808287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初始条件：</a:t>
            </a:r>
          </a:p>
        </p:txBody>
      </p:sp>
      <p:graphicFrame>
        <p:nvGraphicFramePr>
          <p:cNvPr id="579641" name="Object 57"/>
          <p:cNvGraphicFramePr>
            <a:graphicFrameLocks noChangeAspect="1"/>
          </p:cNvGraphicFramePr>
          <p:nvPr/>
        </p:nvGraphicFramePr>
        <p:xfrm>
          <a:off x="1066800" y="3149600"/>
          <a:ext cx="1420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068800" imgH="4876800" progId="">
                  <p:embed/>
                </p:oleObj>
              </mc:Choice>
              <mc:Fallback>
                <p:oleObj name="公式" r:id="rId4" imgW="17068800" imgH="4876800" progId="">
                  <p:embed/>
                  <p:pic>
                    <p:nvPicPr>
                      <p:cNvPr id="0" name="Picture 6" descr="image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49600"/>
                        <a:ext cx="14208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42" name="Object 58"/>
          <p:cNvGraphicFramePr>
            <a:graphicFrameLocks noChangeAspect="1"/>
          </p:cNvGraphicFramePr>
          <p:nvPr/>
        </p:nvGraphicFramePr>
        <p:xfrm>
          <a:off x="2743200" y="2971800"/>
          <a:ext cx="1395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764000" imgH="9448800" progId="">
                  <p:embed/>
                </p:oleObj>
              </mc:Choice>
              <mc:Fallback>
                <p:oleObj name="公式" r:id="rId6" imgW="16764000" imgH="9448800" progId="">
                  <p:embed/>
                  <p:pic>
                    <p:nvPicPr>
                      <p:cNvPr id="0" name="Picture 5" descr="image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1395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43" name="Object 59"/>
          <p:cNvGraphicFramePr>
            <a:graphicFrameLocks noChangeAspect="1"/>
          </p:cNvGraphicFramePr>
          <p:nvPr/>
        </p:nvGraphicFramePr>
        <p:xfrm>
          <a:off x="1066800" y="3962400"/>
          <a:ext cx="2257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127200" imgH="4876800" progId="">
                  <p:embed/>
                </p:oleObj>
              </mc:Choice>
              <mc:Fallback>
                <p:oleObj name="公式" r:id="rId8" imgW="27127200" imgH="4876800" progId="">
                  <p:embed/>
                  <p:pic>
                    <p:nvPicPr>
                      <p:cNvPr id="0" name="Picture 4" descr="image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22574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44" name="Object 60"/>
          <p:cNvGraphicFramePr>
            <a:graphicFrameLocks noChangeAspect="1"/>
          </p:cNvGraphicFramePr>
          <p:nvPr/>
        </p:nvGraphicFramePr>
        <p:xfrm>
          <a:off x="4419600" y="3962400"/>
          <a:ext cx="1141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716000" imgH="4876800" progId="">
                  <p:embed/>
                </p:oleObj>
              </mc:Choice>
              <mc:Fallback>
                <p:oleObj name="公式" r:id="rId10" imgW="13716000" imgH="4876800" progId="">
                  <p:embed/>
                  <p:pic>
                    <p:nvPicPr>
                      <p:cNvPr id="0" name="Picture 3" descr="image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2400"/>
                        <a:ext cx="11414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45" name="Object 61"/>
          <p:cNvGraphicFramePr>
            <a:graphicFrameLocks noChangeAspect="1"/>
          </p:cNvGraphicFramePr>
          <p:nvPr/>
        </p:nvGraphicFramePr>
        <p:xfrm>
          <a:off x="6477000" y="3733800"/>
          <a:ext cx="1192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325600" imgH="9448800" progId="">
                  <p:embed/>
                </p:oleObj>
              </mc:Choice>
              <mc:Fallback>
                <p:oleObj name="公式" r:id="rId12" imgW="14325600" imgH="9448800" progId="">
                  <p:embed/>
                  <p:pic>
                    <p:nvPicPr>
                      <p:cNvPr id="0" name="Picture 2" descr="image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733800"/>
                        <a:ext cx="1192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46" name="Object 62"/>
          <p:cNvGraphicFramePr>
            <a:graphicFrameLocks noChangeAspect="1"/>
          </p:cNvGraphicFramePr>
          <p:nvPr/>
        </p:nvGraphicFramePr>
        <p:xfrm>
          <a:off x="2286000" y="5486400"/>
          <a:ext cx="27511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3857000" imgH="12585600" progId="">
                  <p:embed/>
                </p:oleObj>
              </mc:Choice>
              <mc:Fallback>
                <p:oleObj name="公式" r:id="rId14" imgW="43857000" imgH="12585600" progId="">
                  <p:embed/>
                  <p:pic>
                    <p:nvPicPr>
                      <p:cNvPr id="0" name="Picture 1" descr="image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86400"/>
                        <a:ext cx="27511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47" name="Text Box 63"/>
          <p:cNvSpPr txBox="1">
            <a:spLocks noChangeArrowheads="1"/>
          </p:cNvSpPr>
          <p:nvPr/>
        </p:nvSpPr>
        <p:spPr bwMode="auto">
          <a:xfrm>
            <a:off x="762000" y="4876800"/>
            <a:ext cx="2879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/>
              <a:t>O</a:t>
            </a:r>
            <a:r>
              <a:rPr kumimoji="1" lang="zh-CN" altLang="en-US" sz="2400"/>
              <a:t>点振动方程：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7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57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57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57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57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57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7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31" grpId="0" autoUpdateAnimBg="0"/>
      <p:bldP spid="579634" grpId="0" autoUpdateAnimBg="0"/>
      <p:bldP spid="57964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8511-A37F-4AA6-B691-B62144B29FBA}" type="slidenum">
              <a:rPr lang="en-US" altLang="zh-CN"/>
              <a:pPr/>
              <a:t>39</a:t>
            </a:fld>
            <a:endParaRPr lang="en-US" altLang="zh-CN"/>
          </a:p>
        </p:txBody>
      </p:sp>
      <p:grpSp>
        <p:nvGrpSpPr>
          <p:cNvPr id="580611" name="Group 3"/>
          <p:cNvGrpSpPr/>
          <p:nvPr/>
        </p:nvGrpSpPr>
        <p:grpSpPr bwMode="auto">
          <a:xfrm>
            <a:off x="2209800" y="1244600"/>
            <a:ext cx="4513263" cy="1979613"/>
            <a:chOff x="2517" y="1298"/>
            <a:chExt cx="2843" cy="1247"/>
          </a:xfrm>
        </p:grpSpPr>
        <p:sp>
          <p:nvSpPr>
            <p:cNvPr id="580612" name="Rectangle 4"/>
            <p:cNvSpPr>
              <a:spLocks noChangeAspect="1" noChangeArrowheads="1"/>
            </p:cNvSpPr>
            <p:nvPr/>
          </p:nvSpPr>
          <p:spPr bwMode="auto">
            <a:xfrm>
              <a:off x="2517" y="1298"/>
              <a:ext cx="2843" cy="124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13" name="Line 5"/>
            <p:cNvSpPr>
              <a:spLocks noChangeAspect="1" noChangeShapeType="1"/>
            </p:cNvSpPr>
            <p:nvPr/>
          </p:nvSpPr>
          <p:spPr bwMode="auto">
            <a:xfrm>
              <a:off x="3007" y="1997"/>
              <a:ext cx="211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14" name="Line 6"/>
            <p:cNvSpPr>
              <a:spLocks noChangeAspect="1" noChangeShapeType="1"/>
            </p:cNvSpPr>
            <p:nvPr/>
          </p:nvSpPr>
          <p:spPr bwMode="auto">
            <a:xfrm flipV="1">
              <a:off x="3007" y="150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15" name="Rectangle 7"/>
            <p:cNvSpPr>
              <a:spLocks noChangeAspect="1" noChangeArrowheads="1"/>
            </p:cNvSpPr>
            <p:nvPr/>
          </p:nvSpPr>
          <p:spPr bwMode="auto">
            <a:xfrm>
              <a:off x="3007" y="1365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y</a:t>
              </a:r>
              <a:r>
                <a:rPr kumimoji="1" lang="en-US" altLang="zh-CN" sz="2400"/>
                <a:t>/cm</a:t>
              </a:r>
            </a:p>
          </p:txBody>
        </p:sp>
        <p:sp>
          <p:nvSpPr>
            <p:cNvPr id="580616" name="Rectangle 8"/>
            <p:cNvSpPr>
              <a:spLocks noChangeAspect="1" noChangeArrowheads="1"/>
            </p:cNvSpPr>
            <p:nvPr/>
          </p:nvSpPr>
          <p:spPr bwMode="auto">
            <a:xfrm>
              <a:off x="4767" y="2000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x</a:t>
              </a:r>
              <a:r>
                <a:rPr kumimoji="1" lang="en-US" altLang="zh-CN" sz="2400"/>
                <a:t>/cm</a:t>
              </a:r>
            </a:p>
          </p:txBody>
        </p:sp>
        <p:grpSp>
          <p:nvGrpSpPr>
            <p:cNvPr id="580617" name="Group 9"/>
            <p:cNvGrpSpPr>
              <a:grpSpLocks noChangeAspect="1"/>
            </p:cNvGrpSpPr>
            <p:nvPr/>
          </p:nvGrpSpPr>
          <p:grpSpPr bwMode="auto">
            <a:xfrm>
              <a:off x="2716" y="1664"/>
              <a:ext cx="2128" cy="673"/>
              <a:chOff x="1440" y="1728"/>
              <a:chExt cx="3792" cy="784"/>
            </a:xfrm>
          </p:grpSpPr>
          <p:sp>
            <p:nvSpPr>
              <p:cNvPr id="580618" name="Freeform 10"/>
              <p:cNvSpPr>
                <a:spLocks noChangeAspect="1"/>
              </p:cNvSpPr>
              <p:nvPr/>
            </p:nvSpPr>
            <p:spPr bwMode="auto">
              <a:xfrm>
                <a:off x="1920" y="1728"/>
                <a:ext cx="3312" cy="784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240" y="720"/>
                  </a:cxn>
                  <a:cxn ang="0">
                    <a:pos x="528" y="384"/>
                  </a:cxn>
                  <a:cxn ang="0">
                    <a:pos x="816" y="96"/>
                  </a:cxn>
                  <a:cxn ang="0">
                    <a:pos x="1056" y="0"/>
                  </a:cxn>
                  <a:cxn ang="0">
                    <a:pos x="1248" y="96"/>
                  </a:cxn>
                  <a:cxn ang="0">
                    <a:pos x="1488" y="384"/>
                  </a:cxn>
                  <a:cxn ang="0">
                    <a:pos x="1776" y="720"/>
                  </a:cxn>
                  <a:cxn ang="0">
                    <a:pos x="2016" y="768"/>
                  </a:cxn>
                  <a:cxn ang="0">
                    <a:pos x="2208" y="672"/>
                  </a:cxn>
                  <a:cxn ang="0">
                    <a:pos x="2448" y="384"/>
                  </a:cxn>
                  <a:cxn ang="0">
                    <a:pos x="2688" y="96"/>
                  </a:cxn>
                  <a:cxn ang="0">
                    <a:pos x="2880" y="0"/>
                  </a:cxn>
                  <a:cxn ang="0">
                    <a:pos x="3072" y="96"/>
                  </a:cxn>
                  <a:cxn ang="0">
                    <a:pos x="3312" y="384"/>
                  </a:cxn>
                </a:cxnLst>
                <a:rect l="0" t="0" r="r" b="b"/>
                <a:pathLst>
                  <a:path w="3312" h="784">
                    <a:moveTo>
                      <a:pt x="0" y="768"/>
                    </a:moveTo>
                    <a:cubicBezTo>
                      <a:pt x="76" y="776"/>
                      <a:pt x="152" y="784"/>
                      <a:pt x="240" y="720"/>
                    </a:cubicBezTo>
                    <a:cubicBezTo>
                      <a:pt x="328" y="656"/>
                      <a:pt x="432" y="488"/>
                      <a:pt x="528" y="384"/>
                    </a:cubicBezTo>
                    <a:cubicBezTo>
                      <a:pt x="624" y="280"/>
                      <a:pt x="728" y="160"/>
                      <a:pt x="816" y="96"/>
                    </a:cubicBezTo>
                    <a:cubicBezTo>
                      <a:pt x="904" y="32"/>
                      <a:pt x="984" y="0"/>
                      <a:pt x="1056" y="0"/>
                    </a:cubicBezTo>
                    <a:cubicBezTo>
                      <a:pt x="1128" y="0"/>
                      <a:pt x="1176" y="32"/>
                      <a:pt x="1248" y="96"/>
                    </a:cubicBezTo>
                    <a:cubicBezTo>
                      <a:pt x="1320" y="160"/>
                      <a:pt x="1400" y="280"/>
                      <a:pt x="1488" y="384"/>
                    </a:cubicBezTo>
                    <a:cubicBezTo>
                      <a:pt x="1576" y="488"/>
                      <a:pt x="1688" y="656"/>
                      <a:pt x="1776" y="720"/>
                    </a:cubicBezTo>
                    <a:cubicBezTo>
                      <a:pt x="1864" y="784"/>
                      <a:pt x="1944" y="776"/>
                      <a:pt x="2016" y="768"/>
                    </a:cubicBezTo>
                    <a:cubicBezTo>
                      <a:pt x="2088" y="760"/>
                      <a:pt x="2136" y="736"/>
                      <a:pt x="2208" y="672"/>
                    </a:cubicBezTo>
                    <a:cubicBezTo>
                      <a:pt x="2280" y="608"/>
                      <a:pt x="2368" y="480"/>
                      <a:pt x="2448" y="384"/>
                    </a:cubicBezTo>
                    <a:cubicBezTo>
                      <a:pt x="2528" y="288"/>
                      <a:pt x="2616" y="160"/>
                      <a:pt x="2688" y="96"/>
                    </a:cubicBezTo>
                    <a:cubicBezTo>
                      <a:pt x="2760" y="32"/>
                      <a:pt x="2816" y="0"/>
                      <a:pt x="2880" y="0"/>
                    </a:cubicBezTo>
                    <a:cubicBezTo>
                      <a:pt x="2944" y="0"/>
                      <a:pt x="3000" y="32"/>
                      <a:pt x="3072" y="96"/>
                    </a:cubicBezTo>
                    <a:cubicBezTo>
                      <a:pt x="3144" y="160"/>
                      <a:pt x="3228" y="272"/>
                      <a:pt x="3312" y="384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0619" name="Freeform 11"/>
              <p:cNvSpPr>
                <a:spLocks noChangeAspect="1"/>
              </p:cNvSpPr>
              <p:nvPr/>
            </p:nvSpPr>
            <p:spPr bwMode="auto">
              <a:xfrm>
                <a:off x="1440" y="1728"/>
                <a:ext cx="3312" cy="784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240" y="720"/>
                  </a:cxn>
                  <a:cxn ang="0">
                    <a:pos x="528" y="384"/>
                  </a:cxn>
                  <a:cxn ang="0">
                    <a:pos x="816" y="96"/>
                  </a:cxn>
                  <a:cxn ang="0">
                    <a:pos x="1056" y="0"/>
                  </a:cxn>
                  <a:cxn ang="0">
                    <a:pos x="1248" y="96"/>
                  </a:cxn>
                  <a:cxn ang="0">
                    <a:pos x="1488" y="384"/>
                  </a:cxn>
                  <a:cxn ang="0">
                    <a:pos x="1776" y="720"/>
                  </a:cxn>
                  <a:cxn ang="0">
                    <a:pos x="2016" y="768"/>
                  </a:cxn>
                  <a:cxn ang="0">
                    <a:pos x="2208" y="672"/>
                  </a:cxn>
                  <a:cxn ang="0">
                    <a:pos x="2448" y="384"/>
                  </a:cxn>
                  <a:cxn ang="0">
                    <a:pos x="2688" y="96"/>
                  </a:cxn>
                  <a:cxn ang="0">
                    <a:pos x="2880" y="0"/>
                  </a:cxn>
                  <a:cxn ang="0">
                    <a:pos x="3072" y="96"/>
                  </a:cxn>
                  <a:cxn ang="0">
                    <a:pos x="3312" y="384"/>
                  </a:cxn>
                </a:cxnLst>
                <a:rect l="0" t="0" r="r" b="b"/>
                <a:pathLst>
                  <a:path w="3312" h="784">
                    <a:moveTo>
                      <a:pt x="0" y="768"/>
                    </a:moveTo>
                    <a:cubicBezTo>
                      <a:pt x="76" y="776"/>
                      <a:pt x="152" y="784"/>
                      <a:pt x="240" y="720"/>
                    </a:cubicBezTo>
                    <a:cubicBezTo>
                      <a:pt x="328" y="656"/>
                      <a:pt x="432" y="488"/>
                      <a:pt x="528" y="384"/>
                    </a:cubicBezTo>
                    <a:cubicBezTo>
                      <a:pt x="624" y="280"/>
                      <a:pt x="728" y="160"/>
                      <a:pt x="816" y="96"/>
                    </a:cubicBezTo>
                    <a:cubicBezTo>
                      <a:pt x="904" y="32"/>
                      <a:pt x="984" y="0"/>
                      <a:pt x="1056" y="0"/>
                    </a:cubicBezTo>
                    <a:cubicBezTo>
                      <a:pt x="1128" y="0"/>
                      <a:pt x="1176" y="32"/>
                      <a:pt x="1248" y="96"/>
                    </a:cubicBezTo>
                    <a:cubicBezTo>
                      <a:pt x="1320" y="160"/>
                      <a:pt x="1400" y="280"/>
                      <a:pt x="1488" y="384"/>
                    </a:cubicBezTo>
                    <a:cubicBezTo>
                      <a:pt x="1576" y="488"/>
                      <a:pt x="1688" y="656"/>
                      <a:pt x="1776" y="720"/>
                    </a:cubicBezTo>
                    <a:cubicBezTo>
                      <a:pt x="1864" y="784"/>
                      <a:pt x="1944" y="776"/>
                      <a:pt x="2016" y="768"/>
                    </a:cubicBezTo>
                    <a:cubicBezTo>
                      <a:pt x="2088" y="760"/>
                      <a:pt x="2136" y="736"/>
                      <a:pt x="2208" y="672"/>
                    </a:cubicBezTo>
                    <a:cubicBezTo>
                      <a:pt x="2280" y="608"/>
                      <a:pt x="2368" y="480"/>
                      <a:pt x="2448" y="384"/>
                    </a:cubicBezTo>
                    <a:cubicBezTo>
                      <a:pt x="2528" y="288"/>
                      <a:pt x="2616" y="160"/>
                      <a:pt x="2688" y="96"/>
                    </a:cubicBezTo>
                    <a:cubicBezTo>
                      <a:pt x="2760" y="32"/>
                      <a:pt x="2816" y="0"/>
                      <a:pt x="2880" y="0"/>
                    </a:cubicBezTo>
                    <a:cubicBezTo>
                      <a:pt x="2944" y="0"/>
                      <a:pt x="3000" y="32"/>
                      <a:pt x="3072" y="96"/>
                    </a:cubicBezTo>
                    <a:cubicBezTo>
                      <a:pt x="3144" y="160"/>
                      <a:pt x="3228" y="272"/>
                      <a:pt x="3312" y="384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0620" name="Rectangle 12"/>
            <p:cNvSpPr>
              <a:spLocks noChangeAspect="1" noChangeArrowheads="1"/>
            </p:cNvSpPr>
            <p:nvPr/>
          </p:nvSpPr>
          <p:spPr bwMode="auto">
            <a:xfrm>
              <a:off x="3208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</a:t>
              </a:r>
            </a:p>
          </p:txBody>
        </p:sp>
        <p:sp>
          <p:nvSpPr>
            <p:cNvPr id="580621" name="Rectangle 13"/>
            <p:cNvSpPr>
              <a:spLocks noChangeAspect="1" noChangeArrowheads="1"/>
            </p:cNvSpPr>
            <p:nvPr/>
          </p:nvSpPr>
          <p:spPr bwMode="auto">
            <a:xfrm>
              <a:off x="3442" y="1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2</a:t>
              </a:r>
            </a:p>
          </p:txBody>
        </p:sp>
        <p:sp>
          <p:nvSpPr>
            <p:cNvPr id="580622" name="Rectangle 14"/>
            <p:cNvSpPr>
              <a:spLocks noChangeAspect="1" noChangeArrowheads="1"/>
            </p:cNvSpPr>
            <p:nvPr/>
          </p:nvSpPr>
          <p:spPr bwMode="auto">
            <a:xfrm>
              <a:off x="3715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3</a:t>
              </a:r>
            </a:p>
          </p:txBody>
        </p:sp>
        <p:sp>
          <p:nvSpPr>
            <p:cNvPr id="580623" name="Rectangle 15"/>
            <p:cNvSpPr>
              <a:spLocks noChangeAspect="1" noChangeArrowheads="1"/>
            </p:cNvSpPr>
            <p:nvPr/>
          </p:nvSpPr>
          <p:spPr bwMode="auto">
            <a:xfrm>
              <a:off x="4000" y="1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4</a:t>
              </a:r>
            </a:p>
          </p:txBody>
        </p:sp>
        <p:sp>
          <p:nvSpPr>
            <p:cNvPr id="580624" name="Rectangle 16"/>
            <p:cNvSpPr>
              <a:spLocks noChangeAspect="1" noChangeArrowheads="1"/>
            </p:cNvSpPr>
            <p:nvPr/>
          </p:nvSpPr>
          <p:spPr bwMode="auto">
            <a:xfrm>
              <a:off x="4276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5</a:t>
              </a:r>
            </a:p>
          </p:txBody>
        </p:sp>
        <p:sp>
          <p:nvSpPr>
            <p:cNvPr id="580625" name="Rectangle 17"/>
            <p:cNvSpPr>
              <a:spLocks noChangeAspect="1" noChangeArrowheads="1"/>
            </p:cNvSpPr>
            <p:nvPr/>
          </p:nvSpPr>
          <p:spPr bwMode="auto">
            <a:xfrm>
              <a:off x="4486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6</a:t>
              </a:r>
            </a:p>
          </p:txBody>
        </p:sp>
        <p:sp>
          <p:nvSpPr>
            <p:cNvPr id="580626" name="Rectangle 18"/>
            <p:cNvSpPr>
              <a:spLocks noChangeAspect="1" noChangeArrowheads="1"/>
            </p:cNvSpPr>
            <p:nvPr/>
          </p:nvSpPr>
          <p:spPr bwMode="auto">
            <a:xfrm>
              <a:off x="3995" y="163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tx2"/>
                  </a:solidFill>
                </a:rPr>
                <a:t>Ⅰ</a:t>
              </a:r>
            </a:p>
          </p:txBody>
        </p:sp>
        <p:sp>
          <p:nvSpPr>
            <p:cNvPr id="580627" name="Rectangle 19"/>
            <p:cNvSpPr>
              <a:spLocks noChangeAspect="1" noChangeArrowheads="1"/>
            </p:cNvSpPr>
            <p:nvPr/>
          </p:nvSpPr>
          <p:spPr bwMode="auto">
            <a:xfrm>
              <a:off x="3715" y="1713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CC"/>
                  </a:solidFill>
                </a:rPr>
                <a:t>Ⅱ</a:t>
              </a:r>
            </a:p>
          </p:txBody>
        </p:sp>
        <p:sp>
          <p:nvSpPr>
            <p:cNvPr id="580628" name="Rectangle 20"/>
            <p:cNvSpPr>
              <a:spLocks noChangeAspect="1" noChangeArrowheads="1"/>
            </p:cNvSpPr>
            <p:nvPr/>
          </p:nvSpPr>
          <p:spPr bwMode="auto">
            <a:xfrm>
              <a:off x="2595" y="150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1cm</a:t>
              </a:r>
            </a:p>
          </p:txBody>
        </p:sp>
        <p:sp>
          <p:nvSpPr>
            <p:cNvPr id="580629" name="Line 21"/>
            <p:cNvSpPr>
              <a:spLocks noChangeAspect="1" noChangeShapeType="1"/>
            </p:cNvSpPr>
            <p:nvPr/>
          </p:nvSpPr>
          <p:spPr bwMode="auto">
            <a:xfrm>
              <a:off x="3007" y="16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30" name="Line 22"/>
            <p:cNvSpPr>
              <a:spLocks noChangeAspect="1" noChangeShapeType="1"/>
            </p:cNvSpPr>
            <p:nvPr/>
          </p:nvSpPr>
          <p:spPr bwMode="auto">
            <a:xfrm>
              <a:off x="4409" y="1585"/>
              <a:ext cx="494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31" name="Rectangle 23"/>
            <p:cNvSpPr>
              <a:spLocks noChangeAspect="1" noChangeArrowheads="1"/>
            </p:cNvSpPr>
            <p:nvPr/>
          </p:nvSpPr>
          <p:spPr bwMode="auto">
            <a:xfrm>
              <a:off x="3140" y="179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A</a:t>
              </a:r>
            </a:p>
          </p:txBody>
        </p:sp>
        <p:sp>
          <p:nvSpPr>
            <p:cNvPr id="580632" name="Rectangle 24"/>
            <p:cNvSpPr>
              <a:spLocks noChangeAspect="1" noChangeArrowheads="1"/>
            </p:cNvSpPr>
            <p:nvPr/>
          </p:nvSpPr>
          <p:spPr bwMode="auto">
            <a:xfrm>
              <a:off x="2744" y="183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</p:grpSp>
      <p:graphicFrame>
        <p:nvGraphicFramePr>
          <p:cNvPr id="580633" name="Object 25"/>
          <p:cNvGraphicFramePr>
            <a:graphicFrameLocks noChangeAspect="1"/>
          </p:cNvGraphicFramePr>
          <p:nvPr/>
        </p:nvGraphicFramePr>
        <p:xfrm>
          <a:off x="3254375" y="3302000"/>
          <a:ext cx="27511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15120" imgH="507960" progId="">
                  <p:embed/>
                </p:oleObj>
              </mc:Choice>
              <mc:Fallback>
                <p:oleObj name="公式" r:id="rId2" imgW="1815120" imgH="507960" progId="">
                  <p:embed/>
                  <p:pic>
                    <p:nvPicPr>
                      <p:cNvPr id="0" name="Picture 4" descr="image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302000"/>
                        <a:ext cx="27511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4" name="Text Box 26"/>
          <p:cNvSpPr txBox="1">
            <a:spLocks noChangeArrowheads="1"/>
          </p:cNvSpPr>
          <p:nvPr/>
        </p:nvSpPr>
        <p:spPr bwMode="auto">
          <a:xfrm>
            <a:off x="609600" y="4140200"/>
            <a:ext cx="2209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波动表达式：</a:t>
            </a:r>
          </a:p>
        </p:txBody>
      </p:sp>
      <p:graphicFrame>
        <p:nvGraphicFramePr>
          <p:cNvPr id="580637" name="Object 29"/>
          <p:cNvGraphicFramePr>
            <a:graphicFrameLocks noChangeAspect="1"/>
          </p:cNvGraphicFramePr>
          <p:nvPr/>
        </p:nvGraphicFramePr>
        <p:xfrm>
          <a:off x="3276600" y="4064000"/>
          <a:ext cx="36687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480200" imgH="12585600" progId="">
                  <p:embed/>
                </p:oleObj>
              </mc:Choice>
              <mc:Fallback>
                <p:oleObj name="公式" r:id="rId4" imgW="58480200" imgH="12585600" progId="">
                  <p:embed/>
                  <p:pic>
                    <p:nvPicPr>
                      <p:cNvPr id="0" name="Picture 3" descr="image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64000"/>
                        <a:ext cx="36687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8" name="Text Box 30"/>
          <p:cNvSpPr txBox="1">
            <a:spLocks noChangeArrowheads="1"/>
          </p:cNvSpPr>
          <p:nvPr/>
        </p:nvSpPr>
        <p:spPr bwMode="auto">
          <a:xfrm>
            <a:off x="609600" y="5130800"/>
            <a:ext cx="2743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/>
              <a:t>A</a:t>
            </a:r>
            <a:r>
              <a:rPr kumimoji="1" lang="zh-CN" altLang="en-US" sz="2400"/>
              <a:t>点振动表达式：</a:t>
            </a:r>
          </a:p>
        </p:txBody>
      </p:sp>
      <p:graphicFrame>
        <p:nvGraphicFramePr>
          <p:cNvPr id="580640" name="Object 32"/>
          <p:cNvGraphicFramePr>
            <a:graphicFrameLocks noChangeAspect="1"/>
          </p:cNvGraphicFramePr>
          <p:nvPr/>
        </p:nvGraphicFramePr>
        <p:xfrm>
          <a:off x="3276600" y="4978400"/>
          <a:ext cx="38211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0917400" imgH="12585600" progId="">
                  <p:embed/>
                </p:oleObj>
              </mc:Choice>
              <mc:Fallback>
                <p:oleObj name="公式" r:id="rId6" imgW="60917400" imgH="12585600" progId="">
                  <p:embed/>
                  <p:pic>
                    <p:nvPicPr>
                      <p:cNvPr id="0" name="Picture 2" descr="image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78400"/>
                        <a:ext cx="38211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1" name="Object 33"/>
          <p:cNvGraphicFramePr>
            <a:graphicFrameLocks noChangeAspect="1"/>
          </p:cNvGraphicFramePr>
          <p:nvPr/>
        </p:nvGraphicFramePr>
        <p:xfrm>
          <a:off x="3276600" y="5740400"/>
          <a:ext cx="2216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5326800" imgH="6896160" progId="">
                  <p:embed/>
                </p:oleObj>
              </mc:Choice>
              <mc:Fallback>
                <p:oleObj name="公式" r:id="rId8" imgW="35326800" imgH="6896160" progId="">
                  <p:embed/>
                  <p:pic>
                    <p:nvPicPr>
                      <p:cNvPr id="0" name="Picture 1" descr="image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40400"/>
                        <a:ext cx="2216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58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8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34" grpId="0" autoUpdateAnimBg="0"/>
      <p:bldP spid="5806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C254-671F-4B78-9B39-0D8648E88F0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457200" y="1143000"/>
            <a:ext cx="2667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机械波的产生条件</a:t>
            </a:r>
          </a:p>
        </p:txBody>
      </p:sp>
      <p:grpSp>
        <p:nvGrpSpPr>
          <p:cNvPr id="534532" name="Group 4"/>
          <p:cNvGrpSpPr/>
          <p:nvPr/>
        </p:nvGrpSpPr>
        <p:grpSpPr bwMode="auto">
          <a:xfrm>
            <a:off x="685800" y="1752600"/>
            <a:ext cx="7921625" cy="1152525"/>
            <a:chOff x="204" y="1071"/>
            <a:chExt cx="4990" cy="726"/>
          </a:xfrm>
        </p:grpSpPr>
        <p:sp>
          <p:nvSpPr>
            <p:cNvPr id="534533" name="Rectangle 5"/>
            <p:cNvSpPr>
              <a:spLocks noChangeArrowheads="1"/>
            </p:cNvSpPr>
            <p:nvPr/>
          </p:nvSpPr>
          <p:spPr bwMode="auto">
            <a:xfrm>
              <a:off x="204" y="1071"/>
              <a:ext cx="4990" cy="7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534" name="Text Box 6"/>
            <p:cNvSpPr txBox="1">
              <a:spLocks noChangeArrowheads="1"/>
            </p:cNvSpPr>
            <p:nvPr/>
          </p:nvSpPr>
          <p:spPr bwMode="auto">
            <a:xfrm>
              <a:off x="249" y="1252"/>
              <a:ext cx="49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华文行楷" panose="02010800040101010101" pitchFamily="2" charset="-122"/>
                  <a:ea typeface="华文行楷" panose="02010800040101010101" pitchFamily="2" charset="-122"/>
                </a:rPr>
                <a:t>机械波是机械振动状态在</a:t>
              </a:r>
              <a:r>
                <a:rPr lang="zh-CN" altLang="en-US" sz="2800">
                  <a:solidFill>
                    <a:srgbClr val="FF33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弹性介质</a:t>
              </a:r>
              <a:r>
                <a:rPr lang="zh-CN" altLang="en-US" sz="2800">
                  <a:latin typeface="华文行楷" panose="02010800040101010101" pitchFamily="2" charset="-122"/>
                  <a:ea typeface="华文行楷" panose="02010800040101010101" pitchFamily="2" charset="-122"/>
                </a:rPr>
                <a:t>中的传播过程 </a:t>
              </a:r>
            </a:p>
          </p:txBody>
        </p:sp>
      </p:grp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2362200" y="3022600"/>
            <a:ext cx="6121400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/>
              <a:t>由无穷多的质元通过相互之间的</a:t>
            </a:r>
            <a:r>
              <a:rPr lang="zh-CN" altLang="en-US" sz="2400">
                <a:solidFill>
                  <a:srgbClr val="0000CC"/>
                </a:solidFill>
              </a:rPr>
              <a:t>弹性力</a:t>
            </a:r>
            <a:r>
              <a:rPr lang="zh-CN" altLang="en-US" sz="2400"/>
              <a:t>组合在一起的连续介质。 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609600" y="3146425"/>
            <a:ext cx="170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</a:rPr>
              <a:t>弹性介质</a:t>
            </a:r>
            <a:r>
              <a:rPr lang="zh-CN" altLang="en-US" sz="2400"/>
              <a:t>：</a:t>
            </a:r>
          </a:p>
        </p:txBody>
      </p:sp>
      <p:grpSp>
        <p:nvGrpSpPr>
          <p:cNvPr id="534543" name="Group 15"/>
          <p:cNvGrpSpPr/>
          <p:nvPr/>
        </p:nvGrpSpPr>
        <p:grpSpPr bwMode="auto">
          <a:xfrm>
            <a:off x="3352800" y="3995738"/>
            <a:ext cx="3906838" cy="2274887"/>
            <a:chOff x="2208" y="2736"/>
            <a:chExt cx="2461" cy="1433"/>
          </a:xfrm>
        </p:grpSpPr>
        <p:grpSp>
          <p:nvGrpSpPr>
            <p:cNvPr id="534539" name="Group 11"/>
            <p:cNvGrpSpPr/>
            <p:nvPr/>
          </p:nvGrpSpPr>
          <p:grpSpPr bwMode="auto">
            <a:xfrm>
              <a:off x="2208" y="2736"/>
              <a:ext cx="1008" cy="1433"/>
              <a:chOff x="720" y="1728"/>
              <a:chExt cx="1008" cy="1433"/>
            </a:xfrm>
          </p:grpSpPr>
          <p:graphicFrame>
            <p:nvGraphicFramePr>
              <p:cNvPr id="534540" name="Object 12"/>
              <p:cNvGraphicFramePr>
                <a:graphicFrameLocks noChangeAspect="1"/>
              </p:cNvGraphicFramePr>
              <p:nvPr/>
            </p:nvGraphicFramePr>
            <p:xfrm>
              <a:off x="720" y="1728"/>
              <a:ext cx="1008" cy="1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剪辑" r:id="rId2" imgW="17430750" imgH="23707725" progId="">
                      <p:embed/>
                    </p:oleObj>
                  </mc:Choice>
                  <mc:Fallback>
                    <p:oleObj name="剪辑" r:id="rId2" imgW="17430750" imgH="23707725" progId="">
                      <p:embed/>
                      <p:pic>
                        <p:nvPicPr>
                          <p:cNvPr id="0" name="Picture 1" descr="image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728"/>
                            <a:ext cx="1008" cy="14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4541" name="Object 13"/>
              <p:cNvGraphicFramePr>
                <a:graphicFrameLocks noChangeAspect="1"/>
              </p:cNvGraphicFramePr>
              <p:nvPr/>
            </p:nvGraphicFramePr>
            <p:xfrm>
              <a:off x="912" y="2160"/>
              <a:ext cx="624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剪辑" r:id="rId4" imgW="8934450" imgH="8420100" progId="">
                      <p:embed/>
                    </p:oleObj>
                  </mc:Choice>
                  <mc:Fallback>
                    <p:oleObj name="剪辑" r:id="rId4" imgW="8934450" imgH="8420100" progId="">
                      <p:embed/>
                      <p:pic>
                        <p:nvPicPr>
                          <p:cNvPr id="0" name="Picture 2" descr="image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160"/>
                            <a:ext cx="624" cy="7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4542" name="AutoShape 14"/>
            <p:cNvSpPr>
              <a:spLocks noChangeArrowheads="1"/>
            </p:cNvSpPr>
            <p:nvPr/>
          </p:nvSpPr>
          <p:spPr bwMode="auto">
            <a:xfrm>
              <a:off x="4080" y="3600"/>
              <a:ext cx="589" cy="272"/>
            </a:xfrm>
            <a:prstGeom prst="wedgeRoundRectCallout">
              <a:avLst>
                <a:gd name="adj1" fmla="val -220968"/>
                <a:gd name="adj2" fmla="val -198898"/>
                <a:gd name="adj3" fmla="val 16667"/>
              </a:avLst>
            </a:prstGeom>
            <a:noFill/>
            <a:ln w="38100">
              <a:solidFill>
                <a:srgbClr val="3366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rPr>
                <a:t>真空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F7D-2ACA-421E-8724-56F01350F28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方法二：</a:t>
            </a:r>
          </a:p>
        </p:txBody>
      </p:sp>
      <p:grpSp>
        <p:nvGrpSpPr>
          <p:cNvPr id="581636" name="Group 4"/>
          <p:cNvGrpSpPr/>
          <p:nvPr/>
        </p:nvGrpSpPr>
        <p:grpSpPr bwMode="auto">
          <a:xfrm>
            <a:off x="4419600" y="1296987"/>
            <a:ext cx="4513263" cy="1979613"/>
            <a:chOff x="2517" y="1298"/>
            <a:chExt cx="2843" cy="1247"/>
          </a:xfrm>
        </p:grpSpPr>
        <p:sp>
          <p:nvSpPr>
            <p:cNvPr id="581637" name="Rectangle 5"/>
            <p:cNvSpPr>
              <a:spLocks noChangeAspect="1" noChangeArrowheads="1"/>
            </p:cNvSpPr>
            <p:nvPr/>
          </p:nvSpPr>
          <p:spPr bwMode="auto">
            <a:xfrm>
              <a:off x="2517" y="1298"/>
              <a:ext cx="2843" cy="124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1638" name="Line 6"/>
            <p:cNvSpPr>
              <a:spLocks noChangeAspect="1" noChangeShapeType="1"/>
            </p:cNvSpPr>
            <p:nvPr/>
          </p:nvSpPr>
          <p:spPr bwMode="auto">
            <a:xfrm>
              <a:off x="3007" y="1997"/>
              <a:ext cx="211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1639" name="Line 7"/>
            <p:cNvSpPr>
              <a:spLocks noChangeAspect="1" noChangeShapeType="1"/>
            </p:cNvSpPr>
            <p:nvPr/>
          </p:nvSpPr>
          <p:spPr bwMode="auto">
            <a:xfrm flipV="1">
              <a:off x="3007" y="150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1640" name="Rectangle 8"/>
            <p:cNvSpPr>
              <a:spLocks noChangeAspect="1" noChangeArrowheads="1"/>
            </p:cNvSpPr>
            <p:nvPr/>
          </p:nvSpPr>
          <p:spPr bwMode="auto">
            <a:xfrm>
              <a:off x="3007" y="1365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y</a:t>
              </a:r>
              <a:r>
                <a:rPr kumimoji="1" lang="en-US" altLang="zh-CN" sz="2400"/>
                <a:t>/cm</a:t>
              </a:r>
            </a:p>
          </p:txBody>
        </p:sp>
        <p:sp>
          <p:nvSpPr>
            <p:cNvPr id="581641" name="Rectangle 9"/>
            <p:cNvSpPr>
              <a:spLocks noChangeAspect="1" noChangeArrowheads="1"/>
            </p:cNvSpPr>
            <p:nvPr/>
          </p:nvSpPr>
          <p:spPr bwMode="auto">
            <a:xfrm>
              <a:off x="4767" y="2000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x</a:t>
              </a:r>
              <a:r>
                <a:rPr kumimoji="1" lang="en-US" altLang="zh-CN" sz="2400"/>
                <a:t>/cm</a:t>
              </a:r>
            </a:p>
          </p:txBody>
        </p:sp>
        <p:grpSp>
          <p:nvGrpSpPr>
            <p:cNvPr id="581642" name="Group 10"/>
            <p:cNvGrpSpPr>
              <a:grpSpLocks noChangeAspect="1"/>
            </p:cNvGrpSpPr>
            <p:nvPr/>
          </p:nvGrpSpPr>
          <p:grpSpPr bwMode="auto">
            <a:xfrm>
              <a:off x="2716" y="1664"/>
              <a:ext cx="2128" cy="673"/>
              <a:chOff x="1440" y="1728"/>
              <a:chExt cx="3792" cy="784"/>
            </a:xfrm>
          </p:grpSpPr>
          <p:sp>
            <p:nvSpPr>
              <p:cNvPr id="581643" name="Freeform 11"/>
              <p:cNvSpPr>
                <a:spLocks noChangeAspect="1"/>
              </p:cNvSpPr>
              <p:nvPr/>
            </p:nvSpPr>
            <p:spPr bwMode="auto">
              <a:xfrm>
                <a:off x="1920" y="1728"/>
                <a:ext cx="3312" cy="784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240" y="720"/>
                  </a:cxn>
                  <a:cxn ang="0">
                    <a:pos x="528" y="384"/>
                  </a:cxn>
                  <a:cxn ang="0">
                    <a:pos x="816" y="96"/>
                  </a:cxn>
                  <a:cxn ang="0">
                    <a:pos x="1056" y="0"/>
                  </a:cxn>
                  <a:cxn ang="0">
                    <a:pos x="1248" y="96"/>
                  </a:cxn>
                  <a:cxn ang="0">
                    <a:pos x="1488" y="384"/>
                  </a:cxn>
                  <a:cxn ang="0">
                    <a:pos x="1776" y="720"/>
                  </a:cxn>
                  <a:cxn ang="0">
                    <a:pos x="2016" y="768"/>
                  </a:cxn>
                  <a:cxn ang="0">
                    <a:pos x="2208" y="672"/>
                  </a:cxn>
                  <a:cxn ang="0">
                    <a:pos x="2448" y="384"/>
                  </a:cxn>
                  <a:cxn ang="0">
                    <a:pos x="2688" y="96"/>
                  </a:cxn>
                  <a:cxn ang="0">
                    <a:pos x="2880" y="0"/>
                  </a:cxn>
                  <a:cxn ang="0">
                    <a:pos x="3072" y="96"/>
                  </a:cxn>
                  <a:cxn ang="0">
                    <a:pos x="3312" y="384"/>
                  </a:cxn>
                </a:cxnLst>
                <a:rect l="0" t="0" r="r" b="b"/>
                <a:pathLst>
                  <a:path w="3312" h="784">
                    <a:moveTo>
                      <a:pt x="0" y="768"/>
                    </a:moveTo>
                    <a:cubicBezTo>
                      <a:pt x="76" y="776"/>
                      <a:pt x="152" y="784"/>
                      <a:pt x="240" y="720"/>
                    </a:cubicBezTo>
                    <a:cubicBezTo>
                      <a:pt x="328" y="656"/>
                      <a:pt x="432" y="488"/>
                      <a:pt x="528" y="384"/>
                    </a:cubicBezTo>
                    <a:cubicBezTo>
                      <a:pt x="624" y="280"/>
                      <a:pt x="728" y="160"/>
                      <a:pt x="816" y="96"/>
                    </a:cubicBezTo>
                    <a:cubicBezTo>
                      <a:pt x="904" y="32"/>
                      <a:pt x="984" y="0"/>
                      <a:pt x="1056" y="0"/>
                    </a:cubicBezTo>
                    <a:cubicBezTo>
                      <a:pt x="1128" y="0"/>
                      <a:pt x="1176" y="32"/>
                      <a:pt x="1248" y="96"/>
                    </a:cubicBezTo>
                    <a:cubicBezTo>
                      <a:pt x="1320" y="160"/>
                      <a:pt x="1400" y="280"/>
                      <a:pt x="1488" y="384"/>
                    </a:cubicBezTo>
                    <a:cubicBezTo>
                      <a:pt x="1576" y="488"/>
                      <a:pt x="1688" y="656"/>
                      <a:pt x="1776" y="720"/>
                    </a:cubicBezTo>
                    <a:cubicBezTo>
                      <a:pt x="1864" y="784"/>
                      <a:pt x="1944" y="776"/>
                      <a:pt x="2016" y="768"/>
                    </a:cubicBezTo>
                    <a:cubicBezTo>
                      <a:pt x="2088" y="760"/>
                      <a:pt x="2136" y="736"/>
                      <a:pt x="2208" y="672"/>
                    </a:cubicBezTo>
                    <a:cubicBezTo>
                      <a:pt x="2280" y="608"/>
                      <a:pt x="2368" y="480"/>
                      <a:pt x="2448" y="384"/>
                    </a:cubicBezTo>
                    <a:cubicBezTo>
                      <a:pt x="2528" y="288"/>
                      <a:pt x="2616" y="160"/>
                      <a:pt x="2688" y="96"/>
                    </a:cubicBezTo>
                    <a:cubicBezTo>
                      <a:pt x="2760" y="32"/>
                      <a:pt x="2816" y="0"/>
                      <a:pt x="2880" y="0"/>
                    </a:cubicBezTo>
                    <a:cubicBezTo>
                      <a:pt x="2944" y="0"/>
                      <a:pt x="3000" y="32"/>
                      <a:pt x="3072" y="96"/>
                    </a:cubicBezTo>
                    <a:cubicBezTo>
                      <a:pt x="3144" y="160"/>
                      <a:pt x="3228" y="272"/>
                      <a:pt x="3312" y="384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1644" name="Freeform 12"/>
              <p:cNvSpPr>
                <a:spLocks noChangeAspect="1"/>
              </p:cNvSpPr>
              <p:nvPr/>
            </p:nvSpPr>
            <p:spPr bwMode="auto">
              <a:xfrm>
                <a:off x="1440" y="1728"/>
                <a:ext cx="3312" cy="784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240" y="720"/>
                  </a:cxn>
                  <a:cxn ang="0">
                    <a:pos x="528" y="384"/>
                  </a:cxn>
                  <a:cxn ang="0">
                    <a:pos x="816" y="96"/>
                  </a:cxn>
                  <a:cxn ang="0">
                    <a:pos x="1056" y="0"/>
                  </a:cxn>
                  <a:cxn ang="0">
                    <a:pos x="1248" y="96"/>
                  </a:cxn>
                  <a:cxn ang="0">
                    <a:pos x="1488" y="384"/>
                  </a:cxn>
                  <a:cxn ang="0">
                    <a:pos x="1776" y="720"/>
                  </a:cxn>
                  <a:cxn ang="0">
                    <a:pos x="2016" y="768"/>
                  </a:cxn>
                  <a:cxn ang="0">
                    <a:pos x="2208" y="672"/>
                  </a:cxn>
                  <a:cxn ang="0">
                    <a:pos x="2448" y="384"/>
                  </a:cxn>
                  <a:cxn ang="0">
                    <a:pos x="2688" y="96"/>
                  </a:cxn>
                  <a:cxn ang="0">
                    <a:pos x="2880" y="0"/>
                  </a:cxn>
                  <a:cxn ang="0">
                    <a:pos x="3072" y="96"/>
                  </a:cxn>
                  <a:cxn ang="0">
                    <a:pos x="3312" y="384"/>
                  </a:cxn>
                </a:cxnLst>
                <a:rect l="0" t="0" r="r" b="b"/>
                <a:pathLst>
                  <a:path w="3312" h="784">
                    <a:moveTo>
                      <a:pt x="0" y="768"/>
                    </a:moveTo>
                    <a:cubicBezTo>
                      <a:pt x="76" y="776"/>
                      <a:pt x="152" y="784"/>
                      <a:pt x="240" y="720"/>
                    </a:cubicBezTo>
                    <a:cubicBezTo>
                      <a:pt x="328" y="656"/>
                      <a:pt x="432" y="488"/>
                      <a:pt x="528" y="384"/>
                    </a:cubicBezTo>
                    <a:cubicBezTo>
                      <a:pt x="624" y="280"/>
                      <a:pt x="728" y="160"/>
                      <a:pt x="816" y="96"/>
                    </a:cubicBezTo>
                    <a:cubicBezTo>
                      <a:pt x="904" y="32"/>
                      <a:pt x="984" y="0"/>
                      <a:pt x="1056" y="0"/>
                    </a:cubicBezTo>
                    <a:cubicBezTo>
                      <a:pt x="1128" y="0"/>
                      <a:pt x="1176" y="32"/>
                      <a:pt x="1248" y="96"/>
                    </a:cubicBezTo>
                    <a:cubicBezTo>
                      <a:pt x="1320" y="160"/>
                      <a:pt x="1400" y="280"/>
                      <a:pt x="1488" y="384"/>
                    </a:cubicBezTo>
                    <a:cubicBezTo>
                      <a:pt x="1576" y="488"/>
                      <a:pt x="1688" y="656"/>
                      <a:pt x="1776" y="720"/>
                    </a:cubicBezTo>
                    <a:cubicBezTo>
                      <a:pt x="1864" y="784"/>
                      <a:pt x="1944" y="776"/>
                      <a:pt x="2016" y="768"/>
                    </a:cubicBezTo>
                    <a:cubicBezTo>
                      <a:pt x="2088" y="760"/>
                      <a:pt x="2136" y="736"/>
                      <a:pt x="2208" y="672"/>
                    </a:cubicBezTo>
                    <a:cubicBezTo>
                      <a:pt x="2280" y="608"/>
                      <a:pt x="2368" y="480"/>
                      <a:pt x="2448" y="384"/>
                    </a:cubicBezTo>
                    <a:cubicBezTo>
                      <a:pt x="2528" y="288"/>
                      <a:pt x="2616" y="160"/>
                      <a:pt x="2688" y="96"/>
                    </a:cubicBezTo>
                    <a:cubicBezTo>
                      <a:pt x="2760" y="32"/>
                      <a:pt x="2816" y="0"/>
                      <a:pt x="2880" y="0"/>
                    </a:cubicBezTo>
                    <a:cubicBezTo>
                      <a:pt x="2944" y="0"/>
                      <a:pt x="3000" y="32"/>
                      <a:pt x="3072" y="96"/>
                    </a:cubicBezTo>
                    <a:cubicBezTo>
                      <a:pt x="3144" y="160"/>
                      <a:pt x="3228" y="272"/>
                      <a:pt x="3312" y="384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1645" name="Rectangle 13"/>
            <p:cNvSpPr>
              <a:spLocks noChangeAspect="1" noChangeArrowheads="1"/>
            </p:cNvSpPr>
            <p:nvPr/>
          </p:nvSpPr>
          <p:spPr bwMode="auto">
            <a:xfrm>
              <a:off x="3208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</a:t>
              </a:r>
            </a:p>
          </p:txBody>
        </p:sp>
        <p:sp>
          <p:nvSpPr>
            <p:cNvPr id="581646" name="Rectangle 14"/>
            <p:cNvSpPr>
              <a:spLocks noChangeAspect="1" noChangeArrowheads="1"/>
            </p:cNvSpPr>
            <p:nvPr/>
          </p:nvSpPr>
          <p:spPr bwMode="auto">
            <a:xfrm>
              <a:off x="3442" y="1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2</a:t>
              </a:r>
            </a:p>
          </p:txBody>
        </p:sp>
        <p:sp>
          <p:nvSpPr>
            <p:cNvPr id="581647" name="Rectangle 15"/>
            <p:cNvSpPr>
              <a:spLocks noChangeAspect="1" noChangeArrowheads="1"/>
            </p:cNvSpPr>
            <p:nvPr/>
          </p:nvSpPr>
          <p:spPr bwMode="auto">
            <a:xfrm>
              <a:off x="3715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3</a:t>
              </a:r>
            </a:p>
          </p:txBody>
        </p:sp>
        <p:sp>
          <p:nvSpPr>
            <p:cNvPr id="581648" name="Rectangle 16"/>
            <p:cNvSpPr>
              <a:spLocks noChangeAspect="1" noChangeArrowheads="1"/>
            </p:cNvSpPr>
            <p:nvPr/>
          </p:nvSpPr>
          <p:spPr bwMode="auto">
            <a:xfrm>
              <a:off x="4000" y="19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4</a:t>
              </a:r>
            </a:p>
          </p:txBody>
        </p:sp>
        <p:sp>
          <p:nvSpPr>
            <p:cNvPr id="581649" name="Rectangle 17"/>
            <p:cNvSpPr>
              <a:spLocks noChangeAspect="1" noChangeArrowheads="1"/>
            </p:cNvSpPr>
            <p:nvPr/>
          </p:nvSpPr>
          <p:spPr bwMode="auto">
            <a:xfrm>
              <a:off x="4276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5</a:t>
              </a:r>
            </a:p>
          </p:txBody>
        </p:sp>
        <p:sp>
          <p:nvSpPr>
            <p:cNvPr id="581650" name="Rectangle 18"/>
            <p:cNvSpPr>
              <a:spLocks noChangeAspect="1" noChangeArrowheads="1"/>
            </p:cNvSpPr>
            <p:nvPr/>
          </p:nvSpPr>
          <p:spPr bwMode="auto">
            <a:xfrm>
              <a:off x="4486" y="19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6</a:t>
              </a:r>
            </a:p>
          </p:txBody>
        </p:sp>
        <p:sp>
          <p:nvSpPr>
            <p:cNvPr id="581651" name="Rectangle 19"/>
            <p:cNvSpPr>
              <a:spLocks noChangeAspect="1" noChangeArrowheads="1"/>
            </p:cNvSpPr>
            <p:nvPr/>
          </p:nvSpPr>
          <p:spPr bwMode="auto">
            <a:xfrm>
              <a:off x="3995" y="163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tx2"/>
                  </a:solidFill>
                </a:rPr>
                <a:t>Ⅰ</a:t>
              </a:r>
            </a:p>
          </p:txBody>
        </p:sp>
        <p:sp>
          <p:nvSpPr>
            <p:cNvPr id="581652" name="Rectangle 20"/>
            <p:cNvSpPr>
              <a:spLocks noChangeAspect="1" noChangeArrowheads="1"/>
            </p:cNvSpPr>
            <p:nvPr/>
          </p:nvSpPr>
          <p:spPr bwMode="auto">
            <a:xfrm>
              <a:off x="3715" y="1713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CC"/>
                  </a:solidFill>
                </a:rPr>
                <a:t>Ⅱ</a:t>
              </a:r>
            </a:p>
          </p:txBody>
        </p:sp>
        <p:sp>
          <p:nvSpPr>
            <p:cNvPr id="581653" name="Rectangle 21"/>
            <p:cNvSpPr>
              <a:spLocks noChangeAspect="1" noChangeArrowheads="1"/>
            </p:cNvSpPr>
            <p:nvPr/>
          </p:nvSpPr>
          <p:spPr bwMode="auto">
            <a:xfrm>
              <a:off x="2595" y="150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1cm</a:t>
              </a:r>
            </a:p>
          </p:txBody>
        </p:sp>
        <p:sp>
          <p:nvSpPr>
            <p:cNvPr id="581654" name="Line 22"/>
            <p:cNvSpPr>
              <a:spLocks noChangeAspect="1" noChangeShapeType="1"/>
            </p:cNvSpPr>
            <p:nvPr/>
          </p:nvSpPr>
          <p:spPr bwMode="auto">
            <a:xfrm>
              <a:off x="3007" y="16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1655" name="Line 23"/>
            <p:cNvSpPr>
              <a:spLocks noChangeAspect="1" noChangeShapeType="1"/>
            </p:cNvSpPr>
            <p:nvPr/>
          </p:nvSpPr>
          <p:spPr bwMode="auto">
            <a:xfrm>
              <a:off x="4409" y="1585"/>
              <a:ext cx="494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1656" name="Rectangle 24"/>
            <p:cNvSpPr>
              <a:spLocks noChangeAspect="1" noChangeArrowheads="1"/>
            </p:cNvSpPr>
            <p:nvPr/>
          </p:nvSpPr>
          <p:spPr bwMode="auto">
            <a:xfrm>
              <a:off x="3140" y="179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A</a:t>
              </a:r>
            </a:p>
          </p:txBody>
        </p:sp>
        <p:sp>
          <p:nvSpPr>
            <p:cNvPr id="581657" name="Rectangle 25"/>
            <p:cNvSpPr>
              <a:spLocks noChangeAspect="1" noChangeArrowheads="1"/>
            </p:cNvSpPr>
            <p:nvPr/>
          </p:nvSpPr>
          <p:spPr bwMode="auto">
            <a:xfrm>
              <a:off x="2744" y="183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</p:grp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685800" y="1752600"/>
            <a:ext cx="3671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  <a:r>
              <a:rPr kumimoji="1" lang="zh-CN" altLang="en-US" sz="2400"/>
              <a:t>点振动表达式：</a:t>
            </a:r>
          </a:p>
        </p:txBody>
      </p:sp>
      <p:graphicFrame>
        <p:nvGraphicFramePr>
          <p:cNvPr id="581659" name="Object 27"/>
          <p:cNvGraphicFramePr>
            <a:graphicFrameLocks noChangeAspect="1"/>
          </p:cNvGraphicFramePr>
          <p:nvPr/>
        </p:nvGraphicFramePr>
        <p:xfrm>
          <a:off x="1143000" y="2286000"/>
          <a:ext cx="2384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651200" imgH="5181600" progId="">
                  <p:embed/>
                </p:oleObj>
              </mc:Choice>
              <mc:Fallback>
                <p:oleObj name="公式" r:id="rId2" imgW="28651200" imgH="5181600" progId="">
                  <p:embed/>
                  <p:pic>
                    <p:nvPicPr>
                      <p:cNvPr id="0" name="Picture 6" descr="image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23844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0" name="Rectangle 28"/>
          <p:cNvSpPr>
            <a:spLocks noChangeArrowheads="1"/>
          </p:cNvSpPr>
          <p:nvPr/>
        </p:nvSpPr>
        <p:spPr bwMode="auto">
          <a:xfrm>
            <a:off x="685800" y="2743200"/>
            <a:ext cx="28082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初始条件：</a:t>
            </a:r>
          </a:p>
        </p:txBody>
      </p:sp>
      <p:graphicFrame>
        <p:nvGraphicFramePr>
          <p:cNvPr id="581661" name="Object 29"/>
          <p:cNvGraphicFramePr>
            <a:graphicFrameLocks noChangeAspect="1"/>
          </p:cNvGraphicFramePr>
          <p:nvPr/>
        </p:nvGraphicFramePr>
        <p:xfrm>
          <a:off x="1066800" y="3289300"/>
          <a:ext cx="1471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678400" imgH="4876800" progId="">
                  <p:embed/>
                </p:oleObj>
              </mc:Choice>
              <mc:Fallback>
                <p:oleObj name="公式" r:id="rId4" imgW="17678400" imgH="4876800" progId="">
                  <p:embed/>
                  <p:pic>
                    <p:nvPicPr>
                      <p:cNvPr id="0" name="Picture 5" descr="image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89300"/>
                        <a:ext cx="14716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2" name="Object 30"/>
          <p:cNvGraphicFramePr>
            <a:graphicFrameLocks noChangeAspect="1"/>
          </p:cNvGraphicFramePr>
          <p:nvPr/>
        </p:nvGraphicFramePr>
        <p:xfrm>
          <a:off x="2895600" y="3276600"/>
          <a:ext cx="1090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106400" imgH="4876800" progId="">
                  <p:embed/>
                </p:oleObj>
              </mc:Choice>
              <mc:Fallback>
                <p:oleObj name="公式" r:id="rId6" imgW="13106400" imgH="4876800" progId="">
                  <p:embed/>
                  <p:pic>
                    <p:nvPicPr>
                      <p:cNvPr id="0" name="Picture 4" descr="image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10906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3" name="Object 31"/>
          <p:cNvGraphicFramePr>
            <a:graphicFrameLocks noChangeAspect="1"/>
          </p:cNvGraphicFramePr>
          <p:nvPr/>
        </p:nvGraphicFramePr>
        <p:xfrm>
          <a:off x="990600" y="3886200"/>
          <a:ext cx="3541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6449080" imgH="6896160" progId="">
                  <p:embed/>
                </p:oleObj>
              </mc:Choice>
              <mc:Fallback>
                <p:oleObj name="公式" r:id="rId8" imgW="56449080" imgH="6896160" progId="">
                  <p:embed/>
                  <p:pic>
                    <p:nvPicPr>
                      <p:cNvPr id="0" name="Picture 3" descr="image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35417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4" name="Text Box 32"/>
          <p:cNvSpPr txBox="1">
            <a:spLocks noChangeArrowheads="1"/>
          </p:cNvSpPr>
          <p:nvPr/>
        </p:nvSpPr>
        <p:spPr bwMode="auto">
          <a:xfrm>
            <a:off x="685800" y="4343400"/>
            <a:ext cx="2209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波动表达式：</a:t>
            </a:r>
          </a:p>
        </p:txBody>
      </p:sp>
      <p:graphicFrame>
        <p:nvGraphicFramePr>
          <p:cNvPr id="581665" name="Object 33"/>
          <p:cNvGraphicFramePr>
            <a:graphicFrameLocks noChangeAspect="1"/>
          </p:cNvGraphicFramePr>
          <p:nvPr/>
        </p:nvGraphicFramePr>
        <p:xfrm>
          <a:off x="1143000" y="4724400"/>
          <a:ext cx="35401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6449080" imgH="12585600" progId="">
                  <p:embed/>
                </p:oleObj>
              </mc:Choice>
              <mc:Fallback>
                <p:oleObj name="公式" r:id="rId10" imgW="56449080" imgH="12585600" progId="">
                  <p:embed/>
                  <p:pic>
                    <p:nvPicPr>
                      <p:cNvPr id="0" name="Picture 2" descr="image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35401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6" name="Object 34"/>
          <p:cNvGraphicFramePr>
            <a:graphicFrameLocks noChangeAspect="1"/>
          </p:cNvGraphicFramePr>
          <p:nvPr/>
        </p:nvGraphicFramePr>
        <p:xfrm>
          <a:off x="1133475" y="5562600"/>
          <a:ext cx="36671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8480200" imgH="12585600" progId="">
                  <p:embed/>
                </p:oleObj>
              </mc:Choice>
              <mc:Fallback>
                <p:oleObj name="公式" r:id="rId12" imgW="58480200" imgH="12585600" progId="">
                  <p:embed/>
                  <p:pic>
                    <p:nvPicPr>
                      <p:cNvPr id="0" name="Picture 1" descr="image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5562600"/>
                        <a:ext cx="36671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58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5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1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1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58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5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8" grpId="0" autoUpdateAnimBg="0"/>
      <p:bldP spid="581660" grpId="0" autoUpdateAnimBg="0"/>
      <p:bldP spid="58166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平面简谐波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4806-A6BB-48AA-9712-B9D6126C9B2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457200" y="1143000"/>
            <a:ext cx="2133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波动微分方程</a:t>
            </a: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/>
        </p:nvGraphicFramePr>
        <p:xfrm>
          <a:off x="2133600" y="1600200"/>
          <a:ext cx="36464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073760" imgH="13804920" progId="">
                  <p:embed/>
                </p:oleObj>
              </mc:Choice>
              <mc:Fallback>
                <p:oleObj name="公式" r:id="rId2" imgW="58073760" imgH="13804920" progId="">
                  <p:embed/>
                  <p:pic>
                    <p:nvPicPr>
                      <p:cNvPr id="0" name="Picture 4" descr="image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3646488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71278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将平面简谐波的波动表达式对 </a:t>
            </a:r>
            <a:r>
              <a:rPr kumimoji="1" lang="en-US" altLang="zh-CN" sz="2400" i="1"/>
              <a:t>t</a:t>
            </a:r>
            <a:r>
              <a:rPr kumimoji="1" lang="en-US" altLang="zh-CN" sz="2400"/>
              <a:t> </a:t>
            </a:r>
            <a:r>
              <a:rPr kumimoji="1" lang="zh-CN" altLang="en-US" sz="2400"/>
              <a:t>和 </a:t>
            </a:r>
            <a:r>
              <a:rPr kumimoji="1" lang="en-US" altLang="zh-CN" sz="2400" i="1"/>
              <a:t>x</a:t>
            </a:r>
            <a:r>
              <a:rPr kumimoji="1" lang="en-US" altLang="zh-CN" sz="2400"/>
              <a:t> </a:t>
            </a:r>
            <a:r>
              <a:rPr kumimoji="1" lang="zh-CN" altLang="en-US" sz="2400"/>
              <a:t>求导 </a:t>
            </a:r>
          </a:p>
        </p:txBody>
      </p:sp>
      <p:graphicFrame>
        <p:nvGraphicFramePr>
          <p:cNvPr id="583686" name="Object 6"/>
          <p:cNvGraphicFramePr>
            <a:graphicFrameLocks noChangeAspect="1"/>
          </p:cNvGraphicFramePr>
          <p:nvPr/>
        </p:nvGraphicFramePr>
        <p:xfrm>
          <a:off x="2209800" y="2971800"/>
          <a:ext cx="3986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3760680" imgH="14617800" progId="">
                  <p:embed/>
                </p:oleObj>
              </mc:Choice>
              <mc:Fallback>
                <p:oleObj name="公式" r:id="rId4" imgW="63760680" imgH="14617800" progId="">
                  <p:embed/>
                  <p:pic>
                    <p:nvPicPr>
                      <p:cNvPr id="0" name="Picture 3" descr="image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39862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7"/>
          <p:cNvGraphicFramePr>
            <a:graphicFrameLocks noChangeAspect="1"/>
          </p:cNvGraphicFramePr>
          <p:nvPr/>
        </p:nvGraphicFramePr>
        <p:xfrm>
          <a:off x="2209800" y="3886200"/>
          <a:ext cx="4164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6603960" imgH="14617800" progId="">
                  <p:embed/>
                </p:oleObj>
              </mc:Choice>
              <mc:Fallback>
                <p:oleObj r:id="rId6" imgW="66603960" imgH="14617800" progId="">
                  <p:embed/>
                  <p:pic>
                    <p:nvPicPr>
                      <p:cNvPr id="0" name="Picture 2" descr="image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41640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838200" y="4800600"/>
            <a:ext cx="45370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比较上述两个二阶偏导数 </a:t>
            </a:r>
          </a:p>
        </p:txBody>
      </p:sp>
      <p:graphicFrame>
        <p:nvGraphicFramePr>
          <p:cNvPr id="583690" name="Object 10"/>
          <p:cNvGraphicFramePr>
            <a:graphicFrameLocks noChangeAspect="1"/>
          </p:cNvGraphicFramePr>
          <p:nvPr/>
        </p:nvGraphicFramePr>
        <p:xfrm>
          <a:off x="2590800" y="5410200"/>
          <a:ext cx="1846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639880" imgH="14617800" progId="">
                  <p:embed/>
                </p:oleObj>
              </mc:Choice>
              <mc:Fallback>
                <p:oleObj r:id="rId8" imgW="29639880" imgH="14617800" progId="">
                  <p:embed/>
                  <p:pic>
                    <p:nvPicPr>
                      <p:cNvPr id="0" name="Picture 1" descr="image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1846263" cy="914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92" name="Text Box 12"/>
          <p:cNvSpPr txBox="1">
            <a:spLocks noChangeArrowheads="1"/>
          </p:cNvSpPr>
          <p:nvPr/>
        </p:nvSpPr>
        <p:spPr bwMode="auto">
          <a:xfrm>
            <a:off x="4953000" y="5638800"/>
            <a:ext cx="35210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具有普遍意义的方程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5" grpId="0"/>
      <p:bldP spid="583688" grpId="0"/>
      <p:bldP spid="58369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5674-823F-464D-B029-7803D3215225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1889423" y="2276872"/>
            <a:ext cx="56886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+mn-lt"/>
              </a:rPr>
              <a:t>作业</a:t>
            </a:r>
            <a:endParaRPr lang="en-US" altLang="zh-CN" sz="4800" b="1" dirty="0">
              <a:solidFill>
                <a:srgbClr val="FF0000"/>
              </a:solidFill>
              <a:latin typeface="+mn-lt"/>
            </a:endParaRPr>
          </a:p>
          <a:p>
            <a:pPr algn="ctr"/>
            <a:endParaRPr lang="en-US" altLang="zh-CN" sz="4800" b="1" dirty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zh-CN" altLang="en-US" sz="4000" b="1" dirty="0">
                <a:latin typeface="+mn-lt"/>
              </a:rPr>
              <a:t>振动与波动</a:t>
            </a:r>
            <a:r>
              <a:rPr lang="en-US" altLang="zh-CN" sz="4000" b="1" dirty="0">
                <a:latin typeface="+mn-lt"/>
              </a:rPr>
              <a:t>-1</a:t>
            </a:r>
          </a:p>
          <a:p>
            <a:pPr algn="ctr"/>
            <a:r>
              <a:rPr lang="en-US" altLang="zh-CN" sz="3600" dirty="0">
                <a:latin typeface="+mn-lt"/>
              </a:rPr>
              <a:t>6.8,6.13</a:t>
            </a:r>
            <a:endParaRPr lang="zh-CN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68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CE33-1F01-4146-A2EB-65E6446291B1}" type="slidenum">
              <a:rPr lang="en-US" altLang="zh-CN"/>
              <a:pPr/>
              <a:t>5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417085" imgH="4896533"/>
        </mc:Choice>
        <mc:Fallback>
          <p:control r:id="rId1" imgW="7417085" imgH="4896533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9000" y="1219200"/>
                  <a:ext cx="7416800" cy="4895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A36E-E946-478D-AA96-1DE6FC5ACF9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6270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产生条件：</a:t>
            </a:r>
            <a:r>
              <a:rPr lang="en-US" altLang="zh-CN" sz="2400">
                <a:solidFill>
                  <a:srgbClr val="CC0000"/>
                </a:solidFill>
              </a:rPr>
              <a:t>1</a:t>
            </a:r>
            <a:r>
              <a:rPr lang="zh-CN" altLang="en-US" sz="2400"/>
              <a:t>）波源；</a:t>
            </a:r>
            <a:r>
              <a:rPr lang="en-US" altLang="zh-CN" sz="2400">
                <a:solidFill>
                  <a:srgbClr val="CC0000"/>
                </a:solidFill>
              </a:rPr>
              <a:t>2</a:t>
            </a:r>
            <a:r>
              <a:rPr lang="zh-CN" altLang="en-US" sz="2400"/>
              <a:t>）弹性介质</a:t>
            </a:r>
            <a:r>
              <a:rPr lang="en-US" altLang="zh-CN" sz="2400"/>
              <a:t>.</a:t>
            </a:r>
          </a:p>
        </p:txBody>
      </p:sp>
      <p:grpSp>
        <p:nvGrpSpPr>
          <p:cNvPr id="546820" name="Group 4"/>
          <p:cNvGrpSpPr/>
          <p:nvPr/>
        </p:nvGrpSpPr>
        <p:grpSpPr bwMode="auto">
          <a:xfrm>
            <a:off x="1066800" y="2057400"/>
            <a:ext cx="7035800" cy="2116138"/>
            <a:chOff x="759" y="1804"/>
            <a:chExt cx="4432" cy="1333"/>
          </a:xfrm>
        </p:grpSpPr>
        <p:sp>
          <p:nvSpPr>
            <p:cNvPr id="546821" name="Rectangle 5"/>
            <p:cNvSpPr>
              <a:spLocks noChangeArrowheads="1"/>
            </p:cNvSpPr>
            <p:nvPr/>
          </p:nvSpPr>
          <p:spPr bwMode="auto">
            <a:xfrm>
              <a:off x="759" y="1804"/>
              <a:ext cx="4432" cy="1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800" b="1"/>
            </a:p>
          </p:txBody>
        </p:sp>
        <p:sp>
          <p:nvSpPr>
            <p:cNvPr id="546822" name="AutoShape 6"/>
            <p:cNvSpPr>
              <a:spLocks noChangeArrowheads="1"/>
            </p:cNvSpPr>
            <p:nvPr/>
          </p:nvSpPr>
          <p:spPr bwMode="auto">
            <a:xfrm>
              <a:off x="1097" y="1989"/>
              <a:ext cx="3264" cy="960"/>
            </a:xfrm>
            <a:prstGeom prst="rightArrowCallout">
              <a:avLst>
                <a:gd name="adj1" fmla="val 38611"/>
                <a:gd name="adj2" fmla="val 19306"/>
                <a:gd name="adj3" fmla="val 105841"/>
                <a:gd name="adj4" fmla="val 25639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EDFAD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23" name="Text Box 7"/>
            <p:cNvSpPr txBox="1">
              <a:spLocks noChangeArrowheads="1"/>
            </p:cNvSpPr>
            <p:nvPr/>
          </p:nvSpPr>
          <p:spPr bwMode="auto">
            <a:xfrm>
              <a:off x="1193" y="1989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00"/>
                  </a:solidFill>
                </a:rPr>
                <a:t>波源</a:t>
              </a:r>
            </a:p>
          </p:txBody>
        </p:sp>
        <p:sp>
          <p:nvSpPr>
            <p:cNvPr id="546824" name="Text Box 8"/>
            <p:cNvSpPr txBox="1">
              <a:spLocks noChangeArrowheads="1"/>
            </p:cNvSpPr>
            <p:nvPr/>
          </p:nvSpPr>
          <p:spPr bwMode="auto">
            <a:xfrm>
              <a:off x="1193" y="2574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00"/>
                  </a:solidFill>
                </a:rPr>
                <a:t>介质</a:t>
              </a:r>
            </a:p>
          </p:txBody>
        </p:sp>
        <p:sp>
          <p:nvSpPr>
            <p:cNvPr id="546825" name="Text Box 9"/>
            <p:cNvSpPr txBox="1">
              <a:spLocks noChangeArrowheads="1"/>
            </p:cNvSpPr>
            <p:nvPr/>
          </p:nvSpPr>
          <p:spPr bwMode="auto">
            <a:xfrm>
              <a:off x="1364" y="2260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 dirty="0">
                  <a:solidFill>
                    <a:srgbClr val="CC0000"/>
                  </a:solidFill>
                </a:rPr>
                <a:t>+</a:t>
              </a:r>
            </a:p>
          </p:txBody>
        </p:sp>
        <p:sp>
          <p:nvSpPr>
            <p:cNvPr id="546826" name="Text Box 10"/>
            <p:cNvSpPr txBox="1">
              <a:spLocks noChangeArrowheads="1"/>
            </p:cNvSpPr>
            <p:nvPr/>
          </p:nvSpPr>
          <p:spPr bwMode="auto">
            <a:xfrm>
              <a:off x="2105" y="2325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</a:rPr>
                <a:t>弹性作用</a:t>
              </a: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546827" name="Text Box 11"/>
            <p:cNvSpPr txBox="1">
              <a:spLocks noChangeArrowheads="1"/>
            </p:cNvSpPr>
            <p:nvPr/>
          </p:nvSpPr>
          <p:spPr bwMode="auto">
            <a:xfrm>
              <a:off x="4441" y="1989"/>
              <a:ext cx="429" cy="1008"/>
            </a:xfrm>
            <a:prstGeom prst="rect">
              <a:avLst/>
            </a:prstGeom>
            <a:gradFill rotWithShape="0">
              <a:gsLst>
                <a:gs pos="0">
                  <a:srgbClr val="F2DFFD"/>
                </a:gs>
                <a:gs pos="50000">
                  <a:srgbClr val="FFFFFF"/>
                </a:gs>
                <a:gs pos="100000">
                  <a:srgbClr val="F2DFFD"/>
                </a:gs>
              </a:gsLst>
              <a:lin ang="0" scaled="1"/>
            </a:gradFill>
            <a:ln w="9525">
              <a:solidFill>
                <a:srgbClr val="CC00CC"/>
              </a:solidFill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0000"/>
                  </a:solidFill>
                </a:rPr>
                <a:t>机械波</a:t>
              </a:r>
            </a:p>
          </p:txBody>
        </p:sp>
      </p:grpSp>
      <p:sp>
        <p:nvSpPr>
          <p:cNvPr id="546828" name="Text Box 12"/>
          <p:cNvSpPr txBox="1">
            <a:spLocks noChangeArrowheads="1"/>
          </p:cNvSpPr>
          <p:nvPr/>
        </p:nvSpPr>
        <p:spPr bwMode="auto">
          <a:xfrm>
            <a:off x="2743200" y="4572000"/>
            <a:ext cx="5773738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DFAD2"/>
              </a:gs>
            </a:gsLst>
            <a:lin ang="5400000" scaled="1"/>
          </a:gradFill>
          <a:ln w="12700">
            <a:solidFill>
              <a:srgbClr val="006666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波是</a:t>
            </a:r>
            <a:r>
              <a:rPr lang="zh-CN" altLang="en-US" sz="2800">
                <a:solidFill>
                  <a:srgbClr val="FF3300"/>
                </a:solidFill>
              </a:rPr>
              <a:t>振动状态</a:t>
            </a:r>
            <a:r>
              <a:rPr lang="zh-CN" altLang="en-US" sz="2800">
                <a:solidFill>
                  <a:srgbClr val="000000"/>
                </a:solidFill>
              </a:rPr>
              <a:t>（或</a:t>
            </a:r>
            <a:r>
              <a:rPr lang="zh-CN" altLang="en-US" sz="2800">
                <a:solidFill>
                  <a:srgbClr val="FF3300"/>
                </a:solidFill>
              </a:rPr>
              <a:t>相位</a:t>
            </a:r>
            <a:r>
              <a:rPr lang="zh-CN" altLang="en-US" sz="2800">
                <a:solidFill>
                  <a:srgbClr val="000000"/>
                </a:solidFill>
              </a:rPr>
              <a:t>）的传播，介质的质点并不随波传播。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     波动伴随着</a:t>
            </a:r>
            <a:r>
              <a:rPr lang="zh-CN" altLang="en-US" sz="2800">
                <a:solidFill>
                  <a:srgbClr val="0000CC"/>
                </a:solidFill>
              </a:rPr>
              <a:t>能量的传播</a:t>
            </a:r>
            <a:r>
              <a:rPr lang="zh-CN" altLang="en-US" sz="2800">
                <a:solidFill>
                  <a:srgbClr val="000000"/>
                </a:solidFill>
              </a:rPr>
              <a:t>。</a:t>
            </a:r>
          </a:p>
        </p:txBody>
      </p:sp>
      <p:grpSp>
        <p:nvGrpSpPr>
          <p:cNvPr id="546829" name="Group 13"/>
          <p:cNvGrpSpPr/>
          <p:nvPr/>
        </p:nvGrpSpPr>
        <p:grpSpPr bwMode="auto">
          <a:xfrm>
            <a:off x="603250" y="4779963"/>
            <a:ext cx="1828800" cy="1066800"/>
            <a:chOff x="192" y="3024"/>
            <a:chExt cx="1152" cy="672"/>
          </a:xfrm>
        </p:grpSpPr>
        <p:sp>
          <p:nvSpPr>
            <p:cNvPr id="546830" name="AutoShape 14"/>
            <p:cNvSpPr>
              <a:spLocks noChangeArrowheads="1"/>
            </p:cNvSpPr>
            <p:nvPr/>
          </p:nvSpPr>
          <p:spPr bwMode="auto">
            <a:xfrm>
              <a:off x="192" y="3024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31" name="Text Box 15"/>
            <p:cNvSpPr txBox="1">
              <a:spLocks noChangeArrowheads="1"/>
            </p:cNvSpPr>
            <p:nvPr/>
          </p:nvSpPr>
          <p:spPr bwMode="auto">
            <a:xfrm>
              <a:off x="509" y="3183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</a:rPr>
                <a:t>注意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60D1-3B89-479A-AA23-92FD2B0B853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457200" y="1143000"/>
            <a:ext cx="2667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两种类型的机械波</a:t>
            </a: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723900" y="1676400"/>
            <a:ext cx="807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横波：质元振动方向与波的传播方向相</a:t>
            </a:r>
            <a:r>
              <a:rPr lang="zh-CN" altLang="en-US" sz="2400">
                <a:solidFill>
                  <a:srgbClr val="CC0000"/>
                </a:solidFill>
              </a:rPr>
              <a:t>垂直</a:t>
            </a:r>
            <a:r>
              <a:rPr lang="zh-CN" altLang="en-US" sz="2400"/>
              <a:t>的波</a:t>
            </a:r>
            <a:r>
              <a:rPr lang="en-US" altLang="zh-CN" sz="2400"/>
              <a:t>.</a:t>
            </a: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1600200" y="2057400"/>
            <a:ext cx="4210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（仅在固体中传播 ）</a:t>
            </a:r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auto">
          <a:xfrm>
            <a:off x="838200" y="5943600"/>
            <a:ext cx="685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zh-CN" sz="2400"/>
              <a:t>波形</a:t>
            </a:r>
            <a:r>
              <a:rPr kumimoji="1" lang="zh-CN" altLang="en-US" sz="2400"/>
              <a:t>特征：具有交替出现的</a:t>
            </a:r>
            <a:r>
              <a:rPr kumimoji="1" lang="zh-CN" altLang="en-US" sz="2400">
                <a:solidFill>
                  <a:srgbClr val="0000CC"/>
                </a:solidFill>
              </a:rPr>
              <a:t>波峰</a:t>
            </a:r>
            <a:r>
              <a:rPr kumimoji="1" lang="zh-CN" altLang="en-US" sz="2400"/>
              <a:t>和</a:t>
            </a:r>
            <a:r>
              <a:rPr kumimoji="1" lang="zh-CN" altLang="en-US" sz="2400">
                <a:solidFill>
                  <a:srgbClr val="FF3300"/>
                </a:solidFill>
              </a:rPr>
              <a:t>波谷</a:t>
            </a:r>
            <a:r>
              <a:rPr kumimoji="1" lang="en-US" altLang="zh-CN" sz="2400"/>
              <a:t>.</a:t>
            </a:r>
          </a:p>
        </p:txBody>
      </p:sp>
      <p:pic>
        <p:nvPicPr>
          <p:cNvPr id="1025" name="ShockwaveFlash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438400"/>
            <a:ext cx="8223250" cy="347345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r:id="rId1" imgW="8223399" imgH="3473434"/>
        </mc:Choice>
        <mc:Fallback>
          <p:control r:id="rId1" imgW="8223399" imgH="3473434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" y="2438400"/>
                  <a:ext cx="8223250" cy="3473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BEAF-E908-477D-A798-A03C56AB2EA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457200" y="1143000"/>
            <a:ext cx="2667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两种类型的机械波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749300" y="1676400"/>
            <a:ext cx="8166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纵波：质点振动方向与波的传播方向互相</a:t>
            </a:r>
            <a:r>
              <a:rPr lang="zh-CN" altLang="en-US" sz="2400">
                <a:solidFill>
                  <a:srgbClr val="CC0000"/>
                </a:solidFill>
              </a:rPr>
              <a:t>平行</a:t>
            </a:r>
            <a:r>
              <a:rPr lang="zh-CN" altLang="en-US" sz="2400"/>
              <a:t>的波</a:t>
            </a:r>
            <a:r>
              <a:rPr lang="en-US" altLang="zh-CN" sz="2400"/>
              <a:t>.</a:t>
            </a: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1600200" y="2057400"/>
            <a:ext cx="6226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（可在固体、液体和气体中传播）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762000" y="5867400"/>
            <a:ext cx="7772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zh-CN" sz="2400"/>
              <a:t>波形</a:t>
            </a:r>
            <a:r>
              <a:rPr kumimoji="1" lang="zh-CN" altLang="en-US" sz="2400"/>
              <a:t>特征：具有交替出现的</a:t>
            </a:r>
            <a:r>
              <a:rPr kumimoji="1" lang="zh-CN" altLang="en-US" sz="2400">
                <a:solidFill>
                  <a:srgbClr val="0000CC"/>
                </a:solidFill>
              </a:rPr>
              <a:t>稀疏</a:t>
            </a:r>
            <a:r>
              <a:rPr kumimoji="1" lang="zh-CN" altLang="en-US" sz="2400"/>
              <a:t>和</a:t>
            </a:r>
            <a:r>
              <a:rPr kumimoji="1" lang="zh-CN" altLang="en-US" sz="2400">
                <a:solidFill>
                  <a:srgbClr val="FF3300"/>
                </a:solidFill>
              </a:rPr>
              <a:t>稠密</a:t>
            </a:r>
            <a:r>
              <a:rPr kumimoji="1" lang="en-US" altLang="zh-CN" sz="2400"/>
              <a:t>.</a:t>
            </a:r>
          </a:p>
        </p:txBody>
      </p:sp>
      <p:pic>
        <p:nvPicPr>
          <p:cNvPr id="2049" name="ShockwaveFlash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638" y="2438400"/>
            <a:ext cx="7523163" cy="34750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368061-42E8-BB6D-DD7B-5199BDFD82E9}"/>
              </a:ext>
            </a:extLst>
          </p:cNvPr>
          <p:cNvSpPr txBox="1"/>
          <p:nvPr/>
        </p:nvSpPr>
        <p:spPr>
          <a:xfrm>
            <a:off x="1749554" y="6425966"/>
            <a:ext cx="54726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https://www.bilibili.com/video/BV1r14y177XV/</a:t>
            </a:r>
            <a:endParaRPr lang="en-US" altLang="zh-CN" dirty="0"/>
          </a:p>
          <a:p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523810" imgH="3475271"/>
        </mc:Choice>
        <mc:Fallback>
          <p:control r:id="rId1" imgW="7523810" imgH="3475271">
            <p:pic>
              <p:nvPicPr>
                <p:cNvPr id="2" name="ShockwaveFlash1"/>
                <p:cNvPicPr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638" y="2438400"/>
                  <a:ext cx="7523162" cy="3475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机械波的产生和传播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54E0-60C1-4952-BBC2-E921B27C4E2F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548867" name="Group 3"/>
          <p:cNvGrpSpPr>
            <a:grpSpLocks noChangeAspect="1"/>
          </p:cNvGrpSpPr>
          <p:nvPr/>
        </p:nvGrpSpPr>
        <p:grpSpPr bwMode="auto">
          <a:xfrm>
            <a:off x="990600" y="2286000"/>
            <a:ext cx="3816350" cy="3625850"/>
            <a:chOff x="2160" y="2376"/>
            <a:chExt cx="3900" cy="3346"/>
          </a:xfrm>
        </p:grpSpPr>
        <p:sp>
          <p:nvSpPr>
            <p:cNvPr id="548868" name="Text Box 4"/>
            <p:cNvSpPr txBox="1">
              <a:spLocks noChangeAspect="1" noChangeArrowheads="1"/>
            </p:cNvSpPr>
            <p:nvPr/>
          </p:nvSpPr>
          <p:spPr bwMode="auto">
            <a:xfrm>
              <a:off x="3240" y="362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1" lang="en-US" altLang="zh-CN" sz="900" b="1"/>
                <a:t>4-30</a:t>
              </a:r>
              <a:endParaRPr kumimoji="1" lang="en-US" altLang="zh-CN" sz="2400" b="1"/>
            </a:p>
          </p:txBody>
        </p:sp>
        <p:sp>
          <p:nvSpPr>
            <p:cNvPr id="548869" name="Text Box 5"/>
            <p:cNvSpPr txBox="1">
              <a:spLocks noChangeAspect="1" noChangeArrowheads="1"/>
            </p:cNvSpPr>
            <p:nvPr/>
          </p:nvSpPr>
          <p:spPr bwMode="auto">
            <a:xfrm>
              <a:off x="3960" y="3936"/>
              <a:ext cx="808" cy="6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kumimoji="1" lang="zh-CN" altLang="zh-CN" sz="2400" b="1"/>
            </a:p>
          </p:txBody>
        </p:sp>
        <p:pic>
          <p:nvPicPr>
            <p:cNvPr id="548870" name="Picture 6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 b="33231"/>
            <a:stretch>
              <a:fillRect/>
            </a:stretch>
          </p:blipFill>
          <p:spPr bwMode="auto">
            <a:xfrm>
              <a:off x="2160" y="2376"/>
              <a:ext cx="3900" cy="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887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l="67484" b="95026"/>
            <a:stretch>
              <a:fillRect/>
            </a:stretch>
          </p:blipFill>
          <p:spPr bwMode="auto">
            <a:xfrm>
              <a:off x="3240" y="3000"/>
              <a:ext cx="12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887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7484" b="95026"/>
            <a:stretch>
              <a:fillRect/>
            </a:stretch>
          </p:blipFill>
          <p:spPr bwMode="auto">
            <a:xfrm>
              <a:off x="2790" y="4038"/>
              <a:ext cx="2774" cy="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887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l="67484" b="95026"/>
            <a:stretch>
              <a:fillRect/>
            </a:stretch>
          </p:blipFill>
          <p:spPr bwMode="auto">
            <a:xfrm>
              <a:off x="3780" y="5298"/>
              <a:ext cx="12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48874" name="Group 10"/>
          <p:cNvGrpSpPr/>
          <p:nvPr/>
        </p:nvGrpSpPr>
        <p:grpSpPr bwMode="auto">
          <a:xfrm>
            <a:off x="5373688" y="2557463"/>
            <a:ext cx="2881312" cy="2606675"/>
            <a:chOff x="3606" y="1979"/>
            <a:chExt cx="1815" cy="1642"/>
          </a:xfrm>
        </p:grpSpPr>
        <p:graphicFrame>
          <p:nvGraphicFramePr>
            <p:cNvPr id="548875" name="Object 11"/>
            <p:cNvGraphicFramePr>
              <a:graphicFrameLocks noChangeAspect="1"/>
            </p:cNvGraphicFramePr>
            <p:nvPr/>
          </p:nvGraphicFramePr>
          <p:xfrm>
            <a:off x="3742" y="1979"/>
            <a:ext cx="1518" cy="1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4" imgW="30746700" imgH="20440650" progId="">
                    <p:embed/>
                  </p:oleObj>
                </mc:Choice>
                <mc:Fallback>
                  <p:oleObj name="剪辑" r:id="rId4" imgW="30746700" imgH="20440650" progId="">
                    <p:embed/>
                    <p:pic>
                      <p:nvPicPr>
                        <p:cNvPr id="0" name="Picture 1" descr="image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979"/>
                          <a:ext cx="1518" cy="10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76" name="Text Box 12"/>
            <p:cNvSpPr txBox="1">
              <a:spLocks noChangeArrowheads="1"/>
            </p:cNvSpPr>
            <p:nvPr/>
          </p:nvSpPr>
          <p:spPr bwMode="auto">
            <a:xfrm>
              <a:off x="3606" y="3294"/>
              <a:ext cx="18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ahoma" panose="020B0604030504040204" pitchFamily="34" charset="0"/>
                </a:rPr>
                <a:t>声波是一种纵波</a:t>
              </a:r>
            </a:p>
          </p:txBody>
        </p:sp>
      </p:grpSp>
      <p:sp>
        <p:nvSpPr>
          <p:cNvPr id="548877" name="Text Box 13"/>
          <p:cNvSpPr txBox="1">
            <a:spLocks noChangeArrowheads="1"/>
          </p:cNvSpPr>
          <p:nvPr/>
        </p:nvSpPr>
        <p:spPr bwMode="auto">
          <a:xfrm>
            <a:off x="2093913" y="4343400"/>
            <a:ext cx="1152525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1" lang="zh-CN" altLang="en-US" sz="2400" b="1">
                <a:solidFill>
                  <a:srgbClr val="FF3300"/>
                </a:solidFill>
              </a:rPr>
              <a:t>稠密</a:t>
            </a:r>
          </a:p>
        </p:txBody>
      </p: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2959100" y="4343400"/>
            <a:ext cx="1079500" cy="5334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algn="just"/>
            <a:r>
              <a:rPr kumimoji="1" lang="zh-CN" altLang="en-US" sz="2400" b="1">
                <a:solidFill>
                  <a:srgbClr val="0000CC"/>
                </a:solidFill>
              </a:rPr>
              <a:t>稀疏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2462</TotalTime>
  <Words>2088</Words>
  <Application>Microsoft Office PowerPoint</Application>
  <PresentationFormat>全屏显示(4:3)</PresentationFormat>
  <Paragraphs>369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黑体</vt:lpstr>
      <vt:lpstr>华文行楷</vt:lpstr>
      <vt:lpstr>楷体_GB2312</vt:lpstr>
      <vt:lpstr>宋体</vt:lpstr>
      <vt:lpstr>幼圆</vt:lpstr>
      <vt:lpstr>Arial</vt:lpstr>
      <vt:lpstr>Calisto MT</vt:lpstr>
      <vt:lpstr>Cambria Math</vt:lpstr>
      <vt:lpstr>Georgia</vt:lpstr>
      <vt:lpstr>Symbol</vt:lpstr>
      <vt:lpstr>Tahoma</vt:lpstr>
      <vt:lpstr>Times New Roman</vt:lpstr>
      <vt:lpstr>Wingdings</vt:lpstr>
      <vt:lpstr>Wingdings 3</vt:lpstr>
      <vt:lpstr>质朴</vt:lpstr>
      <vt:lpstr>剪辑</vt:lpstr>
      <vt:lpstr>Equation</vt:lpstr>
      <vt:lpstr>公式</vt:lpstr>
      <vt:lpstr>Document</vt:lpstr>
      <vt:lpstr>第5章 振动和波动</vt:lpstr>
      <vt:lpstr>波动学</vt:lpstr>
      <vt:lpstr>波动学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5.1  机械波的产生和传播</vt:lpstr>
      <vt:lpstr>5.2  平面简谐波</vt:lpstr>
      <vt:lpstr>5.2  平面简谐波</vt:lpstr>
      <vt:lpstr>5.2  平面简谐波</vt:lpstr>
      <vt:lpstr>5.2  平面简谐波</vt:lpstr>
      <vt:lpstr>PowerPoint 演示文稿</vt:lpstr>
      <vt:lpstr>PowerPoint 演示文稿</vt:lpstr>
      <vt:lpstr>5.2  平面简谐波</vt:lpstr>
      <vt:lpstr>5.2  平面简谐波</vt:lpstr>
      <vt:lpstr>5.2  平面简谐波</vt:lpstr>
      <vt:lpstr>5.2  平面简谐波</vt:lpstr>
      <vt:lpstr>5.2  平面简谐波</vt:lpstr>
      <vt:lpstr>5.2  平面简谐波</vt:lpstr>
      <vt:lpstr>PowerPoint 演示文稿</vt:lpstr>
      <vt:lpstr>5.2  平面简谐波</vt:lpstr>
      <vt:lpstr>5.2  平面简谐波</vt:lpstr>
      <vt:lpstr>PowerPoint 演示文稿</vt:lpstr>
      <vt:lpstr>PowerPoint 演示文稿</vt:lpstr>
      <vt:lpstr>5.2  平面简谐波</vt:lpstr>
      <vt:lpstr>5.2  平面简谐波</vt:lpstr>
      <vt:lpstr>5.2  平面简谐波</vt:lpstr>
      <vt:lpstr>5.2  平面简谐波</vt:lpstr>
      <vt:lpstr>5.2  平面简谐波</vt:lpstr>
      <vt:lpstr>5.2  平面简谐波</vt:lpstr>
      <vt:lpstr>5.2  平面简谐波</vt:lpstr>
      <vt:lpstr>5.2  平面简谐波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振动和波动 2</dc:title>
  <dc:creator>S.Q. Wu</dc:creator>
  <cp:lastModifiedBy>碧娥 林</cp:lastModifiedBy>
  <cp:revision>3628</cp:revision>
  <cp:lastPrinted>2113-01-01T00:00:00Z</cp:lastPrinted>
  <dcterms:created xsi:type="dcterms:W3CDTF">2010-09-14T09:01:00Z</dcterms:created>
  <dcterms:modified xsi:type="dcterms:W3CDTF">2024-04-03T08:40:45Z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