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94" r:id="rId2"/>
    <p:sldId id="604" r:id="rId3"/>
    <p:sldId id="601" r:id="rId4"/>
    <p:sldId id="602" r:id="rId5"/>
    <p:sldId id="605" r:id="rId6"/>
    <p:sldId id="606" r:id="rId7"/>
    <p:sldId id="603" r:id="rId8"/>
    <p:sldId id="607" r:id="rId9"/>
    <p:sldId id="608" r:id="rId10"/>
    <p:sldId id="682" r:id="rId11"/>
    <p:sldId id="612" r:id="rId12"/>
    <p:sldId id="616" r:id="rId13"/>
    <p:sldId id="617" r:id="rId14"/>
    <p:sldId id="618" r:id="rId15"/>
    <p:sldId id="620" r:id="rId16"/>
    <p:sldId id="619" r:id="rId17"/>
    <p:sldId id="622" r:id="rId18"/>
    <p:sldId id="623" r:id="rId19"/>
    <p:sldId id="621" r:id="rId20"/>
    <p:sldId id="672" r:id="rId21"/>
    <p:sldId id="673" r:id="rId22"/>
    <p:sldId id="674" r:id="rId23"/>
    <p:sldId id="677" r:id="rId24"/>
    <p:sldId id="678" r:id="rId25"/>
    <p:sldId id="679" r:id="rId26"/>
    <p:sldId id="680" r:id="rId27"/>
    <p:sldId id="701" r:id="rId28"/>
    <p:sldId id="702" r:id="rId29"/>
    <p:sldId id="703" r:id="rId30"/>
    <p:sldId id="704" r:id="rId31"/>
    <p:sldId id="705" r:id="rId32"/>
    <p:sldId id="706" r:id="rId33"/>
    <p:sldId id="707" r:id="rId3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246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63" d="100"/>
          <a:sy n="63" d="100"/>
        </p:scale>
        <p:origin x="-186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png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3D3811D-68CA-4F24-90C1-084351F88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20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9BDBBDF-B37F-4C3D-B2A5-14560D79D2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2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06304E-B51F-462F-99D9-A944109294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6E43-3F83-47E6-B254-A9AA79DBC4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DD1-DFCC-4C14-AB78-C2FC1978EDC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9954-68E7-4405-A715-C3F5DB2E06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4A402-C050-422E-B186-7AC481BC3EC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7E1B-893E-4FDE-8749-5C5A024D0B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E8D8-F8AD-4FF7-83DF-2BD0B7E2DFC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47E0-47F3-460B-88A0-91306E0C6BE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311-2CA9-4ED3-9667-4AE8DE4983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C032-1D79-4EA6-B787-C13CD57B88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CC9-D986-43AF-A14C-BF8F8A57E71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20A7AF-8622-4077-8414-2B8AF28CB2C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5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emf"/><Relationship Id="rId23" Type="http://schemas.openxmlformats.org/officeDocument/2006/relationships/image" Target="../media/image8.wmf"/><Relationship Id="rId10" Type="http://schemas.openxmlformats.org/officeDocument/2006/relationships/image" Target="../media/image5.emf"/><Relationship Id="rId19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73.wmf"/><Relationship Id="rId5" Type="http://schemas.openxmlformats.org/officeDocument/2006/relationships/image" Target="../media/image78.png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77.emf"/><Relationship Id="rId4" Type="http://schemas.openxmlformats.org/officeDocument/2006/relationships/image" Target="../media/image70.emf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7.png"/><Relationship Id="rId4" Type="http://schemas.openxmlformats.org/officeDocument/2006/relationships/hyperlink" Target="https://haokan.baidu.com/v?pd=wisenatural&amp;vid=1075069313907346480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91.emf"/><Relationship Id="rId4" Type="http://schemas.openxmlformats.org/officeDocument/2006/relationships/image" Target="../media/image88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9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10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8.emf"/><Relationship Id="rId3" Type="http://schemas.openxmlformats.org/officeDocument/2006/relationships/image" Target="../media/image22.e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24" Type="http://schemas.openxmlformats.org/officeDocument/2006/relationships/image" Target="../media/image21.emf"/><Relationship Id="rId5" Type="http://schemas.openxmlformats.org/officeDocument/2006/relationships/image" Target="../media/image24.emf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48.emf"/><Relationship Id="rId10" Type="http://schemas.openxmlformats.org/officeDocument/2006/relationships/image" Target="../media/image46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AE89-6E05-4B45-A71C-D7D4C68C223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2057400" y="1295400"/>
            <a:ext cx="4953000" cy="5191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波动的过程是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能量传播</a:t>
            </a:r>
            <a:r>
              <a:rPr kumimoji="1"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的过程</a:t>
            </a:r>
          </a:p>
        </p:txBody>
      </p:sp>
      <p:graphicFrame>
        <p:nvGraphicFramePr>
          <p:cNvPr id="577543" name="Object 7"/>
          <p:cNvGraphicFramePr>
            <a:graphicFrameLocks noChangeAspect="1"/>
          </p:cNvGraphicFramePr>
          <p:nvPr/>
        </p:nvGraphicFramePr>
        <p:xfrm>
          <a:off x="6410325" y="1852612"/>
          <a:ext cx="2276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公式" r:id="rId3" imgW="36545400" imgH="12585600" progId="">
                  <p:embed/>
                </p:oleObj>
              </mc:Choice>
              <mc:Fallback>
                <p:oleObj name="公式" r:id="rId3" imgW="36545400" imgH="12585600" progId="">
                  <p:embed/>
                  <p:pic>
                    <p:nvPicPr>
                      <p:cNvPr id="0" name="Picture 1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1852612"/>
                        <a:ext cx="22764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4" name="Text Box 8"/>
          <p:cNvSpPr txBox="1">
            <a:spLocks noChangeArrowheads="1"/>
          </p:cNvSpPr>
          <p:nvPr/>
        </p:nvSpPr>
        <p:spPr bwMode="auto">
          <a:xfrm>
            <a:off x="838200" y="2027237"/>
            <a:ext cx="50403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平面简谐纵波在直棒中传播：</a:t>
            </a:r>
          </a:p>
        </p:txBody>
      </p:sp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609600" y="2560637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/>
              <a:t>动能</a:t>
            </a:r>
          </a:p>
        </p:txBody>
      </p:sp>
      <p:graphicFrame>
        <p:nvGraphicFramePr>
          <p:cNvPr id="577546" name="Object 10"/>
          <p:cNvGraphicFramePr>
            <a:graphicFrameLocks noChangeAspect="1"/>
          </p:cNvGraphicFramePr>
          <p:nvPr/>
        </p:nvGraphicFramePr>
        <p:xfrm>
          <a:off x="1447800" y="3627437"/>
          <a:ext cx="12430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公式" r:id="rId5" imgW="19891080" imgH="5676840" progId="">
                  <p:embed/>
                </p:oleObj>
              </mc:Choice>
              <mc:Fallback>
                <p:oleObj name="公式" r:id="rId5" imgW="19891080" imgH="5676840" progId="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27437"/>
                        <a:ext cx="12430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7" name="Object 11"/>
          <p:cNvGraphicFramePr>
            <a:graphicFrameLocks noChangeAspect="1"/>
          </p:cNvGraphicFramePr>
          <p:nvPr/>
        </p:nvGraphicFramePr>
        <p:xfrm>
          <a:off x="1447800" y="3094037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公式" r:id="rId7" imgW="22328280" imgH="6489720" progId="">
                  <p:embed/>
                </p:oleObj>
              </mc:Choice>
              <mc:Fallback>
                <p:oleObj name="公式" r:id="rId7" imgW="22328280" imgH="6489720" progId="">
                  <p:embed/>
                  <p:pic>
                    <p:nvPicPr>
                      <p:cNvPr id="0" name="Picture 3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94037"/>
                        <a:ext cx="139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8" name="Object 12"/>
          <p:cNvGraphicFramePr>
            <a:graphicFrameLocks noChangeAspect="1"/>
          </p:cNvGraphicFramePr>
          <p:nvPr/>
        </p:nvGraphicFramePr>
        <p:xfrm>
          <a:off x="1219200" y="4008437"/>
          <a:ext cx="3402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公式" r:id="rId9" imgW="54417960" imgH="12585600" progId="">
                  <p:embed/>
                </p:oleObj>
              </mc:Choice>
              <mc:Fallback>
                <p:oleObj name="公式" r:id="rId9" imgW="54417960" imgH="12585600" progId="">
                  <p:embed/>
                  <p:pic>
                    <p:nvPicPr>
                      <p:cNvPr id="0" name="Picture 4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08437"/>
                        <a:ext cx="3402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8" name="Rectangle 32"/>
          <p:cNvSpPr>
            <a:spLocks noChangeArrowheads="1"/>
          </p:cNvSpPr>
          <p:nvPr/>
        </p:nvSpPr>
        <p:spPr bwMode="auto">
          <a:xfrm>
            <a:off x="914400" y="4846637"/>
            <a:ext cx="3041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质元的振动速度：</a:t>
            </a:r>
          </a:p>
        </p:txBody>
      </p:sp>
      <p:graphicFrame>
        <p:nvGraphicFramePr>
          <p:cNvPr id="577569" name="Object 33"/>
          <p:cNvGraphicFramePr>
            <a:graphicFrameLocks noChangeAspect="1"/>
          </p:cNvGraphicFramePr>
          <p:nvPr/>
        </p:nvGraphicFramePr>
        <p:xfrm>
          <a:off x="3948113" y="4694237"/>
          <a:ext cx="30876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公式" r:id="rId11" imgW="49137480" imgH="13804920" progId="">
                  <p:embed/>
                </p:oleObj>
              </mc:Choice>
              <mc:Fallback>
                <p:oleObj name="公式" r:id="rId11" imgW="49137480" imgH="13804920" progId="">
                  <p:embed/>
                  <p:pic>
                    <p:nvPicPr>
                      <p:cNvPr id="0" name="Picture 5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4694237"/>
                        <a:ext cx="3087687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70" name="Rectangle 34"/>
          <p:cNvSpPr>
            <a:spLocks noChangeArrowheads="1"/>
          </p:cNvSpPr>
          <p:nvPr/>
        </p:nvSpPr>
        <p:spPr bwMode="auto">
          <a:xfrm>
            <a:off x="914400" y="5608637"/>
            <a:ext cx="3041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质元的振动动能：</a:t>
            </a:r>
          </a:p>
        </p:txBody>
      </p:sp>
      <p:graphicFrame>
        <p:nvGraphicFramePr>
          <p:cNvPr id="577572" name="Object 36"/>
          <p:cNvGraphicFramePr>
            <a:graphicFrameLocks noChangeAspect="1"/>
          </p:cNvGraphicFramePr>
          <p:nvPr/>
        </p:nvGraphicFramePr>
        <p:xfrm>
          <a:off x="3886200" y="5456237"/>
          <a:ext cx="4006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公式" r:id="rId13" imgW="63760680" imgH="13804920" progId="">
                  <p:embed/>
                </p:oleObj>
              </mc:Choice>
              <mc:Fallback>
                <p:oleObj name="公式" r:id="rId13" imgW="63760680" imgH="13804920" progId="">
                  <p:embed/>
                  <p:pic>
                    <p:nvPicPr>
                      <p:cNvPr id="0" name="Picture 6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56237"/>
                        <a:ext cx="40068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73" name="Text Box 37"/>
          <p:cNvSpPr txBox="1">
            <a:spLocks noChangeArrowheads="1"/>
          </p:cNvSpPr>
          <p:nvPr/>
        </p:nvSpPr>
        <p:spPr bwMode="auto">
          <a:xfrm>
            <a:off x="5607050" y="2027237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设：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257800" y="2636837"/>
            <a:ext cx="3657600" cy="1676400"/>
            <a:chOff x="5257800" y="2636837"/>
            <a:chExt cx="3657600" cy="1676400"/>
          </a:xfrm>
        </p:grpSpPr>
        <p:grpSp>
          <p:nvGrpSpPr>
            <p:cNvPr id="577549" name="Group 13"/>
            <p:cNvGrpSpPr/>
            <p:nvPr/>
          </p:nvGrpSpPr>
          <p:grpSpPr bwMode="auto">
            <a:xfrm>
              <a:off x="5257800" y="2636837"/>
              <a:ext cx="3657600" cy="1676400"/>
              <a:chOff x="2925" y="1979"/>
              <a:chExt cx="2585" cy="1270"/>
            </a:xfrm>
          </p:grpSpPr>
          <p:sp>
            <p:nvSpPr>
              <p:cNvPr id="577550" name="Rectangle 14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2585" cy="127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51" name="AutoShape 15"/>
              <p:cNvSpPr>
                <a:spLocks noChangeArrowheads="1"/>
              </p:cNvSpPr>
              <p:nvPr/>
            </p:nvSpPr>
            <p:spPr bwMode="auto">
              <a:xfrm rot="5400000">
                <a:off x="3918" y="1498"/>
                <a:ext cx="379" cy="2086"/>
              </a:xfrm>
              <a:prstGeom prst="can">
                <a:avLst>
                  <a:gd name="adj" fmla="val 41203"/>
                </a:avLst>
              </a:pr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2" name="AutoShape 16"/>
              <p:cNvSpPr>
                <a:spLocks noChangeArrowheads="1"/>
              </p:cNvSpPr>
              <p:nvPr/>
            </p:nvSpPr>
            <p:spPr bwMode="auto">
              <a:xfrm rot="5400000">
                <a:off x="3681" y="2304"/>
                <a:ext cx="379" cy="474"/>
              </a:xfrm>
              <a:prstGeom prst="can">
                <a:avLst>
                  <a:gd name="adj" fmla="val 44781"/>
                </a:avLst>
              </a:prstGeom>
              <a:gradFill rotWithShape="1">
                <a:gsLst>
                  <a:gs pos="0">
                    <a:srgbClr val="FF6699"/>
                  </a:gs>
                  <a:gs pos="50000">
                    <a:srgbClr val="FFFFFF"/>
                  </a:gs>
                  <a:gs pos="100000">
                    <a:srgbClr val="FF66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3" name="Line 17"/>
              <p:cNvSpPr>
                <a:spLocks noChangeShapeType="1"/>
              </p:cNvSpPr>
              <p:nvPr/>
            </p:nvSpPr>
            <p:spPr bwMode="auto">
              <a:xfrm>
                <a:off x="3146" y="2746"/>
                <a:ext cx="218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4" name="Line 18"/>
              <p:cNvSpPr>
                <a:spLocks noChangeShapeType="1"/>
              </p:cNvSpPr>
              <p:nvPr/>
            </p:nvSpPr>
            <p:spPr bwMode="auto">
              <a:xfrm>
                <a:off x="3160" y="2773"/>
                <a:ext cx="1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5" name="Line 19"/>
              <p:cNvSpPr>
                <a:spLocks noChangeShapeType="1"/>
              </p:cNvSpPr>
              <p:nvPr/>
            </p:nvSpPr>
            <p:spPr bwMode="auto">
              <a:xfrm>
                <a:off x="3729" y="2773"/>
                <a:ext cx="1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6" name="Line 20"/>
              <p:cNvSpPr>
                <a:spLocks noChangeShapeType="1"/>
              </p:cNvSpPr>
              <p:nvPr/>
            </p:nvSpPr>
            <p:spPr bwMode="auto">
              <a:xfrm>
                <a:off x="4013" y="2773"/>
                <a:ext cx="1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57" name="Line 21"/>
              <p:cNvSpPr>
                <a:spLocks noChangeShapeType="1"/>
              </p:cNvSpPr>
              <p:nvPr/>
            </p:nvSpPr>
            <p:spPr bwMode="auto">
              <a:xfrm flipH="1">
                <a:off x="4013" y="2931"/>
                <a:ext cx="2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77558" name="Picture 22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2970" y="2706"/>
                <a:ext cx="17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59" name="Picture 23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349" y="2837"/>
                <a:ext cx="17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60" name="Picture 24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3741" y="2795"/>
                <a:ext cx="271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61" name="Picture 25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5151" y="2787"/>
                <a:ext cx="17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62" name="Picture 26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3941" y="2446"/>
                <a:ext cx="16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63" name="Picture 27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4011" y="2139"/>
                <a:ext cx="17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7564" name="Picture 28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3618" y="2152"/>
                <a:ext cx="16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7565" name="Line 29"/>
              <p:cNvSpPr>
                <a:spLocks noChangeShapeType="1"/>
              </p:cNvSpPr>
              <p:nvPr/>
            </p:nvSpPr>
            <p:spPr bwMode="auto">
              <a:xfrm flipH="1">
                <a:off x="3151" y="2931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566" name="Line 30"/>
              <p:cNvSpPr>
                <a:spLocks noChangeShapeType="1"/>
              </p:cNvSpPr>
              <p:nvPr/>
            </p:nvSpPr>
            <p:spPr bwMode="auto">
              <a:xfrm>
                <a:off x="3560" y="293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6324600" y="3240087"/>
            <a:ext cx="341313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公式" r:id="rId22" imgW="5486400" imgH="4267200" progId="">
                    <p:embed/>
                  </p:oleObj>
                </mc:Choice>
                <mc:Fallback>
                  <p:oleObj name="公式" r:id="rId22" imgW="5486400" imgH="4267200" progId="">
                    <p:embed/>
                    <p:pic>
                      <p:nvPicPr>
                        <p:cNvPr id="0" name="Picture 7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3240087"/>
                          <a:ext cx="341313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68" grpId="0"/>
      <p:bldP spid="5775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47E0-47F3-460B-88A0-91306E0C6BE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472" y="142852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5.3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波的能量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143000"/>
            <a:ext cx="1828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</a:rPr>
              <a:t>波的吸收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681451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波的机械能不断减少，波强逐渐减弱。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2357430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-</a:t>
            </a:r>
            <a:r>
              <a:rPr lang="en-US" altLang="zh-CN" sz="2800" i="1" dirty="0" err="1" smtClean="0"/>
              <a:t>dA</a:t>
            </a:r>
            <a:r>
              <a:rPr lang="en-US" altLang="zh-CN" sz="2800" i="1" dirty="0" smtClean="0"/>
              <a:t> = </a:t>
            </a:r>
            <a:r>
              <a:rPr lang="el-GR" altLang="zh-CN" sz="2800" i="1" dirty="0" smtClean="0"/>
              <a:t>α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Adx</a:t>
            </a:r>
            <a:endParaRPr lang="zh-CN" alt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28860" y="2977218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A = A</a:t>
            </a:r>
            <a:r>
              <a:rPr lang="en-US" altLang="zh-CN" sz="2800" i="1" baseline="-25000" dirty="0" smtClean="0"/>
              <a:t>o</a:t>
            </a:r>
            <a:r>
              <a:rPr lang="en-US" altLang="zh-CN" sz="2800" i="1" dirty="0" smtClean="0"/>
              <a:t>e</a:t>
            </a:r>
            <a:r>
              <a:rPr lang="en-US" altLang="zh-CN" sz="2800" i="1" baseline="30000" dirty="0" smtClean="0"/>
              <a:t>-</a:t>
            </a:r>
            <a:r>
              <a:rPr lang="el-GR" altLang="zh-CN" sz="2800" i="1" baseline="30000" dirty="0" smtClean="0"/>
              <a:t>α</a:t>
            </a:r>
            <a:r>
              <a:rPr lang="en-US" altLang="zh-CN" sz="2800" i="1" baseline="30000" dirty="0" smtClean="0"/>
              <a:t>x</a:t>
            </a:r>
            <a:endParaRPr lang="zh-CN" altLang="en-US" sz="2800" i="1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2428868"/>
            <a:ext cx="328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dirty="0" smtClean="0"/>
              <a:t>α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介质的吸收系数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440597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I = I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 e</a:t>
            </a:r>
            <a:r>
              <a:rPr lang="en-US" altLang="zh-CN" sz="2800" i="1" baseline="30000" dirty="0" smtClean="0"/>
              <a:t>-2</a:t>
            </a:r>
            <a:r>
              <a:rPr lang="el-GR" altLang="zh-CN" sz="2800" i="1" baseline="30000" dirty="0" smtClean="0"/>
              <a:t>α</a:t>
            </a:r>
            <a:r>
              <a:rPr lang="en-US" altLang="zh-CN" sz="2800" i="1" baseline="30000" dirty="0" smtClean="0"/>
              <a:t>x</a:t>
            </a:r>
            <a:endParaRPr lang="zh-CN" alt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3786190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波强与波振幅平方成正比，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514351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I</a:t>
            </a:r>
            <a:r>
              <a:rPr lang="en-US" altLang="zh-CN" sz="2800" i="1" baseline="-25000" dirty="0" smtClean="0"/>
              <a:t>0</a:t>
            </a:r>
            <a:r>
              <a:rPr lang="zh-CN" altLang="en-US" sz="2800" dirty="0" smtClean="0"/>
              <a:t>和</a:t>
            </a:r>
            <a:r>
              <a:rPr lang="en-US" altLang="zh-CN" sz="2800" i="1" dirty="0" smtClean="0"/>
              <a:t>I</a:t>
            </a:r>
            <a:r>
              <a:rPr lang="zh-CN" altLang="en-US" sz="2800" dirty="0" smtClean="0"/>
              <a:t>分别是 </a:t>
            </a:r>
            <a:r>
              <a:rPr lang="en-US" altLang="zh-CN" sz="2800" i="1" dirty="0" smtClean="0"/>
              <a:t>x = 0</a:t>
            </a:r>
            <a:r>
              <a:rPr lang="zh-CN" altLang="en-US" sz="2800" dirty="0" smtClean="0"/>
              <a:t>和</a:t>
            </a:r>
            <a:r>
              <a:rPr lang="en-US" altLang="zh-CN" sz="2800" i="1" dirty="0" smtClean="0"/>
              <a:t>x = x</a:t>
            </a:r>
            <a:r>
              <a:rPr lang="zh-CN" altLang="en-US" sz="2800" dirty="0" smtClean="0"/>
              <a:t>处的波强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CF2A-DA42-4BAE-A3D3-D136137F26D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620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声波：频率在</a:t>
            </a:r>
            <a:r>
              <a:rPr lang="en-US" altLang="zh-CN" sz="2400">
                <a:solidFill>
                  <a:srgbClr val="0000CC"/>
                </a:solidFill>
              </a:rPr>
              <a:t>20 Hz ~ 2×10</a:t>
            </a:r>
            <a:r>
              <a:rPr lang="en-US" altLang="zh-CN" sz="2400" baseline="30000">
                <a:solidFill>
                  <a:srgbClr val="0000CC"/>
                </a:solidFill>
              </a:rPr>
              <a:t>4</a:t>
            </a:r>
            <a:r>
              <a:rPr lang="en-US" altLang="zh-CN" sz="2400">
                <a:solidFill>
                  <a:srgbClr val="0000CC"/>
                </a:solidFill>
              </a:rPr>
              <a:t> Hz</a:t>
            </a:r>
            <a:r>
              <a:rPr lang="zh-CN" altLang="en-US" sz="2400"/>
              <a:t>波段的机械波。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         （能为人类听觉感知的频段）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68405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次声波：频率</a:t>
            </a:r>
            <a:r>
              <a:rPr lang="zh-CN" altLang="en-US" sz="2400">
                <a:solidFill>
                  <a:srgbClr val="0000CC"/>
                </a:solidFill>
              </a:rPr>
              <a:t>低于</a:t>
            </a:r>
            <a:r>
              <a:rPr lang="en-US" altLang="zh-CN" sz="2400">
                <a:solidFill>
                  <a:srgbClr val="0000CC"/>
                </a:solidFill>
              </a:rPr>
              <a:t>20 Hz</a:t>
            </a:r>
            <a:r>
              <a:rPr lang="en-US" altLang="zh-CN" sz="2400"/>
              <a:t> </a:t>
            </a:r>
            <a:r>
              <a:rPr lang="zh-CN" altLang="en-US" sz="2400"/>
              <a:t>的声波。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685800" y="4724400"/>
            <a:ext cx="68405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超声波：频率</a:t>
            </a:r>
            <a:r>
              <a:rPr lang="zh-CN" altLang="en-US" sz="2400">
                <a:solidFill>
                  <a:srgbClr val="0000CC"/>
                </a:solidFill>
              </a:rPr>
              <a:t>高于</a:t>
            </a:r>
            <a:r>
              <a:rPr lang="en-US" altLang="zh-CN" sz="2400">
                <a:solidFill>
                  <a:srgbClr val="0000CC"/>
                </a:solidFill>
              </a:rPr>
              <a:t>2×10</a:t>
            </a:r>
            <a:r>
              <a:rPr lang="en-US" altLang="zh-CN" sz="2400" baseline="30000">
                <a:solidFill>
                  <a:srgbClr val="0000CC"/>
                </a:solidFill>
              </a:rPr>
              <a:t>4</a:t>
            </a:r>
            <a:r>
              <a:rPr lang="en-US" altLang="zh-CN" sz="2400">
                <a:solidFill>
                  <a:srgbClr val="0000CC"/>
                </a:solidFill>
              </a:rPr>
              <a:t> Hz</a:t>
            </a:r>
            <a:r>
              <a:rPr lang="en-US" altLang="zh-CN" sz="2400"/>
              <a:t> </a:t>
            </a:r>
            <a:r>
              <a:rPr lang="zh-CN" altLang="en-US" sz="2400"/>
              <a:t>的声波。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D49-EA70-4B36-AEFC-AA0AA05D3CE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457200" y="1143000"/>
            <a:ext cx="838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声速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2897188" y="1600200"/>
            <a:ext cx="39608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一些弹性媒质中的声速</a:t>
            </a:r>
            <a:endParaRPr lang="zh-CN" altLang="en-US" sz="2400"/>
          </a:p>
        </p:txBody>
      </p:sp>
      <p:graphicFrame>
        <p:nvGraphicFramePr>
          <p:cNvPr id="600114" name="Group 50"/>
          <p:cNvGraphicFramePr>
            <a:graphicFrameLocks noGrp="1"/>
          </p:cNvGraphicFramePr>
          <p:nvPr/>
        </p:nvGraphicFramePr>
        <p:xfrm>
          <a:off x="2209800" y="2209800"/>
          <a:ext cx="4968875" cy="3902528"/>
        </p:xfrm>
        <a:graphic>
          <a:graphicData uri="http://schemas.openxmlformats.org/drawingml/2006/table">
            <a:tbl>
              <a:tblPr/>
              <a:tblGrid>
                <a:gridCol w="1590675"/>
                <a:gridCol w="1584325"/>
                <a:gridCol w="17938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介质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温度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/℃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声速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/(m· s</a:t>
                      </a:r>
                      <a:r>
                        <a:rPr kumimoji="0" lang="en-US" altLang="zh-CN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空气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331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氢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水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冰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5100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黄铜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玻璃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5500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花岗岩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3950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铝</a:t>
                      </a:r>
                      <a:endParaRPr kumimoji="0" lang="zh-CN" altLang="en-US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5100</a:t>
                      </a:r>
                      <a:endParaRPr kumimoji="0" lang="en-US" altLang="zh-CN" sz="4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62AD-F249-4583-8C1A-047A4753F5F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457200" y="1143000"/>
            <a:ext cx="838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声压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9248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某一时刻，在介质中的某处，有声波传播时的压强 </a:t>
            </a:r>
            <a:r>
              <a:rPr lang="en-US" altLang="zh-CN" sz="2400" i="1">
                <a:cs typeface="Times New Roman" panose="02020603050405020304" pitchFamily="18" charset="0"/>
              </a:rPr>
              <a:t>p </a:t>
            </a:r>
            <a:r>
              <a:rPr lang="zh-CN" altLang="en-US" sz="2400">
                <a:cs typeface="Times New Roman" panose="02020603050405020304" pitchFamily="18" charset="0"/>
              </a:rPr>
              <a:t>与无声波传播时的压强 </a:t>
            </a:r>
            <a:r>
              <a:rPr lang="en-US" altLang="zh-CN" sz="2400" i="1">
                <a:cs typeface="Times New Roman" panose="02020603050405020304" pitchFamily="18" charset="0"/>
              </a:rPr>
              <a:t>p</a:t>
            </a:r>
            <a:r>
              <a:rPr lang="en-US" altLang="zh-CN" sz="2400" baseline="-25000">
                <a:cs typeface="Times New Roman" panose="02020603050405020304" pitchFamily="18" charset="0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之差。</a:t>
            </a:r>
          </a:p>
        </p:txBody>
      </p:sp>
      <p:graphicFrame>
        <p:nvGraphicFramePr>
          <p:cNvPr id="601093" name="Object 5"/>
          <p:cNvGraphicFramePr>
            <a:graphicFrameLocks noChangeAspect="1"/>
          </p:cNvGraphicFramePr>
          <p:nvPr/>
        </p:nvGraphicFramePr>
        <p:xfrm>
          <a:off x="2566516" y="3962400"/>
          <a:ext cx="39497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3" imgW="62948160" imgH="13804920" progId="">
                  <p:embed/>
                </p:oleObj>
              </mc:Choice>
              <mc:Fallback>
                <p:oleObj name="公式" r:id="rId3" imgW="62948160" imgH="13804920" progId="">
                  <p:embed/>
                  <p:pic>
                    <p:nvPicPr>
                      <p:cNvPr id="0" name="Picture 2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516" y="3962400"/>
                        <a:ext cx="39497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3816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设声波的波动表达式： </a:t>
            </a:r>
          </a:p>
        </p:txBody>
      </p:sp>
      <p:graphicFrame>
        <p:nvGraphicFramePr>
          <p:cNvPr id="601096" name="Object 8"/>
          <p:cNvGraphicFramePr>
            <a:graphicFrameLocks noChangeAspect="1"/>
          </p:cNvGraphicFramePr>
          <p:nvPr/>
        </p:nvGraphicFramePr>
        <p:xfrm>
          <a:off x="4038600" y="2951163"/>
          <a:ext cx="23447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5" imgW="37357560" imgH="13804920" progId="">
                  <p:embed/>
                </p:oleObj>
              </mc:Choice>
              <mc:Fallback>
                <p:oleObj name="公式" r:id="rId5" imgW="37357560" imgH="13804920" progId="">
                  <p:embed/>
                  <p:pic>
                    <p:nvPicPr>
                      <p:cNvPr id="0" name="Picture 1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51163"/>
                        <a:ext cx="2344738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111" name="Text Box 23"/>
          <p:cNvSpPr txBox="1">
            <a:spLocks noChangeArrowheads="1"/>
          </p:cNvSpPr>
          <p:nvPr/>
        </p:nvSpPr>
        <p:spPr bwMode="auto">
          <a:xfrm>
            <a:off x="990600" y="4135438"/>
            <a:ext cx="1981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声压：</a:t>
            </a:r>
          </a:p>
        </p:txBody>
      </p:sp>
      <p:sp>
        <p:nvSpPr>
          <p:cNvPr id="601112" name="Text Box 24"/>
          <p:cNvSpPr txBox="1">
            <a:spLocks noChangeArrowheads="1"/>
          </p:cNvSpPr>
          <p:nvPr/>
        </p:nvSpPr>
        <p:spPr bwMode="auto">
          <a:xfrm>
            <a:off x="685800" y="5197475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声压随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空间位置</a:t>
            </a:r>
            <a:r>
              <a:rPr lang="zh-CN" altLang="en-US" sz="2400">
                <a:cs typeface="Times New Roman" panose="02020603050405020304" pitchFamily="18" charset="0"/>
              </a:rPr>
              <a:t>和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时间</a:t>
            </a:r>
            <a:r>
              <a:rPr lang="zh-CN" altLang="en-US" sz="2400">
                <a:cs typeface="Times New Roman" panose="02020603050405020304" pitchFamily="18" charset="0"/>
              </a:rPr>
              <a:t>作周期性变化，并且与振动速度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同相位</a:t>
            </a:r>
            <a:r>
              <a:rPr lang="zh-CN" altLang="en-US" sz="2400"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1865-CF7B-42E8-A274-E3C9B801C55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685800" y="27432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声阻抗 （特征阻抗）：</a:t>
            </a:r>
          </a:p>
        </p:txBody>
      </p:sp>
      <p:graphicFrame>
        <p:nvGraphicFramePr>
          <p:cNvPr id="602116" name="Object 4"/>
          <p:cNvGraphicFramePr>
            <a:graphicFrameLocks noChangeAspect="1"/>
          </p:cNvGraphicFramePr>
          <p:nvPr/>
        </p:nvGraphicFramePr>
        <p:xfrm>
          <a:off x="4648200" y="2797175"/>
          <a:ext cx="996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3" imgW="15829200" imgH="6489720" progId="">
                  <p:embed/>
                </p:oleObj>
              </mc:Choice>
              <mc:Fallback>
                <p:oleObj r:id="rId3" imgW="15829200" imgH="6489720" progId="">
                  <p:embed/>
                  <p:pic>
                    <p:nvPicPr>
                      <p:cNvPr id="0" name="Picture 2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97175"/>
                        <a:ext cx="996950" cy="4032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990600" y="4118843"/>
            <a:ext cx="5334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声阻抗较大</a:t>
            </a:r>
            <a:r>
              <a:rPr lang="zh-CN" altLang="en-US" sz="2400" dirty="0">
                <a:cs typeface="Times New Roman" panose="02020603050405020304" pitchFamily="18" charset="0"/>
              </a:rPr>
              <a:t>的介质称为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波密</a:t>
            </a:r>
            <a:r>
              <a:rPr lang="zh-CN" altLang="en-US" sz="2400" dirty="0">
                <a:cs typeface="Times New Roman" panose="02020603050405020304" pitchFamily="18" charset="0"/>
              </a:rPr>
              <a:t>介质；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声阻抗较小</a:t>
            </a:r>
            <a:r>
              <a:rPr lang="zh-CN" altLang="en-US" sz="2400" dirty="0">
                <a:cs typeface="Times New Roman" panose="02020603050405020304" pitchFamily="18" charset="0"/>
              </a:rPr>
              <a:t>的介质称为</a:t>
            </a:r>
            <a:r>
              <a:rPr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波疏</a:t>
            </a:r>
            <a:r>
              <a:rPr lang="zh-CN" altLang="en-US" sz="2400" dirty="0">
                <a:cs typeface="Times New Roman" panose="02020603050405020304" pitchFamily="18" charset="0"/>
              </a:rPr>
              <a:t>介质。 </a:t>
            </a:r>
          </a:p>
        </p:txBody>
      </p:sp>
      <p:graphicFrame>
        <p:nvGraphicFramePr>
          <p:cNvPr id="602118" name="Object 6"/>
          <p:cNvGraphicFramePr>
            <a:graphicFrameLocks noChangeAspect="1"/>
          </p:cNvGraphicFramePr>
          <p:nvPr/>
        </p:nvGraphicFramePr>
        <p:xfrm>
          <a:off x="1981200" y="1600200"/>
          <a:ext cx="39497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公式" r:id="rId5" imgW="2615040" imgH="558720" progId="">
                  <p:embed/>
                </p:oleObj>
              </mc:Choice>
              <mc:Fallback>
                <p:oleObj name="公式" r:id="rId5" imgW="2615040" imgH="558720" progId="">
                  <p:embed/>
                  <p:pic>
                    <p:nvPicPr>
                      <p:cNvPr id="0" name="Picture 1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39497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971550" y="5045075"/>
            <a:ext cx="75628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声波在两种不同介质分界面上反射和折射时的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能量分配</a:t>
            </a:r>
            <a:r>
              <a:rPr lang="zh-CN" altLang="en-US" sz="2400">
                <a:cs typeface="Times New Roman" panose="02020603050405020304" pitchFamily="18" charset="0"/>
              </a:rPr>
              <a:t>由该两种介质的声阻抗来决定。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2184" y="3502169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反映介质中某位置对应力学扰动而引起的质点的阻尼特性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7529-6C1C-48F8-AA91-A02ADABCB2B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auto">
          <a:xfrm>
            <a:off x="457200" y="1143000"/>
            <a:ext cx="1981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声强和声强级 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4724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cs typeface="Times New Roman" panose="02020603050405020304" pitchFamily="18" charset="0"/>
              </a:rPr>
              <a:t>声强： 声波的能流密度。</a:t>
            </a:r>
          </a:p>
        </p:txBody>
      </p:sp>
      <p:graphicFrame>
        <p:nvGraphicFramePr>
          <p:cNvPr id="604166" name="Object 6"/>
          <p:cNvGraphicFramePr>
            <a:graphicFrameLocks noChangeAspect="1"/>
          </p:cNvGraphicFramePr>
          <p:nvPr/>
        </p:nvGraphicFramePr>
        <p:xfrm>
          <a:off x="4876800" y="2670175"/>
          <a:ext cx="1571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3" imgW="25171560" imgH="7302600" progId="">
                  <p:embed/>
                </p:oleObj>
              </mc:Choice>
              <mc:Fallback>
                <p:oleObj name="公式" r:id="rId3" imgW="25171560" imgH="7302600" progId="">
                  <p:embed/>
                  <p:pic>
                    <p:nvPicPr>
                      <p:cNvPr id="0" name="Picture 4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70175"/>
                        <a:ext cx="15716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7" name="Object 7"/>
          <p:cNvGraphicFramePr>
            <a:graphicFrameLocks noChangeAspect="1"/>
          </p:cNvGraphicFramePr>
          <p:nvPr/>
        </p:nvGraphicFramePr>
        <p:xfrm>
          <a:off x="4953000" y="1676400"/>
          <a:ext cx="18240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5" imgW="29233800" imgH="12585600" progId="">
                  <p:embed/>
                </p:oleObj>
              </mc:Choice>
              <mc:Fallback>
                <p:oleObj name="公式" r:id="rId5" imgW="29233800" imgH="12585600" progId="">
                  <p:embed/>
                  <p:pic>
                    <p:nvPicPr>
                      <p:cNvPr id="0" name="Picture 3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18240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1295400" y="2743200"/>
            <a:ext cx="26654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声压的幅值： </a:t>
            </a:r>
          </a:p>
        </p:txBody>
      </p:sp>
      <p:sp>
        <p:nvSpPr>
          <p:cNvPr id="604169" name="Text Box 9"/>
          <p:cNvSpPr txBox="1">
            <a:spLocks noChangeArrowheads="1"/>
          </p:cNvSpPr>
          <p:nvPr/>
        </p:nvSpPr>
        <p:spPr bwMode="auto">
          <a:xfrm>
            <a:off x="1295400" y="3581400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声强与声压之间的关系： </a:t>
            </a:r>
          </a:p>
        </p:txBody>
      </p:sp>
      <p:graphicFrame>
        <p:nvGraphicFramePr>
          <p:cNvPr id="604171" name="Object 11"/>
          <p:cNvGraphicFramePr>
            <a:graphicFrameLocks noChangeAspect="1"/>
          </p:cNvGraphicFramePr>
          <p:nvPr/>
        </p:nvGraphicFramePr>
        <p:xfrm>
          <a:off x="4953000" y="3352800"/>
          <a:ext cx="12176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公式" r:id="rId7" imgW="19485000" imgH="14617800" progId="">
                  <p:embed/>
                </p:oleObj>
              </mc:Choice>
              <mc:Fallback>
                <p:oleObj name="公式" r:id="rId7" imgW="19485000" imgH="14617800" progId="">
                  <p:embed/>
                  <p:pic>
                    <p:nvPicPr>
                      <p:cNvPr id="0" name="Picture 2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12176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685800" y="4267200"/>
            <a:ext cx="5289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人对声强的感受范围（</a:t>
            </a:r>
            <a:r>
              <a:rPr lang="en-US" altLang="zh-CN" sz="2400">
                <a:cs typeface="Times New Roman" panose="02020603050405020304" pitchFamily="18" charset="0"/>
              </a:rPr>
              <a:t>1000 Hz</a:t>
            </a:r>
            <a:r>
              <a:rPr lang="zh-CN" altLang="en-US" sz="2400">
                <a:cs typeface="Times New Roman" panose="02020603050405020304" pitchFamily="18" charset="0"/>
              </a:rPr>
              <a:t>）：</a:t>
            </a:r>
          </a:p>
        </p:txBody>
      </p:sp>
      <p:graphicFrame>
        <p:nvGraphicFramePr>
          <p:cNvPr id="604173" name="Object 13"/>
          <p:cNvGraphicFramePr>
            <a:graphicFrameLocks noChangeAspect="1"/>
          </p:cNvGraphicFramePr>
          <p:nvPr/>
        </p:nvGraphicFramePr>
        <p:xfrm>
          <a:off x="2438400" y="4879975"/>
          <a:ext cx="3475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公式" r:id="rId9" imgW="55636560" imgH="7302600" progId="">
                  <p:embed/>
                </p:oleObj>
              </mc:Choice>
              <mc:Fallback>
                <p:oleObj name="公式" r:id="rId9" imgW="55636560" imgH="7302600" progId="">
                  <p:embed/>
                  <p:pic>
                    <p:nvPicPr>
                      <p:cNvPr id="0" name="Picture 1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9975"/>
                        <a:ext cx="3475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4" name="Text Box 14"/>
          <p:cNvSpPr txBox="1">
            <a:spLocks noChangeArrowheads="1"/>
          </p:cNvSpPr>
          <p:nvPr/>
        </p:nvSpPr>
        <p:spPr bwMode="auto">
          <a:xfrm>
            <a:off x="1219200" y="5410200"/>
            <a:ext cx="3124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刚好能听见的声强</a:t>
            </a:r>
          </a:p>
        </p:txBody>
      </p:sp>
      <p:sp>
        <p:nvSpPr>
          <p:cNvPr id="604175" name="Text Box 15"/>
          <p:cNvSpPr txBox="1">
            <a:spLocks noChangeArrowheads="1"/>
          </p:cNvSpPr>
          <p:nvPr/>
        </p:nvSpPr>
        <p:spPr bwMode="auto">
          <a:xfrm>
            <a:off x="4800600" y="5410200"/>
            <a:ext cx="3886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勉强能承受的最大声强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（将引起耳膜疼痛感）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/>
      <p:bldP spid="604172" grpId="0"/>
      <p:bldP spid="604174" grpId="0"/>
      <p:bldP spid="604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CDE9-9972-47B4-B44B-576C069081D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687387" y="1219200"/>
            <a:ext cx="72739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响度：人耳对声音强弱的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主观感觉</a:t>
            </a:r>
            <a:r>
              <a:rPr lang="zh-CN" altLang="en-US" sz="2400"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687387" y="1828800"/>
            <a:ext cx="33131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标准声强（</a:t>
            </a:r>
            <a:r>
              <a:rPr lang="en-US" altLang="zh-CN" sz="2400" i="1">
                <a:cs typeface="Times New Roman" panose="02020603050405020304" pitchFamily="18" charset="0"/>
              </a:rPr>
              <a:t>I</a:t>
            </a:r>
            <a:r>
              <a:rPr lang="en-US" altLang="zh-CN" sz="2400" baseline="-25000">
                <a:cs typeface="Times New Roman" panose="02020603050405020304" pitchFamily="18" charset="0"/>
              </a:rPr>
              <a:t>0</a:t>
            </a:r>
            <a:r>
              <a:rPr lang="zh-CN" altLang="en-US" sz="2400">
                <a:cs typeface="Times New Roman" panose="02020603050405020304" pitchFamily="18" charset="0"/>
              </a:rPr>
              <a:t>）：</a:t>
            </a:r>
          </a:p>
        </p:txBody>
      </p:sp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1754187" y="2362200"/>
          <a:ext cx="15811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公式" r:id="rId3" imgW="25578000" imgH="6489720" progId="">
                  <p:embed/>
                </p:oleObj>
              </mc:Choice>
              <mc:Fallback>
                <p:oleObj name="公式" r:id="rId3" imgW="25578000" imgH="6489720" progId="">
                  <p:embed/>
                  <p:pic>
                    <p:nvPicPr>
                      <p:cNvPr id="0" name="Picture 8" descr="image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2362200"/>
                        <a:ext cx="15811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159" name="Group 23"/>
          <p:cNvGrpSpPr/>
          <p:nvPr/>
        </p:nvGrpSpPr>
        <p:grpSpPr bwMode="auto">
          <a:xfrm>
            <a:off x="3429000" y="1600200"/>
            <a:ext cx="5484813" cy="4752975"/>
            <a:chOff x="2192" y="1253"/>
            <a:chExt cx="3455" cy="2994"/>
          </a:xfrm>
        </p:grpSpPr>
        <p:grpSp>
          <p:nvGrpSpPr>
            <p:cNvPr id="603160" name="Group 24"/>
            <p:cNvGrpSpPr/>
            <p:nvPr/>
          </p:nvGrpSpPr>
          <p:grpSpPr bwMode="auto">
            <a:xfrm>
              <a:off x="2192" y="1253"/>
              <a:ext cx="3455" cy="2994"/>
              <a:chOff x="2192" y="1253"/>
              <a:chExt cx="3455" cy="2994"/>
            </a:xfrm>
          </p:grpSpPr>
          <p:grpSp>
            <p:nvGrpSpPr>
              <p:cNvPr id="603161" name="Group 25"/>
              <p:cNvGrpSpPr/>
              <p:nvPr/>
            </p:nvGrpSpPr>
            <p:grpSpPr bwMode="auto">
              <a:xfrm>
                <a:off x="2192" y="1253"/>
                <a:ext cx="3455" cy="2938"/>
                <a:chOff x="2192" y="1253"/>
                <a:chExt cx="3455" cy="2938"/>
              </a:xfrm>
            </p:grpSpPr>
            <p:grpSp>
              <p:nvGrpSpPr>
                <p:cNvPr id="603162" name="Group 26"/>
                <p:cNvGrpSpPr/>
                <p:nvPr/>
              </p:nvGrpSpPr>
              <p:grpSpPr bwMode="auto">
                <a:xfrm>
                  <a:off x="2192" y="1253"/>
                  <a:ext cx="3455" cy="2938"/>
                  <a:chOff x="2192" y="1253"/>
                  <a:chExt cx="3455" cy="2938"/>
                </a:xfrm>
              </p:grpSpPr>
              <p:grpSp>
                <p:nvGrpSpPr>
                  <p:cNvPr id="603163" name="Group 27"/>
                  <p:cNvGrpSpPr/>
                  <p:nvPr/>
                </p:nvGrpSpPr>
                <p:grpSpPr bwMode="auto">
                  <a:xfrm>
                    <a:off x="2192" y="1253"/>
                    <a:ext cx="3455" cy="2681"/>
                    <a:chOff x="2192" y="1344"/>
                    <a:chExt cx="3455" cy="2681"/>
                  </a:xfrm>
                </p:grpSpPr>
                <p:pic>
                  <p:nvPicPr>
                    <p:cNvPr id="603164" name="Picture 28" descr="声强-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/>
                    <a:srcRect l="10431" t="10164" b="5440"/>
                    <a:stretch>
                      <a:fillRect/>
                    </a:stretch>
                  </p:blipFill>
                  <p:spPr bwMode="auto">
                    <a:xfrm>
                      <a:off x="2653" y="1349"/>
                      <a:ext cx="2994" cy="267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603165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07" y="3339"/>
                      <a:ext cx="635" cy="363"/>
                    </a:xfrm>
                    <a:prstGeom prst="rect">
                      <a:avLst/>
                    </a:prstGeom>
                    <a:solidFill>
                      <a:srgbClr val="99CCFF"/>
                    </a:solidFill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zh-CN" altLang="en-US" sz="3200"/>
                        <a:t>闻阈</a:t>
                      </a:r>
                      <a:endParaRPr lang="zh-CN" altLang="en-US" sz="54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0316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6" y="1389"/>
                      <a:ext cx="886" cy="341"/>
                    </a:xfrm>
                    <a:prstGeom prst="rect">
                      <a:avLst/>
                    </a:prstGeom>
                    <a:solidFill>
                      <a:srgbClr val="99CCFF"/>
                    </a:solidFill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pPr algn="just"/>
                      <a:r>
                        <a:rPr lang="zh-CN" altLang="en-US" sz="2400"/>
                        <a:t>痛感阈</a:t>
                      </a:r>
                      <a:endParaRPr lang="zh-CN" altLang="en-US" sz="2400">
                        <a:latin typeface="Tahoma" panose="020B0604030504040204" pitchFamily="34" charset="0"/>
                      </a:endParaRPr>
                    </a:p>
                  </p:txBody>
                </p:sp>
                <p:graphicFrame>
                  <p:nvGraphicFramePr>
                    <p:cNvPr id="603167" name="Object 3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2" y="1344"/>
                    <a:ext cx="470" cy="27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2882" name="公式" r:id="rId6" imgW="11766960" imgH="6896160" progId="">
                            <p:embed/>
                          </p:oleObj>
                        </mc:Choice>
                        <mc:Fallback>
                          <p:oleObj name="公式" r:id="rId6" imgW="11766960" imgH="6896160" progId="">
                            <p:embed/>
                            <p:pic>
                              <p:nvPicPr>
                                <p:cNvPr id="0" name="Picture 7" descr="image7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2" y="1344"/>
                                  <a:ext cx="470" cy="27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603168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5103" y="3884"/>
                  <a:ext cx="524" cy="30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883" name="公式" r:id="rId8" imgW="11766960" imgH="6896160" progId="">
                          <p:embed/>
                        </p:oleObj>
                      </mc:Choice>
                      <mc:Fallback>
                        <p:oleObj name="公式" r:id="rId8" imgW="11766960" imgH="6896160" progId="">
                          <p:embed/>
                          <p:pic>
                            <p:nvPicPr>
                              <p:cNvPr id="0" name="Picture 6" descr="image7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03" y="3884"/>
                                <a:ext cx="524" cy="30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031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651" y="3249"/>
                  <a:ext cx="227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31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77" y="1616"/>
                  <a:ext cx="272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3171" name="Text Box 35"/>
              <p:cNvSpPr txBox="1">
                <a:spLocks noChangeArrowheads="1"/>
              </p:cNvSpPr>
              <p:nvPr/>
            </p:nvSpPr>
            <p:spPr bwMode="auto">
              <a:xfrm>
                <a:off x="2789" y="3920"/>
                <a:ext cx="24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ahoma" panose="020B0604030504040204" pitchFamily="34" charset="0"/>
                  </a:rPr>
                  <a:t>纯音的等响度曲线</a:t>
                </a:r>
                <a:r>
                  <a:rPr lang="zh-CN" altLang="en-US" sz="2800">
                    <a:latin typeface="Tahoma" panose="020B0604030504040204" pitchFamily="34" charset="0"/>
                  </a:rPr>
                  <a:t> </a:t>
                </a:r>
              </a:p>
            </p:txBody>
          </p:sp>
        </p:grpSp>
        <p:graphicFrame>
          <p:nvGraphicFramePr>
            <p:cNvPr id="603172" name="Object 36"/>
            <p:cNvGraphicFramePr>
              <a:graphicFrameLocks noChangeAspect="1"/>
            </p:cNvGraphicFramePr>
            <p:nvPr/>
          </p:nvGraphicFramePr>
          <p:xfrm>
            <a:off x="4232" y="3775"/>
            <a:ext cx="22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4" name="公式" r:id="rId10" imgW="5486400" imgH="4876800" progId="">
                    <p:embed/>
                  </p:oleObj>
                </mc:Choice>
                <mc:Fallback>
                  <p:oleObj name="公式" r:id="rId10" imgW="5486400" imgH="4876800" progId="">
                    <p:embed/>
                    <p:pic>
                      <p:nvPicPr>
                        <p:cNvPr id="0" name="Picture 5" descr="image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775"/>
                          <a:ext cx="226" cy="1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3173" name="Object 37"/>
            <p:cNvGraphicFramePr>
              <a:graphicFrameLocks/>
            </p:cNvGraphicFramePr>
            <p:nvPr/>
          </p:nvGraphicFramePr>
          <p:xfrm>
            <a:off x="5103" y="3779"/>
            <a:ext cx="181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5" name="公式" r:id="rId12" imgW="5791200" imgH="4876800" progId="">
                    <p:embed/>
                  </p:oleObj>
                </mc:Choice>
                <mc:Fallback>
                  <p:oleObj name="公式" r:id="rId12" imgW="5791200" imgH="4876800" progId="">
                    <p:embed/>
                    <p:pic>
                      <p:nvPicPr>
                        <p:cNvPr id="0" name="Picture 4" descr="image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779"/>
                          <a:ext cx="181" cy="1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3174" name="Object 38"/>
            <p:cNvGraphicFramePr>
              <a:graphicFrameLocks/>
            </p:cNvGraphicFramePr>
            <p:nvPr/>
          </p:nvGraphicFramePr>
          <p:xfrm>
            <a:off x="5285" y="3766"/>
            <a:ext cx="31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6" name="公式" r:id="rId14" imgW="10363200" imgH="4876800" progId="">
                    <p:embed/>
                  </p:oleObj>
                </mc:Choice>
                <mc:Fallback>
                  <p:oleObj name="公式" r:id="rId14" imgW="10363200" imgH="4876800" progId="">
                    <p:embed/>
                    <p:pic>
                      <p:nvPicPr>
                        <p:cNvPr id="0" name="Picture 3" descr="image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" y="3766"/>
                          <a:ext cx="317" cy="1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687387" y="2895600"/>
            <a:ext cx="20081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声强级：</a:t>
            </a:r>
          </a:p>
        </p:txBody>
      </p:sp>
      <p:graphicFrame>
        <p:nvGraphicFramePr>
          <p:cNvPr id="603178" name="Object 42"/>
          <p:cNvGraphicFramePr>
            <a:graphicFrameLocks noChangeAspect="1"/>
          </p:cNvGraphicFramePr>
          <p:nvPr/>
        </p:nvGraphicFramePr>
        <p:xfrm>
          <a:off x="1220787" y="4953000"/>
          <a:ext cx="2401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公式" r:id="rId16" imgW="38576160" imgH="13804920" progId="">
                  <p:embed/>
                </p:oleObj>
              </mc:Choice>
              <mc:Fallback>
                <p:oleObj name="公式" r:id="rId16" imgW="38576160" imgH="13804920" progId="">
                  <p:embed/>
                  <p:pic>
                    <p:nvPicPr>
                      <p:cNvPr id="0" name="Picture 2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4953000"/>
                        <a:ext cx="24018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81" name="Object 45"/>
          <p:cNvGraphicFramePr>
            <a:graphicFrameLocks noChangeAspect="1"/>
          </p:cNvGraphicFramePr>
          <p:nvPr/>
        </p:nvGraphicFramePr>
        <p:xfrm>
          <a:off x="1220787" y="3657600"/>
          <a:ext cx="2293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8" name="公式" r:id="rId18" imgW="36951480" imgH="13804920" progId="">
                  <p:embed/>
                </p:oleObj>
              </mc:Choice>
              <mc:Fallback>
                <p:oleObj name="公式" r:id="rId18" imgW="36951480" imgH="13804920" progId="">
                  <p:embed/>
                  <p:pic>
                    <p:nvPicPr>
                      <p:cNvPr id="0" name="Picture 1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3657600"/>
                        <a:ext cx="229393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EC3E-8D6A-4D9E-A138-A776F404C43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457200" y="1143000"/>
            <a:ext cx="1143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超声波 </a:t>
            </a:r>
          </a:p>
        </p:txBody>
      </p:sp>
      <p:graphicFrame>
        <p:nvGraphicFramePr>
          <p:cNvPr id="606212" name="Object 4"/>
          <p:cNvGraphicFramePr>
            <a:graphicFrameLocks noChangeAspect="1"/>
          </p:cNvGraphicFramePr>
          <p:nvPr/>
        </p:nvGraphicFramePr>
        <p:xfrm>
          <a:off x="2743200" y="1676400"/>
          <a:ext cx="3382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3" imgW="54011880" imgH="7302600" progId="">
                  <p:embed/>
                </p:oleObj>
              </mc:Choice>
              <mc:Fallback>
                <p:oleObj name="公式" r:id="rId3" imgW="54011880" imgH="7302600" progId="">
                  <p:embed/>
                  <p:pic>
                    <p:nvPicPr>
                      <p:cNvPr id="0" name="Picture 1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3382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3529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超声波的特性：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914400" y="3124200"/>
            <a:ext cx="7583488" cy="210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400"/>
              <a:t> </a:t>
            </a:r>
            <a:r>
              <a:rPr lang="zh-CN" altLang="en-US" sz="2400"/>
              <a:t>频率高，声强大；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 定向传播性能很好；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 遇障碍物时易形成反射；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/>
              <a:t> 在水等一些介质中的衰减系数较小，穿透本领好。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0733-1E80-4105-92EA-687230201951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607239" name="Picture 7" descr="超声波钓鱼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438400"/>
            <a:ext cx="4943475" cy="3706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07235" name="Group 3"/>
          <p:cNvGrpSpPr/>
          <p:nvPr/>
        </p:nvGrpSpPr>
        <p:grpSpPr bwMode="auto">
          <a:xfrm>
            <a:off x="685800" y="1219200"/>
            <a:ext cx="4176713" cy="2701925"/>
            <a:chOff x="295" y="255"/>
            <a:chExt cx="2631" cy="1702"/>
          </a:xfrm>
        </p:grpSpPr>
        <p:pic>
          <p:nvPicPr>
            <p:cNvPr id="607236" name="Picture 4" descr="B超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" y="255"/>
              <a:ext cx="2631" cy="17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07237" name="Text Box 5"/>
            <p:cNvSpPr txBox="1">
              <a:spLocks noChangeArrowheads="1"/>
            </p:cNvSpPr>
            <p:nvPr/>
          </p:nvSpPr>
          <p:spPr bwMode="auto">
            <a:xfrm>
              <a:off x="1927" y="391"/>
              <a:ext cx="998" cy="3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B</a:t>
              </a:r>
              <a:r>
                <a:rPr lang="zh-CN" altLang="en-US" sz="2800"/>
                <a:t>超检查</a:t>
              </a:r>
            </a:p>
          </p:txBody>
        </p:sp>
      </p:grpSp>
      <p:pic>
        <p:nvPicPr>
          <p:cNvPr id="607238" name="Picture 6" descr="超声波钓鱼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00983"/>
            <a:ext cx="3062288" cy="2297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5.4.*  </a:t>
            </a:r>
            <a:r>
              <a:rPr lang="zh-CN" altLang="en-US"/>
              <a:t>声波、超声波和次声波（简介）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36F1-80D9-47C5-83CB-0D2385145A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457200" y="1143000"/>
            <a:ext cx="1143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次声波 </a:t>
            </a:r>
          </a:p>
        </p:txBody>
      </p:sp>
      <p:graphicFrame>
        <p:nvGraphicFramePr>
          <p:cNvPr id="605189" name="Object 5"/>
          <p:cNvGraphicFramePr>
            <a:graphicFrameLocks noChangeAspect="1"/>
          </p:cNvGraphicFramePr>
          <p:nvPr/>
        </p:nvGraphicFramePr>
        <p:xfrm>
          <a:off x="3098800" y="1600200"/>
          <a:ext cx="2619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公式" r:id="rId3" imgW="41825880" imgH="7302600" progId="">
                  <p:embed/>
                </p:oleObj>
              </mc:Choice>
              <mc:Fallback>
                <p:oleObj name="公式" r:id="rId3" imgW="41825880" imgH="7302600" progId="">
                  <p:embed/>
                  <p:pic>
                    <p:nvPicPr>
                      <p:cNvPr id="0" name="Picture 1" descr="image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600200"/>
                        <a:ext cx="2619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685800" y="2286000"/>
            <a:ext cx="3529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次声波的特性：</a:t>
            </a: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1219200" y="2895600"/>
            <a:ext cx="63357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400"/>
              <a:t> </a:t>
            </a:r>
            <a:r>
              <a:rPr lang="zh-CN" altLang="en-US" sz="2400"/>
              <a:t>频率低、波长甚长、衰减极小。</a:t>
            </a:r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1219200" y="4298950"/>
            <a:ext cx="70739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海上风暴、火山爆发、地震、海啸、大陨石落地、电闪雷鸣、波浪击岸、水中漩涡、空中湍流、龙卷风、磁暴、极光等等。 </a:t>
            </a:r>
          </a:p>
        </p:txBody>
      </p:sp>
      <p:sp>
        <p:nvSpPr>
          <p:cNvPr id="605193" name="Text Box 9"/>
          <p:cNvSpPr txBox="1">
            <a:spLocks noChangeArrowheads="1"/>
          </p:cNvSpPr>
          <p:nvPr/>
        </p:nvSpPr>
        <p:spPr bwMode="auto">
          <a:xfrm>
            <a:off x="685800" y="3689350"/>
            <a:ext cx="4105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次声波的产生：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A79-14CD-40F1-8BB3-4097761D4A1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76962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3300"/>
                </a:solidFill>
              </a:rPr>
              <a:t>弹性介质</a:t>
            </a:r>
            <a:r>
              <a:rPr kumimoji="1" lang="zh-CN" altLang="en-US" sz="2400" dirty="0"/>
              <a:t>中，质元沿纵波传播方向受到相邻质元的内力（拉力或压力）作用而相应地发生伸长或压缩形变，其</a:t>
            </a:r>
            <a:r>
              <a:rPr kumimoji="1"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形变量与质元原有长度之比</a:t>
            </a:r>
            <a:r>
              <a:rPr kumimoji="1" lang="zh-CN" altLang="en-US" sz="2400" dirty="0"/>
              <a:t>称为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应变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838200" y="3962400"/>
            <a:ext cx="74676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物体受外力作用而发生形变时，其内部会产生内力，此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内力与作用而的面积之比</a:t>
            </a:r>
            <a:r>
              <a:rPr kumimoji="1" lang="zh-CN" altLang="en-US" sz="2400" dirty="0"/>
              <a:t>称为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应力</a:t>
            </a:r>
            <a:r>
              <a:rPr kumimoji="1" lang="zh-CN" altLang="en-US" sz="2400" dirty="0"/>
              <a:t>。如内力沿作用面的</a:t>
            </a:r>
            <a:r>
              <a:rPr kumimoji="1" lang="zh-CN" altLang="en-US" sz="2400" dirty="0">
                <a:solidFill>
                  <a:srgbClr val="FF3300"/>
                </a:solidFill>
              </a:rPr>
              <a:t>法线</a:t>
            </a:r>
            <a:r>
              <a:rPr kumimoji="1" lang="zh-CN" altLang="en-US" sz="2400" dirty="0"/>
              <a:t>方向，则称相应的应力为</a:t>
            </a:r>
            <a:r>
              <a:rPr kumimoji="1" lang="zh-CN" altLang="en-US" sz="2400" dirty="0">
                <a:solidFill>
                  <a:srgbClr val="0000CC"/>
                </a:solidFill>
              </a:rPr>
              <a:t>正应力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457200" y="1143000"/>
            <a:ext cx="1828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应力和应变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03EE-F382-4DD4-9AF7-308BF39BDCA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457200" y="11430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波的叠加原理</a:t>
            </a:r>
          </a:p>
        </p:txBody>
      </p:sp>
      <p:pic>
        <p:nvPicPr>
          <p:cNvPr id="670724" name="Picture 4" descr="叠加原理-1"/>
          <p:cNvPicPr>
            <a:picLocks noChangeAspect="1" noChangeArrowheads="1"/>
          </p:cNvPicPr>
          <p:nvPr/>
        </p:nvPicPr>
        <p:blipFill>
          <a:blip r:embed="rId2" cstate="print"/>
          <a:srcRect t="23436"/>
          <a:stretch>
            <a:fillRect/>
          </a:stretch>
        </p:blipFill>
        <p:spPr bwMode="auto">
          <a:xfrm>
            <a:off x="914400" y="1905000"/>
            <a:ext cx="7729538" cy="374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2133600" y="5726112"/>
            <a:ext cx="5576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各种乐器发出的声波独立传播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5E32-D16A-4E99-8239-249EFA4EDF4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42481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波传播的独立性： 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990600" y="2209800"/>
            <a:ext cx="4581525" cy="15696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当几列波在空间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某处相遇</a:t>
            </a:r>
            <a:r>
              <a:rPr lang="zh-CN" altLang="en-US" sz="2400" dirty="0">
                <a:cs typeface="Times New Roman" panose="02020603050405020304" pitchFamily="18" charset="0"/>
              </a:rPr>
              <a:t>后，各列波仍将保持其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原有的频率、波长、振动方向</a:t>
            </a:r>
            <a:r>
              <a:rPr lang="zh-CN" altLang="en-US" sz="2400" dirty="0">
                <a:cs typeface="Times New Roman" panose="02020603050405020304" pitchFamily="18" charset="0"/>
              </a:rPr>
              <a:t>等特征继续</a:t>
            </a:r>
            <a:r>
              <a:rPr lang="zh-CN" altLang="en-US" sz="2400" dirty="0">
                <a:solidFill>
                  <a:srgbClr val="0000CC"/>
                </a:solidFill>
                <a:cs typeface="Times New Roman" panose="02020603050405020304" pitchFamily="18" charset="0"/>
              </a:rPr>
              <a:t>沿原来的传播方向</a:t>
            </a:r>
            <a:r>
              <a:rPr lang="zh-CN" altLang="en-US" sz="2400" dirty="0">
                <a:cs typeface="Times New Roman" panose="02020603050405020304" pitchFamily="18" charset="0"/>
              </a:rPr>
              <a:t>前进 。</a:t>
            </a:r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685800" y="4114800"/>
            <a:ext cx="3816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波的叠加原理 ：</a:t>
            </a:r>
          </a:p>
        </p:txBody>
      </p:sp>
      <p:sp>
        <p:nvSpPr>
          <p:cNvPr id="671750" name="Text Box 6"/>
          <p:cNvSpPr txBox="1">
            <a:spLocks noChangeArrowheads="1"/>
          </p:cNvSpPr>
          <p:nvPr/>
        </p:nvSpPr>
        <p:spPr bwMode="auto">
          <a:xfrm>
            <a:off x="990600" y="4679950"/>
            <a:ext cx="46482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各列波在相遇区域内，任一质元的振动是各列波单独存在时对该质元所引起振动的合振动。 </a:t>
            </a:r>
          </a:p>
        </p:txBody>
      </p:sp>
      <p:pic>
        <p:nvPicPr>
          <p:cNvPr id="671751" name="Picture 7"/>
          <p:cNvPicPr>
            <a:picLocks noChangeAspect="1" noChangeArrowheads="1"/>
          </p:cNvPicPr>
          <p:nvPr/>
        </p:nvPicPr>
        <p:blipFill>
          <a:blip r:embed="rId2" cstate="print"/>
          <a:srcRect b="10007"/>
          <a:stretch>
            <a:fillRect/>
          </a:stretch>
        </p:blipFill>
        <p:spPr bwMode="auto">
          <a:xfrm>
            <a:off x="5791200" y="1752600"/>
            <a:ext cx="28829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FFC-2F2E-4F7A-9BE6-965D1D4F31E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92150" y="638132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/>
              </a:rPr>
              <a:t>高中物理：动画演示波的叠加</a:t>
            </a:r>
            <a:r>
              <a:rPr lang="en-US" altLang="zh-CN" dirty="0">
                <a:hlinkClick r:id="rId4"/>
              </a:rPr>
              <a:t>,</a:t>
            </a:r>
            <a:r>
              <a:rPr lang="zh-CN" altLang="en-US" dirty="0">
                <a:hlinkClick r:id="rId4"/>
              </a:rPr>
              <a:t>教育</a:t>
            </a:r>
            <a:r>
              <a:rPr lang="en-US" altLang="zh-CN" dirty="0">
                <a:hlinkClick r:id="rId4"/>
              </a:rPr>
              <a:t>,k12</a:t>
            </a:r>
            <a:r>
              <a:rPr lang="zh-CN" altLang="en-US" dirty="0">
                <a:hlinkClick r:id="rId4"/>
              </a:rPr>
              <a:t>领域</a:t>
            </a:r>
            <a:r>
              <a:rPr lang="en-US" altLang="zh-CN" dirty="0">
                <a:hlinkClick r:id="rId4"/>
              </a:rPr>
              <a:t>,</a:t>
            </a:r>
            <a:r>
              <a:rPr lang="zh-CN" altLang="en-US" dirty="0">
                <a:hlinkClick r:id="rId4"/>
              </a:rPr>
              <a:t>好看视频 </a:t>
            </a:r>
            <a:r>
              <a:rPr lang="en-US" altLang="zh-CN" dirty="0">
                <a:hlinkClick r:id="rId4"/>
              </a:rPr>
              <a:t>(baidu.com)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70" r:id="rId2" imgW="8064533" imgH="4570220"/>
        </mc:Choice>
        <mc:Fallback>
          <p:control r:id="rId2" imgW="8064533" imgH="4570220">
            <p:pic>
              <p:nvPicPr>
                <p:cNvPr id="0" name="ShockwaveFlash1"/>
                <p:cNvPicPr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750" y="1557338"/>
                  <a:ext cx="8064500" cy="4570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</a:t>
            </a:r>
            <a:r>
              <a:rPr lang="zh-CN" altLang="en-US"/>
              <a:t>波的干涉、驻波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C3D2-CFFC-4929-B2A9-E872D862915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457200" y="1143000"/>
            <a:ext cx="1524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波的干涉</a:t>
            </a: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81534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干涉：两列波在空间相遇（叠加），以致在空间的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某些地方振动始终加强</a:t>
            </a:r>
            <a:r>
              <a:rPr lang="zh-CN" altLang="en-US" sz="2400">
                <a:cs typeface="Times New Roman" panose="02020603050405020304" pitchFamily="18" charset="0"/>
              </a:rPr>
              <a:t>，而在空间的</a:t>
            </a:r>
            <a:r>
              <a:rPr lang="zh-CN" altLang="en-US" sz="2400">
                <a:solidFill>
                  <a:srgbClr val="FF3300"/>
                </a:solidFill>
                <a:cs typeface="Times New Roman" panose="02020603050405020304" pitchFamily="18" charset="0"/>
              </a:rPr>
              <a:t>另一些地方振动始终减弱或完全消失</a:t>
            </a:r>
            <a:r>
              <a:rPr lang="zh-CN" altLang="en-US" sz="2400">
                <a:cs typeface="Times New Roman" panose="02020603050405020304" pitchFamily="18" charset="0"/>
              </a:rPr>
              <a:t>的现象。</a:t>
            </a: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85800" y="3292475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干涉条件</a:t>
            </a:r>
            <a:r>
              <a:rPr lang="zh-CN" altLang="en-US" sz="2400"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990600" y="3749675"/>
            <a:ext cx="39624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两列波的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频率</a:t>
            </a:r>
            <a:r>
              <a:rPr lang="zh-CN" altLang="en-US" sz="2400">
                <a:cs typeface="Times New Roman" panose="02020603050405020304" pitchFamily="18" charset="0"/>
              </a:rPr>
              <a:t>相同，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振动方向</a:t>
            </a:r>
            <a:r>
              <a:rPr lang="zh-CN" altLang="en-US" sz="2400">
                <a:cs typeface="Times New Roman" panose="02020603050405020304" pitchFamily="18" charset="0"/>
              </a:rPr>
              <a:t>相同，有恒定的</a:t>
            </a:r>
            <a:r>
              <a:rPr lang="zh-CN" altLang="en-US" sz="2400">
                <a:solidFill>
                  <a:srgbClr val="0000CC"/>
                </a:solidFill>
                <a:cs typeface="Times New Roman" panose="02020603050405020304" pitchFamily="18" charset="0"/>
              </a:rPr>
              <a:t>相位差</a:t>
            </a:r>
            <a:r>
              <a:rPr lang="zh-CN" altLang="en-US" sz="2400"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75847" name="Object 7"/>
          <p:cNvGraphicFramePr>
            <a:graphicFrameLocks noChangeAspect="1"/>
          </p:cNvGraphicFramePr>
          <p:nvPr/>
        </p:nvGraphicFramePr>
        <p:xfrm>
          <a:off x="4876800" y="2667000"/>
          <a:ext cx="41148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Image" r:id="rId3" imgW="4114286" imgH="3644444" progId="">
                  <p:embed/>
                </p:oleObj>
              </mc:Choice>
              <mc:Fallback>
                <p:oleObj name="Image" r:id="rId3" imgW="4114286" imgH="3644444" progId="">
                  <p:embed/>
                  <p:pic>
                    <p:nvPicPr>
                      <p:cNvPr id="0" name="Picture 1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41148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685800" y="4953000"/>
            <a:ext cx="2819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zh-CN" altLang="en-US" sz="2400">
                <a:cs typeface="Times New Roman" panose="02020603050405020304" pitchFamily="18" charset="0"/>
              </a:rPr>
              <a:t>相干波源：</a:t>
            </a:r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990600" y="5486400"/>
            <a:ext cx="3656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能产生相干波的波源。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5A69-B37B-4EBA-8869-2A13601D3E63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676867" name="Group 3"/>
          <p:cNvGrpSpPr/>
          <p:nvPr/>
        </p:nvGrpSpPr>
        <p:grpSpPr bwMode="auto">
          <a:xfrm>
            <a:off x="4572000" y="1371600"/>
            <a:ext cx="4330700" cy="3644900"/>
            <a:chOff x="2835" y="1162"/>
            <a:chExt cx="2728" cy="2296"/>
          </a:xfrm>
        </p:grpSpPr>
        <p:graphicFrame>
          <p:nvGraphicFramePr>
            <p:cNvPr id="676868" name="Object 4"/>
            <p:cNvGraphicFramePr>
              <a:graphicFrameLocks noChangeAspect="1"/>
            </p:cNvGraphicFramePr>
            <p:nvPr/>
          </p:nvGraphicFramePr>
          <p:xfrm>
            <a:off x="2971" y="1162"/>
            <a:ext cx="2592" cy="2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7" name="Image" r:id="rId3" imgW="4114286" imgH="3644444" progId="">
                    <p:embed/>
                  </p:oleObj>
                </mc:Choice>
                <mc:Fallback>
                  <p:oleObj name="Image" r:id="rId3" imgW="4114286" imgH="3644444" progId="">
                    <p:embed/>
                    <p:pic>
                      <p:nvPicPr>
                        <p:cNvPr id="0" name="Picture 6" descr="image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162"/>
                          <a:ext cx="2592" cy="2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869" name="Rectangle 5"/>
            <p:cNvSpPr>
              <a:spLocks noChangeArrowheads="1"/>
            </p:cNvSpPr>
            <p:nvPr/>
          </p:nvSpPr>
          <p:spPr bwMode="auto">
            <a:xfrm>
              <a:off x="3045" y="185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FFFF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00FFFF"/>
                  </a:solidFill>
                </a:rPr>
                <a:t>1</a:t>
              </a:r>
            </a:p>
          </p:txBody>
        </p:sp>
        <p:sp>
          <p:nvSpPr>
            <p:cNvPr id="676870" name="Rectangle 6"/>
            <p:cNvSpPr>
              <a:spLocks noChangeArrowheads="1"/>
            </p:cNvSpPr>
            <p:nvPr/>
          </p:nvSpPr>
          <p:spPr bwMode="auto">
            <a:xfrm>
              <a:off x="3032" y="252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FFFF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00FFFF"/>
                  </a:solidFill>
                </a:rPr>
                <a:t>2</a:t>
              </a:r>
            </a:p>
          </p:txBody>
        </p:sp>
        <p:sp>
          <p:nvSpPr>
            <p:cNvPr id="676871" name="Rectangle 7"/>
            <p:cNvSpPr>
              <a:spLocks noChangeArrowheads="1"/>
            </p:cNvSpPr>
            <p:nvPr/>
          </p:nvSpPr>
          <p:spPr bwMode="auto">
            <a:xfrm>
              <a:off x="5103" y="15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5050"/>
                  </a:solidFill>
                  <a:ea typeface="黑体" panose="02010609060101010101" pitchFamily="49" charset="-122"/>
                </a:rPr>
                <a:t>P</a:t>
              </a:r>
            </a:p>
          </p:txBody>
        </p:sp>
        <p:sp>
          <p:nvSpPr>
            <p:cNvPr id="676872" name="Line 8"/>
            <p:cNvSpPr>
              <a:spLocks noChangeShapeType="1"/>
            </p:cNvSpPr>
            <p:nvPr/>
          </p:nvSpPr>
          <p:spPr bwMode="auto">
            <a:xfrm flipV="1">
              <a:off x="3290" y="1766"/>
              <a:ext cx="1813" cy="271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3" name="Line 9"/>
            <p:cNvSpPr>
              <a:spLocks noChangeShapeType="1"/>
            </p:cNvSpPr>
            <p:nvPr/>
          </p:nvSpPr>
          <p:spPr bwMode="auto">
            <a:xfrm flipV="1">
              <a:off x="3289" y="1766"/>
              <a:ext cx="1814" cy="90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4" name="Line 10"/>
            <p:cNvSpPr>
              <a:spLocks noChangeShapeType="1"/>
            </p:cNvSpPr>
            <p:nvPr/>
          </p:nvSpPr>
          <p:spPr bwMode="auto">
            <a:xfrm flipV="1">
              <a:off x="4015" y="1906"/>
              <a:ext cx="113" cy="23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5" name="Line 11"/>
            <p:cNvSpPr>
              <a:spLocks noChangeShapeType="1"/>
            </p:cNvSpPr>
            <p:nvPr/>
          </p:nvSpPr>
          <p:spPr bwMode="auto">
            <a:xfrm flipV="1">
              <a:off x="4060" y="2247"/>
              <a:ext cx="91" cy="45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6" name="Text Box 12"/>
            <p:cNvSpPr txBox="1">
              <a:spLocks noChangeArrowheads="1"/>
            </p:cNvSpPr>
            <p:nvPr/>
          </p:nvSpPr>
          <p:spPr bwMode="auto">
            <a:xfrm>
              <a:off x="3879" y="1630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505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5050"/>
                  </a:solidFill>
                </a:rPr>
                <a:t>1</a:t>
              </a:r>
              <a:endParaRPr lang="en-US" altLang="zh-CN" sz="2400">
                <a:solidFill>
                  <a:srgbClr val="FF5050"/>
                </a:solidFill>
              </a:endParaRPr>
            </a:p>
          </p:txBody>
        </p:sp>
        <p:sp>
          <p:nvSpPr>
            <p:cNvPr id="676877" name="Text Box 13"/>
            <p:cNvSpPr txBox="1">
              <a:spLocks noChangeArrowheads="1"/>
            </p:cNvSpPr>
            <p:nvPr/>
          </p:nvSpPr>
          <p:spPr bwMode="auto">
            <a:xfrm>
              <a:off x="4060" y="219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505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5050"/>
                  </a:solidFill>
                </a:rPr>
                <a:t>2</a:t>
              </a:r>
              <a:endParaRPr lang="en-US" altLang="zh-CN" sz="2400">
                <a:solidFill>
                  <a:srgbClr val="FF5050"/>
                </a:solidFill>
              </a:endParaRPr>
            </a:p>
          </p:txBody>
        </p:sp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2835" y="2446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676879" name="Text Box 15"/>
          <p:cNvSpPr txBox="1">
            <a:spLocks noChangeArrowheads="1"/>
          </p:cNvSpPr>
          <p:nvPr/>
        </p:nvSpPr>
        <p:spPr bwMode="auto">
          <a:xfrm>
            <a:off x="609600" y="1295400"/>
            <a:ext cx="35274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波源振动表达式：</a:t>
            </a:r>
          </a:p>
        </p:txBody>
      </p:sp>
      <p:graphicFrame>
        <p:nvGraphicFramePr>
          <p:cNvPr id="676880" name="Object 16"/>
          <p:cNvGraphicFramePr>
            <a:graphicFrameLocks noChangeAspect="1"/>
          </p:cNvGraphicFramePr>
          <p:nvPr/>
        </p:nvGraphicFramePr>
        <p:xfrm>
          <a:off x="914400" y="1905000"/>
          <a:ext cx="322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公式" r:id="rId5" imgW="51574680" imgH="7302600" progId="">
                  <p:embed/>
                </p:oleObj>
              </mc:Choice>
              <mc:Fallback>
                <p:oleObj name="公式" r:id="rId5" imgW="51574680" imgH="7302600" progId="">
                  <p:embed/>
                  <p:pic>
                    <p:nvPicPr>
                      <p:cNvPr id="0" name="Picture 5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224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1" name="Object 17"/>
          <p:cNvGraphicFramePr>
            <a:graphicFrameLocks noChangeAspect="1"/>
          </p:cNvGraphicFramePr>
          <p:nvPr/>
        </p:nvGraphicFramePr>
        <p:xfrm>
          <a:off x="914400" y="2438400"/>
          <a:ext cx="3325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公式" r:id="rId7" imgW="53199360" imgH="7302600" progId="">
                  <p:embed/>
                </p:oleObj>
              </mc:Choice>
              <mc:Fallback>
                <p:oleObj name="公式" r:id="rId7" imgW="53199360" imgH="7302600" progId="">
                  <p:embed/>
                  <p:pic>
                    <p:nvPicPr>
                      <p:cNvPr id="0" name="Picture 4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3325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2" name="Object 18"/>
          <p:cNvGraphicFramePr>
            <a:graphicFrameLocks noChangeAspect="1"/>
          </p:cNvGraphicFramePr>
          <p:nvPr/>
        </p:nvGraphicFramePr>
        <p:xfrm>
          <a:off x="838200" y="3429000"/>
          <a:ext cx="3503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公式" r:id="rId9" imgW="56043000" imgH="12585600" progId="">
                  <p:embed/>
                </p:oleObj>
              </mc:Choice>
              <mc:Fallback>
                <p:oleObj name="公式" r:id="rId9" imgW="56043000" imgH="12585600" progId="">
                  <p:embed/>
                  <p:pic>
                    <p:nvPicPr>
                      <p:cNvPr id="0" name="Picture 3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503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3" name="Object 19"/>
          <p:cNvGraphicFramePr>
            <a:graphicFrameLocks noChangeAspect="1"/>
          </p:cNvGraphicFramePr>
          <p:nvPr/>
        </p:nvGraphicFramePr>
        <p:xfrm>
          <a:off x="838200" y="4191000"/>
          <a:ext cx="363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公式" r:id="rId11" imgW="58073760" imgH="12585600" progId="">
                  <p:embed/>
                </p:oleObj>
              </mc:Choice>
              <mc:Fallback>
                <p:oleObj name="公式" r:id="rId11" imgW="58073760" imgH="12585600" progId="">
                  <p:embed/>
                  <p:pic>
                    <p:nvPicPr>
                      <p:cNvPr id="0" name="Picture 2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3630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84" name="Text Box 20"/>
          <p:cNvSpPr txBox="1">
            <a:spLocks noChangeArrowheads="1"/>
          </p:cNvSpPr>
          <p:nvPr/>
        </p:nvSpPr>
        <p:spPr bwMode="auto">
          <a:xfrm>
            <a:off x="609600" y="3048000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P</a:t>
            </a:r>
            <a:r>
              <a:rPr lang="zh-CN" altLang="en-US" sz="2400">
                <a:cs typeface="Times New Roman" panose="02020603050405020304" pitchFamily="18" charset="0"/>
              </a:rPr>
              <a:t>点振动表达式：</a:t>
            </a:r>
          </a:p>
        </p:txBody>
      </p:sp>
      <p:sp>
        <p:nvSpPr>
          <p:cNvPr id="676885" name="Text Box 21"/>
          <p:cNvSpPr txBox="1">
            <a:spLocks noChangeArrowheads="1"/>
          </p:cNvSpPr>
          <p:nvPr/>
        </p:nvSpPr>
        <p:spPr bwMode="auto">
          <a:xfrm>
            <a:off x="609600" y="5105400"/>
            <a:ext cx="43211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P</a:t>
            </a:r>
            <a:r>
              <a:rPr lang="zh-CN" altLang="en-US" sz="2400">
                <a:cs typeface="Times New Roman" panose="02020603050405020304" pitchFamily="18" charset="0"/>
              </a:rPr>
              <a:t>点的合振动表达式： </a:t>
            </a:r>
          </a:p>
        </p:txBody>
      </p:sp>
      <p:graphicFrame>
        <p:nvGraphicFramePr>
          <p:cNvPr id="676886" name="Object 22"/>
          <p:cNvGraphicFramePr>
            <a:graphicFrameLocks noChangeAspect="1"/>
          </p:cNvGraphicFramePr>
          <p:nvPr/>
        </p:nvGraphicFramePr>
        <p:xfrm>
          <a:off x="914400" y="5715000"/>
          <a:ext cx="36782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公式" r:id="rId13" imgW="59698800" imgH="6896160" progId="">
                  <p:embed/>
                </p:oleObj>
              </mc:Choice>
              <mc:Fallback>
                <p:oleObj name="公式" r:id="rId13" imgW="59698800" imgH="6896160" progId="">
                  <p:embed/>
                  <p:pic>
                    <p:nvPicPr>
                      <p:cNvPr id="0" name="Picture 1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36782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7E13-EC3A-43B5-8A53-08DC28F49507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677891" name="Object 3"/>
          <p:cNvGraphicFramePr>
            <a:graphicFrameLocks noChangeAspect="1"/>
          </p:cNvGraphicFramePr>
          <p:nvPr/>
        </p:nvGraphicFramePr>
        <p:xfrm>
          <a:off x="1295400" y="2057400"/>
          <a:ext cx="58229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公式" r:id="rId3" imgW="93007080" imgH="14211360" progId="">
                  <p:embed/>
                </p:oleObj>
              </mc:Choice>
              <mc:Fallback>
                <p:oleObj name="公式" r:id="rId3" imgW="93007080" imgH="14211360" progId="">
                  <p:embed/>
                  <p:pic>
                    <p:nvPicPr>
                      <p:cNvPr id="0" name="Picture 5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5822950" cy="8858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2" name="Object 4"/>
          <p:cNvGraphicFramePr>
            <a:graphicFrameLocks noChangeAspect="1"/>
          </p:cNvGraphicFramePr>
          <p:nvPr/>
        </p:nvGraphicFramePr>
        <p:xfrm>
          <a:off x="1295400" y="3048000"/>
          <a:ext cx="55213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公式" r:id="rId5" imgW="88132680" imgH="24371280" progId="">
                  <p:embed/>
                </p:oleObj>
              </mc:Choice>
              <mc:Fallback>
                <p:oleObj name="公式" r:id="rId5" imgW="88132680" imgH="24371280" progId="">
                  <p:embed/>
                  <p:pic>
                    <p:nvPicPr>
                      <p:cNvPr id="0" name="Picture 4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521325" cy="15271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3" name="Object 5"/>
          <p:cNvGraphicFramePr>
            <a:graphicFrameLocks noChangeAspect="1"/>
          </p:cNvGraphicFramePr>
          <p:nvPr/>
        </p:nvGraphicFramePr>
        <p:xfrm>
          <a:off x="3962400" y="1524000"/>
          <a:ext cx="23018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公式" r:id="rId7" imgW="37357560" imgH="6896160" progId="">
                  <p:embed/>
                </p:oleObj>
              </mc:Choice>
              <mc:Fallback>
                <p:oleObj name="公式" r:id="rId7" imgW="37357560" imgH="6896160" progId="">
                  <p:embed/>
                  <p:pic>
                    <p:nvPicPr>
                      <p:cNvPr id="0" name="Picture 3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23018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43211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P</a:t>
            </a:r>
            <a:r>
              <a:rPr lang="zh-CN" altLang="en-US" sz="2400">
                <a:cs typeface="Times New Roman" panose="02020603050405020304" pitchFamily="18" charset="0"/>
              </a:rPr>
              <a:t>点的合振动表达式： </a:t>
            </a:r>
          </a:p>
        </p:txBody>
      </p:sp>
      <p:graphicFrame>
        <p:nvGraphicFramePr>
          <p:cNvPr id="677895" name="Object 7"/>
          <p:cNvGraphicFramePr>
            <a:graphicFrameLocks noChangeAspect="1"/>
          </p:cNvGraphicFramePr>
          <p:nvPr/>
        </p:nvGraphicFramePr>
        <p:xfrm>
          <a:off x="2438400" y="4724400"/>
          <a:ext cx="32527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公式" r:id="rId9" imgW="52793280" imgH="8115480" progId="">
                  <p:embed/>
                </p:oleObj>
              </mc:Choice>
              <mc:Fallback>
                <p:oleObj name="公式" r:id="rId9" imgW="52793280" imgH="8115480" progId="">
                  <p:embed/>
                  <p:pic>
                    <p:nvPicPr>
                      <p:cNvPr id="0" name="Picture 2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32527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6" name="Object 8"/>
          <p:cNvGraphicFramePr>
            <a:graphicFrameLocks noChangeAspect="1"/>
          </p:cNvGraphicFramePr>
          <p:nvPr/>
        </p:nvGraphicFramePr>
        <p:xfrm>
          <a:off x="1066800" y="5334000"/>
          <a:ext cx="32083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公式" r:id="rId11" imgW="51168600" imgH="12585600" progId="">
                  <p:embed/>
                </p:oleObj>
              </mc:Choice>
              <mc:Fallback>
                <p:oleObj name="公式" r:id="rId11" imgW="51168600" imgH="12585600" progId="">
                  <p:embed/>
                  <p:pic>
                    <p:nvPicPr>
                      <p:cNvPr id="0" name="Picture 1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32083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5.5  </a:t>
            </a:r>
            <a:r>
              <a:rPr lang="zh-CN" altLang="en-US"/>
              <a:t>波的干涉、驻波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41A4-999E-454F-94D0-77BB9C2E0E10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678915" name="Object 3"/>
          <p:cNvGraphicFramePr>
            <a:graphicFrameLocks noChangeAspect="1"/>
          </p:cNvGraphicFramePr>
          <p:nvPr/>
        </p:nvGraphicFramePr>
        <p:xfrm>
          <a:off x="1447800" y="1295400"/>
          <a:ext cx="32527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公式" r:id="rId3" imgW="2183400" imgH="330120" progId="">
                  <p:embed/>
                </p:oleObj>
              </mc:Choice>
              <mc:Fallback>
                <p:oleObj name="公式" r:id="rId3" imgW="2183400" imgH="330120" progId="">
                  <p:embed/>
                  <p:pic>
                    <p:nvPicPr>
                      <p:cNvPr id="0" name="Picture 6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325278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447800" y="1828800"/>
          <a:ext cx="32083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公式" r:id="rId5" imgW="2119680" imgH="507960" progId="">
                  <p:embed/>
                </p:oleObj>
              </mc:Choice>
              <mc:Fallback>
                <p:oleObj name="公式" r:id="rId5" imgW="2119680" imgH="507960" progId="">
                  <p:embed/>
                  <p:pic>
                    <p:nvPicPr>
                      <p:cNvPr id="0" name="Picture 5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32083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457200" y="2667000"/>
          <a:ext cx="6934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公式" r:id="rId7" imgW="110880000" imgH="17868960" progId="">
                  <p:embed/>
                </p:oleObj>
              </mc:Choice>
              <mc:Fallback>
                <p:oleObj name="公式" r:id="rId7" imgW="110880000" imgH="17868960" progId="">
                  <p:embed/>
                  <p:pic>
                    <p:nvPicPr>
                      <p:cNvPr id="0" name="Picture 4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6934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6858000" y="2209800"/>
          <a:ext cx="14509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公式" r:id="rId9" imgW="23546880" imgH="6489720" progId="">
                  <p:embed/>
                </p:oleObj>
              </mc:Choice>
              <mc:Fallback>
                <p:oleObj name="公式" r:id="rId9" imgW="23546880" imgH="6489720" progId="">
                  <p:embed/>
                  <p:pic>
                    <p:nvPicPr>
                      <p:cNvPr id="0" name="Picture 3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09800"/>
                        <a:ext cx="14509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7315200" y="2667000"/>
            <a:ext cx="1676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干涉相长</a:t>
            </a: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7315200" y="3200400"/>
            <a:ext cx="1676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干涉相消</a:t>
            </a:r>
          </a:p>
        </p:txBody>
      </p:sp>
      <p:graphicFrame>
        <p:nvGraphicFramePr>
          <p:cNvPr id="678921" name="Object 9"/>
          <p:cNvGraphicFramePr>
            <a:graphicFrameLocks noChangeAspect="1"/>
          </p:cNvGraphicFramePr>
          <p:nvPr/>
        </p:nvGraphicFramePr>
        <p:xfrm>
          <a:off x="533400" y="4038600"/>
          <a:ext cx="1247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公式" r:id="rId11" imgW="19891080" imgH="6896160" progId="">
                  <p:embed/>
                </p:oleObj>
              </mc:Choice>
              <mc:Fallback>
                <p:oleObj name="公式" r:id="rId11" imgW="19891080" imgH="6896160" progId="">
                  <p:embed/>
                  <p:pic>
                    <p:nvPicPr>
                      <p:cNvPr id="0" name="Picture 2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1247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2" name="Object 10"/>
          <p:cNvGraphicFramePr>
            <a:graphicFrameLocks noChangeAspect="1"/>
          </p:cNvGraphicFramePr>
          <p:nvPr/>
        </p:nvGraphicFramePr>
        <p:xfrm>
          <a:off x="609600" y="4572000"/>
          <a:ext cx="5511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公式" r:id="rId13" imgW="88132680" imgH="26809560" progId="">
                  <p:embed/>
                </p:oleObj>
              </mc:Choice>
              <mc:Fallback>
                <p:oleObj name="公式" r:id="rId13" imgW="88132680" imgH="26809560" progId="">
                  <p:embed/>
                  <p:pic>
                    <p:nvPicPr>
                      <p:cNvPr id="0" name="Picture 1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55118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3" name="Text Box 11"/>
          <p:cNvSpPr txBox="1">
            <a:spLocks noChangeArrowheads="1"/>
          </p:cNvSpPr>
          <p:nvPr/>
        </p:nvSpPr>
        <p:spPr bwMode="auto">
          <a:xfrm>
            <a:off x="6553200" y="4809490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加强</a:t>
            </a:r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6553200" y="5638800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减弱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80526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波程差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7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9" grpId="0"/>
      <p:bldP spid="678920" grpId="0"/>
      <p:bldP spid="678923" grpId="0" bldLvl="0" animBg="1"/>
      <p:bldP spid="678924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D56D-FF04-48C2-8B8E-5E58534406A9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618499" name="Object 3"/>
          <p:cNvGraphicFramePr>
            <a:graphicFrameLocks noChangeAspect="1"/>
          </p:cNvGraphicFramePr>
          <p:nvPr/>
        </p:nvGraphicFramePr>
        <p:xfrm>
          <a:off x="679450" y="1292225"/>
          <a:ext cx="79184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9" name="Document" r:id="rId3" imgW="3983254" imgH="1011708" progId="Word.Document.8">
                  <p:embed/>
                </p:oleObj>
              </mc:Choice>
              <mc:Fallback>
                <p:oleObj name="Document" r:id="rId3" imgW="3983254" imgH="1011708" progId="Word.Document.8">
                  <p:embed/>
                  <p:pic>
                    <p:nvPicPr>
                      <p:cNvPr id="0" name="Picture 5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292225"/>
                        <a:ext cx="7918450" cy="20066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00" name="Group 4"/>
          <p:cNvGrpSpPr/>
          <p:nvPr/>
        </p:nvGrpSpPr>
        <p:grpSpPr bwMode="auto">
          <a:xfrm>
            <a:off x="1600200" y="3965575"/>
            <a:ext cx="5391150" cy="1465263"/>
            <a:chOff x="1162" y="2704"/>
            <a:chExt cx="3396" cy="923"/>
          </a:xfrm>
        </p:grpSpPr>
        <p:sp>
          <p:nvSpPr>
            <p:cNvPr id="618501" name="Line 5"/>
            <p:cNvSpPr>
              <a:spLocks noChangeShapeType="1"/>
            </p:cNvSpPr>
            <p:nvPr/>
          </p:nvSpPr>
          <p:spPr bwMode="auto">
            <a:xfrm>
              <a:off x="1253" y="3278"/>
              <a:ext cx="3305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2" name="Oval 6"/>
            <p:cNvSpPr>
              <a:spLocks noChangeArrowheads="1"/>
            </p:cNvSpPr>
            <p:nvPr/>
          </p:nvSpPr>
          <p:spPr bwMode="auto">
            <a:xfrm>
              <a:off x="2270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3" name="Oval 7"/>
            <p:cNvSpPr>
              <a:spLocks noChangeArrowheads="1"/>
            </p:cNvSpPr>
            <p:nvPr/>
          </p:nvSpPr>
          <p:spPr bwMode="auto">
            <a:xfrm>
              <a:off x="3729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4" name="Line 8"/>
            <p:cNvSpPr>
              <a:spLocks noChangeShapeType="1"/>
            </p:cNvSpPr>
            <p:nvPr/>
          </p:nvSpPr>
          <p:spPr bwMode="auto">
            <a:xfrm>
              <a:off x="2270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5" name="Line 9"/>
            <p:cNvSpPr>
              <a:spLocks noChangeShapeType="1"/>
            </p:cNvSpPr>
            <p:nvPr/>
          </p:nvSpPr>
          <p:spPr bwMode="auto">
            <a:xfrm>
              <a:off x="3795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6" name="Line 10"/>
            <p:cNvSpPr>
              <a:spLocks noChangeShapeType="1"/>
            </p:cNvSpPr>
            <p:nvPr/>
          </p:nvSpPr>
          <p:spPr bwMode="auto">
            <a:xfrm flipH="1">
              <a:off x="2270" y="2863"/>
              <a:ext cx="6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7" name="Line 11"/>
            <p:cNvSpPr>
              <a:spLocks noChangeShapeType="1"/>
            </p:cNvSpPr>
            <p:nvPr/>
          </p:nvSpPr>
          <p:spPr bwMode="auto">
            <a:xfrm>
              <a:off x="3160" y="2863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08" name="Text Box 12"/>
            <p:cNvSpPr txBox="1">
              <a:spLocks noChangeArrowheads="1"/>
            </p:cNvSpPr>
            <p:nvPr/>
          </p:nvSpPr>
          <p:spPr bwMode="auto">
            <a:xfrm>
              <a:off x="2842" y="2704"/>
              <a:ext cx="763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L</a:t>
              </a:r>
            </a:p>
          </p:txBody>
        </p:sp>
        <p:sp>
          <p:nvSpPr>
            <p:cNvPr id="618509" name="Oval 13"/>
            <p:cNvSpPr>
              <a:spLocks noChangeArrowheads="1"/>
            </p:cNvSpPr>
            <p:nvPr/>
          </p:nvSpPr>
          <p:spPr bwMode="auto">
            <a:xfrm>
              <a:off x="1507" y="3263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0" name="Oval 14"/>
            <p:cNvSpPr>
              <a:spLocks noChangeArrowheads="1"/>
            </p:cNvSpPr>
            <p:nvPr/>
          </p:nvSpPr>
          <p:spPr bwMode="auto">
            <a:xfrm>
              <a:off x="2906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1" name="Oval 15"/>
            <p:cNvSpPr>
              <a:spLocks noChangeArrowheads="1"/>
            </p:cNvSpPr>
            <p:nvPr/>
          </p:nvSpPr>
          <p:spPr bwMode="auto">
            <a:xfrm>
              <a:off x="4304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 algn="ctr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2" name="Text Box 16"/>
            <p:cNvSpPr txBox="1">
              <a:spLocks noChangeArrowheads="1"/>
            </p:cNvSpPr>
            <p:nvPr/>
          </p:nvSpPr>
          <p:spPr bwMode="auto">
            <a:xfrm>
              <a:off x="1332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P</a:t>
              </a:r>
            </a:p>
          </p:txBody>
        </p:sp>
        <p:sp>
          <p:nvSpPr>
            <p:cNvPr id="618513" name="Text Box 17"/>
            <p:cNvSpPr txBox="1">
              <a:spLocks noChangeArrowheads="1"/>
            </p:cNvSpPr>
            <p:nvPr/>
          </p:nvSpPr>
          <p:spPr bwMode="auto">
            <a:xfrm>
              <a:off x="2651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8514" name="Text Box 18"/>
            <p:cNvSpPr txBox="1">
              <a:spLocks noChangeArrowheads="1"/>
            </p:cNvSpPr>
            <p:nvPr/>
          </p:nvSpPr>
          <p:spPr bwMode="auto">
            <a:xfrm>
              <a:off x="4050" y="3006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8515" name="Line 19"/>
            <p:cNvSpPr>
              <a:spLocks noChangeShapeType="1"/>
            </p:cNvSpPr>
            <p:nvPr/>
          </p:nvSpPr>
          <p:spPr bwMode="auto">
            <a:xfrm>
              <a:off x="2270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6" name="Line 20"/>
            <p:cNvSpPr>
              <a:spLocks noChangeShapeType="1"/>
            </p:cNvSpPr>
            <p:nvPr/>
          </p:nvSpPr>
          <p:spPr bwMode="auto">
            <a:xfrm>
              <a:off x="290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7" name="Line 21"/>
            <p:cNvSpPr>
              <a:spLocks noChangeShapeType="1"/>
            </p:cNvSpPr>
            <p:nvPr/>
          </p:nvSpPr>
          <p:spPr bwMode="auto">
            <a:xfrm>
              <a:off x="379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8" name="Line 22"/>
            <p:cNvSpPr>
              <a:spLocks noChangeShapeType="1"/>
            </p:cNvSpPr>
            <p:nvPr/>
          </p:nvSpPr>
          <p:spPr bwMode="auto">
            <a:xfrm>
              <a:off x="265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19" name="Line 23"/>
            <p:cNvSpPr>
              <a:spLocks noChangeShapeType="1"/>
            </p:cNvSpPr>
            <p:nvPr/>
          </p:nvSpPr>
          <p:spPr bwMode="auto">
            <a:xfrm flipH="1">
              <a:off x="2270" y="3498"/>
              <a:ext cx="2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20" name="Line 24"/>
            <p:cNvSpPr>
              <a:spLocks noChangeShapeType="1"/>
            </p:cNvSpPr>
            <p:nvPr/>
          </p:nvSpPr>
          <p:spPr bwMode="auto">
            <a:xfrm>
              <a:off x="354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 flipH="1">
              <a:off x="2905" y="3498"/>
              <a:ext cx="2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22" name="Text Box 26"/>
            <p:cNvSpPr txBox="1">
              <a:spLocks noChangeArrowheads="1"/>
            </p:cNvSpPr>
            <p:nvPr/>
          </p:nvSpPr>
          <p:spPr bwMode="auto">
            <a:xfrm>
              <a:off x="2423" y="3339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x</a:t>
              </a:r>
            </a:p>
          </p:txBody>
        </p:sp>
        <p:sp>
          <p:nvSpPr>
            <p:cNvPr id="618523" name="Text Box 27"/>
            <p:cNvSpPr txBox="1">
              <a:spLocks noChangeArrowheads="1"/>
            </p:cNvSpPr>
            <p:nvPr/>
          </p:nvSpPr>
          <p:spPr bwMode="auto">
            <a:xfrm>
              <a:off x="3022" y="3339"/>
              <a:ext cx="76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 L-x</a:t>
              </a:r>
            </a:p>
          </p:txBody>
        </p:sp>
        <p:sp>
          <p:nvSpPr>
            <p:cNvPr id="618524" name="Text Box 28"/>
            <p:cNvSpPr txBox="1">
              <a:spLocks noChangeArrowheads="1"/>
            </p:cNvSpPr>
            <p:nvPr/>
          </p:nvSpPr>
          <p:spPr bwMode="auto">
            <a:xfrm>
              <a:off x="1162" y="324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18525" name="Text Box 29"/>
            <p:cNvSpPr txBox="1">
              <a:spLocks noChangeArrowheads="1"/>
            </p:cNvSpPr>
            <p:nvPr/>
          </p:nvSpPr>
          <p:spPr bwMode="auto">
            <a:xfrm>
              <a:off x="2160" y="2961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18526" name="Text Box 30"/>
            <p:cNvSpPr txBox="1">
              <a:spLocks noChangeArrowheads="1"/>
            </p:cNvSpPr>
            <p:nvPr/>
          </p:nvSpPr>
          <p:spPr bwMode="auto">
            <a:xfrm>
              <a:off x="3647" y="297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693E-9BC8-469E-9370-78CFC9AAB211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609600" y="1219200"/>
          <a:ext cx="6951663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3" name="文档" r:id="rId3" imgW="4620600" imgH="2171880" progId="Word.Document.8">
                  <p:embed/>
                </p:oleObj>
              </mc:Choice>
              <mc:Fallback>
                <p:oleObj name="文档" r:id="rId3" imgW="4620600" imgH="2171880" progId="Word.Document.8">
                  <p:embed/>
                  <p:pic>
                    <p:nvPicPr>
                      <p:cNvPr id="0" name="Picture 5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6951663" cy="3268663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525" name="Group 5"/>
          <p:cNvGrpSpPr/>
          <p:nvPr/>
        </p:nvGrpSpPr>
        <p:grpSpPr bwMode="auto">
          <a:xfrm>
            <a:off x="1803400" y="4511040"/>
            <a:ext cx="5391150" cy="1465263"/>
            <a:chOff x="1162" y="2704"/>
            <a:chExt cx="3396" cy="923"/>
          </a:xfrm>
        </p:grpSpPr>
        <p:sp>
          <p:nvSpPr>
            <p:cNvPr id="619526" name="Line 6"/>
            <p:cNvSpPr>
              <a:spLocks noChangeShapeType="1"/>
            </p:cNvSpPr>
            <p:nvPr/>
          </p:nvSpPr>
          <p:spPr bwMode="auto">
            <a:xfrm>
              <a:off x="1253" y="3278"/>
              <a:ext cx="3305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7" name="Oval 7"/>
            <p:cNvSpPr>
              <a:spLocks noChangeArrowheads="1"/>
            </p:cNvSpPr>
            <p:nvPr/>
          </p:nvSpPr>
          <p:spPr bwMode="auto">
            <a:xfrm>
              <a:off x="2270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8" name="Oval 8"/>
            <p:cNvSpPr>
              <a:spLocks noChangeArrowheads="1"/>
            </p:cNvSpPr>
            <p:nvPr/>
          </p:nvSpPr>
          <p:spPr bwMode="auto">
            <a:xfrm>
              <a:off x="3729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29" name="Line 9"/>
            <p:cNvSpPr>
              <a:spLocks noChangeShapeType="1"/>
            </p:cNvSpPr>
            <p:nvPr/>
          </p:nvSpPr>
          <p:spPr bwMode="auto">
            <a:xfrm>
              <a:off x="2270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0" name="Line 10"/>
            <p:cNvSpPr>
              <a:spLocks noChangeShapeType="1"/>
            </p:cNvSpPr>
            <p:nvPr/>
          </p:nvSpPr>
          <p:spPr bwMode="auto">
            <a:xfrm>
              <a:off x="3795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1" name="Line 11"/>
            <p:cNvSpPr>
              <a:spLocks noChangeShapeType="1"/>
            </p:cNvSpPr>
            <p:nvPr/>
          </p:nvSpPr>
          <p:spPr bwMode="auto">
            <a:xfrm flipH="1">
              <a:off x="2270" y="2863"/>
              <a:ext cx="6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>
              <a:off x="3160" y="2863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3" name="Text Box 13"/>
            <p:cNvSpPr txBox="1">
              <a:spLocks noChangeArrowheads="1"/>
            </p:cNvSpPr>
            <p:nvPr/>
          </p:nvSpPr>
          <p:spPr bwMode="auto">
            <a:xfrm>
              <a:off x="2842" y="2704"/>
              <a:ext cx="763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L</a:t>
              </a:r>
            </a:p>
          </p:txBody>
        </p:sp>
        <p:sp>
          <p:nvSpPr>
            <p:cNvPr id="619534" name="Oval 14"/>
            <p:cNvSpPr>
              <a:spLocks noChangeArrowheads="1"/>
            </p:cNvSpPr>
            <p:nvPr/>
          </p:nvSpPr>
          <p:spPr bwMode="auto">
            <a:xfrm>
              <a:off x="1507" y="3263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5" name="Oval 15"/>
            <p:cNvSpPr>
              <a:spLocks noChangeArrowheads="1"/>
            </p:cNvSpPr>
            <p:nvPr/>
          </p:nvSpPr>
          <p:spPr bwMode="auto">
            <a:xfrm>
              <a:off x="2906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6" name="Oval 16"/>
            <p:cNvSpPr>
              <a:spLocks noChangeArrowheads="1"/>
            </p:cNvSpPr>
            <p:nvPr/>
          </p:nvSpPr>
          <p:spPr bwMode="auto">
            <a:xfrm>
              <a:off x="4304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 algn="ctr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37" name="Text Box 17"/>
            <p:cNvSpPr txBox="1">
              <a:spLocks noChangeArrowheads="1"/>
            </p:cNvSpPr>
            <p:nvPr/>
          </p:nvSpPr>
          <p:spPr bwMode="auto">
            <a:xfrm>
              <a:off x="1332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P</a:t>
              </a:r>
            </a:p>
          </p:txBody>
        </p:sp>
        <p:sp>
          <p:nvSpPr>
            <p:cNvPr id="619538" name="Text Box 18"/>
            <p:cNvSpPr txBox="1">
              <a:spLocks noChangeArrowheads="1"/>
            </p:cNvSpPr>
            <p:nvPr/>
          </p:nvSpPr>
          <p:spPr bwMode="auto">
            <a:xfrm>
              <a:off x="2651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9539" name="Text Box 19"/>
            <p:cNvSpPr txBox="1">
              <a:spLocks noChangeArrowheads="1"/>
            </p:cNvSpPr>
            <p:nvPr/>
          </p:nvSpPr>
          <p:spPr bwMode="auto">
            <a:xfrm>
              <a:off x="4050" y="3006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9540" name="Line 20"/>
            <p:cNvSpPr>
              <a:spLocks noChangeShapeType="1"/>
            </p:cNvSpPr>
            <p:nvPr/>
          </p:nvSpPr>
          <p:spPr bwMode="auto">
            <a:xfrm>
              <a:off x="2270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1" name="Line 21"/>
            <p:cNvSpPr>
              <a:spLocks noChangeShapeType="1"/>
            </p:cNvSpPr>
            <p:nvPr/>
          </p:nvSpPr>
          <p:spPr bwMode="auto">
            <a:xfrm>
              <a:off x="290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2" name="Line 22"/>
            <p:cNvSpPr>
              <a:spLocks noChangeShapeType="1"/>
            </p:cNvSpPr>
            <p:nvPr/>
          </p:nvSpPr>
          <p:spPr bwMode="auto">
            <a:xfrm>
              <a:off x="379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3" name="Line 23"/>
            <p:cNvSpPr>
              <a:spLocks noChangeShapeType="1"/>
            </p:cNvSpPr>
            <p:nvPr/>
          </p:nvSpPr>
          <p:spPr bwMode="auto">
            <a:xfrm>
              <a:off x="265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4" name="Line 24"/>
            <p:cNvSpPr>
              <a:spLocks noChangeShapeType="1"/>
            </p:cNvSpPr>
            <p:nvPr/>
          </p:nvSpPr>
          <p:spPr bwMode="auto">
            <a:xfrm flipH="1">
              <a:off x="2270" y="3498"/>
              <a:ext cx="2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>
              <a:off x="354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6" name="Line 26"/>
            <p:cNvSpPr>
              <a:spLocks noChangeShapeType="1"/>
            </p:cNvSpPr>
            <p:nvPr/>
          </p:nvSpPr>
          <p:spPr bwMode="auto">
            <a:xfrm flipH="1">
              <a:off x="2905" y="3498"/>
              <a:ext cx="2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47" name="Text Box 27"/>
            <p:cNvSpPr txBox="1">
              <a:spLocks noChangeArrowheads="1"/>
            </p:cNvSpPr>
            <p:nvPr/>
          </p:nvSpPr>
          <p:spPr bwMode="auto">
            <a:xfrm>
              <a:off x="2423" y="3339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x</a:t>
              </a:r>
            </a:p>
          </p:txBody>
        </p:sp>
        <p:sp>
          <p:nvSpPr>
            <p:cNvPr id="619548" name="Text Box 28"/>
            <p:cNvSpPr txBox="1">
              <a:spLocks noChangeArrowheads="1"/>
            </p:cNvSpPr>
            <p:nvPr/>
          </p:nvSpPr>
          <p:spPr bwMode="auto">
            <a:xfrm>
              <a:off x="3022" y="3339"/>
              <a:ext cx="76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 L-x</a:t>
              </a:r>
            </a:p>
          </p:txBody>
        </p:sp>
        <p:sp>
          <p:nvSpPr>
            <p:cNvPr id="619549" name="Text Box 29"/>
            <p:cNvSpPr txBox="1">
              <a:spLocks noChangeArrowheads="1"/>
            </p:cNvSpPr>
            <p:nvPr/>
          </p:nvSpPr>
          <p:spPr bwMode="auto">
            <a:xfrm>
              <a:off x="1162" y="324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19550" name="Text Box 30"/>
            <p:cNvSpPr txBox="1">
              <a:spLocks noChangeArrowheads="1"/>
            </p:cNvSpPr>
            <p:nvPr/>
          </p:nvSpPr>
          <p:spPr bwMode="auto">
            <a:xfrm>
              <a:off x="2160" y="2961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19551" name="Text Box 31"/>
            <p:cNvSpPr txBox="1">
              <a:spLocks noChangeArrowheads="1"/>
            </p:cNvSpPr>
            <p:nvPr/>
          </p:nvSpPr>
          <p:spPr bwMode="auto">
            <a:xfrm>
              <a:off x="3647" y="297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41AB-10AE-40BF-9A6E-15B3E820235D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620547" name="Object 3"/>
          <p:cNvGraphicFramePr>
            <a:graphicFrameLocks noChangeAspect="1"/>
          </p:cNvGraphicFramePr>
          <p:nvPr/>
        </p:nvGraphicFramePr>
        <p:xfrm>
          <a:off x="614363" y="1404938"/>
          <a:ext cx="8015287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7" name="文档" r:id="rId3" imgW="5369400" imgH="2209680" progId="Word.Document.8">
                  <p:embed/>
                </p:oleObj>
              </mc:Choice>
              <mc:Fallback>
                <p:oleObj name="文档" r:id="rId3" imgW="5369400" imgH="2209680" progId="Word.Document.8">
                  <p:embed/>
                  <p:pic>
                    <p:nvPicPr>
                      <p:cNvPr id="0" name="Picture 5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404938"/>
                        <a:ext cx="8015287" cy="3319462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548" name="Group 4"/>
          <p:cNvGrpSpPr/>
          <p:nvPr/>
        </p:nvGrpSpPr>
        <p:grpSpPr bwMode="auto">
          <a:xfrm>
            <a:off x="1752600" y="4494212"/>
            <a:ext cx="5391150" cy="1465263"/>
            <a:chOff x="1162" y="2704"/>
            <a:chExt cx="3396" cy="923"/>
          </a:xfrm>
        </p:grpSpPr>
        <p:sp>
          <p:nvSpPr>
            <p:cNvPr id="620549" name="Line 5"/>
            <p:cNvSpPr>
              <a:spLocks noChangeShapeType="1"/>
            </p:cNvSpPr>
            <p:nvPr/>
          </p:nvSpPr>
          <p:spPr bwMode="auto">
            <a:xfrm>
              <a:off x="1253" y="3278"/>
              <a:ext cx="3305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0" name="Oval 6"/>
            <p:cNvSpPr>
              <a:spLocks noChangeArrowheads="1"/>
            </p:cNvSpPr>
            <p:nvPr/>
          </p:nvSpPr>
          <p:spPr bwMode="auto">
            <a:xfrm>
              <a:off x="2270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1" name="Oval 7"/>
            <p:cNvSpPr>
              <a:spLocks noChangeArrowheads="1"/>
            </p:cNvSpPr>
            <p:nvPr/>
          </p:nvSpPr>
          <p:spPr bwMode="auto">
            <a:xfrm>
              <a:off x="3729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2" name="Line 8"/>
            <p:cNvSpPr>
              <a:spLocks noChangeShapeType="1"/>
            </p:cNvSpPr>
            <p:nvPr/>
          </p:nvSpPr>
          <p:spPr bwMode="auto">
            <a:xfrm>
              <a:off x="2270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3" name="Line 9"/>
            <p:cNvSpPr>
              <a:spLocks noChangeShapeType="1"/>
            </p:cNvSpPr>
            <p:nvPr/>
          </p:nvSpPr>
          <p:spPr bwMode="auto">
            <a:xfrm>
              <a:off x="3795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4" name="Line 10"/>
            <p:cNvSpPr>
              <a:spLocks noChangeShapeType="1"/>
            </p:cNvSpPr>
            <p:nvPr/>
          </p:nvSpPr>
          <p:spPr bwMode="auto">
            <a:xfrm flipH="1">
              <a:off x="2270" y="2863"/>
              <a:ext cx="6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5" name="Line 11"/>
            <p:cNvSpPr>
              <a:spLocks noChangeShapeType="1"/>
            </p:cNvSpPr>
            <p:nvPr/>
          </p:nvSpPr>
          <p:spPr bwMode="auto">
            <a:xfrm>
              <a:off x="3160" y="2863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6" name="Text Box 12"/>
            <p:cNvSpPr txBox="1">
              <a:spLocks noChangeArrowheads="1"/>
            </p:cNvSpPr>
            <p:nvPr/>
          </p:nvSpPr>
          <p:spPr bwMode="auto">
            <a:xfrm>
              <a:off x="2842" y="2704"/>
              <a:ext cx="763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L</a:t>
              </a:r>
            </a:p>
          </p:txBody>
        </p:sp>
        <p:sp>
          <p:nvSpPr>
            <p:cNvPr id="620557" name="Oval 13"/>
            <p:cNvSpPr>
              <a:spLocks noChangeArrowheads="1"/>
            </p:cNvSpPr>
            <p:nvPr/>
          </p:nvSpPr>
          <p:spPr bwMode="auto">
            <a:xfrm>
              <a:off x="1507" y="3263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8" name="Oval 14"/>
            <p:cNvSpPr>
              <a:spLocks noChangeArrowheads="1"/>
            </p:cNvSpPr>
            <p:nvPr/>
          </p:nvSpPr>
          <p:spPr bwMode="auto">
            <a:xfrm>
              <a:off x="2906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59" name="Oval 15"/>
            <p:cNvSpPr>
              <a:spLocks noChangeArrowheads="1"/>
            </p:cNvSpPr>
            <p:nvPr/>
          </p:nvSpPr>
          <p:spPr bwMode="auto">
            <a:xfrm>
              <a:off x="4304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 algn="ctr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0" name="Text Box 16"/>
            <p:cNvSpPr txBox="1">
              <a:spLocks noChangeArrowheads="1"/>
            </p:cNvSpPr>
            <p:nvPr/>
          </p:nvSpPr>
          <p:spPr bwMode="auto">
            <a:xfrm>
              <a:off x="1332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P</a:t>
              </a:r>
            </a:p>
          </p:txBody>
        </p:sp>
        <p:sp>
          <p:nvSpPr>
            <p:cNvPr id="620561" name="Text Box 17"/>
            <p:cNvSpPr txBox="1">
              <a:spLocks noChangeArrowheads="1"/>
            </p:cNvSpPr>
            <p:nvPr/>
          </p:nvSpPr>
          <p:spPr bwMode="auto">
            <a:xfrm>
              <a:off x="2651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4050" y="3006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20563" name="Line 19"/>
            <p:cNvSpPr>
              <a:spLocks noChangeShapeType="1"/>
            </p:cNvSpPr>
            <p:nvPr/>
          </p:nvSpPr>
          <p:spPr bwMode="auto">
            <a:xfrm>
              <a:off x="2270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4" name="Line 20"/>
            <p:cNvSpPr>
              <a:spLocks noChangeShapeType="1"/>
            </p:cNvSpPr>
            <p:nvPr/>
          </p:nvSpPr>
          <p:spPr bwMode="auto">
            <a:xfrm>
              <a:off x="290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5" name="Line 21"/>
            <p:cNvSpPr>
              <a:spLocks noChangeShapeType="1"/>
            </p:cNvSpPr>
            <p:nvPr/>
          </p:nvSpPr>
          <p:spPr bwMode="auto">
            <a:xfrm>
              <a:off x="379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6" name="Line 22"/>
            <p:cNvSpPr>
              <a:spLocks noChangeShapeType="1"/>
            </p:cNvSpPr>
            <p:nvPr/>
          </p:nvSpPr>
          <p:spPr bwMode="auto">
            <a:xfrm>
              <a:off x="265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7" name="Line 23"/>
            <p:cNvSpPr>
              <a:spLocks noChangeShapeType="1"/>
            </p:cNvSpPr>
            <p:nvPr/>
          </p:nvSpPr>
          <p:spPr bwMode="auto">
            <a:xfrm flipH="1">
              <a:off x="2270" y="3498"/>
              <a:ext cx="2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8" name="Line 24"/>
            <p:cNvSpPr>
              <a:spLocks noChangeShapeType="1"/>
            </p:cNvSpPr>
            <p:nvPr/>
          </p:nvSpPr>
          <p:spPr bwMode="auto">
            <a:xfrm>
              <a:off x="354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9" name="Line 25"/>
            <p:cNvSpPr>
              <a:spLocks noChangeShapeType="1"/>
            </p:cNvSpPr>
            <p:nvPr/>
          </p:nvSpPr>
          <p:spPr bwMode="auto">
            <a:xfrm flipH="1">
              <a:off x="2905" y="3498"/>
              <a:ext cx="2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70" name="Text Box 26"/>
            <p:cNvSpPr txBox="1">
              <a:spLocks noChangeArrowheads="1"/>
            </p:cNvSpPr>
            <p:nvPr/>
          </p:nvSpPr>
          <p:spPr bwMode="auto">
            <a:xfrm>
              <a:off x="2423" y="3339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x</a:t>
              </a:r>
            </a:p>
          </p:txBody>
        </p:sp>
        <p:sp>
          <p:nvSpPr>
            <p:cNvPr id="620571" name="Text Box 27"/>
            <p:cNvSpPr txBox="1">
              <a:spLocks noChangeArrowheads="1"/>
            </p:cNvSpPr>
            <p:nvPr/>
          </p:nvSpPr>
          <p:spPr bwMode="auto">
            <a:xfrm>
              <a:off x="3022" y="3339"/>
              <a:ext cx="76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 L-x</a:t>
              </a:r>
            </a:p>
          </p:txBody>
        </p:sp>
        <p:sp>
          <p:nvSpPr>
            <p:cNvPr id="620572" name="Text Box 28"/>
            <p:cNvSpPr txBox="1">
              <a:spLocks noChangeArrowheads="1"/>
            </p:cNvSpPr>
            <p:nvPr/>
          </p:nvSpPr>
          <p:spPr bwMode="auto">
            <a:xfrm>
              <a:off x="1162" y="324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0573" name="Text Box 29"/>
            <p:cNvSpPr txBox="1">
              <a:spLocks noChangeArrowheads="1"/>
            </p:cNvSpPr>
            <p:nvPr/>
          </p:nvSpPr>
          <p:spPr bwMode="auto">
            <a:xfrm>
              <a:off x="2160" y="2961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20574" name="Text Box 30"/>
            <p:cNvSpPr txBox="1">
              <a:spLocks noChangeArrowheads="1"/>
            </p:cNvSpPr>
            <p:nvPr/>
          </p:nvSpPr>
          <p:spPr bwMode="auto">
            <a:xfrm>
              <a:off x="3647" y="297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F3C6-B75E-4C2D-8955-D15585847BC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620712" y="16002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CC"/>
                </a:solidFill>
              </a:rPr>
              <a:t> </a:t>
            </a:r>
            <a:r>
              <a:rPr lang="zh-CN" altLang="en-US" sz="2400"/>
              <a:t>势能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925512" y="2057400"/>
            <a:ext cx="33988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应力与应变成正比：</a:t>
            </a:r>
          </a:p>
        </p:txBody>
      </p:sp>
      <p:grpSp>
        <p:nvGrpSpPr>
          <p:cNvPr id="584710" name="Group 6"/>
          <p:cNvGrpSpPr/>
          <p:nvPr/>
        </p:nvGrpSpPr>
        <p:grpSpPr bwMode="auto">
          <a:xfrm>
            <a:off x="4887912" y="1600200"/>
            <a:ext cx="4103688" cy="3240088"/>
            <a:chOff x="3016" y="2024"/>
            <a:chExt cx="2585" cy="2041"/>
          </a:xfrm>
        </p:grpSpPr>
        <p:sp>
          <p:nvSpPr>
            <p:cNvPr id="584711" name="Rectangle 7"/>
            <p:cNvSpPr>
              <a:spLocks noChangeArrowheads="1"/>
            </p:cNvSpPr>
            <p:nvPr/>
          </p:nvSpPr>
          <p:spPr bwMode="auto">
            <a:xfrm>
              <a:off x="3016" y="2024"/>
              <a:ext cx="2585" cy="204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2" name="AutoShape 8"/>
            <p:cNvSpPr>
              <a:spLocks noChangeAspect="1" noChangeArrowheads="1"/>
            </p:cNvSpPr>
            <p:nvPr/>
          </p:nvSpPr>
          <p:spPr bwMode="auto">
            <a:xfrm>
              <a:off x="3061" y="2114"/>
              <a:ext cx="2371" cy="183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3" name="AutoShape 9"/>
            <p:cNvSpPr>
              <a:spLocks noChangeArrowheads="1"/>
            </p:cNvSpPr>
            <p:nvPr/>
          </p:nvSpPr>
          <p:spPr bwMode="auto">
            <a:xfrm rot="5400000">
              <a:off x="4009" y="2247"/>
              <a:ext cx="379" cy="2086"/>
            </a:xfrm>
            <a:prstGeom prst="can">
              <a:avLst>
                <a:gd name="adj" fmla="val 41203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4" name="AutoShape 10"/>
            <p:cNvSpPr>
              <a:spLocks noChangeArrowheads="1"/>
            </p:cNvSpPr>
            <p:nvPr/>
          </p:nvSpPr>
          <p:spPr bwMode="auto">
            <a:xfrm rot="5400000">
              <a:off x="4057" y="2958"/>
              <a:ext cx="379" cy="663"/>
            </a:xfrm>
            <a:prstGeom prst="can">
              <a:avLst>
                <a:gd name="adj" fmla="val 51403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FFFF"/>
                </a:gs>
                <a:gs pos="100000">
                  <a:srgbClr val="FF6699"/>
                </a:gs>
              </a:gsLst>
              <a:lin ang="0" scaled="1"/>
            </a:gradFill>
            <a:ln w="9525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5" name="AutoShape 11"/>
            <p:cNvSpPr>
              <a:spLocks noChangeArrowheads="1"/>
            </p:cNvSpPr>
            <p:nvPr/>
          </p:nvSpPr>
          <p:spPr bwMode="auto">
            <a:xfrm rot="5400000">
              <a:off x="4009" y="1543"/>
              <a:ext cx="379" cy="2086"/>
            </a:xfrm>
            <a:prstGeom prst="can">
              <a:avLst>
                <a:gd name="adj" fmla="val 41203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6" name="AutoShape 12"/>
            <p:cNvSpPr>
              <a:spLocks noChangeArrowheads="1"/>
            </p:cNvSpPr>
            <p:nvPr/>
          </p:nvSpPr>
          <p:spPr bwMode="auto">
            <a:xfrm rot="5400000">
              <a:off x="3772" y="2349"/>
              <a:ext cx="379" cy="474"/>
            </a:xfrm>
            <a:prstGeom prst="can">
              <a:avLst>
                <a:gd name="adj" fmla="val 44781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FFFF"/>
                </a:gs>
                <a:gs pos="100000">
                  <a:srgbClr val="FF6699"/>
                </a:gs>
              </a:gsLst>
              <a:lin ang="0" scaled="1"/>
            </a:gradFill>
            <a:ln w="9525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7" name="Line 13"/>
            <p:cNvSpPr>
              <a:spLocks noChangeShapeType="1"/>
            </p:cNvSpPr>
            <p:nvPr/>
          </p:nvSpPr>
          <p:spPr bwMode="auto">
            <a:xfrm>
              <a:off x="3251" y="3494"/>
              <a:ext cx="2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8" name="Line 14"/>
            <p:cNvSpPr>
              <a:spLocks noChangeShapeType="1"/>
            </p:cNvSpPr>
            <p:nvPr/>
          </p:nvSpPr>
          <p:spPr bwMode="auto">
            <a:xfrm>
              <a:off x="3237" y="2791"/>
              <a:ext cx="2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9" name="Line 15"/>
            <p:cNvSpPr>
              <a:spLocks noChangeShapeType="1"/>
            </p:cNvSpPr>
            <p:nvPr/>
          </p:nvSpPr>
          <p:spPr bwMode="auto">
            <a:xfrm>
              <a:off x="3251" y="2818"/>
              <a:ext cx="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0" name="Line 16"/>
            <p:cNvSpPr>
              <a:spLocks noChangeShapeType="1"/>
            </p:cNvSpPr>
            <p:nvPr/>
          </p:nvSpPr>
          <p:spPr bwMode="auto">
            <a:xfrm>
              <a:off x="3820" y="2818"/>
              <a:ext cx="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1" name="Line 17"/>
            <p:cNvSpPr>
              <a:spLocks noChangeShapeType="1"/>
            </p:cNvSpPr>
            <p:nvPr/>
          </p:nvSpPr>
          <p:spPr bwMode="auto">
            <a:xfrm>
              <a:off x="4104" y="2818"/>
              <a:ext cx="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2" name="Line 18"/>
            <p:cNvSpPr>
              <a:spLocks noChangeShapeType="1"/>
            </p:cNvSpPr>
            <p:nvPr/>
          </p:nvSpPr>
          <p:spPr bwMode="auto">
            <a:xfrm flipH="1">
              <a:off x="4104" y="2976"/>
              <a:ext cx="2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84723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1" y="2751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4" name="Picture 2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40" y="2882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5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35" y="3704"/>
              <a:ext cx="1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6" name="Picture 2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1" y="3482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7" name="Picture 2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32" y="2840"/>
              <a:ext cx="27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8" name="Picture 2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42" y="2832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29" name="Picture 2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42" y="354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730" name="Line 26"/>
            <p:cNvSpPr>
              <a:spLocks noChangeShapeType="1"/>
            </p:cNvSpPr>
            <p:nvPr/>
          </p:nvSpPr>
          <p:spPr bwMode="auto">
            <a:xfrm>
              <a:off x="3820" y="3100"/>
              <a:ext cx="1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1" name="Line 27"/>
            <p:cNvSpPr>
              <a:spLocks noChangeShapeType="1"/>
            </p:cNvSpPr>
            <p:nvPr/>
          </p:nvSpPr>
          <p:spPr bwMode="auto">
            <a:xfrm>
              <a:off x="4009" y="3522"/>
              <a:ext cx="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2" name="Line 28"/>
            <p:cNvSpPr>
              <a:spLocks noChangeShapeType="1"/>
            </p:cNvSpPr>
            <p:nvPr/>
          </p:nvSpPr>
          <p:spPr bwMode="auto">
            <a:xfrm>
              <a:off x="3820" y="3663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3" name="Line 29"/>
            <p:cNvSpPr>
              <a:spLocks noChangeShapeType="1"/>
            </p:cNvSpPr>
            <p:nvPr/>
          </p:nvSpPr>
          <p:spPr bwMode="auto">
            <a:xfrm>
              <a:off x="4104" y="3100"/>
              <a:ext cx="1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4" name="Line 30"/>
            <p:cNvSpPr>
              <a:spLocks noChangeShapeType="1"/>
            </p:cNvSpPr>
            <p:nvPr/>
          </p:nvSpPr>
          <p:spPr bwMode="auto">
            <a:xfrm>
              <a:off x="4484" y="3522"/>
              <a:ext cx="1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5" name="Line 31"/>
            <p:cNvSpPr>
              <a:spLocks noChangeShapeType="1"/>
            </p:cNvSpPr>
            <p:nvPr/>
          </p:nvSpPr>
          <p:spPr bwMode="auto">
            <a:xfrm>
              <a:off x="4104" y="3663"/>
              <a:ext cx="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84736" name="Picture 3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032" y="2491"/>
              <a:ext cx="16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37" name="Picture 3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02" y="2184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738" name="Picture 3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709" y="2197"/>
              <a:ext cx="16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739" name="Line 35"/>
            <p:cNvSpPr>
              <a:spLocks noChangeShapeType="1"/>
            </p:cNvSpPr>
            <p:nvPr/>
          </p:nvSpPr>
          <p:spPr bwMode="auto">
            <a:xfrm flipH="1">
              <a:off x="3242" y="297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40" name="Line 36"/>
            <p:cNvSpPr>
              <a:spLocks noChangeShapeType="1"/>
            </p:cNvSpPr>
            <p:nvPr/>
          </p:nvSpPr>
          <p:spPr bwMode="auto">
            <a:xfrm>
              <a:off x="3651" y="2976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741" name="Object 37"/>
            <p:cNvGraphicFramePr>
              <a:graphicFrameLocks noChangeAspect="1"/>
            </p:cNvGraphicFramePr>
            <p:nvPr/>
          </p:nvGraphicFramePr>
          <p:xfrm>
            <a:off x="4014" y="3781"/>
            <a:ext cx="58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5" name="公式" r:id="rId13" imgW="13392000" imgH="6489720" progId="">
                    <p:embed/>
                  </p:oleObj>
                </mc:Choice>
                <mc:Fallback>
                  <p:oleObj name="公式" r:id="rId13" imgW="13392000" imgH="6489720" progId="">
                    <p:embed/>
                    <p:pic>
                      <p:nvPicPr>
                        <p:cNvPr id="0" name="Picture 6" descr="image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781"/>
                          <a:ext cx="585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742" name="Object 38"/>
          <p:cNvGraphicFramePr>
            <a:graphicFrameLocks noChangeAspect="1"/>
          </p:cNvGraphicFramePr>
          <p:nvPr/>
        </p:nvGraphicFramePr>
        <p:xfrm>
          <a:off x="1611312" y="2667000"/>
          <a:ext cx="1398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公式" r:id="rId15" imgW="22328280" imgH="12585600" progId="">
                  <p:embed/>
                </p:oleObj>
              </mc:Choice>
              <mc:Fallback>
                <p:oleObj name="公式" r:id="rId15" imgW="22328280" imgH="12585600" progId="">
                  <p:embed/>
                  <p:pic>
                    <p:nvPicPr>
                      <p:cNvPr id="0" name="Picture 5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2667000"/>
                        <a:ext cx="13985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43" name="Rectangle 39"/>
          <p:cNvSpPr>
            <a:spLocks noChangeArrowheads="1"/>
          </p:cNvSpPr>
          <p:nvPr/>
        </p:nvSpPr>
        <p:spPr bwMode="auto">
          <a:xfrm>
            <a:off x="773112" y="35052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胡克定律：</a:t>
            </a:r>
          </a:p>
        </p:txBody>
      </p:sp>
      <p:graphicFrame>
        <p:nvGraphicFramePr>
          <p:cNvPr id="584744" name="Object 40"/>
          <p:cNvGraphicFramePr>
            <a:graphicFrameLocks noChangeAspect="1"/>
          </p:cNvGraphicFramePr>
          <p:nvPr/>
        </p:nvGraphicFramePr>
        <p:xfrm>
          <a:off x="2754312" y="3581400"/>
          <a:ext cx="1189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公式" r:id="rId17" imgW="19078560" imgH="6489720" progId="">
                  <p:embed/>
                </p:oleObj>
              </mc:Choice>
              <mc:Fallback>
                <p:oleObj name="公式" r:id="rId17" imgW="19078560" imgH="6489720" progId="">
                  <p:embed/>
                  <p:pic>
                    <p:nvPicPr>
                      <p:cNvPr id="0" name="Picture 4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2" y="3581400"/>
                        <a:ext cx="1189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45" name="Object 41"/>
          <p:cNvGraphicFramePr>
            <a:graphicFrameLocks noChangeAspect="1"/>
          </p:cNvGraphicFramePr>
          <p:nvPr/>
        </p:nvGraphicFramePr>
        <p:xfrm>
          <a:off x="1611312" y="3962400"/>
          <a:ext cx="936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公式" r:id="rId19" imgW="15016680" imgH="12585600" progId="">
                  <p:embed/>
                </p:oleObj>
              </mc:Choice>
              <mc:Fallback>
                <p:oleObj name="公式" r:id="rId19" imgW="15016680" imgH="12585600" progId="">
                  <p:embed/>
                  <p:pic>
                    <p:nvPicPr>
                      <p:cNvPr id="0" name="Picture 3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3962400"/>
                        <a:ext cx="9366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46" name="Rectangle 42"/>
          <p:cNvSpPr>
            <a:spLocks noChangeArrowheads="1"/>
          </p:cNvSpPr>
          <p:nvPr/>
        </p:nvSpPr>
        <p:spPr bwMode="auto">
          <a:xfrm>
            <a:off x="849312" y="4800600"/>
            <a:ext cx="19780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弹性势能：</a:t>
            </a:r>
          </a:p>
        </p:txBody>
      </p:sp>
      <p:graphicFrame>
        <p:nvGraphicFramePr>
          <p:cNvPr id="584747" name="Object 43"/>
          <p:cNvGraphicFramePr>
            <a:graphicFrameLocks noChangeAspect="1"/>
          </p:cNvGraphicFramePr>
          <p:nvPr/>
        </p:nvGraphicFramePr>
        <p:xfrm>
          <a:off x="1230312" y="5334000"/>
          <a:ext cx="3478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21" imgW="55636560" imgH="12585600" progId="">
                  <p:embed/>
                </p:oleObj>
              </mc:Choice>
              <mc:Fallback>
                <p:oleObj name="公式" r:id="rId21" imgW="55636560" imgH="12585600" progId="">
                  <p:embed/>
                  <p:pic>
                    <p:nvPicPr>
                      <p:cNvPr id="0" name="Picture 2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2" y="5334000"/>
                        <a:ext cx="3478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48" name="Object 44"/>
          <p:cNvGraphicFramePr>
            <a:graphicFrameLocks noChangeAspect="1"/>
          </p:cNvGraphicFramePr>
          <p:nvPr/>
        </p:nvGraphicFramePr>
        <p:xfrm>
          <a:off x="4735512" y="5257800"/>
          <a:ext cx="375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公式" r:id="rId23" imgW="60104880" imgH="15024240" progId="">
                  <p:embed/>
                </p:oleObj>
              </mc:Choice>
              <mc:Fallback>
                <p:oleObj name="公式" r:id="rId23" imgW="60104880" imgH="15024240" progId="">
                  <p:embed/>
                  <p:pic>
                    <p:nvPicPr>
                      <p:cNvPr id="0" name="Picture 1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2" y="5257800"/>
                        <a:ext cx="3759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4580-1D8A-44F7-AA24-B036C0466B12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617475" name="Object 3"/>
          <p:cNvGraphicFramePr>
            <a:graphicFrameLocks noChangeAspect="1"/>
          </p:cNvGraphicFramePr>
          <p:nvPr/>
        </p:nvGraphicFramePr>
        <p:xfrm>
          <a:off x="688975" y="1447800"/>
          <a:ext cx="825500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1" name="文档" r:id="rId3" imgW="5483880" imgH="1117440" progId="Word.Document.8">
                  <p:embed/>
                </p:oleObj>
              </mc:Choice>
              <mc:Fallback>
                <p:oleObj name="文档" r:id="rId3" imgW="5483880" imgH="1117440" progId="Word.Document.8">
                  <p:embed/>
                  <p:pic>
                    <p:nvPicPr>
                      <p:cNvPr id="0" name="Picture 5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447800"/>
                        <a:ext cx="8255000" cy="1690687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76" name="Group 4"/>
          <p:cNvGrpSpPr/>
          <p:nvPr/>
        </p:nvGrpSpPr>
        <p:grpSpPr bwMode="auto">
          <a:xfrm>
            <a:off x="1752600" y="4494212"/>
            <a:ext cx="5391150" cy="1465263"/>
            <a:chOff x="1162" y="2704"/>
            <a:chExt cx="3396" cy="923"/>
          </a:xfrm>
        </p:grpSpPr>
        <p:sp>
          <p:nvSpPr>
            <p:cNvPr id="617477" name="Line 5"/>
            <p:cNvSpPr>
              <a:spLocks noChangeShapeType="1"/>
            </p:cNvSpPr>
            <p:nvPr/>
          </p:nvSpPr>
          <p:spPr bwMode="auto">
            <a:xfrm>
              <a:off x="1253" y="3278"/>
              <a:ext cx="3305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78" name="Oval 6"/>
            <p:cNvSpPr>
              <a:spLocks noChangeArrowheads="1"/>
            </p:cNvSpPr>
            <p:nvPr/>
          </p:nvSpPr>
          <p:spPr bwMode="auto">
            <a:xfrm>
              <a:off x="2270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79" name="Oval 7"/>
            <p:cNvSpPr>
              <a:spLocks noChangeArrowheads="1"/>
            </p:cNvSpPr>
            <p:nvPr/>
          </p:nvSpPr>
          <p:spPr bwMode="auto">
            <a:xfrm>
              <a:off x="3729" y="3249"/>
              <a:ext cx="59" cy="5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0" name="Line 8"/>
            <p:cNvSpPr>
              <a:spLocks noChangeShapeType="1"/>
            </p:cNvSpPr>
            <p:nvPr/>
          </p:nvSpPr>
          <p:spPr bwMode="auto">
            <a:xfrm>
              <a:off x="2270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1" name="Line 9"/>
            <p:cNvSpPr>
              <a:spLocks noChangeShapeType="1"/>
            </p:cNvSpPr>
            <p:nvPr/>
          </p:nvSpPr>
          <p:spPr bwMode="auto">
            <a:xfrm>
              <a:off x="3795" y="2749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2" name="Line 10"/>
            <p:cNvSpPr>
              <a:spLocks noChangeShapeType="1"/>
            </p:cNvSpPr>
            <p:nvPr/>
          </p:nvSpPr>
          <p:spPr bwMode="auto">
            <a:xfrm flipH="1">
              <a:off x="2270" y="2863"/>
              <a:ext cx="63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3" name="Line 11"/>
            <p:cNvSpPr>
              <a:spLocks noChangeShapeType="1"/>
            </p:cNvSpPr>
            <p:nvPr/>
          </p:nvSpPr>
          <p:spPr bwMode="auto">
            <a:xfrm>
              <a:off x="3160" y="2863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4" name="Text Box 12"/>
            <p:cNvSpPr txBox="1">
              <a:spLocks noChangeArrowheads="1"/>
            </p:cNvSpPr>
            <p:nvPr/>
          </p:nvSpPr>
          <p:spPr bwMode="auto">
            <a:xfrm>
              <a:off x="2842" y="2704"/>
              <a:ext cx="763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L</a:t>
              </a:r>
            </a:p>
          </p:txBody>
        </p:sp>
        <p:sp>
          <p:nvSpPr>
            <p:cNvPr id="617485" name="Oval 13"/>
            <p:cNvSpPr>
              <a:spLocks noChangeArrowheads="1"/>
            </p:cNvSpPr>
            <p:nvPr/>
          </p:nvSpPr>
          <p:spPr bwMode="auto">
            <a:xfrm>
              <a:off x="1507" y="3263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6" name="Oval 14"/>
            <p:cNvSpPr>
              <a:spLocks noChangeArrowheads="1"/>
            </p:cNvSpPr>
            <p:nvPr/>
          </p:nvSpPr>
          <p:spPr bwMode="auto">
            <a:xfrm>
              <a:off x="2906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7" name="Oval 15"/>
            <p:cNvSpPr>
              <a:spLocks noChangeArrowheads="1"/>
            </p:cNvSpPr>
            <p:nvPr/>
          </p:nvSpPr>
          <p:spPr bwMode="auto">
            <a:xfrm>
              <a:off x="4304" y="3258"/>
              <a:ext cx="34" cy="34"/>
            </a:xfrm>
            <a:prstGeom prst="ellipse">
              <a:avLst/>
            </a:prstGeom>
            <a:solidFill>
              <a:srgbClr val="006666"/>
            </a:solidFill>
            <a:ln w="19050" algn="ctr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88" name="Text Box 16"/>
            <p:cNvSpPr txBox="1">
              <a:spLocks noChangeArrowheads="1"/>
            </p:cNvSpPr>
            <p:nvPr/>
          </p:nvSpPr>
          <p:spPr bwMode="auto">
            <a:xfrm>
              <a:off x="1332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P</a:t>
              </a:r>
            </a:p>
          </p:txBody>
        </p:sp>
        <p:sp>
          <p:nvSpPr>
            <p:cNvPr id="617489" name="Text Box 17"/>
            <p:cNvSpPr txBox="1">
              <a:spLocks noChangeArrowheads="1"/>
            </p:cNvSpPr>
            <p:nvPr/>
          </p:nvSpPr>
          <p:spPr bwMode="auto">
            <a:xfrm>
              <a:off x="2651" y="300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7490" name="Text Box 18"/>
            <p:cNvSpPr txBox="1">
              <a:spLocks noChangeArrowheads="1"/>
            </p:cNvSpPr>
            <p:nvPr/>
          </p:nvSpPr>
          <p:spPr bwMode="auto">
            <a:xfrm>
              <a:off x="4050" y="3006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6666"/>
                  </a:solidFill>
                </a:rPr>
                <a:t>   P</a:t>
              </a:r>
            </a:p>
          </p:txBody>
        </p:sp>
        <p:sp>
          <p:nvSpPr>
            <p:cNvPr id="617491" name="Line 19"/>
            <p:cNvSpPr>
              <a:spLocks noChangeShapeType="1"/>
            </p:cNvSpPr>
            <p:nvPr/>
          </p:nvSpPr>
          <p:spPr bwMode="auto">
            <a:xfrm>
              <a:off x="2270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2" name="Line 20"/>
            <p:cNvSpPr>
              <a:spLocks noChangeShapeType="1"/>
            </p:cNvSpPr>
            <p:nvPr/>
          </p:nvSpPr>
          <p:spPr bwMode="auto">
            <a:xfrm>
              <a:off x="290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3" name="Line 21"/>
            <p:cNvSpPr>
              <a:spLocks noChangeShapeType="1"/>
            </p:cNvSpPr>
            <p:nvPr/>
          </p:nvSpPr>
          <p:spPr bwMode="auto">
            <a:xfrm>
              <a:off x="3795" y="3384"/>
              <a:ext cx="0" cy="22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4" name="Line 22"/>
            <p:cNvSpPr>
              <a:spLocks noChangeShapeType="1"/>
            </p:cNvSpPr>
            <p:nvPr/>
          </p:nvSpPr>
          <p:spPr bwMode="auto">
            <a:xfrm>
              <a:off x="265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5" name="Line 23"/>
            <p:cNvSpPr>
              <a:spLocks noChangeShapeType="1"/>
            </p:cNvSpPr>
            <p:nvPr/>
          </p:nvSpPr>
          <p:spPr bwMode="auto">
            <a:xfrm flipH="1">
              <a:off x="2270" y="3498"/>
              <a:ext cx="2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6" name="Line 24"/>
            <p:cNvSpPr>
              <a:spLocks noChangeShapeType="1"/>
            </p:cNvSpPr>
            <p:nvPr/>
          </p:nvSpPr>
          <p:spPr bwMode="auto">
            <a:xfrm>
              <a:off x="3541" y="3498"/>
              <a:ext cx="2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 flipH="1">
              <a:off x="2905" y="3498"/>
              <a:ext cx="2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98" name="Text Box 26"/>
            <p:cNvSpPr txBox="1">
              <a:spLocks noChangeArrowheads="1"/>
            </p:cNvSpPr>
            <p:nvPr/>
          </p:nvSpPr>
          <p:spPr bwMode="auto">
            <a:xfrm>
              <a:off x="2423" y="3339"/>
              <a:ext cx="50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x</a:t>
              </a:r>
            </a:p>
          </p:txBody>
        </p:sp>
        <p:sp>
          <p:nvSpPr>
            <p:cNvPr id="617499" name="Text Box 27"/>
            <p:cNvSpPr txBox="1">
              <a:spLocks noChangeArrowheads="1"/>
            </p:cNvSpPr>
            <p:nvPr/>
          </p:nvSpPr>
          <p:spPr bwMode="auto">
            <a:xfrm>
              <a:off x="3022" y="3339"/>
              <a:ext cx="762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  L-x</a:t>
              </a:r>
            </a:p>
          </p:txBody>
        </p:sp>
        <p:sp>
          <p:nvSpPr>
            <p:cNvPr id="617500" name="Text Box 28"/>
            <p:cNvSpPr txBox="1">
              <a:spLocks noChangeArrowheads="1"/>
            </p:cNvSpPr>
            <p:nvPr/>
          </p:nvSpPr>
          <p:spPr bwMode="auto">
            <a:xfrm>
              <a:off x="1162" y="324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17501" name="Text Box 29"/>
            <p:cNvSpPr txBox="1">
              <a:spLocks noChangeArrowheads="1"/>
            </p:cNvSpPr>
            <p:nvPr/>
          </p:nvSpPr>
          <p:spPr bwMode="auto">
            <a:xfrm>
              <a:off x="2160" y="2961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17502" name="Text Box 30"/>
            <p:cNvSpPr txBox="1">
              <a:spLocks noChangeArrowheads="1"/>
            </p:cNvSpPr>
            <p:nvPr/>
          </p:nvSpPr>
          <p:spPr bwMode="auto">
            <a:xfrm>
              <a:off x="3647" y="2976"/>
              <a:ext cx="509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S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C054-BEBD-4EA0-B431-B765D1FDFC7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29945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  </a:t>
            </a:r>
            <a:r>
              <a:rPr lang="en-US" altLang="zh-CN" sz="2400" dirty="0">
                <a:solidFill>
                  <a:srgbClr val="1C1C1C"/>
                </a:solidFill>
              </a:rPr>
              <a:t>AB</a:t>
            </a:r>
            <a:r>
              <a:rPr lang="zh-CN" altLang="en-US" sz="2400" dirty="0">
                <a:solidFill>
                  <a:srgbClr val="1C1C1C"/>
                </a:solidFill>
              </a:rPr>
              <a:t>为两相干波源，振幅均为</a:t>
            </a:r>
            <a:r>
              <a:rPr lang="en-US" altLang="zh-CN" sz="2400" dirty="0">
                <a:solidFill>
                  <a:srgbClr val="1C1C1C"/>
                </a:solidFill>
              </a:rPr>
              <a:t>5 cm</a:t>
            </a:r>
            <a:r>
              <a:rPr lang="zh-CN" altLang="en-US" sz="2400" dirty="0">
                <a:solidFill>
                  <a:srgbClr val="1C1C1C"/>
                </a:solidFill>
              </a:rPr>
              <a:t>，频率为</a:t>
            </a:r>
            <a:r>
              <a:rPr lang="en-US" altLang="zh-CN" sz="2400" dirty="0">
                <a:solidFill>
                  <a:srgbClr val="1C1C1C"/>
                </a:solidFill>
              </a:rPr>
              <a:t>100 Hz</a:t>
            </a:r>
            <a:r>
              <a:rPr lang="zh-CN" altLang="en-US" sz="2400" dirty="0">
                <a:solidFill>
                  <a:srgbClr val="1C1C1C"/>
                </a:solidFill>
              </a:rPr>
              <a:t>，波速为</a:t>
            </a:r>
            <a:r>
              <a:rPr lang="en-US" altLang="zh-CN" sz="2400" dirty="0">
                <a:solidFill>
                  <a:srgbClr val="1C1C1C"/>
                </a:solidFill>
              </a:rPr>
              <a:t>10 m/s</a:t>
            </a:r>
            <a:r>
              <a:rPr lang="zh-CN" altLang="en-US" sz="2400" dirty="0">
                <a:solidFill>
                  <a:srgbClr val="1C1C1C"/>
                </a:solidFill>
              </a:rPr>
              <a:t>。</a:t>
            </a:r>
            <a:r>
              <a:rPr lang="en-US" altLang="zh-CN" sz="2400" dirty="0">
                <a:solidFill>
                  <a:srgbClr val="1C1C1C"/>
                </a:solidFill>
              </a:rPr>
              <a:t>A</a:t>
            </a:r>
            <a:r>
              <a:rPr lang="zh-CN" altLang="en-US" sz="2400" dirty="0">
                <a:solidFill>
                  <a:srgbClr val="1C1C1C"/>
                </a:solidFill>
              </a:rPr>
              <a:t>点为波峰时，</a:t>
            </a:r>
            <a:r>
              <a:rPr lang="en-US" altLang="zh-CN" sz="2400" dirty="0">
                <a:solidFill>
                  <a:srgbClr val="1C1C1C"/>
                </a:solidFill>
              </a:rPr>
              <a:t>B</a:t>
            </a:r>
            <a:r>
              <a:rPr lang="zh-CN" altLang="en-US" sz="2400" dirty="0">
                <a:solidFill>
                  <a:srgbClr val="1C1C1C"/>
                </a:solidFill>
              </a:rPr>
              <a:t>点恰为波谷，试确定两列波在</a:t>
            </a:r>
            <a:r>
              <a:rPr lang="en-US" altLang="zh-CN" sz="2400" dirty="0">
                <a:solidFill>
                  <a:srgbClr val="1C1C1C"/>
                </a:solidFill>
              </a:rPr>
              <a:t>P</a:t>
            </a:r>
            <a:r>
              <a:rPr lang="zh-CN" altLang="en-US" sz="2400" dirty="0">
                <a:solidFill>
                  <a:srgbClr val="1C1C1C"/>
                </a:solidFill>
              </a:rPr>
              <a:t>点干涉的结果。</a:t>
            </a:r>
          </a:p>
        </p:txBody>
      </p:sp>
      <p:grpSp>
        <p:nvGrpSpPr>
          <p:cNvPr id="621610" name="Group 42"/>
          <p:cNvGrpSpPr/>
          <p:nvPr/>
        </p:nvGrpSpPr>
        <p:grpSpPr bwMode="auto">
          <a:xfrm>
            <a:off x="4800600" y="1905000"/>
            <a:ext cx="4110038" cy="2230438"/>
            <a:chOff x="3013" y="1088"/>
            <a:chExt cx="2589" cy="1405"/>
          </a:xfrm>
        </p:grpSpPr>
        <p:sp>
          <p:nvSpPr>
            <p:cNvPr id="621611" name="Rectangle 43"/>
            <p:cNvSpPr>
              <a:spLocks noChangeArrowheads="1"/>
            </p:cNvSpPr>
            <p:nvPr/>
          </p:nvSpPr>
          <p:spPr bwMode="auto">
            <a:xfrm>
              <a:off x="3013" y="1570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15m</a:t>
              </a:r>
            </a:p>
          </p:txBody>
        </p:sp>
        <p:sp>
          <p:nvSpPr>
            <p:cNvPr id="621612" name="Oval 44"/>
            <p:cNvSpPr>
              <a:spLocks noChangeArrowheads="1"/>
            </p:cNvSpPr>
            <p:nvPr/>
          </p:nvSpPr>
          <p:spPr bwMode="auto">
            <a:xfrm>
              <a:off x="3431" y="2160"/>
              <a:ext cx="96" cy="9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13" name="Oval 45"/>
            <p:cNvSpPr>
              <a:spLocks noChangeArrowheads="1"/>
            </p:cNvSpPr>
            <p:nvPr/>
          </p:nvSpPr>
          <p:spPr bwMode="auto">
            <a:xfrm>
              <a:off x="5303" y="2160"/>
              <a:ext cx="96" cy="9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14" name="Line 46"/>
            <p:cNvSpPr>
              <a:spLocks noChangeShapeType="1"/>
            </p:cNvSpPr>
            <p:nvPr/>
          </p:nvSpPr>
          <p:spPr bwMode="auto">
            <a:xfrm>
              <a:off x="3527" y="220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15" name="Line 47"/>
            <p:cNvSpPr>
              <a:spLocks noChangeShapeType="1"/>
            </p:cNvSpPr>
            <p:nvPr/>
          </p:nvSpPr>
          <p:spPr bwMode="auto">
            <a:xfrm flipV="1">
              <a:off x="3479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16" name="Line 48"/>
            <p:cNvSpPr>
              <a:spLocks noChangeShapeType="1"/>
            </p:cNvSpPr>
            <p:nvPr/>
          </p:nvSpPr>
          <p:spPr bwMode="auto">
            <a:xfrm>
              <a:off x="3479" y="1344"/>
              <a:ext cx="18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17" name="Rectangle 49"/>
            <p:cNvSpPr>
              <a:spLocks noChangeArrowheads="1"/>
            </p:cNvSpPr>
            <p:nvPr/>
          </p:nvSpPr>
          <p:spPr bwMode="auto">
            <a:xfrm>
              <a:off x="3243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A</a:t>
              </a:r>
            </a:p>
          </p:txBody>
        </p:sp>
        <p:sp>
          <p:nvSpPr>
            <p:cNvPr id="621618" name="Rectangle 50"/>
            <p:cNvSpPr>
              <a:spLocks noChangeArrowheads="1"/>
            </p:cNvSpPr>
            <p:nvPr/>
          </p:nvSpPr>
          <p:spPr bwMode="auto">
            <a:xfrm>
              <a:off x="5369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B</a:t>
              </a:r>
            </a:p>
          </p:txBody>
        </p:sp>
        <p:sp>
          <p:nvSpPr>
            <p:cNvPr id="621619" name="Rectangle 51"/>
            <p:cNvSpPr>
              <a:spLocks noChangeArrowheads="1"/>
            </p:cNvSpPr>
            <p:nvPr/>
          </p:nvSpPr>
          <p:spPr bwMode="auto">
            <a:xfrm>
              <a:off x="3287" y="10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P</a:t>
              </a:r>
            </a:p>
          </p:txBody>
        </p:sp>
        <p:sp>
          <p:nvSpPr>
            <p:cNvPr id="621620" name="Line 52"/>
            <p:cNvSpPr>
              <a:spLocks noChangeShapeType="1"/>
            </p:cNvSpPr>
            <p:nvPr/>
          </p:nvSpPr>
          <p:spPr bwMode="auto">
            <a:xfrm>
              <a:off x="3287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21" name="Line 53"/>
            <p:cNvSpPr>
              <a:spLocks noChangeShapeType="1"/>
            </p:cNvSpPr>
            <p:nvPr/>
          </p:nvSpPr>
          <p:spPr bwMode="auto">
            <a:xfrm>
              <a:off x="3287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22" name="Line 54"/>
            <p:cNvSpPr>
              <a:spLocks noChangeShapeType="1"/>
            </p:cNvSpPr>
            <p:nvPr/>
          </p:nvSpPr>
          <p:spPr bwMode="auto">
            <a:xfrm>
              <a:off x="3479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23" name="Line 55"/>
            <p:cNvSpPr>
              <a:spLocks noChangeShapeType="1"/>
            </p:cNvSpPr>
            <p:nvPr/>
          </p:nvSpPr>
          <p:spPr bwMode="auto">
            <a:xfrm>
              <a:off x="5351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24" name="Rectangle 56"/>
            <p:cNvSpPr>
              <a:spLocks noChangeArrowheads="1"/>
            </p:cNvSpPr>
            <p:nvPr/>
          </p:nvSpPr>
          <p:spPr bwMode="auto">
            <a:xfrm>
              <a:off x="4147" y="2205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20m</a:t>
              </a:r>
            </a:p>
          </p:txBody>
        </p:sp>
        <p:sp>
          <p:nvSpPr>
            <p:cNvPr id="621625" name="Line 57"/>
            <p:cNvSpPr>
              <a:spLocks noChangeShapeType="1"/>
            </p:cNvSpPr>
            <p:nvPr/>
          </p:nvSpPr>
          <p:spPr bwMode="auto">
            <a:xfrm flipH="1">
              <a:off x="3470" y="234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6" name="Line 58"/>
            <p:cNvSpPr>
              <a:spLocks noChangeShapeType="1"/>
            </p:cNvSpPr>
            <p:nvPr/>
          </p:nvSpPr>
          <p:spPr bwMode="auto">
            <a:xfrm>
              <a:off x="4830" y="234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7" name="Line 59"/>
            <p:cNvSpPr>
              <a:spLocks noChangeShapeType="1"/>
            </p:cNvSpPr>
            <p:nvPr/>
          </p:nvSpPr>
          <p:spPr bwMode="auto">
            <a:xfrm flipV="1">
              <a:off x="3379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8" name="Line 60"/>
            <p:cNvSpPr>
              <a:spLocks noChangeShapeType="1"/>
            </p:cNvSpPr>
            <p:nvPr/>
          </p:nvSpPr>
          <p:spPr bwMode="auto">
            <a:xfrm>
              <a:off x="3379" y="19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1629" name="Rectangle 61"/>
          <p:cNvSpPr>
            <a:spLocks noChangeArrowheads="1"/>
          </p:cNvSpPr>
          <p:nvPr/>
        </p:nvSpPr>
        <p:spPr bwMode="auto">
          <a:xfrm>
            <a:off x="685800" y="23622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graphicFrame>
        <p:nvGraphicFramePr>
          <p:cNvPr id="621630" name="Object 62"/>
          <p:cNvGraphicFramePr>
            <a:graphicFrameLocks noChangeAspect="1"/>
          </p:cNvGraphicFramePr>
          <p:nvPr/>
        </p:nvGraphicFramePr>
        <p:xfrm>
          <a:off x="1409700" y="2438400"/>
          <a:ext cx="3275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3" name="公式" r:id="rId3" imgW="52387200" imgH="8521560" progId="">
                  <p:embed/>
                </p:oleObj>
              </mc:Choice>
              <mc:Fallback>
                <p:oleObj name="公式" r:id="rId3" imgW="52387200" imgH="8521560" progId="">
                  <p:embed/>
                  <p:pic>
                    <p:nvPicPr>
                      <p:cNvPr id="0" name="Picture 17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438400"/>
                        <a:ext cx="3275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31" name="Object 63"/>
          <p:cNvGraphicFramePr>
            <a:graphicFrameLocks noChangeAspect="1"/>
          </p:cNvGraphicFramePr>
          <p:nvPr/>
        </p:nvGraphicFramePr>
        <p:xfrm>
          <a:off x="1371600" y="3124200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4" name="公式" r:id="rId5" imgW="28015200" imgH="12585600" progId="">
                  <p:embed/>
                </p:oleObj>
              </mc:Choice>
              <mc:Fallback>
                <p:oleObj name="公式" r:id="rId5" imgW="28015200" imgH="12585600" progId="">
                  <p:embed/>
                  <p:pic>
                    <p:nvPicPr>
                      <p:cNvPr id="0" name="Picture 18" descr="image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752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32" name="Rectangle 64"/>
          <p:cNvSpPr>
            <a:spLocks noChangeArrowheads="1"/>
          </p:cNvSpPr>
          <p:nvPr/>
        </p:nvSpPr>
        <p:spPr bwMode="auto">
          <a:xfrm>
            <a:off x="685800" y="4038600"/>
            <a:ext cx="24669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设</a:t>
            </a:r>
            <a:r>
              <a:rPr lang="en-US" altLang="zh-CN" sz="2400">
                <a:solidFill>
                  <a:srgbClr val="1C1C1C"/>
                </a:solidFill>
              </a:rPr>
              <a:t>A</a:t>
            </a:r>
            <a:r>
              <a:rPr lang="zh-CN" altLang="en-US" sz="2400">
                <a:solidFill>
                  <a:srgbClr val="1C1C1C"/>
                </a:solidFill>
              </a:rPr>
              <a:t>比</a:t>
            </a:r>
            <a:r>
              <a:rPr lang="en-US" altLang="zh-CN" sz="2400">
                <a:solidFill>
                  <a:srgbClr val="1C1C1C"/>
                </a:solidFill>
              </a:rPr>
              <a:t>B</a:t>
            </a:r>
            <a:r>
              <a:rPr lang="zh-CN" altLang="en-US" sz="2400">
                <a:solidFill>
                  <a:srgbClr val="1C1C1C"/>
                </a:solidFill>
              </a:rPr>
              <a:t>超前</a:t>
            </a:r>
            <a:r>
              <a:rPr lang="zh-CN" altLang="en-US" sz="2400">
                <a:solidFill>
                  <a:srgbClr val="1C1C1C"/>
                </a:solidFill>
                <a:sym typeface="Symbol" panose="05050102010706020507" pitchFamily="18" charset="2"/>
              </a:rPr>
              <a:t></a:t>
            </a:r>
          </a:p>
        </p:txBody>
      </p:sp>
      <p:graphicFrame>
        <p:nvGraphicFramePr>
          <p:cNvPr id="621633" name="Object 65"/>
          <p:cNvGraphicFramePr>
            <a:graphicFrameLocks noChangeAspect="1"/>
          </p:cNvGraphicFramePr>
          <p:nvPr/>
        </p:nvGraphicFramePr>
        <p:xfrm>
          <a:off x="3200400" y="4038600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5" name="公式" r:id="rId7" imgW="24359400" imgH="6896160" progId="">
                  <p:embed/>
                </p:oleObj>
              </mc:Choice>
              <mc:Fallback>
                <p:oleObj name="公式" r:id="rId7" imgW="24359400" imgH="6896160" progId="">
                  <p:embed/>
                  <p:pic>
                    <p:nvPicPr>
                      <p:cNvPr id="0" name="Picture 19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1524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34" name="Object 66"/>
          <p:cNvGraphicFramePr>
            <a:graphicFrameLocks noChangeAspect="1"/>
          </p:cNvGraphicFramePr>
          <p:nvPr/>
        </p:nvGraphicFramePr>
        <p:xfrm>
          <a:off x="1219200" y="4572000"/>
          <a:ext cx="67500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6" name="公式" r:id="rId9" imgW="107630280" imgH="12585600" progId="">
                  <p:embed/>
                </p:oleObj>
              </mc:Choice>
              <mc:Fallback>
                <p:oleObj name="公式" r:id="rId9" imgW="107630280" imgH="12585600" progId="">
                  <p:embed/>
                  <p:pic>
                    <p:nvPicPr>
                      <p:cNvPr id="0" name="Picture 20" descr="image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67500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35" name="Rectangle 67"/>
          <p:cNvSpPr>
            <a:spLocks noChangeArrowheads="1"/>
          </p:cNvSpPr>
          <p:nvPr/>
        </p:nvSpPr>
        <p:spPr bwMode="auto">
          <a:xfrm>
            <a:off x="1066800" y="57150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反相位（干涉相消）</a:t>
            </a:r>
          </a:p>
        </p:txBody>
      </p:sp>
      <p:sp>
        <p:nvSpPr>
          <p:cNvPr id="621636" name="Rectangle 68"/>
          <p:cNvSpPr>
            <a:spLocks noChangeArrowheads="1"/>
          </p:cNvSpPr>
          <p:nvPr/>
        </p:nvSpPr>
        <p:spPr bwMode="auto">
          <a:xfrm>
            <a:off x="7162800" y="5715000"/>
            <a:ext cx="1676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1C1C1C"/>
                </a:solidFill>
              </a:rPr>
              <a:t>P</a:t>
            </a:r>
            <a:r>
              <a:rPr lang="zh-CN" altLang="en-US" sz="2400">
                <a:solidFill>
                  <a:srgbClr val="1C1C1C"/>
                </a:solidFill>
              </a:rPr>
              <a:t>点静止</a:t>
            </a:r>
          </a:p>
        </p:txBody>
      </p:sp>
      <p:sp>
        <p:nvSpPr>
          <p:cNvPr id="621639" name="Text Box 71"/>
          <p:cNvSpPr txBox="1">
            <a:spLocks noChangeArrowheads="1"/>
          </p:cNvSpPr>
          <p:nvPr/>
        </p:nvSpPr>
        <p:spPr bwMode="auto">
          <a:xfrm>
            <a:off x="4495800" y="5715000"/>
            <a:ext cx="1152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振幅</a:t>
            </a:r>
          </a:p>
        </p:txBody>
      </p:sp>
      <p:graphicFrame>
        <p:nvGraphicFramePr>
          <p:cNvPr id="621640" name="Object 72"/>
          <p:cNvGraphicFramePr>
            <a:graphicFrameLocks noChangeAspect="1"/>
          </p:cNvGraphicFramePr>
          <p:nvPr/>
        </p:nvGraphicFramePr>
        <p:xfrm>
          <a:off x="5943600" y="5791200"/>
          <a:ext cx="76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7" name="公式" r:id="rId11" imgW="12173400" imgH="5676840" progId="">
                  <p:embed/>
                </p:oleObj>
              </mc:Choice>
              <mc:Fallback>
                <p:oleObj name="公式" r:id="rId11" imgW="12173400" imgH="5676840" progId="">
                  <p:embed/>
                  <p:pic>
                    <p:nvPicPr>
                      <p:cNvPr id="0" name="Picture 21" descr="image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91200"/>
                        <a:ext cx="762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2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632" grpId="0" bldLvl="0" animBg="1" autoUpdateAnimBg="0"/>
      <p:bldP spid="621635" grpId="0" bldLvl="0" animBg="1" autoUpdateAnimBg="0"/>
      <p:bldP spid="621636" grpId="0" bldLvl="0" animBg="1" autoUpdateAnimBg="0"/>
      <p:bldP spid="62163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C4F9-199C-4842-ABBB-8A46C6B998B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01000" cy="193899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1C1C1C"/>
                </a:solidFill>
              </a:rPr>
              <a:t>两相干波源</a:t>
            </a:r>
            <a:r>
              <a:rPr lang="en-US" altLang="zh-CN" sz="2400" dirty="0">
                <a:solidFill>
                  <a:srgbClr val="1C1C1C"/>
                </a:solidFill>
              </a:rPr>
              <a:t>S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1</a:t>
            </a:r>
            <a:r>
              <a:rPr lang="zh-CN" altLang="en-US" sz="2400" dirty="0">
                <a:solidFill>
                  <a:srgbClr val="1C1C1C"/>
                </a:solidFill>
              </a:rPr>
              <a:t>和</a:t>
            </a:r>
            <a:r>
              <a:rPr lang="en-US" altLang="zh-CN" sz="2400" dirty="0">
                <a:solidFill>
                  <a:srgbClr val="1C1C1C"/>
                </a:solidFill>
              </a:rPr>
              <a:t>S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2</a:t>
            </a:r>
            <a:r>
              <a:rPr lang="zh-CN" altLang="en-US" sz="2400" dirty="0">
                <a:solidFill>
                  <a:srgbClr val="1C1C1C"/>
                </a:solidFill>
              </a:rPr>
              <a:t>的间距为 </a:t>
            </a:r>
            <a:r>
              <a:rPr lang="en-US" altLang="zh-CN" sz="2400" i="1" dirty="0">
                <a:solidFill>
                  <a:srgbClr val="1C1C1C"/>
                </a:solidFill>
              </a:rPr>
              <a:t>d</a:t>
            </a:r>
            <a:r>
              <a:rPr lang="en-US" altLang="zh-CN" sz="2400" dirty="0">
                <a:solidFill>
                  <a:srgbClr val="1C1C1C"/>
                </a:solidFill>
              </a:rPr>
              <a:t> = 30 m</a:t>
            </a:r>
            <a:r>
              <a:rPr lang="zh-CN" altLang="en-US" sz="2400" dirty="0">
                <a:solidFill>
                  <a:srgbClr val="1C1C1C"/>
                </a:solidFill>
              </a:rPr>
              <a:t>，且都在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轴上，</a:t>
            </a:r>
            <a:r>
              <a:rPr lang="en-US" altLang="zh-CN" sz="2400" dirty="0">
                <a:solidFill>
                  <a:srgbClr val="1C1C1C"/>
                </a:solidFill>
              </a:rPr>
              <a:t>S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1</a:t>
            </a:r>
            <a:r>
              <a:rPr lang="zh-CN" altLang="en-US" sz="2400" dirty="0">
                <a:solidFill>
                  <a:srgbClr val="1C1C1C"/>
                </a:solidFill>
              </a:rPr>
              <a:t>位于原点</a:t>
            </a:r>
            <a:r>
              <a:rPr lang="en-US" altLang="zh-CN" sz="2400" dirty="0">
                <a:solidFill>
                  <a:srgbClr val="1C1C1C"/>
                </a:solidFill>
              </a:rPr>
              <a:t>O</a:t>
            </a:r>
            <a:r>
              <a:rPr lang="zh-CN" altLang="en-US" sz="2400" dirty="0">
                <a:solidFill>
                  <a:srgbClr val="1C1C1C"/>
                </a:solidFill>
              </a:rPr>
              <a:t>。设由两波源分别发出两列波沿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dirty="0">
                <a:solidFill>
                  <a:srgbClr val="1C1C1C"/>
                </a:solidFill>
              </a:rPr>
              <a:t> </a:t>
            </a:r>
            <a:r>
              <a:rPr lang="zh-CN" altLang="en-US" sz="2400" dirty="0">
                <a:solidFill>
                  <a:srgbClr val="1C1C1C"/>
                </a:solidFill>
              </a:rPr>
              <a:t>轴传播，波速相同，强度保持不变。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1</a:t>
            </a:r>
            <a:r>
              <a:rPr lang="en-US" altLang="zh-CN" sz="2400" dirty="0">
                <a:solidFill>
                  <a:srgbClr val="1C1C1C"/>
                </a:solidFill>
              </a:rPr>
              <a:t> = 9 m</a:t>
            </a:r>
            <a:r>
              <a:rPr lang="zh-CN" altLang="en-US" sz="2400" dirty="0">
                <a:solidFill>
                  <a:srgbClr val="1C1C1C"/>
                </a:solidFill>
              </a:rPr>
              <a:t>和 </a:t>
            </a:r>
            <a:r>
              <a:rPr lang="en-US" altLang="zh-CN" sz="2400" i="1" dirty="0">
                <a:solidFill>
                  <a:srgbClr val="1C1C1C"/>
                </a:solidFill>
              </a:rPr>
              <a:t>x</a:t>
            </a:r>
            <a:r>
              <a:rPr lang="en-US" altLang="zh-CN" sz="2400" baseline="-25000" dirty="0">
                <a:solidFill>
                  <a:srgbClr val="1C1C1C"/>
                </a:solidFill>
              </a:rPr>
              <a:t>2</a:t>
            </a:r>
            <a:r>
              <a:rPr lang="en-US" altLang="zh-CN" sz="2400" dirty="0">
                <a:solidFill>
                  <a:srgbClr val="1C1C1C"/>
                </a:solidFill>
              </a:rPr>
              <a:t>= 12 m</a:t>
            </a:r>
            <a:r>
              <a:rPr lang="zh-CN" altLang="en-US" sz="2400" dirty="0">
                <a:solidFill>
                  <a:srgbClr val="1C1C1C"/>
                </a:solidFill>
              </a:rPr>
              <a:t>处的两点是</a:t>
            </a:r>
            <a:r>
              <a:rPr lang="zh-CN" altLang="en-US" sz="2400" dirty="0">
                <a:solidFill>
                  <a:srgbClr val="0000CC"/>
                </a:solidFill>
              </a:rPr>
              <a:t>相邻</a:t>
            </a:r>
            <a:r>
              <a:rPr lang="zh-CN" altLang="en-US" sz="2400" dirty="0">
                <a:solidFill>
                  <a:srgbClr val="1C1C1C"/>
                </a:solidFill>
              </a:rPr>
              <a:t>的两个因干涉而静止的点。求两波长和两波源间最小相位差。</a:t>
            </a:r>
          </a:p>
        </p:txBody>
      </p:sp>
      <p:grpSp>
        <p:nvGrpSpPr>
          <p:cNvPr id="622596" name="Group 4"/>
          <p:cNvGrpSpPr/>
          <p:nvPr/>
        </p:nvGrpSpPr>
        <p:grpSpPr bwMode="auto">
          <a:xfrm>
            <a:off x="3429000" y="3000375"/>
            <a:ext cx="5370513" cy="1128713"/>
            <a:chOff x="2109" y="1752"/>
            <a:chExt cx="3383" cy="711"/>
          </a:xfrm>
        </p:grpSpPr>
        <p:sp>
          <p:nvSpPr>
            <p:cNvPr id="622597" name="Line 5"/>
            <p:cNvSpPr>
              <a:spLocks noChangeShapeType="1"/>
            </p:cNvSpPr>
            <p:nvPr/>
          </p:nvSpPr>
          <p:spPr bwMode="auto">
            <a:xfrm>
              <a:off x="2829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598" name="Line 6"/>
            <p:cNvSpPr>
              <a:spLocks noChangeShapeType="1"/>
            </p:cNvSpPr>
            <p:nvPr/>
          </p:nvSpPr>
          <p:spPr bwMode="auto">
            <a:xfrm>
              <a:off x="3645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599" name="Line 7"/>
            <p:cNvSpPr>
              <a:spLocks noChangeShapeType="1"/>
            </p:cNvSpPr>
            <p:nvPr/>
          </p:nvSpPr>
          <p:spPr bwMode="auto">
            <a:xfrm>
              <a:off x="3933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00" name="Line 8"/>
            <p:cNvSpPr>
              <a:spLocks noChangeShapeType="1"/>
            </p:cNvSpPr>
            <p:nvPr/>
          </p:nvSpPr>
          <p:spPr bwMode="auto">
            <a:xfrm>
              <a:off x="4605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01" name="Line 9"/>
            <p:cNvSpPr>
              <a:spLocks noChangeShapeType="1"/>
            </p:cNvSpPr>
            <p:nvPr/>
          </p:nvSpPr>
          <p:spPr bwMode="auto">
            <a:xfrm>
              <a:off x="2109" y="213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02" name="Rectangle 10"/>
            <p:cNvSpPr>
              <a:spLocks noChangeArrowheads="1"/>
            </p:cNvSpPr>
            <p:nvPr/>
          </p:nvSpPr>
          <p:spPr bwMode="auto">
            <a:xfrm>
              <a:off x="2562" y="208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622603" name="Rectangle 11"/>
            <p:cNvSpPr>
              <a:spLocks noChangeArrowheads="1"/>
            </p:cNvSpPr>
            <p:nvPr/>
          </p:nvSpPr>
          <p:spPr bwMode="auto">
            <a:xfrm>
              <a:off x="2685" y="175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S</a:t>
              </a:r>
              <a:r>
                <a:rPr kumimoji="1" lang="en-US" altLang="zh-CN" sz="2800" b="1" baseline="-25000"/>
                <a:t>1</a:t>
              </a:r>
            </a:p>
          </p:txBody>
        </p:sp>
        <p:sp>
          <p:nvSpPr>
            <p:cNvPr id="622604" name="Rectangle 12"/>
            <p:cNvSpPr>
              <a:spLocks noChangeArrowheads="1"/>
            </p:cNvSpPr>
            <p:nvPr/>
          </p:nvSpPr>
          <p:spPr bwMode="auto">
            <a:xfrm>
              <a:off x="4461" y="175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S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622605" name="Rectangle 13"/>
            <p:cNvSpPr>
              <a:spLocks noChangeArrowheads="1"/>
            </p:cNvSpPr>
            <p:nvPr/>
          </p:nvSpPr>
          <p:spPr bwMode="auto">
            <a:xfrm>
              <a:off x="3501" y="1800"/>
              <a:ext cx="2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r>
                <a:rPr kumimoji="1" lang="en-US" altLang="zh-CN" sz="2800" b="1" baseline="-25000"/>
                <a:t>1</a:t>
              </a:r>
            </a:p>
          </p:txBody>
        </p:sp>
        <p:sp>
          <p:nvSpPr>
            <p:cNvPr id="622606" name="Rectangle 14"/>
            <p:cNvSpPr>
              <a:spLocks noChangeArrowheads="1"/>
            </p:cNvSpPr>
            <p:nvPr/>
          </p:nvSpPr>
          <p:spPr bwMode="auto">
            <a:xfrm>
              <a:off x="3789" y="1800"/>
              <a:ext cx="2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622607" name="Line 15"/>
            <p:cNvSpPr>
              <a:spLocks noChangeShapeType="1"/>
            </p:cNvSpPr>
            <p:nvPr/>
          </p:nvSpPr>
          <p:spPr bwMode="auto">
            <a:xfrm>
              <a:off x="2829" y="21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08" name="Line 16"/>
            <p:cNvSpPr>
              <a:spLocks noChangeShapeType="1"/>
            </p:cNvSpPr>
            <p:nvPr/>
          </p:nvSpPr>
          <p:spPr bwMode="auto">
            <a:xfrm>
              <a:off x="4605" y="21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09" name="Rectangle 17"/>
            <p:cNvSpPr>
              <a:spLocks noChangeArrowheads="1"/>
            </p:cNvSpPr>
            <p:nvPr/>
          </p:nvSpPr>
          <p:spPr bwMode="auto">
            <a:xfrm>
              <a:off x="3515" y="21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d</a:t>
              </a:r>
            </a:p>
          </p:txBody>
        </p:sp>
        <p:sp>
          <p:nvSpPr>
            <p:cNvPr id="622610" name="Rectangle 18"/>
            <p:cNvSpPr>
              <a:spLocks noChangeArrowheads="1"/>
            </p:cNvSpPr>
            <p:nvPr/>
          </p:nvSpPr>
          <p:spPr bwMode="auto">
            <a:xfrm>
              <a:off x="5277" y="208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622611" name="Line 19"/>
            <p:cNvSpPr>
              <a:spLocks noChangeShapeType="1"/>
            </p:cNvSpPr>
            <p:nvPr/>
          </p:nvSpPr>
          <p:spPr bwMode="auto">
            <a:xfrm flipH="1">
              <a:off x="2834" y="22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12" name="Line 20"/>
            <p:cNvSpPr>
              <a:spLocks noChangeShapeType="1"/>
            </p:cNvSpPr>
            <p:nvPr/>
          </p:nvSpPr>
          <p:spPr bwMode="auto">
            <a:xfrm>
              <a:off x="4014" y="2243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2613" name="Rectangle 21"/>
          <p:cNvSpPr>
            <a:spLocks noChangeArrowheads="1"/>
          </p:cNvSpPr>
          <p:nvPr/>
        </p:nvSpPr>
        <p:spPr bwMode="auto">
          <a:xfrm>
            <a:off x="685800" y="3076575"/>
            <a:ext cx="1057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sp>
        <p:nvSpPr>
          <p:cNvPr id="622614" name="Rectangle 22"/>
          <p:cNvSpPr>
            <a:spLocks noChangeArrowheads="1"/>
          </p:cNvSpPr>
          <p:nvPr/>
        </p:nvSpPr>
        <p:spPr bwMode="auto">
          <a:xfrm>
            <a:off x="838200" y="4143375"/>
            <a:ext cx="47513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设</a:t>
            </a:r>
            <a:r>
              <a:rPr lang="en-US" altLang="zh-CN" sz="2400">
                <a:solidFill>
                  <a:srgbClr val="1C1C1C"/>
                </a:solidFill>
              </a:rPr>
              <a:t>S</a:t>
            </a:r>
            <a:r>
              <a:rPr lang="en-US" altLang="zh-CN" sz="2400" baseline="-250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和</a:t>
            </a:r>
            <a:r>
              <a:rPr lang="en-US" altLang="zh-CN" sz="2400">
                <a:solidFill>
                  <a:srgbClr val="1C1C1C"/>
                </a:solidFill>
              </a:rPr>
              <a:t>S</a:t>
            </a:r>
            <a:r>
              <a:rPr lang="en-US" altLang="zh-CN" sz="2400" baseline="-25000">
                <a:solidFill>
                  <a:srgbClr val="1C1C1C"/>
                </a:solidFill>
              </a:rPr>
              <a:t>2</a:t>
            </a:r>
            <a:r>
              <a:rPr lang="zh-CN" altLang="en-US" sz="2400">
                <a:solidFill>
                  <a:srgbClr val="1C1C1C"/>
                </a:solidFill>
              </a:rPr>
              <a:t>的振动相位分别为：</a:t>
            </a:r>
          </a:p>
        </p:txBody>
      </p:sp>
      <p:graphicFrame>
        <p:nvGraphicFramePr>
          <p:cNvPr id="622615" name="Object 23"/>
          <p:cNvGraphicFramePr>
            <a:graphicFrameLocks noChangeAspect="1"/>
          </p:cNvGraphicFramePr>
          <p:nvPr/>
        </p:nvGraphicFramePr>
        <p:xfrm>
          <a:off x="5334000" y="4141787"/>
          <a:ext cx="330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3" name="公式" r:id="rId3" imgW="5267880" imgH="6896160" progId="">
                  <p:embed/>
                </p:oleObj>
              </mc:Choice>
              <mc:Fallback>
                <p:oleObj name="公式" r:id="rId3" imgW="5267880" imgH="6896160" progId="">
                  <p:embed/>
                  <p:pic>
                    <p:nvPicPr>
                      <p:cNvPr id="0" name="Picture 11" descr="image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41787"/>
                        <a:ext cx="330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16" name="Object 24"/>
          <p:cNvGraphicFramePr>
            <a:graphicFrameLocks noChangeAspect="1"/>
          </p:cNvGraphicFramePr>
          <p:nvPr/>
        </p:nvGraphicFramePr>
        <p:xfrm>
          <a:off x="6324600" y="4141787"/>
          <a:ext cx="38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4" name="公式" r:id="rId5" imgW="6080400" imgH="6896160" progId="">
                  <p:embed/>
                </p:oleObj>
              </mc:Choice>
              <mc:Fallback>
                <p:oleObj name="公式" r:id="rId5" imgW="6080400" imgH="6896160" progId="">
                  <p:embed/>
                  <p:pic>
                    <p:nvPicPr>
                      <p:cNvPr id="0" name="Picture 12" descr="image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41787"/>
                        <a:ext cx="381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17" name="Rectangle 25"/>
          <p:cNvSpPr>
            <a:spLocks noChangeArrowheads="1"/>
          </p:cNvSpPr>
          <p:nvPr/>
        </p:nvSpPr>
        <p:spPr bwMode="auto">
          <a:xfrm>
            <a:off x="914400" y="4829175"/>
            <a:ext cx="33401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 baseline="-250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点的振动相位差：</a:t>
            </a:r>
          </a:p>
        </p:txBody>
      </p:sp>
      <p:graphicFrame>
        <p:nvGraphicFramePr>
          <p:cNvPr id="622618" name="Object 26"/>
          <p:cNvGraphicFramePr>
            <a:graphicFrameLocks noChangeAspect="1"/>
          </p:cNvGraphicFramePr>
          <p:nvPr/>
        </p:nvGraphicFramePr>
        <p:xfrm>
          <a:off x="1790700" y="5438775"/>
          <a:ext cx="52498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55" name="公式" r:id="rId7" imgW="83664360" imgH="12585600" progId="">
                  <p:embed/>
                </p:oleObj>
              </mc:Choice>
              <mc:Fallback>
                <p:oleObj name="公式" r:id="rId7" imgW="83664360" imgH="12585600" progId="">
                  <p:embed/>
                  <p:pic>
                    <p:nvPicPr>
                      <p:cNvPr id="0" name="Picture 13" descr="image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38775"/>
                        <a:ext cx="52498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19" name="Text Box 27"/>
          <p:cNvSpPr txBox="1">
            <a:spLocks noChangeArrowheads="1"/>
          </p:cNvSpPr>
          <p:nvPr/>
        </p:nvSpPr>
        <p:spPr bwMode="auto">
          <a:xfrm>
            <a:off x="7696200" y="5591175"/>
            <a:ext cx="1219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14" grpId="0" bldLvl="0" animBg="1" autoUpdateAnimBg="0"/>
      <p:bldP spid="622617" grpId="0" bldLvl="0" animBg="1" autoUpdateAnimBg="0"/>
      <p:bldP spid="62261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/>
              <a:t>波的干涉、驻波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AC01-E0C1-491B-9A4A-C7B3B3F553EF}" type="slidenum">
              <a:rPr lang="en-US" altLang="zh-CN"/>
              <a:pPr/>
              <a:t>33</a:t>
            </a:fld>
            <a:endParaRPr lang="en-US" altLang="zh-CN"/>
          </a:p>
        </p:txBody>
      </p:sp>
      <p:grpSp>
        <p:nvGrpSpPr>
          <p:cNvPr id="623619" name="Group 3"/>
          <p:cNvGrpSpPr/>
          <p:nvPr/>
        </p:nvGrpSpPr>
        <p:grpSpPr bwMode="auto">
          <a:xfrm>
            <a:off x="3505200" y="1219200"/>
            <a:ext cx="5370513" cy="1128713"/>
            <a:chOff x="2109" y="1752"/>
            <a:chExt cx="3383" cy="711"/>
          </a:xfrm>
        </p:grpSpPr>
        <p:sp>
          <p:nvSpPr>
            <p:cNvPr id="623620" name="Line 4"/>
            <p:cNvSpPr>
              <a:spLocks noChangeShapeType="1"/>
            </p:cNvSpPr>
            <p:nvPr/>
          </p:nvSpPr>
          <p:spPr bwMode="auto">
            <a:xfrm>
              <a:off x="2829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21" name="Line 5"/>
            <p:cNvSpPr>
              <a:spLocks noChangeShapeType="1"/>
            </p:cNvSpPr>
            <p:nvPr/>
          </p:nvSpPr>
          <p:spPr bwMode="auto">
            <a:xfrm>
              <a:off x="3645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22" name="Line 6"/>
            <p:cNvSpPr>
              <a:spLocks noChangeShapeType="1"/>
            </p:cNvSpPr>
            <p:nvPr/>
          </p:nvSpPr>
          <p:spPr bwMode="auto">
            <a:xfrm>
              <a:off x="3933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23" name="Line 7"/>
            <p:cNvSpPr>
              <a:spLocks noChangeShapeType="1"/>
            </p:cNvSpPr>
            <p:nvPr/>
          </p:nvSpPr>
          <p:spPr bwMode="auto">
            <a:xfrm>
              <a:off x="4605" y="20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24" name="Line 8"/>
            <p:cNvSpPr>
              <a:spLocks noChangeShapeType="1"/>
            </p:cNvSpPr>
            <p:nvPr/>
          </p:nvSpPr>
          <p:spPr bwMode="auto">
            <a:xfrm>
              <a:off x="2109" y="213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25" name="Rectangle 9"/>
            <p:cNvSpPr>
              <a:spLocks noChangeArrowheads="1"/>
            </p:cNvSpPr>
            <p:nvPr/>
          </p:nvSpPr>
          <p:spPr bwMode="auto">
            <a:xfrm>
              <a:off x="2562" y="208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623626" name="Rectangle 10"/>
            <p:cNvSpPr>
              <a:spLocks noChangeArrowheads="1"/>
            </p:cNvSpPr>
            <p:nvPr/>
          </p:nvSpPr>
          <p:spPr bwMode="auto">
            <a:xfrm>
              <a:off x="2685" y="175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S</a:t>
              </a:r>
              <a:r>
                <a:rPr kumimoji="1" lang="en-US" altLang="zh-CN" sz="2800" b="1" baseline="-25000"/>
                <a:t>1</a:t>
              </a:r>
            </a:p>
          </p:txBody>
        </p:sp>
        <p:sp>
          <p:nvSpPr>
            <p:cNvPr id="623627" name="Rectangle 11"/>
            <p:cNvSpPr>
              <a:spLocks noChangeArrowheads="1"/>
            </p:cNvSpPr>
            <p:nvPr/>
          </p:nvSpPr>
          <p:spPr bwMode="auto">
            <a:xfrm>
              <a:off x="4461" y="175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S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623628" name="Rectangle 12"/>
            <p:cNvSpPr>
              <a:spLocks noChangeArrowheads="1"/>
            </p:cNvSpPr>
            <p:nvPr/>
          </p:nvSpPr>
          <p:spPr bwMode="auto">
            <a:xfrm>
              <a:off x="3501" y="1800"/>
              <a:ext cx="2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r>
                <a:rPr kumimoji="1" lang="en-US" altLang="zh-CN" sz="2800" b="1" baseline="-25000"/>
                <a:t>1</a:t>
              </a:r>
            </a:p>
          </p:txBody>
        </p:sp>
        <p:sp>
          <p:nvSpPr>
            <p:cNvPr id="623629" name="Rectangle 13"/>
            <p:cNvSpPr>
              <a:spLocks noChangeArrowheads="1"/>
            </p:cNvSpPr>
            <p:nvPr/>
          </p:nvSpPr>
          <p:spPr bwMode="auto">
            <a:xfrm>
              <a:off x="3789" y="1800"/>
              <a:ext cx="2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623630" name="Line 14"/>
            <p:cNvSpPr>
              <a:spLocks noChangeShapeType="1"/>
            </p:cNvSpPr>
            <p:nvPr/>
          </p:nvSpPr>
          <p:spPr bwMode="auto">
            <a:xfrm>
              <a:off x="2829" y="21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31" name="Line 15"/>
            <p:cNvSpPr>
              <a:spLocks noChangeShapeType="1"/>
            </p:cNvSpPr>
            <p:nvPr/>
          </p:nvSpPr>
          <p:spPr bwMode="auto">
            <a:xfrm>
              <a:off x="4605" y="21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32" name="Rectangle 16"/>
            <p:cNvSpPr>
              <a:spLocks noChangeArrowheads="1"/>
            </p:cNvSpPr>
            <p:nvPr/>
          </p:nvSpPr>
          <p:spPr bwMode="auto">
            <a:xfrm>
              <a:off x="3515" y="21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d</a:t>
              </a:r>
            </a:p>
          </p:txBody>
        </p:sp>
        <p:sp>
          <p:nvSpPr>
            <p:cNvPr id="623633" name="Rectangle 17"/>
            <p:cNvSpPr>
              <a:spLocks noChangeArrowheads="1"/>
            </p:cNvSpPr>
            <p:nvPr/>
          </p:nvSpPr>
          <p:spPr bwMode="auto">
            <a:xfrm>
              <a:off x="5277" y="208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623634" name="Line 18"/>
            <p:cNvSpPr>
              <a:spLocks noChangeShapeType="1"/>
            </p:cNvSpPr>
            <p:nvPr/>
          </p:nvSpPr>
          <p:spPr bwMode="auto">
            <a:xfrm flipH="1">
              <a:off x="2834" y="22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35" name="Line 19"/>
            <p:cNvSpPr>
              <a:spLocks noChangeShapeType="1"/>
            </p:cNvSpPr>
            <p:nvPr/>
          </p:nvSpPr>
          <p:spPr bwMode="auto">
            <a:xfrm>
              <a:off x="4014" y="2243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3636" name="Object 20"/>
          <p:cNvGraphicFramePr>
            <a:graphicFrameLocks noChangeAspect="1"/>
          </p:cNvGraphicFramePr>
          <p:nvPr/>
        </p:nvGraphicFramePr>
        <p:xfrm>
          <a:off x="1584325" y="2643188"/>
          <a:ext cx="52736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28" name="公式" r:id="rId3" imgW="84070800" imgH="12585600" progId="">
                  <p:embed/>
                </p:oleObj>
              </mc:Choice>
              <mc:Fallback>
                <p:oleObj name="公式" r:id="rId3" imgW="84070800" imgH="12585600" progId="">
                  <p:embed/>
                  <p:pic>
                    <p:nvPicPr>
                      <p:cNvPr id="0" name="Picture 20" descr="image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643188"/>
                        <a:ext cx="52736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914400" y="2057400"/>
            <a:ext cx="33401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1C1C1C"/>
                </a:solidFill>
              </a:rPr>
              <a:t>x</a:t>
            </a:r>
            <a:r>
              <a:rPr lang="en-US" altLang="zh-CN" sz="2400" baseline="-25000">
                <a:solidFill>
                  <a:srgbClr val="1C1C1C"/>
                </a:solidFill>
              </a:rPr>
              <a:t>2</a:t>
            </a:r>
            <a:r>
              <a:rPr lang="zh-CN" altLang="en-US" sz="2400">
                <a:solidFill>
                  <a:srgbClr val="1C1C1C"/>
                </a:solidFill>
              </a:rPr>
              <a:t>点的振动相位差：</a:t>
            </a:r>
          </a:p>
        </p:txBody>
      </p:sp>
      <p:sp>
        <p:nvSpPr>
          <p:cNvPr id="623638" name="Text Box 22"/>
          <p:cNvSpPr txBox="1">
            <a:spLocks noChangeArrowheads="1"/>
          </p:cNvSpPr>
          <p:nvPr/>
        </p:nvSpPr>
        <p:spPr bwMode="auto">
          <a:xfrm>
            <a:off x="7543800" y="2743200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（</a:t>
            </a:r>
            <a:r>
              <a:rPr lang="en-US" altLang="zh-CN" sz="2400">
                <a:solidFill>
                  <a:srgbClr val="1C1C1C"/>
                </a:solidFill>
              </a:rPr>
              <a:t>2</a:t>
            </a:r>
            <a:r>
              <a:rPr lang="zh-CN" altLang="en-US" sz="2400">
                <a:solidFill>
                  <a:srgbClr val="1C1C1C"/>
                </a:solidFill>
              </a:rPr>
              <a:t>）</a:t>
            </a:r>
          </a:p>
        </p:txBody>
      </p:sp>
      <p:sp>
        <p:nvSpPr>
          <p:cNvPr id="623639" name="Text Box 23"/>
          <p:cNvSpPr txBox="1">
            <a:spLocks noChangeArrowheads="1"/>
          </p:cNvSpPr>
          <p:nvPr/>
        </p:nvSpPr>
        <p:spPr bwMode="auto">
          <a:xfrm>
            <a:off x="762000" y="3581400"/>
            <a:ext cx="2590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C1C1C"/>
                </a:solidFill>
              </a:rPr>
              <a:t>（</a:t>
            </a:r>
            <a:r>
              <a:rPr lang="en-US" altLang="zh-CN" sz="2400" dirty="0">
                <a:solidFill>
                  <a:srgbClr val="1C1C1C"/>
                </a:solidFill>
              </a:rPr>
              <a:t>2</a:t>
            </a:r>
            <a:r>
              <a:rPr lang="zh-CN" altLang="en-US" sz="2400" dirty="0">
                <a:solidFill>
                  <a:srgbClr val="1C1C1C"/>
                </a:solidFill>
              </a:rPr>
              <a:t>）</a:t>
            </a:r>
            <a:r>
              <a:rPr lang="en-US" altLang="zh-CN" sz="2400" dirty="0">
                <a:solidFill>
                  <a:srgbClr val="1C1C1C"/>
                </a:solidFill>
              </a:rPr>
              <a:t>-</a:t>
            </a:r>
            <a:r>
              <a:rPr lang="zh-CN" altLang="en-US" sz="2400" dirty="0">
                <a:solidFill>
                  <a:srgbClr val="1C1C1C"/>
                </a:solidFill>
              </a:rPr>
              <a:t>（</a:t>
            </a:r>
            <a:r>
              <a:rPr lang="en-US" altLang="zh-CN" sz="2400" dirty="0">
                <a:solidFill>
                  <a:srgbClr val="1C1C1C"/>
                </a:solidFill>
              </a:rPr>
              <a:t>1</a:t>
            </a:r>
            <a:r>
              <a:rPr lang="zh-CN" altLang="en-US" sz="2400" dirty="0">
                <a:solidFill>
                  <a:srgbClr val="1C1C1C"/>
                </a:solidFill>
              </a:rPr>
              <a:t>）</a:t>
            </a:r>
          </a:p>
        </p:txBody>
      </p:sp>
      <p:graphicFrame>
        <p:nvGraphicFramePr>
          <p:cNvPr id="623640" name="Object 24"/>
          <p:cNvGraphicFramePr>
            <a:graphicFrameLocks noChangeAspect="1"/>
          </p:cNvGraphicFramePr>
          <p:nvPr/>
        </p:nvGraphicFramePr>
        <p:xfrm>
          <a:off x="3276600" y="3405188"/>
          <a:ext cx="21383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29" name="公式" r:id="rId5" imgW="34108200" imgH="12585600" progId="">
                  <p:embed/>
                </p:oleObj>
              </mc:Choice>
              <mc:Fallback>
                <p:oleObj name="公式" r:id="rId5" imgW="34108200" imgH="12585600" progId="">
                  <p:embed/>
                  <p:pic>
                    <p:nvPicPr>
                      <p:cNvPr id="0" name="Picture 21" descr="image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05188"/>
                        <a:ext cx="213836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1" name="Object 25"/>
          <p:cNvGraphicFramePr>
            <a:graphicFrameLocks noChangeAspect="1"/>
          </p:cNvGraphicFramePr>
          <p:nvPr/>
        </p:nvGraphicFramePr>
        <p:xfrm>
          <a:off x="1828800" y="4191000"/>
          <a:ext cx="4168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30" name="公式" r:id="rId7" imgW="66603960" imgH="6896160" progId="">
                  <p:embed/>
                </p:oleObj>
              </mc:Choice>
              <mc:Fallback>
                <p:oleObj name="公式" r:id="rId7" imgW="66603960" imgH="6896160" progId="">
                  <p:embed/>
                  <p:pic>
                    <p:nvPicPr>
                      <p:cNvPr id="0" name="Picture 22" descr="image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4168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42" name="Rectangle 26"/>
          <p:cNvSpPr>
            <a:spLocks noChangeArrowheads="1"/>
          </p:cNvSpPr>
          <p:nvPr/>
        </p:nvSpPr>
        <p:spPr bwMode="auto">
          <a:xfrm>
            <a:off x="838200" y="4724400"/>
            <a:ext cx="20891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由（</a:t>
            </a:r>
            <a:r>
              <a:rPr lang="en-US" altLang="zh-CN" sz="2400">
                <a:solidFill>
                  <a:srgbClr val="1C1C1C"/>
                </a:solidFill>
              </a:rPr>
              <a:t>1</a:t>
            </a:r>
            <a:r>
              <a:rPr lang="zh-CN" altLang="en-US" sz="2400">
                <a:solidFill>
                  <a:srgbClr val="1C1C1C"/>
                </a:solidFill>
              </a:rPr>
              <a:t>）式</a:t>
            </a:r>
          </a:p>
        </p:txBody>
      </p:sp>
      <p:graphicFrame>
        <p:nvGraphicFramePr>
          <p:cNvPr id="623643" name="Object 27"/>
          <p:cNvGraphicFramePr>
            <a:graphicFrameLocks noChangeAspect="1"/>
          </p:cNvGraphicFramePr>
          <p:nvPr/>
        </p:nvGraphicFramePr>
        <p:xfrm>
          <a:off x="1828800" y="5029200"/>
          <a:ext cx="4113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31" name="公式" r:id="rId9" imgW="65791800" imgH="12585600" progId="">
                  <p:embed/>
                </p:oleObj>
              </mc:Choice>
              <mc:Fallback>
                <p:oleObj name="公式" r:id="rId9" imgW="65791800" imgH="12585600" progId="">
                  <p:embed/>
                  <p:pic>
                    <p:nvPicPr>
                      <p:cNvPr id="0" name="Picture 23" descr="image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4113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4" name="Object 28"/>
          <p:cNvGraphicFramePr>
            <a:graphicFrameLocks noChangeAspect="1"/>
          </p:cNvGraphicFramePr>
          <p:nvPr/>
        </p:nvGraphicFramePr>
        <p:xfrm>
          <a:off x="6007100" y="5257800"/>
          <a:ext cx="147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32" name="公式" r:id="rId11" imgW="23546880" imgH="6489720" progId="">
                  <p:embed/>
                </p:oleObj>
              </mc:Choice>
              <mc:Fallback>
                <p:oleObj name="公式" r:id="rId11" imgW="23546880" imgH="6489720" progId="">
                  <p:embed/>
                  <p:pic>
                    <p:nvPicPr>
                      <p:cNvPr id="0" name="Picture 24" descr="image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257800"/>
                        <a:ext cx="1471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45" name="Text Box 29"/>
          <p:cNvSpPr txBox="1">
            <a:spLocks noChangeArrowheads="1"/>
          </p:cNvSpPr>
          <p:nvPr/>
        </p:nvSpPr>
        <p:spPr bwMode="auto">
          <a:xfrm>
            <a:off x="971550" y="5786438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1C1C1C"/>
                </a:solidFill>
              </a:rPr>
              <a:t>k</a:t>
            </a:r>
            <a:r>
              <a:rPr lang="en-US" altLang="zh-CN" sz="2400">
                <a:solidFill>
                  <a:srgbClr val="1C1C1C"/>
                </a:solidFill>
              </a:rPr>
              <a:t> = -2</a:t>
            </a:r>
            <a:r>
              <a:rPr lang="zh-CN" altLang="en-US" sz="2400">
                <a:solidFill>
                  <a:srgbClr val="1C1C1C"/>
                </a:solidFill>
              </a:rPr>
              <a:t>，</a:t>
            </a:r>
            <a:r>
              <a:rPr lang="en-US" altLang="zh-CN" sz="2400">
                <a:solidFill>
                  <a:srgbClr val="1C1C1C"/>
                </a:solidFill>
              </a:rPr>
              <a:t>-3</a:t>
            </a:r>
            <a:r>
              <a:rPr lang="zh-CN" altLang="en-US" sz="2400">
                <a:solidFill>
                  <a:srgbClr val="1C1C1C"/>
                </a:solidFill>
              </a:rPr>
              <a:t>时相位差最小</a:t>
            </a:r>
          </a:p>
        </p:txBody>
      </p:sp>
      <p:graphicFrame>
        <p:nvGraphicFramePr>
          <p:cNvPr id="623647" name="Object 31"/>
          <p:cNvGraphicFramePr>
            <a:graphicFrameLocks noChangeAspect="1"/>
          </p:cNvGraphicFramePr>
          <p:nvPr/>
        </p:nvGraphicFramePr>
        <p:xfrm>
          <a:off x="5334000" y="5791200"/>
          <a:ext cx="159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33" name="公式" r:id="rId13" imgW="25578000" imgH="6896160" progId="">
                  <p:embed/>
                </p:oleObj>
              </mc:Choice>
              <mc:Fallback>
                <p:oleObj name="公式" r:id="rId13" imgW="25578000" imgH="6896160" progId="">
                  <p:embed/>
                  <p:pic>
                    <p:nvPicPr>
                      <p:cNvPr id="0" name="Picture 25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91200"/>
                        <a:ext cx="159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6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6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6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6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37" grpId="0" bldLvl="0" animBg="1" autoUpdateAnimBg="0"/>
      <p:bldP spid="623638" grpId="0" bldLvl="0" animBg="1"/>
      <p:bldP spid="623639" grpId="0" bldLvl="0" animBg="1" autoUpdateAnimBg="0"/>
      <p:bldP spid="623642" grpId="0" bldLvl="0" animBg="1" autoUpdateAnimBg="0"/>
      <p:bldP spid="623645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3A7B-15F9-4F98-B46B-728D2F34A1E6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/>
        </p:nvGraphicFramePr>
        <p:xfrm>
          <a:off x="4953000" y="1714500"/>
          <a:ext cx="274796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3" imgW="44263080" imgH="14211360" progId="">
                  <p:embed/>
                </p:oleObj>
              </mc:Choice>
              <mc:Fallback>
                <p:oleObj name="公式" r:id="rId3" imgW="44263080" imgH="14211360" progId="">
                  <p:embed/>
                  <p:pic>
                    <p:nvPicPr>
                      <p:cNvPr id="0" name="Picture 6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14500"/>
                        <a:ext cx="274796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4" name="Object 6"/>
          <p:cNvGraphicFramePr>
            <a:graphicFrameLocks noChangeAspect="1"/>
          </p:cNvGraphicFramePr>
          <p:nvPr/>
        </p:nvGraphicFramePr>
        <p:xfrm>
          <a:off x="1219200" y="3048000"/>
          <a:ext cx="40767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5" imgW="65791800" imgH="14211360" progId="">
                  <p:embed/>
                </p:oleObj>
              </mc:Choice>
              <mc:Fallback>
                <p:oleObj name="公式" r:id="rId5" imgW="65791800" imgH="14211360" progId="">
                  <p:embed/>
                  <p:pic>
                    <p:nvPicPr>
                      <p:cNvPr id="0" name="Picture 5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40767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5" name="Object 7"/>
          <p:cNvGraphicFramePr>
            <a:graphicFrameLocks noChangeAspect="1"/>
          </p:cNvGraphicFramePr>
          <p:nvPr/>
        </p:nvGraphicFramePr>
        <p:xfrm>
          <a:off x="1219200" y="1688306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7" imgW="38170080" imgH="15024240" progId="">
                  <p:embed/>
                </p:oleObj>
              </mc:Choice>
              <mc:Fallback>
                <p:oleObj name="公式" r:id="rId7" imgW="38170080" imgH="15024240" progId="">
                  <p:embed/>
                  <p:pic>
                    <p:nvPicPr>
                      <p:cNvPr id="0" name="Picture 4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88306"/>
                        <a:ext cx="2387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6" name="Object 8"/>
          <p:cNvGraphicFramePr>
            <a:graphicFrameLocks noChangeAspect="1"/>
          </p:cNvGraphicFramePr>
          <p:nvPr/>
        </p:nvGraphicFramePr>
        <p:xfrm>
          <a:off x="1371600" y="4343400"/>
          <a:ext cx="1800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9" imgW="28421280" imgH="8115480" progId="">
                  <p:embed/>
                </p:oleObj>
              </mc:Choice>
              <mc:Fallback>
                <p:oleObj name="公式" r:id="rId9" imgW="28421280" imgH="8115480" progId="">
                  <p:embed/>
                  <p:pic>
                    <p:nvPicPr>
                      <p:cNvPr id="0" name="Picture 3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18002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7" name="Object 9"/>
          <p:cNvGraphicFramePr>
            <a:graphicFrameLocks noChangeAspect="1"/>
          </p:cNvGraphicFramePr>
          <p:nvPr/>
        </p:nvGraphicFramePr>
        <p:xfrm>
          <a:off x="3581400" y="4365625"/>
          <a:ext cx="1425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11" imgW="22734360" imgH="7302600" progId="">
                  <p:embed/>
                </p:oleObj>
              </mc:Choice>
              <mc:Fallback>
                <p:oleObj name="公式" r:id="rId11" imgW="22734360" imgH="7302600" progId="">
                  <p:embed/>
                  <p:pic>
                    <p:nvPicPr>
                      <p:cNvPr id="0" name="Picture 2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65625"/>
                        <a:ext cx="1425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38" name="Object 10"/>
          <p:cNvGraphicFramePr>
            <a:graphicFrameLocks noChangeAspect="1"/>
          </p:cNvGraphicFramePr>
          <p:nvPr/>
        </p:nvGraphicFramePr>
        <p:xfrm>
          <a:off x="3962400" y="5410200"/>
          <a:ext cx="3976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公式" r:id="rId13" imgW="64166760" imgH="13804920" progId="">
                  <p:embed/>
                </p:oleObj>
              </mc:Choice>
              <mc:Fallback>
                <p:oleObj name="公式" r:id="rId13" imgW="64166760" imgH="13804920" progId="">
                  <p:embed/>
                  <p:pic>
                    <p:nvPicPr>
                      <p:cNvPr id="0" name="Picture 1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9766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9" name="Rectangle 11"/>
          <p:cNvSpPr>
            <a:spLocks noChangeArrowheads="1"/>
          </p:cNvSpPr>
          <p:nvPr/>
        </p:nvSpPr>
        <p:spPr bwMode="auto">
          <a:xfrm>
            <a:off x="914400" y="5584825"/>
            <a:ext cx="3041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质元的弹性势能：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波的能量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06F4-E8FB-4AA7-A4C3-CEB7F945893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914400" y="1497360"/>
            <a:ext cx="3041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质元的振动动能：</a:t>
            </a:r>
          </a:p>
        </p:txBody>
      </p:sp>
      <p:graphicFrame>
        <p:nvGraphicFramePr>
          <p:cNvPr id="588804" name="Object 4"/>
          <p:cNvGraphicFramePr>
            <a:graphicFrameLocks noChangeAspect="1"/>
          </p:cNvGraphicFramePr>
          <p:nvPr/>
        </p:nvGraphicFramePr>
        <p:xfrm>
          <a:off x="3886200" y="1268760"/>
          <a:ext cx="4006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公式" r:id="rId3" imgW="63760680" imgH="13804920" progId="">
                  <p:embed/>
                </p:oleObj>
              </mc:Choice>
              <mc:Fallback>
                <p:oleObj name="公式" r:id="rId3" imgW="63760680" imgH="13804920" progId="">
                  <p:embed/>
                  <p:pic>
                    <p:nvPicPr>
                      <p:cNvPr id="0" name="Picture 3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68760"/>
                        <a:ext cx="40068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5" name="Object 5"/>
          <p:cNvGraphicFramePr>
            <a:graphicFrameLocks noChangeAspect="1"/>
          </p:cNvGraphicFramePr>
          <p:nvPr/>
        </p:nvGraphicFramePr>
        <p:xfrm>
          <a:off x="3886200" y="2106960"/>
          <a:ext cx="3976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公式" r:id="rId5" imgW="64166760" imgH="13804920" progId="">
                  <p:embed/>
                </p:oleObj>
              </mc:Choice>
              <mc:Fallback>
                <p:oleObj name="公式" r:id="rId5" imgW="64166760" imgH="13804920" progId="">
                  <p:embed/>
                  <p:pic>
                    <p:nvPicPr>
                      <p:cNvPr id="0" name="Picture 2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06960"/>
                        <a:ext cx="39766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914400" y="2259360"/>
            <a:ext cx="3041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质元的弹性势能：</a:t>
            </a:r>
          </a:p>
        </p:txBody>
      </p:sp>
      <p:sp>
        <p:nvSpPr>
          <p:cNvPr id="588809" name="Text Box 9"/>
          <p:cNvSpPr txBox="1">
            <a:spLocks noChangeArrowheads="1"/>
          </p:cNvSpPr>
          <p:nvPr/>
        </p:nvSpPr>
        <p:spPr bwMode="auto">
          <a:xfrm>
            <a:off x="838200" y="3173760"/>
            <a:ext cx="78486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在波动过程中，任一质元的动能和势能相等，且</a:t>
            </a:r>
            <a:r>
              <a:rPr lang="zh-CN" altLang="en-US" sz="2400">
                <a:solidFill>
                  <a:srgbClr val="0000CC"/>
                </a:solidFill>
              </a:rPr>
              <a:t>同相位</a:t>
            </a:r>
            <a:r>
              <a:rPr lang="zh-CN" altLang="en-US" sz="2400"/>
              <a:t>变化。</a:t>
            </a:r>
          </a:p>
        </p:txBody>
      </p:sp>
      <p:sp>
        <p:nvSpPr>
          <p:cNvPr id="588812" name="Text Box 12"/>
          <p:cNvSpPr txBox="1">
            <a:spLocks noChangeArrowheads="1"/>
          </p:cNvSpPr>
          <p:nvPr/>
        </p:nvSpPr>
        <p:spPr bwMode="auto">
          <a:xfrm>
            <a:off x="914400" y="4392960"/>
            <a:ext cx="3529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质元的机械能：</a:t>
            </a:r>
          </a:p>
        </p:txBody>
      </p:sp>
      <p:graphicFrame>
        <p:nvGraphicFramePr>
          <p:cNvPr id="588813" name="Object 13"/>
          <p:cNvGraphicFramePr>
            <a:graphicFrameLocks noChangeAspect="1"/>
          </p:cNvGraphicFramePr>
          <p:nvPr/>
        </p:nvGraphicFramePr>
        <p:xfrm>
          <a:off x="2057400" y="4850160"/>
          <a:ext cx="50847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7" imgW="82039680" imgH="13804920" progId="">
                  <p:embed/>
                </p:oleObj>
              </mc:Choice>
              <mc:Fallback>
                <p:oleObj name="公式" r:id="rId7" imgW="82039680" imgH="13804920" progId="">
                  <p:embed/>
                  <p:pic>
                    <p:nvPicPr>
                      <p:cNvPr id="0" name="Picture 1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50160"/>
                        <a:ext cx="508476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31640" y="571409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孤立简谐振动系统和波动系统的能量区别？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3800-1874-4335-BDCA-AD73680C53C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85800" y="1447800"/>
            <a:ext cx="76327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能量密度：单位体积介质中的波动能量。</a:t>
            </a:r>
          </a:p>
        </p:txBody>
      </p:sp>
      <p:graphicFrame>
        <p:nvGraphicFramePr>
          <p:cNvPr id="589829" name="Object 5"/>
          <p:cNvGraphicFramePr>
            <a:graphicFrameLocks noChangeAspect="1"/>
          </p:cNvGraphicFramePr>
          <p:nvPr/>
        </p:nvGraphicFramePr>
        <p:xfrm>
          <a:off x="1981200" y="2057400"/>
          <a:ext cx="38481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3" imgW="61323480" imgH="13804920" progId="">
                  <p:embed/>
                </p:oleObj>
              </mc:Choice>
              <mc:Fallback>
                <p:oleObj name="公式" r:id="rId3" imgW="61323480" imgH="13804920" progId="">
                  <p:embed/>
                  <p:pic>
                    <p:nvPicPr>
                      <p:cNvPr id="0" name="Picture 3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8481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741363" y="3048000"/>
            <a:ext cx="314483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平均能量密度： </a:t>
            </a:r>
          </a:p>
        </p:txBody>
      </p:sp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1981200" y="3560763"/>
          <a:ext cx="66548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公式" r:id="rId5" imgW="106411680" imgH="13804920" progId="">
                  <p:embed/>
                </p:oleObj>
              </mc:Choice>
              <mc:Fallback>
                <p:oleObj name="公式" r:id="rId5" imgW="106411680" imgH="13804920" progId="">
                  <p:embed/>
                  <p:pic>
                    <p:nvPicPr>
                      <p:cNvPr id="0" name="Picture 2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60763"/>
                        <a:ext cx="665480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2" name="Text Box 8"/>
          <p:cNvSpPr txBox="1">
            <a:spLocks noChangeArrowheads="1"/>
          </p:cNvSpPr>
          <p:nvPr/>
        </p:nvSpPr>
        <p:spPr bwMode="auto">
          <a:xfrm>
            <a:off x="685800" y="5486400"/>
            <a:ext cx="80772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结论</a:t>
            </a:r>
            <a:r>
              <a:rPr kumimoji="1" lang="zh-CN" altLang="en-US" sz="2400" dirty="0"/>
              <a:t>：机械波的</a:t>
            </a:r>
            <a:r>
              <a:rPr kumimoji="1" lang="zh-CN" altLang="en-US" sz="2400" dirty="0" smtClean="0"/>
              <a:t>能量密度与</a:t>
            </a:r>
            <a:r>
              <a:rPr kumimoji="1" lang="zh-CN" altLang="en-US" sz="2400" dirty="0">
                <a:solidFill>
                  <a:srgbClr val="0000CC"/>
                </a:solidFill>
              </a:rPr>
              <a:t>振幅的平方</a:t>
            </a:r>
            <a:r>
              <a:rPr kumimoji="1" lang="zh-CN" altLang="en-US" sz="2400" dirty="0" smtClean="0"/>
              <a:t>、</a:t>
            </a:r>
            <a:r>
              <a:rPr kumimoji="1"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圆</a:t>
            </a:r>
            <a:r>
              <a:rPr kumimoji="1" lang="zh-CN" altLang="en-US" sz="2400" dirty="0" smtClean="0">
                <a:solidFill>
                  <a:srgbClr val="0000CC"/>
                </a:solidFill>
              </a:rPr>
              <a:t>频率</a:t>
            </a:r>
            <a:r>
              <a:rPr kumimoji="1" lang="zh-CN" altLang="en-US" sz="2400" dirty="0">
                <a:solidFill>
                  <a:srgbClr val="0000CC"/>
                </a:solidFill>
              </a:rPr>
              <a:t>的平方</a:t>
            </a:r>
            <a:r>
              <a:rPr kumimoji="1" lang="zh-CN" altLang="en-US" sz="2400" dirty="0"/>
              <a:t>以及</a:t>
            </a:r>
            <a:r>
              <a:rPr kumimoji="1" lang="zh-CN" altLang="en-US" sz="2400" dirty="0">
                <a:solidFill>
                  <a:srgbClr val="0000CC"/>
                </a:solidFill>
              </a:rPr>
              <a:t>介质的密度</a:t>
            </a:r>
            <a:r>
              <a:rPr kumimoji="1" lang="zh-CN" altLang="en-US" sz="2400" dirty="0"/>
              <a:t>成正比。</a:t>
            </a:r>
          </a:p>
        </p:txBody>
      </p:sp>
      <p:graphicFrame>
        <p:nvGraphicFramePr>
          <p:cNvPr id="589833" name="Object 9"/>
          <p:cNvGraphicFramePr>
            <a:graphicFrameLocks noChangeAspect="1"/>
          </p:cNvGraphicFramePr>
          <p:nvPr/>
        </p:nvGraphicFramePr>
        <p:xfrm>
          <a:off x="1981200" y="4548188"/>
          <a:ext cx="1755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公式" r:id="rId7" imgW="28015200" imgH="12585600" progId="">
                  <p:embed/>
                </p:oleObj>
              </mc:Choice>
              <mc:Fallback>
                <p:oleObj name="公式" r:id="rId7" imgW="28015200" imgH="12585600" progId="">
                  <p:embed/>
                  <p:pic>
                    <p:nvPicPr>
                      <p:cNvPr id="0" name="Picture 1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48188"/>
                        <a:ext cx="1755775" cy="785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1F497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9F3-E842-460D-B5BA-11489B58D94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685800" y="1219200"/>
            <a:ext cx="7924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能流：单位时间内通过介质中某一面积的波动能量。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685800" y="1616075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平均能流：</a:t>
            </a:r>
            <a:r>
              <a:rPr lang="zh-CN" altLang="en-US" sz="2400">
                <a:solidFill>
                  <a:srgbClr val="0000CC"/>
                </a:solidFill>
              </a:rPr>
              <a:t>单位时间</a:t>
            </a:r>
            <a:r>
              <a:rPr lang="zh-CN" altLang="en-US" sz="2400"/>
              <a:t>内垂直通过介质中某一面积的平均能量。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15335"/>
              </p:ext>
            </p:extLst>
          </p:nvPr>
        </p:nvGraphicFramePr>
        <p:xfrm>
          <a:off x="1600200" y="2214314"/>
          <a:ext cx="50974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3" imgW="81227160" imgH="12585600" progId="">
                  <p:embed/>
                </p:oleObj>
              </mc:Choice>
              <mc:Fallback>
                <p:oleObj name="公式" r:id="rId3" imgW="81227160" imgH="12585600" progId="">
                  <p:embed/>
                  <p:pic>
                    <p:nvPicPr>
                      <p:cNvPr id="0" name="Picture 4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14314"/>
                        <a:ext cx="5097463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6759" name="Group 7"/>
          <p:cNvGrpSpPr/>
          <p:nvPr/>
        </p:nvGrpSpPr>
        <p:grpSpPr bwMode="auto">
          <a:xfrm>
            <a:off x="5029200" y="3124200"/>
            <a:ext cx="3816350" cy="2232025"/>
            <a:chOff x="2789" y="2568"/>
            <a:chExt cx="2404" cy="1406"/>
          </a:xfrm>
        </p:grpSpPr>
        <p:sp>
          <p:nvSpPr>
            <p:cNvPr id="586760" name="Rectangle 8"/>
            <p:cNvSpPr>
              <a:spLocks noChangeArrowheads="1"/>
            </p:cNvSpPr>
            <p:nvPr/>
          </p:nvSpPr>
          <p:spPr bwMode="auto">
            <a:xfrm>
              <a:off x="2789" y="2568"/>
              <a:ext cx="2404" cy="140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761" name="AutoShape 9"/>
            <p:cNvSpPr>
              <a:spLocks noChangeAspect="1" noChangeArrowheads="1"/>
            </p:cNvSpPr>
            <p:nvPr/>
          </p:nvSpPr>
          <p:spPr bwMode="auto">
            <a:xfrm>
              <a:off x="2879" y="2704"/>
              <a:ext cx="2235" cy="11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2" name="AutoShape 10" descr="波浪线"/>
            <p:cNvSpPr>
              <a:spLocks noChangeArrowheads="1"/>
            </p:cNvSpPr>
            <p:nvPr/>
          </p:nvSpPr>
          <p:spPr bwMode="auto">
            <a:xfrm>
              <a:off x="3065" y="2704"/>
              <a:ext cx="1863" cy="831"/>
            </a:xfrm>
            <a:prstGeom prst="cube">
              <a:avLst>
                <a:gd name="adj" fmla="val 52245"/>
              </a:avLst>
            </a:prstGeom>
            <a:pattFill prst="wave">
              <a:fgClr>
                <a:srgbClr val="FF00FF"/>
              </a:fgClr>
              <a:bgClr>
                <a:srgbClr val="FFFFFF"/>
              </a:bgClr>
            </a:pattFill>
            <a:ln w="9525">
              <a:solidFill>
                <a:srgbClr val="FF99CC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4742" y="3119"/>
              <a:ext cx="27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4" name="Line 12"/>
            <p:cNvSpPr>
              <a:spLocks noChangeShapeType="1"/>
            </p:cNvSpPr>
            <p:nvPr/>
          </p:nvSpPr>
          <p:spPr bwMode="auto">
            <a:xfrm>
              <a:off x="3624" y="3396"/>
              <a:ext cx="2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86765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55" y="3067"/>
              <a:ext cx="2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6766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17" y="3197"/>
              <a:ext cx="173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6767" name="Line 15"/>
            <p:cNvSpPr>
              <a:spLocks noChangeShapeType="1"/>
            </p:cNvSpPr>
            <p:nvPr/>
          </p:nvSpPr>
          <p:spPr bwMode="auto">
            <a:xfrm>
              <a:off x="3065" y="3535"/>
              <a:ext cx="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8" name="Line 16"/>
            <p:cNvSpPr>
              <a:spLocks noChangeShapeType="1"/>
            </p:cNvSpPr>
            <p:nvPr/>
          </p:nvSpPr>
          <p:spPr bwMode="auto">
            <a:xfrm>
              <a:off x="4462" y="3535"/>
              <a:ext cx="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9" name="Line 17"/>
            <p:cNvSpPr>
              <a:spLocks noChangeShapeType="1"/>
            </p:cNvSpPr>
            <p:nvPr/>
          </p:nvSpPr>
          <p:spPr bwMode="auto">
            <a:xfrm flipH="1">
              <a:off x="3061" y="365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0" name="Line 18"/>
            <p:cNvSpPr>
              <a:spLocks noChangeShapeType="1"/>
            </p:cNvSpPr>
            <p:nvPr/>
          </p:nvSpPr>
          <p:spPr bwMode="auto">
            <a:xfrm>
              <a:off x="4059" y="365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6771" name="Object 19"/>
            <p:cNvGraphicFramePr>
              <a:graphicFrameLocks noChangeAspect="1"/>
            </p:cNvGraphicFramePr>
            <p:nvPr/>
          </p:nvGraphicFramePr>
          <p:xfrm>
            <a:off x="3651" y="3566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8" name="公式" r:id="rId7" imgW="4049280" imgH="4457880" progId="">
                    <p:embed/>
                  </p:oleObj>
                </mc:Choice>
                <mc:Fallback>
                  <p:oleObj name="公式" r:id="rId7" imgW="4049280" imgH="4457880" progId="">
                    <p:embed/>
                    <p:pic>
                      <p:nvPicPr>
                        <p:cNvPr id="0" name="Picture 3" descr="image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566"/>
                          <a:ext cx="205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6772" name="Text Box 20"/>
          <p:cNvSpPr txBox="1">
            <a:spLocks noChangeArrowheads="1"/>
          </p:cNvSpPr>
          <p:nvPr/>
        </p:nvSpPr>
        <p:spPr bwMode="auto">
          <a:xfrm>
            <a:off x="6705600" y="2133600"/>
            <a:ext cx="22098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/>
              <a:t>单位：瓦特（</a:t>
            </a:r>
            <a:r>
              <a:rPr kumimoji="1" lang="en-US" altLang="zh-CN" dirty="0"/>
              <a:t>W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（波的功率） </a:t>
            </a:r>
          </a:p>
        </p:txBody>
      </p:sp>
      <p:sp>
        <p:nvSpPr>
          <p:cNvPr id="586773" name="Rectangle 21"/>
          <p:cNvSpPr>
            <a:spLocks noChangeArrowheads="1"/>
          </p:cNvSpPr>
          <p:nvPr/>
        </p:nvSpPr>
        <p:spPr bwMode="auto">
          <a:xfrm>
            <a:off x="685800" y="2971800"/>
            <a:ext cx="419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能流密度（波的强度）：垂直通过</a:t>
            </a:r>
            <a:r>
              <a:rPr lang="zh-CN" altLang="en-US" sz="2400">
                <a:solidFill>
                  <a:srgbClr val="0000CC"/>
                </a:solidFill>
              </a:rPr>
              <a:t>单位面积</a:t>
            </a:r>
            <a:r>
              <a:rPr lang="zh-CN" altLang="en-US" sz="2400"/>
              <a:t>的平均能流。 </a:t>
            </a:r>
          </a:p>
        </p:txBody>
      </p:sp>
      <p:graphicFrame>
        <p:nvGraphicFramePr>
          <p:cNvPr id="586774" name="Object 22"/>
          <p:cNvGraphicFramePr>
            <a:graphicFrameLocks noChangeAspect="1"/>
          </p:cNvGraphicFramePr>
          <p:nvPr/>
        </p:nvGraphicFramePr>
        <p:xfrm>
          <a:off x="1295400" y="3810000"/>
          <a:ext cx="31083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9" imgW="49543560" imgH="13398480" progId="">
                  <p:embed/>
                </p:oleObj>
              </mc:Choice>
              <mc:Fallback>
                <p:oleObj name="公式" r:id="rId9" imgW="49543560" imgH="13398480" progId="">
                  <p:embed/>
                  <p:pic>
                    <p:nvPicPr>
                      <p:cNvPr id="0" name="Picture 2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310832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1828800" y="457200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单位：</a:t>
            </a:r>
            <a:r>
              <a:rPr kumimoji="1" lang="en-US" altLang="zh-CN" sz="2400"/>
              <a:t>W·m</a:t>
            </a:r>
            <a:r>
              <a:rPr kumimoji="1" lang="en-US" altLang="zh-CN" sz="2400" baseline="30000"/>
              <a:t>-2</a:t>
            </a:r>
            <a:r>
              <a:rPr kumimoji="1" lang="en-US" altLang="zh-CN" sz="2400"/>
              <a:t> </a:t>
            </a:r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762000" y="5029200"/>
            <a:ext cx="36004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能流密度的矢量式： </a:t>
            </a:r>
          </a:p>
        </p:txBody>
      </p:sp>
      <p:graphicFrame>
        <p:nvGraphicFramePr>
          <p:cNvPr id="586779" name="Object 27"/>
          <p:cNvGraphicFramePr>
            <a:graphicFrameLocks noChangeAspect="1"/>
          </p:cNvGraphicFramePr>
          <p:nvPr/>
        </p:nvGraphicFramePr>
        <p:xfrm>
          <a:off x="1350963" y="5538788"/>
          <a:ext cx="17732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公式" r:id="rId11" imgW="28421280" imgH="12585600" progId="">
                  <p:embed/>
                </p:oleObj>
              </mc:Choice>
              <mc:Fallback>
                <p:oleObj name="公式" r:id="rId11" imgW="28421280" imgH="12585600" progId="">
                  <p:embed/>
                  <p:pic>
                    <p:nvPicPr>
                      <p:cNvPr id="0" name="Picture 1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538788"/>
                        <a:ext cx="1773237" cy="785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4864-5290-49E0-BE05-FA1632B4CC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131175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1C1C1C"/>
                </a:solidFill>
              </a:rPr>
              <a:t>例</a:t>
            </a:r>
            <a:r>
              <a:rPr lang="en-US" altLang="zh-CN" sz="2400" dirty="0" smtClean="0">
                <a:solidFill>
                  <a:srgbClr val="1C1C1C"/>
                </a:solidFill>
              </a:rPr>
              <a:t>5.1  </a:t>
            </a:r>
            <a:r>
              <a:rPr lang="zh-CN" altLang="en-US" sz="2400" dirty="0">
                <a:solidFill>
                  <a:srgbClr val="1C1C1C"/>
                </a:solidFill>
              </a:rPr>
              <a:t>试证明在</a:t>
            </a:r>
            <a:r>
              <a:rPr lang="zh-CN" altLang="en-US" sz="2400" dirty="0">
                <a:solidFill>
                  <a:srgbClr val="0000CC"/>
                </a:solidFill>
              </a:rPr>
              <a:t>均匀且无吸收的介质</a:t>
            </a:r>
            <a:r>
              <a:rPr lang="zh-CN" altLang="en-US" sz="2400" dirty="0">
                <a:solidFill>
                  <a:srgbClr val="1C1C1C"/>
                </a:solidFill>
              </a:rPr>
              <a:t>中传播的球面波，其振幅与它离开波源的距离成反比</a:t>
            </a:r>
            <a:r>
              <a:rPr lang="zh-CN" altLang="en-US" sz="2400" dirty="0">
                <a:solidFill>
                  <a:srgbClr val="1C1C1C"/>
                </a:solidFill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90852" name="Group 4"/>
          <p:cNvGrpSpPr/>
          <p:nvPr/>
        </p:nvGrpSpPr>
        <p:grpSpPr bwMode="auto">
          <a:xfrm>
            <a:off x="5105400" y="1752600"/>
            <a:ext cx="3671888" cy="3473450"/>
            <a:chOff x="3243" y="970"/>
            <a:chExt cx="2313" cy="2188"/>
          </a:xfrm>
        </p:grpSpPr>
        <p:sp>
          <p:nvSpPr>
            <p:cNvPr id="590853" name="Oval 5"/>
            <p:cNvSpPr>
              <a:spLocks noChangeArrowheads="1"/>
            </p:cNvSpPr>
            <p:nvPr/>
          </p:nvSpPr>
          <p:spPr bwMode="auto">
            <a:xfrm>
              <a:off x="3566" y="1329"/>
              <a:ext cx="1470" cy="147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854" name="Oval 6"/>
            <p:cNvSpPr>
              <a:spLocks noChangeArrowheads="1"/>
            </p:cNvSpPr>
            <p:nvPr/>
          </p:nvSpPr>
          <p:spPr bwMode="auto">
            <a:xfrm>
              <a:off x="3924" y="1688"/>
              <a:ext cx="753" cy="75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855" name="Line 7"/>
            <p:cNvSpPr>
              <a:spLocks noChangeShapeType="1"/>
            </p:cNvSpPr>
            <p:nvPr/>
          </p:nvSpPr>
          <p:spPr bwMode="auto">
            <a:xfrm>
              <a:off x="4283" y="2046"/>
              <a:ext cx="394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56" name="Line 8"/>
            <p:cNvSpPr>
              <a:spLocks noChangeShapeType="1"/>
            </p:cNvSpPr>
            <p:nvPr/>
          </p:nvSpPr>
          <p:spPr bwMode="auto">
            <a:xfrm flipV="1">
              <a:off x="4283" y="1472"/>
              <a:ext cx="466" cy="57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57" name="Text Box 9"/>
            <p:cNvSpPr txBox="1">
              <a:spLocks noChangeArrowheads="1"/>
            </p:cNvSpPr>
            <p:nvPr/>
          </p:nvSpPr>
          <p:spPr bwMode="auto">
            <a:xfrm>
              <a:off x="4105" y="2008"/>
              <a:ext cx="287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66"/>
                  </a:solidFill>
                </a:rPr>
                <a:t>O</a:t>
              </a:r>
            </a:p>
          </p:txBody>
        </p:sp>
        <p:graphicFrame>
          <p:nvGraphicFramePr>
            <p:cNvPr id="590858" name="Object 10"/>
            <p:cNvGraphicFramePr>
              <a:graphicFrameLocks noChangeAspect="1"/>
            </p:cNvGraphicFramePr>
            <p:nvPr/>
          </p:nvGraphicFramePr>
          <p:xfrm>
            <a:off x="4390" y="1991"/>
            <a:ext cx="18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公式" r:id="rId3" imgW="4049280" imgH="6896160" progId="">
                    <p:embed/>
                  </p:oleObj>
                </mc:Choice>
                <mc:Fallback>
                  <p:oleObj name="公式" r:id="rId3" imgW="4049280" imgH="6896160" progId="">
                    <p:embed/>
                    <p:pic>
                      <p:nvPicPr>
                        <p:cNvPr id="0" name="Picture 7" descr="image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1991"/>
                          <a:ext cx="18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59" name="Object 11"/>
            <p:cNvGraphicFramePr>
              <a:graphicFrameLocks noChangeAspect="1"/>
            </p:cNvGraphicFramePr>
            <p:nvPr/>
          </p:nvGraphicFramePr>
          <p:xfrm>
            <a:off x="4570" y="1582"/>
            <a:ext cx="19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公式" r:id="rId5" imgW="4455360" imgH="6896160" progId="">
                    <p:embed/>
                  </p:oleObj>
                </mc:Choice>
                <mc:Fallback>
                  <p:oleObj name="公式" r:id="rId5" imgW="4455360" imgH="6896160" progId="">
                    <p:embed/>
                    <p:pic>
                      <p:nvPicPr>
                        <p:cNvPr id="0" name="Picture 6" descr="image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1582"/>
                          <a:ext cx="19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60" name="Line 12"/>
            <p:cNvSpPr>
              <a:spLocks noChangeShapeType="1"/>
            </p:cNvSpPr>
            <p:nvPr/>
          </p:nvSpPr>
          <p:spPr bwMode="auto">
            <a:xfrm>
              <a:off x="4283" y="208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1" name="Line 13"/>
            <p:cNvSpPr>
              <a:spLocks noChangeShapeType="1"/>
            </p:cNvSpPr>
            <p:nvPr/>
          </p:nvSpPr>
          <p:spPr bwMode="auto">
            <a:xfrm flipV="1">
              <a:off x="4283" y="970"/>
              <a:ext cx="0" cy="78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2" name="Line 14"/>
            <p:cNvSpPr>
              <a:spLocks noChangeShapeType="1"/>
            </p:cNvSpPr>
            <p:nvPr/>
          </p:nvSpPr>
          <p:spPr bwMode="auto">
            <a:xfrm flipH="1" flipV="1">
              <a:off x="3243" y="1580"/>
              <a:ext cx="681" cy="251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3" name="Line 15"/>
            <p:cNvSpPr>
              <a:spLocks noChangeShapeType="1"/>
            </p:cNvSpPr>
            <p:nvPr/>
          </p:nvSpPr>
          <p:spPr bwMode="auto">
            <a:xfrm flipH="1">
              <a:off x="3314" y="2333"/>
              <a:ext cx="573" cy="43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4" name="Line 16"/>
            <p:cNvSpPr>
              <a:spLocks noChangeShapeType="1"/>
            </p:cNvSpPr>
            <p:nvPr/>
          </p:nvSpPr>
          <p:spPr bwMode="auto">
            <a:xfrm flipH="1">
              <a:off x="4247" y="2513"/>
              <a:ext cx="35" cy="64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5" name="Line 17"/>
            <p:cNvSpPr>
              <a:spLocks noChangeShapeType="1"/>
            </p:cNvSpPr>
            <p:nvPr/>
          </p:nvSpPr>
          <p:spPr bwMode="auto">
            <a:xfrm>
              <a:off x="4748" y="2298"/>
              <a:ext cx="504" cy="46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866" name="Line 18"/>
            <p:cNvSpPr>
              <a:spLocks noChangeShapeType="1"/>
            </p:cNvSpPr>
            <p:nvPr/>
          </p:nvSpPr>
          <p:spPr bwMode="auto">
            <a:xfrm flipV="1">
              <a:off x="4893" y="1616"/>
              <a:ext cx="663" cy="287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0867" name="Rectangle 19"/>
          <p:cNvSpPr>
            <a:spLocks noChangeArrowheads="1"/>
          </p:cNvSpPr>
          <p:nvPr/>
        </p:nvSpPr>
        <p:spPr bwMode="auto">
          <a:xfrm>
            <a:off x="609600" y="2133600"/>
            <a:ext cx="2438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证：（要点）</a:t>
            </a:r>
          </a:p>
        </p:txBody>
      </p:sp>
      <p:graphicFrame>
        <p:nvGraphicFramePr>
          <p:cNvPr id="590868" name="Object 20"/>
          <p:cNvGraphicFramePr>
            <a:graphicFrameLocks noChangeAspect="1"/>
          </p:cNvGraphicFramePr>
          <p:nvPr/>
        </p:nvGraphicFramePr>
        <p:xfrm>
          <a:off x="1219200" y="2819400"/>
          <a:ext cx="88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7" imgW="14204160" imgH="7302600" progId="">
                  <p:embed/>
                </p:oleObj>
              </mc:Choice>
              <mc:Fallback>
                <p:oleObj name="公式" r:id="rId7" imgW="14204160" imgH="7302600" progId="">
                  <p:embed/>
                  <p:pic>
                    <p:nvPicPr>
                      <p:cNvPr id="0" name="Picture 5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887413" cy="4572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9" name="Object 21"/>
          <p:cNvGraphicFramePr>
            <a:graphicFrameLocks noChangeAspect="1"/>
          </p:cNvGraphicFramePr>
          <p:nvPr/>
        </p:nvGraphicFramePr>
        <p:xfrm>
          <a:off x="1219200" y="3429000"/>
          <a:ext cx="3275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9" imgW="52387200" imgH="12585600" progId="">
                  <p:embed/>
                </p:oleObj>
              </mc:Choice>
              <mc:Fallback>
                <p:oleObj name="公式" r:id="rId9" imgW="52387200" imgH="12585600" progId="">
                  <p:embed/>
                  <p:pic>
                    <p:nvPicPr>
                      <p:cNvPr id="0" name="Picture 4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3275013" cy="7874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0" name="Object 22"/>
          <p:cNvGraphicFramePr>
            <a:graphicFrameLocks noChangeAspect="1"/>
          </p:cNvGraphicFramePr>
          <p:nvPr/>
        </p:nvGraphicFramePr>
        <p:xfrm>
          <a:off x="1219200" y="4495800"/>
          <a:ext cx="215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公式" r:id="rId11" imgW="34514280" imgH="7302600" progId="">
                  <p:embed/>
                </p:oleObj>
              </mc:Choice>
              <mc:Fallback>
                <p:oleObj name="公式" r:id="rId11" imgW="34514280" imgH="7302600" progId="">
                  <p:embed/>
                  <p:pic>
                    <p:nvPicPr>
                      <p:cNvPr id="0" name="Picture 3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2157413" cy="4572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1" name="Object 23"/>
          <p:cNvGraphicFramePr>
            <a:graphicFrameLocks noChangeAspect="1"/>
          </p:cNvGraphicFramePr>
          <p:nvPr/>
        </p:nvGraphicFramePr>
        <p:xfrm>
          <a:off x="1244600" y="5359400"/>
          <a:ext cx="1039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公式" r:id="rId13" imgW="16641360" imgH="13804920" progId="">
                  <p:embed/>
                </p:oleObj>
              </mc:Choice>
              <mc:Fallback>
                <p:oleObj name="公式" r:id="rId13" imgW="16641360" imgH="13804920" progId="">
                  <p:embed/>
                  <p:pic>
                    <p:nvPicPr>
                      <p:cNvPr id="0" name="Picture 2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5359400"/>
                        <a:ext cx="1039813" cy="8636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/>
              <a:t>波的能量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17A-04A7-4D84-A4D3-108233A9C30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3058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1C1C1C"/>
                </a:solidFill>
              </a:rPr>
              <a:t>例</a:t>
            </a:r>
            <a:r>
              <a:rPr lang="en-US" altLang="zh-CN" sz="2400" dirty="0" smtClean="0">
                <a:solidFill>
                  <a:srgbClr val="1C1C1C"/>
                </a:solidFill>
              </a:rPr>
              <a:t>5.2  </a:t>
            </a:r>
            <a:r>
              <a:rPr lang="zh-CN" altLang="en-US" sz="2400" dirty="0">
                <a:solidFill>
                  <a:srgbClr val="1C1C1C"/>
                </a:solidFill>
              </a:rPr>
              <a:t>在截面积为</a:t>
            </a:r>
            <a:r>
              <a:rPr lang="en-US" altLang="zh-CN" sz="2400" dirty="0">
                <a:solidFill>
                  <a:srgbClr val="1C1C1C"/>
                </a:solidFill>
              </a:rPr>
              <a:t>S</a:t>
            </a:r>
            <a:r>
              <a:rPr lang="zh-CN" altLang="en-US" sz="2400" dirty="0">
                <a:solidFill>
                  <a:srgbClr val="1C1C1C"/>
                </a:solidFill>
              </a:rPr>
              <a:t>的圆管中，有一列平面简谐波，其波动的表达式为 </a:t>
            </a:r>
            <a:r>
              <a:rPr lang="en-US" altLang="zh-CN" sz="2400" i="1" dirty="0">
                <a:solidFill>
                  <a:srgbClr val="1C1C1C"/>
                </a:solidFill>
              </a:rPr>
              <a:t>y</a:t>
            </a:r>
            <a:r>
              <a:rPr lang="en-US" altLang="zh-CN" sz="2400" dirty="0">
                <a:solidFill>
                  <a:srgbClr val="1C1C1C"/>
                </a:solidFill>
              </a:rPr>
              <a:t> = </a:t>
            </a:r>
            <a:r>
              <a:rPr lang="en-US" altLang="zh-CN" sz="2400" i="1" dirty="0" err="1">
                <a:solidFill>
                  <a:srgbClr val="1C1C1C"/>
                </a:solidFill>
              </a:rPr>
              <a:t>A</a:t>
            </a:r>
            <a:r>
              <a:rPr lang="en-US" altLang="zh-CN" sz="2400" dirty="0" err="1">
                <a:solidFill>
                  <a:srgbClr val="1C1C1C"/>
                </a:solidFill>
              </a:rPr>
              <a:t>cos</a:t>
            </a:r>
            <a:r>
              <a:rPr lang="en-US" altLang="zh-CN" sz="2400" dirty="0">
                <a:solidFill>
                  <a:srgbClr val="1C1C1C"/>
                </a:solidFill>
              </a:rPr>
              <a:t>(</a:t>
            </a:r>
            <a:r>
              <a:rPr lang="en-US" altLang="zh-CN" sz="2400" i="1" dirty="0">
                <a:solidFill>
                  <a:srgbClr val="1C1C1C"/>
                </a:solidFill>
                <a:sym typeface="Symbol" panose="05050102010706020507" pitchFamily="18" charset="2"/>
              </a:rPr>
              <a:t>t</a:t>
            </a:r>
            <a:r>
              <a:rPr lang="en-US" altLang="zh-CN" sz="2400" dirty="0">
                <a:solidFill>
                  <a:srgbClr val="1C1C1C"/>
                </a:solidFill>
                <a:sym typeface="Symbol" panose="05050102010706020507" pitchFamily="18" charset="2"/>
              </a:rPr>
              <a:t> -2</a:t>
            </a:r>
            <a:r>
              <a:rPr lang="en-US" altLang="zh-CN" sz="2400" i="1" dirty="0">
                <a:solidFill>
                  <a:srgbClr val="1C1C1C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1C1C1C"/>
                </a:solidFill>
                <a:sym typeface="Symbol" panose="05050102010706020507" pitchFamily="18" charset="2"/>
              </a:rPr>
              <a:t>/)</a:t>
            </a:r>
            <a:r>
              <a:rPr lang="zh-CN" altLang="en-US" sz="2400" dirty="0">
                <a:solidFill>
                  <a:srgbClr val="1C1C1C"/>
                </a:solidFill>
                <a:sym typeface="Symbol" panose="05050102010706020507" pitchFamily="18" charset="2"/>
              </a:rPr>
              <a:t>。管中波的平均能量密度为      ，则通过截面</a:t>
            </a:r>
            <a:r>
              <a:rPr lang="en-US" altLang="zh-CN" sz="2400" dirty="0">
                <a:solidFill>
                  <a:srgbClr val="1C1C1C"/>
                </a:solidFill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1C1C1C"/>
                </a:solidFill>
                <a:sym typeface="Symbol" panose="05050102010706020507" pitchFamily="18" charset="2"/>
              </a:rPr>
              <a:t>的平均能流是多少？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652463" y="26670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C1C1C"/>
                </a:solidFill>
              </a:rPr>
              <a:t>解：</a:t>
            </a:r>
          </a:p>
        </p:txBody>
      </p:sp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1828800" y="2971800"/>
          <a:ext cx="1189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公式" r:id="rId3" imgW="19078560" imgH="6489720" progId="">
                  <p:embed/>
                </p:oleObj>
              </mc:Choice>
              <mc:Fallback>
                <p:oleObj name="公式" r:id="rId3" imgW="19078560" imgH="6489720" progId="">
                  <p:embed/>
                  <p:pic>
                    <p:nvPicPr>
                      <p:cNvPr id="0" name="Picture 6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11890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3" name="Object 11"/>
          <p:cNvGraphicFramePr>
            <a:graphicFrameLocks noChangeAspect="1"/>
          </p:cNvGraphicFramePr>
          <p:nvPr/>
        </p:nvGraphicFramePr>
        <p:xfrm>
          <a:off x="1828800" y="3862388"/>
          <a:ext cx="12684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公式" r:id="rId5" imgW="20297160" imgH="12585600" progId="">
                  <p:embed/>
                </p:oleObj>
              </mc:Choice>
              <mc:Fallback>
                <p:oleObj name="公式" r:id="rId5" imgW="20297160" imgH="12585600" progId="">
                  <p:embed/>
                  <p:pic>
                    <p:nvPicPr>
                      <p:cNvPr id="0" name="Picture 5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62388"/>
                        <a:ext cx="12684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/>
        </p:nvGraphicFramePr>
        <p:xfrm>
          <a:off x="3657600" y="3862388"/>
          <a:ext cx="14208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公式" r:id="rId7" imgW="22734360" imgH="12585600" progId="">
                  <p:embed/>
                </p:oleObj>
              </mc:Choice>
              <mc:Fallback>
                <p:oleObj name="公式" r:id="rId7" imgW="22734360" imgH="12585600" progId="">
                  <p:embed/>
                  <p:pic>
                    <p:nvPicPr>
                      <p:cNvPr id="0" name="Picture 4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62388"/>
                        <a:ext cx="14208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/>
        </p:nvGraphicFramePr>
        <p:xfrm>
          <a:off x="5791200" y="3862388"/>
          <a:ext cx="1444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公式" r:id="rId9" imgW="23140800" imgH="12585600" progId="">
                  <p:embed/>
                </p:oleObj>
              </mc:Choice>
              <mc:Fallback>
                <p:oleObj name="公式" r:id="rId9" imgW="23140800" imgH="12585600" progId="">
                  <p:embed/>
                  <p:pic>
                    <p:nvPicPr>
                      <p:cNvPr id="0" name="Picture 3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62388"/>
                        <a:ext cx="1444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7" name="Object 15"/>
          <p:cNvGraphicFramePr>
            <a:graphicFrameLocks noChangeAspect="1"/>
          </p:cNvGraphicFramePr>
          <p:nvPr/>
        </p:nvGraphicFramePr>
        <p:xfrm>
          <a:off x="1828800" y="5029200"/>
          <a:ext cx="1571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公式" r:id="rId11" imgW="25171560" imgH="12585600" progId="">
                  <p:embed/>
                </p:oleObj>
              </mc:Choice>
              <mc:Fallback>
                <p:oleObj name="公式" r:id="rId11" imgW="25171560" imgH="12585600" progId="">
                  <p:embed/>
                  <p:pic>
                    <p:nvPicPr>
                      <p:cNvPr id="0" name="Picture 2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1571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8" name="Object 16"/>
          <p:cNvGraphicFramePr>
            <a:graphicFrameLocks noChangeAspect="1"/>
          </p:cNvGraphicFramePr>
          <p:nvPr/>
        </p:nvGraphicFramePr>
        <p:xfrm>
          <a:off x="8072462" y="1714488"/>
          <a:ext cx="328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公式" r:id="rId13" imgW="5267880" imgH="5270400" progId="">
                  <p:embed/>
                </p:oleObj>
              </mc:Choice>
              <mc:Fallback>
                <p:oleObj name="公式" r:id="rId13" imgW="5267880" imgH="5270400" progId="">
                  <p:embed/>
                  <p:pic>
                    <p:nvPicPr>
                      <p:cNvPr id="0" name="Picture 1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62" y="1714488"/>
                        <a:ext cx="3286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6113</TotalTime>
  <Words>1569</Words>
  <Application>Microsoft Office PowerPoint</Application>
  <PresentationFormat>全屏显示(4:3)</PresentationFormat>
  <Paragraphs>276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质朴</vt:lpstr>
      <vt:lpstr>公式</vt:lpstr>
      <vt:lpstr>Image</vt:lpstr>
      <vt:lpstr>Document</vt:lpstr>
      <vt:lpstr>文档</vt:lpstr>
      <vt:lpstr>5.3  波的能量</vt:lpstr>
      <vt:lpstr>5.3  波的能量</vt:lpstr>
      <vt:lpstr>5.3  波的能量</vt:lpstr>
      <vt:lpstr>5.3  波的能量</vt:lpstr>
      <vt:lpstr>5.3 波的能量</vt:lpstr>
      <vt:lpstr>5.3  波的能量</vt:lpstr>
      <vt:lpstr>5.3  波的能量</vt:lpstr>
      <vt:lpstr>5.3  波的能量</vt:lpstr>
      <vt:lpstr>5.3  波的能量</vt:lpstr>
      <vt:lpstr>PowerPoint 演示文稿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5.4.*  声波、超声波和次声波（简介）</vt:lpstr>
      <vt:lpstr>5.5  波的干涉、驻波</vt:lpstr>
      <vt:lpstr>5.5  波的干涉、驻波</vt:lpstr>
      <vt:lpstr>5.5  波的干涉、驻波</vt:lpstr>
      <vt:lpstr>5.5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  <vt:lpstr>5.5  波的干涉、驻波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振动和波动 2</dc:title>
  <dc:creator>S.Q. Wu</dc:creator>
  <cp:lastModifiedBy>XuQingchi</cp:lastModifiedBy>
  <cp:revision>3609</cp:revision>
  <cp:lastPrinted>2113-01-01T00:00:00Z</cp:lastPrinted>
  <dcterms:created xsi:type="dcterms:W3CDTF">2010-09-14T09:01:00Z</dcterms:created>
  <dcterms:modified xsi:type="dcterms:W3CDTF">2023-04-09T09:16:09Z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