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89" r:id="rId2"/>
    <p:sldId id="719" r:id="rId3"/>
    <p:sldId id="691" r:id="rId4"/>
    <p:sldId id="692" r:id="rId5"/>
    <p:sldId id="693" r:id="rId6"/>
    <p:sldId id="694" r:id="rId7"/>
    <p:sldId id="695" r:id="rId8"/>
    <p:sldId id="696" r:id="rId9"/>
    <p:sldId id="697" r:id="rId10"/>
    <p:sldId id="698" r:id="rId11"/>
    <p:sldId id="699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09" r:id="rId20"/>
    <p:sldId id="711" r:id="rId21"/>
    <p:sldId id="713" r:id="rId22"/>
    <p:sldId id="714" r:id="rId23"/>
    <p:sldId id="715" r:id="rId24"/>
    <p:sldId id="716" r:id="rId25"/>
    <p:sldId id="717" r:id="rId26"/>
    <p:sldId id="718" r:id="rId27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6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246" autoAdjust="0"/>
  </p:normalViewPr>
  <p:slideViewPr>
    <p:cSldViewPr>
      <p:cViewPr varScale="1">
        <p:scale>
          <a:sx n="71" d="100"/>
          <a:sy n="71" d="100"/>
        </p:scale>
        <p:origin x="1092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notesViewPr>
    <p:cSldViewPr>
      <p:cViewPr varScale="1">
        <p:scale>
          <a:sx n="63" d="100"/>
          <a:sy n="63" d="100"/>
        </p:scale>
        <p:origin x="-1866" y="-10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3D3811D-68CA-4F24-90C1-084351F882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71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9BDBBDF-B37F-4C3D-B2A5-14560D79D2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216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C06304E-B51F-462F-99D9-A9441092941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6E43-3F83-47E6-B254-A9AA79DBC4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DD1-DFCC-4C14-AB78-C2FC1978EDC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9954-68E7-4405-A715-C3F5DB2E06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704A402-C050-422E-B186-7AC481BC3EC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7E1B-893E-4FDE-8749-5C5A024D0B6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E8D8-F8AD-4FF7-83DF-2BD0B7E2DFC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47E0-47F3-460B-88A0-91306E0C6BE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C311-2CA9-4ED3-9667-4AE8DE49834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C032-1D79-4EA6-B787-C13CD57B88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ECC9-D986-43AF-A14C-BF8F8A57E71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20A7AF-8622-4077-8414-2B8AF28CB2C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2.e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8.emf"/><Relationship Id="rId14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3.emf"/><Relationship Id="rId7" Type="http://schemas.openxmlformats.org/officeDocument/2006/relationships/image" Target="../media/image45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57.emf"/><Relationship Id="rId7" Type="http://schemas.openxmlformats.org/officeDocument/2006/relationships/image" Target="../media/image59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aokan.baidu.com/v?pd=wisenatural&amp;vid=1296095960796735045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okan.baidu.com/v?pd=wisenatural&amp;vid=5266459366664124886" TargetMode="Externa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3.xml"/><Relationship Id="rId1" Type="http://schemas.openxmlformats.org/officeDocument/2006/relationships/control" Target="../activeX/activeX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62.bin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5" Type="http://schemas.openxmlformats.org/officeDocument/2006/relationships/image" Target="../media/image73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0.emf"/><Relationship Id="rId14" Type="http://schemas.openxmlformats.org/officeDocument/2006/relationships/oleObject" Target="../embeddings/oleObject6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9.emf"/><Relationship Id="rId18" Type="http://schemas.openxmlformats.org/officeDocument/2006/relationships/oleObject" Target="../embeddings/oleObject72.bin"/><Relationship Id="rId3" Type="http://schemas.openxmlformats.org/officeDocument/2006/relationships/image" Target="../media/image74.emf"/><Relationship Id="rId21" Type="http://schemas.openxmlformats.org/officeDocument/2006/relationships/image" Target="../media/image83.emf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81.emf"/><Relationship Id="rId2" Type="http://schemas.openxmlformats.org/officeDocument/2006/relationships/oleObject" Target="../embeddings/oleObject64.bin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8.emf"/><Relationship Id="rId5" Type="http://schemas.openxmlformats.org/officeDocument/2006/relationships/image" Target="../media/image75.emf"/><Relationship Id="rId15" Type="http://schemas.openxmlformats.org/officeDocument/2006/relationships/image" Target="../media/image80.e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82.e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7.emf"/><Relationship Id="rId14" Type="http://schemas.openxmlformats.org/officeDocument/2006/relationships/oleObject" Target="../embeddings/oleObject7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2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F9A9-B894-485E-B130-C15519A169E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99043" name="Rectangle 3"/>
          <p:cNvSpPr>
            <a:spLocks noChangeArrowheads="1"/>
          </p:cNvSpPr>
          <p:nvPr/>
        </p:nvSpPr>
        <p:spPr bwMode="auto">
          <a:xfrm>
            <a:off x="457200" y="1143000"/>
            <a:ext cx="2362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驻波的波形特点</a:t>
            </a:r>
          </a:p>
        </p:txBody>
      </p:sp>
      <p:grpSp>
        <p:nvGrpSpPr>
          <p:cNvPr id="599108" name="Group 68"/>
          <p:cNvGrpSpPr/>
          <p:nvPr/>
        </p:nvGrpSpPr>
        <p:grpSpPr bwMode="auto">
          <a:xfrm>
            <a:off x="568325" y="1828800"/>
            <a:ext cx="8007350" cy="1779587"/>
            <a:chOff x="528" y="1409"/>
            <a:chExt cx="5044" cy="1121"/>
          </a:xfrm>
        </p:grpSpPr>
        <p:pic>
          <p:nvPicPr>
            <p:cNvPr id="599089" name="Picture 49" descr="驻波-1"/>
            <p:cNvPicPr>
              <a:picLocks noChangeAspect="1" noChangeArrowheads="1"/>
            </p:cNvPicPr>
            <p:nvPr/>
          </p:nvPicPr>
          <p:blipFill>
            <a:blip r:embed="rId2" cstate="print"/>
            <a:srcRect l="1929" t="59679" b="8232"/>
            <a:stretch>
              <a:fillRect/>
            </a:stretch>
          </p:blipFill>
          <p:spPr bwMode="auto">
            <a:xfrm>
              <a:off x="528" y="1440"/>
              <a:ext cx="5044" cy="10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599090" name="Group 50"/>
            <p:cNvGrpSpPr/>
            <p:nvPr/>
          </p:nvGrpSpPr>
          <p:grpSpPr bwMode="auto">
            <a:xfrm>
              <a:off x="542" y="2112"/>
              <a:ext cx="3330" cy="386"/>
              <a:chOff x="793" y="2115"/>
              <a:chExt cx="2994" cy="386"/>
            </a:xfrm>
          </p:grpSpPr>
          <p:sp>
            <p:nvSpPr>
              <p:cNvPr id="599091" name="Line 51"/>
              <p:cNvSpPr>
                <a:spLocks noChangeShapeType="1"/>
              </p:cNvSpPr>
              <p:nvPr/>
            </p:nvSpPr>
            <p:spPr bwMode="auto">
              <a:xfrm>
                <a:off x="793" y="2115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9092" name="Line 52"/>
              <p:cNvSpPr>
                <a:spLocks noChangeShapeType="1"/>
              </p:cNvSpPr>
              <p:nvPr/>
            </p:nvSpPr>
            <p:spPr bwMode="auto">
              <a:xfrm>
                <a:off x="3787" y="2115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9093" name="Object 53"/>
              <p:cNvGraphicFramePr>
                <a:graphicFrameLocks noChangeAspect="1"/>
              </p:cNvGraphicFramePr>
              <p:nvPr/>
            </p:nvGraphicFramePr>
            <p:xfrm>
              <a:off x="2154" y="2160"/>
              <a:ext cx="271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" imgW="4455360" imgH="5676840" progId="">
                      <p:embed/>
                    </p:oleObj>
                  </mc:Choice>
                  <mc:Fallback>
                    <p:oleObj name="公式" r:id="rId3" imgW="4455360" imgH="5676840" progId="">
                      <p:embed/>
                      <p:pic>
                        <p:nvPicPr>
                          <p:cNvPr id="0" name="Picture 2" descr="image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" y="2160"/>
                            <a:ext cx="271" cy="341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9094" name="Line 54"/>
              <p:cNvSpPr>
                <a:spLocks noChangeShapeType="1"/>
              </p:cNvSpPr>
              <p:nvPr/>
            </p:nvSpPr>
            <p:spPr bwMode="auto">
              <a:xfrm flipH="1">
                <a:off x="793" y="2341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9095" name="Line 55"/>
              <p:cNvSpPr>
                <a:spLocks noChangeShapeType="1"/>
              </p:cNvSpPr>
              <p:nvPr/>
            </p:nvSpPr>
            <p:spPr bwMode="auto">
              <a:xfrm>
                <a:off x="2653" y="2341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9096" name="Group 56"/>
            <p:cNvGrpSpPr/>
            <p:nvPr/>
          </p:nvGrpSpPr>
          <p:grpSpPr bwMode="auto">
            <a:xfrm>
              <a:off x="2064" y="1488"/>
              <a:ext cx="1810" cy="472"/>
              <a:chOff x="2154" y="1525"/>
              <a:chExt cx="1633" cy="472"/>
            </a:xfrm>
          </p:grpSpPr>
          <p:sp>
            <p:nvSpPr>
              <p:cNvPr id="599097" name="Line 57"/>
              <p:cNvSpPr>
                <a:spLocks noChangeShapeType="1"/>
              </p:cNvSpPr>
              <p:nvPr/>
            </p:nvSpPr>
            <p:spPr bwMode="auto">
              <a:xfrm>
                <a:off x="2154" y="1626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9098" name="Line 58"/>
              <p:cNvSpPr>
                <a:spLocks noChangeShapeType="1"/>
              </p:cNvSpPr>
              <p:nvPr/>
            </p:nvSpPr>
            <p:spPr bwMode="auto">
              <a:xfrm>
                <a:off x="3787" y="1661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9099" name="Object 59"/>
              <p:cNvGraphicFramePr>
                <a:graphicFrameLocks noChangeAspect="1"/>
              </p:cNvGraphicFramePr>
              <p:nvPr/>
            </p:nvGraphicFramePr>
            <p:xfrm>
              <a:off x="2653" y="1525"/>
              <a:ext cx="49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8923680" imgH="6896160" progId="">
                      <p:embed/>
                    </p:oleObj>
                  </mc:Choice>
                  <mc:Fallback>
                    <p:oleObj name="公式" r:id="rId5" imgW="8923680" imgH="6896160" progId="">
                      <p:embed/>
                      <p:pic>
                        <p:nvPicPr>
                          <p:cNvPr id="0" name="Picture 1" descr="image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3" y="1525"/>
                            <a:ext cx="499" cy="38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9100" name="Line 60"/>
              <p:cNvSpPr>
                <a:spLocks noChangeShapeType="1"/>
              </p:cNvSpPr>
              <p:nvPr/>
            </p:nvSpPr>
            <p:spPr bwMode="auto">
              <a:xfrm flipH="1">
                <a:off x="2154" y="1752"/>
                <a:ext cx="454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9101" name="Line 61"/>
              <p:cNvSpPr>
                <a:spLocks noChangeShapeType="1"/>
              </p:cNvSpPr>
              <p:nvPr/>
            </p:nvSpPr>
            <p:spPr bwMode="auto">
              <a:xfrm>
                <a:off x="3152" y="1752"/>
                <a:ext cx="635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9102" name="Group 62"/>
            <p:cNvGrpSpPr/>
            <p:nvPr/>
          </p:nvGrpSpPr>
          <p:grpSpPr bwMode="auto">
            <a:xfrm>
              <a:off x="4128" y="1409"/>
              <a:ext cx="635" cy="463"/>
              <a:chOff x="4014" y="1425"/>
              <a:chExt cx="635" cy="463"/>
            </a:xfrm>
          </p:grpSpPr>
          <p:sp>
            <p:nvSpPr>
              <p:cNvPr id="599103" name="Text Box 63"/>
              <p:cNvSpPr txBox="1">
                <a:spLocks noChangeArrowheads="1"/>
              </p:cNvSpPr>
              <p:nvPr/>
            </p:nvSpPr>
            <p:spPr bwMode="auto">
              <a:xfrm>
                <a:off x="4014" y="1425"/>
                <a:ext cx="58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FFFFFF"/>
                    </a:solidFill>
                    <a:latin typeface="Tahoma" panose="020B0604030504040204" pitchFamily="34" charset="0"/>
                  </a:rPr>
                  <a:t>波腹</a:t>
                </a:r>
              </a:p>
            </p:txBody>
          </p:sp>
          <p:sp>
            <p:nvSpPr>
              <p:cNvPr id="599104" name="Line 64"/>
              <p:cNvSpPr>
                <a:spLocks noChangeShapeType="1"/>
              </p:cNvSpPr>
              <p:nvPr/>
            </p:nvSpPr>
            <p:spPr bwMode="auto">
              <a:xfrm flipH="1" flipV="1">
                <a:off x="4332" y="1706"/>
                <a:ext cx="317" cy="18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9105" name="Group 65"/>
            <p:cNvGrpSpPr/>
            <p:nvPr/>
          </p:nvGrpSpPr>
          <p:grpSpPr bwMode="auto">
            <a:xfrm>
              <a:off x="1104" y="1488"/>
              <a:ext cx="953" cy="509"/>
              <a:chOff x="1156" y="1515"/>
              <a:chExt cx="953" cy="509"/>
            </a:xfrm>
          </p:grpSpPr>
          <p:sp>
            <p:nvSpPr>
              <p:cNvPr id="599106" name="Text Box 66"/>
              <p:cNvSpPr txBox="1">
                <a:spLocks noChangeArrowheads="1"/>
              </p:cNvSpPr>
              <p:nvPr/>
            </p:nvSpPr>
            <p:spPr bwMode="auto">
              <a:xfrm>
                <a:off x="1156" y="1515"/>
                <a:ext cx="58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FFFFFF"/>
                    </a:solidFill>
                    <a:latin typeface="Tahoma" panose="020B0604030504040204" pitchFamily="34" charset="0"/>
                  </a:rPr>
                  <a:t>波节</a:t>
                </a:r>
              </a:p>
            </p:txBody>
          </p:sp>
          <p:sp>
            <p:nvSpPr>
              <p:cNvPr id="599107" name="Line 67"/>
              <p:cNvSpPr>
                <a:spLocks noChangeShapeType="1"/>
              </p:cNvSpPr>
              <p:nvPr/>
            </p:nvSpPr>
            <p:spPr bwMode="auto">
              <a:xfrm flipH="1" flipV="1">
                <a:off x="1701" y="1752"/>
                <a:ext cx="408" cy="27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99109" name="Text Box 69"/>
          <p:cNvSpPr txBox="1">
            <a:spLocks noChangeArrowheads="1"/>
          </p:cNvSpPr>
          <p:nvPr/>
        </p:nvSpPr>
        <p:spPr bwMode="auto">
          <a:xfrm>
            <a:off x="533400" y="3989387"/>
            <a:ext cx="7968131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）没有波形的推进，也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没有能量的传播</a:t>
            </a:r>
            <a:r>
              <a:rPr lang="zh-CN" altLang="en-US" sz="2400" dirty="0">
                <a:cs typeface="Times New Roman" panose="02020603050405020304" pitchFamily="18" charset="0"/>
              </a:rPr>
              <a:t>，参与波动的各个质点处于</a:t>
            </a:r>
            <a:r>
              <a:rPr lang="zh-CN" altLang="en-US" sz="2400" dirty="0">
                <a:solidFill>
                  <a:srgbClr val="FF3300"/>
                </a:solidFill>
                <a:cs typeface="Times New Roman" panose="02020603050405020304" pitchFamily="18" charset="0"/>
              </a:rPr>
              <a:t>稳定</a:t>
            </a:r>
            <a:r>
              <a:rPr lang="zh-CN" altLang="en-US" sz="2400" dirty="0">
                <a:cs typeface="Times New Roman" panose="02020603050405020304" pitchFamily="18" charset="0"/>
              </a:rPr>
              <a:t>的振动状态。</a:t>
            </a:r>
          </a:p>
        </p:txBody>
      </p:sp>
      <p:sp>
        <p:nvSpPr>
          <p:cNvPr id="599110" name="Rectangle 70"/>
          <p:cNvSpPr>
            <a:spLocks noChangeArrowheads="1"/>
          </p:cNvSpPr>
          <p:nvPr/>
        </p:nvSpPr>
        <p:spPr bwMode="auto">
          <a:xfrm>
            <a:off x="533400" y="5072062"/>
            <a:ext cx="800100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）各振动质点的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振幅各不相同</a:t>
            </a:r>
            <a:r>
              <a:rPr lang="zh-CN" altLang="en-US" sz="2400" dirty="0">
                <a:cs typeface="Times New Roman" panose="02020603050405020304" pitchFamily="18" charset="0"/>
              </a:rPr>
              <a:t>，但却保持不变，有些点振幅始终最大，有些点振幅始终为零。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B928-23AA-4E21-9FCC-313FCB7B110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1143000" y="1752600"/>
            <a:ext cx="3505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相邻两波腹的坐标</a:t>
            </a:r>
          </a:p>
        </p:txBody>
      </p:sp>
      <p:graphicFrame>
        <p:nvGraphicFramePr>
          <p:cNvPr id="630788" name="Object 4"/>
          <p:cNvGraphicFramePr>
            <a:graphicFrameLocks noChangeAspect="1"/>
          </p:cNvGraphicFramePr>
          <p:nvPr/>
        </p:nvGraphicFramePr>
        <p:xfrm>
          <a:off x="1600200" y="2209800"/>
          <a:ext cx="2005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077080" imgH="12585600" progId="">
                  <p:embed/>
                </p:oleObj>
              </mc:Choice>
              <mc:Fallback>
                <p:oleObj name="公式" r:id="rId2" imgW="32077080" imgH="12585600" progId="">
                  <p:embed/>
                  <p:pic>
                    <p:nvPicPr>
                      <p:cNvPr id="0" name="Picture 4" descr="image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2005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4876800" y="2209800"/>
          <a:ext cx="3298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2793280" imgH="12585600" progId="">
                  <p:embed/>
                </p:oleObj>
              </mc:Choice>
              <mc:Fallback>
                <p:oleObj name="公式" r:id="rId4" imgW="52793280" imgH="12585600" progId="">
                  <p:embed/>
                  <p:pic>
                    <p:nvPicPr>
                      <p:cNvPr id="0" name="Picture 3" descr="image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09800"/>
                        <a:ext cx="32988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90" name="Object 6"/>
          <p:cNvGraphicFramePr>
            <a:graphicFrameLocks noChangeAspect="1"/>
          </p:cNvGraphicFramePr>
          <p:nvPr/>
        </p:nvGraphicFramePr>
        <p:xfrm>
          <a:off x="1600200" y="3124200"/>
          <a:ext cx="54832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7726600" imgH="12585600" progId="">
                  <p:embed/>
                </p:oleObj>
              </mc:Choice>
              <mc:Fallback>
                <p:oleObj name="公式" r:id="rId6" imgW="87726600" imgH="12585600" progId="">
                  <p:embed/>
                  <p:pic>
                    <p:nvPicPr>
                      <p:cNvPr id="0" name="Picture 2" descr="image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4200"/>
                        <a:ext cx="54832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91" name="Object 7"/>
          <p:cNvGraphicFramePr>
            <a:graphicFrameLocks noChangeAspect="1"/>
          </p:cNvGraphicFramePr>
          <p:nvPr/>
        </p:nvGraphicFramePr>
        <p:xfrm>
          <a:off x="1447800" y="4013200"/>
          <a:ext cx="64722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3568400" imgH="12585600" progId="">
                  <p:embed/>
                </p:oleObj>
              </mc:Choice>
              <mc:Fallback>
                <p:oleObj name="公式" r:id="rId8" imgW="103568400" imgH="12585600" progId="">
                  <p:embed/>
                  <p:pic>
                    <p:nvPicPr>
                      <p:cNvPr id="0" name="Picture 1" descr="image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13200"/>
                        <a:ext cx="647223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92" name="Rectangle 8"/>
          <p:cNvSpPr>
            <a:spLocks noChangeArrowheads="1"/>
          </p:cNvSpPr>
          <p:nvPr/>
        </p:nvSpPr>
        <p:spPr bwMode="auto">
          <a:xfrm>
            <a:off x="1143000" y="5181600"/>
            <a:ext cx="7010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两相邻波腹质元的振动相位相反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AF22-4493-431E-BE6D-C685F83C2F6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32835" name="Text Box 3"/>
          <p:cNvSpPr txBox="1">
            <a:spLocks noChangeArrowheads="1"/>
          </p:cNvSpPr>
          <p:nvPr/>
        </p:nvSpPr>
        <p:spPr bwMode="auto">
          <a:xfrm>
            <a:off x="762000" y="5410200"/>
            <a:ext cx="822960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结论：两相邻波节之间的各点振动相位相同，在一个波节的两侧（相邻两段）的各点振动反相位。</a:t>
            </a:r>
          </a:p>
        </p:txBody>
      </p:sp>
      <p:grpSp>
        <p:nvGrpSpPr>
          <p:cNvPr id="632836" name="Group 4"/>
          <p:cNvGrpSpPr/>
          <p:nvPr/>
        </p:nvGrpSpPr>
        <p:grpSpPr bwMode="auto">
          <a:xfrm>
            <a:off x="1066800" y="1676400"/>
            <a:ext cx="7632700" cy="3492500"/>
            <a:chOff x="521" y="1480"/>
            <a:chExt cx="4808" cy="2200"/>
          </a:xfrm>
        </p:grpSpPr>
        <p:pic>
          <p:nvPicPr>
            <p:cNvPr id="632837" name="Picture 5" descr="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1" y="1480"/>
              <a:ext cx="4808" cy="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aphicFrame>
          <p:nvGraphicFramePr>
            <p:cNvPr id="632838" name="Object 6"/>
            <p:cNvGraphicFramePr>
              <a:graphicFrameLocks noChangeAspect="1"/>
            </p:cNvGraphicFramePr>
            <p:nvPr/>
          </p:nvGraphicFramePr>
          <p:xfrm>
            <a:off x="1429" y="2024"/>
            <a:ext cx="19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39579" imgH="164957" progId="">
                    <p:embed/>
                  </p:oleObj>
                </mc:Choice>
                <mc:Fallback>
                  <p:oleObj name="公式" r:id="rId3" imgW="139579" imgH="164957" progId="">
                    <p:embed/>
                    <p:pic>
                      <p:nvPicPr>
                        <p:cNvPr id="0" name="Picture 3" descr="image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024"/>
                          <a:ext cx="192" cy="227"/>
                        </a:xfrm>
                        <a:prstGeom prst="rect">
                          <a:avLst/>
                        </a:prstGeom>
                        <a:solidFill>
                          <a:srgbClr val="FFEAC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2839" name="Object 7"/>
            <p:cNvGraphicFramePr>
              <a:graphicFrameLocks noChangeAspect="1"/>
            </p:cNvGraphicFramePr>
            <p:nvPr/>
          </p:nvGraphicFramePr>
          <p:xfrm>
            <a:off x="2880" y="2024"/>
            <a:ext cx="19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39579" imgH="164957" progId="">
                    <p:embed/>
                  </p:oleObj>
                </mc:Choice>
                <mc:Fallback>
                  <p:oleObj name="公式" r:id="rId5" imgW="139579" imgH="164957" progId="">
                    <p:embed/>
                    <p:pic>
                      <p:nvPicPr>
                        <p:cNvPr id="0" name="Picture 2" descr="image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024"/>
                          <a:ext cx="192" cy="227"/>
                        </a:xfrm>
                        <a:prstGeom prst="rect">
                          <a:avLst/>
                        </a:prstGeom>
                        <a:solidFill>
                          <a:srgbClr val="FFEAC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2840" name="Object 8"/>
            <p:cNvGraphicFramePr>
              <a:graphicFrameLocks noChangeAspect="1"/>
            </p:cNvGraphicFramePr>
            <p:nvPr/>
          </p:nvGraphicFramePr>
          <p:xfrm>
            <a:off x="4286" y="2042"/>
            <a:ext cx="19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39579" imgH="164957" progId="">
                    <p:embed/>
                  </p:oleObj>
                </mc:Choice>
                <mc:Fallback>
                  <p:oleObj name="公式" r:id="rId7" imgW="139579" imgH="164957" progId="">
                    <p:embed/>
                    <p:pic>
                      <p:nvPicPr>
                        <p:cNvPr id="0" name="Picture 1" descr="image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042"/>
                          <a:ext cx="192" cy="227"/>
                        </a:xfrm>
                        <a:prstGeom prst="rect">
                          <a:avLst/>
                        </a:prstGeom>
                        <a:solidFill>
                          <a:srgbClr val="FFEAC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E0BF-420A-40DC-B842-2E70F40B5D6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457200" y="1143000"/>
            <a:ext cx="1752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驻波的能量</a:t>
            </a:r>
          </a:p>
        </p:txBody>
      </p:sp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2895600" y="1193800"/>
          <a:ext cx="2995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7918880" imgH="12585600" progId="">
                  <p:embed/>
                </p:oleObj>
              </mc:Choice>
              <mc:Fallback>
                <p:oleObj name="公式" r:id="rId2" imgW="47918880" imgH="12585600" progId="">
                  <p:embed/>
                  <p:pic>
                    <p:nvPicPr>
                      <p:cNvPr id="0" name="Picture 8" descr="image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93800"/>
                        <a:ext cx="2995613" cy="787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3" name="Object 5"/>
          <p:cNvGraphicFramePr>
            <a:graphicFrameLocks noChangeAspect="1"/>
          </p:cNvGraphicFramePr>
          <p:nvPr/>
        </p:nvGraphicFramePr>
        <p:xfrm>
          <a:off x="1263650" y="2057400"/>
          <a:ext cx="2641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6043000" imgH="12585600" progId="">
                  <p:embed/>
                </p:oleObj>
              </mc:Choice>
              <mc:Fallback>
                <p:oleObj name="公式" r:id="rId4" imgW="56043000" imgH="12585600" progId="">
                  <p:embed/>
                  <p:pic>
                    <p:nvPicPr>
                      <p:cNvPr id="0" name="Picture 7" descr="image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057400"/>
                        <a:ext cx="26416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4" name="Object 6"/>
          <p:cNvGraphicFramePr>
            <a:graphicFrameLocks noChangeAspect="1"/>
          </p:cNvGraphicFramePr>
          <p:nvPr/>
        </p:nvGraphicFramePr>
        <p:xfrm>
          <a:off x="1263650" y="2743200"/>
          <a:ext cx="4997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6005600" imgH="12585600" progId="">
                  <p:embed/>
                </p:oleObj>
              </mc:Choice>
              <mc:Fallback>
                <p:oleObj name="公式" r:id="rId6" imgW="106005600" imgH="12585600" progId="">
                  <p:embed/>
                  <p:pic>
                    <p:nvPicPr>
                      <p:cNvPr id="0" name="Picture 6" descr="image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743200"/>
                        <a:ext cx="499745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5" name="Object 7"/>
          <p:cNvGraphicFramePr>
            <a:graphicFrameLocks noChangeAspect="1"/>
          </p:cNvGraphicFramePr>
          <p:nvPr/>
        </p:nvGraphicFramePr>
        <p:xfrm>
          <a:off x="1263650" y="3429000"/>
          <a:ext cx="49085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4380560" imgH="15024240" progId="">
                  <p:embed/>
                </p:oleObj>
              </mc:Choice>
              <mc:Fallback>
                <p:oleObj name="公式" r:id="rId8" imgW="104380560" imgH="15024240" progId="">
                  <p:embed/>
                  <p:pic>
                    <p:nvPicPr>
                      <p:cNvPr id="0" name="Picture 5" descr="image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429000"/>
                        <a:ext cx="490855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7" name="Object 9"/>
          <p:cNvGraphicFramePr>
            <a:graphicFrameLocks noChangeAspect="1"/>
          </p:cNvGraphicFramePr>
          <p:nvPr/>
        </p:nvGraphicFramePr>
        <p:xfrm>
          <a:off x="1263650" y="4114800"/>
          <a:ext cx="50609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7630280" imgH="15024240" progId="">
                  <p:embed/>
                </p:oleObj>
              </mc:Choice>
              <mc:Fallback>
                <p:oleObj name="公式" r:id="rId10" imgW="107630280" imgH="15024240" progId="">
                  <p:embed/>
                  <p:pic>
                    <p:nvPicPr>
                      <p:cNvPr id="0" name="Picture 4" descr="image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114800"/>
                        <a:ext cx="506095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8" name="Object 10"/>
          <p:cNvGraphicFramePr>
            <a:graphicFrameLocks noChangeAspect="1"/>
          </p:cNvGraphicFramePr>
          <p:nvPr/>
        </p:nvGraphicFramePr>
        <p:xfrm>
          <a:off x="1263650" y="4876800"/>
          <a:ext cx="49847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6411680" imgH="15024240" progId="">
                  <p:embed/>
                </p:oleObj>
              </mc:Choice>
              <mc:Fallback>
                <p:oleObj name="公式" r:id="rId12" imgW="106411680" imgH="15024240" progId="">
                  <p:embed/>
                  <p:pic>
                    <p:nvPicPr>
                      <p:cNvPr id="0" name="Picture 3" descr="image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876800"/>
                        <a:ext cx="49847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20" name="Object 12"/>
          <p:cNvGraphicFramePr>
            <a:graphicFrameLocks noChangeAspect="1"/>
          </p:cNvGraphicFramePr>
          <p:nvPr/>
        </p:nvGraphicFramePr>
        <p:xfrm>
          <a:off x="1263650" y="5638800"/>
          <a:ext cx="64309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37282760" imgH="13398480" progId="">
                  <p:embed/>
                </p:oleObj>
              </mc:Choice>
              <mc:Fallback>
                <p:oleObj name="公式" r:id="rId14" imgW="137282760" imgH="13398480" progId="">
                  <p:embed/>
                  <p:pic>
                    <p:nvPicPr>
                      <p:cNvPr id="0" name="Picture 2" descr="image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5638800"/>
                        <a:ext cx="64309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21" name="Object 13"/>
          <p:cNvGraphicFramePr>
            <a:graphicFrameLocks noChangeAspect="1"/>
          </p:cNvGraphicFramePr>
          <p:nvPr/>
        </p:nvGraphicFramePr>
        <p:xfrm>
          <a:off x="7315200" y="5029200"/>
          <a:ext cx="9858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0703600" imgH="8115480" progId="">
                  <p:embed/>
                </p:oleObj>
              </mc:Choice>
              <mc:Fallback>
                <p:oleObj name="公式" r:id="rId16" imgW="20703600" imgH="8115480" progId="">
                  <p:embed/>
                  <p:pic>
                    <p:nvPicPr>
                      <p:cNvPr id="0" name="Picture 1" descr="image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029200"/>
                        <a:ext cx="985838" cy="3841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圆角矩形 12"/>
          <p:cNvSpPr/>
          <p:nvPr/>
        </p:nvSpPr>
        <p:spPr>
          <a:xfrm>
            <a:off x="2743200" y="4357914"/>
            <a:ext cx="228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1000"/>
                                        <p:tgtEl>
                                          <p:spTgt spid="6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6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6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F2BF-43E2-4094-983D-D0B67D41E5A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685800" y="1295400"/>
            <a:ext cx="5181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驻波中不存在能量的传播</a:t>
            </a:r>
          </a:p>
        </p:txBody>
      </p:sp>
      <p:graphicFrame>
        <p:nvGraphicFramePr>
          <p:cNvPr id="638980" name="Object 4"/>
          <p:cNvGraphicFramePr>
            <a:graphicFrameLocks noChangeAspect="1"/>
          </p:cNvGraphicFramePr>
          <p:nvPr/>
        </p:nvGraphicFramePr>
        <p:xfrm>
          <a:off x="1295400" y="1600200"/>
          <a:ext cx="30178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4166760" imgH="12585600" progId="">
                  <p:embed/>
                </p:oleObj>
              </mc:Choice>
              <mc:Fallback>
                <p:oleObj name="公式" r:id="rId2" imgW="64166760" imgH="12585600" progId="">
                  <p:embed/>
                  <p:pic>
                    <p:nvPicPr>
                      <p:cNvPr id="0" name="Picture 5" descr="image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3017838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1" name="Object 5"/>
          <p:cNvGraphicFramePr>
            <a:graphicFrameLocks noChangeAspect="1"/>
          </p:cNvGraphicFramePr>
          <p:nvPr/>
        </p:nvGraphicFramePr>
        <p:xfrm>
          <a:off x="1295400" y="2057400"/>
          <a:ext cx="30241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4573200" imgH="12585600" progId="">
                  <p:embed/>
                </p:oleObj>
              </mc:Choice>
              <mc:Fallback>
                <p:oleObj name="公式" r:id="rId4" imgW="64573200" imgH="12585600" progId="">
                  <p:embed/>
                  <p:pic>
                    <p:nvPicPr>
                      <p:cNvPr id="0" name="Picture 4" descr="image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30241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2" name="Object 6"/>
          <p:cNvGraphicFramePr>
            <a:graphicFrameLocks noChangeAspect="1"/>
          </p:cNvGraphicFramePr>
          <p:nvPr/>
        </p:nvGraphicFramePr>
        <p:xfrm>
          <a:off x="5334000" y="1219200"/>
          <a:ext cx="15906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295680" imgH="12585600" progId="">
                  <p:embed/>
                </p:oleObj>
              </mc:Choice>
              <mc:Fallback>
                <p:oleObj name="公式" r:id="rId6" imgW="33295680" imgH="12585600" progId="">
                  <p:embed/>
                  <p:pic>
                    <p:nvPicPr>
                      <p:cNvPr id="0" name="Picture 3" descr="image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19200"/>
                        <a:ext cx="159067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8983" name="Rectangle 7"/>
          <p:cNvSpPr>
            <a:spLocks noChangeArrowheads="1"/>
          </p:cNvSpPr>
          <p:nvPr/>
        </p:nvSpPr>
        <p:spPr bwMode="auto">
          <a:xfrm>
            <a:off x="685800" y="2590800"/>
            <a:ext cx="8229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当两波节间各质元达到最大位移时，</a:t>
            </a:r>
            <a:r>
              <a:rPr lang="zh-CN" altLang="en-US" sz="2400">
                <a:solidFill>
                  <a:srgbClr val="FF3300"/>
                </a:solidFill>
                <a:cs typeface="Times New Roman" panose="02020603050405020304" pitchFamily="18" charset="0"/>
              </a:rPr>
              <a:t>动能为零</a:t>
            </a:r>
            <a:r>
              <a:rPr lang="zh-CN" altLang="en-US" sz="2400">
                <a:cs typeface="Times New Roman" panose="02020603050405020304" pitchFamily="18" charset="0"/>
              </a:rPr>
              <a:t>，势能：</a:t>
            </a:r>
          </a:p>
        </p:txBody>
      </p:sp>
      <p:sp>
        <p:nvSpPr>
          <p:cNvPr id="638984" name="Rectangle 8"/>
          <p:cNvSpPr>
            <a:spLocks noChangeArrowheads="1"/>
          </p:cNvSpPr>
          <p:nvPr/>
        </p:nvSpPr>
        <p:spPr bwMode="auto">
          <a:xfrm>
            <a:off x="685800" y="4222750"/>
            <a:ext cx="8077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当各质元通过平衡位置时，</a:t>
            </a:r>
            <a:r>
              <a:rPr lang="zh-CN" altLang="en-US" sz="2400">
                <a:solidFill>
                  <a:srgbClr val="FF3300"/>
                </a:solidFill>
                <a:cs typeface="Times New Roman" panose="02020603050405020304" pitchFamily="18" charset="0"/>
              </a:rPr>
              <a:t>势能为零</a:t>
            </a:r>
            <a:r>
              <a:rPr lang="zh-CN" altLang="en-US" sz="2400">
                <a:cs typeface="Times New Roman" panose="02020603050405020304" pitchFamily="18" charset="0"/>
              </a:rPr>
              <a:t>，动能：</a:t>
            </a:r>
          </a:p>
        </p:txBody>
      </p:sp>
      <p:sp>
        <p:nvSpPr>
          <p:cNvPr id="638985" name="Rectangle 9"/>
          <p:cNvSpPr>
            <a:spLocks noChangeArrowheads="1"/>
          </p:cNvSpPr>
          <p:nvPr/>
        </p:nvSpPr>
        <p:spPr bwMode="auto">
          <a:xfrm>
            <a:off x="685800" y="5502275"/>
            <a:ext cx="80772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驻波中的动能和势能在</a:t>
            </a:r>
            <a:r>
              <a:rPr lang="zh-CN" altLang="en-US" sz="2400">
                <a:solidFill>
                  <a:srgbClr val="0000CC"/>
                </a:solidFill>
                <a:cs typeface="Times New Roman" panose="02020603050405020304" pitchFamily="18" charset="0"/>
              </a:rPr>
              <a:t>波腹和波节间</a:t>
            </a:r>
            <a:r>
              <a:rPr lang="zh-CN" altLang="en-US" sz="2400">
                <a:cs typeface="Times New Roman" panose="02020603050405020304" pitchFamily="18" charset="0"/>
              </a:rPr>
              <a:t>的小范围内迁移并转换。驻波进行过程中没有能量的定向传播。</a:t>
            </a:r>
          </a:p>
        </p:txBody>
      </p:sp>
      <p:sp>
        <p:nvSpPr>
          <p:cNvPr id="638986" name="Rectangle 10"/>
          <p:cNvSpPr>
            <a:spLocks noChangeArrowheads="1"/>
          </p:cNvSpPr>
          <p:nvPr/>
        </p:nvSpPr>
        <p:spPr bwMode="auto">
          <a:xfrm>
            <a:off x="1111250" y="3505200"/>
            <a:ext cx="6889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驻波能量以形变势能的形式主要集中于波节附近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638987" name="Object 11"/>
          <p:cNvGraphicFramePr>
            <a:graphicFrameLocks noChangeAspect="1"/>
          </p:cNvGraphicFramePr>
          <p:nvPr/>
        </p:nvGraphicFramePr>
        <p:xfrm>
          <a:off x="1295400" y="2971800"/>
          <a:ext cx="23399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9950000" imgH="12585600" progId="">
                  <p:embed/>
                </p:oleObj>
              </mc:Choice>
              <mc:Fallback>
                <p:oleObj name="公式" r:id="rId8" imgW="49950000" imgH="12585600" progId="">
                  <p:embed/>
                  <p:pic>
                    <p:nvPicPr>
                      <p:cNvPr id="0" name="Picture 2" descr="image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233997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8988" name="Rectangle 12"/>
          <p:cNvSpPr>
            <a:spLocks noChangeArrowheads="1"/>
          </p:cNvSpPr>
          <p:nvPr/>
        </p:nvSpPr>
        <p:spPr bwMode="auto">
          <a:xfrm>
            <a:off x="1111250" y="5029200"/>
            <a:ext cx="62801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驻波能量以动能的形式主要集中于波腹附近。</a:t>
            </a:r>
          </a:p>
        </p:txBody>
      </p:sp>
      <p:graphicFrame>
        <p:nvGraphicFramePr>
          <p:cNvPr id="638989" name="Object 13"/>
          <p:cNvGraphicFramePr>
            <a:graphicFrameLocks noChangeAspect="1"/>
          </p:cNvGraphicFramePr>
          <p:nvPr/>
        </p:nvGraphicFramePr>
        <p:xfrm>
          <a:off x="1365250" y="4572000"/>
          <a:ext cx="23685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0356080" imgH="12585600" progId="">
                  <p:embed/>
                </p:oleObj>
              </mc:Choice>
              <mc:Fallback>
                <p:oleObj name="公式" r:id="rId10" imgW="50356080" imgH="12585600" progId="">
                  <p:embed/>
                  <p:pic>
                    <p:nvPicPr>
                      <p:cNvPr id="0" name="Picture 1" descr="image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4572000"/>
                        <a:ext cx="236855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5" grpId="0"/>
      <p:bldP spid="638986" grpId="0"/>
      <p:bldP spid="6389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8F3F-6DEA-425A-B68D-3AF069BC003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40003" name="Rectangle 3"/>
          <p:cNvSpPr>
            <a:spLocks noChangeArrowheads="1"/>
          </p:cNvSpPr>
          <p:nvPr/>
        </p:nvSpPr>
        <p:spPr bwMode="auto">
          <a:xfrm>
            <a:off x="457200" y="1143000"/>
            <a:ext cx="1371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半波损失</a:t>
            </a:r>
          </a:p>
        </p:txBody>
      </p:sp>
      <p:sp>
        <p:nvSpPr>
          <p:cNvPr id="640004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4343400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相对波阻</a:t>
            </a:r>
          </a:p>
        </p:txBody>
      </p:sp>
      <p:graphicFrame>
        <p:nvGraphicFramePr>
          <p:cNvPr id="640005" name="Object 5"/>
          <p:cNvGraphicFramePr>
            <a:graphicFrameLocks noChangeAspect="1"/>
          </p:cNvGraphicFramePr>
          <p:nvPr/>
        </p:nvGraphicFramePr>
        <p:xfrm>
          <a:off x="3733800" y="1752600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829200" imgH="6489720" progId="">
                  <p:embed/>
                </p:oleObj>
              </mc:Choice>
              <mc:Fallback>
                <p:oleObj name="公式" r:id="rId2" imgW="15829200" imgH="6489720" progId="">
                  <p:embed/>
                  <p:pic>
                    <p:nvPicPr>
                      <p:cNvPr id="0" name="Picture 1" descr="image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52600"/>
                        <a:ext cx="1003300" cy="406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06" name="Text Box 6"/>
          <p:cNvSpPr txBox="1">
            <a:spLocks noChangeArrowheads="1"/>
          </p:cNvSpPr>
          <p:nvPr/>
        </p:nvSpPr>
        <p:spPr bwMode="auto">
          <a:xfrm>
            <a:off x="990600" y="2209800"/>
            <a:ext cx="5334000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相对波阻较大</a:t>
            </a:r>
            <a:r>
              <a:rPr lang="zh-CN" altLang="en-US" sz="2400" dirty="0">
                <a:cs typeface="Times New Roman" panose="02020603050405020304" pitchFamily="18" charset="0"/>
              </a:rPr>
              <a:t>的介质称为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  <a:cs typeface="Times New Roman" panose="02020603050405020304" pitchFamily="18" charset="0"/>
              </a:rPr>
              <a:t>波密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介质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cs typeface="Times New Roman" panose="02020603050405020304" pitchFamily="18" charset="0"/>
              </a:rPr>
              <a:t>相对波阻较小</a:t>
            </a:r>
            <a:r>
              <a:rPr lang="zh-CN" altLang="en-US" sz="2400" dirty="0">
                <a:cs typeface="Times New Roman" panose="02020603050405020304" pitchFamily="18" charset="0"/>
              </a:rPr>
              <a:t>的介质称为</a:t>
            </a:r>
            <a:r>
              <a:rPr lang="zh-CN" altLang="en-US" sz="2400" dirty="0">
                <a:solidFill>
                  <a:srgbClr val="FF3300"/>
                </a:solidFill>
                <a:latin typeface="华文行楷" panose="02010800040101010101" charset="-122"/>
                <a:ea typeface="华文行楷" panose="02010800040101010101" charset="-122"/>
                <a:cs typeface="Times New Roman" panose="02020603050405020304" pitchFamily="18" charset="0"/>
              </a:rPr>
              <a:t>波疏</a:t>
            </a:r>
            <a:r>
              <a:rPr lang="zh-CN" altLang="en-US" sz="2400" dirty="0">
                <a:latin typeface="华文行楷" panose="02010800040101010101" charset="-122"/>
                <a:ea typeface="华文行楷" panose="02010800040101010101" charset="-122"/>
                <a:cs typeface="Times New Roman" panose="02020603050405020304" pitchFamily="18" charset="0"/>
              </a:rPr>
              <a:t>介质</a:t>
            </a:r>
            <a:r>
              <a:rPr lang="zh-CN" altLang="en-US" sz="2400" dirty="0"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685800" y="4038600"/>
            <a:ext cx="7848600" cy="23069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在垂直入射的情况下，它由介质的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相对波阻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cs typeface="Times New Roman" panose="02020603050405020304" pitchFamily="18" charset="0"/>
              </a:rPr>
              <a:t>决定。当波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从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  <a:cs typeface="Times New Roman" panose="02020603050405020304" pitchFamily="18" charset="0"/>
              </a:rPr>
              <a:t>波疏介质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入射到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charset="-122"/>
                <a:ea typeface="华文行楷" panose="02010800040101010101" charset="-122"/>
                <a:cs typeface="Times New Roman" panose="02020603050405020304" pitchFamily="18" charset="0"/>
              </a:rPr>
              <a:t>波密介质</a:t>
            </a:r>
            <a:r>
              <a:rPr lang="zh-CN" altLang="en-US" sz="2400" dirty="0">
                <a:cs typeface="Times New Roman" panose="02020603050405020304" pitchFamily="18" charset="0"/>
              </a:rPr>
              <a:t>时，反射</a:t>
            </a:r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cs typeface="Times New Roman" panose="02020603050405020304" pitchFamily="18" charset="0"/>
              </a:rPr>
              <a:t>半波损失（相位差为</a:t>
            </a:r>
            <a:r>
              <a:rPr lang="en-US" altLang="zh-CN" sz="2400" dirty="0"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cs typeface="Times New Roman" panose="02020603050405020304" pitchFamily="18" charset="0"/>
              </a:rPr>
              <a:t>），反射点为</a:t>
            </a:r>
            <a:r>
              <a:rPr lang="zh-CN" altLang="en-US" sz="2400" dirty="0">
                <a:latin typeface="华文行楷" panose="02010800040101010101" charset="-122"/>
                <a:ea typeface="华文行楷" panose="02010800040101010101" charset="-122"/>
                <a:cs typeface="Times New Roman" panose="02020603050405020304" pitchFamily="18" charset="0"/>
              </a:rPr>
              <a:t>波节</a:t>
            </a:r>
            <a:r>
              <a:rPr lang="zh-CN" altLang="en-US" sz="2400" dirty="0">
                <a:cs typeface="Times New Roman" panose="02020603050405020304" pitchFamily="18" charset="0"/>
              </a:rPr>
              <a:t>；反之，当波</a:t>
            </a:r>
            <a:r>
              <a:rPr lang="zh-CN" altLang="en-US" sz="2400" dirty="0">
                <a:solidFill>
                  <a:srgbClr val="FF3300"/>
                </a:solidFill>
                <a:cs typeface="Times New Roman" panose="02020603050405020304" pitchFamily="18" charset="0"/>
              </a:rPr>
              <a:t>由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charset="-122"/>
                <a:ea typeface="华文行楷" panose="02010800040101010101" charset="-122"/>
                <a:cs typeface="Times New Roman" panose="02020603050405020304" pitchFamily="18" charset="0"/>
              </a:rPr>
              <a:t>波密介质</a:t>
            </a:r>
            <a:r>
              <a:rPr lang="zh-CN" altLang="en-US" sz="2400" dirty="0">
                <a:solidFill>
                  <a:srgbClr val="FF3300"/>
                </a:solidFill>
                <a:cs typeface="Times New Roman" panose="02020603050405020304" pitchFamily="18" charset="0"/>
              </a:rPr>
              <a:t>入射到</a:t>
            </a:r>
            <a:r>
              <a:rPr lang="zh-CN" altLang="en-US" sz="2400" dirty="0">
                <a:solidFill>
                  <a:srgbClr val="FF3300"/>
                </a:solidFill>
                <a:latin typeface="华文行楷" panose="02010800040101010101" charset="-122"/>
                <a:ea typeface="华文行楷" panose="02010800040101010101" charset="-122"/>
                <a:cs typeface="Times New Roman" panose="02020603050405020304" pitchFamily="18" charset="0"/>
              </a:rPr>
              <a:t>波疏介质</a:t>
            </a:r>
            <a:r>
              <a:rPr lang="zh-CN" altLang="en-US" sz="2400" dirty="0">
                <a:cs typeface="Times New Roman" panose="02020603050405020304" pitchFamily="18" charset="0"/>
              </a:rPr>
              <a:t>时，反射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无</a:t>
            </a:r>
            <a:r>
              <a:rPr lang="zh-CN" altLang="en-US" sz="2400" dirty="0">
                <a:cs typeface="Times New Roman" panose="02020603050405020304" pitchFamily="18" charset="0"/>
              </a:rPr>
              <a:t>半波损失，反射点处为</a:t>
            </a:r>
            <a:r>
              <a:rPr lang="zh-CN" altLang="en-US" sz="2400" dirty="0">
                <a:latin typeface="华文行楷" panose="02010800040101010101" charset="-122"/>
                <a:ea typeface="华文行楷" panose="02010800040101010101" charset="-122"/>
                <a:cs typeface="Times New Roman" panose="02020603050405020304" pitchFamily="18" charset="0"/>
              </a:rPr>
              <a:t>波腹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cs typeface="Times New Roman" panose="02020603050405020304" pitchFamily="18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cs typeface="Times New Roman" panose="02020603050405020304" pitchFamily="18" charset="0"/>
              </a:rPr>
              <a:t> 半波损失现象在机械波和电磁波反射时均存在。</a:t>
            </a: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685800" y="3048000"/>
            <a:ext cx="80010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入射波在两种介质的分界面上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反射时</a:t>
            </a:r>
            <a:r>
              <a:rPr lang="zh-CN" altLang="en-US" sz="2400" dirty="0">
                <a:cs typeface="Times New Roman" panose="02020603050405020304" pitchFamily="18" charset="0"/>
              </a:rPr>
              <a:t>是否会发生半波损失，取决于波的种类、介质的性质以及入射角等诸多因素。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4DC3-F14F-44E6-997E-8ED35AAAAC7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99450" cy="230832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4  </a:t>
            </a:r>
            <a:r>
              <a:rPr lang="zh-CN" altLang="en-US" sz="2400" dirty="0">
                <a:solidFill>
                  <a:srgbClr val="1C1C1C"/>
                </a:solidFill>
              </a:rPr>
              <a:t>一列沿 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轴正方向传播的入射波的波动表达式为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1C1C1C"/>
              </a:solidFill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1C1C1C"/>
              </a:solidFill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C1C1C"/>
                </a:solidFill>
              </a:rPr>
              <a:t>该波在距坐标轴原点</a:t>
            </a:r>
            <a:r>
              <a:rPr lang="en-US" altLang="zh-CN" sz="2400" i="1" dirty="0">
                <a:solidFill>
                  <a:srgbClr val="1C1C1C"/>
                </a:solidFill>
              </a:rPr>
              <a:t>O</a:t>
            </a:r>
            <a:r>
              <a:rPr lang="zh-CN" altLang="en-US" sz="2400" dirty="0">
                <a:solidFill>
                  <a:srgbClr val="1C1C1C"/>
                </a:solidFill>
              </a:rPr>
              <a:t>为 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baseline="-25000" dirty="0">
                <a:solidFill>
                  <a:srgbClr val="1C1C1C"/>
                </a:solidFill>
              </a:rPr>
              <a:t>0</a:t>
            </a:r>
            <a:r>
              <a:rPr lang="en-US" altLang="zh-CN" sz="2400" dirty="0">
                <a:solidFill>
                  <a:srgbClr val="1C1C1C"/>
                </a:solidFill>
              </a:rPr>
              <a:t> = 5</a:t>
            </a:r>
            <a:r>
              <a:rPr lang="el-GR" altLang="zh-CN" sz="2400" dirty="0">
                <a:solidFill>
                  <a:srgbClr val="1C1C1C"/>
                </a:solidFill>
              </a:rPr>
              <a:t>λ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处被一垂直面反射，</a:t>
            </a:r>
            <a:r>
              <a:rPr lang="zh-CN" altLang="en-US" sz="2400" dirty="0">
                <a:solidFill>
                  <a:srgbClr val="FF3300"/>
                </a:solidFill>
              </a:rPr>
              <a:t>反射点为一波节</a:t>
            </a:r>
            <a:r>
              <a:rPr lang="zh-CN" altLang="en-US" sz="2400" dirty="0">
                <a:solidFill>
                  <a:srgbClr val="1C1C1C"/>
                </a:solidFill>
              </a:rPr>
              <a:t>。求：（</a:t>
            </a:r>
            <a:r>
              <a:rPr lang="en-US" altLang="zh-CN" sz="2400" dirty="0">
                <a:solidFill>
                  <a:srgbClr val="1C1C1C"/>
                </a:solidFill>
              </a:rPr>
              <a:t>1</a:t>
            </a:r>
            <a:r>
              <a:rPr lang="zh-CN" altLang="en-US" sz="2400" dirty="0">
                <a:solidFill>
                  <a:srgbClr val="1C1C1C"/>
                </a:solidFill>
              </a:rPr>
              <a:t>）反射波的波动表达式；（</a:t>
            </a:r>
            <a:r>
              <a:rPr lang="en-US" altLang="zh-CN" sz="2400" dirty="0">
                <a:solidFill>
                  <a:srgbClr val="1C1C1C"/>
                </a:solidFill>
              </a:rPr>
              <a:t>2</a:t>
            </a:r>
            <a:r>
              <a:rPr lang="zh-CN" altLang="en-US" sz="2400" dirty="0">
                <a:solidFill>
                  <a:srgbClr val="1C1C1C"/>
                </a:solidFill>
              </a:rPr>
              <a:t>）驻波的表达式；（</a:t>
            </a:r>
            <a:r>
              <a:rPr lang="en-US" altLang="zh-CN" sz="2400" dirty="0">
                <a:solidFill>
                  <a:srgbClr val="1C1C1C"/>
                </a:solidFill>
              </a:rPr>
              <a:t>3</a:t>
            </a:r>
            <a:r>
              <a:rPr lang="zh-CN" altLang="en-US" sz="2400" dirty="0">
                <a:solidFill>
                  <a:srgbClr val="1C1C1C"/>
                </a:solidFill>
              </a:rPr>
              <a:t>）原点</a:t>
            </a:r>
            <a:r>
              <a:rPr lang="en-US" altLang="zh-CN" sz="2400" dirty="0">
                <a:solidFill>
                  <a:srgbClr val="1C1C1C"/>
                </a:solidFill>
              </a:rPr>
              <a:t>O</a:t>
            </a:r>
            <a:r>
              <a:rPr lang="zh-CN" altLang="en-US" sz="2400" dirty="0">
                <a:solidFill>
                  <a:srgbClr val="1C1C1C"/>
                </a:solidFill>
              </a:rPr>
              <a:t>到 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baseline="-25000" dirty="0">
                <a:solidFill>
                  <a:srgbClr val="1C1C1C"/>
                </a:solidFill>
              </a:rPr>
              <a:t>0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间各个波节和波腹的坐标。</a:t>
            </a:r>
          </a:p>
        </p:txBody>
      </p:sp>
      <p:graphicFrame>
        <p:nvGraphicFramePr>
          <p:cNvPr id="642053" name="Object 5"/>
          <p:cNvGraphicFramePr>
            <a:graphicFrameLocks noChangeAspect="1"/>
          </p:cNvGraphicFramePr>
          <p:nvPr/>
        </p:nvGraphicFramePr>
        <p:xfrm>
          <a:off x="1524000" y="1752600"/>
          <a:ext cx="20081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2638400" imgH="12585600" progId="">
                  <p:embed/>
                </p:oleObj>
              </mc:Choice>
              <mc:Fallback>
                <p:oleObj name="公式" r:id="rId2" imgW="42638400" imgH="12585600" progId="">
                  <p:embed/>
                  <p:pic>
                    <p:nvPicPr>
                      <p:cNvPr id="0" name="Picture 1" descr="image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2600"/>
                        <a:ext cx="200818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2111" name="Group 63"/>
          <p:cNvGrpSpPr/>
          <p:nvPr/>
        </p:nvGrpSpPr>
        <p:grpSpPr bwMode="auto">
          <a:xfrm>
            <a:off x="1524000" y="3733800"/>
            <a:ext cx="5715000" cy="2209800"/>
            <a:chOff x="960" y="1920"/>
            <a:chExt cx="3600" cy="1392"/>
          </a:xfrm>
        </p:grpSpPr>
        <p:sp>
          <p:nvSpPr>
            <p:cNvPr id="642112" name="Rectangle 64"/>
            <p:cNvSpPr>
              <a:spLocks noChangeAspect="1" noChangeArrowheads="1"/>
            </p:cNvSpPr>
            <p:nvPr/>
          </p:nvSpPr>
          <p:spPr bwMode="auto">
            <a:xfrm>
              <a:off x="960" y="1920"/>
              <a:ext cx="3600" cy="13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2113" name="Line 65"/>
            <p:cNvSpPr>
              <a:spLocks noChangeAspect="1" noChangeShapeType="1"/>
            </p:cNvSpPr>
            <p:nvPr/>
          </p:nvSpPr>
          <p:spPr bwMode="auto">
            <a:xfrm flipV="1">
              <a:off x="3840" y="2112"/>
              <a:ext cx="0" cy="9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2114" name="Rectangle 66"/>
            <p:cNvSpPr>
              <a:spLocks noChangeAspect="1" noChangeArrowheads="1"/>
            </p:cNvSpPr>
            <p:nvPr/>
          </p:nvSpPr>
          <p:spPr bwMode="auto">
            <a:xfrm>
              <a:off x="4224" y="259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x</a:t>
              </a:r>
              <a:endParaRPr kumimoji="1" lang="en-US" altLang="zh-CN" sz="2400"/>
            </a:p>
          </p:txBody>
        </p:sp>
        <p:sp>
          <p:nvSpPr>
            <p:cNvPr id="642115" name="Line 67"/>
            <p:cNvSpPr>
              <a:spLocks noChangeAspect="1" noChangeShapeType="1"/>
            </p:cNvSpPr>
            <p:nvPr/>
          </p:nvSpPr>
          <p:spPr bwMode="auto">
            <a:xfrm>
              <a:off x="1296" y="2256"/>
              <a:ext cx="4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2116" name="Rectangle 68"/>
            <p:cNvSpPr>
              <a:spLocks noChangeAspect="1" noChangeArrowheads="1"/>
            </p:cNvSpPr>
            <p:nvPr/>
          </p:nvSpPr>
          <p:spPr bwMode="auto">
            <a:xfrm>
              <a:off x="1200" y="2448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O</a:t>
              </a:r>
            </a:p>
          </p:txBody>
        </p:sp>
        <p:sp>
          <p:nvSpPr>
            <p:cNvPr id="642117" name="Text Box 69"/>
            <p:cNvSpPr txBox="1">
              <a:spLocks noChangeArrowheads="1"/>
            </p:cNvSpPr>
            <p:nvPr/>
          </p:nvSpPr>
          <p:spPr bwMode="auto">
            <a:xfrm>
              <a:off x="1152" y="1920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入射波</a:t>
              </a:r>
            </a:p>
          </p:txBody>
        </p:sp>
        <p:sp>
          <p:nvSpPr>
            <p:cNvPr id="642118" name="Line 70"/>
            <p:cNvSpPr>
              <a:spLocks noChangeAspect="1" noChangeShapeType="1"/>
            </p:cNvSpPr>
            <p:nvPr/>
          </p:nvSpPr>
          <p:spPr bwMode="auto">
            <a:xfrm>
              <a:off x="2256" y="2976"/>
              <a:ext cx="49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2119" name="Text Box 71"/>
            <p:cNvSpPr txBox="1">
              <a:spLocks noChangeArrowheads="1"/>
            </p:cNvSpPr>
            <p:nvPr/>
          </p:nvSpPr>
          <p:spPr bwMode="auto">
            <a:xfrm>
              <a:off x="2160" y="3024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反射波</a:t>
              </a:r>
            </a:p>
          </p:txBody>
        </p:sp>
        <p:sp>
          <p:nvSpPr>
            <p:cNvPr id="642120" name="Rectangle 72"/>
            <p:cNvSpPr>
              <a:spLocks noChangeArrowheads="1"/>
            </p:cNvSpPr>
            <p:nvPr/>
          </p:nvSpPr>
          <p:spPr bwMode="auto">
            <a:xfrm>
              <a:off x="3840" y="2112"/>
              <a:ext cx="384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2121" name="Group 73"/>
            <p:cNvGrpSpPr/>
            <p:nvPr/>
          </p:nvGrpSpPr>
          <p:grpSpPr bwMode="auto">
            <a:xfrm>
              <a:off x="1556" y="2373"/>
              <a:ext cx="2538" cy="535"/>
              <a:chOff x="1283" y="2448"/>
              <a:chExt cx="2387" cy="535"/>
            </a:xfrm>
          </p:grpSpPr>
          <p:grpSp>
            <p:nvGrpSpPr>
              <p:cNvPr id="642122" name="Group 74"/>
              <p:cNvGrpSpPr/>
              <p:nvPr/>
            </p:nvGrpSpPr>
            <p:grpSpPr bwMode="auto">
              <a:xfrm>
                <a:off x="1283" y="2455"/>
                <a:ext cx="2299" cy="528"/>
                <a:chOff x="1227" y="3072"/>
                <a:chExt cx="2299" cy="528"/>
              </a:xfrm>
            </p:grpSpPr>
            <p:sp>
              <p:nvSpPr>
                <p:cNvPr id="642123" name="Freeform 75"/>
                <p:cNvSpPr/>
                <p:nvPr/>
              </p:nvSpPr>
              <p:spPr bwMode="auto">
                <a:xfrm>
                  <a:off x="1227" y="3072"/>
                  <a:ext cx="1044" cy="528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192" y="144"/>
                    </a:cxn>
                    <a:cxn ang="0">
                      <a:pos x="384" y="0"/>
                    </a:cxn>
                    <a:cxn ang="0">
                      <a:pos x="576" y="144"/>
                    </a:cxn>
                    <a:cxn ang="0">
                      <a:pos x="768" y="432"/>
                    </a:cxn>
                    <a:cxn ang="0">
                      <a:pos x="960" y="720"/>
                    </a:cxn>
                    <a:cxn ang="0">
                      <a:pos x="1152" y="864"/>
                    </a:cxn>
                    <a:cxn ang="0">
                      <a:pos x="1344" y="720"/>
                    </a:cxn>
                    <a:cxn ang="0">
                      <a:pos x="1536" y="432"/>
                    </a:cxn>
                    <a:cxn ang="0">
                      <a:pos x="1728" y="144"/>
                    </a:cxn>
                    <a:cxn ang="0">
                      <a:pos x="1920" y="0"/>
                    </a:cxn>
                    <a:cxn ang="0">
                      <a:pos x="2112" y="144"/>
                    </a:cxn>
                    <a:cxn ang="0">
                      <a:pos x="2304" y="432"/>
                    </a:cxn>
                    <a:cxn ang="0">
                      <a:pos x="2496" y="720"/>
                    </a:cxn>
                    <a:cxn ang="0">
                      <a:pos x="2688" y="864"/>
                    </a:cxn>
                    <a:cxn ang="0">
                      <a:pos x="2880" y="720"/>
                    </a:cxn>
                    <a:cxn ang="0">
                      <a:pos x="3072" y="432"/>
                    </a:cxn>
                    <a:cxn ang="0">
                      <a:pos x="3264" y="144"/>
                    </a:cxn>
                    <a:cxn ang="0">
                      <a:pos x="3456" y="0"/>
                    </a:cxn>
                    <a:cxn ang="0">
                      <a:pos x="3648" y="144"/>
                    </a:cxn>
                    <a:cxn ang="0">
                      <a:pos x="3840" y="432"/>
                    </a:cxn>
                  </a:cxnLst>
                  <a:rect l="0" t="0" r="r" b="b"/>
                  <a:pathLst>
                    <a:path w="3840" h="864">
                      <a:moveTo>
                        <a:pt x="0" y="432"/>
                      </a:moveTo>
                      <a:cubicBezTo>
                        <a:pt x="64" y="324"/>
                        <a:pt x="128" y="216"/>
                        <a:pt x="192" y="144"/>
                      </a:cubicBezTo>
                      <a:cubicBezTo>
                        <a:pt x="256" y="72"/>
                        <a:pt x="320" y="0"/>
                        <a:pt x="384" y="0"/>
                      </a:cubicBezTo>
                      <a:cubicBezTo>
                        <a:pt x="448" y="0"/>
                        <a:pt x="512" y="72"/>
                        <a:pt x="576" y="144"/>
                      </a:cubicBezTo>
                      <a:cubicBezTo>
                        <a:pt x="640" y="216"/>
                        <a:pt x="704" y="336"/>
                        <a:pt x="768" y="432"/>
                      </a:cubicBezTo>
                      <a:cubicBezTo>
                        <a:pt x="832" y="528"/>
                        <a:pt x="896" y="648"/>
                        <a:pt x="960" y="720"/>
                      </a:cubicBezTo>
                      <a:cubicBezTo>
                        <a:pt x="1024" y="792"/>
                        <a:pt x="1088" y="864"/>
                        <a:pt x="1152" y="864"/>
                      </a:cubicBezTo>
                      <a:cubicBezTo>
                        <a:pt x="1216" y="864"/>
                        <a:pt x="1280" y="792"/>
                        <a:pt x="1344" y="720"/>
                      </a:cubicBezTo>
                      <a:cubicBezTo>
                        <a:pt x="1408" y="648"/>
                        <a:pt x="1472" y="528"/>
                        <a:pt x="1536" y="432"/>
                      </a:cubicBezTo>
                      <a:cubicBezTo>
                        <a:pt x="1600" y="336"/>
                        <a:pt x="1664" y="216"/>
                        <a:pt x="1728" y="144"/>
                      </a:cubicBezTo>
                      <a:cubicBezTo>
                        <a:pt x="1792" y="72"/>
                        <a:pt x="1856" y="0"/>
                        <a:pt x="1920" y="0"/>
                      </a:cubicBezTo>
                      <a:cubicBezTo>
                        <a:pt x="1984" y="0"/>
                        <a:pt x="2048" y="72"/>
                        <a:pt x="2112" y="144"/>
                      </a:cubicBezTo>
                      <a:cubicBezTo>
                        <a:pt x="2176" y="216"/>
                        <a:pt x="2240" y="336"/>
                        <a:pt x="2304" y="432"/>
                      </a:cubicBezTo>
                      <a:cubicBezTo>
                        <a:pt x="2368" y="528"/>
                        <a:pt x="2432" y="648"/>
                        <a:pt x="2496" y="720"/>
                      </a:cubicBezTo>
                      <a:cubicBezTo>
                        <a:pt x="2560" y="792"/>
                        <a:pt x="2624" y="864"/>
                        <a:pt x="2688" y="864"/>
                      </a:cubicBezTo>
                      <a:cubicBezTo>
                        <a:pt x="2752" y="864"/>
                        <a:pt x="2816" y="792"/>
                        <a:pt x="2880" y="720"/>
                      </a:cubicBezTo>
                      <a:cubicBezTo>
                        <a:pt x="2944" y="648"/>
                        <a:pt x="3008" y="528"/>
                        <a:pt x="3072" y="432"/>
                      </a:cubicBezTo>
                      <a:cubicBezTo>
                        <a:pt x="3136" y="336"/>
                        <a:pt x="3200" y="216"/>
                        <a:pt x="3264" y="144"/>
                      </a:cubicBezTo>
                      <a:cubicBezTo>
                        <a:pt x="3328" y="72"/>
                        <a:pt x="3392" y="0"/>
                        <a:pt x="3456" y="0"/>
                      </a:cubicBezTo>
                      <a:cubicBezTo>
                        <a:pt x="3520" y="0"/>
                        <a:pt x="3584" y="72"/>
                        <a:pt x="3648" y="144"/>
                      </a:cubicBezTo>
                      <a:cubicBezTo>
                        <a:pt x="3712" y="216"/>
                        <a:pt x="3776" y="324"/>
                        <a:pt x="3840" y="43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2124" name="Freeform 76"/>
                <p:cNvSpPr/>
                <p:nvPr/>
              </p:nvSpPr>
              <p:spPr bwMode="auto">
                <a:xfrm>
                  <a:off x="2064" y="3072"/>
                  <a:ext cx="1044" cy="528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192" y="144"/>
                    </a:cxn>
                    <a:cxn ang="0">
                      <a:pos x="384" y="0"/>
                    </a:cxn>
                    <a:cxn ang="0">
                      <a:pos x="576" y="144"/>
                    </a:cxn>
                    <a:cxn ang="0">
                      <a:pos x="768" y="432"/>
                    </a:cxn>
                    <a:cxn ang="0">
                      <a:pos x="960" y="720"/>
                    </a:cxn>
                    <a:cxn ang="0">
                      <a:pos x="1152" y="864"/>
                    </a:cxn>
                    <a:cxn ang="0">
                      <a:pos x="1344" y="720"/>
                    </a:cxn>
                    <a:cxn ang="0">
                      <a:pos x="1536" y="432"/>
                    </a:cxn>
                    <a:cxn ang="0">
                      <a:pos x="1728" y="144"/>
                    </a:cxn>
                    <a:cxn ang="0">
                      <a:pos x="1920" y="0"/>
                    </a:cxn>
                    <a:cxn ang="0">
                      <a:pos x="2112" y="144"/>
                    </a:cxn>
                    <a:cxn ang="0">
                      <a:pos x="2304" y="432"/>
                    </a:cxn>
                    <a:cxn ang="0">
                      <a:pos x="2496" y="720"/>
                    </a:cxn>
                    <a:cxn ang="0">
                      <a:pos x="2688" y="864"/>
                    </a:cxn>
                    <a:cxn ang="0">
                      <a:pos x="2880" y="720"/>
                    </a:cxn>
                    <a:cxn ang="0">
                      <a:pos x="3072" y="432"/>
                    </a:cxn>
                    <a:cxn ang="0">
                      <a:pos x="3264" y="144"/>
                    </a:cxn>
                    <a:cxn ang="0">
                      <a:pos x="3456" y="0"/>
                    </a:cxn>
                    <a:cxn ang="0">
                      <a:pos x="3648" y="144"/>
                    </a:cxn>
                    <a:cxn ang="0">
                      <a:pos x="3840" y="432"/>
                    </a:cxn>
                  </a:cxnLst>
                  <a:rect l="0" t="0" r="r" b="b"/>
                  <a:pathLst>
                    <a:path w="3840" h="864">
                      <a:moveTo>
                        <a:pt x="0" y="432"/>
                      </a:moveTo>
                      <a:cubicBezTo>
                        <a:pt x="64" y="324"/>
                        <a:pt x="128" y="216"/>
                        <a:pt x="192" y="144"/>
                      </a:cubicBezTo>
                      <a:cubicBezTo>
                        <a:pt x="256" y="72"/>
                        <a:pt x="320" y="0"/>
                        <a:pt x="384" y="0"/>
                      </a:cubicBezTo>
                      <a:cubicBezTo>
                        <a:pt x="448" y="0"/>
                        <a:pt x="512" y="72"/>
                        <a:pt x="576" y="144"/>
                      </a:cubicBezTo>
                      <a:cubicBezTo>
                        <a:pt x="640" y="216"/>
                        <a:pt x="704" y="336"/>
                        <a:pt x="768" y="432"/>
                      </a:cubicBezTo>
                      <a:cubicBezTo>
                        <a:pt x="832" y="528"/>
                        <a:pt x="896" y="648"/>
                        <a:pt x="960" y="720"/>
                      </a:cubicBezTo>
                      <a:cubicBezTo>
                        <a:pt x="1024" y="792"/>
                        <a:pt x="1088" y="864"/>
                        <a:pt x="1152" y="864"/>
                      </a:cubicBezTo>
                      <a:cubicBezTo>
                        <a:pt x="1216" y="864"/>
                        <a:pt x="1280" y="792"/>
                        <a:pt x="1344" y="720"/>
                      </a:cubicBezTo>
                      <a:cubicBezTo>
                        <a:pt x="1408" y="648"/>
                        <a:pt x="1472" y="528"/>
                        <a:pt x="1536" y="432"/>
                      </a:cubicBezTo>
                      <a:cubicBezTo>
                        <a:pt x="1600" y="336"/>
                        <a:pt x="1664" y="216"/>
                        <a:pt x="1728" y="144"/>
                      </a:cubicBezTo>
                      <a:cubicBezTo>
                        <a:pt x="1792" y="72"/>
                        <a:pt x="1856" y="0"/>
                        <a:pt x="1920" y="0"/>
                      </a:cubicBezTo>
                      <a:cubicBezTo>
                        <a:pt x="1984" y="0"/>
                        <a:pt x="2048" y="72"/>
                        <a:pt x="2112" y="144"/>
                      </a:cubicBezTo>
                      <a:cubicBezTo>
                        <a:pt x="2176" y="216"/>
                        <a:pt x="2240" y="336"/>
                        <a:pt x="2304" y="432"/>
                      </a:cubicBezTo>
                      <a:cubicBezTo>
                        <a:pt x="2368" y="528"/>
                        <a:pt x="2432" y="648"/>
                        <a:pt x="2496" y="720"/>
                      </a:cubicBezTo>
                      <a:cubicBezTo>
                        <a:pt x="2560" y="792"/>
                        <a:pt x="2624" y="864"/>
                        <a:pt x="2688" y="864"/>
                      </a:cubicBezTo>
                      <a:cubicBezTo>
                        <a:pt x="2752" y="864"/>
                        <a:pt x="2816" y="792"/>
                        <a:pt x="2880" y="720"/>
                      </a:cubicBezTo>
                      <a:cubicBezTo>
                        <a:pt x="2944" y="648"/>
                        <a:pt x="3008" y="528"/>
                        <a:pt x="3072" y="432"/>
                      </a:cubicBezTo>
                      <a:cubicBezTo>
                        <a:pt x="3136" y="336"/>
                        <a:pt x="3200" y="216"/>
                        <a:pt x="3264" y="144"/>
                      </a:cubicBezTo>
                      <a:cubicBezTo>
                        <a:pt x="3328" y="72"/>
                        <a:pt x="3392" y="0"/>
                        <a:pt x="3456" y="0"/>
                      </a:cubicBezTo>
                      <a:cubicBezTo>
                        <a:pt x="3520" y="0"/>
                        <a:pt x="3584" y="72"/>
                        <a:pt x="3648" y="144"/>
                      </a:cubicBezTo>
                      <a:cubicBezTo>
                        <a:pt x="3712" y="216"/>
                        <a:pt x="3776" y="324"/>
                        <a:pt x="3840" y="43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2125" name="Freeform 77"/>
                <p:cNvSpPr/>
                <p:nvPr/>
              </p:nvSpPr>
              <p:spPr bwMode="auto">
                <a:xfrm>
                  <a:off x="2482" y="3072"/>
                  <a:ext cx="1044" cy="528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192" y="144"/>
                    </a:cxn>
                    <a:cxn ang="0">
                      <a:pos x="384" y="0"/>
                    </a:cxn>
                    <a:cxn ang="0">
                      <a:pos x="576" y="144"/>
                    </a:cxn>
                    <a:cxn ang="0">
                      <a:pos x="768" y="432"/>
                    </a:cxn>
                    <a:cxn ang="0">
                      <a:pos x="960" y="720"/>
                    </a:cxn>
                    <a:cxn ang="0">
                      <a:pos x="1152" y="864"/>
                    </a:cxn>
                    <a:cxn ang="0">
                      <a:pos x="1344" y="720"/>
                    </a:cxn>
                    <a:cxn ang="0">
                      <a:pos x="1536" y="432"/>
                    </a:cxn>
                    <a:cxn ang="0">
                      <a:pos x="1728" y="144"/>
                    </a:cxn>
                    <a:cxn ang="0">
                      <a:pos x="1920" y="0"/>
                    </a:cxn>
                    <a:cxn ang="0">
                      <a:pos x="2112" y="144"/>
                    </a:cxn>
                    <a:cxn ang="0">
                      <a:pos x="2304" y="432"/>
                    </a:cxn>
                    <a:cxn ang="0">
                      <a:pos x="2496" y="720"/>
                    </a:cxn>
                    <a:cxn ang="0">
                      <a:pos x="2688" y="864"/>
                    </a:cxn>
                    <a:cxn ang="0">
                      <a:pos x="2880" y="720"/>
                    </a:cxn>
                    <a:cxn ang="0">
                      <a:pos x="3072" y="432"/>
                    </a:cxn>
                    <a:cxn ang="0">
                      <a:pos x="3264" y="144"/>
                    </a:cxn>
                    <a:cxn ang="0">
                      <a:pos x="3456" y="0"/>
                    </a:cxn>
                    <a:cxn ang="0">
                      <a:pos x="3648" y="144"/>
                    </a:cxn>
                    <a:cxn ang="0">
                      <a:pos x="3840" y="432"/>
                    </a:cxn>
                  </a:cxnLst>
                  <a:rect l="0" t="0" r="r" b="b"/>
                  <a:pathLst>
                    <a:path w="3840" h="864">
                      <a:moveTo>
                        <a:pt x="0" y="432"/>
                      </a:moveTo>
                      <a:cubicBezTo>
                        <a:pt x="64" y="324"/>
                        <a:pt x="128" y="216"/>
                        <a:pt x="192" y="144"/>
                      </a:cubicBezTo>
                      <a:cubicBezTo>
                        <a:pt x="256" y="72"/>
                        <a:pt x="320" y="0"/>
                        <a:pt x="384" y="0"/>
                      </a:cubicBezTo>
                      <a:cubicBezTo>
                        <a:pt x="448" y="0"/>
                        <a:pt x="512" y="72"/>
                        <a:pt x="576" y="144"/>
                      </a:cubicBezTo>
                      <a:cubicBezTo>
                        <a:pt x="640" y="216"/>
                        <a:pt x="704" y="336"/>
                        <a:pt x="768" y="432"/>
                      </a:cubicBezTo>
                      <a:cubicBezTo>
                        <a:pt x="832" y="528"/>
                        <a:pt x="896" y="648"/>
                        <a:pt x="960" y="720"/>
                      </a:cubicBezTo>
                      <a:cubicBezTo>
                        <a:pt x="1024" y="792"/>
                        <a:pt x="1088" y="864"/>
                        <a:pt x="1152" y="864"/>
                      </a:cubicBezTo>
                      <a:cubicBezTo>
                        <a:pt x="1216" y="864"/>
                        <a:pt x="1280" y="792"/>
                        <a:pt x="1344" y="720"/>
                      </a:cubicBezTo>
                      <a:cubicBezTo>
                        <a:pt x="1408" y="648"/>
                        <a:pt x="1472" y="528"/>
                        <a:pt x="1536" y="432"/>
                      </a:cubicBezTo>
                      <a:cubicBezTo>
                        <a:pt x="1600" y="336"/>
                        <a:pt x="1664" y="216"/>
                        <a:pt x="1728" y="144"/>
                      </a:cubicBezTo>
                      <a:cubicBezTo>
                        <a:pt x="1792" y="72"/>
                        <a:pt x="1856" y="0"/>
                        <a:pt x="1920" y="0"/>
                      </a:cubicBezTo>
                      <a:cubicBezTo>
                        <a:pt x="1984" y="0"/>
                        <a:pt x="2048" y="72"/>
                        <a:pt x="2112" y="144"/>
                      </a:cubicBezTo>
                      <a:cubicBezTo>
                        <a:pt x="2176" y="216"/>
                        <a:pt x="2240" y="336"/>
                        <a:pt x="2304" y="432"/>
                      </a:cubicBezTo>
                      <a:cubicBezTo>
                        <a:pt x="2368" y="528"/>
                        <a:pt x="2432" y="648"/>
                        <a:pt x="2496" y="720"/>
                      </a:cubicBezTo>
                      <a:cubicBezTo>
                        <a:pt x="2560" y="792"/>
                        <a:pt x="2624" y="864"/>
                        <a:pt x="2688" y="864"/>
                      </a:cubicBezTo>
                      <a:cubicBezTo>
                        <a:pt x="2752" y="864"/>
                        <a:pt x="2816" y="792"/>
                        <a:pt x="2880" y="720"/>
                      </a:cubicBezTo>
                      <a:cubicBezTo>
                        <a:pt x="2944" y="648"/>
                        <a:pt x="3008" y="528"/>
                        <a:pt x="3072" y="432"/>
                      </a:cubicBezTo>
                      <a:cubicBezTo>
                        <a:pt x="3136" y="336"/>
                        <a:pt x="3200" y="216"/>
                        <a:pt x="3264" y="144"/>
                      </a:cubicBezTo>
                      <a:cubicBezTo>
                        <a:pt x="3328" y="72"/>
                        <a:pt x="3392" y="0"/>
                        <a:pt x="3456" y="0"/>
                      </a:cubicBezTo>
                      <a:cubicBezTo>
                        <a:pt x="3520" y="0"/>
                        <a:pt x="3584" y="72"/>
                        <a:pt x="3648" y="144"/>
                      </a:cubicBezTo>
                      <a:cubicBezTo>
                        <a:pt x="3712" y="216"/>
                        <a:pt x="3776" y="324"/>
                        <a:pt x="3840" y="43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2126" name="Group 78"/>
              <p:cNvGrpSpPr/>
              <p:nvPr/>
            </p:nvGrpSpPr>
            <p:grpSpPr bwMode="auto">
              <a:xfrm>
                <a:off x="1370" y="2448"/>
                <a:ext cx="2300" cy="528"/>
                <a:chOff x="1370" y="2448"/>
                <a:chExt cx="2300" cy="528"/>
              </a:xfrm>
            </p:grpSpPr>
            <p:sp>
              <p:nvSpPr>
                <p:cNvPr id="642127" name="Freeform 79"/>
                <p:cNvSpPr/>
                <p:nvPr/>
              </p:nvSpPr>
              <p:spPr bwMode="auto">
                <a:xfrm>
                  <a:off x="1370" y="2448"/>
                  <a:ext cx="1044" cy="528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192" y="144"/>
                    </a:cxn>
                    <a:cxn ang="0">
                      <a:pos x="384" y="0"/>
                    </a:cxn>
                    <a:cxn ang="0">
                      <a:pos x="576" y="144"/>
                    </a:cxn>
                    <a:cxn ang="0">
                      <a:pos x="768" y="432"/>
                    </a:cxn>
                    <a:cxn ang="0">
                      <a:pos x="960" y="720"/>
                    </a:cxn>
                    <a:cxn ang="0">
                      <a:pos x="1152" y="864"/>
                    </a:cxn>
                    <a:cxn ang="0">
                      <a:pos x="1344" y="720"/>
                    </a:cxn>
                    <a:cxn ang="0">
                      <a:pos x="1536" y="432"/>
                    </a:cxn>
                    <a:cxn ang="0">
                      <a:pos x="1728" y="144"/>
                    </a:cxn>
                    <a:cxn ang="0">
                      <a:pos x="1920" y="0"/>
                    </a:cxn>
                    <a:cxn ang="0">
                      <a:pos x="2112" y="144"/>
                    </a:cxn>
                    <a:cxn ang="0">
                      <a:pos x="2304" y="432"/>
                    </a:cxn>
                    <a:cxn ang="0">
                      <a:pos x="2496" y="720"/>
                    </a:cxn>
                    <a:cxn ang="0">
                      <a:pos x="2688" y="864"/>
                    </a:cxn>
                    <a:cxn ang="0">
                      <a:pos x="2880" y="720"/>
                    </a:cxn>
                    <a:cxn ang="0">
                      <a:pos x="3072" y="432"/>
                    </a:cxn>
                    <a:cxn ang="0">
                      <a:pos x="3264" y="144"/>
                    </a:cxn>
                    <a:cxn ang="0">
                      <a:pos x="3456" y="0"/>
                    </a:cxn>
                    <a:cxn ang="0">
                      <a:pos x="3648" y="144"/>
                    </a:cxn>
                    <a:cxn ang="0">
                      <a:pos x="3840" y="432"/>
                    </a:cxn>
                  </a:cxnLst>
                  <a:rect l="0" t="0" r="r" b="b"/>
                  <a:pathLst>
                    <a:path w="3840" h="864">
                      <a:moveTo>
                        <a:pt x="0" y="432"/>
                      </a:moveTo>
                      <a:cubicBezTo>
                        <a:pt x="64" y="324"/>
                        <a:pt x="128" y="216"/>
                        <a:pt x="192" y="144"/>
                      </a:cubicBezTo>
                      <a:cubicBezTo>
                        <a:pt x="256" y="72"/>
                        <a:pt x="320" y="0"/>
                        <a:pt x="384" y="0"/>
                      </a:cubicBezTo>
                      <a:cubicBezTo>
                        <a:pt x="448" y="0"/>
                        <a:pt x="512" y="72"/>
                        <a:pt x="576" y="144"/>
                      </a:cubicBezTo>
                      <a:cubicBezTo>
                        <a:pt x="640" y="216"/>
                        <a:pt x="704" y="336"/>
                        <a:pt x="768" y="432"/>
                      </a:cubicBezTo>
                      <a:cubicBezTo>
                        <a:pt x="832" y="528"/>
                        <a:pt x="896" y="648"/>
                        <a:pt x="960" y="720"/>
                      </a:cubicBezTo>
                      <a:cubicBezTo>
                        <a:pt x="1024" y="792"/>
                        <a:pt x="1088" y="864"/>
                        <a:pt x="1152" y="864"/>
                      </a:cubicBezTo>
                      <a:cubicBezTo>
                        <a:pt x="1216" y="864"/>
                        <a:pt x="1280" y="792"/>
                        <a:pt x="1344" y="720"/>
                      </a:cubicBezTo>
                      <a:cubicBezTo>
                        <a:pt x="1408" y="648"/>
                        <a:pt x="1472" y="528"/>
                        <a:pt x="1536" y="432"/>
                      </a:cubicBezTo>
                      <a:cubicBezTo>
                        <a:pt x="1600" y="336"/>
                        <a:pt x="1664" y="216"/>
                        <a:pt x="1728" y="144"/>
                      </a:cubicBezTo>
                      <a:cubicBezTo>
                        <a:pt x="1792" y="72"/>
                        <a:pt x="1856" y="0"/>
                        <a:pt x="1920" y="0"/>
                      </a:cubicBezTo>
                      <a:cubicBezTo>
                        <a:pt x="1984" y="0"/>
                        <a:pt x="2048" y="72"/>
                        <a:pt x="2112" y="144"/>
                      </a:cubicBezTo>
                      <a:cubicBezTo>
                        <a:pt x="2176" y="216"/>
                        <a:pt x="2240" y="336"/>
                        <a:pt x="2304" y="432"/>
                      </a:cubicBezTo>
                      <a:cubicBezTo>
                        <a:pt x="2368" y="528"/>
                        <a:pt x="2432" y="648"/>
                        <a:pt x="2496" y="720"/>
                      </a:cubicBezTo>
                      <a:cubicBezTo>
                        <a:pt x="2560" y="792"/>
                        <a:pt x="2624" y="864"/>
                        <a:pt x="2688" y="864"/>
                      </a:cubicBezTo>
                      <a:cubicBezTo>
                        <a:pt x="2752" y="864"/>
                        <a:pt x="2816" y="792"/>
                        <a:pt x="2880" y="720"/>
                      </a:cubicBezTo>
                      <a:cubicBezTo>
                        <a:pt x="2944" y="648"/>
                        <a:pt x="3008" y="528"/>
                        <a:pt x="3072" y="432"/>
                      </a:cubicBezTo>
                      <a:cubicBezTo>
                        <a:pt x="3136" y="336"/>
                        <a:pt x="3200" y="216"/>
                        <a:pt x="3264" y="144"/>
                      </a:cubicBezTo>
                      <a:cubicBezTo>
                        <a:pt x="3328" y="72"/>
                        <a:pt x="3392" y="0"/>
                        <a:pt x="3456" y="0"/>
                      </a:cubicBezTo>
                      <a:cubicBezTo>
                        <a:pt x="3520" y="0"/>
                        <a:pt x="3584" y="72"/>
                        <a:pt x="3648" y="144"/>
                      </a:cubicBezTo>
                      <a:cubicBezTo>
                        <a:pt x="3712" y="216"/>
                        <a:pt x="3776" y="324"/>
                        <a:pt x="3840" y="432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2128" name="Freeform 80"/>
                <p:cNvSpPr/>
                <p:nvPr/>
              </p:nvSpPr>
              <p:spPr bwMode="auto">
                <a:xfrm>
                  <a:off x="2208" y="2448"/>
                  <a:ext cx="1044" cy="528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192" y="144"/>
                    </a:cxn>
                    <a:cxn ang="0">
                      <a:pos x="384" y="0"/>
                    </a:cxn>
                    <a:cxn ang="0">
                      <a:pos x="576" y="144"/>
                    </a:cxn>
                    <a:cxn ang="0">
                      <a:pos x="768" y="432"/>
                    </a:cxn>
                    <a:cxn ang="0">
                      <a:pos x="960" y="720"/>
                    </a:cxn>
                    <a:cxn ang="0">
                      <a:pos x="1152" y="864"/>
                    </a:cxn>
                    <a:cxn ang="0">
                      <a:pos x="1344" y="720"/>
                    </a:cxn>
                    <a:cxn ang="0">
                      <a:pos x="1536" y="432"/>
                    </a:cxn>
                    <a:cxn ang="0">
                      <a:pos x="1728" y="144"/>
                    </a:cxn>
                    <a:cxn ang="0">
                      <a:pos x="1920" y="0"/>
                    </a:cxn>
                    <a:cxn ang="0">
                      <a:pos x="2112" y="144"/>
                    </a:cxn>
                    <a:cxn ang="0">
                      <a:pos x="2304" y="432"/>
                    </a:cxn>
                    <a:cxn ang="0">
                      <a:pos x="2496" y="720"/>
                    </a:cxn>
                    <a:cxn ang="0">
                      <a:pos x="2688" y="864"/>
                    </a:cxn>
                    <a:cxn ang="0">
                      <a:pos x="2880" y="720"/>
                    </a:cxn>
                    <a:cxn ang="0">
                      <a:pos x="3072" y="432"/>
                    </a:cxn>
                    <a:cxn ang="0">
                      <a:pos x="3264" y="144"/>
                    </a:cxn>
                    <a:cxn ang="0">
                      <a:pos x="3456" y="0"/>
                    </a:cxn>
                    <a:cxn ang="0">
                      <a:pos x="3648" y="144"/>
                    </a:cxn>
                    <a:cxn ang="0">
                      <a:pos x="3840" y="432"/>
                    </a:cxn>
                  </a:cxnLst>
                  <a:rect l="0" t="0" r="r" b="b"/>
                  <a:pathLst>
                    <a:path w="3840" h="864">
                      <a:moveTo>
                        <a:pt x="0" y="432"/>
                      </a:moveTo>
                      <a:cubicBezTo>
                        <a:pt x="64" y="324"/>
                        <a:pt x="128" y="216"/>
                        <a:pt x="192" y="144"/>
                      </a:cubicBezTo>
                      <a:cubicBezTo>
                        <a:pt x="256" y="72"/>
                        <a:pt x="320" y="0"/>
                        <a:pt x="384" y="0"/>
                      </a:cubicBezTo>
                      <a:cubicBezTo>
                        <a:pt x="448" y="0"/>
                        <a:pt x="512" y="72"/>
                        <a:pt x="576" y="144"/>
                      </a:cubicBezTo>
                      <a:cubicBezTo>
                        <a:pt x="640" y="216"/>
                        <a:pt x="704" y="336"/>
                        <a:pt x="768" y="432"/>
                      </a:cubicBezTo>
                      <a:cubicBezTo>
                        <a:pt x="832" y="528"/>
                        <a:pt x="896" y="648"/>
                        <a:pt x="960" y="720"/>
                      </a:cubicBezTo>
                      <a:cubicBezTo>
                        <a:pt x="1024" y="792"/>
                        <a:pt x="1088" y="864"/>
                        <a:pt x="1152" y="864"/>
                      </a:cubicBezTo>
                      <a:cubicBezTo>
                        <a:pt x="1216" y="864"/>
                        <a:pt x="1280" y="792"/>
                        <a:pt x="1344" y="720"/>
                      </a:cubicBezTo>
                      <a:cubicBezTo>
                        <a:pt x="1408" y="648"/>
                        <a:pt x="1472" y="528"/>
                        <a:pt x="1536" y="432"/>
                      </a:cubicBezTo>
                      <a:cubicBezTo>
                        <a:pt x="1600" y="336"/>
                        <a:pt x="1664" y="216"/>
                        <a:pt x="1728" y="144"/>
                      </a:cubicBezTo>
                      <a:cubicBezTo>
                        <a:pt x="1792" y="72"/>
                        <a:pt x="1856" y="0"/>
                        <a:pt x="1920" y="0"/>
                      </a:cubicBezTo>
                      <a:cubicBezTo>
                        <a:pt x="1984" y="0"/>
                        <a:pt x="2048" y="72"/>
                        <a:pt x="2112" y="144"/>
                      </a:cubicBezTo>
                      <a:cubicBezTo>
                        <a:pt x="2176" y="216"/>
                        <a:pt x="2240" y="336"/>
                        <a:pt x="2304" y="432"/>
                      </a:cubicBezTo>
                      <a:cubicBezTo>
                        <a:pt x="2368" y="528"/>
                        <a:pt x="2432" y="648"/>
                        <a:pt x="2496" y="720"/>
                      </a:cubicBezTo>
                      <a:cubicBezTo>
                        <a:pt x="2560" y="792"/>
                        <a:pt x="2624" y="864"/>
                        <a:pt x="2688" y="864"/>
                      </a:cubicBezTo>
                      <a:cubicBezTo>
                        <a:pt x="2752" y="864"/>
                        <a:pt x="2816" y="792"/>
                        <a:pt x="2880" y="720"/>
                      </a:cubicBezTo>
                      <a:cubicBezTo>
                        <a:pt x="2944" y="648"/>
                        <a:pt x="3008" y="528"/>
                        <a:pt x="3072" y="432"/>
                      </a:cubicBezTo>
                      <a:cubicBezTo>
                        <a:pt x="3136" y="336"/>
                        <a:pt x="3200" y="216"/>
                        <a:pt x="3264" y="144"/>
                      </a:cubicBezTo>
                      <a:cubicBezTo>
                        <a:pt x="3328" y="72"/>
                        <a:pt x="3392" y="0"/>
                        <a:pt x="3456" y="0"/>
                      </a:cubicBezTo>
                      <a:cubicBezTo>
                        <a:pt x="3520" y="0"/>
                        <a:pt x="3584" y="72"/>
                        <a:pt x="3648" y="144"/>
                      </a:cubicBezTo>
                      <a:cubicBezTo>
                        <a:pt x="3712" y="216"/>
                        <a:pt x="3776" y="324"/>
                        <a:pt x="3840" y="432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2129" name="Freeform 81"/>
                <p:cNvSpPr/>
                <p:nvPr/>
              </p:nvSpPr>
              <p:spPr bwMode="auto">
                <a:xfrm>
                  <a:off x="2626" y="2448"/>
                  <a:ext cx="1044" cy="528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192" y="144"/>
                    </a:cxn>
                    <a:cxn ang="0">
                      <a:pos x="384" y="0"/>
                    </a:cxn>
                    <a:cxn ang="0">
                      <a:pos x="576" y="144"/>
                    </a:cxn>
                    <a:cxn ang="0">
                      <a:pos x="768" y="432"/>
                    </a:cxn>
                    <a:cxn ang="0">
                      <a:pos x="960" y="720"/>
                    </a:cxn>
                    <a:cxn ang="0">
                      <a:pos x="1152" y="864"/>
                    </a:cxn>
                    <a:cxn ang="0">
                      <a:pos x="1344" y="720"/>
                    </a:cxn>
                    <a:cxn ang="0">
                      <a:pos x="1536" y="432"/>
                    </a:cxn>
                    <a:cxn ang="0">
                      <a:pos x="1728" y="144"/>
                    </a:cxn>
                    <a:cxn ang="0">
                      <a:pos x="1920" y="0"/>
                    </a:cxn>
                    <a:cxn ang="0">
                      <a:pos x="2112" y="144"/>
                    </a:cxn>
                    <a:cxn ang="0">
                      <a:pos x="2304" y="432"/>
                    </a:cxn>
                    <a:cxn ang="0">
                      <a:pos x="2496" y="720"/>
                    </a:cxn>
                    <a:cxn ang="0">
                      <a:pos x="2688" y="864"/>
                    </a:cxn>
                    <a:cxn ang="0">
                      <a:pos x="2880" y="720"/>
                    </a:cxn>
                    <a:cxn ang="0">
                      <a:pos x="3072" y="432"/>
                    </a:cxn>
                    <a:cxn ang="0">
                      <a:pos x="3264" y="144"/>
                    </a:cxn>
                    <a:cxn ang="0">
                      <a:pos x="3456" y="0"/>
                    </a:cxn>
                    <a:cxn ang="0">
                      <a:pos x="3648" y="144"/>
                    </a:cxn>
                    <a:cxn ang="0">
                      <a:pos x="3840" y="432"/>
                    </a:cxn>
                  </a:cxnLst>
                  <a:rect l="0" t="0" r="r" b="b"/>
                  <a:pathLst>
                    <a:path w="3840" h="864">
                      <a:moveTo>
                        <a:pt x="0" y="432"/>
                      </a:moveTo>
                      <a:cubicBezTo>
                        <a:pt x="64" y="324"/>
                        <a:pt x="128" y="216"/>
                        <a:pt x="192" y="144"/>
                      </a:cubicBezTo>
                      <a:cubicBezTo>
                        <a:pt x="256" y="72"/>
                        <a:pt x="320" y="0"/>
                        <a:pt x="384" y="0"/>
                      </a:cubicBezTo>
                      <a:cubicBezTo>
                        <a:pt x="448" y="0"/>
                        <a:pt x="512" y="72"/>
                        <a:pt x="576" y="144"/>
                      </a:cubicBezTo>
                      <a:cubicBezTo>
                        <a:pt x="640" y="216"/>
                        <a:pt x="704" y="336"/>
                        <a:pt x="768" y="432"/>
                      </a:cubicBezTo>
                      <a:cubicBezTo>
                        <a:pt x="832" y="528"/>
                        <a:pt x="896" y="648"/>
                        <a:pt x="960" y="720"/>
                      </a:cubicBezTo>
                      <a:cubicBezTo>
                        <a:pt x="1024" y="792"/>
                        <a:pt x="1088" y="864"/>
                        <a:pt x="1152" y="864"/>
                      </a:cubicBezTo>
                      <a:cubicBezTo>
                        <a:pt x="1216" y="864"/>
                        <a:pt x="1280" y="792"/>
                        <a:pt x="1344" y="720"/>
                      </a:cubicBezTo>
                      <a:cubicBezTo>
                        <a:pt x="1408" y="648"/>
                        <a:pt x="1472" y="528"/>
                        <a:pt x="1536" y="432"/>
                      </a:cubicBezTo>
                      <a:cubicBezTo>
                        <a:pt x="1600" y="336"/>
                        <a:pt x="1664" y="216"/>
                        <a:pt x="1728" y="144"/>
                      </a:cubicBezTo>
                      <a:cubicBezTo>
                        <a:pt x="1792" y="72"/>
                        <a:pt x="1856" y="0"/>
                        <a:pt x="1920" y="0"/>
                      </a:cubicBezTo>
                      <a:cubicBezTo>
                        <a:pt x="1984" y="0"/>
                        <a:pt x="2048" y="72"/>
                        <a:pt x="2112" y="144"/>
                      </a:cubicBezTo>
                      <a:cubicBezTo>
                        <a:pt x="2176" y="216"/>
                        <a:pt x="2240" y="336"/>
                        <a:pt x="2304" y="432"/>
                      </a:cubicBezTo>
                      <a:cubicBezTo>
                        <a:pt x="2368" y="528"/>
                        <a:pt x="2432" y="648"/>
                        <a:pt x="2496" y="720"/>
                      </a:cubicBezTo>
                      <a:cubicBezTo>
                        <a:pt x="2560" y="792"/>
                        <a:pt x="2624" y="864"/>
                        <a:pt x="2688" y="864"/>
                      </a:cubicBezTo>
                      <a:cubicBezTo>
                        <a:pt x="2752" y="864"/>
                        <a:pt x="2816" y="792"/>
                        <a:pt x="2880" y="720"/>
                      </a:cubicBezTo>
                      <a:cubicBezTo>
                        <a:pt x="2944" y="648"/>
                        <a:pt x="3008" y="528"/>
                        <a:pt x="3072" y="432"/>
                      </a:cubicBezTo>
                      <a:cubicBezTo>
                        <a:pt x="3136" y="336"/>
                        <a:pt x="3200" y="216"/>
                        <a:pt x="3264" y="144"/>
                      </a:cubicBezTo>
                      <a:cubicBezTo>
                        <a:pt x="3328" y="72"/>
                        <a:pt x="3392" y="0"/>
                        <a:pt x="3456" y="0"/>
                      </a:cubicBezTo>
                      <a:cubicBezTo>
                        <a:pt x="3520" y="0"/>
                        <a:pt x="3584" y="72"/>
                        <a:pt x="3648" y="144"/>
                      </a:cubicBezTo>
                      <a:cubicBezTo>
                        <a:pt x="3712" y="216"/>
                        <a:pt x="3776" y="324"/>
                        <a:pt x="3840" y="432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42130" name="Rectangle 82"/>
            <p:cNvSpPr>
              <a:spLocks noChangeArrowheads="1"/>
            </p:cNvSpPr>
            <p:nvPr/>
          </p:nvSpPr>
          <p:spPr bwMode="auto">
            <a:xfrm>
              <a:off x="3847" y="2112"/>
              <a:ext cx="384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2131" name="Rectangle 83"/>
            <p:cNvSpPr>
              <a:spLocks noChangeArrowheads="1"/>
            </p:cNvSpPr>
            <p:nvPr/>
          </p:nvSpPr>
          <p:spPr bwMode="auto">
            <a:xfrm>
              <a:off x="3792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1C1C1C"/>
                  </a:solidFill>
                </a:rPr>
                <a:t>5</a:t>
              </a:r>
              <a:r>
                <a:rPr lang="el-GR" altLang="zh-CN" sz="2400">
                  <a:solidFill>
                    <a:srgbClr val="1C1C1C"/>
                  </a:solidFill>
                </a:rPr>
                <a:t>λ</a:t>
              </a:r>
              <a:endParaRPr lang="en-US" altLang="zh-CN" sz="2400">
                <a:solidFill>
                  <a:srgbClr val="1C1C1C"/>
                </a:solidFill>
              </a:endParaRPr>
            </a:p>
          </p:txBody>
        </p:sp>
        <p:sp>
          <p:nvSpPr>
            <p:cNvPr id="642132" name="Line 84"/>
            <p:cNvSpPr>
              <a:spLocks noChangeAspect="1" noChangeShapeType="1"/>
            </p:cNvSpPr>
            <p:nvPr/>
          </p:nvSpPr>
          <p:spPr bwMode="auto">
            <a:xfrm>
              <a:off x="1440" y="2640"/>
              <a:ext cx="2879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4E94-30DD-40EB-904E-5A7B1F32B5C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457200" y="1143000"/>
            <a:ext cx="10572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解：</a:t>
            </a:r>
          </a:p>
        </p:txBody>
      </p:sp>
      <p:grpSp>
        <p:nvGrpSpPr>
          <p:cNvPr id="643120" name="Group 48"/>
          <p:cNvGrpSpPr/>
          <p:nvPr/>
        </p:nvGrpSpPr>
        <p:grpSpPr bwMode="auto">
          <a:xfrm>
            <a:off x="3048000" y="1295400"/>
            <a:ext cx="5715000" cy="2209800"/>
            <a:chOff x="960" y="1920"/>
            <a:chExt cx="3600" cy="1392"/>
          </a:xfrm>
        </p:grpSpPr>
        <p:sp>
          <p:nvSpPr>
            <p:cNvPr id="643121" name="Rectangle 49"/>
            <p:cNvSpPr>
              <a:spLocks noChangeAspect="1" noChangeArrowheads="1"/>
            </p:cNvSpPr>
            <p:nvPr/>
          </p:nvSpPr>
          <p:spPr bwMode="auto">
            <a:xfrm>
              <a:off x="960" y="1920"/>
              <a:ext cx="3600" cy="13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3122" name="Line 50"/>
            <p:cNvSpPr>
              <a:spLocks noChangeAspect="1" noChangeShapeType="1"/>
            </p:cNvSpPr>
            <p:nvPr/>
          </p:nvSpPr>
          <p:spPr bwMode="auto">
            <a:xfrm flipV="1">
              <a:off x="3840" y="2112"/>
              <a:ext cx="0" cy="9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3123" name="Rectangle 51"/>
            <p:cNvSpPr>
              <a:spLocks noChangeAspect="1" noChangeArrowheads="1"/>
            </p:cNvSpPr>
            <p:nvPr/>
          </p:nvSpPr>
          <p:spPr bwMode="auto">
            <a:xfrm>
              <a:off x="4224" y="259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x</a:t>
              </a:r>
              <a:endParaRPr kumimoji="1" lang="en-US" altLang="zh-CN" sz="2400"/>
            </a:p>
          </p:txBody>
        </p:sp>
        <p:sp>
          <p:nvSpPr>
            <p:cNvPr id="643124" name="Line 52"/>
            <p:cNvSpPr>
              <a:spLocks noChangeAspect="1" noChangeShapeType="1"/>
            </p:cNvSpPr>
            <p:nvPr/>
          </p:nvSpPr>
          <p:spPr bwMode="auto">
            <a:xfrm>
              <a:off x="1296" y="2256"/>
              <a:ext cx="4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3125" name="Rectangle 53"/>
            <p:cNvSpPr>
              <a:spLocks noChangeAspect="1" noChangeArrowheads="1"/>
            </p:cNvSpPr>
            <p:nvPr/>
          </p:nvSpPr>
          <p:spPr bwMode="auto">
            <a:xfrm>
              <a:off x="1200" y="2448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O</a:t>
              </a:r>
            </a:p>
          </p:txBody>
        </p:sp>
        <p:sp>
          <p:nvSpPr>
            <p:cNvPr id="643126" name="Text Box 54"/>
            <p:cNvSpPr txBox="1">
              <a:spLocks noChangeArrowheads="1"/>
            </p:cNvSpPr>
            <p:nvPr/>
          </p:nvSpPr>
          <p:spPr bwMode="auto">
            <a:xfrm>
              <a:off x="1152" y="1920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入射波</a:t>
              </a:r>
            </a:p>
          </p:txBody>
        </p:sp>
        <p:sp>
          <p:nvSpPr>
            <p:cNvPr id="643127" name="Line 55"/>
            <p:cNvSpPr>
              <a:spLocks noChangeAspect="1" noChangeShapeType="1"/>
            </p:cNvSpPr>
            <p:nvPr/>
          </p:nvSpPr>
          <p:spPr bwMode="auto">
            <a:xfrm>
              <a:off x="2256" y="2976"/>
              <a:ext cx="49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3128" name="Text Box 56"/>
            <p:cNvSpPr txBox="1">
              <a:spLocks noChangeArrowheads="1"/>
            </p:cNvSpPr>
            <p:nvPr/>
          </p:nvSpPr>
          <p:spPr bwMode="auto">
            <a:xfrm>
              <a:off x="2160" y="3024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反射波</a:t>
              </a:r>
            </a:p>
          </p:txBody>
        </p:sp>
        <p:sp>
          <p:nvSpPr>
            <p:cNvPr id="643129" name="Rectangle 57"/>
            <p:cNvSpPr>
              <a:spLocks noChangeArrowheads="1"/>
            </p:cNvSpPr>
            <p:nvPr/>
          </p:nvSpPr>
          <p:spPr bwMode="auto">
            <a:xfrm>
              <a:off x="3840" y="2112"/>
              <a:ext cx="384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3130" name="Group 58"/>
            <p:cNvGrpSpPr/>
            <p:nvPr/>
          </p:nvGrpSpPr>
          <p:grpSpPr bwMode="auto">
            <a:xfrm>
              <a:off x="1556" y="2373"/>
              <a:ext cx="2538" cy="535"/>
              <a:chOff x="1283" y="2448"/>
              <a:chExt cx="2387" cy="535"/>
            </a:xfrm>
          </p:grpSpPr>
          <p:grpSp>
            <p:nvGrpSpPr>
              <p:cNvPr id="643131" name="Group 59"/>
              <p:cNvGrpSpPr/>
              <p:nvPr/>
            </p:nvGrpSpPr>
            <p:grpSpPr bwMode="auto">
              <a:xfrm>
                <a:off x="1283" y="2455"/>
                <a:ext cx="2299" cy="528"/>
                <a:chOff x="1227" y="3072"/>
                <a:chExt cx="2299" cy="528"/>
              </a:xfrm>
            </p:grpSpPr>
            <p:sp>
              <p:nvSpPr>
                <p:cNvPr id="643132" name="Freeform 60"/>
                <p:cNvSpPr/>
                <p:nvPr/>
              </p:nvSpPr>
              <p:spPr bwMode="auto">
                <a:xfrm>
                  <a:off x="1227" y="3072"/>
                  <a:ext cx="1044" cy="528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192" y="144"/>
                    </a:cxn>
                    <a:cxn ang="0">
                      <a:pos x="384" y="0"/>
                    </a:cxn>
                    <a:cxn ang="0">
                      <a:pos x="576" y="144"/>
                    </a:cxn>
                    <a:cxn ang="0">
                      <a:pos x="768" y="432"/>
                    </a:cxn>
                    <a:cxn ang="0">
                      <a:pos x="960" y="720"/>
                    </a:cxn>
                    <a:cxn ang="0">
                      <a:pos x="1152" y="864"/>
                    </a:cxn>
                    <a:cxn ang="0">
                      <a:pos x="1344" y="720"/>
                    </a:cxn>
                    <a:cxn ang="0">
                      <a:pos x="1536" y="432"/>
                    </a:cxn>
                    <a:cxn ang="0">
                      <a:pos x="1728" y="144"/>
                    </a:cxn>
                    <a:cxn ang="0">
                      <a:pos x="1920" y="0"/>
                    </a:cxn>
                    <a:cxn ang="0">
                      <a:pos x="2112" y="144"/>
                    </a:cxn>
                    <a:cxn ang="0">
                      <a:pos x="2304" y="432"/>
                    </a:cxn>
                    <a:cxn ang="0">
                      <a:pos x="2496" y="720"/>
                    </a:cxn>
                    <a:cxn ang="0">
                      <a:pos x="2688" y="864"/>
                    </a:cxn>
                    <a:cxn ang="0">
                      <a:pos x="2880" y="720"/>
                    </a:cxn>
                    <a:cxn ang="0">
                      <a:pos x="3072" y="432"/>
                    </a:cxn>
                    <a:cxn ang="0">
                      <a:pos x="3264" y="144"/>
                    </a:cxn>
                    <a:cxn ang="0">
                      <a:pos x="3456" y="0"/>
                    </a:cxn>
                    <a:cxn ang="0">
                      <a:pos x="3648" y="144"/>
                    </a:cxn>
                    <a:cxn ang="0">
                      <a:pos x="3840" y="432"/>
                    </a:cxn>
                  </a:cxnLst>
                  <a:rect l="0" t="0" r="r" b="b"/>
                  <a:pathLst>
                    <a:path w="3840" h="864">
                      <a:moveTo>
                        <a:pt x="0" y="432"/>
                      </a:moveTo>
                      <a:cubicBezTo>
                        <a:pt x="64" y="324"/>
                        <a:pt x="128" y="216"/>
                        <a:pt x="192" y="144"/>
                      </a:cubicBezTo>
                      <a:cubicBezTo>
                        <a:pt x="256" y="72"/>
                        <a:pt x="320" y="0"/>
                        <a:pt x="384" y="0"/>
                      </a:cubicBezTo>
                      <a:cubicBezTo>
                        <a:pt x="448" y="0"/>
                        <a:pt x="512" y="72"/>
                        <a:pt x="576" y="144"/>
                      </a:cubicBezTo>
                      <a:cubicBezTo>
                        <a:pt x="640" y="216"/>
                        <a:pt x="704" y="336"/>
                        <a:pt x="768" y="432"/>
                      </a:cubicBezTo>
                      <a:cubicBezTo>
                        <a:pt x="832" y="528"/>
                        <a:pt x="896" y="648"/>
                        <a:pt x="960" y="720"/>
                      </a:cubicBezTo>
                      <a:cubicBezTo>
                        <a:pt x="1024" y="792"/>
                        <a:pt x="1088" y="864"/>
                        <a:pt x="1152" y="864"/>
                      </a:cubicBezTo>
                      <a:cubicBezTo>
                        <a:pt x="1216" y="864"/>
                        <a:pt x="1280" y="792"/>
                        <a:pt x="1344" y="720"/>
                      </a:cubicBezTo>
                      <a:cubicBezTo>
                        <a:pt x="1408" y="648"/>
                        <a:pt x="1472" y="528"/>
                        <a:pt x="1536" y="432"/>
                      </a:cubicBezTo>
                      <a:cubicBezTo>
                        <a:pt x="1600" y="336"/>
                        <a:pt x="1664" y="216"/>
                        <a:pt x="1728" y="144"/>
                      </a:cubicBezTo>
                      <a:cubicBezTo>
                        <a:pt x="1792" y="72"/>
                        <a:pt x="1856" y="0"/>
                        <a:pt x="1920" y="0"/>
                      </a:cubicBezTo>
                      <a:cubicBezTo>
                        <a:pt x="1984" y="0"/>
                        <a:pt x="2048" y="72"/>
                        <a:pt x="2112" y="144"/>
                      </a:cubicBezTo>
                      <a:cubicBezTo>
                        <a:pt x="2176" y="216"/>
                        <a:pt x="2240" y="336"/>
                        <a:pt x="2304" y="432"/>
                      </a:cubicBezTo>
                      <a:cubicBezTo>
                        <a:pt x="2368" y="528"/>
                        <a:pt x="2432" y="648"/>
                        <a:pt x="2496" y="720"/>
                      </a:cubicBezTo>
                      <a:cubicBezTo>
                        <a:pt x="2560" y="792"/>
                        <a:pt x="2624" y="864"/>
                        <a:pt x="2688" y="864"/>
                      </a:cubicBezTo>
                      <a:cubicBezTo>
                        <a:pt x="2752" y="864"/>
                        <a:pt x="2816" y="792"/>
                        <a:pt x="2880" y="720"/>
                      </a:cubicBezTo>
                      <a:cubicBezTo>
                        <a:pt x="2944" y="648"/>
                        <a:pt x="3008" y="528"/>
                        <a:pt x="3072" y="432"/>
                      </a:cubicBezTo>
                      <a:cubicBezTo>
                        <a:pt x="3136" y="336"/>
                        <a:pt x="3200" y="216"/>
                        <a:pt x="3264" y="144"/>
                      </a:cubicBezTo>
                      <a:cubicBezTo>
                        <a:pt x="3328" y="72"/>
                        <a:pt x="3392" y="0"/>
                        <a:pt x="3456" y="0"/>
                      </a:cubicBezTo>
                      <a:cubicBezTo>
                        <a:pt x="3520" y="0"/>
                        <a:pt x="3584" y="72"/>
                        <a:pt x="3648" y="144"/>
                      </a:cubicBezTo>
                      <a:cubicBezTo>
                        <a:pt x="3712" y="216"/>
                        <a:pt x="3776" y="324"/>
                        <a:pt x="3840" y="43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3133" name="Freeform 61"/>
                <p:cNvSpPr/>
                <p:nvPr/>
              </p:nvSpPr>
              <p:spPr bwMode="auto">
                <a:xfrm>
                  <a:off x="2064" y="3072"/>
                  <a:ext cx="1044" cy="528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192" y="144"/>
                    </a:cxn>
                    <a:cxn ang="0">
                      <a:pos x="384" y="0"/>
                    </a:cxn>
                    <a:cxn ang="0">
                      <a:pos x="576" y="144"/>
                    </a:cxn>
                    <a:cxn ang="0">
                      <a:pos x="768" y="432"/>
                    </a:cxn>
                    <a:cxn ang="0">
                      <a:pos x="960" y="720"/>
                    </a:cxn>
                    <a:cxn ang="0">
                      <a:pos x="1152" y="864"/>
                    </a:cxn>
                    <a:cxn ang="0">
                      <a:pos x="1344" y="720"/>
                    </a:cxn>
                    <a:cxn ang="0">
                      <a:pos x="1536" y="432"/>
                    </a:cxn>
                    <a:cxn ang="0">
                      <a:pos x="1728" y="144"/>
                    </a:cxn>
                    <a:cxn ang="0">
                      <a:pos x="1920" y="0"/>
                    </a:cxn>
                    <a:cxn ang="0">
                      <a:pos x="2112" y="144"/>
                    </a:cxn>
                    <a:cxn ang="0">
                      <a:pos x="2304" y="432"/>
                    </a:cxn>
                    <a:cxn ang="0">
                      <a:pos x="2496" y="720"/>
                    </a:cxn>
                    <a:cxn ang="0">
                      <a:pos x="2688" y="864"/>
                    </a:cxn>
                    <a:cxn ang="0">
                      <a:pos x="2880" y="720"/>
                    </a:cxn>
                    <a:cxn ang="0">
                      <a:pos x="3072" y="432"/>
                    </a:cxn>
                    <a:cxn ang="0">
                      <a:pos x="3264" y="144"/>
                    </a:cxn>
                    <a:cxn ang="0">
                      <a:pos x="3456" y="0"/>
                    </a:cxn>
                    <a:cxn ang="0">
                      <a:pos x="3648" y="144"/>
                    </a:cxn>
                    <a:cxn ang="0">
                      <a:pos x="3840" y="432"/>
                    </a:cxn>
                  </a:cxnLst>
                  <a:rect l="0" t="0" r="r" b="b"/>
                  <a:pathLst>
                    <a:path w="3840" h="864">
                      <a:moveTo>
                        <a:pt x="0" y="432"/>
                      </a:moveTo>
                      <a:cubicBezTo>
                        <a:pt x="64" y="324"/>
                        <a:pt x="128" y="216"/>
                        <a:pt x="192" y="144"/>
                      </a:cubicBezTo>
                      <a:cubicBezTo>
                        <a:pt x="256" y="72"/>
                        <a:pt x="320" y="0"/>
                        <a:pt x="384" y="0"/>
                      </a:cubicBezTo>
                      <a:cubicBezTo>
                        <a:pt x="448" y="0"/>
                        <a:pt x="512" y="72"/>
                        <a:pt x="576" y="144"/>
                      </a:cubicBezTo>
                      <a:cubicBezTo>
                        <a:pt x="640" y="216"/>
                        <a:pt x="704" y="336"/>
                        <a:pt x="768" y="432"/>
                      </a:cubicBezTo>
                      <a:cubicBezTo>
                        <a:pt x="832" y="528"/>
                        <a:pt x="896" y="648"/>
                        <a:pt x="960" y="720"/>
                      </a:cubicBezTo>
                      <a:cubicBezTo>
                        <a:pt x="1024" y="792"/>
                        <a:pt x="1088" y="864"/>
                        <a:pt x="1152" y="864"/>
                      </a:cubicBezTo>
                      <a:cubicBezTo>
                        <a:pt x="1216" y="864"/>
                        <a:pt x="1280" y="792"/>
                        <a:pt x="1344" y="720"/>
                      </a:cubicBezTo>
                      <a:cubicBezTo>
                        <a:pt x="1408" y="648"/>
                        <a:pt x="1472" y="528"/>
                        <a:pt x="1536" y="432"/>
                      </a:cubicBezTo>
                      <a:cubicBezTo>
                        <a:pt x="1600" y="336"/>
                        <a:pt x="1664" y="216"/>
                        <a:pt x="1728" y="144"/>
                      </a:cubicBezTo>
                      <a:cubicBezTo>
                        <a:pt x="1792" y="72"/>
                        <a:pt x="1856" y="0"/>
                        <a:pt x="1920" y="0"/>
                      </a:cubicBezTo>
                      <a:cubicBezTo>
                        <a:pt x="1984" y="0"/>
                        <a:pt x="2048" y="72"/>
                        <a:pt x="2112" y="144"/>
                      </a:cubicBezTo>
                      <a:cubicBezTo>
                        <a:pt x="2176" y="216"/>
                        <a:pt x="2240" y="336"/>
                        <a:pt x="2304" y="432"/>
                      </a:cubicBezTo>
                      <a:cubicBezTo>
                        <a:pt x="2368" y="528"/>
                        <a:pt x="2432" y="648"/>
                        <a:pt x="2496" y="720"/>
                      </a:cubicBezTo>
                      <a:cubicBezTo>
                        <a:pt x="2560" y="792"/>
                        <a:pt x="2624" y="864"/>
                        <a:pt x="2688" y="864"/>
                      </a:cubicBezTo>
                      <a:cubicBezTo>
                        <a:pt x="2752" y="864"/>
                        <a:pt x="2816" y="792"/>
                        <a:pt x="2880" y="720"/>
                      </a:cubicBezTo>
                      <a:cubicBezTo>
                        <a:pt x="2944" y="648"/>
                        <a:pt x="3008" y="528"/>
                        <a:pt x="3072" y="432"/>
                      </a:cubicBezTo>
                      <a:cubicBezTo>
                        <a:pt x="3136" y="336"/>
                        <a:pt x="3200" y="216"/>
                        <a:pt x="3264" y="144"/>
                      </a:cubicBezTo>
                      <a:cubicBezTo>
                        <a:pt x="3328" y="72"/>
                        <a:pt x="3392" y="0"/>
                        <a:pt x="3456" y="0"/>
                      </a:cubicBezTo>
                      <a:cubicBezTo>
                        <a:pt x="3520" y="0"/>
                        <a:pt x="3584" y="72"/>
                        <a:pt x="3648" y="144"/>
                      </a:cubicBezTo>
                      <a:cubicBezTo>
                        <a:pt x="3712" y="216"/>
                        <a:pt x="3776" y="324"/>
                        <a:pt x="3840" y="43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3134" name="Freeform 62"/>
                <p:cNvSpPr/>
                <p:nvPr/>
              </p:nvSpPr>
              <p:spPr bwMode="auto">
                <a:xfrm>
                  <a:off x="2482" y="3072"/>
                  <a:ext cx="1044" cy="528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192" y="144"/>
                    </a:cxn>
                    <a:cxn ang="0">
                      <a:pos x="384" y="0"/>
                    </a:cxn>
                    <a:cxn ang="0">
                      <a:pos x="576" y="144"/>
                    </a:cxn>
                    <a:cxn ang="0">
                      <a:pos x="768" y="432"/>
                    </a:cxn>
                    <a:cxn ang="0">
                      <a:pos x="960" y="720"/>
                    </a:cxn>
                    <a:cxn ang="0">
                      <a:pos x="1152" y="864"/>
                    </a:cxn>
                    <a:cxn ang="0">
                      <a:pos x="1344" y="720"/>
                    </a:cxn>
                    <a:cxn ang="0">
                      <a:pos x="1536" y="432"/>
                    </a:cxn>
                    <a:cxn ang="0">
                      <a:pos x="1728" y="144"/>
                    </a:cxn>
                    <a:cxn ang="0">
                      <a:pos x="1920" y="0"/>
                    </a:cxn>
                    <a:cxn ang="0">
                      <a:pos x="2112" y="144"/>
                    </a:cxn>
                    <a:cxn ang="0">
                      <a:pos x="2304" y="432"/>
                    </a:cxn>
                    <a:cxn ang="0">
                      <a:pos x="2496" y="720"/>
                    </a:cxn>
                    <a:cxn ang="0">
                      <a:pos x="2688" y="864"/>
                    </a:cxn>
                    <a:cxn ang="0">
                      <a:pos x="2880" y="720"/>
                    </a:cxn>
                    <a:cxn ang="0">
                      <a:pos x="3072" y="432"/>
                    </a:cxn>
                    <a:cxn ang="0">
                      <a:pos x="3264" y="144"/>
                    </a:cxn>
                    <a:cxn ang="0">
                      <a:pos x="3456" y="0"/>
                    </a:cxn>
                    <a:cxn ang="0">
                      <a:pos x="3648" y="144"/>
                    </a:cxn>
                    <a:cxn ang="0">
                      <a:pos x="3840" y="432"/>
                    </a:cxn>
                  </a:cxnLst>
                  <a:rect l="0" t="0" r="r" b="b"/>
                  <a:pathLst>
                    <a:path w="3840" h="864">
                      <a:moveTo>
                        <a:pt x="0" y="432"/>
                      </a:moveTo>
                      <a:cubicBezTo>
                        <a:pt x="64" y="324"/>
                        <a:pt x="128" y="216"/>
                        <a:pt x="192" y="144"/>
                      </a:cubicBezTo>
                      <a:cubicBezTo>
                        <a:pt x="256" y="72"/>
                        <a:pt x="320" y="0"/>
                        <a:pt x="384" y="0"/>
                      </a:cubicBezTo>
                      <a:cubicBezTo>
                        <a:pt x="448" y="0"/>
                        <a:pt x="512" y="72"/>
                        <a:pt x="576" y="144"/>
                      </a:cubicBezTo>
                      <a:cubicBezTo>
                        <a:pt x="640" y="216"/>
                        <a:pt x="704" y="336"/>
                        <a:pt x="768" y="432"/>
                      </a:cubicBezTo>
                      <a:cubicBezTo>
                        <a:pt x="832" y="528"/>
                        <a:pt x="896" y="648"/>
                        <a:pt x="960" y="720"/>
                      </a:cubicBezTo>
                      <a:cubicBezTo>
                        <a:pt x="1024" y="792"/>
                        <a:pt x="1088" y="864"/>
                        <a:pt x="1152" y="864"/>
                      </a:cubicBezTo>
                      <a:cubicBezTo>
                        <a:pt x="1216" y="864"/>
                        <a:pt x="1280" y="792"/>
                        <a:pt x="1344" y="720"/>
                      </a:cubicBezTo>
                      <a:cubicBezTo>
                        <a:pt x="1408" y="648"/>
                        <a:pt x="1472" y="528"/>
                        <a:pt x="1536" y="432"/>
                      </a:cubicBezTo>
                      <a:cubicBezTo>
                        <a:pt x="1600" y="336"/>
                        <a:pt x="1664" y="216"/>
                        <a:pt x="1728" y="144"/>
                      </a:cubicBezTo>
                      <a:cubicBezTo>
                        <a:pt x="1792" y="72"/>
                        <a:pt x="1856" y="0"/>
                        <a:pt x="1920" y="0"/>
                      </a:cubicBezTo>
                      <a:cubicBezTo>
                        <a:pt x="1984" y="0"/>
                        <a:pt x="2048" y="72"/>
                        <a:pt x="2112" y="144"/>
                      </a:cubicBezTo>
                      <a:cubicBezTo>
                        <a:pt x="2176" y="216"/>
                        <a:pt x="2240" y="336"/>
                        <a:pt x="2304" y="432"/>
                      </a:cubicBezTo>
                      <a:cubicBezTo>
                        <a:pt x="2368" y="528"/>
                        <a:pt x="2432" y="648"/>
                        <a:pt x="2496" y="720"/>
                      </a:cubicBezTo>
                      <a:cubicBezTo>
                        <a:pt x="2560" y="792"/>
                        <a:pt x="2624" y="864"/>
                        <a:pt x="2688" y="864"/>
                      </a:cubicBezTo>
                      <a:cubicBezTo>
                        <a:pt x="2752" y="864"/>
                        <a:pt x="2816" y="792"/>
                        <a:pt x="2880" y="720"/>
                      </a:cubicBezTo>
                      <a:cubicBezTo>
                        <a:pt x="2944" y="648"/>
                        <a:pt x="3008" y="528"/>
                        <a:pt x="3072" y="432"/>
                      </a:cubicBezTo>
                      <a:cubicBezTo>
                        <a:pt x="3136" y="336"/>
                        <a:pt x="3200" y="216"/>
                        <a:pt x="3264" y="144"/>
                      </a:cubicBezTo>
                      <a:cubicBezTo>
                        <a:pt x="3328" y="72"/>
                        <a:pt x="3392" y="0"/>
                        <a:pt x="3456" y="0"/>
                      </a:cubicBezTo>
                      <a:cubicBezTo>
                        <a:pt x="3520" y="0"/>
                        <a:pt x="3584" y="72"/>
                        <a:pt x="3648" y="144"/>
                      </a:cubicBezTo>
                      <a:cubicBezTo>
                        <a:pt x="3712" y="216"/>
                        <a:pt x="3776" y="324"/>
                        <a:pt x="3840" y="43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3135" name="Group 63"/>
              <p:cNvGrpSpPr/>
              <p:nvPr/>
            </p:nvGrpSpPr>
            <p:grpSpPr bwMode="auto">
              <a:xfrm>
                <a:off x="1370" y="2448"/>
                <a:ext cx="2300" cy="528"/>
                <a:chOff x="1370" y="2448"/>
                <a:chExt cx="2300" cy="528"/>
              </a:xfrm>
            </p:grpSpPr>
            <p:sp>
              <p:nvSpPr>
                <p:cNvPr id="643136" name="Freeform 64"/>
                <p:cNvSpPr/>
                <p:nvPr/>
              </p:nvSpPr>
              <p:spPr bwMode="auto">
                <a:xfrm>
                  <a:off x="1370" y="2448"/>
                  <a:ext cx="1044" cy="528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192" y="144"/>
                    </a:cxn>
                    <a:cxn ang="0">
                      <a:pos x="384" y="0"/>
                    </a:cxn>
                    <a:cxn ang="0">
                      <a:pos x="576" y="144"/>
                    </a:cxn>
                    <a:cxn ang="0">
                      <a:pos x="768" y="432"/>
                    </a:cxn>
                    <a:cxn ang="0">
                      <a:pos x="960" y="720"/>
                    </a:cxn>
                    <a:cxn ang="0">
                      <a:pos x="1152" y="864"/>
                    </a:cxn>
                    <a:cxn ang="0">
                      <a:pos x="1344" y="720"/>
                    </a:cxn>
                    <a:cxn ang="0">
                      <a:pos x="1536" y="432"/>
                    </a:cxn>
                    <a:cxn ang="0">
                      <a:pos x="1728" y="144"/>
                    </a:cxn>
                    <a:cxn ang="0">
                      <a:pos x="1920" y="0"/>
                    </a:cxn>
                    <a:cxn ang="0">
                      <a:pos x="2112" y="144"/>
                    </a:cxn>
                    <a:cxn ang="0">
                      <a:pos x="2304" y="432"/>
                    </a:cxn>
                    <a:cxn ang="0">
                      <a:pos x="2496" y="720"/>
                    </a:cxn>
                    <a:cxn ang="0">
                      <a:pos x="2688" y="864"/>
                    </a:cxn>
                    <a:cxn ang="0">
                      <a:pos x="2880" y="720"/>
                    </a:cxn>
                    <a:cxn ang="0">
                      <a:pos x="3072" y="432"/>
                    </a:cxn>
                    <a:cxn ang="0">
                      <a:pos x="3264" y="144"/>
                    </a:cxn>
                    <a:cxn ang="0">
                      <a:pos x="3456" y="0"/>
                    </a:cxn>
                    <a:cxn ang="0">
                      <a:pos x="3648" y="144"/>
                    </a:cxn>
                    <a:cxn ang="0">
                      <a:pos x="3840" y="432"/>
                    </a:cxn>
                  </a:cxnLst>
                  <a:rect l="0" t="0" r="r" b="b"/>
                  <a:pathLst>
                    <a:path w="3840" h="864">
                      <a:moveTo>
                        <a:pt x="0" y="432"/>
                      </a:moveTo>
                      <a:cubicBezTo>
                        <a:pt x="64" y="324"/>
                        <a:pt x="128" y="216"/>
                        <a:pt x="192" y="144"/>
                      </a:cubicBezTo>
                      <a:cubicBezTo>
                        <a:pt x="256" y="72"/>
                        <a:pt x="320" y="0"/>
                        <a:pt x="384" y="0"/>
                      </a:cubicBezTo>
                      <a:cubicBezTo>
                        <a:pt x="448" y="0"/>
                        <a:pt x="512" y="72"/>
                        <a:pt x="576" y="144"/>
                      </a:cubicBezTo>
                      <a:cubicBezTo>
                        <a:pt x="640" y="216"/>
                        <a:pt x="704" y="336"/>
                        <a:pt x="768" y="432"/>
                      </a:cubicBezTo>
                      <a:cubicBezTo>
                        <a:pt x="832" y="528"/>
                        <a:pt x="896" y="648"/>
                        <a:pt x="960" y="720"/>
                      </a:cubicBezTo>
                      <a:cubicBezTo>
                        <a:pt x="1024" y="792"/>
                        <a:pt x="1088" y="864"/>
                        <a:pt x="1152" y="864"/>
                      </a:cubicBezTo>
                      <a:cubicBezTo>
                        <a:pt x="1216" y="864"/>
                        <a:pt x="1280" y="792"/>
                        <a:pt x="1344" y="720"/>
                      </a:cubicBezTo>
                      <a:cubicBezTo>
                        <a:pt x="1408" y="648"/>
                        <a:pt x="1472" y="528"/>
                        <a:pt x="1536" y="432"/>
                      </a:cubicBezTo>
                      <a:cubicBezTo>
                        <a:pt x="1600" y="336"/>
                        <a:pt x="1664" y="216"/>
                        <a:pt x="1728" y="144"/>
                      </a:cubicBezTo>
                      <a:cubicBezTo>
                        <a:pt x="1792" y="72"/>
                        <a:pt x="1856" y="0"/>
                        <a:pt x="1920" y="0"/>
                      </a:cubicBezTo>
                      <a:cubicBezTo>
                        <a:pt x="1984" y="0"/>
                        <a:pt x="2048" y="72"/>
                        <a:pt x="2112" y="144"/>
                      </a:cubicBezTo>
                      <a:cubicBezTo>
                        <a:pt x="2176" y="216"/>
                        <a:pt x="2240" y="336"/>
                        <a:pt x="2304" y="432"/>
                      </a:cubicBezTo>
                      <a:cubicBezTo>
                        <a:pt x="2368" y="528"/>
                        <a:pt x="2432" y="648"/>
                        <a:pt x="2496" y="720"/>
                      </a:cubicBezTo>
                      <a:cubicBezTo>
                        <a:pt x="2560" y="792"/>
                        <a:pt x="2624" y="864"/>
                        <a:pt x="2688" y="864"/>
                      </a:cubicBezTo>
                      <a:cubicBezTo>
                        <a:pt x="2752" y="864"/>
                        <a:pt x="2816" y="792"/>
                        <a:pt x="2880" y="720"/>
                      </a:cubicBezTo>
                      <a:cubicBezTo>
                        <a:pt x="2944" y="648"/>
                        <a:pt x="3008" y="528"/>
                        <a:pt x="3072" y="432"/>
                      </a:cubicBezTo>
                      <a:cubicBezTo>
                        <a:pt x="3136" y="336"/>
                        <a:pt x="3200" y="216"/>
                        <a:pt x="3264" y="144"/>
                      </a:cubicBezTo>
                      <a:cubicBezTo>
                        <a:pt x="3328" y="72"/>
                        <a:pt x="3392" y="0"/>
                        <a:pt x="3456" y="0"/>
                      </a:cubicBezTo>
                      <a:cubicBezTo>
                        <a:pt x="3520" y="0"/>
                        <a:pt x="3584" y="72"/>
                        <a:pt x="3648" y="144"/>
                      </a:cubicBezTo>
                      <a:cubicBezTo>
                        <a:pt x="3712" y="216"/>
                        <a:pt x="3776" y="324"/>
                        <a:pt x="3840" y="432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3137" name="Freeform 65"/>
                <p:cNvSpPr/>
                <p:nvPr/>
              </p:nvSpPr>
              <p:spPr bwMode="auto">
                <a:xfrm>
                  <a:off x="2208" y="2448"/>
                  <a:ext cx="1044" cy="528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192" y="144"/>
                    </a:cxn>
                    <a:cxn ang="0">
                      <a:pos x="384" y="0"/>
                    </a:cxn>
                    <a:cxn ang="0">
                      <a:pos x="576" y="144"/>
                    </a:cxn>
                    <a:cxn ang="0">
                      <a:pos x="768" y="432"/>
                    </a:cxn>
                    <a:cxn ang="0">
                      <a:pos x="960" y="720"/>
                    </a:cxn>
                    <a:cxn ang="0">
                      <a:pos x="1152" y="864"/>
                    </a:cxn>
                    <a:cxn ang="0">
                      <a:pos x="1344" y="720"/>
                    </a:cxn>
                    <a:cxn ang="0">
                      <a:pos x="1536" y="432"/>
                    </a:cxn>
                    <a:cxn ang="0">
                      <a:pos x="1728" y="144"/>
                    </a:cxn>
                    <a:cxn ang="0">
                      <a:pos x="1920" y="0"/>
                    </a:cxn>
                    <a:cxn ang="0">
                      <a:pos x="2112" y="144"/>
                    </a:cxn>
                    <a:cxn ang="0">
                      <a:pos x="2304" y="432"/>
                    </a:cxn>
                    <a:cxn ang="0">
                      <a:pos x="2496" y="720"/>
                    </a:cxn>
                    <a:cxn ang="0">
                      <a:pos x="2688" y="864"/>
                    </a:cxn>
                    <a:cxn ang="0">
                      <a:pos x="2880" y="720"/>
                    </a:cxn>
                    <a:cxn ang="0">
                      <a:pos x="3072" y="432"/>
                    </a:cxn>
                    <a:cxn ang="0">
                      <a:pos x="3264" y="144"/>
                    </a:cxn>
                    <a:cxn ang="0">
                      <a:pos x="3456" y="0"/>
                    </a:cxn>
                    <a:cxn ang="0">
                      <a:pos x="3648" y="144"/>
                    </a:cxn>
                    <a:cxn ang="0">
                      <a:pos x="3840" y="432"/>
                    </a:cxn>
                  </a:cxnLst>
                  <a:rect l="0" t="0" r="r" b="b"/>
                  <a:pathLst>
                    <a:path w="3840" h="864">
                      <a:moveTo>
                        <a:pt x="0" y="432"/>
                      </a:moveTo>
                      <a:cubicBezTo>
                        <a:pt x="64" y="324"/>
                        <a:pt x="128" y="216"/>
                        <a:pt x="192" y="144"/>
                      </a:cubicBezTo>
                      <a:cubicBezTo>
                        <a:pt x="256" y="72"/>
                        <a:pt x="320" y="0"/>
                        <a:pt x="384" y="0"/>
                      </a:cubicBezTo>
                      <a:cubicBezTo>
                        <a:pt x="448" y="0"/>
                        <a:pt x="512" y="72"/>
                        <a:pt x="576" y="144"/>
                      </a:cubicBezTo>
                      <a:cubicBezTo>
                        <a:pt x="640" y="216"/>
                        <a:pt x="704" y="336"/>
                        <a:pt x="768" y="432"/>
                      </a:cubicBezTo>
                      <a:cubicBezTo>
                        <a:pt x="832" y="528"/>
                        <a:pt x="896" y="648"/>
                        <a:pt x="960" y="720"/>
                      </a:cubicBezTo>
                      <a:cubicBezTo>
                        <a:pt x="1024" y="792"/>
                        <a:pt x="1088" y="864"/>
                        <a:pt x="1152" y="864"/>
                      </a:cubicBezTo>
                      <a:cubicBezTo>
                        <a:pt x="1216" y="864"/>
                        <a:pt x="1280" y="792"/>
                        <a:pt x="1344" y="720"/>
                      </a:cubicBezTo>
                      <a:cubicBezTo>
                        <a:pt x="1408" y="648"/>
                        <a:pt x="1472" y="528"/>
                        <a:pt x="1536" y="432"/>
                      </a:cubicBezTo>
                      <a:cubicBezTo>
                        <a:pt x="1600" y="336"/>
                        <a:pt x="1664" y="216"/>
                        <a:pt x="1728" y="144"/>
                      </a:cubicBezTo>
                      <a:cubicBezTo>
                        <a:pt x="1792" y="72"/>
                        <a:pt x="1856" y="0"/>
                        <a:pt x="1920" y="0"/>
                      </a:cubicBezTo>
                      <a:cubicBezTo>
                        <a:pt x="1984" y="0"/>
                        <a:pt x="2048" y="72"/>
                        <a:pt x="2112" y="144"/>
                      </a:cubicBezTo>
                      <a:cubicBezTo>
                        <a:pt x="2176" y="216"/>
                        <a:pt x="2240" y="336"/>
                        <a:pt x="2304" y="432"/>
                      </a:cubicBezTo>
                      <a:cubicBezTo>
                        <a:pt x="2368" y="528"/>
                        <a:pt x="2432" y="648"/>
                        <a:pt x="2496" y="720"/>
                      </a:cubicBezTo>
                      <a:cubicBezTo>
                        <a:pt x="2560" y="792"/>
                        <a:pt x="2624" y="864"/>
                        <a:pt x="2688" y="864"/>
                      </a:cubicBezTo>
                      <a:cubicBezTo>
                        <a:pt x="2752" y="864"/>
                        <a:pt x="2816" y="792"/>
                        <a:pt x="2880" y="720"/>
                      </a:cubicBezTo>
                      <a:cubicBezTo>
                        <a:pt x="2944" y="648"/>
                        <a:pt x="3008" y="528"/>
                        <a:pt x="3072" y="432"/>
                      </a:cubicBezTo>
                      <a:cubicBezTo>
                        <a:pt x="3136" y="336"/>
                        <a:pt x="3200" y="216"/>
                        <a:pt x="3264" y="144"/>
                      </a:cubicBezTo>
                      <a:cubicBezTo>
                        <a:pt x="3328" y="72"/>
                        <a:pt x="3392" y="0"/>
                        <a:pt x="3456" y="0"/>
                      </a:cubicBezTo>
                      <a:cubicBezTo>
                        <a:pt x="3520" y="0"/>
                        <a:pt x="3584" y="72"/>
                        <a:pt x="3648" y="144"/>
                      </a:cubicBezTo>
                      <a:cubicBezTo>
                        <a:pt x="3712" y="216"/>
                        <a:pt x="3776" y="324"/>
                        <a:pt x="3840" y="432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3138" name="Freeform 66"/>
                <p:cNvSpPr/>
                <p:nvPr/>
              </p:nvSpPr>
              <p:spPr bwMode="auto">
                <a:xfrm>
                  <a:off x="2626" y="2448"/>
                  <a:ext cx="1044" cy="528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192" y="144"/>
                    </a:cxn>
                    <a:cxn ang="0">
                      <a:pos x="384" y="0"/>
                    </a:cxn>
                    <a:cxn ang="0">
                      <a:pos x="576" y="144"/>
                    </a:cxn>
                    <a:cxn ang="0">
                      <a:pos x="768" y="432"/>
                    </a:cxn>
                    <a:cxn ang="0">
                      <a:pos x="960" y="720"/>
                    </a:cxn>
                    <a:cxn ang="0">
                      <a:pos x="1152" y="864"/>
                    </a:cxn>
                    <a:cxn ang="0">
                      <a:pos x="1344" y="720"/>
                    </a:cxn>
                    <a:cxn ang="0">
                      <a:pos x="1536" y="432"/>
                    </a:cxn>
                    <a:cxn ang="0">
                      <a:pos x="1728" y="144"/>
                    </a:cxn>
                    <a:cxn ang="0">
                      <a:pos x="1920" y="0"/>
                    </a:cxn>
                    <a:cxn ang="0">
                      <a:pos x="2112" y="144"/>
                    </a:cxn>
                    <a:cxn ang="0">
                      <a:pos x="2304" y="432"/>
                    </a:cxn>
                    <a:cxn ang="0">
                      <a:pos x="2496" y="720"/>
                    </a:cxn>
                    <a:cxn ang="0">
                      <a:pos x="2688" y="864"/>
                    </a:cxn>
                    <a:cxn ang="0">
                      <a:pos x="2880" y="720"/>
                    </a:cxn>
                    <a:cxn ang="0">
                      <a:pos x="3072" y="432"/>
                    </a:cxn>
                    <a:cxn ang="0">
                      <a:pos x="3264" y="144"/>
                    </a:cxn>
                    <a:cxn ang="0">
                      <a:pos x="3456" y="0"/>
                    </a:cxn>
                    <a:cxn ang="0">
                      <a:pos x="3648" y="144"/>
                    </a:cxn>
                    <a:cxn ang="0">
                      <a:pos x="3840" y="432"/>
                    </a:cxn>
                  </a:cxnLst>
                  <a:rect l="0" t="0" r="r" b="b"/>
                  <a:pathLst>
                    <a:path w="3840" h="864">
                      <a:moveTo>
                        <a:pt x="0" y="432"/>
                      </a:moveTo>
                      <a:cubicBezTo>
                        <a:pt x="64" y="324"/>
                        <a:pt x="128" y="216"/>
                        <a:pt x="192" y="144"/>
                      </a:cubicBezTo>
                      <a:cubicBezTo>
                        <a:pt x="256" y="72"/>
                        <a:pt x="320" y="0"/>
                        <a:pt x="384" y="0"/>
                      </a:cubicBezTo>
                      <a:cubicBezTo>
                        <a:pt x="448" y="0"/>
                        <a:pt x="512" y="72"/>
                        <a:pt x="576" y="144"/>
                      </a:cubicBezTo>
                      <a:cubicBezTo>
                        <a:pt x="640" y="216"/>
                        <a:pt x="704" y="336"/>
                        <a:pt x="768" y="432"/>
                      </a:cubicBezTo>
                      <a:cubicBezTo>
                        <a:pt x="832" y="528"/>
                        <a:pt x="896" y="648"/>
                        <a:pt x="960" y="720"/>
                      </a:cubicBezTo>
                      <a:cubicBezTo>
                        <a:pt x="1024" y="792"/>
                        <a:pt x="1088" y="864"/>
                        <a:pt x="1152" y="864"/>
                      </a:cubicBezTo>
                      <a:cubicBezTo>
                        <a:pt x="1216" y="864"/>
                        <a:pt x="1280" y="792"/>
                        <a:pt x="1344" y="720"/>
                      </a:cubicBezTo>
                      <a:cubicBezTo>
                        <a:pt x="1408" y="648"/>
                        <a:pt x="1472" y="528"/>
                        <a:pt x="1536" y="432"/>
                      </a:cubicBezTo>
                      <a:cubicBezTo>
                        <a:pt x="1600" y="336"/>
                        <a:pt x="1664" y="216"/>
                        <a:pt x="1728" y="144"/>
                      </a:cubicBezTo>
                      <a:cubicBezTo>
                        <a:pt x="1792" y="72"/>
                        <a:pt x="1856" y="0"/>
                        <a:pt x="1920" y="0"/>
                      </a:cubicBezTo>
                      <a:cubicBezTo>
                        <a:pt x="1984" y="0"/>
                        <a:pt x="2048" y="72"/>
                        <a:pt x="2112" y="144"/>
                      </a:cubicBezTo>
                      <a:cubicBezTo>
                        <a:pt x="2176" y="216"/>
                        <a:pt x="2240" y="336"/>
                        <a:pt x="2304" y="432"/>
                      </a:cubicBezTo>
                      <a:cubicBezTo>
                        <a:pt x="2368" y="528"/>
                        <a:pt x="2432" y="648"/>
                        <a:pt x="2496" y="720"/>
                      </a:cubicBezTo>
                      <a:cubicBezTo>
                        <a:pt x="2560" y="792"/>
                        <a:pt x="2624" y="864"/>
                        <a:pt x="2688" y="864"/>
                      </a:cubicBezTo>
                      <a:cubicBezTo>
                        <a:pt x="2752" y="864"/>
                        <a:pt x="2816" y="792"/>
                        <a:pt x="2880" y="720"/>
                      </a:cubicBezTo>
                      <a:cubicBezTo>
                        <a:pt x="2944" y="648"/>
                        <a:pt x="3008" y="528"/>
                        <a:pt x="3072" y="432"/>
                      </a:cubicBezTo>
                      <a:cubicBezTo>
                        <a:pt x="3136" y="336"/>
                        <a:pt x="3200" y="216"/>
                        <a:pt x="3264" y="144"/>
                      </a:cubicBezTo>
                      <a:cubicBezTo>
                        <a:pt x="3328" y="72"/>
                        <a:pt x="3392" y="0"/>
                        <a:pt x="3456" y="0"/>
                      </a:cubicBezTo>
                      <a:cubicBezTo>
                        <a:pt x="3520" y="0"/>
                        <a:pt x="3584" y="72"/>
                        <a:pt x="3648" y="144"/>
                      </a:cubicBezTo>
                      <a:cubicBezTo>
                        <a:pt x="3712" y="216"/>
                        <a:pt x="3776" y="324"/>
                        <a:pt x="3840" y="432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43139" name="Rectangle 67"/>
            <p:cNvSpPr>
              <a:spLocks noChangeArrowheads="1"/>
            </p:cNvSpPr>
            <p:nvPr/>
          </p:nvSpPr>
          <p:spPr bwMode="auto">
            <a:xfrm>
              <a:off x="3847" y="2112"/>
              <a:ext cx="384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3140" name="Rectangle 68"/>
            <p:cNvSpPr>
              <a:spLocks noChangeArrowheads="1"/>
            </p:cNvSpPr>
            <p:nvPr/>
          </p:nvSpPr>
          <p:spPr bwMode="auto">
            <a:xfrm>
              <a:off x="3792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1C1C1C"/>
                  </a:solidFill>
                </a:rPr>
                <a:t>5</a:t>
              </a:r>
              <a:r>
                <a:rPr lang="el-GR" altLang="zh-CN" sz="2400">
                  <a:solidFill>
                    <a:srgbClr val="1C1C1C"/>
                  </a:solidFill>
                </a:rPr>
                <a:t>λ</a:t>
              </a:r>
              <a:endParaRPr lang="en-US" altLang="zh-CN" sz="2400">
                <a:solidFill>
                  <a:srgbClr val="1C1C1C"/>
                </a:solidFill>
              </a:endParaRPr>
            </a:p>
          </p:txBody>
        </p:sp>
        <p:sp>
          <p:nvSpPr>
            <p:cNvPr id="643141" name="Line 69"/>
            <p:cNvSpPr>
              <a:spLocks noChangeAspect="1" noChangeShapeType="1"/>
            </p:cNvSpPr>
            <p:nvPr/>
          </p:nvSpPr>
          <p:spPr bwMode="auto">
            <a:xfrm>
              <a:off x="1440" y="2640"/>
              <a:ext cx="2879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3142" name="Rectangle 70"/>
          <p:cNvSpPr>
            <a:spLocks noChangeArrowheads="1"/>
          </p:cNvSpPr>
          <p:nvPr/>
        </p:nvSpPr>
        <p:spPr bwMode="auto">
          <a:xfrm>
            <a:off x="381000" y="1524000"/>
            <a:ext cx="2667000" cy="19177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（</a:t>
            </a:r>
            <a:r>
              <a:rPr lang="en-US" altLang="zh-CN" sz="2400">
                <a:solidFill>
                  <a:srgbClr val="1C1C1C"/>
                </a:solidFill>
              </a:rPr>
              <a:t>1</a:t>
            </a:r>
            <a:r>
              <a:rPr lang="zh-CN" altLang="en-US" sz="2400">
                <a:solidFill>
                  <a:srgbClr val="1C1C1C"/>
                </a:solidFill>
              </a:rPr>
              <a:t>）欲求反射波的波动表达式，可先求出反射波在某点处质元的振动表达式。</a:t>
            </a:r>
          </a:p>
        </p:txBody>
      </p:sp>
      <p:sp>
        <p:nvSpPr>
          <p:cNvPr id="643143" name="Rectangle 71"/>
          <p:cNvSpPr>
            <a:spLocks noChangeArrowheads="1"/>
          </p:cNvSpPr>
          <p:nvPr/>
        </p:nvSpPr>
        <p:spPr bwMode="auto">
          <a:xfrm>
            <a:off x="457200" y="3505200"/>
            <a:ext cx="3962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原点的振动表达式：</a:t>
            </a:r>
          </a:p>
        </p:txBody>
      </p:sp>
      <p:graphicFrame>
        <p:nvGraphicFramePr>
          <p:cNvPr id="643144" name="Object 72"/>
          <p:cNvGraphicFramePr>
            <a:graphicFrameLocks noChangeAspect="1"/>
          </p:cNvGraphicFramePr>
          <p:nvPr/>
        </p:nvGraphicFramePr>
        <p:xfrm>
          <a:off x="990600" y="4038600"/>
          <a:ext cx="1568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295680" imgH="12585600" progId="">
                  <p:embed/>
                </p:oleObj>
              </mc:Choice>
              <mc:Fallback>
                <p:oleObj name="公式" r:id="rId2" imgW="33295680" imgH="12585600" progId="">
                  <p:embed/>
                  <p:pic>
                    <p:nvPicPr>
                      <p:cNvPr id="0" name="Picture 2" descr="image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156845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145" name="Rectangle 73"/>
          <p:cNvSpPr>
            <a:spLocks noChangeArrowheads="1"/>
          </p:cNvSpPr>
          <p:nvPr/>
        </p:nvSpPr>
        <p:spPr bwMode="auto">
          <a:xfrm>
            <a:off x="457200" y="4724400"/>
            <a:ext cx="83058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反射波在</a:t>
            </a:r>
            <a:r>
              <a:rPr lang="en-US" altLang="zh-CN" sz="2400">
                <a:solidFill>
                  <a:srgbClr val="1C1C1C"/>
                </a:solidFill>
              </a:rPr>
              <a:t>O</a:t>
            </a:r>
            <a:r>
              <a:rPr lang="zh-CN" altLang="en-US" sz="2400">
                <a:solidFill>
                  <a:srgbClr val="1C1C1C"/>
                </a:solidFill>
              </a:rPr>
              <a:t>点的振动相位比入射波在</a:t>
            </a:r>
            <a:r>
              <a:rPr lang="en-US" altLang="zh-CN" sz="2400">
                <a:solidFill>
                  <a:srgbClr val="1C1C1C"/>
                </a:solidFill>
              </a:rPr>
              <a:t>O</a:t>
            </a:r>
            <a:r>
              <a:rPr lang="zh-CN" altLang="en-US" sz="2400">
                <a:solidFill>
                  <a:srgbClr val="1C1C1C"/>
                </a:solidFill>
              </a:rPr>
              <a:t>点的振动相位要落后。）（考虑反射端</a:t>
            </a:r>
            <a:r>
              <a:rPr lang="zh-CN" altLang="en-US" sz="2400">
                <a:solidFill>
                  <a:srgbClr val="FF3300"/>
                </a:solidFill>
              </a:rPr>
              <a:t>有半波损失</a:t>
            </a:r>
            <a:r>
              <a:rPr lang="zh-CN" altLang="en-US" sz="2400">
                <a:solidFill>
                  <a:srgbClr val="1C1C1C"/>
                </a:solidFill>
              </a:rPr>
              <a:t>）</a:t>
            </a:r>
          </a:p>
        </p:txBody>
      </p:sp>
      <p:graphicFrame>
        <p:nvGraphicFramePr>
          <p:cNvPr id="643146" name="Object 74"/>
          <p:cNvGraphicFramePr>
            <a:graphicFrameLocks noChangeAspect="1"/>
          </p:cNvGraphicFramePr>
          <p:nvPr/>
        </p:nvGraphicFramePr>
        <p:xfrm>
          <a:off x="976313" y="5730875"/>
          <a:ext cx="34432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3103400" imgH="12585600" progId="">
                  <p:embed/>
                </p:oleObj>
              </mc:Choice>
              <mc:Fallback>
                <p:oleObj name="公式" r:id="rId4" imgW="73103400" imgH="12585600" progId="">
                  <p:embed/>
                  <p:pic>
                    <p:nvPicPr>
                      <p:cNvPr id="0" name="Picture 1" descr="image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5730875"/>
                        <a:ext cx="344328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4876-E40A-40B2-B64D-C78DA85D7E1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45123" name="Rectangle 3"/>
          <p:cNvSpPr>
            <a:spLocks noChangeArrowheads="1"/>
          </p:cNvSpPr>
          <p:nvPr/>
        </p:nvSpPr>
        <p:spPr bwMode="auto">
          <a:xfrm>
            <a:off x="533400" y="1179444"/>
            <a:ext cx="5486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反射波在</a:t>
            </a:r>
            <a:r>
              <a:rPr lang="en-US" altLang="zh-CN" sz="2400">
                <a:solidFill>
                  <a:srgbClr val="1C1C1C"/>
                </a:solidFill>
              </a:rPr>
              <a:t>O</a:t>
            </a:r>
            <a:r>
              <a:rPr lang="zh-CN" altLang="en-US" sz="2400">
                <a:solidFill>
                  <a:srgbClr val="1C1C1C"/>
                </a:solidFill>
              </a:rPr>
              <a:t>点的振动表达式为</a:t>
            </a:r>
          </a:p>
        </p:txBody>
      </p:sp>
      <p:graphicFrame>
        <p:nvGraphicFramePr>
          <p:cNvPr id="645124" name="Object 4"/>
          <p:cNvGraphicFramePr>
            <a:graphicFrameLocks noChangeAspect="1"/>
          </p:cNvGraphicFramePr>
          <p:nvPr/>
        </p:nvGraphicFramePr>
        <p:xfrm>
          <a:off x="1143000" y="1712844"/>
          <a:ext cx="40925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6914080" imgH="13804920" progId="">
                  <p:embed/>
                </p:oleObj>
              </mc:Choice>
              <mc:Fallback>
                <p:oleObj name="公式" r:id="rId2" imgW="86914080" imgH="13804920" progId="">
                  <p:embed/>
                  <p:pic>
                    <p:nvPicPr>
                      <p:cNvPr id="0" name="Picture 11" descr="image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12844"/>
                        <a:ext cx="409257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25" name="Rectangle 5"/>
          <p:cNvSpPr>
            <a:spLocks noChangeArrowheads="1"/>
          </p:cNvSpPr>
          <p:nvPr/>
        </p:nvSpPr>
        <p:spPr bwMode="auto">
          <a:xfrm>
            <a:off x="533400" y="2474844"/>
            <a:ext cx="5486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反射波的波动表达式为</a:t>
            </a:r>
          </a:p>
        </p:txBody>
      </p:sp>
      <p:graphicFrame>
        <p:nvGraphicFramePr>
          <p:cNvPr id="645126" name="Object 6"/>
          <p:cNvGraphicFramePr>
            <a:graphicFrameLocks noChangeAspect="1"/>
          </p:cNvGraphicFramePr>
          <p:nvPr/>
        </p:nvGraphicFramePr>
        <p:xfrm>
          <a:off x="1219200" y="3084444"/>
          <a:ext cx="26003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5230480" imgH="14617800" progId="">
                  <p:embed/>
                </p:oleObj>
              </mc:Choice>
              <mc:Fallback>
                <p:oleObj name="公式" r:id="rId4" imgW="55230480" imgH="14617800" progId="">
                  <p:embed/>
                  <p:pic>
                    <p:nvPicPr>
                      <p:cNvPr id="0" name="Picture 12" descr="image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84444"/>
                        <a:ext cx="260032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27" name="Rectangle 7"/>
          <p:cNvSpPr>
            <a:spLocks noChangeArrowheads="1"/>
          </p:cNvSpPr>
          <p:nvPr/>
        </p:nvSpPr>
        <p:spPr bwMode="auto">
          <a:xfrm>
            <a:off x="533400" y="3770244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（</a:t>
            </a:r>
            <a:r>
              <a:rPr lang="en-US" altLang="zh-CN" sz="2400">
                <a:solidFill>
                  <a:srgbClr val="1C1C1C"/>
                </a:solidFill>
              </a:rPr>
              <a:t>2</a:t>
            </a:r>
            <a:r>
              <a:rPr lang="zh-CN" altLang="en-US" sz="2400">
                <a:solidFill>
                  <a:srgbClr val="1C1C1C"/>
                </a:solidFill>
              </a:rPr>
              <a:t>）驻波表达式为</a:t>
            </a:r>
          </a:p>
        </p:txBody>
      </p:sp>
      <p:graphicFrame>
        <p:nvGraphicFramePr>
          <p:cNvPr id="645128" name="Object 8"/>
          <p:cNvGraphicFramePr>
            <a:graphicFrameLocks noChangeAspect="1"/>
          </p:cNvGraphicFramePr>
          <p:nvPr/>
        </p:nvGraphicFramePr>
        <p:xfrm>
          <a:off x="1219200" y="4256019"/>
          <a:ext cx="63690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5252000" imgH="44691480" progId="">
                  <p:embed/>
                </p:oleObj>
              </mc:Choice>
              <mc:Fallback>
                <p:oleObj name="公式" r:id="rId6" imgW="135252000" imgH="44691480" progId="">
                  <p:embed/>
                  <p:pic>
                    <p:nvPicPr>
                      <p:cNvPr id="0" name="Picture 13" descr="image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56019"/>
                        <a:ext cx="6369050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94AA-3CBE-494D-8A90-A930FEE7EDC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44110" name="Rectangle 14"/>
          <p:cNvSpPr>
            <a:spLocks noChangeArrowheads="1"/>
          </p:cNvSpPr>
          <p:nvPr/>
        </p:nvSpPr>
        <p:spPr bwMode="auto">
          <a:xfrm>
            <a:off x="685800" y="1600200"/>
            <a:ext cx="73152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（</a:t>
            </a:r>
            <a:r>
              <a:rPr lang="en-US" altLang="zh-CN" sz="2400">
                <a:solidFill>
                  <a:srgbClr val="1C1C1C"/>
                </a:solidFill>
              </a:rPr>
              <a:t>3</a:t>
            </a:r>
            <a:r>
              <a:rPr lang="zh-CN" altLang="en-US" sz="2400">
                <a:solidFill>
                  <a:srgbClr val="1C1C1C"/>
                </a:solidFill>
              </a:rPr>
              <a:t>）原点</a:t>
            </a:r>
            <a:r>
              <a:rPr lang="en-US" altLang="zh-CN" sz="2400">
                <a:solidFill>
                  <a:srgbClr val="1C1C1C"/>
                </a:solidFill>
              </a:rPr>
              <a:t>O</a:t>
            </a:r>
            <a:r>
              <a:rPr lang="zh-CN" altLang="en-US" sz="2400">
                <a:solidFill>
                  <a:srgbClr val="1C1C1C"/>
                </a:solidFill>
              </a:rPr>
              <a:t>和 </a:t>
            </a:r>
            <a:r>
              <a:rPr lang="en-US" altLang="zh-CN" sz="2400" i="1">
                <a:solidFill>
                  <a:srgbClr val="1C1C1C"/>
                </a:solidFill>
              </a:rPr>
              <a:t>x</a:t>
            </a:r>
            <a:r>
              <a:rPr lang="en-US" altLang="zh-CN" sz="2400" baseline="-25000">
                <a:solidFill>
                  <a:srgbClr val="1C1C1C"/>
                </a:solidFill>
              </a:rPr>
              <a:t>0</a:t>
            </a:r>
            <a:r>
              <a:rPr lang="en-US" altLang="zh-CN" sz="2400">
                <a:solidFill>
                  <a:srgbClr val="1C1C1C"/>
                </a:solidFill>
              </a:rPr>
              <a:t> = 5 </a:t>
            </a:r>
            <a:r>
              <a:rPr lang="el-GR" altLang="zh-CN">
                <a:solidFill>
                  <a:srgbClr val="1C1C1C"/>
                </a:solidFill>
              </a:rPr>
              <a:t>λ</a:t>
            </a:r>
            <a:r>
              <a:rPr lang="zh-CN" altLang="en-US" sz="2400">
                <a:solidFill>
                  <a:srgbClr val="1C1C1C"/>
                </a:solidFill>
              </a:rPr>
              <a:t>处均为波节，相邻波节间距为</a:t>
            </a:r>
            <a:r>
              <a:rPr lang="el-GR" altLang="zh-CN">
                <a:solidFill>
                  <a:srgbClr val="1C1C1C"/>
                </a:solidFill>
              </a:rPr>
              <a:t>λ</a:t>
            </a:r>
            <a:r>
              <a:rPr lang="en-US" altLang="zh-CN"/>
              <a:t>/2</a:t>
            </a:r>
            <a:r>
              <a:rPr lang="zh-CN" altLang="en-US" sz="2400">
                <a:solidFill>
                  <a:srgbClr val="1C1C1C"/>
                </a:solidFill>
              </a:rPr>
              <a:t>，故各波节点的坐标为</a:t>
            </a:r>
          </a:p>
        </p:txBody>
      </p:sp>
      <p:graphicFrame>
        <p:nvGraphicFramePr>
          <p:cNvPr id="644111" name="Object 15"/>
          <p:cNvGraphicFramePr>
            <a:graphicFrameLocks noChangeAspect="1"/>
          </p:cNvGraphicFramePr>
          <p:nvPr/>
        </p:nvGraphicFramePr>
        <p:xfrm>
          <a:off x="1447800" y="2438400"/>
          <a:ext cx="28035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9292360" imgH="12585600" progId="">
                  <p:embed/>
                </p:oleObj>
              </mc:Choice>
              <mc:Fallback>
                <p:oleObj name="公式" r:id="rId2" imgW="59292360" imgH="12585600" progId="">
                  <p:embed/>
                  <p:pic>
                    <p:nvPicPr>
                      <p:cNvPr id="0" name="Picture 8" descr="image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280352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112" name="Rectangle 16"/>
          <p:cNvSpPr>
            <a:spLocks noChangeArrowheads="1"/>
          </p:cNvSpPr>
          <p:nvPr/>
        </p:nvSpPr>
        <p:spPr bwMode="auto">
          <a:xfrm>
            <a:off x="914400" y="3048000"/>
            <a:ext cx="4724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各波腹点的坐标为</a:t>
            </a:r>
          </a:p>
        </p:txBody>
      </p:sp>
      <p:graphicFrame>
        <p:nvGraphicFramePr>
          <p:cNvPr id="644113" name="Object 17"/>
          <p:cNvGraphicFramePr>
            <a:graphicFrameLocks noChangeAspect="1"/>
          </p:cNvGraphicFramePr>
          <p:nvPr/>
        </p:nvGraphicFramePr>
        <p:xfrm>
          <a:off x="1447800" y="3657600"/>
          <a:ext cx="30511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4573200" imgH="12585600" progId="">
                  <p:embed/>
                </p:oleObj>
              </mc:Choice>
              <mc:Fallback>
                <p:oleObj name="公式" r:id="rId4" imgW="64573200" imgH="12585600" progId="">
                  <p:embed/>
                  <p:pic>
                    <p:nvPicPr>
                      <p:cNvPr id="0" name="Picture 9" descr="image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30511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450E-3C35-4783-B986-40687A6F68F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48199" name="Rectangle 7"/>
          <p:cNvSpPr>
            <a:spLocks noChangeArrowheads="1"/>
          </p:cNvSpPr>
          <p:nvPr/>
        </p:nvSpPr>
        <p:spPr bwMode="auto">
          <a:xfrm>
            <a:off x="685800" y="1174750"/>
            <a:ext cx="77724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求波动表达式的方法二：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    入射波经反射后再传到任意点 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所需的时间为</a:t>
            </a:r>
          </a:p>
        </p:txBody>
      </p:sp>
      <p:graphicFrame>
        <p:nvGraphicFramePr>
          <p:cNvPr id="648200" name="Object 8"/>
          <p:cNvGraphicFramePr>
            <a:graphicFrameLocks noChangeAspect="1"/>
          </p:cNvGraphicFramePr>
          <p:nvPr/>
        </p:nvGraphicFramePr>
        <p:xfrm>
          <a:off x="2133600" y="2847975"/>
          <a:ext cx="53165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2910760" imgH="14617800" progId="">
                  <p:embed/>
                </p:oleObj>
              </mc:Choice>
              <mc:Fallback>
                <p:oleObj name="公式" r:id="rId2" imgW="112910760" imgH="14617800" progId="">
                  <p:embed/>
                  <p:pic>
                    <p:nvPicPr>
                      <p:cNvPr id="0" name="Picture 14" descr="image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47975"/>
                        <a:ext cx="5316538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2" name="Object 10"/>
          <p:cNvGraphicFramePr>
            <a:graphicFrameLocks noChangeAspect="1"/>
          </p:cNvGraphicFramePr>
          <p:nvPr/>
        </p:nvGraphicFramePr>
        <p:xfrm>
          <a:off x="7310437" y="1139825"/>
          <a:ext cx="152876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483160" imgH="25997040" progId="">
                  <p:embed/>
                </p:oleObj>
              </mc:Choice>
              <mc:Fallback>
                <p:oleObj name="公式" r:id="rId4" imgW="32483160" imgH="25997040" progId="">
                  <p:embed/>
                  <p:pic>
                    <p:nvPicPr>
                      <p:cNvPr id="0" name="Picture 15" descr="image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37" y="1139825"/>
                        <a:ext cx="1528763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03" name="Rectangle 11"/>
          <p:cNvSpPr>
            <a:spLocks noChangeArrowheads="1"/>
          </p:cNvSpPr>
          <p:nvPr/>
        </p:nvSpPr>
        <p:spPr bwMode="auto">
          <a:xfrm>
            <a:off x="685800" y="2317750"/>
            <a:ext cx="76962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可由入射波在原点</a:t>
            </a:r>
            <a:r>
              <a:rPr lang="en-US" altLang="zh-CN" sz="2400">
                <a:solidFill>
                  <a:srgbClr val="1C1C1C"/>
                </a:solidFill>
              </a:rPr>
              <a:t>O</a:t>
            </a:r>
            <a:r>
              <a:rPr lang="zh-CN" altLang="en-US" sz="2400">
                <a:solidFill>
                  <a:srgbClr val="1C1C1C"/>
                </a:solidFill>
              </a:rPr>
              <a:t>的振动方程直接写出反射波的波动表达式</a:t>
            </a:r>
          </a:p>
        </p:txBody>
      </p:sp>
      <p:sp>
        <p:nvSpPr>
          <p:cNvPr id="648204" name="Rectangle 12"/>
          <p:cNvSpPr>
            <a:spLocks noChangeArrowheads="1"/>
          </p:cNvSpPr>
          <p:nvPr/>
        </p:nvSpPr>
        <p:spPr bwMode="auto">
          <a:xfrm>
            <a:off x="685800" y="3416300"/>
            <a:ext cx="7772400" cy="1187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求波动表达式的方法三：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    先求入射到反射点处的振动表达式，再求反射波的波动表达式</a:t>
            </a:r>
          </a:p>
        </p:txBody>
      </p:sp>
      <p:graphicFrame>
        <p:nvGraphicFramePr>
          <p:cNvPr id="648205" name="Object 13"/>
          <p:cNvGraphicFramePr>
            <a:graphicFrameLocks noChangeAspect="1"/>
          </p:cNvGraphicFramePr>
          <p:nvPr/>
        </p:nvGraphicFramePr>
        <p:xfrm>
          <a:off x="1295400" y="4375150"/>
          <a:ext cx="41322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7726600" imgH="13804920" progId="">
                  <p:embed/>
                </p:oleObj>
              </mc:Choice>
              <mc:Fallback>
                <p:oleObj name="公式" r:id="rId6" imgW="87726600" imgH="13804920" progId="">
                  <p:embed/>
                  <p:pic>
                    <p:nvPicPr>
                      <p:cNvPr id="0" name="Picture 16" descr="image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75150"/>
                        <a:ext cx="41322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6" name="Object 14"/>
          <p:cNvGraphicFramePr>
            <a:graphicFrameLocks noChangeAspect="1"/>
          </p:cNvGraphicFramePr>
          <p:nvPr/>
        </p:nvGraphicFramePr>
        <p:xfrm>
          <a:off x="1295400" y="4984750"/>
          <a:ext cx="514667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9254960" imgH="30061080" progId="">
                  <p:embed/>
                </p:oleObj>
              </mc:Choice>
              <mc:Fallback>
                <p:oleObj name="公式" r:id="rId8" imgW="109254960" imgH="30061080" progId="">
                  <p:embed/>
                  <p:pic>
                    <p:nvPicPr>
                      <p:cNvPr id="0" name="Picture 17" descr="image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84750"/>
                        <a:ext cx="5146675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39840"/>
            <a:ext cx="2289048" cy="365760"/>
          </a:xfrm>
        </p:spPr>
        <p:txBody>
          <a:bodyPr/>
          <a:lstStyle/>
          <a:p>
            <a:fld id="{FEE91BF1-27FB-4135-90CC-EC9FAF587250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381000" y="4191000"/>
            <a:ext cx="4043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CC0000"/>
                </a:solidFill>
              </a:rPr>
              <a:t>驻波产生的条件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533400" y="4652665"/>
            <a:ext cx="82296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振幅、频率、传播速度都相同的两列相干波，在同一直线上沿</a:t>
            </a:r>
            <a:r>
              <a:rPr lang="zh-CN" altLang="en-US" sz="2400" dirty="0">
                <a:solidFill>
                  <a:srgbClr val="CC0000"/>
                </a:solidFill>
              </a:rPr>
              <a:t>相反</a:t>
            </a:r>
            <a:r>
              <a:rPr lang="zh-CN" altLang="en-US" sz="2400" dirty="0">
                <a:solidFill>
                  <a:schemeClr val="tx1"/>
                </a:solidFill>
              </a:rPr>
              <a:t>方向传播时叠加而形成的一种特殊的干涉现象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457200"/>
            <a:ext cx="8229600" cy="9144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grpSp>
        <p:nvGrpSpPr>
          <p:cNvPr id="7" name="Group 6"/>
          <p:cNvGrpSpPr/>
          <p:nvPr/>
        </p:nvGrpSpPr>
        <p:grpSpPr bwMode="auto">
          <a:xfrm>
            <a:off x="823912" y="1447800"/>
            <a:ext cx="7862888" cy="2389188"/>
            <a:chOff x="526" y="1471"/>
            <a:chExt cx="4953" cy="1505"/>
          </a:xfrm>
        </p:grpSpPr>
        <p:sp>
          <p:nvSpPr>
            <p:cNvPr id="8" name="Freeform 7"/>
            <p:cNvSpPr/>
            <p:nvPr/>
          </p:nvSpPr>
          <p:spPr bwMode="auto">
            <a:xfrm>
              <a:off x="1246" y="1937"/>
              <a:ext cx="3840" cy="864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192" y="144"/>
                </a:cxn>
                <a:cxn ang="0">
                  <a:pos x="384" y="0"/>
                </a:cxn>
                <a:cxn ang="0">
                  <a:pos x="576" y="144"/>
                </a:cxn>
                <a:cxn ang="0">
                  <a:pos x="768" y="432"/>
                </a:cxn>
                <a:cxn ang="0">
                  <a:pos x="960" y="720"/>
                </a:cxn>
                <a:cxn ang="0">
                  <a:pos x="1152" y="864"/>
                </a:cxn>
                <a:cxn ang="0">
                  <a:pos x="1344" y="720"/>
                </a:cxn>
                <a:cxn ang="0">
                  <a:pos x="1536" y="432"/>
                </a:cxn>
                <a:cxn ang="0">
                  <a:pos x="1728" y="144"/>
                </a:cxn>
                <a:cxn ang="0">
                  <a:pos x="1920" y="0"/>
                </a:cxn>
                <a:cxn ang="0">
                  <a:pos x="2112" y="144"/>
                </a:cxn>
                <a:cxn ang="0">
                  <a:pos x="2304" y="432"/>
                </a:cxn>
                <a:cxn ang="0">
                  <a:pos x="2496" y="720"/>
                </a:cxn>
                <a:cxn ang="0">
                  <a:pos x="2688" y="864"/>
                </a:cxn>
                <a:cxn ang="0">
                  <a:pos x="2880" y="720"/>
                </a:cxn>
                <a:cxn ang="0">
                  <a:pos x="3072" y="432"/>
                </a:cxn>
                <a:cxn ang="0">
                  <a:pos x="3264" y="144"/>
                </a:cxn>
                <a:cxn ang="0">
                  <a:pos x="3456" y="0"/>
                </a:cxn>
                <a:cxn ang="0">
                  <a:pos x="3648" y="144"/>
                </a:cxn>
                <a:cxn ang="0">
                  <a:pos x="3840" y="432"/>
                </a:cxn>
              </a:cxnLst>
              <a:rect l="0" t="0" r="r" b="b"/>
              <a:pathLst>
                <a:path w="3840" h="864">
                  <a:moveTo>
                    <a:pt x="0" y="432"/>
                  </a:moveTo>
                  <a:cubicBezTo>
                    <a:pt x="64" y="324"/>
                    <a:pt x="128" y="216"/>
                    <a:pt x="192" y="144"/>
                  </a:cubicBezTo>
                  <a:cubicBezTo>
                    <a:pt x="256" y="72"/>
                    <a:pt x="320" y="0"/>
                    <a:pt x="384" y="0"/>
                  </a:cubicBezTo>
                  <a:cubicBezTo>
                    <a:pt x="448" y="0"/>
                    <a:pt x="512" y="72"/>
                    <a:pt x="576" y="144"/>
                  </a:cubicBezTo>
                  <a:cubicBezTo>
                    <a:pt x="640" y="216"/>
                    <a:pt x="704" y="336"/>
                    <a:pt x="768" y="432"/>
                  </a:cubicBezTo>
                  <a:cubicBezTo>
                    <a:pt x="832" y="528"/>
                    <a:pt x="896" y="648"/>
                    <a:pt x="960" y="720"/>
                  </a:cubicBezTo>
                  <a:cubicBezTo>
                    <a:pt x="1024" y="792"/>
                    <a:pt x="1088" y="864"/>
                    <a:pt x="1152" y="864"/>
                  </a:cubicBezTo>
                  <a:cubicBezTo>
                    <a:pt x="1216" y="864"/>
                    <a:pt x="1280" y="792"/>
                    <a:pt x="1344" y="720"/>
                  </a:cubicBezTo>
                  <a:cubicBezTo>
                    <a:pt x="1408" y="648"/>
                    <a:pt x="1472" y="528"/>
                    <a:pt x="1536" y="432"/>
                  </a:cubicBezTo>
                  <a:cubicBezTo>
                    <a:pt x="1600" y="336"/>
                    <a:pt x="1664" y="216"/>
                    <a:pt x="1728" y="144"/>
                  </a:cubicBezTo>
                  <a:cubicBezTo>
                    <a:pt x="1792" y="72"/>
                    <a:pt x="1856" y="0"/>
                    <a:pt x="1920" y="0"/>
                  </a:cubicBezTo>
                  <a:cubicBezTo>
                    <a:pt x="1984" y="0"/>
                    <a:pt x="2048" y="72"/>
                    <a:pt x="2112" y="144"/>
                  </a:cubicBezTo>
                  <a:cubicBezTo>
                    <a:pt x="2176" y="216"/>
                    <a:pt x="2240" y="336"/>
                    <a:pt x="2304" y="432"/>
                  </a:cubicBezTo>
                  <a:cubicBezTo>
                    <a:pt x="2368" y="528"/>
                    <a:pt x="2432" y="648"/>
                    <a:pt x="2496" y="720"/>
                  </a:cubicBezTo>
                  <a:cubicBezTo>
                    <a:pt x="2560" y="792"/>
                    <a:pt x="2624" y="864"/>
                    <a:pt x="2688" y="864"/>
                  </a:cubicBezTo>
                  <a:cubicBezTo>
                    <a:pt x="2752" y="864"/>
                    <a:pt x="2816" y="792"/>
                    <a:pt x="2880" y="720"/>
                  </a:cubicBezTo>
                  <a:cubicBezTo>
                    <a:pt x="2944" y="648"/>
                    <a:pt x="3008" y="528"/>
                    <a:pt x="3072" y="432"/>
                  </a:cubicBezTo>
                  <a:cubicBezTo>
                    <a:pt x="3136" y="336"/>
                    <a:pt x="3200" y="216"/>
                    <a:pt x="3264" y="144"/>
                  </a:cubicBezTo>
                  <a:cubicBezTo>
                    <a:pt x="3328" y="72"/>
                    <a:pt x="3392" y="0"/>
                    <a:pt x="3456" y="0"/>
                  </a:cubicBezTo>
                  <a:cubicBezTo>
                    <a:pt x="3520" y="0"/>
                    <a:pt x="3584" y="72"/>
                    <a:pt x="3648" y="144"/>
                  </a:cubicBezTo>
                  <a:cubicBezTo>
                    <a:pt x="3712" y="216"/>
                    <a:pt x="3776" y="324"/>
                    <a:pt x="3840" y="432"/>
                  </a:cubicBezTo>
                </a:path>
              </a:pathLst>
            </a:custGeom>
            <a:noFill/>
            <a:ln w="28575" cap="flat" cmpd="sng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26" y="2369"/>
              <a:ext cx="480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630" y="1728"/>
              <a:ext cx="0" cy="1248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18" y="1471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78" y="2264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383" y="2325"/>
              <a:ext cx="255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398" y="2377"/>
              <a:ext cx="0" cy="38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34" y="2377"/>
              <a:ext cx="0" cy="38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398" y="2665"/>
              <a:ext cx="153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020" y="2658"/>
              <a:ext cx="432" cy="288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862" y="1937"/>
              <a:ext cx="3840" cy="864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192" y="144"/>
                </a:cxn>
                <a:cxn ang="0">
                  <a:pos x="384" y="0"/>
                </a:cxn>
                <a:cxn ang="0">
                  <a:pos x="576" y="144"/>
                </a:cxn>
                <a:cxn ang="0">
                  <a:pos x="768" y="432"/>
                </a:cxn>
                <a:cxn ang="0">
                  <a:pos x="960" y="720"/>
                </a:cxn>
                <a:cxn ang="0">
                  <a:pos x="1152" y="864"/>
                </a:cxn>
                <a:cxn ang="0">
                  <a:pos x="1344" y="720"/>
                </a:cxn>
                <a:cxn ang="0">
                  <a:pos x="1536" y="432"/>
                </a:cxn>
                <a:cxn ang="0">
                  <a:pos x="1728" y="144"/>
                </a:cxn>
                <a:cxn ang="0">
                  <a:pos x="1920" y="0"/>
                </a:cxn>
                <a:cxn ang="0">
                  <a:pos x="2112" y="144"/>
                </a:cxn>
                <a:cxn ang="0">
                  <a:pos x="2304" y="432"/>
                </a:cxn>
                <a:cxn ang="0">
                  <a:pos x="2496" y="720"/>
                </a:cxn>
                <a:cxn ang="0">
                  <a:pos x="2688" y="864"/>
                </a:cxn>
                <a:cxn ang="0">
                  <a:pos x="2880" y="720"/>
                </a:cxn>
                <a:cxn ang="0">
                  <a:pos x="3072" y="432"/>
                </a:cxn>
                <a:cxn ang="0">
                  <a:pos x="3264" y="144"/>
                </a:cxn>
                <a:cxn ang="0">
                  <a:pos x="3456" y="0"/>
                </a:cxn>
                <a:cxn ang="0">
                  <a:pos x="3648" y="144"/>
                </a:cxn>
                <a:cxn ang="0">
                  <a:pos x="3840" y="432"/>
                </a:cxn>
              </a:cxnLst>
              <a:rect l="0" t="0" r="r" b="b"/>
              <a:pathLst>
                <a:path w="3840" h="864">
                  <a:moveTo>
                    <a:pt x="0" y="432"/>
                  </a:moveTo>
                  <a:cubicBezTo>
                    <a:pt x="64" y="324"/>
                    <a:pt x="128" y="216"/>
                    <a:pt x="192" y="144"/>
                  </a:cubicBezTo>
                  <a:cubicBezTo>
                    <a:pt x="256" y="72"/>
                    <a:pt x="320" y="0"/>
                    <a:pt x="384" y="0"/>
                  </a:cubicBezTo>
                  <a:cubicBezTo>
                    <a:pt x="448" y="0"/>
                    <a:pt x="512" y="72"/>
                    <a:pt x="576" y="144"/>
                  </a:cubicBezTo>
                  <a:cubicBezTo>
                    <a:pt x="640" y="216"/>
                    <a:pt x="704" y="336"/>
                    <a:pt x="768" y="432"/>
                  </a:cubicBezTo>
                  <a:cubicBezTo>
                    <a:pt x="832" y="528"/>
                    <a:pt x="896" y="648"/>
                    <a:pt x="960" y="720"/>
                  </a:cubicBezTo>
                  <a:cubicBezTo>
                    <a:pt x="1024" y="792"/>
                    <a:pt x="1088" y="864"/>
                    <a:pt x="1152" y="864"/>
                  </a:cubicBezTo>
                  <a:cubicBezTo>
                    <a:pt x="1216" y="864"/>
                    <a:pt x="1280" y="792"/>
                    <a:pt x="1344" y="720"/>
                  </a:cubicBezTo>
                  <a:cubicBezTo>
                    <a:pt x="1408" y="648"/>
                    <a:pt x="1472" y="528"/>
                    <a:pt x="1536" y="432"/>
                  </a:cubicBezTo>
                  <a:cubicBezTo>
                    <a:pt x="1600" y="336"/>
                    <a:pt x="1664" y="216"/>
                    <a:pt x="1728" y="144"/>
                  </a:cubicBezTo>
                  <a:cubicBezTo>
                    <a:pt x="1792" y="72"/>
                    <a:pt x="1856" y="0"/>
                    <a:pt x="1920" y="0"/>
                  </a:cubicBezTo>
                  <a:cubicBezTo>
                    <a:pt x="1984" y="0"/>
                    <a:pt x="2048" y="72"/>
                    <a:pt x="2112" y="144"/>
                  </a:cubicBezTo>
                  <a:cubicBezTo>
                    <a:pt x="2176" y="216"/>
                    <a:pt x="2240" y="336"/>
                    <a:pt x="2304" y="432"/>
                  </a:cubicBezTo>
                  <a:cubicBezTo>
                    <a:pt x="2368" y="528"/>
                    <a:pt x="2432" y="648"/>
                    <a:pt x="2496" y="720"/>
                  </a:cubicBezTo>
                  <a:cubicBezTo>
                    <a:pt x="2560" y="792"/>
                    <a:pt x="2624" y="864"/>
                    <a:pt x="2688" y="864"/>
                  </a:cubicBezTo>
                  <a:cubicBezTo>
                    <a:pt x="2752" y="864"/>
                    <a:pt x="2816" y="792"/>
                    <a:pt x="2880" y="720"/>
                  </a:cubicBezTo>
                  <a:cubicBezTo>
                    <a:pt x="2944" y="648"/>
                    <a:pt x="3008" y="528"/>
                    <a:pt x="3072" y="432"/>
                  </a:cubicBezTo>
                  <a:cubicBezTo>
                    <a:pt x="3136" y="336"/>
                    <a:pt x="3200" y="216"/>
                    <a:pt x="3264" y="144"/>
                  </a:cubicBezTo>
                  <a:cubicBezTo>
                    <a:pt x="3328" y="72"/>
                    <a:pt x="3392" y="0"/>
                    <a:pt x="3456" y="0"/>
                  </a:cubicBezTo>
                  <a:cubicBezTo>
                    <a:pt x="3520" y="0"/>
                    <a:pt x="3584" y="72"/>
                    <a:pt x="3648" y="144"/>
                  </a:cubicBezTo>
                  <a:cubicBezTo>
                    <a:pt x="3712" y="216"/>
                    <a:pt x="3776" y="324"/>
                    <a:pt x="3840" y="43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126" y="1644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FF0000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422" y="1660"/>
              <a:ext cx="816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0000CC"/>
                  </a:solidFill>
                </a:rPr>
                <a:t> </a:t>
              </a:r>
              <a:r>
                <a:rPr kumimoji="1" lang="en-US" altLang="zh-CN" sz="2400" i="1" dirty="0">
                  <a:solidFill>
                    <a:srgbClr val="0000CC"/>
                  </a:solidFill>
                </a:rPr>
                <a:t>t</a:t>
              </a:r>
              <a:r>
                <a:rPr kumimoji="1" lang="en-US" altLang="zh-CN" sz="2400" baseline="-25000" dirty="0">
                  <a:solidFill>
                    <a:srgbClr val="0000CC"/>
                  </a:solidFill>
                </a:rPr>
                <a:t>1</a:t>
              </a:r>
              <a:r>
                <a:rPr kumimoji="1" lang="en-US" altLang="zh-CN" sz="2400" dirty="0">
                  <a:solidFill>
                    <a:srgbClr val="0000CC"/>
                  </a:solidFill>
                </a:rPr>
                <a:t>+</a:t>
              </a:r>
              <a:r>
                <a:rPr lang="el-GR" altLang="zh-CN" sz="2400" dirty="0">
                  <a:solidFill>
                    <a:srgbClr val="0000CC"/>
                  </a:solidFill>
                </a:rPr>
                <a:t>Δ</a:t>
              </a:r>
              <a:r>
                <a:rPr kumimoji="1" lang="en-US" altLang="zh-CN" sz="2400" i="1" dirty="0">
                  <a:solidFill>
                    <a:srgbClr val="0000CC"/>
                  </a:solidFill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862" y="2385"/>
              <a:ext cx="0" cy="19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246" y="2385"/>
              <a:ext cx="0" cy="19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862" y="2529"/>
              <a:ext cx="38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804" y="2529"/>
              <a:ext cx="720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0000CC"/>
                  </a:solidFill>
                </a:rPr>
                <a:t> </a:t>
              </a:r>
              <a:r>
                <a:rPr kumimoji="1" lang="en-US" altLang="zh-CN" sz="2400" i="1" dirty="0">
                  <a:solidFill>
                    <a:srgbClr val="0000CC"/>
                  </a:solidFill>
                </a:rPr>
                <a:t>u</a:t>
              </a:r>
              <a:r>
                <a:rPr lang="el-GR" altLang="zh-CN" sz="2400" dirty="0">
                  <a:solidFill>
                    <a:srgbClr val="0000CC"/>
                  </a:solidFill>
                </a:rPr>
                <a:t>Δ</a:t>
              </a:r>
              <a:r>
                <a:rPr kumimoji="1" lang="en-US" altLang="zh-CN" sz="2400" i="1" dirty="0">
                  <a:solidFill>
                    <a:srgbClr val="0000CC"/>
                  </a:solidFill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19" y="1728"/>
              <a:ext cx="48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178" y="159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u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1219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波形的推进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6417409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2"/>
              </a:rPr>
              <a:t>驻波的形成</a:t>
            </a:r>
            <a:r>
              <a:rPr lang="en-US" altLang="zh-CN" dirty="0">
                <a:hlinkClick r:id="rId2"/>
              </a:rPr>
              <a:t>,</a:t>
            </a:r>
            <a:r>
              <a:rPr lang="zh-CN" altLang="en-US" dirty="0">
                <a:hlinkClick r:id="rId2"/>
              </a:rPr>
              <a:t>科学</a:t>
            </a:r>
            <a:r>
              <a:rPr lang="en-US" altLang="zh-CN" dirty="0">
                <a:hlinkClick r:id="rId2"/>
              </a:rPr>
              <a:t>,</a:t>
            </a:r>
            <a:r>
              <a:rPr lang="zh-CN" altLang="en-US" dirty="0">
                <a:hlinkClick r:id="rId2"/>
              </a:rPr>
              <a:t>科普</a:t>
            </a:r>
            <a:r>
              <a:rPr lang="en-US" altLang="zh-CN" dirty="0">
                <a:hlinkClick r:id="rId2"/>
              </a:rPr>
              <a:t>,</a:t>
            </a:r>
            <a:r>
              <a:rPr lang="zh-CN" altLang="en-US" dirty="0">
                <a:hlinkClick r:id="rId2"/>
              </a:rPr>
              <a:t>好看视频 </a:t>
            </a:r>
            <a:r>
              <a:rPr lang="en-US" altLang="zh-CN" dirty="0">
                <a:hlinkClick r:id="rId2"/>
              </a:rPr>
              <a:t>(baidu.com)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800" dirty="0"/>
              <a:t>5.6  </a:t>
            </a:r>
            <a:r>
              <a:rPr lang="zh-CN" altLang="en-US" sz="3800" dirty="0"/>
              <a:t>惠更斯原理、波的衍射、反射和折射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3FD3-4312-4177-A040-FD891139652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457200" y="1143000"/>
            <a:ext cx="1752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惠更斯原理</a:t>
            </a:r>
          </a:p>
        </p:txBody>
      </p:sp>
      <p:sp>
        <p:nvSpPr>
          <p:cNvPr id="646148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7772400" cy="1187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某一时刻，同一波面上的各点，都可以看做是发射子波的波源，在其后的任一时刻，这些子波波源发出的子波波面的包络面就是该时刻的新波面。</a:t>
            </a:r>
          </a:p>
        </p:txBody>
      </p:sp>
      <p:pic>
        <p:nvPicPr>
          <p:cNvPr id="646252" name="Picture 1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833688"/>
            <a:ext cx="5715000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800" dirty="0"/>
              <a:t>5.6  </a:t>
            </a:r>
            <a:r>
              <a:rPr lang="zh-CN" altLang="en-US" sz="3800" dirty="0"/>
              <a:t>惠更斯原理、波的衍射、反射和折射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5B46-5489-4637-9C6A-8CB4B20A49B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50243" name="Rectangle 3"/>
          <p:cNvSpPr>
            <a:spLocks noChangeArrowheads="1"/>
          </p:cNvSpPr>
          <p:nvPr/>
        </p:nvSpPr>
        <p:spPr bwMode="auto">
          <a:xfrm>
            <a:off x="457200" y="1143000"/>
            <a:ext cx="1447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波的衍射</a:t>
            </a:r>
          </a:p>
        </p:txBody>
      </p:sp>
      <p:sp>
        <p:nvSpPr>
          <p:cNvPr id="650244" name="Rectangle 4"/>
          <p:cNvSpPr>
            <a:spLocks noChangeArrowheads="1"/>
          </p:cNvSpPr>
          <p:nvPr/>
        </p:nvSpPr>
        <p:spPr bwMode="auto">
          <a:xfrm>
            <a:off x="533400" y="1676400"/>
            <a:ext cx="80010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波的衍射现象：波在传播过程中遇障碍物时，能绕过障碍物继续传播的现象。 </a:t>
            </a:r>
          </a:p>
        </p:txBody>
      </p:sp>
      <p:pic>
        <p:nvPicPr>
          <p:cNvPr id="65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5507038" cy="30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0246" name="Rectangle 6"/>
          <p:cNvSpPr>
            <a:spLocks noChangeArrowheads="1"/>
          </p:cNvSpPr>
          <p:nvPr/>
        </p:nvSpPr>
        <p:spPr bwMode="auto">
          <a:xfrm>
            <a:off x="533400" y="5410200"/>
            <a:ext cx="80010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产生波的衍射的条件：小孔或障碍物的尺寸与波长差不多，或比波长更小时。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800" dirty="0"/>
              <a:t>5.6  </a:t>
            </a:r>
            <a:r>
              <a:rPr lang="zh-CN" altLang="en-US" sz="3800" dirty="0"/>
              <a:t>惠更斯原理、波的衍射、反射和折射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C885-A3E9-4511-A091-FCA844EB687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1371600" y="6400800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hlinkClick r:id="rId3"/>
              </a:rPr>
              <a:t>波的衍射 波的特性</a:t>
            </a:r>
            <a:r>
              <a:rPr lang="en-US" altLang="zh-CN" dirty="0">
                <a:hlinkClick r:id="rId3"/>
              </a:rPr>
              <a:t>,</a:t>
            </a:r>
            <a:r>
              <a:rPr lang="zh-CN" altLang="en-US" dirty="0">
                <a:hlinkClick r:id="rId3"/>
              </a:rPr>
              <a:t>科学</a:t>
            </a:r>
            <a:r>
              <a:rPr lang="en-US" altLang="zh-CN" dirty="0">
                <a:hlinkClick r:id="rId3"/>
              </a:rPr>
              <a:t>,</a:t>
            </a:r>
            <a:r>
              <a:rPr lang="zh-CN" altLang="en-US" dirty="0">
                <a:hlinkClick r:id="rId3"/>
              </a:rPr>
              <a:t>科普</a:t>
            </a:r>
            <a:r>
              <a:rPr lang="en-US" altLang="zh-CN" dirty="0">
                <a:hlinkClick r:id="rId3"/>
              </a:rPr>
              <a:t>,</a:t>
            </a:r>
            <a:r>
              <a:rPr lang="zh-CN" altLang="en-US" dirty="0">
                <a:hlinkClick r:id="rId3"/>
              </a:rPr>
              <a:t>好看视频 </a:t>
            </a:r>
            <a:r>
              <a:rPr lang="en-US" altLang="zh-CN" dirty="0">
                <a:hlinkClick r:id="rId3"/>
              </a:rPr>
              <a:t>(baidu.com)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717840" imgH="5031233"/>
        </mc:Choice>
        <mc:Fallback>
          <p:control r:id="rId1" imgW="6717840" imgH="5031233">
            <p:pic>
              <p:nvPicPr>
                <p:cNvPr id="3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1219200"/>
                  <a:ext cx="6718300" cy="5030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800" dirty="0"/>
              <a:t>5.6  </a:t>
            </a:r>
            <a:r>
              <a:rPr lang="zh-CN" altLang="en-US" sz="3800" dirty="0"/>
              <a:t>惠更斯原理、波的衍射、反射和折射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3C54-510A-4D2A-BD46-B0E5A5FF090A}" type="slidenum">
              <a:rPr lang="en-US" altLang="zh-CN"/>
              <a:pPr/>
              <a:t>23</a:t>
            </a:fld>
            <a:endParaRPr lang="en-US" altLang="zh-CN"/>
          </a:p>
        </p:txBody>
      </p:sp>
      <p:pic>
        <p:nvPicPr>
          <p:cNvPr id="647172" name="Picture 4" descr="惠更斯原理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219200"/>
            <a:ext cx="5759450" cy="4572000"/>
          </a:xfrm>
          <a:prstGeom prst="rect">
            <a:avLst/>
          </a:prstGeom>
          <a:noFill/>
        </p:spPr>
      </p:pic>
      <p:sp>
        <p:nvSpPr>
          <p:cNvPr id="647173" name="Text Box 5"/>
          <p:cNvSpPr txBox="1">
            <a:spLocks noChangeArrowheads="1"/>
          </p:cNvSpPr>
          <p:nvPr/>
        </p:nvSpPr>
        <p:spPr bwMode="auto">
          <a:xfrm>
            <a:off x="2873375" y="5791200"/>
            <a:ext cx="3397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FF"/>
                </a:solidFill>
              </a:rPr>
              <a:t>水波通过窄缝时的衍射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800" dirty="0"/>
              <a:t>5.6  </a:t>
            </a:r>
            <a:r>
              <a:rPr lang="zh-CN" altLang="en-US" sz="3800" dirty="0"/>
              <a:t>惠更斯原理、波的衍射、反射和折射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1A3D-FD3B-46C9-8972-CAF85C677C1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457200" y="1143000"/>
            <a:ext cx="2362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波的反射与折射</a:t>
            </a:r>
          </a:p>
        </p:txBody>
      </p:sp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609600" y="1752600"/>
            <a:ext cx="8077200" cy="1187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波传播到两种介质的界面时，一列波被分成两部分，一部分反射回来，形成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反射波</a:t>
            </a:r>
            <a:r>
              <a:rPr lang="zh-CN" altLang="en-US" sz="2400" dirty="0">
                <a:cs typeface="Times New Roman" panose="02020603050405020304" pitchFamily="18" charset="0"/>
              </a:rPr>
              <a:t>，另一部分进入另一种介质，形成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折射波</a:t>
            </a:r>
            <a:r>
              <a:rPr lang="zh-CN" altLang="en-US" sz="2400" dirty="0">
                <a:cs typeface="Times New Roman" panose="02020603050405020304" pitchFamily="18" charset="0"/>
              </a:rPr>
              <a:t>，这种现象称为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波的反射与折射现象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4091990" imgH="2649722"/>
        </mc:Choice>
        <mc:Fallback>
          <p:control r:id="rId1" imgW="4091990" imgH="2649722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3276600"/>
                  <a:ext cx="4092575" cy="2649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r:id="rId2" imgW="3637133" imgH="2665256"/>
        </mc:Choice>
        <mc:Fallback>
          <p:control r:id="rId2" imgW="3637133" imgH="2665256">
            <p:pic>
              <p:nvPicPr>
                <p:cNvPr id="3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38700" y="3276600"/>
                  <a:ext cx="3636963" cy="26654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800" dirty="0"/>
              <a:t>5.6  </a:t>
            </a:r>
            <a:r>
              <a:rPr lang="zh-CN" altLang="en-US" sz="3800" dirty="0"/>
              <a:t>惠更斯原理、波的衍射、反射和折射</a:t>
            </a:r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E52F-8840-49E8-A436-53D085937DD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52291" name="Rectangle 3"/>
          <p:cNvSpPr>
            <a:spLocks noChangeArrowheads="1"/>
          </p:cNvSpPr>
          <p:nvPr/>
        </p:nvSpPr>
        <p:spPr bwMode="auto">
          <a:xfrm>
            <a:off x="457200" y="1143000"/>
            <a:ext cx="1447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反射定律</a:t>
            </a:r>
          </a:p>
        </p:txBody>
      </p:sp>
      <p:sp>
        <p:nvSpPr>
          <p:cNvPr id="652292" name="Line 4"/>
          <p:cNvSpPr>
            <a:spLocks noChangeShapeType="1"/>
          </p:cNvSpPr>
          <p:nvPr/>
        </p:nvSpPr>
        <p:spPr bwMode="auto">
          <a:xfrm>
            <a:off x="3852863" y="4621213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2293" name="Group 5"/>
          <p:cNvGrpSpPr/>
          <p:nvPr/>
        </p:nvGrpSpPr>
        <p:grpSpPr bwMode="auto">
          <a:xfrm>
            <a:off x="5072063" y="2716213"/>
            <a:ext cx="3886200" cy="1905000"/>
            <a:chOff x="2880" y="1728"/>
            <a:chExt cx="2448" cy="1200"/>
          </a:xfrm>
        </p:grpSpPr>
        <p:sp>
          <p:nvSpPr>
            <p:cNvPr id="652294" name="Line 6"/>
            <p:cNvSpPr>
              <a:spLocks noChangeShapeType="1"/>
            </p:cNvSpPr>
            <p:nvPr/>
          </p:nvSpPr>
          <p:spPr bwMode="auto">
            <a:xfrm flipV="1">
              <a:off x="2880" y="1728"/>
              <a:ext cx="2016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2295" name="Line 7"/>
            <p:cNvSpPr>
              <a:spLocks noChangeShapeType="1"/>
            </p:cNvSpPr>
            <p:nvPr/>
          </p:nvSpPr>
          <p:spPr bwMode="auto">
            <a:xfrm flipV="1">
              <a:off x="3360" y="1968"/>
              <a:ext cx="1632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2296" name="Line 8"/>
            <p:cNvSpPr>
              <a:spLocks noChangeShapeType="1"/>
            </p:cNvSpPr>
            <p:nvPr/>
          </p:nvSpPr>
          <p:spPr bwMode="auto">
            <a:xfrm flipV="1">
              <a:off x="3840" y="2160"/>
              <a:ext cx="1296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2297" name="Line 9"/>
            <p:cNvSpPr>
              <a:spLocks noChangeShapeType="1"/>
            </p:cNvSpPr>
            <p:nvPr/>
          </p:nvSpPr>
          <p:spPr bwMode="auto">
            <a:xfrm flipV="1">
              <a:off x="4368" y="2352"/>
              <a:ext cx="96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2298" name="Line 10"/>
          <p:cNvSpPr>
            <a:spLocks noChangeShapeType="1"/>
          </p:cNvSpPr>
          <p:nvPr/>
        </p:nvSpPr>
        <p:spPr bwMode="auto">
          <a:xfrm flipV="1">
            <a:off x="5072063" y="3630613"/>
            <a:ext cx="609600" cy="990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2299" name="Line 11"/>
          <p:cNvSpPr>
            <a:spLocks noChangeShapeType="1"/>
          </p:cNvSpPr>
          <p:nvPr/>
        </p:nvSpPr>
        <p:spPr bwMode="auto">
          <a:xfrm flipH="1" flipV="1">
            <a:off x="6434138" y="2906713"/>
            <a:ext cx="99060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2300" name="Group 12"/>
          <p:cNvGrpSpPr/>
          <p:nvPr/>
        </p:nvGrpSpPr>
        <p:grpSpPr bwMode="auto">
          <a:xfrm>
            <a:off x="5072063" y="2868613"/>
            <a:ext cx="2362200" cy="1752600"/>
            <a:chOff x="2880" y="1824"/>
            <a:chExt cx="1488" cy="1104"/>
          </a:xfrm>
        </p:grpSpPr>
        <p:sp>
          <p:nvSpPr>
            <p:cNvPr id="652301" name="Line 13"/>
            <p:cNvSpPr>
              <a:spLocks noChangeShapeType="1"/>
            </p:cNvSpPr>
            <p:nvPr/>
          </p:nvSpPr>
          <p:spPr bwMode="auto">
            <a:xfrm flipV="1">
              <a:off x="2880" y="1824"/>
              <a:ext cx="0" cy="110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lgDash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2302" name="Line 14"/>
            <p:cNvSpPr>
              <a:spLocks noChangeShapeType="1"/>
            </p:cNvSpPr>
            <p:nvPr/>
          </p:nvSpPr>
          <p:spPr bwMode="auto">
            <a:xfrm flipV="1">
              <a:off x="4368" y="1824"/>
              <a:ext cx="0" cy="110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lgDash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2303" name="Group 15"/>
          <p:cNvGrpSpPr/>
          <p:nvPr/>
        </p:nvGrpSpPr>
        <p:grpSpPr bwMode="auto">
          <a:xfrm>
            <a:off x="3624263" y="2792413"/>
            <a:ext cx="4179887" cy="2347912"/>
            <a:chOff x="1968" y="1776"/>
            <a:chExt cx="2633" cy="1479"/>
          </a:xfrm>
        </p:grpSpPr>
        <p:grpSp>
          <p:nvGrpSpPr>
            <p:cNvPr id="652304" name="Group 16"/>
            <p:cNvGrpSpPr/>
            <p:nvPr/>
          </p:nvGrpSpPr>
          <p:grpSpPr bwMode="auto">
            <a:xfrm>
              <a:off x="1968" y="1776"/>
              <a:ext cx="2400" cy="1152"/>
              <a:chOff x="1968" y="1776"/>
              <a:chExt cx="2400" cy="1152"/>
            </a:xfrm>
          </p:grpSpPr>
          <p:sp>
            <p:nvSpPr>
              <p:cNvPr id="652305" name="Line 17"/>
              <p:cNvSpPr>
                <a:spLocks noChangeShapeType="1"/>
              </p:cNvSpPr>
              <p:nvPr/>
            </p:nvSpPr>
            <p:spPr bwMode="auto">
              <a:xfrm>
                <a:off x="2304" y="1776"/>
                <a:ext cx="2064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2306" name="Line 18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1632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2307" name="Line 19"/>
              <p:cNvSpPr>
                <a:spLocks noChangeShapeType="1"/>
              </p:cNvSpPr>
              <p:nvPr/>
            </p:nvSpPr>
            <p:spPr bwMode="auto">
              <a:xfrm>
                <a:off x="2064" y="2208"/>
                <a:ext cx="1296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2308" name="Line 20"/>
              <p:cNvSpPr>
                <a:spLocks noChangeShapeType="1"/>
              </p:cNvSpPr>
              <p:nvPr/>
            </p:nvSpPr>
            <p:spPr bwMode="auto">
              <a:xfrm>
                <a:off x="1968" y="2448"/>
                <a:ext cx="912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2309" name="Rectangle 21"/>
            <p:cNvSpPr>
              <a:spLocks noChangeArrowheads="1"/>
            </p:cNvSpPr>
            <p:nvPr/>
          </p:nvSpPr>
          <p:spPr bwMode="auto">
            <a:xfrm>
              <a:off x="2736" y="2928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A</a:t>
              </a:r>
            </a:p>
          </p:txBody>
        </p:sp>
        <p:sp>
          <p:nvSpPr>
            <p:cNvPr id="652310" name="Rectangle 22"/>
            <p:cNvSpPr>
              <a:spLocks noChangeArrowheads="1"/>
            </p:cNvSpPr>
            <p:nvPr/>
          </p:nvSpPr>
          <p:spPr bwMode="auto">
            <a:xfrm>
              <a:off x="3216" y="2928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B</a:t>
              </a:r>
              <a:r>
                <a:rPr kumimoji="1" lang="en-US" altLang="zh-CN" sz="2800" b="1" baseline="-25000"/>
                <a:t>1</a:t>
              </a:r>
            </a:p>
          </p:txBody>
        </p:sp>
        <p:sp>
          <p:nvSpPr>
            <p:cNvPr id="652311" name="Rectangle 23"/>
            <p:cNvSpPr>
              <a:spLocks noChangeArrowheads="1"/>
            </p:cNvSpPr>
            <p:nvPr/>
          </p:nvSpPr>
          <p:spPr bwMode="auto">
            <a:xfrm>
              <a:off x="3696" y="2928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B</a:t>
              </a:r>
              <a:r>
                <a:rPr kumimoji="1" lang="en-US" altLang="zh-CN" sz="2800" b="1" baseline="-25000"/>
                <a:t>2</a:t>
              </a:r>
            </a:p>
          </p:txBody>
        </p:sp>
        <p:sp>
          <p:nvSpPr>
            <p:cNvPr id="652312" name="Rectangle 24"/>
            <p:cNvSpPr>
              <a:spLocks noChangeArrowheads="1"/>
            </p:cNvSpPr>
            <p:nvPr/>
          </p:nvSpPr>
          <p:spPr bwMode="auto">
            <a:xfrm>
              <a:off x="4272" y="2928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B</a:t>
              </a:r>
              <a:r>
                <a:rPr kumimoji="1" lang="en-US" altLang="zh-CN" sz="2800" b="1" baseline="-25000"/>
                <a:t>3</a:t>
              </a:r>
            </a:p>
          </p:txBody>
        </p:sp>
      </p:grpSp>
      <p:sp>
        <p:nvSpPr>
          <p:cNvPr id="652313" name="Oval 25"/>
          <p:cNvSpPr>
            <a:spLocks noChangeArrowheads="1"/>
          </p:cNvSpPr>
          <p:nvPr/>
        </p:nvSpPr>
        <p:spPr bwMode="auto">
          <a:xfrm>
            <a:off x="4995863" y="4545013"/>
            <a:ext cx="152400" cy="152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2314" name="Group 26"/>
          <p:cNvGrpSpPr/>
          <p:nvPr/>
        </p:nvGrpSpPr>
        <p:grpSpPr bwMode="auto">
          <a:xfrm>
            <a:off x="4419600" y="2667000"/>
            <a:ext cx="2895600" cy="1989138"/>
            <a:chOff x="2448" y="1682"/>
            <a:chExt cx="1824" cy="1253"/>
          </a:xfrm>
        </p:grpSpPr>
        <p:sp>
          <p:nvSpPr>
            <p:cNvPr id="652315" name="Arc 27"/>
            <p:cNvSpPr/>
            <p:nvPr/>
          </p:nvSpPr>
          <p:spPr bwMode="auto">
            <a:xfrm>
              <a:off x="2542" y="1682"/>
              <a:ext cx="1587" cy="1248"/>
            </a:xfrm>
            <a:custGeom>
              <a:avLst/>
              <a:gdLst>
                <a:gd name="G0" fmla="+- 5860 0 0"/>
                <a:gd name="G1" fmla="+- 21600 0 0"/>
                <a:gd name="G2" fmla="+- 21600 0 0"/>
                <a:gd name="T0" fmla="*/ 0 w 27460"/>
                <a:gd name="T1" fmla="*/ 810 h 21600"/>
                <a:gd name="T2" fmla="*/ 27460 w 27460"/>
                <a:gd name="T3" fmla="*/ 21600 h 21600"/>
                <a:gd name="T4" fmla="*/ 5860 w 2746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60" h="21600" fill="none" extrusionOk="0">
                  <a:moveTo>
                    <a:pt x="0" y="810"/>
                  </a:moveTo>
                  <a:cubicBezTo>
                    <a:pt x="1906" y="272"/>
                    <a:pt x="3878" y="-1"/>
                    <a:pt x="5860" y="0"/>
                  </a:cubicBezTo>
                  <a:cubicBezTo>
                    <a:pt x="17789" y="0"/>
                    <a:pt x="27460" y="9670"/>
                    <a:pt x="27460" y="21600"/>
                  </a:cubicBezTo>
                </a:path>
                <a:path w="27460" h="21600" stroke="0" extrusionOk="0">
                  <a:moveTo>
                    <a:pt x="0" y="810"/>
                  </a:moveTo>
                  <a:cubicBezTo>
                    <a:pt x="1906" y="272"/>
                    <a:pt x="3878" y="-1"/>
                    <a:pt x="5860" y="0"/>
                  </a:cubicBezTo>
                  <a:cubicBezTo>
                    <a:pt x="17789" y="0"/>
                    <a:pt x="27460" y="9670"/>
                    <a:pt x="27460" y="21600"/>
                  </a:cubicBezTo>
                  <a:lnTo>
                    <a:pt x="586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2316" name="Arc 28"/>
            <p:cNvSpPr/>
            <p:nvPr/>
          </p:nvSpPr>
          <p:spPr bwMode="auto">
            <a:xfrm>
              <a:off x="2448" y="2113"/>
              <a:ext cx="1729" cy="817"/>
            </a:xfrm>
            <a:custGeom>
              <a:avLst/>
              <a:gdLst>
                <a:gd name="G0" fmla="+- 21584 0 0"/>
                <a:gd name="G1" fmla="+- 21600 0 0"/>
                <a:gd name="G2" fmla="+- 21600 0 0"/>
                <a:gd name="T0" fmla="*/ 0 w 43184"/>
                <a:gd name="T1" fmla="*/ 20760 h 21600"/>
                <a:gd name="T2" fmla="*/ 43184 w 43184"/>
                <a:gd name="T3" fmla="*/ 21600 h 21600"/>
                <a:gd name="T4" fmla="*/ 21584 w 4318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4" h="21600" fill="none" extrusionOk="0">
                  <a:moveTo>
                    <a:pt x="0" y="20760"/>
                  </a:moveTo>
                  <a:cubicBezTo>
                    <a:pt x="451" y="9166"/>
                    <a:pt x="9981" y="-1"/>
                    <a:pt x="21584" y="0"/>
                  </a:cubicBezTo>
                  <a:cubicBezTo>
                    <a:pt x="33513" y="0"/>
                    <a:pt x="43184" y="9670"/>
                    <a:pt x="43184" y="21600"/>
                  </a:cubicBezTo>
                </a:path>
                <a:path w="43184" h="21600" stroke="0" extrusionOk="0">
                  <a:moveTo>
                    <a:pt x="0" y="20760"/>
                  </a:moveTo>
                  <a:cubicBezTo>
                    <a:pt x="451" y="9166"/>
                    <a:pt x="9981" y="-1"/>
                    <a:pt x="21584" y="0"/>
                  </a:cubicBezTo>
                  <a:cubicBezTo>
                    <a:pt x="33513" y="0"/>
                    <a:pt x="43184" y="9670"/>
                    <a:pt x="43184" y="21600"/>
                  </a:cubicBezTo>
                  <a:lnTo>
                    <a:pt x="21584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2317" name="Arc 29"/>
            <p:cNvSpPr/>
            <p:nvPr/>
          </p:nvSpPr>
          <p:spPr bwMode="auto">
            <a:xfrm>
              <a:off x="3216" y="2400"/>
              <a:ext cx="1056" cy="53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 w 43200"/>
                <a:gd name="T1" fmla="*/ 21881 h 24295"/>
                <a:gd name="T2" fmla="*/ 43031 w 43200"/>
                <a:gd name="T3" fmla="*/ 24295 h 24295"/>
                <a:gd name="T4" fmla="*/ 21600 w 43200"/>
                <a:gd name="T5" fmla="*/ 21600 h 2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4295" fill="none" extrusionOk="0">
                  <a:moveTo>
                    <a:pt x="1" y="21881"/>
                  </a:moveTo>
                  <a:cubicBezTo>
                    <a:pt x="0" y="21787"/>
                    <a:pt x="0" y="216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00"/>
                    <a:pt x="43143" y="23401"/>
                    <a:pt x="43031" y="24295"/>
                  </a:cubicBezTo>
                </a:path>
                <a:path w="43200" h="24295" stroke="0" extrusionOk="0">
                  <a:moveTo>
                    <a:pt x="1" y="21881"/>
                  </a:moveTo>
                  <a:cubicBezTo>
                    <a:pt x="0" y="21787"/>
                    <a:pt x="0" y="216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00"/>
                    <a:pt x="43143" y="23401"/>
                    <a:pt x="43031" y="2429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2318" name="Rectangle 30"/>
          <p:cNvSpPr>
            <a:spLocks noChangeArrowheads="1"/>
          </p:cNvSpPr>
          <p:nvPr/>
        </p:nvSpPr>
        <p:spPr bwMode="auto">
          <a:xfrm>
            <a:off x="5529263" y="3173413"/>
            <a:ext cx="5222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/>
              <a:t>A</a:t>
            </a:r>
            <a:r>
              <a:rPr kumimoji="1" lang="en-US" altLang="zh-CN" sz="2800" b="1" baseline="-25000"/>
              <a:t>3</a:t>
            </a:r>
          </a:p>
        </p:txBody>
      </p:sp>
      <p:graphicFrame>
        <p:nvGraphicFramePr>
          <p:cNvPr id="652319" name="Object 31"/>
          <p:cNvGraphicFramePr>
            <a:graphicFrameLocks noChangeAspect="1"/>
          </p:cNvGraphicFramePr>
          <p:nvPr/>
        </p:nvGraphicFramePr>
        <p:xfrm>
          <a:off x="839787" y="1905000"/>
          <a:ext cx="2208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326800" imgH="7302600" progId="">
                  <p:embed/>
                </p:oleObj>
              </mc:Choice>
              <mc:Fallback>
                <p:oleObj name="公式" r:id="rId2" imgW="35326800" imgH="7302600" progId="">
                  <p:embed/>
                  <p:pic>
                    <p:nvPicPr>
                      <p:cNvPr id="0" name="Picture 23" descr="image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7" y="1905000"/>
                        <a:ext cx="2208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20" name="Object 32"/>
          <p:cNvGraphicFramePr>
            <a:graphicFrameLocks noChangeAspect="1"/>
          </p:cNvGraphicFramePr>
          <p:nvPr/>
        </p:nvGraphicFramePr>
        <p:xfrm>
          <a:off x="839787" y="2667000"/>
          <a:ext cx="2970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7512800" imgH="7709040" progId="">
                  <p:embed/>
                </p:oleObj>
              </mc:Choice>
              <mc:Fallback>
                <p:oleObj name="公式" r:id="rId4" imgW="47512800" imgH="7709040" progId="">
                  <p:embed/>
                  <p:pic>
                    <p:nvPicPr>
                      <p:cNvPr id="0" name="Picture 24" descr="image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7" y="2667000"/>
                        <a:ext cx="29702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22" name="Object 34"/>
          <p:cNvGraphicFramePr>
            <a:graphicFrameLocks noChangeAspect="1"/>
          </p:cNvGraphicFramePr>
          <p:nvPr/>
        </p:nvGraphicFramePr>
        <p:xfrm>
          <a:off x="839787" y="34290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1922200" imgH="7302600" progId="">
                  <p:embed/>
                </p:oleObj>
              </mc:Choice>
              <mc:Fallback>
                <p:oleObj name="公式" r:id="rId6" imgW="21922200" imgH="7302600" progId="">
                  <p:embed/>
                  <p:pic>
                    <p:nvPicPr>
                      <p:cNvPr id="0" name="Picture 25" descr="image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7" y="3429000"/>
                        <a:ext cx="137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2323" name="Group 35"/>
          <p:cNvGrpSpPr/>
          <p:nvPr/>
        </p:nvGrpSpPr>
        <p:grpSpPr bwMode="auto">
          <a:xfrm>
            <a:off x="5072063" y="3036888"/>
            <a:ext cx="2362200" cy="1600200"/>
            <a:chOff x="2880" y="1920"/>
            <a:chExt cx="1488" cy="1008"/>
          </a:xfrm>
        </p:grpSpPr>
        <p:sp>
          <p:nvSpPr>
            <p:cNvPr id="652324" name="Rectangle 36"/>
            <p:cNvSpPr>
              <a:spLocks noChangeArrowheads="1"/>
            </p:cNvSpPr>
            <p:nvPr/>
          </p:nvSpPr>
          <p:spPr bwMode="auto">
            <a:xfrm>
              <a:off x="3936" y="1920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B</a:t>
              </a:r>
            </a:p>
          </p:txBody>
        </p:sp>
        <p:sp>
          <p:nvSpPr>
            <p:cNvPr id="652325" name="Freeform 37"/>
            <p:cNvSpPr/>
            <p:nvPr/>
          </p:nvSpPr>
          <p:spPr bwMode="auto">
            <a:xfrm>
              <a:off x="2880" y="2256"/>
              <a:ext cx="1488" cy="672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1104" y="0"/>
                </a:cxn>
                <a:cxn ang="0">
                  <a:pos x="1488" y="672"/>
                </a:cxn>
                <a:cxn ang="0">
                  <a:pos x="0" y="672"/>
                </a:cxn>
              </a:cxnLst>
              <a:rect l="0" t="0" r="r" b="b"/>
              <a:pathLst>
                <a:path w="1488" h="672">
                  <a:moveTo>
                    <a:pt x="0" y="672"/>
                  </a:moveTo>
                  <a:lnTo>
                    <a:pt x="1104" y="0"/>
                  </a:lnTo>
                  <a:lnTo>
                    <a:pt x="1488" y="672"/>
                  </a:lnTo>
                  <a:lnTo>
                    <a:pt x="0" y="672"/>
                  </a:lnTo>
                  <a:close/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2326" name="Freeform 38"/>
            <p:cNvSpPr/>
            <p:nvPr/>
          </p:nvSpPr>
          <p:spPr bwMode="auto">
            <a:xfrm>
              <a:off x="2880" y="2304"/>
              <a:ext cx="1488" cy="624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1488" y="624"/>
                </a:cxn>
                <a:cxn ang="0">
                  <a:pos x="0" y="624"/>
                </a:cxn>
                <a:cxn ang="0">
                  <a:pos x="384" y="0"/>
                </a:cxn>
              </a:cxnLst>
              <a:rect l="0" t="0" r="r" b="b"/>
              <a:pathLst>
                <a:path w="1488" h="624">
                  <a:moveTo>
                    <a:pt x="384" y="0"/>
                  </a:moveTo>
                  <a:lnTo>
                    <a:pt x="1488" y="624"/>
                  </a:lnTo>
                  <a:lnTo>
                    <a:pt x="0" y="624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52336" name="Object 48"/>
          <p:cNvGraphicFramePr>
            <a:graphicFrameLocks noChangeAspect="1"/>
          </p:cNvGraphicFramePr>
          <p:nvPr/>
        </p:nvGraphicFramePr>
        <p:xfrm>
          <a:off x="839787" y="5181600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6545400" imgH="7302600" progId="">
                  <p:embed/>
                </p:oleObj>
              </mc:Choice>
              <mc:Fallback>
                <p:oleObj name="公式" r:id="rId8" imgW="36545400" imgH="7302600" progId="">
                  <p:embed/>
                  <p:pic>
                    <p:nvPicPr>
                      <p:cNvPr id="0" name="Picture 26" descr="image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7" y="5181600"/>
                        <a:ext cx="228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38" name="Object 50"/>
          <p:cNvGraphicFramePr>
            <a:graphicFrameLocks noChangeAspect="1"/>
          </p:cNvGraphicFramePr>
          <p:nvPr/>
        </p:nvGraphicFramePr>
        <p:xfrm>
          <a:off x="839787" y="4267200"/>
          <a:ext cx="215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4514280" imgH="7302600" progId="">
                  <p:embed/>
                </p:oleObj>
              </mc:Choice>
              <mc:Fallback>
                <p:oleObj name="公式" r:id="rId10" imgW="34514280" imgH="7302600" progId="">
                  <p:embed/>
                  <p:pic>
                    <p:nvPicPr>
                      <p:cNvPr id="0" name="Picture 27" descr="image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7" y="4267200"/>
                        <a:ext cx="215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39" name="Object 51"/>
          <p:cNvGraphicFramePr>
            <a:graphicFrameLocks noChangeAspect="1"/>
          </p:cNvGraphicFramePr>
          <p:nvPr/>
        </p:nvGraphicFramePr>
        <p:xfrm>
          <a:off x="839787" y="5791200"/>
          <a:ext cx="635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142280" imgH="5676840" progId="">
                  <p:embed/>
                </p:oleObj>
              </mc:Choice>
              <mc:Fallback>
                <p:oleObj name="公式" r:id="rId12" imgW="10142280" imgH="5676840" progId="">
                  <p:embed/>
                  <p:pic>
                    <p:nvPicPr>
                      <p:cNvPr id="0" name="Picture 28" descr="image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7" y="5791200"/>
                        <a:ext cx="635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40" name="Rectangle 52"/>
          <p:cNvSpPr>
            <a:spLocks noChangeArrowheads="1"/>
          </p:cNvSpPr>
          <p:nvPr/>
        </p:nvSpPr>
        <p:spPr bwMode="auto">
          <a:xfrm>
            <a:off x="4343400" y="1371600"/>
            <a:ext cx="3505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反射角等于入射角</a:t>
            </a:r>
          </a:p>
        </p:txBody>
      </p:sp>
      <p:graphicFrame>
        <p:nvGraphicFramePr>
          <p:cNvPr id="652341" name="Object 53"/>
          <p:cNvGraphicFramePr>
            <a:graphicFrameLocks noChangeAspect="1"/>
          </p:cNvGraphicFramePr>
          <p:nvPr/>
        </p:nvGraphicFramePr>
        <p:xfrm>
          <a:off x="4838700" y="4191000"/>
          <a:ext cx="281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45075600" imgH="6896160" progId="">
                  <p:embed/>
                </p:oleObj>
              </mc:Choice>
              <mc:Fallback>
                <p:oleObj name="公式" r:id="rId14" imgW="45075600" imgH="6896160" progId="">
                  <p:embed/>
                  <p:pic>
                    <p:nvPicPr>
                      <p:cNvPr id="0" name="Picture 29" descr="image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191000"/>
                        <a:ext cx="281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6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65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5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5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6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65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65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5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2" grpId="0" animBg="1"/>
      <p:bldP spid="652298" grpId="0" animBg="1"/>
      <p:bldP spid="652299" grpId="0" animBg="1"/>
      <p:bldP spid="652313" grpId="0" animBg="1"/>
      <p:bldP spid="652318" grpId="0" autoUpdateAnimBg="0"/>
      <p:bldP spid="65234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800" dirty="0"/>
              <a:t>5.6  </a:t>
            </a:r>
            <a:r>
              <a:rPr lang="zh-CN" altLang="en-US" sz="3800" dirty="0"/>
              <a:t>惠更斯原理、波的衍射、反射和折射</a:t>
            </a: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7DA8-CF4F-4D72-8BC7-C0C833D9FF4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25687" name="Rectangle 23"/>
          <p:cNvSpPr>
            <a:spLocks noChangeArrowheads="1"/>
          </p:cNvSpPr>
          <p:nvPr/>
        </p:nvSpPr>
        <p:spPr bwMode="auto">
          <a:xfrm>
            <a:off x="457200" y="1143000"/>
            <a:ext cx="1447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折射定律</a:t>
            </a:r>
          </a:p>
        </p:txBody>
      </p:sp>
      <p:grpSp>
        <p:nvGrpSpPr>
          <p:cNvPr id="625688" name="Group 24"/>
          <p:cNvGrpSpPr/>
          <p:nvPr/>
        </p:nvGrpSpPr>
        <p:grpSpPr bwMode="auto">
          <a:xfrm>
            <a:off x="3810000" y="3200400"/>
            <a:ext cx="2817813" cy="1012825"/>
            <a:chOff x="2257" y="2002"/>
            <a:chExt cx="1775" cy="638"/>
          </a:xfrm>
        </p:grpSpPr>
        <p:sp>
          <p:nvSpPr>
            <p:cNvPr id="625689" name="Arc 25"/>
            <p:cNvSpPr/>
            <p:nvPr/>
          </p:nvSpPr>
          <p:spPr bwMode="auto">
            <a:xfrm flipV="1">
              <a:off x="2257" y="2016"/>
              <a:ext cx="1248" cy="62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32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532"/>
                  </a:moveTo>
                  <a:cubicBezTo>
                    <a:pt x="37" y="9629"/>
                    <a:pt x="969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532"/>
                  </a:moveTo>
                  <a:cubicBezTo>
                    <a:pt x="37" y="9629"/>
                    <a:pt x="969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690" name="Arc 26"/>
            <p:cNvSpPr/>
            <p:nvPr/>
          </p:nvSpPr>
          <p:spPr bwMode="auto">
            <a:xfrm flipV="1">
              <a:off x="2928" y="2016"/>
              <a:ext cx="864" cy="432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0 w 43195"/>
                <a:gd name="T1" fmla="*/ 21158 h 21600"/>
                <a:gd name="T2" fmla="*/ 43195 w 43195"/>
                <a:gd name="T3" fmla="*/ 21600 h 21600"/>
                <a:gd name="T4" fmla="*/ 21595 w 4319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21600" fill="none" extrusionOk="0">
                  <a:moveTo>
                    <a:pt x="-1" y="21157"/>
                  </a:moveTo>
                  <a:cubicBezTo>
                    <a:pt x="240" y="9403"/>
                    <a:pt x="9837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</a:path>
                <a:path w="43195" h="21600" stroke="0" extrusionOk="0">
                  <a:moveTo>
                    <a:pt x="-1" y="21157"/>
                  </a:moveTo>
                  <a:cubicBezTo>
                    <a:pt x="240" y="9403"/>
                    <a:pt x="9837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691" name="Arc 27"/>
            <p:cNvSpPr/>
            <p:nvPr/>
          </p:nvSpPr>
          <p:spPr bwMode="auto">
            <a:xfrm flipH="1" flipV="1">
              <a:off x="3600" y="2002"/>
              <a:ext cx="432" cy="25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8 w 43200"/>
                <a:gd name="T1" fmla="*/ 23309 h 24673"/>
                <a:gd name="T2" fmla="*/ 42980 w 43200"/>
                <a:gd name="T3" fmla="*/ 24673 h 24673"/>
                <a:gd name="T4" fmla="*/ 21600 w 43200"/>
                <a:gd name="T5" fmla="*/ 21600 h 2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4673" fill="none" extrusionOk="0">
                  <a:moveTo>
                    <a:pt x="67" y="23309"/>
                  </a:moveTo>
                  <a:cubicBezTo>
                    <a:pt x="22" y="22740"/>
                    <a:pt x="0" y="2217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628"/>
                    <a:pt x="43126" y="23655"/>
                    <a:pt x="42980" y="24673"/>
                  </a:cubicBezTo>
                </a:path>
                <a:path w="43200" h="24673" stroke="0" extrusionOk="0">
                  <a:moveTo>
                    <a:pt x="67" y="23309"/>
                  </a:moveTo>
                  <a:cubicBezTo>
                    <a:pt x="22" y="22740"/>
                    <a:pt x="0" y="2217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628"/>
                    <a:pt x="43126" y="23655"/>
                    <a:pt x="42980" y="2467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5692" name="Group 28"/>
          <p:cNvGrpSpPr/>
          <p:nvPr/>
        </p:nvGrpSpPr>
        <p:grpSpPr bwMode="auto">
          <a:xfrm>
            <a:off x="4724400" y="3200400"/>
            <a:ext cx="2438400" cy="1443038"/>
            <a:chOff x="2832" y="2016"/>
            <a:chExt cx="1536" cy="909"/>
          </a:xfrm>
        </p:grpSpPr>
        <p:sp>
          <p:nvSpPr>
            <p:cNvPr id="625693" name="Line 29"/>
            <p:cNvSpPr>
              <a:spLocks noChangeShapeType="1"/>
            </p:cNvSpPr>
            <p:nvPr/>
          </p:nvSpPr>
          <p:spPr bwMode="auto">
            <a:xfrm flipH="1">
              <a:off x="2832" y="2016"/>
              <a:ext cx="1536" cy="7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694" name="Rectangle 30"/>
            <p:cNvSpPr>
              <a:spLocks noChangeArrowheads="1"/>
            </p:cNvSpPr>
            <p:nvPr/>
          </p:nvSpPr>
          <p:spPr bwMode="auto">
            <a:xfrm>
              <a:off x="3009" y="2598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D</a:t>
              </a:r>
            </a:p>
          </p:txBody>
        </p:sp>
      </p:grpSp>
      <p:sp>
        <p:nvSpPr>
          <p:cNvPr id="625696" name="Line 32"/>
          <p:cNvSpPr>
            <a:spLocks noChangeShapeType="1"/>
          </p:cNvSpPr>
          <p:nvPr/>
        </p:nvSpPr>
        <p:spPr bwMode="auto">
          <a:xfrm flipV="1">
            <a:off x="4800600" y="2133600"/>
            <a:ext cx="609600" cy="1066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98" name="Line 34"/>
          <p:cNvSpPr>
            <a:spLocks noChangeShapeType="1"/>
          </p:cNvSpPr>
          <p:nvPr/>
        </p:nvSpPr>
        <p:spPr bwMode="auto">
          <a:xfrm flipV="1">
            <a:off x="4800600" y="1600200"/>
            <a:ext cx="0" cy="3048000"/>
          </a:xfrm>
          <a:prstGeom prst="line">
            <a:avLst/>
          </a:prstGeom>
          <a:noFill/>
          <a:ln w="19050">
            <a:solidFill>
              <a:srgbClr val="FF00FF"/>
            </a:solidFill>
            <a:prstDash val="lgDash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5700" name="Group 36"/>
          <p:cNvGrpSpPr/>
          <p:nvPr/>
        </p:nvGrpSpPr>
        <p:grpSpPr bwMode="auto">
          <a:xfrm>
            <a:off x="3429000" y="1371600"/>
            <a:ext cx="5410200" cy="2271713"/>
            <a:chOff x="2016" y="864"/>
            <a:chExt cx="3408" cy="1431"/>
          </a:xfrm>
        </p:grpSpPr>
        <p:sp>
          <p:nvSpPr>
            <p:cNvPr id="625701" name="Line 37"/>
            <p:cNvSpPr>
              <a:spLocks noChangeShapeType="1"/>
            </p:cNvSpPr>
            <p:nvPr/>
          </p:nvSpPr>
          <p:spPr bwMode="auto">
            <a:xfrm>
              <a:off x="2160" y="2016"/>
              <a:ext cx="3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5702" name="Group 38"/>
            <p:cNvGrpSpPr/>
            <p:nvPr/>
          </p:nvGrpSpPr>
          <p:grpSpPr bwMode="auto">
            <a:xfrm>
              <a:off x="2016" y="864"/>
              <a:ext cx="2400" cy="1152"/>
              <a:chOff x="1968" y="1776"/>
              <a:chExt cx="2400" cy="1152"/>
            </a:xfrm>
          </p:grpSpPr>
          <p:sp>
            <p:nvSpPr>
              <p:cNvPr id="625703" name="Line 39"/>
              <p:cNvSpPr>
                <a:spLocks noChangeShapeType="1"/>
              </p:cNvSpPr>
              <p:nvPr/>
            </p:nvSpPr>
            <p:spPr bwMode="auto">
              <a:xfrm>
                <a:off x="2304" y="1776"/>
                <a:ext cx="2064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704" name="Line 40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1632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705" name="Line 41"/>
              <p:cNvSpPr>
                <a:spLocks noChangeShapeType="1"/>
              </p:cNvSpPr>
              <p:nvPr/>
            </p:nvSpPr>
            <p:spPr bwMode="auto">
              <a:xfrm>
                <a:off x="2064" y="2208"/>
                <a:ext cx="1296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706" name="Line 42"/>
              <p:cNvSpPr>
                <a:spLocks noChangeShapeType="1"/>
              </p:cNvSpPr>
              <p:nvPr/>
            </p:nvSpPr>
            <p:spPr bwMode="auto">
              <a:xfrm>
                <a:off x="1968" y="2448"/>
                <a:ext cx="912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5707" name="Rectangle 43"/>
            <p:cNvSpPr>
              <a:spLocks noChangeArrowheads="1"/>
            </p:cNvSpPr>
            <p:nvPr/>
          </p:nvSpPr>
          <p:spPr bwMode="auto">
            <a:xfrm>
              <a:off x="2640" y="1968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A</a:t>
              </a:r>
            </a:p>
          </p:txBody>
        </p:sp>
        <p:sp>
          <p:nvSpPr>
            <p:cNvPr id="625708" name="Rectangle 44"/>
            <p:cNvSpPr>
              <a:spLocks noChangeArrowheads="1"/>
            </p:cNvSpPr>
            <p:nvPr/>
          </p:nvSpPr>
          <p:spPr bwMode="auto">
            <a:xfrm>
              <a:off x="3264" y="1696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E</a:t>
              </a:r>
              <a:r>
                <a:rPr kumimoji="1" lang="en-US" altLang="zh-CN" sz="2400" b="1" baseline="-25000"/>
                <a:t>1</a:t>
              </a:r>
            </a:p>
          </p:txBody>
        </p:sp>
        <p:sp>
          <p:nvSpPr>
            <p:cNvPr id="625709" name="Rectangle 45"/>
            <p:cNvSpPr>
              <a:spLocks noChangeArrowheads="1"/>
            </p:cNvSpPr>
            <p:nvPr/>
          </p:nvSpPr>
          <p:spPr bwMode="auto">
            <a:xfrm>
              <a:off x="3744" y="1696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E</a:t>
              </a:r>
              <a:r>
                <a:rPr kumimoji="1" lang="en-US" altLang="zh-CN" sz="2400" b="1" baseline="-25000"/>
                <a:t>2</a:t>
              </a:r>
            </a:p>
          </p:txBody>
        </p:sp>
        <p:sp>
          <p:nvSpPr>
            <p:cNvPr id="625710" name="Rectangle 46"/>
            <p:cNvSpPr>
              <a:spLocks noChangeArrowheads="1"/>
            </p:cNvSpPr>
            <p:nvPr/>
          </p:nvSpPr>
          <p:spPr bwMode="auto">
            <a:xfrm>
              <a:off x="4320" y="1696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C</a:t>
              </a:r>
            </a:p>
          </p:txBody>
        </p:sp>
        <p:sp>
          <p:nvSpPr>
            <p:cNvPr id="625711" name="Rectangle 47"/>
            <p:cNvSpPr>
              <a:spLocks noChangeArrowheads="1"/>
            </p:cNvSpPr>
            <p:nvPr/>
          </p:nvSpPr>
          <p:spPr bwMode="auto">
            <a:xfrm>
              <a:off x="3216" y="110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B</a:t>
              </a:r>
            </a:p>
          </p:txBody>
        </p:sp>
        <p:sp>
          <p:nvSpPr>
            <p:cNvPr id="625712" name="Rectangle 48"/>
            <p:cNvSpPr>
              <a:spLocks noChangeArrowheads="1"/>
            </p:cNvSpPr>
            <p:nvPr/>
          </p:nvSpPr>
          <p:spPr bwMode="auto">
            <a:xfrm>
              <a:off x="3744" y="1340"/>
              <a:ext cx="3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ym typeface="Symbol" panose="05050102010706020507" pitchFamily="18" charset="2"/>
                </a:rPr>
                <a:t></a:t>
              </a:r>
              <a:r>
                <a:rPr kumimoji="1" lang="en-US" altLang="zh-CN" sz="2800" i="1">
                  <a:sym typeface="Symbol" panose="05050102010706020507" pitchFamily="18" charset="2"/>
                </a:rPr>
                <a:t>t</a:t>
              </a:r>
              <a:endParaRPr kumimoji="1" lang="en-US" altLang="zh-CN" sz="2800" i="1"/>
            </a:p>
          </p:txBody>
        </p:sp>
      </p:grpSp>
      <p:grpSp>
        <p:nvGrpSpPr>
          <p:cNvPr id="625717" name="Group 53"/>
          <p:cNvGrpSpPr/>
          <p:nvPr/>
        </p:nvGrpSpPr>
        <p:grpSpPr bwMode="auto">
          <a:xfrm>
            <a:off x="4800600" y="3200400"/>
            <a:ext cx="3048000" cy="2133600"/>
            <a:chOff x="2880" y="2016"/>
            <a:chExt cx="1920" cy="1344"/>
          </a:xfrm>
        </p:grpSpPr>
        <p:sp>
          <p:nvSpPr>
            <p:cNvPr id="625718" name="Line 54"/>
            <p:cNvSpPr>
              <a:spLocks noChangeShapeType="1"/>
            </p:cNvSpPr>
            <p:nvPr/>
          </p:nvSpPr>
          <p:spPr bwMode="auto">
            <a:xfrm>
              <a:off x="2880" y="2016"/>
              <a:ext cx="72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719" name="Line 55"/>
            <p:cNvSpPr>
              <a:spLocks noChangeShapeType="1"/>
            </p:cNvSpPr>
            <p:nvPr/>
          </p:nvSpPr>
          <p:spPr bwMode="auto">
            <a:xfrm>
              <a:off x="3408" y="2016"/>
              <a:ext cx="624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720" name="Line 56"/>
            <p:cNvSpPr>
              <a:spLocks noChangeShapeType="1"/>
            </p:cNvSpPr>
            <p:nvPr/>
          </p:nvSpPr>
          <p:spPr bwMode="auto">
            <a:xfrm>
              <a:off x="3888" y="2016"/>
              <a:ext cx="528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721" name="Line 57"/>
            <p:cNvSpPr>
              <a:spLocks noChangeShapeType="1"/>
            </p:cNvSpPr>
            <p:nvPr/>
          </p:nvSpPr>
          <p:spPr bwMode="auto">
            <a:xfrm>
              <a:off x="4368" y="2016"/>
              <a:ext cx="432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25728" name="Object 64"/>
          <p:cNvGraphicFramePr>
            <a:graphicFrameLocks noChangeAspect="1"/>
          </p:cNvGraphicFramePr>
          <p:nvPr/>
        </p:nvGraphicFramePr>
        <p:xfrm>
          <a:off x="4800600" y="358140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049280" imgH="5270400" progId="">
                  <p:embed/>
                </p:oleObj>
              </mc:Choice>
              <mc:Fallback>
                <p:oleObj name="公式" r:id="rId2" imgW="4049280" imgH="5270400" progId="">
                  <p:embed/>
                  <p:pic>
                    <p:nvPicPr>
                      <p:cNvPr id="0" name="Picture 32" descr="image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81400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729" name="Object 65"/>
          <p:cNvGraphicFramePr>
            <a:graphicFrameLocks noChangeAspect="1"/>
          </p:cNvGraphicFramePr>
          <p:nvPr/>
        </p:nvGraphicFramePr>
        <p:xfrm>
          <a:off x="6248400" y="327660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2280" imgH="203040" progId="">
                  <p:embed/>
                </p:oleObj>
              </mc:Choice>
              <mc:Fallback>
                <p:oleObj name="公式" r:id="rId4" imgW="152280" imgH="203040" progId="">
                  <p:embed/>
                  <p:pic>
                    <p:nvPicPr>
                      <p:cNvPr id="0" name="Picture 33" descr="image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276600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730" name="Object 66"/>
          <p:cNvGraphicFramePr>
            <a:graphicFrameLocks noChangeAspect="1"/>
          </p:cNvGraphicFramePr>
          <p:nvPr/>
        </p:nvGraphicFramePr>
        <p:xfrm>
          <a:off x="5029200" y="2895600"/>
          <a:ext cx="177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30680" imgH="5270400" progId="">
                  <p:embed/>
                </p:oleObj>
              </mc:Choice>
              <mc:Fallback>
                <p:oleObj name="公式" r:id="rId6" imgW="2830680" imgH="5270400" progId="">
                  <p:embed/>
                  <p:pic>
                    <p:nvPicPr>
                      <p:cNvPr id="0" name="Picture 34" descr="image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95600"/>
                        <a:ext cx="177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5732" name="Group 68"/>
          <p:cNvGrpSpPr/>
          <p:nvPr/>
        </p:nvGrpSpPr>
        <p:grpSpPr bwMode="auto">
          <a:xfrm>
            <a:off x="4419600" y="2590800"/>
            <a:ext cx="381000" cy="457200"/>
            <a:chOff x="1152" y="2352"/>
            <a:chExt cx="240" cy="288"/>
          </a:xfrm>
        </p:grpSpPr>
        <p:sp>
          <p:nvSpPr>
            <p:cNvPr id="625714" name="Arc 50"/>
            <p:cNvSpPr/>
            <p:nvPr/>
          </p:nvSpPr>
          <p:spPr bwMode="auto">
            <a:xfrm flipH="1">
              <a:off x="1248" y="2496"/>
              <a:ext cx="1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25731" name="Object 67"/>
            <p:cNvGraphicFramePr>
              <a:graphicFrameLocks noChangeAspect="1"/>
            </p:cNvGraphicFramePr>
            <p:nvPr/>
          </p:nvGraphicFramePr>
          <p:xfrm>
            <a:off x="1152" y="2352"/>
            <a:ext cx="1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01520" imgH="203040" progId="">
                    <p:embed/>
                  </p:oleObj>
                </mc:Choice>
                <mc:Fallback>
                  <p:oleObj name="公式" r:id="rId8" imgW="101520" imgH="203040" progId="">
                    <p:embed/>
                    <p:pic>
                      <p:nvPicPr>
                        <p:cNvPr id="0" name="Picture 35" descr="image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352"/>
                          <a:ext cx="11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5733" name="Object 69"/>
          <p:cNvGraphicFramePr>
            <a:graphicFrameLocks noChangeAspect="1"/>
          </p:cNvGraphicFramePr>
          <p:nvPr/>
        </p:nvGraphicFramePr>
        <p:xfrm>
          <a:off x="804863" y="1730375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1109680" imgH="6896160" progId="">
                  <p:embed/>
                </p:oleObj>
              </mc:Choice>
              <mc:Fallback>
                <p:oleObj name="公式" r:id="rId10" imgW="21109680" imgH="6896160" progId="">
                  <p:embed/>
                  <p:pic>
                    <p:nvPicPr>
                      <p:cNvPr id="0" name="Picture 36" descr="image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730375"/>
                        <a:ext cx="1320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734" name="Object 70"/>
          <p:cNvGraphicFramePr>
            <a:graphicFrameLocks noChangeAspect="1"/>
          </p:cNvGraphicFramePr>
          <p:nvPr/>
        </p:nvGraphicFramePr>
        <p:xfrm>
          <a:off x="1295400" y="2286000"/>
          <a:ext cx="129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0703600" imgH="5676840" progId="">
                  <p:embed/>
                </p:oleObj>
              </mc:Choice>
              <mc:Fallback>
                <p:oleObj name="公式" r:id="rId12" imgW="20703600" imgH="5676840" progId="">
                  <p:embed/>
                  <p:pic>
                    <p:nvPicPr>
                      <p:cNvPr id="0" name="Picture 37" descr="image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1295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735" name="Object 71"/>
          <p:cNvGraphicFramePr>
            <a:graphicFrameLocks noChangeAspect="1"/>
          </p:cNvGraphicFramePr>
          <p:nvPr/>
        </p:nvGraphicFramePr>
        <p:xfrm>
          <a:off x="762000" y="2819400"/>
          <a:ext cx="137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1922200" imgH="6896160" progId="">
                  <p:embed/>
                </p:oleObj>
              </mc:Choice>
              <mc:Fallback>
                <p:oleObj name="公式" r:id="rId14" imgW="21922200" imgH="6896160" progId="">
                  <p:embed/>
                  <p:pic>
                    <p:nvPicPr>
                      <p:cNvPr id="0" name="Picture 38" descr="image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137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736" name="Object 72"/>
          <p:cNvGraphicFramePr>
            <a:graphicFrameLocks noChangeAspect="1"/>
          </p:cNvGraphicFramePr>
          <p:nvPr/>
        </p:nvGraphicFramePr>
        <p:xfrm>
          <a:off x="1295400" y="327660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1922200" imgH="6489720" progId="">
                  <p:embed/>
                </p:oleObj>
              </mc:Choice>
              <mc:Fallback>
                <p:oleObj name="公式" r:id="rId16" imgW="21922200" imgH="6489720" progId="">
                  <p:embed/>
                  <p:pic>
                    <p:nvPicPr>
                      <p:cNvPr id="0" name="Picture 39" descr="image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1371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737" name="Object 73"/>
          <p:cNvGraphicFramePr>
            <a:graphicFrameLocks noChangeAspect="1"/>
          </p:cNvGraphicFramePr>
          <p:nvPr/>
        </p:nvGraphicFramePr>
        <p:xfrm>
          <a:off x="838200" y="3886200"/>
          <a:ext cx="20748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33295680" imgH="13804920" progId="">
                  <p:embed/>
                </p:oleObj>
              </mc:Choice>
              <mc:Fallback>
                <p:oleObj name="公式" r:id="rId18" imgW="33295680" imgH="13804920" progId="">
                  <p:embed/>
                  <p:pic>
                    <p:nvPicPr>
                      <p:cNvPr id="0" name="Picture 40" descr="image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2074863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738" name="Object 74"/>
          <p:cNvGraphicFramePr>
            <a:graphicFrameLocks noChangeAspect="1"/>
          </p:cNvGraphicFramePr>
          <p:nvPr/>
        </p:nvGraphicFramePr>
        <p:xfrm>
          <a:off x="914400" y="5105400"/>
          <a:ext cx="19732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1671000" imgH="13804920" progId="">
                  <p:embed/>
                </p:oleObj>
              </mc:Choice>
              <mc:Fallback>
                <p:oleObj name="公式" r:id="rId20" imgW="31671000" imgH="13804920" progId="">
                  <p:embed/>
                  <p:pic>
                    <p:nvPicPr>
                      <p:cNvPr id="0" name="Picture 41" descr="image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1973263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739" name="Rectangle 75"/>
          <p:cNvSpPr>
            <a:spLocks noChangeArrowheads="1"/>
          </p:cNvSpPr>
          <p:nvPr/>
        </p:nvSpPr>
        <p:spPr bwMode="auto">
          <a:xfrm>
            <a:off x="3657600" y="5410200"/>
            <a:ext cx="4495800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1C1C1C"/>
                </a:solidFill>
              </a:rPr>
              <a:t>n</a:t>
            </a:r>
            <a:r>
              <a:rPr lang="en-US" altLang="zh-CN" sz="2400" baseline="-25000">
                <a:solidFill>
                  <a:srgbClr val="1C1C1C"/>
                </a:solidFill>
              </a:rPr>
              <a:t>21</a:t>
            </a:r>
            <a:r>
              <a:rPr lang="en-US" altLang="zh-CN" sz="2400">
                <a:solidFill>
                  <a:srgbClr val="1C1C1C"/>
                </a:solidFill>
              </a:rPr>
              <a:t> </a:t>
            </a:r>
            <a:r>
              <a:rPr lang="zh-CN" altLang="en-US" sz="2400">
                <a:solidFill>
                  <a:srgbClr val="1C1C1C"/>
                </a:solidFill>
              </a:rPr>
              <a:t>第二种介质相对于第一种介质的</a:t>
            </a:r>
            <a:r>
              <a:rPr lang="zh-CN" altLang="en-US" sz="2400">
                <a:solidFill>
                  <a:srgbClr val="0000CC"/>
                </a:solidFill>
              </a:rPr>
              <a:t>相对折射率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2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2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2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2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2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2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2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2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2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5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5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739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E903-8265-4202-A84F-98377329F0DA}" type="slidenum">
              <a:rPr lang="en-US" altLang="zh-CN"/>
              <a:pPr/>
              <a:t>3</a:t>
            </a:fld>
            <a:endParaRPr lang="en-US" altLang="zh-CN"/>
          </a:p>
        </p:txBody>
      </p:sp>
      <p:pic>
        <p:nvPicPr>
          <p:cNvPr id="628741" name="Picture 5" descr="4-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8319" y="1219200"/>
            <a:ext cx="5567363" cy="5027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FADD-DBE6-4DBD-8854-56C8178F059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27715" name="Rectangle 3"/>
          <p:cNvSpPr>
            <a:spLocks noChangeArrowheads="1"/>
          </p:cNvSpPr>
          <p:nvPr/>
        </p:nvSpPr>
        <p:spPr bwMode="auto">
          <a:xfrm>
            <a:off x="457200" y="1143000"/>
            <a:ext cx="1447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驻波方程</a:t>
            </a:r>
          </a:p>
        </p:txBody>
      </p:sp>
      <p:graphicFrame>
        <p:nvGraphicFramePr>
          <p:cNvPr id="627716" name="Object 4"/>
          <p:cNvGraphicFramePr>
            <a:graphicFrameLocks noChangeAspect="1"/>
          </p:cNvGraphicFramePr>
          <p:nvPr/>
        </p:nvGraphicFramePr>
        <p:xfrm>
          <a:off x="2795588" y="2489200"/>
          <a:ext cx="2614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825880" imgH="12585600" progId="">
                  <p:embed/>
                </p:oleObj>
              </mc:Choice>
              <mc:Fallback>
                <p:oleObj name="公式" r:id="rId2" imgW="41825880" imgH="12585600" progId="">
                  <p:embed/>
                  <p:pic>
                    <p:nvPicPr>
                      <p:cNvPr id="0" name="Picture 4" descr="image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489200"/>
                        <a:ext cx="26146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17" name="Object 5"/>
          <p:cNvGraphicFramePr>
            <a:graphicFrameLocks noChangeAspect="1"/>
          </p:cNvGraphicFramePr>
          <p:nvPr/>
        </p:nvGraphicFramePr>
        <p:xfrm>
          <a:off x="2770188" y="3175000"/>
          <a:ext cx="2640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2231960" imgH="12585600" progId="">
                  <p:embed/>
                </p:oleObj>
              </mc:Choice>
              <mc:Fallback>
                <p:oleObj name="公式" r:id="rId4" imgW="42231960" imgH="12585600" progId="">
                  <p:embed/>
                  <p:pic>
                    <p:nvPicPr>
                      <p:cNvPr id="0" name="Picture 3" descr="image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3175000"/>
                        <a:ext cx="26400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18" name="Object 6"/>
          <p:cNvGraphicFramePr>
            <a:graphicFrameLocks noChangeAspect="1"/>
          </p:cNvGraphicFramePr>
          <p:nvPr/>
        </p:nvGraphicFramePr>
        <p:xfrm>
          <a:off x="1628775" y="4241800"/>
          <a:ext cx="5915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4631760" imgH="12585600" progId="">
                  <p:embed/>
                </p:oleObj>
              </mc:Choice>
              <mc:Fallback>
                <p:oleObj name="公式" r:id="rId6" imgW="94631760" imgH="12585600" progId="">
                  <p:embed/>
                  <p:pic>
                    <p:nvPicPr>
                      <p:cNvPr id="0" name="Picture 2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241800"/>
                        <a:ext cx="59150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0" name="Object 8"/>
          <p:cNvGraphicFramePr>
            <a:graphicFrameLocks noChangeAspect="1"/>
          </p:cNvGraphicFramePr>
          <p:nvPr/>
        </p:nvGraphicFramePr>
        <p:xfrm>
          <a:off x="1676400" y="5410200"/>
          <a:ext cx="6219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9506160" imgH="12585600" progId="">
                  <p:embed/>
                </p:oleObj>
              </mc:Choice>
              <mc:Fallback>
                <p:oleObj name="公式" r:id="rId8" imgW="99506160" imgH="12585600" progId="">
                  <p:embed/>
                  <p:pic>
                    <p:nvPicPr>
                      <p:cNvPr id="0" name="Picture 1" descr="image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10200"/>
                        <a:ext cx="6219825" cy="787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21" name="Rectangle 9"/>
          <p:cNvSpPr>
            <a:spLocks noChangeArrowheads="1"/>
          </p:cNvSpPr>
          <p:nvPr/>
        </p:nvSpPr>
        <p:spPr bwMode="auto">
          <a:xfrm>
            <a:off x="685800" y="4953000"/>
            <a:ext cx="22320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驻波方程：</a:t>
            </a:r>
          </a:p>
        </p:txBody>
      </p:sp>
      <p:sp>
        <p:nvSpPr>
          <p:cNvPr id="627722" name="Rectangle 10"/>
          <p:cNvSpPr>
            <a:spLocks noChangeArrowheads="1"/>
          </p:cNvSpPr>
          <p:nvPr/>
        </p:nvSpPr>
        <p:spPr bwMode="auto">
          <a:xfrm>
            <a:off x="685800" y="39624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合成波的表达式：</a:t>
            </a:r>
          </a:p>
        </p:txBody>
      </p:sp>
      <p:sp>
        <p:nvSpPr>
          <p:cNvPr id="627723" name="Rectangle 11"/>
          <p:cNvSpPr>
            <a:spLocks noChangeArrowheads="1"/>
          </p:cNvSpPr>
          <p:nvPr/>
        </p:nvSpPr>
        <p:spPr bwMode="auto">
          <a:xfrm>
            <a:off x="685800" y="1676400"/>
            <a:ext cx="762000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C1C1C"/>
                </a:solidFill>
              </a:rPr>
              <a:t>设在坐标原点，入射波和反射波的初相位相同且为零，用</a:t>
            </a:r>
            <a:r>
              <a:rPr lang="en-US" altLang="zh-CN" sz="2400" dirty="0">
                <a:solidFill>
                  <a:srgbClr val="1C1C1C"/>
                </a:solidFill>
              </a:rPr>
              <a:t>A</a:t>
            </a:r>
            <a:r>
              <a:rPr lang="zh-CN" altLang="en-US" sz="2400" dirty="0">
                <a:solidFill>
                  <a:srgbClr val="1C1C1C"/>
                </a:solidFill>
              </a:rPr>
              <a:t>表示它们的振幅，</a:t>
            </a:r>
            <a:r>
              <a:rPr lang="el-GR" altLang="zh-CN" sz="2400" dirty="0">
                <a:solidFill>
                  <a:srgbClr val="1C1C1C"/>
                </a:solidFill>
              </a:rPr>
              <a:t>ω</a:t>
            </a:r>
            <a:r>
              <a:rPr lang="zh-CN" altLang="en-US" sz="2400" dirty="0">
                <a:solidFill>
                  <a:srgbClr val="1C1C1C"/>
                </a:solidFill>
              </a:rPr>
              <a:t>表示它们的角频率，则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A1ED-B3C4-4FA8-8EE5-75CF5DBA14F5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629763" name="Object 3"/>
          <p:cNvGraphicFramePr>
            <a:graphicFrameLocks noChangeAspect="1"/>
          </p:cNvGraphicFramePr>
          <p:nvPr/>
        </p:nvGraphicFramePr>
        <p:xfrm>
          <a:off x="2895600" y="1447800"/>
          <a:ext cx="2995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7918880" imgH="12585600" progId="">
                  <p:embed/>
                </p:oleObj>
              </mc:Choice>
              <mc:Fallback>
                <p:oleObj name="公式" r:id="rId2" imgW="47918880" imgH="12585600" progId="">
                  <p:embed/>
                  <p:pic>
                    <p:nvPicPr>
                      <p:cNvPr id="0" name="Picture 3" descr="image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2995613" cy="787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64" name="Text Box 4"/>
          <p:cNvSpPr txBox="1">
            <a:spLocks noChangeArrowheads="1"/>
          </p:cNvSpPr>
          <p:nvPr/>
        </p:nvSpPr>
        <p:spPr bwMode="auto">
          <a:xfrm>
            <a:off x="685800" y="2209800"/>
            <a:ext cx="1371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讨论：</a:t>
            </a:r>
          </a:p>
        </p:txBody>
      </p:sp>
      <p:sp>
        <p:nvSpPr>
          <p:cNvPr id="629769" name="Rectangle 9"/>
          <p:cNvSpPr>
            <a:spLocks noChangeArrowheads="1"/>
          </p:cNvSpPr>
          <p:nvPr/>
        </p:nvSpPr>
        <p:spPr bwMode="auto">
          <a:xfrm>
            <a:off x="685800" y="2667000"/>
            <a:ext cx="1524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（</a:t>
            </a:r>
            <a:r>
              <a:rPr lang="en-US" altLang="zh-CN" sz="2400">
                <a:solidFill>
                  <a:srgbClr val="1C1C1C"/>
                </a:solidFill>
              </a:rPr>
              <a:t>1</a:t>
            </a:r>
            <a:r>
              <a:rPr lang="zh-CN" altLang="en-US" sz="2400">
                <a:solidFill>
                  <a:srgbClr val="1C1C1C"/>
                </a:solidFill>
              </a:rPr>
              <a:t>）</a:t>
            </a:r>
          </a:p>
        </p:txBody>
      </p:sp>
      <p:graphicFrame>
        <p:nvGraphicFramePr>
          <p:cNvPr id="629770" name="Object 10"/>
          <p:cNvGraphicFramePr>
            <a:graphicFrameLocks noChangeAspect="1"/>
          </p:cNvGraphicFramePr>
          <p:nvPr/>
        </p:nvGraphicFramePr>
        <p:xfrm>
          <a:off x="1676400" y="3962400"/>
          <a:ext cx="1827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233800" imgH="13804920" progId="">
                  <p:embed/>
                </p:oleObj>
              </mc:Choice>
              <mc:Fallback>
                <p:oleObj name="公式" r:id="rId4" imgW="29233800" imgH="13804920" progId="">
                  <p:embed/>
                  <p:pic>
                    <p:nvPicPr>
                      <p:cNvPr id="0" name="Picture 2" descr="image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18272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72" name="Rectangle 12"/>
          <p:cNvSpPr>
            <a:spLocks noChangeArrowheads="1"/>
          </p:cNvSpPr>
          <p:nvPr/>
        </p:nvSpPr>
        <p:spPr bwMode="auto">
          <a:xfrm>
            <a:off x="4191000" y="4165600"/>
            <a:ext cx="3962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C1C1C"/>
                </a:solidFill>
              </a:rPr>
              <a:t>为坐标为 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质点的振幅</a:t>
            </a:r>
          </a:p>
        </p:txBody>
      </p:sp>
      <p:sp>
        <p:nvSpPr>
          <p:cNvPr id="629773" name="Rectangle 13"/>
          <p:cNvSpPr>
            <a:spLocks noChangeArrowheads="1"/>
          </p:cNvSpPr>
          <p:nvPr/>
        </p:nvSpPr>
        <p:spPr bwMode="auto">
          <a:xfrm>
            <a:off x="1143000" y="5257800"/>
            <a:ext cx="70104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形成驻波后，波线上各质元作同频率的简谐运动，但振幅各不相同。</a:t>
            </a:r>
          </a:p>
        </p:txBody>
      </p:sp>
      <p:graphicFrame>
        <p:nvGraphicFramePr>
          <p:cNvPr id="629774" name="Object 14"/>
          <p:cNvGraphicFramePr>
            <a:graphicFrameLocks noChangeAspect="1"/>
          </p:cNvGraphicFramePr>
          <p:nvPr/>
        </p:nvGraphicFramePr>
        <p:xfrm>
          <a:off x="2057400" y="2971800"/>
          <a:ext cx="8366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392000" imgH="4863960" progId="">
                  <p:embed/>
                </p:oleObj>
              </mc:Choice>
              <mc:Fallback>
                <p:oleObj name="公式" r:id="rId6" imgW="13392000" imgH="4863960" progId="">
                  <p:embed/>
                  <p:pic>
                    <p:nvPicPr>
                      <p:cNvPr id="0" name="Picture 1" descr="image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71800"/>
                        <a:ext cx="8366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75" name="Rectangle 15"/>
          <p:cNvSpPr>
            <a:spLocks noChangeArrowheads="1"/>
          </p:cNvSpPr>
          <p:nvPr/>
        </p:nvSpPr>
        <p:spPr bwMode="auto">
          <a:xfrm>
            <a:off x="4191000" y="2895600"/>
            <a:ext cx="3962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C1C1C"/>
                </a:solidFill>
              </a:rPr>
              <a:t>简谐运动项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D637-887A-495E-AD89-713690697A5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33859" name="Rectangle 3"/>
          <p:cNvSpPr>
            <a:spLocks noChangeArrowheads="1"/>
          </p:cNvSpPr>
          <p:nvPr/>
        </p:nvSpPr>
        <p:spPr bwMode="auto">
          <a:xfrm>
            <a:off x="685800" y="1600200"/>
            <a:ext cx="1524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（</a:t>
            </a:r>
            <a:r>
              <a:rPr lang="en-US" altLang="zh-CN" sz="2400">
                <a:solidFill>
                  <a:srgbClr val="1C1C1C"/>
                </a:solidFill>
              </a:rPr>
              <a:t>2</a:t>
            </a:r>
            <a:r>
              <a:rPr lang="zh-CN" altLang="en-US" sz="2400">
                <a:solidFill>
                  <a:srgbClr val="1C1C1C"/>
                </a:solidFill>
              </a:rPr>
              <a:t>）</a:t>
            </a:r>
          </a:p>
        </p:txBody>
      </p:sp>
      <p:graphicFrame>
        <p:nvGraphicFramePr>
          <p:cNvPr id="633860" name="Object 4"/>
          <p:cNvGraphicFramePr>
            <a:graphicFrameLocks noChangeAspect="1"/>
          </p:cNvGraphicFramePr>
          <p:nvPr/>
        </p:nvGraphicFramePr>
        <p:xfrm>
          <a:off x="1371600" y="1981200"/>
          <a:ext cx="35258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6449080" imgH="12585600" progId="">
                  <p:embed/>
                </p:oleObj>
              </mc:Choice>
              <mc:Fallback>
                <p:oleObj name="公式" r:id="rId2" imgW="56449080" imgH="12585600" progId="">
                  <p:embed/>
                  <p:pic>
                    <p:nvPicPr>
                      <p:cNvPr id="0" name="Picture 4" descr="image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352583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1" name="Object 5"/>
          <p:cNvGraphicFramePr>
            <a:graphicFrameLocks noChangeAspect="1"/>
          </p:cNvGraphicFramePr>
          <p:nvPr/>
        </p:nvGraphicFramePr>
        <p:xfrm>
          <a:off x="6172200" y="1981200"/>
          <a:ext cx="1827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233800" imgH="13804920" progId="">
                  <p:embed/>
                </p:oleObj>
              </mc:Choice>
              <mc:Fallback>
                <p:oleObj name="公式" r:id="rId4" imgW="29233800" imgH="13804920" progId="">
                  <p:embed/>
                  <p:pic>
                    <p:nvPicPr>
                      <p:cNvPr id="0" name="Picture 3" descr="image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81200"/>
                        <a:ext cx="1827213" cy="86360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2" name="Object 6"/>
          <p:cNvGraphicFramePr>
            <a:graphicFrameLocks noChangeAspect="1"/>
          </p:cNvGraphicFramePr>
          <p:nvPr/>
        </p:nvGraphicFramePr>
        <p:xfrm>
          <a:off x="1371600" y="2971800"/>
          <a:ext cx="42100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7416480" imgH="12585600" progId="">
                  <p:embed/>
                </p:oleObj>
              </mc:Choice>
              <mc:Fallback>
                <p:oleObj name="公式" r:id="rId6" imgW="67416480" imgH="12585600" progId="">
                  <p:embed/>
                  <p:pic>
                    <p:nvPicPr>
                      <p:cNvPr id="0" name="Picture 2" descr="image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42100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3" name="Rectangle 7"/>
          <p:cNvSpPr>
            <a:spLocks noChangeArrowheads="1"/>
          </p:cNvSpPr>
          <p:nvPr/>
        </p:nvSpPr>
        <p:spPr bwMode="auto">
          <a:xfrm>
            <a:off x="1295400" y="3962400"/>
            <a:ext cx="5257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波腹</a:t>
            </a:r>
            <a:r>
              <a:rPr lang="zh-CN" altLang="en-US" sz="2400">
                <a:solidFill>
                  <a:srgbClr val="1C1C1C"/>
                </a:solidFill>
              </a:rPr>
              <a:t>处质元的振幅最大： </a:t>
            </a:r>
            <a:r>
              <a:rPr lang="en-US" altLang="zh-CN" sz="2400">
                <a:solidFill>
                  <a:srgbClr val="1C1C1C"/>
                </a:solidFill>
              </a:rPr>
              <a:t>2A</a:t>
            </a:r>
          </a:p>
        </p:txBody>
      </p:sp>
      <p:graphicFrame>
        <p:nvGraphicFramePr>
          <p:cNvPr id="633865" name="Object 9"/>
          <p:cNvGraphicFramePr>
            <a:graphicFrameLocks noChangeAspect="1"/>
          </p:cNvGraphicFramePr>
          <p:nvPr/>
        </p:nvGraphicFramePr>
        <p:xfrm>
          <a:off x="4495800" y="4724400"/>
          <a:ext cx="3286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267880" imgH="12585600" progId="">
                  <p:embed/>
                </p:oleObj>
              </mc:Choice>
              <mc:Fallback>
                <p:oleObj name="公式" r:id="rId8" imgW="5267880" imgH="12585600" progId="">
                  <p:embed/>
                  <p:pic>
                    <p:nvPicPr>
                      <p:cNvPr id="0" name="Picture 1" descr="image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24400"/>
                        <a:ext cx="32861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6" name="Rectangle 10"/>
          <p:cNvSpPr>
            <a:spLocks noChangeArrowheads="1"/>
          </p:cNvSpPr>
          <p:nvPr/>
        </p:nvSpPr>
        <p:spPr bwMode="auto">
          <a:xfrm>
            <a:off x="1295400" y="4876800"/>
            <a:ext cx="2743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C1C1C"/>
                </a:solidFill>
              </a:rPr>
              <a:t>相邻波腹间距：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83F-4729-40A3-AE10-4AE46FE59F9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685800" y="1600200"/>
            <a:ext cx="1524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（</a:t>
            </a:r>
            <a:r>
              <a:rPr lang="en-US" altLang="zh-CN" sz="2400">
                <a:solidFill>
                  <a:srgbClr val="1C1C1C"/>
                </a:solidFill>
              </a:rPr>
              <a:t>3</a:t>
            </a:r>
            <a:r>
              <a:rPr lang="zh-CN" altLang="en-US" sz="2400">
                <a:solidFill>
                  <a:srgbClr val="1C1C1C"/>
                </a:solidFill>
              </a:rPr>
              <a:t>）</a:t>
            </a:r>
          </a:p>
        </p:txBody>
      </p:sp>
      <p:graphicFrame>
        <p:nvGraphicFramePr>
          <p:cNvPr id="636932" name="Object 4"/>
          <p:cNvGraphicFramePr>
            <a:graphicFrameLocks noChangeAspect="1"/>
          </p:cNvGraphicFramePr>
          <p:nvPr/>
        </p:nvGraphicFramePr>
        <p:xfrm>
          <a:off x="1320800" y="1981200"/>
          <a:ext cx="43640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9853680" imgH="12585600" progId="">
                  <p:embed/>
                </p:oleObj>
              </mc:Choice>
              <mc:Fallback>
                <p:oleObj name="公式" r:id="rId2" imgW="69853680" imgH="12585600" progId="">
                  <p:embed/>
                  <p:pic>
                    <p:nvPicPr>
                      <p:cNvPr id="0" name="Picture 4" descr="image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981200"/>
                        <a:ext cx="436403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3" name="Object 5"/>
          <p:cNvGraphicFramePr>
            <a:graphicFrameLocks noChangeAspect="1"/>
          </p:cNvGraphicFramePr>
          <p:nvPr/>
        </p:nvGraphicFramePr>
        <p:xfrm>
          <a:off x="6146800" y="1981200"/>
          <a:ext cx="1878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045960" imgH="13804920" progId="">
                  <p:embed/>
                </p:oleObj>
              </mc:Choice>
              <mc:Fallback>
                <p:oleObj name="公式" r:id="rId4" imgW="30045960" imgH="13804920" progId="">
                  <p:embed/>
                  <p:pic>
                    <p:nvPicPr>
                      <p:cNvPr id="0" name="Picture 3" descr="image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1200"/>
                        <a:ext cx="1878013" cy="86360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4" name="Object 6"/>
          <p:cNvGraphicFramePr>
            <a:graphicFrameLocks noChangeAspect="1"/>
          </p:cNvGraphicFramePr>
          <p:nvPr/>
        </p:nvGraphicFramePr>
        <p:xfrm>
          <a:off x="1371600" y="2971800"/>
          <a:ext cx="38814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2136000" imgH="12585600" progId="">
                  <p:embed/>
                </p:oleObj>
              </mc:Choice>
              <mc:Fallback>
                <p:oleObj name="公式" r:id="rId6" imgW="62136000" imgH="12585600" progId="">
                  <p:embed/>
                  <p:pic>
                    <p:nvPicPr>
                      <p:cNvPr id="0" name="Picture 2" descr="image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388143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5" name="Rectangle 7"/>
          <p:cNvSpPr>
            <a:spLocks noChangeArrowheads="1"/>
          </p:cNvSpPr>
          <p:nvPr/>
        </p:nvSpPr>
        <p:spPr bwMode="auto">
          <a:xfrm>
            <a:off x="1295400" y="3962400"/>
            <a:ext cx="5257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波节</a:t>
            </a:r>
            <a:r>
              <a:rPr lang="zh-CN" altLang="en-US" sz="2400" dirty="0">
                <a:solidFill>
                  <a:srgbClr val="1C1C1C"/>
                </a:solidFill>
              </a:rPr>
              <a:t>处质元的振幅为零</a:t>
            </a:r>
          </a:p>
        </p:txBody>
      </p:sp>
      <p:graphicFrame>
        <p:nvGraphicFramePr>
          <p:cNvPr id="636936" name="Object 8"/>
          <p:cNvGraphicFramePr>
            <a:graphicFrameLocks noChangeAspect="1"/>
          </p:cNvGraphicFramePr>
          <p:nvPr/>
        </p:nvGraphicFramePr>
        <p:xfrm>
          <a:off x="4495800" y="4724400"/>
          <a:ext cx="3286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3040" imgH="507960" progId="">
                  <p:embed/>
                </p:oleObj>
              </mc:Choice>
              <mc:Fallback>
                <p:oleObj name="公式" r:id="rId8" imgW="203040" imgH="507960" progId="">
                  <p:embed/>
                  <p:pic>
                    <p:nvPicPr>
                      <p:cNvPr id="0" name="Picture 1" descr="image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24400"/>
                        <a:ext cx="32861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1295400" y="4876800"/>
            <a:ext cx="2743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相邻波节间距：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81B3-653E-4A18-BD99-B8F7AE467D3A}" type="slidenum">
              <a:rPr lang="en-US" altLang="zh-CN"/>
              <a:pPr/>
              <a:t>8</a:t>
            </a:fld>
            <a:endParaRPr lang="en-US" altLang="zh-CN"/>
          </a:p>
        </p:txBody>
      </p:sp>
      <p:pic>
        <p:nvPicPr>
          <p:cNvPr id="635907" name="Picture 3" descr="4-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2719" y="1168883"/>
            <a:ext cx="3738563" cy="3376613"/>
          </a:xfrm>
          <a:prstGeom prst="rect">
            <a:avLst/>
          </a:prstGeom>
          <a:noFill/>
        </p:spPr>
      </p:pic>
      <p:grpSp>
        <p:nvGrpSpPr>
          <p:cNvPr id="635908" name="Group 4"/>
          <p:cNvGrpSpPr/>
          <p:nvPr/>
        </p:nvGrpSpPr>
        <p:grpSpPr bwMode="auto">
          <a:xfrm>
            <a:off x="568325" y="4532244"/>
            <a:ext cx="8007350" cy="1779588"/>
            <a:chOff x="528" y="1409"/>
            <a:chExt cx="5044" cy="1121"/>
          </a:xfrm>
        </p:grpSpPr>
        <p:pic>
          <p:nvPicPr>
            <p:cNvPr id="635909" name="Picture 5" descr="驻波-1"/>
            <p:cNvPicPr>
              <a:picLocks noChangeAspect="1" noChangeArrowheads="1"/>
            </p:cNvPicPr>
            <p:nvPr/>
          </p:nvPicPr>
          <p:blipFill>
            <a:blip r:embed="rId3" cstate="print"/>
            <a:srcRect l="1929" t="59679" b="8232"/>
            <a:stretch>
              <a:fillRect/>
            </a:stretch>
          </p:blipFill>
          <p:spPr bwMode="auto">
            <a:xfrm>
              <a:off x="528" y="1440"/>
              <a:ext cx="5044" cy="10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635910" name="Group 6"/>
            <p:cNvGrpSpPr/>
            <p:nvPr/>
          </p:nvGrpSpPr>
          <p:grpSpPr bwMode="auto">
            <a:xfrm>
              <a:off x="542" y="2112"/>
              <a:ext cx="3330" cy="386"/>
              <a:chOff x="793" y="2115"/>
              <a:chExt cx="2994" cy="386"/>
            </a:xfrm>
          </p:grpSpPr>
          <p:sp>
            <p:nvSpPr>
              <p:cNvPr id="635911" name="Line 7"/>
              <p:cNvSpPr>
                <a:spLocks noChangeShapeType="1"/>
              </p:cNvSpPr>
              <p:nvPr/>
            </p:nvSpPr>
            <p:spPr bwMode="auto">
              <a:xfrm>
                <a:off x="793" y="2115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12" name="Line 8"/>
              <p:cNvSpPr>
                <a:spLocks noChangeShapeType="1"/>
              </p:cNvSpPr>
              <p:nvPr/>
            </p:nvSpPr>
            <p:spPr bwMode="auto">
              <a:xfrm>
                <a:off x="3787" y="2115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35913" name="Object 9"/>
              <p:cNvGraphicFramePr>
                <a:graphicFrameLocks noChangeAspect="1"/>
              </p:cNvGraphicFramePr>
              <p:nvPr/>
            </p:nvGraphicFramePr>
            <p:xfrm>
              <a:off x="2154" y="2160"/>
              <a:ext cx="271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4455360" imgH="5676840" progId="">
                      <p:embed/>
                    </p:oleObj>
                  </mc:Choice>
                  <mc:Fallback>
                    <p:oleObj name="公式" r:id="rId4" imgW="4455360" imgH="5676840" progId="">
                      <p:embed/>
                      <p:pic>
                        <p:nvPicPr>
                          <p:cNvPr id="0" name="Picture 2" descr="image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" y="2160"/>
                            <a:ext cx="271" cy="341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5914" name="Line 10"/>
              <p:cNvSpPr>
                <a:spLocks noChangeShapeType="1"/>
              </p:cNvSpPr>
              <p:nvPr/>
            </p:nvSpPr>
            <p:spPr bwMode="auto">
              <a:xfrm flipH="1">
                <a:off x="793" y="2341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915" name="Line 11"/>
              <p:cNvSpPr>
                <a:spLocks noChangeShapeType="1"/>
              </p:cNvSpPr>
              <p:nvPr/>
            </p:nvSpPr>
            <p:spPr bwMode="auto">
              <a:xfrm>
                <a:off x="2653" y="2341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916" name="Group 12"/>
            <p:cNvGrpSpPr/>
            <p:nvPr/>
          </p:nvGrpSpPr>
          <p:grpSpPr bwMode="auto">
            <a:xfrm>
              <a:off x="2064" y="1488"/>
              <a:ext cx="1810" cy="472"/>
              <a:chOff x="2154" y="1525"/>
              <a:chExt cx="1633" cy="472"/>
            </a:xfrm>
          </p:grpSpPr>
          <p:sp>
            <p:nvSpPr>
              <p:cNvPr id="635917" name="Line 13"/>
              <p:cNvSpPr>
                <a:spLocks noChangeShapeType="1"/>
              </p:cNvSpPr>
              <p:nvPr/>
            </p:nvSpPr>
            <p:spPr bwMode="auto">
              <a:xfrm>
                <a:off x="2154" y="1626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18" name="Line 14"/>
              <p:cNvSpPr>
                <a:spLocks noChangeShapeType="1"/>
              </p:cNvSpPr>
              <p:nvPr/>
            </p:nvSpPr>
            <p:spPr bwMode="auto">
              <a:xfrm>
                <a:off x="3787" y="1661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35919" name="Object 15"/>
              <p:cNvGraphicFramePr>
                <a:graphicFrameLocks noChangeAspect="1"/>
              </p:cNvGraphicFramePr>
              <p:nvPr/>
            </p:nvGraphicFramePr>
            <p:xfrm>
              <a:off x="2653" y="1525"/>
              <a:ext cx="49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8923680" imgH="6896160" progId="">
                      <p:embed/>
                    </p:oleObj>
                  </mc:Choice>
                  <mc:Fallback>
                    <p:oleObj name="公式" r:id="rId6" imgW="8923680" imgH="6896160" progId="">
                      <p:embed/>
                      <p:pic>
                        <p:nvPicPr>
                          <p:cNvPr id="0" name="Picture 1" descr="image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3" y="1525"/>
                            <a:ext cx="499" cy="38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5920" name="Line 16"/>
              <p:cNvSpPr>
                <a:spLocks noChangeShapeType="1"/>
              </p:cNvSpPr>
              <p:nvPr/>
            </p:nvSpPr>
            <p:spPr bwMode="auto">
              <a:xfrm flipH="1">
                <a:off x="2154" y="1752"/>
                <a:ext cx="454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921" name="Line 17"/>
              <p:cNvSpPr>
                <a:spLocks noChangeShapeType="1"/>
              </p:cNvSpPr>
              <p:nvPr/>
            </p:nvSpPr>
            <p:spPr bwMode="auto">
              <a:xfrm>
                <a:off x="3152" y="1752"/>
                <a:ext cx="635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922" name="Group 18"/>
            <p:cNvGrpSpPr/>
            <p:nvPr/>
          </p:nvGrpSpPr>
          <p:grpSpPr bwMode="auto">
            <a:xfrm>
              <a:off x="4128" y="1409"/>
              <a:ext cx="635" cy="463"/>
              <a:chOff x="4014" y="1425"/>
              <a:chExt cx="635" cy="463"/>
            </a:xfrm>
          </p:grpSpPr>
          <p:sp>
            <p:nvSpPr>
              <p:cNvPr id="635923" name="Text Box 19"/>
              <p:cNvSpPr txBox="1">
                <a:spLocks noChangeArrowheads="1"/>
              </p:cNvSpPr>
              <p:nvPr/>
            </p:nvSpPr>
            <p:spPr bwMode="auto">
              <a:xfrm>
                <a:off x="4014" y="1425"/>
                <a:ext cx="58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FFFFFF"/>
                    </a:solidFill>
                    <a:latin typeface="Tahoma" panose="020B0604030504040204" pitchFamily="34" charset="0"/>
                  </a:rPr>
                  <a:t>波腹</a:t>
                </a:r>
              </a:p>
            </p:txBody>
          </p:sp>
          <p:sp>
            <p:nvSpPr>
              <p:cNvPr id="635924" name="Line 20"/>
              <p:cNvSpPr>
                <a:spLocks noChangeShapeType="1"/>
              </p:cNvSpPr>
              <p:nvPr/>
            </p:nvSpPr>
            <p:spPr bwMode="auto">
              <a:xfrm flipH="1" flipV="1">
                <a:off x="4332" y="1706"/>
                <a:ext cx="317" cy="18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925" name="Group 21"/>
            <p:cNvGrpSpPr/>
            <p:nvPr/>
          </p:nvGrpSpPr>
          <p:grpSpPr bwMode="auto">
            <a:xfrm>
              <a:off x="1104" y="1488"/>
              <a:ext cx="953" cy="509"/>
              <a:chOff x="1156" y="1515"/>
              <a:chExt cx="953" cy="509"/>
            </a:xfrm>
          </p:grpSpPr>
          <p:sp>
            <p:nvSpPr>
              <p:cNvPr id="635926" name="Text Box 22"/>
              <p:cNvSpPr txBox="1">
                <a:spLocks noChangeArrowheads="1"/>
              </p:cNvSpPr>
              <p:nvPr/>
            </p:nvSpPr>
            <p:spPr bwMode="auto">
              <a:xfrm>
                <a:off x="1156" y="1515"/>
                <a:ext cx="58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FFFFFF"/>
                    </a:solidFill>
                    <a:latin typeface="Tahoma" panose="020B0604030504040204" pitchFamily="34" charset="0"/>
                  </a:rPr>
                  <a:t>波节</a:t>
                </a:r>
              </a:p>
            </p:txBody>
          </p:sp>
          <p:sp>
            <p:nvSpPr>
              <p:cNvPr id="635927" name="Line 23"/>
              <p:cNvSpPr>
                <a:spLocks noChangeShapeType="1"/>
              </p:cNvSpPr>
              <p:nvPr/>
            </p:nvSpPr>
            <p:spPr bwMode="auto">
              <a:xfrm flipH="1" flipV="1">
                <a:off x="1701" y="1752"/>
                <a:ext cx="408" cy="27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38CC-1C0D-4F62-A402-D4352B876E9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457200" y="1295400"/>
            <a:ext cx="8001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（</a:t>
            </a:r>
            <a:r>
              <a:rPr lang="en-US" altLang="zh-CN" sz="2400">
                <a:solidFill>
                  <a:srgbClr val="1C1C1C"/>
                </a:solidFill>
              </a:rPr>
              <a:t>4</a:t>
            </a:r>
            <a:r>
              <a:rPr lang="zh-CN" altLang="en-US" sz="2400">
                <a:solidFill>
                  <a:srgbClr val="1C1C1C"/>
                </a:solidFill>
              </a:rPr>
              <a:t>）驻波中各质元振动的相位关系</a:t>
            </a:r>
          </a:p>
        </p:txBody>
      </p:sp>
      <p:graphicFrame>
        <p:nvGraphicFramePr>
          <p:cNvPr id="634884" name="Object 4"/>
          <p:cNvGraphicFramePr>
            <a:graphicFrameLocks noChangeAspect="1"/>
          </p:cNvGraphicFramePr>
          <p:nvPr/>
        </p:nvGraphicFramePr>
        <p:xfrm>
          <a:off x="1460500" y="2286000"/>
          <a:ext cx="1852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639880" imgH="12585600" progId="">
                  <p:embed/>
                </p:oleObj>
              </mc:Choice>
              <mc:Fallback>
                <p:oleObj name="公式" r:id="rId2" imgW="29639880" imgH="12585600" progId="">
                  <p:embed/>
                  <p:pic>
                    <p:nvPicPr>
                      <p:cNvPr id="0" name="Picture 4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286000"/>
                        <a:ext cx="1852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914400" y="1905000"/>
            <a:ext cx="3505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相邻两波节的坐标</a:t>
            </a:r>
          </a:p>
        </p:txBody>
      </p:sp>
      <p:graphicFrame>
        <p:nvGraphicFramePr>
          <p:cNvPr id="634886" name="Object 6"/>
          <p:cNvGraphicFramePr>
            <a:graphicFrameLocks noChangeAspect="1"/>
          </p:cNvGraphicFramePr>
          <p:nvPr/>
        </p:nvGraphicFramePr>
        <p:xfrm>
          <a:off x="4267200" y="2286000"/>
          <a:ext cx="40862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5385360" imgH="12585600" progId="">
                  <p:embed/>
                </p:oleObj>
              </mc:Choice>
              <mc:Fallback>
                <p:oleObj name="公式" r:id="rId4" imgW="65385360" imgH="12585600" progId="">
                  <p:embed/>
                  <p:pic>
                    <p:nvPicPr>
                      <p:cNvPr id="0" name="Picture 3" descr="image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86000"/>
                        <a:ext cx="40862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87" name="Object 7"/>
          <p:cNvGraphicFramePr>
            <a:graphicFrameLocks noChangeAspect="1"/>
          </p:cNvGraphicFramePr>
          <p:nvPr/>
        </p:nvGraphicFramePr>
        <p:xfrm>
          <a:off x="1600200" y="3657600"/>
          <a:ext cx="3222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1574680" imgH="12585600" progId="">
                  <p:embed/>
                </p:oleObj>
              </mc:Choice>
              <mc:Fallback>
                <p:oleObj name="公式" r:id="rId6" imgW="51574680" imgH="12585600" progId="">
                  <p:embed/>
                  <p:pic>
                    <p:nvPicPr>
                      <p:cNvPr id="0" name="Picture 2" descr="image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57600"/>
                        <a:ext cx="32226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914400" y="3124200"/>
            <a:ext cx="3505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相邻两波节之间的各点</a:t>
            </a:r>
          </a:p>
        </p:txBody>
      </p:sp>
      <p:graphicFrame>
        <p:nvGraphicFramePr>
          <p:cNvPr id="634889" name="Object 9"/>
          <p:cNvGraphicFramePr>
            <a:graphicFrameLocks noChangeAspect="1"/>
          </p:cNvGraphicFramePr>
          <p:nvPr/>
        </p:nvGraphicFramePr>
        <p:xfrm>
          <a:off x="1524000" y="4470400"/>
          <a:ext cx="34242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4824400" imgH="12585600" progId="">
                  <p:embed/>
                </p:oleObj>
              </mc:Choice>
              <mc:Fallback>
                <p:oleObj name="公式" r:id="rId8" imgW="54824400" imgH="12585600" progId="">
                  <p:embed/>
                  <p:pic>
                    <p:nvPicPr>
                      <p:cNvPr id="0" name="Picture 1" descr="image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70400"/>
                        <a:ext cx="342423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90" name="Rectangle 10"/>
          <p:cNvSpPr>
            <a:spLocks noChangeArrowheads="1"/>
          </p:cNvSpPr>
          <p:nvPr/>
        </p:nvSpPr>
        <p:spPr bwMode="auto">
          <a:xfrm>
            <a:off x="1143000" y="5562600"/>
            <a:ext cx="7010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两相邻波节之间的各点振动相位相同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2534</TotalTime>
  <Words>1226</Words>
  <Application>Microsoft Office PowerPoint</Application>
  <PresentationFormat>全屏显示(4:3)</PresentationFormat>
  <Paragraphs>162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华文行楷</vt:lpstr>
      <vt:lpstr>幼圆</vt:lpstr>
      <vt:lpstr>Arial</vt:lpstr>
      <vt:lpstr>Georgia</vt:lpstr>
      <vt:lpstr>Symbol</vt:lpstr>
      <vt:lpstr>Tahoma</vt:lpstr>
      <vt:lpstr>Times New Roman</vt:lpstr>
      <vt:lpstr>Wingdings</vt:lpstr>
      <vt:lpstr>Wingdings 3</vt:lpstr>
      <vt:lpstr>质朴</vt:lpstr>
      <vt:lpstr>公式</vt:lpstr>
      <vt:lpstr>5.5  波的干涉、驻波</vt:lpstr>
      <vt:lpstr>PowerPoint 演示文稿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5.6  惠更斯原理、波的衍射、反射和折射</vt:lpstr>
      <vt:lpstr>5.6  惠更斯原理、波的衍射、反射和折射</vt:lpstr>
      <vt:lpstr>5.6  惠更斯原理、波的衍射、反射和折射</vt:lpstr>
      <vt:lpstr>5.6  惠更斯原理、波的衍射、反射和折射</vt:lpstr>
      <vt:lpstr>5.6  惠更斯原理、波的衍射、反射和折射</vt:lpstr>
      <vt:lpstr>5.6  惠更斯原理、波的衍射、反射和折射</vt:lpstr>
      <vt:lpstr>5.6  惠更斯原理、波的衍射、反射和折射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振动和波动 2</dc:title>
  <dc:creator>S.Q. Wu</dc:creator>
  <cp:lastModifiedBy>碧娥 林</cp:lastModifiedBy>
  <cp:revision>3618</cp:revision>
  <cp:lastPrinted>2113-01-01T00:00:00Z</cp:lastPrinted>
  <dcterms:created xsi:type="dcterms:W3CDTF">2010-09-14T09:01:00Z</dcterms:created>
  <dcterms:modified xsi:type="dcterms:W3CDTF">2024-04-09T01:28:58Z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