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ppt/notesSlides/notesSlide1.xml" ContentType="application/vnd.openxmlformats-officedocument.presentationml.notesSlide+xml"/>
  <Override PartName="/ppt/activeX/activeX3.xml" ContentType="application/vnd.ms-office.activeX+xml"/>
  <Override PartName="/ppt/activeX/activeX3.bin" ContentType="application/vnd.ms-office.activeX"/>
  <Override PartName="/ppt/activeX/activeX4.xml" ContentType="application/vnd.ms-office.activeX+xml"/>
  <Override PartName="/ppt/activeX/activeX4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510" r:id="rId2"/>
    <p:sldId id="511" r:id="rId3"/>
    <p:sldId id="513" r:id="rId4"/>
    <p:sldId id="514" r:id="rId5"/>
    <p:sldId id="520" r:id="rId6"/>
    <p:sldId id="518" r:id="rId7"/>
    <p:sldId id="515" r:id="rId8"/>
    <p:sldId id="521" r:id="rId9"/>
    <p:sldId id="523" r:id="rId10"/>
    <p:sldId id="524" r:id="rId11"/>
    <p:sldId id="522" r:id="rId12"/>
    <p:sldId id="525" r:id="rId13"/>
    <p:sldId id="526" r:id="rId14"/>
    <p:sldId id="527" r:id="rId15"/>
    <p:sldId id="528" r:id="rId16"/>
    <p:sldId id="530" r:id="rId17"/>
    <p:sldId id="531" r:id="rId18"/>
    <p:sldId id="532" r:id="rId19"/>
    <p:sldId id="533" r:id="rId20"/>
    <p:sldId id="534" r:id="rId21"/>
    <p:sldId id="535" r:id="rId22"/>
    <p:sldId id="536" r:id="rId23"/>
    <p:sldId id="537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57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16641FD7-B779-4D82-85D3-DCB8585837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8612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41FD7-B779-4D82-85D3-DCB858583712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2D4A877-CC81-4AD5-877C-E9184E10F24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93E97-6D70-4C81-B669-879081F477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8AE4-8C12-4315-AC21-EB1E04C22DD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6E39-2AEC-44E9-8497-A4BF70D46FE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7BE2AFC-B643-463B-9422-703C015A90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7A4F-786F-4917-B4C4-AEB0F38E38D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BD1DF-938C-4F2C-885F-15A3DA4BDFE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EC96-B24E-43FB-9585-7BF8CD7D25C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F2FD-8369-438B-A21C-D2A66C0307F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9AA5-63FC-4A82-9A28-90863E2D5CB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4A291-EFE0-4001-A506-3E488455012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1E0E3DC-506B-49A4-B6DB-3654BA4C20D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2.xml"/><Relationship Id="rId5" Type="http://schemas.openxmlformats.org/officeDocument/2006/relationships/image" Target="../media/image29.png"/><Relationship Id="rId4" Type="http://schemas.openxmlformats.org/officeDocument/2006/relationships/hyperlink" Target="https://www.bilibili.com/video/av287833633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5.bin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0.bin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57.wmf"/><Relationship Id="rId7" Type="http://schemas.openxmlformats.org/officeDocument/2006/relationships/image" Target="../media/image59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61.bin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67.wmf"/><Relationship Id="rId7" Type="http://schemas.openxmlformats.org/officeDocument/2006/relationships/image" Target="../media/image69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7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xigua.com/6938289959757414942" TargetMode="External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1.xml"/><Relationship Id="rId5" Type="http://schemas.openxmlformats.org/officeDocument/2006/relationships/image" Target="../media/image10.png"/><Relationship Id="rId4" Type="http://schemas.openxmlformats.org/officeDocument/2006/relationships/hyperlink" Target="https://www.bilibili.com/video/BV14g41157qq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3.bin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11.3 </a:t>
            </a:r>
            <a:r>
              <a:rPr lang="zh-CN" altLang="en-US"/>
              <a:t>自感和互感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099D-D59D-4E96-B33E-2B929D8C88EE}" type="slidenum">
              <a:rPr lang="en-US" altLang="zh-CN"/>
              <a:pPr/>
              <a:t>1</a:t>
            </a:fld>
            <a:endParaRPr lang="en-US" altLang="zh-CN"/>
          </a:p>
        </p:txBody>
      </p:sp>
      <p:pic>
        <p:nvPicPr>
          <p:cNvPr id="379910" name="Picture 6" descr="8-17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209800"/>
            <a:ext cx="3760787" cy="3246438"/>
          </a:xfrm>
          <a:prstGeom prst="rect">
            <a:avLst/>
          </a:prstGeom>
          <a:noFill/>
        </p:spPr>
      </p:pic>
      <p:sp>
        <p:nvSpPr>
          <p:cNvPr id="379907" name="Rectangle 3"/>
          <p:cNvSpPr>
            <a:spLocks noChangeArrowheads="1"/>
          </p:cNvSpPr>
          <p:nvPr/>
        </p:nvSpPr>
        <p:spPr bwMode="auto">
          <a:xfrm>
            <a:off x="762000" y="1600200"/>
            <a:ext cx="762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自感</a:t>
            </a:r>
          </a:p>
        </p:txBody>
      </p:sp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838200" y="2514600"/>
            <a:ext cx="3879850" cy="303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/>
              <a:t>当通过回路中的电流发生变化时，引起穿过</a:t>
            </a:r>
            <a:r>
              <a:rPr kumimoji="1" lang="zh-CN" altLang="en-US" sz="2400">
                <a:solidFill>
                  <a:srgbClr val="0000CC"/>
                </a:solidFill>
              </a:rPr>
              <a:t>自身回路的磁通量</a:t>
            </a:r>
            <a:r>
              <a:rPr kumimoji="1" lang="zh-CN" altLang="en-US" sz="2400"/>
              <a:t>发生变化，从而在回路自身产生感生电动势的现象称为“</a:t>
            </a:r>
            <a:r>
              <a:rPr kumimoji="1" lang="zh-CN" altLang="en-US" sz="2400">
                <a:solidFill>
                  <a:srgbClr val="0000CC"/>
                </a:solidFill>
              </a:rPr>
              <a:t>自感现象</a:t>
            </a:r>
            <a:r>
              <a:rPr kumimoji="1" lang="zh-CN" altLang="en-US" sz="2400"/>
              <a:t>”。所产生的电动势称为“</a:t>
            </a:r>
            <a:r>
              <a:rPr kumimoji="1" lang="zh-CN" altLang="en-US" sz="2400">
                <a:solidFill>
                  <a:srgbClr val="0000CC"/>
                </a:solidFill>
              </a:rPr>
              <a:t>自感电动势</a:t>
            </a:r>
            <a:r>
              <a:rPr kumimoji="1" lang="zh-CN" altLang="en-US" sz="2400"/>
              <a:t>” 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11.3 </a:t>
            </a:r>
            <a:r>
              <a:rPr lang="zh-CN" altLang="en-US"/>
              <a:t>自感和互感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EC89-8FE0-4EC5-A951-3498929FE16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2A37D-F1B9-F89B-B98F-DC297931893C}"/>
              </a:ext>
            </a:extLst>
          </p:cNvPr>
          <p:cNvSpPr txBox="1"/>
          <p:nvPr/>
        </p:nvSpPr>
        <p:spPr>
          <a:xfrm>
            <a:off x="1295400" y="64008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/>
              </a:rPr>
              <a:t>https://www.bilibili.com/video/av287833633/</a:t>
            </a:r>
            <a:endParaRPr lang="en-US" altLang="zh-CN" dirty="0"/>
          </a:p>
          <a:p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6706536" imgH="5140137"/>
        </mc:Choice>
        <mc:Fallback>
          <p:control r:id="rId1" imgW="6706536" imgH="5140137">
            <p:pic>
              <p:nvPicPr>
                <p:cNvPr id="2" name="ShockwaveFlash1"/>
                <p:cNvPicPr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95400" y="1181100"/>
                  <a:ext cx="6705600" cy="5140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11.3 </a:t>
            </a:r>
            <a:r>
              <a:rPr lang="zh-CN" altLang="en-US"/>
              <a:t>自感和互感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B336E-D95B-45D7-B379-E23BEA139804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92197" name="Rectangle 5"/>
          <p:cNvSpPr>
            <a:spLocks noChangeArrowheads="1"/>
          </p:cNvSpPr>
          <p:nvPr/>
        </p:nvSpPr>
        <p:spPr bwMode="auto">
          <a:xfrm>
            <a:off x="1066800" y="3733800"/>
            <a:ext cx="1200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电路耦合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5617561" imgH="4719280"/>
        </mc:Choice>
        <mc:Fallback>
          <p:control r:id="rId1" imgW="5617561" imgH="4719280">
            <p:pic>
              <p:nvPicPr>
                <p:cNvPr id="2" name="ShockwaveFlash1"/>
                <p:cNvPicPr>
                  <a:picLocks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95600" y="1447800"/>
                  <a:ext cx="5618163" cy="47196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11.3 </a:t>
            </a:r>
            <a:r>
              <a:rPr lang="zh-CN" altLang="en-US"/>
              <a:t>自感和互感</a:t>
            </a:r>
          </a:p>
        </p:txBody>
      </p:sp>
      <p:sp>
        <p:nvSpPr>
          <p:cNvPr id="5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BDD6E-B22A-4BAB-9A70-3AFA52CCEBA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95267" name="Text Box 3"/>
          <p:cNvSpPr txBox="1">
            <a:spLocks noChangeArrowheads="1"/>
          </p:cNvSpPr>
          <p:nvPr/>
        </p:nvSpPr>
        <p:spPr bwMode="auto">
          <a:xfrm>
            <a:off x="609600" y="1066800"/>
            <a:ext cx="8382000" cy="15684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11.12   </a:t>
            </a:r>
            <a:r>
              <a:rPr lang="zh-CN" altLang="en-US" sz="2400" dirty="0"/>
              <a:t>设在一长为</a:t>
            </a:r>
            <a:r>
              <a:rPr lang="en-US" altLang="zh-CN" sz="2400" i="1" dirty="0"/>
              <a:t>l = </a:t>
            </a:r>
            <a:r>
              <a:rPr lang="en-US" altLang="zh-CN" sz="2400" dirty="0"/>
              <a:t>1m</a:t>
            </a:r>
            <a:r>
              <a:rPr lang="zh-CN" altLang="en-US" sz="2400" dirty="0"/>
              <a:t>，横断面积</a:t>
            </a:r>
            <a:r>
              <a:rPr lang="en-US" altLang="zh-CN" sz="2400" dirty="0"/>
              <a:t>S =10cm</a:t>
            </a:r>
            <a:r>
              <a:rPr lang="en-US" altLang="zh-CN" sz="2400" baseline="30000" dirty="0"/>
              <a:t>2</a:t>
            </a:r>
            <a:r>
              <a:rPr lang="zh-CN" altLang="en-US" sz="2400" dirty="0"/>
              <a:t>，密绕 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=1000</a:t>
            </a:r>
            <a:r>
              <a:rPr lang="zh-CN" altLang="en-US" sz="2400" dirty="0"/>
              <a:t>匝线圈的长直螺线管中部，再绕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=20</a:t>
            </a:r>
            <a:r>
              <a:rPr lang="zh-CN" altLang="en-US" sz="2400" dirty="0"/>
              <a:t>匝的线圈。（</a:t>
            </a:r>
            <a:r>
              <a:rPr lang="en-US" altLang="zh-CN" sz="2400" dirty="0"/>
              <a:t>1</a:t>
            </a:r>
            <a:r>
              <a:rPr lang="zh-CN" altLang="en-US" sz="2400" dirty="0"/>
              <a:t>）计算互感系数（</a:t>
            </a:r>
            <a:r>
              <a:rPr lang="en-US" altLang="zh-CN" sz="2400" dirty="0"/>
              <a:t>2</a:t>
            </a:r>
            <a:r>
              <a:rPr lang="zh-CN" altLang="en-US" sz="2400" dirty="0"/>
              <a:t>）若回路</a:t>
            </a:r>
            <a:r>
              <a:rPr lang="en-US" altLang="zh-CN" sz="2400" dirty="0"/>
              <a:t>1</a:t>
            </a:r>
            <a:r>
              <a:rPr lang="zh-CN" altLang="en-US" sz="2400" dirty="0"/>
              <a:t>中电流的变化率为</a:t>
            </a:r>
            <a:r>
              <a:rPr lang="en-US" altLang="zh-CN" sz="2400" dirty="0"/>
              <a:t>10 A/s</a:t>
            </a:r>
            <a:r>
              <a:rPr lang="zh-CN" altLang="en-US" sz="2400" dirty="0"/>
              <a:t>。求回路</a:t>
            </a:r>
            <a:r>
              <a:rPr lang="en-US" altLang="zh-CN" sz="2400" dirty="0"/>
              <a:t>2</a:t>
            </a:r>
            <a:r>
              <a:rPr lang="zh-CN" altLang="en-US" sz="2400" dirty="0"/>
              <a:t>中引起的互感电动势。（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M</a:t>
            </a:r>
            <a:r>
              <a:rPr lang="zh-CN" altLang="en-US" sz="2400" dirty="0"/>
              <a:t>和</a:t>
            </a:r>
            <a:r>
              <a:rPr lang="en-US" altLang="zh-CN" sz="2400" dirty="0"/>
              <a:t>L</a:t>
            </a:r>
            <a:r>
              <a:rPr lang="zh-CN" altLang="en-US" sz="2400" dirty="0"/>
              <a:t>的关系。</a:t>
            </a:r>
          </a:p>
        </p:txBody>
      </p:sp>
      <p:sp>
        <p:nvSpPr>
          <p:cNvPr id="395268" name="Text Box 4"/>
          <p:cNvSpPr txBox="1">
            <a:spLocks noChangeArrowheads="1"/>
          </p:cNvSpPr>
          <p:nvPr/>
        </p:nvSpPr>
        <p:spPr bwMode="auto">
          <a:xfrm>
            <a:off x="609600" y="2794000"/>
            <a:ext cx="79248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解：</a:t>
            </a:r>
          </a:p>
        </p:txBody>
      </p:sp>
      <p:grpSp>
        <p:nvGrpSpPr>
          <p:cNvPr id="395314" name="Group 50"/>
          <p:cNvGrpSpPr/>
          <p:nvPr/>
        </p:nvGrpSpPr>
        <p:grpSpPr bwMode="auto">
          <a:xfrm>
            <a:off x="5334000" y="2590800"/>
            <a:ext cx="3600450" cy="1728788"/>
            <a:chOff x="3293" y="1527"/>
            <a:chExt cx="2268" cy="1089"/>
          </a:xfrm>
        </p:grpSpPr>
        <p:sp>
          <p:nvSpPr>
            <p:cNvPr id="395269" name="Rectangle 5"/>
            <p:cNvSpPr>
              <a:spLocks noChangeArrowheads="1"/>
            </p:cNvSpPr>
            <p:nvPr/>
          </p:nvSpPr>
          <p:spPr bwMode="auto">
            <a:xfrm>
              <a:off x="3293" y="1527"/>
              <a:ext cx="2268" cy="1089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95270" name="Group 6"/>
            <p:cNvGrpSpPr/>
            <p:nvPr/>
          </p:nvGrpSpPr>
          <p:grpSpPr bwMode="auto">
            <a:xfrm>
              <a:off x="3456" y="1680"/>
              <a:ext cx="1923" cy="913"/>
              <a:chOff x="1864" y="2782"/>
              <a:chExt cx="1923" cy="913"/>
            </a:xfrm>
          </p:grpSpPr>
          <p:sp>
            <p:nvSpPr>
              <p:cNvPr id="395271" name="Oval 7" descr="50%"/>
              <p:cNvSpPr>
                <a:spLocks noChangeArrowheads="1"/>
              </p:cNvSpPr>
              <p:nvPr/>
            </p:nvSpPr>
            <p:spPr bwMode="auto">
              <a:xfrm>
                <a:off x="3524" y="2841"/>
                <a:ext cx="239" cy="544"/>
              </a:xfrm>
              <a:prstGeom prst="ellipse">
                <a:avLst/>
              </a:prstGeom>
              <a:pattFill prst="pct50">
                <a:fgClr>
                  <a:srgbClr val="993366"/>
                </a:fgClr>
                <a:bgClr>
                  <a:schemeClr val="bg1"/>
                </a:bgClr>
              </a:pattFill>
              <a:ln w="19050">
                <a:noFill/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5272" name="Line 8"/>
              <p:cNvSpPr>
                <a:spLocks noChangeShapeType="1"/>
              </p:cNvSpPr>
              <p:nvPr/>
            </p:nvSpPr>
            <p:spPr bwMode="auto">
              <a:xfrm>
                <a:off x="3678" y="3416"/>
                <a:ext cx="0" cy="181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5273" name="Line 9"/>
              <p:cNvSpPr>
                <a:spLocks noChangeShapeType="1"/>
              </p:cNvSpPr>
              <p:nvPr/>
            </p:nvSpPr>
            <p:spPr bwMode="auto">
              <a:xfrm>
                <a:off x="1955" y="3416"/>
                <a:ext cx="0" cy="181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5274" name="Line 10"/>
              <p:cNvSpPr>
                <a:spLocks noChangeShapeType="1"/>
              </p:cNvSpPr>
              <p:nvPr/>
            </p:nvSpPr>
            <p:spPr bwMode="auto">
              <a:xfrm flipH="1">
                <a:off x="1954" y="3552"/>
                <a:ext cx="772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5275" name="Line 11"/>
              <p:cNvSpPr>
                <a:spLocks noChangeShapeType="1"/>
              </p:cNvSpPr>
              <p:nvPr/>
            </p:nvSpPr>
            <p:spPr bwMode="auto">
              <a:xfrm>
                <a:off x="2907" y="3552"/>
                <a:ext cx="772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5276" name="Text Box 12"/>
              <p:cNvSpPr txBox="1">
                <a:spLocks noChangeArrowheads="1"/>
              </p:cNvSpPr>
              <p:nvPr/>
            </p:nvSpPr>
            <p:spPr bwMode="auto">
              <a:xfrm>
                <a:off x="2744" y="3445"/>
                <a:ext cx="363" cy="250"/>
              </a:xfrm>
              <a:prstGeom prst="rect">
                <a:avLst/>
              </a:prstGeom>
              <a:noFill/>
              <a:ln w="19050">
                <a:noFill/>
                <a:miter lim="800000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solidFill>
                      <a:srgbClr val="000066"/>
                    </a:solidFill>
                  </a:rPr>
                  <a:t>l</a:t>
                </a:r>
              </a:p>
            </p:txBody>
          </p:sp>
          <p:sp>
            <p:nvSpPr>
              <p:cNvPr id="395277" name="Text Box 13"/>
              <p:cNvSpPr txBox="1">
                <a:spLocks noChangeArrowheads="1"/>
              </p:cNvSpPr>
              <p:nvPr/>
            </p:nvSpPr>
            <p:spPr bwMode="auto">
              <a:xfrm>
                <a:off x="3560" y="3009"/>
                <a:ext cx="227" cy="250"/>
              </a:xfrm>
              <a:prstGeom prst="rect">
                <a:avLst/>
              </a:prstGeom>
              <a:noFill/>
              <a:ln w="19050">
                <a:noFill/>
                <a:miter lim="800000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solidFill>
                      <a:srgbClr val="000066"/>
                    </a:solidFill>
                  </a:rPr>
                  <a:t>S</a:t>
                </a:r>
              </a:p>
            </p:txBody>
          </p:sp>
          <p:sp>
            <p:nvSpPr>
              <p:cNvPr id="395278" name="Freeform 14"/>
              <p:cNvSpPr/>
              <p:nvPr/>
            </p:nvSpPr>
            <p:spPr bwMode="auto">
              <a:xfrm flipH="1">
                <a:off x="2273" y="2782"/>
                <a:ext cx="121" cy="330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28575" cap="flat" cmpd="sng">
                <a:solidFill>
                  <a:srgbClr val="00808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5279" name="Freeform 15"/>
              <p:cNvSpPr/>
              <p:nvPr/>
            </p:nvSpPr>
            <p:spPr bwMode="auto">
              <a:xfrm flipV="1">
                <a:off x="2154" y="3108"/>
                <a:ext cx="122" cy="330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28575" cap="flat" cmpd="sng">
                <a:solidFill>
                  <a:srgbClr val="00808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5280" name="Freeform 16"/>
              <p:cNvSpPr/>
              <p:nvPr/>
            </p:nvSpPr>
            <p:spPr bwMode="auto">
              <a:xfrm flipH="1">
                <a:off x="2095" y="2785"/>
                <a:ext cx="121" cy="330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28575" cap="flat" cmpd="sng">
                <a:solidFill>
                  <a:srgbClr val="00808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5281" name="Freeform 17"/>
              <p:cNvSpPr/>
              <p:nvPr/>
            </p:nvSpPr>
            <p:spPr bwMode="auto">
              <a:xfrm flipV="1">
                <a:off x="1976" y="3111"/>
                <a:ext cx="122" cy="330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28575" cap="flat" cmpd="sng">
                <a:solidFill>
                  <a:srgbClr val="00808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5282" name="Freeform 18"/>
              <p:cNvSpPr/>
              <p:nvPr/>
            </p:nvSpPr>
            <p:spPr bwMode="auto">
              <a:xfrm flipH="1">
                <a:off x="2458" y="2785"/>
                <a:ext cx="121" cy="330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28575" cap="flat" cmpd="sng">
                <a:solidFill>
                  <a:srgbClr val="00808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5283" name="Freeform 19"/>
              <p:cNvSpPr/>
              <p:nvPr/>
            </p:nvSpPr>
            <p:spPr bwMode="auto">
              <a:xfrm flipV="1">
                <a:off x="2339" y="3105"/>
                <a:ext cx="122" cy="330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28575" cap="flat" cmpd="sng">
                <a:solidFill>
                  <a:srgbClr val="00808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5284" name="Freeform 20"/>
              <p:cNvSpPr/>
              <p:nvPr/>
            </p:nvSpPr>
            <p:spPr bwMode="auto">
              <a:xfrm flipH="1">
                <a:off x="2639" y="2785"/>
                <a:ext cx="121" cy="330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28575" cap="flat" cmpd="sng">
                <a:solidFill>
                  <a:srgbClr val="00808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5285" name="Freeform 21"/>
              <p:cNvSpPr/>
              <p:nvPr/>
            </p:nvSpPr>
            <p:spPr bwMode="auto">
              <a:xfrm flipV="1">
                <a:off x="2520" y="3105"/>
                <a:ext cx="122" cy="330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28575" cap="flat" cmpd="sng">
                <a:solidFill>
                  <a:srgbClr val="00808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5286" name="Freeform 22"/>
              <p:cNvSpPr/>
              <p:nvPr/>
            </p:nvSpPr>
            <p:spPr bwMode="auto">
              <a:xfrm flipH="1">
                <a:off x="2820" y="2785"/>
                <a:ext cx="121" cy="330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28575" cap="flat" cmpd="sng">
                <a:solidFill>
                  <a:srgbClr val="00808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5287" name="Freeform 23"/>
              <p:cNvSpPr/>
              <p:nvPr/>
            </p:nvSpPr>
            <p:spPr bwMode="auto">
              <a:xfrm flipV="1">
                <a:off x="2701" y="3111"/>
                <a:ext cx="122" cy="330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28575" cap="flat" cmpd="sng">
                <a:solidFill>
                  <a:srgbClr val="00808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5288" name="Freeform 24"/>
              <p:cNvSpPr/>
              <p:nvPr/>
            </p:nvSpPr>
            <p:spPr bwMode="auto">
              <a:xfrm flipH="1">
                <a:off x="3002" y="2785"/>
                <a:ext cx="121" cy="330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28575" cap="flat" cmpd="sng">
                <a:solidFill>
                  <a:srgbClr val="00808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5289" name="Freeform 25"/>
              <p:cNvSpPr/>
              <p:nvPr/>
            </p:nvSpPr>
            <p:spPr bwMode="auto">
              <a:xfrm flipV="1">
                <a:off x="2883" y="3105"/>
                <a:ext cx="122" cy="330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28575" cap="flat" cmpd="sng">
                <a:solidFill>
                  <a:srgbClr val="00808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5290" name="Freeform 26"/>
              <p:cNvSpPr/>
              <p:nvPr/>
            </p:nvSpPr>
            <p:spPr bwMode="auto">
              <a:xfrm flipH="1">
                <a:off x="3183" y="2785"/>
                <a:ext cx="121" cy="330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28575" cap="flat" cmpd="sng">
                <a:solidFill>
                  <a:srgbClr val="00808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5291" name="Freeform 27"/>
              <p:cNvSpPr/>
              <p:nvPr/>
            </p:nvSpPr>
            <p:spPr bwMode="auto">
              <a:xfrm flipV="1">
                <a:off x="3064" y="3105"/>
                <a:ext cx="122" cy="330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28575" cap="flat" cmpd="sng">
                <a:solidFill>
                  <a:srgbClr val="00808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5292" name="Freeform 28"/>
              <p:cNvSpPr/>
              <p:nvPr/>
            </p:nvSpPr>
            <p:spPr bwMode="auto">
              <a:xfrm flipH="1">
                <a:off x="3365" y="2785"/>
                <a:ext cx="121" cy="330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28575" cap="flat" cmpd="sng">
                <a:solidFill>
                  <a:srgbClr val="00808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5293" name="Freeform 29"/>
              <p:cNvSpPr/>
              <p:nvPr/>
            </p:nvSpPr>
            <p:spPr bwMode="auto">
              <a:xfrm flipV="1">
                <a:off x="3246" y="3105"/>
                <a:ext cx="122" cy="330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28575" cap="flat" cmpd="sng">
                <a:solidFill>
                  <a:srgbClr val="00808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95294" name="Group 30"/>
              <p:cNvGrpSpPr/>
              <p:nvPr/>
            </p:nvGrpSpPr>
            <p:grpSpPr bwMode="auto">
              <a:xfrm flipH="1">
                <a:off x="1966" y="2791"/>
                <a:ext cx="1611" cy="648"/>
                <a:chOff x="3478" y="1032"/>
                <a:chExt cx="1611" cy="648"/>
              </a:xfrm>
            </p:grpSpPr>
            <p:sp>
              <p:nvSpPr>
                <p:cNvPr id="395295" name="Freeform 31"/>
                <p:cNvSpPr/>
                <p:nvPr/>
              </p:nvSpPr>
              <p:spPr bwMode="auto">
                <a:xfrm>
                  <a:off x="3478" y="1032"/>
                  <a:ext cx="81" cy="326"/>
                </a:xfrm>
                <a:custGeom>
                  <a:avLst/>
                  <a:gdLst/>
                  <a:ahLst/>
                  <a:cxnLst>
                    <a:cxn ang="0">
                      <a:pos x="0" y="52"/>
                    </a:cxn>
                    <a:cxn ang="0">
                      <a:pos x="33" y="14"/>
                    </a:cxn>
                    <a:cxn ang="0">
                      <a:pos x="63" y="50"/>
                    </a:cxn>
                    <a:cxn ang="0">
                      <a:pos x="81" y="314"/>
                    </a:cxn>
                  </a:cxnLst>
                  <a:rect l="0" t="0" r="r" b="b"/>
                  <a:pathLst>
                    <a:path w="81" h="314">
                      <a:moveTo>
                        <a:pt x="0" y="52"/>
                      </a:moveTo>
                      <a:cubicBezTo>
                        <a:pt x="11" y="33"/>
                        <a:pt x="23" y="14"/>
                        <a:pt x="33" y="14"/>
                      </a:cubicBezTo>
                      <a:cubicBezTo>
                        <a:pt x="43" y="14"/>
                        <a:pt x="55" y="0"/>
                        <a:pt x="63" y="50"/>
                      </a:cubicBezTo>
                      <a:cubicBezTo>
                        <a:pt x="71" y="100"/>
                        <a:pt x="76" y="268"/>
                        <a:pt x="81" y="31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5296" name="Freeform 32"/>
                <p:cNvSpPr/>
                <p:nvPr/>
              </p:nvSpPr>
              <p:spPr bwMode="auto">
                <a:xfrm flipH="1" flipV="1">
                  <a:off x="3557" y="1348"/>
                  <a:ext cx="81" cy="326"/>
                </a:xfrm>
                <a:custGeom>
                  <a:avLst/>
                  <a:gdLst/>
                  <a:ahLst/>
                  <a:cxnLst>
                    <a:cxn ang="0">
                      <a:pos x="0" y="52"/>
                    </a:cxn>
                    <a:cxn ang="0">
                      <a:pos x="33" y="14"/>
                    </a:cxn>
                    <a:cxn ang="0">
                      <a:pos x="63" y="50"/>
                    </a:cxn>
                    <a:cxn ang="0">
                      <a:pos x="81" y="314"/>
                    </a:cxn>
                  </a:cxnLst>
                  <a:rect l="0" t="0" r="r" b="b"/>
                  <a:pathLst>
                    <a:path w="81" h="314">
                      <a:moveTo>
                        <a:pt x="0" y="52"/>
                      </a:moveTo>
                      <a:cubicBezTo>
                        <a:pt x="11" y="33"/>
                        <a:pt x="23" y="14"/>
                        <a:pt x="33" y="14"/>
                      </a:cubicBezTo>
                      <a:cubicBezTo>
                        <a:pt x="43" y="14"/>
                        <a:pt x="55" y="0"/>
                        <a:pt x="63" y="50"/>
                      </a:cubicBezTo>
                      <a:cubicBezTo>
                        <a:pt x="71" y="100"/>
                        <a:pt x="76" y="268"/>
                        <a:pt x="81" y="31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5297" name="Freeform 33"/>
                <p:cNvSpPr/>
                <p:nvPr/>
              </p:nvSpPr>
              <p:spPr bwMode="auto">
                <a:xfrm>
                  <a:off x="3659" y="1032"/>
                  <a:ext cx="81" cy="326"/>
                </a:xfrm>
                <a:custGeom>
                  <a:avLst/>
                  <a:gdLst/>
                  <a:ahLst/>
                  <a:cxnLst>
                    <a:cxn ang="0">
                      <a:pos x="0" y="52"/>
                    </a:cxn>
                    <a:cxn ang="0">
                      <a:pos x="33" y="14"/>
                    </a:cxn>
                    <a:cxn ang="0">
                      <a:pos x="63" y="50"/>
                    </a:cxn>
                    <a:cxn ang="0">
                      <a:pos x="81" y="314"/>
                    </a:cxn>
                  </a:cxnLst>
                  <a:rect l="0" t="0" r="r" b="b"/>
                  <a:pathLst>
                    <a:path w="81" h="314">
                      <a:moveTo>
                        <a:pt x="0" y="52"/>
                      </a:moveTo>
                      <a:cubicBezTo>
                        <a:pt x="11" y="33"/>
                        <a:pt x="23" y="14"/>
                        <a:pt x="33" y="14"/>
                      </a:cubicBezTo>
                      <a:cubicBezTo>
                        <a:pt x="43" y="14"/>
                        <a:pt x="55" y="0"/>
                        <a:pt x="63" y="50"/>
                      </a:cubicBezTo>
                      <a:cubicBezTo>
                        <a:pt x="71" y="100"/>
                        <a:pt x="76" y="268"/>
                        <a:pt x="81" y="31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5298" name="Freeform 34"/>
                <p:cNvSpPr/>
                <p:nvPr/>
              </p:nvSpPr>
              <p:spPr bwMode="auto">
                <a:xfrm flipH="1" flipV="1">
                  <a:off x="3738" y="1348"/>
                  <a:ext cx="81" cy="326"/>
                </a:xfrm>
                <a:custGeom>
                  <a:avLst/>
                  <a:gdLst/>
                  <a:ahLst/>
                  <a:cxnLst>
                    <a:cxn ang="0">
                      <a:pos x="0" y="52"/>
                    </a:cxn>
                    <a:cxn ang="0">
                      <a:pos x="33" y="14"/>
                    </a:cxn>
                    <a:cxn ang="0">
                      <a:pos x="63" y="50"/>
                    </a:cxn>
                    <a:cxn ang="0">
                      <a:pos x="81" y="314"/>
                    </a:cxn>
                  </a:cxnLst>
                  <a:rect l="0" t="0" r="r" b="b"/>
                  <a:pathLst>
                    <a:path w="81" h="314">
                      <a:moveTo>
                        <a:pt x="0" y="52"/>
                      </a:moveTo>
                      <a:cubicBezTo>
                        <a:pt x="11" y="33"/>
                        <a:pt x="23" y="14"/>
                        <a:pt x="33" y="14"/>
                      </a:cubicBezTo>
                      <a:cubicBezTo>
                        <a:pt x="43" y="14"/>
                        <a:pt x="55" y="0"/>
                        <a:pt x="63" y="50"/>
                      </a:cubicBezTo>
                      <a:cubicBezTo>
                        <a:pt x="71" y="100"/>
                        <a:pt x="76" y="268"/>
                        <a:pt x="81" y="31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5299" name="Freeform 35"/>
                <p:cNvSpPr/>
                <p:nvPr/>
              </p:nvSpPr>
              <p:spPr bwMode="auto">
                <a:xfrm>
                  <a:off x="3839" y="1032"/>
                  <a:ext cx="81" cy="326"/>
                </a:xfrm>
                <a:custGeom>
                  <a:avLst/>
                  <a:gdLst/>
                  <a:ahLst/>
                  <a:cxnLst>
                    <a:cxn ang="0">
                      <a:pos x="0" y="52"/>
                    </a:cxn>
                    <a:cxn ang="0">
                      <a:pos x="33" y="14"/>
                    </a:cxn>
                    <a:cxn ang="0">
                      <a:pos x="63" y="50"/>
                    </a:cxn>
                    <a:cxn ang="0">
                      <a:pos x="81" y="314"/>
                    </a:cxn>
                  </a:cxnLst>
                  <a:rect l="0" t="0" r="r" b="b"/>
                  <a:pathLst>
                    <a:path w="81" h="314">
                      <a:moveTo>
                        <a:pt x="0" y="52"/>
                      </a:moveTo>
                      <a:cubicBezTo>
                        <a:pt x="11" y="33"/>
                        <a:pt x="23" y="14"/>
                        <a:pt x="33" y="14"/>
                      </a:cubicBezTo>
                      <a:cubicBezTo>
                        <a:pt x="43" y="14"/>
                        <a:pt x="55" y="0"/>
                        <a:pt x="63" y="50"/>
                      </a:cubicBezTo>
                      <a:cubicBezTo>
                        <a:pt x="71" y="100"/>
                        <a:pt x="76" y="268"/>
                        <a:pt x="81" y="31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5300" name="Freeform 36"/>
                <p:cNvSpPr/>
                <p:nvPr/>
              </p:nvSpPr>
              <p:spPr bwMode="auto">
                <a:xfrm flipH="1" flipV="1">
                  <a:off x="3918" y="1354"/>
                  <a:ext cx="81" cy="326"/>
                </a:xfrm>
                <a:custGeom>
                  <a:avLst/>
                  <a:gdLst/>
                  <a:ahLst/>
                  <a:cxnLst>
                    <a:cxn ang="0">
                      <a:pos x="0" y="52"/>
                    </a:cxn>
                    <a:cxn ang="0">
                      <a:pos x="33" y="14"/>
                    </a:cxn>
                    <a:cxn ang="0">
                      <a:pos x="63" y="50"/>
                    </a:cxn>
                    <a:cxn ang="0">
                      <a:pos x="81" y="314"/>
                    </a:cxn>
                  </a:cxnLst>
                  <a:rect l="0" t="0" r="r" b="b"/>
                  <a:pathLst>
                    <a:path w="81" h="314">
                      <a:moveTo>
                        <a:pt x="0" y="52"/>
                      </a:moveTo>
                      <a:cubicBezTo>
                        <a:pt x="11" y="33"/>
                        <a:pt x="23" y="14"/>
                        <a:pt x="33" y="14"/>
                      </a:cubicBezTo>
                      <a:cubicBezTo>
                        <a:pt x="43" y="14"/>
                        <a:pt x="55" y="0"/>
                        <a:pt x="63" y="50"/>
                      </a:cubicBezTo>
                      <a:cubicBezTo>
                        <a:pt x="71" y="100"/>
                        <a:pt x="76" y="268"/>
                        <a:pt x="81" y="31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5301" name="Freeform 37"/>
                <p:cNvSpPr/>
                <p:nvPr/>
              </p:nvSpPr>
              <p:spPr bwMode="auto">
                <a:xfrm>
                  <a:off x="4023" y="1032"/>
                  <a:ext cx="81" cy="326"/>
                </a:xfrm>
                <a:custGeom>
                  <a:avLst/>
                  <a:gdLst/>
                  <a:ahLst/>
                  <a:cxnLst>
                    <a:cxn ang="0">
                      <a:pos x="0" y="52"/>
                    </a:cxn>
                    <a:cxn ang="0">
                      <a:pos x="33" y="14"/>
                    </a:cxn>
                    <a:cxn ang="0">
                      <a:pos x="63" y="50"/>
                    </a:cxn>
                    <a:cxn ang="0">
                      <a:pos x="81" y="314"/>
                    </a:cxn>
                  </a:cxnLst>
                  <a:rect l="0" t="0" r="r" b="b"/>
                  <a:pathLst>
                    <a:path w="81" h="314">
                      <a:moveTo>
                        <a:pt x="0" y="52"/>
                      </a:moveTo>
                      <a:cubicBezTo>
                        <a:pt x="11" y="33"/>
                        <a:pt x="23" y="14"/>
                        <a:pt x="33" y="14"/>
                      </a:cubicBezTo>
                      <a:cubicBezTo>
                        <a:pt x="43" y="14"/>
                        <a:pt x="55" y="0"/>
                        <a:pt x="63" y="50"/>
                      </a:cubicBezTo>
                      <a:cubicBezTo>
                        <a:pt x="71" y="100"/>
                        <a:pt x="76" y="268"/>
                        <a:pt x="81" y="31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5302" name="Freeform 38"/>
                <p:cNvSpPr/>
                <p:nvPr/>
              </p:nvSpPr>
              <p:spPr bwMode="auto">
                <a:xfrm flipH="1" flipV="1">
                  <a:off x="4102" y="1354"/>
                  <a:ext cx="81" cy="326"/>
                </a:xfrm>
                <a:custGeom>
                  <a:avLst/>
                  <a:gdLst/>
                  <a:ahLst/>
                  <a:cxnLst>
                    <a:cxn ang="0">
                      <a:pos x="0" y="52"/>
                    </a:cxn>
                    <a:cxn ang="0">
                      <a:pos x="33" y="14"/>
                    </a:cxn>
                    <a:cxn ang="0">
                      <a:pos x="63" y="50"/>
                    </a:cxn>
                    <a:cxn ang="0">
                      <a:pos x="81" y="314"/>
                    </a:cxn>
                  </a:cxnLst>
                  <a:rect l="0" t="0" r="r" b="b"/>
                  <a:pathLst>
                    <a:path w="81" h="314">
                      <a:moveTo>
                        <a:pt x="0" y="52"/>
                      </a:moveTo>
                      <a:cubicBezTo>
                        <a:pt x="11" y="33"/>
                        <a:pt x="23" y="14"/>
                        <a:pt x="33" y="14"/>
                      </a:cubicBezTo>
                      <a:cubicBezTo>
                        <a:pt x="43" y="14"/>
                        <a:pt x="55" y="0"/>
                        <a:pt x="63" y="50"/>
                      </a:cubicBezTo>
                      <a:cubicBezTo>
                        <a:pt x="71" y="100"/>
                        <a:pt x="76" y="268"/>
                        <a:pt x="81" y="31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5303" name="Freeform 39"/>
                <p:cNvSpPr/>
                <p:nvPr/>
              </p:nvSpPr>
              <p:spPr bwMode="auto">
                <a:xfrm>
                  <a:off x="4204" y="1032"/>
                  <a:ext cx="81" cy="326"/>
                </a:xfrm>
                <a:custGeom>
                  <a:avLst/>
                  <a:gdLst/>
                  <a:ahLst/>
                  <a:cxnLst>
                    <a:cxn ang="0">
                      <a:pos x="0" y="52"/>
                    </a:cxn>
                    <a:cxn ang="0">
                      <a:pos x="33" y="14"/>
                    </a:cxn>
                    <a:cxn ang="0">
                      <a:pos x="63" y="50"/>
                    </a:cxn>
                    <a:cxn ang="0">
                      <a:pos x="81" y="314"/>
                    </a:cxn>
                  </a:cxnLst>
                  <a:rect l="0" t="0" r="r" b="b"/>
                  <a:pathLst>
                    <a:path w="81" h="314">
                      <a:moveTo>
                        <a:pt x="0" y="52"/>
                      </a:moveTo>
                      <a:cubicBezTo>
                        <a:pt x="11" y="33"/>
                        <a:pt x="23" y="14"/>
                        <a:pt x="33" y="14"/>
                      </a:cubicBezTo>
                      <a:cubicBezTo>
                        <a:pt x="43" y="14"/>
                        <a:pt x="55" y="0"/>
                        <a:pt x="63" y="50"/>
                      </a:cubicBezTo>
                      <a:cubicBezTo>
                        <a:pt x="71" y="100"/>
                        <a:pt x="76" y="268"/>
                        <a:pt x="81" y="31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5304" name="Freeform 40"/>
                <p:cNvSpPr/>
                <p:nvPr/>
              </p:nvSpPr>
              <p:spPr bwMode="auto">
                <a:xfrm flipH="1" flipV="1">
                  <a:off x="4283" y="1348"/>
                  <a:ext cx="81" cy="326"/>
                </a:xfrm>
                <a:custGeom>
                  <a:avLst/>
                  <a:gdLst/>
                  <a:ahLst/>
                  <a:cxnLst>
                    <a:cxn ang="0">
                      <a:pos x="0" y="52"/>
                    </a:cxn>
                    <a:cxn ang="0">
                      <a:pos x="33" y="14"/>
                    </a:cxn>
                    <a:cxn ang="0">
                      <a:pos x="63" y="50"/>
                    </a:cxn>
                    <a:cxn ang="0">
                      <a:pos x="81" y="314"/>
                    </a:cxn>
                  </a:cxnLst>
                  <a:rect l="0" t="0" r="r" b="b"/>
                  <a:pathLst>
                    <a:path w="81" h="314">
                      <a:moveTo>
                        <a:pt x="0" y="52"/>
                      </a:moveTo>
                      <a:cubicBezTo>
                        <a:pt x="11" y="33"/>
                        <a:pt x="23" y="14"/>
                        <a:pt x="33" y="14"/>
                      </a:cubicBezTo>
                      <a:cubicBezTo>
                        <a:pt x="43" y="14"/>
                        <a:pt x="55" y="0"/>
                        <a:pt x="63" y="50"/>
                      </a:cubicBezTo>
                      <a:cubicBezTo>
                        <a:pt x="71" y="100"/>
                        <a:pt x="76" y="268"/>
                        <a:pt x="81" y="31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5305" name="Freeform 41"/>
                <p:cNvSpPr/>
                <p:nvPr/>
              </p:nvSpPr>
              <p:spPr bwMode="auto">
                <a:xfrm>
                  <a:off x="4384" y="1032"/>
                  <a:ext cx="81" cy="326"/>
                </a:xfrm>
                <a:custGeom>
                  <a:avLst/>
                  <a:gdLst/>
                  <a:ahLst/>
                  <a:cxnLst>
                    <a:cxn ang="0">
                      <a:pos x="0" y="52"/>
                    </a:cxn>
                    <a:cxn ang="0">
                      <a:pos x="33" y="14"/>
                    </a:cxn>
                    <a:cxn ang="0">
                      <a:pos x="63" y="50"/>
                    </a:cxn>
                    <a:cxn ang="0">
                      <a:pos x="81" y="314"/>
                    </a:cxn>
                  </a:cxnLst>
                  <a:rect l="0" t="0" r="r" b="b"/>
                  <a:pathLst>
                    <a:path w="81" h="314">
                      <a:moveTo>
                        <a:pt x="0" y="52"/>
                      </a:moveTo>
                      <a:cubicBezTo>
                        <a:pt x="11" y="33"/>
                        <a:pt x="23" y="14"/>
                        <a:pt x="33" y="14"/>
                      </a:cubicBezTo>
                      <a:cubicBezTo>
                        <a:pt x="43" y="14"/>
                        <a:pt x="55" y="0"/>
                        <a:pt x="63" y="50"/>
                      </a:cubicBezTo>
                      <a:cubicBezTo>
                        <a:pt x="71" y="100"/>
                        <a:pt x="76" y="268"/>
                        <a:pt x="81" y="31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5306" name="Freeform 42"/>
                <p:cNvSpPr/>
                <p:nvPr/>
              </p:nvSpPr>
              <p:spPr bwMode="auto">
                <a:xfrm flipH="1" flipV="1">
                  <a:off x="4463" y="1354"/>
                  <a:ext cx="81" cy="326"/>
                </a:xfrm>
                <a:custGeom>
                  <a:avLst/>
                  <a:gdLst/>
                  <a:ahLst/>
                  <a:cxnLst>
                    <a:cxn ang="0">
                      <a:pos x="0" y="52"/>
                    </a:cxn>
                    <a:cxn ang="0">
                      <a:pos x="33" y="14"/>
                    </a:cxn>
                    <a:cxn ang="0">
                      <a:pos x="63" y="50"/>
                    </a:cxn>
                    <a:cxn ang="0">
                      <a:pos x="81" y="314"/>
                    </a:cxn>
                  </a:cxnLst>
                  <a:rect l="0" t="0" r="r" b="b"/>
                  <a:pathLst>
                    <a:path w="81" h="314">
                      <a:moveTo>
                        <a:pt x="0" y="52"/>
                      </a:moveTo>
                      <a:cubicBezTo>
                        <a:pt x="11" y="33"/>
                        <a:pt x="23" y="14"/>
                        <a:pt x="33" y="14"/>
                      </a:cubicBezTo>
                      <a:cubicBezTo>
                        <a:pt x="43" y="14"/>
                        <a:pt x="55" y="0"/>
                        <a:pt x="63" y="50"/>
                      </a:cubicBezTo>
                      <a:cubicBezTo>
                        <a:pt x="71" y="100"/>
                        <a:pt x="76" y="268"/>
                        <a:pt x="81" y="31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5307" name="Freeform 43"/>
                <p:cNvSpPr/>
                <p:nvPr/>
              </p:nvSpPr>
              <p:spPr bwMode="auto">
                <a:xfrm>
                  <a:off x="4568" y="1032"/>
                  <a:ext cx="81" cy="326"/>
                </a:xfrm>
                <a:custGeom>
                  <a:avLst/>
                  <a:gdLst/>
                  <a:ahLst/>
                  <a:cxnLst>
                    <a:cxn ang="0">
                      <a:pos x="0" y="52"/>
                    </a:cxn>
                    <a:cxn ang="0">
                      <a:pos x="33" y="14"/>
                    </a:cxn>
                    <a:cxn ang="0">
                      <a:pos x="63" y="50"/>
                    </a:cxn>
                    <a:cxn ang="0">
                      <a:pos x="81" y="314"/>
                    </a:cxn>
                  </a:cxnLst>
                  <a:rect l="0" t="0" r="r" b="b"/>
                  <a:pathLst>
                    <a:path w="81" h="314">
                      <a:moveTo>
                        <a:pt x="0" y="52"/>
                      </a:moveTo>
                      <a:cubicBezTo>
                        <a:pt x="11" y="33"/>
                        <a:pt x="23" y="14"/>
                        <a:pt x="33" y="14"/>
                      </a:cubicBezTo>
                      <a:cubicBezTo>
                        <a:pt x="43" y="14"/>
                        <a:pt x="55" y="0"/>
                        <a:pt x="63" y="50"/>
                      </a:cubicBezTo>
                      <a:cubicBezTo>
                        <a:pt x="71" y="100"/>
                        <a:pt x="76" y="268"/>
                        <a:pt x="81" y="31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5308" name="Freeform 44"/>
                <p:cNvSpPr/>
                <p:nvPr/>
              </p:nvSpPr>
              <p:spPr bwMode="auto">
                <a:xfrm flipH="1" flipV="1">
                  <a:off x="4647" y="1354"/>
                  <a:ext cx="81" cy="326"/>
                </a:xfrm>
                <a:custGeom>
                  <a:avLst/>
                  <a:gdLst/>
                  <a:ahLst/>
                  <a:cxnLst>
                    <a:cxn ang="0">
                      <a:pos x="0" y="52"/>
                    </a:cxn>
                    <a:cxn ang="0">
                      <a:pos x="33" y="14"/>
                    </a:cxn>
                    <a:cxn ang="0">
                      <a:pos x="63" y="50"/>
                    </a:cxn>
                    <a:cxn ang="0">
                      <a:pos x="81" y="314"/>
                    </a:cxn>
                  </a:cxnLst>
                  <a:rect l="0" t="0" r="r" b="b"/>
                  <a:pathLst>
                    <a:path w="81" h="314">
                      <a:moveTo>
                        <a:pt x="0" y="52"/>
                      </a:moveTo>
                      <a:cubicBezTo>
                        <a:pt x="11" y="33"/>
                        <a:pt x="23" y="14"/>
                        <a:pt x="33" y="14"/>
                      </a:cubicBezTo>
                      <a:cubicBezTo>
                        <a:pt x="43" y="14"/>
                        <a:pt x="55" y="0"/>
                        <a:pt x="63" y="50"/>
                      </a:cubicBezTo>
                      <a:cubicBezTo>
                        <a:pt x="71" y="100"/>
                        <a:pt x="76" y="268"/>
                        <a:pt x="81" y="31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5309" name="Freeform 45"/>
                <p:cNvSpPr/>
                <p:nvPr/>
              </p:nvSpPr>
              <p:spPr bwMode="auto">
                <a:xfrm>
                  <a:off x="4749" y="1032"/>
                  <a:ext cx="81" cy="326"/>
                </a:xfrm>
                <a:custGeom>
                  <a:avLst/>
                  <a:gdLst/>
                  <a:ahLst/>
                  <a:cxnLst>
                    <a:cxn ang="0">
                      <a:pos x="0" y="52"/>
                    </a:cxn>
                    <a:cxn ang="0">
                      <a:pos x="33" y="14"/>
                    </a:cxn>
                    <a:cxn ang="0">
                      <a:pos x="63" y="50"/>
                    </a:cxn>
                    <a:cxn ang="0">
                      <a:pos x="81" y="314"/>
                    </a:cxn>
                  </a:cxnLst>
                  <a:rect l="0" t="0" r="r" b="b"/>
                  <a:pathLst>
                    <a:path w="81" h="314">
                      <a:moveTo>
                        <a:pt x="0" y="52"/>
                      </a:moveTo>
                      <a:cubicBezTo>
                        <a:pt x="11" y="33"/>
                        <a:pt x="23" y="14"/>
                        <a:pt x="33" y="14"/>
                      </a:cubicBezTo>
                      <a:cubicBezTo>
                        <a:pt x="43" y="14"/>
                        <a:pt x="55" y="0"/>
                        <a:pt x="63" y="50"/>
                      </a:cubicBezTo>
                      <a:cubicBezTo>
                        <a:pt x="71" y="100"/>
                        <a:pt x="76" y="268"/>
                        <a:pt x="81" y="31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5310" name="Freeform 46"/>
                <p:cNvSpPr/>
                <p:nvPr/>
              </p:nvSpPr>
              <p:spPr bwMode="auto">
                <a:xfrm flipH="1" flipV="1">
                  <a:off x="4828" y="1354"/>
                  <a:ext cx="81" cy="326"/>
                </a:xfrm>
                <a:custGeom>
                  <a:avLst/>
                  <a:gdLst/>
                  <a:ahLst/>
                  <a:cxnLst>
                    <a:cxn ang="0">
                      <a:pos x="0" y="52"/>
                    </a:cxn>
                    <a:cxn ang="0">
                      <a:pos x="33" y="14"/>
                    </a:cxn>
                    <a:cxn ang="0">
                      <a:pos x="63" y="50"/>
                    </a:cxn>
                    <a:cxn ang="0">
                      <a:pos x="81" y="314"/>
                    </a:cxn>
                  </a:cxnLst>
                  <a:rect l="0" t="0" r="r" b="b"/>
                  <a:pathLst>
                    <a:path w="81" h="314">
                      <a:moveTo>
                        <a:pt x="0" y="52"/>
                      </a:moveTo>
                      <a:cubicBezTo>
                        <a:pt x="11" y="33"/>
                        <a:pt x="23" y="14"/>
                        <a:pt x="33" y="14"/>
                      </a:cubicBezTo>
                      <a:cubicBezTo>
                        <a:pt x="43" y="14"/>
                        <a:pt x="55" y="0"/>
                        <a:pt x="63" y="50"/>
                      </a:cubicBezTo>
                      <a:cubicBezTo>
                        <a:pt x="71" y="100"/>
                        <a:pt x="76" y="268"/>
                        <a:pt x="81" y="31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5311" name="Freeform 47"/>
                <p:cNvSpPr/>
                <p:nvPr/>
              </p:nvSpPr>
              <p:spPr bwMode="auto">
                <a:xfrm>
                  <a:off x="4929" y="1032"/>
                  <a:ext cx="81" cy="326"/>
                </a:xfrm>
                <a:custGeom>
                  <a:avLst/>
                  <a:gdLst/>
                  <a:ahLst/>
                  <a:cxnLst>
                    <a:cxn ang="0">
                      <a:pos x="0" y="52"/>
                    </a:cxn>
                    <a:cxn ang="0">
                      <a:pos x="33" y="14"/>
                    </a:cxn>
                    <a:cxn ang="0">
                      <a:pos x="63" y="50"/>
                    </a:cxn>
                    <a:cxn ang="0">
                      <a:pos x="81" y="314"/>
                    </a:cxn>
                  </a:cxnLst>
                  <a:rect l="0" t="0" r="r" b="b"/>
                  <a:pathLst>
                    <a:path w="81" h="314">
                      <a:moveTo>
                        <a:pt x="0" y="52"/>
                      </a:moveTo>
                      <a:cubicBezTo>
                        <a:pt x="11" y="33"/>
                        <a:pt x="23" y="14"/>
                        <a:pt x="33" y="14"/>
                      </a:cubicBezTo>
                      <a:cubicBezTo>
                        <a:pt x="43" y="14"/>
                        <a:pt x="55" y="0"/>
                        <a:pt x="63" y="50"/>
                      </a:cubicBezTo>
                      <a:cubicBezTo>
                        <a:pt x="71" y="100"/>
                        <a:pt x="76" y="268"/>
                        <a:pt x="81" y="31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5312" name="Freeform 48"/>
                <p:cNvSpPr/>
                <p:nvPr/>
              </p:nvSpPr>
              <p:spPr bwMode="auto">
                <a:xfrm flipH="1" flipV="1">
                  <a:off x="5008" y="1354"/>
                  <a:ext cx="81" cy="326"/>
                </a:xfrm>
                <a:custGeom>
                  <a:avLst/>
                  <a:gdLst/>
                  <a:ahLst/>
                  <a:cxnLst>
                    <a:cxn ang="0">
                      <a:pos x="0" y="52"/>
                    </a:cxn>
                    <a:cxn ang="0">
                      <a:pos x="33" y="14"/>
                    </a:cxn>
                    <a:cxn ang="0">
                      <a:pos x="63" y="50"/>
                    </a:cxn>
                    <a:cxn ang="0">
                      <a:pos x="81" y="314"/>
                    </a:cxn>
                  </a:cxnLst>
                  <a:rect l="0" t="0" r="r" b="b"/>
                  <a:pathLst>
                    <a:path w="81" h="314">
                      <a:moveTo>
                        <a:pt x="0" y="52"/>
                      </a:moveTo>
                      <a:cubicBezTo>
                        <a:pt x="11" y="33"/>
                        <a:pt x="23" y="14"/>
                        <a:pt x="33" y="14"/>
                      </a:cubicBezTo>
                      <a:cubicBezTo>
                        <a:pt x="43" y="14"/>
                        <a:pt x="55" y="0"/>
                        <a:pt x="63" y="50"/>
                      </a:cubicBezTo>
                      <a:cubicBezTo>
                        <a:pt x="71" y="100"/>
                        <a:pt x="76" y="268"/>
                        <a:pt x="81" y="314"/>
                      </a:cubicBez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sm" len="lg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95313" name="AutoShape 49"/>
              <p:cNvSpPr>
                <a:spLocks noChangeArrowheads="1"/>
              </p:cNvSpPr>
              <p:nvPr/>
            </p:nvSpPr>
            <p:spPr bwMode="auto">
              <a:xfrm rot="5400000" flipH="1">
                <a:off x="2545" y="2160"/>
                <a:ext cx="544" cy="1905"/>
              </a:xfrm>
              <a:prstGeom prst="can">
                <a:avLst>
                  <a:gd name="adj" fmla="val 43627"/>
                </a:avLst>
              </a:prstGeom>
              <a:noFill/>
              <a:ln w="19050">
                <a:solidFill>
                  <a:srgbClr val="993366"/>
                </a:solidFill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95315" name="Object 51"/>
          <p:cNvGraphicFramePr>
            <a:graphicFrameLocks noChangeAspect="1"/>
          </p:cNvGraphicFramePr>
          <p:nvPr/>
        </p:nvGraphicFramePr>
        <p:xfrm>
          <a:off x="1371600" y="2590800"/>
          <a:ext cx="1574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897600" imgH="9448800" progId="">
                  <p:embed/>
                </p:oleObj>
              </mc:Choice>
              <mc:Fallback>
                <p:oleObj name="公式" r:id="rId2" imgW="18897600" imgH="9448800" progId="">
                  <p:embed/>
                  <p:pic>
                    <p:nvPicPr>
                      <p:cNvPr id="0" name="Picture 4" descr="image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90800"/>
                        <a:ext cx="1574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316" name="Object 52"/>
          <p:cNvGraphicFramePr>
            <a:graphicFrameLocks noChangeAspect="1"/>
          </p:cNvGraphicFramePr>
          <p:nvPr/>
        </p:nvGraphicFramePr>
        <p:xfrm>
          <a:off x="1371600" y="3429000"/>
          <a:ext cx="3300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9624000" imgH="9448800" progId="">
                  <p:embed/>
                </p:oleObj>
              </mc:Choice>
              <mc:Fallback>
                <p:oleObj name="公式" r:id="rId4" imgW="39624000" imgH="9448800" progId="">
                  <p:embed/>
                  <p:pic>
                    <p:nvPicPr>
                      <p:cNvPr id="0" name="Picture 3" descr="image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429000"/>
                        <a:ext cx="33004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317" name="Object 53"/>
          <p:cNvGraphicFramePr>
            <a:graphicFrameLocks noChangeAspect="1"/>
          </p:cNvGraphicFramePr>
          <p:nvPr/>
        </p:nvGraphicFramePr>
        <p:xfrm>
          <a:off x="1371600" y="4419600"/>
          <a:ext cx="50530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0655200" imgH="10668000" progId="">
                  <p:embed/>
                </p:oleObj>
              </mc:Choice>
              <mc:Fallback>
                <p:oleObj name="公式" r:id="rId6" imgW="60655200" imgH="10668000" progId="">
                  <p:embed/>
                  <p:pic>
                    <p:nvPicPr>
                      <p:cNvPr id="0" name="Picture 2" descr="image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19600"/>
                        <a:ext cx="505301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318" name="Object 54"/>
          <p:cNvGraphicFramePr>
            <a:graphicFrameLocks noChangeAspect="1"/>
          </p:cNvGraphicFramePr>
          <p:nvPr/>
        </p:nvGraphicFramePr>
        <p:xfrm>
          <a:off x="1371600" y="5486400"/>
          <a:ext cx="65008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8028800" imgH="9753600" progId="">
                  <p:embed/>
                </p:oleObj>
              </mc:Choice>
              <mc:Fallback>
                <p:oleObj name="公式" r:id="rId8" imgW="78028800" imgH="9753600" progId="">
                  <p:embed/>
                  <p:pic>
                    <p:nvPicPr>
                      <p:cNvPr id="0" name="Picture 1" descr="image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486400"/>
                        <a:ext cx="6500813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319" name="Text Box 55"/>
          <p:cNvSpPr txBox="1">
            <a:spLocks noChangeArrowheads="1"/>
          </p:cNvSpPr>
          <p:nvPr/>
        </p:nvSpPr>
        <p:spPr bwMode="auto">
          <a:xfrm>
            <a:off x="609600" y="4665663"/>
            <a:ext cx="4794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/>
              <a:t>(1)</a:t>
            </a:r>
          </a:p>
        </p:txBody>
      </p:sp>
      <p:sp>
        <p:nvSpPr>
          <p:cNvPr id="395320" name="Text Box 56"/>
          <p:cNvSpPr txBox="1">
            <a:spLocks noChangeArrowheads="1"/>
          </p:cNvSpPr>
          <p:nvPr/>
        </p:nvSpPr>
        <p:spPr bwMode="auto">
          <a:xfrm>
            <a:off x="609600" y="5694363"/>
            <a:ext cx="4794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/>
              <a:t>(2)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319" grpId="0"/>
      <p:bldP spid="3953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11.3 </a:t>
            </a:r>
            <a:r>
              <a:rPr lang="zh-CN" altLang="en-US"/>
              <a:t>自感和互感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28EA-A8CC-497C-8F18-C50420606E2D}" type="slidenum">
              <a:rPr lang="en-US" altLang="zh-CN"/>
              <a:pPr/>
              <a:t>13</a:t>
            </a:fld>
            <a:endParaRPr lang="en-US" altLang="zh-CN"/>
          </a:p>
        </p:txBody>
      </p:sp>
      <p:graphicFrame>
        <p:nvGraphicFramePr>
          <p:cNvPr id="396298" name="Object 10"/>
          <p:cNvGraphicFramePr>
            <a:graphicFrameLocks noChangeAspect="1"/>
          </p:cNvGraphicFramePr>
          <p:nvPr/>
        </p:nvGraphicFramePr>
        <p:xfrm>
          <a:off x="1143000" y="1371600"/>
          <a:ext cx="27162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613600" imgH="10058400" progId="">
                  <p:embed/>
                </p:oleObj>
              </mc:Choice>
              <mc:Fallback>
                <p:oleObj name="公式" r:id="rId2" imgW="32613600" imgH="10058400" progId="">
                  <p:embed/>
                  <p:pic>
                    <p:nvPicPr>
                      <p:cNvPr id="0" name="Picture 6" descr="image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27162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9" name="Object 11"/>
          <p:cNvGraphicFramePr>
            <a:graphicFrameLocks noChangeAspect="1"/>
          </p:cNvGraphicFramePr>
          <p:nvPr/>
        </p:nvGraphicFramePr>
        <p:xfrm>
          <a:off x="1143000" y="2362200"/>
          <a:ext cx="2208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6517600" imgH="10972800" progId="">
                  <p:embed/>
                </p:oleObj>
              </mc:Choice>
              <mc:Fallback>
                <p:oleObj name="公式" r:id="rId4" imgW="26517600" imgH="10972800" progId="">
                  <p:embed/>
                  <p:pic>
                    <p:nvPicPr>
                      <p:cNvPr id="0" name="Picture 5" descr="image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62200"/>
                        <a:ext cx="22082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01" name="Object 13"/>
          <p:cNvGraphicFramePr>
            <a:graphicFrameLocks noChangeAspect="1"/>
          </p:cNvGraphicFramePr>
          <p:nvPr/>
        </p:nvGraphicFramePr>
        <p:xfrm>
          <a:off x="6019800" y="2362200"/>
          <a:ext cx="2286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7432000" imgH="10972800" progId="">
                  <p:embed/>
                </p:oleObj>
              </mc:Choice>
              <mc:Fallback>
                <p:oleObj name="公式" r:id="rId6" imgW="27432000" imgH="10972800" progId="">
                  <p:embed/>
                  <p:pic>
                    <p:nvPicPr>
                      <p:cNvPr id="0" name="Picture 4" descr="image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362200"/>
                        <a:ext cx="2286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302" name="Text Box 14"/>
          <p:cNvSpPr txBox="1">
            <a:spLocks noChangeArrowheads="1"/>
          </p:cNvSpPr>
          <p:nvPr/>
        </p:nvSpPr>
        <p:spPr bwMode="auto">
          <a:xfrm>
            <a:off x="4191000" y="2514600"/>
            <a:ext cx="137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同理：</a:t>
            </a:r>
          </a:p>
        </p:txBody>
      </p:sp>
      <p:graphicFrame>
        <p:nvGraphicFramePr>
          <p:cNvPr id="396304" name="Object 16"/>
          <p:cNvGraphicFramePr>
            <a:graphicFrameLocks noChangeAspect="1"/>
          </p:cNvGraphicFramePr>
          <p:nvPr/>
        </p:nvGraphicFramePr>
        <p:xfrm>
          <a:off x="1219200" y="3581400"/>
          <a:ext cx="30718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6880800" imgH="10058400" progId="">
                  <p:embed/>
                </p:oleObj>
              </mc:Choice>
              <mc:Fallback>
                <p:oleObj name="公式" r:id="rId8" imgW="36880800" imgH="10058400" progId="">
                  <p:embed/>
                  <p:pic>
                    <p:nvPicPr>
                      <p:cNvPr id="0" name="Picture 3" descr="image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30718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05" name="Object 17"/>
          <p:cNvGraphicFramePr>
            <a:graphicFrameLocks noChangeAspect="1"/>
          </p:cNvGraphicFramePr>
          <p:nvPr/>
        </p:nvGraphicFramePr>
        <p:xfrm>
          <a:off x="5257800" y="3733800"/>
          <a:ext cx="1473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7678400" imgH="6096000" progId="">
                  <p:embed/>
                </p:oleObj>
              </mc:Choice>
              <mc:Fallback>
                <p:oleObj name="公式" r:id="rId10" imgW="17678400" imgH="6096000" progId="">
                  <p:embed/>
                  <p:pic>
                    <p:nvPicPr>
                      <p:cNvPr id="0" name="Picture 2" descr="image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1473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307" name="Rectangle 19"/>
          <p:cNvSpPr>
            <a:spLocks noChangeArrowheads="1"/>
          </p:cNvSpPr>
          <p:nvPr/>
        </p:nvSpPr>
        <p:spPr bwMode="auto">
          <a:xfrm>
            <a:off x="2057400" y="4800600"/>
            <a:ext cx="197008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一般情况：</a:t>
            </a:r>
          </a:p>
        </p:txBody>
      </p:sp>
      <p:sp>
        <p:nvSpPr>
          <p:cNvPr id="396309" name="Text Box 21"/>
          <p:cNvSpPr txBox="1">
            <a:spLocks noChangeArrowheads="1"/>
          </p:cNvSpPr>
          <p:nvPr/>
        </p:nvSpPr>
        <p:spPr bwMode="auto">
          <a:xfrm>
            <a:off x="1066800" y="5715000"/>
            <a:ext cx="28956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/>
              <a:t>k</a:t>
            </a:r>
            <a:r>
              <a:rPr kumimoji="1" lang="en-US" altLang="zh-CN" sz="2400"/>
              <a:t> </a:t>
            </a:r>
            <a:r>
              <a:rPr kumimoji="1" lang="zh-CN" altLang="en-US" sz="2400"/>
              <a:t>称为“耦合系数”</a:t>
            </a:r>
          </a:p>
        </p:txBody>
      </p:sp>
      <p:sp>
        <p:nvSpPr>
          <p:cNvPr id="396310" name="Text Box 22"/>
          <p:cNvSpPr txBox="1">
            <a:spLocks noChangeArrowheads="1"/>
          </p:cNvSpPr>
          <p:nvPr/>
        </p:nvSpPr>
        <p:spPr bwMode="auto">
          <a:xfrm>
            <a:off x="4267200" y="5715000"/>
            <a:ext cx="18716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0 ≤ </a:t>
            </a:r>
            <a:r>
              <a:rPr lang="en-US" altLang="zh-CN" sz="2400" b="1" i="1"/>
              <a:t>k</a:t>
            </a:r>
            <a:r>
              <a:rPr lang="en-US" altLang="zh-CN" sz="2400"/>
              <a:t> ≤ 1</a:t>
            </a:r>
          </a:p>
        </p:txBody>
      </p:sp>
      <p:graphicFrame>
        <p:nvGraphicFramePr>
          <p:cNvPr id="396311" name="Object 23"/>
          <p:cNvGraphicFramePr>
            <a:graphicFrameLocks noChangeAspect="1"/>
          </p:cNvGraphicFramePr>
          <p:nvPr/>
        </p:nvGraphicFramePr>
        <p:xfrm>
          <a:off x="4267200" y="4800600"/>
          <a:ext cx="165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9812000" imgH="6096000" progId="">
                  <p:embed/>
                </p:oleObj>
              </mc:Choice>
              <mc:Fallback>
                <p:oleObj name="公式" r:id="rId12" imgW="19812000" imgH="6096000" progId="">
                  <p:embed/>
                  <p:pic>
                    <p:nvPicPr>
                      <p:cNvPr id="0" name="Picture 1" descr="image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800600"/>
                        <a:ext cx="1651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312" name="Text Box 24"/>
          <p:cNvSpPr txBox="1">
            <a:spLocks noChangeArrowheads="1"/>
          </p:cNvSpPr>
          <p:nvPr/>
        </p:nvSpPr>
        <p:spPr bwMode="auto">
          <a:xfrm>
            <a:off x="533400" y="1524000"/>
            <a:ext cx="4794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(3)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11.3 </a:t>
            </a:r>
            <a:r>
              <a:rPr lang="zh-CN" altLang="en-US"/>
              <a:t>自感和互感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65D9-2EE2-44CB-86B1-2A577F0C740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97315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4495800" cy="15544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例</a:t>
            </a:r>
            <a:r>
              <a:rPr lang="en-US" altLang="zh-CN" sz="2400"/>
              <a:t>11.13  </a:t>
            </a:r>
            <a:r>
              <a:rPr lang="zh-CN" altLang="en-US" sz="2400">
                <a:sym typeface="Symbol" panose="05050102010706020507" pitchFamily="18" charset="2"/>
              </a:rPr>
              <a:t>有一无限长直导线，与一边长分别为 </a:t>
            </a:r>
            <a:r>
              <a:rPr lang="en-US" altLang="zh-CN" sz="2400" i="1">
                <a:sym typeface="Symbol" panose="05050102010706020507" pitchFamily="18" charset="2"/>
              </a:rPr>
              <a:t>b </a:t>
            </a:r>
            <a:r>
              <a:rPr lang="zh-CN" altLang="en-US" sz="2400">
                <a:sym typeface="Symbol" panose="05050102010706020507" pitchFamily="18" charset="2"/>
              </a:rPr>
              <a:t>和 </a:t>
            </a:r>
            <a:r>
              <a:rPr lang="en-US" altLang="zh-CN" sz="2400" i="1">
                <a:sym typeface="Symbol" panose="05050102010706020507" pitchFamily="18" charset="2"/>
              </a:rPr>
              <a:t>l </a:t>
            </a:r>
            <a:r>
              <a:rPr lang="zh-CN" altLang="en-US" sz="2400">
                <a:sym typeface="Symbol" panose="05050102010706020507" pitchFamily="18" charset="2"/>
              </a:rPr>
              <a:t>的矩形线圈在同一平面内，求它们的互感系数。</a:t>
            </a:r>
            <a:endParaRPr lang="zh-CN" altLang="en-US" sz="2400"/>
          </a:p>
        </p:txBody>
      </p:sp>
      <p:grpSp>
        <p:nvGrpSpPr>
          <p:cNvPr id="397334" name="Group 22"/>
          <p:cNvGrpSpPr/>
          <p:nvPr/>
        </p:nvGrpSpPr>
        <p:grpSpPr bwMode="auto">
          <a:xfrm>
            <a:off x="5957887" y="1524000"/>
            <a:ext cx="2500313" cy="4478338"/>
            <a:chOff x="3515" y="527"/>
            <a:chExt cx="1950" cy="3493"/>
          </a:xfrm>
        </p:grpSpPr>
        <p:sp>
          <p:nvSpPr>
            <p:cNvPr id="397316" name="Rectangle 4"/>
            <p:cNvSpPr>
              <a:spLocks noChangeArrowheads="1"/>
            </p:cNvSpPr>
            <p:nvPr/>
          </p:nvSpPr>
          <p:spPr bwMode="auto">
            <a:xfrm>
              <a:off x="3560" y="527"/>
              <a:ext cx="1905" cy="3493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7317" name="Line 5"/>
            <p:cNvSpPr>
              <a:spLocks noChangeShapeType="1"/>
            </p:cNvSpPr>
            <p:nvPr/>
          </p:nvSpPr>
          <p:spPr bwMode="auto">
            <a:xfrm>
              <a:off x="4275" y="3022"/>
              <a:ext cx="907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7318" name="Line 6"/>
            <p:cNvSpPr>
              <a:spLocks noChangeShapeType="1"/>
            </p:cNvSpPr>
            <p:nvPr/>
          </p:nvSpPr>
          <p:spPr bwMode="auto">
            <a:xfrm>
              <a:off x="4270" y="2944"/>
              <a:ext cx="0" cy="19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7319" name="Line 7"/>
            <p:cNvSpPr>
              <a:spLocks noChangeShapeType="1"/>
            </p:cNvSpPr>
            <p:nvPr/>
          </p:nvSpPr>
          <p:spPr bwMode="auto">
            <a:xfrm>
              <a:off x="3838" y="3022"/>
              <a:ext cx="432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7320" name="Rectangle 8"/>
            <p:cNvSpPr>
              <a:spLocks noChangeArrowheads="1"/>
            </p:cNvSpPr>
            <p:nvPr/>
          </p:nvSpPr>
          <p:spPr bwMode="auto">
            <a:xfrm>
              <a:off x="3742" y="709"/>
              <a:ext cx="90" cy="3085"/>
            </a:xfrm>
            <a:prstGeom prst="rect">
              <a:avLst/>
            </a:prstGeom>
            <a:gradFill rotWithShape="0">
              <a:gsLst>
                <a:gs pos="0">
                  <a:srgbClr val="003399"/>
                </a:gs>
                <a:gs pos="50000">
                  <a:schemeClr val="bg1"/>
                </a:gs>
                <a:gs pos="100000">
                  <a:srgbClr val="003399"/>
                </a:gs>
              </a:gsLst>
              <a:lin ang="0" scaled="1"/>
            </a:gradFill>
            <a:ln w="9525">
              <a:solidFill>
                <a:srgbClr val="0033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7321" name="Rectangle 9"/>
            <p:cNvSpPr>
              <a:spLocks noChangeArrowheads="1"/>
            </p:cNvSpPr>
            <p:nvPr/>
          </p:nvSpPr>
          <p:spPr bwMode="auto">
            <a:xfrm>
              <a:off x="4270" y="1552"/>
              <a:ext cx="912" cy="1248"/>
            </a:xfrm>
            <a:prstGeom prst="rect">
              <a:avLst/>
            </a:prstGeom>
            <a:noFill/>
            <a:ln w="28575">
              <a:solidFill>
                <a:srgbClr val="00808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7322" name="Line 10"/>
            <p:cNvSpPr>
              <a:spLocks noChangeShapeType="1"/>
            </p:cNvSpPr>
            <p:nvPr/>
          </p:nvSpPr>
          <p:spPr bwMode="auto">
            <a:xfrm flipV="1">
              <a:off x="3790" y="1840"/>
              <a:ext cx="0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7323" name="Rectangle 11"/>
            <p:cNvSpPr>
              <a:spLocks noChangeArrowheads="1"/>
            </p:cNvSpPr>
            <p:nvPr/>
          </p:nvSpPr>
          <p:spPr bwMode="auto">
            <a:xfrm>
              <a:off x="3958" y="2977"/>
              <a:ext cx="263" cy="3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  <a:ea typeface="幼圆" panose="02010509060101010101" pitchFamily="49" charset="-122"/>
                </a:rPr>
                <a:t>a</a:t>
              </a:r>
            </a:p>
          </p:txBody>
        </p:sp>
        <p:sp>
          <p:nvSpPr>
            <p:cNvPr id="397324" name="Rectangle 12"/>
            <p:cNvSpPr>
              <a:spLocks noChangeArrowheads="1"/>
            </p:cNvSpPr>
            <p:nvPr/>
          </p:nvSpPr>
          <p:spPr bwMode="auto">
            <a:xfrm>
              <a:off x="3515" y="2070"/>
              <a:ext cx="282" cy="35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  <a:ea typeface="幼圆" panose="02010509060101010101" pitchFamily="49" charset="-122"/>
                </a:rPr>
                <a:t> I</a:t>
              </a:r>
            </a:p>
          </p:txBody>
        </p:sp>
        <p:grpSp>
          <p:nvGrpSpPr>
            <p:cNvPr id="397325" name="Group 13"/>
            <p:cNvGrpSpPr/>
            <p:nvPr/>
          </p:nvGrpSpPr>
          <p:grpSpPr bwMode="auto">
            <a:xfrm>
              <a:off x="3838" y="1552"/>
              <a:ext cx="1219" cy="1248"/>
              <a:chOff x="4030" y="1597"/>
              <a:chExt cx="1219" cy="1248"/>
            </a:xfrm>
          </p:grpSpPr>
          <p:sp>
            <p:nvSpPr>
              <p:cNvPr id="397326" name="Rectangle 14" descr="50%"/>
              <p:cNvSpPr>
                <a:spLocks noChangeArrowheads="1"/>
              </p:cNvSpPr>
              <p:nvPr/>
            </p:nvSpPr>
            <p:spPr bwMode="auto">
              <a:xfrm>
                <a:off x="4798" y="1597"/>
                <a:ext cx="96" cy="1248"/>
              </a:xfrm>
              <a:prstGeom prst="rect">
                <a:avLst/>
              </a:prstGeom>
              <a:pattFill prst="pct50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rgbClr val="FF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7327" name="Line 15"/>
              <p:cNvSpPr>
                <a:spLocks noChangeShapeType="1"/>
              </p:cNvSpPr>
              <p:nvPr/>
            </p:nvSpPr>
            <p:spPr bwMode="auto">
              <a:xfrm>
                <a:off x="4030" y="2653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7328" name="Rectangle 16"/>
              <p:cNvSpPr>
                <a:spLocks noChangeArrowheads="1"/>
              </p:cNvSpPr>
              <p:nvPr/>
            </p:nvSpPr>
            <p:spPr bwMode="auto">
              <a:xfrm>
                <a:off x="4322" y="2397"/>
                <a:ext cx="237" cy="3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FF0000"/>
                    </a:solidFill>
                    <a:ea typeface="幼圆" panose="02010509060101010101" pitchFamily="49" charset="-122"/>
                  </a:rPr>
                  <a:t>r</a:t>
                </a:r>
              </a:p>
            </p:txBody>
          </p:sp>
          <p:sp>
            <p:nvSpPr>
              <p:cNvPr id="397329" name="Line 17"/>
              <p:cNvSpPr>
                <a:spLocks noChangeShapeType="1"/>
              </p:cNvSpPr>
              <p:nvPr/>
            </p:nvSpPr>
            <p:spPr bwMode="auto">
              <a:xfrm flipH="1">
                <a:off x="4894" y="2653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7330" name="Rectangle 18"/>
              <p:cNvSpPr>
                <a:spLocks noChangeArrowheads="1"/>
              </p:cNvSpPr>
              <p:nvPr/>
            </p:nvSpPr>
            <p:spPr bwMode="auto">
              <a:xfrm>
                <a:off x="4894" y="2397"/>
                <a:ext cx="355" cy="3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FF0000"/>
                    </a:solidFill>
                    <a:ea typeface="幼圆" panose="02010509060101010101" pitchFamily="49" charset="-122"/>
                  </a:rPr>
                  <a:t>d</a:t>
                </a:r>
                <a:r>
                  <a:rPr kumimoji="1" lang="en-US" altLang="zh-CN" sz="2400" i="1">
                    <a:solidFill>
                      <a:srgbClr val="FF0000"/>
                    </a:solidFill>
                    <a:ea typeface="幼圆" panose="02010509060101010101" pitchFamily="49" charset="-122"/>
                  </a:rPr>
                  <a:t>r</a:t>
                </a:r>
              </a:p>
            </p:txBody>
          </p:sp>
        </p:grpSp>
        <p:sp>
          <p:nvSpPr>
            <p:cNvPr id="397331" name="Line 19"/>
            <p:cNvSpPr>
              <a:spLocks noChangeShapeType="1"/>
            </p:cNvSpPr>
            <p:nvPr/>
          </p:nvSpPr>
          <p:spPr bwMode="auto">
            <a:xfrm>
              <a:off x="5182" y="2932"/>
              <a:ext cx="0" cy="19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7332" name="Rectangle 20"/>
            <p:cNvSpPr>
              <a:spLocks noChangeArrowheads="1"/>
            </p:cNvSpPr>
            <p:nvPr/>
          </p:nvSpPr>
          <p:spPr bwMode="auto">
            <a:xfrm>
              <a:off x="4653" y="3007"/>
              <a:ext cx="262" cy="3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  <a:ea typeface="幼圆" panose="02010509060101010101" pitchFamily="49" charset="-12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397333" name="Rectangle 21"/>
            <p:cNvSpPr>
              <a:spLocks noChangeArrowheads="1"/>
            </p:cNvSpPr>
            <p:nvPr/>
          </p:nvSpPr>
          <p:spPr bwMode="auto">
            <a:xfrm>
              <a:off x="5195" y="2070"/>
              <a:ext cx="209" cy="35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  <a:ea typeface="幼圆" panose="02010509060101010101" pitchFamily="49" charset="-122"/>
                </a:rPr>
                <a:t>l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11.3 </a:t>
            </a:r>
            <a:r>
              <a:rPr lang="zh-CN" altLang="en-US"/>
              <a:t>自感和互感</a:t>
            </a:r>
          </a:p>
        </p:txBody>
      </p:sp>
      <p:sp>
        <p:nvSpPr>
          <p:cNvPr id="2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C233-13FE-4201-B770-8DA74AF1B3E8}" type="slidenum">
              <a:rPr lang="en-US" altLang="zh-CN"/>
              <a:pPr/>
              <a:t>15</a:t>
            </a:fld>
            <a:endParaRPr lang="en-US" altLang="zh-CN"/>
          </a:p>
        </p:txBody>
      </p:sp>
      <p:grpSp>
        <p:nvGrpSpPr>
          <p:cNvPr id="398339" name="Group 3"/>
          <p:cNvGrpSpPr/>
          <p:nvPr/>
        </p:nvGrpSpPr>
        <p:grpSpPr bwMode="auto">
          <a:xfrm>
            <a:off x="5957887" y="1524000"/>
            <a:ext cx="2500313" cy="4478338"/>
            <a:chOff x="3515" y="527"/>
            <a:chExt cx="1950" cy="3493"/>
          </a:xfrm>
        </p:grpSpPr>
        <p:sp>
          <p:nvSpPr>
            <p:cNvPr id="398340" name="Rectangle 4"/>
            <p:cNvSpPr>
              <a:spLocks noChangeArrowheads="1"/>
            </p:cNvSpPr>
            <p:nvPr/>
          </p:nvSpPr>
          <p:spPr bwMode="auto">
            <a:xfrm>
              <a:off x="3560" y="527"/>
              <a:ext cx="1905" cy="3493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8341" name="Line 5"/>
            <p:cNvSpPr>
              <a:spLocks noChangeShapeType="1"/>
            </p:cNvSpPr>
            <p:nvPr/>
          </p:nvSpPr>
          <p:spPr bwMode="auto">
            <a:xfrm>
              <a:off x="4275" y="3022"/>
              <a:ext cx="907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342" name="Line 6"/>
            <p:cNvSpPr>
              <a:spLocks noChangeShapeType="1"/>
            </p:cNvSpPr>
            <p:nvPr/>
          </p:nvSpPr>
          <p:spPr bwMode="auto">
            <a:xfrm>
              <a:off x="4270" y="2944"/>
              <a:ext cx="0" cy="19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343" name="Line 7"/>
            <p:cNvSpPr>
              <a:spLocks noChangeShapeType="1"/>
            </p:cNvSpPr>
            <p:nvPr/>
          </p:nvSpPr>
          <p:spPr bwMode="auto">
            <a:xfrm>
              <a:off x="3838" y="3022"/>
              <a:ext cx="432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344" name="Rectangle 8"/>
            <p:cNvSpPr>
              <a:spLocks noChangeArrowheads="1"/>
            </p:cNvSpPr>
            <p:nvPr/>
          </p:nvSpPr>
          <p:spPr bwMode="auto">
            <a:xfrm>
              <a:off x="3742" y="709"/>
              <a:ext cx="90" cy="3085"/>
            </a:xfrm>
            <a:prstGeom prst="rect">
              <a:avLst/>
            </a:prstGeom>
            <a:gradFill rotWithShape="0">
              <a:gsLst>
                <a:gs pos="0">
                  <a:srgbClr val="003399"/>
                </a:gs>
                <a:gs pos="50000">
                  <a:schemeClr val="bg1"/>
                </a:gs>
                <a:gs pos="100000">
                  <a:srgbClr val="003399"/>
                </a:gs>
              </a:gsLst>
              <a:lin ang="0" scaled="1"/>
            </a:gradFill>
            <a:ln w="9525">
              <a:solidFill>
                <a:srgbClr val="003399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345" name="Rectangle 9"/>
            <p:cNvSpPr>
              <a:spLocks noChangeArrowheads="1"/>
            </p:cNvSpPr>
            <p:nvPr/>
          </p:nvSpPr>
          <p:spPr bwMode="auto">
            <a:xfrm>
              <a:off x="4270" y="1552"/>
              <a:ext cx="912" cy="1248"/>
            </a:xfrm>
            <a:prstGeom prst="rect">
              <a:avLst/>
            </a:prstGeom>
            <a:noFill/>
            <a:ln w="28575">
              <a:solidFill>
                <a:srgbClr val="00808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346" name="Line 10"/>
            <p:cNvSpPr>
              <a:spLocks noChangeShapeType="1"/>
            </p:cNvSpPr>
            <p:nvPr/>
          </p:nvSpPr>
          <p:spPr bwMode="auto">
            <a:xfrm flipV="1">
              <a:off x="3790" y="1840"/>
              <a:ext cx="0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347" name="Rectangle 11"/>
            <p:cNvSpPr>
              <a:spLocks noChangeArrowheads="1"/>
            </p:cNvSpPr>
            <p:nvPr/>
          </p:nvSpPr>
          <p:spPr bwMode="auto">
            <a:xfrm>
              <a:off x="3958" y="2977"/>
              <a:ext cx="263" cy="3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  <a:ea typeface="幼圆" panose="02010509060101010101" pitchFamily="49" charset="-122"/>
                </a:rPr>
                <a:t>a</a:t>
              </a:r>
            </a:p>
          </p:txBody>
        </p:sp>
        <p:sp>
          <p:nvSpPr>
            <p:cNvPr id="398348" name="Rectangle 12"/>
            <p:cNvSpPr>
              <a:spLocks noChangeArrowheads="1"/>
            </p:cNvSpPr>
            <p:nvPr/>
          </p:nvSpPr>
          <p:spPr bwMode="auto">
            <a:xfrm>
              <a:off x="3515" y="2070"/>
              <a:ext cx="282" cy="35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  <a:ea typeface="幼圆" panose="02010509060101010101" pitchFamily="49" charset="-122"/>
                </a:rPr>
                <a:t> I</a:t>
              </a:r>
            </a:p>
          </p:txBody>
        </p:sp>
        <p:grpSp>
          <p:nvGrpSpPr>
            <p:cNvPr id="398349" name="Group 13"/>
            <p:cNvGrpSpPr/>
            <p:nvPr/>
          </p:nvGrpSpPr>
          <p:grpSpPr bwMode="auto">
            <a:xfrm>
              <a:off x="3838" y="1552"/>
              <a:ext cx="1219" cy="1248"/>
              <a:chOff x="4030" y="1597"/>
              <a:chExt cx="1219" cy="1248"/>
            </a:xfrm>
          </p:grpSpPr>
          <p:sp>
            <p:nvSpPr>
              <p:cNvPr id="398350" name="Rectangle 14" descr="50%"/>
              <p:cNvSpPr>
                <a:spLocks noChangeArrowheads="1"/>
              </p:cNvSpPr>
              <p:nvPr/>
            </p:nvSpPr>
            <p:spPr bwMode="auto">
              <a:xfrm>
                <a:off x="4798" y="1597"/>
                <a:ext cx="96" cy="1248"/>
              </a:xfrm>
              <a:prstGeom prst="rect">
                <a:avLst/>
              </a:prstGeom>
              <a:pattFill prst="pct50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rgbClr val="FF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8351" name="Line 15"/>
              <p:cNvSpPr>
                <a:spLocks noChangeShapeType="1"/>
              </p:cNvSpPr>
              <p:nvPr/>
            </p:nvSpPr>
            <p:spPr bwMode="auto">
              <a:xfrm>
                <a:off x="4030" y="2653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8352" name="Rectangle 16"/>
              <p:cNvSpPr>
                <a:spLocks noChangeArrowheads="1"/>
              </p:cNvSpPr>
              <p:nvPr/>
            </p:nvSpPr>
            <p:spPr bwMode="auto">
              <a:xfrm>
                <a:off x="4322" y="2397"/>
                <a:ext cx="237" cy="3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 dirty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r</a:t>
                </a:r>
              </a:p>
            </p:txBody>
          </p:sp>
          <p:sp>
            <p:nvSpPr>
              <p:cNvPr id="398353" name="Line 17"/>
              <p:cNvSpPr>
                <a:spLocks noChangeShapeType="1"/>
              </p:cNvSpPr>
              <p:nvPr/>
            </p:nvSpPr>
            <p:spPr bwMode="auto">
              <a:xfrm flipH="1">
                <a:off x="4894" y="2653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8354" name="Rectangle 18"/>
              <p:cNvSpPr>
                <a:spLocks noChangeArrowheads="1"/>
              </p:cNvSpPr>
              <p:nvPr/>
            </p:nvSpPr>
            <p:spPr bwMode="auto">
              <a:xfrm>
                <a:off x="4894" y="2397"/>
                <a:ext cx="355" cy="3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FF0000"/>
                    </a:solidFill>
                    <a:ea typeface="幼圆" panose="02010509060101010101" pitchFamily="49" charset="-122"/>
                  </a:rPr>
                  <a:t>d</a:t>
                </a:r>
                <a:r>
                  <a:rPr kumimoji="1" lang="en-US" altLang="zh-CN" sz="2400" i="1">
                    <a:solidFill>
                      <a:srgbClr val="FF0000"/>
                    </a:solidFill>
                    <a:ea typeface="幼圆" panose="02010509060101010101" pitchFamily="49" charset="-122"/>
                  </a:rPr>
                  <a:t>r</a:t>
                </a:r>
              </a:p>
            </p:txBody>
          </p:sp>
        </p:grpSp>
        <p:sp>
          <p:nvSpPr>
            <p:cNvPr id="398355" name="Line 19"/>
            <p:cNvSpPr>
              <a:spLocks noChangeShapeType="1"/>
            </p:cNvSpPr>
            <p:nvPr/>
          </p:nvSpPr>
          <p:spPr bwMode="auto">
            <a:xfrm>
              <a:off x="5182" y="2932"/>
              <a:ext cx="0" cy="19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356" name="Rectangle 20"/>
            <p:cNvSpPr>
              <a:spLocks noChangeArrowheads="1"/>
            </p:cNvSpPr>
            <p:nvPr/>
          </p:nvSpPr>
          <p:spPr bwMode="auto">
            <a:xfrm>
              <a:off x="4653" y="3007"/>
              <a:ext cx="262" cy="35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  <a:ea typeface="幼圆" panose="02010509060101010101" pitchFamily="49" charset="-122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398357" name="Rectangle 21"/>
            <p:cNvSpPr>
              <a:spLocks noChangeArrowheads="1"/>
            </p:cNvSpPr>
            <p:nvPr/>
          </p:nvSpPr>
          <p:spPr bwMode="auto">
            <a:xfrm>
              <a:off x="5195" y="2070"/>
              <a:ext cx="209" cy="35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  <a:ea typeface="幼圆" panose="02010509060101010101" pitchFamily="49" charset="-122"/>
                </a:rPr>
                <a:t>l</a:t>
              </a:r>
            </a:p>
          </p:txBody>
        </p:sp>
      </p:grpSp>
      <p:sp>
        <p:nvSpPr>
          <p:cNvPr id="398358" name="Text Box 22"/>
          <p:cNvSpPr txBox="1">
            <a:spLocks noChangeArrowheads="1"/>
          </p:cNvSpPr>
          <p:nvPr/>
        </p:nvSpPr>
        <p:spPr bwMode="auto">
          <a:xfrm>
            <a:off x="698500" y="1757045"/>
            <a:ext cx="79248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解：</a:t>
            </a:r>
          </a:p>
        </p:txBody>
      </p:sp>
      <p:graphicFrame>
        <p:nvGraphicFramePr>
          <p:cNvPr id="398359" name="Object 23"/>
          <p:cNvGraphicFramePr>
            <a:graphicFrameLocks noChangeAspect="1"/>
          </p:cNvGraphicFramePr>
          <p:nvPr/>
        </p:nvGraphicFramePr>
        <p:xfrm>
          <a:off x="1524000" y="1676400"/>
          <a:ext cx="1193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325600" imgH="10363200" progId="">
                  <p:embed/>
                </p:oleObj>
              </mc:Choice>
              <mc:Fallback>
                <p:oleObj name="公式" r:id="rId2" imgW="14325600" imgH="10363200" progId="">
                  <p:embed/>
                  <p:pic>
                    <p:nvPicPr>
                      <p:cNvPr id="0" name="Picture 4" descr="image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11938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60" name="Object 24"/>
          <p:cNvGraphicFramePr>
            <a:graphicFrameLocks noChangeAspect="1"/>
          </p:cNvGraphicFramePr>
          <p:nvPr/>
        </p:nvGraphicFramePr>
        <p:xfrm>
          <a:off x="1524000" y="2838450"/>
          <a:ext cx="36052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3281600" imgH="10363200" progId="">
                  <p:embed/>
                </p:oleObj>
              </mc:Choice>
              <mc:Fallback>
                <p:oleObj name="公式" r:id="rId4" imgW="43281600" imgH="10363200" progId="">
                  <p:embed/>
                  <p:pic>
                    <p:nvPicPr>
                      <p:cNvPr id="0" name="Picture 3" descr="image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38450"/>
                        <a:ext cx="36052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61" name="Object 25"/>
          <p:cNvGraphicFramePr>
            <a:graphicFrameLocks noChangeAspect="1"/>
          </p:cNvGraphicFramePr>
          <p:nvPr/>
        </p:nvGraphicFramePr>
        <p:xfrm>
          <a:off x="1524000" y="3962400"/>
          <a:ext cx="3833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6024800" imgH="10363200" progId="">
                  <p:embed/>
                </p:oleObj>
              </mc:Choice>
              <mc:Fallback>
                <p:oleObj name="公式" r:id="rId6" imgW="46024800" imgH="10363200" progId="">
                  <p:embed/>
                  <p:pic>
                    <p:nvPicPr>
                      <p:cNvPr id="0" name="Picture 2" descr="image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62400"/>
                        <a:ext cx="38338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62" name="Object 26"/>
          <p:cNvGraphicFramePr>
            <a:graphicFrameLocks noChangeAspect="1"/>
          </p:cNvGraphicFramePr>
          <p:nvPr/>
        </p:nvGraphicFramePr>
        <p:xfrm>
          <a:off x="1524000" y="5257800"/>
          <a:ext cx="26908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2308800" imgH="9448800" progId="">
                  <p:embed/>
                </p:oleObj>
              </mc:Choice>
              <mc:Fallback>
                <p:oleObj name="公式" r:id="rId8" imgW="32308800" imgH="9448800" progId="">
                  <p:embed/>
                  <p:pic>
                    <p:nvPicPr>
                      <p:cNvPr id="0" name="Picture 1" descr="image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57800"/>
                        <a:ext cx="26908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8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8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8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11.4 </a:t>
            </a:r>
            <a:r>
              <a:rPr lang="zh-CN" altLang="en-US"/>
              <a:t>磁场的能量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4DC0-7091-45FB-BDF3-F5B3D8B9807C}" type="slidenum">
              <a:rPr lang="en-US" altLang="zh-CN"/>
              <a:pPr/>
              <a:t>16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7085714" imgH="5151018"/>
        </mc:Choice>
        <mc:Fallback>
          <p:control r:id="rId1" imgW="7085714" imgH="5151018">
            <p:pic>
              <p:nvPicPr>
                <p:cNvPr id="2" name="ShockwaveFlash1"/>
                <p:cNvPicPr>
                  <a:picLocks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6800" y="1168400"/>
                  <a:ext cx="7086600" cy="5151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11.4 </a:t>
            </a:r>
            <a:r>
              <a:rPr lang="zh-CN" altLang="en-US"/>
              <a:t>磁场的能量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D6FF-BC18-4266-AD06-924C08A39CA4}" type="slidenum">
              <a:rPr lang="en-US" altLang="zh-CN"/>
              <a:pPr/>
              <a:t>17</a:t>
            </a:fld>
            <a:endParaRPr lang="en-US" altLang="zh-CN"/>
          </a:p>
        </p:txBody>
      </p:sp>
      <p:graphicFrame>
        <p:nvGraphicFramePr>
          <p:cNvPr id="450563" name="Object 3"/>
          <p:cNvGraphicFramePr>
            <a:graphicFrameLocks noChangeAspect="1"/>
          </p:cNvGraphicFramePr>
          <p:nvPr/>
        </p:nvGraphicFramePr>
        <p:xfrm>
          <a:off x="6019800" y="2590800"/>
          <a:ext cx="281940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2" r:id="rId2" imgW="10448925" imgH="7286625" progId="Word.Picture.8">
                  <p:embed/>
                </p:oleObj>
              </mc:Choice>
              <mc:Fallback>
                <p:oleObj name="Picture2" r:id="rId2" imgW="10448925" imgH="7286625" progId="Word.Picture.8">
                  <p:embed/>
                  <p:pic>
                    <p:nvPicPr>
                      <p:cNvPr id="0" name="Picture 1" descr="image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590800"/>
                        <a:ext cx="2819400" cy="196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64" name="Rectangle 4"/>
          <p:cNvSpPr>
            <a:spLocks noChangeArrowheads="1"/>
          </p:cNvSpPr>
          <p:nvPr/>
        </p:nvSpPr>
        <p:spPr bwMode="auto">
          <a:xfrm>
            <a:off x="685800" y="3124200"/>
            <a:ext cx="4419600" cy="5667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400"/>
              <a:t>通电线圈中储藏着能量。</a:t>
            </a:r>
          </a:p>
        </p:txBody>
      </p:sp>
      <p:sp>
        <p:nvSpPr>
          <p:cNvPr id="450565" name="Rectangle 5"/>
          <p:cNvSpPr>
            <a:spLocks noChangeArrowheads="1"/>
          </p:cNvSpPr>
          <p:nvPr/>
        </p:nvSpPr>
        <p:spPr bwMode="auto">
          <a:xfrm>
            <a:off x="685800" y="4495800"/>
            <a:ext cx="5486400" cy="5667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400"/>
              <a:t>从另一角度说是</a:t>
            </a:r>
            <a:r>
              <a:rPr lang="zh-CN" altLang="en-US" sz="2400">
                <a:solidFill>
                  <a:srgbClr val="0000CC"/>
                </a:solidFill>
              </a:rPr>
              <a:t>自感电动势</a:t>
            </a:r>
            <a:r>
              <a:rPr lang="zh-CN" altLang="en-US" sz="2400"/>
              <a:t>作了功。 </a:t>
            </a:r>
          </a:p>
        </p:txBody>
      </p:sp>
      <p:sp>
        <p:nvSpPr>
          <p:cNvPr id="450566" name="Rectangle 6"/>
          <p:cNvSpPr>
            <a:spLocks noChangeArrowheads="1"/>
          </p:cNvSpPr>
          <p:nvPr/>
        </p:nvSpPr>
        <p:spPr bwMode="auto">
          <a:xfrm>
            <a:off x="685800" y="1905000"/>
            <a:ext cx="7696200" cy="5667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400"/>
              <a:t>开关拉开时，灯泡反而闪亮一下。为什么</a:t>
            </a:r>
            <a:r>
              <a:rPr lang="en-US" altLang="zh-CN" sz="2400"/>
              <a:t>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11.4 </a:t>
            </a:r>
            <a:r>
              <a:rPr lang="zh-CN" altLang="en-US"/>
              <a:t>磁场的能量</a:t>
            </a:r>
          </a:p>
        </p:txBody>
      </p:sp>
      <p:sp>
        <p:nvSpPr>
          <p:cNvPr id="4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CD12E-C962-45DB-8217-C54DBB25FB96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51587" name="Rectangle 3"/>
          <p:cNvSpPr>
            <a:spLocks noChangeArrowheads="1"/>
          </p:cNvSpPr>
          <p:nvPr/>
        </p:nvSpPr>
        <p:spPr bwMode="auto">
          <a:xfrm>
            <a:off x="762000" y="1600200"/>
            <a:ext cx="14478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自感磁能</a:t>
            </a:r>
          </a:p>
        </p:txBody>
      </p:sp>
      <p:grpSp>
        <p:nvGrpSpPr>
          <p:cNvPr id="451588" name="Group 4"/>
          <p:cNvGrpSpPr/>
          <p:nvPr/>
        </p:nvGrpSpPr>
        <p:grpSpPr bwMode="auto">
          <a:xfrm>
            <a:off x="5486400" y="1828800"/>
            <a:ext cx="3455988" cy="2665413"/>
            <a:chOff x="3456" y="1152"/>
            <a:chExt cx="2177" cy="1679"/>
          </a:xfrm>
        </p:grpSpPr>
        <p:grpSp>
          <p:nvGrpSpPr>
            <p:cNvPr id="451589" name="Group 5"/>
            <p:cNvGrpSpPr/>
            <p:nvPr/>
          </p:nvGrpSpPr>
          <p:grpSpPr bwMode="auto">
            <a:xfrm>
              <a:off x="3456" y="1152"/>
              <a:ext cx="2177" cy="1679"/>
              <a:chOff x="3379" y="799"/>
              <a:chExt cx="2177" cy="1679"/>
            </a:xfrm>
          </p:grpSpPr>
          <p:sp>
            <p:nvSpPr>
              <p:cNvPr id="451590" name="Rectangle 6"/>
              <p:cNvSpPr>
                <a:spLocks noChangeArrowheads="1"/>
              </p:cNvSpPr>
              <p:nvPr/>
            </p:nvSpPr>
            <p:spPr bwMode="auto">
              <a:xfrm>
                <a:off x="3379" y="799"/>
                <a:ext cx="2177" cy="1679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FFFFFF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51591" name="Group 7"/>
              <p:cNvGrpSpPr/>
              <p:nvPr/>
            </p:nvGrpSpPr>
            <p:grpSpPr bwMode="auto">
              <a:xfrm>
                <a:off x="5040" y="1344"/>
                <a:ext cx="96" cy="480"/>
                <a:chOff x="4224" y="1536"/>
                <a:chExt cx="96" cy="480"/>
              </a:xfrm>
            </p:grpSpPr>
            <p:grpSp>
              <p:nvGrpSpPr>
                <p:cNvPr id="451592" name="Group 8"/>
                <p:cNvGrpSpPr/>
                <p:nvPr/>
              </p:nvGrpSpPr>
              <p:grpSpPr bwMode="auto">
                <a:xfrm>
                  <a:off x="4224" y="1536"/>
                  <a:ext cx="61" cy="480"/>
                  <a:chOff x="4224" y="1536"/>
                  <a:chExt cx="61" cy="480"/>
                </a:xfrm>
              </p:grpSpPr>
              <p:sp>
                <p:nvSpPr>
                  <p:cNvPr id="451593" name="Arc 9"/>
                  <p:cNvSpPr/>
                  <p:nvPr/>
                </p:nvSpPr>
                <p:spPr bwMode="auto">
                  <a:xfrm>
                    <a:off x="4224" y="1536"/>
                    <a:ext cx="61" cy="96"/>
                  </a:xfrm>
                  <a:custGeom>
                    <a:avLst/>
                    <a:gdLst>
                      <a:gd name="G0" fmla="+- 5893 0 0"/>
                      <a:gd name="G1" fmla="+- 21600 0 0"/>
                      <a:gd name="G2" fmla="+- 21600 0 0"/>
                      <a:gd name="T0" fmla="*/ 5893 w 27493"/>
                      <a:gd name="T1" fmla="*/ 0 h 43200"/>
                      <a:gd name="T2" fmla="*/ 0 w 27493"/>
                      <a:gd name="T3" fmla="*/ 42381 h 43200"/>
                      <a:gd name="T4" fmla="*/ 5893 w 2749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7493" h="43200" fill="none" extrusionOk="0">
                        <a:moveTo>
                          <a:pt x="5892" y="0"/>
                        </a:moveTo>
                        <a:cubicBezTo>
                          <a:pt x="17822" y="0"/>
                          <a:pt x="27493" y="9670"/>
                          <a:pt x="27493" y="21600"/>
                        </a:cubicBezTo>
                        <a:cubicBezTo>
                          <a:pt x="27493" y="33529"/>
                          <a:pt x="17822" y="43200"/>
                          <a:pt x="5893" y="43200"/>
                        </a:cubicBezTo>
                        <a:cubicBezTo>
                          <a:pt x="3900" y="43200"/>
                          <a:pt x="1917" y="42924"/>
                          <a:pt x="0" y="42380"/>
                        </a:cubicBezTo>
                      </a:path>
                      <a:path w="27493" h="43200" stroke="0" extrusionOk="0">
                        <a:moveTo>
                          <a:pt x="5892" y="0"/>
                        </a:moveTo>
                        <a:cubicBezTo>
                          <a:pt x="17822" y="0"/>
                          <a:pt x="27493" y="9670"/>
                          <a:pt x="27493" y="21600"/>
                        </a:cubicBezTo>
                        <a:cubicBezTo>
                          <a:pt x="27493" y="33529"/>
                          <a:pt x="17822" y="43200"/>
                          <a:pt x="5893" y="43200"/>
                        </a:cubicBezTo>
                        <a:cubicBezTo>
                          <a:pt x="3900" y="43200"/>
                          <a:pt x="1917" y="42924"/>
                          <a:pt x="0" y="42380"/>
                        </a:cubicBezTo>
                        <a:lnTo>
                          <a:pt x="5893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594" name="Arc 10"/>
                  <p:cNvSpPr/>
                  <p:nvPr/>
                </p:nvSpPr>
                <p:spPr bwMode="auto">
                  <a:xfrm>
                    <a:off x="4224" y="1632"/>
                    <a:ext cx="61" cy="96"/>
                  </a:xfrm>
                  <a:custGeom>
                    <a:avLst/>
                    <a:gdLst>
                      <a:gd name="G0" fmla="+- 5893 0 0"/>
                      <a:gd name="G1" fmla="+- 21600 0 0"/>
                      <a:gd name="G2" fmla="+- 21600 0 0"/>
                      <a:gd name="T0" fmla="*/ 5893 w 27493"/>
                      <a:gd name="T1" fmla="*/ 0 h 43200"/>
                      <a:gd name="T2" fmla="*/ 0 w 27493"/>
                      <a:gd name="T3" fmla="*/ 42381 h 43200"/>
                      <a:gd name="T4" fmla="*/ 5893 w 2749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7493" h="43200" fill="none" extrusionOk="0">
                        <a:moveTo>
                          <a:pt x="5892" y="0"/>
                        </a:moveTo>
                        <a:cubicBezTo>
                          <a:pt x="17822" y="0"/>
                          <a:pt x="27493" y="9670"/>
                          <a:pt x="27493" y="21600"/>
                        </a:cubicBezTo>
                        <a:cubicBezTo>
                          <a:pt x="27493" y="33529"/>
                          <a:pt x="17822" y="43200"/>
                          <a:pt x="5893" y="43200"/>
                        </a:cubicBezTo>
                        <a:cubicBezTo>
                          <a:pt x="3900" y="43200"/>
                          <a:pt x="1917" y="42924"/>
                          <a:pt x="0" y="42380"/>
                        </a:cubicBezTo>
                      </a:path>
                      <a:path w="27493" h="43200" stroke="0" extrusionOk="0">
                        <a:moveTo>
                          <a:pt x="5892" y="0"/>
                        </a:moveTo>
                        <a:cubicBezTo>
                          <a:pt x="17822" y="0"/>
                          <a:pt x="27493" y="9670"/>
                          <a:pt x="27493" y="21600"/>
                        </a:cubicBezTo>
                        <a:cubicBezTo>
                          <a:pt x="27493" y="33529"/>
                          <a:pt x="17822" y="43200"/>
                          <a:pt x="5893" y="43200"/>
                        </a:cubicBezTo>
                        <a:cubicBezTo>
                          <a:pt x="3900" y="43200"/>
                          <a:pt x="1917" y="42924"/>
                          <a:pt x="0" y="42380"/>
                        </a:cubicBezTo>
                        <a:lnTo>
                          <a:pt x="5893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595" name="Arc 11"/>
                  <p:cNvSpPr/>
                  <p:nvPr/>
                </p:nvSpPr>
                <p:spPr bwMode="auto">
                  <a:xfrm>
                    <a:off x="4224" y="1728"/>
                    <a:ext cx="61" cy="96"/>
                  </a:xfrm>
                  <a:custGeom>
                    <a:avLst/>
                    <a:gdLst>
                      <a:gd name="G0" fmla="+- 5893 0 0"/>
                      <a:gd name="G1" fmla="+- 21600 0 0"/>
                      <a:gd name="G2" fmla="+- 21600 0 0"/>
                      <a:gd name="T0" fmla="*/ 5893 w 27493"/>
                      <a:gd name="T1" fmla="*/ 0 h 43200"/>
                      <a:gd name="T2" fmla="*/ 0 w 27493"/>
                      <a:gd name="T3" fmla="*/ 42381 h 43200"/>
                      <a:gd name="T4" fmla="*/ 5893 w 2749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7493" h="43200" fill="none" extrusionOk="0">
                        <a:moveTo>
                          <a:pt x="5892" y="0"/>
                        </a:moveTo>
                        <a:cubicBezTo>
                          <a:pt x="17822" y="0"/>
                          <a:pt x="27493" y="9670"/>
                          <a:pt x="27493" y="21600"/>
                        </a:cubicBezTo>
                        <a:cubicBezTo>
                          <a:pt x="27493" y="33529"/>
                          <a:pt x="17822" y="43200"/>
                          <a:pt x="5893" y="43200"/>
                        </a:cubicBezTo>
                        <a:cubicBezTo>
                          <a:pt x="3900" y="43200"/>
                          <a:pt x="1917" y="42924"/>
                          <a:pt x="0" y="42380"/>
                        </a:cubicBezTo>
                      </a:path>
                      <a:path w="27493" h="43200" stroke="0" extrusionOk="0">
                        <a:moveTo>
                          <a:pt x="5892" y="0"/>
                        </a:moveTo>
                        <a:cubicBezTo>
                          <a:pt x="17822" y="0"/>
                          <a:pt x="27493" y="9670"/>
                          <a:pt x="27493" y="21600"/>
                        </a:cubicBezTo>
                        <a:cubicBezTo>
                          <a:pt x="27493" y="33529"/>
                          <a:pt x="17822" y="43200"/>
                          <a:pt x="5893" y="43200"/>
                        </a:cubicBezTo>
                        <a:cubicBezTo>
                          <a:pt x="3900" y="43200"/>
                          <a:pt x="1917" y="42924"/>
                          <a:pt x="0" y="42380"/>
                        </a:cubicBezTo>
                        <a:lnTo>
                          <a:pt x="5893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596" name="Arc 12"/>
                  <p:cNvSpPr/>
                  <p:nvPr/>
                </p:nvSpPr>
                <p:spPr bwMode="auto">
                  <a:xfrm>
                    <a:off x="4224" y="1824"/>
                    <a:ext cx="61" cy="96"/>
                  </a:xfrm>
                  <a:custGeom>
                    <a:avLst/>
                    <a:gdLst>
                      <a:gd name="G0" fmla="+- 5893 0 0"/>
                      <a:gd name="G1" fmla="+- 21600 0 0"/>
                      <a:gd name="G2" fmla="+- 21600 0 0"/>
                      <a:gd name="T0" fmla="*/ 5893 w 27493"/>
                      <a:gd name="T1" fmla="*/ 0 h 43200"/>
                      <a:gd name="T2" fmla="*/ 0 w 27493"/>
                      <a:gd name="T3" fmla="*/ 42381 h 43200"/>
                      <a:gd name="T4" fmla="*/ 5893 w 2749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7493" h="43200" fill="none" extrusionOk="0">
                        <a:moveTo>
                          <a:pt x="5892" y="0"/>
                        </a:moveTo>
                        <a:cubicBezTo>
                          <a:pt x="17822" y="0"/>
                          <a:pt x="27493" y="9670"/>
                          <a:pt x="27493" y="21600"/>
                        </a:cubicBezTo>
                        <a:cubicBezTo>
                          <a:pt x="27493" y="33529"/>
                          <a:pt x="17822" y="43200"/>
                          <a:pt x="5893" y="43200"/>
                        </a:cubicBezTo>
                        <a:cubicBezTo>
                          <a:pt x="3900" y="43200"/>
                          <a:pt x="1917" y="42924"/>
                          <a:pt x="0" y="42380"/>
                        </a:cubicBezTo>
                      </a:path>
                      <a:path w="27493" h="43200" stroke="0" extrusionOk="0">
                        <a:moveTo>
                          <a:pt x="5892" y="0"/>
                        </a:moveTo>
                        <a:cubicBezTo>
                          <a:pt x="17822" y="0"/>
                          <a:pt x="27493" y="9670"/>
                          <a:pt x="27493" y="21600"/>
                        </a:cubicBezTo>
                        <a:cubicBezTo>
                          <a:pt x="27493" y="33529"/>
                          <a:pt x="17822" y="43200"/>
                          <a:pt x="5893" y="43200"/>
                        </a:cubicBezTo>
                        <a:cubicBezTo>
                          <a:pt x="3900" y="43200"/>
                          <a:pt x="1917" y="42924"/>
                          <a:pt x="0" y="42380"/>
                        </a:cubicBezTo>
                        <a:lnTo>
                          <a:pt x="5893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597" name="Arc 13"/>
                  <p:cNvSpPr/>
                  <p:nvPr/>
                </p:nvSpPr>
                <p:spPr bwMode="auto">
                  <a:xfrm>
                    <a:off x="4224" y="1920"/>
                    <a:ext cx="61" cy="96"/>
                  </a:xfrm>
                  <a:custGeom>
                    <a:avLst/>
                    <a:gdLst>
                      <a:gd name="G0" fmla="+- 5893 0 0"/>
                      <a:gd name="G1" fmla="+- 21600 0 0"/>
                      <a:gd name="G2" fmla="+- 21600 0 0"/>
                      <a:gd name="T0" fmla="*/ 5893 w 27493"/>
                      <a:gd name="T1" fmla="*/ 0 h 43200"/>
                      <a:gd name="T2" fmla="*/ 0 w 27493"/>
                      <a:gd name="T3" fmla="*/ 42381 h 43200"/>
                      <a:gd name="T4" fmla="*/ 5893 w 27493"/>
                      <a:gd name="T5" fmla="*/ 21600 h 432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7493" h="43200" fill="none" extrusionOk="0">
                        <a:moveTo>
                          <a:pt x="5892" y="0"/>
                        </a:moveTo>
                        <a:cubicBezTo>
                          <a:pt x="17822" y="0"/>
                          <a:pt x="27493" y="9670"/>
                          <a:pt x="27493" y="21600"/>
                        </a:cubicBezTo>
                        <a:cubicBezTo>
                          <a:pt x="27493" y="33529"/>
                          <a:pt x="17822" y="43200"/>
                          <a:pt x="5893" y="43200"/>
                        </a:cubicBezTo>
                        <a:cubicBezTo>
                          <a:pt x="3900" y="43200"/>
                          <a:pt x="1917" y="42924"/>
                          <a:pt x="0" y="42380"/>
                        </a:cubicBezTo>
                      </a:path>
                      <a:path w="27493" h="43200" stroke="0" extrusionOk="0">
                        <a:moveTo>
                          <a:pt x="5892" y="0"/>
                        </a:moveTo>
                        <a:cubicBezTo>
                          <a:pt x="17822" y="0"/>
                          <a:pt x="27493" y="9670"/>
                          <a:pt x="27493" y="21600"/>
                        </a:cubicBezTo>
                        <a:cubicBezTo>
                          <a:pt x="27493" y="33529"/>
                          <a:pt x="17822" y="43200"/>
                          <a:pt x="5893" y="43200"/>
                        </a:cubicBezTo>
                        <a:cubicBezTo>
                          <a:pt x="3900" y="43200"/>
                          <a:pt x="1917" y="42924"/>
                          <a:pt x="0" y="42380"/>
                        </a:cubicBezTo>
                        <a:lnTo>
                          <a:pt x="5893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1598" name="Line 14"/>
                <p:cNvSpPr>
                  <a:spLocks noChangeShapeType="1"/>
                </p:cNvSpPr>
                <p:nvPr/>
              </p:nvSpPr>
              <p:spPr bwMode="auto">
                <a:xfrm>
                  <a:off x="4320" y="1536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1599" name="Freeform 15"/>
            <p:cNvSpPr/>
            <p:nvPr/>
          </p:nvSpPr>
          <p:spPr bwMode="auto">
            <a:xfrm>
              <a:off x="4781" y="1361"/>
              <a:ext cx="336" cy="336"/>
            </a:xfrm>
            <a:custGeom>
              <a:avLst/>
              <a:gdLst/>
              <a:ahLst/>
              <a:cxnLst>
                <a:cxn ang="0">
                  <a:pos x="336" y="336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36">
                  <a:moveTo>
                    <a:pt x="336" y="336"/>
                  </a:move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600" name="Rectangle 16"/>
            <p:cNvSpPr>
              <a:spLocks noChangeArrowheads="1"/>
            </p:cNvSpPr>
            <p:nvPr/>
          </p:nvSpPr>
          <p:spPr bwMode="auto">
            <a:xfrm>
              <a:off x="4205" y="1265"/>
              <a:ext cx="576" cy="192"/>
            </a:xfrm>
            <a:prstGeom prst="rect">
              <a:avLst/>
            </a:prstGeom>
            <a:gradFill rotWithShape="1">
              <a:gsLst>
                <a:gs pos="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601" name="Freeform 17"/>
            <p:cNvSpPr/>
            <p:nvPr/>
          </p:nvSpPr>
          <p:spPr bwMode="auto">
            <a:xfrm>
              <a:off x="3821" y="1361"/>
              <a:ext cx="384" cy="43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0" y="0"/>
                </a:cxn>
                <a:cxn ang="0">
                  <a:pos x="0" y="432"/>
                </a:cxn>
              </a:cxnLst>
              <a:rect l="0" t="0" r="r" b="b"/>
              <a:pathLst>
                <a:path w="384" h="432">
                  <a:moveTo>
                    <a:pt x="384" y="0"/>
                  </a:moveTo>
                  <a:lnTo>
                    <a:pt x="0" y="0"/>
                  </a:lnTo>
                  <a:lnTo>
                    <a:pt x="0" y="432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602" name="Line 18"/>
            <p:cNvSpPr>
              <a:spLocks noChangeShapeType="1"/>
            </p:cNvSpPr>
            <p:nvPr/>
          </p:nvSpPr>
          <p:spPr bwMode="auto">
            <a:xfrm>
              <a:off x="3677" y="1793"/>
              <a:ext cx="28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603" name="Line 19"/>
            <p:cNvSpPr>
              <a:spLocks noChangeShapeType="1"/>
            </p:cNvSpPr>
            <p:nvPr/>
          </p:nvSpPr>
          <p:spPr bwMode="auto">
            <a:xfrm>
              <a:off x="3773" y="1889"/>
              <a:ext cx="9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604" name="Freeform 20"/>
            <p:cNvSpPr/>
            <p:nvPr/>
          </p:nvSpPr>
          <p:spPr bwMode="auto">
            <a:xfrm>
              <a:off x="3821" y="1889"/>
              <a:ext cx="480" cy="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72"/>
                </a:cxn>
                <a:cxn ang="0">
                  <a:pos x="480" y="672"/>
                </a:cxn>
              </a:cxnLst>
              <a:rect l="0" t="0" r="r" b="b"/>
              <a:pathLst>
                <a:path w="480" h="672">
                  <a:moveTo>
                    <a:pt x="0" y="0"/>
                  </a:moveTo>
                  <a:lnTo>
                    <a:pt x="0" y="672"/>
                  </a:lnTo>
                  <a:lnTo>
                    <a:pt x="480" y="672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605" name="Line 21"/>
            <p:cNvSpPr>
              <a:spLocks noChangeShapeType="1"/>
            </p:cNvSpPr>
            <p:nvPr/>
          </p:nvSpPr>
          <p:spPr bwMode="auto">
            <a:xfrm>
              <a:off x="4301" y="2561"/>
              <a:ext cx="198" cy="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606" name="Freeform 22"/>
            <p:cNvSpPr/>
            <p:nvPr/>
          </p:nvSpPr>
          <p:spPr bwMode="auto">
            <a:xfrm>
              <a:off x="4541" y="2177"/>
              <a:ext cx="576" cy="384"/>
            </a:xfrm>
            <a:custGeom>
              <a:avLst/>
              <a:gdLst/>
              <a:ahLst/>
              <a:cxnLst>
                <a:cxn ang="0">
                  <a:pos x="0" y="384"/>
                </a:cxn>
                <a:cxn ang="0">
                  <a:pos x="576" y="384"/>
                </a:cxn>
                <a:cxn ang="0">
                  <a:pos x="576" y="0"/>
                </a:cxn>
              </a:cxnLst>
              <a:rect l="0" t="0" r="r" b="b"/>
              <a:pathLst>
                <a:path w="576" h="384">
                  <a:moveTo>
                    <a:pt x="0" y="384"/>
                  </a:moveTo>
                  <a:lnTo>
                    <a:pt x="576" y="384"/>
                  </a:lnTo>
                  <a:lnTo>
                    <a:pt x="57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607" name="Rectangle 23"/>
            <p:cNvSpPr>
              <a:spLocks noChangeArrowheads="1"/>
            </p:cNvSpPr>
            <p:nvPr/>
          </p:nvSpPr>
          <p:spPr bwMode="auto">
            <a:xfrm>
              <a:off x="3533" y="1697"/>
              <a:ext cx="215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451608" name="Rectangle 24"/>
            <p:cNvSpPr>
              <a:spLocks noChangeArrowheads="1"/>
            </p:cNvSpPr>
            <p:nvPr/>
          </p:nvSpPr>
          <p:spPr bwMode="auto">
            <a:xfrm>
              <a:off x="4182" y="2286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/>
                <a:t>S</a:t>
              </a:r>
            </a:p>
          </p:txBody>
        </p:sp>
        <p:sp>
          <p:nvSpPr>
            <p:cNvPr id="451609" name="Rectangle 25"/>
            <p:cNvSpPr>
              <a:spLocks noChangeArrowheads="1"/>
            </p:cNvSpPr>
            <p:nvPr/>
          </p:nvSpPr>
          <p:spPr bwMode="auto">
            <a:xfrm>
              <a:off x="4896" y="1776"/>
              <a:ext cx="253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/>
                <a:t>L</a:t>
              </a:r>
            </a:p>
          </p:txBody>
        </p:sp>
        <p:sp>
          <p:nvSpPr>
            <p:cNvPr id="451610" name="Rectangle 26"/>
            <p:cNvSpPr>
              <a:spLocks noChangeArrowheads="1"/>
            </p:cNvSpPr>
            <p:nvPr/>
          </p:nvSpPr>
          <p:spPr bwMode="auto">
            <a:xfrm>
              <a:off x="4397" y="1409"/>
              <a:ext cx="265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/>
                <a:t>R</a:t>
              </a:r>
            </a:p>
          </p:txBody>
        </p:sp>
        <p:grpSp>
          <p:nvGrpSpPr>
            <p:cNvPr id="451611" name="Group 27"/>
            <p:cNvGrpSpPr/>
            <p:nvPr/>
          </p:nvGrpSpPr>
          <p:grpSpPr bwMode="auto">
            <a:xfrm>
              <a:off x="3869" y="1985"/>
              <a:ext cx="184" cy="384"/>
              <a:chOff x="3792" y="1632"/>
              <a:chExt cx="184" cy="384"/>
            </a:xfrm>
          </p:grpSpPr>
          <p:sp>
            <p:nvSpPr>
              <p:cNvPr id="451612" name="Line 28"/>
              <p:cNvSpPr>
                <a:spLocks noChangeShapeType="1"/>
              </p:cNvSpPr>
              <p:nvPr/>
            </p:nvSpPr>
            <p:spPr bwMode="auto">
              <a:xfrm flipV="1">
                <a:off x="3792" y="163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1613" name="Rectangle 29"/>
              <p:cNvSpPr>
                <a:spLocks noChangeArrowheads="1"/>
              </p:cNvSpPr>
              <p:nvPr/>
            </p:nvSpPr>
            <p:spPr bwMode="auto">
              <a:xfrm>
                <a:off x="3798" y="1686"/>
                <a:ext cx="178" cy="327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/>
                  <a:t>i</a:t>
                </a:r>
              </a:p>
            </p:txBody>
          </p:sp>
        </p:grpSp>
        <p:grpSp>
          <p:nvGrpSpPr>
            <p:cNvPr id="451614" name="Group 30"/>
            <p:cNvGrpSpPr/>
            <p:nvPr/>
          </p:nvGrpSpPr>
          <p:grpSpPr bwMode="auto">
            <a:xfrm>
              <a:off x="4896" y="1584"/>
              <a:ext cx="528" cy="667"/>
              <a:chOff x="4800" y="1200"/>
              <a:chExt cx="528" cy="667"/>
            </a:xfrm>
          </p:grpSpPr>
          <p:sp>
            <p:nvSpPr>
              <p:cNvPr id="451615" name="Arc 31"/>
              <p:cNvSpPr/>
              <p:nvPr/>
            </p:nvSpPr>
            <p:spPr bwMode="auto">
              <a:xfrm flipH="1">
                <a:off x="4896" y="1200"/>
                <a:ext cx="150" cy="667"/>
              </a:xfrm>
              <a:custGeom>
                <a:avLst/>
                <a:gdLst>
                  <a:gd name="G0" fmla="+- 21600 0 0"/>
                  <a:gd name="G1" fmla="+- 21248 0 0"/>
                  <a:gd name="G2" fmla="+- 21600 0 0"/>
                  <a:gd name="T0" fmla="*/ 22518 w 22518"/>
                  <a:gd name="T1" fmla="*/ 42828 h 42848"/>
                  <a:gd name="T2" fmla="*/ 17716 w 22518"/>
                  <a:gd name="T3" fmla="*/ 0 h 42848"/>
                  <a:gd name="T4" fmla="*/ 21600 w 22518"/>
                  <a:gd name="T5" fmla="*/ 21248 h 42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518" h="42848" fill="none" extrusionOk="0">
                    <a:moveTo>
                      <a:pt x="22518" y="42828"/>
                    </a:moveTo>
                    <a:cubicBezTo>
                      <a:pt x="22212" y="42841"/>
                      <a:pt x="21906" y="42847"/>
                      <a:pt x="21600" y="42848"/>
                    </a:cubicBezTo>
                    <a:cubicBezTo>
                      <a:pt x="9670" y="42848"/>
                      <a:pt x="0" y="33177"/>
                      <a:pt x="0" y="21248"/>
                    </a:cubicBezTo>
                    <a:cubicBezTo>
                      <a:pt x="-1" y="10816"/>
                      <a:pt x="7454" y="1875"/>
                      <a:pt x="17716" y="0"/>
                    </a:cubicBezTo>
                  </a:path>
                  <a:path w="22518" h="42848" stroke="0" extrusionOk="0">
                    <a:moveTo>
                      <a:pt x="22518" y="42828"/>
                    </a:moveTo>
                    <a:cubicBezTo>
                      <a:pt x="22212" y="42841"/>
                      <a:pt x="21906" y="42847"/>
                      <a:pt x="21600" y="42848"/>
                    </a:cubicBezTo>
                    <a:cubicBezTo>
                      <a:pt x="9670" y="42848"/>
                      <a:pt x="0" y="33177"/>
                      <a:pt x="0" y="21248"/>
                    </a:cubicBezTo>
                    <a:cubicBezTo>
                      <a:pt x="-1" y="10816"/>
                      <a:pt x="7454" y="1875"/>
                      <a:pt x="17716" y="0"/>
                    </a:cubicBezTo>
                    <a:lnTo>
                      <a:pt x="21600" y="21248"/>
                    </a:lnTo>
                    <a:close/>
                  </a:path>
                </a:pathLst>
              </a:custGeom>
              <a:noFill/>
              <a:ln w="9525">
                <a:solidFill>
                  <a:srgbClr val="008000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616" name="Arc 32"/>
              <p:cNvSpPr/>
              <p:nvPr/>
            </p:nvSpPr>
            <p:spPr bwMode="auto">
              <a:xfrm>
                <a:off x="5088" y="1200"/>
                <a:ext cx="150" cy="667"/>
              </a:xfrm>
              <a:custGeom>
                <a:avLst/>
                <a:gdLst>
                  <a:gd name="G0" fmla="+- 21600 0 0"/>
                  <a:gd name="G1" fmla="+- 21248 0 0"/>
                  <a:gd name="G2" fmla="+- 21600 0 0"/>
                  <a:gd name="T0" fmla="*/ 22518 w 22518"/>
                  <a:gd name="T1" fmla="*/ 42828 h 42848"/>
                  <a:gd name="T2" fmla="*/ 17716 w 22518"/>
                  <a:gd name="T3" fmla="*/ 0 h 42848"/>
                  <a:gd name="T4" fmla="*/ 21600 w 22518"/>
                  <a:gd name="T5" fmla="*/ 21248 h 42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518" h="42848" fill="none" extrusionOk="0">
                    <a:moveTo>
                      <a:pt x="22518" y="42828"/>
                    </a:moveTo>
                    <a:cubicBezTo>
                      <a:pt x="22212" y="42841"/>
                      <a:pt x="21906" y="42847"/>
                      <a:pt x="21600" y="42848"/>
                    </a:cubicBezTo>
                    <a:cubicBezTo>
                      <a:pt x="9670" y="42848"/>
                      <a:pt x="0" y="33177"/>
                      <a:pt x="0" y="21248"/>
                    </a:cubicBezTo>
                    <a:cubicBezTo>
                      <a:pt x="-1" y="10816"/>
                      <a:pt x="7454" y="1875"/>
                      <a:pt x="17716" y="0"/>
                    </a:cubicBezTo>
                  </a:path>
                  <a:path w="22518" h="42848" stroke="0" extrusionOk="0">
                    <a:moveTo>
                      <a:pt x="22518" y="42828"/>
                    </a:moveTo>
                    <a:cubicBezTo>
                      <a:pt x="22212" y="42841"/>
                      <a:pt x="21906" y="42847"/>
                      <a:pt x="21600" y="42848"/>
                    </a:cubicBezTo>
                    <a:cubicBezTo>
                      <a:pt x="9670" y="42848"/>
                      <a:pt x="0" y="33177"/>
                      <a:pt x="0" y="21248"/>
                    </a:cubicBezTo>
                    <a:cubicBezTo>
                      <a:pt x="-1" y="10816"/>
                      <a:pt x="7454" y="1875"/>
                      <a:pt x="17716" y="0"/>
                    </a:cubicBezTo>
                    <a:lnTo>
                      <a:pt x="21600" y="21248"/>
                    </a:lnTo>
                    <a:close/>
                  </a:path>
                </a:pathLst>
              </a:custGeom>
              <a:noFill/>
              <a:ln w="9525">
                <a:solidFill>
                  <a:srgbClr val="008000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617" name="Arc 33"/>
              <p:cNvSpPr/>
              <p:nvPr/>
            </p:nvSpPr>
            <p:spPr bwMode="auto">
              <a:xfrm flipH="1">
                <a:off x="5136" y="1344"/>
                <a:ext cx="192" cy="38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40122 w 43200"/>
                  <a:gd name="T1" fmla="*/ 32713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40121" y="32712"/>
                    </a:moveTo>
                    <a:cubicBezTo>
                      <a:pt x="36218" y="39219"/>
                      <a:pt x="2918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40121" y="32712"/>
                    </a:moveTo>
                    <a:cubicBezTo>
                      <a:pt x="36218" y="39219"/>
                      <a:pt x="2918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8000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618" name="Arc 34"/>
              <p:cNvSpPr/>
              <p:nvPr/>
            </p:nvSpPr>
            <p:spPr bwMode="auto">
              <a:xfrm>
                <a:off x="4800" y="1344"/>
                <a:ext cx="192" cy="38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40122 w 43200"/>
                  <a:gd name="T1" fmla="*/ 32713 h 43200"/>
                  <a:gd name="T2" fmla="*/ 43200 w 43200"/>
                  <a:gd name="T3" fmla="*/ 21600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40121" y="32712"/>
                    </a:moveTo>
                    <a:cubicBezTo>
                      <a:pt x="36218" y="39219"/>
                      <a:pt x="2918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43200" stroke="0" extrusionOk="0">
                    <a:moveTo>
                      <a:pt x="40121" y="32712"/>
                    </a:moveTo>
                    <a:cubicBezTo>
                      <a:pt x="36218" y="39219"/>
                      <a:pt x="29187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8000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51619" name="Rectangle 35"/>
          <p:cNvSpPr>
            <a:spLocks noChangeArrowheads="1"/>
          </p:cNvSpPr>
          <p:nvPr/>
        </p:nvSpPr>
        <p:spPr bwMode="auto">
          <a:xfrm>
            <a:off x="685800" y="2297906"/>
            <a:ext cx="232727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自感电动势：</a:t>
            </a:r>
          </a:p>
        </p:txBody>
      </p:sp>
      <p:graphicFrame>
        <p:nvGraphicFramePr>
          <p:cNvPr id="451620" name="Object 36"/>
          <p:cNvGraphicFramePr>
            <a:graphicFrameLocks noChangeAspect="1"/>
          </p:cNvGraphicFramePr>
          <p:nvPr/>
        </p:nvGraphicFramePr>
        <p:xfrm>
          <a:off x="3136900" y="2133600"/>
          <a:ext cx="14001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764000" imgH="9448800" progId="">
                  <p:embed/>
                </p:oleObj>
              </mc:Choice>
              <mc:Fallback>
                <p:oleObj name="公式" r:id="rId2" imgW="16764000" imgH="9448800" progId="">
                  <p:embed/>
                  <p:pic>
                    <p:nvPicPr>
                      <p:cNvPr id="0" name="Picture 4" descr="image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2133600"/>
                        <a:ext cx="1400175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21" name="Object 37"/>
          <p:cNvGraphicFramePr>
            <a:graphicFrameLocks noChangeAspect="1"/>
          </p:cNvGraphicFramePr>
          <p:nvPr/>
        </p:nvGraphicFramePr>
        <p:xfrm>
          <a:off x="1447800" y="3962400"/>
          <a:ext cx="2446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9260800" imgH="5181600" progId="">
                  <p:embed/>
                </p:oleObj>
              </mc:Choice>
              <mc:Fallback>
                <p:oleObj name="公式" r:id="rId4" imgW="29260800" imgH="5181600" progId="">
                  <p:embed/>
                  <p:pic>
                    <p:nvPicPr>
                      <p:cNvPr id="0" name="Picture 3" descr="image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62400"/>
                        <a:ext cx="2446338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622" name="Text Box 38"/>
          <p:cNvSpPr txBox="1">
            <a:spLocks noChangeArrowheads="1"/>
          </p:cNvSpPr>
          <p:nvPr/>
        </p:nvSpPr>
        <p:spPr bwMode="auto">
          <a:xfrm>
            <a:off x="685800" y="3048000"/>
            <a:ext cx="4648200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i="1" dirty="0" err="1"/>
              <a:t>dt</a:t>
            </a:r>
            <a:r>
              <a:rPr lang="zh-CN" altLang="en-US" sz="2000" dirty="0"/>
              <a:t>时间内电源电动势反抗自感电动势所做的功：</a:t>
            </a:r>
          </a:p>
        </p:txBody>
      </p:sp>
      <p:graphicFrame>
        <p:nvGraphicFramePr>
          <p:cNvPr id="451623" name="Object 39"/>
          <p:cNvGraphicFramePr>
            <a:graphicFrameLocks noChangeAspect="1"/>
          </p:cNvGraphicFramePr>
          <p:nvPr/>
        </p:nvGraphicFramePr>
        <p:xfrm>
          <a:off x="1447800" y="4495800"/>
          <a:ext cx="33639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0233600" imgH="9448800" progId="">
                  <p:embed/>
                </p:oleObj>
              </mc:Choice>
              <mc:Fallback>
                <p:oleObj name="公式" r:id="rId6" imgW="40233600" imgH="9448800" progId="">
                  <p:embed/>
                  <p:pic>
                    <p:nvPicPr>
                      <p:cNvPr id="0" name="Picture 2" descr="image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95800"/>
                        <a:ext cx="33639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624" name="Text Box 40"/>
          <p:cNvSpPr txBox="1">
            <a:spLocks noChangeArrowheads="1"/>
          </p:cNvSpPr>
          <p:nvPr/>
        </p:nvSpPr>
        <p:spPr bwMode="auto">
          <a:xfrm>
            <a:off x="757237" y="5529263"/>
            <a:ext cx="23622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自感磁能：</a:t>
            </a:r>
          </a:p>
        </p:txBody>
      </p:sp>
      <p:graphicFrame>
        <p:nvGraphicFramePr>
          <p:cNvPr id="451625" name="Object 41"/>
          <p:cNvGraphicFramePr>
            <a:graphicFrameLocks noChangeAspect="1"/>
          </p:cNvGraphicFramePr>
          <p:nvPr/>
        </p:nvGraphicFramePr>
        <p:xfrm>
          <a:off x="2586037" y="5334000"/>
          <a:ext cx="145256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7373600" imgH="9448800" progId="">
                  <p:embed/>
                </p:oleObj>
              </mc:Choice>
              <mc:Fallback>
                <p:oleObj name="公式" r:id="rId8" imgW="17373600" imgH="9448800" progId="">
                  <p:embed/>
                  <p:pic>
                    <p:nvPicPr>
                      <p:cNvPr id="0" name="Picture 1" descr="image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7" y="5334000"/>
                        <a:ext cx="1452563" cy="7874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6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11.4 </a:t>
            </a:r>
            <a:r>
              <a:rPr lang="zh-CN" altLang="en-US"/>
              <a:t>磁场的能量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8B5FA-84BA-45B6-8441-FC77FFBE5F7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52611" name="Text Box 3"/>
          <p:cNvSpPr txBox="1">
            <a:spLocks noChangeArrowheads="1"/>
          </p:cNvSpPr>
          <p:nvPr/>
        </p:nvSpPr>
        <p:spPr bwMode="auto">
          <a:xfrm>
            <a:off x="762000" y="1604963"/>
            <a:ext cx="34290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/>
              <a:t>长直螺线管为例：</a:t>
            </a:r>
          </a:p>
        </p:txBody>
      </p:sp>
      <p:graphicFrame>
        <p:nvGraphicFramePr>
          <p:cNvPr id="452612" name="Object 4"/>
          <p:cNvGraphicFramePr>
            <a:graphicFrameLocks noChangeAspect="1"/>
          </p:cNvGraphicFramePr>
          <p:nvPr/>
        </p:nvGraphicFramePr>
        <p:xfrm>
          <a:off x="3352800" y="1574800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544800" imgH="5486400" progId="">
                  <p:embed/>
                </p:oleObj>
              </mc:Choice>
              <mc:Fallback>
                <p:oleObj name="公式" r:id="rId2" imgW="15544800" imgH="5486400" progId="">
                  <p:embed/>
                  <p:pic>
                    <p:nvPicPr>
                      <p:cNvPr id="0" name="Picture 7" descr="image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574800"/>
                        <a:ext cx="1295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3" name="Object 5"/>
          <p:cNvGraphicFramePr>
            <a:graphicFrameLocks noChangeAspect="1"/>
          </p:cNvGraphicFramePr>
          <p:nvPr/>
        </p:nvGraphicFramePr>
        <p:xfrm>
          <a:off x="5943600" y="1371600"/>
          <a:ext cx="9890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887200" imgH="10363200" progId="">
                  <p:embed/>
                </p:oleObj>
              </mc:Choice>
              <mc:Fallback>
                <p:oleObj name="公式" r:id="rId4" imgW="11887200" imgH="10363200" progId="">
                  <p:embed/>
                  <p:pic>
                    <p:nvPicPr>
                      <p:cNvPr id="0" name="Picture 6" descr="image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371600"/>
                        <a:ext cx="9890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4" name="Object 6"/>
          <p:cNvGraphicFramePr>
            <a:graphicFrameLocks noChangeAspect="1"/>
          </p:cNvGraphicFramePr>
          <p:nvPr/>
        </p:nvGraphicFramePr>
        <p:xfrm>
          <a:off x="1905000" y="2133600"/>
          <a:ext cx="47990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7607200" imgH="12192000" progId="">
                  <p:embed/>
                </p:oleObj>
              </mc:Choice>
              <mc:Fallback>
                <p:oleObj name="公式" r:id="rId6" imgW="57607200" imgH="12192000" progId="">
                  <p:embed/>
                  <p:pic>
                    <p:nvPicPr>
                      <p:cNvPr id="0" name="Picture 5" descr="image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33600"/>
                        <a:ext cx="4799013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15" name="Text Box 7"/>
          <p:cNvSpPr txBox="1">
            <a:spLocks noChangeArrowheads="1"/>
          </p:cNvSpPr>
          <p:nvPr/>
        </p:nvSpPr>
        <p:spPr bwMode="auto">
          <a:xfrm>
            <a:off x="762000" y="3522663"/>
            <a:ext cx="33528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/>
              <a:t>磁场的能量密度：</a:t>
            </a:r>
          </a:p>
        </p:txBody>
      </p:sp>
      <p:graphicFrame>
        <p:nvGraphicFramePr>
          <p:cNvPr id="452616" name="Object 8"/>
          <p:cNvGraphicFramePr>
            <a:graphicFrameLocks noChangeAspect="1"/>
          </p:cNvGraphicFramePr>
          <p:nvPr/>
        </p:nvGraphicFramePr>
        <p:xfrm>
          <a:off x="3200400" y="3276600"/>
          <a:ext cx="21574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5908000" imgH="10668000" progId="">
                  <p:embed/>
                </p:oleObj>
              </mc:Choice>
              <mc:Fallback>
                <p:oleObj name="公式" r:id="rId8" imgW="25908000" imgH="10668000" progId="">
                  <p:embed/>
                  <p:pic>
                    <p:nvPicPr>
                      <p:cNvPr id="0" name="Picture 4" descr="image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76600"/>
                        <a:ext cx="215741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7" name="Object 9"/>
          <p:cNvGraphicFramePr>
            <a:graphicFrameLocks noChangeAspect="1"/>
          </p:cNvGraphicFramePr>
          <p:nvPr/>
        </p:nvGraphicFramePr>
        <p:xfrm>
          <a:off x="3124200" y="4343400"/>
          <a:ext cx="37115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44500800" imgH="10668000" progId="">
                  <p:embed/>
                </p:oleObj>
              </mc:Choice>
              <mc:Fallback>
                <p:oleObj name="公式" r:id="rId10" imgW="44500800" imgH="10668000" progId="">
                  <p:embed/>
                  <p:pic>
                    <p:nvPicPr>
                      <p:cNvPr id="0" name="Picture 3" descr="image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43400"/>
                        <a:ext cx="3711575" cy="88741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8" name="Object 10"/>
          <p:cNvGraphicFramePr>
            <a:graphicFrameLocks noChangeAspect="1"/>
          </p:cNvGraphicFramePr>
          <p:nvPr/>
        </p:nvGraphicFramePr>
        <p:xfrm>
          <a:off x="1219200" y="4583906"/>
          <a:ext cx="1116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3411200" imgH="4876800" progId="">
                  <p:embed/>
                </p:oleObj>
              </mc:Choice>
              <mc:Fallback>
                <p:oleObj name="公式" r:id="rId12" imgW="13411200" imgH="4876800" progId="">
                  <p:embed/>
                  <p:pic>
                    <p:nvPicPr>
                      <p:cNvPr id="0" name="Picture 2" descr="image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83906"/>
                        <a:ext cx="11160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9" name="Object 11"/>
          <p:cNvGraphicFramePr>
            <a:graphicFrameLocks noChangeAspect="1"/>
          </p:cNvGraphicFramePr>
          <p:nvPr/>
        </p:nvGraphicFramePr>
        <p:xfrm>
          <a:off x="3733800" y="5562600"/>
          <a:ext cx="18002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1640800" imgH="7010400" progId="">
                  <p:embed/>
                </p:oleObj>
              </mc:Choice>
              <mc:Fallback>
                <p:oleObj name="公式" r:id="rId14" imgW="21640800" imgH="7010400" progId="">
                  <p:embed/>
                  <p:pic>
                    <p:nvPicPr>
                      <p:cNvPr id="0" name="Picture 1" descr="image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562600"/>
                        <a:ext cx="180022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20" name="Text Box 12"/>
          <p:cNvSpPr txBox="1">
            <a:spLocks noChangeArrowheads="1"/>
          </p:cNvSpPr>
          <p:nvPr/>
        </p:nvSpPr>
        <p:spPr bwMode="auto">
          <a:xfrm>
            <a:off x="762000" y="5656263"/>
            <a:ext cx="335280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/>
              <a:t>任意磁场中储存的能量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5" grpId="0"/>
      <p:bldP spid="4526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11.3 </a:t>
            </a:r>
            <a:r>
              <a:rPr lang="zh-CN" altLang="en-US"/>
              <a:t>自感和互感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7A638-6CEC-457B-807A-6E49F7B20FE1}" type="slidenum">
              <a:rPr lang="en-US" altLang="zh-CN"/>
              <a:pPr/>
              <a:t>2</a:t>
            </a:fld>
            <a:endParaRPr lang="en-US" altLang="zh-CN"/>
          </a:p>
        </p:txBody>
      </p:sp>
      <p:graphicFrame>
        <p:nvGraphicFramePr>
          <p:cNvPr id="380931" name="Object 3"/>
          <p:cNvGraphicFramePr>
            <a:graphicFrameLocks noChangeAspect="1"/>
          </p:cNvGraphicFramePr>
          <p:nvPr/>
        </p:nvGraphicFramePr>
        <p:xfrm>
          <a:off x="1219200" y="1651000"/>
          <a:ext cx="27606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3528000" imgH="4876800" progId="">
                  <p:embed/>
                </p:oleObj>
              </mc:Choice>
              <mc:Fallback>
                <p:oleObj name="公式" r:id="rId2" imgW="33528000" imgH="4876800" progId="">
                  <p:embed/>
                  <p:pic>
                    <p:nvPicPr>
                      <p:cNvPr id="0" name="Picture 1" descr="image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51000"/>
                        <a:ext cx="2760663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5" name="Object 7"/>
          <p:cNvGraphicFramePr>
            <a:graphicFrameLocks noChangeAspect="1"/>
          </p:cNvGraphicFramePr>
          <p:nvPr/>
        </p:nvGraphicFramePr>
        <p:xfrm>
          <a:off x="2362200" y="2286000"/>
          <a:ext cx="9874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582400" imgH="3962400" progId="">
                  <p:embed/>
                </p:oleObj>
              </mc:Choice>
              <mc:Fallback>
                <p:oleObj r:id="rId4" imgW="11582400" imgH="3962400" progId="">
                  <p:embed/>
                  <p:pic>
                    <p:nvPicPr>
                      <p:cNvPr id="0" name="Picture 2" descr="image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86000"/>
                        <a:ext cx="987425" cy="3302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6" name="Object 8"/>
          <p:cNvGraphicFramePr>
            <a:graphicFrameLocks noChangeAspect="1"/>
          </p:cNvGraphicFramePr>
          <p:nvPr/>
        </p:nvGraphicFramePr>
        <p:xfrm>
          <a:off x="1219200" y="2362200"/>
          <a:ext cx="284163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352800" imgH="3048000" progId="">
                  <p:embed/>
                </p:oleObj>
              </mc:Choice>
              <mc:Fallback>
                <p:oleObj name="公式" r:id="rId6" imgW="3352800" imgH="3048000" progId="">
                  <p:embed/>
                  <p:pic>
                    <p:nvPicPr>
                      <p:cNvPr id="0" name="Picture 3" descr="image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62200"/>
                        <a:ext cx="284163" cy="25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7" name="Text Box 9"/>
          <p:cNvSpPr txBox="1">
            <a:spLocks noChangeArrowheads="1"/>
          </p:cNvSpPr>
          <p:nvPr/>
        </p:nvSpPr>
        <p:spPr bwMode="auto">
          <a:xfrm>
            <a:off x="685800" y="2895600"/>
            <a:ext cx="807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/>
              <a:t>L</a:t>
            </a:r>
            <a:r>
              <a:rPr kumimoji="1" lang="zh-CN" altLang="en-US" sz="2400"/>
              <a:t>称为</a:t>
            </a:r>
            <a:r>
              <a:rPr kumimoji="1" lang="zh-CN" altLang="en-US" sz="2400">
                <a:solidFill>
                  <a:srgbClr val="0000CC"/>
                </a:solidFill>
              </a:rPr>
              <a:t>自感系数</a:t>
            </a:r>
            <a:r>
              <a:rPr kumimoji="1" lang="zh-CN" altLang="en-US" sz="2400"/>
              <a:t>简称</a:t>
            </a:r>
            <a:r>
              <a:rPr kumimoji="1" lang="zh-CN" altLang="en-US" sz="2400">
                <a:solidFill>
                  <a:srgbClr val="0000CC"/>
                </a:solidFill>
              </a:rPr>
              <a:t>自感</a:t>
            </a:r>
            <a:r>
              <a:rPr kumimoji="1" lang="zh-CN" altLang="en-US" sz="2400"/>
              <a:t>。单位：“</a:t>
            </a:r>
            <a:r>
              <a:rPr kumimoji="1" lang="zh-CN" altLang="en-US" sz="2400">
                <a:solidFill>
                  <a:srgbClr val="0000CC"/>
                </a:solidFill>
              </a:rPr>
              <a:t>亨利</a:t>
            </a:r>
            <a:r>
              <a:rPr kumimoji="1" lang="zh-CN" altLang="en-US" sz="2400"/>
              <a:t>”（</a:t>
            </a:r>
            <a:r>
              <a:rPr kumimoji="1" lang="en-US" altLang="zh-CN" sz="2400"/>
              <a:t>H</a:t>
            </a:r>
            <a:r>
              <a:rPr kumimoji="1" lang="zh-CN" altLang="en-US" sz="2400"/>
              <a:t>）</a:t>
            </a:r>
          </a:p>
        </p:txBody>
      </p:sp>
      <p:graphicFrame>
        <p:nvGraphicFramePr>
          <p:cNvPr id="380939" name="Object 11"/>
          <p:cNvGraphicFramePr>
            <a:graphicFrameLocks noChangeAspect="1"/>
          </p:cNvGraphicFramePr>
          <p:nvPr/>
        </p:nvGraphicFramePr>
        <p:xfrm>
          <a:off x="2209800" y="3581400"/>
          <a:ext cx="19034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2860000" imgH="4876800" progId="">
                  <p:embed/>
                </p:oleObj>
              </mc:Choice>
              <mc:Fallback>
                <p:oleObj r:id="rId8" imgW="22860000" imgH="4876800" progId="">
                  <p:embed/>
                  <p:pic>
                    <p:nvPicPr>
                      <p:cNvPr id="0" name="Picture 4" descr="image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81400"/>
                        <a:ext cx="19034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40" name="Object 12"/>
          <p:cNvGraphicFramePr>
            <a:graphicFrameLocks noChangeAspect="1"/>
          </p:cNvGraphicFramePr>
          <p:nvPr/>
        </p:nvGraphicFramePr>
        <p:xfrm>
          <a:off x="5029200" y="3581400"/>
          <a:ext cx="2868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4442400" imgH="5486400" progId="">
                  <p:embed/>
                </p:oleObj>
              </mc:Choice>
              <mc:Fallback>
                <p:oleObj r:id="rId10" imgW="34442400" imgH="5486400" progId="">
                  <p:embed/>
                  <p:pic>
                    <p:nvPicPr>
                      <p:cNvPr id="0" name="Picture 5" descr="image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81400"/>
                        <a:ext cx="28686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41" name="Text Box 13"/>
          <p:cNvSpPr txBox="1">
            <a:spLocks noChangeArrowheads="1"/>
          </p:cNvSpPr>
          <p:nvPr/>
        </p:nvSpPr>
        <p:spPr bwMode="auto">
          <a:xfrm>
            <a:off x="685800" y="4343400"/>
            <a:ext cx="7848600" cy="10414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自感系数 </a:t>
            </a:r>
            <a:r>
              <a:rPr lang="en-US" altLang="zh-CN" sz="2400" i="1" dirty="0"/>
              <a:t>L</a:t>
            </a:r>
            <a:r>
              <a:rPr lang="en-US" altLang="zh-CN" sz="2400" dirty="0"/>
              <a:t> </a:t>
            </a:r>
            <a:r>
              <a:rPr lang="zh-CN" altLang="en-US" sz="2400" dirty="0"/>
              <a:t>取决于回路线圈自身的性质（回路大小、形状、周围介质等），与电流 </a:t>
            </a:r>
            <a:r>
              <a:rPr lang="en-US" altLang="zh-CN" sz="2400" i="1" dirty="0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无关 。</a:t>
            </a:r>
          </a:p>
        </p:txBody>
      </p:sp>
      <p:sp>
        <p:nvSpPr>
          <p:cNvPr id="380942" name="Rectangle 14"/>
          <p:cNvSpPr>
            <a:spLocks noChangeArrowheads="1"/>
          </p:cNvSpPr>
          <p:nvPr/>
        </p:nvSpPr>
        <p:spPr bwMode="auto">
          <a:xfrm>
            <a:off x="685800" y="5638800"/>
            <a:ext cx="5921375" cy="5667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Arial" panose="020B0604020202020204" pitchFamily="34" charset="0"/>
              </a:rPr>
              <a:t>自感系数描述线圈</a:t>
            </a:r>
            <a:r>
              <a:rPr lang="zh-CN" altLang="en-US" sz="2400" dirty="0">
                <a:solidFill>
                  <a:srgbClr val="FF3300"/>
                </a:solidFill>
                <a:latin typeface="Arial" panose="020B0604020202020204" pitchFamily="34" charset="0"/>
              </a:rPr>
              <a:t>电磁惯性</a:t>
            </a:r>
            <a:r>
              <a:rPr lang="zh-CN" altLang="en-US" sz="2400" dirty="0">
                <a:latin typeface="Arial" panose="020B0604020202020204" pitchFamily="34" charset="0"/>
              </a:rPr>
              <a:t>的大小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0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0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0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0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0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0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7" grpId="0" animBg="1"/>
      <p:bldP spid="380941" grpId="0" animBg="1"/>
      <p:bldP spid="3809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11.4 </a:t>
            </a:r>
            <a:r>
              <a:rPr lang="zh-CN" altLang="en-US"/>
              <a:t>磁场的能量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C763-D71D-4566-8AE2-C9F15946CEC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53635" name="Text Box 3"/>
          <p:cNvSpPr txBox="1">
            <a:spLocks noChangeArrowheads="1"/>
          </p:cNvSpPr>
          <p:nvPr/>
        </p:nvSpPr>
        <p:spPr bwMode="auto">
          <a:xfrm>
            <a:off x="1371600" y="2209800"/>
            <a:ext cx="2209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>
                <a:solidFill>
                  <a:srgbClr val="0000CC"/>
                </a:solidFill>
              </a:rPr>
              <a:t>电容器储能</a:t>
            </a:r>
          </a:p>
        </p:txBody>
      </p:sp>
      <p:graphicFrame>
        <p:nvGraphicFramePr>
          <p:cNvPr id="453636" name="Object 4"/>
          <p:cNvGraphicFramePr>
            <a:graphicFrameLocks noChangeAspect="1"/>
          </p:cNvGraphicFramePr>
          <p:nvPr/>
        </p:nvGraphicFramePr>
        <p:xfrm>
          <a:off x="987425" y="2971800"/>
          <a:ext cx="34274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918400" imgH="10058400" progId="">
                  <p:embed/>
                </p:oleObj>
              </mc:Choice>
              <mc:Fallback>
                <p:oleObj name="公式" r:id="rId2" imgW="32918400" imgH="10058400" progId="">
                  <p:embed/>
                  <p:pic>
                    <p:nvPicPr>
                      <p:cNvPr id="0" name="Picture 4" descr="image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2971800"/>
                        <a:ext cx="3427413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37" name="Text Box 5"/>
          <p:cNvSpPr txBox="1">
            <a:spLocks noChangeArrowheads="1"/>
          </p:cNvSpPr>
          <p:nvPr/>
        </p:nvSpPr>
        <p:spPr bwMode="auto">
          <a:xfrm>
            <a:off x="5638800" y="2209800"/>
            <a:ext cx="259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>
                <a:solidFill>
                  <a:srgbClr val="0000CC"/>
                </a:solidFill>
              </a:rPr>
              <a:t>自感线圈储能</a:t>
            </a:r>
          </a:p>
        </p:txBody>
      </p:sp>
      <p:graphicFrame>
        <p:nvGraphicFramePr>
          <p:cNvPr id="453638" name="Object 6"/>
          <p:cNvGraphicFramePr>
            <a:graphicFrameLocks noChangeAspect="1"/>
          </p:cNvGraphicFramePr>
          <p:nvPr/>
        </p:nvGraphicFramePr>
        <p:xfrm>
          <a:off x="6248400" y="3048000"/>
          <a:ext cx="9525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144000" imgH="9448800" progId="">
                  <p:embed/>
                </p:oleObj>
              </mc:Choice>
              <mc:Fallback>
                <p:oleObj name="公式" r:id="rId4" imgW="9144000" imgH="9448800" progId="">
                  <p:embed/>
                  <p:pic>
                    <p:nvPicPr>
                      <p:cNvPr id="0" name="Picture 3" descr="image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048000"/>
                        <a:ext cx="952500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39" name="Text Box 7"/>
          <p:cNvSpPr txBox="1">
            <a:spLocks noChangeArrowheads="1"/>
          </p:cNvSpPr>
          <p:nvPr/>
        </p:nvSpPr>
        <p:spPr bwMode="auto">
          <a:xfrm>
            <a:off x="1371600" y="4495800"/>
            <a:ext cx="2438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dirty="0">
                <a:solidFill>
                  <a:srgbClr val="0000CC"/>
                </a:solidFill>
              </a:rPr>
              <a:t>电场能量密度</a:t>
            </a:r>
          </a:p>
        </p:txBody>
      </p:sp>
      <p:graphicFrame>
        <p:nvGraphicFramePr>
          <p:cNvPr id="453640" name="Object 8"/>
          <p:cNvGraphicFramePr>
            <a:graphicFrameLocks noChangeAspect="1"/>
          </p:cNvGraphicFramePr>
          <p:nvPr/>
        </p:nvGraphicFramePr>
        <p:xfrm>
          <a:off x="1127125" y="5257800"/>
          <a:ext cx="298291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8651200" imgH="9448800" progId="">
                  <p:embed/>
                </p:oleObj>
              </mc:Choice>
              <mc:Fallback>
                <p:oleObj name="公式" r:id="rId6" imgW="28651200" imgH="9448800" progId="">
                  <p:embed/>
                  <p:pic>
                    <p:nvPicPr>
                      <p:cNvPr id="0" name="Picture 2" descr="image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5257800"/>
                        <a:ext cx="2982913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41" name="Rectangle 9"/>
          <p:cNvSpPr>
            <a:spLocks noChangeArrowheads="1"/>
          </p:cNvSpPr>
          <p:nvPr/>
        </p:nvSpPr>
        <p:spPr bwMode="auto">
          <a:xfrm>
            <a:off x="5715000" y="4495800"/>
            <a:ext cx="2012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rgbClr val="0000CC"/>
                </a:solidFill>
              </a:rPr>
              <a:t>磁场能量密度</a:t>
            </a:r>
          </a:p>
        </p:txBody>
      </p:sp>
      <p:graphicFrame>
        <p:nvGraphicFramePr>
          <p:cNvPr id="453642" name="Object 10"/>
          <p:cNvGraphicFramePr>
            <a:graphicFrameLocks noChangeAspect="1"/>
          </p:cNvGraphicFramePr>
          <p:nvPr/>
        </p:nvGraphicFramePr>
        <p:xfrm>
          <a:off x="5165725" y="5181600"/>
          <a:ext cx="276066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6517600" imgH="10668000" progId="">
                  <p:embed/>
                </p:oleObj>
              </mc:Choice>
              <mc:Fallback>
                <p:oleObj name="公式" r:id="rId8" imgW="26517600" imgH="10668000" progId="">
                  <p:embed/>
                  <p:pic>
                    <p:nvPicPr>
                      <p:cNvPr id="0" name="Picture 1" descr="image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725" y="5181600"/>
                        <a:ext cx="2760663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43" name="Rectangle 11"/>
          <p:cNvSpPr>
            <a:spLocks noChangeArrowheads="1"/>
          </p:cNvSpPr>
          <p:nvPr/>
        </p:nvSpPr>
        <p:spPr bwMode="auto">
          <a:xfrm>
            <a:off x="762000" y="1600200"/>
            <a:ext cx="3657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比较电场能量与磁场能量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11.4 </a:t>
            </a:r>
            <a:r>
              <a:rPr lang="zh-CN" altLang="en-US"/>
              <a:t>磁场的能量</a:t>
            </a:r>
          </a:p>
        </p:txBody>
      </p:sp>
      <p:sp>
        <p:nvSpPr>
          <p:cNvPr id="4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E08D3-2832-450B-8929-75486F105ED2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54659" name="Text Box 3"/>
          <p:cNvSpPr txBox="1">
            <a:spLocks noChangeArrowheads="1"/>
          </p:cNvSpPr>
          <p:nvPr/>
        </p:nvSpPr>
        <p:spPr bwMode="auto">
          <a:xfrm>
            <a:off x="685800" y="1203325"/>
            <a:ext cx="5257800" cy="15544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sz="2400" dirty="0"/>
              <a:t>例</a:t>
            </a:r>
            <a:r>
              <a:rPr lang="en-US" altLang="zh-CN" sz="2400" dirty="0"/>
              <a:t>11.14  </a:t>
            </a:r>
            <a:r>
              <a:rPr lang="zh-CN" altLang="en-US" sz="2400" dirty="0"/>
              <a:t>真空中，一根长直电缆，由半径为</a:t>
            </a:r>
            <a:r>
              <a:rPr lang="en-US" altLang="zh-CN" sz="2400" i="1" dirty="0"/>
              <a:t>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</a:t>
            </a:r>
            <a:r>
              <a:rPr lang="zh-CN" altLang="en-US" sz="2400" dirty="0"/>
              <a:t>和</a:t>
            </a:r>
            <a:r>
              <a:rPr lang="en-US" altLang="zh-CN" sz="2400" i="1" dirty="0"/>
              <a:t>R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的两同轴圆筒组成，稳恒电流</a:t>
            </a:r>
            <a:r>
              <a:rPr lang="en-US" altLang="zh-CN" sz="2400" i="1" dirty="0"/>
              <a:t>I</a:t>
            </a:r>
            <a:r>
              <a:rPr lang="zh-CN" altLang="en-US" sz="2400" dirty="0"/>
              <a:t>经内层流进外层流出。 试计算长为 </a:t>
            </a:r>
            <a:r>
              <a:rPr lang="en-US" altLang="zh-CN" sz="2400" i="1" dirty="0"/>
              <a:t>l </a:t>
            </a:r>
            <a:r>
              <a:rPr lang="zh-CN" altLang="en-US" sz="2400" dirty="0"/>
              <a:t>的一段电缆内的磁场能量。</a:t>
            </a:r>
          </a:p>
        </p:txBody>
      </p:sp>
      <p:grpSp>
        <p:nvGrpSpPr>
          <p:cNvPr id="454660" name="Group 4"/>
          <p:cNvGrpSpPr/>
          <p:nvPr/>
        </p:nvGrpSpPr>
        <p:grpSpPr bwMode="auto">
          <a:xfrm>
            <a:off x="5943600" y="1257300"/>
            <a:ext cx="2951163" cy="4914900"/>
            <a:chOff x="2926" y="1162"/>
            <a:chExt cx="1859" cy="3096"/>
          </a:xfrm>
        </p:grpSpPr>
        <p:sp>
          <p:nvSpPr>
            <p:cNvPr id="454661" name="Rectangle 5"/>
            <p:cNvSpPr>
              <a:spLocks noChangeArrowheads="1"/>
            </p:cNvSpPr>
            <p:nvPr/>
          </p:nvSpPr>
          <p:spPr bwMode="auto">
            <a:xfrm>
              <a:off x="2926" y="1162"/>
              <a:ext cx="1859" cy="3096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4662" name="Oval 6"/>
            <p:cNvSpPr>
              <a:spLocks noChangeArrowheads="1"/>
            </p:cNvSpPr>
            <p:nvPr/>
          </p:nvSpPr>
          <p:spPr bwMode="auto">
            <a:xfrm>
              <a:off x="3288" y="1439"/>
              <a:ext cx="1134" cy="597"/>
            </a:xfrm>
            <a:prstGeom prst="ellipse">
              <a:avLst/>
            </a:prstGeom>
            <a:noFill/>
            <a:ln w="28575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63" name="Oval 7"/>
            <p:cNvSpPr>
              <a:spLocks noChangeArrowheads="1"/>
            </p:cNvSpPr>
            <p:nvPr/>
          </p:nvSpPr>
          <p:spPr bwMode="auto">
            <a:xfrm>
              <a:off x="3288" y="3338"/>
              <a:ext cx="1134" cy="597"/>
            </a:xfrm>
            <a:prstGeom prst="ellipse">
              <a:avLst/>
            </a:prstGeom>
            <a:noFill/>
            <a:ln w="28575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64" name="Line 8"/>
            <p:cNvSpPr>
              <a:spLocks noChangeShapeType="1"/>
            </p:cNvSpPr>
            <p:nvPr/>
          </p:nvSpPr>
          <p:spPr bwMode="auto">
            <a:xfrm>
              <a:off x="3288" y="1710"/>
              <a:ext cx="0" cy="1954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65" name="Line 9"/>
            <p:cNvSpPr>
              <a:spLocks noChangeShapeType="1"/>
            </p:cNvSpPr>
            <p:nvPr/>
          </p:nvSpPr>
          <p:spPr bwMode="auto">
            <a:xfrm>
              <a:off x="4422" y="1765"/>
              <a:ext cx="0" cy="1890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66" name="Oval 10"/>
            <p:cNvSpPr>
              <a:spLocks noChangeArrowheads="1"/>
            </p:cNvSpPr>
            <p:nvPr/>
          </p:nvSpPr>
          <p:spPr bwMode="auto">
            <a:xfrm>
              <a:off x="3501" y="1602"/>
              <a:ext cx="708" cy="271"/>
            </a:xfrm>
            <a:prstGeom prst="ellipse">
              <a:avLst/>
            </a:prstGeom>
            <a:noFill/>
            <a:ln w="28575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67" name="Oval 11"/>
            <p:cNvSpPr>
              <a:spLocks noChangeArrowheads="1"/>
            </p:cNvSpPr>
            <p:nvPr/>
          </p:nvSpPr>
          <p:spPr bwMode="auto">
            <a:xfrm>
              <a:off x="3501" y="3501"/>
              <a:ext cx="708" cy="271"/>
            </a:xfrm>
            <a:prstGeom prst="ellipse">
              <a:avLst/>
            </a:prstGeom>
            <a:noFill/>
            <a:ln w="28575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68" name="Line 12"/>
            <p:cNvSpPr>
              <a:spLocks noChangeShapeType="1"/>
            </p:cNvSpPr>
            <p:nvPr/>
          </p:nvSpPr>
          <p:spPr bwMode="auto">
            <a:xfrm>
              <a:off x="3501" y="1756"/>
              <a:ext cx="0" cy="1899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69" name="Line 13"/>
            <p:cNvSpPr>
              <a:spLocks noChangeShapeType="1"/>
            </p:cNvSpPr>
            <p:nvPr/>
          </p:nvSpPr>
          <p:spPr bwMode="auto">
            <a:xfrm>
              <a:off x="4209" y="1765"/>
              <a:ext cx="0" cy="1899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70" name="Line 14"/>
            <p:cNvSpPr>
              <a:spLocks noChangeShapeType="1"/>
            </p:cNvSpPr>
            <p:nvPr/>
          </p:nvSpPr>
          <p:spPr bwMode="auto">
            <a:xfrm>
              <a:off x="3855" y="1224"/>
              <a:ext cx="0" cy="2928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lgDash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71" name="Line 15"/>
            <p:cNvSpPr>
              <a:spLocks noChangeShapeType="1"/>
            </p:cNvSpPr>
            <p:nvPr/>
          </p:nvSpPr>
          <p:spPr bwMode="auto">
            <a:xfrm flipV="1">
              <a:off x="4208" y="2440"/>
              <a:ext cx="0" cy="4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672" name="Line 16"/>
            <p:cNvSpPr>
              <a:spLocks noChangeShapeType="1"/>
            </p:cNvSpPr>
            <p:nvPr/>
          </p:nvSpPr>
          <p:spPr bwMode="auto">
            <a:xfrm>
              <a:off x="3857" y="1730"/>
              <a:ext cx="336" cy="0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673" name="Line 17"/>
            <p:cNvSpPr>
              <a:spLocks noChangeShapeType="1"/>
            </p:cNvSpPr>
            <p:nvPr/>
          </p:nvSpPr>
          <p:spPr bwMode="auto">
            <a:xfrm flipV="1">
              <a:off x="3854" y="1480"/>
              <a:ext cx="319" cy="25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674" name="Line 18"/>
            <p:cNvSpPr>
              <a:spLocks noChangeShapeType="1"/>
            </p:cNvSpPr>
            <p:nvPr/>
          </p:nvSpPr>
          <p:spPr bwMode="auto">
            <a:xfrm>
              <a:off x="3288" y="2443"/>
              <a:ext cx="0" cy="4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675" name="Line 19"/>
            <p:cNvSpPr>
              <a:spLocks noChangeShapeType="1"/>
            </p:cNvSpPr>
            <p:nvPr/>
          </p:nvSpPr>
          <p:spPr bwMode="auto">
            <a:xfrm>
              <a:off x="4421" y="2456"/>
              <a:ext cx="0" cy="4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676" name="Line 20"/>
            <p:cNvSpPr>
              <a:spLocks noChangeShapeType="1"/>
            </p:cNvSpPr>
            <p:nvPr/>
          </p:nvSpPr>
          <p:spPr bwMode="auto">
            <a:xfrm flipV="1">
              <a:off x="3498" y="2432"/>
              <a:ext cx="0" cy="4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677" name="Text Box 21"/>
            <p:cNvSpPr txBox="1">
              <a:spLocks noChangeArrowheads="1"/>
            </p:cNvSpPr>
            <p:nvPr/>
          </p:nvSpPr>
          <p:spPr bwMode="auto">
            <a:xfrm>
              <a:off x="4421" y="2502"/>
              <a:ext cx="317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454678" name="Text Box 22"/>
            <p:cNvSpPr txBox="1">
              <a:spLocks noChangeArrowheads="1"/>
            </p:cNvSpPr>
            <p:nvPr/>
          </p:nvSpPr>
          <p:spPr bwMode="auto">
            <a:xfrm>
              <a:off x="4026" y="2531"/>
              <a:ext cx="317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454679" name="Text Box 23"/>
            <p:cNvSpPr txBox="1">
              <a:spLocks noChangeArrowheads="1"/>
            </p:cNvSpPr>
            <p:nvPr/>
          </p:nvSpPr>
          <p:spPr bwMode="auto">
            <a:xfrm>
              <a:off x="3876" y="1687"/>
              <a:ext cx="590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R</a:t>
              </a:r>
              <a:r>
                <a:rPr lang="en-US" altLang="zh-CN" sz="2400" baseline="-25000">
                  <a:solidFill>
                    <a:srgbClr val="000066"/>
                  </a:solidFill>
                </a:rPr>
                <a:t>1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54680" name="Text Box 24"/>
            <p:cNvSpPr txBox="1">
              <a:spLocks noChangeArrowheads="1"/>
            </p:cNvSpPr>
            <p:nvPr/>
          </p:nvSpPr>
          <p:spPr bwMode="auto">
            <a:xfrm>
              <a:off x="3785" y="1324"/>
              <a:ext cx="590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R</a:t>
              </a:r>
              <a:r>
                <a:rPr lang="en-US" altLang="zh-CN" sz="2400" baseline="-25000">
                  <a:solidFill>
                    <a:srgbClr val="000066"/>
                  </a:solidFill>
                </a:rPr>
                <a:t>2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</p:grpSp>
      <p:grpSp>
        <p:nvGrpSpPr>
          <p:cNvPr id="454681" name="Group 25"/>
          <p:cNvGrpSpPr/>
          <p:nvPr/>
        </p:nvGrpSpPr>
        <p:grpSpPr bwMode="auto">
          <a:xfrm>
            <a:off x="1676400" y="2819400"/>
            <a:ext cx="2951163" cy="3095625"/>
            <a:chOff x="884" y="1661"/>
            <a:chExt cx="1859" cy="1950"/>
          </a:xfrm>
        </p:grpSpPr>
        <p:sp>
          <p:nvSpPr>
            <p:cNvPr id="454682" name="Rectangle 26"/>
            <p:cNvSpPr>
              <a:spLocks noChangeArrowheads="1"/>
            </p:cNvSpPr>
            <p:nvPr/>
          </p:nvSpPr>
          <p:spPr bwMode="auto">
            <a:xfrm>
              <a:off x="884" y="1661"/>
              <a:ext cx="1859" cy="1950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4683" name="Oval 27"/>
            <p:cNvSpPr>
              <a:spLocks noChangeArrowheads="1"/>
            </p:cNvSpPr>
            <p:nvPr/>
          </p:nvSpPr>
          <p:spPr bwMode="auto">
            <a:xfrm>
              <a:off x="974" y="1798"/>
              <a:ext cx="1678" cy="1678"/>
            </a:xfrm>
            <a:prstGeom prst="ellipse">
              <a:avLst/>
            </a:prstGeom>
            <a:noFill/>
            <a:ln w="19050">
              <a:solidFill>
                <a:srgbClr val="993366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84" name="Oval 28"/>
            <p:cNvSpPr>
              <a:spLocks noChangeArrowheads="1"/>
            </p:cNvSpPr>
            <p:nvPr/>
          </p:nvSpPr>
          <p:spPr bwMode="auto">
            <a:xfrm>
              <a:off x="1428" y="2252"/>
              <a:ext cx="770" cy="770"/>
            </a:xfrm>
            <a:prstGeom prst="ellipse">
              <a:avLst/>
            </a:prstGeom>
            <a:noFill/>
            <a:ln w="19050">
              <a:solidFill>
                <a:srgbClr val="993366"/>
              </a:solidFill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85" name="Line 29"/>
            <p:cNvSpPr>
              <a:spLocks noChangeShapeType="1"/>
            </p:cNvSpPr>
            <p:nvPr/>
          </p:nvSpPr>
          <p:spPr bwMode="auto">
            <a:xfrm flipH="1">
              <a:off x="1291" y="2660"/>
              <a:ext cx="544" cy="635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686" name="Line 30"/>
            <p:cNvSpPr>
              <a:spLocks noChangeShapeType="1"/>
            </p:cNvSpPr>
            <p:nvPr/>
          </p:nvSpPr>
          <p:spPr bwMode="auto">
            <a:xfrm flipV="1">
              <a:off x="1835" y="2252"/>
              <a:ext cx="0" cy="408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687" name="Text Box 31"/>
            <p:cNvSpPr txBox="1">
              <a:spLocks noChangeArrowheads="1"/>
            </p:cNvSpPr>
            <p:nvPr/>
          </p:nvSpPr>
          <p:spPr bwMode="auto">
            <a:xfrm>
              <a:off x="1291" y="2750"/>
              <a:ext cx="590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R</a:t>
              </a:r>
              <a:r>
                <a:rPr lang="en-US" altLang="zh-CN" sz="2400" baseline="-25000">
                  <a:solidFill>
                    <a:srgbClr val="000066"/>
                  </a:solidFill>
                </a:rPr>
                <a:t>2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54688" name="Text Box 32"/>
            <p:cNvSpPr txBox="1">
              <a:spLocks noChangeArrowheads="1"/>
            </p:cNvSpPr>
            <p:nvPr/>
          </p:nvSpPr>
          <p:spPr bwMode="auto">
            <a:xfrm>
              <a:off x="1563" y="2351"/>
              <a:ext cx="590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R</a:t>
              </a:r>
              <a:r>
                <a:rPr lang="en-US" altLang="zh-CN" sz="2400" baseline="-25000">
                  <a:solidFill>
                    <a:srgbClr val="000066"/>
                  </a:solidFill>
                </a:rPr>
                <a:t>1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  <p:grpSp>
          <p:nvGrpSpPr>
            <p:cNvPr id="454689" name="Group 33"/>
            <p:cNvGrpSpPr/>
            <p:nvPr/>
          </p:nvGrpSpPr>
          <p:grpSpPr bwMode="auto">
            <a:xfrm>
              <a:off x="1200" y="2025"/>
              <a:ext cx="1543" cy="1225"/>
              <a:chOff x="1655" y="2070"/>
              <a:chExt cx="1543" cy="1225"/>
            </a:xfrm>
          </p:grpSpPr>
          <p:sp>
            <p:nvSpPr>
              <p:cNvPr id="454690" name="Oval 34"/>
              <p:cNvSpPr>
                <a:spLocks noChangeArrowheads="1"/>
              </p:cNvSpPr>
              <p:nvPr/>
            </p:nvSpPr>
            <p:spPr bwMode="auto">
              <a:xfrm>
                <a:off x="1655" y="2070"/>
                <a:ext cx="1225" cy="1225"/>
              </a:xfrm>
              <a:prstGeom prst="ellipse">
                <a:avLst/>
              </a:prstGeom>
              <a:noFill/>
              <a:ln w="114300">
                <a:solidFill>
                  <a:srgbClr val="008080"/>
                </a:solidFill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4691" name="Line 35"/>
              <p:cNvSpPr>
                <a:spLocks noChangeShapeType="1"/>
              </p:cNvSpPr>
              <p:nvPr/>
            </p:nvSpPr>
            <p:spPr bwMode="auto">
              <a:xfrm>
                <a:off x="2290" y="2705"/>
                <a:ext cx="545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4692" name="Line 36"/>
              <p:cNvSpPr>
                <a:spLocks noChangeShapeType="1"/>
              </p:cNvSpPr>
              <p:nvPr/>
            </p:nvSpPr>
            <p:spPr bwMode="auto">
              <a:xfrm flipH="1">
                <a:off x="2907" y="2705"/>
                <a:ext cx="181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4693" name="Text Box 37"/>
              <p:cNvSpPr txBox="1">
                <a:spLocks noChangeArrowheads="1"/>
              </p:cNvSpPr>
              <p:nvPr/>
            </p:nvSpPr>
            <p:spPr bwMode="auto">
              <a:xfrm>
                <a:off x="2471" y="2462"/>
                <a:ext cx="317" cy="288"/>
              </a:xfrm>
              <a:prstGeom prst="rect">
                <a:avLst/>
              </a:prstGeom>
              <a:noFill/>
              <a:ln w="19050">
                <a:noFill/>
                <a:miter lim="800000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FF0000"/>
                    </a:solidFill>
                  </a:rPr>
                  <a:t>r</a:t>
                </a:r>
              </a:p>
            </p:txBody>
          </p:sp>
          <p:sp>
            <p:nvSpPr>
              <p:cNvPr id="454694" name="Text Box 38"/>
              <p:cNvSpPr txBox="1">
                <a:spLocks noChangeArrowheads="1"/>
              </p:cNvSpPr>
              <p:nvPr/>
            </p:nvSpPr>
            <p:spPr bwMode="auto">
              <a:xfrm>
                <a:off x="2881" y="2432"/>
                <a:ext cx="317" cy="288"/>
              </a:xfrm>
              <a:prstGeom prst="rect">
                <a:avLst/>
              </a:prstGeom>
              <a:noFill/>
              <a:ln w="19050">
                <a:noFill/>
                <a:miter lim="800000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d</a:t>
                </a:r>
                <a:r>
                  <a:rPr lang="en-US" altLang="zh-CN" sz="2400" i="1">
                    <a:solidFill>
                      <a:srgbClr val="FF0000"/>
                    </a:solidFill>
                  </a:rPr>
                  <a:t>r</a:t>
                </a: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11.4 </a:t>
            </a:r>
            <a:r>
              <a:rPr lang="zh-CN" altLang="en-US"/>
              <a:t>磁场的能量</a:t>
            </a:r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90743-2328-402C-A103-2E3CF5C5950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685800" y="1727200"/>
            <a:ext cx="692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解：</a:t>
            </a:r>
          </a:p>
        </p:txBody>
      </p:sp>
      <p:graphicFrame>
        <p:nvGraphicFramePr>
          <p:cNvPr id="455684" name="Object 4"/>
          <p:cNvGraphicFramePr>
            <a:graphicFrameLocks noChangeAspect="1"/>
          </p:cNvGraphicFramePr>
          <p:nvPr/>
        </p:nvGraphicFramePr>
        <p:xfrm>
          <a:off x="1524000" y="1676400"/>
          <a:ext cx="1143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716000" imgH="10363200" progId="">
                  <p:embed/>
                </p:oleObj>
              </mc:Choice>
              <mc:Fallback>
                <p:oleObj name="公式" r:id="rId2" imgW="13716000" imgH="10363200" progId="">
                  <p:embed/>
                  <p:pic>
                    <p:nvPicPr>
                      <p:cNvPr id="0" name="Picture 6" descr="image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11430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85" name="Object 5"/>
          <p:cNvGraphicFramePr>
            <a:graphicFrameLocks noChangeAspect="1"/>
          </p:cNvGraphicFramePr>
          <p:nvPr/>
        </p:nvGraphicFramePr>
        <p:xfrm>
          <a:off x="1524000" y="2516505"/>
          <a:ext cx="23860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8651200" imgH="10972800" progId="">
                  <p:embed/>
                </p:oleObj>
              </mc:Choice>
              <mc:Fallback>
                <p:oleObj name="公式" r:id="rId4" imgW="28651200" imgH="10972800" progId="">
                  <p:embed/>
                  <p:pic>
                    <p:nvPicPr>
                      <p:cNvPr id="0" name="Picture 5" descr="image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6505"/>
                        <a:ext cx="23860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86" name="Object 6"/>
          <p:cNvGraphicFramePr>
            <a:graphicFrameLocks noChangeAspect="1"/>
          </p:cNvGraphicFramePr>
          <p:nvPr/>
        </p:nvGraphicFramePr>
        <p:xfrm>
          <a:off x="1524000" y="3657600"/>
          <a:ext cx="1624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507200" imgH="4876800" progId="">
                  <p:embed/>
                </p:oleObj>
              </mc:Choice>
              <mc:Fallback>
                <p:oleObj name="公式" r:id="rId6" imgW="19507200" imgH="4876800" progId="">
                  <p:embed/>
                  <p:pic>
                    <p:nvPicPr>
                      <p:cNvPr id="0" name="Picture 4" descr="image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57600"/>
                        <a:ext cx="16240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87" name="Object 7"/>
          <p:cNvGraphicFramePr>
            <a:graphicFrameLocks noChangeAspect="1"/>
          </p:cNvGraphicFramePr>
          <p:nvPr/>
        </p:nvGraphicFramePr>
        <p:xfrm>
          <a:off x="1524000" y="4191000"/>
          <a:ext cx="42402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0901600" imgH="10058400" progId="">
                  <p:embed/>
                </p:oleObj>
              </mc:Choice>
              <mc:Fallback>
                <p:oleObj name="公式" r:id="rId8" imgW="50901600" imgH="10058400" progId="">
                  <p:embed/>
                  <p:pic>
                    <p:nvPicPr>
                      <p:cNvPr id="0" name="Picture 3" descr="image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91000"/>
                        <a:ext cx="42402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88" name="Object 8"/>
          <p:cNvGraphicFramePr>
            <a:graphicFrameLocks noChangeAspect="1"/>
          </p:cNvGraphicFramePr>
          <p:nvPr/>
        </p:nvGraphicFramePr>
        <p:xfrm>
          <a:off x="1981200" y="5181600"/>
          <a:ext cx="18018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1640800" imgH="10058400" progId="">
                  <p:embed/>
                </p:oleObj>
              </mc:Choice>
              <mc:Fallback>
                <p:oleObj name="公式" r:id="rId10" imgW="21640800" imgH="10058400" progId="">
                  <p:embed/>
                  <p:pic>
                    <p:nvPicPr>
                      <p:cNvPr id="0" name="Picture 2" descr="image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81600"/>
                        <a:ext cx="18018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89" name="Object 9"/>
          <p:cNvGraphicFramePr>
            <a:graphicFrameLocks noChangeAspect="1"/>
          </p:cNvGraphicFramePr>
          <p:nvPr/>
        </p:nvGraphicFramePr>
        <p:xfrm>
          <a:off x="3886200" y="5181600"/>
          <a:ext cx="17256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0726400" imgH="10972800" progId="">
                  <p:embed/>
                </p:oleObj>
              </mc:Choice>
              <mc:Fallback>
                <p:oleObj name="公式" r:id="rId12" imgW="20726400" imgH="10972800" progId="">
                  <p:embed/>
                  <p:pic>
                    <p:nvPicPr>
                      <p:cNvPr id="0" name="Picture 1" descr="image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181600"/>
                        <a:ext cx="17256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5690" name="Group 10"/>
          <p:cNvGrpSpPr/>
          <p:nvPr/>
        </p:nvGrpSpPr>
        <p:grpSpPr bwMode="auto">
          <a:xfrm>
            <a:off x="5943600" y="1257300"/>
            <a:ext cx="2951163" cy="4914900"/>
            <a:chOff x="2926" y="1162"/>
            <a:chExt cx="1859" cy="3096"/>
          </a:xfrm>
        </p:grpSpPr>
        <p:sp>
          <p:nvSpPr>
            <p:cNvPr id="455691" name="Rectangle 11"/>
            <p:cNvSpPr>
              <a:spLocks noChangeArrowheads="1"/>
            </p:cNvSpPr>
            <p:nvPr/>
          </p:nvSpPr>
          <p:spPr bwMode="auto">
            <a:xfrm>
              <a:off x="2926" y="1162"/>
              <a:ext cx="1859" cy="3096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5692" name="Oval 12"/>
            <p:cNvSpPr>
              <a:spLocks noChangeArrowheads="1"/>
            </p:cNvSpPr>
            <p:nvPr/>
          </p:nvSpPr>
          <p:spPr bwMode="auto">
            <a:xfrm>
              <a:off x="3288" y="1439"/>
              <a:ext cx="1134" cy="597"/>
            </a:xfrm>
            <a:prstGeom prst="ellipse">
              <a:avLst/>
            </a:prstGeom>
            <a:noFill/>
            <a:ln w="28575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5693" name="Oval 13"/>
            <p:cNvSpPr>
              <a:spLocks noChangeArrowheads="1"/>
            </p:cNvSpPr>
            <p:nvPr/>
          </p:nvSpPr>
          <p:spPr bwMode="auto">
            <a:xfrm>
              <a:off x="3288" y="3338"/>
              <a:ext cx="1134" cy="597"/>
            </a:xfrm>
            <a:prstGeom prst="ellipse">
              <a:avLst/>
            </a:prstGeom>
            <a:noFill/>
            <a:ln w="28575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5694" name="Line 14"/>
            <p:cNvSpPr>
              <a:spLocks noChangeShapeType="1"/>
            </p:cNvSpPr>
            <p:nvPr/>
          </p:nvSpPr>
          <p:spPr bwMode="auto">
            <a:xfrm>
              <a:off x="3288" y="1710"/>
              <a:ext cx="0" cy="1954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5695" name="Line 15"/>
            <p:cNvSpPr>
              <a:spLocks noChangeShapeType="1"/>
            </p:cNvSpPr>
            <p:nvPr/>
          </p:nvSpPr>
          <p:spPr bwMode="auto">
            <a:xfrm>
              <a:off x="4422" y="1765"/>
              <a:ext cx="0" cy="1890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5696" name="Oval 16"/>
            <p:cNvSpPr>
              <a:spLocks noChangeArrowheads="1"/>
            </p:cNvSpPr>
            <p:nvPr/>
          </p:nvSpPr>
          <p:spPr bwMode="auto">
            <a:xfrm>
              <a:off x="3501" y="1602"/>
              <a:ext cx="708" cy="271"/>
            </a:xfrm>
            <a:prstGeom prst="ellipse">
              <a:avLst/>
            </a:prstGeom>
            <a:noFill/>
            <a:ln w="28575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5697" name="Oval 17"/>
            <p:cNvSpPr>
              <a:spLocks noChangeArrowheads="1"/>
            </p:cNvSpPr>
            <p:nvPr/>
          </p:nvSpPr>
          <p:spPr bwMode="auto">
            <a:xfrm>
              <a:off x="3501" y="3501"/>
              <a:ext cx="708" cy="271"/>
            </a:xfrm>
            <a:prstGeom prst="ellipse">
              <a:avLst/>
            </a:prstGeom>
            <a:noFill/>
            <a:ln w="28575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5698" name="Line 18"/>
            <p:cNvSpPr>
              <a:spLocks noChangeShapeType="1"/>
            </p:cNvSpPr>
            <p:nvPr/>
          </p:nvSpPr>
          <p:spPr bwMode="auto">
            <a:xfrm>
              <a:off x="3501" y="1756"/>
              <a:ext cx="0" cy="1899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5699" name="Line 19"/>
            <p:cNvSpPr>
              <a:spLocks noChangeShapeType="1"/>
            </p:cNvSpPr>
            <p:nvPr/>
          </p:nvSpPr>
          <p:spPr bwMode="auto">
            <a:xfrm>
              <a:off x="4209" y="1765"/>
              <a:ext cx="0" cy="1899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5700" name="Line 20"/>
            <p:cNvSpPr>
              <a:spLocks noChangeShapeType="1"/>
            </p:cNvSpPr>
            <p:nvPr/>
          </p:nvSpPr>
          <p:spPr bwMode="auto">
            <a:xfrm>
              <a:off x="3855" y="1224"/>
              <a:ext cx="0" cy="2928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lgDash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5701" name="Line 21"/>
            <p:cNvSpPr>
              <a:spLocks noChangeShapeType="1"/>
            </p:cNvSpPr>
            <p:nvPr/>
          </p:nvSpPr>
          <p:spPr bwMode="auto">
            <a:xfrm flipV="1">
              <a:off x="4208" y="2440"/>
              <a:ext cx="0" cy="4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5702" name="Line 22"/>
            <p:cNvSpPr>
              <a:spLocks noChangeShapeType="1"/>
            </p:cNvSpPr>
            <p:nvPr/>
          </p:nvSpPr>
          <p:spPr bwMode="auto">
            <a:xfrm>
              <a:off x="3857" y="1730"/>
              <a:ext cx="336" cy="0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5703" name="Line 23"/>
            <p:cNvSpPr>
              <a:spLocks noChangeShapeType="1"/>
            </p:cNvSpPr>
            <p:nvPr/>
          </p:nvSpPr>
          <p:spPr bwMode="auto">
            <a:xfrm flipV="1">
              <a:off x="3854" y="1480"/>
              <a:ext cx="319" cy="25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5704" name="Line 24"/>
            <p:cNvSpPr>
              <a:spLocks noChangeShapeType="1"/>
            </p:cNvSpPr>
            <p:nvPr/>
          </p:nvSpPr>
          <p:spPr bwMode="auto">
            <a:xfrm>
              <a:off x="3288" y="2443"/>
              <a:ext cx="0" cy="4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5705" name="Line 25"/>
            <p:cNvSpPr>
              <a:spLocks noChangeShapeType="1"/>
            </p:cNvSpPr>
            <p:nvPr/>
          </p:nvSpPr>
          <p:spPr bwMode="auto">
            <a:xfrm>
              <a:off x="4421" y="2456"/>
              <a:ext cx="0" cy="4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5706" name="Line 26"/>
            <p:cNvSpPr>
              <a:spLocks noChangeShapeType="1"/>
            </p:cNvSpPr>
            <p:nvPr/>
          </p:nvSpPr>
          <p:spPr bwMode="auto">
            <a:xfrm flipV="1">
              <a:off x="3498" y="2432"/>
              <a:ext cx="0" cy="4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5707" name="Text Box 27"/>
            <p:cNvSpPr txBox="1">
              <a:spLocks noChangeArrowheads="1"/>
            </p:cNvSpPr>
            <p:nvPr/>
          </p:nvSpPr>
          <p:spPr bwMode="auto">
            <a:xfrm>
              <a:off x="4421" y="2502"/>
              <a:ext cx="317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455708" name="Text Box 28"/>
            <p:cNvSpPr txBox="1">
              <a:spLocks noChangeArrowheads="1"/>
            </p:cNvSpPr>
            <p:nvPr/>
          </p:nvSpPr>
          <p:spPr bwMode="auto">
            <a:xfrm>
              <a:off x="4026" y="2531"/>
              <a:ext cx="317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455709" name="Text Box 29"/>
            <p:cNvSpPr txBox="1">
              <a:spLocks noChangeArrowheads="1"/>
            </p:cNvSpPr>
            <p:nvPr/>
          </p:nvSpPr>
          <p:spPr bwMode="auto">
            <a:xfrm>
              <a:off x="3876" y="1687"/>
              <a:ext cx="590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R</a:t>
              </a:r>
              <a:r>
                <a:rPr lang="en-US" altLang="zh-CN" sz="2400" baseline="-25000">
                  <a:solidFill>
                    <a:srgbClr val="000066"/>
                  </a:solidFill>
                </a:rPr>
                <a:t>1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55710" name="Text Box 30"/>
            <p:cNvSpPr txBox="1">
              <a:spLocks noChangeArrowheads="1"/>
            </p:cNvSpPr>
            <p:nvPr/>
          </p:nvSpPr>
          <p:spPr bwMode="auto">
            <a:xfrm>
              <a:off x="3785" y="1324"/>
              <a:ext cx="590" cy="288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R</a:t>
              </a:r>
              <a:r>
                <a:rPr lang="en-US" altLang="zh-CN" sz="2400" baseline="-25000">
                  <a:solidFill>
                    <a:srgbClr val="000066"/>
                  </a:solidFill>
                </a:rPr>
                <a:t>2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11.4 </a:t>
            </a:r>
            <a:r>
              <a:rPr lang="zh-CN" altLang="en-US"/>
              <a:t>磁场的能量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E44B-5079-4EEE-9A29-EDC2B32A9AE2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56707" name="Rectangle 3"/>
          <p:cNvSpPr>
            <a:spLocks noChangeArrowheads="1"/>
          </p:cNvSpPr>
          <p:nvPr/>
        </p:nvSpPr>
        <p:spPr bwMode="auto">
          <a:xfrm>
            <a:off x="762000" y="1574800"/>
            <a:ext cx="12001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ym typeface="Symbol" panose="05050102010706020507" pitchFamily="18" charset="2"/>
              </a:rPr>
              <a:t>方法二：</a:t>
            </a:r>
          </a:p>
        </p:txBody>
      </p:sp>
      <p:sp>
        <p:nvSpPr>
          <p:cNvPr id="456708" name="Rectangle 4"/>
          <p:cNvSpPr>
            <a:spLocks noChangeArrowheads="1"/>
          </p:cNvSpPr>
          <p:nvPr/>
        </p:nvSpPr>
        <p:spPr bwMode="auto">
          <a:xfrm>
            <a:off x="1143000" y="2184400"/>
            <a:ext cx="19621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先计算自感系数</a:t>
            </a:r>
          </a:p>
        </p:txBody>
      </p:sp>
      <p:graphicFrame>
        <p:nvGraphicFramePr>
          <p:cNvPr id="456709" name="Object 5"/>
          <p:cNvGraphicFramePr>
            <a:graphicFrameLocks noChangeAspect="1"/>
          </p:cNvGraphicFramePr>
          <p:nvPr/>
        </p:nvGraphicFramePr>
        <p:xfrm>
          <a:off x="3505200" y="2057400"/>
          <a:ext cx="17002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421600" imgH="10363200" progId="">
                  <p:embed/>
                </p:oleObj>
              </mc:Choice>
              <mc:Fallback>
                <p:oleObj name="公式" r:id="rId2" imgW="20421600" imgH="10363200" progId="">
                  <p:embed/>
                  <p:pic>
                    <p:nvPicPr>
                      <p:cNvPr id="0" name="Picture 5" descr="image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057400"/>
                        <a:ext cx="17002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10" name="Object 6"/>
          <p:cNvGraphicFramePr>
            <a:graphicFrameLocks noChangeAspect="1"/>
          </p:cNvGraphicFramePr>
          <p:nvPr/>
        </p:nvGraphicFramePr>
        <p:xfrm>
          <a:off x="2286000" y="3352800"/>
          <a:ext cx="1473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7678400" imgH="9448800" progId="">
                  <p:embed/>
                </p:oleObj>
              </mc:Choice>
              <mc:Fallback>
                <p:oleObj name="公式" r:id="rId4" imgW="17678400" imgH="9448800" progId="">
                  <p:embed/>
                  <p:pic>
                    <p:nvPicPr>
                      <p:cNvPr id="0" name="Picture 4" descr="image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52800"/>
                        <a:ext cx="1473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11" name="Object 7"/>
          <p:cNvGraphicFramePr>
            <a:graphicFrameLocks noChangeAspect="1"/>
          </p:cNvGraphicFramePr>
          <p:nvPr/>
        </p:nvGraphicFramePr>
        <p:xfrm>
          <a:off x="3836988" y="3276600"/>
          <a:ext cx="17256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0726400" imgH="10972800" progId="">
                  <p:embed/>
                </p:oleObj>
              </mc:Choice>
              <mc:Fallback>
                <p:oleObj name="公式" r:id="rId6" imgW="20726400" imgH="10972800" progId="">
                  <p:embed/>
                  <p:pic>
                    <p:nvPicPr>
                      <p:cNvPr id="0" name="Picture 3" descr="image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988" y="3276600"/>
                        <a:ext cx="172561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12" name="Rectangle 8"/>
          <p:cNvSpPr>
            <a:spLocks noChangeArrowheads="1"/>
          </p:cNvSpPr>
          <p:nvPr/>
        </p:nvSpPr>
        <p:spPr bwMode="auto">
          <a:xfrm>
            <a:off x="914400" y="4470400"/>
            <a:ext cx="22161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能量法求自感系数</a:t>
            </a:r>
          </a:p>
        </p:txBody>
      </p:sp>
      <p:graphicFrame>
        <p:nvGraphicFramePr>
          <p:cNvPr id="456713" name="Object 9"/>
          <p:cNvGraphicFramePr>
            <a:graphicFrameLocks noChangeAspect="1"/>
          </p:cNvGraphicFramePr>
          <p:nvPr/>
        </p:nvGraphicFramePr>
        <p:xfrm>
          <a:off x="4191000" y="5181600"/>
          <a:ext cx="26146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1394400" imgH="10363200" progId="">
                  <p:embed/>
                </p:oleObj>
              </mc:Choice>
              <mc:Fallback>
                <p:oleObj name="公式" r:id="rId8" imgW="31394400" imgH="10363200" progId="">
                  <p:embed/>
                  <p:pic>
                    <p:nvPicPr>
                      <p:cNvPr id="0" name="Picture 2" descr="image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181600"/>
                        <a:ext cx="26146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6714" name="Object 10"/>
          <p:cNvGraphicFramePr>
            <a:graphicFrameLocks noChangeAspect="1"/>
          </p:cNvGraphicFramePr>
          <p:nvPr/>
        </p:nvGraphicFramePr>
        <p:xfrm>
          <a:off x="2286000" y="5181600"/>
          <a:ext cx="1828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1945600" imgH="9448800" progId="">
                  <p:embed/>
                </p:oleObj>
              </mc:Choice>
              <mc:Fallback>
                <p:oleObj name="公式" r:id="rId10" imgW="21945600" imgH="9448800" progId="">
                  <p:embed/>
                  <p:pic>
                    <p:nvPicPr>
                      <p:cNvPr id="0" name="Picture 1" descr="image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1828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6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6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6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6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8" grpId="0" animBg="1"/>
      <p:bldP spid="4567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11.3 </a:t>
            </a:r>
            <a:r>
              <a:rPr lang="zh-CN" altLang="en-US"/>
              <a:t>自感和互感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AED2-D4C7-4BAA-A943-9C82BAC33544}" type="slidenum">
              <a:rPr lang="en-US" altLang="zh-CN"/>
              <a:pPr/>
              <a:t>3</a:t>
            </a:fld>
            <a:endParaRPr lang="en-US" altLang="zh-CN"/>
          </a:p>
        </p:txBody>
      </p:sp>
      <p:graphicFrame>
        <p:nvGraphicFramePr>
          <p:cNvPr id="382979" name="Object 3"/>
          <p:cNvGraphicFramePr>
            <a:graphicFrameLocks noChangeAspect="1"/>
          </p:cNvGraphicFramePr>
          <p:nvPr/>
        </p:nvGraphicFramePr>
        <p:xfrm>
          <a:off x="1143000" y="1524000"/>
          <a:ext cx="470693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6388000" imgH="9448800" progId="">
                  <p:embed/>
                </p:oleObj>
              </mc:Choice>
              <mc:Fallback>
                <p:oleObj name="公式" r:id="rId2" imgW="56388000" imgH="9448800" progId="">
                  <p:embed/>
                  <p:pic>
                    <p:nvPicPr>
                      <p:cNvPr id="0" name="Picture 2" descr="image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24000"/>
                        <a:ext cx="4706938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685800" y="2362200"/>
            <a:ext cx="6858000" cy="5127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dirty="0"/>
              <a:t>如果回路自身性质不随时间变化，则：</a:t>
            </a:r>
          </a:p>
        </p:txBody>
      </p:sp>
      <p:graphicFrame>
        <p:nvGraphicFramePr>
          <p:cNvPr id="382981" name="Object 5"/>
          <p:cNvGraphicFramePr>
            <a:graphicFrameLocks noChangeAspect="1"/>
          </p:cNvGraphicFramePr>
          <p:nvPr/>
        </p:nvGraphicFramePr>
        <p:xfrm>
          <a:off x="2514600" y="3048000"/>
          <a:ext cx="14255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7068800" imgH="9448800" progId="">
                  <p:embed/>
                </p:oleObj>
              </mc:Choice>
              <mc:Fallback>
                <p:oleObj name="公式" r:id="rId4" imgW="17068800" imgH="9448800" progId="">
                  <p:embed/>
                  <p:pic>
                    <p:nvPicPr>
                      <p:cNvPr id="0" name="Picture 1" descr="image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48000"/>
                        <a:ext cx="1425575" cy="78581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82" name="Text Box 6"/>
          <p:cNvSpPr txBox="1">
            <a:spLocks noChangeArrowheads="1"/>
          </p:cNvSpPr>
          <p:nvPr/>
        </p:nvSpPr>
        <p:spPr bwMode="auto">
          <a:xfrm>
            <a:off x="685800" y="4114800"/>
            <a:ext cx="8064500" cy="933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400" dirty="0"/>
              <a:t>回路中的自感系数，在量值上等于电流随时间的变化率为一个单位时，在回路中产生自感电动势的绝对值。 </a:t>
            </a:r>
          </a:p>
        </p:txBody>
      </p:sp>
      <p:sp>
        <p:nvSpPr>
          <p:cNvPr id="382983" name="Text Box 7"/>
          <p:cNvSpPr txBox="1">
            <a:spLocks noChangeArrowheads="1"/>
          </p:cNvSpPr>
          <p:nvPr/>
        </p:nvSpPr>
        <p:spPr bwMode="auto">
          <a:xfrm>
            <a:off x="698500" y="5334000"/>
            <a:ext cx="7991475" cy="968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0000CC"/>
                </a:solidFill>
              </a:rPr>
              <a:t>式中负号（</a:t>
            </a:r>
            <a:r>
              <a:rPr lang="en-US" altLang="zh-CN" sz="2400">
                <a:solidFill>
                  <a:srgbClr val="0000CC"/>
                </a:solidFill>
              </a:rPr>
              <a:t>-</a:t>
            </a:r>
            <a:r>
              <a:rPr lang="zh-CN" altLang="en-US" sz="2400">
                <a:solidFill>
                  <a:srgbClr val="0000CC"/>
                </a:solidFill>
              </a:rPr>
              <a:t>）表示</a:t>
            </a:r>
            <a:r>
              <a:rPr lang="zh-CN" altLang="en-US" sz="2400">
                <a:solidFill>
                  <a:schemeClr val="hlink"/>
                </a:solidFill>
              </a:rPr>
              <a:t>：</a:t>
            </a:r>
            <a:r>
              <a:rPr lang="zh-CN" altLang="en-US" sz="2400"/>
              <a:t>自感电动势的方向总是</a:t>
            </a:r>
            <a:r>
              <a:rPr lang="zh-CN" altLang="en-US" sz="2400">
                <a:solidFill>
                  <a:srgbClr val="FF3300"/>
                </a:solidFill>
              </a:rPr>
              <a:t>阻碍</a:t>
            </a:r>
            <a:r>
              <a:rPr lang="zh-CN" altLang="en-US" sz="2400"/>
              <a:t>本身回路电流的变化 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11.3 </a:t>
            </a:r>
            <a:r>
              <a:rPr lang="zh-CN" altLang="en-US"/>
              <a:t>自感和互感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A9A1-915B-4F54-960D-57E9FF45769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6ED9A5-DF98-CA3B-A19E-8C74BDD73B4B}"/>
              </a:ext>
            </a:extLst>
          </p:cNvPr>
          <p:cNvSpPr txBox="1"/>
          <p:nvPr/>
        </p:nvSpPr>
        <p:spPr>
          <a:xfrm>
            <a:off x="1219200" y="62484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https://www.ixigua.com/6938289959757414942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https://www.bilibili.com/video/BV14g41157qq/</a:t>
            </a:r>
            <a:endParaRPr lang="en-US" altLang="zh-CN" dirty="0"/>
          </a:p>
          <a:p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7085714" imgH="5151018"/>
        </mc:Choice>
        <mc:Fallback>
          <p:control r:id="rId1" imgW="7085714" imgH="5151018">
            <p:pic>
              <p:nvPicPr>
                <p:cNvPr id="2" name="ShockwaveFlash1"/>
                <p:cNvPicPr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6800" y="1181100"/>
                  <a:ext cx="7086600" cy="51514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11.3 </a:t>
            </a:r>
            <a:r>
              <a:rPr lang="zh-CN" altLang="en-US"/>
              <a:t>自感和互感</a:t>
            </a:r>
          </a:p>
        </p:txBody>
      </p:sp>
      <p:sp>
        <p:nvSpPr>
          <p:cNvPr id="5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D896-503B-441B-A14E-90BDA7B6ED9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90147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8124825" cy="82296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11.10  </a:t>
            </a:r>
            <a:r>
              <a:rPr lang="zh-CN" altLang="en-US" sz="2400" dirty="0"/>
              <a:t>长为 </a:t>
            </a:r>
            <a:r>
              <a:rPr lang="en-US" altLang="zh-CN" sz="2400" i="1" dirty="0"/>
              <a:t>l</a:t>
            </a:r>
            <a:r>
              <a:rPr lang="en-US" altLang="zh-CN" sz="2400" dirty="0"/>
              <a:t> </a:t>
            </a:r>
            <a:r>
              <a:rPr lang="zh-CN" altLang="en-US" sz="2400" dirty="0"/>
              <a:t>的螺线管，横断面为 </a:t>
            </a:r>
            <a:r>
              <a:rPr lang="en-US" altLang="zh-CN" sz="2400" i="1" dirty="0"/>
              <a:t>S</a:t>
            </a:r>
            <a:r>
              <a:rPr lang="zh-CN" altLang="en-US" sz="2400" dirty="0"/>
              <a:t>，线圈总匝数为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，管中磁介质的磁导率为</a:t>
            </a:r>
            <a:r>
              <a:rPr lang="zh-CN" altLang="en-US" sz="2400" i="1" dirty="0">
                <a:sym typeface="Symbol" panose="05050102010706020507" pitchFamily="18" charset="2"/>
              </a:rPr>
              <a:t></a:t>
            </a:r>
            <a:r>
              <a:rPr lang="zh-CN" altLang="en-US" sz="2400" dirty="0">
                <a:sym typeface="Symbol" panose="05050102010706020507" pitchFamily="18" charset="2"/>
              </a:rPr>
              <a:t> ，求自感系数。</a:t>
            </a:r>
            <a:endParaRPr lang="zh-CN" altLang="en-US" sz="2400" dirty="0"/>
          </a:p>
        </p:txBody>
      </p:sp>
      <p:grpSp>
        <p:nvGrpSpPr>
          <p:cNvPr id="390149" name="Group 5"/>
          <p:cNvGrpSpPr/>
          <p:nvPr/>
        </p:nvGrpSpPr>
        <p:grpSpPr bwMode="auto">
          <a:xfrm>
            <a:off x="5562600" y="2286000"/>
            <a:ext cx="3384550" cy="2016125"/>
            <a:chOff x="3334" y="1117"/>
            <a:chExt cx="2132" cy="1270"/>
          </a:xfrm>
        </p:grpSpPr>
        <p:sp>
          <p:nvSpPr>
            <p:cNvPr id="390150" name="Rectangle 6"/>
            <p:cNvSpPr>
              <a:spLocks noChangeArrowheads="1"/>
            </p:cNvSpPr>
            <p:nvPr/>
          </p:nvSpPr>
          <p:spPr bwMode="auto">
            <a:xfrm>
              <a:off x="3334" y="1117"/>
              <a:ext cx="2132" cy="1270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540000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90151" name="Group 7"/>
            <p:cNvGrpSpPr/>
            <p:nvPr/>
          </p:nvGrpSpPr>
          <p:grpSpPr bwMode="auto">
            <a:xfrm>
              <a:off x="3461" y="1344"/>
              <a:ext cx="1914" cy="908"/>
              <a:chOff x="3415" y="1389"/>
              <a:chExt cx="1914" cy="908"/>
            </a:xfrm>
          </p:grpSpPr>
          <p:sp>
            <p:nvSpPr>
              <p:cNvPr id="390152" name="Oval 8" descr="50%"/>
              <p:cNvSpPr>
                <a:spLocks noChangeArrowheads="1"/>
              </p:cNvSpPr>
              <p:nvPr/>
            </p:nvSpPr>
            <p:spPr bwMode="auto">
              <a:xfrm>
                <a:off x="5081" y="1445"/>
                <a:ext cx="239" cy="544"/>
              </a:xfrm>
              <a:prstGeom prst="ellipse">
                <a:avLst/>
              </a:prstGeom>
              <a:pattFill prst="pct50">
                <a:fgClr>
                  <a:srgbClr val="009999"/>
                </a:fgClr>
                <a:bgClr>
                  <a:schemeClr val="bg1"/>
                </a:bgClr>
              </a:pattFill>
              <a:ln w="19050">
                <a:noFill/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0153" name="Freeform 9"/>
              <p:cNvSpPr/>
              <p:nvPr/>
            </p:nvSpPr>
            <p:spPr bwMode="auto">
              <a:xfrm>
                <a:off x="3517" y="1389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54" name="Freeform 10"/>
              <p:cNvSpPr/>
              <p:nvPr/>
            </p:nvSpPr>
            <p:spPr bwMode="auto">
              <a:xfrm flipH="1" flipV="1">
                <a:off x="3596" y="1711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55" name="Freeform 11"/>
              <p:cNvSpPr/>
              <p:nvPr/>
            </p:nvSpPr>
            <p:spPr bwMode="auto">
              <a:xfrm>
                <a:off x="3607" y="1389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56" name="Freeform 12"/>
              <p:cNvSpPr/>
              <p:nvPr/>
            </p:nvSpPr>
            <p:spPr bwMode="auto">
              <a:xfrm flipH="1" flipV="1">
                <a:off x="3686" y="1711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57" name="Freeform 13"/>
              <p:cNvSpPr/>
              <p:nvPr/>
            </p:nvSpPr>
            <p:spPr bwMode="auto">
              <a:xfrm>
                <a:off x="3698" y="1389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58" name="Freeform 14"/>
              <p:cNvSpPr/>
              <p:nvPr/>
            </p:nvSpPr>
            <p:spPr bwMode="auto">
              <a:xfrm flipH="1" flipV="1">
                <a:off x="3777" y="1711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59" name="Freeform 15"/>
              <p:cNvSpPr/>
              <p:nvPr/>
            </p:nvSpPr>
            <p:spPr bwMode="auto">
              <a:xfrm>
                <a:off x="3788" y="1389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60" name="Freeform 16"/>
              <p:cNvSpPr/>
              <p:nvPr/>
            </p:nvSpPr>
            <p:spPr bwMode="auto">
              <a:xfrm flipH="1" flipV="1">
                <a:off x="3867" y="1711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61" name="Freeform 17"/>
              <p:cNvSpPr/>
              <p:nvPr/>
            </p:nvSpPr>
            <p:spPr bwMode="auto">
              <a:xfrm>
                <a:off x="3878" y="1389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62" name="Freeform 18"/>
              <p:cNvSpPr/>
              <p:nvPr/>
            </p:nvSpPr>
            <p:spPr bwMode="auto">
              <a:xfrm flipH="1" flipV="1">
                <a:off x="3957" y="1711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63" name="Freeform 19"/>
              <p:cNvSpPr/>
              <p:nvPr/>
            </p:nvSpPr>
            <p:spPr bwMode="auto">
              <a:xfrm>
                <a:off x="3969" y="1389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64" name="Freeform 20"/>
              <p:cNvSpPr/>
              <p:nvPr/>
            </p:nvSpPr>
            <p:spPr bwMode="auto">
              <a:xfrm flipH="1" flipV="1">
                <a:off x="4048" y="1711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65" name="Freeform 21"/>
              <p:cNvSpPr/>
              <p:nvPr/>
            </p:nvSpPr>
            <p:spPr bwMode="auto">
              <a:xfrm>
                <a:off x="4062" y="1389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66" name="Freeform 22"/>
              <p:cNvSpPr/>
              <p:nvPr/>
            </p:nvSpPr>
            <p:spPr bwMode="auto">
              <a:xfrm flipH="1" flipV="1">
                <a:off x="4141" y="1711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67" name="Freeform 23"/>
              <p:cNvSpPr/>
              <p:nvPr/>
            </p:nvSpPr>
            <p:spPr bwMode="auto">
              <a:xfrm>
                <a:off x="4152" y="1389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68" name="Freeform 24"/>
              <p:cNvSpPr/>
              <p:nvPr/>
            </p:nvSpPr>
            <p:spPr bwMode="auto">
              <a:xfrm flipH="1" flipV="1">
                <a:off x="4231" y="1711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69" name="Freeform 25"/>
              <p:cNvSpPr/>
              <p:nvPr/>
            </p:nvSpPr>
            <p:spPr bwMode="auto">
              <a:xfrm>
                <a:off x="4243" y="1389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70" name="Freeform 26"/>
              <p:cNvSpPr/>
              <p:nvPr/>
            </p:nvSpPr>
            <p:spPr bwMode="auto">
              <a:xfrm flipH="1" flipV="1">
                <a:off x="4322" y="1711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71" name="Freeform 27"/>
              <p:cNvSpPr/>
              <p:nvPr/>
            </p:nvSpPr>
            <p:spPr bwMode="auto">
              <a:xfrm>
                <a:off x="4333" y="1389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72" name="Freeform 28"/>
              <p:cNvSpPr/>
              <p:nvPr/>
            </p:nvSpPr>
            <p:spPr bwMode="auto">
              <a:xfrm flipH="1" flipV="1">
                <a:off x="4412" y="1711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73" name="Freeform 29"/>
              <p:cNvSpPr/>
              <p:nvPr/>
            </p:nvSpPr>
            <p:spPr bwMode="auto">
              <a:xfrm>
                <a:off x="4423" y="1389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74" name="Freeform 30"/>
              <p:cNvSpPr/>
              <p:nvPr/>
            </p:nvSpPr>
            <p:spPr bwMode="auto">
              <a:xfrm flipH="1" flipV="1">
                <a:off x="4502" y="1711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75" name="Freeform 31"/>
              <p:cNvSpPr/>
              <p:nvPr/>
            </p:nvSpPr>
            <p:spPr bwMode="auto">
              <a:xfrm>
                <a:off x="4514" y="1389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76" name="Freeform 32"/>
              <p:cNvSpPr/>
              <p:nvPr/>
            </p:nvSpPr>
            <p:spPr bwMode="auto">
              <a:xfrm flipH="1" flipV="1">
                <a:off x="4593" y="1711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77" name="Freeform 33"/>
              <p:cNvSpPr/>
              <p:nvPr/>
            </p:nvSpPr>
            <p:spPr bwMode="auto">
              <a:xfrm>
                <a:off x="4607" y="1389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78" name="Freeform 34"/>
              <p:cNvSpPr/>
              <p:nvPr/>
            </p:nvSpPr>
            <p:spPr bwMode="auto">
              <a:xfrm flipH="1" flipV="1">
                <a:off x="4686" y="1711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79" name="Freeform 35"/>
              <p:cNvSpPr/>
              <p:nvPr/>
            </p:nvSpPr>
            <p:spPr bwMode="auto">
              <a:xfrm>
                <a:off x="4697" y="1389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80" name="Freeform 36"/>
              <p:cNvSpPr/>
              <p:nvPr/>
            </p:nvSpPr>
            <p:spPr bwMode="auto">
              <a:xfrm flipH="1" flipV="1">
                <a:off x="4776" y="1711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81" name="Freeform 37"/>
              <p:cNvSpPr/>
              <p:nvPr/>
            </p:nvSpPr>
            <p:spPr bwMode="auto">
              <a:xfrm>
                <a:off x="4788" y="1389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82" name="Freeform 38"/>
              <p:cNvSpPr/>
              <p:nvPr/>
            </p:nvSpPr>
            <p:spPr bwMode="auto">
              <a:xfrm flipH="1" flipV="1">
                <a:off x="4867" y="1711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83" name="Freeform 39"/>
              <p:cNvSpPr/>
              <p:nvPr/>
            </p:nvSpPr>
            <p:spPr bwMode="auto">
              <a:xfrm>
                <a:off x="4878" y="1389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84" name="Freeform 40"/>
              <p:cNvSpPr/>
              <p:nvPr/>
            </p:nvSpPr>
            <p:spPr bwMode="auto">
              <a:xfrm flipH="1" flipV="1">
                <a:off x="4957" y="1711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85" name="Freeform 41"/>
              <p:cNvSpPr/>
              <p:nvPr/>
            </p:nvSpPr>
            <p:spPr bwMode="auto">
              <a:xfrm>
                <a:off x="4968" y="1389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86" name="Freeform 42"/>
              <p:cNvSpPr/>
              <p:nvPr/>
            </p:nvSpPr>
            <p:spPr bwMode="auto">
              <a:xfrm flipH="1" flipV="1">
                <a:off x="5047" y="1711"/>
                <a:ext cx="81" cy="326"/>
              </a:xfrm>
              <a:custGeom>
                <a:avLst/>
                <a:gdLst/>
                <a:ahLst/>
                <a:cxnLst>
                  <a:cxn ang="0">
                    <a:pos x="0" y="52"/>
                  </a:cxn>
                  <a:cxn ang="0">
                    <a:pos x="33" y="14"/>
                  </a:cxn>
                  <a:cxn ang="0">
                    <a:pos x="63" y="50"/>
                  </a:cxn>
                  <a:cxn ang="0">
                    <a:pos x="81" y="314"/>
                  </a:cxn>
                </a:cxnLst>
                <a:rect l="0" t="0" r="r" b="b"/>
                <a:pathLst>
                  <a:path w="81" h="314">
                    <a:moveTo>
                      <a:pt x="0" y="52"/>
                    </a:moveTo>
                    <a:cubicBezTo>
                      <a:pt x="11" y="33"/>
                      <a:pt x="23" y="14"/>
                      <a:pt x="33" y="14"/>
                    </a:cubicBezTo>
                    <a:cubicBezTo>
                      <a:pt x="43" y="14"/>
                      <a:pt x="55" y="0"/>
                      <a:pt x="63" y="50"/>
                    </a:cubicBezTo>
                    <a:cubicBezTo>
                      <a:pt x="71" y="100"/>
                      <a:pt x="76" y="268"/>
                      <a:pt x="81" y="31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87" name="Line 43"/>
              <p:cNvSpPr>
                <a:spLocks noChangeShapeType="1"/>
              </p:cNvSpPr>
              <p:nvPr/>
            </p:nvSpPr>
            <p:spPr bwMode="auto">
              <a:xfrm>
                <a:off x="5229" y="2020"/>
                <a:ext cx="0" cy="181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0188" name="Line 44"/>
              <p:cNvSpPr>
                <a:spLocks noChangeShapeType="1"/>
              </p:cNvSpPr>
              <p:nvPr/>
            </p:nvSpPr>
            <p:spPr bwMode="auto">
              <a:xfrm>
                <a:off x="3506" y="2020"/>
                <a:ext cx="0" cy="181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0189" name="Line 45"/>
              <p:cNvSpPr>
                <a:spLocks noChangeShapeType="1"/>
              </p:cNvSpPr>
              <p:nvPr/>
            </p:nvSpPr>
            <p:spPr bwMode="auto">
              <a:xfrm flipH="1">
                <a:off x="3505" y="2156"/>
                <a:ext cx="772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190" name="Line 46"/>
              <p:cNvSpPr>
                <a:spLocks noChangeShapeType="1"/>
              </p:cNvSpPr>
              <p:nvPr/>
            </p:nvSpPr>
            <p:spPr bwMode="auto">
              <a:xfrm>
                <a:off x="4458" y="2156"/>
                <a:ext cx="772" cy="0"/>
              </a:xfrm>
              <a:prstGeom prst="line">
                <a:avLst/>
              </a:prstGeom>
              <a:noFill/>
              <a:ln w="12700">
                <a:solidFill>
                  <a:srgbClr val="000066"/>
                </a:solidFill>
                <a:rou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191" name="Text Box 47"/>
              <p:cNvSpPr txBox="1">
                <a:spLocks noChangeArrowheads="1"/>
              </p:cNvSpPr>
              <p:nvPr/>
            </p:nvSpPr>
            <p:spPr bwMode="auto">
              <a:xfrm>
                <a:off x="4295" y="2047"/>
                <a:ext cx="363" cy="250"/>
              </a:xfrm>
              <a:prstGeom prst="rect">
                <a:avLst/>
              </a:prstGeom>
              <a:noFill/>
              <a:ln w="19050">
                <a:noFill/>
                <a:miter lim="800000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solidFill>
                      <a:srgbClr val="000066"/>
                    </a:solidFill>
                  </a:rPr>
                  <a:t>l</a:t>
                </a:r>
              </a:p>
            </p:txBody>
          </p:sp>
          <p:sp>
            <p:nvSpPr>
              <p:cNvPr id="390192" name="AutoShape 48"/>
              <p:cNvSpPr>
                <a:spLocks noChangeArrowheads="1"/>
              </p:cNvSpPr>
              <p:nvPr/>
            </p:nvSpPr>
            <p:spPr bwMode="auto">
              <a:xfrm rot="5400000" flipH="1">
                <a:off x="4096" y="764"/>
                <a:ext cx="544" cy="1905"/>
              </a:xfrm>
              <a:prstGeom prst="can">
                <a:avLst>
                  <a:gd name="adj" fmla="val 43627"/>
                </a:avLst>
              </a:prstGeom>
              <a:noFill/>
              <a:ln w="19050">
                <a:solidFill>
                  <a:srgbClr val="008080"/>
                </a:solidFill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0193" name="Text Box 49"/>
              <p:cNvSpPr txBox="1">
                <a:spLocks noChangeArrowheads="1"/>
              </p:cNvSpPr>
              <p:nvPr/>
            </p:nvSpPr>
            <p:spPr bwMode="auto">
              <a:xfrm>
                <a:off x="5102" y="1601"/>
                <a:ext cx="227" cy="250"/>
              </a:xfrm>
              <a:prstGeom prst="rect">
                <a:avLst/>
              </a:prstGeom>
              <a:noFill/>
              <a:ln w="19050">
                <a:noFill/>
                <a:miter lim="800000"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i="1">
                    <a:solidFill>
                      <a:srgbClr val="000066"/>
                    </a:solidFill>
                  </a:rPr>
                  <a:t>S</a:t>
                </a:r>
              </a:p>
            </p:txBody>
          </p:sp>
        </p:grpSp>
      </p:grpSp>
      <p:graphicFrame>
        <p:nvGraphicFramePr>
          <p:cNvPr id="390194" name="Object 50"/>
          <p:cNvGraphicFramePr>
            <a:graphicFrameLocks noChangeAspect="1"/>
          </p:cNvGraphicFramePr>
          <p:nvPr/>
        </p:nvGraphicFramePr>
        <p:xfrm>
          <a:off x="1295400" y="2438400"/>
          <a:ext cx="21812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212800" imgH="9448800" progId="">
                  <p:embed/>
                </p:oleObj>
              </mc:Choice>
              <mc:Fallback>
                <p:oleObj name="公式" r:id="rId2" imgW="26212800" imgH="9448800" progId="">
                  <p:embed/>
                  <p:pic>
                    <p:nvPicPr>
                      <p:cNvPr id="0" name="Picture 6" descr="image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38400"/>
                        <a:ext cx="21812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95" name="Object 51"/>
          <p:cNvGraphicFramePr>
            <a:graphicFrameLocks noChangeAspect="1"/>
          </p:cNvGraphicFramePr>
          <p:nvPr/>
        </p:nvGraphicFramePr>
        <p:xfrm>
          <a:off x="1295400" y="3326130"/>
          <a:ext cx="24622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565600" imgH="10058400" progId="">
                  <p:embed/>
                </p:oleObj>
              </mc:Choice>
              <mc:Fallback>
                <p:oleObj name="Equation" r:id="rId4" imgW="29565600" imgH="10058400" progId="">
                  <p:embed/>
                  <p:pic>
                    <p:nvPicPr>
                      <p:cNvPr id="0" name="Picture 5" descr="image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326130"/>
                        <a:ext cx="24622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96" name="Object 52"/>
          <p:cNvGraphicFramePr>
            <a:graphicFrameLocks noChangeAspect="1"/>
          </p:cNvGraphicFramePr>
          <p:nvPr/>
        </p:nvGraphicFramePr>
        <p:xfrm>
          <a:off x="1347470" y="4366260"/>
          <a:ext cx="2410460" cy="96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041120" imgH="419040" progId="">
                  <p:embed/>
                </p:oleObj>
              </mc:Choice>
              <mc:Fallback>
                <p:oleObj name="公式" r:id="rId6" imgW="1041120" imgH="419040" progId="">
                  <p:embed/>
                  <p:pic>
                    <p:nvPicPr>
                      <p:cNvPr id="0" name="Picture 4" descr="image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470" y="4366260"/>
                        <a:ext cx="2410460" cy="9677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97" name="Object 53"/>
          <p:cNvGraphicFramePr>
            <a:graphicFrameLocks noChangeAspect="1"/>
          </p:cNvGraphicFramePr>
          <p:nvPr/>
        </p:nvGraphicFramePr>
        <p:xfrm>
          <a:off x="1295400" y="5562600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5544800" imgH="5486400" progId="">
                  <p:embed/>
                </p:oleObj>
              </mc:Choice>
              <mc:Fallback>
                <p:oleObj name="公式" r:id="rId8" imgW="15544800" imgH="5486400" progId="">
                  <p:embed/>
                  <p:pic>
                    <p:nvPicPr>
                      <p:cNvPr id="0" name="Picture 3" descr="image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562600"/>
                        <a:ext cx="1295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99" name="Object 55"/>
          <p:cNvGraphicFramePr>
            <a:graphicFrameLocks noChangeAspect="1"/>
          </p:cNvGraphicFramePr>
          <p:nvPr/>
        </p:nvGraphicFramePr>
        <p:xfrm>
          <a:off x="4114800" y="5562600"/>
          <a:ext cx="863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0363200" imgH="4267200" progId="">
                  <p:embed/>
                </p:oleObj>
              </mc:Choice>
              <mc:Fallback>
                <p:oleObj name="公式" r:id="rId10" imgW="10363200" imgH="4267200" progId="">
                  <p:embed/>
                  <p:pic>
                    <p:nvPicPr>
                      <p:cNvPr id="0" name="Picture 2" descr="image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562600"/>
                        <a:ext cx="863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200" name="Object 56"/>
          <p:cNvGraphicFramePr>
            <a:graphicFrameLocks noChangeAspect="1"/>
          </p:cNvGraphicFramePr>
          <p:nvPr/>
        </p:nvGraphicFramePr>
        <p:xfrm>
          <a:off x="5410200" y="5334000"/>
          <a:ext cx="863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0363200" imgH="9448800" progId="">
                  <p:embed/>
                </p:oleObj>
              </mc:Choice>
              <mc:Fallback>
                <p:oleObj name="公式" r:id="rId12" imgW="10363200" imgH="9448800" progId="">
                  <p:embed/>
                  <p:pic>
                    <p:nvPicPr>
                      <p:cNvPr id="0" name="Picture 1" descr="image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334000"/>
                        <a:ext cx="863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201" name="Text Box 57"/>
          <p:cNvSpPr txBox="1">
            <a:spLocks noChangeArrowheads="1"/>
          </p:cNvSpPr>
          <p:nvPr/>
        </p:nvSpPr>
        <p:spPr bwMode="auto">
          <a:xfrm>
            <a:off x="762000" y="2336800"/>
            <a:ext cx="79248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0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0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0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0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0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0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0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0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11.3 </a:t>
            </a:r>
            <a:r>
              <a:rPr lang="zh-CN" altLang="en-US"/>
              <a:t>自感和互感</a:t>
            </a:r>
          </a:p>
        </p:txBody>
      </p:sp>
      <p:sp>
        <p:nvSpPr>
          <p:cNvPr id="3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F999A-024E-4F28-A31A-E30F9AB58C5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88099" name="Text Box 3"/>
          <p:cNvSpPr txBox="1">
            <a:spLocks noChangeArrowheads="1"/>
          </p:cNvSpPr>
          <p:nvPr/>
        </p:nvSpPr>
        <p:spPr bwMode="auto">
          <a:xfrm>
            <a:off x="609600" y="1295400"/>
            <a:ext cx="5029200" cy="161544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/>
              <a:t>例</a:t>
            </a:r>
            <a:r>
              <a:rPr lang="en-US" altLang="zh-CN" sz="2000" dirty="0"/>
              <a:t>11.11  </a:t>
            </a:r>
            <a:r>
              <a:rPr lang="zh-CN" altLang="en-US" sz="2000" dirty="0"/>
              <a:t>有一电缆，由两个“无限长”的同轴圆桶状导体组成，其间充满磁导率为</a:t>
            </a:r>
            <a:r>
              <a:rPr lang="zh-CN" altLang="en-US" sz="2000" i="1" dirty="0">
                <a:sym typeface="Symbol" panose="05050102010706020507" pitchFamily="18" charset="2"/>
              </a:rPr>
              <a:t></a:t>
            </a:r>
            <a:r>
              <a:rPr lang="zh-CN" altLang="en-US" sz="2000" dirty="0">
                <a:sym typeface="Symbol" panose="05050102010706020507" pitchFamily="18" charset="2"/>
              </a:rPr>
              <a:t> 的磁介质，电流</a:t>
            </a:r>
            <a:r>
              <a:rPr lang="en-US" altLang="zh-CN" sz="2000" i="1" dirty="0">
                <a:sym typeface="Symbol" panose="05050102010706020507" pitchFamily="18" charset="2"/>
              </a:rPr>
              <a:t>I</a:t>
            </a:r>
            <a:r>
              <a:rPr lang="zh-CN" altLang="en-US" sz="2000" dirty="0">
                <a:sym typeface="Symbol" panose="05050102010706020507" pitchFamily="18" charset="2"/>
              </a:rPr>
              <a:t>从内桶流进，外筒流出。设内、外桶半径分别为</a:t>
            </a:r>
            <a:r>
              <a:rPr lang="en-US" altLang="zh-CN" sz="2000" i="1" dirty="0">
                <a:sym typeface="Symbol" panose="05050102010706020507" pitchFamily="18" charset="2"/>
              </a:rPr>
              <a:t>R</a:t>
            </a:r>
            <a:r>
              <a:rPr lang="en-US" altLang="zh-CN" sz="2000" baseline="-25000" dirty="0"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sym typeface="Symbol" panose="05050102010706020507" pitchFamily="18" charset="2"/>
              </a:rPr>
              <a:t>和</a:t>
            </a:r>
            <a:r>
              <a:rPr lang="en-US" altLang="zh-CN" sz="2000" i="1" dirty="0">
                <a:sym typeface="Symbol" panose="05050102010706020507" pitchFamily="18" charset="2"/>
              </a:rPr>
              <a:t>R</a:t>
            </a:r>
            <a:r>
              <a:rPr lang="en-US" altLang="zh-CN" sz="2000" baseline="-25000" dirty="0">
                <a:sym typeface="Symbol" panose="05050102010706020507" pitchFamily="18" charset="2"/>
              </a:rPr>
              <a:t>2</a:t>
            </a:r>
            <a:r>
              <a:rPr lang="zh-CN" altLang="en-US" sz="2000" dirty="0">
                <a:sym typeface="Symbol" panose="05050102010706020507" pitchFamily="18" charset="2"/>
              </a:rPr>
              <a:t>，求长为</a:t>
            </a:r>
            <a:r>
              <a:rPr lang="en-US" altLang="zh-CN" sz="2000" i="1" dirty="0">
                <a:sym typeface="Symbol" panose="05050102010706020507" pitchFamily="18" charset="2"/>
              </a:rPr>
              <a:t>l</a:t>
            </a:r>
            <a:r>
              <a:rPr lang="zh-CN" altLang="en-US" sz="2000" dirty="0">
                <a:sym typeface="Symbol" panose="05050102010706020507" pitchFamily="18" charset="2"/>
              </a:rPr>
              <a:t>的一段导线的自感系数。</a:t>
            </a:r>
          </a:p>
        </p:txBody>
      </p:sp>
      <p:grpSp>
        <p:nvGrpSpPr>
          <p:cNvPr id="388140" name="Group 44"/>
          <p:cNvGrpSpPr/>
          <p:nvPr/>
        </p:nvGrpSpPr>
        <p:grpSpPr bwMode="auto">
          <a:xfrm>
            <a:off x="5943600" y="1371600"/>
            <a:ext cx="2725738" cy="4845050"/>
            <a:chOff x="3552" y="576"/>
            <a:chExt cx="2041" cy="3628"/>
          </a:xfrm>
        </p:grpSpPr>
        <p:sp>
          <p:nvSpPr>
            <p:cNvPr id="388120" name="Rectangle 24"/>
            <p:cNvSpPr>
              <a:spLocks noChangeArrowheads="1"/>
            </p:cNvSpPr>
            <p:nvPr/>
          </p:nvSpPr>
          <p:spPr bwMode="auto">
            <a:xfrm>
              <a:off x="3552" y="576"/>
              <a:ext cx="2041" cy="3628"/>
            </a:xfrm>
            <a:prstGeom prst="rect">
              <a:avLst/>
            </a:prstGeom>
            <a:gradFill rotWithShape="1">
              <a:gsLst>
                <a:gs pos="0">
                  <a:srgbClr val="B4DDFE"/>
                </a:gs>
                <a:gs pos="100000">
                  <a:srgbClr val="FFFFFF"/>
                </a:gs>
              </a:gsLst>
              <a:lin ang="0" scaled="1"/>
            </a:gradFill>
            <a:ln w="19050">
              <a:noFill/>
              <a:miter lim="800000"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8121" name="Oval 25"/>
            <p:cNvSpPr>
              <a:spLocks noChangeArrowheads="1"/>
            </p:cNvSpPr>
            <p:nvPr/>
          </p:nvSpPr>
          <p:spPr bwMode="auto">
            <a:xfrm>
              <a:off x="3770" y="822"/>
              <a:ext cx="1536" cy="714"/>
            </a:xfrm>
            <a:prstGeom prst="ellipse">
              <a:avLst/>
            </a:prstGeom>
            <a:noFill/>
            <a:ln w="28575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122" name="Oval 26"/>
            <p:cNvSpPr>
              <a:spLocks noChangeArrowheads="1"/>
            </p:cNvSpPr>
            <p:nvPr/>
          </p:nvSpPr>
          <p:spPr bwMode="auto">
            <a:xfrm>
              <a:off x="3770" y="3094"/>
              <a:ext cx="1536" cy="714"/>
            </a:xfrm>
            <a:prstGeom prst="ellipse">
              <a:avLst/>
            </a:prstGeom>
            <a:noFill/>
            <a:ln w="28575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123" name="Line 27"/>
            <p:cNvSpPr>
              <a:spLocks noChangeShapeType="1"/>
            </p:cNvSpPr>
            <p:nvPr/>
          </p:nvSpPr>
          <p:spPr bwMode="auto">
            <a:xfrm>
              <a:off x="3770" y="1187"/>
              <a:ext cx="0" cy="227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124" name="Line 28"/>
            <p:cNvSpPr>
              <a:spLocks noChangeShapeType="1"/>
            </p:cNvSpPr>
            <p:nvPr/>
          </p:nvSpPr>
          <p:spPr bwMode="auto">
            <a:xfrm flipH="1">
              <a:off x="5306" y="1194"/>
              <a:ext cx="1" cy="226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125" name="Oval 29"/>
            <p:cNvSpPr>
              <a:spLocks noChangeArrowheads="1"/>
            </p:cNvSpPr>
            <p:nvPr/>
          </p:nvSpPr>
          <p:spPr bwMode="auto">
            <a:xfrm>
              <a:off x="4058" y="1017"/>
              <a:ext cx="960" cy="324"/>
            </a:xfrm>
            <a:prstGeom prst="ellipse">
              <a:avLst/>
            </a:prstGeom>
            <a:noFill/>
            <a:ln w="28575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126" name="Oval 30"/>
            <p:cNvSpPr>
              <a:spLocks noChangeArrowheads="1"/>
            </p:cNvSpPr>
            <p:nvPr/>
          </p:nvSpPr>
          <p:spPr bwMode="auto">
            <a:xfrm>
              <a:off x="4058" y="3289"/>
              <a:ext cx="960" cy="324"/>
            </a:xfrm>
            <a:prstGeom prst="ellipse">
              <a:avLst/>
            </a:prstGeom>
            <a:noFill/>
            <a:ln w="28575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127" name="Line 31"/>
            <p:cNvSpPr>
              <a:spLocks noChangeShapeType="1"/>
            </p:cNvSpPr>
            <p:nvPr/>
          </p:nvSpPr>
          <p:spPr bwMode="auto">
            <a:xfrm>
              <a:off x="4058" y="1182"/>
              <a:ext cx="0" cy="227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128" name="Line 32"/>
            <p:cNvSpPr>
              <a:spLocks noChangeShapeType="1"/>
            </p:cNvSpPr>
            <p:nvPr/>
          </p:nvSpPr>
          <p:spPr bwMode="auto">
            <a:xfrm>
              <a:off x="5018" y="1195"/>
              <a:ext cx="0" cy="227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8129" name="Line 33"/>
            <p:cNvSpPr>
              <a:spLocks noChangeShapeType="1"/>
            </p:cNvSpPr>
            <p:nvPr/>
          </p:nvSpPr>
          <p:spPr bwMode="auto">
            <a:xfrm>
              <a:off x="4536" y="634"/>
              <a:ext cx="2" cy="3434"/>
            </a:xfrm>
            <a:prstGeom prst="line">
              <a:avLst/>
            </a:prstGeom>
            <a:noFill/>
            <a:ln w="12700">
              <a:solidFill>
                <a:srgbClr val="993366"/>
              </a:solidFill>
              <a:prstDash val="lgDash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8130" name="Group 34"/>
            <p:cNvGrpSpPr/>
            <p:nvPr/>
          </p:nvGrpSpPr>
          <p:grpSpPr bwMode="auto">
            <a:xfrm>
              <a:off x="3960" y="1936"/>
              <a:ext cx="1513" cy="816"/>
              <a:chOff x="3968" y="1842"/>
              <a:chExt cx="1513" cy="816"/>
            </a:xfrm>
          </p:grpSpPr>
          <p:sp>
            <p:nvSpPr>
              <p:cNvPr id="388131" name="Rectangle 35"/>
              <p:cNvSpPr>
                <a:spLocks noChangeArrowheads="1"/>
              </p:cNvSpPr>
              <p:nvPr/>
            </p:nvSpPr>
            <p:spPr bwMode="auto">
              <a:xfrm>
                <a:off x="5122" y="1842"/>
                <a:ext cx="71" cy="81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CD3333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/>
                <a:endParaRPr kumimoji="1" lang="zh-CN" altLang="zh-CN" sz="2800" b="1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Symbol" panose="05050102010706020507" pitchFamily="18" charset="2"/>
                </a:endParaRPr>
              </a:p>
            </p:txBody>
          </p:sp>
          <p:grpSp>
            <p:nvGrpSpPr>
              <p:cNvPr id="388132" name="Group 36"/>
              <p:cNvGrpSpPr/>
              <p:nvPr/>
            </p:nvGrpSpPr>
            <p:grpSpPr bwMode="auto">
              <a:xfrm>
                <a:off x="3968" y="2008"/>
                <a:ext cx="1513" cy="514"/>
                <a:chOff x="3968" y="2008"/>
                <a:chExt cx="1513" cy="514"/>
              </a:xfrm>
            </p:grpSpPr>
            <p:grpSp>
              <p:nvGrpSpPr>
                <p:cNvPr id="388133" name="Group 37"/>
                <p:cNvGrpSpPr/>
                <p:nvPr/>
              </p:nvGrpSpPr>
              <p:grpSpPr bwMode="auto">
                <a:xfrm>
                  <a:off x="3968" y="2030"/>
                  <a:ext cx="1402" cy="492"/>
                  <a:chOff x="3968" y="2030"/>
                  <a:chExt cx="1402" cy="492"/>
                </a:xfrm>
              </p:grpSpPr>
              <p:sp>
                <p:nvSpPr>
                  <p:cNvPr id="388134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3968" y="2069"/>
                    <a:ext cx="1134" cy="453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8080"/>
                    </a:solidFill>
                    <a:prstDash val="dash"/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135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4546" y="2274"/>
                    <a:ext cx="57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136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188" y="2271"/>
                    <a:ext cx="18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tailEnd type="triangle" w="sm" len="lg"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8137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81" y="2030"/>
                    <a:ext cx="331" cy="342"/>
                  </a:xfrm>
                  <a:prstGeom prst="rect">
                    <a:avLst/>
                  </a:prstGeom>
                  <a:noFill/>
                  <a:ln w="19050">
                    <a:noFill/>
                    <a:miter lim="800000"/>
                    <a:tailEnd type="none" w="sm" len="lg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i="1">
                        <a:solidFill>
                          <a:srgbClr val="FF0000"/>
                        </a:solidFill>
                      </a:rPr>
                      <a:t>r</a:t>
                    </a:r>
                  </a:p>
                </p:txBody>
              </p:sp>
            </p:grpSp>
            <p:sp>
              <p:nvSpPr>
                <p:cNvPr id="388138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5151" y="2008"/>
                  <a:ext cx="330" cy="274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tailEnd type="none" w="sm" len="lg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>
                      <a:solidFill>
                        <a:srgbClr val="FF0000"/>
                      </a:solidFill>
                    </a:rPr>
                    <a:t>d</a:t>
                  </a:r>
                  <a:r>
                    <a:rPr lang="en-US" altLang="zh-CN" i="1">
                      <a:solidFill>
                        <a:srgbClr val="FF0000"/>
                      </a:solidFill>
                    </a:rPr>
                    <a:t>r</a:t>
                  </a:r>
                </a:p>
              </p:txBody>
            </p:sp>
          </p:grpSp>
        </p:grpSp>
        <p:sp>
          <p:nvSpPr>
            <p:cNvPr id="388139" name="Text Box 43"/>
            <p:cNvSpPr txBox="1">
              <a:spLocks noChangeArrowheads="1"/>
            </p:cNvSpPr>
            <p:nvPr/>
          </p:nvSpPr>
          <p:spPr bwMode="auto">
            <a:xfrm>
              <a:off x="3644" y="2435"/>
              <a:ext cx="271" cy="343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402000"/>
                  </a:solidFill>
                </a:rPr>
                <a:t> </a:t>
              </a:r>
            </a:p>
          </p:txBody>
        </p:sp>
      </p:grpSp>
      <p:graphicFrame>
        <p:nvGraphicFramePr>
          <p:cNvPr id="388141" name="Object 45"/>
          <p:cNvGraphicFramePr>
            <a:graphicFrameLocks noChangeAspect="1"/>
          </p:cNvGraphicFramePr>
          <p:nvPr/>
        </p:nvGraphicFramePr>
        <p:xfrm>
          <a:off x="1752600" y="2895600"/>
          <a:ext cx="1166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020800" imgH="10363200" progId="">
                  <p:embed/>
                </p:oleObj>
              </mc:Choice>
              <mc:Fallback>
                <p:oleObj name="公式" r:id="rId2" imgW="14020800" imgH="10363200" progId="">
                  <p:embed/>
                  <p:pic>
                    <p:nvPicPr>
                      <p:cNvPr id="0" name="Picture 4" descr="image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95600"/>
                        <a:ext cx="11668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42" name="Object 46"/>
          <p:cNvGraphicFramePr>
            <a:graphicFrameLocks noChangeAspect="1"/>
          </p:cNvGraphicFramePr>
          <p:nvPr/>
        </p:nvGraphicFramePr>
        <p:xfrm>
          <a:off x="1752600" y="3886200"/>
          <a:ext cx="21574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908000" imgH="4267200" progId="">
                  <p:embed/>
                </p:oleObj>
              </mc:Choice>
              <mc:Fallback>
                <p:oleObj name="Equation" r:id="rId4" imgW="25908000" imgH="4267200" progId="">
                  <p:embed/>
                  <p:pic>
                    <p:nvPicPr>
                      <p:cNvPr id="0" name="Picture 3" descr="image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86200"/>
                        <a:ext cx="2157413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43" name="Object 47"/>
          <p:cNvGraphicFramePr>
            <a:graphicFrameLocks noChangeAspect="1"/>
          </p:cNvGraphicFramePr>
          <p:nvPr/>
        </p:nvGraphicFramePr>
        <p:xfrm>
          <a:off x="1752600" y="4495800"/>
          <a:ext cx="34274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148000" imgH="10363200" progId="">
                  <p:embed/>
                </p:oleObj>
              </mc:Choice>
              <mc:Fallback>
                <p:oleObj name="Equation" r:id="rId6" imgW="41148000" imgH="10363200" progId="">
                  <p:embed/>
                  <p:pic>
                    <p:nvPicPr>
                      <p:cNvPr id="0" name="Picture 2" descr="image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95800"/>
                        <a:ext cx="34274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44" name="Object 48"/>
          <p:cNvGraphicFramePr>
            <a:graphicFrameLocks noChangeAspect="1"/>
          </p:cNvGraphicFramePr>
          <p:nvPr/>
        </p:nvGraphicFramePr>
        <p:xfrm>
          <a:off x="1752600" y="5486400"/>
          <a:ext cx="2182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212800" imgH="10363200" progId="">
                  <p:embed/>
                </p:oleObj>
              </mc:Choice>
              <mc:Fallback>
                <p:oleObj name="Equation" r:id="rId8" imgW="26212800" imgH="10363200" progId="">
                  <p:embed/>
                  <p:pic>
                    <p:nvPicPr>
                      <p:cNvPr id="0" name="Picture 1" descr="image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86400"/>
                        <a:ext cx="21828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45" name="Text Box 49"/>
          <p:cNvSpPr txBox="1">
            <a:spLocks noChangeArrowheads="1"/>
          </p:cNvSpPr>
          <p:nvPr/>
        </p:nvSpPr>
        <p:spPr bwMode="auto">
          <a:xfrm>
            <a:off x="679450" y="3048000"/>
            <a:ext cx="692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11.3 </a:t>
            </a:r>
            <a:r>
              <a:rPr lang="zh-CN" altLang="en-US"/>
              <a:t>自感和互感</a:t>
            </a:r>
          </a:p>
        </p:txBody>
      </p:sp>
      <p:sp>
        <p:nvSpPr>
          <p:cNvPr id="4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E10B-C041-4BB9-8E22-467AF9491509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85027" name="Rectangle 3"/>
          <p:cNvSpPr>
            <a:spLocks noChangeArrowheads="1"/>
          </p:cNvSpPr>
          <p:nvPr/>
        </p:nvSpPr>
        <p:spPr bwMode="auto">
          <a:xfrm>
            <a:off x="762000" y="1600200"/>
            <a:ext cx="762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latin typeface="Arial" panose="020B0604020202020204" pitchFamily="34" charset="0"/>
              </a:rPr>
              <a:t>互感</a:t>
            </a:r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1828800" y="1371600"/>
            <a:ext cx="6858000" cy="13541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dirty="0"/>
              <a:t>由于一个载流回路中电流发生变化而引起</a:t>
            </a:r>
            <a:r>
              <a:rPr kumimoji="1" lang="zh-CN" altLang="en-US" sz="2400" dirty="0">
                <a:solidFill>
                  <a:srgbClr val="0000CC"/>
                </a:solidFill>
              </a:rPr>
              <a:t>邻近另一回路</a:t>
            </a:r>
            <a:r>
              <a:rPr kumimoji="1" lang="zh-CN" altLang="en-US" sz="2400" dirty="0"/>
              <a:t>中产生感生电流的现象称为“互感现象”，所产生的电动势称为 “互感电动势”。</a:t>
            </a:r>
          </a:p>
        </p:txBody>
      </p:sp>
      <p:grpSp>
        <p:nvGrpSpPr>
          <p:cNvPr id="385122" name="Group 98"/>
          <p:cNvGrpSpPr/>
          <p:nvPr/>
        </p:nvGrpSpPr>
        <p:grpSpPr bwMode="auto">
          <a:xfrm>
            <a:off x="4419600" y="2859087"/>
            <a:ext cx="4321175" cy="3313113"/>
            <a:chOff x="2880" y="2064"/>
            <a:chExt cx="2722" cy="2087"/>
          </a:xfrm>
        </p:grpSpPr>
        <p:grpSp>
          <p:nvGrpSpPr>
            <p:cNvPr id="385091" name="Group 67"/>
            <p:cNvGrpSpPr/>
            <p:nvPr/>
          </p:nvGrpSpPr>
          <p:grpSpPr bwMode="auto">
            <a:xfrm>
              <a:off x="2880" y="2064"/>
              <a:ext cx="2722" cy="2087"/>
              <a:chOff x="2789" y="1842"/>
              <a:chExt cx="2722" cy="2087"/>
            </a:xfrm>
          </p:grpSpPr>
          <p:grpSp>
            <p:nvGrpSpPr>
              <p:cNvPr id="385092" name="Group 68"/>
              <p:cNvGrpSpPr/>
              <p:nvPr/>
            </p:nvGrpSpPr>
            <p:grpSpPr bwMode="auto">
              <a:xfrm>
                <a:off x="2789" y="1842"/>
                <a:ext cx="2722" cy="2087"/>
                <a:chOff x="2789" y="1842"/>
                <a:chExt cx="2722" cy="2087"/>
              </a:xfrm>
            </p:grpSpPr>
            <p:sp>
              <p:nvSpPr>
                <p:cNvPr id="385093" name="Rectangle 69"/>
                <p:cNvSpPr>
                  <a:spLocks noChangeArrowheads="1"/>
                </p:cNvSpPr>
                <p:nvPr/>
              </p:nvSpPr>
              <p:spPr bwMode="auto">
                <a:xfrm>
                  <a:off x="2789" y="1842"/>
                  <a:ext cx="2722" cy="2087"/>
                </a:xfrm>
                <a:prstGeom prst="rect">
                  <a:avLst/>
                </a:prstGeom>
                <a:gradFill rotWithShape="1">
                  <a:gsLst>
                    <a:gs pos="0">
                      <a:srgbClr val="99CC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85094" name="Group 70"/>
                <p:cNvGrpSpPr/>
                <p:nvPr/>
              </p:nvGrpSpPr>
              <p:grpSpPr bwMode="auto">
                <a:xfrm>
                  <a:off x="3232" y="1888"/>
                  <a:ext cx="1722" cy="1539"/>
                  <a:chOff x="2880" y="1824"/>
                  <a:chExt cx="2112" cy="1776"/>
                </a:xfrm>
              </p:grpSpPr>
              <p:grpSp>
                <p:nvGrpSpPr>
                  <p:cNvPr id="385095" name="Group 71"/>
                  <p:cNvGrpSpPr/>
                  <p:nvPr/>
                </p:nvGrpSpPr>
                <p:grpSpPr bwMode="auto">
                  <a:xfrm>
                    <a:off x="2880" y="2160"/>
                    <a:ext cx="2112" cy="1440"/>
                    <a:chOff x="3072" y="2160"/>
                    <a:chExt cx="2112" cy="1440"/>
                  </a:xfrm>
                </p:grpSpPr>
                <p:sp>
                  <p:nvSpPr>
                    <p:cNvPr id="385096" name="Oval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72" y="2160"/>
                      <a:ext cx="672" cy="1440"/>
                    </a:xfrm>
                    <a:prstGeom prst="ellipse">
                      <a:avLst/>
                    </a:prstGeom>
                    <a:noFill/>
                    <a:ln w="19050" algn="ctr">
                      <a:solidFill>
                        <a:schemeClr val="tx1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5097" name="Oval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2160"/>
                      <a:ext cx="672" cy="1440"/>
                    </a:xfrm>
                    <a:prstGeom prst="ellipse">
                      <a:avLst/>
                    </a:prstGeom>
                    <a:noFill/>
                    <a:ln w="19050" algn="ctr">
                      <a:solidFill>
                        <a:schemeClr val="tx1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5098" name="Oval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8" y="2160"/>
                      <a:ext cx="672" cy="144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5099" name="Oval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6" y="2160"/>
                      <a:ext cx="672" cy="144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5100" name="Oval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64" y="2160"/>
                      <a:ext cx="672" cy="144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5101" name="Oval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12" y="2160"/>
                      <a:ext cx="672" cy="144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85102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1824"/>
                    <a:ext cx="280" cy="37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b="1">
                        <a:ea typeface="幼圆" panose="02010509060101010101" pitchFamily="49" charset="-122"/>
                      </a:rPr>
                      <a:t>1</a:t>
                    </a:r>
                  </a:p>
                </p:txBody>
              </p:sp>
              <p:sp>
                <p:nvSpPr>
                  <p:cNvPr id="385103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824"/>
                    <a:ext cx="280" cy="3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sz="2800" b="1">
                        <a:ea typeface="幼圆" panose="02010509060101010101" pitchFamily="49" charset="-122"/>
                      </a:rPr>
                      <a:t>2</a:t>
                    </a:r>
                  </a:p>
                </p:txBody>
              </p:sp>
            </p:grpSp>
          </p:grpSp>
          <p:grpSp>
            <p:nvGrpSpPr>
              <p:cNvPr id="385104" name="Group 80"/>
              <p:cNvGrpSpPr/>
              <p:nvPr/>
            </p:nvGrpSpPr>
            <p:grpSpPr bwMode="auto">
              <a:xfrm>
                <a:off x="3819" y="2720"/>
                <a:ext cx="279" cy="369"/>
                <a:chOff x="3600" y="2784"/>
                <a:chExt cx="342" cy="426"/>
              </a:xfrm>
            </p:grpSpPr>
            <p:sp>
              <p:nvSpPr>
                <p:cNvPr id="385105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3600" y="2784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tailEnd type="triangl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5106" name="Rectangle 82"/>
                <p:cNvSpPr>
                  <a:spLocks noChangeArrowheads="1"/>
                </p:cNvSpPr>
                <p:nvPr/>
              </p:nvSpPr>
              <p:spPr bwMode="auto">
                <a:xfrm>
                  <a:off x="3600" y="2832"/>
                  <a:ext cx="342" cy="3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b="1" i="1">
                      <a:ea typeface="黑体" panose="02010609060101010101" pitchFamily="49" charset="-122"/>
                    </a:rPr>
                    <a:t>I</a:t>
                  </a:r>
                  <a:r>
                    <a:rPr kumimoji="1" lang="en-US" altLang="zh-CN" sz="2800" b="1" baseline="-25000">
                      <a:ea typeface="黑体" panose="02010609060101010101" pitchFamily="49" charset="-122"/>
                    </a:rPr>
                    <a:t>1</a:t>
                  </a:r>
                </a:p>
              </p:txBody>
            </p:sp>
          </p:grpSp>
          <p:grpSp>
            <p:nvGrpSpPr>
              <p:cNvPr id="385107" name="Group 83"/>
              <p:cNvGrpSpPr/>
              <p:nvPr/>
            </p:nvGrpSpPr>
            <p:grpSpPr bwMode="auto">
              <a:xfrm>
                <a:off x="4926" y="2653"/>
                <a:ext cx="279" cy="369"/>
                <a:chOff x="4944" y="2784"/>
                <a:chExt cx="343" cy="426"/>
              </a:xfrm>
            </p:grpSpPr>
            <p:sp>
              <p:nvSpPr>
                <p:cNvPr id="385108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4944" y="2784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tailEnd type="triangl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5109" name="Rectangle 85"/>
                <p:cNvSpPr>
                  <a:spLocks noChangeArrowheads="1"/>
                </p:cNvSpPr>
                <p:nvPr/>
              </p:nvSpPr>
              <p:spPr bwMode="auto">
                <a:xfrm>
                  <a:off x="4944" y="2832"/>
                  <a:ext cx="343" cy="3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b="1" i="1">
                      <a:ea typeface="黑体" panose="02010609060101010101" pitchFamily="49" charset="-122"/>
                    </a:rPr>
                    <a:t>I</a:t>
                  </a:r>
                  <a:r>
                    <a:rPr kumimoji="1" lang="en-US" altLang="zh-CN" sz="2800" b="1" baseline="-25000">
                      <a:ea typeface="黑体" panose="02010609060101010101" pitchFamily="49" charset="-122"/>
                    </a:rPr>
                    <a:t>2</a:t>
                  </a:r>
                </a:p>
              </p:txBody>
            </p:sp>
          </p:grpSp>
        </p:grpSp>
        <p:grpSp>
          <p:nvGrpSpPr>
            <p:cNvPr id="385110" name="Group 86"/>
            <p:cNvGrpSpPr/>
            <p:nvPr/>
          </p:nvGrpSpPr>
          <p:grpSpPr bwMode="auto">
            <a:xfrm>
              <a:off x="3088" y="2193"/>
              <a:ext cx="2387" cy="1811"/>
              <a:chOff x="2997" y="1971"/>
              <a:chExt cx="2387" cy="1811"/>
            </a:xfrm>
          </p:grpSpPr>
          <p:grpSp>
            <p:nvGrpSpPr>
              <p:cNvPr id="385111" name="Group 87"/>
              <p:cNvGrpSpPr/>
              <p:nvPr/>
            </p:nvGrpSpPr>
            <p:grpSpPr bwMode="auto">
              <a:xfrm>
                <a:off x="2997" y="1971"/>
                <a:ext cx="2387" cy="1665"/>
                <a:chOff x="2592" y="1920"/>
                <a:chExt cx="2928" cy="1920"/>
              </a:xfrm>
            </p:grpSpPr>
            <p:sp>
              <p:nvSpPr>
                <p:cNvPr id="385112" name="Line 88"/>
                <p:cNvSpPr>
                  <a:spLocks noChangeShapeType="1"/>
                </p:cNvSpPr>
                <p:nvPr/>
              </p:nvSpPr>
              <p:spPr bwMode="auto">
                <a:xfrm>
                  <a:off x="2736" y="2880"/>
                  <a:ext cx="27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5113" name="Arc 89"/>
                <p:cNvSpPr/>
                <p:nvPr/>
              </p:nvSpPr>
              <p:spPr bwMode="auto">
                <a:xfrm>
                  <a:off x="2592" y="2976"/>
                  <a:ext cx="2293" cy="864"/>
                </a:xfrm>
                <a:custGeom>
                  <a:avLst/>
                  <a:gdLst>
                    <a:gd name="G0" fmla="+- 1333 0 0"/>
                    <a:gd name="G1" fmla="+- 21600 0 0"/>
                    <a:gd name="G2" fmla="+- 21600 0 0"/>
                    <a:gd name="T0" fmla="*/ 0 w 22933"/>
                    <a:gd name="T1" fmla="*/ 41 h 21600"/>
                    <a:gd name="T2" fmla="*/ 22933 w 22933"/>
                    <a:gd name="T3" fmla="*/ 21600 h 21600"/>
                    <a:gd name="T4" fmla="*/ 1333 w 2293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933" h="21600" fill="none" extrusionOk="0">
                      <a:moveTo>
                        <a:pt x="0" y="41"/>
                      </a:moveTo>
                      <a:cubicBezTo>
                        <a:pt x="443" y="13"/>
                        <a:pt x="888" y="-1"/>
                        <a:pt x="1333" y="0"/>
                      </a:cubicBezTo>
                      <a:cubicBezTo>
                        <a:pt x="13262" y="0"/>
                        <a:pt x="22933" y="9670"/>
                        <a:pt x="22933" y="21600"/>
                      </a:cubicBezTo>
                    </a:path>
                    <a:path w="22933" h="21600" stroke="0" extrusionOk="0">
                      <a:moveTo>
                        <a:pt x="0" y="41"/>
                      </a:moveTo>
                      <a:cubicBezTo>
                        <a:pt x="443" y="13"/>
                        <a:pt x="888" y="-1"/>
                        <a:pt x="1333" y="0"/>
                      </a:cubicBezTo>
                      <a:cubicBezTo>
                        <a:pt x="13262" y="0"/>
                        <a:pt x="22933" y="9670"/>
                        <a:pt x="22933" y="21600"/>
                      </a:cubicBezTo>
                      <a:lnTo>
                        <a:pt x="1333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FF"/>
                  </a:solidFill>
                  <a:round/>
                  <a:tailEnd type="triangle" w="med" len="med"/>
                </a:ln>
                <a:effectLst>
                  <a:outerShdw dist="28398" dir="1593903" algn="ctr" rotWithShape="0">
                    <a:schemeClr val="folHlink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5114" name="Arc 90"/>
                <p:cNvSpPr/>
                <p:nvPr/>
              </p:nvSpPr>
              <p:spPr bwMode="auto">
                <a:xfrm flipV="1">
                  <a:off x="2592" y="1920"/>
                  <a:ext cx="2293" cy="864"/>
                </a:xfrm>
                <a:custGeom>
                  <a:avLst/>
                  <a:gdLst>
                    <a:gd name="G0" fmla="+- 1333 0 0"/>
                    <a:gd name="G1" fmla="+- 21600 0 0"/>
                    <a:gd name="G2" fmla="+- 21600 0 0"/>
                    <a:gd name="T0" fmla="*/ 0 w 22933"/>
                    <a:gd name="T1" fmla="*/ 41 h 21600"/>
                    <a:gd name="T2" fmla="*/ 22933 w 22933"/>
                    <a:gd name="T3" fmla="*/ 21600 h 21600"/>
                    <a:gd name="T4" fmla="*/ 1333 w 2293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933" h="21600" fill="none" extrusionOk="0">
                      <a:moveTo>
                        <a:pt x="0" y="41"/>
                      </a:moveTo>
                      <a:cubicBezTo>
                        <a:pt x="443" y="13"/>
                        <a:pt x="888" y="-1"/>
                        <a:pt x="1333" y="0"/>
                      </a:cubicBezTo>
                      <a:cubicBezTo>
                        <a:pt x="13262" y="0"/>
                        <a:pt x="22933" y="9670"/>
                        <a:pt x="22933" y="21600"/>
                      </a:cubicBezTo>
                    </a:path>
                    <a:path w="22933" h="21600" stroke="0" extrusionOk="0">
                      <a:moveTo>
                        <a:pt x="0" y="41"/>
                      </a:moveTo>
                      <a:cubicBezTo>
                        <a:pt x="443" y="13"/>
                        <a:pt x="888" y="-1"/>
                        <a:pt x="1333" y="0"/>
                      </a:cubicBezTo>
                      <a:cubicBezTo>
                        <a:pt x="13262" y="0"/>
                        <a:pt x="22933" y="9670"/>
                        <a:pt x="22933" y="21600"/>
                      </a:cubicBezTo>
                      <a:lnTo>
                        <a:pt x="1333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FF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85115" name="Object 91"/>
              <p:cNvGraphicFramePr>
                <a:graphicFrameLocks noChangeAspect="1"/>
              </p:cNvGraphicFramePr>
              <p:nvPr/>
            </p:nvGraphicFramePr>
            <p:xfrm>
              <a:off x="4499" y="3511"/>
              <a:ext cx="270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5486400" imgH="5181600" progId="">
                      <p:embed/>
                    </p:oleObj>
                  </mc:Choice>
                  <mc:Fallback>
                    <p:oleObj name="公式" r:id="rId2" imgW="5486400" imgH="5181600" progId="">
                      <p:embed/>
                      <p:pic>
                        <p:nvPicPr>
                          <p:cNvPr id="0" name="Picture 5" descr="image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99" y="3511"/>
                            <a:ext cx="270" cy="27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85116" name="Group 92"/>
            <p:cNvGrpSpPr/>
            <p:nvPr/>
          </p:nvGrpSpPr>
          <p:grpSpPr bwMode="auto">
            <a:xfrm>
              <a:off x="2971" y="2276"/>
              <a:ext cx="2191" cy="1728"/>
              <a:chOff x="2880" y="2054"/>
              <a:chExt cx="2191" cy="1728"/>
            </a:xfrm>
          </p:grpSpPr>
          <p:grpSp>
            <p:nvGrpSpPr>
              <p:cNvPr id="385117" name="Group 93"/>
              <p:cNvGrpSpPr/>
              <p:nvPr/>
            </p:nvGrpSpPr>
            <p:grpSpPr bwMode="auto">
              <a:xfrm>
                <a:off x="2880" y="2054"/>
                <a:ext cx="2191" cy="1498"/>
                <a:chOff x="2448" y="2016"/>
                <a:chExt cx="2688" cy="1728"/>
              </a:xfrm>
            </p:grpSpPr>
            <p:sp>
              <p:nvSpPr>
                <p:cNvPr id="385118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2448" y="2880"/>
                  <a:ext cx="2688" cy="0"/>
                </a:xfrm>
                <a:prstGeom prst="line">
                  <a:avLst/>
                </a:prstGeom>
                <a:noFill/>
                <a:ln w="19050">
                  <a:solidFill>
                    <a:srgbClr val="FF5050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5119" name="Arc 95"/>
                <p:cNvSpPr/>
                <p:nvPr/>
              </p:nvSpPr>
              <p:spPr bwMode="auto">
                <a:xfrm flipH="1" flipV="1">
                  <a:off x="2592" y="2016"/>
                  <a:ext cx="2544" cy="76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5050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5120" name="Arc 96"/>
                <p:cNvSpPr/>
                <p:nvPr/>
              </p:nvSpPr>
              <p:spPr bwMode="auto">
                <a:xfrm flipH="1">
                  <a:off x="2592" y="2976"/>
                  <a:ext cx="2544" cy="76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5050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85121" name="Object 97"/>
              <p:cNvGraphicFramePr>
                <a:graphicFrameLocks noChangeAspect="1"/>
              </p:cNvGraphicFramePr>
              <p:nvPr/>
            </p:nvGraphicFramePr>
            <p:xfrm>
              <a:off x="3396" y="3511"/>
              <a:ext cx="269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5486400" imgH="5181600" progId="">
                      <p:embed/>
                    </p:oleObj>
                  </mc:Choice>
                  <mc:Fallback>
                    <p:oleObj name="公式" r:id="rId4" imgW="5486400" imgH="5181600" progId="">
                      <p:embed/>
                      <p:pic>
                        <p:nvPicPr>
                          <p:cNvPr id="0" name="Picture 4" descr="image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96" y="3511"/>
                            <a:ext cx="269" cy="27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85123" name="Object 99"/>
          <p:cNvGraphicFramePr>
            <a:graphicFrameLocks noChangeAspect="1"/>
          </p:cNvGraphicFramePr>
          <p:nvPr/>
        </p:nvGraphicFramePr>
        <p:xfrm>
          <a:off x="762000" y="3048000"/>
          <a:ext cx="2538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0480000" imgH="5181600" progId="">
                  <p:embed/>
                </p:oleObj>
              </mc:Choice>
              <mc:Fallback>
                <p:oleObj name="公式" r:id="rId6" imgW="30480000" imgH="5181600" progId="">
                  <p:embed/>
                  <p:pic>
                    <p:nvPicPr>
                      <p:cNvPr id="0" name="Picture 3" descr="image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48000"/>
                        <a:ext cx="25384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124" name="Object 100"/>
          <p:cNvGraphicFramePr>
            <a:graphicFrameLocks noChangeAspect="1"/>
          </p:cNvGraphicFramePr>
          <p:nvPr/>
        </p:nvGraphicFramePr>
        <p:xfrm>
          <a:off x="762000" y="3733800"/>
          <a:ext cx="25130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0175200" imgH="5181600" progId="">
                  <p:embed/>
                </p:oleObj>
              </mc:Choice>
              <mc:Fallback>
                <p:oleObj name="公式" r:id="rId8" imgW="30175200" imgH="5181600" progId="">
                  <p:embed/>
                  <p:pic>
                    <p:nvPicPr>
                      <p:cNvPr id="0" name="Picture 2" descr="image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33800"/>
                        <a:ext cx="25130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125" name="Object 101"/>
          <p:cNvGraphicFramePr>
            <a:graphicFrameLocks noChangeAspect="1"/>
          </p:cNvGraphicFramePr>
          <p:nvPr/>
        </p:nvGraphicFramePr>
        <p:xfrm>
          <a:off x="762000" y="4343400"/>
          <a:ext cx="20050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4079200" imgH="5181600" progId="">
                  <p:embed/>
                </p:oleObj>
              </mc:Choice>
              <mc:Fallback>
                <p:oleObj name="公式" r:id="rId10" imgW="24079200" imgH="5181600" progId="">
                  <p:embed/>
                  <p:pic>
                    <p:nvPicPr>
                      <p:cNvPr id="0" name="Picture 1" descr="image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43400"/>
                        <a:ext cx="20050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126" name="Text Box 102"/>
          <p:cNvSpPr txBox="1">
            <a:spLocks noChangeArrowheads="1"/>
          </p:cNvSpPr>
          <p:nvPr/>
        </p:nvSpPr>
        <p:spPr bwMode="auto">
          <a:xfrm>
            <a:off x="762000" y="5105400"/>
            <a:ext cx="38100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i="1" dirty="0"/>
              <a:t>M</a:t>
            </a:r>
            <a:r>
              <a:rPr kumimoji="1" lang="zh-CN" altLang="en-US" sz="2400" dirty="0"/>
              <a:t>称为互感系数简称</a:t>
            </a:r>
            <a:r>
              <a:rPr kumimoji="1" lang="zh-CN" altLang="en-US" sz="2400" dirty="0">
                <a:solidFill>
                  <a:srgbClr val="0000CC"/>
                </a:solidFill>
              </a:rPr>
              <a:t>互感</a:t>
            </a:r>
          </a:p>
        </p:txBody>
      </p:sp>
      <p:sp>
        <p:nvSpPr>
          <p:cNvPr id="385127" name="Rectangle 103"/>
          <p:cNvSpPr>
            <a:spLocks noChangeArrowheads="1"/>
          </p:cNvSpPr>
          <p:nvPr/>
        </p:nvSpPr>
        <p:spPr bwMode="auto">
          <a:xfrm>
            <a:off x="762000" y="5638800"/>
            <a:ext cx="2960688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单位：亨利（</a:t>
            </a:r>
            <a:r>
              <a:rPr kumimoji="1" lang="en-US" altLang="zh-CN" sz="2400"/>
              <a:t>H</a:t>
            </a:r>
            <a:r>
              <a:rPr kumimoji="1" lang="zh-CN" altLang="en-US" sz="2400"/>
              <a:t>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11.3 </a:t>
            </a:r>
            <a:r>
              <a:rPr lang="zh-CN" altLang="en-US"/>
              <a:t>自感和互感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68990-8771-493E-A043-F826DE8E598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91171" name="Rectangle 3"/>
          <p:cNvSpPr>
            <a:spLocks noChangeArrowheads="1"/>
          </p:cNvSpPr>
          <p:nvPr/>
        </p:nvSpPr>
        <p:spPr bwMode="auto">
          <a:xfrm>
            <a:off x="685800" y="1524000"/>
            <a:ext cx="44704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根据法拉第电磁感应定律：</a:t>
            </a:r>
          </a:p>
        </p:txBody>
      </p:sp>
      <p:graphicFrame>
        <p:nvGraphicFramePr>
          <p:cNvPr id="391172" name="Object 4"/>
          <p:cNvGraphicFramePr>
            <a:graphicFrameLocks noChangeAspect="1"/>
          </p:cNvGraphicFramePr>
          <p:nvPr/>
        </p:nvGraphicFramePr>
        <p:xfrm>
          <a:off x="1752600" y="2209800"/>
          <a:ext cx="41132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9377600" imgH="9448800" progId="">
                  <p:embed/>
                </p:oleObj>
              </mc:Choice>
              <mc:Fallback>
                <p:oleObj name="公式" r:id="rId2" imgW="49377600" imgH="9448800" progId="">
                  <p:embed/>
                  <p:pic>
                    <p:nvPicPr>
                      <p:cNvPr id="0" name="Picture 3" descr="image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09800"/>
                        <a:ext cx="41132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3" name="Object 5"/>
          <p:cNvGraphicFramePr>
            <a:graphicFrameLocks noChangeAspect="1"/>
          </p:cNvGraphicFramePr>
          <p:nvPr/>
        </p:nvGraphicFramePr>
        <p:xfrm>
          <a:off x="1752600" y="3048000"/>
          <a:ext cx="41640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9987200" imgH="9448800" progId="">
                  <p:embed/>
                </p:oleObj>
              </mc:Choice>
              <mc:Fallback>
                <p:oleObj name="公式" r:id="rId4" imgW="49987200" imgH="9448800" progId="">
                  <p:embed/>
                  <p:pic>
                    <p:nvPicPr>
                      <p:cNvPr id="0" name="Picture 2" descr="image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0"/>
                        <a:ext cx="41640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74" name="Rectangle 6"/>
          <p:cNvSpPr>
            <a:spLocks noChangeArrowheads="1"/>
          </p:cNvSpPr>
          <p:nvPr/>
        </p:nvSpPr>
        <p:spPr bwMode="auto">
          <a:xfrm>
            <a:off x="685800" y="4267200"/>
            <a:ext cx="344646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若</a:t>
            </a:r>
            <a:r>
              <a:rPr kumimoji="1" lang="en-US" altLang="zh-CN" sz="2400" i="1"/>
              <a:t>M </a:t>
            </a:r>
            <a:r>
              <a:rPr kumimoji="1" lang="zh-CN" altLang="en-US" sz="2400"/>
              <a:t>保持不变，则：</a:t>
            </a:r>
          </a:p>
        </p:txBody>
      </p:sp>
      <p:graphicFrame>
        <p:nvGraphicFramePr>
          <p:cNvPr id="391175" name="Object 7"/>
          <p:cNvGraphicFramePr>
            <a:graphicFrameLocks noChangeAspect="1"/>
          </p:cNvGraphicFramePr>
          <p:nvPr/>
        </p:nvGraphicFramePr>
        <p:xfrm>
          <a:off x="3810000" y="4038600"/>
          <a:ext cx="2236788" cy="213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0421600" imgH="19507200" progId="">
                  <p:embed/>
                </p:oleObj>
              </mc:Choice>
              <mc:Fallback>
                <p:oleObj name="公式" r:id="rId6" imgW="20421600" imgH="19507200" progId="">
                  <p:embed/>
                  <p:pic>
                    <p:nvPicPr>
                      <p:cNvPr id="0" name="Picture 1" descr="image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038600"/>
                        <a:ext cx="2236788" cy="213201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11.3 </a:t>
            </a:r>
            <a:r>
              <a:rPr lang="zh-CN" altLang="en-US"/>
              <a:t>自感和互感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F89C-8E7C-4B2D-9962-8915A69E80B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93219" name="Rectangle 3"/>
          <p:cNvSpPr>
            <a:spLocks noChangeArrowheads="1"/>
          </p:cNvSpPr>
          <p:nvPr/>
        </p:nvSpPr>
        <p:spPr bwMode="auto">
          <a:xfrm>
            <a:off x="685800" y="2057400"/>
            <a:ext cx="8077200" cy="82296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dirty="0"/>
              <a:t>互感系数在</a:t>
            </a:r>
            <a:r>
              <a:rPr kumimoji="1" lang="zh-CN" altLang="en-US" sz="2400" dirty="0">
                <a:solidFill>
                  <a:srgbClr val="0000CC"/>
                </a:solidFill>
              </a:rPr>
              <a:t>数值上</a:t>
            </a:r>
            <a:r>
              <a:rPr kumimoji="1" lang="zh-CN" altLang="en-US" sz="2400" dirty="0"/>
              <a:t>等于一个线圈中电流随时间的变化率为一个单位时，在另一个线圈中引起互感电动势的绝对值。</a:t>
            </a:r>
          </a:p>
        </p:txBody>
      </p:sp>
      <p:sp>
        <p:nvSpPr>
          <p:cNvPr id="393221" name="Rectangle 5"/>
          <p:cNvSpPr>
            <a:spLocks noChangeArrowheads="1"/>
          </p:cNvSpPr>
          <p:nvPr/>
        </p:nvSpPr>
        <p:spPr bwMode="auto">
          <a:xfrm>
            <a:off x="1143000" y="5410200"/>
            <a:ext cx="6858000" cy="685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sz="2400" dirty="0">
                <a:latin typeface="+mn-lt"/>
                <a:ea typeface="+mn-ea"/>
              </a:rPr>
              <a:t>互感系数</a:t>
            </a:r>
            <a:r>
              <a:rPr lang="en-US" altLang="zh-CN" sz="2400" dirty="0">
                <a:latin typeface="+mn-lt"/>
                <a:ea typeface="+mn-ea"/>
              </a:rPr>
              <a:t>M</a:t>
            </a:r>
            <a:r>
              <a:rPr lang="zh-CN" altLang="en-US" sz="2400" dirty="0">
                <a:latin typeface="+mn-lt"/>
                <a:ea typeface="+mn-ea"/>
              </a:rPr>
              <a:t>是表明两耦合回路互感强弱的物理量</a:t>
            </a:r>
          </a:p>
        </p:txBody>
      </p:sp>
      <p:sp>
        <p:nvSpPr>
          <p:cNvPr id="393223" name="Text Box 7"/>
          <p:cNvSpPr txBox="1">
            <a:spLocks noChangeArrowheads="1"/>
          </p:cNvSpPr>
          <p:nvPr/>
        </p:nvSpPr>
        <p:spPr bwMode="auto">
          <a:xfrm>
            <a:off x="685800" y="3886200"/>
            <a:ext cx="7921625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式中的</a:t>
            </a:r>
            <a:r>
              <a:rPr kumimoji="1" lang="zh-CN" altLang="en-US" sz="2400" dirty="0">
                <a:solidFill>
                  <a:srgbClr val="0000CC"/>
                </a:solidFill>
              </a:rPr>
              <a:t>负号</a:t>
            </a:r>
            <a:r>
              <a:rPr kumimoji="1" lang="zh-CN" altLang="en-US" sz="2400" dirty="0"/>
              <a:t>表示：在一个回路中引起的互感电动势要</a:t>
            </a:r>
            <a:r>
              <a:rPr kumimoji="1" lang="zh-CN" altLang="en-US" sz="2400" dirty="0">
                <a:solidFill>
                  <a:srgbClr val="0000CC"/>
                </a:solidFill>
              </a:rPr>
              <a:t>反抗</a:t>
            </a:r>
            <a:r>
              <a:rPr kumimoji="1" lang="zh-CN" altLang="en-US" sz="2400" dirty="0"/>
              <a:t>另一个回路中的电流变化。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1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6935</TotalTime>
  <Words>824</Words>
  <Application>Microsoft Office PowerPoint</Application>
  <PresentationFormat>全屏显示(4:3)</PresentationFormat>
  <Paragraphs>143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幼圆</vt:lpstr>
      <vt:lpstr>Arial</vt:lpstr>
      <vt:lpstr>Georgia</vt:lpstr>
      <vt:lpstr>Times New Roman</vt:lpstr>
      <vt:lpstr>Wingdings</vt:lpstr>
      <vt:lpstr>Wingdings 3</vt:lpstr>
      <vt:lpstr>质朴</vt:lpstr>
      <vt:lpstr>公式</vt:lpstr>
      <vt:lpstr>Equation</vt:lpstr>
      <vt:lpstr>Picture2</vt:lpstr>
      <vt:lpstr>11.3 自感和互感</vt:lpstr>
      <vt:lpstr>11.3 自感和互感</vt:lpstr>
      <vt:lpstr>11.3 自感和互感</vt:lpstr>
      <vt:lpstr>11.3 自感和互感</vt:lpstr>
      <vt:lpstr>11.3 自感和互感</vt:lpstr>
      <vt:lpstr>11.3 自感和互感</vt:lpstr>
      <vt:lpstr>11.3 自感和互感</vt:lpstr>
      <vt:lpstr>11.3 自感和互感</vt:lpstr>
      <vt:lpstr>11.3 自感和互感</vt:lpstr>
      <vt:lpstr>11.3 自感和互感</vt:lpstr>
      <vt:lpstr>11.3 自感和互感</vt:lpstr>
      <vt:lpstr>11.3 自感和互感</vt:lpstr>
      <vt:lpstr>11.3 自感和互感</vt:lpstr>
      <vt:lpstr>11.3 自感和互感</vt:lpstr>
      <vt:lpstr>11.3 自感和互感</vt:lpstr>
      <vt:lpstr>11.4 磁场的能量</vt:lpstr>
      <vt:lpstr>11.4 磁场的能量</vt:lpstr>
      <vt:lpstr>11.4 磁场的能量</vt:lpstr>
      <vt:lpstr>11.4 磁场的能量</vt:lpstr>
      <vt:lpstr>11.4 磁场的能量</vt:lpstr>
      <vt:lpstr>11.4 磁场的能量</vt:lpstr>
      <vt:lpstr>11.4 磁场的能量</vt:lpstr>
      <vt:lpstr>11.4 磁场的能量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第8章 变化的电磁场</dc:title>
  <dc:creator>S.Q. Wu</dc:creator>
  <cp:lastModifiedBy>林 碧娥</cp:lastModifiedBy>
  <cp:revision>2181</cp:revision>
  <cp:lastPrinted>2113-01-01T00:00:00Z</cp:lastPrinted>
  <dcterms:created xsi:type="dcterms:W3CDTF">2010-09-14T09:01:00Z</dcterms:created>
  <dcterms:modified xsi:type="dcterms:W3CDTF">2023-05-25T15:32:41Z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2052-10.1.0.7346</vt:lpwstr>
  </property>
</Properties>
</file>