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ctiveX/activeX1.xml" ContentType="application/vnd.ms-office.activeX+xml"/>
  <Override PartName="/ppt/activeX/activeX1.bin" ContentType="application/vnd.ms-office.activeX"/>
  <Override PartName="/ppt/notesSlides/notesSlide3.xml" ContentType="application/vnd.openxmlformats-officedocument.presentationml.notesSlide+xml"/>
  <Override PartName="/ppt/notesSlides/notesSlide4.xml" ContentType="application/vnd.openxmlformats-officedocument.presentationml.notesSlide+xml"/>
  <Override PartName="/ppt/activeX/activeX2.xml" ContentType="application/vnd.ms-office.activeX+xml"/>
  <Override PartName="/ppt/activeX/activeX2.bin" ContentType="application/vnd.ms-office.activeX"/>
  <Override PartName="/ppt/notesSlides/notesSlide5.xml" ContentType="application/vnd.openxmlformats-officedocument.presentationml.notesSlide+xml"/>
  <Override PartName="/ppt/notesSlides/notesSlide6.xml" ContentType="application/vnd.openxmlformats-officedocument.presentationml.notesSlide+xml"/>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57" r:id="rId2"/>
    <p:sldId id="261" r:id="rId3"/>
    <p:sldId id="262" r:id="rId4"/>
    <p:sldId id="264" r:id="rId5"/>
    <p:sldId id="265" r:id="rId6"/>
    <p:sldId id="267" r:id="rId7"/>
    <p:sldId id="424" r:id="rId8"/>
    <p:sldId id="426" r:id="rId9"/>
    <p:sldId id="428" r:id="rId10"/>
    <p:sldId id="268" r:id="rId11"/>
    <p:sldId id="269" r:id="rId12"/>
    <p:sldId id="270" r:id="rId13"/>
    <p:sldId id="272" r:id="rId14"/>
    <p:sldId id="273" r:id="rId15"/>
    <p:sldId id="425" r:id="rId16"/>
    <p:sldId id="274" r:id="rId17"/>
    <p:sldId id="275" r:id="rId18"/>
    <p:sldId id="276" r:id="rId19"/>
    <p:sldId id="277" r:id="rId20"/>
    <p:sldId id="279" r:id="rId21"/>
    <p:sldId id="280" r:id="rId22"/>
    <p:sldId id="278" r:id="rId23"/>
    <p:sldId id="281" r:id="rId24"/>
    <p:sldId id="284" r:id="rId25"/>
    <p:sldId id="285" r:id="rId26"/>
    <p:sldId id="286" r:id="rId27"/>
    <p:sldId id="282" r:id="rId28"/>
    <p:sldId id="287" r:id="rId29"/>
    <p:sldId id="288" r:id="rId30"/>
    <p:sldId id="283" r:id="rId31"/>
    <p:sldId id="289" r:id="rId32"/>
    <p:sldId id="297" r:id="rId33"/>
    <p:sldId id="298" r:id="rId34"/>
    <p:sldId id="299" r:id="rId35"/>
    <p:sldId id="300" r:id="rId36"/>
  </p:sldIdLst>
  <p:sldSz cx="9144000" cy="6858000" type="screen4x3"/>
  <p:notesSz cx="6834188" cy="9979025"/>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CC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99" autoAdjust="0"/>
  </p:normalViewPr>
  <p:slideViewPr>
    <p:cSldViewPr>
      <p:cViewPr varScale="1">
        <p:scale>
          <a:sx n="66" d="100"/>
          <a:sy n="66" d="100"/>
        </p:scale>
        <p:origin x="1242" y="24"/>
      </p:cViewPr>
      <p:guideLst>
        <p:guide orient="horz" pos="2160"/>
        <p:guide pos="2858"/>
      </p:guideLst>
    </p:cSldViewPr>
  </p:slideViewPr>
  <p:notesTextViewPr>
    <p:cViewPr>
      <p:scale>
        <a:sx n="100" d="100"/>
        <a:sy n="100" d="100"/>
      </p:scale>
      <p:origin x="0" y="0"/>
    </p:cViewPr>
  </p:notesTextViewPr>
  <p:sorterViewPr>
    <p:cViewPr>
      <p:scale>
        <a:sx n="66" d="100"/>
        <a:sy n="66" d="100"/>
      </p:scale>
      <p:origin x="0" y="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62275" cy="498475"/>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endParaRPr lang="en-US" altLang="zh-CN"/>
          </a:p>
        </p:txBody>
      </p:sp>
      <p:sp>
        <p:nvSpPr>
          <p:cNvPr id="146435" name="Rectangle 3"/>
          <p:cNvSpPr>
            <a:spLocks noGrp="1" noChangeArrowheads="1"/>
          </p:cNvSpPr>
          <p:nvPr>
            <p:ph type="dt" sz="quarter" idx="1"/>
          </p:nvPr>
        </p:nvSpPr>
        <p:spPr bwMode="auto">
          <a:xfrm>
            <a:off x="3871913" y="0"/>
            <a:ext cx="2960687" cy="498475"/>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endParaRPr lang="en-US" altLang="zh-CN"/>
          </a:p>
        </p:txBody>
      </p:sp>
      <p:sp>
        <p:nvSpPr>
          <p:cNvPr id="146436" name="Rectangle 4"/>
          <p:cNvSpPr>
            <a:spLocks noGrp="1" noChangeArrowheads="1"/>
          </p:cNvSpPr>
          <p:nvPr>
            <p:ph type="ftr" sz="quarter" idx="2"/>
          </p:nvPr>
        </p:nvSpPr>
        <p:spPr bwMode="auto">
          <a:xfrm>
            <a:off x="0" y="9478963"/>
            <a:ext cx="2962275" cy="498475"/>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endParaRPr lang="en-US" altLang="zh-CN"/>
          </a:p>
        </p:txBody>
      </p:sp>
      <p:sp>
        <p:nvSpPr>
          <p:cNvPr id="146437" name="Rectangle 5"/>
          <p:cNvSpPr>
            <a:spLocks noGrp="1" noChangeArrowheads="1"/>
          </p:cNvSpPr>
          <p:nvPr>
            <p:ph type="sldNum" sz="quarter" idx="3"/>
          </p:nvPr>
        </p:nvSpPr>
        <p:spPr bwMode="auto">
          <a:xfrm>
            <a:off x="3871913" y="9478963"/>
            <a:ext cx="2960687" cy="498475"/>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fld id="{E19D943F-6240-45D1-8896-A0A72072BF9A}" type="slidenum">
              <a:rPr lang="en-US" altLang="zh-CN"/>
              <a:pPr/>
              <a:t>‹#›</a:t>
            </a:fld>
            <a:endParaRPr lang="en-US" altLang="zh-CN"/>
          </a:p>
        </p:txBody>
      </p:sp>
    </p:spTree>
    <p:extLst>
      <p:ext uri="{BB962C8B-B14F-4D97-AF65-F5344CB8AC3E}">
        <p14:creationId xmlns:p14="http://schemas.microsoft.com/office/powerpoint/2010/main" val="2734098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62275" cy="498475"/>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endParaRPr lang="en-US" altLang="zh-CN"/>
          </a:p>
        </p:txBody>
      </p:sp>
      <p:sp>
        <p:nvSpPr>
          <p:cNvPr id="26627" name="Rectangle 3"/>
          <p:cNvSpPr>
            <a:spLocks noGrp="1" noChangeArrowheads="1"/>
          </p:cNvSpPr>
          <p:nvPr>
            <p:ph type="dt" idx="1"/>
          </p:nvPr>
        </p:nvSpPr>
        <p:spPr bwMode="auto">
          <a:xfrm>
            <a:off x="3871913" y="0"/>
            <a:ext cx="2960687" cy="498475"/>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ln>
          <a:effectLst/>
        </p:spPr>
      </p:sp>
      <p:sp>
        <p:nvSpPr>
          <p:cNvPr id="26629" name="Rectangle 5"/>
          <p:cNvSpPr>
            <a:spLocks noGrp="1" noChangeArrowheads="1"/>
          </p:cNvSpPr>
          <p:nvPr>
            <p:ph type="body" sz="quarter" idx="3"/>
          </p:nvPr>
        </p:nvSpPr>
        <p:spPr bwMode="auto">
          <a:xfrm>
            <a:off x="684213" y="4740275"/>
            <a:ext cx="5467350" cy="4491038"/>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30" name="Rectangle 6"/>
          <p:cNvSpPr>
            <a:spLocks noGrp="1" noChangeArrowheads="1"/>
          </p:cNvSpPr>
          <p:nvPr>
            <p:ph type="ftr" sz="quarter" idx="4"/>
          </p:nvPr>
        </p:nvSpPr>
        <p:spPr bwMode="auto">
          <a:xfrm>
            <a:off x="0" y="9478963"/>
            <a:ext cx="2962275" cy="498475"/>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endParaRPr lang="en-US" altLang="zh-CN"/>
          </a:p>
        </p:txBody>
      </p:sp>
      <p:sp>
        <p:nvSpPr>
          <p:cNvPr id="26631" name="Rectangle 7"/>
          <p:cNvSpPr>
            <a:spLocks noGrp="1" noChangeArrowheads="1"/>
          </p:cNvSpPr>
          <p:nvPr>
            <p:ph type="sldNum" sz="quarter" idx="5"/>
          </p:nvPr>
        </p:nvSpPr>
        <p:spPr bwMode="auto">
          <a:xfrm>
            <a:off x="3871913" y="9478963"/>
            <a:ext cx="2960687" cy="498475"/>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fld id="{A43E078D-804B-47F9-82D7-7BD164FA655F}" type="slidenum">
              <a:rPr lang="en-US" altLang="zh-CN"/>
              <a:pPr/>
              <a:t>‹#›</a:t>
            </a:fld>
            <a:endParaRPr lang="en-US" altLang="zh-CN"/>
          </a:p>
        </p:txBody>
      </p:sp>
    </p:spTree>
    <p:extLst>
      <p:ext uri="{BB962C8B-B14F-4D97-AF65-F5344CB8AC3E}">
        <p14:creationId xmlns:p14="http://schemas.microsoft.com/office/powerpoint/2010/main" val="1976969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历史上关于光现象本质的两种对立的学说。微粒说以I.牛顿为代表，波动说以C.惠更斯为代表。按照牛顿的微粒说，光线是微粒流，它遵循力学规律以一定的速度在真空或介质中运动。按照波动说，光是存在于宇宙中的类似于弹性介质的以太机械振动波。</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激光光源，利用激发态粒子在受激辐射作用下发光的电光源。</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光的色散可以用三棱镜，衍射光栅，干涉仪等来实现。光的色散需要有能折射光的介质，介质折射率随光波频率或真空中的波长而变。当复色光在介质界面上折射时，介质对不同波长的光有不同的折射率，</a:t>
            </a:r>
            <a:r>
              <a:rPr lang="zh-CN" altLang="en-US" sz="1200" b="0" i="0" u="none" strike="noStrike" kern="1200">
                <a:solidFill>
                  <a:schemeClr val="tx1"/>
                </a:solidFill>
                <a:latin typeface="Arial" panose="020B0604020202020204" pitchFamily="34" charset="0"/>
                <a:ea typeface="宋体" panose="02010600030101010101" pitchFamily="2" charset="-122"/>
                <a:cs typeface="+mn-cs"/>
              </a:rPr>
              <a:t>通常折射率随着波长的减小而增加，</a:t>
            </a:r>
            <a:r>
              <a:rPr lang="zh-CN" altLang="en-US"/>
              <a:t>各色光因所形成的折射角不同而彼此分离。1672年，牛顿利用三棱镜将太阳光分解成彩色光带，这是人们首次作的色散实验。</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3E078D-804B-47F9-82D7-7BD164FA655F}" type="slidenum">
              <a:rPr lang="en-US" altLang="zh-CN" smtClean="0"/>
              <a:pPr/>
              <a:t>20</a:t>
            </a:fld>
            <a:endParaRPr lang="en-US" altLang="zh-CN"/>
          </a:p>
        </p:txBody>
      </p:sp>
    </p:spTree>
    <p:extLst>
      <p:ext uri="{BB962C8B-B14F-4D97-AF65-F5344CB8AC3E}">
        <p14:creationId xmlns:p14="http://schemas.microsoft.com/office/powerpoint/2010/main" val="3438099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43E078D-804B-47F9-82D7-7BD164FA655F}" type="slidenum">
              <a:rPr lang="en-US" altLang="zh-CN" smtClean="0"/>
              <a:pPr/>
              <a:t>29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4A2103A7-B73E-4B95-9267-0B4C4BB3F8D4}" type="slidenum">
              <a:rPr lang="en-US" altLang="zh-CN" smtClean="0"/>
              <a:pPr/>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8B641BA-D1AD-4D23-A7A6-A86B8CB3003B}"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1E40EC6-D376-4B8A-A25D-2EBF0C263BE3}" type="slidenum">
              <a:rPr lang="en-US" altLang="zh-CN" smtClean="0"/>
              <a:pPr/>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B8026708-8227-4DA6-B9A2-CFF1E99FD9FE}" type="slidenum">
              <a:rPr lang="en-US" altLang="zh-CN" smtClean="0"/>
              <a:pPr/>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05F44AFB-9D29-4BDF-A085-AEB33A2C8641}" type="slidenum">
              <a:rPr lang="en-US" altLang="zh-CN" smtClean="0"/>
              <a:pPr/>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715E0B5-4919-4E1C-848D-1960395464E7}" type="slidenum">
              <a:rPr lang="en-US" altLang="zh-CN" smtClean="0"/>
              <a:pPr/>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97BDBCAC-7B86-42AB-B356-779E9D08BE51}" type="slidenum">
              <a:rPr lang="en-US" altLang="zh-CN" smtClean="0"/>
              <a:pPr/>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8D2140C9-5E77-4571-BF92-0FEECEBE943A}" type="slidenum">
              <a:rPr lang="en-US" altLang="zh-CN" smtClean="0"/>
              <a:pPr/>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1833E25B-8B83-4049-8C0A-F010258C6ED8}" type="slidenum">
              <a:rPr lang="en-US" altLang="zh-CN" smtClean="0"/>
              <a:pPr/>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74FFE1D9-4B9C-4C22-B962-650B018E46BB}"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AA67032-F637-467C-B21B-B2B8EC34B1C1}"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9C6D6A6-B3EF-4A31-A6DF-CAD3C797ECFC}" type="slidenum">
              <a:rPr lang="en-US" altLang="zh-CN" smtClean="0"/>
              <a:pPr/>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control" Target="../activeX/activeX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hyperlink" Target="http://image.baidu.com/i?ct=503316480&amp;z=380651700&amp;tn=baiduimagedetail&amp;word=&#19977;&#26865;&#38236;" TargetMode="External"/><Relationship Id="rId7" Type="http://schemas.openxmlformats.org/officeDocument/2006/relationships/hyperlink" Target="http://image.baidu.com/i?ct=503316480&amp;z=16958200&amp;tn=baiduimagedetail&amp;word=&#38048;&#20809;&#28783;"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hyperlink" Target="http://www.xiang-yang.com/product/orange%20glass.htm" TargetMode="Externa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2.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12.bin"/><Relationship Id="rId1" Type="http://schemas.openxmlformats.org/officeDocument/2006/relationships/slideLayout" Target="../slideLayouts/slideLayout6.xml"/><Relationship Id="rId6" Type="http://schemas.openxmlformats.org/officeDocument/2006/relationships/oleObject" Target="../embeddings/oleObject14.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7.bin"/><Relationship Id="rId1" Type="http://schemas.openxmlformats.org/officeDocument/2006/relationships/slideLayout" Target="../slideLayouts/slideLayout6.xml"/><Relationship Id="rId5" Type="http://schemas.openxmlformats.org/officeDocument/2006/relationships/image" Target="../media/image29.w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19.bin"/><Relationship Id="rId1" Type="http://schemas.openxmlformats.org/officeDocument/2006/relationships/slideLayout" Target="../slideLayouts/slideLayout6.xml"/><Relationship Id="rId6" Type="http://schemas.openxmlformats.org/officeDocument/2006/relationships/oleObject" Target="../embeddings/oleObject21.bin"/><Relationship Id="rId5" Type="http://schemas.openxmlformats.org/officeDocument/2006/relationships/image" Target="../media/image31.wmf"/><Relationship Id="rId4"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27.wmf"/><Relationship Id="rId2" Type="http://schemas.openxmlformats.org/officeDocument/2006/relationships/oleObject" Target="../embeddings/oleObject22.bin"/><Relationship Id="rId1" Type="http://schemas.openxmlformats.org/officeDocument/2006/relationships/slideLayout" Target="../slideLayouts/slideLayout6.xml"/><Relationship Id="rId6" Type="http://schemas.openxmlformats.org/officeDocument/2006/relationships/oleObject" Target="../embeddings/oleObject24.bin"/><Relationship Id="rId5" Type="http://schemas.openxmlformats.org/officeDocument/2006/relationships/image" Target="../media/image34.wmf"/><Relationship Id="rId4"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hyperlink" Target="https://haokan.baidu.com/v?pd=wisenatural&amp;vid=7954441047400637160" TargetMode="Externa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control" Target="../activeX/activeX2.xml"/><Relationship Id="rId5" Type="http://schemas.openxmlformats.org/officeDocument/2006/relationships/image" Target="../media/image37.png"/><Relationship Id="rId4" Type="http://schemas.openxmlformats.org/officeDocument/2006/relationships/hyperlink" Target="https://www.bilibili.com/video/BV1qT411g7mN?p=1" TargetMode="Externa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38.wmf"/><Relationship Id="rId7" Type="http://schemas.openxmlformats.org/officeDocument/2006/relationships/image" Target="../media/image27.wmf"/><Relationship Id="rId2" Type="http://schemas.openxmlformats.org/officeDocument/2006/relationships/oleObject" Target="../embeddings/oleObject25.bin"/><Relationship Id="rId1" Type="http://schemas.openxmlformats.org/officeDocument/2006/relationships/slideLayout" Target="../slideLayouts/slideLayout6.xml"/><Relationship Id="rId6" Type="http://schemas.openxmlformats.org/officeDocument/2006/relationships/oleObject" Target="../embeddings/oleObject27.bin"/><Relationship Id="rId5" Type="http://schemas.openxmlformats.org/officeDocument/2006/relationships/image" Target="../media/image39.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40.wmf"/></Relationships>
</file>

<file path=ppt/slides/_rels/slide2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3" Type="http://schemas.openxmlformats.org/officeDocument/2006/relationships/image" Target="../media/image48.wmf"/><Relationship Id="rId18" Type="http://schemas.openxmlformats.org/officeDocument/2006/relationships/oleObject" Target="../embeddings/oleObject38.bin"/><Relationship Id="rId26" Type="http://schemas.openxmlformats.org/officeDocument/2006/relationships/oleObject" Target="../embeddings/oleObject42.bin"/><Relationship Id="rId39" Type="http://schemas.openxmlformats.org/officeDocument/2006/relationships/oleObject" Target="../embeddings/oleObject49.bin"/><Relationship Id="rId21" Type="http://schemas.openxmlformats.org/officeDocument/2006/relationships/image" Target="../media/image52.wmf"/><Relationship Id="rId34" Type="http://schemas.openxmlformats.org/officeDocument/2006/relationships/image" Target="../media/image58.wmf"/><Relationship Id="rId42" Type="http://schemas.openxmlformats.org/officeDocument/2006/relationships/image" Target="../media/image62.wmf"/><Relationship Id="rId7" Type="http://schemas.openxmlformats.org/officeDocument/2006/relationships/image" Target="../media/image45.wmf"/><Relationship Id="rId2" Type="http://schemas.openxmlformats.org/officeDocument/2006/relationships/oleObject" Target="../embeddings/oleObject30.bin"/><Relationship Id="rId16" Type="http://schemas.openxmlformats.org/officeDocument/2006/relationships/oleObject" Target="../embeddings/oleObject37.bin"/><Relationship Id="rId20" Type="http://schemas.openxmlformats.org/officeDocument/2006/relationships/oleObject" Target="../embeddings/oleObject39.bin"/><Relationship Id="rId29" Type="http://schemas.openxmlformats.org/officeDocument/2006/relationships/oleObject" Target="../embeddings/oleObject44.bin"/><Relationship Id="rId41" Type="http://schemas.openxmlformats.org/officeDocument/2006/relationships/oleObject" Target="../embeddings/oleObject50.bin"/><Relationship Id="rId1" Type="http://schemas.openxmlformats.org/officeDocument/2006/relationships/slideLayout" Target="../slideLayouts/slideLayout6.xml"/><Relationship Id="rId6" Type="http://schemas.openxmlformats.org/officeDocument/2006/relationships/oleObject" Target="../embeddings/oleObject32.bin"/><Relationship Id="rId11" Type="http://schemas.openxmlformats.org/officeDocument/2006/relationships/image" Target="../media/image47.wmf"/><Relationship Id="rId24" Type="http://schemas.openxmlformats.org/officeDocument/2006/relationships/oleObject" Target="../embeddings/oleObject41.bin"/><Relationship Id="rId32" Type="http://schemas.openxmlformats.org/officeDocument/2006/relationships/image" Target="../media/image57.wmf"/><Relationship Id="rId37" Type="http://schemas.openxmlformats.org/officeDocument/2006/relationships/oleObject" Target="../embeddings/oleObject48.bin"/><Relationship Id="rId40" Type="http://schemas.openxmlformats.org/officeDocument/2006/relationships/image" Target="../media/image61.wmf"/><Relationship Id="rId5" Type="http://schemas.openxmlformats.org/officeDocument/2006/relationships/image" Target="../media/image44.wmf"/><Relationship Id="rId15" Type="http://schemas.openxmlformats.org/officeDocument/2006/relationships/image" Target="../media/image49.wmf"/><Relationship Id="rId23" Type="http://schemas.openxmlformats.org/officeDocument/2006/relationships/image" Target="../media/image53.wmf"/><Relationship Id="rId28" Type="http://schemas.openxmlformats.org/officeDocument/2006/relationships/image" Target="../media/image55.wmf"/><Relationship Id="rId36" Type="http://schemas.openxmlformats.org/officeDocument/2006/relationships/image" Target="../media/image59.wmf"/><Relationship Id="rId10" Type="http://schemas.openxmlformats.org/officeDocument/2006/relationships/oleObject" Target="../embeddings/oleObject34.bin"/><Relationship Id="rId19" Type="http://schemas.openxmlformats.org/officeDocument/2006/relationships/image" Target="../media/image51.wmf"/><Relationship Id="rId31" Type="http://schemas.openxmlformats.org/officeDocument/2006/relationships/oleObject" Target="../embeddings/oleObject45.bin"/><Relationship Id="rId4" Type="http://schemas.openxmlformats.org/officeDocument/2006/relationships/oleObject" Target="../embeddings/oleObject31.bin"/><Relationship Id="rId9" Type="http://schemas.openxmlformats.org/officeDocument/2006/relationships/image" Target="../media/image46.wmf"/><Relationship Id="rId14" Type="http://schemas.openxmlformats.org/officeDocument/2006/relationships/oleObject" Target="../embeddings/oleObject36.bin"/><Relationship Id="rId22" Type="http://schemas.openxmlformats.org/officeDocument/2006/relationships/oleObject" Target="../embeddings/oleObject40.bin"/><Relationship Id="rId27" Type="http://schemas.openxmlformats.org/officeDocument/2006/relationships/oleObject" Target="../embeddings/oleObject43.bin"/><Relationship Id="rId30" Type="http://schemas.openxmlformats.org/officeDocument/2006/relationships/image" Target="../media/image56.wmf"/><Relationship Id="rId35" Type="http://schemas.openxmlformats.org/officeDocument/2006/relationships/oleObject" Target="../embeddings/oleObject47.bin"/><Relationship Id="rId8" Type="http://schemas.openxmlformats.org/officeDocument/2006/relationships/oleObject" Target="../embeddings/oleObject33.bin"/><Relationship Id="rId3" Type="http://schemas.openxmlformats.org/officeDocument/2006/relationships/image" Target="../media/image43.wmf"/><Relationship Id="rId12" Type="http://schemas.openxmlformats.org/officeDocument/2006/relationships/oleObject" Target="../embeddings/oleObject35.bin"/><Relationship Id="rId17" Type="http://schemas.openxmlformats.org/officeDocument/2006/relationships/image" Target="../media/image50.wmf"/><Relationship Id="rId25" Type="http://schemas.openxmlformats.org/officeDocument/2006/relationships/image" Target="../media/image54.wmf"/><Relationship Id="rId33" Type="http://schemas.openxmlformats.org/officeDocument/2006/relationships/oleObject" Target="../embeddings/oleObject46.bin"/><Relationship Id="rId38" Type="http://schemas.openxmlformats.org/officeDocument/2006/relationships/image" Target="../media/image60.wmf"/></Relationships>
</file>

<file path=ppt/slides/_rels/slide24.xml.rels><?xml version="1.0" encoding="UTF-8" standalone="yes"?>
<Relationships xmlns="http://schemas.openxmlformats.org/package/2006/relationships"><Relationship Id="rId13" Type="http://schemas.openxmlformats.org/officeDocument/2006/relationships/image" Target="../media/image48.wmf"/><Relationship Id="rId18" Type="http://schemas.openxmlformats.org/officeDocument/2006/relationships/oleObject" Target="../embeddings/oleObject59.bin"/><Relationship Id="rId26" Type="http://schemas.openxmlformats.org/officeDocument/2006/relationships/oleObject" Target="../embeddings/oleObject63.bin"/><Relationship Id="rId21" Type="http://schemas.openxmlformats.org/officeDocument/2006/relationships/image" Target="../media/image52.wmf"/><Relationship Id="rId34" Type="http://schemas.openxmlformats.org/officeDocument/2006/relationships/image" Target="../media/image63.wmf"/><Relationship Id="rId7" Type="http://schemas.openxmlformats.org/officeDocument/2006/relationships/image" Target="../media/image45.wmf"/><Relationship Id="rId12" Type="http://schemas.openxmlformats.org/officeDocument/2006/relationships/oleObject" Target="../embeddings/oleObject56.bin"/><Relationship Id="rId17" Type="http://schemas.openxmlformats.org/officeDocument/2006/relationships/image" Target="../media/image50.wmf"/><Relationship Id="rId25" Type="http://schemas.openxmlformats.org/officeDocument/2006/relationships/image" Target="../media/image54.wmf"/><Relationship Id="rId33" Type="http://schemas.openxmlformats.org/officeDocument/2006/relationships/oleObject" Target="../embeddings/oleObject67.bin"/><Relationship Id="rId38" Type="http://schemas.openxmlformats.org/officeDocument/2006/relationships/image" Target="../media/image65.wmf"/><Relationship Id="rId2" Type="http://schemas.openxmlformats.org/officeDocument/2006/relationships/oleObject" Target="../embeddings/oleObject51.bin"/><Relationship Id="rId16" Type="http://schemas.openxmlformats.org/officeDocument/2006/relationships/oleObject" Target="../embeddings/oleObject58.bin"/><Relationship Id="rId20" Type="http://schemas.openxmlformats.org/officeDocument/2006/relationships/oleObject" Target="../embeddings/oleObject60.bin"/><Relationship Id="rId29" Type="http://schemas.openxmlformats.org/officeDocument/2006/relationships/oleObject" Target="../embeddings/oleObject65.bin"/><Relationship Id="rId1" Type="http://schemas.openxmlformats.org/officeDocument/2006/relationships/slideLayout" Target="../slideLayouts/slideLayout6.xml"/><Relationship Id="rId6" Type="http://schemas.openxmlformats.org/officeDocument/2006/relationships/oleObject" Target="../embeddings/oleObject53.bin"/><Relationship Id="rId11" Type="http://schemas.openxmlformats.org/officeDocument/2006/relationships/image" Target="../media/image47.wmf"/><Relationship Id="rId24" Type="http://schemas.openxmlformats.org/officeDocument/2006/relationships/oleObject" Target="../embeddings/oleObject62.bin"/><Relationship Id="rId32" Type="http://schemas.openxmlformats.org/officeDocument/2006/relationships/image" Target="../media/image62.wmf"/><Relationship Id="rId37" Type="http://schemas.openxmlformats.org/officeDocument/2006/relationships/oleObject" Target="../embeddings/oleObject69.bin"/><Relationship Id="rId5" Type="http://schemas.openxmlformats.org/officeDocument/2006/relationships/image" Target="../media/image44.wmf"/><Relationship Id="rId15" Type="http://schemas.openxmlformats.org/officeDocument/2006/relationships/image" Target="../media/image49.wmf"/><Relationship Id="rId23" Type="http://schemas.openxmlformats.org/officeDocument/2006/relationships/image" Target="../media/image53.wmf"/><Relationship Id="rId28" Type="http://schemas.openxmlformats.org/officeDocument/2006/relationships/image" Target="../media/image55.wmf"/><Relationship Id="rId36" Type="http://schemas.openxmlformats.org/officeDocument/2006/relationships/image" Target="../media/image64.wmf"/><Relationship Id="rId10" Type="http://schemas.openxmlformats.org/officeDocument/2006/relationships/oleObject" Target="../embeddings/oleObject55.bin"/><Relationship Id="rId19" Type="http://schemas.openxmlformats.org/officeDocument/2006/relationships/image" Target="../media/image51.wmf"/><Relationship Id="rId31" Type="http://schemas.openxmlformats.org/officeDocument/2006/relationships/oleObject" Target="../embeddings/oleObject66.bin"/><Relationship Id="rId4" Type="http://schemas.openxmlformats.org/officeDocument/2006/relationships/oleObject" Target="../embeddings/oleObject52.bin"/><Relationship Id="rId9" Type="http://schemas.openxmlformats.org/officeDocument/2006/relationships/image" Target="../media/image46.wmf"/><Relationship Id="rId14" Type="http://schemas.openxmlformats.org/officeDocument/2006/relationships/oleObject" Target="../embeddings/oleObject57.bin"/><Relationship Id="rId22" Type="http://schemas.openxmlformats.org/officeDocument/2006/relationships/oleObject" Target="../embeddings/oleObject61.bin"/><Relationship Id="rId27" Type="http://schemas.openxmlformats.org/officeDocument/2006/relationships/oleObject" Target="../embeddings/oleObject64.bin"/><Relationship Id="rId30" Type="http://schemas.openxmlformats.org/officeDocument/2006/relationships/image" Target="../media/image56.wmf"/><Relationship Id="rId35" Type="http://schemas.openxmlformats.org/officeDocument/2006/relationships/oleObject" Target="../embeddings/oleObject68.bin"/><Relationship Id="rId8" Type="http://schemas.openxmlformats.org/officeDocument/2006/relationships/oleObject" Target="../embeddings/oleObject54.bin"/><Relationship Id="rId3" Type="http://schemas.openxmlformats.org/officeDocument/2006/relationships/image" Target="../media/image43.wmf"/></Relationships>
</file>

<file path=ppt/slides/_rels/slide25.xml.rels><?xml version="1.0" encoding="UTF-8" standalone="yes"?>
<Relationships xmlns="http://schemas.openxmlformats.org/package/2006/relationships"><Relationship Id="rId3" Type="http://schemas.openxmlformats.org/officeDocument/2006/relationships/image" Target="../media/image66.wmf"/><Relationship Id="rId7" Type="http://schemas.openxmlformats.org/officeDocument/2006/relationships/image" Target="../media/image68.wmf"/><Relationship Id="rId2" Type="http://schemas.openxmlformats.org/officeDocument/2006/relationships/oleObject" Target="../embeddings/oleObject70.bin"/><Relationship Id="rId1" Type="http://schemas.openxmlformats.org/officeDocument/2006/relationships/slideLayout" Target="../slideLayouts/slideLayout6.xml"/><Relationship Id="rId6" Type="http://schemas.openxmlformats.org/officeDocument/2006/relationships/oleObject" Target="../embeddings/oleObject72.bin"/><Relationship Id="rId5" Type="http://schemas.openxmlformats.org/officeDocument/2006/relationships/image" Target="../media/image67.wmf"/><Relationship Id="rId4" Type="http://schemas.openxmlformats.org/officeDocument/2006/relationships/oleObject" Target="../embeddings/oleObject71.bin"/></Relationships>
</file>

<file path=ppt/slides/_rels/slide2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image" Target="../media/image70.wmf"/><Relationship Id="rId7" Type="http://schemas.openxmlformats.org/officeDocument/2006/relationships/image" Target="../media/image72.wmf"/><Relationship Id="rId2" Type="http://schemas.openxmlformats.org/officeDocument/2006/relationships/oleObject" Target="../embeddings/oleObject73.bin"/><Relationship Id="rId1" Type="http://schemas.openxmlformats.org/officeDocument/2006/relationships/slideLayout" Target="../slideLayouts/slideLayout6.xml"/><Relationship Id="rId6" Type="http://schemas.openxmlformats.org/officeDocument/2006/relationships/oleObject" Target="../embeddings/oleObject75.bin"/><Relationship Id="rId5" Type="http://schemas.openxmlformats.org/officeDocument/2006/relationships/image" Target="../media/image71.wmf"/><Relationship Id="rId4" Type="http://schemas.openxmlformats.org/officeDocument/2006/relationships/oleObject" Target="../embeddings/oleObject74.bin"/><Relationship Id="rId9" Type="http://schemas.openxmlformats.org/officeDocument/2006/relationships/image" Target="../media/image73.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3.bin"/><Relationship Id="rId3" Type="http://schemas.openxmlformats.org/officeDocument/2006/relationships/image" Target="../media/image74.wmf"/><Relationship Id="rId7" Type="http://schemas.openxmlformats.org/officeDocument/2006/relationships/image" Target="../media/image76.wmf"/><Relationship Id="rId12" Type="http://schemas.openxmlformats.org/officeDocument/2006/relationships/image" Target="../media/image78.wmf"/><Relationship Id="rId2" Type="http://schemas.openxmlformats.org/officeDocument/2006/relationships/oleObject" Target="../embeddings/oleObject77.bin"/><Relationship Id="rId16" Type="http://schemas.openxmlformats.org/officeDocument/2006/relationships/image" Target="../media/image80.wmf"/><Relationship Id="rId1" Type="http://schemas.openxmlformats.org/officeDocument/2006/relationships/slideLayout" Target="../slideLayouts/slideLayout6.xml"/><Relationship Id="rId6" Type="http://schemas.openxmlformats.org/officeDocument/2006/relationships/oleObject" Target="../embeddings/oleObject79.bin"/><Relationship Id="rId11" Type="http://schemas.openxmlformats.org/officeDocument/2006/relationships/oleObject" Target="../embeddings/oleObject82.bin"/><Relationship Id="rId5" Type="http://schemas.openxmlformats.org/officeDocument/2006/relationships/image" Target="../media/image75.wmf"/><Relationship Id="rId15" Type="http://schemas.openxmlformats.org/officeDocument/2006/relationships/oleObject" Target="../embeddings/oleObject84.bin"/><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77.wmf"/><Relationship Id="rId14" Type="http://schemas.openxmlformats.org/officeDocument/2006/relationships/image" Target="../media/image79.wmf"/></Relationships>
</file>

<file path=ppt/slides/_rels/slide29.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90.bin"/><Relationship Id="rId18" Type="http://schemas.openxmlformats.org/officeDocument/2006/relationships/image" Target="../media/image88.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85.wmf"/><Relationship Id="rId17" Type="http://schemas.openxmlformats.org/officeDocument/2006/relationships/oleObject" Target="../embeddings/oleObject92.bin"/><Relationship Id="rId2" Type="http://schemas.openxmlformats.org/officeDocument/2006/relationships/notesSlide" Target="../notesSlides/notesSlide6.xml"/><Relationship Id="rId16" Type="http://schemas.openxmlformats.org/officeDocument/2006/relationships/image" Target="../media/image87.wmf"/><Relationship Id="rId1" Type="http://schemas.openxmlformats.org/officeDocument/2006/relationships/slideLayout" Target="../slideLayouts/slideLayout6.xml"/><Relationship Id="rId6" Type="http://schemas.openxmlformats.org/officeDocument/2006/relationships/image" Target="../media/image82.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88.bin"/><Relationship Id="rId14" Type="http://schemas.openxmlformats.org/officeDocument/2006/relationships/image" Target="../media/image86.wmf"/></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oleObject" Target="../embeddings/oleObject93.bin"/><Relationship Id="rId1" Type="http://schemas.openxmlformats.org/officeDocument/2006/relationships/slideLayout" Target="../slideLayouts/slideLayout6.xml"/><Relationship Id="rId4" Type="http://schemas.openxmlformats.org/officeDocument/2006/relationships/image" Target="../media/image90.emf"/></Relationships>
</file>

<file path=ppt/slides/_rels/slide31.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oleObject" Target="../embeddings/oleObject94.bin"/><Relationship Id="rId1" Type="http://schemas.openxmlformats.org/officeDocument/2006/relationships/slideLayout" Target="../slideLayouts/slideLayout6.xml"/><Relationship Id="rId5" Type="http://schemas.openxmlformats.org/officeDocument/2006/relationships/image" Target="../media/image92.wmf"/><Relationship Id="rId4" Type="http://schemas.openxmlformats.org/officeDocument/2006/relationships/oleObject" Target="../embeddings/oleObject95.bin"/></Relationships>
</file>

<file path=ppt/slides/_rels/slide32.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slideLayout" Target="../slideLayouts/slideLayout6.xml"/><Relationship Id="rId1" Type="http://schemas.openxmlformats.org/officeDocument/2006/relationships/control" Target="../activeX/activeX3.xml"/><Relationship Id="rId4" Type="http://schemas.openxmlformats.org/officeDocument/2006/relationships/image" Target="../media/image95.png"/></Relationships>
</file>

<file path=ppt/slides/_rels/slide3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6.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slideLayout" Target="../slideLayouts/slideLayout6.xml"/><Relationship Id="rId1" Type="http://schemas.openxmlformats.org/officeDocument/2006/relationships/control" Target="../activeX/activeX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oleObject" Target="../embeddings/oleObject3.bin"/><Relationship Id="rId1" Type="http://schemas.openxmlformats.org/officeDocument/2006/relationships/slideLayout" Target="../slideLayouts/slideLayout6.xml"/><Relationship Id="rId6" Type="http://schemas.openxmlformats.org/officeDocument/2006/relationships/oleObject" Target="../embeddings/oleObject5.bin"/><Relationship Id="rId5" Type="http://schemas.openxmlformats.org/officeDocument/2006/relationships/image" Target="../media/image9.emf"/><Relationship Id="rId4" Type="http://schemas.openxmlformats.org/officeDocument/2006/relationships/oleObject" Target="../embeddings/oleObject4.bin"/><Relationship Id="rId9"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7%94%B5%E5%85%89%E6%BA%90/1438463"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第</a:t>
            </a:r>
            <a:r>
              <a:rPr lang="en-US" altLang="zh-CN"/>
              <a:t>13</a:t>
            </a:r>
            <a:r>
              <a:rPr lang="zh-CN" altLang="en-US"/>
              <a:t>章 波动光学</a:t>
            </a:r>
          </a:p>
        </p:txBody>
      </p:sp>
      <p:sp>
        <p:nvSpPr>
          <p:cNvPr id="6" name="灯片编号占位符 5"/>
          <p:cNvSpPr>
            <a:spLocks noGrp="1"/>
          </p:cNvSpPr>
          <p:nvPr>
            <p:ph type="sldNum" sz="quarter" idx="12"/>
          </p:nvPr>
        </p:nvSpPr>
        <p:spPr/>
        <p:txBody>
          <a:bodyPr/>
          <a:lstStyle/>
          <a:p>
            <a:fld id="{1BA4DC07-9F90-409D-AF8F-D5C456F34D46}" type="slidenum">
              <a:rPr lang="en-US" altLang="zh-CN"/>
              <a:pPr/>
              <a:t>1</a:t>
            </a:fld>
            <a:endParaRPr lang="en-US" altLang="zh-CN" dirty="0"/>
          </a:p>
        </p:txBody>
      </p:sp>
      <p:sp>
        <p:nvSpPr>
          <p:cNvPr id="9219" name="Rectangle 3"/>
          <p:cNvSpPr>
            <a:spLocks noGrp="1" noChangeArrowheads="1"/>
          </p:cNvSpPr>
          <p:nvPr>
            <p:ph sz="quarter" idx="1"/>
          </p:nvPr>
        </p:nvSpPr>
        <p:spPr/>
        <p:txBody>
          <a:bodyPr/>
          <a:lstStyle/>
          <a:p>
            <a:r>
              <a:rPr lang="en-US" altLang="zh-CN" sz="2600" dirty="0"/>
              <a:t>13.1 </a:t>
            </a:r>
            <a:r>
              <a:rPr lang="zh-CN" altLang="en-US" sz="2600" dirty="0"/>
              <a:t>光的相干性</a:t>
            </a:r>
          </a:p>
          <a:p>
            <a:r>
              <a:rPr lang="en-US" altLang="zh-CN" sz="2600" dirty="0"/>
              <a:t>13.2 </a:t>
            </a:r>
            <a:r>
              <a:rPr lang="zh-CN" altLang="en-US" sz="2600" dirty="0"/>
              <a:t>杨氏干涉</a:t>
            </a:r>
          </a:p>
          <a:p>
            <a:r>
              <a:rPr lang="en-US" altLang="zh-CN" sz="2600" dirty="0"/>
              <a:t>13.3 </a:t>
            </a:r>
            <a:r>
              <a:rPr lang="zh-CN" altLang="en-US" sz="2600" dirty="0"/>
              <a:t>薄膜干涉</a:t>
            </a:r>
          </a:p>
          <a:p>
            <a:r>
              <a:rPr lang="en-US" altLang="zh-CN" sz="2600" dirty="0"/>
              <a:t>13.4 </a:t>
            </a:r>
            <a:r>
              <a:rPr lang="zh-CN" altLang="en-US" sz="2600" dirty="0"/>
              <a:t>光的衍射现象</a:t>
            </a:r>
          </a:p>
          <a:p>
            <a:r>
              <a:rPr lang="en-US" altLang="zh-CN" sz="2600" dirty="0"/>
              <a:t>13.5 </a:t>
            </a:r>
            <a:r>
              <a:rPr lang="zh-CN" altLang="en-US" sz="2600" dirty="0"/>
              <a:t>单缝衍射</a:t>
            </a:r>
          </a:p>
          <a:p>
            <a:r>
              <a:rPr lang="en-US" altLang="zh-CN" sz="2600" dirty="0"/>
              <a:t>13.6 </a:t>
            </a:r>
            <a:r>
              <a:rPr lang="zh-CN" altLang="en-US" sz="2600" dirty="0"/>
              <a:t>光学仪器分辨本领</a:t>
            </a:r>
          </a:p>
          <a:p>
            <a:r>
              <a:rPr lang="en-US" altLang="zh-CN" sz="2600" dirty="0"/>
              <a:t>13.7 </a:t>
            </a:r>
            <a:r>
              <a:rPr lang="zh-CN" altLang="en-US" sz="2600" dirty="0"/>
              <a:t>光栅衍射</a:t>
            </a:r>
          </a:p>
          <a:p>
            <a:r>
              <a:rPr lang="en-US" altLang="zh-CN" sz="2600" dirty="0"/>
              <a:t>13.8 </a:t>
            </a:r>
            <a:r>
              <a:rPr lang="zh-CN" altLang="en-US" sz="2600" dirty="0"/>
              <a:t>自然光与偏振光</a:t>
            </a:r>
          </a:p>
          <a:p>
            <a:r>
              <a:rPr lang="en-US" altLang="zh-CN" sz="2600" dirty="0"/>
              <a:t>13.9 </a:t>
            </a:r>
            <a:r>
              <a:rPr lang="zh-CN" altLang="en-US" sz="2600" dirty="0"/>
              <a:t>马吕斯定律</a:t>
            </a:r>
          </a:p>
          <a:p>
            <a:r>
              <a:rPr lang="en-US" altLang="zh-CN" sz="2600" dirty="0"/>
              <a:t>13.10 </a:t>
            </a:r>
            <a:r>
              <a:rPr lang="zh-CN" altLang="en-US" sz="2600" dirty="0"/>
              <a:t>反射和折射光的偏振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a:t>13.1 </a:t>
            </a:r>
            <a:r>
              <a:rPr lang="zh-CN" altLang="en-US"/>
              <a:t>光的相干性</a:t>
            </a:r>
          </a:p>
        </p:txBody>
      </p:sp>
      <p:sp>
        <p:nvSpPr>
          <p:cNvPr id="6" name="灯片编号占位符 4"/>
          <p:cNvSpPr>
            <a:spLocks noGrp="1"/>
          </p:cNvSpPr>
          <p:nvPr>
            <p:ph type="sldNum" sz="quarter" idx="12"/>
          </p:nvPr>
        </p:nvSpPr>
        <p:spPr/>
        <p:txBody>
          <a:bodyPr/>
          <a:lstStyle/>
          <a:p>
            <a:fld id="{4255106F-8891-4979-A795-0E899E5A1B12}" type="slidenum">
              <a:rPr lang="en-US" altLang="zh-CN"/>
              <a:pPr/>
              <a:t>10</a:t>
            </a:fld>
            <a:endParaRPr lang="en-US" altLang="zh-CN"/>
          </a:p>
        </p:txBody>
      </p:sp>
      <p:sp>
        <p:nvSpPr>
          <p:cNvPr id="122884" name="Text Box 4"/>
          <p:cNvSpPr txBox="1">
            <a:spLocks noChangeArrowheads="1"/>
          </p:cNvSpPr>
          <p:nvPr/>
        </p:nvSpPr>
        <p:spPr bwMode="auto">
          <a:xfrm>
            <a:off x="533400" y="1235075"/>
            <a:ext cx="8153400" cy="822325"/>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Char char="n"/>
            </a:pPr>
            <a:r>
              <a:rPr lang="en-US" altLang="zh-CN" sz="2400" dirty="0"/>
              <a:t> 1</a:t>
            </a:r>
            <a:r>
              <a:rPr lang="zh-CN" altLang="en-US" sz="2400" dirty="0"/>
              <a:t>）两普通光源或光源的不同部分发出的光为非相干光。</a:t>
            </a:r>
          </a:p>
          <a:p>
            <a:pPr>
              <a:buClr>
                <a:schemeClr val="hlink"/>
              </a:buClr>
              <a:buFont typeface="Wingdings" panose="05000000000000000000" pitchFamily="2" charset="2"/>
              <a:buChar char="n"/>
            </a:pPr>
            <a:r>
              <a:rPr lang="zh-CN" altLang="en-US" sz="2400" dirty="0"/>
              <a:t> </a:t>
            </a:r>
            <a:r>
              <a:rPr lang="en-US" altLang="zh-CN" sz="2400" dirty="0"/>
              <a:t>2</a:t>
            </a:r>
            <a:r>
              <a:rPr lang="zh-CN" altLang="en-US" sz="2400" dirty="0"/>
              <a:t>）一般光源发出的光为复色光。</a:t>
            </a:r>
          </a:p>
        </p:txBody>
      </p:sp>
    </p:spTree>
    <p:controls>
      <mc:AlternateContent xmlns:mc="http://schemas.openxmlformats.org/markup-compatibility/2006">
        <mc:Choice xmlns:v="urn:schemas-microsoft-com:vml" Requires="v">
          <p:control r:id="rId1" imgW="7775543" imgH="4113198"/>
        </mc:Choice>
        <mc:Fallback>
          <p:control r:id="rId1" imgW="7775543" imgH="4113198">
            <p:pic>
              <p:nvPicPr>
                <p:cNvPr id="2" name="ShockwaveFlash1"/>
                <p:cNvPicPr>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133600"/>
                  <a:ext cx="7775575" cy="4113213"/>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a:t>13.1 </a:t>
            </a:r>
            <a:r>
              <a:rPr lang="zh-CN" altLang="en-US"/>
              <a:t>光的相干性</a:t>
            </a:r>
          </a:p>
        </p:txBody>
      </p:sp>
      <p:sp>
        <p:nvSpPr>
          <p:cNvPr id="10" name="灯片编号占位符 4"/>
          <p:cNvSpPr>
            <a:spLocks noGrp="1"/>
          </p:cNvSpPr>
          <p:nvPr>
            <p:ph type="sldNum" sz="quarter" idx="12"/>
          </p:nvPr>
        </p:nvSpPr>
        <p:spPr/>
        <p:txBody>
          <a:bodyPr/>
          <a:lstStyle/>
          <a:p>
            <a:fld id="{949BCDB3-B0EF-4A38-BAD6-A766386ED0DC}" type="slidenum">
              <a:rPr lang="en-US" altLang="zh-CN"/>
              <a:pPr/>
              <a:t>11</a:t>
            </a:fld>
            <a:endParaRPr lang="en-US" altLang="zh-CN"/>
          </a:p>
        </p:txBody>
      </p:sp>
      <p:sp>
        <p:nvSpPr>
          <p:cNvPr id="123929" name="Rectangle 25"/>
          <p:cNvSpPr>
            <a:spLocks noChangeArrowheads="1"/>
          </p:cNvSpPr>
          <p:nvPr/>
        </p:nvSpPr>
        <p:spPr bwMode="auto">
          <a:xfrm>
            <a:off x="457200" y="1143000"/>
            <a:ext cx="13716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干涉条件</a:t>
            </a:r>
          </a:p>
        </p:txBody>
      </p:sp>
      <p:sp>
        <p:nvSpPr>
          <p:cNvPr id="123930" name="Text Box 26"/>
          <p:cNvSpPr txBox="1">
            <a:spLocks noChangeArrowheads="1"/>
          </p:cNvSpPr>
          <p:nvPr/>
        </p:nvSpPr>
        <p:spPr bwMode="auto">
          <a:xfrm>
            <a:off x="612775" y="1844675"/>
            <a:ext cx="7991475" cy="822325"/>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Char char="n"/>
            </a:pPr>
            <a:r>
              <a:rPr lang="en-US" altLang="zh-CN" sz="2400" dirty="0"/>
              <a:t> </a:t>
            </a:r>
            <a:r>
              <a:rPr lang="zh-CN" altLang="en-US" sz="2400" dirty="0"/>
              <a:t>频率相同，振动方向相同，有恒定的相位差，振幅相差不大。</a:t>
            </a:r>
          </a:p>
        </p:txBody>
      </p:sp>
      <p:sp>
        <p:nvSpPr>
          <p:cNvPr id="123931" name="Rectangle 27"/>
          <p:cNvSpPr>
            <a:spLocks noChangeArrowheads="1"/>
          </p:cNvSpPr>
          <p:nvPr/>
        </p:nvSpPr>
        <p:spPr bwMode="auto">
          <a:xfrm>
            <a:off x="612775" y="3000375"/>
            <a:ext cx="7245350" cy="885825"/>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Char char="n"/>
            </a:pPr>
            <a:r>
              <a:rPr lang="en-US" altLang="zh-CN" sz="2600" dirty="0"/>
              <a:t> </a:t>
            </a:r>
            <a:r>
              <a:rPr lang="zh-CN" altLang="en-US" sz="2600" dirty="0"/>
              <a:t>相干光：能够满足干涉条件的光。</a:t>
            </a:r>
          </a:p>
          <a:p>
            <a:pPr>
              <a:buClr>
                <a:schemeClr val="hlink"/>
              </a:buClr>
              <a:buFont typeface="Wingdings" panose="05000000000000000000" pitchFamily="2" charset="2"/>
              <a:buChar char="n"/>
            </a:pPr>
            <a:r>
              <a:rPr lang="zh-CN" altLang="en-US" sz="2600" dirty="0"/>
              <a:t> 相干光源：能产生相干光的光源。</a:t>
            </a:r>
          </a:p>
        </p:txBody>
      </p:sp>
      <p:pic>
        <p:nvPicPr>
          <p:cNvPr id="123932" name="Picture 28" descr="激光-4"/>
          <p:cNvPicPr>
            <a:picLocks noChangeAspect="1" noChangeArrowheads="1"/>
          </p:cNvPicPr>
          <p:nvPr/>
        </p:nvPicPr>
        <p:blipFill>
          <a:blip r:embed="rId3" cstate="print"/>
          <a:srcRect t="22437" b="17665"/>
          <a:stretch>
            <a:fillRect/>
          </a:stretch>
        </p:blipFill>
        <p:spPr bwMode="auto">
          <a:xfrm>
            <a:off x="598487" y="4419600"/>
            <a:ext cx="4032250" cy="1574800"/>
          </a:xfrm>
          <a:prstGeom prst="rect">
            <a:avLst/>
          </a:prstGeom>
          <a:noFill/>
          <a:ln w="9525">
            <a:solidFill>
              <a:schemeClr val="tx1"/>
            </a:solidFill>
            <a:miter lim="800000"/>
            <a:headEnd/>
            <a:tailEnd/>
          </a:ln>
        </p:spPr>
      </p:pic>
      <p:sp>
        <p:nvSpPr>
          <p:cNvPr id="123933" name="Text Box 29"/>
          <p:cNvSpPr txBox="1">
            <a:spLocks noChangeArrowheads="1"/>
          </p:cNvSpPr>
          <p:nvPr/>
        </p:nvSpPr>
        <p:spPr bwMode="auto">
          <a:xfrm>
            <a:off x="5018087" y="5105400"/>
            <a:ext cx="3744913" cy="457200"/>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None/>
            </a:pPr>
            <a:r>
              <a:rPr lang="zh-CN" altLang="en-US" sz="2400"/>
              <a:t>激光光源是相干光源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3930"/>
                                        </p:tgtEl>
                                        <p:attrNameLst>
                                          <p:attrName>style.visibility</p:attrName>
                                        </p:attrNameLst>
                                      </p:cBhvr>
                                      <p:to>
                                        <p:strVal val="visible"/>
                                      </p:to>
                                    </p:set>
                                    <p:animEffect transition="in" filter="strips(downRight)">
                                      <p:cBhvr>
                                        <p:cTn id="7" dur="500"/>
                                        <p:tgtEl>
                                          <p:spTgt spid="12393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3931">
                                            <p:txEl>
                                              <p:pRg st="0" end="0"/>
                                            </p:txEl>
                                          </p:spTgt>
                                        </p:tgtEl>
                                        <p:attrNameLst>
                                          <p:attrName>style.visibility</p:attrName>
                                        </p:attrNameLst>
                                      </p:cBhvr>
                                      <p:to>
                                        <p:strVal val="visible"/>
                                      </p:to>
                                    </p:set>
                                    <p:animEffect transition="in" filter="strips(downRight)">
                                      <p:cBhvr>
                                        <p:cTn id="12" dur="500"/>
                                        <p:tgtEl>
                                          <p:spTgt spid="1239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3931">
                                            <p:txEl>
                                              <p:pRg st="1" end="1"/>
                                            </p:txEl>
                                          </p:spTgt>
                                        </p:tgtEl>
                                        <p:attrNameLst>
                                          <p:attrName>style.visibility</p:attrName>
                                        </p:attrNameLst>
                                      </p:cBhvr>
                                      <p:to>
                                        <p:strVal val="visible"/>
                                      </p:to>
                                    </p:set>
                                    <p:animEffect transition="in" filter="strips(downRight)">
                                      <p:cBhvr>
                                        <p:cTn id="17" dur="500"/>
                                        <p:tgtEl>
                                          <p:spTgt spid="12393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3932"/>
                                        </p:tgtEl>
                                        <p:attrNameLst>
                                          <p:attrName>style.visibility</p:attrName>
                                        </p:attrNameLst>
                                      </p:cBhvr>
                                      <p:to>
                                        <p:strVal val="visible"/>
                                      </p:to>
                                    </p:set>
                                    <p:animEffect transition="in" filter="blinds(horizontal)">
                                      <p:cBhvr>
                                        <p:cTn id="22" dur="500"/>
                                        <p:tgtEl>
                                          <p:spTgt spid="1239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3933"/>
                                        </p:tgtEl>
                                        <p:attrNameLst>
                                          <p:attrName>style.visibility</p:attrName>
                                        </p:attrNameLst>
                                      </p:cBhvr>
                                      <p:to>
                                        <p:strVal val="visible"/>
                                      </p:to>
                                    </p:set>
                                    <p:animEffect transition="in" filter="wipe(left)">
                                      <p:cBhvr>
                                        <p:cTn id="27" dur="500"/>
                                        <p:tgtEl>
                                          <p:spTgt spid="123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0" grpId="0" autoUpdateAnimBg="0"/>
      <p:bldP spid="123931" grpId="0" build="p" autoUpdateAnimBg="0"/>
      <p:bldP spid="1239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a:t>13.1 </a:t>
            </a:r>
            <a:r>
              <a:rPr lang="zh-CN" altLang="en-US"/>
              <a:t>光的相干性</a:t>
            </a:r>
          </a:p>
        </p:txBody>
      </p:sp>
      <p:sp>
        <p:nvSpPr>
          <p:cNvPr id="15" name="灯片编号占位符 4"/>
          <p:cNvSpPr>
            <a:spLocks noGrp="1"/>
          </p:cNvSpPr>
          <p:nvPr>
            <p:ph type="sldNum" sz="quarter" idx="12"/>
          </p:nvPr>
        </p:nvSpPr>
        <p:spPr/>
        <p:txBody>
          <a:bodyPr/>
          <a:lstStyle/>
          <a:p>
            <a:fld id="{D3D57780-D701-4CD6-94EA-701D5CC5A0C3}" type="slidenum">
              <a:rPr lang="en-US" altLang="zh-CN"/>
              <a:pPr/>
              <a:t>12</a:t>
            </a:fld>
            <a:endParaRPr lang="en-US" altLang="zh-CN"/>
          </a:p>
        </p:txBody>
      </p:sp>
      <p:sp>
        <p:nvSpPr>
          <p:cNvPr id="124931" name="Rectangle 3"/>
          <p:cNvSpPr>
            <a:spLocks noChangeArrowheads="1"/>
          </p:cNvSpPr>
          <p:nvPr/>
        </p:nvSpPr>
        <p:spPr bwMode="auto">
          <a:xfrm>
            <a:off x="457200" y="1143000"/>
            <a:ext cx="19050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单色光的获得</a:t>
            </a:r>
          </a:p>
        </p:txBody>
      </p:sp>
      <p:grpSp>
        <p:nvGrpSpPr>
          <p:cNvPr id="124942" name="Group 14"/>
          <p:cNvGrpSpPr/>
          <p:nvPr/>
        </p:nvGrpSpPr>
        <p:grpSpPr bwMode="auto">
          <a:xfrm>
            <a:off x="4724400" y="1371600"/>
            <a:ext cx="3867150" cy="2286000"/>
            <a:chOff x="3024" y="1056"/>
            <a:chExt cx="2436" cy="1440"/>
          </a:xfrm>
        </p:grpSpPr>
        <p:pic>
          <p:nvPicPr>
            <p:cNvPr id="124933" name="Picture 5" descr="u=2779191918,3033068778&amp;gp=0">
              <a:hlinkClick r:id="rId3"/>
            </p:cNvPr>
            <p:cNvPicPr>
              <a:picLocks noChangeAspect="1" noChangeArrowheads="1"/>
            </p:cNvPicPr>
            <p:nvPr/>
          </p:nvPicPr>
          <p:blipFill>
            <a:blip r:embed="rId4" cstate="print"/>
            <a:srcRect/>
            <a:stretch>
              <a:fillRect/>
            </a:stretch>
          </p:blipFill>
          <p:spPr bwMode="auto">
            <a:xfrm>
              <a:off x="3024" y="1056"/>
              <a:ext cx="2436" cy="1153"/>
            </a:xfrm>
            <a:prstGeom prst="rect">
              <a:avLst/>
            </a:prstGeom>
            <a:noFill/>
          </p:spPr>
        </p:pic>
        <p:sp>
          <p:nvSpPr>
            <p:cNvPr id="124934" name="Text Box 6"/>
            <p:cNvSpPr txBox="1">
              <a:spLocks noChangeArrowheads="1"/>
            </p:cNvSpPr>
            <p:nvPr/>
          </p:nvSpPr>
          <p:spPr bwMode="auto">
            <a:xfrm>
              <a:off x="3840" y="2208"/>
              <a:ext cx="980" cy="288"/>
            </a:xfrm>
            <a:prstGeom prst="rect">
              <a:avLst/>
            </a:prstGeom>
            <a:noFill/>
            <a:ln w="9525" algn="ctr">
              <a:noFill/>
              <a:miter lim="800000"/>
            </a:ln>
            <a:effectLst/>
          </p:spPr>
          <p:txBody>
            <a:bodyPr wrap="none" anchor="ctr">
              <a:spAutoFit/>
            </a:bodyPr>
            <a:lstStyle/>
            <a:p>
              <a:r>
                <a:rPr kumimoji="1" lang="zh-CN" altLang="en-US" sz="2400">
                  <a:solidFill>
                    <a:srgbClr val="CC0066"/>
                  </a:solidFill>
                  <a:latin typeface="宋体" panose="02010600030101010101" pitchFamily="2" charset="-122"/>
                </a:rPr>
                <a:t>光的色散 </a:t>
              </a:r>
            </a:p>
          </p:txBody>
        </p:sp>
      </p:grpSp>
      <p:grpSp>
        <p:nvGrpSpPr>
          <p:cNvPr id="124943" name="Group 15"/>
          <p:cNvGrpSpPr/>
          <p:nvPr/>
        </p:nvGrpSpPr>
        <p:grpSpPr bwMode="auto">
          <a:xfrm>
            <a:off x="685800" y="2362200"/>
            <a:ext cx="3268663" cy="2971800"/>
            <a:chOff x="480" y="1968"/>
            <a:chExt cx="2059" cy="1872"/>
          </a:xfrm>
        </p:grpSpPr>
        <p:pic>
          <p:nvPicPr>
            <p:cNvPr id="124936" name="Picture 8" descr="4">
              <a:hlinkClick r:id="rId5"/>
            </p:cNvPr>
            <p:cNvPicPr>
              <a:picLocks noChangeAspect="1" noChangeArrowheads="1"/>
            </p:cNvPicPr>
            <p:nvPr/>
          </p:nvPicPr>
          <p:blipFill>
            <a:blip r:embed="rId6" cstate="print"/>
            <a:srcRect/>
            <a:stretch>
              <a:fillRect/>
            </a:stretch>
          </p:blipFill>
          <p:spPr bwMode="auto">
            <a:xfrm>
              <a:off x="480" y="1968"/>
              <a:ext cx="2059" cy="1550"/>
            </a:xfrm>
            <a:prstGeom prst="rect">
              <a:avLst/>
            </a:prstGeom>
            <a:noFill/>
          </p:spPr>
        </p:pic>
        <p:sp>
          <p:nvSpPr>
            <p:cNvPr id="124937" name="Text Box 9"/>
            <p:cNvSpPr txBox="1">
              <a:spLocks noChangeArrowheads="1"/>
            </p:cNvSpPr>
            <p:nvPr/>
          </p:nvSpPr>
          <p:spPr bwMode="auto">
            <a:xfrm>
              <a:off x="1104" y="3552"/>
              <a:ext cx="788" cy="288"/>
            </a:xfrm>
            <a:prstGeom prst="rect">
              <a:avLst/>
            </a:prstGeom>
            <a:noFill/>
            <a:ln w="9525" algn="ctr">
              <a:noFill/>
              <a:miter lim="800000"/>
            </a:ln>
            <a:effectLst/>
          </p:spPr>
          <p:txBody>
            <a:bodyPr wrap="none" anchor="ctr">
              <a:spAutoFit/>
            </a:bodyPr>
            <a:lstStyle/>
            <a:p>
              <a:r>
                <a:rPr kumimoji="1" lang="zh-CN" altLang="en-US" sz="2400">
                  <a:solidFill>
                    <a:srgbClr val="CC0066"/>
                  </a:solidFill>
                  <a:latin typeface="宋体" panose="02010600030101010101" pitchFamily="2" charset="-122"/>
                </a:rPr>
                <a:t>滤色片 </a:t>
              </a:r>
            </a:p>
          </p:txBody>
        </p:sp>
      </p:grpSp>
      <p:grpSp>
        <p:nvGrpSpPr>
          <p:cNvPr id="124941" name="Group 13"/>
          <p:cNvGrpSpPr/>
          <p:nvPr/>
        </p:nvGrpSpPr>
        <p:grpSpPr bwMode="auto">
          <a:xfrm>
            <a:off x="4876800" y="3886200"/>
            <a:ext cx="3546475" cy="2286000"/>
            <a:chOff x="3120" y="2736"/>
            <a:chExt cx="2234" cy="1440"/>
          </a:xfrm>
        </p:grpSpPr>
        <p:pic>
          <p:nvPicPr>
            <p:cNvPr id="124939" name="Picture 11" descr="u=903273753,1896845522&amp;gp=0">
              <a:hlinkClick r:id="rId7"/>
            </p:cNvPr>
            <p:cNvPicPr>
              <a:picLocks noChangeAspect="1" noChangeArrowheads="1"/>
            </p:cNvPicPr>
            <p:nvPr/>
          </p:nvPicPr>
          <p:blipFill>
            <a:blip r:embed="rId8" cstate="print"/>
            <a:srcRect/>
            <a:stretch>
              <a:fillRect/>
            </a:stretch>
          </p:blipFill>
          <p:spPr bwMode="auto">
            <a:xfrm>
              <a:off x="3120" y="2736"/>
              <a:ext cx="2234" cy="1152"/>
            </a:xfrm>
            <a:prstGeom prst="rect">
              <a:avLst/>
            </a:prstGeom>
            <a:noFill/>
          </p:spPr>
        </p:pic>
        <p:sp>
          <p:nvSpPr>
            <p:cNvPr id="124940" name="Rectangle 12"/>
            <p:cNvSpPr>
              <a:spLocks noChangeArrowheads="1"/>
            </p:cNvSpPr>
            <p:nvPr/>
          </p:nvSpPr>
          <p:spPr bwMode="auto">
            <a:xfrm>
              <a:off x="3840" y="3888"/>
              <a:ext cx="980" cy="288"/>
            </a:xfrm>
            <a:prstGeom prst="rect">
              <a:avLst/>
            </a:prstGeom>
            <a:noFill/>
            <a:ln w="9525">
              <a:noFill/>
              <a:miter lim="800000"/>
            </a:ln>
            <a:effectLst/>
          </p:spPr>
          <p:txBody>
            <a:bodyPr wrap="none" anchor="ctr">
              <a:spAutoFit/>
            </a:bodyPr>
            <a:lstStyle/>
            <a:p>
              <a:r>
                <a:rPr kumimoji="1" lang="zh-CN" altLang="en-US" sz="2400">
                  <a:solidFill>
                    <a:srgbClr val="CC0066"/>
                  </a:solidFill>
                  <a:latin typeface="宋体" panose="02010600030101010101" pitchFamily="2" charset="-122"/>
                </a:rPr>
                <a:t>单色光源 </a:t>
              </a:r>
            </a:p>
          </p:txBody>
        </p:sp>
      </p:grpSp>
      <p:sp>
        <p:nvSpPr>
          <p:cNvPr id="2" name="文本框 1"/>
          <p:cNvSpPr txBox="1"/>
          <p:nvPr/>
        </p:nvSpPr>
        <p:spPr>
          <a:xfrm>
            <a:off x="763270" y="1710055"/>
            <a:ext cx="3580130" cy="460375"/>
          </a:xfrm>
          <a:prstGeom prst="rect">
            <a:avLst/>
          </a:prstGeom>
          <a:noFill/>
        </p:spPr>
        <p:txBody>
          <a:bodyPr wrap="square" rtlCol="0">
            <a:spAutoFit/>
          </a:bodyPr>
          <a:lstStyle/>
          <a:p>
            <a:r>
              <a:rPr lang="zh-CN" altLang="en-US" sz="2400" b="1">
                <a:solidFill>
                  <a:srgbClr val="FF0000"/>
                </a:solidFill>
              </a:rPr>
              <a:t>只含单一波长的光</a:t>
            </a:r>
          </a:p>
        </p:txBody>
      </p:sp>
      <p:sp>
        <p:nvSpPr>
          <p:cNvPr id="3" name="文本框 2"/>
          <p:cNvSpPr txBox="1"/>
          <p:nvPr/>
        </p:nvSpPr>
        <p:spPr>
          <a:xfrm>
            <a:off x="457200" y="5374005"/>
            <a:ext cx="4824730" cy="829945"/>
          </a:xfrm>
          <a:prstGeom prst="rect">
            <a:avLst/>
          </a:prstGeom>
          <a:noFill/>
        </p:spPr>
        <p:txBody>
          <a:bodyPr wrap="square" rtlCol="0">
            <a:spAutoFit/>
          </a:bodyPr>
          <a:lstStyle/>
          <a:p>
            <a:r>
              <a:rPr lang="zh-CN" altLang="en-US" sz="2400" b="1"/>
              <a:t>复色光：</a:t>
            </a:r>
          </a:p>
          <a:p>
            <a:r>
              <a:rPr lang="zh-CN" altLang="en-US" sz="2400"/>
              <a:t>        包含各种不同波长成分的光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4942"/>
                                        </p:tgtEl>
                                        <p:attrNameLst>
                                          <p:attrName>style.visibility</p:attrName>
                                        </p:attrNameLst>
                                      </p:cBhvr>
                                      <p:to>
                                        <p:strVal val="visible"/>
                                      </p:to>
                                    </p:set>
                                    <p:animEffect transition="in" filter="wipe(left)">
                                      <p:cBhvr>
                                        <p:cTn id="7" dur="1000"/>
                                        <p:tgtEl>
                                          <p:spTgt spid="1249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4943"/>
                                        </p:tgtEl>
                                        <p:attrNameLst>
                                          <p:attrName>style.visibility</p:attrName>
                                        </p:attrNameLst>
                                      </p:cBhvr>
                                      <p:to>
                                        <p:strVal val="visible"/>
                                      </p:to>
                                    </p:set>
                                    <p:animEffect transition="in" filter="wipe(left)">
                                      <p:cBhvr>
                                        <p:cTn id="12" dur="1000"/>
                                        <p:tgtEl>
                                          <p:spTgt spid="1249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4941"/>
                                        </p:tgtEl>
                                        <p:attrNameLst>
                                          <p:attrName>style.visibility</p:attrName>
                                        </p:attrNameLst>
                                      </p:cBhvr>
                                      <p:to>
                                        <p:strVal val="visible"/>
                                      </p:to>
                                    </p:set>
                                    <p:animEffect transition="in" filter="wipe(left)">
                                      <p:cBhvr>
                                        <p:cTn id="17" dur="1000"/>
                                        <p:tgtEl>
                                          <p:spTgt spid="124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a:t>13.1 </a:t>
            </a:r>
            <a:r>
              <a:rPr lang="zh-CN" altLang="en-US"/>
              <a:t>光的相干性</a:t>
            </a:r>
          </a:p>
        </p:txBody>
      </p:sp>
      <p:sp>
        <p:nvSpPr>
          <p:cNvPr id="20" name="灯片编号占位符 5"/>
          <p:cNvSpPr>
            <a:spLocks noGrp="1"/>
          </p:cNvSpPr>
          <p:nvPr>
            <p:ph type="sldNum" sz="quarter" idx="12"/>
          </p:nvPr>
        </p:nvSpPr>
        <p:spPr/>
        <p:txBody>
          <a:bodyPr/>
          <a:lstStyle/>
          <a:p>
            <a:fld id="{DF063A04-981D-47C9-B4A9-A23EF01E70C2}" type="slidenum">
              <a:rPr lang="en-US" altLang="zh-CN"/>
              <a:pPr/>
              <a:t>13</a:t>
            </a:fld>
            <a:endParaRPr lang="en-US" altLang="zh-CN"/>
          </a:p>
        </p:txBody>
      </p:sp>
      <p:sp>
        <p:nvSpPr>
          <p:cNvPr id="126979" name="Rectangle 3"/>
          <p:cNvSpPr>
            <a:spLocks noChangeArrowheads="1"/>
          </p:cNvSpPr>
          <p:nvPr/>
        </p:nvSpPr>
        <p:spPr bwMode="auto">
          <a:xfrm>
            <a:off x="457200" y="1143000"/>
            <a:ext cx="1905000" cy="457200"/>
          </a:xfrm>
          <a:prstGeom prst="rect">
            <a:avLst/>
          </a:prstGeom>
          <a:solidFill>
            <a:srgbClr val="CCFFCC">
              <a:alpha val="80000"/>
            </a:srgbClr>
          </a:solidFill>
          <a:ln w="9525">
            <a:noFill/>
            <a:miter lim="800000"/>
          </a:ln>
          <a:effectLst/>
        </p:spPr>
        <p:txBody>
          <a:bodyPr wrap="none" anchor="ctr"/>
          <a:lstStyle/>
          <a:p>
            <a:pPr algn="ctr"/>
            <a:r>
              <a:rPr lang="zh-CN" altLang="en-US" sz="2400" dirty="0">
                <a:latin typeface="Arial" panose="020B0604020202020204" pitchFamily="34" charset="0"/>
              </a:rPr>
              <a:t>光的干涉现象</a:t>
            </a:r>
          </a:p>
        </p:txBody>
      </p:sp>
      <p:grpSp>
        <p:nvGrpSpPr>
          <p:cNvPr id="126980" name="Group 4"/>
          <p:cNvGrpSpPr/>
          <p:nvPr/>
        </p:nvGrpSpPr>
        <p:grpSpPr bwMode="auto">
          <a:xfrm>
            <a:off x="4725987" y="1931987"/>
            <a:ext cx="3887788" cy="3097213"/>
            <a:chOff x="3153" y="1071"/>
            <a:chExt cx="2449" cy="1951"/>
          </a:xfrm>
        </p:grpSpPr>
        <p:sp>
          <p:nvSpPr>
            <p:cNvPr id="126981" name="Line 5"/>
            <p:cNvSpPr>
              <a:spLocks noChangeShapeType="1"/>
            </p:cNvSpPr>
            <p:nvPr/>
          </p:nvSpPr>
          <p:spPr bwMode="auto">
            <a:xfrm flipV="1">
              <a:off x="3424" y="1434"/>
              <a:ext cx="1724" cy="545"/>
            </a:xfrm>
            <a:prstGeom prst="line">
              <a:avLst/>
            </a:prstGeom>
            <a:noFill/>
            <a:ln w="19050">
              <a:solidFill>
                <a:srgbClr val="FF0000"/>
              </a:solidFill>
              <a:round/>
              <a:headEnd type="oval" w="med" len="med"/>
              <a:tailEnd type="none" w="sm" len="lg"/>
            </a:ln>
            <a:effectLst/>
          </p:spPr>
          <p:txBody>
            <a:bodyPr lIns="90000" tIns="46800" rIns="90000" bIns="46800">
              <a:spAutoFit/>
            </a:bodyPr>
            <a:lstStyle/>
            <a:p>
              <a:endParaRPr lang="zh-CN" altLang="en-US"/>
            </a:p>
          </p:txBody>
        </p:sp>
        <p:sp>
          <p:nvSpPr>
            <p:cNvPr id="126982" name="Line 6"/>
            <p:cNvSpPr>
              <a:spLocks noChangeShapeType="1"/>
            </p:cNvSpPr>
            <p:nvPr/>
          </p:nvSpPr>
          <p:spPr bwMode="auto">
            <a:xfrm flipV="1">
              <a:off x="3424" y="1434"/>
              <a:ext cx="1724" cy="1225"/>
            </a:xfrm>
            <a:prstGeom prst="line">
              <a:avLst/>
            </a:prstGeom>
            <a:noFill/>
            <a:ln w="19050">
              <a:solidFill>
                <a:srgbClr val="008080"/>
              </a:solidFill>
              <a:round/>
              <a:headEnd type="oval" w="med" len="med"/>
              <a:tailEnd type="none" w="sm" len="lg"/>
            </a:ln>
            <a:effectLst/>
          </p:spPr>
          <p:txBody>
            <a:bodyPr lIns="90000" tIns="46800" rIns="90000" bIns="46800">
              <a:spAutoFit/>
            </a:bodyPr>
            <a:lstStyle/>
            <a:p>
              <a:endParaRPr lang="zh-CN" altLang="en-US"/>
            </a:p>
          </p:txBody>
        </p:sp>
        <p:sp>
          <p:nvSpPr>
            <p:cNvPr id="126983" name="Line 7"/>
            <p:cNvSpPr>
              <a:spLocks noChangeShapeType="1"/>
            </p:cNvSpPr>
            <p:nvPr/>
          </p:nvSpPr>
          <p:spPr bwMode="auto">
            <a:xfrm>
              <a:off x="5148" y="1071"/>
              <a:ext cx="0" cy="1951"/>
            </a:xfrm>
            <a:prstGeom prst="line">
              <a:avLst/>
            </a:prstGeom>
            <a:noFill/>
            <a:ln w="19050">
              <a:solidFill>
                <a:srgbClr val="0066FF"/>
              </a:solidFill>
              <a:round/>
              <a:tailEnd type="none" w="sm" len="lg"/>
            </a:ln>
            <a:effectLst/>
          </p:spPr>
          <p:txBody>
            <a:bodyPr lIns="90000" tIns="46800" rIns="90000" bIns="46800">
              <a:spAutoFit/>
            </a:bodyPr>
            <a:lstStyle/>
            <a:p>
              <a:endParaRPr lang="zh-CN" altLang="en-US"/>
            </a:p>
          </p:txBody>
        </p:sp>
        <p:sp>
          <p:nvSpPr>
            <p:cNvPr id="126984" name="Text Box 8"/>
            <p:cNvSpPr txBox="1">
              <a:spLocks noChangeArrowheads="1"/>
            </p:cNvSpPr>
            <p:nvPr/>
          </p:nvSpPr>
          <p:spPr bwMode="auto">
            <a:xfrm>
              <a:off x="4015" y="1434"/>
              <a:ext cx="453" cy="288"/>
            </a:xfrm>
            <a:prstGeom prst="rect">
              <a:avLst/>
            </a:prstGeom>
            <a:noFill/>
            <a:ln w="19050">
              <a:noFill/>
              <a:miter lim="800000"/>
              <a:tailEnd type="none" w="sm" len="lg"/>
            </a:ln>
            <a:effectLst/>
          </p:spPr>
          <p:txBody>
            <a:bodyPr lIns="90000" tIns="46800" rIns="90000" bIns="46800">
              <a:spAutoFit/>
            </a:bodyPr>
            <a:lstStyle/>
            <a:p>
              <a:pPr>
                <a:spcBef>
                  <a:spcPct val="50000"/>
                </a:spcBef>
              </a:pPr>
              <a:r>
                <a:rPr lang="en-US" altLang="zh-CN" sz="2400" i="1">
                  <a:solidFill>
                    <a:srgbClr val="FF0000"/>
                  </a:solidFill>
                  <a:ea typeface="楷体_GB2312" pitchFamily="49" charset="-122"/>
                </a:rPr>
                <a:t>r</a:t>
              </a:r>
              <a:r>
                <a:rPr lang="en-US" altLang="zh-CN" sz="2400" baseline="-25000">
                  <a:solidFill>
                    <a:srgbClr val="FF0000"/>
                  </a:solidFill>
                  <a:ea typeface="楷体_GB2312" pitchFamily="49" charset="-122"/>
                </a:rPr>
                <a:t>1</a:t>
              </a:r>
              <a:endParaRPr lang="en-US" altLang="zh-CN" sz="2400" i="1">
                <a:solidFill>
                  <a:srgbClr val="FF0000"/>
                </a:solidFill>
                <a:ea typeface="楷体_GB2312" pitchFamily="49" charset="-122"/>
              </a:endParaRPr>
            </a:p>
          </p:txBody>
        </p:sp>
        <p:sp>
          <p:nvSpPr>
            <p:cNvPr id="126985" name="Text Box 9"/>
            <p:cNvSpPr txBox="1">
              <a:spLocks noChangeArrowheads="1"/>
            </p:cNvSpPr>
            <p:nvPr/>
          </p:nvSpPr>
          <p:spPr bwMode="auto">
            <a:xfrm>
              <a:off x="4196" y="2024"/>
              <a:ext cx="453" cy="288"/>
            </a:xfrm>
            <a:prstGeom prst="rect">
              <a:avLst/>
            </a:prstGeom>
            <a:noFill/>
            <a:ln w="19050">
              <a:noFill/>
              <a:miter lim="800000"/>
              <a:tailEnd type="none" w="sm" len="lg"/>
            </a:ln>
            <a:effectLst/>
          </p:spPr>
          <p:txBody>
            <a:bodyPr lIns="90000" tIns="46800" rIns="90000" bIns="46800">
              <a:spAutoFit/>
            </a:bodyPr>
            <a:lstStyle/>
            <a:p>
              <a:pPr>
                <a:spcBef>
                  <a:spcPct val="50000"/>
                </a:spcBef>
              </a:pPr>
              <a:r>
                <a:rPr lang="en-US" altLang="zh-CN" sz="2400" i="1">
                  <a:solidFill>
                    <a:srgbClr val="008080"/>
                  </a:solidFill>
                  <a:ea typeface="楷体_GB2312" pitchFamily="49" charset="-122"/>
                </a:rPr>
                <a:t>r</a:t>
              </a:r>
              <a:r>
                <a:rPr lang="en-US" altLang="zh-CN" sz="2400" baseline="-25000">
                  <a:solidFill>
                    <a:srgbClr val="008080"/>
                  </a:solidFill>
                  <a:ea typeface="楷体_GB2312" pitchFamily="49" charset="-122"/>
                </a:rPr>
                <a:t>2</a:t>
              </a:r>
              <a:endParaRPr lang="en-US" altLang="zh-CN" sz="2400" i="1">
                <a:solidFill>
                  <a:srgbClr val="008080"/>
                </a:solidFill>
                <a:ea typeface="楷体_GB2312" pitchFamily="49" charset="-122"/>
              </a:endParaRPr>
            </a:p>
          </p:txBody>
        </p:sp>
        <p:sp>
          <p:nvSpPr>
            <p:cNvPr id="126986" name="Text Box 10"/>
            <p:cNvSpPr txBox="1">
              <a:spLocks noChangeArrowheads="1"/>
            </p:cNvSpPr>
            <p:nvPr/>
          </p:nvSpPr>
          <p:spPr bwMode="auto">
            <a:xfrm>
              <a:off x="3153" y="1661"/>
              <a:ext cx="453" cy="288"/>
            </a:xfrm>
            <a:prstGeom prst="rect">
              <a:avLst/>
            </a:prstGeom>
            <a:noFill/>
            <a:ln w="19050">
              <a:noFill/>
              <a:miter lim="800000"/>
              <a:tailEnd type="none" w="sm" len="lg"/>
            </a:ln>
            <a:effectLst/>
          </p:spPr>
          <p:txBody>
            <a:bodyPr lIns="90000" tIns="46800" rIns="90000" bIns="46800">
              <a:spAutoFit/>
            </a:bodyPr>
            <a:lstStyle/>
            <a:p>
              <a:pPr>
                <a:spcBef>
                  <a:spcPct val="50000"/>
                </a:spcBef>
              </a:pPr>
              <a:r>
                <a:rPr lang="en-US" altLang="zh-CN" sz="2400" i="1">
                  <a:solidFill>
                    <a:srgbClr val="FF0000"/>
                  </a:solidFill>
                  <a:ea typeface="楷体_GB2312" pitchFamily="49" charset="-122"/>
                </a:rPr>
                <a:t>S</a:t>
              </a:r>
              <a:r>
                <a:rPr lang="en-US" altLang="zh-CN" sz="2400" baseline="-25000">
                  <a:solidFill>
                    <a:srgbClr val="FF0000"/>
                  </a:solidFill>
                  <a:ea typeface="楷体_GB2312" pitchFamily="49" charset="-122"/>
                </a:rPr>
                <a:t>1</a:t>
              </a:r>
              <a:endParaRPr lang="en-US" altLang="zh-CN" sz="2400" i="1">
                <a:solidFill>
                  <a:srgbClr val="FF0000"/>
                </a:solidFill>
                <a:ea typeface="楷体_GB2312" pitchFamily="49" charset="-122"/>
              </a:endParaRPr>
            </a:p>
          </p:txBody>
        </p:sp>
        <p:sp>
          <p:nvSpPr>
            <p:cNvPr id="126987" name="Text Box 11"/>
            <p:cNvSpPr txBox="1">
              <a:spLocks noChangeArrowheads="1"/>
            </p:cNvSpPr>
            <p:nvPr/>
          </p:nvSpPr>
          <p:spPr bwMode="auto">
            <a:xfrm>
              <a:off x="3243" y="2688"/>
              <a:ext cx="453" cy="288"/>
            </a:xfrm>
            <a:prstGeom prst="rect">
              <a:avLst/>
            </a:prstGeom>
            <a:noFill/>
            <a:ln w="19050">
              <a:noFill/>
              <a:miter lim="800000"/>
              <a:tailEnd type="none" w="sm" len="lg"/>
            </a:ln>
            <a:effectLst/>
          </p:spPr>
          <p:txBody>
            <a:bodyPr lIns="90000" tIns="46800" rIns="90000" bIns="46800">
              <a:spAutoFit/>
            </a:bodyPr>
            <a:lstStyle/>
            <a:p>
              <a:pPr>
                <a:spcBef>
                  <a:spcPct val="50000"/>
                </a:spcBef>
              </a:pPr>
              <a:r>
                <a:rPr lang="en-US" altLang="zh-CN" sz="2400" i="1">
                  <a:solidFill>
                    <a:srgbClr val="008080"/>
                  </a:solidFill>
                  <a:ea typeface="楷体_GB2312" pitchFamily="49" charset="-122"/>
                </a:rPr>
                <a:t>S</a:t>
              </a:r>
              <a:r>
                <a:rPr lang="en-US" altLang="zh-CN" sz="2400" baseline="-25000">
                  <a:solidFill>
                    <a:srgbClr val="008080"/>
                  </a:solidFill>
                  <a:ea typeface="楷体_GB2312" pitchFamily="49" charset="-122"/>
                </a:rPr>
                <a:t>2</a:t>
              </a:r>
              <a:endParaRPr lang="en-US" altLang="zh-CN" sz="2400" i="1">
                <a:solidFill>
                  <a:srgbClr val="008080"/>
                </a:solidFill>
                <a:ea typeface="楷体_GB2312" pitchFamily="49" charset="-122"/>
              </a:endParaRPr>
            </a:p>
          </p:txBody>
        </p:sp>
        <p:sp>
          <p:nvSpPr>
            <p:cNvPr id="126988" name="Text Box 12"/>
            <p:cNvSpPr txBox="1">
              <a:spLocks noChangeArrowheads="1"/>
            </p:cNvSpPr>
            <p:nvPr/>
          </p:nvSpPr>
          <p:spPr bwMode="auto">
            <a:xfrm>
              <a:off x="5149" y="1298"/>
              <a:ext cx="453" cy="288"/>
            </a:xfrm>
            <a:prstGeom prst="rect">
              <a:avLst/>
            </a:prstGeom>
            <a:noFill/>
            <a:ln w="19050">
              <a:noFill/>
              <a:miter lim="800000"/>
              <a:tailEnd type="none" w="sm" len="lg"/>
            </a:ln>
            <a:effectLst/>
          </p:spPr>
          <p:txBody>
            <a:bodyPr lIns="90000" tIns="46800" rIns="90000" bIns="46800">
              <a:spAutoFit/>
            </a:bodyPr>
            <a:lstStyle/>
            <a:p>
              <a:pPr>
                <a:spcBef>
                  <a:spcPct val="50000"/>
                </a:spcBef>
              </a:pPr>
              <a:r>
                <a:rPr lang="en-US" altLang="zh-CN" sz="2400" i="1">
                  <a:solidFill>
                    <a:srgbClr val="0066FF"/>
                  </a:solidFill>
                  <a:ea typeface="楷体_GB2312" pitchFamily="49" charset="-122"/>
                </a:rPr>
                <a:t>P</a:t>
              </a:r>
            </a:p>
          </p:txBody>
        </p:sp>
      </p:grpSp>
      <p:graphicFrame>
        <p:nvGraphicFramePr>
          <p:cNvPr id="126993" name="Object 17"/>
          <p:cNvGraphicFramePr>
            <a:graphicFrameLocks noChangeAspect="1"/>
          </p:cNvGraphicFramePr>
          <p:nvPr/>
        </p:nvGraphicFramePr>
        <p:xfrm>
          <a:off x="1297940" y="1600200"/>
          <a:ext cx="2508885" cy="948055"/>
        </p:xfrm>
        <a:graphic>
          <a:graphicData uri="http://schemas.openxmlformats.org/presentationml/2006/ole">
            <mc:AlternateContent xmlns:mc="http://schemas.openxmlformats.org/markup-compatibility/2006">
              <mc:Choice xmlns:v="urn:schemas-microsoft-com:vml" Requires="v">
                <p:oleObj name="Equation" r:id="rId2" imgW="32308800" imgH="12192000" progId="">
                  <p:embed/>
                </p:oleObj>
              </mc:Choice>
              <mc:Fallback>
                <p:oleObj name="Equation" r:id="rId2" imgW="32308800" imgH="12192000" progId="">
                  <p:embed/>
                  <p:pic>
                    <p:nvPicPr>
                      <p:cNvPr id="0" name="Picture 1" descr="image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940" y="1600200"/>
                        <a:ext cx="2508885" cy="948055"/>
                      </a:xfrm>
                      <a:prstGeom prst="rect">
                        <a:avLst/>
                      </a:prstGeom>
                      <a:noFill/>
                      <a:effectLst>
                        <a:outerShdw dist="12700" algn="ctr" rotWithShape="0">
                          <a:srgbClr val="800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94" name="Object 18"/>
          <p:cNvGraphicFramePr>
            <a:graphicFrameLocks noChangeAspect="1"/>
          </p:cNvGraphicFramePr>
          <p:nvPr/>
        </p:nvGraphicFramePr>
        <p:xfrm>
          <a:off x="1292860" y="2508250"/>
          <a:ext cx="2986405" cy="1826895"/>
        </p:xfrm>
        <a:graphic>
          <a:graphicData uri="http://schemas.openxmlformats.org/presentationml/2006/ole">
            <mc:AlternateContent xmlns:mc="http://schemas.openxmlformats.org/markup-compatibility/2006">
              <mc:Choice xmlns:v="urn:schemas-microsoft-com:vml" Requires="v">
                <p:oleObj name="Equation" r:id="rId4" imgW="40843200" imgH="24993600" progId="">
                  <p:embed/>
                </p:oleObj>
              </mc:Choice>
              <mc:Fallback>
                <p:oleObj name="Equation" r:id="rId4" imgW="40843200" imgH="24993600" progId="">
                  <p:embed/>
                  <p:pic>
                    <p:nvPicPr>
                      <p:cNvPr id="0" name="Picture 2" descr="image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860" y="2508250"/>
                        <a:ext cx="2986405" cy="1826895"/>
                      </a:xfrm>
                      <a:prstGeom prst="rect">
                        <a:avLst/>
                      </a:prstGeom>
                      <a:noFill/>
                      <a:effectLst>
                        <a:outerShdw dist="12700" algn="ctr" rotWithShape="0">
                          <a:srgbClr val="800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95" name="Object 19"/>
          <p:cNvGraphicFramePr>
            <a:graphicFrameLocks noChangeAspect="1"/>
          </p:cNvGraphicFramePr>
          <p:nvPr/>
        </p:nvGraphicFramePr>
        <p:xfrm>
          <a:off x="1297940" y="4419600"/>
          <a:ext cx="3342005" cy="457200"/>
        </p:xfrm>
        <a:graphic>
          <a:graphicData uri="http://schemas.openxmlformats.org/presentationml/2006/ole">
            <mc:AlternateContent xmlns:mc="http://schemas.openxmlformats.org/markup-compatibility/2006">
              <mc:Choice xmlns:v="urn:schemas-microsoft-com:vml" Requires="v">
                <p:oleObj name="Equation" r:id="rId6" imgW="42367200" imgH="5791200" progId="">
                  <p:embed/>
                </p:oleObj>
              </mc:Choice>
              <mc:Fallback>
                <p:oleObj name="Equation" r:id="rId6" imgW="42367200" imgH="5791200" progId="">
                  <p:embed/>
                  <p:pic>
                    <p:nvPicPr>
                      <p:cNvPr id="0" name="Picture 3" descr="image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7940" y="4419600"/>
                        <a:ext cx="3342005" cy="457200"/>
                      </a:xfrm>
                      <a:prstGeom prst="rect">
                        <a:avLst/>
                      </a:prstGeom>
                      <a:noFill/>
                      <a:effectLst>
                        <a:outerShdw dist="12700" algn="ctr" rotWithShape="0">
                          <a:srgbClr val="800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96" name="Object 20"/>
          <p:cNvGraphicFramePr>
            <a:graphicFrameLocks noChangeAspect="1"/>
          </p:cNvGraphicFramePr>
          <p:nvPr/>
        </p:nvGraphicFramePr>
        <p:xfrm>
          <a:off x="1279525" y="4953000"/>
          <a:ext cx="3150870" cy="505460"/>
        </p:xfrm>
        <a:graphic>
          <a:graphicData uri="http://schemas.openxmlformats.org/presentationml/2006/ole">
            <mc:AlternateContent xmlns:mc="http://schemas.openxmlformats.org/markup-compatibility/2006">
              <mc:Choice xmlns:v="urn:schemas-microsoft-com:vml" Requires="v">
                <p:oleObj name="Equation" r:id="rId8" imgW="39928800" imgH="6400800" progId="">
                  <p:embed/>
                </p:oleObj>
              </mc:Choice>
              <mc:Fallback>
                <p:oleObj name="Equation" r:id="rId8" imgW="39928800" imgH="6400800" progId="">
                  <p:embed/>
                  <p:pic>
                    <p:nvPicPr>
                      <p:cNvPr id="0" name="Picture 4" descr="image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9525" y="4953000"/>
                        <a:ext cx="3150870" cy="505460"/>
                      </a:xfrm>
                      <a:prstGeom prst="rect">
                        <a:avLst/>
                      </a:prstGeom>
                      <a:noFill/>
                      <a:effectLst>
                        <a:outerShdw dist="12700" algn="ctr" rotWithShape="0">
                          <a:srgbClr val="800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97" name="Object 21"/>
          <p:cNvGraphicFramePr>
            <a:graphicFrameLocks noChangeAspect="1"/>
          </p:cNvGraphicFramePr>
          <p:nvPr/>
        </p:nvGraphicFramePr>
        <p:xfrm>
          <a:off x="1373187" y="5486400"/>
          <a:ext cx="3354388" cy="787400"/>
        </p:xfrm>
        <a:graphic>
          <a:graphicData uri="http://schemas.openxmlformats.org/presentationml/2006/ole">
            <mc:AlternateContent xmlns:mc="http://schemas.openxmlformats.org/markup-compatibility/2006">
              <mc:Choice xmlns:v="urn:schemas-microsoft-com:vml" Requires="v">
                <p:oleObj name="Equation" r:id="rId10" imgW="40233600" imgH="9448800" progId="">
                  <p:embed/>
                </p:oleObj>
              </mc:Choice>
              <mc:Fallback>
                <p:oleObj name="Equation" r:id="rId10" imgW="40233600" imgH="9448800" progId="">
                  <p:embed/>
                  <p:pic>
                    <p:nvPicPr>
                      <p:cNvPr id="0" name="Picture 5" descr="image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3187" y="5486400"/>
                        <a:ext cx="3354388" cy="787400"/>
                      </a:xfrm>
                      <a:prstGeom prst="rect">
                        <a:avLst/>
                      </a:prstGeom>
                      <a:noFill/>
                      <a:effectLst>
                        <a:outerShdw dist="12700" algn="ctr" rotWithShape="0">
                          <a:srgbClr val="800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6993"/>
                                        </p:tgtEl>
                                        <p:attrNameLst>
                                          <p:attrName>style.visibility</p:attrName>
                                        </p:attrNameLst>
                                      </p:cBhvr>
                                      <p:to>
                                        <p:strVal val="visible"/>
                                      </p:to>
                                    </p:set>
                                    <p:anim calcmode="lin" valueType="num">
                                      <p:cBhvr additive="base">
                                        <p:cTn id="7" dur="500" fill="hold"/>
                                        <p:tgtEl>
                                          <p:spTgt spid="126993"/>
                                        </p:tgtEl>
                                        <p:attrNameLst>
                                          <p:attrName>ppt_x</p:attrName>
                                        </p:attrNameLst>
                                      </p:cBhvr>
                                      <p:tavLst>
                                        <p:tav tm="0">
                                          <p:val>
                                            <p:strVal val="0-#ppt_w/2"/>
                                          </p:val>
                                        </p:tav>
                                        <p:tav tm="100000">
                                          <p:val>
                                            <p:strVal val="#ppt_x"/>
                                          </p:val>
                                        </p:tav>
                                      </p:tavLst>
                                    </p:anim>
                                    <p:anim calcmode="lin" valueType="num">
                                      <p:cBhvr additive="base">
                                        <p:cTn id="8" dur="500" fill="hold"/>
                                        <p:tgtEl>
                                          <p:spTgt spid="1269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6994"/>
                                        </p:tgtEl>
                                        <p:attrNameLst>
                                          <p:attrName>style.visibility</p:attrName>
                                        </p:attrNameLst>
                                      </p:cBhvr>
                                      <p:to>
                                        <p:strVal val="visible"/>
                                      </p:to>
                                    </p:set>
                                    <p:anim calcmode="lin" valueType="num">
                                      <p:cBhvr additive="base">
                                        <p:cTn id="13" dur="500" fill="hold"/>
                                        <p:tgtEl>
                                          <p:spTgt spid="126994"/>
                                        </p:tgtEl>
                                        <p:attrNameLst>
                                          <p:attrName>ppt_x</p:attrName>
                                        </p:attrNameLst>
                                      </p:cBhvr>
                                      <p:tavLst>
                                        <p:tav tm="0">
                                          <p:val>
                                            <p:strVal val="0-#ppt_w/2"/>
                                          </p:val>
                                        </p:tav>
                                        <p:tav tm="100000">
                                          <p:val>
                                            <p:strVal val="#ppt_x"/>
                                          </p:val>
                                        </p:tav>
                                      </p:tavLst>
                                    </p:anim>
                                    <p:anim calcmode="lin" valueType="num">
                                      <p:cBhvr additive="base">
                                        <p:cTn id="14" dur="500" fill="hold"/>
                                        <p:tgtEl>
                                          <p:spTgt spid="1269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26995"/>
                                        </p:tgtEl>
                                        <p:attrNameLst>
                                          <p:attrName>style.visibility</p:attrName>
                                        </p:attrNameLst>
                                      </p:cBhvr>
                                      <p:to>
                                        <p:strVal val="visible"/>
                                      </p:to>
                                    </p:set>
                                    <p:animEffect transition="in" filter="slide(fromBottom)">
                                      <p:cBhvr>
                                        <p:cTn id="19" dur="500"/>
                                        <p:tgtEl>
                                          <p:spTgt spid="12699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26996"/>
                                        </p:tgtEl>
                                        <p:attrNameLst>
                                          <p:attrName>style.visibility</p:attrName>
                                        </p:attrNameLst>
                                      </p:cBhvr>
                                      <p:to>
                                        <p:strVal val="visible"/>
                                      </p:to>
                                    </p:set>
                                    <p:anim calcmode="lin" valueType="num">
                                      <p:cBhvr additive="base">
                                        <p:cTn id="24" dur="500" fill="hold"/>
                                        <p:tgtEl>
                                          <p:spTgt spid="126996"/>
                                        </p:tgtEl>
                                        <p:attrNameLst>
                                          <p:attrName>ppt_x</p:attrName>
                                        </p:attrNameLst>
                                      </p:cBhvr>
                                      <p:tavLst>
                                        <p:tav tm="0">
                                          <p:val>
                                            <p:strVal val="0-#ppt_w/2"/>
                                          </p:val>
                                        </p:tav>
                                        <p:tav tm="100000">
                                          <p:val>
                                            <p:strVal val="#ppt_x"/>
                                          </p:val>
                                        </p:tav>
                                      </p:tavLst>
                                    </p:anim>
                                    <p:anim calcmode="lin" valueType="num">
                                      <p:cBhvr additive="base">
                                        <p:cTn id="25" dur="500" fill="hold"/>
                                        <p:tgtEl>
                                          <p:spTgt spid="12699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26997"/>
                                        </p:tgtEl>
                                        <p:attrNameLst>
                                          <p:attrName>style.visibility</p:attrName>
                                        </p:attrNameLst>
                                      </p:cBhvr>
                                      <p:to>
                                        <p:strVal val="visible"/>
                                      </p:to>
                                    </p:set>
                                    <p:anim calcmode="lin" valueType="num">
                                      <p:cBhvr additive="base">
                                        <p:cTn id="30" dur="500" fill="hold"/>
                                        <p:tgtEl>
                                          <p:spTgt spid="126997"/>
                                        </p:tgtEl>
                                        <p:attrNameLst>
                                          <p:attrName>ppt_x</p:attrName>
                                        </p:attrNameLst>
                                      </p:cBhvr>
                                      <p:tavLst>
                                        <p:tav tm="0">
                                          <p:val>
                                            <p:strVal val="0-#ppt_w/2"/>
                                          </p:val>
                                        </p:tav>
                                        <p:tav tm="100000">
                                          <p:val>
                                            <p:strVal val="#ppt_x"/>
                                          </p:val>
                                        </p:tav>
                                      </p:tavLst>
                                    </p:anim>
                                    <p:anim calcmode="lin" valueType="num">
                                      <p:cBhvr additive="base">
                                        <p:cTn id="31" dur="500" fill="hold"/>
                                        <p:tgtEl>
                                          <p:spTgt spid="1269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zh-CN"/>
              <a:t>13.1 </a:t>
            </a:r>
            <a:r>
              <a:rPr lang="zh-CN" altLang="en-US"/>
              <a:t>光的相干性</a:t>
            </a:r>
          </a:p>
        </p:txBody>
      </p:sp>
      <p:sp>
        <p:nvSpPr>
          <p:cNvPr id="11" name="灯片编号占位符 4"/>
          <p:cNvSpPr>
            <a:spLocks noGrp="1"/>
          </p:cNvSpPr>
          <p:nvPr>
            <p:ph type="sldNum" sz="quarter" idx="12"/>
          </p:nvPr>
        </p:nvSpPr>
        <p:spPr/>
        <p:txBody>
          <a:bodyPr/>
          <a:lstStyle/>
          <a:p>
            <a:fld id="{EAC9DE1F-4C20-4D35-B487-1CFE0F51F0CC}" type="slidenum">
              <a:rPr lang="en-US" altLang="zh-CN"/>
              <a:pPr/>
              <a:t>14</a:t>
            </a:fld>
            <a:endParaRPr lang="en-US" altLang="zh-CN"/>
          </a:p>
        </p:txBody>
      </p:sp>
      <p:graphicFrame>
        <p:nvGraphicFramePr>
          <p:cNvPr id="128003" name="Object 3"/>
          <p:cNvGraphicFramePr>
            <a:graphicFrameLocks noChangeAspect="1"/>
          </p:cNvGraphicFramePr>
          <p:nvPr/>
        </p:nvGraphicFramePr>
        <p:xfrm>
          <a:off x="2133600" y="1309687"/>
          <a:ext cx="3354388" cy="787400"/>
        </p:xfrm>
        <a:graphic>
          <a:graphicData uri="http://schemas.openxmlformats.org/presentationml/2006/ole">
            <mc:AlternateContent xmlns:mc="http://schemas.openxmlformats.org/markup-compatibility/2006">
              <mc:Choice xmlns:v="urn:schemas-microsoft-com:vml" Requires="v">
                <p:oleObj name="Equation" r:id="rId2" imgW="40233600" imgH="9448800" progId="">
                  <p:embed/>
                </p:oleObj>
              </mc:Choice>
              <mc:Fallback>
                <p:oleObj name="Equation" r:id="rId2" imgW="40233600" imgH="9448800" progId="">
                  <p:embed/>
                  <p:pic>
                    <p:nvPicPr>
                      <p:cNvPr id="0" name="Picture 1" descr="image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309687"/>
                        <a:ext cx="3354388" cy="787400"/>
                      </a:xfrm>
                      <a:prstGeom prst="rect">
                        <a:avLst/>
                      </a:prstGeom>
                      <a:noFill/>
                      <a:effectLst>
                        <a:outerShdw dist="12700" algn="ctr" rotWithShape="0">
                          <a:srgbClr val="800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10" name="Object 10"/>
          <p:cNvGraphicFramePr>
            <a:graphicFrameLocks noChangeAspect="1"/>
          </p:cNvGraphicFramePr>
          <p:nvPr/>
        </p:nvGraphicFramePr>
        <p:xfrm>
          <a:off x="685800" y="2071687"/>
          <a:ext cx="6934200" cy="1117600"/>
        </p:xfrm>
        <a:graphic>
          <a:graphicData uri="http://schemas.openxmlformats.org/presentationml/2006/ole">
            <mc:AlternateContent xmlns:mc="http://schemas.openxmlformats.org/markup-compatibility/2006">
              <mc:Choice xmlns:v="urn:schemas-microsoft-com:vml" Requires="v">
                <p:oleObj name="公式" r:id="rId4" imgW="83210400" imgH="13411200" progId="">
                  <p:embed/>
                </p:oleObj>
              </mc:Choice>
              <mc:Fallback>
                <p:oleObj name="公式" r:id="rId4" imgW="83210400" imgH="13411200" progId="">
                  <p:embed/>
                  <p:pic>
                    <p:nvPicPr>
                      <p:cNvPr id="0" name="Picture 2" descr="image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071687"/>
                        <a:ext cx="69342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11" name="Object 11"/>
          <p:cNvGraphicFramePr>
            <a:graphicFrameLocks noChangeAspect="1"/>
          </p:cNvGraphicFramePr>
          <p:nvPr/>
        </p:nvGraphicFramePr>
        <p:xfrm>
          <a:off x="533400" y="3443287"/>
          <a:ext cx="1247775" cy="431800"/>
        </p:xfrm>
        <a:graphic>
          <a:graphicData uri="http://schemas.openxmlformats.org/presentationml/2006/ole">
            <mc:AlternateContent xmlns:mc="http://schemas.openxmlformats.org/markup-compatibility/2006">
              <mc:Choice xmlns:v="urn:schemas-microsoft-com:vml" Requires="v">
                <p:oleObj name="公式" r:id="rId6" imgW="14935200" imgH="5181600" progId="">
                  <p:embed/>
                </p:oleObj>
              </mc:Choice>
              <mc:Fallback>
                <p:oleObj name="公式" r:id="rId6" imgW="14935200" imgH="5181600" progId="">
                  <p:embed/>
                  <p:pic>
                    <p:nvPicPr>
                      <p:cNvPr id="0" name="Picture 3" descr="image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443287"/>
                        <a:ext cx="12477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12" name="Object 12"/>
          <p:cNvGraphicFramePr>
            <a:graphicFrameLocks noChangeAspect="1"/>
          </p:cNvGraphicFramePr>
          <p:nvPr/>
        </p:nvGraphicFramePr>
        <p:xfrm>
          <a:off x="685800" y="3900487"/>
          <a:ext cx="5511800" cy="1676400"/>
        </p:xfrm>
        <a:graphic>
          <a:graphicData uri="http://schemas.openxmlformats.org/presentationml/2006/ole">
            <mc:AlternateContent xmlns:mc="http://schemas.openxmlformats.org/markup-compatibility/2006">
              <mc:Choice xmlns:v="urn:schemas-microsoft-com:vml" Requires="v">
                <p:oleObj name="公式" r:id="rId8" imgW="66141600" imgH="20116800" progId="">
                  <p:embed/>
                </p:oleObj>
              </mc:Choice>
              <mc:Fallback>
                <p:oleObj name="公式" r:id="rId8" imgW="66141600" imgH="20116800" progId="">
                  <p:embed/>
                  <p:pic>
                    <p:nvPicPr>
                      <p:cNvPr id="0" name="Picture 4" descr="image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900487"/>
                        <a:ext cx="551180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3" name="Text Box 13"/>
          <p:cNvSpPr txBox="1">
            <a:spLocks noChangeArrowheads="1"/>
          </p:cNvSpPr>
          <p:nvPr/>
        </p:nvSpPr>
        <p:spPr bwMode="auto">
          <a:xfrm>
            <a:off x="4097020" y="5744527"/>
            <a:ext cx="4752975" cy="519113"/>
          </a:xfrm>
          <a:prstGeom prst="rect">
            <a:avLst/>
          </a:prstGeom>
          <a:noFill/>
          <a:ln w="9525">
            <a:noFill/>
            <a:miter lim="800000"/>
          </a:ln>
          <a:effectLst/>
        </p:spPr>
        <p:txBody>
          <a:bodyPr>
            <a:spAutoFit/>
          </a:bodyPr>
          <a:lstStyle/>
          <a:p>
            <a:pPr>
              <a:spcBef>
                <a:spcPct val="50000"/>
              </a:spcBef>
            </a:pPr>
            <a:r>
              <a:rPr kumimoji="1" lang="zh-CN" altLang="en-US" sz="2800">
                <a:solidFill>
                  <a:srgbClr val="0000CC"/>
                </a:solidFill>
              </a:rPr>
              <a:t>－－形成明暗相间的条纹</a:t>
            </a:r>
          </a:p>
        </p:txBody>
      </p:sp>
      <p:graphicFrame>
        <p:nvGraphicFramePr>
          <p:cNvPr id="128014" name="Object 14"/>
          <p:cNvGraphicFramePr>
            <a:graphicFrameLocks noChangeAspect="1"/>
          </p:cNvGraphicFramePr>
          <p:nvPr/>
        </p:nvGraphicFramePr>
        <p:xfrm>
          <a:off x="6858000" y="3443287"/>
          <a:ext cx="1450975" cy="404813"/>
        </p:xfrm>
        <a:graphic>
          <a:graphicData uri="http://schemas.openxmlformats.org/presentationml/2006/ole">
            <mc:AlternateContent xmlns:mc="http://schemas.openxmlformats.org/markup-compatibility/2006">
              <mc:Choice xmlns:v="urn:schemas-microsoft-com:vml" Requires="v">
                <p:oleObj name="公式" r:id="rId10" imgW="17678400" imgH="4876800" progId="">
                  <p:embed/>
                </p:oleObj>
              </mc:Choice>
              <mc:Fallback>
                <p:oleObj name="公式" r:id="rId10" imgW="17678400" imgH="4876800" progId="">
                  <p:embed/>
                  <p:pic>
                    <p:nvPicPr>
                      <p:cNvPr id="0" name="Picture 5" descr="image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0" y="3443287"/>
                        <a:ext cx="14509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849630" y="5744210"/>
            <a:ext cx="2892425" cy="457200"/>
          </a:xfrm>
          <a:prstGeom prst="rect">
            <a:avLst/>
          </a:prstGeom>
          <a:noFill/>
        </p:spPr>
        <p:txBody>
          <a:bodyPr wrap="square" rtlCol="0">
            <a:spAutoFit/>
          </a:bodyPr>
          <a:lstStyle/>
          <a:p>
            <a:r>
              <a:rPr lang="zh-CN" altLang="en-US" sz="2400">
                <a:solidFill>
                  <a:srgbClr val="FF0000"/>
                </a:solidFill>
                <a:cs typeface="Arial" panose="020B0604020202020204" pitchFamily="34" charset="0"/>
              </a:rPr>
              <a:t>λ光在介质中的波长</a:t>
            </a:r>
          </a:p>
        </p:txBody>
      </p:sp>
      <p:sp>
        <p:nvSpPr>
          <p:cNvPr id="3" name="文本框 2"/>
          <p:cNvSpPr txBox="1"/>
          <p:nvPr/>
        </p:nvSpPr>
        <p:spPr>
          <a:xfrm>
            <a:off x="6541135" y="4156710"/>
            <a:ext cx="2080260" cy="460375"/>
          </a:xfrm>
          <a:prstGeom prst="rect">
            <a:avLst/>
          </a:prstGeom>
          <a:noFill/>
        </p:spPr>
        <p:txBody>
          <a:bodyPr wrap="square" rtlCol="0">
            <a:spAutoFit/>
          </a:bodyPr>
          <a:lstStyle/>
          <a:p>
            <a:pPr algn="ctr"/>
            <a:r>
              <a:rPr lang="zh-CN" altLang="en-US" sz="2400" b="1"/>
              <a:t>干涉相长</a:t>
            </a:r>
          </a:p>
        </p:txBody>
      </p:sp>
      <p:sp>
        <p:nvSpPr>
          <p:cNvPr id="4" name="文本框 3"/>
          <p:cNvSpPr txBox="1"/>
          <p:nvPr/>
        </p:nvSpPr>
        <p:spPr>
          <a:xfrm>
            <a:off x="6541135" y="4950460"/>
            <a:ext cx="2080260" cy="460375"/>
          </a:xfrm>
          <a:prstGeom prst="rect">
            <a:avLst/>
          </a:prstGeom>
          <a:noFill/>
        </p:spPr>
        <p:txBody>
          <a:bodyPr wrap="square" rtlCol="0">
            <a:spAutoFit/>
          </a:bodyPr>
          <a:lstStyle/>
          <a:p>
            <a:pPr algn="ctr"/>
            <a:r>
              <a:rPr lang="zh-CN" altLang="en-US" sz="2400" b="1"/>
              <a:t>干涉相消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8010"/>
                                        </p:tgtEl>
                                        <p:attrNameLst>
                                          <p:attrName>style.visibility</p:attrName>
                                        </p:attrNameLst>
                                      </p:cBhvr>
                                      <p:to>
                                        <p:strVal val="visible"/>
                                      </p:to>
                                    </p:set>
                                    <p:animEffect transition="in" filter="wipe(left)">
                                      <p:cBhvr>
                                        <p:cTn id="7" dur="1000"/>
                                        <p:tgtEl>
                                          <p:spTgt spid="1280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80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8012"/>
                                        </p:tgtEl>
                                        <p:attrNameLst>
                                          <p:attrName>style.visibility</p:attrName>
                                        </p:attrNameLst>
                                      </p:cBhvr>
                                      <p:to>
                                        <p:strVal val="visible"/>
                                      </p:to>
                                    </p:set>
                                    <p:animEffect transition="in" filter="wipe(left)">
                                      <p:cBhvr>
                                        <p:cTn id="16" dur="1000"/>
                                        <p:tgtEl>
                                          <p:spTgt spid="128012"/>
                                        </p:tgtEl>
                                      </p:cBhvr>
                                    </p:animEffect>
                                  </p:childTnLst>
                                </p:cTn>
                              </p:par>
                              <p:par>
                                <p:cTn id="17" presetID="1" presetClass="entr" presetSubtype="0" fill="hold" nodeType="withEffect">
                                  <p:stCondLst>
                                    <p:cond delay="0"/>
                                  </p:stCondLst>
                                  <p:childTnLst>
                                    <p:set>
                                      <p:cBhvr>
                                        <p:cTn id="18" dur="1" fill="hold">
                                          <p:stCondLst>
                                            <p:cond delay="0"/>
                                          </p:stCondLst>
                                        </p:cTn>
                                        <p:tgtEl>
                                          <p:spTgt spid="1280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28013"/>
                                        </p:tgtEl>
                                        <p:attrNameLst>
                                          <p:attrName>style.visibility</p:attrName>
                                        </p:attrNameLst>
                                      </p:cBhvr>
                                      <p:to>
                                        <p:strVal val="visible"/>
                                      </p:to>
                                    </p:set>
                                    <p:anim calcmode="lin" valueType="num">
                                      <p:cBhvr additive="base">
                                        <p:cTn id="23" dur="500" fill="hold"/>
                                        <p:tgtEl>
                                          <p:spTgt spid="128013"/>
                                        </p:tgtEl>
                                        <p:attrNameLst>
                                          <p:attrName>ppt_x</p:attrName>
                                        </p:attrNameLst>
                                      </p:cBhvr>
                                      <p:tavLst>
                                        <p:tav tm="0">
                                          <p:val>
                                            <p:strVal val="0-#ppt_w/2"/>
                                          </p:val>
                                        </p:tav>
                                        <p:tav tm="100000">
                                          <p:val>
                                            <p:strVal val="#ppt_x"/>
                                          </p:val>
                                        </p:tav>
                                      </p:tavLst>
                                    </p:anim>
                                    <p:anim calcmode="lin" valueType="num">
                                      <p:cBhvr additive="base">
                                        <p:cTn id="24" dur="500" fill="hold"/>
                                        <p:tgtEl>
                                          <p:spTgt spid="12801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3" grpId="0" bldLvl="0" animBg="1" autoUpdateAnimBg="0"/>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D2140C9-5E77-4571-BF92-0FEECEBE943A}" type="slidenum">
              <a:rPr lang="en-US" altLang="zh-CN" smtClean="0"/>
              <a:pPr/>
              <a:t>15</a:t>
            </a:fld>
            <a:endParaRPr lang="en-US" altLang="zh-CN"/>
          </a:p>
        </p:txBody>
      </p:sp>
      <p:sp>
        <p:nvSpPr>
          <p:cNvPr id="129026" name="Rectangle 2"/>
          <p:cNvSpPr>
            <a:spLocks noGrp="1" noChangeArrowheads="1"/>
          </p:cNvSpPr>
          <p:nvPr>
            <p:ph type="title"/>
          </p:nvPr>
        </p:nvSpPr>
        <p:spPr/>
        <p:txBody>
          <a:bodyPr/>
          <a:lstStyle/>
          <a:p>
            <a:r>
              <a:rPr lang="en-US" altLang="zh-CN"/>
              <a:t>13.1 </a:t>
            </a:r>
            <a:r>
              <a:rPr lang="zh-CN" altLang="en-US"/>
              <a:t>光的相干性</a:t>
            </a:r>
          </a:p>
        </p:txBody>
      </p:sp>
      <p:sp>
        <p:nvSpPr>
          <p:cNvPr id="4" name="文本框 3"/>
          <p:cNvSpPr txBox="1"/>
          <p:nvPr/>
        </p:nvSpPr>
        <p:spPr>
          <a:xfrm>
            <a:off x="733425" y="1334770"/>
            <a:ext cx="6886575" cy="460375"/>
          </a:xfrm>
          <a:prstGeom prst="rect">
            <a:avLst/>
          </a:prstGeom>
          <a:noFill/>
        </p:spPr>
        <p:txBody>
          <a:bodyPr wrap="square" rtlCol="0">
            <a:spAutoFit/>
          </a:bodyPr>
          <a:lstStyle/>
          <a:p>
            <a:r>
              <a:rPr lang="zh-CN" altLang="en-US" sz="2400" b="1">
                <a:solidFill>
                  <a:srgbClr val="FF0000"/>
                </a:solidFill>
              </a:rPr>
              <a:t>获得相干光的两种方法：</a:t>
            </a:r>
          </a:p>
        </p:txBody>
      </p:sp>
      <p:sp>
        <p:nvSpPr>
          <p:cNvPr id="5" name="文本框 4"/>
          <p:cNvSpPr txBox="1"/>
          <p:nvPr/>
        </p:nvSpPr>
        <p:spPr>
          <a:xfrm>
            <a:off x="823595" y="2129790"/>
            <a:ext cx="7710805" cy="2306955"/>
          </a:xfrm>
          <a:prstGeom prst="rect">
            <a:avLst/>
          </a:prstGeom>
          <a:noFill/>
        </p:spPr>
        <p:txBody>
          <a:bodyPr wrap="square" rtlCol="0">
            <a:spAutoFit/>
          </a:bodyPr>
          <a:lstStyle/>
          <a:p>
            <a:r>
              <a:rPr lang="zh-CN" altLang="en-US" sz="2400" b="1" dirty="0"/>
              <a:t>分波阵面法：</a:t>
            </a:r>
            <a:r>
              <a:rPr lang="zh-CN" altLang="en-US" sz="2400" dirty="0"/>
              <a:t>同一波阵面上的不同部分产生的次级波相干，如双缝干涉；</a:t>
            </a:r>
          </a:p>
          <a:p>
            <a:endParaRPr lang="zh-CN" altLang="en-US" sz="2400" dirty="0"/>
          </a:p>
          <a:p>
            <a:endParaRPr lang="zh-CN" altLang="en-US" sz="2400" dirty="0"/>
          </a:p>
          <a:p>
            <a:r>
              <a:rPr lang="zh-CN" altLang="en-US" sz="2400" b="1" dirty="0"/>
              <a:t>分振幅法：</a:t>
            </a:r>
            <a:r>
              <a:rPr lang="zh-CN" altLang="en-US" sz="2400" dirty="0"/>
              <a:t>利用光在透明介质薄膜表面的反射和折射将同一束光分割成振幅较小的两束相干光，如薄膜干涉；</a:t>
            </a:r>
          </a:p>
        </p:txBody>
      </p:sp>
      <p:sp>
        <p:nvSpPr>
          <p:cNvPr id="6" name="文本框 5"/>
          <p:cNvSpPr txBox="1"/>
          <p:nvPr/>
        </p:nvSpPr>
        <p:spPr>
          <a:xfrm>
            <a:off x="988695" y="5101590"/>
            <a:ext cx="7698105" cy="829945"/>
          </a:xfrm>
          <a:prstGeom prst="rect">
            <a:avLst/>
          </a:prstGeom>
          <a:noFill/>
        </p:spPr>
        <p:txBody>
          <a:bodyPr wrap="square" rtlCol="0">
            <a:spAutoFit/>
          </a:bodyPr>
          <a:lstStyle/>
          <a:p>
            <a:r>
              <a:rPr lang="zh-CN" altLang="en-US" sz="2400">
                <a:solidFill>
                  <a:schemeClr val="accent5"/>
                </a:solidFill>
              </a:rPr>
              <a:t>当两束相干光通过不同的介质时，两相干光间的相位差就不能单纯由它们的几何路程之差来决定！！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zh-CN"/>
              <a:t>13.1 </a:t>
            </a:r>
            <a:r>
              <a:rPr lang="zh-CN" altLang="en-US"/>
              <a:t>光的相干性</a:t>
            </a:r>
          </a:p>
        </p:txBody>
      </p:sp>
      <p:sp>
        <p:nvSpPr>
          <p:cNvPr id="24" name="灯片编号占位符 4"/>
          <p:cNvSpPr>
            <a:spLocks noGrp="1"/>
          </p:cNvSpPr>
          <p:nvPr>
            <p:ph type="sldNum" sz="quarter" idx="12"/>
          </p:nvPr>
        </p:nvSpPr>
        <p:spPr/>
        <p:txBody>
          <a:bodyPr/>
          <a:lstStyle/>
          <a:p>
            <a:fld id="{17894250-353D-4118-91B8-29136D0F5389}" type="slidenum">
              <a:rPr lang="en-US" altLang="zh-CN"/>
              <a:pPr/>
              <a:t>16</a:t>
            </a:fld>
            <a:endParaRPr lang="en-US" altLang="zh-CN"/>
          </a:p>
        </p:txBody>
      </p:sp>
      <p:sp>
        <p:nvSpPr>
          <p:cNvPr id="129027" name="Rectangle 3"/>
          <p:cNvSpPr>
            <a:spLocks noChangeArrowheads="1"/>
          </p:cNvSpPr>
          <p:nvPr/>
        </p:nvSpPr>
        <p:spPr bwMode="auto">
          <a:xfrm>
            <a:off x="457200" y="1143000"/>
            <a:ext cx="762000" cy="457200"/>
          </a:xfrm>
          <a:prstGeom prst="rect">
            <a:avLst/>
          </a:prstGeom>
          <a:solidFill>
            <a:srgbClr val="CCFFCC">
              <a:alpha val="80000"/>
            </a:srgbClr>
          </a:solidFill>
          <a:ln w="9525">
            <a:noFill/>
            <a:miter lim="800000"/>
          </a:ln>
          <a:effectLst/>
        </p:spPr>
        <p:txBody>
          <a:bodyPr wrap="none" anchor="ctr"/>
          <a:lstStyle/>
          <a:p>
            <a:pPr algn="ctr"/>
            <a:r>
              <a:rPr lang="zh-CN" altLang="en-US" sz="2400" dirty="0">
                <a:latin typeface="Arial" panose="020B0604020202020204" pitchFamily="34" charset="0"/>
              </a:rPr>
              <a:t>光程</a:t>
            </a:r>
          </a:p>
        </p:txBody>
      </p:sp>
      <p:sp>
        <p:nvSpPr>
          <p:cNvPr id="129028" name="Text Box 4"/>
          <p:cNvSpPr txBox="1">
            <a:spLocks noChangeArrowheads="1"/>
          </p:cNvSpPr>
          <p:nvPr/>
        </p:nvSpPr>
        <p:spPr bwMode="auto">
          <a:xfrm>
            <a:off x="457200" y="1690687"/>
            <a:ext cx="8208963" cy="822325"/>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Char char="n"/>
            </a:pPr>
            <a:r>
              <a:rPr lang="en-US" altLang="zh-CN" sz="2400" dirty="0"/>
              <a:t> </a:t>
            </a:r>
            <a:r>
              <a:rPr lang="zh-CN" altLang="en-US" sz="2400" dirty="0"/>
              <a:t>光通过某一媒质的光程等于</a:t>
            </a:r>
            <a:r>
              <a:rPr lang="zh-CN" altLang="en-US" sz="2400" dirty="0">
                <a:solidFill>
                  <a:srgbClr val="0000CC"/>
                </a:solidFill>
              </a:rPr>
              <a:t>光在相同时间里在真空中所传播的几何路程</a:t>
            </a:r>
            <a:r>
              <a:rPr lang="en-US" altLang="zh-CN" sz="2400" dirty="0"/>
              <a:t>: </a:t>
            </a:r>
          </a:p>
        </p:txBody>
      </p:sp>
      <p:graphicFrame>
        <p:nvGraphicFramePr>
          <p:cNvPr id="129029" name="Object 5"/>
          <p:cNvGraphicFramePr>
            <a:graphicFrameLocks noChangeAspect="1"/>
          </p:cNvGraphicFramePr>
          <p:nvPr/>
        </p:nvGraphicFramePr>
        <p:xfrm>
          <a:off x="1752600" y="3138487"/>
          <a:ext cx="3711575" cy="401638"/>
        </p:xfrm>
        <a:graphic>
          <a:graphicData uri="http://schemas.openxmlformats.org/presentationml/2006/ole">
            <mc:AlternateContent xmlns:mc="http://schemas.openxmlformats.org/markup-compatibility/2006">
              <mc:Choice xmlns:v="urn:schemas-microsoft-com:vml" Requires="v">
                <p:oleObj name="公式" r:id="rId2" imgW="45110400" imgH="4876800" progId="">
                  <p:embed/>
                </p:oleObj>
              </mc:Choice>
              <mc:Fallback>
                <p:oleObj name="公式" r:id="rId2" imgW="45110400" imgH="4876800" progId="">
                  <p:embed/>
                  <p:pic>
                    <p:nvPicPr>
                      <p:cNvPr id="0" name="Picture 1" descr="image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138487"/>
                        <a:ext cx="3711575"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30" name="Text Box 6"/>
          <p:cNvSpPr txBox="1">
            <a:spLocks noChangeArrowheads="1"/>
          </p:cNvSpPr>
          <p:nvPr/>
        </p:nvSpPr>
        <p:spPr bwMode="auto">
          <a:xfrm>
            <a:off x="990600" y="2605087"/>
            <a:ext cx="6934200" cy="457200"/>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None/>
            </a:pPr>
            <a:r>
              <a:rPr lang="zh-CN" altLang="en-US" sz="2400" dirty="0"/>
              <a:t>设光在折射率为 </a:t>
            </a:r>
            <a:r>
              <a:rPr lang="en-US" altLang="zh-CN" sz="2400" i="1" dirty="0"/>
              <a:t>n</a:t>
            </a:r>
            <a:r>
              <a:rPr lang="en-US" altLang="zh-CN" sz="2400" dirty="0"/>
              <a:t> </a:t>
            </a:r>
            <a:r>
              <a:rPr lang="zh-CN" altLang="en-US" sz="2400" dirty="0"/>
              <a:t>的</a:t>
            </a:r>
            <a:r>
              <a:rPr lang="zh-CN" altLang="en-US" sz="2400" dirty="0">
                <a:solidFill>
                  <a:srgbClr val="0000CC"/>
                </a:solidFill>
              </a:rPr>
              <a:t>介质</a:t>
            </a:r>
            <a:r>
              <a:rPr lang="zh-CN" altLang="en-US" sz="2400" dirty="0"/>
              <a:t>中传播的几何路程为 </a:t>
            </a:r>
            <a:r>
              <a:rPr lang="en-US" altLang="zh-CN" sz="2400" i="1" dirty="0"/>
              <a:t>r</a:t>
            </a:r>
            <a:r>
              <a:rPr lang="en-US" altLang="zh-CN" sz="2400" dirty="0"/>
              <a:t> </a:t>
            </a:r>
            <a:r>
              <a:rPr lang="zh-CN" altLang="en-US" sz="2400" dirty="0"/>
              <a:t>。</a:t>
            </a:r>
          </a:p>
        </p:txBody>
      </p:sp>
      <p:graphicFrame>
        <p:nvGraphicFramePr>
          <p:cNvPr id="129031" name="Object 7"/>
          <p:cNvGraphicFramePr>
            <a:graphicFrameLocks noChangeAspect="1"/>
          </p:cNvGraphicFramePr>
          <p:nvPr/>
        </p:nvGraphicFramePr>
        <p:xfrm>
          <a:off x="3505200" y="3748087"/>
          <a:ext cx="1179513" cy="531813"/>
        </p:xfrm>
        <a:graphic>
          <a:graphicData uri="http://schemas.openxmlformats.org/presentationml/2006/ole">
            <mc:AlternateContent xmlns:mc="http://schemas.openxmlformats.org/markup-compatibility/2006">
              <mc:Choice xmlns:v="urn:schemas-microsoft-com:vml" Requires="v">
                <p:oleObj name="Equation" r:id="rId4" imgW="9448800" imgH="4267200" progId="">
                  <p:embed/>
                </p:oleObj>
              </mc:Choice>
              <mc:Fallback>
                <p:oleObj name="Equation" r:id="rId4" imgW="9448800" imgH="4267200" progId="">
                  <p:embed/>
                  <p:pic>
                    <p:nvPicPr>
                      <p:cNvPr id="0" name="Picture 2" descr="image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748087"/>
                        <a:ext cx="1179513" cy="531813"/>
                      </a:xfrm>
                      <a:prstGeom prst="rect">
                        <a:avLst/>
                      </a:prstGeom>
                      <a:noFill/>
                      <a:ln w="19050">
                        <a:solidFill>
                          <a:srgbClr val="0066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9032" name="Group 8"/>
          <p:cNvGrpSpPr/>
          <p:nvPr/>
        </p:nvGrpSpPr>
        <p:grpSpPr bwMode="auto">
          <a:xfrm>
            <a:off x="2209800" y="4586287"/>
            <a:ext cx="4289425" cy="1662113"/>
            <a:chOff x="1610" y="2840"/>
            <a:chExt cx="2702" cy="1047"/>
          </a:xfrm>
        </p:grpSpPr>
        <p:sp>
          <p:nvSpPr>
            <p:cNvPr id="129033" name="Rectangle 9"/>
            <p:cNvSpPr>
              <a:spLocks noChangeArrowheads="1"/>
            </p:cNvSpPr>
            <p:nvPr/>
          </p:nvSpPr>
          <p:spPr bwMode="auto">
            <a:xfrm>
              <a:off x="1772" y="2889"/>
              <a:ext cx="2540" cy="549"/>
            </a:xfrm>
            <a:prstGeom prst="rect">
              <a:avLst/>
            </a:prstGeom>
            <a:noFill/>
            <a:ln w="28575">
              <a:solidFill>
                <a:srgbClr val="993366"/>
              </a:solidFill>
              <a:miter lim="800000"/>
            </a:ln>
            <a:effectLst/>
          </p:spPr>
          <p:txBody>
            <a:bodyPr/>
            <a:lstStyle/>
            <a:p>
              <a:endParaRPr lang="zh-CN" altLang="en-US"/>
            </a:p>
          </p:txBody>
        </p:sp>
        <p:sp>
          <p:nvSpPr>
            <p:cNvPr id="129034" name="Line 10"/>
            <p:cNvSpPr>
              <a:spLocks noChangeShapeType="1"/>
            </p:cNvSpPr>
            <p:nvPr/>
          </p:nvSpPr>
          <p:spPr bwMode="auto">
            <a:xfrm>
              <a:off x="1772" y="3141"/>
              <a:ext cx="2540" cy="0"/>
            </a:xfrm>
            <a:prstGeom prst="line">
              <a:avLst/>
            </a:prstGeom>
            <a:noFill/>
            <a:ln w="19050">
              <a:solidFill>
                <a:srgbClr val="008080"/>
              </a:solidFill>
              <a:prstDash val="dash"/>
              <a:round/>
              <a:headEnd type="none" w="sm" len="sm"/>
              <a:tailEnd type="triangle" w="sm" len="lg"/>
            </a:ln>
            <a:effectLst/>
          </p:spPr>
          <p:txBody>
            <a:bodyPr/>
            <a:lstStyle/>
            <a:p>
              <a:endParaRPr lang="zh-CN" altLang="en-US"/>
            </a:p>
          </p:txBody>
        </p:sp>
        <p:sp>
          <p:nvSpPr>
            <p:cNvPr id="129035" name="Line 11"/>
            <p:cNvSpPr>
              <a:spLocks noChangeShapeType="1"/>
            </p:cNvSpPr>
            <p:nvPr/>
          </p:nvSpPr>
          <p:spPr bwMode="auto">
            <a:xfrm>
              <a:off x="1769" y="3524"/>
              <a:ext cx="3" cy="272"/>
            </a:xfrm>
            <a:prstGeom prst="line">
              <a:avLst/>
            </a:prstGeom>
            <a:noFill/>
            <a:ln w="19050">
              <a:solidFill>
                <a:srgbClr val="000066"/>
              </a:solidFill>
              <a:round/>
              <a:headEnd type="none" w="sm" len="sm"/>
              <a:tailEnd type="none" w="sm" len="sm"/>
            </a:ln>
            <a:effectLst/>
          </p:spPr>
          <p:txBody>
            <a:bodyPr/>
            <a:lstStyle/>
            <a:p>
              <a:endParaRPr lang="zh-CN" altLang="en-US"/>
            </a:p>
          </p:txBody>
        </p:sp>
        <p:sp>
          <p:nvSpPr>
            <p:cNvPr id="129036" name="Line 12"/>
            <p:cNvSpPr>
              <a:spLocks noChangeShapeType="1"/>
            </p:cNvSpPr>
            <p:nvPr/>
          </p:nvSpPr>
          <p:spPr bwMode="auto">
            <a:xfrm>
              <a:off x="4312" y="3524"/>
              <a:ext cx="0" cy="272"/>
            </a:xfrm>
            <a:prstGeom prst="line">
              <a:avLst/>
            </a:prstGeom>
            <a:noFill/>
            <a:ln w="19050">
              <a:solidFill>
                <a:srgbClr val="000066"/>
              </a:solidFill>
              <a:round/>
              <a:headEnd type="none" w="sm" len="sm"/>
              <a:tailEnd type="none" w="sm" len="sm"/>
            </a:ln>
            <a:effectLst/>
          </p:spPr>
          <p:txBody>
            <a:bodyPr/>
            <a:lstStyle/>
            <a:p>
              <a:endParaRPr lang="zh-CN" altLang="en-US"/>
            </a:p>
          </p:txBody>
        </p:sp>
        <p:sp>
          <p:nvSpPr>
            <p:cNvPr id="129037" name="Line 13"/>
            <p:cNvSpPr>
              <a:spLocks noChangeShapeType="1"/>
            </p:cNvSpPr>
            <p:nvPr/>
          </p:nvSpPr>
          <p:spPr bwMode="auto">
            <a:xfrm>
              <a:off x="3178" y="3660"/>
              <a:ext cx="1134" cy="0"/>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129038" name="Line 14"/>
            <p:cNvSpPr>
              <a:spLocks noChangeShapeType="1"/>
            </p:cNvSpPr>
            <p:nvPr/>
          </p:nvSpPr>
          <p:spPr bwMode="auto">
            <a:xfrm flipH="1">
              <a:off x="1772" y="3660"/>
              <a:ext cx="1179" cy="0"/>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129039" name="Rectangle 15"/>
            <p:cNvSpPr>
              <a:spLocks noChangeArrowheads="1"/>
            </p:cNvSpPr>
            <p:nvPr/>
          </p:nvSpPr>
          <p:spPr bwMode="auto">
            <a:xfrm>
              <a:off x="2951" y="3161"/>
              <a:ext cx="425" cy="367"/>
            </a:xfrm>
            <a:prstGeom prst="rect">
              <a:avLst/>
            </a:prstGeom>
            <a:noFill/>
            <a:ln w="19050">
              <a:noFill/>
              <a:miter lim="800000"/>
            </a:ln>
            <a:effectLst/>
          </p:spPr>
          <p:txBody>
            <a:bodyPr lIns="12700" tIns="12700" rIns="12700" bIns="12700"/>
            <a:lstStyle/>
            <a:p>
              <a:pPr algn="just"/>
              <a:r>
                <a:rPr kumimoji="1" lang="en-US" altLang="zh-CN" sz="2400" i="1">
                  <a:solidFill>
                    <a:srgbClr val="000066"/>
                  </a:solidFill>
                </a:rPr>
                <a:t>n</a:t>
              </a:r>
              <a:endParaRPr kumimoji="1" lang="en-US" altLang="zh-CN" sz="2400">
                <a:solidFill>
                  <a:srgbClr val="000066"/>
                </a:solidFill>
              </a:endParaRPr>
            </a:p>
          </p:txBody>
        </p:sp>
        <p:sp>
          <p:nvSpPr>
            <p:cNvPr id="129040" name="Rectangle 16"/>
            <p:cNvSpPr>
              <a:spLocks noChangeArrowheads="1"/>
            </p:cNvSpPr>
            <p:nvPr/>
          </p:nvSpPr>
          <p:spPr bwMode="auto">
            <a:xfrm>
              <a:off x="3025" y="3520"/>
              <a:ext cx="425" cy="367"/>
            </a:xfrm>
            <a:prstGeom prst="rect">
              <a:avLst/>
            </a:prstGeom>
            <a:noFill/>
            <a:ln w="12700">
              <a:noFill/>
              <a:miter lim="800000"/>
            </a:ln>
            <a:effectLst/>
          </p:spPr>
          <p:txBody>
            <a:bodyPr lIns="12700" tIns="12700" rIns="12700" bIns="12700"/>
            <a:lstStyle/>
            <a:p>
              <a:pPr algn="just"/>
              <a:r>
                <a:rPr kumimoji="1" lang="en-US" altLang="zh-CN" sz="2400" i="1">
                  <a:solidFill>
                    <a:srgbClr val="000066"/>
                  </a:solidFill>
                </a:rPr>
                <a:t>r</a:t>
              </a:r>
              <a:endParaRPr kumimoji="1" lang="en-US" altLang="zh-CN" sz="2400">
                <a:solidFill>
                  <a:srgbClr val="000066"/>
                </a:solidFill>
              </a:endParaRPr>
            </a:p>
          </p:txBody>
        </p:sp>
        <p:sp>
          <p:nvSpPr>
            <p:cNvPr id="129041" name="Freeform 17"/>
            <p:cNvSpPr/>
            <p:nvPr/>
          </p:nvSpPr>
          <p:spPr bwMode="auto">
            <a:xfrm>
              <a:off x="2543" y="3070"/>
              <a:ext cx="408" cy="137"/>
            </a:xfrm>
            <a:custGeom>
              <a:avLst/>
              <a:gdLst/>
              <a:ahLst/>
              <a:cxnLst>
                <a:cxn ang="0">
                  <a:pos x="0" y="227"/>
                </a:cxn>
                <a:cxn ang="0">
                  <a:pos x="182" y="0"/>
                </a:cxn>
                <a:cxn ang="0">
                  <a:pos x="363" y="227"/>
                </a:cxn>
                <a:cxn ang="0">
                  <a:pos x="544" y="409"/>
                </a:cxn>
                <a:cxn ang="0">
                  <a:pos x="726" y="227"/>
                </a:cxn>
                <a:cxn ang="0">
                  <a:pos x="953" y="0"/>
                </a:cxn>
                <a:cxn ang="0">
                  <a:pos x="1134" y="227"/>
                </a:cxn>
              </a:cxnLst>
              <a:rect l="0" t="0" r="r" b="b"/>
              <a:pathLst>
                <a:path w="1134" h="409">
                  <a:moveTo>
                    <a:pt x="0" y="227"/>
                  </a:moveTo>
                  <a:cubicBezTo>
                    <a:pt x="61" y="113"/>
                    <a:pt x="122" y="0"/>
                    <a:pt x="182" y="0"/>
                  </a:cubicBezTo>
                  <a:cubicBezTo>
                    <a:pt x="242" y="0"/>
                    <a:pt x="303" y="159"/>
                    <a:pt x="363" y="227"/>
                  </a:cubicBezTo>
                  <a:cubicBezTo>
                    <a:pt x="423" y="295"/>
                    <a:pt x="484" y="409"/>
                    <a:pt x="544" y="409"/>
                  </a:cubicBezTo>
                  <a:cubicBezTo>
                    <a:pt x="604" y="409"/>
                    <a:pt x="658" y="295"/>
                    <a:pt x="726" y="227"/>
                  </a:cubicBezTo>
                  <a:cubicBezTo>
                    <a:pt x="794" y="159"/>
                    <a:pt x="885" y="0"/>
                    <a:pt x="953" y="0"/>
                  </a:cubicBezTo>
                  <a:cubicBezTo>
                    <a:pt x="1021" y="0"/>
                    <a:pt x="1077" y="113"/>
                    <a:pt x="1134" y="227"/>
                  </a:cubicBezTo>
                </a:path>
              </a:pathLst>
            </a:custGeom>
            <a:noFill/>
            <a:ln w="9525">
              <a:solidFill>
                <a:srgbClr val="FF0000"/>
              </a:solidFill>
              <a:round/>
            </a:ln>
            <a:effectLst/>
          </p:spPr>
          <p:txBody>
            <a:bodyPr/>
            <a:lstStyle/>
            <a:p>
              <a:endParaRPr lang="zh-CN" altLang="en-US"/>
            </a:p>
          </p:txBody>
        </p:sp>
        <p:sp>
          <p:nvSpPr>
            <p:cNvPr id="129042" name="Freeform 18"/>
            <p:cNvSpPr/>
            <p:nvPr/>
          </p:nvSpPr>
          <p:spPr bwMode="auto">
            <a:xfrm flipV="1">
              <a:off x="2951" y="3071"/>
              <a:ext cx="408" cy="137"/>
            </a:xfrm>
            <a:custGeom>
              <a:avLst/>
              <a:gdLst/>
              <a:ahLst/>
              <a:cxnLst>
                <a:cxn ang="0">
                  <a:pos x="0" y="227"/>
                </a:cxn>
                <a:cxn ang="0">
                  <a:pos x="182" y="0"/>
                </a:cxn>
                <a:cxn ang="0">
                  <a:pos x="363" y="227"/>
                </a:cxn>
                <a:cxn ang="0">
                  <a:pos x="544" y="409"/>
                </a:cxn>
                <a:cxn ang="0">
                  <a:pos x="726" y="227"/>
                </a:cxn>
                <a:cxn ang="0">
                  <a:pos x="953" y="0"/>
                </a:cxn>
                <a:cxn ang="0">
                  <a:pos x="1134" y="227"/>
                </a:cxn>
              </a:cxnLst>
              <a:rect l="0" t="0" r="r" b="b"/>
              <a:pathLst>
                <a:path w="1134" h="409">
                  <a:moveTo>
                    <a:pt x="0" y="227"/>
                  </a:moveTo>
                  <a:cubicBezTo>
                    <a:pt x="61" y="113"/>
                    <a:pt x="122" y="0"/>
                    <a:pt x="182" y="0"/>
                  </a:cubicBezTo>
                  <a:cubicBezTo>
                    <a:pt x="242" y="0"/>
                    <a:pt x="303" y="159"/>
                    <a:pt x="363" y="227"/>
                  </a:cubicBezTo>
                  <a:cubicBezTo>
                    <a:pt x="423" y="295"/>
                    <a:pt x="484" y="409"/>
                    <a:pt x="544" y="409"/>
                  </a:cubicBezTo>
                  <a:cubicBezTo>
                    <a:pt x="604" y="409"/>
                    <a:pt x="658" y="295"/>
                    <a:pt x="726" y="227"/>
                  </a:cubicBezTo>
                  <a:cubicBezTo>
                    <a:pt x="794" y="159"/>
                    <a:pt x="885" y="0"/>
                    <a:pt x="953" y="0"/>
                  </a:cubicBezTo>
                  <a:cubicBezTo>
                    <a:pt x="1021" y="0"/>
                    <a:pt x="1077" y="113"/>
                    <a:pt x="1134" y="227"/>
                  </a:cubicBezTo>
                </a:path>
              </a:pathLst>
            </a:custGeom>
            <a:noFill/>
            <a:ln w="9525">
              <a:solidFill>
                <a:srgbClr val="FF0000"/>
              </a:solidFill>
              <a:round/>
            </a:ln>
            <a:effectLst/>
          </p:spPr>
          <p:txBody>
            <a:bodyPr/>
            <a:lstStyle/>
            <a:p>
              <a:endParaRPr lang="zh-CN" altLang="en-US"/>
            </a:p>
          </p:txBody>
        </p:sp>
        <p:sp>
          <p:nvSpPr>
            <p:cNvPr id="129043" name="Line 19"/>
            <p:cNvSpPr>
              <a:spLocks noChangeShapeType="1"/>
            </p:cNvSpPr>
            <p:nvPr/>
          </p:nvSpPr>
          <p:spPr bwMode="auto">
            <a:xfrm>
              <a:off x="2770" y="2980"/>
              <a:ext cx="408" cy="0"/>
            </a:xfrm>
            <a:prstGeom prst="line">
              <a:avLst/>
            </a:prstGeom>
            <a:noFill/>
            <a:ln w="19050">
              <a:solidFill>
                <a:srgbClr val="000066"/>
              </a:solidFill>
              <a:round/>
              <a:tailEnd type="triangle" w="sm" len="lg"/>
            </a:ln>
            <a:effectLst/>
          </p:spPr>
          <p:txBody>
            <a:bodyPr/>
            <a:lstStyle/>
            <a:p>
              <a:endParaRPr lang="zh-CN" altLang="en-US"/>
            </a:p>
          </p:txBody>
        </p:sp>
        <p:sp>
          <p:nvSpPr>
            <p:cNvPr id="129044" name="Rectangle 20"/>
            <p:cNvSpPr>
              <a:spLocks noChangeArrowheads="1"/>
            </p:cNvSpPr>
            <p:nvPr/>
          </p:nvSpPr>
          <p:spPr bwMode="auto">
            <a:xfrm>
              <a:off x="3252" y="2840"/>
              <a:ext cx="425" cy="367"/>
            </a:xfrm>
            <a:prstGeom prst="rect">
              <a:avLst/>
            </a:prstGeom>
            <a:noFill/>
            <a:ln w="12700">
              <a:noFill/>
              <a:miter lim="800000"/>
            </a:ln>
            <a:effectLst/>
          </p:spPr>
          <p:txBody>
            <a:bodyPr lIns="12700" tIns="12700" rIns="12700" bIns="12700"/>
            <a:lstStyle/>
            <a:p>
              <a:pPr algn="just"/>
              <a:r>
                <a:rPr kumimoji="1" lang="en-US" altLang="zh-CN" sz="2400" b="1" i="1">
                  <a:solidFill>
                    <a:srgbClr val="000066"/>
                  </a:solidFill>
                </a:rPr>
                <a:t>u</a:t>
              </a:r>
              <a:endParaRPr kumimoji="1" lang="en-US" altLang="zh-CN" sz="2400" b="1">
                <a:solidFill>
                  <a:srgbClr val="000066"/>
                </a:solidFill>
              </a:endParaRPr>
            </a:p>
          </p:txBody>
        </p:sp>
        <p:sp>
          <p:nvSpPr>
            <p:cNvPr id="129045" name="Text Box 21"/>
            <p:cNvSpPr txBox="1">
              <a:spLocks noChangeArrowheads="1"/>
            </p:cNvSpPr>
            <p:nvPr/>
          </p:nvSpPr>
          <p:spPr bwMode="auto">
            <a:xfrm>
              <a:off x="1610" y="3155"/>
              <a:ext cx="116" cy="288"/>
            </a:xfrm>
            <a:prstGeom prst="rect">
              <a:avLst/>
            </a:prstGeom>
            <a:noFill/>
            <a:ln w="9525">
              <a:noFill/>
              <a:miter lim="800000"/>
            </a:ln>
            <a:effectLst/>
          </p:spPr>
          <p:txBody>
            <a:bodyPr>
              <a:spAutoFit/>
            </a:bodyPr>
            <a:lstStyle/>
            <a:p>
              <a:pPr>
                <a:spcBef>
                  <a:spcPct val="50000"/>
                </a:spcBef>
              </a:pPr>
              <a:r>
                <a:rPr lang="en-US" altLang="zh-CN" sz="2400">
                  <a:latin typeface="Arial" panose="020B0604020202020204" pitchFamily="34"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30"/>
                                        </p:tgtEl>
                                        <p:attrNameLst>
                                          <p:attrName>style.visibility</p:attrName>
                                        </p:attrNameLst>
                                      </p:cBhvr>
                                      <p:to>
                                        <p:strVal val="visible"/>
                                      </p:to>
                                    </p:set>
                                    <p:animEffect transition="in" filter="wipe(left)">
                                      <p:cBhvr>
                                        <p:cTn id="7" dur="500"/>
                                        <p:tgtEl>
                                          <p:spTgt spid="1290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9029"/>
                                        </p:tgtEl>
                                        <p:attrNameLst>
                                          <p:attrName>style.visibility</p:attrName>
                                        </p:attrNameLst>
                                      </p:cBhvr>
                                      <p:to>
                                        <p:strVal val="visible"/>
                                      </p:to>
                                    </p:set>
                                    <p:anim calcmode="lin" valueType="num">
                                      <p:cBhvr additive="base">
                                        <p:cTn id="12" dur="500" fill="hold"/>
                                        <p:tgtEl>
                                          <p:spTgt spid="129029"/>
                                        </p:tgtEl>
                                        <p:attrNameLst>
                                          <p:attrName>ppt_x</p:attrName>
                                        </p:attrNameLst>
                                      </p:cBhvr>
                                      <p:tavLst>
                                        <p:tav tm="0">
                                          <p:val>
                                            <p:strVal val="0-#ppt_w/2"/>
                                          </p:val>
                                        </p:tav>
                                        <p:tav tm="100000">
                                          <p:val>
                                            <p:strVal val="#ppt_x"/>
                                          </p:val>
                                        </p:tav>
                                      </p:tavLst>
                                    </p:anim>
                                    <p:anim calcmode="lin" valueType="num">
                                      <p:cBhvr additive="base">
                                        <p:cTn id="13" dur="500" fill="hold"/>
                                        <p:tgtEl>
                                          <p:spTgt spid="12902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29032"/>
                                        </p:tgtEl>
                                        <p:attrNameLst>
                                          <p:attrName>style.visibility</p:attrName>
                                        </p:attrNameLst>
                                      </p:cBhvr>
                                      <p:to>
                                        <p:strVal val="visible"/>
                                      </p:to>
                                    </p:set>
                                    <p:animEffect transition="in" filter="checkerboard(across)">
                                      <p:cBhvr>
                                        <p:cTn id="18" dur="500"/>
                                        <p:tgtEl>
                                          <p:spTgt spid="12903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29031"/>
                                        </p:tgtEl>
                                        <p:attrNameLst>
                                          <p:attrName>style.visibility</p:attrName>
                                        </p:attrNameLst>
                                      </p:cBhvr>
                                      <p:to>
                                        <p:strVal val="visible"/>
                                      </p:to>
                                    </p:set>
                                    <p:anim calcmode="lin" valueType="num">
                                      <p:cBhvr additive="base">
                                        <p:cTn id="23" dur="500" fill="hold"/>
                                        <p:tgtEl>
                                          <p:spTgt spid="129031"/>
                                        </p:tgtEl>
                                        <p:attrNameLst>
                                          <p:attrName>ppt_x</p:attrName>
                                        </p:attrNameLst>
                                      </p:cBhvr>
                                      <p:tavLst>
                                        <p:tav tm="0">
                                          <p:val>
                                            <p:strVal val="0-#ppt_w/2"/>
                                          </p:val>
                                        </p:tav>
                                        <p:tav tm="100000">
                                          <p:val>
                                            <p:strVal val="#ppt_x"/>
                                          </p:val>
                                        </p:tav>
                                      </p:tavLst>
                                    </p:anim>
                                    <p:anim calcmode="lin" valueType="num">
                                      <p:cBhvr additive="base">
                                        <p:cTn id="24" dur="500" fill="hold"/>
                                        <p:tgtEl>
                                          <p:spTgt spid="1290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a:t>13.1 </a:t>
            </a:r>
            <a:r>
              <a:rPr lang="zh-CN" altLang="en-US"/>
              <a:t>光的相干性</a:t>
            </a:r>
          </a:p>
        </p:txBody>
      </p:sp>
      <p:sp>
        <p:nvSpPr>
          <p:cNvPr id="21" name="灯片编号占位符 4"/>
          <p:cNvSpPr>
            <a:spLocks noGrp="1"/>
          </p:cNvSpPr>
          <p:nvPr>
            <p:ph type="sldNum" sz="quarter" idx="12"/>
          </p:nvPr>
        </p:nvSpPr>
        <p:spPr/>
        <p:txBody>
          <a:bodyPr/>
          <a:lstStyle/>
          <a:p>
            <a:fld id="{849CCF2E-705A-458C-B3AF-73629F417227}" type="slidenum">
              <a:rPr lang="en-US" altLang="zh-CN"/>
              <a:pPr/>
              <a:t>17</a:t>
            </a:fld>
            <a:endParaRPr lang="en-US" altLang="zh-CN"/>
          </a:p>
        </p:txBody>
      </p:sp>
      <p:sp>
        <p:nvSpPr>
          <p:cNvPr id="130051" name="Rectangle 3"/>
          <p:cNvSpPr>
            <a:spLocks noChangeArrowheads="1"/>
          </p:cNvSpPr>
          <p:nvPr/>
        </p:nvSpPr>
        <p:spPr bwMode="auto">
          <a:xfrm>
            <a:off x="457200" y="1143000"/>
            <a:ext cx="25908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光干涉的一般条件</a:t>
            </a:r>
          </a:p>
        </p:txBody>
      </p:sp>
      <p:grpSp>
        <p:nvGrpSpPr>
          <p:cNvPr id="130052" name="Group 4"/>
          <p:cNvGrpSpPr/>
          <p:nvPr/>
        </p:nvGrpSpPr>
        <p:grpSpPr bwMode="auto">
          <a:xfrm>
            <a:off x="4648200" y="1600200"/>
            <a:ext cx="4043363" cy="3581400"/>
            <a:chOff x="3009" y="1129"/>
            <a:chExt cx="2547" cy="2256"/>
          </a:xfrm>
        </p:grpSpPr>
        <p:sp>
          <p:nvSpPr>
            <p:cNvPr id="130053" name="Rectangle 5" descr="50%"/>
            <p:cNvSpPr>
              <a:spLocks noChangeArrowheads="1"/>
            </p:cNvSpPr>
            <p:nvPr/>
          </p:nvSpPr>
          <p:spPr bwMode="auto">
            <a:xfrm>
              <a:off x="3009" y="2257"/>
              <a:ext cx="2502" cy="1128"/>
            </a:xfrm>
            <a:prstGeom prst="rect">
              <a:avLst/>
            </a:prstGeom>
            <a:pattFill prst="pct50">
              <a:fgClr>
                <a:srgbClr val="FF0000"/>
              </a:fgClr>
              <a:bgClr>
                <a:schemeClr val="bg1"/>
              </a:bgClr>
            </a:pattFill>
            <a:ln w="9525">
              <a:noFill/>
              <a:miter lim="800000"/>
            </a:ln>
            <a:effectLst/>
          </p:spPr>
          <p:txBody>
            <a:bodyPr wrap="none" anchor="ctr"/>
            <a:lstStyle/>
            <a:p>
              <a:endParaRPr lang="zh-CN" altLang="en-US"/>
            </a:p>
          </p:txBody>
        </p:sp>
        <p:sp>
          <p:nvSpPr>
            <p:cNvPr id="130054" name="Rectangle 6" descr="50%"/>
            <p:cNvSpPr>
              <a:spLocks noChangeArrowheads="1"/>
            </p:cNvSpPr>
            <p:nvPr/>
          </p:nvSpPr>
          <p:spPr bwMode="auto">
            <a:xfrm>
              <a:off x="3009" y="1129"/>
              <a:ext cx="2502" cy="1128"/>
            </a:xfrm>
            <a:prstGeom prst="rect">
              <a:avLst/>
            </a:prstGeom>
            <a:pattFill prst="pct50">
              <a:fgClr>
                <a:srgbClr val="006666"/>
              </a:fgClr>
              <a:bgClr>
                <a:schemeClr val="bg1"/>
              </a:bgClr>
            </a:pattFill>
            <a:ln w="9525">
              <a:noFill/>
              <a:miter lim="800000"/>
            </a:ln>
            <a:effectLst/>
          </p:spPr>
          <p:txBody>
            <a:bodyPr wrap="none" anchor="ctr"/>
            <a:lstStyle/>
            <a:p>
              <a:endParaRPr lang="zh-CN" altLang="en-US"/>
            </a:p>
          </p:txBody>
        </p:sp>
        <p:sp>
          <p:nvSpPr>
            <p:cNvPr id="130055" name="Line 7"/>
            <p:cNvSpPr>
              <a:spLocks noChangeShapeType="1"/>
            </p:cNvSpPr>
            <p:nvPr/>
          </p:nvSpPr>
          <p:spPr bwMode="auto">
            <a:xfrm>
              <a:off x="3464" y="1580"/>
              <a:ext cx="1820" cy="677"/>
            </a:xfrm>
            <a:prstGeom prst="line">
              <a:avLst/>
            </a:prstGeom>
            <a:noFill/>
            <a:ln w="19050">
              <a:solidFill>
                <a:srgbClr val="006666"/>
              </a:solidFill>
              <a:round/>
              <a:headEnd type="oval" w="sm" len="sm"/>
            </a:ln>
            <a:effectLst/>
          </p:spPr>
          <p:txBody>
            <a:bodyPr wrap="none" anchor="ctr"/>
            <a:lstStyle/>
            <a:p>
              <a:endParaRPr lang="zh-CN" altLang="en-US"/>
            </a:p>
          </p:txBody>
        </p:sp>
        <p:sp>
          <p:nvSpPr>
            <p:cNvPr id="130056" name="Line 8"/>
            <p:cNvSpPr>
              <a:spLocks noChangeShapeType="1"/>
            </p:cNvSpPr>
            <p:nvPr/>
          </p:nvSpPr>
          <p:spPr bwMode="auto">
            <a:xfrm flipV="1">
              <a:off x="3464" y="2257"/>
              <a:ext cx="1820" cy="677"/>
            </a:xfrm>
            <a:prstGeom prst="line">
              <a:avLst/>
            </a:prstGeom>
            <a:noFill/>
            <a:ln w="19050">
              <a:solidFill>
                <a:srgbClr val="FF0000"/>
              </a:solidFill>
              <a:round/>
              <a:headEnd type="oval" w="sm" len="sm"/>
              <a:tailEnd type="oval" w="sm" len="sm"/>
            </a:ln>
            <a:effectLst/>
          </p:spPr>
          <p:txBody>
            <a:bodyPr wrap="none" anchor="ctr"/>
            <a:lstStyle/>
            <a:p>
              <a:endParaRPr lang="zh-CN" altLang="en-US"/>
            </a:p>
          </p:txBody>
        </p:sp>
        <p:sp>
          <p:nvSpPr>
            <p:cNvPr id="130057" name="Rectangle 9"/>
            <p:cNvSpPr>
              <a:spLocks noChangeArrowheads="1"/>
            </p:cNvSpPr>
            <p:nvPr/>
          </p:nvSpPr>
          <p:spPr bwMode="auto">
            <a:xfrm>
              <a:off x="3266" y="1386"/>
              <a:ext cx="261" cy="333"/>
            </a:xfrm>
            <a:prstGeom prst="rect">
              <a:avLst/>
            </a:prstGeom>
            <a:noFill/>
            <a:ln w="19050">
              <a:noFill/>
              <a:miter lim="800000"/>
            </a:ln>
            <a:effectLst/>
          </p:spPr>
          <p:txBody>
            <a:bodyPr lIns="12700" tIns="12700" rIns="12700" bIns="12700"/>
            <a:lstStyle/>
            <a:p>
              <a:pPr algn="just"/>
              <a:r>
                <a:rPr kumimoji="1" lang="en-US" altLang="zh-CN" sz="2400">
                  <a:solidFill>
                    <a:srgbClr val="000066"/>
                  </a:solidFill>
                </a:rPr>
                <a:t>S</a:t>
              </a:r>
              <a:r>
                <a:rPr kumimoji="1" lang="en-US" altLang="zh-CN" sz="2400" baseline="-25000">
                  <a:solidFill>
                    <a:srgbClr val="000066"/>
                  </a:solidFill>
                </a:rPr>
                <a:t>1</a:t>
              </a:r>
              <a:endParaRPr kumimoji="1" lang="en-US" altLang="zh-CN" sz="2400">
                <a:solidFill>
                  <a:srgbClr val="000066"/>
                </a:solidFill>
              </a:endParaRPr>
            </a:p>
          </p:txBody>
        </p:sp>
        <p:sp>
          <p:nvSpPr>
            <p:cNvPr id="130058" name="Rectangle 10"/>
            <p:cNvSpPr>
              <a:spLocks noChangeArrowheads="1"/>
            </p:cNvSpPr>
            <p:nvPr/>
          </p:nvSpPr>
          <p:spPr bwMode="auto">
            <a:xfrm>
              <a:off x="3268" y="2841"/>
              <a:ext cx="260" cy="333"/>
            </a:xfrm>
            <a:prstGeom prst="rect">
              <a:avLst/>
            </a:prstGeom>
            <a:noFill/>
            <a:ln w="19050">
              <a:noFill/>
              <a:miter lim="800000"/>
            </a:ln>
            <a:effectLst/>
          </p:spPr>
          <p:txBody>
            <a:bodyPr lIns="12700" tIns="12700" rIns="12700" bIns="12700"/>
            <a:lstStyle/>
            <a:p>
              <a:pPr algn="just"/>
              <a:r>
                <a:rPr kumimoji="1" lang="en-US" altLang="zh-CN" sz="2400">
                  <a:solidFill>
                    <a:srgbClr val="000066"/>
                  </a:solidFill>
                </a:rPr>
                <a:t>S</a:t>
              </a:r>
              <a:r>
                <a:rPr kumimoji="1" lang="en-US" altLang="zh-CN" sz="2400" baseline="-25000">
                  <a:solidFill>
                    <a:srgbClr val="000066"/>
                  </a:solidFill>
                </a:rPr>
                <a:t>2</a:t>
              </a:r>
              <a:endParaRPr kumimoji="1" lang="en-US" altLang="zh-CN" sz="2400">
                <a:solidFill>
                  <a:srgbClr val="000066"/>
                </a:solidFill>
              </a:endParaRPr>
            </a:p>
          </p:txBody>
        </p:sp>
        <p:sp>
          <p:nvSpPr>
            <p:cNvPr id="130059" name="Rectangle 11"/>
            <p:cNvSpPr>
              <a:spLocks noChangeArrowheads="1"/>
            </p:cNvSpPr>
            <p:nvPr/>
          </p:nvSpPr>
          <p:spPr bwMode="auto">
            <a:xfrm>
              <a:off x="3700" y="2294"/>
              <a:ext cx="260" cy="333"/>
            </a:xfrm>
            <a:prstGeom prst="rect">
              <a:avLst/>
            </a:prstGeom>
            <a:noFill/>
            <a:ln w="19050">
              <a:noFill/>
              <a:miter lim="800000"/>
            </a:ln>
            <a:effectLst/>
          </p:spPr>
          <p:txBody>
            <a:bodyPr lIns="12700" tIns="12700" rIns="12700" bIns="12700"/>
            <a:lstStyle/>
            <a:p>
              <a:pPr algn="just"/>
              <a:r>
                <a:rPr kumimoji="1" lang="en-US" altLang="zh-CN" sz="2400" i="1">
                  <a:solidFill>
                    <a:srgbClr val="000066"/>
                  </a:solidFill>
                </a:rPr>
                <a:t>n</a:t>
              </a:r>
              <a:r>
                <a:rPr kumimoji="1" lang="en-US" altLang="zh-CN" sz="2400" baseline="-25000">
                  <a:solidFill>
                    <a:srgbClr val="000066"/>
                  </a:solidFill>
                </a:rPr>
                <a:t>2</a:t>
              </a:r>
              <a:endParaRPr kumimoji="1" lang="en-US" altLang="zh-CN" sz="2400">
                <a:solidFill>
                  <a:srgbClr val="000066"/>
                </a:solidFill>
              </a:endParaRPr>
            </a:p>
          </p:txBody>
        </p:sp>
        <p:sp>
          <p:nvSpPr>
            <p:cNvPr id="130060" name="Rectangle 12"/>
            <p:cNvSpPr>
              <a:spLocks noChangeArrowheads="1"/>
            </p:cNvSpPr>
            <p:nvPr/>
          </p:nvSpPr>
          <p:spPr bwMode="auto">
            <a:xfrm>
              <a:off x="3698" y="1866"/>
              <a:ext cx="260" cy="333"/>
            </a:xfrm>
            <a:prstGeom prst="rect">
              <a:avLst/>
            </a:prstGeom>
            <a:noFill/>
            <a:ln w="19050">
              <a:noFill/>
              <a:miter lim="800000"/>
            </a:ln>
            <a:effectLst/>
          </p:spPr>
          <p:txBody>
            <a:bodyPr lIns="12700" tIns="12700" rIns="12700" bIns="12700"/>
            <a:lstStyle/>
            <a:p>
              <a:pPr algn="just"/>
              <a:r>
                <a:rPr kumimoji="1" lang="en-US" altLang="zh-CN" sz="2400" i="1">
                  <a:solidFill>
                    <a:srgbClr val="000066"/>
                  </a:solidFill>
                </a:rPr>
                <a:t>n</a:t>
              </a:r>
              <a:r>
                <a:rPr kumimoji="1" lang="en-US" altLang="zh-CN" sz="2400" baseline="-25000">
                  <a:solidFill>
                    <a:srgbClr val="000066"/>
                  </a:solidFill>
                </a:rPr>
                <a:t>1</a:t>
              </a:r>
              <a:endParaRPr kumimoji="1" lang="en-US" altLang="zh-CN" sz="2400">
                <a:solidFill>
                  <a:srgbClr val="000066"/>
                </a:solidFill>
              </a:endParaRPr>
            </a:p>
          </p:txBody>
        </p:sp>
        <p:sp>
          <p:nvSpPr>
            <p:cNvPr id="130061" name="Rectangle 13"/>
            <p:cNvSpPr>
              <a:spLocks noChangeArrowheads="1"/>
            </p:cNvSpPr>
            <p:nvPr/>
          </p:nvSpPr>
          <p:spPr bwMode="auto">
            <a:xfrm>
              <a:off x="4259" y="1616"/>
              <a:ext cx="260" cy="333"/>
            </a:xfrm>
            <a:prstGeom prst="rect">
              <a:avLst/>
            </a:prstGeom>
            <a:noFill/>
            <a:ln w="19050">
              <a:noFill/>
              <a:miter lim="800000"/>
            </a:ln>
            <a:effectLst/>
          </p:spPr>
          <p:txBody>
            <a:bodyPr lIns="12700" tIns="12700" rIns="12700" bIns="12700"/>
            <a:lstStyle/>
            <a:p>
              <a:pPr algn="just"/>
              <a:r>
                <a:rPr kumimoji="1" lang="en-US" altLang="zh-CN" sz="2400" i="1">
                  <a:solidFill>
                    <a:srgbClr val="000066"/>
                  </a:solidFill>
                </a:rPr>
                <a:t>r</a:t>
              </a:r>
              <a:r>
                <a:rPr kumimoji="1" lang="en-US" altLang="zh-CN" sz="2400" baseline="-25000">
                  <a:solidFill>
                    <a:srgbClr val="000066"/>
                  </a:solidFill>
                </a:rPr>
                <a:t>1</a:t>
              </a:r>
              <a:endParaRPr kumimoji="1" lang="en-US" altLang="zh-CN" sz="2400">
                <a:solidFill>
                  <a:srgbClr val="000066"/>
                </a:solidFill>
              </a:endParaRPr>
            </a:p>
          </p:txBody>
        </p:sp>
        <p:sp>
          <p:nvSpPr>
            <p:cNvPr id="130062" name="Rectangle 14"/>
            <p:cNvSpPr>
              <a:spLocks noChangeArrowheads="1"/>
            </p:cNvSpPr>
            <p:nvPr/>
          </p:nvSpPr>
          <p:spPr bwMode="auto">
            <a:xfrm>
              <a:off x="4346" y="2550"/>
              <a:ext cx="261" cy="333"/>
            </a:xfrm>
            <a:prstGeom prst="rect">
              <a:avLst/>
            </a:prstGeom>
            <a:noFill/>
            <a:ln w="19050">
              <a:noFill/>
              <a:miter lim="800000"/>
            </a:ln>
            <a:effectLst/>
          </p:spPr>
          <p:txBody>
            <a:bodyPr lIns="12700" tIns="12700" rIns="12700" bIns="12700"/>
            <a:lstStyle/>
            <a:p>
              <a:pPr algn="just"/>
              <a:r>
                <a:rPr kumimoji="1" lang="en-US" altLang="zh-CN" sz="2400" i="1">
                  <a:solidFill>
                    <a:srgbClr val="000066"/>
                  </a:solidFill>
                </a:rPr>
                <a:t>r</a:t>
              </a:r>
              <a:r>
                <a:rPr kumimoji="1" lang="en-US" altLang="zh-CN" sz="2400" baseline="-25000">
                  <a:solidFill>
                    <a:srgbClr val="000066"/>
                  </a:solidFill>
                </a:rPr>
                <a:t>2</a:t>
              </a:r>
              <a:endParaRPr kumimoji="1" lang="en-US" altLang="zh-CN" sz="2400">
                <a:solidFill>
                  <a:srgbClr val="000066"/>
                </a:solidFill>
              </a:endParaRPr>
            </a:p>
          </p:txBody>
        </p:sp>
        <p:sp>
          <p:nvSpPr>
            <p:cNvPr id="130063" name="Rectangle 15"/>
            <p:cNvSpPr>
              <a:spLocks noChangeArrowheads="1"/>
            </p:cNvSpPr>
            <p:nvPr/>
          </p:nvSpPr>
          <p:spPr bwMode="auto">
            <a:xfrm>
              <a:off x="5295" y="1994"/>
              <a:ext cx="261" cy="333"/>
            </a:xfrm>
            <a:prstGeom prst="rect">
              <a:avLst/>
            </a:prstGeom>
            <a:noFill/>
            <a:ln w="19050">
              <a:noFill/>
              <a:miter lim="800000"/>
            </a:ln>
            <a:effectLst/>
          </p:spPr>
          <p:txBody>
            <a:bodyPr lIns="12700" tIns="12700" rIns="12700" bIns="12700"/>
            <a:lstStyle/>
            <a:p>
              <a:pPr algn="just"/>
              <a:r>
                <a:rPr kumimoji="1" lang="en-US" altLang="zh-CN" sz="2400">
                  <a:solidFill>
                    <a:srgbClr val="000066"/>
                  </a:solidFill>
                </a:rPr>
                <a:t>P</a:t>
              </a:r>
            </a:p>
          </p:txBody>
        </p:sp>
      </p:grpSp>
      <p:graphicFrame>
        <p:nvGraphicFramePr>
          <p:cNvPr id="130064" name="Object 16"/>
          <p:cNvGraphicFramePr>
            <a:graphicFrameLocks noChangeAspect="1"/>
          </p:cNvGraphicFramePr>
          <p:nvPr/>
        </p:nvGraphicFramePr>
        <p:xfrm>
          <a:off x="914400" y="1905000"/>
          <a:ext cx="3008313" cy="361950"/>
        </p:xfrm>
        <a:graphic>
          <a:graphicData uri="http://schemas.openxmlformats.org/presentationml/2006/ole">
            <mc:AlternateContent xmlns:mc="http://schemas.openxmlformats.org/markup-compatibility/2006">
              <mc:Choice xmlns:v="urn:schemas-microsoft-com:vml" Requires="v">
                <p:oleObj name="Equation" r:id="rId2" imgW="48158400" imgH="5791200" progId="">
                  <p:embed/>
                </p:oleObj>
              </mc:Choice>
              <mc:Fallback>
                <p:oleObj name="Equation" r:id="rId2" imgW="48158400" imgH="5791200" progId="">
                  <p:embed/>
                  <p:pic>
                    <p:nvPicPr>
                      <p:cNvPr id="0" name="Picture 1" descr="image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05000"/>
                        <a:ext cx="3008313"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65" name="Object 17"/>
          <p:cNvGraphicFramePr>
            <a:graphicFrameLocks noChangeAspect="1"/>
          </p:cNvGraphicFramePr>
          <p:nvPr/>
        </p:nvGraphicFramePr>
        <p:xfrm>
          <a:off x="914400" y="2514600"/>
          <a:ext cx="2036763" cy="2551113"/>
        </p:xfrm>
        <a:graphic>
          <a:graphicData uri="http://schemas.openxmlformats.org/presentationml/2006/ole">
            <mc:AlternateContent xmlns:mc="http://schemas.openxmlformats.org/markup-compatibility/2006">
              <mc:Choice xmlns:v="urn:schemas-microsoft-com:vml" Requires="v">
                <p:oleObj name="Equation" r:id="rId4" imgW="32613600" imgH="40843200" progId="">
                  <p:embed/>
                </p:oleObj>
              </mc:Choice>
              <mc:Fallback>
                <p:oleObj name="Equation" r:id="rId4" imgW="32613600" imgH="40843200" progId="">
                  <p:embed/>
                  <p:pic>
                    <p:nvPicPr>
                      <p:cNvPr id="0" name="Picture 2" descr="image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514600"/>
                        <a:ext cx="2036763" cy="2551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66" name="Object 18"/>
          <p:cNvGraphicFramePr>
            <a:graphicFrameLocks noChangeAspect="1"/>
          </p:cNvGraphicFramePr>
          <p:nvPr/>
        </p:nvGraphicFramePr>
        <p:xfrm>
          <a:off x="609600" y="5334000"/>
          <a:ext cx="5114925" cy="785813"/>
        </p:xfrm>
        <a:graphic>
          <a:graphicData uri="http://schemas.openxmlformats.org/presentationml/2006/ole">
            <mc:AlternateContent xmlns:mc="http://schemas.openxmlformats.org/markup-compatibility/2006">
              <mc:Choice xmlns:v="urn:schemas-microsoft-com:vml" Requires="v">
                <p:oleObj name="公式" r:id="rId6" imgW="61569600" imgH="9448800" progId="">
                  <p:embed/>
                </p:oleObj>
              </mc:Choice>
              <mc:Fallback>
                <p:oleObj name="公式" r:id="rId6" imgW="61569600" imgH="9448800" progId="">
                  <p:embed/>
                  <p:pic>
                    <p:nvPicPr>
                      <p:cNvPr id="0" name="Picture 3" descr="image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5334000"/>
                        <a:ext cx="511492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0065"/>
                                        </p:tgtEl>
                                        <p:attrNameLst>
                                          <p:attrName>style.visibility</p:attrName>
                                        </p:attrNameLst>
                                      </p:cBhvr>
                                      <p:to>
                                        <p:strVal val="visible"/>
                                      </p:to>
                                    </p:set>
                                    <p:anim calcmode="lin" valueType="num">
                                      <p:cBhvr additive="base">
                                        <p:cTn id="7" dur="500" fill="hold"/>
                                        <p:tgtEl>
                                          <p:spTgt spid="130065"/>
                                        </p:tgtEl>
                                        <p:attrNameLst>
                                          <p:attrName>ppt_x</p:attrName>
                                        </p:attrNameLst>
                                      </p:cBhvr>
                                      <p:tavLst>
                                        <p:tav tm="0">
                                          <p:val>
                                            <p:strVal val="0-#ppt_w/2"/>
                                          </p:val>
                                        </p:tav>
                                        <p:tav tm="100000">
                                          <p:val>
                                            <p:strVal val="#ppt_x"/>
                                          </p:val>
                                        </p:tav>
                                      </p:tavLst>
                                    </p:anim>
                                    <p:anim calcmode="lin" valueType="num">
                                      <p:cBhvr additive="base">
                                        <p:cTn id="8" dur="500" fill="hold"/>
                                        <p:tgtEl>
                                          <p:spTgt spid="1300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0066"/>
                                        </p:tgtEl>
                                        <p:attrNameLst>
                                          <p:attrName>style.visibility</p:attrName>
                                        </p:attrNameLst>
                                      </p:cBhvr>
                                      <p:to>
                                        <p:strVal val="visible"/>
                                      </p:to>
                                    </p:set>
                                    <p:anim calcmode="lin" valueType="num">
                                      <p:cBhvr additive="base">
                                        <p:cTn id="13" dur="500" fill="hold"/>
                                        <p:tgtEl>
                                          <p:spTgt spid="130066"/>
                                        </p:tgtEl>
                                        <p:attrNameLst>
                                          <p:attrName>ppt_x</p:attrName>
                                        </p:attrNameLst>
                                      </p:cBhvr>
                                      <p:tavLst>
                                        <p:tav tm="0">
                                          <p:val>
                                            <p:strVal val="0-#ppt_w/2"/>
                                          </p:val>
                                        </p:tav>
                                        <p:tav tm="100000">
                                          <p:val>
                                            <p:strVal val="#ppt_x"/>
                                          </p:val>
                                        </p:tav>
                                      </p:tavLst>
                                    </p:anim>
                                    <p:anim calcmode="lin" valueType="num">
                                      <p:cBhvr additive="base">
                                        <p:cTn id="14" dur="500" fill="hold"/>
                                        <p:tgtEl>
                                          <p:spTgt spid="1300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zh-CN"/>
              <a:t>13.1 </a:t>
            </a:r>
            <a:r>
              <a:rPr lang="zh-CN" altLang="en-US"/>
              <a:t>光的相干性</a:t>
            </a:r>
          </a:p>
        </p:txBody>
      </p:sp>
      <p:sp>
        <p:nvSpPr>
          <p:cNvPr id="9" name="灯片编号占位符 4"/>
          <p:cNvSpPr>
            <a:spLocks noGrp="1"/>
          </p:cNvSpPr>
          <p:nvPr>
            <p:ph type="sldNum" sz="quarter" idx="12"/>
          </p:nvPr>
        </p:nvSpPr>
        <p:spPr/>
        <p:txBody>
          <a:bodyPr/>
          <a:lstStyle/>
          <a:p>
            <a:fld id="{E46D721B-B6A7-4383-90EE-EBA67FDEFD28}" type="slidenum">
              <a:rPr lang="en-US" altLang="zh-CN"/>
              <a:pPr/>
              <a:t>18</a:t>
            </a:fld>
            <a:endParaRPr lang="en-US" altLang="zh-CN"/>
          </a:p>
        </p:txBody>
      </p:sp>
      <p:graphicFrame>
        <p:nvGraphicFramePr>
          <p:cNvPr id="131075" name="Object 3"/>
          <p:cNvGraphicFramePr>
            <a:graphicFrameLocks noChangeAspect="1"/>
          </p:cNvGraphicFramePr>
          <p:nvPr/>
        </p:nvGraphicFramePr>
        <p:xfrm>
          <a:off x="914400" y="1676400"/>
          <a:ext cx="5461000" cy="963613"/>
        </p:xfrm>
        <a:graphic>
          <a:graphicData uri="http://schemas.openxmlformats.org/presentationml/2006/ole">
            <mc:AlternateContent xmlns:mc="http://schemas.openxmlformats.org/markup-compatibility/2006">
              <mc:Choice xmlns:v="urn:schemas-microsoft-com:vml" Requires="v">
                <p:oleObj name="公式" r:id="rId2" imgW="66141600" imgH="11582400" progId="">
                  <p:embed/>
                </p:oleObj>
              </mc:Choice>
              <mc:Fallback>
                <p:oleObj name="公式" r:id="rId2" imgW="66141600" imgH="11582400" progId="">
                  <p:embed/>
                  <p:pic>
                    <p:nvPicPr>
                      <p:cNvPr id="0" name="Picture 1" descr="image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76400"/>
                        <a:ext cx="5461000" cy="96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78" name="Text Box 6"/>
          <p:cNvSpPr txBox="1">
            <a:spLocks noChangeArrowheads="1"/>
          </p:cNvSpPr>
          <p:nvPr/>
        </p:nvSpPr>
        <p:spPr bwMode="auto">
          <a:xfrm>
            <a:off x="762000" y="5638800"/>
            <a:ext cx="5616575" cy="457200"/>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Char char="n"/>
            </a:pPr>
            <a:r>
              <a:rPr lang="en-US" altLang="zh-CN" sz="2400">
                <a:solidFill>
                  <a:srgbClr val="0000CC"/>
                </a:solidFill>
                <a:sym typeface="Symbol" panose="05050102010706020507" pitchFamily="18" charset="2"/>
              </a:rPr>
              <a:t> </a:t>
            </a:r>
            <a:r>
              <a:rPr lang="zh-CN" altLang="en-US" sz="2400">
                <a:solidFill>
                  <a:srgbClr val="0000CC"/>
                </a:solidFill>
                <a:sym typeface="Symbol" panose="05050102010706020507" pitchFamily="18" charset="2"/>
              </a:rPr>
              <a:t>为光在真空中的波长。</a:t>
            </a:r>
          </a:p>
        </p:txBody>
      </p:sp>
      <p:graphicFrame>
        <p:nvGraphicFramePr>
          <p:cNvPr id="131079" name="Object 7"/>
          <p:cNvGraphicFramePr>
            <a:graphicFrameLocks noChangeAspect="1"/>
          </p:cNvGraphicFramePr>
          <p:nvPr/>
        </p:nvGraphicFramePr>
        <p:xfrm>
          <a:off x="1447800" y="3124200"/>
          <a:ext cx="4038600" cy="1676400"/>
        </p:xfrm>
        <a:graphic>
          <a:graphicData uri="http://schemas.openxmlformats.org/presentationml/2006/ole">
            <mc:AlternateContent xmlns:mc="http://schemas.openxmlformats.org/markup-compatibility/2006">
              <mc:Choice xmlns:v="urn:schemas-microsoft-com:vml" Requires="v">
                <p:oleObj name="公式" r:id="rId4" imgW="48463200" imgH="20116800" progId="">
                  <p:embed/>
                </p:oleObj>
              </mc:Choice>
              <mc:Fallback>
                <p:oleObj name="公式" r:id="rId4" imgW="48463200" imgH="20116800" progId="">
                  <p:embed/>
                  <p:pic>
                    <p:nvPicPr>
                      <p:cNvPr id="0" name="Picture 2" descr="image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124200"/>
                        <a:ext cx="403860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80" name="Object 8"/>
          <p:cNvGraphicFramePr>
            <a:graphicFrameLocks noChangeAspect="1"/>
          </p:cNvGraphicFramePr>
          <p:nvPr/>
        </p:nvGraphicFramePr>
        <p:xfrm>
          <a:off x="6324600" y="3759994"/>
          <a:ext cx="1450975" cy="404813"/>
        </p:xfrm>
        <a:graphic>
          <a:graphicData uri="http://schemas.openxmlformats.org/presentationml/2006/ole">
            <mc:AlternateContent xmlns:mc="http://schemas.openxmlformats.org/markup-compatibility/2006">
              <mc:Choice xmlns:v="urn:schemas-microsoft-com:vml" Requires="v">
                <p:oleObj name="公式" r:id="rId6" imgW="17678400" imgH="4876800" progId="">
                  <p:embed/>
                </p:oleObj>
              </mc:Choice>
              <mc:Fallback>
                <p:oleObj name="公式" r:id="rId6" imgW="17678400" imgH="4876800" progId="">
                  <p:embed/>
                  <p:pic>
                    <p:nvPicPr>
                      <p:cNvPr id="0" name="Picture 3" descr="image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3759994"/>
                        <a:ext cx="14509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a:t>13.2 </a:t>
            </a:r>
            <a:r>
              <a:rPr lang="zh-CN" altLang="en-US"/>
              <a:t>杨氏干涉</a:t>
            </a:r>
          </a:p>
        </p:txBody>
      </p:sp>
      <p:sp>
        <p:nvSpPr>
          <p:cNvPr id="7" name="灯片编号占位符 4"/>
          <p:cNvSpPr>
            <a:spLocks noGrp="1"/>
          </p:cNvSpPr>
          <p:nvPr>
            <p:ph type="sldNum" sz="quarter" idx="12"/>
          </p:nvPr>
        </p:nvSpPr>
        <p:spPr/>
        <p:txBody>
          <a:bodyPr/>
          <a:lstStyle/>
          <a:p>
            <a:fld id="{1238C0BD-FA1D-4C1F-8EC0-CC4F11136184}" type="slidenum">
              <a:rPr lang="en-US" altLang="zh-CN"/>
              <a:pPr/>
              <a:t>19</a:t>
            </a:fld>
            <a:endParaRPr lang="en-US" altLang="zh-CN"/>
          </a:p>
        </p:txBody>
      </p:sp>
      <p:pic>
        <p:nvPicPr>
          <p:cNvPr id="132099" name="Picture 3" descr="双缝干涉-1"/>
          <p:cNvPicPr>
            <a:picLocks noChangeAspect="1" noChangeArrowheads="1"/>
          </p:cNvPicPr>
          <p:nvPr/>
        </p:nvPicPr>
        <p:blipFill>
          <a:blip r:embed="rId2" cstate="print"/>
          <a:srcRect l="63774" t="54546" r="1871" b="20692"/>
          <a:stretch>
            <a:fillRect/>
          </a:stretch>
        </p:blipFill>
        <p:spPr bwMode="auto">
          <a:xfrm>
            <a:off x="587375" y="1981200"/>
            <a:ext cx="3025775" cy="3565525"/>
          </a:xfrm>
          <a:prstGeom prst="rect">
            <a:avLst/>
          </a:prstGeom>
          <a:noFill/>
        </p:spPr>
      </p:pic>
      <p:pic>
        <p:nvPicPr>
          <p:cNvPr id="132103" name="Picture 7"/>
          <p:cNvPicPr>
            <a:picLocks noChangeAspect="1" noChangeArrowheads="1"/>
          </p:cNvPicPr>
          <p:nvPr/>
        </p:nvPicPr>
        <p:blipFill>
          <a:blip r:embed="rId3" cstate="print"/>
          <a:srcRect/>
          <a:stretch>
            <a:fillRect/>
          </a:stretch>
        </p:blipFill>
        <p:spPr bwMode="auto">
          <a:xfrm>
            <a:off x="4244975" y="2362200"/>
            <a:ext cx="4441825" cy="244951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47040" y="228600"/>
            <a:ext cx="8229600" cy="914400"/>
          </a:xfrm>
        </p:spPr>
        <p:txBody>
          <a:bodyPr/>
          <a:lstStyle/>
          <a:p>
            <a:r>
              <a:rPr lang="zh-CN" altLang="en-US"/>
              <a:t>第</a:t>
            </a:r>
            <a:r>
              <a:rPr lang="en-US" altLang="zh-CN"/>
              <a:t>13</a:t>
            </a:r>
            <a:r>
              <a:rPr lang="zh-CN" altLang="en-US"/>
              <a:t>章 波动光学</a:t>
            </a:r>
          </a:p>
        </p:txBody>
      </p:sp>
      <p:sp>
        <p:nvSpPr>
          <p:cNvPr id="10" name="灯片编号占位符 4"/>
          <p:cNvSpPr>
            <a:spLocks noGrp="1"/>
          </p:cNvSpPr>
          <p:nvPr>
            <p:ph type="sldNum" sz="quarter" idx="12"/>
          </p:nvPr>
        </p:nvSpPr>
        <p:spPr/>
        <p:txBody>
          <a:bodyPr/>
          <a:lstStyle/>
          <a:p>
            <a:fld id="{EDBF5196-8263-4BE6-B601-A957305D6450}" type="slidenum">
              <a:rPr lang="en-US" altLang="zh-CN"/>
              <a:pPr/>
              <a:t>2</a:t>
            </a:fld>
            <a:endParaRPr lang="en-US" altLang="zh-CN"/>
          </a:p>
        </p:txBody>
      </p:sp>
      <p:sp>
        <p:nvSpPr>
          <p:cNvPr id="114691" name="Rectangle 3"/>
          <p:cNvSpPr>
            <a:spLocks noChangeArrowheads="1"/>
          </p:cNvSpPr>
          <p:nvPr/>
        </p:nvSpPr>
        <p:spPr bwMode="auto">
          <a:xfrm>
            <a:off x="457200" y="1143000"/>
            <a:ext cx="29718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微粒说与波动说之争 </a:t>
            </a:r>
          </a:p>
        </p:txBody>
      </p:sp>
      <p:pic>
        <p:nvPicPr>
          <p:cNvPr id="114692" name="Picture 4" descr="牛顿-3"/>
          <p:cNvPicPr>
            <a:picLocks noChangeAspect="1" noChangeArrowheads="1"/>
          </p:cNvPicPr>
          <p:nvPr/>
        </p:nvPicPr>
        <p:blipFill>
          <a:blip r:embed="rId3" cstate="print"/>
          <a:srcRect/>
          <a:stretch>
            <a:fillRect/>
          </a:stretch>
        </p:blipFill>
        <p:spPr bwMode="auto">
          <a:xfrm>
            <a:off x="457200" y="2743200"/>
            <a:ext cx="2084388" cy="2716213"/>
          </a:xfrm>
          <a:prstGeom prst="rect">
            <a:avLst/>
          </a:prstGeom>
          <a:noFill/>
          <a:ln w="9525">
            <a:solidFill>
              <a:schemeClr val="tx1"/>
            </a:solidFill>
            <a:miter lim="800000"/>
            <a:headEnd/>
            <a:tailEnd/>
          </a:ln>
        </p:spPr>
      </p:pic>
      <p:sp>
        <p:nvSpPr>
          <p:cNvPr id="114693" name="Text Box 5"/>
          <p:cNvSpPr txBox="1">
            <a:spLocks noChangeArrowheads="1"/>
          </p:cNvSpPr>
          <p:nvPr/>
        </p:nvSpPr>
        <p:spPr bwMode="auto">
          <a:xfrm>
            <a:off x="2593975" y="2667000"/>
            <a:ext cx="2531745" cy="2308324"/>
          </a:xfrm>
          <a:prstGeom prst="rect">
            <a:avLst/>
          </a:prstGeom>
          <a:noFill/>
          <a:ln w="9525" algn="ctr">
            <a:noFill/>
            <a:miter lim="800000"/>
          </a:ln>
          <a:effectLst/>
        </p:spPr>
        <p:txBody>
          <a:bodyPr wrap="square">
            <a:spAutoFit/>
          </a:bodyPr>
          <a:lstStyle/>
          <a:p>
            <a:pPr algn="just">
              <a:buClr>
                <a:schemeClr val="hlink"/>
              </a:buClr>
              <a:buFont typeface="Wingdings" panose="05000000000000000000" pitchFamily="2" charset="2"/>
              <a:buChar char="n"/>
            </a:pPr>
            <a:r>
              <a:rPr lang="en-US" altLang="zh-CN" sz="2400" dirty="0"/>
              <a:t> </a:t>
            </a:r>
            <a:r>
              <a:rPr lang="zh-CN" altLang="en-US" sz="2400" dirty="0"/>
              <a:t>牛顿的</a:t>
            </a:r>
            <a:r>
              <a:rPr lang="zh-CN" altLang="en-US" sz="2400" dirty="0">
                <a:solidFill>
                  <a:srgbClr val="0000CC"/>
                </a:solidFill>
              </a:rPr>
              <a:t>微粒说</a:t>
            </a:r>
            <a:r>
              <a:rPr lang="zh-CN" altLang="en-US" sz="2400" dirty="0"/>
              <a:t>：</a:t>
            </a:r>
          </a:p>
          <a:p>
            <a:pPr algn="just">
              <a:buClr>
                <a:schemeClr val="hlink"/>
              </a:buClr>
              <a:buFont typeface="Wingdings" panose="05000000000000000000" pitchFamily="2" charset="2"/>
              <a:buNone/>
            </a:pPr>
            <a:r>
              <a:rPr lang="zh-CN" altLang="en-US" sz="2400" dirty="0"/>
              <a:t>光是由光源发出的微粒流。它遵循力学规律以一定的速度在真空或介质中运动。</a:t>
            </a:r>
          </a:p>
        </p:txBody>
      </p:sp>
      <p:pic>
        <p:nvPicPr>
          <p:cNvPr id="114694" name="Picture 6" descr="惠更斯-3"/>
          <p:cNvPicPr>
            <a:picLocks noChangeAspect="1" noChangeArrowheads="1"/>
          </p:cNvPicPr>
          <p:nvPr/>
        </p:nvPicPr>
        <p:blipFill>
          <a:blip r:embed="rId4" cstate="print"/>
          <a:srcRect/>
          <a:stretch>
            <a:fillRect/>
          </a:stretch>
        </p:blipFill>
        <p:spPr bwMode="auto">
          <a:xfrm>
            <a:off x="6553200" y="3429000"/>
            <a:ext cx="2081213" cy="2736850"/>
          </a:xfrm>
          <a:prstGeom prst="rect">
            <a:avLst/>
          </a:prstGeom>
          <a:noFill/>
          <a:ln w="9525">
            <a:solidFill>
              <a:schemeClr val="tx1"/>
            </a:solidFill>
            <a:miter lim="800000"/>
            <a:headEnd/>
            <a:tailEnd/>
          </a:ln>
        </p:spPr>
      </p:pic>
      <p:sp>
        <p:nvSpPr>
          <p:cNvPr id="114695" name="Text Box 7"/>
          <p:cNvSpPr txBox="1">
            <a:spLocks noChangeArrowheads="1"/>
          </p:cNvSpPr>
          <p:nvPr/>
        </p:nvSpPr>
        <p:spPr bwMode="auto">
          <a:xfrm>
            <a:off x="3657600" y="5273675"/>
            <a:ext cx="3671888" cy="822325"/>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Char char="n"/>
            </a:pPr>
            <a:r>
              <a:rPr lang="en-US" altLang="zh-CN" sz="2400" dirty="0"/>
              <a:t> </a:t>
            </a:r>
            <a:r>
              <a:rPr lang="zh-CN" altLang="en-US" sz="2400" dirty="0"/>
              <a:t>惠更斯的</a:t>
            </a:r>
            <a:r>
              <a:rPr lang="zh-CN" altLang="en-US" sz="2400" dirty="0">
                <a:solidFill>
                  <a:srgbClr val="0000CC"/>
                </a:solidFill>
              </a:rPr>
              <a:t>波动说</a:t>
            </a:r>
            <a:r>
              <a:rPr lang="zh-CN" altLang="en-US" sz="2400" dirty="0"/>
              <a:t>：</a:t>
            </a:r>
          </a:p>
          <a:p>
            <a:pPr>
              <a:buClr>
                <a:schemeClr val="hlink"/>
              </a:buClr>
              <a:buFont typeface="Wingdings" panose="05000000000000000000" pitchFamily="2" charset="2"/>
              <a:buNone/>
            </a:pPr>
            <a:r>
              <a:rPr lang="zh-CN" altLang="en-US" sz="2400" dirty="0"/>
              <a:t>    光是一种波动。</a:t>
            </a:r>
          </a:p>
        </p:txBody>
      </p:sp>
      <p:sp>
        <p:nvSpPr>
          <p:cNvPr id="2" name="文本框 1"/>
          <p:cNvSpPr txBox="1"/>
          <p:nvPr/>
        </p:nvSpPr>
        <p:spPr>
          <a:xfrm>
            <a:off x="589280" y="1722120"/>
            <a:ext cx="7945120" cy="822960"/>
          </a:xfrm>
          <a:prstGeom prst="rect">
            <a:avLst/>
          </a:prstGeom>
          <a:noFill/>
        </p:spPr>
        <p:txBody>
          <a:bodyPr wrap="square" rtlCol="0">
            <a:spAutoFit/>
          </a:bodyPr>
          <a:lstStyle/>
          <a:p>
            <a:r>
              <a:rPr lang="zh-CN" altLang="en-US" sz="2400"/>
              <a:t>光学是研究光的本性、光的传播和光与物质相互作用等规律的学科：</a:t>
            </a:r>
            <a:r>
              <a:rPr lang="zh-CN" altLang="en-US" sz="2400" u="sng">
                <a:solidFill>
                  <a:srgbClr val="FF0000"/>
                </a:solidFill>
              </a:rPr>
              <a:t>几何光学</a:t>
            </a:r>
            <a:r>
              <a:rPr lang="zh-CN" altLang="en-US" sz="2400"/>
              <a:t>、</a:t>
            </a:r>
            <a:r>
              <a:rPr lang="zh-CN" altLang="en-US" sz="2400" u="sng">
                <a:solidFill>
                  <a:srgbClr val="FF0000"/>
                </a:solidFill>
              </a:rPr>
              <a:t>波动光学</a:t>
            </a:r>
            <a:r>
              <a:rPr lang="zh-CN" altLang="en-US" sz="2400"/>
              <a:t>和</a:t>
            </a:r>
            <a:r>
              <a:rPr lang="zh-CN" altLang="en-US" sz="2400" u="sng">
                <a:solidFill>
                  <a:srgbClr val="FF0000"/>
                </a:solidFill>
              </a:rPr>
              <a:t>量子光学。</a:t>
            </a:r>
          </a:p>
        </p:txBody>
      </p:sp>
      <p:sp>
        <p:nvSpPr>
          <p:cNvPr id="3" name="文本框 2">
            <a:extLst>
              <a:ext uri="{FF2B5EF4-FFF2-40B4-BE49-F238E27FC236}">
                <a16:creationId xmlns:a16="http://schemas.microsoft.com/office/drawing/2014/main" id="{EC2D009E-A014-C034-BA81-629CFA6DCB86}"/>
              </a:ext>
            </a:extLst>
          </p:cNvPr>
          <p:cNvSpPr txBox="1"/>
          <p:nvPr/>
        </p:nvSpPr>
        <p:spPr>
          <a:xfrm>
            <a:off x="1219200" y="6324600"/>
            <a:ext cx="7239000" cy="646331"/>
          </a:xfrm>
          <a:prstGeom prst="rect">
            <a:avLst/>
          </a:prstGeom>
          <a:noFill/>
        </p:spPr>
        <p:txBody>
          <a:bodyPr wrap="square" rtlCol="0">
            <a:spAutoFit/>
          </a:bodyPr>
          <a:lstStyle/>
          <a:p>
            <a:r>
              <a:rPr lang="en-US" altLang="zh-CN" dirty="0">
                <a:hlinkClick r:id="rId5"/>
              </a:rPr>
              <a:t>https://haokan.baidu.com/v?pd=wisenatural&amp;vid=7954441047400637160</a:t>
            </a:r>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wipe(left)">
                                      <p:cBhvr>
                                        <p:cTn id="7" dur="2000"/>
                                        <p:tgtEl>
                                          <p:spTgt spid="11469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4693"/>
                                        </p:tgtEl>
                                        <p:attrNameLst>
                                          <p:attrName>style.visibility</p:attrName>
                                        </p:attrNameLst>
                                      </p:cBhvr>
                                      <p:to>
                                        <p:strVal val="visible"/>
                                      </p:to>
                                    </p:set>
                                    <p:animEffect transition="in" filter="wipe(left)">
                                      <p:cBhvr>
                                        <p:cTn id="10" dur="2000"/>
                                        <p:tgtEl>
                                          <p:spTgt spid="11469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4694"/>
                                        </p:tgtEl>
                                        <p:attrNameLst>
                                          <p:attrName>style.visibility</p:attrName>
                                        </p:attrNameLst>
                                      </p:cBhvr>
                                      <p:to>
                                        <p:strVal val="visible"/>
                                      </p:to>
                                    </p:set>
                                    <p:animEffect transition="in" filter="wipe(left)">
                                      <p:cBhvr>
                                        <p:cTn id="15" dur="2000"/>
                                        <p:tgtEl>
                                          <p:spTgt spid="11469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4695"/>
                                        </p:tgtEl>
                                        <p:attrNameLst>
                                          <p:attrName>style.visibility</p:attrName>
                                        </p:attrNameLst>
                                      </p:cBhvr>
                                      <p:to>
                                        <p:strVal val="visible"/>
                                      </p:to>
                                    </p:set>
                                    <p:animEffect transition="in" filter="wipe(left)">
                                      <p:cBhvr>
                                        <p:cTn id="18" dur="2000"/>
                                        <p:tgtEl>
                                          <p:spTgt spid="114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bldLvl="0" animBg="1"/>
      <p:bldP spid="11469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a:t>13.2 </a:t>
            </a:r>
            <a:r>
              <a:rPr lang="zh-CN" altLang="en-US"/>
              <a:t>杨氏干涉</a:t>
            </a:r>
          </a:p>
        </p:txBody>
      </p:sp>
      <p:sp>
        <p:nvSpPr>
          <p:cNvPr id="5" name="灯片编号占位符 4"/>
          <p:cNvSpPr>
            <a:spLocks noGrp="1"/>
          </p:cNvSpPr>
          <p:nvPr>
            <p:ph type="sldNum" sz="quarter" idx="12"/>
          </p:nvPr>
        </p:nvSpPr>
        <p:spPr/>
        <p:txBody>
          <a:bodyPr/>
          <a:lstStyle/>
          <a:p>
            <a:fld id="{E4BA2264-4248-4808-9832-E6A714619805}" type="slidenum">
              <a:rPr lang="en-US" altLang="zh-CN"/>
              <a:pPr/>
              <a:t>20</a:t>
            </a:fld>
            <a:endParaRPr lang="en-US" altLang="zh-CN"/>
          </a:p>
        </p:txBody>
      </p:sp>
      <p:sp>
        <p:nvSpPr>
          <p:cNvPr id="4" name="文本框 3">
            <a:extLst>
              <a:ext uri="{FF2B5EF4-FFF2-40B4-BE49-F238E27FC236}">
                <a16:creationId xmlns:a16="http://schemas.microsoft.com/office/drawing/2014/main" id="{B08942AC-DBFC-A6E6-34FF-C2D2B8215040}"/>
              </a:ext>
            </a:extLst>
          </p:cNvPr>
          <p:cNvSpPr txBox="1"/>
          <p:nvPr/>
        </p:nvSpPr>
        <p:spPr>
          <a:xfrm>
            <a:off x="1752600" y="6414408"/>
            <a:ext cx="6016752" cy="646331"/>
          </a:xfrm>
          <a:prstGeom prst="rect">
            <a:avLst/>
          </a:prstGeom>
          <a:noFill/>
        </p:spPr>
        <p:txBody>
          <a:bodyPr wrap="square">
            <a:spAutoFit/>
          </a:bodyPr>
          <a:lstStyle/>
          <a:p>
            <a:r>
              <a:rPr lang="zh-CN" altLang="en-US" dirty="0">
                <a:hlinkClick r:id="rId4"/>
              </a:rPr>
              <a:t>https://www.bilibili.com/video/BV1qT411g7mN?p=1</a:t>
            </a:r>
            <a:endParaRPr lang="en-US" altLang="zh-CN" dirty="0"/>
          </a:p>
          <a:p>
            <a:endParaRPr lang="zh-CN" altLang="en-US" dirty="0"/>
          </a:p>
        </p:txBody>
      </p:sp>
    </p:spTree>
    <p:controls>
      <mc:AlternateContent xmlns:mc="http://schemas.openxmlformats.org/markup-compatibility/2006">
        <mc:Choice xmlns:v="urn:schemas-microsoft-com:vml" Requires="v">
          <p:control r:id="rId1" imgW="8135486" imgH="4521417"/>
        </mc:Choice>
        <mc:Fallback>
          <p:control r:id="rId1" imgW="8135486" imgH="4521417">
            <p:pic>
              <p:nvPicPr>
                <p:cNvPr id="2" name="ShockwaveFlash1"/>
                <p:cNvPicPr>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612648" y="1518104"/>
                  <a:ext cx="8135938" cy="45212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a:t>13.2 </a:t>
            </a:r>
            <a:r>
              <a:rPr lang="zh-CN" altLang="en-US"/>
              <a:t>杨氏干涉</a:t>
            </a:r>
          </a:p>
        </p:txBody>
      </p:sp>
      <p:sp>
        <p:nvSpPr>
          <p:cNvPr id="13" name="灯片编号占位符 4"/>
          <p:cNvSpPr>
            <a:spLocks noGrp="1"/>
          </p:cNvSpPr>
          <p:nvPr>
            <p:ph type="sldNum" sz="quarter" idx="12"/>
          </p:nvPr>
        </p:nvSpPr>
        <p:spPr/>
        <p:txBody>
          <a:bodyPr/>
          <a:lstStyle/>
          <a:p>
            <a:fld id="{8A9EA5CD-DDD5-4B89-85CB-02813A58263A}" type="slidenum">
              <a:rPr lang="en-US" altLang="zh-CN"/>
              <a:pPr/>
              <a:t>21</a:t>
            </a:fld>
            <a:endParaRPr lang="en-US" altLang="zh-CN"/>
          </a:p>
        </p:txBody>
      </p:sp>
      <p:sp>
        <p:nvSpPr>
          <p:cNvPr id="135171" name="Rectangle 3"/>
          <p:cNvSpPr>
            <a:spLocks noChangeArrowheads="1"/>
          </p:cNvSpPr>
          <p:nvPr/>
        </p:nvSpPr>
        <p:spPr bwMode="auto">
          <a:xfrm>
            <a:off x="457200" y="1143000"/>
            <a:ext cx="30480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明暗条件与条纹特点 </a:t>
            </a:r>
          </a:p>
        </p:txBody>
      </p:sp>
      <p:sp>
        <p:nvSpPr>
          <p:cNvPr id="135172" name="Text Box 4"/>
          <p:cNvSpPr txBox="1">
            <a:spLocks noChangeArrowheads="1"/>
          </p:cNvSpPr>
          <p:nvPr/>
        </p:nvSpPr>
        <p:spPr bwMode="auto">
          <a:xfrm>
            <a:off x="838200" y="5410200"/>
            <a:ext cx="7391400" cy="457200"/>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Char char="n"/>
            </a:pPr>
            <a:r>
              <a:rPr lang="en-US" altLang="zh-CN" sz="2400">
                <a:solidFill>
                  <a:srgbClr val="0000CC"/>
                </a:solidFill>
              </a:rPr>
              <a:t> </a:t>
            </a:r>
            <a:r>
              <a:rPr lang="zh-CN" altLang="en-US" sz="2400">
                <a:solidFill>
                  <a:srgbClr val="0000CC"/>
                </a:solidFill>
              </a:rPr>
              <a:t>光干涉问题的关键在于计算光程差。</a:t>
            </a:r>
          </a:p>
        </p:txBody>
      </p:sp>
      <p:graphicFrame>
        <p:nvGraphicFramePr>
          <p:cNvPr id="135173" name="Object 5"/>
          <p:cNvGraphicFramePr>
            <a:graphicFrameLocks noChangeAspect="1"/>
          </p:cNvGraphicFramePr>
          <p:nvPr/>
        </p:nvGraphicFramePr>
        <p:xfrm>
          <a:off x="1295400" y="2133600"/>
          <a:ext cx="4176713" cy="887413"/>
        </p:xfrm>
        <a:graphic>
          <a:graphicData uri="http://schemas.openxmlformats.org/presentationml/2006/ole">
            <mc:AlternateContent xmlns:mc="http://schemas.openxmlformats.org/markup-compatibility/2006">
              <mc:Choice xmlns:v="urn:schemas-microsoft-com:vml" Requires="v">
                <p:oleObj r:id="rId2" imgW="50596800" imgH="10668000" progId="">
                  <p:embed/>
                </p:oleObj>
              </mc:Choice>
              <mc:Fallback>
                <p:oleObj r:id="rId2" imgW="50596800" imgH="10668000" progId="">
                  <p:embed/>
                  <p:pic>
                    <p:nvPicPr>
                      <p:cNvPr id="0" name="Picture 1" descr="image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33600"/>
                        <a:ext cx="4176713"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5" name="Object 7"/>
          <p:cNvGraphicFramePr>
            <a:graphicFrameLocks noChangeAspect="1"/>
          </p:cNvGraphicFramePr>
          <p:nvPr/>
        </p:nvGraphicFramePr>
        <p:xfrm>
          <a:off x="1295400" y="3429000"/>
          <a:ext cx="5486400" cy="1676400"/>
        </p:xfrm>
        <a:graphic>
          <a:graphicData uri="http://schemas.openxmlformats.org/presentationml/2006/ole">
            <mc:AlternateContent xmlns:mc="http://schemas.openxmlformats.org/markup-compatibility/2006">
              <mc:Choice xmlns:v="urn:schemas-microsoft-com:vml" Requires="v">
                <p:oleObj name="公式" r:id="rId4" imgW="65836800" imgH="20116800" progId="">
                  <p:embed/>
                </p:oleObj>
              </mc:Choice>
              <mc:Fallback>
                <p:oleObj name="公式" r:id="rId4" imgW="65836800" imgH="20116800" progId="">
                  <p:embed/>
                  <p:pic>
                    <p:nvPicPr>
                      <p:cNvPr id="0" name="Picture 2" descr="image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429000"/>
                        <a:ext cx="548640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7" name="Object 9"/>
          <p:cNvGraphicFramePr>
            <a:graphicFrameLocks noChangeAspect="1"/>
          </p:cNvGraphicFramePr>
          <p:nvPr/>
        </p:nvGraphicFramePr>
        <p:xfrm>
          <a:off x="6934200" y="3657600"/>
          <a:ext cx="1450975" cy="404813"/>
        </p:xfrm>
        <a:graphic>
          <a:graphicData uri="http://schemas.openxmlformats.org/presentationml/2006/ole">
            <mc:AlternateContent xmlns:mc="http://schemas.openxmlformats.org/markup-compatibility/2006">
              <mc:Choice xmlns:v="urn:schemas-microsoft-com:vml" Requires="v">
                <p:oleObj name="公式" r:id="rId6" imgW="17678400" imgH="4876800" progId="">
                  <p:embed/>
                </p:oleObj>
              </mc:Choice>
              <mc:Fallback>
                <p:oleObj name="公式" r:id="rId6" imgW="17678400" imgH="4876800" progId="">
                  <p:embed/>
                  <p:pic>
                    <p:nvPicPr>
                      <p:cNvPr id="0" name="Picture 3" descr="image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3657600"/>
                        <a:ext cx="14509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78" name="Object 10"/>
          <p:cNvGraphicFramePr>
            <a:graphicFrameLocks noChangeAspect="1"/>
          </p:cNvGraphicFramePr>
          <p:nvPr/>
        </p:nvGraphicFramePr>
        <p:xfrm>
          <a:off x="6934200" y="4495800"/>
          <a:ext cx="1227138" cy="404813"/>
        </p:xfrm>
        <a:graphic>
          <a:graphicData uri="http://schemas.openxmlformats.org/presentationml/2006/ole">
            <mc:AlternateContent xmlns:mc="http://schemas.openxmlformats.org/markup-compatibility/2006">
              <mc:Choice xmlns:v="urn:schemas-microsoft-com:vml" Requires="v">
                <p:oleObj name="公式" r:id="rId8" imgW="14935200" imgH="4876800" progId="">
                  <p:embed/>
                </p:oleObj>
              </mc:Choice>
              <mc:Fallback>
                <p:oleObj name="公式" r:id="rId8" imgW="14935200" imgH="4876800" progId="">
                  <p:embed/>
                  <p:pic>
                    <p:nvPicPr>
                      <p:cNvPr id="0" name="Picture 4" descr="image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4495800"/>
                        <a:ext cx="1227138"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181" name="Object 13"/>
          <p:cNvGraphicFramePr>
            <a:graphicFrameLocks noChangeAspect="1"/>
          </p:cNvGraphicFramePr>
          <p:nvPr/>
        </p:nvGraphicFramePr>
        <p:xfrm>
          <a:off x="5867400" y="2286000"/>
          <a:ext cx="1450975" cy="404813"/>
        </p:xfrm>
        <a:graphic>
          <a:graphicData uri="http://schemas.openxmlformats.org/presentationml/2006/ole">
            <mc:AlternateContent xmlns:mc="http://schemas.openxmlformats.org/markup-compatibility/2006">
              <mc:Choice xmlns:v="urn:schemas-microsoft-com:vml" Requires="v">
                <p:oleObj name="公式" r:id="rId10" imgW="17678400" imgH="4876800" progId="">
                  <p:embed/>
                </p:oleObj>
              </mc:Choice>
              <mc:Fallback>
                <p:oleObj name="公式" r:id="rId10" imgW="17678400" imgH="4876800" progId="">
                  <p:embed/>
                  <p:pic>
                    <p:nvPicPr>
                      <p:cNvPr id="0" name="Picture 5" descr="image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2286000"/>
                        <a:ext cx="14509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82" name="AutoShape 14"/>
          <p:cNvSpPr>
            <a:spLocks noChangeArrowheads="1"/>
          </p:cNvSpPr>
          <p:nvPr/>
        </p:nvSpPr>
        <p:spPr bwMode="auto">
          <a:xfrm>
            <a:off x="6858000" y="4419600"/>
            <a:ext cx="1600200" cy="522288"/>
          </a:xfrm>
          <a:prstGeom prst="roundRect">
            <a:avLst>
              <a:gd name="adj" fmla="val 16667"/>
            </a:avLst>
          </a:prstGeom>
          <a:solidFill>
            <a:srgbClr val="FF99CC">
              <a:alpha val="39999"/>
            </a:srgbClr>
          </a:solidFill>
          <a:ln w="9525">
            <a:solidFill>
              <a:schemeClr val="tx1"/>
            </a:solidFill>
            <a:round/>
          </a:ln>
          <a:effectLst/>
        </p:spPr>
        <p:txBody>
          <a:bodyPr wrap="none" anchor="ct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CN"/>
              <a:t>13.2 </a:t>
            </a:r>
            <a:r>
              <a:rPr lang="zh-CN" altLang="en-US"/>
              <a:t>杨氏干涉</a:t>
            </a:r>
          </a:p>
        </p:txBody>
      </p:sp>
      <p:sp>
        <p:nvSpPr>
          <p:cNvPr id="10" name="灯片编号占位符 4"/>
          <p:cNvSpPr>
            <a:spLocks noGrp="1"/>
          </p:cNvSpPr>
          <p:nvPr>
            <p:ph type="sldNum" sz="quarter" idx="12"/>
          </p:nvPr>
        </p:nvSpPr>
        <p:spPr/>
        <p:txBody>
          <a:bodyPr/>
          <a:lstStyle/>
          <a:p>
            <a:fld id="{B8BD3C53-B7AC-42D7-8BCB-AEBD2DF0F66C}" type="slidenum">
              <a:rPr lang="en-US" altLang="zh-CN"/>
              <a:pPr/>
              <a:t>22</a:t>
            </a:fld>
            <a:endParaRPr lang="en-US" altLang="zh-CN"/>
          </a:p>
        </p:txBody>
      </p:sp>
      <p:pic>
        <p:nvPicPr>
          <p:cNvPr id="133123" name="Picture 3" descr="图12-5(a)"/>
          <p:cNvPicPr>
            <a:picLocks noChangeAspect="1" noChangeArrowheads="1"/>
          </p:cNvPicPr>
          <p:nvPr/>
        </p:nvPicPr>
        <p:blipFill>
          <a:blip r:embed="rId2" cstate="print"/>
          <a:srcRect/>
          <a:stretch>
            <a:fillRect/>
          </a:stretch>
        </p:blipFill>
        <p:spPr bwMode="auto">
          <a:xfrm>
            <a:off x="609600" y="1981200"/>
            <a:ext cx="2093913" cy="2630488"/>
          </a:xfrm>
          <a:prstGeom prst="rect">
            <a:avLst/>
          </a:prstGeom>
          <a:noFill/>
        </p:spPr>
      </p:pic>
      <p:sp>
        <p:nvSpPr>
          <p:cNvPr id="133124" name="Rectangle 4"/>
          <p:cNvSpPr>
            <a:spLocks noChangeArrowheads="1"/>
          </p:cNvSpPr>
          <p:nvPr/>
        </p:nvSpPr>
        <p:spPr bwMode="auto">
          <a:xfrm>
            <a:off x="685800" y="1295400"/>
            <a:ext cx="7110413" cy="457200"/>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None/>
            </a:pPr>
            <a:r>
              <a:rPr lang="zh-CN" altLang="en-US" sz="2400"/>
              <a:t>从 </a:t>
            </a:r>
            <a:r>
              <a:rPr lang="en-US" altLang="zh-CN" sz="2400"/>
              <a:t>S</a:t>
            </a:r>
            <a:r>
              <a:rPr lang="en-US" altLang="zh-CN" sz="2400" baseline="-25000"/>
              <a:t>1</a:t>
            </a:r>
            <a:r>
              <a:rPr lang="zh-CN" altLang="en-US" sz="2400"/>
              <a:t>和 </a:t>
            </a:r>
            <a:r>
              <a:rPr lang="en-US" altLang="zh-CN" sz="2400"/>
              <a:t>S</a:t>
            </a:r>
            <a:r>
              <a:rPr lang="en-US" altLang="zh-CN" sz="2400" baseline="-25000"/>
              <a:t>2</a:t>
            </a:r>
            <a:r>
              <a:rPr lang="zh-CN" altLang="en-US" sz="2400"/>
              <a:t>发出两条光线在屏上某一点 </a:t>
            </a:r>
            <a:r>
              <a:rPr lang="en-US" altLang="zh-CN" sz="2400" i="1"/>
              <a:t>P</a:t>
            </a:r>
            <a:r>
              <a:rPr lang="en-US" altLang="zh-CN" sz="2400"/>
              <a:t> </a:t>
            </a:r>
            <a:r>
              <a:rPr lang="zh-CN" altLang="en-US" sz="2400"/>
              <a:t>叠加</a:t>
            </a:r>
          </a:p>
        </p:txBody>
      </p:sp>
      <p:pic>
        <p:nvPicPr>
          <p:cNvPr id="133125" name="Picture 5" descr="图12-5(b)"/>
          <p:cNvPicPr>
            <a:picLocks noChangeAspect="1" noChangeArrowheads="1"/>
          </p:cNvPicPr>
          <p:nvPr/>
        </p:nvPicPr>
        <p:blipFill>
          <a:blip r:embed="rId3" cstate="print"/>
          <a:srcRect/>
          <a:stretch>
            <a:fillRect/>
          </a:stretch>
        </p:blipFill>
        <p:spPr bwMode="auto">
          <a:xfrm>
            <a:off x="6629400" y="3657600"/>
            <a:ext cx="2093913" cy="2630488"/>
          </a:xfrm>
          <a:prstGeom prst="rect">
            <a:avLst/>
          </a:prstGeom>
          <a:noFill/>
        </p:spPr>
      </p:pic>
      <p:sp>
        <p:nvSpPr>
          <p:cNvPr id="133126" name="Text Box 6"/>
          <p:cNvSpPr txBox="1">
            <a:spLocks noChangeArrowheads="1"/>
          </p:cNvSpPr>
          <p:nvPr/>
        </p:nvSpPr>
        <p:spPr bwMode="auto">
          <a:xfrm>
            <a:off x="2819400" y="2057400"/>
            <a:ext cx="5329238" cy="1200329"/>
          </a:xfrm>
          <a:prstGeom prst="rect">
            <a:avLst/>
          </a:prstGeom>
          <a:noFill/>
          <a:ln w="9525">
            <a:noFill/>
            <a:miter lim="800000"/>
          </a:ln>
          <a:effectLst/>
        </p:spPr>
        <p:txBody>
          <a:bodyPr>
            <a:spAutoFit/>
          </a:bodyPr>
          <a:lstStyle/>
          <a:p>
            <a:pPr>
              <a:spcBef>
                <a:spcPct val="50000"/>
              </a:spcBef>
            </a:pPr>
            <a:r>
              <a:rPr lang="zh-CN" altLang="en-US" sz="2400" dirty="0"/>
              <a:t>（</a:t>
            </a:r>
            <a:r>
              <a:rPr lang="en-US" altLang="zh-CN" sz="2400" dirty="0"/>
              <a:t>1</a:t>
            </a:r>
            <a:r>
              <a:rPr lang="zh-CN" altLang="en-US" sz="2400" dirty="0"/>
              <a:t>） 所经光程之差为波长的整数倍，则在</a:t>
            </a:r>
            <a:r>
              <a:rPr lang="en-US" altLang="zh-CN" sz="2400" i="1" dirty="0"/>
              <a:t>P</a:t>
            </a:r>
            <a:r>
              <a:rPr lang="zh-CN" altLang="en-US" sz="2400" dirty="0"/>
              <a:t>点两光振动同相位，振幅最大，干涉加强；</a:t>
            </a:r>
          </a:p>
        </p:txBody>
      </p:sp>
      <p:sp>
        <p:nvSpPr>
          <p:cNvPr id="133127" name="Rectangle 7"/>
          <p:cNvSpPr>
            <a:spLocks noChangeArrowheads="1"/>
          </p:cNvSpPr>
          <p:nvPr/>
        </p:nvSpPr>
        <p:spPr bwMode="auto">
          <a:xfrm>
            <a:off x="838200" y="5029200"/>
            <a:ext cx="5545138" cy="1200329"/>
          </a:xfrm>
          <a:prstGeom prst="rect">
            <a:avLst/>
          </a:prstGeom>
          <a:noFill/>
          <a:ln w="9525" algn="ctr">
            <a:noFill/>
            <a:miter lim="800000"/>
          </a:ln>
          <a:effectLst/>
        </p:spPr>
        <p:txBody>
          <a:bodyPr>
            <a:spAutoFit/>
          </a:bodyPr>
          <a:lstStyle/>
          <a:p>
            <a:pPr>
              <a:spcBef>
                <a:spcPct val="50000"/>
              </a:spcBef>
            </a:pPr>
            <a:r>
              <a:rPr lang="zh-CN" altLang="en-US" sz="2400" dirty="0"/>
              <a:t>（</a:t>
            </a:r>
            <a:r>
              <a:rPr lang="en-US" altLang="zh-CN" sz="2400" dirty="0"/>
              <a:t>2</a:t>
            </a:r>
            <a:r>
              <a:rPr lang="zh-CN" altLang="en-US" sz="2400" dirty="0"/>
              <a:t>） 两列光波所经光程之差为半波长的奇数倍，则在</a:t>
            </a:r>
            <a:r>
              <a:rPr lang="en-US" altLang="zh-CN" sz="2400" i="1" dirty="0"/>
              <a:t>P</a:t>
            </a:r>
            <a:r>
              <a:rPr lang="zh-CN" altLang="en-US" sz="2400" dirty="0"/>
              <a:t>点两光振动反相位，振幅最小，干涉减弱。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animEffect transition="in" filter="wipe(left)">
                                      <p:cBhvr>
                                        <p:cTn id="7" dur="500"/>
                                        <p:tgtEl>
                                          <p:spTgt spid="133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123"/>
                                        </p:tgtEl>
                                        <p:attrNameLst>
                                          <p:attrName>style.visibility</p:attrName>
                                        </p:attrNameLst>
                                      </p:cBhvr>
                                      <p:to>
                                        <p:strVal val="visible"/>
                                      </p:to>
                                    </p:set>
                                    <p:animEffect transition="in" filter="fade">
                                      <p:cBhvr>
                                        <p:cTn id="12" dur="1000"/>
                                        <p:tgtEl>
                                          <p:spTgt spid="13312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3126"/>
                                        </p:tgtEl>
                                        <p:attrNameLst>
                                          <p:attrName>style.visibility</p:attrName>
                                        </p:attrNameLst>
                                      </p:cBhvr>
                                      <p:to>
                                        <p:strVal val="visible"/>
                                      </p:to>
                                    </p:set>
                                    <p:animEffect transition="in" filter="wipe(left)">
                                      <p:cBhvr>
                                        <p:cTn id="15" dur="500"/>
                                        <p:tgtEl>
                                          <p:spTgt spid="1331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3125"/>
                                        </p:tgtEl>
                                        <p:attrNameLst>
                                          <p:attrName>style.visibility</p:attrName>
                                        </p:attrNameLst>
                                      </p:cBhvr>
                                      <p:to>
                                        <p:strVal val="visible"/>
                                      </p:to>
                                    </p:set>
                                    <p:animEffect transition="in" filter="fade">
                                      <p:cBhvr>
                                        <p:cTn id="20" dur="1000"/>
                                        <p:tgtEl>
                                          <p:spTgt spid="1331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3127"/>
                                        </p:tgtEl>
                                        <p:attrNameLst>
                                          <p:attrName>style.visibility</p:attrName>
                                        </p:attrNameLst>
                                      </p:cBhvr>
                                      <p:to>
                                        <p:strVal val="visible"/>
                                      </p:to>
                                    </p:set>
                                    <p:animEffect transition="in" filter="wipe(left)">
                                      <p:cBhvr>
                                        <p:cTn id="25" dur="500"/>
                                        <p:tgtEl>
                                          <p:spTgt spid="133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p:bldP spid="133126" grpId="0"/>
      <p:bldP spid="1331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a:t>13.2 </a:t>
            </a:r>
            <a:r>
              <a:rPr lang="zh-CN" altLang="en-US"/>
              <a:t>杨氏干涉</a:t>
            </a:r>
          </a:p>
        </p:txBody>
      </p:sp>
      <p:sp>
        <p:nvSpPr>
          <p:cNvPr id="65" name="灯片编号占位符 4"/>
          <p:cNvSpPr>
            <a:spLocks noGrp="1"/>
          </p:cNvSpPr>
          <p:nvPr>
            <p:ph type="sldNum" sz="quarter" idx="12"/>
          </p:nvPr>
        </p:nvSpPr>
        <p:spPr/>
        <p:txBody>
          <a:bodyPr/>
          <a:lstStyle/>
          <a:p>
            <a:fld id="{23C71EA0-1BED-4C1A-B223-9C17523AD436}" type="slidenum">
              <a:rPr lang="en-US" altLang="zh-CN"/>
              <a:pPr/>
              <a:t>23</a:t>
            </a:fld>
            <a:endParaRPr lang="en-US" altLang="zh-CN"/>
          </a:p>
        </p:txBody>
      </p:sp>
      <p:grpSp>
        <p:nvGrpSpPr>
          <p:cNvPr id="136195" name="Group 3"/>
          <p:cNvGrpSpPr/>
          <p:nvPr/>
        </p:nvGrpSpPr>
        <p:grpSpPr bwMode="auto">
          <a:xfrm>
            <a:off x="762000" y="1371600"/>
            <a:ext cx="7632700" cy="2952750"/>
            <a:chOff x="521" y="391"/>
            <a:chExt cx="4808" cy="1860"/>
          </a:xfrm>
        </p:grpSpPr>
        <p:sp>
          <p:nvSpPr>
            <p:cNvPr id="136196" name="Rectangle 4"/>
            <p:cNvSpPr>
              <a:spLocks noChangeArrowheads="1"/>
            </p:cNvSpPr>
            <p:nvPr/>
          </p:nvSpPr>
          <p:spPr bwMode="auto">
            <a:xfrm>
              <a:off x="521" y="391"/>
              <a:ext cx="4808" cy="1860"/>
            </a:xfrm>
            <a:prstGeom prst="rect">
              <a:avLst/>
            </a:prstGeom>
            <a:solidFill>
              <a:srgbClr val="99CCFF"/>
            </a:solidFill>
            <a:ln w="9525">
              <a:solidFill>
                <a:schemeClr val="tx1"/>
              </a:solidFill>
              <a:miter lim="800000"/>
            </a:ln>
            <a:effectLst/>
          </p:spPr>
          <p:txBody>
            <a:bodyPr wrap="none" anchor="ctr"/>
            <a:lstStyle/>
            <a:p>
              <a:endParaRPr lang="zh-CN" altLang="en-US"/>
            </a:p>
          </p:txBody>
        </p:sp>
        <p:sp>
          <p:nvSpPr>
            <p:cNvPr id="136197" name="AutoShape 5"/>
            <p:cNvSpPr>
              <a:spLocks noChangeAspect="1" noChangeArrowheads="1"/>
            </p:cNvSpPr>
            <p:nvPr/>
          </p:nvSpPr>
          <p:spPr bwMode="auto">
            <a:xfrm>
              <a:off x="567" y="482"/>
              <a:ext cx="4357" cy="1678"/>
            </a:xfrm>
            <a:prstGeom prst="rect">
              <a:avLst/>
            </a:prstGeom>
            <a:noFill/>
            <a:ln w="9525">
              <a:noFill/>
              <a:miter lim="800000"/>
            </a:ln>
          </p:spPr>
          <p:txBody>
            <a:bodyPr/>
            <a:lstStyle/>
            <a:p>
              <a:endParaRPr lang="zh-CN" altLang="en-US"/>
            </a:p>
          </p:txBody>
        </p:sp>
        <p:sp>
          <p:nvSpPr>
            <p:cNvPr id="136198" name="Line 6"/>
            <p:cNvSpPr>
              <a:spLocks noChangeShapeType="1"/>
            </p:cNvSpPr>
            <p:nvPr/>
          </p:nvSpPr>
          <p:spPr bwMode="auto">
            <a:xfrm>
              <a:off x="1123" y="643"/>
              <a:ext cx="0" cy="315"/>
            </a:xfrm>
            <a:prstGeom prst="line">
              <a:avLst/>
            </a:prstGeom>
            <a:noFill/>
            <a:ln w="38100">
              <a:solidFill>
                <a:srgbClr val="FF7C80"/>
              </a:solidFill>
              <a:round/>
            </a:ln>
          </p:spPr>
          <p:txBody>
            <a:bodyPr/>
            <a:lstStyle/>
            <a:p>
              <a:endParaRPr lang="zh-CN" altLang="en-US"/>
            </a:p>
          </p:txBody>
        </p:sp>
        <p:sp>
          <p:nvSpPr>
            <p:cNvPr id="136199" name="Line 7"/>
            <p:cNvSpPr>
              <a:spLocks noChangeShapeType="1"/>
            </p:cNvSpPr>
            <p:nvPr/>
          </p:nvSpPr>
          <p:spPr bwMode="auto">
            <a:xfrm>
              <a:off x="1123" y="1557"/>
              <a:ext cx="0" cy="314"/>
            </a:xfrm>
            <a:prstGeom prst="line">
              <a:avLst/>
            </a:prstGeom>
            <a:noFill/>
            <a:ln w="38100">
              <a:solidFill>
                <a:srgbClr val="FF7C80"/>
              </a:solidFill>
              <a:round/>
            </a:ln>
          </p:spPr>
          <p:txBody>
            <a:bodyPr/>
            <a:lstStyle/>
            <a:p>
              <a:endParaRPr lang="zh-CN" altLang="en-US"/>
            </a:p>
          </p:txBody>
        </p:sp>
        <p:sp>
          <p:nvSpPr>
            <p:cNvPr id="136200" name="Line 8"/>
            <p:cNvSpPr>
              <a:spLocks noChangeShapeType="1"/>
            </p:cNvSpPr>
            <p:nvPr/>
          </p:nvSpPr>
          <p:spPr bwMode="auto">
            <a:xfrm>
              <a:off x="1123" y="1031"/>
              <a:ext cx="0" cy="451"/>
            </a:xfrm>
            <a:prstGeom prst="line">
              <a:avLst/>
            </a:prstGeom>
            <a:noFill/>
            <a:ln w="38100">
              <a:solidFill>
                <a:srgbClr val="FF7C80"/>
              </a:solidFill>
              <a:round/>
            </a:ln>
          </p:spPr>
          <p:txBody>
            <a:bodyPr/>
            <a:lstStyle/>
            <a:p>
              <a:endParaRPr lang="zh-CN" altLang="en-US"/>
            </a:p>
          </p:txBody>
        </p:sp>
        <p:sp>
          <p:nvSpPr>
            <p:cNvPr id="136201" name="Line 9"/>
            <p:cNvSpPr>
              <a:spLocks noChangeShapeType="1"/>
            </p:cNvSpPr>
            <p:nvPr/>
          </p:nvSpPr>
          <p:spPr bwMode="auto">
            <a:xfrm flipH="1">
              <a:off x="916" y="1525"/>
              <a:ext cx="167" cy="0"/>
            </a:xfrm>
            <a:prstGeom prst="line">
              <a:avLst/>
            </a:prstGeom>
            <a:noFill/>
            <a:ln w="9525">
              <a:solidFill>
                <a:schemeClr val="tx1"/>
              </a:solidFill>
              <a:round/>
            </a:ln>
            <a:effectLst/>
          </p:spPr>
          <p:txBody>
            <a:bodyPr/>
            <a:lstStyle/>
            <a:p>
              <a:endParaRPr lang="zh-CN" altLang="en-US"/>
            </a:p>
          </p:txBody>
        </p:sp>
        <p:sp>
          <p:nvSpPr>
            <p:cNvPr id="136202" name="Line 10"/>
            <p:cNvSpPr>
              <a:spLocks noChangeShapeType="1"/>
            </p:cNvSpPr>
            <p:nvPr/>
          </p:nvSpPr>
          <p:spPr bwMode="auto">
            <a:xfrm flipH="1">
              <a:off x="930" y="990"/>
              <a:ext cx="168" cy="1"/>
            </a:xfrm>
            <a:prstGeom prst="line">
              <a:avLst/>
            </a:prstGeom>
            <a:noFill/>
            <a:ln w="9525">
              <a:solidFill>
                <a:schemeClr val="tx1"/>
              </a:solidFill>
              <a:round/>
            </a:ln>
          </p:spPr>
          <p:txBody>
            <a:bodyPr/>
            <a:lstStyle/>
            <a:p>
              <a:endParaRPr lang="zh-CN" altLang="en-US"/>
            </a:p>
          </p:txBody>
        </p:sp>
        <p:sp>
          <p:nvSpPr>
            <p:cNvPr id="136203" name="Line 11"/>
            <p:cNvSpPr>
              <a:spLocks noChangeShapeType="1"/>
            </p:cNvSpPr>
            <p:nvPr/>
          </p:nvSpPr>
          <p:spPr bwMode="auto">
            <a:xfrm>
              <a:off x="1011" y="980"/>
              <a:ext cx="0" cy="564"/>
            </a:xfrm>
            <a:prstGeom prst="line">
              <a:avLst/>
            </a:prstGeom>
            <a:noFill/>
            <a:ln w="6350">
              <a:solidFill>
                <a:schemeClr val="tx1"/>
              </a:solidFill>
              <a:round/>
              <a:headEnd type="arrow" w="med" len="lg"/>
              <a:tailEnd type="arrow" w="med" len="lg"/>
            </a:ln>
          </p:spPr>
          <p:txBody>
            <a:bodyPr/>
            <a:lstStyle/>
            <a:p>
              <a:endParaRPr lang="zh-CN" altLang="en-US"/>
            </a:p>
          </p:txBody>
        </p:sp>
        <p:graphicFrame>
          <p:nvGraphicFramePr>
            <p:cNvPr id="136204" name="Object 12"/>
            <p:cNvGraphicFramePr>
              <a:graphicFrameLocks noChangeAspect="1"/>
            </p:cNvGraphicFramePr>
            <p:nvPr/>
          </p:nvGraphicFramePr>
          <p:xfrm>
            <a:off x="937" y="754"/>
            <a:ext cx="179" cy="252"/>
          </p:xfrm>
          <a:graphic>
            <a:graphicData uri="http://schemas.openxmlformats.org/presentationml/2006/ole">
              <mc:AlternateContent xmlns:mc="http://schemas.openxmlformats.org/markup-compatibility/2006">
                <mc:Choice xmlns:v="urn:schemas-microsoft-com:vml" Requires="v">
                  <p:oleObj name="公式" r:id="rId2" imgW="3657600" imgH="5181600" progId="">
                    <p:embed/>
                  </p:oleObj>
                </mc:Choice>
                <mc:Fallback>
                  <p:oleObj name="公式" r:id="rId2" imgW="3657600" imgH="5181600" progId="">
                    <p:embed/>
                    <p:pic>
                      <p:nvPicPr>
                        <p:cNvPr id="0" name="Picture 1" descr="image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 y="754"/>
                          <a:ext cx="179"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05" name="Object 13"/>
            <p:cNvGraphicFramePr>
              <a:graphicFrameLocks noChangeAspect="1"/>
            </p:cNvGraphicFramePr>
            <p:nvPr/>
          </p:nvGraphicFramePr>
          <p:xfrm>
            <a:off x="920" y="1481"/>
            <a:ext cx="209" cy="253"/>
          </p:xfrm>
          <a:graphic>
            <a:graphicData uri="http://schemas.openxmlformats.org/presentationml/2006/ole">
              <mc:AlternateContent xmlns:mc="http://schemas.openxmlformats.org/markup-compatibility/2006">
                <mc:Choice xmlns:v="urn:schemas-microsoft-com:vml" Requires="v">
                  <p:oleObj name="公式" r:id="rId4" imgW="4267200" imgH="5181600" progId="">
                    <p:embed/>
                  </p:oleObj>
                </mc:Choice>
                <mc:Fallback>
                  <p:oleObj name="公式" r:id="rId4" imgW="4267200" imgH="5181600" progId="">
                    <p:embed/>
                    <p:pic>
                      <p:nvPicPr>
                        <p:cNvPr id="0" name="Picture 2" descr="image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 y="1481"/>
                          <a:ext cx="209"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06" name="Object 14"/>
            <p:cNvGraphicFramePr>
              <a:graphicFrameLocks noChangeAspect="1"/>
            </p:cNvGraphicFramePr>
            <p:nvPr/>
          </p:nvGraphicFramePr>
          <p:xfrm>
            <a:off x="821" y="1183"/>
            <a:ext cx="199" cy="251"/>
          </p:xfrm>
          <a:graphic>
            <a:graphicData uri="http://schemas.openxmlformats.org/presentationml/2006/ole">
              <mc:AlternateContent xmlns:mc="http://schemas.openxmlformats.org/markup-compatibility/2006">
                <mc:Choice xmlns:v="urn:schemas-microsoft-com:vml" Requires="v">
                  <p:oleObj name="公式" r:id="rId6" imgW="3352800" imgH="4267200" progId="">
                    <p:embed/>
                  </p:oleObj>
                </mc:Choice>
                <mc:Fallback>
                  <p:oleObj name="公式" r:id="rId6" imgW="3352800" imgH="4267200" progId="">
                    <p:embed/>
                    <p:pic>
                      <p:nvPicPr>
                        <p:cNvPr id="0" name="Picture 3" descr="image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1" y="1183"/>
                          <a:ext cx="199"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07" name="Line 15"/>
            <p:cNvSpPr>
              <a:spLocks noChangeShapeType="1"/>
            </p:cNvSpPr>
            <p:nvPr/>
          </p:nvSpPr>
          <p:spPr bwMode="auto">
            <a:xfrm>
              <a:off x="3060" y="538"/>
              <a:ext cx="0" cy="1574"/>
            </a:xfrm>
            <a:prstGeom prst="line">
              <a:avLst/>
            </a:prstGeom>
            <a:noFill/>
            <a:ln w="28575">
              <a:solidFill>
                <a:schemeClr val="tx2"/>
              </a:solidFill>
              <a:round/>
            </a:ln>
          </p:spPr>
          <p:txBody>
            <a:bodyPr/>
            <a:lstStyle/>
            <a:p>
              <a:endParaRPr lang="zh-CN" altLang="en-US"/>
            </a:p>
          </p:txBody>
        </p:sp>
        <p:sp>
          <p:nvSpPr>
            <p:cNvPr id="136208" name="Line 16"/>
            <p:cNvSpPr>
              <a:spLocks noChangeShapeType="1"/>
            </p:cNvSpPr>
            <p:nvPr/>
          </p:nvSpPr>
          <p:spPr bwMode="auto">
            <a:xfrm flipV="1">
              <a:off x="1123" y="643"/>
              <a:ext cx="1937" cy="337"/>
            </a:xfrm>
            <a:prstGeom prst="line">
              <a:avLst/>
            </a:prstGeom>
            <a:noFill/>
            <a:ln w="19050">
              <a:solidFill>
                <a:srgbClr val="0000FF"/>
              </a:solidFill>
              <a:round/>
            </a:ln>
          </p:spPr>
          <p:txBody>
            <a:bodyPr/>
            <a:lstStyle/>
            <a:p>
              <a:endParaRPr lang="zh-CN" altLang="en-US"/>
            </a:p>
          </p:txBody>
        </p:sp>
        <p:sp>
          <p:nvSpPr>
            <p:cNvPr id="136209" name="Line 17"/>
            <p:cNvSpPr>
              <a:spLocks noChangeShapeType="1"/>
            </p:cNvSpPr>
            <p:nvPr/>
          </p:nvSpPr>
          <p:spPr bwMode="auto">
            <a:xfrm flipV="1">
              <a:off x="1123" y="643"/>
              <a:ext cx="1937" cy="882"/>
            </a:xfrm>
            <a:prstGeom prst="line">
              <a:avLst/>
            </a:prstGeom>
            <a:noFill/>
            <a:ln w="19050">
              <a:solidFill>
                <a:srgbClr val="0000FF"/>
              </a:solidFill>
              <a:round/>
            </a:ln>
            <a:effectLst/>
          </p:spPr>
          <p:txBody>
            <a:bodyPr/>
            <a:lstStyle/>
            <a:p>
              <a:endParaRPr lang="zh-CN" altLang="en-US"/>
            </a:p>
          </p:txBody>
        </p:sp>
        <p:sp>
          <p:nvSpPr>
            <p:cNvPr id="136210" name="Line 18"/>
            <p:cNvSpPr>
              <a:spLocks noChangeShapeType="1"/>
            </p:cNvSpPr>
            <p:nvPr/>
          </p:nvSpPr>
          <p:spPr bwMode="auto">
            <a:xfrm>
              <a:off x="730" y="1242"/>
              <a:ext cx="2663" cy="0"/>
            </a:xfrm>
            <a:prstGeom prst="line">
              <a:avLst/>
            </a:prstGeom>
            <a:noFill/>
            <a:ln w="9525">
              <a:solidFill>
                <a:schemeClr val="tx1"/>
              </a:solidFill>
              <a:prstDash val="lgDashDot"/>
              <a:round/>
            </a:ln>
          </p:spPr>
          <p:txBody>
            <a:bodyPr/>
            <a:lstStyle/>
            <a:p>
              <a:endParaRPr lang="zh-CN" altLang="en-US"/>
            </a:p>
          </p:txBody>
        </p:sp>
        <p:sp>
          <p:nvSpPr>
            <p:cNvPr id="136211" name="Line 19"/>
            <p:cNvSpPr>
              <a:spLocks noChangeShapeType="1"/>
            </p:cNvSpPr>
            <p:nvPr/>
          </p:nvSpPr>
          <p:spPr bwMode="auto">
            <a:xfrm flipV="1">
              <a:off x="1133" y="643"/>
              <a:ext cx="1927" cy="599"/>
            </a:xfrm>
            <a:prstGeom prst="line">
              <a:avLst/>
            </a:prstGeom>
            <a:noFill/>
            <a:ln w="12700">
              <a:solidFill>
                <a:schemeClr val="tx1"/>
              </a:solidFill>
              <a:prstDash val="lgDash"/>
              <a:round/>
            </a:ln>
          </p:spPr>
          <p:txBody>
            <a:bodyPr/>
            <a:lstStyle/>
            <a:p>
              <a:endParaRPr lang="zh-CN" altLang="en-US"/>
            </a:p>
          </p:txBody>
        </p:sp>
        <p:sp>
          <p:nvSpPr>
            <p:cNvPr id="136212" name="Line 20"/>
            <p:cNvSpPr>
              <a:spLocks noChangeShapeType="1"/>
            </p:cNvSpPr>
            <p:nvPr/>
          </p:nvSpPr>
          <p:spPr bwMode="auto">
            <a:xfrm>
              <a:off x="1163" y="1023"/>
              <a:ext cx="192" cy="413"/>
            </a:xfrm>
            <a:prstGeom prst="line">
              <a:avLst/>
            </a:prstGeom>
            <a:noFill/>
            <a:ln w="9525">
              <a:solidFill>
                <a:schemeClr val="tx1"/>
              </a:solidFill>
              <a:prstDash val="dash"/>
              <a:round/>
            </a:ln>
          </p:spPr>
          <p:txBody>
            <a:bodyPr/>
            <a:lstStyle/>
            <a:p>
              <a:endParaRPr lang="zh-CN" altLang="en-US"/>
            </a:p>
          </p:txBody>
        </p:sp>
        <p:sp>
          <p:nvSpPr>
            <p:cNvPr id="136213" name="Line 21"/>
            <p:cNvSpPr>
              <a:spLocks noChangeShapeType="1"/>
            </p:cNvSpPr>
            <p:nvPr/>
          </p:nvSpPr>
          <p:spPr bwMode="auto">
            <a:xfrm flipV="1">
              <a:off x="1849" y="831"/>
              <a:ext cx="141" cy="22"/>
            </a:xfrm>
            <a:prstGeom prst="line">
              <a:avLst/>
            </a:prstGeom>
            <a:noFill/>
            <a:ln w="19050">
              <a:solidFill>
                <a:srgbClr val="0000FF"/>
              </a:solidFill>
              <a:round/>
              <a:tailEnd type="stealth" w="med" len="lg"/>
            </a:ln>
          </p:spPr>
          <p:txBody>
            <a:bodyPr/>
            <a:lstStyle/>
            <a:p>
              <a:endParaRPr lang="zh-CN" altLang="en-US"/>
            </a:p>
          </p:txBody>
        </p:sp>
        <p:sp>
          <p:nvSpPr>
            <p:cNvPr id="136214" name="Line 22"/>
            <p:cNvSpPr>
              <a:spLocks noChangeShapeType="1"/>
            </p:cNvSpPr>
            <p:nvPr/>
          </p:nvSpPr>
          <p:spPr bwMode="auto">
            <a:xfrm flipV="1">
              <a:off x="2029" y="1029"/>
              <a:ext cx="180" cy="84"/>
            </a:xfrm>
            <a:prstGeom prst="line">
              <a:avLst/>
            </a:prstGeom>
            <a:noFill/>
            <a:ln w="19050">
              <a:solidFill>
                <a:srgbClr val="0000FF"/>
              </a:solidFill>
              <a:round/>
              <a:tailEnd type="stealth" w="med" len="lg"/>
            </a:ln>
            <a:effectLst/>
          </p:spPr>
          <p:txBody>
            <a:bodyPr/>
            <a:lstStyle/>
            <a:p>
              <a:endParaRPr lang="zh-CN" altLang="en-US"/>
            </a:p>
          </p:txBody>
        </p:sp>
        <p:sp>
          <p:nvSpPr>
            <p:cNvPr id="136215" name="Line 23"/>
            <p:cNvSpPr>
              <a:spLocks noChangeShapeType="1"/>
            </p:cNvSpPr>
            <p:nvPr/>
          </p:nvSpPr>
          <p:spPr bwMode="auto">
            <a:xfrm>
              <a:off x="2334" y="1692"/>
              <a:ext cx="726" cy="0"/>
            </a:xfrm>
            <a:prstGeom prst="line">
              <a:avLst/>
            </a:prstGeom>
            <a:noFill/>
            <a:ln w="6350">
              <a:solidFill>
                <a:schemeClr val="tx1"/>
              </a:solidFill>
              <a:round/>
              <a:headEnd type="none" w="sm" len="sm"/>
              <a:tailEnd type="arrow" w="med" len="lg"/>
            </a:ln>
            <a:effectLst/>
          </p:spPr>
          <p:txBody>
            <a:bodyPr/>
            <a:lstStyle/>
            <a:p>
              <a:endParaRPr lang="zh-CN" altLang="en-US"/>
            </a:p>
          </p:txBody>
        </p:sp>
        <p:sp>
          <p:nvSpPr>
            <p:cNvPr id="136216" name="Line 24"/>
            <p:cNvSpPr>
              <a:spLocks noChangeShapeType="1"/>
            </p:cNvSpPr>
            <p:nvPr/>
          </p:nvSpPr>
          <p:spPr bwMode="auto">
            <a:xfrm flipH="1">
              <a:off x="1123" y="1692"/>
              <a:ext cx="726" cy="0"/>
            </a:xfrm>
            <a:prstGeom prst="line">
              <a:avLst/>
            </a:prstGeom>
            <a:noFill/>
            <a:ln w="6350">
              <a:solidFill>
                <a:schemeClr val="tx1"/>
              </a:solidFill>
              <a:round/>
              <a:headEnd type="none" w="sm" len="sm"/>
              <a:tailEnd type="arrow" w="med" len="lg"/>
            </a:ln>
          </p:spPr>
          <p:txBody>
            <a:bodyPr/>
            <a:lstStyle/>
            <a:p>
              <a:endParaRPr lang="zh-CN" altLang="en-US"/>
            </a:p>
          </p:txBody>
        </p:sp>
        <p:graphicFrame>
          <p:nvGraphicFramePr>
            <p:cNvPr id="136217" name="Object 25"/>
            <p:cNvGraphicFramePr>
              <a:graphicFrameLocks noChangeAspect="1"/>
            </p:cNvGraphicFramePr>
            <p:nvPr/>
          </p:nvGraphicFramePr>
          <p:xfrm>
            <a:off x="2245" y="935"/>
            <a:ext cx="194" cy="300"/>
          </p:xfrm>
          <a:graphic>
            <a:graphicData uri="http://schemas.openxmlformats.org/presentationml/2006/ole">
              <mc:AlternateContent xmlns:mc="http://schemas.openxmlformats.org/markup-compatibility/2006">
                <mc:Choice xmlns:v="urn:schemas-microsoft-com:vml" Requires="v">
                  <p:oleObj name="公式" r:id="rId8" imgW="3352800" imgH="5181600" progId="">
                    <p:embed/>
                  </p:oleObj>
                </mc:Choice>
                <mc:Fallback>
                  <p:oleObj name="公式" r:id="rId8" imgW="3352800" imgH="5181600" progId="">
                    <p:embed/>
                    <p:pic>
                      <p:nvPicPr>
                        <p:cNvPr id="0" name="Picture 4" descr="image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5" y="935"/>
                          <a:ext cx="194"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18" name="Object 26"/>
            <p:cNvGraphicFramePr>
              <a:graphicFrameLocks noChangeAspect="1"/>
            </p:cNvGraphicFramePr>
            <p:nvPr/>
          </p:nvGraphicFramePr>
          <p:xfrm>
            <a:off x="1496" y="1080"/>
            <a:ext cx="131" cy="183"/>
          </p:xfrm>
          <a:graphic>
            <a:graphicData uri="http://schemas.openxmlformats.org/presentationml/2006/ole">
              <mc:AlternateContent xmlns:mc="http://schemas.openxmlformats.org/markup-compatibility/2006">
                <mc:Choice xmlns:v="urn:schemas-microsoft-com:vml" Requires="v">
                  <p:oleObj name="公式" r:id="rId10" imgW="3048000" imgH="4267200" progId="">
                    <p:embed/>
                  </p:oleObj>
                </mc:Choice>
                <mc:Fallback>
                  <p:oleObj name="公式" r:id="rId10" imgW="3048000" imgH="4267200" progId="">
                    <p:embed/>
                    <p:pic>
                      <p:nvPicPr>
                        <p:cNvPr id="0" name="Picture 5" descr="image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6" y="1080"/>
                          <a:ext cx="131"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19" name="Object 27"/>
            <p:cNvGraphicFramePr>
              <a:graphicFrameLocks noChangeAspect="1"/>
            </p:cNvGraphicFramePr>
            <p:nvPr/>
          </p:nvGraphicFramePr>
          <p:xfrm>
            <a:off x="1970" y="1587"/>
            <a:ext cx="230" cy="227"/>
          </p:xfrm>
          <a:graphic>
            <a:graphicData uri="http://schemas.openxmlformats.org/presentationml/2006/ole">
              <mc:AlternateContent xmlns:mc="http://schemas.openxmlformats.org/markup-compatibility/2006">
                <mc:Choice xmlns:v="urn:schemas-microsoft-com:vml" Requires="v">
                  <p:oleObj name="公式" r:id="rId12" imgW="3962400" imgH="3962400" progId="">
                    <p:embed/>
                  </p:oleObj>
                </mc:Choice>
                <mc:Fallback>
                  <p:oleObj name="公式" r:id="rId12" imgW="3962400" imgH="3962400" progId="">
                    <p:embed/>
                    <p:pic>
                      <p:nvPicPr>
                        <p:cNvPr id="0" name="Picture 6" descr="image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70" y="1587"/>
                          <a:ext cx="230"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20" name="Line 28"/>
            <p:cNvSpPr>
              <a:spLocks noChangeShapeType="1"/>
            </p:cNvSpPr>
            <p:nvPr/>
          </p:nvSpPr>
          <p:spPr bwMode="auto">
            <a:xfrm>
              <a:off x="3060" y="643"/>
              <a:ext cx="121" cy="0"/>
            </a:xfrm>
            <a:prstGeom prst="line">
              <a:avLst/>
            </a:prstGeom>
            <a:noFill/>
            <a:ln w="9525">
              <a:solidFill>
                <a:schemeClr val="tx1"/>
              </a:solidFill>
              <a:round/>
            </a:ln>
          </p:spPr>
          <p:txBody>
            <a:bodyPr/>
            <a:lstStyle/>
            <a:p>
              <a:endParaRPr lang="zh-CN" altLang="en-US"/>
            </a:p>
          </p:txBody>
        </p:sp>
        <p:sp>
          <p:nvSpPr>
            <p:cNvPr id="136221" name="Line 29"/>
            <p:cNvSpPr>
              <a:spLocks noChangeShapeType="1"/>
            </p:cNvSpPr>
            <p:nvPr/>
          </p:nvSpPr>
          <p:spPr bwMode="auto">
            <a:xfrm>
              <a:off x="3130" y="649"/>
              <a:ext cx="0" cy="589"/>
            </a:xfrm>
            <a:prstGeom prst="line">
              <a:avLst/>
            </a:prstGeom>
            <a:noFill/>
            <a:ln w="6350">
              <a:solidFill>
                <a:schemeClr val="tx1"/>
              </a:solidFill>
              <a:round/>
              <a:headEnd type="arrow" w="med" len="lg"/>
              <a:tailEnd type="arrow" w="med" len="lg"/>
            </a:ln>
          </p:spPr>
          <p:txBody>
            <a:bodyPr/>
            <a:lstStyle/>
            <a:p>
              <a:endParaRPr lang="zh-CN" altLang="en-US"/>
            </a:p>
          </p:txBody>
        </p:sp>
        <p:graphicFrame>
          <p:nvGraphicFramePr>
            <p:cNvPr id="136222" name="Object 30"/>
            <p:cNvGraphicFramePr>
              <a:graphicFrameLocks noChangeAspect="1"/>
            </p:cNvGraphicFramePr>
            <p:nvPr/>
          </p:nvGraphicFramePr>
          <p:xfrm>
            <a:off x="3061" y="436"/>
            <a:ext cx="205" cy="221"/>
          </p:xfrm>
          <a:graphic>
            <a:graphicData uri="http://schemas.openxmlformats.org/presentationml/2006/ole">
              <mc:AlternateContent xmlns:mc="http://schemas.openxmlformats.org/markup-compatibility/2006">
                <mc:Choice xmlns:v="urn:schemas-microsoft-com:vml" Requires="v">
                  <p:oleObj name="公式" r:id="rId14" imgW="3657600" imgH="3962400" progId="">
                    <p:embed/>
                  </p:oleObj>
                </mc:Choice>
                <mc:Fallback>
                  <p:oleObj name="公式" r:id="rId14" imgW="3657600" imgH="3962400" progId="">
                    <p:embed/>
                    <p:pic>
                      <p:nvPicPr>
                        <p:cNvPr id="0" name="Picture 7" descr="image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61" y="436"/>
                          <a:ext cx="205"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23" name="Object 31"/>
            <p:cNvGraphicFramePr>
              <a:graphicFrameLocks noChangeAspect="1"/>
            </p:cNvGraphicFramePr>
            <p:nvPr/>
          </p:nvGraphicFramePr>
          <p:xfrm>
            <a:off x="3060" y="1273"/>
            <a:ext cx="218" cy="252"/>
          </p:xfrm>
          <a:graphic>
            <a:graphicData uri="http://schemas.openxmlformats.org/presentationml/2006/ole">
              <mc:AlternateContent xmlns:mc="http://schemas.openxmlformats.org/markup-compatibility/2006">
                <mc:Choice xmlns:v="urn:schemas-microsoft-com:vml" Requires="v">
                  <p:oleObj name="公式" r:id="rId16" imgW="3657600" imgH="4267200" progId="">
                    <p:embed/>
                  </p:oleObj>
                </mc:Choice>
                <mc:Fallback>
                  <p:oleObj name="公式" r:id="rId16" imgW="3657600" imgH="4267200" progId="">
                    <p:embed/>
                    <p:pic>
                      <p:nvPicPr>
                        <p:cNvPr id="0" name="Picture 8" descr="image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60" y="1273"/>
                          <a:ext cx="218"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24" name="Object 32"/>
            <p:cNvGraphicFramePr>
              <a:graphicFrameLocks noChangeAspect="1"/>
            </p:cNvGraphicFramePr>
            <p:nvPr/>
          </p:nvGraphicFramePr>
          <p:xfrm>
            <a:off x="3130" y="851"/>
            <a:ext cx="201" cy="220"/>
          </p:xfrm>
          <a:graphic>
            <a:graphicData uri="http://schemas.openxmlformats.org/presentationml/2006/ole">
              <mc:AlternateContent xmlns:mc="http://schemas.openxmlformats.org/markup-compatibility/2006">
                <mc:Choice xmlns:v="urn:schemas-microsoft-com:vml" Requires="v">
                  <p:oleObj name="公式" r:id="rId18" imgW="3048000" imgH="3352800" progId="">
                    <p:embed/>
                  </p:oleObj>
                </mc:Choice>
                <mc:Fallback>
                  <p:oleObj name="公式" r:id="rId18" imgW="3048000" imgH="3352800" progId="">
                    <p:embed/>
                    <p:pic>
                      <p:nvPicPr>
                        <p:cNvPr id="0" name="Picture 9" descr="image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30" y="851"/>
                          <a:ext cx="201"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25" name="Arc 33"/>
            <p:cNvSpPr/>
            <p:nvPr/>
          </p:nvSpPr>
          <p:spPr bwMode="auto">
            <a:xfrm>
              <a:off x="1257" y="1148"/>
              <a:ext cx="212" cy="87"/>
            </a:xfrm>
            <a:custGeom>
              <a:avLst/>
              <a:gdLst>
                <a:gd name="G0" fmla="+- 0 0 0"/>
                <a:gd name="G1" fmla="+- 7417 0 0"/>
                <a:gd name="G2" fmla="+- 21600 0 0"/>
                <a:gd name="T0" fmla="*/ 20286 w 21600"/>
                <a:gd name="T1" fmla="*/ 0 h 8901"/>
                <a:gd name="T2" fmla="*/ 21549 w 21600"/>
                <a:gd name="T3" fmla="*/ 8901 h 8901"/>
                <a:gd name="T4" fmla="*/ 0 w 21600"/>
                <a:gd name="T5" fmla="*/ 7417 h 8901"/>
              </a:gdLst>
              <a:ahLst/>
              <a:cxnLst>
                <a:cxn ang="0">
                  <a:pos x="T0" y="T1"/>
                </a:cxn>
                <a:cxn ang="0">
                  <a:pos x="T2" y="T3"/>
                </a:cxn>
                <a:cxn ang="0">
                  <a:pos x="T4" y="T5"/>
                </a:cxn>
              </a:cxnLst>
              <a:rect l="0" t="0" r="r" b="b"/>
              <a:pathLst>
                <a:path w="21600" h="8901" fill="none" extrusionOk="0">
                  <a:moveTo>
                    <a:pt x="20286" y="-1"/>
                  </a:moveTo>
                  <a:cubicBezTo>
                    <a:pt x="21155" y="2376"/>
                    <a:pt x="21600" y="4886"/>
                    <a:pt x="21600" y="7417"/>
                  </a:cubicBezTo>
                  <a:cubicBezTo>
                    <a:pt x="21600" y="7912"/>
                    <a:pt x="21582" y="8407"/>
                    <a:pt x="21548" y="8900"/>
                  </a:cubicBezTo>
                </a:path>
                <a:path w="21600" h="8901" stroke="0" extrusionOk="0">
                  <a:moveTo>
                    <a:pt x="20286" y="-1"/>
                  </a:moveTo>
                  <a:cubicBezTo>
                    <a:pt x="21155" y="2376"/>
                    <a:pt x="21600" y="4886"/>
                    <a:pt x="21600" y="7417"/>
                  </a:cubicBezTo>
                  <a:cubicBezTo>
                    <a:pt x="21600" y="7912"/>
                    <a:pt x="21582" y="8407"/>
                    <a:pt x="21548" y="8900"/>
                  </a:cubicBezTo>
                  <a:lnTo>
                    <a:pt x="0" y="7417"/>
                  </a:lnTo>
                  <a:close/>
                </a:path>
              </a:pathLst>
            </a:custGeom>
            <a:noFill/>
            <a:ln w="19050">
              <a:solidFill>
                <a:schemeClr val="tx1"/>
              </a:solidFill>
              <a:round/>
            </a:ln>
          </p:spPr>
          <p:txBody>
            <a:bodyPr/>
            <a:lstStyle/>
            <a:p>
              <a:endParaRPr lang="zh-CN" altLang="en-US"/>
            </a:p>
          </p:txBody>
        </p:sp>
        <p:graphicFrame>
          <p:nvGraphicFramePr>
            <p:cNvPr id="136226" name="Object 34"/>
            <p:cNvGraphicFramePr>
              <a:graphicFrameLocks noChangeAspect="1"/>
            </p:cNvGraphicFramePr>
            <p:nvPr/>
          </p:nvGraphicFramePr>
          <p:xfrm>
            <a:off x="1629" y="554"/>
            <a:ext cx="200" cy="340"/>
          </p:xfrm>
          <a:graphic>
            <a:graphicData uri="http://schemas.openxmlformats.org/presentationml/2006/ole">
              <mc:AlternateContent xmlns:mc="http://schemas.openxmlformats.org/markup-compatibility/2006">
                <mc:Choice xmlns:v="urn:schemas-microsoft-com:vml" Requires="v">
                  <p:oleObj name="公式" r:id="rId20" imgW="3048000" imgH="5181600" progId="">
                    <p:embed/>
                  </p:oleObj>
                </mc:Choice>
                <mc:Fallback>
                  <p:oleObj name="公式" r:id="rId20" imgW="3048000" imgH="5181600" progId="">
                    <p:embed/>
                    <p:pic>
                      <p:nvPicPr>
                        <p:cNvPr id="0" name="Picture 10" descr="image5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29" y="554"/>
                          <a:ext cx="200"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6227" name="Group 35"/>
            <p:cNvGrpSpPr/>
            <p:nvPr/>
          </p:nvGrpSpPr>
          <p:grpSpPr bwMode="auto">
            <a:xfrm>
              <a:off x="3729" y="692"/>
              <a:ext cx="1166" cy="1228"/>
              <a:chOff x="3729" y="692"/>
              <a:chExt cx="1166" cy="1228"/>
            </a:xfrm>
          </p:grpSpPr>
          <p:grpSp>
            <p:nvGrpSpPr>
              <p:cNvPr id="136228" name="Group 36"/>
              <p:cNvGrpSpPr/>
              <p:nvPr/>
            </p:nvGrpSpPr>
            <p:grpSpPr bwMode="auto">
              <a:xfrm>
                <a:off x="4028" y="692"/>
                <a:ext cx="0" cy="1228"/>
                <a:chOff x="2520" y="2064"/>
                <a:chExt cx="0" cy="1827"/>
              </a:xfrm>
            </p:grpSpPr>
            <p:sp>
              <p:nvSpPr>
                <p:cNvPr id="136229" name="Line 37"/>
                <p:cNvSpPr>
                  <a:spLocks noChangeShapeType="1"/>
                </p:cNvSpPr>
                <p:nvPr/>
              </p:nvSpPr>
              <p:spPr bwMode="auto">
                <a:xfrm>
                  <a:off x="2520" y="2064"/>
                  <a:ext cx="0" cy="468"/>
                </a:xfrm>
                <a:prstGeom prst="line">
                  <a:avLst/>
                </a:prstGeom>
                <a:noFill/>
                <a:ln w="38100">
                  <a:solidFill>
                    <a:srgbClr val="FF7C80"/>
                  </a:solidFill>
                  <a:round/>
                </a:ln>
                <a:effectLst/>
              </p:spPr>
              <p:txBody>
                <a:bodyPr/>
                <a:lstStyle/>
                <a:p>
                  <a:endParaRPr lang="zh-CN" altLang="en-US"/>
                </a:p>
              </p:txBody>
            </p:sp>
            <p:sp>
              <p:nvSpPr>
                <p:cNvPr id="136230" name="Line 38"/>
                <p:cNvSpPr>
                  <a:spLocks noChangeShapeType="1"/>
                </p:cNvSpPr>
                <p:nvPr/>
              </p:nvSpPr>
              <p:spPr bwMode="auto">
                <a:xfrm>
                  <a:off x="2520" y="3423"/>
                  <a:ext cx="0" cy="468"/>
                </a:xfrm>
                <a:prstGeom prst="line">
                  <a:avLst/>
                </a:prstGeom>
                <a:noFill/>
                <a:ln w="38100">
                  <a:solidFill>
                    <a:srgbClr val="FF7C80"/>
                  </a:solidFill>
                  <a:round/>
                </a:ln>
              </p:spPr>
              <p:txBody>
                <a:bodyPr/>
                <a:lstStyle/>
                <a:p>
                  <a:endParaRPr lang="zh-CN" altLang="en-US"/>
                </a:p>
              </p:txBody>
            </p:sp>
            <p:sp>
              <p:nvSpPr>
                <p:cNvPr id="136231" name="Line 39"/>
                <p:cNvSpPr>
                  <a:spLocks noChangeShapeType="1"/>
                </p:cNvSpPr>
                <p:nvPr/>
              </p:nvSpPr>
              <p:spPr bwMode="auto">
                <a:xfrm>
                  <a:off x="2520" y="2640"/>
                  <a:ext cx="0" cy="672"/>
                </a:xfrm>
                <a:prstGeom prst="line">
                  <a:avLst/>
                </a:prstGeom>
                <a:noFill/>
                <a:ln w="38100">
                  <a:solidFill>
                    <a:srgbClr val="FF7C80"/>
                  </a:solidFill>
                  <a:round/>
                </a:ln>
              </p:spPr>
              <p:txBody>
                <a:bodyPr/>
                <a:lstStyle/>
                <a:p>
                  <a:endParaRPr lang="zh-CN" altLang="en-US"/>
                </a:p>
              </p:txBody>
            </p:sp>
          </p:grpSp>
          <p:sp>
            <p:nvSpPr>
              <p:cNvPr id="136232" name="Line 40"/>
              <p:cNvSpPr>
                <a:spLocks noChangeShapeType="1"/>
              </p:cNvSpPr>
              <p:nvPr/>
            </p:nvSpPr>
            <p:spPr bwMode="auto">
              <a:xfrm flipH="1">
                <a:off x="3826" y="1573"/>
                <a:ext cx="168" cy="1"/>
              </a:xfrm>
              <a:prstGeom prst="line">
                <a:avLst/>
              </a:prstGeom>
              <a:noFill/>
              <a:ln w="9525">
                <a:solidFill>
                  <a:schemeClr val="tx1"/>
                </a:solidFill>
                <a:round/>
              </a:ln>
            </p:spPr>
            <p:txBody>
              <a:bodyPr/>
              <a:lstStyle/>
              <a:p>
                <a:endParaRPr lang="zh-CN" altLang="en-US"/>
              </a:p>
            </p:txBody>
          </p:sp>
          <p:sp>
            <p:nvSpPr>
              <p:cNvPr id="136233" name="Line 41"/>
              <p:cNvSpPr>
                <a:spLocks noChangeShapeType="1"/>
              </p:cNvSpPr>
              <p:nvPr/>
            </p:nvSpPr>
            <p:spPr bwMode="auto">
              <a:xfrm flipH="1">
                <a:off x="3816" y="1039"/>
                <a:ext cx="168" cy="0"/>
              </a:xfrm>
              <a:prstGeom prst="line">
                <a:avLst/>
              </a:prstGeom>
              <a:noFill/>
              <a:ln w="9525">
                <a:solidFill>
                  <a:schemeClr val="tx1"/>
                </a:solidFill>
                <a:round/>
              </a:ln>
            </p:spPr>
            <p:txBody>
              <a:bodyPr/>
              <a:lstStyle/>
              <a:p>
                <a:endParaRPr lang="zh-CN" altLang="en-US"/>
              </a:p>
            </p:txBody>
          </p:sp>
          <p:sp>
            <p:nvSpPr>
              <p:cNvPr id="136234" name="Line 42"/>
              <p:cNvSpPr>
                <a:spLocks noChangeShapeType="1"/>
              </p:cNvSpPr>
              <p:nvPr/>
            </p:nvSpPr>
            <p:spPr bwMode="auto">
              <a:xfrm>
                <a:off x="3915" y="1023"/>
                <a:ext cx="1" cy="564"/>
              </a:xfrm>
              <a:prstGeom prst="line">
                <a:avLst/>
              </a:prstGeom>
              <a:noFill/>
              <a:ln w="9525">
                <a:solidFill>
                  <a:schemeClr val="tx1"/>
                </a:solidFill>
                <a:round/>
                <a:headEnd type="arrow" w="med" len="lg"/>
                <a:tailEnd type="arrow" w="med" len="lg"/>
              </a:ln>
            </p:spPr>
            <p:txBody>
              <a:bodyPr/>
              <a:lstStyle/>
              <a:p>
                <a:endParaRPr lang="zh-CN" altLang="en-US"/>
              </a:p>
            </p:txBody>
          </p:sp>
          <p:graphicFrame>
            <p:nvGraphicFramePr>
              <p:cNvPr id="136235" name="Object 43"/>
              <p:cNvGraphicFramePr>
                <a:graphicFrameLocks noChangeAspect="1"/>
              </p:cNvGraphicFramePr>
              <p:nvPr/>
            </p:nvGraphicFramePr>
            <p:xfrm>
              <a:off x="3822" y="765"/>
              <a:ext cx="203" cy="288"/>
            </p:xfrm>
            <a:graphic>
              <a:graphicData uri="http://schemas.openxmlformats.org/presentationml/2006/ole">
                <mc:AlternateContent xmlns:mc="http://schemas.openxmlformats.org/markup-compatibility/2006">
                  <mc:Choice xmlns:v="urn:schemas-microsoft-com:vml" Requires="v">
                    <p:oleObj name="公式" r:id="rId22" imgW="3657600" imgH="5181600" progId="">
                      <p:embed/>
                    </p:oleObj>
                  </mc:Choice>
                  <mc:Fallback>
                    <p:oleObj name="公式" r:id="rId22" imgW="3657600" imgH="5181600" progId="">
                      <p:embed/>
                      <p:pic>
                        <p:nvPicPr>
                          <p:cNvPr id="0" name="Picture 11" descr="image5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22" y="765"/>
                            <a:ext cx="203"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36" name="Object 44"/>
              <p:cNvGraphicFramePr>
                <a:graphicFrameLocks noChangeAspect="1"/>
              </p:cNvGraphicFramePr>
              <p:nvPr/>
            </p:nvGraphicFramePr>
            <p:xfrm>
              <a:off x="3787" y="1543"/>
              <a:ext cx="249" cy="303"/>
            </p:xfrm>
            <a:graphic>
              <a:graphicData uri="http://schemas.openxmlformats.org/presentationml/2006/ole">
                <mc:AlternateContent xmlns:mc="http://schemas.openxmlformats.org/markup-compatibility/2006">
                  <mc:Choice xmlns:v="urn:schemas-microsoft-com:vml" Requires="v">
                    <p:oleObj name="公式" r:id="rId24" imgW="4267200" imgH="5181600" progId="">
                      <p:embed/>
                    </p:oleObj>
                  </mc:Choice>
                  <mc:Fallback>
                    <p:oleObj name="公式" r:id="rId24" imgW="4267200" imgH="5181600" progId="">
                      <p:embed/>
                      <p:pic>
                        <p:nvPicPr>
                          <p:cNvPr id="0" name="Picture 12" descr="image5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87" y="1543"/>
                            <a:ext cx="249"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37" name="Object 45"/>
              <p:cNvGraphicFramePr>
                <a:graphicFrameLocks noChangeAspect="1"/>
              </p:cNvGraphicFramePr>
              <p:nvPr/>
            </p:nvGraphicFramePr>
            <p:xfrm>
              <a:off x="3729" y="1142"/>
              <a:ext cx="195" cy="247"/>
            </p:xfrm>
            <a:graphic>
              <a:graphicData uri="http://schemas.openxmlformats.org/presentationml/2006/ole">
                <mc:AlternateContent xmlns:mc="http://schemas.openxmlformats.org/markup-compatibility/2006">
                  <mc:Choice xmlns:v="urn:schemas-microsoft-com:vml" Requires="v">
                    <p:oleObj name="公式" r:id="rId26" imgW="3352800" imgH="4267200" progId="">
                      <p:embed/>
                    </p:oleObj>
                  </mc:Choice>
                  <mc:Fallback>
                    <p:oleObj name="公式" r:id="rId26" imgW="3352800" imgH="4267200" progId="">
                      <p:embed/>
                      <p:pic>
                        <p:nvPicPr>
                          <p:cNvPr id="0" name="Picture 13" descr="image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9" y="1142"/>
                            <a:ext cx="195"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38" name="Line 46"/>
              <p:cNvSpPr>
                <a:spLocks noChangeShapeType="1"/>
              </p:cNvSpPr>
              <p:nvPr/>
            </p:nvSpPr>
            <p:spPr bwMode="auto">
              <a:xfrm flipV="1">
                <a:off x="4048" y="1353"/>
                <a:ext cx="847" cy="210"/>
              </a:xfrm>
              <a:prstGeom prst="line">
                <a:avLst/>
              </a:prstGeom>
              <a:noFill/>
              <a:ln w="19050">
                <a:solidFill>
                  <a:srgbClr val="0000FF"/>
                </a:solidFill>
                <a:round/>
                <a:tailEnd type="stealth" w="med" len="lg"/>
              </a:ln>
              <a:effectLst/>
            </p:spPr>
            <p:txBody>
              <a:bodyPr/>
              <a:lstStyle/>
              <a:p>
                <a:endParaRPr lang="zh-CN" altLang="en-US"/>
              </a:p>
            </p:txBody>
          </p:sp>
          <p:sp>
            <p:nvSpPr>
              <p:cNvPr id="136239" name="Line 47"/>
              <p:cNvSpPr>
                <a:spLocks noChangeShapeType="1"/>
              </p:cNvSpPr>
              <p:nvPr/>
            </p:nvSpPr>
            <p:spPr bwMode="auto">
              <a:xfrm flipV="1">
                <a:off x="4038" y="833"/>
                <a:ext cx="847" cy="210"/>
              </a:xfrm>
              <a:prstGeom prst="line">
                <a:avLst/>
              </a:prstGeom>
              <a:noFill/>
              <a:ln w="19050">
                <a:solidFill>
                  <a:srgbClr val="0000FF"/>
                </a:solidFill>
                <a:round/>
                <a:tailEnd type="stealth" w="med" len="lg"/>
              </a:ln>
            </p:spPr>
            <p:txBody>
              <a:bodyPr/>
              <a:lstStyle/>
              <a:p>
                <a:endParaRPr lang="zh-CN" altLang="en-US"/>
              </a:p>
            </p:txBody>
          </p:sp>
          <p:sp>
            <p:nvSpPr>
              <p:cNvPr id="136240" name="Line 48"/>
              <p:cNvSpPr>
                <a:spLocks noChangeShapeType="1"/>
              </p:cNvSpPr>
              <p:nvPr/>
            </p:nvSpPr>
            <p:spPr bwMode="auto">
              <a:xfrm>
                <a:off x="4048" y="1057"/>
                <a:ext cx="131" cy="486"/>
              </a:xfrm>
              <a:prstGeom prst="line">
                <a:avLst/>
              </a:prstGeom>
              <a:noFill/>
              <a:ln w="9525">
                <a:solidFill>
                  <a:schemeClr val="tx1"/>
                </a:solidFill>
                <a:prstDash val="dash"/>
                <a:round/>
              </a:ln>
            </p:spPr>
            <p:txBody>
              <a:bodyPr/>
              <a:lstStyle/>
              <a:p>
                <a:endParaRPr lang="zh-CN" altLang="en-US"/>
              </a:p>
            </p:txBody>
          </p:sp>
          <p:graphicFrame>
            <p:nvGraphicFramePr>
              <p:cNvPr id="136241" name="Object 49"/>
              <p:cNvGraphicFramePr>
                <a:graphicFrameLocks noChangeAspect="1"/>
              </p:cNvGraphicFramePr>
              <p:nvPr/>
            </p:nvGraphicFramePr>
            <p:xfrm>
              <a:off x="4014" y="1616"/>
              <a:ext cx="617" cy="245"/>
            </p:xfrm>
            <a:graphic>
              <a:graphicData uri="http://schemas.openxmlformats.org/presentationml/2006/ole">
                <mc:AlternateContent xmlns:mc="http://schemas.openxmlformats.org/markup-compatibility/2006">
                  <mc:Choice xmlns:v="urn:schemas-microsoft-com:vml" Requires="v">
                    <p:oleObj name="公式" r:id="rId27" imgW="10668000" imgH="4267200" progId="">
                      <p:embed/>
                    </p:oleObj>
                  </mc:Choice>
                  <mc:Fallback>
                    <p:oleObj name="公式" r:id="rId27" imgW="10668000" imgH="4267200" progId="">
                      <p:embed/>
                      <p:pic>
                        <p:nvPicPr>
                          <p:cNvPr id="0" name="Picture 14" descr="image5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14" y="1616"/>
                            <a:ext cx="617"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42" name="Line 50"/>
              <p:cNvSpPr>
                <a:spLocks noChangeShapeType="1"/>
              </p:cNvSpPr>
              <p:nvPr/>
            </p:nvSpPr>
            <p:spPr bwMode="auto">
              <a:xfrm>
                <a:off x="4182" y="1536"/>
                <a:ext cx="23" cy="93"/>
              </a:xfrm>
              <a:prstGeom prst="line">
                <a:avLst/>
              </a:prstGeom>
              <a:noFill/>
              <a:ln w="9525">
                <a:solidFill>
                  <a:schemeClr val="tx1"/>
                </a:solidFill>
                <a:round/>
              </a:ln>
            </p:spPr>
            <p:txBody>
              <a:bodyPr/>
              <a:lstStyle/>
              <a:p>
                <a:endParaRPr lang="zh-CN" altLang="en-US"/>
              </a:p>
            </p:txBody>
          </p:sp>
          <p:sp>
            <p:nvSpPr>
              <p:cNvPr id="136243" name="Line 51"/>
              <p:cNvSpPr>
                <a:spLocks noChangeShapeType="1"/>
              </p:cNvSpPr>
              <p:nvPr/>
            </p:nvSpPr>
            <p:spPr bwMode="auto">
              <a:xfrm>
                <a:off x="4050" y="1568"/>
                <a:ext cx="24" cy="93"/>
              </a:xfrm>
              <a:prstGeom prst="line">
                <a:avLst/>
              </a:prstGeom>
              <a:noFill/>
              <a:ln w="9525">
                <a:solidFill>
                  <a:schemeClr val="tx1"/>
                </a:solidFill>
                <a:round/>
              </a:ln>
            </p:spPr>
            <p:txBody>
              <a:bodyPr/>
              <a:lstStyle/>
              <a:p>
                <a:endParaRPr lang="zh-CN" altLang="en-US"/>
              </a:p>
            </p:txBody>
          </p:sp>
          <p:sp>
            <p:nvSpPr>
              <p:cNvPr id="136244" name="Line 52"/>
              <p:cNvSpPr>
                <a:spLocks noChangeAspect="1" noChangeShapeType="1"/>
              </p:cNvSpPr>
              <p:nvPr/>
            </p:nvSpPr>
            <p:spPr bwMode="auto">
              <a:xfrm rot="-984182">
                <a:off x="4043" y="1605"/>
                <a:ext cx="171" cy="2"/>
              </a:xfrm>
              <a:prstGeom prst="line">
                <a:avLst/>
              </a:prstGeom>
              <a:noFill/>
              <a:ln w="9525">
                <a:solidFill>
                  <a:schemeClr val="tx1"/>
                </a:solidFill>
                <a:round/>
                <a:headEnd type="arrow" w="med" len="lg"/>
                <a:tailEnd type="arrow" w="med" len="lg"/>
              </a:ln>
            </p:spPr>
            <p:txBody>
              <a:bodyPr/>
              <a:lstStyle/>
              <a:p>
                <a:endParaRPr lang="zh-CN" altLang="en-US"/>
              </a:p>
            </p:txBody>
          </p:sp>
          <p:sp>
            <p:nvSpPr>
              <p:cNvPr id="136245" name="Arc 53"/>
              <p:cNvSpPr/>
              <p:nvPr/>
            </p:nvSpPr>
            <p:spPr bwMode="auto">
              <a:xfrm>
                <a:off x="4043" y="1056"/>
                <a:ext cx="59" cy="210"/>
              </a:xfrm>
              <a:custGeom>
                <a:avLst/>
                <a:gdLst>
                  <a:gd name="G0" fmla="+- 0 0 0"/>
                  <a:gd name="G1" fmla="+- 0 0 0"/>
                  <a:gd name="G2" fmla="+- 21600 0 0"/>
                  <a:gd name="T0" fmla="*/ 6005 w 6005"/>
                  <a:gd name="T1" fmla="*/ 20749 h 21599"/>
                  <a:gd name="T2" fmla="*/ 169 w 6005"/>
                  <a:gd name="T3" fmla="*/ 21599 h 21599"/>
                  <a:gd name="T4" fmla="*/ 0 w 6005"/>
                  <a:gd name="T5" fmla="*/ 0 h 21599"/>
                </a:gdLst>
                <a:ahLst/>
                <a:cxnLst>
                  <a:cxn ang="0">
                    <a:pos x="T0" y="T1"/>
                  </a:cxn>
                  <a:cxn ang="0">
                    <a:pos x="T2" y="T3"/>
                  </a:cxn>
                  <a:cxn ang="0">
                    <a:pos x="T4" y="T5"/>
                  </a:cxn>
                </a:cxnLst>
                <a:rect l="0" t="0" r="r" b="b"/>
                <a:pathLst>
                  <a:path w="6005" h="21599" fill="none" extrusionOk="0">
                    <a:moveTo>
                      <a:pt x="6004" y="20748"/>
                    </a:moveTo>
                    <a:cubicBezTo>
                      <a:pt x="4107" y="21297"/>
                      <a:pt x="2144" y="21583"/>
                      <a:pt x="169" y="21599"/>
                    </a:cubicBezTo>
                  </a:path>
                  <a:path w="6005" h="21599" stroke="0" extrusionOk="0">
                    <a:moveTo>
                      <a:pt x="6004" y="20748"/>
                    </a:moveTo>
                    <a:cubicBezTo>
                      <a:pt x="4107" y="21297"/>
                      <a:pt x="2144" y="21583"/>
                      <a:pt x="169" y="21599"/>
                    </a:cubicBezTo>
                    <a:lnTo>
                      <a:pt x="0" y="0"/>
                    </a:lnTo>
                    <a:close/>
                  </a:path>
                </a:pathLst>
              </a:custGeom>
              <a:noFill/>
              <a:ln w="19050">
                <a:solidFill>
                  <a:schemeClr val="tx1"/>
                </a:solidFill>
                <a:round/>
              </a:ln>
            </p:spPr>
            <p:txBody>
              <a:bodyPr/>
              <a:lstStyle/>
              <a:p>
                <a:endParaRPr lang="zh-CN" altLang="en-US"/>
              </a:p>
            </p:txBody>
          </p:sp>
          <p:graphicFrame>
            <p:nvGraphicFramePr>
              <p:cNvPr id="136246" name="Object 54"/>
              <p:cNvGraphicFramePr>
                <a:graphicFrameLocks noChangeAspect="1"/>
              </p:cNvGraphicFramePr>
              <p:nvPr/>
            </p:nvGraphicFramePr>
            <p:xfrm>
              <a:off x="4038" y="1291"/>
              <a:ext cx="99" cy="138"/>
            </p:xfrm>
            <a:graphic>
              <a:graphicData uri="http://schemas.openxmlformats.org/presentationml/2006/ole">
                <mc:AlternateContent xmlns:mc="http://schemas.openxmlformats.org/markup-compatibility/2006">
                  <mc:Choice xmlns:v="urn:schemas-microsoft-com:vml" Requires="v">
                    <p:oleObj name="公式" r:id="rId29" imgW="3048000" imgH="4267200" progId="">
                      <p:embed/>
                    </p:oleObj>
                  </mc:Choice>
                  <mc:Fallback>
                    <p:oleObj name="公式" r:id="rId29" imgW="3048000" imgH="4267200" progId="">
                      <p:embed/>
                      <p:pic>
                        <p:nvPicPr>
                          <p:cNvPr id="0" name="Picture 15" descr="image5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38" y="1291"/>
                            <a:ext cx="99"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136247" name="Object 55"/>
          <p:cNvGraphicFramePr>
            <a:graphicFrameLocks noChangeAspect="1"/>
          </p:cNvGraphicFramePr>
          <p:nvPr>
            <p:extLst>
              <p:ext uri="{D42A27DB-BD31-4B8C-83A1-F6EECF244321}">
                <p14:modId xmlns:p14="http://schemas.microsoft.com/office/powerpoint/2010/main" val="1125407866"/>
              </p:ext>
            </p:extLst>
          </p:nvPr>
        </p:nvGraphicFramePr>
        <p:xfrm>
          <a:off x="5076031" y="4370387"/>
          <a:ext cx="2366963" cy="430213"/>
        </p:xfrm>
        <a:graphic>
          <a:graphicData uri="http://schemas.openxmlformats.org/presentationml/2006/ole">
            <mc:AlternateContent xmlns:mc="http://schemas.openxmlformats.org/markup-compatibility/2006">
              <mc:Choice xmlns:v="urn:schemas-microsoft-com:vml" Requires="v">
                <p:oleObj name="公式" r:id="rId31" imgW="28346400" imgH="5181600" progId="">
                  <p:embed/>
                </p:oleObj>
              </mc:Choice>
              <mc:Fallback>
                <p:oleObj name="公式" r:id="rId31" imgW="28346400" imgH="5181600" progId="">
                  <p:embed/>
                  <p:pic>
                    <p:nvPicPr>
                      <p:cNvPr id="0" name="Picture 16" descr="image6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076031" y="4370387"/>
                        <a:ext cx="2366963"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48" name="Text Box 56"/>
          <p:cNvSpPr txBox="1">
            <a:spLocks noChangeArrowheads="1"/>
          </p:cNvSpPr>
          <p:nvPr/>
        </p:nvSpPr>
        <p:spPr bwMode="auto">
          <a:xfrm>
            <a:off x="762000" y="4343400"/>
            <a:ext cx="4679950" cy="457200"/>
          </a:xfrm>
          <a:prstGeom prst="rect">
            <a:avLst/>
          </a:prstGeom>
          <a:noFill/>
          <a:ln w="9525">
            <a:noFill/>
            <a:miter lim="800000"/>
          </a:ln>
          <a:effectLst/>
        </p:spPr>
        <p:txBody>
          <a:bodyPr>
            <a:spAutoFit/>
          </a:bodyPr>
          <a:lstStyle/>
          <a:p>
            <a:pPr>
              <a:spcBef>
                <a:spcPct val="50000"/>
              </a:spcBef>
            </a:pPr>
            <a:r>
              <a:rPr lang="zh-CN" altLang="en-US" sz="2400">
                <a:latin typeface="Arial" panose="020B0604020202020204" pitchFamily="34" charset="0"/>
              </a:rPr>
              <a:t>两列光波的传播距离之差： </a:t>
            </a:r>
          </a:p>
        </p:txBody>
      </p:sp>
      <p:graphicFrame>
        <p:nvGraphicFramePr>
          <p:cNvPr id="136249" name="Object 57"/>
          <p:cNvGraphicFramePr>
            <a:graphicFrameLocks noChangeAspect="1"/>
          </p:cNvGraphicFramePr>
          <p:nvPr/>
        </p:nvGraphicFramePr>
        <p:xfrm>
          <a:off x="762000" y="4876800"/>
          <a:ext cx="1700213" cy="355600"/>
        </p:xfrm>
        <a:graphic>
          <a:graphicData uri="http://schemas.openxmlformats.org/presentationml/2006/ole">
            <mc:AlternateContent xmlns:mc="http://schemas.openxmlformats.org/markup-compatibility/2006">
              <mc:Choice xmlns:v="urn:schemas-microsoft-com:vml" Requires="v">
                <p:oleObj name="公式" r:id="rId33" imgW="20421600" imgH="4267200" progId="">
                  <p:embed/>
                </p:oleObj>
              </mc:Choice>
              <mc:Fallback>
                <p:oleObj name="公式" r:id="rId33" imgW="20421600" imgH="4267200" progId="">
                  <p:embed/>
                  <p:pic>
                    <p:nvPicPr>
                      <p:cNvPr id="0" name="Picture 17" descr="image6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62000" y="4876800"/>
                        <a:ext cx="1700213"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50" name="Object 58"/>
          <p:cNvGraphicFramePr>
            <a:graphicFrameLocks noChangeAspect="1"/>
          </p:cNvGraphicFramePr>
          <p:nvPr/>
        </p:nvGraphicFramePr>
        <p:xfrm>
          <a:off x="3276600" y="4876800"/>
          <a:ext cx="1651000" cy="431800"/>
        </p:xfrm>
        <a:graphic>
          <a:graphicData uri="http://schemas.openxmlformats.org/presentationml/2006/ole">
            <mc:AlternateContent xmlns:mc="http://schemas.openxmlformats.org/markup-compatibility/2006">
              <mc:Choice xmlns:v="urn:schemas-microsoft-com:vml" Requires="v">
                <p:oleObj name="公式" r:id="rId35" imgW="19812000" imgH="5181600" progId="">
                  <p:embed/>
                </p:oleObj>
              </mc:Choice>
              <mc:Fallback>
                <p:oleObj name="公式" r:id="rId35" imgW="19812000" imgH="5181600" progId="">
                  <p:embed/>
                  <p:pic>
                    <p:nvPicPr>
                      <p:cNvPr id="0" name="Picture 18" descr="image6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276600" y="4876800"/>
                        <a:ext cx="1651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51" name="Text Box 59"/>
          <p:cNvSpPr txBox="1">
            <a:spLocks noChangeArrowheads="1"/>
          </p:cNvSpPr>
          <p:nvPr/>
        </p:nvSpPr>
        <p:spPr bwMode="auto">
          <a:xfrm>
            <a:off x="5867400" y="4800600"/>
            <a:ext cx="2519363" cy="457200"/>
          </a:xfrm>
          <a:prstGeom prst="rect">
            <a:avLst/>
          </a:prstGeom>
          <a:noFill/>
          <a:ln w="9525" algn="ctr">
            <a:noFill/>
            <a:miter lim="800000"/>
          </a:ln>
          <a:effectLst/>
        </p:spPr>
        <p:txBody>
          <a:bodyPr>
            <a:spAutoFit/>
          </a:bodyPr>
          <a:lstStyle/>
          <a:p>
            <a:pPr>
              <a:spcBef>
                <a:spcPct val="50000"/>
              </a:spcBef>
            </a:pPr>
            <a:r>
              <a:rPr lang="zh-CN" altLang="en-US" sz="2400" dirty="0">
                <a:latin typeface="Arial" panose="020B0604020202020204" pitchFamily="34" charset="0"/>
              </a:rPr>
              <a:t>干涉加强</a:t>
            </a:r>
          </a:p>
        </p:txBody>
      </p:sp>
      <p:graphicFrame>
        <p:nvGraphicFramePr>
          <p:cNvPr id="136252" name="Object 60"/>
          <p:cNvGraphicFramePr>
            <a:graphicFrameLocks noChangeAspect="1"/>
          </p:cNvGraphicFramePr>
          <p:nvPr/>
        </p:nvGraphicFramePr>
        <p:xfrm>
          <a:off x="762000" y="5486400"/>
          <a:ext cx="2513013" cy="787400"/>
        </p:xfrm>
        <a:graphic>
          <a:graphicData uri="http://schemas.openxmlformats.org/presentationml/2006/ole">
            <mc:AlternateContent xmlns:mc="http://schemas.openxmlformats.org/markup-compatibility/2006">
              <mc:Choice xmlns:v="urn:schemas-microsoft-com:vml" Requires="v">
                <p:oleObj name="公式" r:id="rId37" imgW="30175200" imgH="9448800" progId="">
                  <p:embed/>
                </p:oleObj>
              </mc:Choice>
              <mc:Fallback>
                <p:oleObj name="公式" r:id="rId37" imgW="30175200" imgH="9448800" progId="">
                  <p:embed/>
                  <p:pic>
                    <p:nvPicPr>
                      <p:cNvPr id="0" name="Picture 19" descr="image6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62000" y="5486400"/>
                        <a:ext cx="25130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53" name="Object 61"/>
          <p:cNvGraphicFramePr>
            <a:graphicFrameLocks noChangeAspect="1"/>
          </p:cNvGraphicFramePr>
          <p:nvPr/>
        </p:nvGraphicFramePr>
        <p:xfrm>
          <a:off x="3505200" y="5638800"/>
          <a:ext cx="1420813" cy="431800"/>
        </p:xfrm>
        <a:graphic>
          <a:graphicData uri="http://schemas.openxmlformats.org/presentationml/2006/ole">
            <mc:AlternateContent xmlns:mc="http://schemas.openxmlformats.org/markup-compatibility/2006">
              <mc:Choice xmlns:v="urn:schemas-microsoft-com:vml" Requires="v">
                <p:oleObj name="公式" r:id="rId39" imgW="17068800" imgH="5181600" progId="">
                  <p:embed/>
                </p:oleObj>
              </mc:Choice>
              <mc:Fallback>
                <p:oleObj name="公式" r:id="rId39" imgW="17068800" imgH="5181600" progId="">
                  <p:embed/>
                  <p:pic>
                    <p:nvPicPr>
                      <p:cNvPr id="0" name="Picture 20" descr="image64"/>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505200" y="5638800"/>
                        <a:ext cx="14208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54" name="Text Box 62"/>
          <p:cNvSpPr txBox="1">
            <a:spLocks noChangeArrowheads="1"/>
          </p:cNvSpPr>
          <p:nvPr/>
        </p:nvSpPr>
        <p:spPr bwMode="auto">
          <a:xfrm>
            <a:off x="5867400" y="5614988"/>
            <a:ext cx="1979613" cy="457200"/>
          </a:xfrm>
          <a:prstGeom prst="rect">
            <a:avLst/>
          </a:prstGeom>
          <a:noFill/>
          <a:ln w="9525" algn="ctr">
            <a:noFill/>
            <a:miter lim="800000"/>
          </a:ln>
          <a:effectLst/>
        </p:spPr>
        <p:txBody>
          <a:bodyPr>
            <a:spAutoFit/>
          </a:bodyPr>
          <a:lstStyle/>
          <a:p>
            <a:pPr>
              <a:spcBef>
                <a:spcPct val="50000"/>
              </a:spcBef>
            </a:pPr>
            <a:r>
              <a:rPr lang="zh-CN" altLang="en-US" sz="2400">
                <a:latin typeface="Arial" panose="020B0604020202020204" pitchFamily="34" charset="0"/>
              </a:rPr>
              <a:t>干涉减弱</a:t>
            </a:r>
          </a:p>
        </p:txBody>
      </p:sp>
      <p:graphicFrame>
        <p:nvGraphicFramePr>
          <p:cNvPr id="2" name="对象 1"/>
          <p:cNvGraphicFramePr>
            <a:graphicFrameLocks noChangeAspect="1"/>
          </p:cNvGraphicFramePr>
          <p:nvPr>
            <p:extLst>
              <p:ext uri="{D42A27DB-BD31-4B8C-83A1-F6EECF244321}">
                <p14:modId xmlns:p14="http://schemas.microsoft.com/office/powerpoint/2010/main" val="3039936664"/>
              </p:ext>
            </p:extLst>
          </p:nvPr>
        </p:nvGraphicFramePr>
        <p:xfrm>
          <a:off x="1818481" y="3798888"/>
          <a:ext cx="2601119" cy="430212"/>
        </p:xfrm>
        <a:graphic>
          <a:graphicData uri="http://schemas.openxmlformats.org/presentationml/2006/ole">
            <mc:AlternateContent xmlns:mc="http://schemas.openxmlformats.org/markup-compatibility/2006">
              <mc:Choice xmlns:v="urn:schemas-microsoft-com:vml" Requires="v">
                <p:oleObj name="公式" r:id="rId41" imgW="33223200" imgH="5181600" progId="Equation.3">
                  <p:embed/>
                </p:oleObj>
              </mc:Choice>
              <mc:Fallback>
                <p:oleObj name="公式" r:id="rId41" imgW="33223200" imgH="5181600" progId="Equation.3">
                  <p:embed/>
                  <p:pic>
                    <p:nvPicPr>
                      <p:cNvPr id="0" name="Object 55"/>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818481" y="3798888"/>
                        <a:ext cx="2601119" cy="430212"/>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248"/>
                                        </p:tgtEl>
                                        <p:attrNameLst>
                                          <p:attrName>style.visibility</p:attrName>
                                        </p:attrNameLst>
                                      </p:cBhvr>
                                      <p:to>
                                        <p:strVal val="visible"/>
                                      </p:to>
                                    </p:set>
                                    <p:animEffect transition="in" filter="wipe(left)">
                                      <p:cBhvr>
                                        <p:cTn id="7" dur="500"/>
                                        <p:tgtEl>
                                          <p:spTgt spid="1362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36247"/>
                                        </p:tgtEl>
                                        <p:attrNameLst>
                                          <p:attrName>style.visibility</p:attrName>
                                        </p:attrNameLst>
                                      </p:cBhvr>
                                      <p:to>
                                        <p:strVal val="visible"/>
                                      </p:to>
                                    </p:set>
                                    <p:animEffect transition="in" filter="box(out)">
                                      <p:cBhvr>
                                        <p:cTn id="12" dur="500"/>
                                        <p:tgtEl>
                                          <p:spTgt spid="1362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6250"/>
                                        </p:tgtEl>
                                        <p:attrNameLst>
                                          <p:attrName>style.visibility</p:attrName>
                                        </p:attrNameLst>
                                      </p:cBhvr>
                                      <p:to>
                                        <p:strVal val="visible"/>
                                      </p:to>
                                    </p:set>
                                    <p:animEffect transition="in" filter="wipe(left)">
                                      <p:cBhvr>
                                        <p:cTn id="17" dur="500"/>
                                        <p:tgtEl>
                                          <p:spTgt spid="136250"/>
                                        </p:tgtEl>
                                      </p:cBhvr>
                                    </p:animEffect>
                                  </p:childTnLst>
                                </p:cTn>
                              </p:par>
                              <p:par>
                                <p:cTn id="18" presetID="22" presetClass="entr" presetSubtype="8" fill="hold" nodeType="withEffect">
                                  <p:stCondLst>
                                    <p:cond delay="0"/>
                                  </p:stCondLst>
                                  <p:childTnLst>
                                    <p:set>
                                      <p:cBhvr>
                                        <p:cTn id="19" dur="1" fill="hold">
                                          <p:stCondLst>
                                            <p:cond delay="0"/>
                                          </p:stCondLst>
                                        </p:cTn>
                                        <p:tgtEl>
                                          <p:spTgt spid="136249"/>
                                        </p:tgtEl>
                                        <p:attrNameLst>
                                          <p:attrName>style.visibility</p:attrName>
                                        </p:attrNameLst>
                                      </p:cBhvr>
                                      <p:to>
                                        <p:strVal val="visible"/>
                                      </p:to>
                                    </p:set>
                                    <p:animEffect transition="in" filter="wipe(left)">
                                      <p:cBhvr>
                                        <p:cTn id="20" dur="500"/>
                                        <p:tgtEl>
                                          <p:spTgt spid="13624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6251"/>
                                        </p:tgtEl>
                                        <p:attrNameLst>
                                          <p:attrName>style.visibility</p:attrName>
                                        </p:attrNameLst>
                                      </p:cBhvr>
                                      <p:to>
                                        <p:strVal val="visible"/>
                                      </p:to>
                                    </p:set>
                                    <p:animEffect transition="in" filter="wipe(left)">
                                      <p:cBhvr>
                                        <p:cTn id="25" dur="500"/>
                                        <p:tgtEl>
                                          <p:spTgt spid="13625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6252"/>
                                        </p:tgtEl>
                                        <p:attrNameLst>
                                          <p:attrName>style.visibility</p:attrName>
                                        </p:attrNameLst>
                                      </p:cBhvr>
                                      <p:to>
                                        <p:strVal val="visible"/>
                                      </p:to>
                                    </p:set>
                                    <p:animEffect transition="in" filter="wipe(left)">
                                      <p:cBhvr>
                                        <p:cTn id="30" dur="500"/>
                                        <p:tgtEl>
                                          <p:spTgt spid="136252"/>
                                        </p:tgtEl>
                                      </p:cBhvr>
                                    </p:animEffect>
                                  </p:childTnLst>
                                </p:cTn>
                              </p:par>
                              <p:par>
                                <p:cTn id="31" presetID="22" presetClass="entr" presetSubtype="8" fill="hold" nodeType="withEffect">
                                  <p:stCondLst>
                                    <p:cond delay="0"/>
                                  </p:stCondLst>
                                  <p:childTnLst>
                                    <p:set>
                                      <p:cBhvr>
                                        <p:cTn id="32" dur="1" fill="hold">
                                          <p:stCondLst>
                                            <p:cond delay="0"/>
                                          </p:stCondLst>
                                        </p:cTn>
                                        <p:tgtEl>
                                          <p:spTgt spid="136253"/>
                                        </p:tgtEl>
                                        <p:attrNameLst>
                                          <p:attrName>style.visibility</p:attrName>
                                        </p:attrNameLst>
                                      </p:cBhvr>
                                      <p:to>
                                        <p:strVal val="visible"/>
                                      </p:to>
                                    </p:set>
                                    <p:animEffect transition="in" filter="wipe(left)">
                                      <p:cBhvr>
                                        <p:cTn id="33" dur="500"/>
                                        <p:tgtEl>
                                          <p:spTgt spid="13625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6254"/>
                                        </p:tgtEl>
                                        <p:attrNameLst>
                                          <p:attrName>style.visibility</p:attrName>
                                        </p:attrNameLst>
                                      </p:cBhvr>
                                      <p:to>
                                        <p:strVal val="visible"/>
                                      </p:to>
                                    </p:set>
                                    <p:animEffect transition="in" filter="wipe(left)">
                                      <p:cBhvr>
                                        <p:cTn id="38" dur="500"/>
                                        <p:tgtEl>
                                          <p:spTgt spid="136254"/>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ox(out)">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48" grpId="0"/>
      <p:bldP spid="136251" grpId="0"/>
      <p:bldP spid="1362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zh-CN"/>
              <a:t>13.2 </a:t>
            </a:r>
            <a:r>
              <a:rPr lang="zh-CN" altLang="en-US"/>
              <a:t>杨氏干涉</a:t>
            </a:r>
          </a:p>
        </p:txBody>
      </p:sp>
      <p:sp>
        <p:nvSpPr>
          <p:cNvPr id="62" name="灯片编号占位符 4"/>
          <p:cNvSpPr>
            <a:spLocks noGrp="1"/>
          </p:cNvSpPr>
          <p:nvPr>
            <p:ph type="sldNum" sz="quarter" idx="12"/>
          </p:nvPr>
        </p:nvSpPr>
        <p:spPr/>
        <p:txBody>
          <a:bodyPr/>
          <a:lstStyle/>
          <a:p>
            <a:fld id="{D45EE13D-BFCC-49CC-A2AC-968087D61211}" type="slidenum">
              <a:rPr lang="en-US" altLang="zh-CN"/>
              <a:pPr/>
              <a:t>24</a:t>
            </a:fld>
            <a:endParaRPr lang="en-US" altLang="zh-CN"/>
          </a:p>
        </p:txBody>
      </p:sp>
      <p:grpSp>
        <p:nvGrpSpPr>
          <p:cNvPr id="139267" name="Group 3"/>
          <p:cNvGrpSpPr/>
          <p:nvPr/>
        </p:nvGrpSpPr>
        <p:grpSpPr bwMode="auto">
          <a:xfrm>
            <a:off x="762000" y="1371600"/>
            <a:ext cx="7632700" cy="2952750"/>
            <a:chOff x="521" y="391"/>
            <a:chExt cx="4808" cy="1860"/>
          </a:xfrm>
        </p:grpSpPr>
        <p:sp>
          <p:nvSpPr>
            <p:cNvPr id="139268" name="Rectangle 4"/>
            <p:cNvSpPr>
              <a:spLocks noChangeArrowheads="1"/>
            </p:cNvSpPr>
            <p:nvPr/>
          </p:nvSpPr>
          <p:spPr bwMode="auto">
            <a:xfrm>
              <a:off x="521" y="391"/>
              <a:ext cx="4808" cy="1860"/>
            </a:xfrm>
            <a:prstGeom prst="rect">
              <a:avLst/>
            </a:prstGeom>
            <a:solidFill>
              <a:srgbClr val="99CCFF"/>
            </a:solidFill>
            <a:ln w="9525">
              <a:solidFill>
                <a:schemeClr val="tx1"/>
              </a:solidFill>
              <a:miter lim="800000"/>
            </a:ln>
            <a:effectLst/>
          </p:spPr>
          <p:txBody>
            <a:bodyPr wrap="none" anchor="ctr"/>
            <a:lstStyle/>
            <a:p>
              <a:endParaRPr lang="zh-CN" altLang="en-US"/>
            </a:p>
          </p:txBody>
        </p:sp>
        <p:sp>
          <p:nvSpPr>
            <p:cNvPr id="139269" name="AutoShape 5"/>
            <p:cNvSpPr>
              <a:spLocks noChangeAspect="1" noChangeArrowheads="1"/>
            </p:cNvSpPr>
            <p:nvPr/>
          </p:nvSpPr>
          <p:spPr bwMode="auto">
            <a:xfrm>
              <a:off x="567" y="482"/>
              <a:ext cx="4357" cy="1678"/>
            </a:xfrm>
            <a:prstGeom prst="rect">
              <a:avLst/>
            </a:prstGeom>
            <a:noFill/>
            <a:ln w="9525">
              <a:noFill/>
              <a:miter lim="800000"/>
            </a:ln>
          </p:spPr>
          <p:txBody>
            <a:bodyPr/>
            <a:lstStyle/>
            <a:p>
              <a:endParaRPr lang="zh-CN" altLang="en-US"/>
            </a:p>
          </p:txBody>
        </p:sp>
        <p:sp>
          <p:nvSpPr>
            <p:cNvPr id="139270" name="Line 6"/>
            <p:cNvSpPr>
              <a:spLocks noChangeShapeType="1"/>
            </p:cNvSpPr>
            <p:nvPr/>
          </p:nvSpPr>
          <p:spPr bwMode="auto">
            <a:xfrm>
              <a:off x="1123" y="643"/>
              <a:ext cx="0" cy="315"/>
            </a:xfrm>
            <a:prstGeom prst="line">
              <a:avLst/>
            </a:prstGeom>
            <a:noFill/>
            <a:ln w="38100">
              <a:solidFill>
                <a:srgbClr val="FF7C80"/>
              </a:solidFill>
              <a:round/>
            </a:ln>
          </p:spPr>
          <p:txBody>
            <a:bodyPr/>
            <a:lstStyle/>
            <a:p>
              <a:endParaRPr lang="zh-CN" altLang="en-US"/>
            </a:p>
          </p:txBody>
        </p:sp>
        <p:sp>
          <p:nvSpPr>
            <p:cNvPr id="139271" name="Line 7"/>
            <p:cNvSpPr>
              <a:spLocks noChangeShapeType="1"/>
            </p:cNvSpPr>
            <p:nvPr/>
          </p:nvSpPr>
          <p:spPr bwMode="auto">
            <a:xfrm>
              <a:off x="1123" y="1557"/>
              <a:ext cx="0" cy="314"/>
            </a:xfrm>
            <a:prstGeom prst="line">
              <a:avLst/>
            </a:prstGeom>
            <a:noFill/>
            <a:ln w="38100">
              <a:solidFill>
                <a:srgbClr val="FF7C80"/>
              </a:solidFill>
              <a:round/>
            </a:ln>
          </p:spPr>
          <p:txBody>
            <a:bodyPr/>
            <a:lstStyle/>
            <a:p>
              <a:endParaRPr lang="zh-CN" altLang="en-US"/>
            </a:p>
          </p:txBody>
        </p:sp>
        <p:sp>
          <p:nvSpPr>
            <p:cNvPr id="139272" name="Line 8"/>
            <p:cNvSpPr>
              <a:spLocks noChangeShapeType="1"/>
            </p:cNvSpPr>
            <p:nvPr/>
          </p:nvSpPr>
          <p:spPr bwMode="auto">
            <a:xfrm>
              <a:off x="1123" y="1031"/>
              <a:ext cx="0" cy="451"/>
            </a:xfrm>
            <a:prstGeom prst="line">
              <a:avLst/>
            </a:prstGeom>
            <a:noFill/>
            <a:ln w="38100">
              <a:solidFill>
                <a:srgbClr val="FF7C80"/>
              </a:solidFill>
              <a:round/>
            </a:ln>
          </p:spPr>
          <p:txBody>
            <a:bodyPr/>
            <a:lstStyle/>
            <a:p>
              <a:endParaRPr lang="zh-CN" altLang="en-US"/>
            </a:p>
          </p:txBody>
        </p:sp>
        <p:sp>
          <p:nvSpPr>
            <p:cNvPr id="139273" name="Line 9"/>
            <p:cNvSpPr>
              <a:spLocks noChangeShapeType="1"/>
            </p:cNvSpPr>
            <p:nvPr/>
          </p:nvSpPr>
          <p:spPr bwMode="auto">
            <a:xfrm flipH="1">
              <a:off x="916" y="1525"/>
              <a:ext cx="167" cy="0"/>
            </a:xfrm>
            <a:prstGeom prst="line">
              <a:avLst/>
            </a:prstGeom>
            <a:noFill/>
            <a:ln w="9525">
              <a:solidFill>
                <a:schemeClr val="tx1"/>
              </a:solidFill>
              <a:round/>
            </a:ln>
            <a:effectLst/>
          </p:spPr>
          <p:txBody>
            <a:bodyPr/>
            <a:lstStyle/>
            <a:p>
              <a:endParaRPr lang="zh-CN" altLang="en-US"/>
            </a:p>
          </p:txBody>
        </p:sp>
        <p:sp>
          <p:nvSpPr>
            <p:cNvPr id="139274" name="Line 10"/>
            <p:cNvSpPr>
              <a:spLocks noChangeShapeType="1"/>
            </p:cNvSpPr>
            <p:nvPr/>
          </p:nvSpPr>
          <p:spPr bwMode="auto">
            <a:xfrm flipH="1">
              <a:off x="930" y="990"/>
              <a:ext cx="168" cy="1"/>
            </a:xfrm>
            <a:prstGeom prst="line">
              <a:avLst/>
            </a:prstGeom>
            <a:noFill/>
            <a:ln w="9525">
              <a:solidFill>
                <a:schemeClr val="tx1"/>
              </a:solidFill>
              <a:round/>
            </a:ln>
          </p:spPr>
          <p:txBody>
            <a:bodyPr/>
            <a:lstStyle/>
            <a:p>
              <a:endParaRPr lang="zh-CN" altLang="en-US"/>
            </a:p>
          </p:txBody>
        </p:sp>
        <p:sp>
          <p:nvSpPr>
            <p:cNvPr id="139275" name="Line 11"/>
            <p:cNvSpPr>
              <a:spLocks noChangeShapeType="1"/>
            </p:cNvSpPr>
            <p:nvPr/>
          </p:nvSpPr>
          <p:spPr bwMode="auto">
            <a:xfrm>
              <a:off x="1011" y="980"/>
              <a:ext cx="0" cy="564"/>
            </a:xfrm>
            <a:prstGeom prst="line">
              <a:avLst/>
            </a:prstGeom>
            <a:noFill/>
            <a:ln w="6350">
              <a:solidFill>
                <a:schemeClr val="tx1"/>
              </a:solidFill>
              <a:round/>
              <a:headEnd type="arrow" w="med" len="lg"/>
              <a:tailEnd type="arrow" w="med" len="lg"/>
            </a:ln>
          </p:spPr>
          <p:txBody>
            <a:bodyPr/>
            <a:lstStyle/>
            <a:p>
              <a:endParaRPr lang="zh-CN" altLang="en-US"/>
            </a:p>
          </p:txBody>
        </p:sp>
        <p:graphicFrame>
          <p:nvGraphicFramePr>
            <p:cNvPr id="139276" name="Object 12"/>
            <p:cNvGraphicFramePr>
              <a:graphicFrameLocks noChangeAspect="1"/>
            </p:cNvGraphicFramePr>
            <p:nvPr/>
          </p:nvGraphicFramePr>
          <p:xfrm>
            <a:off x="937" y="754"/>
            <a:ext cx="179" cy="252"/>
          </p:xfrm>
          <a:graphic>
            <a:graphicData uri="http://schemas.openxmlformats.org/presentationml/2006/ole">
              <mc:AlternateContent xmlns:mc="http://schemas.openxmlformats.org/markup-compatibility/2006">
                <mc:Choice xmlns:v="urn:schemas-microsoft-com:vml" Requires="v">
                  <p:oleObj name="公式" r:id="rId2" imgW="3657600" imgH="5181600" progId="">
                    <p:embed/>
                  </p:oleObj>
                </mc:Choice>
                <mc:Fallback>
                  <p:oleObj name="公式" r:id="rId2" imgW="3657600" imgH="5181600" progId="">
                    <p:embed/>
                    <p:pic>
                      <p:nvPicPr>
                        <p:cNvPr id="0" name="Picture 1" descr="image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 y="754"/>
                          <a:ext cx="179"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77" name="Object 13"/>
            <p:cNvGraphicFramePr>
              <a:graphicFrameLocks noChangeAspect="1"/>
            </p:cNvGraphicFramePr>
            <p:nvPr/>
          </p:nvGraphicFramePr>
          <p:xfrm>
            <a:off x="920" y="1481"/>
            <a:ext cx="209" cy="253"/>
          </p:xfrm>
          <a:graphic>
            <a:graphicData uri="http://schemas.openxmlformats.org/presentationml/2006/ole">
              <mc:AlternateContent xmlns:mc="http://schemas.openxmlformats.org/markup-compatibility/2006">
                <mc:Choice xmlns:v="urn:schemas-microsoft-com:vml" Requires="v">
                  <p:oleObj name="公式" r:id="rId4" imgW="4267200" imgH="5181600" progId="">
                    <p:embed/>
                  </p:oleObj>
                </mc:Choice>
                <mc:Fallback>
                  <p:oleObj name="公式" r:id="rId4" imgW="4267200" imgH="5181600" progId="">
                    <p:embed/>
                    <p:pic>
                      <p:nvPicPr>
                        <p:cNvPr id="0" name="Picture 2" descr="image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 y="1481"/>
                          <a:ext cx="209"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78" name="Object 14"/>
            <p:cNvGraphicFramePr>
              <a:graphicFrameLocks noChangeAspect="1"/>
            </p:cNvGraphicFramePr>
            <p:nvPr/>
          </p:nvGraphicFramePr>
          <p:xfrm>
            <a:off x="821" y="1183"/>
            <a:ext cx="199" cy="251"/>
          </p:xfrm>
          <a:graphic>
            <a:graphicData uri="http://schemas.openxmlformats.org/presentationml/2006/ole">
              <mc:AlternateContent xmlns:mc="http://schemas.openxmlformats.org/markup-compatibility/2006">
                <mc:Choice xmlns:v="urn:schemas-microsoft-com:vml" Requires="v">
                  <p:oleObj name="公式" r:id="rId6" imgW="3352800" imgH="4267200" progId="">
                    <p:embed/>
                  </p:oleObj>
                </mc:Choice>
                <mc:Fallback>
                  <p:oleObj name="公式" r:id="rId6" imgW="3352800" imgH="4267200" progId="">
                    <p:embed/>
                    <p:pic>
                      <p:nvPicPr>
                        <p:cNvPr id="0" name="Picture 3" descr="image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1" y="1183"/>
                          <a:ext cx="199"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9" name="Line 15"/>
            <p:cNvSpPr>
              <a:spLocks noChangeShapeType="1"/>
            </p:cNvSpPr>
            <p:nvPr/>
          </p:nvSpPr>
          <p:spPr bwMode="auto">
            <a:xfrm>
              <a:off x="3060" y="538"/>
              <a:ext cx="0" cy="1574"/>
            </a:xfrm>
            <a:prstGeom prst="line">
              <a:avLst/>
            </a:prstGeom>
            <a:noFill/>
            <a:ln w="28575">
              <a:solidFill>
                <a:schemeClr val="tx2"/>
              </a:solidFill>
              <a:round/>
            </a:ln>
          </p:spPr>
          <p:txBody>
            <a:bodyPr/>
            <a:lstStyle/>
            <a:p>
              <a:endParaRPr lang="zh-CN" altLang="en-US"/>
            </a:p>
          </p:txBody>
        </p:sp>
        <p:sp>
          <p:nvSpPr>
            <p:cNvPr id="139280" name="Line 16"/>
            <p:cNvSpPr>
              <a:spLocks noChangeShapeType="1"/>
            </p:cNvSpPr>
            <p:nvPr/>
          </p:nvSpPr>
          <p:spPr bwMode="auto">
            <a:xfrm flipV="1">
              <a:off x="1123" y="643"/>
              <a:ext cx="1937" cy="337"/>
            </a:xfrm>
            <a:prstGeom prst="line">
              <a:avLst/>
            </a:prstGeom>
            <a:noFill/>
            <a:ln w="19050">
              <a:solidFill>
                <a:srgbClr val="0000FF"/>
              </a:solidFill>
              <a:round/>
            </a:ln>
          </p:spPr>
          <p:txBody>
            <a:bodyPr/>
            <a:lstStyle/>
            <a:p>
              <a:endParaRPr lang="zh-CN" altLang="en-US"/>
            </a:p>
          </p:txBody>
        </p:sp>
        <p:sp>
          <p:nvSpPr>
            <p:cNvPr id="139281" name="Line 17"/>
            <p:cNvSpPr>
              <a:spLocks noChangeShapeType="1"/>
            </p:cNvSpPr>
            <p:nvPr/>
          </p:nvSpPr>
          <p:spPr bwMode="auto">
            <a:xfrm flipV="1">
              <a:off x="1123" y="643"/>
              <a:ext cx="1937" cy="882"/>
            </a:xfrm>
            <a:prstGeom prst="line">
              <a:avLst/>
            </a:prstGeom>
            <a:noFill/>
            <a:ln w="19050">
              <a:solidFill>
                <a:srgbClr val="0000FF"/>
              </a:solidFill>
              <a:round/>
            </a:ln>
            <a:effectLst/>
          </p:spPr>
          <p:txBody>
            <a:bodyPr/>
            <a:lstStyle/>
            <a:p>
              <a:endParaRPr lang="zh-CN" altLang="en-US"/>
            </a:p>
          </p:txBody>
        </p:sp>
        <p:sp>
          <p:nvSpPr>
            <p:cNvPr id="139282" name="Line 18"/>
            <p:cNvSpPr>
              <a:spLocks noChangeShapeType="1"/>
            </p:cNvSpPr>
            <p:nvPr/>
          </p:nvSpPr>
          <p:spPr bwMode="auto">
            <a:xfrm>
              <a:off x="730" y="1242"/>
              <a:ext cx="2663" cy="0"/>
            </a:xfrm>
            <a:prstGeom prst="line">
              <a:avLst/>
            </a:prstGeom>
            <a:noFill/>
            <a:ln w="9525">
              <a:solidFill>
                <a:schemeClr val="tx1"/>
              </a:solidFill>
              <a:prstDash val="lgDashDot"/>
              <a:round/>
            </a:ln>
          </p:spPr>
          <p:txBody>
            <a:bodyPr/>
            <a:lstStyle/>
            <a:p>
              <a:endParaRPr lang="zh-CN" altLang="en-US"/>
            </a:p>
          </p:txBody>
        </p:sp>
        <p:sp>
          <p:nvSpPr>
            <p:cNvPr id="139283" name="Line 19"/>
            <p:cNvSpPr>
              <a:spLocks noChangeShapeType="1"/>
            </p:cNvSpPr>
            <p:nvPr/>
          </p:nvSpPr>
          <p:spPr bwMode="auto">
            <a:xfrm flipV="1">
              <a:off x="1133" y="643"/>
              <a:ext cx="1927" cy="599"/>
            </a:xfrm>
            <a:prstGeom prst="line">
              <a:avLst/>
            </a:prstGeom>
            <a:noFill/>
            <a:ln w="12700">
              <a:solidFill>
                <a:schemeClr val="tx1"/>
              </a:solidFill>
              <a:prstDash val="lgDash"/>
              <a:round/>
            </a:ln>
          </p:spPr>
          <p:txBody>
            <a:bodyPr/>
            <a:lstStyle/>
            <a:p>
              <a:endParaRPr lang="zh-CN" altLang="en-US"/>
            </a:p>
          </p:txBody>
        </p:sp>
        <p:sp>
          <p:nvSpPr>
            <p:cNvPr id="139284" name="Line 20"/>
            <p:cNvSpPr>
              <a:spLocks noChangeShapeType="1"/>
            </p:cNvSpPr>
            <p:nvPr/>
          </p:nvSpPr>
          <p:spPr bwMode="auto">
            <a:xfrm>
              <a:off x="1163" y="1023"/>
              <a:ext cx="192" cy="413"/>
            </a:xfrm>
            <a:prstGeom prst="line">
              <a:avLst/>
            </a:prstGeom>
            <a:noFill/>
            <a:ln w="9525">
              <a:solidFill>
                <a:schemeClr val="tx1"/>
              </a:solidFill>
              <a:prstDash val="dash"/>
              <a:round/>
            </a:ln>
          </p:spPr>
          <p:txBody>
            <a:bodyPr/>
            <a:lstStyle/>
            <a:p>
              <a:endParaRPr lang="zh-CN" altLang="en-US"/>
            </a:p>
          </p:txBody>
        </p:sp>
        <p:sp>
          <p:nvSpPr>
            <p:cNvPr id="139285" name="Line 21"/>
            <p:cNvSpPr>
              <a:spLocks noChangeShapeType="1"/>
            </p:cNvSpPr>
            <p:nvPr/>
          </p:nvSpPr>
          <p:spPr bwMode="auto">
            <a:xfrm flipV="1">
              <a:off x="1849" y="831"/>
              <a:ext cx="141" cy="22"/>
            </a:xfrm>
            <a:prstGeom prst="line">
              <a:avLst/>
            </a:prstGeom>
            <a:noFill/>
            <a:ln w="19050">
              <a:solidFill>
                <a:srgbClr val="0000FF"/>
              </a:solidFill>
              <a:round/>
              <a:tailEnd type="stealth" w="med" len="lg"/>
            </a:ln>
          </p:spPr>
          <p:txBody>
            <a:bodyPr/>
            <a:lstStyle/>
            <a:p>
              <a:endParaRPr lang="zh-CN" altLang="en-US"/>
            </a:p>
          </p:txBody>
        </p:sp>
        <p:sp>
          <p:nvSpPr>
            <p:cNvPr id="139286" name="Line 22"/>
            <p:cNvSpPr>
              <a:spLocks noChangeShapeType="1"/>
            </p:cNvSpPr>
            <p:nvPr/>
          </p:nvSpPr>
          <p:spPr bwMode="auto">
            <a:xfrm flipV="1">
              <a:off x="2029" y="1029"/>
              <a:ext cx="180" cy="84"/>
            </a:xfrm>
            <a:prstGeom prst="line">
              <a:avLst/>
            </a:prstGeom>
            <a:noFill/>
            <a:ln w="19050">
              <a:solidFill>
                <a:srgbClr val="0000FF"/>
              </a:solidFill>
              <a:round/>
              <a:tailEnd type="stealth" w="med" len="lg"/>
            </a:ln>
            <a:effectLst/>
          </p:spPr>
          <p:txBody>
            <a:bodyPr/>
            <a:lstStyle/>
            <a:p>
              <a:endParaRPr lang="zh-CN" altLang="en-US"/>
            </a:p>
          </p:txBody>
        </p:sp>
        <p:sp>
          <p:nvSpPr>
            <p:cNvPr id="139287" name="Line 23"/>
            <p:cNvSpPr>
              <a:spLocks noChangeShapeType="1"/>
            </p:cNvSpPr>
            <p:nvPr/>
          </p:nvSpPr>
          <p:spPr bwMode="auto">
            <a:xfrm>
              <a:off x="2334" y="1692"/>
              <a:ext cx="726" cy="0"/>
            </a:xfrm>
            <a:prstGeom prst="line">
              <a:avLst/>
            </a:prstGeom>
            <a:noFill/>
            <a:ln w="6350">
              <a:solidFill>
                <a:schemeClr val="tx1"/>
              </a:solidFill>
              <a:round/>
              <a:headEnd type="none" w="sm" len="sm"/>
              <a:tailEnd type="arrow" w="med" len="lg"/>
            </a:ln>
            <a:effectLst/>
          </p:spPr>
          <p:txBody>
            <a:bodyPr/>
            <a:lstStyle/>
            <a:p>
              <a:endParaRPr lang="zh-CN" altLang="en-US"/>
            </a:p>
          </p:txBody>
        </p:sp>
        <p:sp>
          <p:nvSpPr>
            <p:cNvPr id="139288" name="Line 24"/>
            <p:cNvSpPr>
              <a:spLocks noChangeShapeType="1"/>
            </p:cNvSpPr>
            <p:nvPr/>
          </p:nvSpPr>
          <p:spPr bwMode="auto">
            <a:xfrm flipH="1">
              <a:off x="1123" y="1692"/>
              <a:ext cx="726" cy="0"/>
            </a:xfrm>
            <a:prstGeom prst="line">
              <a:avLst/>
            </a:prstGeom>
            <a:noFill/>
            <a:ln w="6350">
              <a:solidFill>
                <a:schemeClr val="tx1"/>
              </a:solidFill>
              <a:round/>
              <a:headEnd type="none" w="sm" len="sm"/>
              <a:tailEnd type="arrow" w="med" len="lg"/>
            </a:ln>
          </p:spPr>
          <p:txBody>
            <a:bodyPr/>
            <a:lstStyle/>
            <a:p>
              <a:endParaRPr lang="zh-CN" altLang="en-US"/>
            </a:p>
          </p:txBody>
        </p:sp>
        <p:graphicFrame>
          <p:nvGraphicFramePr>
            <p:cNvPr id="139289" name="Object 25"/>
            <p:cNvGraphicFramePr>
              <a:graphicFrameLocks noChangeAspect="1"/>
            </p:cNvGraphicFramePr>
            <p:nvPr/>
          </p:nvGraphicFramePr>
          <p:xfrm>
            <a:off x="2245" y="935"/>
            <a:ext cx="194" cy="300"/>
          </p:xfrm>
          <a:graphic>
            <a:graphicData uri="http://schemas.openxmlformats.org/presentationml/2006/ole">
              <mc:AlternateContent xmlns:mc="http://schemas.openxmlformats.org/markup-compatibility/2006">
                <mc:Choice xmlns:v="urn:schemas-microsoft-com:vml" Requires="v">
                  <p:oleObj name="公式" r:id="rId8" imgW="3352800" imgH="5181600" progId="">
                    <p:embed/>
                  </p:oleObj>
                </mc:Choice>
                <mc:Fallback>
                  <p:oleObj name="公式" r:id="rId8" imgW="3352800" imgH="5181600" progId="">
                    <p:embed/>
                    <p:pic>
                      <p:nvPicPr>
                        <p:cNvPr id="0" name="Picture 4" descr="image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5" y="935"/>
                          <a:ext cx="194"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90" name="Object 26"/>
            <p:cNvGraphicFramePr>
              <a:graphicFrameLocks noChangeAspect="1"/>
            </p:cNvGraphicFramePr>
            <p:nvPr/>
          </p:nvGraphicFramePr>
          <p:xfrm>
            <a:off x="1496" y="1080"/>
            <a:ext cx="131" cy="183"/>
          </p:xfrm>
          <a:graphic>
            <a:graphicData uri="http://schemas.openxmlformats.org/presentationml/2006/ole">
              <mc:AlternateContent xmlns:mc="http://schemas.openxmlformats.org/markup-compatibility/2006">
                <mc:Choice xmlns:v="urn:schemas-microsoft-com:vml" Requires="v">
                  <p:oleObj name="公式" r:id="rId10" imgW="3048000" imgH="4267200" progId="">
                    <p:embed/>
                  </p:oleObj>
                </mc:Choice>
                <mc:Fallback>
                  <p:oleObj name="公式" r:id="rId10" imgW="3048000" imgH="4267200" progId="">
                    <p:embed/>
                    <p:pic>
                      <p:nvPicPr>
                        <p:cNvPr id="0" name="Picture 5" descr="image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6" y="1080"/>
                          <a:ext cx="131"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91" name="Object 27"/>
            <p:cNvGraphicFramePr>
              <a:graphicFrameLocks noChangeAspect="1"/>
            </p:cNvGraphicFramePr>
            <p:nvPr/>
          </p:nvGraphicFramePr>
          <p:xfrm>
            <a:off x="1970" y="1587"/>
            <a:ext cx="230" cy="227"/>
          </p:xfrm>
          <a:graphic>
            <a:graphicData uri="http://schemas.openxmlformats.org/presentationml/2006/ole">
              <mc:AlternateContent xmlns:mc="http://schemas.openxmlformats.org/markup-compatibility/2006">
                <mc:Choice xmlns:v="urn:schemas-microsoft-com:vml" Requires="v">
                  <p:oleObj name="公式" r:id="rId12" imgW="3962400" imgH="3962400" progId="">
                    <p:embed/>
                  </p:oleObj>
                </mc:Choice>
                <mc:Fallback>
                  <p:oleObj name="公式" r:id="rId12" imgW="3962400" imgH="3962400" progId="">
                    <p:embed/>
                    <p:pic>
                      <p:nvPicPr>
                        <p:cNvPr id="0" name="Picture 6" descr="image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70" y="1587"/>
                          <a:ext cx="230"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92" name="Line 28"/>
            <p:cNvSpPr>
              <a:spLocks noChangeShapeType="1"/>
            </p:cNvSpPr>
            <p:nvPr/>
          </p:nvSpPr>
          <p:spPr bwMode="auto">
            <a:xfrm>
              <a:off x="3060" y="643"/>
              <a:ext cx="121" cy="0"/>
            </a:xfrm>
            <a:prstGeom prst="line">
              <a:avLst/>
            </a:prstGeom>
            <a:noFill/>
            <a:ln w="9525">
              <a:solidFill>
                <a:schemeClr val="tx1"/>
              </a:solidFill>
              <a:round/>
            </a:ln>
          </p:spPr>
          <p:txBody>
            <a:bodyPr/>
            <a:lstStyle/>
            <a:p>
              <a:endParaRPr lang="zh-CN" altLang="en-US"/>
            </a:p>
          </p:txBody>
        </p:sp>
        <p:sp>
          <p:nvSpPr>
            <p:cNvPr id="139293" name="Line 29"/>
            <p:cNvSpPr>
              <a:spLocks noChangeShapeType="1"/>
            </p:cNvSpPr>
            <p:nvPr/>
          </p:nvSpPr>
          <p:spPr bwMode="auto">
            <a:xfrm>
              <a:off x="3130" y="649"/>
              <a:ext cx="0" cy="589"/>
            </a:xfrm>
            <a:prstGeom prst="line">
              <a:avLst/>
            </a:prstGeom>
            <a:noFill/>
            <a:ln w="6350">
              <a:solidFill>
                <a:schemeClr val="tx1"/>
              </a:solidFill>
              <a:round/>
              <a:headEnd type="arrow" w="med" len="lg"/>
              <a:tailEnd type="arrow" w="med" len="lg"/>
            </a:ln>
          </p:spPr>
          <p:txBody>
            <a:bodyPr/>
            <a:lstStyle/>
            <a:p>
              <a:endParaRPr lang="zh-CN" altLang="en-US"/>
            </a:p>
          </p:txBody>
        </p:sp>
        <p:graphicFrame>
          <p:nvGraphicFramePr>
            <p:cNvPr id="139294" name="Object 30"/>
            <p:cNvGraphicFramePr>
              <a:graphicFrameLocks noChangeAspect="1"/>
            </p:cNvGraphicFramePr>
            <p:nvPr/>
          </p:nvGraphicFramePr>
          <p:xfrm>
            <a:off x="3061" y="436"/>
            <a:ext cx="205" cy="221"/>
          </p:xfrm>
          <a:graphic>
            <a:graphicData uri="http://schemas.openxmlformats.org/presentationml/2006/ole">
              <mc:AlternateContent xmlns:mc="http://schemas.openxmlformats.org/markup-compatibility/2006">
                <mc:Choice xmlns:v="urn:schemas-microsoft-com:vml" Requires="v">
                  <p:oleObj name="公式" r:id="rId14" imgW="3657600" imgH="3962400" progId="">
                    <p:embed/>
                  </p:oleObj>
                </mc:Choice>
                <mc:Fallback>
                  <p:oleObj name="公式" r:id="rId14" imgW="3657600" imgH="3962400" progId="">
                    <p:embed/>
                    <p:pic>
                      <p:nvPicPr>
                        <p:cNvPr id="0" name="Picture 7" descr="image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61" y="436"/>
                          <a:ext cx="205"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95" name="Object 31"/>
            <p:cNvGraphicFramePr>
              <a:graphicFrameLocks noChangeAspect="1"/>
            </p:cNvGraphicFramePr>
            <p:nvPr/>
          </p:nvGraphicFramePr>
          <p:xfrm>
            <a:off x="3060" y="1273"/>
            <a:ext cx="218" cy="252"/>
          </p:xfrm>
          <a:graphic>
            <a:graphicData uri="http://schemas.openxmlformats.org/presentationml/2006/ole">
              <mc:AlternateContent xmlns:mc="http://schemas.openxmlformats.org/markup-compatibility/2006">
                <mc:Choice xmlns:v="urn:schemas-microsoft-com:vml" Requires="v">
                  <p:oleObj name="公式" r:id="rId16" imgW="3657600" imgH="4267200" progId="">
                    <p:embed/>
                  </p:oleObj>
                </mc:Choice>
                <mc:Fallback>
                  <p:oleObj name="公式" r:id="rId16" imgW="3657600" imgH="4267200" progId="">
                    <p:embed/>
                    <p:pic>
                      <p:nvPicPr>
                        <p:cNvPr id="0" name="Picture 8" descr="image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60" y="1273"/>
                          <a:ext cx="218"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96" name="Object 32"/>
            <p:cNvGraphicFramePr>
              <a:graphicFrameLocks noChangeAspect="1"/>
            </p:cNvGraphicFramePr>
            <p:nvPr/>
          </p:nvGraphicFramePr>
          <p:xfrm>
            <a:off x="3130" y="851"/>
            <a:ext cx="201" cy="220"/>
          </p:xfrm>
          <a:graphic>
            <a:graphicData uri="http://schemas.openxmlformats.org/presentationml/2006/ole">
              <mc:AlternateContent xmlns:mc="http://schemas.openxmlformats.org/markup-compatibility/2006">
                <mc:Choice xmlns:v="urn:schemas-microsoft-com:vml" Requires="v">
                  <p:oleObj name="公式" r:id="rId18" imgW="3048000" imgH="3352800" progId="">
                    <p:embed/>
                  </p:oleObj>
                </mc:Choice>
                <mc:Fallback>
                  <p:oleObj name="公式" r:id="rId18" imgW="3048000" imgH="3352800" progId="">
                    <p:embed/>
                    <p:pic>
                      <p:nvPicPr>
                        <p:cNvPr id="0" name="Picture 9" descr="image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30" y="851"/>
                          <a:ext cx="201"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97" name="Arc 33"/>
            <p:cNvSpPr/>
            <p:nvPr/>
          </p:nvSpPr>
          <p:spPr bwMode="auto">
            <a:xfrm>
              <a:off x="1257" y="1148"/>
              <a:ext cx="212" cy="87"/>
            </a:xfrm>
            <a:custGeom>
              <a:avLst/>
              <a:gdLst>
                <a:gd name="G0" fmla="+- 0 0 0"/>
                <a:gd name="G1" fmla="+- 7417 0 0"/>
                <a:gd name="G2" fmla="+- 21600 0 0"/>
                <a:gd name="T0" fmla="*/ 20286 w 21600"/>
                <a:gd name="T1" fmla="*/ 0 h 8901"/>
                <a:gd name="T2" fmla="*/ 21549 w 21600"/>
                <a:gd name="T3" fmla="*/ 8901 h 8901"/>
                <a:gd name="T4" fmla="*/ 0 w 21600"/>
                <a:gd name="T5" fmla="*/ 7417 h 8901"/>
              </a:gdLst>
              <a:ahLst/>
              <a:cxnLst>
                <a:cxn ang="0">
                  <a:pos x="T0" y="T1"/>
                </a:cxn>
                <a:cxn ang="0">
                  <a:pos x="T2" y="T3"/>
                </a:cxn>
                <a:cxn ang="0">
                  <a:pos x="T4" y="T5"/>
                </a:cxn>
              </a:cxnLst>
              <a:rect l="0" t="0" r="r" b="b"/>
              <a:pathLst>
                <a:path w="21600" h="8901" fill="none" extrusionOk="0">
                  <a:moveTo>
                    <a:pt x="20286" y="-1"/>
                  </a:moveTo>
                  <a:cubicBezTo>
                    <a:pt x="21155" y="2376"/>
                    <a:pt x="21600" y="4886"/>
                    <a:pt x="21600" y="7417"/>
                  </a:cubicBezTo>
                  <a:cubicBezTo>
                    <a:pt x="21600" y="7912"/>
                    <a:pt x="21582" y="8407"/>
                    <a:pt x="21548" y="8900"/>
                  </a:cubicBezTo>
                </a:path>
                <a:path w="21600" h="8901" stroke="0" extrusionOk="0">
                  <a:moveTo>
                    <a:pt x="20286" y="-1"/>
                  </a:moveTo>
                  <a:cubicBezTo>
                    <a:pt x="21155" y="2376"/>
                    <a:pt x="21600" y="4886"/>
                    <a:pt x="21600" y="7417"/>
                  </a:cubicBezTo>
                  <a:cubicBezTo>
                    <a:pt x="21600" y="7912"/>
                    <a:pt x="21582" y="8407"/>
                    <a:pt x="21548" y="8900"/>
                  </a:cubicBezTo>
                  <a:lnTo>
                    <a:pt x="0" y="7417"/>
                  </a:lnTo>
                  <a:close/>
                </a:path>
              </a:pathLst>
            </a:custGeom>
            <a:noFill/>
            <a:ln w="19050">
              <a:solidFill>
                <a:schemeClr val="tx1"/>
              </a:solidFill>
              <a:round/>
            </a:ln>
          </p:spPr>
          <p:txBody>
            <a:bodyPr/>
            <a:lstStyle/>
            <a:p>
              <a:endParaRPr lang="zh-CN" altLang="en-US"/>
            </a:p>
          </p:txBody>
        </p:sp>
        <p:graphicFrame>
          <p:nvGraphicFramePr>
            <p:cNvPr id="139298" name="Object 34"/>
            <p:cNvGraphicFramePr>
              <a:graphicFrameLocks noChangeAspect="1"/>
            </p:cNvGraphicFramePr>
            <p:nvPr/>
          </p:nvGraphicFramePr>
          <p:xfrm>
            <a:off x="1629" y="554"/>
            <a:ext cx="200" cy="340"/>
          </p:xfrm>
          <a:graphic>
            <a:graphicData uri="http://schemas.openxmlformats.org/presentationml/2006/ole">
              <mc:AlternateContent xmlns:mc="http://schemas.openxmlformats.org/markup-compatibility/2006">
                <mc:Choice xmlns:v="urn:schemas-microsoft-com:vml" Requires="v">
                  <p:oleObj name="公式" r:id="rId20" imgW="3048000" imgH="5181600" progId="">
                    <p:embed/>
                  </p:oleObj>
                </mc:Choice>
                <mc:Fallback>
                  <p:oleObj name="公式" r:id="rId20" imgW="3048000" imgH="5181600" progId="">
                    <p:embed/>
                    <p:pic>
                      <p:nvPicPr>
                        <p:cNvPr id="0" name="Picture 10" descr="image5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29" y="554"/>
                          <a:ext cx="200"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9299" name="Group 35"/>
            <p:cNvGrpSpPr/>
            <p:nvPr/>
          </p:nvGrpSpPr>
          <p:grpSpPr bwMode="auto">
            <a:xfrm>
              <a:off x="3729" y="692"/>
              <a:ext cx="1166" cy="1228"/>
              <a:chOff x="3729" y="692"/>
              <a:chExt cx="1166" cy="1228"/>
            </a:xfrm>
          </p:grpSpPr>
          <p:grpSp>
            <p:nvGrpSpPr>
              <p:cNvPr id="139300" name="Group 36"/>
              <p:cNvGrpSpPr/>
              <p:nvPr/>
            </p:nvGrpSpPr>
            <p:grpSpPr bwMode="auto">
              <a:xfrm>
                <a:off x="4028" y="692"/>
                <a:ext cx="0" cy="1228"/>
                <a:chOff x="2520" y="2064"/>
                <a:chExt cx="0" cy="1827"/>
              </a:xfrm>
            </p:grpSpPr>
            <p:sp>
              <p:nvSpPr>
                <p:cNvPr id="139301" name="Line 37"/>
                <p:cNvSpPr>
                  <a:spLocks noChangeShapeType="1"/>
                </p:cNvSpPr>
                <p:nvPr/>
              </p:nvSpPr>
              <p:spPr bwMode="auto">
                <a:xfrm>
                  <a:off x="2520" y="2064"/>
                  <a:ext cx="0" cy="468"/>
                </a:xfrm>
                <a:prstGeom prst="line">
                  <a:avLst/>
                </a:prstGeom>
                <a:noFill/>
                <a:ln w="38100">
                  <a:solidFill>
                    <a:srgbClr val="FF7C80"/>
                  </a:solidFill>
                  <a:round/>
                </a:ln>
                <a:effectLst/>
              </p:spPr>
              <p:txBody>
                <a:bodyPr/>
                <a:lstStyle/>
                <a:p>
                  <a:endParaRPr lang="zh-CN" altLang="en-US"/>
                </a:p>
              </p:txBody>
            </p:sp>
            <p:sp>
              <p:nvSpPr>
                <p:cNvPr id="139302" name="Line 38"/>
                <p:cNvSpPr>
                  <a:spLocks noChangeShapeType="1"/>
                </p:cNvSpPr>
                <p:nvPr/>
              </p:nvSpPr>
              <p:spPr bwMode="auto">
                <a:xfrm>
                  <a:off x="2520" y="3423"/>
                  <a:ext cx="0" cy="468"/>
                </a:xfrm>
                <a:prstGeom prst="line">
                  <a:avLst/>
                </a:prstGeom>
                <a:noFill/>
                <a:ln w="38100">
                  <a:solidFill>
                    <a:srgbClr val="FF7C80"/>
                  </a:solidFill>
                  <a:round/>
                </a:ln>
              </p:spPr>
              <p:txBody>
                <a:bodyPr/>
                <a:lstStyle/>
                <a:p>
                  <a:endParaRPr lang="zh-CN" altLang="en-US"/>
                </a:p>
              </p:txBody>
            </p:sp>
            <p:sp>
              <p:nvSpPr>
                <p:cNvPr id="139303" name="Line 39"/>
                <p:cNvSpPr>
                  <a:spLocks noChangeShapeType="1"/>
                </p:cNvSpPr>
                <p:nvPr/>
              </p:nvSpPr>
              <p:spPr bwMode="auto">
                <a:xfrm>
                  <a:off x="2520" y="2640"/>
                  <a:ext cx="0" cy="672"/>
                </a:xfrm>
                <a:prstGeom prst="line">
                  <a:avLst/>
                </a:prstGeom>
                <a:noFill/>
                <a:ln w="38100">
                  <a:solidFill>
                    <a:srgbClr val="FF7C80"/>
                  </a:solidFill>
                  <a:round/>
                </a:ln>
              </p:spPr>
              <p:txBody>
                <a:bodyPr/>
                <a:lstStyle/>
                <a:p>
                  <a:endParaRPr lang="zh-CN" altLang="en-US"/>
                </a:p>
              </p:txBody>
            </p:sp>
          </p:grpSp>
          <p:sp>
            <p:nvSpPr>
              <p:cNvPr id="139304" name="Line 40"/>
              <p:cNvSpPr>
                <a:spLocks noChangeShapeType="1"/>
              </p:cNvSpPr>
              <p:nvPr/>
            </p:nvSpPr>
            <p:spPr bwMode="auto">
              <a:xfrm flipH="1">
                <a:off x="3826" y="1573"/>
                <a:ext cx="168" cy="1"/>
              </a:xfrm>
              <a:prstGeom prst="line">
                <a:avLst/>
              </a:prstGeom>
              <a:noFill/>
              <a:ln w="9525">
                <a:solidFill>
                  <a:schemeClr val="tx1"/>
                </a:solidFill>
                <a:round/>
              </a:ln>
            </p:spPr>
            <p:txBody>
              <a:bodyPr/>
              <a:lstStyle/>
              <a:p>
                <a:endParaRPr lang="zh-CN" altLang="en-US"/>
              </a:p>
            </p:txBody>
          </p:sp>
          <p:sp>
            <p:nvSpPr>
              <p:cNvPr id="139305" name="Line 41"/>
              <p:cNvSpPr>
                <a:spLocks noChangeShapeType="1"/>
              </p:cNvSpPr>
              <p:nvPr/>
            </p:nvSpPr>
            <p:spPr bwMode="auto">
              <a:xfrm flipH="1">
                <a:off x="3816" y="1039"/>
                <a:ext cx="168" cy="0"/>
              </a:xfrm>
              <a:prstGeom prst="line">
                <a:avLst/>
              </a:prstGeom>
              <a:noFill/>
              <a:ln w="9525">
                <a:solidFill>
                  <a:schemeClr val="tx1"/>
                </a:solidFill>
                <a:round/>
              </a:ln>
            </p:spPr>
            <p:txBody>
              <a:bodyPr/>
              <a:lstStyle/>
              <a:p>
                <a:endParaRPr lang="zh-CN" altLang="en-US"/>
              </a:p>
            </p:txBody>
          </p:sp>
          <p:sp>
            <p:nvSpPr>
              <p:cNvPr id="139306" name="Line 42"/>
              <p:cNvSpPr>
                <a:spLocks noChangeShapeType="1"/>
              </p:cNvSpPr>
              <p:nvPr/>
            </p:nvSpPr>
            <p:spPr bwMode="auto">
              <a:xfrm>
                <a:off x="3915" y="1023"/>
                <a:ext cx="1" cy="564"/>
              </a:xfrm>
              <a:prstGeom prst="line">
                <a:avLst/>
              </a:prstGeom>
              <a:noFill/>
              <a:ln w="9525">
                <a:solidFill>
                  <a:schemeClr val="tx1"/>
                </a:solidFill>
                <a:round/>
                <a:headEnd type="arrow" w="med" len="lg"/>
                <a:tailEnd type="arrow" w="med" len="lg"/>
              </a:ln>
            </p:spPr>
            <p:txBody>
              <a:bodyPr/>
              <a:lstStyle/>
              <a:p>
                <a:endParaRPr lang="zh-CN" altLang="en-US"/>
              </a:p>
            </p:txBody>
          </p:sp>
          <p:graphicFrame>
            <p:nvGraphicFramePr>
              <p:cNvPr id="139307" name="Object 43"/>
              <p:cNvGraphicFramePr>
                <a:graphicFrameLocks noChangeAspect="1"/>
              </p:cNvGraphicFramePr>
              <p:nvPr/>
            </p:nvGraphicFramePr>
            <p:xfrm>
              <a:off x="3822" y="765"/>
              <a:ext cx="203" cy="288"/>
            </p:xfrm>
            <a:graphic>
              <a:graphicData uri="http://schemas.openxmlformats.org/presentationml/2006/ole">
                <mc:AlternateContent xmlns:mc="http://schemas.openxmlformats.org/markup-compatibility/2006">
                  <mc:Choice xmlns:v="urn:schemas-microsoft-com:vml" Requires="v">
                    <p:oleObj name="公式" r:id="rId22" imgW="3657600" imgH="5181600" progId="">
                      <p:embed/>
                    </p:oleObj>
                  </mc:Choice>
                  <mc:Fallback>
                    <p:oleObj name="公式" r:id="rId22" imgW="3657600" imgH="5181600" progId="">
                      <p:embed/>
                      <p:pic>
                        <p:nvPicPr>
                          <p:cNvPr id="0" name="Picture 11" descr="image5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22" y="765"/>
                            <a:ext cx="203"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308" name="Object 44"/>
              <p:cNvGraphicFramePr>
                <a:graphicFrameLocks noChangeAspect="1"/>
              </p:cNvGraphicFramePr>
              <p:nvPr/>
            </p:nvGraphicFramePr>
            <p:xfrm>
              <a:off x="3787" y="1543"/>
              <a:ext cx="249" cy="303"/>
            </p:xfrm>
            <a:graphic>
              <a:graphicData uri="http://schemas.openxmlformats.org/presentationml/2006/ole">
                <mc:AlternateContent xmlns:mc="http://schemas.openxmlformats.org/markup-compatibility/2006">
                  <mc:Choice xmlns:v="urn:schemas-microsoft-com:vml" Requires="v">
                    <p:oleObj name="公式" r:id="rId24" imgW="4267200" imgH="5181600" progId="">
                      <p:embed/>
                    </p:oleObj>
                  </mc:Choice>
                  <mc:Fallback>
                    <p:oleObj name="公式" r:id="rId24" imgW="4267200" imgH="5181600" progId="">
                      <p:embed/>
                      <p:pic>
                        <p:nvPicPr>
                          <p:cNvPr id="0" name="Picture 12" descr="image5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87" y="1543"/>
                            <a:ext cx="249"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309" name="Object 45"/>
              <p:cNvGraphicFramePr>
                <a:graphicFrameLocks noChangeAspect="1"/>
              </p:cNvGraphicFramePr>
              <p:nvPr/>
            </p:nvGraphicFramePr>
            <p:xfrm>
              <a:off x="3729" y="1142"/>
              <a:ext cx="195" cy="247"/>
            </p:xfrm>
            <a:graphic>
              <a:graphicData uri="http://schemas.openxmlformats.org/presentationml/2006/ole">
                <mc:AlternateContent xmlns:mc="http://schemas.openxmlformats.org/markup-compatibility/2006">
                  <mc:Choice xmlns:v="urn:schemas-microsoft-com:vml" Requires="v">
                    <p:oleObj name="公式" r:id="rId26" imgW="3352800" imgH="4267200" progId="">
                      <p:embed/>
                    </p:oleObj>
                  </mc:Choice>
                  <mc:Fallback>
                    <p:oleObj name="公式" r:id="rId26" imgW="3352800" imgH="4267200" progId="">
                      <p:embed/>
                      <p:pic>
                        <p:nvPicPr>
                          <p:cNvPr id="0" name="Picture 13" descr="image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9" y="1142"/>
                            <a:ext cx="195"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310" name="Line 46"/>
              <p:cNvSpPr>
                <a:spLocks noChangeShapeType="1"/>
              </p:cNvSpPr>
              <p:nvPr/>
            </p:nvSpPr>
            <p:spPr bwMode="auto">
              <a:xfrm flipV="1">
                <a:off x="4048" y="1353"/>
                <a:ext cx="847" cy="210"/>
              </a:xfrm>
              <a:prstGeom prst="line">
                <a:avLst/>
              </a:prstGeom>
              <a:noFill/>
              <a:ln w="19050">
                <a:solidFill>
                  <a:srgbClr val="0000FF"/>
                </a:solidFill>
                <a:round/>
                <a:tailEnd type="stealth" w="med" len="lg"/>
              </a:ln>
              <a:effectLst/>
            </p:spPr>
            <p:txBody>
              <a:bodyPr/>
              <a:lstStyle/>
              <a:p>
                <a:endParaRPr lang="zh-CN" altLang="en-US"/>
              </a:p>
            </p:txBody>
          </p:sp>
          <p:sp>
            <p:nvSpPr>
              <p:cNvPr id="139311" name="Line 47"/>
              <p:cNvSpPr>
                <a:spLocks noChangeShapeType="1"/>
              </p:cNvSpPr>
              <p:nvPr/>
            </p:nvSpPr>
            <p:spPr bwMode="auto">
              <a:xfrm flipV="1">
                <a:off x="4038" y="833"/>
                <a:ext cx="847" cy="210"/>
              </a:xfrm>
              <a:prstGeom prst="line">
                <a:avLst/>
              </a:prstGeom>
              <a:noFill/>
              <a:ln w="19050">
                <a:solidFill>
                  <a:srgbClr val="0000FF"/>
                </a:solidFill>
                <a:round/>
                <a:tailEnd type="stealth" w="med" len="lg"/>
              </a:ln>
            </p:spPr>
            <p:txBody>
              <a:bodyPr/>
              <a:lstStyle/>
              <a:p>
                <a:endParaRPr lang="zh-CN" altLang="en-US"/>
              </a:p>
            </p:txBody>
          </p:sp>
          <p:sp>
            <p:nvSpPr>
              <p:cNvPr id="139312" name="Line 48"/>
              <p:cNvSpPr>
                <a:spLocks noChangeShapeType="1"/>
              </p:cNvSpPr>
              <p:nvPr/>
            </p:nvSpPr>
            <p:spPr bwMode="auto">
              <a:xfrm>
                <a:off x="4048" y="1057"/>
                <a:ext cx="131" cy="486"/>
              </a:xfrm>
              <a:prstGeom prst="line">
                <a:avLst/>
              </a:prstGeom>
              <a:noFill/>
              <a:ln w="9525">
                <a:solidFill>
                  <a:schemeClr val="tx1"/>
                </a:solidFill>
                <a:prstDash val="dash"/>
                <a:round/>
              </a:ln>
            </p:spPr>
            <p:txBody>
              <a:bodyPr/>
              <a:lstStyle/>
              <a:p>
                <a:endParaRPr lang="zh-CN" altLang="en-US"/>
              </a:p>
            </p:txBody>
          </p:sp>
          <p:graphicFrame>
            <p:nvGraphicFramePr>
              <p:cNvPr id="139313" name="Object 49"/>
              <p:cNvGraphicFramePr>
                <a:graphicFrameLocks noChangeAspect="1"/>
              </p:cNvGraphicFramePr>
              <p:nvPr/>
            </p:nvGraphicFramePr>
            <p:xfrm>
              <a:off x="4014" y="1616"/>
              <a:ext cx="617" cy="245"/>
            </p:xfrm>
            <a:graphic>
              <a:graphicData uri="http://schemas.openxmlformats.org/presentationml/2006/ole">
                <mc:AlternateContent xmlns:mc="http://schemas.openxmlformats.org/markup-compatibility/2006">
                  <mc:Choice xmlns:v="urn:schemas-microsoft-com:vml" Requires="v">
                    <p:oleObj name="公式" r:id="rId27" imgW="10668000" imgH="4267200" progId="">
                      <p:embed/>
                    </p:oleObj>
                  </mc:Choice>
                  <mc:Fallback>
                    <p:oleObj name="公式" r:id="rId27" imgW="10668000" imgH="4267200" progId="">
                      <p:embed/>
                      <p:pic>
                        <p:nvPicPr>
                          <p:cNvPr id="0" name="Picture 14" descr="image5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14" y="1616"/>
                            <a:ext cx="617"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314" name="Line 50"/>
              <p:cNvSpPr>
                <a:spLocks noChangeShapeType="1"/>
              </p:cNvSpPr>
              <p:nvPr/>
            </p:nvSpPr>
            <p:spPr bwMode="auto">
              <a:xfrm>
                <a:off x="4182" y="1536"/>
                <a:ext cx="23" cy="93"/>
              </a:xfrm>
              <a:prstGeom prst="line">
                <a:avLst/>
              </a:prstGeom>
              <a:noFill/>
              <a:ln w="9525">
                <a:solidFill>
                  <a:schemeClr val="tx1"/>
                </a:solidFill>
                <a:round/>
              </a:ln>
            </p:spPr>
            <p:txBody>
              <a:bodyPr/>
              <a:lstStyle/>
              <a:p>
                <a:endParaRPr lang="zh-CN" altLang="en-US"/>
              </a:p>
            </p:txBody>
          </p:sp>
          <p:sp>
            <p:nvSpPr>
              <p:cNvPr id="139315" name="Line 51"/>
              <p:cNvSpPr>
                <a:spLocks noChangeShapeType="1"/>
              </p:cNvSpPr>
              <p:nvPr/>
            </p:nvSpPr>
            <p:spPr bwMode="auto">
              <a:xfrm>
                <a:off x="4050" y="1568"/>
                <a:ext cx="24" cy="93"/>
              </a:xfrm>
              <a:prstGeom prst="line">
                <a:avLst/>
              </a:prstGeom>
              <a:noFill/>
              <a:ln w="9525">
                <a:solidFill>
                  <a:schemeClr val="tx1"/>
                </a:solidFill>
                <a:round/>
              </a:ln>
            </p:spPr>
            <p:txBody>
              <a:bodyPr/>
              <a:lstStyle/>
              <a:p>
                <a:endParaRPr lang="zh-CN" altLang="en-US"/>
              </a:p>
            </p:txBody>
          </p:sp>
          <p:sp>
            <p:nvSpPr>
              <p:cNvPr id="139316" name="Line 52"/>
              <p:cNvSpPr>
                <a:spLocks noChangeAspect="1" noChangeShapeType="1"/>
              </p:cNvSpPr>
              <p:nvPr/>
            </p:nvSpPr>
            <p:spPr bwMode="auto">
              <a:xfrm rot="-984182">
                <a:off x="4043" y="1605"/>
                <a:ext cx="171" cy="2"/>
              </a:xfrm>
              <a:prstGeom prst="line">
                <a:avLst/>
              </a:prstGeom>
              <a:noFill/>
              <a:ln w="9525">
                <a:solidFill>
                  <a:schemeClr val="tx1"/>
                </a:solidFill>
                <a:round/>
                <a:headEnd type="arrow" w="med" len="lg"/>
                <a:tailEnd type="arrow" w="med" len="lg"/>
              </a:ln>
            </p:spPr>
            <p:txBody>
              <a:bodyPr/>
              <a:lstStyle/>
              <a:p>
                <a:endParaRPr lang="zh-CN" altLang="en-US"/>
              </a:p>
            </p:txBody>
          </p:sp>
          <p:sp>
            <p:nvSpPr>
              <p:cNvPr id="139317" name="Arc 53"/>
              <p:cNvSpPr/>
              <p:nvPr/>
            </p:nvSpPr>
            <p:spPr bwMode="auto">
              <a:xfrm>
                <a:off x="4043" y="1056"/>
                <a:ext cx="59" cy="210"/>
              </a:xfrm>
              <a:custGeom>
                <a:avLst/>
                <a:gdLst>
                  <a:gd name="G0" fmla="+- 0 0 0"/>
                  <a:gd name="G1" fmla="+- 0 0 0"/>
                  <a:gd name="G2" fmla="+- 21600 0 0"/>
                  <a:gd name="T0" fmla="*/ 6005 w 6005"/>
                  <a:gd name="T1" fmla="*/ 20749 h 21599"/>
                  <a:gd name="T2" fmla="*/ 169 w 6005"/>
                  <a:gd name="T3" fmla="*/ 21599 h 21599"/>
                  <a:gd name="T4" fmla="*/ 0 w 6005"/>
                  <a:gd name="T5" fmla="*/ 0 h 21599"/>
                </a:gdLst>
                <a:ahLst/>
                <a:cxnLst>
                  <a:cxn ang="0">
                    <a:pos x="T0" y="T1"/>
                  </a:cxn>
                  <a:cxn ang="0">
                    <a:pos x="T2" y="T3"/>
                  </a:cxn>
                  <a:cxn ang="0">
                    <a:pos x="T4" y="T5"/>
                  </a:cxn>
                </a:cxnLst>
                <a:rect l="0" t="0" r="r" b="b"/>
                <a:pathLst>
                  <a:path w="6005" h="21599" fill="none" extrusionOk="0">
                    <a:moveTo>
                      <a:pt x="6004" y="20748"/>
                    </a:moveTo>
                    <a:cubicBezTo>
                      <a:pt x="4107" y="21297"/>
                      <a:pt x="2144" y="21583"/>
                      <a:pt x="169" y="21599"/>
                    </a:cubicBezTo>
                  </a:path>
                  <a:path w="6005" h="21599" stroke="0" extrusionOk="0">
                    <a:moveTo>
                      <a:pt x="6004" y="20748"/>
                    </a:moveTo>
                    <a:cubicBezTo>
                      <a:pt x="4107" y="21297"/>
                      <a:pt x="2144" y="21583"/>
                      <a:pt x="169" y="21599"/>
                    </a:cubicBezTo>
                    <a:lnTo>
                      <a:pt x="0" y="0"/>
                    </a:lnTo>
                    <a:close/>
                  </a:path>
                </a:pathLst>
              </a:custGeom>
              <a:noFill/>
              <a:ln w="19050">
                <a:solidFill>
                  <a:schemeClr val="tx1"/>
                </a:solidFill>
                <a:round/>
              </a:ln>
            </p:spPr>
            <p:txBody>
              <a:bodyPr/>
              <a:lstStyle/>
              <a:p>
                <a:endParaRPr lang="zh-CN" altLang="en-US"/>
              </a:p>
            </p:txBody>
          </p:sp>
          <p:graphicFrame>
            <p:nvGraphicFramePr>
              <p:cNvPr id="139318" name="Object 54"/>
              <p:cNvGraphicFramePr>
                <a:graphicFrameLocks noChangeAspect="1"/>
              </p:cNvGraphicFramePr>
              <p:nvPr/>
            </p:nvGraphicFramePr>
            <p:xfrm>
              <a:off x="4038" y="1291"/>
              <a:ext cx="99" cy="138"/>
            </p:xfrm>
            <a:graphic>
              <a:graphicData uri="http://schemas.openxmlformats.org/presentationml/2006/ole">
                <mc:AlternateContent xmlns:mc="http://schemas.openxmlformats.org/markup-compatibility/2006">
                  <mc:Choice xmlns:v="urn:schemas-microsoft-com:vml" Requires="v">
                    <p:oleObj name="公式" r:id="rId29" imgW="3048000" imgH="4267200" progId="">
                      <p:embed/>
                    </p:oleObj>
                  </mc:Choice>
                  <mc:Fallback>
                    <p:oleObj name="公式" r:id="rId29" imgW="3048000" imgH="4267200" progId="">
                      <p:embed/>
                      <p:pic>
                        <p:nvPicPr>
                          <p:cNvPr id="0" name="Picture 15" descr="image5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38" y="1291"/>
                            <a:ext cx="99"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139319" name="Object 55"/>
          <p:cNvGraphicFramePr>
            <a:graphicFrameLocks noChangeAspect="1"/>
          </p:cNvGraphicFramePr>
          <p:nvPr/>
        </p:nvGraphicFramePr>
        <p:xfrm>
          <a:off x="990600" y="4369594"/>
          <a:ext cx="2778125" cy="430213"/>
        </p:xfrm>
        <a:graphic>
          <a:graphicData uri="http://schemas.openxmlformats.org/presentationml/2006/ole">
            <mc:AlternateContent xmlns:mc="http://schemas.openxmlformats.org/markup-compatibility/2006">
              <mc:Choice xmlns:v="urn:schemas-microsoft-com:vml" Requires="v">
                <p:oleObj name="公式" r:id="rId31" imgW="33223200" imgH="5181600" progId="Equation.3">
                  <p:embed/>
                </p:oleObj>
              </mc:Choice>
              <mc:Fallback>
                <p:oleObj name="公式" r:id="rId31" imgW="33223200" imgH="5181600" progId="Equation.3">
                  <p:embed/>
                  <p:pic>
                    <p:nvPicPr>
                      <p:cNvPr id="0" name="Picture 16" descr="image6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90600" y="4369594"/>
                        <a:ext cx="2778125"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320" name="Object 56"/>
          <p:cNvGraphicFramePr>
            <a:graphicFrameLocks noChangeAspect="1"/>
          </p:cNvGraphicFramePr>
          <p:nvPr/>
        </p:nvGraphicFramePr>
        <p:xfrm>
          <a:off x="4495800" y="4191000"/>
          <a:ext cx="2422525" cy="787400"/>
        </p:xfrm>
        <a:graphic>
          <a:graphicData uri="http://schemas.openxmlformats.org/presentationml/2006/ole">
            <mc:AlternateContent xmlns:mc="http://schemas.openxmlformats.org/markup-compatibility/2006">
              <mc:Choice xmlns:v="urn:schemas-microsoft-com:vml" Requires="v">
                <p:oleObj name="公式" r:id="rId33" imgW="28956000" imgH="9448800" progId="">
                  <p:embed/>
                </p:oleObj>
              </mc:Choice>
              <mc:Fallback>
                <p:oleObj name="公式" r:id="rId33" imgW="28956000" imgH="9448800" progId="">
                  <p:embed/>
                  <p:pic>
                    <p:nvPicPr>
                      <p:cNvPr id="0" name="Picture 17" descr="image6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495800" y="4191000"/>
                        <a:ext cx="242252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321" name="Text Box 57"/>
          <p:cNvSpPr txBox="1">
            <a:spLocks noChangeArrowheads="1"/>
          </p:cNvSpPr>
          <p:nvPr/>
        </p:nvSpPr>
        <p:spPr bwMode="auto">
          <a:xfrm>
            <a:off x="671513" y="4876800"/>
            <a:ext cx="2376487" cy="457200"/>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Char char="n"/>
            </a:pPr>
            <a:r>
              <a:rPr lang="en-US" altLang="zh-CN" sz="2400">
                <a:solidFill>
                  <a:srgbClr val="0000CC"/>
                </a:solidFill>
              </a:rPr>
              <a:t> </a:t>
            </a:r>
            <a:r>
              <a:rPr lang="zh-CN" altLang="en-US" sz="2400">
                <a:solidFill>
                  <a:srgbClr val="0000CC"/>
                </a:solidFill>
              </a:rPr>
              <a:t>干涉条件：</a:t>
            </a:r>
          </a:p>
        </p:txBody>
      </p:sp>
      <p:graphicFrame>
        <p:nvGraphicFramePr>
          <p:cNvPr id="139322" name="Object 58"/>
          <p:cNvGraphicFramePr>
            <a:graphicFrameLocks noChangeAspect="1"/>
          </p:cNvGraphicFramePr>
          <p:nvPr/>
        </p:nvGraphicFramePr>
        <p:xfrm>
          <a:off x="2667000" y="4724400"/>
          <a:ext cx="4748213" cy="787400"/>
        </p:xfrm>
        <a:graphic>
          <a:graphicData uri="http://schemas.openxmlformats.org/presentationml/2006/ole">
            <mc:AlternateContent xmlns:mc="http://schemas.openxmlformats.org/markup-compatibility/2006">
              <mc:Choice xmlns:v="urn:schemas-microsoft-com:vml" Requires="v">
                <p:oleObj name="公式" r:id="rId35" imgW="56997600" imgH="9448800" progId="">
                  <p:embed/>
                </p:oleObj>
              </mc:Choice>
              <mc:Fallback>
                <p:oleObj name="公式" r:id="rId35" imgW="56997600" imgH="9448800" progId="">
                  <p:embed/>
                  <p:pic>
                    <p:nvPicPr>
                      <p:cNvPr id="0" name="Picture 18" descr="image6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67000" y="4724400"/>
                        <a:ext cx="47482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323" name="Object 59"/>
          <p:cNvGraphicFramePr>
            <a:graphicFrameLocks noChangeAspect="1"/>
          </p:cNvGraphicFramePr>
          <p:nvPr/>
        </p:nvGraphicFramePr>
        <p:xfrm>
          <a:off x="2667000" y="5562600"/>
          <a:ext cx="4697413" cy="787400"/>
        </p:xfrm>
        <a:graphic>
          <a:graphicData uri="http://schemas.openxmlformats.org/presentationml/2006/ole">
            <mc:AlternateContent xmlns:mc="http://schemas.openxmlformats.org/markup-compatibility/2006">
              <mc:Choice xmlns:v="urn:schemas-microsoft-com:vml" Requires="v">
                <p:oleObj name="公式" r:id="rId37" imgW="56388000" imgH="9448800" progId="">
                  <p:embed/>
                </p:oleObj>
              </mc:Choice>
              <mc:Fallback>
                <p:oleObj name="公式" r:id="rId37" imgW="56388000" imgH="9448800" progId="">
                  <p:embed/>
                  <p:pic>
                    <p:nvPicPr>
                      <p:cNvPr id="0" name="Picture 19" descr="image6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667000" y="5562600"/>
                        <a:ext cx="46974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39319"/>
                                        </p:tgtEl>
                                        <p:attrNameLst>
                                          <p:attrName>style.visibility</p:attrName>
                                        </p:attrNameLst>
                                      </p:cBhvr>
                                      <p:to>
                                        <p:strVal val="visible"/>
                                      </p:to>
                                    </p:set>
                                    <p:animEffect transition="in" filter="box(out)">
                                      <p:cBhvr>
                                        <p:cTn id="7" dur="500"/>
                                        <p:tgtEl>
                                          <p:spTgt spid="1393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39320"/>
                                        </p:tgtEl>
                                        <p:attrNameLst>
                                          <p:attrName>style.visibility</p:attrName>
                                        </p:attrNameLst>
                                      </p:cBhvr>
                                      <p:to>
                                        <p:strVal val="visible"/>
                                      </p:to>
                                    </p:set>
                                    <p:animEffect transition="in" filter="box(out)">
                                      <p:cBhvr>
                                        <p:cTn id="12" dur="500"/>
                                        <p:tgtEl>
                                          <p:spTgt spid="13932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9321"/>
                                        </p:tgtEl>
                                        <p:attrNameLst>
                                          <p:attrName>style.visibility</p:attrName>
                                        </p:attrNameLst>
                                      </p:cBhvr>
                                      <p:to>
                                        <p:strVal val="visible"/>
                                      </p:to>
                                    </p:set>
                                    <p:anim calcmode="lin" valueType="num">
                                      <p:cBhvr additive="base">
                                        <p:cTn id="17" dur="500" fill="hold"/>
                                        <p:tgtEl>
                                          <p:spTgt spid="139321"/>
                                        </p:tgtEl>
                                        <p:attrNameLst>
                                          <p:attrName>ppt_x</p:attrName>
                                        </p:attrNameLst>
                                      </p:cBhvr>
                                      <p:tavLst>
                                        <p:tav tm="0">
                                          <p:val>
                                            <p:strVal val="0-#ppt_w/2"/>
                                          </p:val>
                                        </p:tav>
                                        <p:tav tm="100000">
                                          <p:val>
                                            <p:strVal val="#ppt_x"/>
                                          </p:val>
                                        </p:tav>
                                      </p:tavLst>
                                    </p:anim>
                                    <p:anim calcmode="lin" valueType="num">
                                      <p:cBhvr additive="base">
                                        <p:cTn id="18" dur="500" fill="hold"/>
                                        <p:tgtEl>
                                          <p:spTgt spid="13932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39322"/>
                                        </p:tgtEl>
                                        <p:attrNameLst>
                                          <p:attrName>style.visibility</p:attrName>
                                        </p:attrNameLst>
                                      </p:cBhvr>
                                      <p:to>
                                        <p:strVal val="visible"/>
                                      </p:to>
                                    </p:set>
                                    <p:animEffect transition="in" filter="box(out)">
                                      <p:cBhvr>
                                        <p:cTn id="23" dur="500"/>
                                        <p:tgtEl>
                                          <p:spTgt spid="139322"/>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39323"/>
                                        </p:tgtEl>
                                        <p:attrNameLst>
                                          <p:attrName>style.visibility</p:attrName>
                                        </p:attrNameLst>
                                      </p:cBhvr>
                                      <p:to>
                                        <p:strVal val="visible"/>
                                      </p:to>
                                    </p:set>
                                    <p:animEffect transition="in" filter="box(out)">
                                      <p:cBhvr>
                                        <p:cTn id="28" dur="500"/>
                                        <p:tgtEl>
                                          <p:spTgt spid="139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2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a:t>13.2 </a:t>
            </a:r>
            <a:r>
              <a:rPr lang="zh-CN" altLang="en-US"/>
              <a:t>杨氏干涉</a:t>
            </a:r>
          </a:p>
        </p:txBody>
      </p:sp>
      <p:sp>
        <p:nvSpPr>
          <p:cNvPr id="66" name="灯片编号占位符 4"/>
          <p:cNvSpPr>
            <a:spLocks noGrp="1"/>
          </p:cNvSpPr>
          <p:nvPr>
            <p:ph type="sldNum" sz="quarter" idx="12"/>
          </p:nvPr>
        </p:nvSpPr>
        <p:spPr/>
        <p:txBody>
          <a:bodyPr/>
          <a:lstStyle/>
          <a:p>
            <a:fld id="{BB6075BC-D5CF-4F95-B657-9E6D016F99BC}" type="slidenum">
              <a:rPr lang="en-US" altLang="zh-CN"/>
              <a:pPr/>
              <a:t>25</a:t>
            </a:fld>
            <a:endParaRPr lang="en-US" altLang="zh-CN"/>
          </a:p>
        </p:txBody>
      </p:sp>
      <p:sp>
        <p:nvSpPr>
          <p:cNvPr id="140291" name="Rectangle 3"/>
          <p:cNvSpPr>
            <a:spLocks noChangeArrowheads="1"/>
          </p:cNvSpPr>
          <p:nvPr/>
        </p:nvSpPr>
        <p:spPr bwMode="auto">
          <a:xfrm>
            <a:off x="457200" y="1143000"/>
            <a:ext cx="35814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干涉条纹在屏幕上的分布</a:t>
            </a:r>
          </a:p>
        </p:txBody>
      </p:sp>
      <p:graphicFrame>
        <p:nvGraphicFramePr>
          <p:cNvPr id="140292" name="Object 4"/>
          <p:cNvGraphicFramePr>
            <a:graphicFrameLocks noChangeAspect="1"/>
          </p:cNvGraphicFramePr>
          <p:nvPr/>
        </p:nvGraphicFramePr>
        <p:xfrm>
          <a:off x="685800" y="1905000"/>
          <a:ext cx="4214813" cy="787400"/>
        </p:xfrm>
        <a:graphic>
          <a:graphicData uri="http://schemas.openxmlformats.org/presentationml/2006/ole">
            <mc:AlternateContent xmlns:mc="http://schemas.openxmlformats.org/markup-compatibility/2006">
              <mc:Choice xmlns:v="urn:schemas-microsoft-com:vml" Requires="v">
                <p:oleObj name="公式" r:id="rId2" imgW="50596800" imgH="9448800" progId="">
                  <p:embed/>
                </p:oleObj>
              </mc:Choice>
              <mc:Fallback>
                <p:oleObj name="公式" r:id="rId2" imgW="50596800" imgH="9448800" progId="">
                  <p:embed/>
                  <p:pic>
                    <p:nvPicPr>
                      <p:cNvPr id="0" name="Picture 1" descr="image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05000"/>
                        <a:ext cx="42148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293" name="Object 5"/>
          <p:cNvGraphicFramePr>
            <a:graphicFrameLocks noChangeAspect="1"/>
          </p:cNvGraphicFramePr>
          <p:nvPr/>
        </p:nvGraphicFramePr>
        <p:xfrm>
          <a:off x="685800" y="2788920"/>
          <a:ext cx="4722813" cy="787400"/>
        </p:xfrm>
        <a:graphic>
          <a:graphicData uri="http://schemas.openxmlformats.org/presentationml/2006/ole">
            <mc:AlternateContent xmlns:mc="http://schemas.openxmlformats.org/markup-compatibility/2006">
              <mc:Choice xmlns:v="urn:schemas-microsoft-com:vml" Requires="v">
                <p:oleObj name="公式" r:id="rId4" imgW="56692800" imgH="9448800" progId="">
                  <p:embed/>
                </p:oleObj>
              </mc:Choice>
              <mc:Fallback>
                <p:oleObj name="公式" r:id="rId4" imgW="56692800" imgH="9448800" progId="">
                  <p:embed/>
                  <p:pic>
                    <p:nvPicPr>
                      <p:cNvPr id="0" name="Picture 2" descr="image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788920"/>
                        <a:ext cx="47228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0294" name="Text Box 6"/>
          <p:cNvSpPr txBox="1">
            <a:spLocks noChangeArrowheads="1"/>
          </p:cNvSpPr>
          <p:nvPr/>
        </p:nvSpPr>
        <p:spPr bwMode="auto">
          <a:xfrm>
            <a:off x="685800" y="4226560"/>
            <a:ext cx="5029200" cy="457200"/>
          </a:xfrm>
          <a:prstGeom prst="rect">
            <a:avLst/>
          </a:prstGeom>
          <a:noFill/>
          <a:ln w="9525">
            <a:noFill/>
            <a:miter lim="800000"/>
          </a:ln>
          <a:effectLst/>
        </p:spPr>
        <p:txBody>
          <a:bodyPr>
            <a:spAutoFit/>
          </a:bodyPr>
          <a:lstStyle/>
          <a:p>
            <a:pPr>
              <a:spcBef>
                <a:spcPct val="50000"/>
              </a:spcBef>
            </a:pPr>
            <a:r>
              <a:rPr kumimoji="1" lang="zh-CN" altLang="en-US" sz="2400"/>
              <a:t>屏幕中央（</a:t>
            </a:r>
            <a:r>
              <a:rPr kumimoji="1" lang="en-US" altLang="zh-CN" sz="2400" i="1"/>
              <a:t>k </a:t>
            </a:r>
            <a:r>
              <a:rPr kumimoji="1" lang="en-US" altLang="zh-CN" sz="2400"/>
              <a:t>= 0</a:t>
            </a:r>
            <a:r>
              <a:rPr kumimoji="1" lang="zh-CN" altLang="en-US" sz="2400"/>
              <a:t>）为</a:t>
            </a:r>
            <a:r>
              <a:rPr kumimoji="1" lang="zh-CN" altLang="en-US" sz="2400">
                <a:solidFill>
                  <a:srgbClr val="0000CC"/>
                </a:solidFill>
              </a:rPr>
              <a:t>中央明纹</a:t>
            </a:r>
          </a:p>
        </p:txBody>
      </p:sp>
      <p:sp>
        <p:nvSpPr>
          <p:cNvPr id="140295" name="Rectangle 7"/>
          <p:cNvSpPr>
            <a:spLocks noChangeArrowheads="1"/>
          </p:cNvSpPr>
          <p:nvPr/>
        </p:nvSpPr>
        <p:spPr bwMode="auto">
          <a:xfrm>
            <a:off x="685800" y="3672840"/>
            <a:ext cx="3886200" cy="457200"/>
          </a:xfrm>
          <a:prstGeom prst="rect">
            <a:avLst/>
          </a:prstGeom>
          <a:noFill/>
          <a:ln w="9525">
            <a:noFill/>
            <a:miter lim="800000"/>
          </a:ln>
          <a:effectLst/>
        </p:spPr>
        <p:txBody>
          <a:bodyPr anchor="ctr">
            <a:spAutoFit/>
          </a:bodyPr>
          <a:lstStyle/>
          <a:p>
            <a:r>
              <a:rPr kumimoji="1" lang="zh-CN" altLang="en-US" sz="2400"/>
              <a:t>其中 </a:t>
            </a:r>
            <a:r>
              <a:rPr kumimoji="1" lang="en-US" altLang="zh-CN" sz="2400" i="1"/>
              <a:t>k </a:t>
            </a:r>
            <a:r>
              <a:rPr kumimoji="1" lang="zh-CN" altLang="en-US" sz="2400"/>
              <a:t>称为条纹的</a:t>
            </a:r>
            <a:r>
              <a:rPr kumimoji="1" lang="zh-CN" altLang="en-US" sz="2400">
                <a:solidFill>
                  <a:srgbClr val="0000CC"/>
                </a:solidFill>
              </a:rPr>
              <a:t>级数</a:t>
            </a:r>
          </a:p>
        </p:txBody>
      </p:sp>
      <p:sp>
        <p:nvSpPr>
          <p:cNvPr id="140296" name="Text Box 8"/>
          <p:cNvSpPr txBox="1">
            <a:spLocks noChangeArrowheads="1"/>
          </p:cNvSpPr>
          <p:nvPr/>
        </p:nvSpPr>
        <p:spPr bwMode="auto">
          <a:xfrm>
            <a:off x="685800" y="4780280"/>
            <a:ext cx="4751388" cy="457200"/>
          </a:xfrm>
          <a:prstGeom prst="rect">
            <a:avLst/>
          </a:prstGeom>
          <a:noFill/>
          <a:ln w="9525" algn="ctr">
            <a:noFill/>
            <a:miter lim="800000"/>
          </a:ln>
          <a:effectLst/>
        </p:spPr>
        <p:txBody>
          <a:bodyPr>
            <a:spAutoFit/>
          </a:bodyPr>
          <a:lstStyle/>
          <a:p>
            <a:pPr>
              <a:spcBef>
                <a:spcPct val="50000"/>
              </a:spcBef>
            </a:pPr>
            <a:r>
              <a:rPr kumimoji="1" lang="zh-CN" altLang="en-US" sz="2400" dirty="0"/>
              <a:t>相邻两明纹或暗纹的</a:t>
            </a:r>
            <a:r>
              <a:rPr kumimoji="1" lang="zh-CN" altLang="en-US" sz="2400" dirty="0">
                <a:solidFill>
                  <a:srgbClr val="0000CC"/>
                </a:solidFill>
              </a:rPr>
              <a:t>间距</a:t>
            </a:r>
            <a:r>
              <a:rPr kumimoji="1" lang="zh-CN" altLang="en-US" sz="2400" dirty="0"/>
              <a:t>： </a:t>
            </a:r>
          </a:p>
        </p:txBody>
      </p:sp>
      <p:graphicFrame>
        <p:nvGraphicFramePr>
          <p:cNvPr id="140297" name="Object 9"/>
          <p:cNvGraphicFramePr>
            <a:graphicFrameLocks noChangeAspect="1"/>
          </p:cNvGraphicFramePr>
          <p:nvPr/>
        </p:nvGraphicFramePr>
        <p:xfrm>
          <a:off x="1905000" y="5334000"/>
          <a:ext cx="2641600" cy="784225"/>
        </p:xfrm>
        <a:graphic>
          <a:graphicData uri="http://schemas.openxmlformats.org/presentationml/2006/ole">
            <mc:AlternateContent xmlns:mc="http://schemas.openxmlformats.org/markup-compatibility/2006">
              <mc:Choice xmlns:v="urn:schemas-microsoft-com:vml" Requires="v">
                <p:oleObj name="公式" r:id="rId6" imgW="31699200" imgH="9448800" progId="">
                  <p:embed/>
                </p:oleObj>
              </mc:Choice>
              <mc:Fallback>
                <p:oleObj name="公式" r:id="rId6" imgW="31699200" imgH="9448800" progId="">
                  <p:embed/>
                  <p:pic>
                    <p:nvPicPr>
                      <p:cNvPr id="0" name="Picture 3" descr="image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5334000"/>
                        <a:ext cx="26416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9" name="组合 78"/>
          <p:cNvGrpSpPr/>
          <p:nvPr/>
        </p:nvGrpSpPr>
        <p:grpSpPr>
          <a:xfrm>
            <a:off x="6154737" y="1245704"/>
            <a:ext cx="2303463" cy="4947134"/>
            <a:chOff x="6154737" y="1245704"/>
            <a:chExt cx="2303463" cy="4947134"/>
          </a:xfrm>
        </p:grpSpPr>
        <p:grpSp>
          <p:nvGrpSpPr>
            <p:cNvPr id="76" name="组合 75"/>
            <p:cNvGrpSpPr/>
            <p:nvPr/>
          </p:nvGrpSpPr>
          <p:grpSpPr>
            <a:xfrm>
              <a:off x="6154737" y="1295400"/>
              <a:ext cx="2303463" cy="4897438"/>
              <a:chOff x="6154737" y="1295400"/>
              <a:chExt cx="2303463" cy="4897438"/>
            </a:xfrm>
          </p:grpSpPr>
          <p:grpSp>
            <p:nvGrpSpPr>
              <p:cNvPr id="140298" name="Group 10"/>
              <p:cNvGrpSpPr/>
              <p:nvPr/>
            </p:nvGrpSpPr>
            <p:grpSpPr bwMode="auto">
              <a:xfrm>
                <a:off x="6154737" y="1295400"/>
                <a:ext cx="2303463" cy="4897438"/>
                <a:chOff x="3862" y="527"/>
                <a:chExt cx="1451" cy="3085"/>
              </a:xfrm>
            </p:grpSpPr>
            <p:sp>
              <p:nvSpPr>
                <p:cNvPr id="140299" name="Rectangle 11"/>
                <p:cNvSpPr>
                  <a:spLocks noChangeArrowheads="1"/>
                </p:cNvSpPr>
                <p:nvPr/>
              </p:nvSpPr>
              <p:spPr bwMode="auto">
                <a:xfrm>
                  <a:off x="3862" y="527"/>
                  <a:ext cx="1451" cy="3085"/>
                </a:xfrm>
                <a:prstGeom prst="rect">
                  <a:avLst/>
                </a:prstGeom>
                <a:solidFill>
                  <a:schemeClr val="bg1">
                    <a:lumMod val="85000"/>
                    <a:alpha val="20000"/>
                  </a:schemeClr>
                </a:solidFill>
                <a:ln w="9525">
                  <a:solidFill>
                    <a:schemeClr val="tx1"/>
                  </a:solidFill>
                  <a:miter lim="800000"/>
                </a:ln>
                <a:effectLst/>
              </p:spPr>
              <p:txBody>
                <a:bodyPr wrap="none" anchor="ctr"/>
                <a:lstStyle/>
                <a:p>
                  <a:endParaRPr lang="zh-CN" altLang="en-US"/>
                </a:p>
              </p:txBody>
            </p:sp>
            <p:grpSp>
              <p:nvGrpSpPr>
                <p:cNvPr id="140300" name="Group 12"/>
                <p:cNvGrpSpPr/>
                <p:nvPr/>
              </p:nvGrpSpPr>
              <p:grpSpPr bwMode="auto">
                <a:xfrm>
                  <a:off x="4241" y="623"/>
                  <a:ext cx="1072" cy="2826"/>
                  <a:chOff x="4385" y="568"/>
                  <a:chExt cx="1072" cy="2826"/>
                </a:xfrm>
              </p:grpSpPr>
              <p:grpSp>
                <p:nvGrpSpPr>
                  <p:cNvPr id="140301" name="Group 13"/>
                  <p:cNvGrpSpPr/>
                  <p:nvPr/>
                </p:nvGrpSpPr>
                <p:grpSpPr bwMode="auto">
                  <a:xfrm>
                    <a:off x="4385" y="618"/>
                    <a:ext cx="624" cy="1992"/>
                    <a:chOff x="4128" y="1392"/>
                    <a:chExt cx="624" cy="1152"/>
                  </a:xfrm>
                </p:grpSpPr>
                <p:grpSp>
                  <p:nvGrpSpPr>
                    <p:cNvPr id="140302" name="Group 14"/>
                    <p:cNvGrpSpPr/>
                    <p:nvPr/>
                  </p:nvGrpSpPr>
                  <p:grpSpPr bwMode="auto">
                    <a:xfrm>
                      <a:off x="4128" y="1392"/>
                      <a:ext cx="624" cy="576"/>
                      <a:chOff x="4128" y="1392"/>
                      <a:chExt cx="624" cy="576"/>
                    </a:xfrm>
                  </p:grpSpPr>
                  <p:grpSp>
                    <p:nvGrpSpPr>
                      <p:cNvPr id="140303" name="Group 15"/>
                      <p:cNvGrpSpPr/>
                      <p:nvPr/>
                    </p:nvGrpSpPr>
                    <p:grpSpPr bwMode="auto">
                      <a:xfrm>
                        <a:off x="4128" y="1392"/>
                        <a:ext cx="624" cy="288"/>
                        <a:chOff x="4124" y="1388"/>
                        <a:chExt cx="624" cy="288"/>
                      </a:xfrm>
                    </p:grpSpPr>
                    <p:sp>
                      <p:nvSpPr>
                        <p:cNvPr id="140304" name="Rectangle 16"/>
                        <p:cNvSpPr>
                          <a:spLocks noChangeArrowheads="1"/>
                        </p:cNvSpPr>
                        <p:nvPr/>
                      </p:nvSpPr>
                      <p:spPr bwMode="auto">
                        <a:xfrm rot="5400000">
                          <a:off x="4400" y="1112"/>
                          <a:ext cx="72" cy="624"/>
                        </a:xfrm>
                        <a:prstGeom prst="rect">
                          <a:avLst/>
                        </a:prstGeom>
                        <a:gradFill rotWithShape="0">
                          <a:gsLst>
                            <a:gs pos="0">
                              <a:srgbClr val="FF0000">
                                <a:gamma/>
                                <a:shade val="46275"/>
                                <a:invGamma/>
                              </a:srgbClr>
                            </a:gs>
                            <a:gs pos="100000">
                              <a:srgbClr val="FF0000"/>
                            </a:gs>
                          </a:gsLst>
                          <a:lin ang="5400000" scaled="1"/>
                        </a:gradFill>
                        <a:ln w="9525">
                          <a:noFill/>
                          <a:miter lim="800000"/>
                        </a:ln>
                        <a:effectLst/>
                      </p:spPr>
                      <p:txBody>
                        <a:bodyPr wrap="none" anchor="ctr"/>
                        <a:lstStyle/>
                        <a:p>
                          <a:endParaRPr lang="zh-CN" altLang="en-US"/>
                        </a:p>
                      </p:txBody>
                    </p:sp>
                    <p:sp>
                      <p:nvSpPr>
                        <p:cNvPr id="140305" name="Rectangle 17"/>
                        <p:cNvSpPr>
                          <a:spLocks noChangeArrowheads="1"/>
                        </p:cNvSpPr>
                        <p:nvPr/>
                      </p:nvSpPr>
                      <p:spPr bwMode="auto">
                        <a:xfrm rot="5400000" flipH="1" flipV="1">
                          <a:off x="4400" y="1184"/>
                          <a:ext cx="72" cy="624"/>
                        </a:xfrm>
                        <a:prstGeom prst="rect">
                          <a:avLst/>
                        </a:prstGeom>
                        <a:gradFill rotWithShape="0">
                          <a:gsLst>
                            <a:gs pos="0">
                              <a:srgbClr val="FF0000"/>
                            </a:gs>
                            <a:gs pos="100000">
                              <a:srgbClr val="FF0000">
                                <a:gamma/>
                                <a:shade val="46275"/>
                                <a:invGamma/>
                              </a:srgbClr>
                            </a:gs>
                          </a:gsLst>
                          <a:lin ang="5400000" scaled="1"/>
                        </a:gradFill>
                        <a:ln w="9525">
                          <a:noFill/>
                          <a:miter lim="800000"/>
                        </a:ln>
                        <a:effectLst/>
                      </p:spPr>
                      <p:txBody>
                        <a:bodyPr wrap="none" anchor="ctr"/>
                        <a:lstStyle/>
                        <a:p>
                          <a:endParaRPr lang="zh-CN" altLang="en-US"/>
                        </a:p>
                      </p:txBody>
                    </p:sp>
                    <p:sp>
                      <p:nvSpPr>
                        <p:cNvPr id="140306" name="Rectangle 18"/>
                        <p:cNvSpPr>
                          <a:spLocks noChangeArrowheads="1"/>
                        </p:cNvSpPr>
                        <p:nvPr/>
                      </p:nvSpPr>
                      <p:spPr bwMode="auto">
                        <a:xfrm rot="5400000">
                          <a:off x="4400" y="1256"/>
                          <a:ext cx="72" cy="624"/>
                        </a:xfrm>
                        <a:prstGeom prst="rect">
                          <a:avLst/>
                        </a:prstGeom>
                        <a:gradFill rotWithShape="0">
                          <a:gsLst>
                            <a:gs pos="0">
                              <a:srgbClr val="FF0000">
                                <a:gamma/>
                                <a:shade val="46275"/>
                                <a:invGamma/>
                              </a:srgbClr>
                            </a:gs>
                            <a:gs pos="100000">
                              <a:srgbClr val="FF0000"/>
                            </a:gs>
                          </a:gsLst>
                          <a:lin ang="5400000" scaled="1"/>
                        </a:gradFill>
                        <a:ln w="9525">
                          <a:noFill/>
                          <a:miter lim="800000"/>
                        </a:ln>
                        <a:effectLst/>
                      </p:spPr>
                      <p:txBody>
                        <a:bodyPr wrap="none" anchor="ctr"/>
                        <a:lstStyle/>
                        <a:p>
                          <a:endParaRPr lang="zh-CN" altLang="en-US"/>
                        </a:p>
                      </p:txBody>
                    </p:sp>
                    <p:sp>
                      <p:nvSpPr>
                        <p:cNvPr id="140307" name="Rectangle 19"/>
                        <p:cNvSpPr>
                          <a:spLocks noChangeArrowheads="1"/>
                        </p:cNvSpPr>
                        <p:nvPr/>
                      </p:nvSpPr>
                      <p:spPr bwMode="auto">
                        <a:xfrm rot="5400000" flipH="1" flipV="1">
                          <a:off x="4400" y="1328"/>
                          <a:ext cx="72" cy="624"/>
                        </a:xfrm>
                        <a:prstGeom prst="rect">
                          <a:avLst/>
                        </a:prstGeom>
                        <a:gradFill rotWithShape="0">
                          <a:gsLst>
                            <a:gs pos="0">
                              <a:srgbClr val="FF0000"/>
                            </a:gs>
                            <a:gs pos="100000">
                              <a:srgbClr val="FF0000">
                                <a:gamma/>
                                <a:shade val="46275"/>
                                <a:invGamma/>
                              </a:srgbClr>
                            </a:gs>
                          </a:gsLst>
                          <a:lin ang="5400000" scaled="1"/>
                        </a:gradFill>
                        <a:ln w="9525">
                          <a:noFill/>
                          <a:miter lim="800000"/>
                        </a:ln>
                        <a:effectLst/>
                      </p:spPr>
                      <p:txBody>
                        <a:bodyPr wrap="none" anchor="ctr"/>
                        <a:lstStyle/>
                        <a:p>
                          <a:endParaRPr lang="zh-CN" altLang="en-US"/>
                        </a:p>
                      </p:txBody>
                    </p:sp>
                  </p:grpSp>
                  <p:grpSp>
                    <p:nvGrpSpPr>
                      <p:cNvPr id="140308" name="Group 20"/>
                      <p:cNvGrpSpPr/>
                      <p:nvPr/>
                    </p:nvGrpSpPr>
                    <p:grpSpPr bwMode="auto">
                      <a:xfrm>
                        <a:off x="4128" y="1680"/>
                        <a:ext cx="624" cy="288"/>
                        <a:chOff x="4124" y="1388"/>
                        <a:chExt cx="624" cy="288"/>
                      </a:xfrm>
                    </p:grpSpPr>
                    <p:sp>
                      <p:nvSpPr>
                        <p:cNvPr id="140309" name="Rectangle 21"/>
                        <p:cNvSpPr>
                          <a:spLocks noChangeArrowheads="1"/>
                        </p:cNvSpPr>
                        <p:nvPr/>
                      </p:nvSpPr>
                      <p:spPr bwMode="auto">
                        <a:xfrm rot="5400000">
                          <a:off x="4400" y="1112"/>
                          <a:ext cx="72" cy="624"/>
                        </a:xfrm>
                        <a:prstGeom prst="rect">
                          <a:avLst/>
                        </a:prstGeom>
                        <a:gradFill rotWithShape="0">
                          <a:gsLst>
                            <a:gs pos="0">
                              <a:srgbClr val="FF0000">
                                <a:gamma/>
                                <a:shade val="46275"/>
                                <a:invGamma/>
                              </a:srgbClr>
                            </a:gs>
                            <a:gs pos="100000">
                              <a:srgbClr val="FF0000"/>
                            </a:gs>
                          </a:gsLst>
                          <a:lin ang="5400000" scaled="1"/>
                        </a:gradFill>
                        <a:ln w="9525">
                          <a:noFill/>
                          <a:miter lim="800000"/>
                        </a:ln>
                        <a:effectLst/>
                      </p:spPr>
                      <p:txBody>
                        <a:bodyPr wrap="none" anchor="ctr"/>
                        <a:lstStyle/>
                        <a:p>
                          <a:endParaRPr lang="zh-CN" altLang="en-US"/>
                        </a:p>
                      </p:txBody>
                    </p:sp>
                    <p:sp>
                      <p:nvSpPr>
                        <p:cNvPr id="140310" name="Rectangle 22"/>
                        <p:cNvSpPr>
                          <a:spLocks noChangeArrowheads="1"/>
                        </p:cNvSpPr>
                        <p:nvPr/>
                      </p:nvSpPr>
                      <p:spPr bwMode="auto">
                        <a:xfrm rot="5400000" flipH="1" flipV="1">
                          <a:off x="4400" y="1184"/>
                          <a:ext cx="72" cy="624"/>
                        </a:xfrm>
                        <a:prstGeom prst="rect">
                          <a:avLst/>
                        </a:prstGeom>
                        <a:gradFill rotWithShape="0">
                          <a:gsLst>
                            <a:gs pos="0">
                              <a:srgbClr val="FF0000"/>
                            </a:gs>
                            <a:gs pos="100000">
                              <a:srgbClr val="FF0000">
                                <a:gamma/>
                                <a:shade val="46275"/>
                                <a:invGamma/>
                              </a:srgbClr>
                            </a:gs>
                          </a:gsLst>
                          <a:lin ang="5400000" scaled="1"/>
                        </a:gradFill>
                        <a:ln w="9525">
                          <a:noFill/>
                          <a:miter lim="800000"/>
                        </a:ln>
                        <a:effectLst/>
                      </p:spPr>
                      <p:txBody>
                        <a:bodyPr wrap="none" anchor="ctr"/>
                        <a:lstStyle/>
                        <a:p>
                          <a:endParaRPr lang="zh-CN" altLang="en-US"/>
                        </a:p>
                      </p:txBody>
                    </p:sp>
                    <p:sp>
                      <p:nvSpPr>
                        <p:cNvPr id="140311" name="Rectangle 23"/>
                        <p:cNvSpPr>
                          <a:spLocks noChangeArrowheads="1"/>
                        </p:cNvSpPr>
                        <p:nvPr/>
                      </p:nvSpPr>
                      <p:spPr bwMode="auto">
                        <a:xfrm rot="5400000">
                          <a:off x="4400" y="1256"/>
                          <a:ext cx="72" cy="624"/>
                        </a:xfrm>
                        <a:prstGeom prst="rect">
                          <a:avLst/>
                        </a:prstGeom>
                        <a:gradFill rotWithShape="0">
                          <a:gsLst>
                            <a:gs pos="0">
                              <a:srgbClr val="FF0000">
                                <a:gamma/>
                                <a:shade val="46275"/>
                                <a:invGamma/>
                              </a:srgbClr>
                            </a:gs>
                            <a:gs pos="100000">
                              <a:srgbClr val="FF0000"/>
                            </a:gs>
                          </a:gsLst>
                          <a:lin ang="5400000" scaled="1"/>
                        </a:gradFill>
                        <a:ln w="9525">
                          <a:noFill/>
                          <a:miter lim="800000"/>
                        </a:ln>
                        <a:effectLst/>
                      </p:spPr>
                      <p:txBody>
                        <a:bodyPr wrap="none" anchor="ctr"/>
                        <a:lstStyle/>
                        <a:p>
                          <a:endParaRPr lang="zh-CN" altLang="en-US"/>
                        </a:p>
                      </p:txBody>
                    </p:sp>
                    <p:sp>
                      <p:nvSpPr>
                        <p:cNvPr id="140312" name="Rectangle 24"/>
                        <p:cNvSpPr>
                          <a:spLocks noChangeArrowheads="1"/>
                        </p:cNvSpPr>
                        <p:nvPr/>
                      </p:nvSpPr>
                      <p:spPr bwMode="auto">
                        <a:xfrm rot="5400000" flipH="1" flipV="1">
                          <a:off x="4400" y="1328"/>
                          <a:ext cx="72" cy="624"/>
                        </a:xfrm>
                        <a:prstGeom prst="rect">
                          <a:avLst/>
                        </a:prstGeom>
                        <a:gradFill rotWithShape="0">
                          <a:gsLst>
                            <a:gs pos="0">
                              <a:srgbClr val="FF0000"/>
                            </a:gs>
                            <a:gs pos="100000">
                              <a:srgbClr val="FF0000">
                                <a:gamma/>
                                <a:shade val="46275"/>
                                <a:invGamma/>
                              </a:srgbClr>
                            </a:gs>
                          </a:gsLst>
                          <a:lin ang="5400000" scaled="1"/>
                        </a:gradFill>
                        <a:ln w="9525">
                          <a:noFill/>
                          <a:miter lim="800000"/>
                        </a:ln>
                        <a:effectLst/>
                      </p:spPr>
                      <p:txBody>
                        <a:bodyPr wrap="none" anchor="ctr"/>
                        <a:lstStyle/>
                        <a:p>
                          <a:endParaRPr lang="zh-CN" altLang="en-US"/>
                        </a:p>
                      </p:txBody>
                    </p:sp>
                  </p:grpSp>
                </p:grpSp>
                <p:grpSp>
                  <p:nvGrpSpPr>
                    <p:cNvPr id="140313" name="Group 25"/>
                    <p:cNvGrpSpPr/>
                    <p:nvPr/>
                  </p:nvGrpSpPr>
                  <p:grpSpPr bwMode="auto">
                    <a:xfrm>
                      <a:off x="4128" y="1968"/>
                      <a:ext cx="624" cy="576"/>
                      <a:chOff x="4128" y="1392"/>
                      <a:chExt cx="624" cy="576"/>
                    </a:xfrm>
                  </p:grpSpPr>
                  <p:grpSp>
                    <p:nvGrpSpPr>
                      <p:cNvPr id="140314" name="Group 26"/>
                      <p:cNvGrpSpPr/>
                      <p:nvPr/>
                    </p:nvGrpSpPr>
                    <p:grpSpPr bwMode="auto">
                      <a:xfrm>
                        <a:off x="4128" y="1392"/>
                        <a:ext cx="624" cy="288"/>
                        <a:chOff x="4124" y="1388"/>
                        <a:chExt cx="624" cy="288"/>
                      </a:xfrm>
                    </p:grpSpPr>
                    <p:sp>
                      <p:nvSpPr>
                        <p:cNvPr id="140315" name="Rectangle 27"/>
                        <p:cNvSpPr>
                          <a:spLocks noChangeArrowheads="1"/>
                        </p:cNvSpPr>
                        <p:nvPr/>
                      </p:nvSpPr>
                      <p:spPr bwMode="auto">
                        <a:xfrm rot="5400000">
                          <a:off x="4400" y="1112"/>
                          <a:ext cx="72" cy="624"/>
                        </a:xfrm>
                        <a:prstGeom prst="rect">
                          <a:avLst/>
                        </a:prstGeom>
                        <a:gradFill rotWithShape="0">
                          <a:gsLst>
                            <a:gs pos="0">
                              <a:srgbClr val="FF0000">
                                <a:gamma/>
                                <a:shade val="46275"/>
                                <a:invGamma/>
                              </a:srgbClr>
                            </a:gs>
                            <a:gs pos="100000">
                              <a:srgbClr val="FF0000"/>
                            </a:gs>
                          </a:gsLst>
                          <a:lin ang="5400000" scaled="1"/>
                        </a:gradFill>
                        <a:ln w="9525">
                          <a:noFill/>
                          <a:miter lim="800000"/>
                        </a:ln>
                        <a:effectLst/>
                      </p:spPr>
                      <p:txBody>
                        <a:bodyPr wrap="none" anchor="ctr"/>
                        <a:lstStyle/>
                        <a:p>
                          <a:endParaRPr lang="zh-CN" altLang="en-US"/>
                        </a:p>
                      </p:txBody>
                    </p:sp>
                    <p:sp>
                      <p:nvSpPr>
                        <p:cNvPr id="140316" name="Rectangle 28"/>
                        <p:cNvSpPr>
                          <a:spLocks noChangeArrowheads="1"/>
                        </p:cNvSpPr>
                        <p:nvPr/>
                      </p:nvSpPr>
                      <p:spPr bwMode="auto">
                        <a:xfrm rot="5400000" flipH="1" flipV="1">
                          <a:off x="4400" y="1184"/>
                          <a:ext cx="72" cy="624"/>
                        </a:xfrm>
                        <a:prstGeom prst="rect">
                          <a:avLst/>
                        </a:prstGeom>
                        <a:gradFill rotWithShape="0">
                          <a:gsLst>
                            <a:gs pos="0">
                              <a:srgbClr val="FF0000"/>
                            </a:gs>
                            <a:gs pos="100000">
                              <a:srgbClr val="FF0000">
                                <a:gamma/>
                                <a:shade val="46275"/>
                                <a:invGamma/>
                              </a:srgbClr>
                            </a:gs>
                          </a:gsLst>
                          <a:lin ang="5400000" scaled="1"/>
                        </a:gradFill>
                        <a:ln w="9525">
                          <a:noFill/>
                          <a:miter lim="800000"/>
                        </a:ln>
                        <a:effectLst/>
                      </p:spPr>
                      <p:txBody>
                        <a:bodyPr wrap="none" anchor="ctr"/>
                        <a:lstStyle/>
                        <a:p>
                          <a:endParaRPr lang="zh-CN" altLang="en-US"/>
                        </a:p>
                      </p:txBody>
                    </p:sp>
                    <p:sp>
                      <p:nvSpPr>
                        <p:cNvPr id="140317" name="Rectangle 29"/>
                        <p:cNvSpPr>
                          <a:spLocks noChangeArrowheads="1"/>
                        </p:cNvSpPr>
                        <p:nvPr/>
                      </p:nvSpPr>
                      <p:spPr bwMode="auto">
                        <a:xfrm rot="5400000">
                          <a:off x="4400" y="1256"/>
                          <a:ext cx="72" cy="624"/>
                        </a:xfrm>
                        <a:prstGeom prst="rect">
                          <a:avLst/>
                        </a:prstGeom>
                        <a:gradFill rotWithShape="0">
                          <a:gsLst>
                            <a:gs pos="0">
                              <a:srgbClr val="FF0000">
                                <a:gamma/>
                                <a:shade val="46275"/>
                                <a:invGamma/>
                              </a:srgbClr>
                            </a:gs>
                            <a:gs pos="100000">
                              <a:srgbClr val="FF0000"/>
                            </a:gs>
                          </a:gsLst>
                          <a:lin ang="5400000" scaled="1"/>
                        </a:gradFill>
                        <a:ln w="9525">
                          <a:noFill/>
                          <a:miter lim="800000"/>
                        </a:ln>
                        <a:effectLst/>
                      </p:spPr>
                      <p:txBody>
                        <a:bodyPr wrap="none" anchor="ctr"/>
                        <a:lstStyle/>
                        <a:p>
                          <a:endParaRPr lang="zh-CN" altLang="en-US"/>
                        </a:p>
                      </p:txBody>
                    </p:sp>
                    <p:sp>
                      <p:nvSpPr>
                        <p:cNvPr id="140318" name="Rectangle 30"/>
                        <p:cNvSpPr>
                          <a:spLocks noChangeArrowheads="1"/>
                        </p:cNvSpPr>
                        <p:nvPr/>
                      </p:nvSpPr>
                      <p:spPr bwMode="auto">
                        <a:xfrm rot="5400000" flipH="1" flipV="1">
                          <a:off x="4400" y="1328"/>
                          <a:ext cx="72" cy="624"/>
                        </a:xfrm>
                        <a:prstGeom prst="rect">
                          <a:avLst/>
                        </a:prstGeom>
                        <a:gradFill rotWithShape="0">
                          <a:gsLst>
                            <a:gs pos="0">
                              <a:srgbClr val="FF0000"/>
                            </a:gs>
                            <a:gs pos="100000">
                              <a:srgbClr val="FF0000">
                                <a:gamma/>
                                <a:shade val="46275"/>
                                <a:invGamma/>
                              </a:srgbClr>
                            </a:gs>
                          </a:gsLst>
                          <a:lin ang="5400000" scaled="1"/>
                        </a:gradFill>
                        <a:ln w="9525">
                          <a:noFill/>
                          <a:miter lim="800000"/>
                        </a:ln>
                        <a:effectLst/>
                      </p:spPr>
                      <p:txBody>
                        <a:bodyPr wrap="none" anchor="ctr"/>
                        <a:lstStyle/>
                        <a:p>
                          <a:endParaRPr lang="zh-CN" altLang="en-US"/>
                        </a:p>
                      </p:txBody>
                    </p:sp>
                  </p:grpSp>
                  <p:grpSp>
                    <p:nvGrpSpPr>
                      <p:cNvPr id="140319" name="Group 31"/>
                      <p:cNvGrpSpPr/>
                      <p:nvPr/>
                    </p:nvGrpSpPr>
                    <p:grpSpPr bwMode="auto">
                      <a:xfrm>
                        <a:off x="4128" y="1680"/>
                        <a:ext cx="624" cy="288"/>
                        <a:chOff x="4124" y="1388"/>
                        <a:chExt cx="624" cy="288"/>
                      </a:xfrm>
                    </p:grpSpPr>
                    <p:sp>
                      <p:nvSpPr>
                        <p:cNvPr id="140320" name="Rectangle 32"/>
                        <p:cNvSpPr>
                          <a:spLocks noChangeArrowheads="1"/>
                        </p:cNvSpPr>
                        <p:nvPr/>
                      </p:nvSpPr>
                      <p:spPr bwMode="auto">
                        <a:xfrm rot="5400000">
                          <a:off x="4400" y="1112"/>
                          <a:ext cx="72" cy="624"/>
                        </a:xfrm>
                        <a:prstGeom prst="rect">
                          <a:avLst/>
                        </a:prstGeom>
                        <a:gradFill rotWithShape="0">
                          <a:gsLst>
                            <a:gs pos="0">
                              <a:srgbClr val="FF0000">
                                <a:gamma/>
                                <a:shade val="46275"/>
                                <a:invGamma/>
                              </a:srgbClr>
                            </a:gs>
                            <a:gs pos="100000">
                              <a:srgbClr val="FF0000"/>
                            </a:gs>
                          </a:gsLst>
                          <a:lin ang="5400000" scaled="1"/>
                        </a:gradFill>
                        <a:ln w="9525">
                          <a:noFill/>
                          <a:miter lim="800000"/>
                        </a:ln>
                        <a:effectLst/>
                      </p:spPr>
                      <p:txBody>
                        <a:bodyPr wrap="none" anchor="ctr"/>
                        <a:lstStyle/>
                        <a:p>
                          <a:endParaRPr lang="zh-CN" altLang="en-US"/>
                        </a:p>
                      </p:txBody>
                    </p:sp>
                    <p:sp>
                      <p:nvSpPr>
                        <p:cNvPr id="140321" name="Rectangle 33"/>
                        <p:cNvSpPr>
                          <a:spLocks noChangeArrowheads="1"/>
                        </p:cNvSpPr>
                        <p:nvPr/>
                      </p:nvSpPr>
                      <p:spPr bwMode="auto">
                        <a:xfrm rot="5400000" flipH="1" flipV="1">
                          <a:off x="4400" y="1184"/>
                          <a:ext cx="72" cy="624"/>
                        </a:xfrm>
                        <a:prstGeom prst="rect">
                          <a:avLst/>
                        </a:prstGeom>
                        <a:gradFill rotWithShape="0">
                          <a:gsLst>
                            <a:gs pos="0">
                              <a:srgbClr val="FF0000"/>
                            </a:gs>
                            <a:gs pos="100000">
                              <a:srgbClr val="FF0000">
                                <a:gamma/>
                                <a:shade val="46275"/>
                                <a:invGamma/>
                              </a:srgbClr>
                            </a:gs>
                          </a:gsLst>
                          <a:lin ang="5400000" scaled="1"/>
                        </a:gradFill>
                        <a:ln w="9525">
                          <a:noFill/>
                          <a:miter lim="800000"/>
                        </a:ln>
                        <a:effectLst/>
                      </p:spPr>
                      <p:txBody>
                        <a:bodyPr wrap="none" anchor="ctr"/>
                        <a:lstStyle/>
                        <a:p>
                          <a:endParaRPr lang="zh-CN" altLang="en-US"/>
                        </a:p>
                      </p:txBody>
                    </p:sp>
                    <p:sp>
                      <p:nvSpPr>
                        <p:cNvPr id="140322" name="Rectangle 34"/>
                        <p:cNvSpPr>
                          <a:spLocks noChangeArrowheads="1"/>
                        </p:cNvSpPr>
                        <p:nvPr/>
                      </p:nvSpPr>
                      <p:spPr bwMode="auto">
                        <a:xfrm rot="5400000">
                          <a:off x="4400" y="1256"/>
                          <a:ext cx="72" cy="624"/>
                        </a:xfrm>
                        <a:prstGeom prst="rect">
                          <a:avLst/>
                        </a:prstGeom>
                        <a:gradFill rotWithShape="0">
                          <a:gsLst>
                            <a:gs pos="0">
                              <a:srgbClr val="FF0000">
                                <a:gamma/>
                                <a:shade val="46275"/>
                                <a:invGamma/>
                              </a:srgbClr>
                            </a:gs>
                            <a:gs pos="100000">
                              <a:srgbClr val="FF0000"/>
                            </a:gs>
                          </a:gsLst>
                          <a:lin ang="5400000" scaled="1"/>
                        </a:gradFill>
                        <a:ln w="9525">
                          <a:noFill/>
                          <a:miter lim="800000"/>
                        </a:ln>
                        <a:effectLst/>
                      </p:spPr>
                      <p:txBody>
                        <a:bodyPr wrap="none" anchor="ctr"/>
                        <a:lstStyle/>
                        <a:p>
                          <a:endParaRPr lang="zh-CN" altLang="en-US"/>
                        </a:p>
                      </p:txBody>
                    </p:sp>
                    <p:sp>
                      <p:nvSpPr>
                        <p:cNvPr id="140323" name="Rectangle 35"/>
                        <p:cNvSpPr>
                          <a:spLocks noChangeArrowheads="1"/>
                        </p:cNvSpPr>
                        <p:nvPr/>
                      </p:nvSpPr>
                      <p:spPr bwMode="auto">
                        <a:xfrm rot="5400000" flipH="1" flipV="1">
                          <a:off x="4400" y="1328"/>
                          <a:ext cx="72" cy="624"/>
                        </a:xfrm>
                        <a:prstGeom prst="rect">
                          <a:avLst/>
                        </a:prstGeom>
                        <a:gradFill rotWithShape="0">
                          <a:gsLst>
                            <a:gs pos="0">
                              <a:srgbClr val="FF0000"/>
                            </a:gs>
                            <a:gs pos="100000">
                              <a:srgbClr val="FF0000">
                                <a:gamma/>
                                <a:shade val="46275"/>
                                <a:invGamma/>
                              </a:srgbClr>
                            </a:gs>
                          </a:gsLst>
                          <a:lin ang="5400000" scaled="1"/>
                        </a:gradFill>
                        <a:ln w="9525">
                          <a:noFill/>
                          <a:miter lim="800000"/>
                        </a:ln>
                        <a:effectLst/>
                      </p:spPr>
                      <p:txBody>
                        <a:bodyPr wrap="none" anchor="ctr"/>
                        <a:lstStyle/>
                        <a:p>
                          <a:endParaRPr lang="zh-CN" altLang="en-US"/>
                        </a:p>
                      </p:txBody>
                    </p:sp>
                  </p:grpSp>
                </p:grpSp>
              </p:grpSp>
              <p:grpSp>
                <p:nvGrpSpPr>
                  <p:cNvPr id="140324" name="Group 36"/>
                  <p:cNvGrpSpPr/>
                  <p:nvPr/>
                </p:nvGrpSpPr>
                <p:grpSpPr bwMode="auto">
                  <a:xfrm>
                    <a:off x="4385" y="618"/>
                    <a:ext cx="624" cy="996"/>
                    <a:chOff x="4128" y="1392"/>
                    <a:chExt cx="624" cy="576"/>
                  </a:xfrm>
                </p:grpSpPr>
                <p:grpSp>
                  <p:nvGrpSpPr>
                    <p:cNvPr id="140325" name="Group 37"/>
                    <p:cNvGrpSpPr/>
                    <p:nvPr/>
                  </p:nvGrpSpPr>
                  <p:grpSpPr bwMode="auto">
                    <a:xfrm>
                      <a:off x="4128" y="1392"/>
                      <a:ext cx="624" cy="288"/>
                      <a:chOff x="4124" y="1388"/>
                      <a:chExt cx="624" cy="288"/>
                    </a:xfrm>
                  </p:grpSpPr>
                  <p:sp>
                    <p:nvSpPr>
                      <p:cNvPr id="140326" name="Rectangle 38"/>
                      <p:cNvSpPr>
                        <a:spLocks noChangeArrowheads="1"/>
                      </p:cNvSpPr>
                      <p:nvPr/>
                    </p:nvSpPr>
                    <p:spPr bwMode="auto">
                      <a:xfrm rot="5400000">
                        <a:off x="4400" y="1112"/>
                        <a:ext cx="72" cy="624"/>
                      </a:xfrm>
                      <a:prstGeom prst="rect">
                        <a:avLst/>
                      </a:prstGeom>
                      <a:gradFill rotWithShape="0">
                        <a:gsLst>
                          <a:gs pos="0">
                            <a:srgbClr val="FF0000">
                              <a:gamma/>
                              <a:shade val="46275"/>
                              <a:invGamma/>
                            </a:srgbClr>
                          </a:gs>
                          <a:gs pos="100000">
                            <a:srgbClr val="FF0000"/>
                          </a:gs>
                        </a:gsLst>
                        <a:lin ang="5400000" scaled="1"/>
                      </a:gradFill>
                      <a:ln w="9525">
                        <a:noFill/>
                        <a:miter lim="800000"/>
                      </a:ln>
                      <a:effectLst/>
                    </p:spPr>
                    <p:txBody>
                      <a:bodyPr wrap="none" anchor="ctr"/>
                      <a:lstStyle/>
                      <a:p>
                        <a:endParaRPr lang="zh-CN" altLang="en-US"/>
                      </a:p>
                    </p:txBody>
                  </p:sp>
                  <p:sp>
                    <p:nvSpPr>
                      <p:cNvPr id="140327" name="Rectangle 39"/>
                      <p:cNvSpPr>
                        <a:spLocks noChangeArrowheads="1"/>
                      </p:cNvSpPr>
                      <p:nvPr/>
                    </p:nvSpPr>
                    <p:spPr bwMode="auto">
                      <a:xfrm rot="5400000" flipH="1" flipV="1">
                        <a:off x="4400" y="1184"/>
                        <a:ext cx="72" cy="624"/>
                      </a:xfrm>
                      <a:prstGeom prst="rect">
                        <a:avLst/>
                      </a:prstGeom>
                      <a:gradFill rotWithShape="0">
                        <a:gsLst>
                          <a:gs pos="0">
                            <a:srgbClr val="FF0000"/>
                          </a:gs>
                          <a:gs pos="100000">
                            <a:srgbClr val="FF0000">
                              <a:gamma/>
                              <a:shade val="46275"/>
                              <a:invGamma/>
                            </a:srgbClr>
                          </a:gs>
                        </a:gsLst>
                        <a:lin ang="5400000" scaled="1"/>
                      </a:gradFill>
                      <a:ln w="9525">
                        <a:noFill/>
                        <a:miter lim="800000"/>
                      </a:ln>
                      <a:effectLst/>
                    </p:spPr>
                    <p:txBody>
                      <a:bodyPr wrap="none" anchor="ctr"/>
                      <a:lstStyle/>
                      <a:p>
                        <a:endParaRPr lang="zh-CN" altLang="en-US"/>
                      </a:p>
                    </p:txBody>
                  </p:sp>
                  <p:sp>
                    <p:nvSpPr>
                      <p:cNvPr id="140328" name="Rectangle 40"/>
                      <p:cNvSpPr>
                        <a:spLocks noChangeArrowheads="1"/>
                      </p:cNvSpPr>
                      <p:nvPr/>
                    </p:nvSpPr>
                    <p:spPr bwMode="auto">
                      <a:xfrm rot="5400000">
                        <a:off x="4400" y="1256"/>
                        <a:ext cx="72" cy="624"/>
                      </a:xfrm>
                      <a:prstGeom prst="rect">
                        <a:avLst/>
                      </a:prstGeom>
                      <a:gradFill rotWithShape="0">
                        <a:gsLst>
                          <a:gs pos="0">
                            <a:srgbClr val="FF0000">
                              <a:gamma/>
                              <a:shade val="46275"/>
                              <a:invGamma/>
                            </a:srgbClr>
                          </a:gs>
                          <a:gs pos="100000">
                            <a:srgbClr val="FF0000"/>
                          </a:gs>
                        </a:gsLst>
                        <a:lin ang="5400000" scaled="1"/>
                      </a:gradFill>
                      <a:ln w="9525">
                        <a:noFill/>
                        <a:miter lim="800000"/>
                      </a:ln>
                      <a:effectLst/>
                    </p:spPr>
                    <p:txBody>
                      <a:bodyPr wrap="none" anchor="ctr"/>
                      <a:lstStyle/>
                      <a:p>
                        <a:endParaRPr lang="zh-CN" altLang="en-US"/>
                      </a:p>
                    </p:txBody>
                  </p:sp>
                  <p:sp>
                    <p:nvSpPr>
                      <p:cNvPr id="140329" name="Rectangle 41"/>
                      <p:cNvSpPr>
                        <a:spLocks noChangeArrowheads="1"/>
                      </p:cNvSpPr>
                      <p:nvPr/>
                    </p:nvSpPr>
                    <p:spPr bwMode="auto">
                      <a:xfrm rot="5400000" flipH="1" flipV="1">
                        <a:off x="4400" y="1328"/>
                        <a:ext cx="72" cy="624"/>
                      </a:xfrm>
                      <a:prstGeom prst="rect">
                        <a:avLst/>
                      </a:prstGeom>
                      <a:gradFill rotWithShape="0">
                        <a:gsLst>
                          <a:gs pos="0">
                            <a:srgbClr val="FF0000"/>
                          </a:gs>
                          <a:gs pos="100000">
                            <a:srgbClr val="FF0000">
                              <a:gamma/>
                              <a:shade val="46275"/>
                              <a:invGamma/>
                            </a:srgbClr>
                          </a:gs>
                        </a:gsLst>
                        <a:lin ang="5400000" scaled="1"/>
                      </a:gradFill>
                      <a:ln w="9525">
                        <a:noFill/>
                        <a:miter lim="800000"/>
                      </a:ln>
                      <a:effectLst/>
                    </p:spPr>
                    <p:txBody>
                      <a:bodyPr wrap="none" anchor="ctr"/>
                      <a:lstStyle/>
                      <a:p>
                        <a:endParaRPr lang="zh-CN" altLang="en-US"/>
                      </a:p>
                    </p:txBody>
                  </p:sp>
                </p:grpSp>
                <p:grpSp>
                  <p:nvGrpSpPr>
                    <p:cNvPr id="140330" name="Group 42"/>
                    <p:cNvGrpSpPr/>
                    <p:nvPr/>
                  </p:nvGrpSpPr>
                  <p:grpSpPr bwMode="auto">
                    <a:xfrm>
                      <a:off x="4128" y="1680"/>
                      <a:ext cx="624" cy="288"/>
                      <a:chOff x="4124" y="1388"/>
                      <a:chExt cx="624" cy="288"/>
                    </a:xfrm>
                  </p:grpSpPr>
                  <p:sp>
                    <p:nvSpPr>
                      <p:cNvPr id="140331" name="Rectangle 43"/>
                      <p:cNvSpPr>
                        <a:spLocks noChangeArrowheads="1"/>
                      </p:cNvSpPr>
                      <p:nvPr/>
                    </p:nvSpPr>
                    <p:spPr bwMode="auto">
                      <a:xfrm rot="5400000">
                        <a:off x="4400" y="1112"/>
                        <a:ext cx="72" cy="624"/>
                      </a:xfrm>
                      <a:prstGeom prst="rect">
                        <a:avLst/>
                      </a:prstGeom>
                      <a:gradFill rotWithShape="0">
                        <a:gsLst>
                          <a:gs pos="0">
                            <a:srgbClr val="FF0000">
                              <a:gamma/>
                              <a:shade val="46275"/>
                              <a:invGamma/>
                            </a:srgbClr>
                          </a:gs>
                          <a:gs pos="100000">
                            <a:srgbClr val="FF0000"/>
                          </a:gs>
                        </a:gsLst>
                        <a:lin ang="5400000" scaled="1"/>
                      </a:gradFill>
                      <a:ln w="9525">
                        <a:noFill/>
                        <a:miter lim="800000"/>
                      </a:ln>
                      <a:effectLst/>
                    </p:spPr>
                    <p:txBody>
                      <a:bodyPr wrap="none" anchor="ctr"/>
                      <a:lstStyle/>
                      <a:p>
                        <a:endParaRPr lang="zh-CN" altLang="en-US"/>
                      </a:p>
                    </p:txBody>
                  </p:sp>
                  <p:sp>
                    <p:nvSpPr>
                      <p:cNvPr id="140332" name="Rectangle 44"/>
                      <p:cNvSpPr>
                        <a:spLocks noChangeArrowheads="1"/>
                      </p:cNvSpPr>
                      <p:nvPr/>
                    </p:nvSpPr>
                    <p:spPr bwMode="auto">
                      <a:xfrm rot="5400000" flipH="1" flipV="1">
                        <a:off x="4400" y="1184"/>
                        <a:ext cx="72" cy="624"/>
                      </a:xfrm>
                      <a:prstGeom prst="rect">
                        <a:avLst/>
                      </a:prstGeom>
                      <a:gradFill rotWithShape="0">
                        <a:gsLst>
                          <a:gs pos="0">
                            <a:srgbClr val="FF0000"/>
                          </a:gs>
                          <a:gs pos="100000">
                            <a:srgbClr val="FF0000">
                              <a:gamma/>
                              <a:shade val="46275"/>
                              <a:invGamma/>
                            </a:srgbClr>
                          </a:gs>
                        </a:gsLst>
                        <a:lin ang="5400000" scaled="1"/>
                      </a:gradFill>
                      <a:ln w="9525">
                        <a:noFill/>
                        <a:miter lim="800000"/>
                      </a:ln>
                      <a:effectLst/>
                    </p:spPr>
                    <p:txBody>
                      <a:bodyPr wrap="none" anchor="ctr"/>
                      <a:lstStyle/>
                      <a:p>
                        <a:endParaRPr lang="zh-CN" altLang="en-US"/>
                      </a:p>
                    </p:txBody>
                  </p:sp>
                  <p:sp>
                    <p:nvSpPr>
                      <p:cNvPr id="140333" name="Rectangle 45"/>
                      <p:cNvSpPr>
                        <a:spLocks noChangeArrowheads="1"/>
                      </p:cNvSpPr>
                      <p:nvPr/>
                    </p:nvSpPr>
                    <p:spPr bwMode="auto">
                      <a:xfrm rot="5400000">
                        <a:off x="4400" y="1256"/>
                        <a:ext cx="72" cy="624"/>
                      </a:xfrm>
                      <a:prstGeom prst="rect">
                        <a:avLst/>
                      </a:prstGeom>
                      <a:gradFill rotWithShape="0">
                        <a:gsLst>
                          <a:gs pos="0">
                            <a:srgbClr val="FF0000">
                              <a:gamma/>
                              <a:shade val="46275"/>
                              <a:invGamma/>
                            </a:srgbClr>
                          </a:gs>
                          <a:gs pos="100000">
                            <a:srgbClr val="FF0000"/>
                          </a:gs>
                        </a:gsLst>
                        <a:lin ang="5400000" scaled="1"/>
                      </a:gradFill>
                      <a:ln w="9525">
                        <a:noFill/>
                        <a:miter lim="800000"/>
                      </a:ln>
                      <a:effectLst/>
                    </p:spPr>
                    <p:txBody>
                      <a:bodyPr wrap="none" anchor="ctr"/>
                      <a:lstStyle/>
                      <a:p>
                        <a:endParaRPr lang="zh-CN" altLang="en-US"/>
                      </a:p>
                    </p:txBody>
                  </p:sp>
                  <p:sp>
                    <p:nvSpPr>
                      <p:cNvPr id="140334" name="Rectangle 46"/>
                      <p:cNvSpPr>
                        <a:spLocks noChangeArrowheads="1"/>
                      </p:cNvSpPr>
                      <p:nvPr/>
                    </p:nvSpPr>
                    <p:spPr bwMode="auto">
                      <a:xfrm rot="5400000" flipH="1" flipV="1">
                        <a:off x="4400" y="1328"/>
                        <a:ext cx="72" cy="624"/>
                      </a:xfrm>
                      <a:prstGeom prst="rect">
                        <a:avLst/>
                      </a:prstGeom>
                      <a:gradFill rotWithShape="0">
                        <a:gsLst>
                          <a:gs pos="0">
                            <a:srgbClr val="FF0000"/>
                          </a:gs>
                          <a:gs pos="100000">
                            <a:srgbClr val="FF0000">
                              <a:gamma/>
                              <a:shade val="46275"/>
                              <a:invGamma/>
                            </a:srgbClr>
                          </a:gs>
                        </a:gsLst>
                        <a:lin ang="5400000" scaled="1"/>
                      </a:gradFill>
                      <a:ln w="9525">
                        <a:noFill/>
                        <a:miter lim="800000"/>
                      </a:ln>
                      <a:effectLst/>
                    </p:spPr>
                    <p:txBody>
                      <a:bodyPr wrap="none" anchor="ctr"/>
                      <a:lstStyle/>
                      <a:p>
                        <a:endParaRPr lang="zh-CN" altLang="en-US"/>
                      </a:p>
                    </p:txBody>
                  </p:sp>
                </p:grpSp>
              </p:grpSp>
              <p:sp>
                <p:nvSpPr>
                  <p:cNvPr id="140335" name="Rectangle 47"/>
                  <p:cNvSpPr>
                    <a:spLocks noChangeArrowheads="1"/>
                  </p:cNvSpPr>
                  <p:nvPr/>
                </p:nvSpPr>
                <p:spPr bwMode="auto">
                  <a:xfrm rot="5400000">
                    <a:off x="4634" y="2361"/>
                    <a:ext cx="125" cy="624"/>
                  </a:xfrm>
                  <a:prstGeom prst="rect">
                    <a:avLst/>
                  </a:prstGeom>
                  <a:gradFill rotWithShape="0">
                    <a:gsLst>
                      <a:gs pos="0">
                        <a:srgbClr val="FF0000">
                          <a:gamma/>
                          <a:shade val="46275"/>
                          <a:invGamma/>
                        </a:srgbClr>
                      </a:gs>
                      <a:gs pos="100000">
                        <a:srgbClr val="FF0000"/>
                      </a:gs>
                    </a:gsLst>
                    <a:lin ang="5400000" scaled="1"/>
                  </a:gradFill>
                  <a:ln w="9525">
                    <a:noFill/>
                    <a:miter lim="800000"/>
                  </a:ln>
                  <a:effectLst/>
                </p:spPr>
                <p:txBody>
                  <a:bodyPr wrap="none" anchor="ctr"/>
                  <a:lstStyle/>
                  <a:p>
                    <a:endParaRPr lang="zh-CN" altLang="en-US"/>
                  </a:p>
                </p:txBody>
              </p:sp>
              <p:sp>
                <p:nvSpPr>
                  <p:cNvPr id="140336" name="Rectangle 48"/>
                  <p:cNvSpPr>
                    <a:spLocks noChangeArrowheads="1"/>
                  </p:cNvSpPr>
                  <p:nvPr/>
                </p:nvSpPr>
                <p:spPr bwMode="auto">
                  <a:xfrm rot="5400000" flipH="1" flipV="1">
                    <a:off x="4635" y="2485"/>
                    <a:ext cx="124" cy="624"/>
                  </a:xfrm>
                  <a:prstGeom prst="rect">
                    <a:avLst/>
                  </a:prstGeom>
                  <a:gradFill rotWithShape="0">
                    <a:gsLst>
                      <a:gs pos="0">
                        <a:srgbClr val="FF0000"/>
                      </a:gs>
                      <a:gs pos="100000">
                        <a:srgbClr val="FF0000">
                          <a:gamma/>
                          <a:shade val="46275"/>
                          <a:invGamma/>
                        </a:srgbClr>
                      </a:gs>
                    </a:gsLst>
                    <a:lin ang="5400000" scaled="1"/>
                  </a:gradFill>
                  <a:ln w="9525">
                    <a:noFill/>
                    <a:miter lim="800000"/>
                  </a:ln>
                  <a:effectLst/>
                </p:spPr>
                <p:txBody>
                  <a:bodyPr wrap="none" anchor="ctr"/>
                  <a:lstStyle/>
                  <a:p>
                    <a:endParaRPr lang="zh-CN" altLang="en-US"/>
                  </a:p>
                </p:txBody>
              </p:sp>
              <p:sp>
                <p:nvSpPr>
                  <p:cNvPr id="140337" name="Rectangle 49"/>
                  <p:cNvSpPr>
                    <a:spLocks noChangeArrowheads="1"/>
                  </p:cNvSpPr>
                  <p:nvPr/>
                </p:nvSpPr>
                <p:spPr bwMode="auto">
                  <a:xfrm rot="5400000">
                    <a:off x="4634" y="2610"/>
                    <a:ext cx="125" cy="624"/>
                  </a:xfrm>
                  <a:prstGeom prst="rect">
                    <a:avLst/>
                  </a:prstGeom>
                  <a:gradFill rotWithShape="0">
                    <a:gsLst>
                      <a:gs pos="0">
                        <a:srgbClr val="FF0000">
                          <a:gamma/>
                          <a:shade val="46275"/>
                          <a:invGamma/>
                        </a:srgbClr>
                      </a:gs>
                      <a:gs pos="100000">
                        <a:srgbClr val="FF0000"/>
                      </a:gs>
                    </a:gsLst>
                    <a:lin ang="5400000" scaled="1"/>
                  </a:gradFill>
                  <a:ln w="9525">
                    <a:noFill/>
                    <a:miter lim="800000"/>
                  </a:ln>
                  <a:effectLst/>
                </p:spPr>
                <p:txBody>
                  <a:bodyPr wrap="none" anchor="ctr"/>
                  <a:lstStyle/>
                  <a:p>
                    <a:endParaRPr lang="zh-CN" altLang="en-US"/>
                  </a:p>
                </p:txBody>
              </p:sp>
              <p:sp>
                <p:nvSpPr>
                  <p:cNvPr id="140338" name="Rectangle 50"/>
                  <p:cNvSpPr>
                    <a:spLocks noChangeArrowheads="1"/>
                  </p:cNvSpPr>
                  <p:nvPr/>
                </p:nvSpPr>
                <p:spPr bwMode="auto">
                  <a:xfrm rot="5400000" flipH="1" flipV="1">
                    <a:off x="4635" y="2734"/>
                    <a:ext cx="124" cy="624"/>
                  </a:xfrm>
                  <a:prstGeom prst="rect">
                    <a:avLst/>
                  </a:prstGeom>
                  <a:gradFill rotWithShape="0">
                    <a:gsLst>
                      <a:gs pos="0">
                        <a:srgbClr val="FF0000"/>
                      </a:gs>
                      <a:gs pos="100000">
                        <a:srgbClr val="FF0000">
                          <a:gamma/>
                          <a:shade val="46275"/>
                          <a:invGamma/>
                        </a:srgbClr>
                      </a:gs>
                    </a:gsLst>
                    <a:lin ang="5400000" scaled="1"/>
                  </a:gradFill>
                  <a:ln w="9525">
                    <a:noFill/>
                    <a:miter lim="800000"/>
                  </a:ln>
                  <a:effectLst/>
                </p:spPr>
                <p:txBody>
                  <a:bodyPr wrap="none" anchor="ctr"/>
                  <a:lstStyle/>
                  <a:p>
                    <a:endParaRPr lang="zh-CN" altLang="en-US"/>
                  </a:p>
                </p:txBody>
              </p:sp>
              <p:sp>
                <p:nvSpPr>
                  <p:cNvPr id="140339" name="Rectangle 51"/>
                  <p:cNvSpPr>
                    <a:spLocks noChangeArrowheads="1"/>
                  </p:cNvSpPr>
                  <p:nvPr/>
                </p:nvSpPr>
                <p:spPr bwMode="auto">
                  <a:xfrm rot="5400000">
                    <a:off x="4634" y="2859"/>
                    <a:ext cx="125" cy="624"/>
                  </a:xfrm>
                  <a:prstGeom prst="rect">
                    <a:avLst/>
                  </a:prstGeom>
                  <a:gradFill rotWithShape="0">
                    <a:gsLst>
                      <a:gs pos="0">
                        <a:srgbClr val="FF0000">
                          <a:gamma/>
                          <a:shade val="46275"/>
                          <a:invGamma/>
                        </a:srgbClr>
                      </a:gs>
                      <a:gs pos="100000">
                        <a:srgbClr val="FF0000"/>
                      </a:gs>
                    </a:gsLst>
                    <a:lin ang="5400000" scaled="1"/>
                  </a:gradFill>
                  <a:ln w="9525">
                    <a:noFill/>
                    <a:miter lim="800000"/>
                  </a:ln>
                  <a:effectLst/>
                </p:spPr>
                <p:txBody>
                  <a:bodyPr wrap="none" anchor="ctr"/>
                  <a:lstStyle/>
                  <a:p>
                    <a:endParaRPr lang="zh-CN" altLang="en-US"/>
                  </a:p>
                </p:txBody>
              </p:sp>
              <p:sp>
                <p:nvSpPr>
                  <p:cNvPr id="140340" name="Rectangle 52"/>
                  <p:cNvSpPr>
                    <a:spLocks noChangeArrowheads="1"/>
                  </p:cNvSpPr>
                  <p:nvPr/>
                </p:nvSpPr>
                <p:spPr bwMode="auto">
                  <a:xfrm rot="5400000" flipH="1" flipV="1">
                    <a:off x="4635" y="2983"/>
                    <a:ext cx="124" cy="624"/>
                  </a:xfrm>
                  <a:prstGeom prst="rect">
                    <a:avLst/>
                  </a:prstGeom>
                  <a:gradFill rotWithShape="0">
                    <a:gsLst>
                      <a:gs pos="0">
                        <a:srgbClr val="FF0000"/>
                      </a:gs>
                      <a:gs pos="100000">
                        <a:srgbClr val="FF0000">
                          <a:gamma/>
                          <a:shade val="46275"/>
                          <a:invGamma/>
                        </a:srgbClr>
                      </a:gs>
                    </a:gsLst>
                    <a:lin ang="5400000" scaled="1"/>
                  </a:gradFill>
                  <a:ln w="9525">
                    <a:noFill/>
                    <a:miter lim="800000"/>
                  </a:ln>
                  <a:effectLst/>
                </p:spPr>
                <p:txBody>
                  <a:bodyPr wrap="none" anchor="ctr"/>
                  <a:lstStyle/>
                  <a:p>
                    <a:endParaRPr lang="zh-CN" altLang="en-US"/>
                  </a:p>
                </p:txBody>
              </p:sp>
              <p:sp>
                <p:nvSpPr>
                  <p:cNvPr id="140341" name="Text Box 53"/>
                  <p:cNvSpPr txBox="1">
                    <a:spLocks noChangeArrowheads="1"/>
                  </p:cNvSpPr>
                  <p:nvPr/>
                </p:nvSpPr>
                <p:spPr bwMode="auto">
                  <a:xfrm>
                    <a:off x="5048" y="1817"/>
                    <a:ext cx="409" cy="327"/>
                  </a:xfrm>
                  <a:prstGeom prst="rect">
                    <a:avLst/>
                  </a:prstGeom>
                  <a:noFill/>
                  <a:ln w="9525">
                    <a:noFill/>
                    <a:miter lim="800000"/>
                  </a:ln>
                  <a:effectLst/>
                </p:spPr>
                <p:txBody>
                  <a:bodyPr>
                    <a:spAutoFit/>
                  </a:bodyPr>
                  <a:lstStyle/>
                  <a:p>
                    <a:pPr>
                      <a:spcBef>
                        <a:spcPct val="50000"/>
                      </a:spcBef>
                    </a:pPr>
                    <a:r>
                      <a:rPr lang="en-US" altLang="zh-CN" sz="2800" b="1">
                        <a:solidFill>
                          <a:srgbClr val="FF0000"/>
                        </a:solidFill>
                      </a:rPr>
                      <a:t> 0</a:t>
                    </a:r>
                  </a:p>
                </p:txBody>
              </p:sp>
              <p:sp>
                <p:nvSpPr>
                  <p:cNvPr id="140342" name="Text Box 54"/>
                  <p:cNvSpPr txBox="1">
                    <a:spLocks noChangeArrowheads="1"/>
                  </p:cNvSpPr>
                  <p:nvPr/>
                </p:nvSpPr>
                <p:spPr bwMode="auto">
                  <a:xfrm>
                    <a:off x="5048" y="1568"/>
                    <a:ext cx="409" cy="327"/>
                  </a:xfrm>
                  <a:prstGeom prst="rect">
                    <a:avLst/>
                  </a:prstGeom>
                  <a:noFill/>
                  <a:ln w="9525">
                    <a:noFill/>
                    <a:miter lim="800000"/>
                  </a:ln>
                  <a:effectLst/>
                </p:spPr>
                <p:txBody>
                  <a:bodyPr>
                    <a:spAutoFit/>
                  </a:bodyPr>
                  <a:lstStyle/>
                  <a:p>
                    <a:pPr>
                      <a:spcBef>
                        <a:spcPct val="50000"/>
                      </a:spcBef>
                    </a:pPr>
                    <a:r>
                      <a:rPr lang="en-US" altLang="zh-CN" sz="2800" b="1">
                        <a:solidFill>
                          <a:srgbClr val="FF0000"/>
                        </a:solidFill>
                      </a:rPr>
                      <a:t> 1</a:t>
                    </a:r>
                  </a:p>
                </p:txBody>
              </p:sp>
              <p:sp>
                <p:nvSpPr>
                  <p:cNvPr id="140343" name="Text Box 55"/>
                  <p:cNvSpPr txBox="1">
                    <a:spLocks noChangeArrowheads="1"/>
                  </p:cNvSpPr>
                  <p:nvPr/>
                </p:nvSpPr>
                <p:spPr bwMode="auto">
                  <a:xfrm>
                    <a:off x="5048" y="1318"/>
                    <a:ext cx="409" cy="327"/>
                  </a:xfrm>
                  <a:prstGeom prst="rect">
                    <a:avLst/>
                  </a:prstGeom>
                  <a:noFill/>
                  <a:ln w="9525">
                    <a:noFill/>
                    <a:miter lim="800000"/>
                  </a:ln>
                  <a:effectLst/>
                </p:spPr>
                <p:txBody>
                  <a:bodyPr>
                    <a:spAutoFit/>
                  </a:bodyPr>
                  <a:lstStyle/>
                  <a:p>
                    <a:pPr>
                      <a:spcBef>
                        <a:spcPct val="50000"/>
                      </a:spcBef>
                    </a:pPr>
                    <a:r>
                      <a:rPr lang="en-US" altLang="zh-CN" sz="2800" b="1">
                        <a:solidFill>
                          <a:srgbClr val="FF0000"/>
                        </a:solidFill>
                      </a:rPr>
                      <a:t> 2</a:t>
                    </a:r>
                  </a:p>
                </p:txBody>
              </p:sp>
              <p:sp>
                <p:nvSpPr>
                  <p:cNvPr id="140344" name="Text Box 56"/>
                  <p:cNvSpPr txBox="1">
                    <a:spLocks noChangeArrowheads="1"/>
                  </p:cNvSpPr>
                  <p:nvPr/>
                </p:nvSpPr>
                <p:spPr bwMode="auto">
                  <a:xfrm>
                    <a:off x="5048" y="1068"/>
                    <a:ext cx="409" cy="327"/>
                  </a:xfrm>
                  <a:prstGeom prst="rect">
                    <a:avLst/>
                  </a:prstGeom>
                  <a:noFill/>
                  <a:ln w="9525">
                    <a:noFill/>
                    <a:miter lim="800000"/>
                  </a:ln>
                  <a:effectLst/>
                </p:spPr>
                <p:txBody>
                  <a:bodyPr>
                    <a:spAutoFit/>
                  </a:bodyPr>
                  <a:lstStyle/>
                  <a:p>
                    <a:pPr>
                      <a:spcBef>
                        <a:spcPct val="50000"/>
                      </a:spcBef>
                    </a:pPr>
                    <a:r>
                      <a:rPr lang="en-US" altLang="zh-CN" sz="2800" b="1">
                        <a:solidFill>
                          <a:srgbClr val="FF0000"/>
                        </a:solidFill>
                      </a:rPr>
                      <a:t> 3</a:t>
                    </a:r>
                  </a:p>
                </p:txBody>
              </p:sp>
              <p:sp>
                <p:nvSpPr>
                  <p:cNvPr id="140345" name="Text Box 57"/>
                  <p:cNvSpPr txBox="1">
                    <a:spLocks noChangeArrowheads="1"/>
                  </p:cNvSpPr>
                  <p:nvPr/>
                </p:nvSpPr>
                <p:spPr bwMode="auto">
                  <a:xfrm>
                    <a:off x="5048" y="818"/>
                    <a:ext cx="409" cy="327"/>
                  </a:xfrm>
                  <a:prstGeom prst="rect">
                    <a:avLst/>
                  </a:prstGeom>
                  <a:noFill/>
                  <a:ln w="9525">
                    <a:noFill/>
                    <a:miter lim="800000"/>
                  </a:ln>
                  <a:effectLst/>
                </p:spPr>
                <p:txBody>
                  <a:bodyPr>
                    <a:spAutoFit/>
                  </a:bodyPr>
                  <a:lstStyle/>
                  <a:p>
                    <a:pPr>
                      <a:spcBef>
                        <a:spcPct val="50000"/>
                      </a:spcBef>
                    </a:pPr>
                    <a:r>
                      <a:rPr lang="en-US" altLang="zh-CN" sz="2800" b="1">
                        <a:solidFill>
                          <a:srgbClr val="FF0000"/>
                        </a:solidFill>
                      </a:rPr>
                      <a:t> 4</a:t>
                    </a:r>
                  </a:p>
                </p:txBody>
              </p:sp>
              <p:sp>
                <p:nvSpPr>
                  <p:cNvPr id="140346" name="Text Box 58"/>
                  <p:cNvSpPr txBox="1">
                    <a:spLocks noChangeArrowheads="1"/>
                  </p:cNvSpPr>
                  <p:nvPr/>
                </p:nvSpPr>
                <p:spPr bwMode="auto">
                  <a:xfrm>
                    <a:off x="5048" y="568"/>
                    <a:ext cx="409" cy="327"/>
                  </a:xfrm>
                  <a:prstGeom prst="rect">
                    <a:avLst/>
                  </a:prstGeom>
                  <a:noFill/>
                  <a:ln w="9525">
                    <a:noFill/>
                    <a:miter lim="800000"/>
                  </a:ln>
                  <a:effectLst/>
                </p:spPr>
                <p:txBody>
                  <a:bodyPr>
                    <a:spAutoFit/>
                  </a:bodyPr>
                  <a:lstStyle/>
                  <a:p>
                    <a:pPr>
                      <a:spcBef>
                        <a:spcPct val="50000"/>
                      </a:spcBef>
                    </a:pPr>
                    <a:r>
                      <a:rPr lang="en-US" altLang="zh-CN" sz="2800" b="1" dirty="0">
                        <a:solidFill>
                          <a:srgbClr val="FF0000"/>
                        </a:solidFill>
                      </a:rPr>
                      <a:t> 5</a:t>
                    </a:r>
                  </a:p>
                </p:txBody>
              </p:sp>
              <p:sp>
                <p:nvSpPr>
                  <p:cNvPr id="140347" name="Text Box 59"/>
                  <p:cNvSpPr txBox="1">
                    <a:spLocks noChangeArrowheads="1"/>
                  </p:cNvSpPr>
                  <p:nvPr/>
                </p:nvSpPr>
                <p:spPr bwMode="auto">
                  <a:xfrm>
                    <a:off x="5048" y="3067"/>
                    <a:ext cx="409" cy="327"/>
                  </a:xfrm>
                  <a:prstGeom prst="rect">
                    <a:avLst/>
                  </a:prstGeom>
                  <a:noFill/>
                  <a:ln w="9525">
                    <a:noFill/>
                    <a:miter lim="800000"/>
                  </a:ln>
                  <a:effectLst/>
                </p:spPr>
                <p:txBody>
                  <a:bodyPr>
                    <a:spAutoFit/>
                  </a:bodyPr>
                  <a:lstStyle/>
                  <a:p>
                    <a:pPr>
                      <a:spcBef>
                        <a:spcPct val="50000"/>
                      </a:spcBef>
                    </a:pPr>
                    <a:r>
                      <a:rPr lang="en-US" altLang="zh-CN" sz="2800" b="1" dirty="0">
                        <a:solidFill>
                          <a:srgbClr val="FF0000"/>
                        </a:solidFill>
                      </a:rPr>
                      <a:t> 5</a:t>
                    </a:r>
                  </a:p>
                </p:txBody>
              </p:sp>
              <p:sp>
                <p:nvSpPr>
                  <p:cNvPr id="140348" name="Text Box 60"/>
                  <p:cNvSpPr txBox="1">
                    <a:spLocks noChangeArrowheads="1"/>
                  </p:cNvSpPr>
                  <p:nvPr/>
                </p:nvSpPr>
                <p:spPr bwMode="auto">
                  <a:xfrm>
                    <a:off x="5048" y="2817"/>
                    <a:ext cx="409" cy="327"/>
                  </a:xfrm>
                  <a:prstGeom prst="rect">
                    <a:avLst/>
                  </a:prstGeom>
                  <a:noFill/>
                  <a:ln w="9525">
                    <a:noFill/>
                    <a:miter lim="800000"/>
                  </a:ln>
                  <a:effectLst/>
                </p:spPr>
                <p:txBody>
                  <a:bodyPr>
                    <a:spAutoFit/>
                  </a:bodyPr>
                  <a:lstStyle/>
                  <a:p>
                    <a:pPr>
                      <a:spcBef>
                        <a:spcPct val="50000"/>
                      </a:spcBef>
                    </a:pPr>
                    <a:r>
                      <a:rPr lang="en-US" altLang="zh-CN" sz="2800" b="1" dirty="0">
                        <a:solidFill>
                          <a:srgbClr val="FF0000"/>
                        </a:solidFill>
                      </a:rPr>
                      <a:t> 4</a:t>
                    </a:r>
                  </a:p>
                </p:txBody>
              </p:sp>
              <p:sp>
                <p:nvSpPr>
                  <p:cNvPr id="140349" name="Text Box 61"/>
                  <p:cNvSpPr txBox="1">
                    <a:spLocks noChangeArrowheads="1"/>
                  </p:cNvSpPr>
                  <p:nvPr/>
                </p:nvSpPr>
                <p:spPr bwMode="auto">
                  <a:xfrm>
                    <a:off x="5048" y="2567"/>
                    <a:ext cx="409" cy="327"/>
                  </a:xfrm>
                  <a:prstGeom prst="rect">
                    <a:avLst/>
                  </a:prstGeom>
                  <a:noFill/>
                  <a:ln w="9525">
                    <a:noFill/>
                    <a:miter lim="800000"/>
                  </a:ln>
                  <a:effectLst/>
                </p:spPr>
                <p:txBody>
                  <a:bodyPr>
                    <a:spAutoFit/>
                  </a:bodyPr>
                  <a:lstStyle/>
                  <a:p>
                    <a:pPr>
                      <a:spcBef>
                        <a:spcPct val="50000"/>
                      </a:spcBef>
                    </a:pPr>
                    <a:r>
                      <a:rPr lang="en-US" altLang="zh-CN" sz="2800" b="1" dirty="0">
                        <a:solidFill>
                          <a:srgbClr val="FF0000"/>
                        </a:solidFill>
                      </a:rPr>
                      <a:t> 3</a:t>
                    </a:r>
                  </a:p>
                </p:txBody>
              </p:sp>
              <p:sp>
                <p:nvSpPr>
                  <p:cNvPr id="140350" name="Text Box 62"/>
                  <p:cNvSpPr txBox="1">
                    <a:spLocks noChangeArrowheads="1"/>
                  </p:cNvSpPr>
                  <p:nvPr/>
                </p:nvSpPr>
                <p:spPr bwMode="auto">
                  <a:xfrm>
                    <a:off x="5048" y="2317"/>
                    <a:ext cx="409" cy="327"/>
                  </a:xfrm>
                  <a:prstGeom prst="rect">
                    <a:avLst/>
                  </a:prstGeom>
                  <a:noFill/>
                  <a:ln w="9525">
                    <a:noFill/>
                    <a:miter lim="800000"/>
                  </a:ln>
                  <a:effectLst/>
                </p:spPr>
                <p:txBody>
                  <a:bodyPr>
                    <a:spAutoFit/>
                  </a:bodyPr>
                  <a:lstStyle/>
                  <a:p>
                    <a:pPr>
                      <a:spcBef>
                        <a:spcPct val="50000"/>
                      </a:spcBef>
                    </a:pPr>
                    <a:r>
                      <a:rPr lang="en-US" altLang="zh-CN" sz="2800" b="1" dirty="0">
                        <a:solidFill>
                          <a:srgbClr val="FF0000"/>
                        </a:solidFill>
                      </a:rPr>
                      <a:t> 2</a:t>
                    </a:r>
                  </a:p>
                </p:txBody>
              </p:sp>
              <p:sp>
                <p:nvSpPr>
                  <p:cNvPr id="140351" name="Text Box 63"/>
                  <p:cNvSpPr txBox="1">
                    <a:spLocks noChangeArrowheads="1"/>
                  </p:cNvSpPr>
                  <p:nvPr/>
                </p:nvSpPr>
                <p:spPr bwMode="auto">
                  <a:xfrm>
                    <a:off x="5048" y="2067"/>
                    <a:ext cx="409" cy="327"/>
                  </a:xfrm>
                  <a:prstGeom prst="rect">
                    <a:avLst/>
                  </a:prstGeom>
                  <a:noFill/>
                  <a:ln w="9525">
                    <a:noFill/>
                    <a:miter lim="800000"/>
                  </a:ln>
                  <a:effectLst/>
                </p:spPr>
                <p:txBody>
                  <a:bodyPr>
                    <a:spAutoFit/>
                  </a:bodyPr>
                  <a:lstStyle/>
                  <a:p>
                    <a:pPr>
                      <a:spcBef>
                        <a:spcPct val="50000"/>
                      </a:spcBef>
                    </a:pPr>
                    <a:r>
                      <a:rPr lang="en-US" altLang="zh-CN" sz="2800" b="1" dirty="0">
                        <a:solidFill>
                          <a:srgbClr val="FF0000"/>
                        </a:solidFill>
                      </a:rPr>
                      <a:t> 1</a:t>
                    </a:r>
                  </a:p>
                </p:txBody>
              </p:sp>
            </p:grpSp>
          </p:grpSp>
          <p:sp>
            <p:nvSpPr>
              <p:cNvPr id="65" name="Text Box 54"/>
              <p:cNvSpPr txBox="1">
                <a:spLocks noChangeArrowheads="1"/>
              </p:cNvSpPr>
              <p:nvPr/>
            </p:nvSpPr>
            <p:spPr bwMode="auto">
              <a:xfrm>
                <a:off x="6248400" y="3263264"/>
                <a:ext cx="649288" cy="519113"/>
              </a:xfrm>
              <a:prstGeom prst="rect">
                <a:avLst/>
              </a:prstGeom>
              <a:noFill/>
              <a:ln w="9525">
                <a:noFill/>
                <a:miter lim="800000"/>
              </a:ln>
              <a:effectLst/>
            </p:spPr>
            <p:txBody>
              <a:bodyPr>
                <a:spAutoFit/>
              </a:bodyPr>
              <a:lstStyle/>
              <a:p>
                <a:pPr>
                  <a:spcBef>
                    <a:spcPct val="50000"/>
                  </a:spcBef>
                </a:pPr>
                <a:r>
                  <a:rPr lang="en-US" altLang="zh-CN" sz="2800" b="1" dirty="0"/>
                  <a:t> 1</a:t>
                </a:r>
              </a:p>
            </p:txBody>
          </p:sp>
          <p:sp>
            <p:nvSpPr>
              <p:cNvPr id="67" name="Text Box 55"/>
              <p:cNvSpPr txBox="1">
                <a:spLocks noChangeArrowheads="1"/>
              </p:cNvSpPr>
              <p:nvPr/>
            </p:nvSpPr>
            <p:spPr bwMode="auto">
              <a:xfrm>
                <a:off x="6248400" y="2866548"/>
                <a:ext cx="649288" cy="519113"/>
              </a:xfrm>
              <a:prstGeom prst="rect">
                <a:avLst/>
              </a:prstGeom>
              <a:noFill/>
              <a:ln w="9525">
                <a:noFill/>
                <a:miter lim="800000"/>
              </a:ln>
              <a:effectLst/>
            </p:spPr>
            <p:txBody>
              <a:bodyPr>
                <a:spAutoFit/>
              </a:bodyPr>
              <a:lstStyle/>
              <a:p>
                <a:pPr>
                  <a:spcBef>
                    <a:spcPct val="50000"/>
                  </a:spcBef>
                </a:pPr>
                <a:r>
                  <a:rPr lang="en-US" altLang="zh-CN" sz="2800" b="1"/>
                  <a:t> 2</a:t>
                </a:r>
              </a:p>
            </p:txBody>
          </p:sp>
          <p:sp>
            <p:nvSpPr>
              <p:cNvPr id="68" name="Text Box 56"/>
              <p:cNvSpPr txBox="1">
                <a:spLocks noChangeArrowheads="1"/>
              </p:cNvSpPr>
              <p:nvPr/>
            </p:nvSpPr>
            <p:spPr bwMode="auto">
              <a:xfrm>
                <a:off x="6248400" y="2469832"/>
                <a:ext cx="649288" cy="519113"/>
              </a:xfrm>
              <a:prstGeom prst="rect">
                <a:avLst/>
              </a:prstGeom>
              <a:noFill/>
              <a:ln w="9525">
                <a:noFill/>
                <a:miter lim="800000"/>
              </a:ln>
              <a:effectLst/>
            </p:spPr>
            <p:txBody>
              <a:bodyPr>
                <a:spAutoFit/>
              </a:bodyPr>
              <a:lstStyle/>
              <a:p>
                <a:pPr>
                  <a:spcBef>
                    <a:spcPct val="50000"/>
                  </a:spcBef>
                </a:pPr>
                <a:r>
                  <a:rPr lang="en-US" altLang="zh-CN" sz="2800" b="1"/>
                  <a:t> 3</a:t>
                </a:r>
              </a:p>
            </p:txBody>
          </p:sp>
          <p:sp>
            <p:nvSpPr>
              <p:cNvPr id="69" name="Text Box 57"/>
              <p:cNvSpPr txBox="1">
                <a:spLocks noChangeArrowheads="1"/>
              </p:cNvSpPr>
              <p:nvPr/>
            </p:nvSpPr>
            <p:spPr bwMode="auto">
              <a:xfrm>
                <a:off x="6248400" y="2073116"/>
                <a:ext cx="649288" cy="519113"/>
              </a:xfrm>
              <a:prstGeom prst="rect">
                <a:avLst/>
              </a:prstGeom>
              <a:noFill/>
              <a:ln w="9525">
                <a:noFill/>
                <a:miter lim="800000"/>
              </a:ln>
              <a:effectLst/>
            </p:spPr>
            <p:txBody>
              <a:bodyPr>
                <a:spAutoFit/>
              </a:bodyPr>
              <a:lstStyle/>
              <a:p>
                <a:pPr>
                  <a:spcBef>
                    <a:spcPct val="50000"/>
                  </a:spcBef>
                </a:pPr>
                <a:r>
                  <a:rPr lang="en-US" altLang="zh-CN" sz="2800" b="1"/>
                  <a:t> 4</a:t>
                </a:r>
              </a:p>
            </p:txBody>
          </p:sp>
          <p:sp>
            <p:nvSpPr>
              <p:cNvPr id="70" name="Text Box 58"/>
              <p:cNvSpPr txBox="1">
                <a:spLocks noChangeArrowheads="1"/>
              </p:cNvSpPr>
              <p:nvPr/>
            </p:nvSpPr>
            <p:spPr bwMode="auto">
              <a:xfrm>
                <a:off x="6248400" y="1676400"/>
                <a:ext cx="649288" cy="519113"/>
              </a:xfrm>
              <a:prstGeom prst="rect">
                <a:avLst/>
              </a:prstGeom>
              <a:noFill/>
              <a:ln w="9525">
                <a:noFill/>
                <a:miter lim="800000"/>
              </a:ln>
              <a:effectLst/>
            </p:spPr>
            <p:txBody>
              <a:bodyPr>
                <a:spAutoFit/>
              </a:bodyPr>
              <a:lstStyle/>
              <a:p>
                <a:pPr>
                  <a:spcBef>
                    <a:spcPct val="50000"/>
                  </a:spcBef>
                </a:pPr>
                <a:r>
                  <a:rPr lang="en-US" altLang="zh-CN" sz="2800" b="1" dirty="0"/>
                  <a:t> 5</a:t>
                </a:r>
              </a:p>
            </p:txBody>
          </p:sp>
          <p:sp>
            <p:nvSpPr>
              <p:cNvPr id="71" name="Text Box 59"/>
              <p:cNvSpPr txBox="1">
                <a:spLocks noChangeArrowheads="1"/>
              </p:cNvSpPr>
              <p:nvPr/>
            </p:nvSpPr>
            <p:spPr bwMode="auto">
              <a:xfrm>
                <a:off x="6248400" y="5195887"/>
                <a:ext cx="649288" cy="519113"/>
              </a:xfrm>
              <a:prstGeom prst="rect">
                <a:avLst/>
              </a:prstGeom>
              <a:noFill/>
              <a:ln w="9525">
                <a:noFill/>
                <a:miter lim="800000"/>
              </a:ln>
              <a:effectLst/>
            </p:spPr>
            <p:txBody>
              <a:bodyPr>
                <a:spAutoFit/>
              </a:bodyPr>
              <a:lstStyle/>
              <a:p>
                <a:pPr>
                  <a:spcBef>
                    <a:spcPct val="50000"/>
                  </a:spcBef>
                </a:pPr>
                <a:r>
                  <a:rPr lang="en-US" altLang="zh-CN" sz="2800" b="1" dirty="0"/>
                  <a:t> 5</a:t>
                </a:r>
              </a:p>
            </p:txBody>
          </p:sp>
          <p:sp>
            <p:nvSpPr>
              <p:cNvPr id="72" name="Text Box 60"/>
              <p:cNvSpPr txBox="1">
                <a:spLocks noChangeArrowheads="1"/>
              </p:cNvSpPr>
              <p:nvPr/>
            </p:nvSpPr>
            <p:spPr bwMode="auto">
              <a:xfrm>
                <a:off x="6248400" y="4799168"/>
                <a:ext cx="649288" cy="519113"/>
              </a:xfrm>
              <a:prstGeom prst="rect">
                <a:avLst/>
              </a:prstGeom>
              <a:noFill/>
              <a:ln w="9525">
                <a:noFill/>
                <a:miter lim="800000"/>
              </a:ln>
              <a:effectLst/>
            </p:spPr>
            <p:txBody>
              <a:bodyPr>
                <a:spAutoFit/>
              </a:bodyPr>
              <a:lstStyle/>
              <a:p>
                <a:pPr>
                  <a:spcBef>
                    <a:spcPct val="50000"/>
                  </a:spcBef>
                </a:pPr>
                <a:r>
                  <a:rPr lang="en-US" altLang="zh-CN" sz="2800" b="1" dirty="0"/>
                  <a:t> 4</a:t>
                </a:r>
              </a:p>
            </p:txBody>
          </p:sp>
          <p:sp>
            <p:nvSpPr>
              <p:cNvPr id="73" name="Text Box 61"/>
              <p:cNvSpPr txBox="1">
                <a:spLocks noChangeArrowheads="1"/>
              </p:cNvSpPr>
              <p:nvPr/>
            </p:nvSpPr>
            <p:spPr bwMode="auto">
              <a:xfrm>
                <a:off x="6248400" y="4402452"/>
                <a:ext cx="649288" cy="519113"/>
              </a:xfrm>
              <a:prstGeom prst="rect">
                <a:avLst/>
              </a:prstGeom>
              <a:noFill/>
              <a:ln w="9525">
                <a:noFill/>
                <a:miter lim="800000"/>
              </a:ln>
              <a:effectLst/>
            </p:spPr>
            <p:txBody>
              <a:bodyPr>
                <a:spAutoFit/>
              </a:bodyPr>
              <a:lstStyle/>
              <a:p>
                <a:pPr>
                  <a:spcBef>
                    <a:spcPct val="50000"/>
                  </a:spcBef>
                </a:pPr>
                <a:r>
                  <a:rPr lang="en-US" altLang="zh-CN" sz="2800" b="1" dirty="0"/>
                  <a:t> 3</a:t>
                </a:r>
              </a:p>
            </p:txBody>
          </p:sp>
          <p:sp>
            <p:nvSpPr>
              <p:cNvPr id="74" name="Text Box 62"/>
              <p:cNvSpPr txBox="1">
                <a:spLocks noChangeArrowheads="1"/>
              </p:cNvSpPr>
              <p:nvPr/>
            </p:nvSpPr>
            <p:spPr bwMode="auto">
              <a:xfrm>
                <a:off x="6248400" y="4005736"/>
                <a:ext cx="649288" cy="519113"/>
              </a:xfrm>
              <a:prstGeom prst="rect">
                <a:avLst/>
              </a:prstGeom>
              <a:noFill/>
              <a:ln w="9525">
                <a:noFill/>
                <a:miter lim="800000"/>
              </a:ln>
              <a:effectLst/>
            </p:spPr>
            <p:txBody>
              <a:bodyPr>
                <a:spAutoFit/>
              </a:bodyPr>
              <a:lstStyle/>
              <a:p>
                <a:pPr>
                  <a:spcBef>
                    <a:spcPct val="50000"/>
                  </a:spcBef>
                </a:pPr>
                <a:r>
                  <a:rPr lang="en-US" altLang="zh-CN" sz="2800" b="1" dirty="0"/>
                  <a:t> 2</a:t>
                </a:r>
              </a:p>
            </p:txBody>
          </p:sp>
          <p:sp>
            <p:nvSpPr>
              <p:cNvPr id="75" name="Text Box 63"/>
              <p:cNvSpPr txBox="1">
                <a:spLocks noChangeArrowheads="1"/>
              </p:cNvSpPr>
              <p:nvPr/>
            </p:nvSpPr>
            <p:spPr bwMode="auto">
              <a:xfrm>
                <a:off x="6248400" y="3609020"/>
                <a:ext cx="649288" cy="519113"/>
              </a:xfrm>
              <a:prstGeom prst="rect">
                <a:avLst/>
              </a:prstGeom>
              <a:noFill/>
              <a:ln w="9525">
                <a:noFill/>
                <a:miter lim="800000"/>
              </a:ln>
              <a:effectLst/>
            </p:spPr>
            <p:txBody>
              <a:bodyPr>
                <a:spAutoFit/>
              </a:bodyPr>
              <a:lstStyle/>
              <a:p>
                <a:pPr>
                  <a:spcBef>
                    <a:spcPct val="50000"/>
                  </a:spcBef>
                </a:pPr>
                <a:r>
                  <a:rPr lang="en-US" altLang="zh-CN" sz="2800" b="1" dirty="0"/>
                  <a:t> 1</a:t>
                </a:r>
              </a:p>
            </p:txBody>
          </p:sp>
        </p:grpSp>
        <p:sp>
          <p:nvSpPr>
            <p:cNvPr id="77" name="TextBox 76"/>
            <p:cNvSpPr txBox="1"/>
            <p:nvPr/>
          </p:nvSpPr>
          <p:spPr>
            <a:xfrm>
              <a:off x="7745896" y="1245704"/>
              <a:ext cx="646331" cy="369332"/>
            </a:xfrm>
            <a:prstGeom prst="rect">
              <a:avLst/>
            </a:prstGeom>
            <a:noFill/>
          </p:spPr>
          <p:txBody>
            <a:bodyPr wrap="none" rtlCol="0">
              <a:spAutoFit/>
            </a:bodyPr>
            <a:lstStyle/>
            <a:p>
              <a:r>
                <a:rPr lang="zh-CN" altLang="en-US" dirty="0">
                  <a:solidFill>
                    <a:srgbClr val="FF0000"/>
                  </a:solidFill>
                  <a:latin typeface="华文行楷" panose="02010800040101010101" charset="-122"/>
                  <a:ea typeface="华文行楷" panose="02010800040101010101" charset="-122"/>
                  <a:cs typeface="Verdana" panose="020B0604030504040204" pitchFamily="34" charset="0"/>
                </a:rPr>
                <a:t>明纹</a:t>
              </a:r>
            </a:p>
          </p:txBody>
        </p:sp>
        <p:sp>
          <p:nvSpPr>
            <p:cNvPr id="78" name="TextBox 77"/>
            <p:cNvSpPr txBox="1"/>
            <p:nvPr/>
          </p:nvSpPr>
          <p:spPr>
            <a:xfrm>
              <a:off x="6172200" y="1245704"/>
              <a:ext cx="646331" cy="369332"/>
            </a:xfrm>
            <a:prstGeom prst="rect">
              <a:avLst/>
            </a:prstGeom>
            <a:noFill/>
          </p:spPr>
          <p:txBody>
            <a:bodyPr wrap="none" rtlCol="0">
              <a:spAutoFit/>
            </a:bodyPr>
            <a:lstStyle/>
            <a:p>
              <a:r>
                <a:rPr lang="zh-CN" altLang="en-US" dirty="0">
                  <a:latin typeface="华文行楷" panose="02010800040101010101" charset="-122"/>
                  <a:ea typeface="华文行楷" panose="02010800040101010101" charset="-122"/>
                  <a:cs typeface="Verdana" panose="020B0604030504040204" pitchFamily="34" charset="0"/>
                </a:rPr>
                <a:t>暗纹</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strips(downRight)">
                                      <p:cBhvr>
                                        <p:cTn id="7" dur="500"/>
                                        <p:tgtEl>
                                          <p:spTgt spid="14029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40293"/>
                                        </p:tgtEl>
                                        <p:attrNameLst>
                                          <p:attrName>style.visibility</p:attrName>
                                        </p:attrNameLst>
                                      </p:cBhvr>
                                      <p:to>
                                        <p:strVal val="visible"/>
                                      </p:to>
                                    </p:set>
                                    <p:animEffect transition="in" filter="strips(downRight)">
                                      <p:cBhvr>
                                        <p:cTn id="12" dur="500"/>
                                        <p:tgtEl>
                                          <p:spTgt spid="14029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0295"/>
                                        </p:tgtEl>
                                        <p:attrNameLst>
                                          <p:attrName>style.visibility</p:attrName>
                                        </p:attrNameLst>
                                      </p:cBhvr>
                                      <p:to>
                                        <p:strVal val="visible"/>
                                      </p:to>
                                    </p:set>
                                    <p:anim calcmode="lin" valueType="num">
                                      <p:cBhvr additive="base">
                                        <p:cTn id="17" dur="500" fill="hold"/>
                                        <p:tgtEl>
                                          <p:spTgt spid="140295"/>
                                        </p:tgtEl>
                                        <p:attrNameLst>
                                          <p:attrName>ppt_x</p:attrName>
                                        </p:attrNameLst>
                                      </p:cBhvr>
                                      <p:tavLst>
                                        <p:tav tm="0">
                                          <p:val>
                                            <p:strVal val="0-#ppt_w/2"/>
                                          </p:val>
                                        </p:tav>
                                        <p:tav tm="100000">
                                          <p:val>
                                            <p:strVal val="#ppt_x"/>
                                          </p:val>
                                        </p:tav>
                                      </p:tavLst>
                                    </p:anim>
                                    <p:anim calcmode="lin" valueType="num">
                                      <p:cBhvr additive="base">
                                        <p:cTn id="18" dur="500" fill="hold"/>
                                        <p:tgtEl>
                                          <p:spTgt spid="14029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40294"/>
                                        </p:tgtEl>
                                        <p:attrNameLst>
                                          <p:attrName>style.visibility</p:attrName>
                                        </p:attrNameLst>
                                      </p:cBhvr>
                                      <p:to>
                                        <p:strVal val="visible"/>
                                      </p:to>
                                    </p:set>
                                    <p:anim calcmode="lin" valueType="num">
                                      <p:cBhvr additive="base">
                                        <p:cTn id="23" dur="500" fill="hold"/>
                                        <p:tgtEl>
                                          <p:spTgt spid="140294"/>
                                        </p:tgtEl>
                                        <p:attrNameLst>
                                          <p:attrName>ppt_x</p:attrName>
                                        </p:attrNameLst>
                                      </p:cBhvr>
                                      <p:tavLst>
                                        <p:tav tm="0">
                                          <p:val>
                                            <p:strVal val="0-#ppt_w/2"/>
                                          </p:val>
                                        </p:tav>
                                        <p:tav tm="100000">
                                          <p:val>
                                            <p:strVal val="#ppt_x"/>
                                          </p:val>
                                        </p:tav>
                                      </p:tavLst>
                                    </p:anim>
                                    <p:anim calcmode="lin" valueType="num">
                                      <p:cBhvr additive="base">
                                        <p:cTn id="24" dur="500" fill="hold"/>
                                        <p:tgtEl>
                                          <p:spTgt spid="14029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0296"/>
                                        </p:tgtEl>
                                        <p:attrNameLst>
                                          <p:attrName>style.visibility</p:attrName>
                                        </p:attrNameLst>
                                      </p:cBhvr>
                                      <p:to>
                                        <p:strVal val="visible"/>
                                      </p:to>
                                    </p:set>
                                    <p:animEffect transition="in" filter="wipe(left)">
                                      <p:cBhvr>
                                        <p:cTn id="29" dur="500"/>
                                        <p:tgtEl>
                                          <p:spTgt spid="140296"/>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140297"/>
                                        </p:tgtEl>
                                        <p:attrNameLst>
                                          <p:attrName>style.visibility</p:attrName>
                                        </p:attrNameLst>
                                      </p:cBhvr>
                                      <p:to>
                                        <p:strVal val="visible"/>
                                      </p:to>
                                    </p:set>
                                    <p:animEffect transition="in" filter="strips(downRight)">
                                      <p:cBhvr>
                                        <p:cTn id="34" dur="500"/>
                                        <p:tgtEl>
                                          <p:spTgt spid="140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4" grpId="0" autoUpdateAnimBg="0"/>
      <p:bldP spid="140295" grpId="0" autoUpdateAnimBg="0"/>
      <p:bldP spid="1402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a:t>13.2 </a:t>
            </a:r>
            <a:r>
              <a:rPr lang="zh-CN" altLang="en-US"/>
              <a:t>杨氏干涉</a:t>
            </a:r>
          </a:p>
        </p:txBody>
      </p:sp>
      <p:sp>
        <p:nvSpPr>
          <p:cNvPr id="9" name="灯片编号占位符 4"/>
          <p:cNvSpPr>
            <a:spLocks noGrp="1"/>
          </p:cNvSpPr>
          <p:nvPr>
            <p:ph type="sldNum" sz="quarter" idx="12"/>
          </p:nvPr>
        </p:nvSpPr>
        <p:spPr/>
        <p:txBody>
          <a:bodyPr/>
          <a:lstStyle/>
          <a:p>
            <a:fld id="{5F723118-D283-4A96-8507-7FE57A676B8F}" type="slidenum">
              <a:rPr lang="en-US" altLang="zh-CN"/>
              <a:pPr/>
              <a:t>26</a:t>
            </a:fld>
            <a:endParaRPr lang="en-US" altLang="zh-CN"/>
          </a:p>
        </p:txBody>
      </p:sp>
      <p:sp>
        <p:nvSpPr>
          <p:cNvPr id="141315" name="Rectangle 3"/>
          <p:cNvSpPr>
            <a:spLocks noChangeArrowheads="1"/>
          </p:cNvSpPr>
          <p:nvPr/>
        </p:nvSpPr>
        <p:spPr bwMode="auto">
          <a:xfrm>
            <a:off x="685800" y="1295400"/>
            <a:ext cx="7772400" cy="2282825"/>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Char char="n"/>
            </a:pPr>
            <a:r>
              <a:rPr lang="en-US" altLang="zh-CN" sz="2600" dirty="0"/>
              <a:t> </a:t>
            </a:r>
            <a:r>
              <a:rPr lang="zh-CN" altLang="en-US" sz="2600" dirty="0"/>
              <a:t>条纹位置和</a:t>
            </a:r>
            <a:r>
              <a:rPr lang="zh-CN" altLang="en-US" sz="2600" dirty="0">
                <a:solidFill>
                  <a:srgbClr val="0000CC"/>
                </a:solidFill>
              </a:rPr>
              <a:t>波长</a:t>
            </a:r>
            <a:r>
              <a:rPr lang="zh-CN" altLang="en-US" sz="2600" dirty="0"/>
              <a:t>有关，不同波长的同一级亮条纹位置不同。因此，如果用白光照射，则屏上中央出现白色条纹，而两侧则出现</a:t>
            </a:r>
            <a:r>
              <a:rPr lang="zh-CN" altLang="en-US" sz="2600" dirty="0">
                <a:solidFill>
                  <a:srgbClr val="0000CC"/>
                </a:solidFill>
              </a:rPr>
              <a:t>彩色条纹</a:t>
            </a:r>
            <a:r>
              <a:rPr lang="zh-CN" altLang="en-US" sz="2600" dirty="0"/>
              <a:t>。复色光照射，形成彩色条纹。 </a:t>
            </a:r>
            <a:r>
              <a:rPr lang="el-GR" altLang="zh-CN" sz="2600" i="1" dirty="0">
                <a:solidFill>
                  <a:srgbClr val="FF3300"/>
                </a:solidFill>
                <a:cs typeface="Times New Roman" panose="02020603050405020304" pitchFamily="18" charset="0"/>
              </a:rPr>
              <a:t>Δ</a:t>
            </a:r>
            <a:r>
              <a:rPr lang="en-US" altLang="zh-CN" sz="2600" i="1" dirty="0">
                <a:solidFill>
                  <a:srgbClr val="FF3300"/>
                </a:solidFill>
                <a:cs typeface="Times New Roman" panose="02020603050405020304" pitchFamily="18" charset="0"/>
              </a:rPr>
              <a:t>x</a:t>
            </a:r>
            <a:r>
              <a:rPr lang="zh-CN" altLang="en-US" sz="2600" dirty="0">
                <a:solidFill>
                  <a:srgbClr val="FF3300"/>
                </a:solidFill>
              </a:rPr>
              <a:t>随</a:t>
            </a:r>
            <a:r>
              <a:rPr lang="el-GR" altLang="zh-CN" sz="2600" dirty="0">
                <a:solidFill>
                  <a:srgbClr val="FF3300"/>
                </a:solidFill>
                <a:cs typeface="Times New Roman" panose="02020603050405020304" pitchFamily="18" charset="0"/>
              </a:rPr>
              <a:t>λ</a:t>
            </a:r>
            <a:r>
              <a:rPr lang="zh-CN" altLang="en-US" sz="2600" dirty="0">
                <a:solidFill>
                  <a:srgbClr val="FF3300"/>
                </a:solidFill>
              </a:rPr>
              <a:t>增大而增大</a:t>
            </a:r>
            <a:r>
              <a:rPr lang="zh-CN" altLang="en-US" sz="2600" dirty="0"/>
              <a:t>。</a:t>
            </a:r>
          </a:p>
          <a:p>
            <a:pPr>
              <a:buClr>
                <a:schemeClr val="hlink"/>
              </a:buClr>
              <a:buFont typeface="Wingdings" panose="05000000000000000000" pitchFamily="2" charset="2"/>
              <a:buChar char="n"/>
            </a:pPr>
            <a:r>
              <a:rPr lang="zh-CN" altLang="en-US" sz="2600" dirty="0"/>
              <a:t> 条纹间距与波长成正比，因此紫光的条纹间距要小于红光的条纹间距。</a:t>
            </a:r>
          </a:p>
        </p:txBody>
      </p:sp>
      <p:grpSp>
        <p:nvGrpSpPr>
          <p:cNvPr id="141317" name="Group 5"/>
          <p:cNvGrpSpPr/>
          <p:nvPr/>
        </p:nvGrpSpPr>
        <p:grpSpPr bwMode="auto">
          <a:xfrm>
            <a:off x="1108075" y="3810000"/>
            <a:ext cx="6927850" cy="2457450"/>
            <a:chOff x="628" y="2640"/>
            <a:chExt cx="4364" cy="1548"/>
          </a:xfrm>
        </p:grpSpPr>
        <p:sp>
          <p:nvSpPr>
            <p:cNvPr id="141318" name="Text Box 6"/>
            <p:cNvSpPr txBox="1">
              <a:spLocks noChangeArrowheads="1"/>
            </p:cNvSpPr>
            <p:nvPr/>
          </p:nvSpPr>
          <p:spPr bwMode="auto">
            <a:xfrm>
              <a:off x="1275" y="3900"/>
              <a:ext cx="3432" cy="288"/>
            </a:xfrm>
            <a:prstGeom prst="rect">
              <a:avLst/>
            </a:prstGeom>
            <a:noFill/>
            <a:ln w="9525">
              <a:noFill/>
              <a:miter lim="800000"/>
            </a:ln>
            <a:effectLst/>
          </p:spPr>
          <p:txBody>
            <a:bodyPr>
              <a:spAutoFit/>
            </a:bodyPr>
            <a:lstStyle/>
            <a:p>
              <a:pPr>
                <a:spcBef>
                  <a:spcPct val="50000"/>
                </a:spcBef>
              </a:pPr>
              <a:r>
                <a:rPr kumimoji="1" lang="zh-CN" altLang="en-US" sz="2400">
                  <a:solidFill>
                    <a:srgbClr val="0000FF"/>
                  </a:solidFill>
                </a:rPr>
                <a:t>白光入射的杨氏双缝干涉照片</a:t>
              </a:r>
            </a:p>
          </p:txBody>
        </p:sp>
        <p:pic>
          <p:nvPicPr>
            <p:cNvPr id="141319" name="Picture 7" descr="杨氏纹1"/>
            <p:cNvPicPr>
              <a:picLocks noChangeAspect="1" noChangeArrowheads="1"/>
            </p:cNvPicPr>
            <p:nvPr/>
          </p:nvPicPr>
          <p:blipFill>
            <a:blip r:embed="rId2" cstate="print"/>
            <a:srcRect l="111" t="19077" r="2805" b="31793"/>
            <a:stretch>
              <a:fillRect/>
            </a:stretch>
          </p:blipFill>
          <p:spPr bwMode="auto">
            <a:xfrm>
              <a:off x="628" y="2640"/>
              <a:ext cx="4364" cy="1184"/>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1317"/>
                                        </p:tgtEl>
                                        <p:attrNameLst>
                                          <p:attrName>style.visibility</p:attrName>
                                        </p:attrNameLst>
                                      </p:cBhvr>
                                      <p:to>
                                        <p:strVal val="visible"/>
                                      </p:to>
                                    </p:set>
                                    <p:animEffect transition="in" filter="wipe(up)">
                                      <p:cBhvr>
                                        <p:cTn id="7"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a:t>13.2 </a:t>
            </a:r>
            <a:r>
              <a:rPr lang="zh-CN" altLang="en-US"/>
              <a:t>杨氏干涉</a:t>
            </a:r>
          </a:p>
        </p:txBody>
      </p:sp>
      <p:sp>
        <p:nvSpPr>
          <p:cNvPr id="11" name="灯片编号占位符 4"/>
          <p:cNvSpPr>
            <a:spLocks noGrp="1"/>
          </p:cNvSpPr>
          <p:nvPr>
            <p:ph type="sldNum" sz="quarter" idx="12"/>
          </p:nvPr>
        </p:nvSpPr>
        <p:spPr/>
        <p:txBody>
          <a:bodyPr/>
          <a:lstStyle/>
          <a:p>
            <a:fld id="{F3E35800-2377-4E32-9E4E-5CBDA563475C}" type="slidenum">
              <a:rPr lang="en-US" altLang="zh-CN"/>
              <a:pPr/>
              <a:t>27</a:t>
            </a:fld>
            <a:endParaRPr lang="en-US" altLang="zh-CN"/>
          </a:p>
        </p:txBody>
      </p:sp>
      <p:sp>
        <p:nvSpPr>
          <p:cNvPr id="137219" name="Text Box 3"/>
          <p:cNvSpPr txBox="1">
            <a:spLocks noChangeArrowheads="1"/>
          </p:cNvSpPr>
          <p:nvPr/>
        </p:nvSpPr>
        <p:spPr bwMode="auto">
          <a:xfrm>
            <a:off x="533400" y="1219200"/>
            <a:ext cx="8077200" cy="1554480"/>
          </a:xfrm>
          <a:prstGeom prst="rect">
            <a:avLst/>
          </a:prstGeom>
          <a:noFill/>
          <a:ln w="9525" algn="ctr">
            <a:noFill/>
            <a:miter lim="800000"/>
          </a:ln>
          <a:effectLst/>
        </p:spPr>
        <p:txBody>
          <a:bodyPr>
            <a:spAutoFit/>
          </a:bodyPr>
          <a:lstStyle/>
          <a:p>
            <a:pPr>
              <a:spcBef>
                <a:spcPct val="50000"/>
              </a:spcBef>
            </a:pPr>
            <a:r>
              <a:rPr kumimoji="1" lang="zh-CN" altLang="en-US" sz="2400" dirty="0"/>
              <a:t>例</a:t>
            </a:r>
            <a:r>
              <a:rPr kumimoji="1" lang="en-US" altLang="zh-CN" sz="2400" dirty="0"/>
              <a:t>13.1  </a:t>
            </a:r>
            <a:r>
              <a:rPr kumimoji="1" lang="zh-CN" altLang="en-US" sz="2400" dirty="0"/>
              <a:t>杨氏双缝的间距为</a:t>
            </a:r>
            <a:r>
              <a:rPr kumimoji="1" lang="en-US" altLang="zh-CN" sz="2400" dirty="0"/>
              <a:t>0.2 mm</a:t>
            </a:r>
            <a:r>
              <a:rPr kumimoji="1" lang="zh-CN" altLang="en-US" sz="2400" dirty="0"/>
              <a:t>，距离屏幕为</a:t>
            </a:r>
            <a:r>
              <a:rPr kumimoji="1" lang="en-US" altLang="zh-CN" sz="2400" dirty="0"/>
              <a:t>1m</a:t>
            </a:r>
            <a:r>
              <a:rPr kumimoji="1" lang="zh-CN" altLang="en-US" sz="2400" dirty="0"/>
              <a:t>。</a:t>
            </a:r>
          </a:p>
          <a:p>
            <a:pPr>
              <a:spcBef>
                <a:spcPct val="50000"/>
              </a:spcBef>
            </a:pPr>
            <a:r>
              <a:rPr kumimoji="1" lang="zh-CN" altLang="en-US" sz="2400" dirty="0"/>
              <a:t>（</a:t>
            </a:r>
            <a:r>
              <a:rPr kumimoji="1" lang="en-US" altLang="zh-CN" sz="2400" dirty="0"/>
              <a:t>1</a:t>
            </a:r>
            <a:r>
              <a:rPr kumimoji="1" lang="zh-CN" altLang="en-US" sz="2400" dirty="0"/>
              <a:t>）若第一到第四明纹距离为</a:t>
            </a:r>
            <a:r>
              <a:rPr kumimoji="1" lang="en-US" altLang="zh-CN" sz="2400" dirty="0"/>
              <a:t>7.5 mm</a:t>
            </a:r>
            <a:r>
              <a:rPr kumimoji="1" lang="zh-CN" altLang="en-US" sz="2400" dirty="0"/>
              <a:t>，求入射光波长；</a:t>
            </a:r>
          </a:p>
          <a:p>
            <a:pPr>
              <a:spcBef>
                <a:spcPct val="50000"/>
              </a:spcBef>
            </a:pPr>
            <a:r>
              <a:rPr kumimoji="1" lang="zh-CN" altLang="en-US" sz="2400" dirty="0"/>
              <a:t>（</a:t>
            </a:r>
            <a:r>
              <a:rPr kumimoji="1" lang="en-US" altLang="zh-CN" sz="2400" dirty="0"/>
              <a:t>2</a:t>
            </a:r>
            <a:r>
              <a:rPr kumimoji="1" lang="zh-CN" altLang="en-US" sz="2400" dirty="0"/>
              <a:t>） 若入射光的波长为</a:t>
            </a:r>
            <a:r>
              <a:rPr kumimoji="1" lang="en-US" altLang="zh-CN" sz="2400" dirty="0"/>
              <a:t>600 nm</a:t>
            </a:r>
            <a:r>
              <a:rPr kumimoji="1" lang="zh-CN" altLang="en-US" sz="2400" dirty="0"/>
              <a:t>，求相邻两明纹的间距。</a:t>
            </a:r>
          </a:p>
        </p:txBody>
      </p:sp>
      <p:sp>
        <p:nvSpPr>
          <p:cNvPr id="137220" name="Text Box 4"/>
          <p:cNvSpPr txBox="1">
            <a:spLocks noChangeArrowheads="1"/>
          </p:cNvSpPr>
          <p:nvPr/>
        </p:nvSpPr>
        <p:spPr bwMode="auto">
          <a:xfrm>
            <a:off x="533400" y="2743200"/>
            <a:ext cx="936625" cy="457200"/>
          </a:xfrm>
          <a:prstGeom prst="rect">
            <a:avLst/>
          </a:prstGeom>
          <a:noFill/>
          <a:ln w="9525">
            <a:noFill/>
            <a:miter lim="800000"/>
          </a:ln>
          <a:effectLst/>
        </p:spPr>
        <p:txBody>
          <a:bodyPr>
            <a:spAutoFit/>
          </a:bodyPr>
          <a:lstStyle/>
          <a:p>
            <a:pPr>
              <a:spcBef>
                <a:spcPct val="50000"/>
              </a:spcBef>
            </a:pPr>
            <a:r>
              <a:rPr lang="zh-CN" altLang="en-US" sz="2400">
                <a:latin typeface="Arial" panose="020B0604020202020204" pitchFamily="34" charset="0"/>
              </a:rPr>
              <a:t>解</a:t>
            </a:r>
          </a:p>
        </p:txBody>
      </p:sp>
      <p:graphicFrame>
        <p:nvGraphicFramePr>
          <p:cNvPr id="137221" name="Object 5"/>
          <p:cNvGraphicFramePr>
            <a:graphicFrameLocks noChangeAspect="1"/>
          </p:cNvGraphicFramePr>
          <p:nvPr/>
        </p:nvGraphicFramePr>
        <p:xfrm>
          <a:off x="1143000" y="2819400"/>
          <a:ext cx="3605213" cy="787400"/>
        </p:xfrm>
        <a:graphic>
          <a:graphicData uri="http://schemas.openxmlformats.org/presentationml/2006/ole">
            <mc:AlternateContent xmlns:mc="http://schemas.openxmlformats.org/markup-compatibility/2006">
              <mc:Choice xmlns:v="urn:schemas-microsoft-com:vml" Requires="v">
                <p:oleObj name="公式" r:id="rId2" imgW="43281600" imgH="9448800" progId="">
                  <p:embed/>
                </p:oleObj>
              </mc:Choice>
              <mc:Fallback>
                <p:oleObj name="公式" r:id="rId2" imgW="43281600" imgH="9448800" progId="">
                  <p:embed/>
                  <p:pic>
                    <p:nvPicPr>
                      <p:cNvPr id="0" name="Picture 1" descr="image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9400"/>
                        <a:ext cx="36052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2" name="Object 6"/>
          <p:cNvGraphicFramePr>
            <a:graphicFrameLocks noChangeAspect="1"/>
          </p:cNvGraphicFramePr>
          <p:nvPr/>
        </p:nvGraphicFramePr>
        <p:xfrm>
          <a:off x="1143000" y="3640667"/>
          <a:ext cx="3681413" cy="787400"/>
        </p:xfrm>
        <a:graphic>
          <a:graphicData uri="http://schemas.openxmlformats.org/presentationml/2006/ole">
            <mc:AlternateContent xmlns:mc="http://schemas.openxmlformats.org/markup-compatibility/2006">
              <mc:Choice xmlns:v="urn:schemas-microsoft-com:vml" Requires="v">
                <p:oleObj name="公式" r:id="rId4" imgW="44196000" imgH="9448800" progId="">
                  <p:embed/>
                </p:oleObj>
              </mc:Choice>
              <mc:Fallback>
                <p:oleObj name="公式" r:id="rId4" imgW="44196000" imgH="9448800" progId="">
                  <p:embed/>
                  <p:pic>
                    <p:nvPicPr>
                      <p:cNvPr id="0" name="Picture 2" descr="image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640667"/>
                        <a:ext cx="36814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3" name="Object 7"/>
          <p:cNvGraphicFramePr>
            <a:graphicFrameLocks noChangeAspect="1"/>
          </p:cNvGraphicFramePr>
          <p:nvPr/>
        </p:nvGraphicFramePr>
        <p:xfrm>
          <a:off x="1143000" y="4461934"/>
          <a:ext cx="7362825" cy="914400"/>
        </p:xfrm>
        <a:graphic>
          <a:graphicData uri="http://schemas.openxmlformats.org/presentationml/2006/ole">
            <mc:AlternateContent xmlns:mc="http://schemas.openxmlformats.org/markup-compatibility/2006">
              <mc:Choice xmlns:v="urn:schemas-microsoft-com:vml" Requires="v">
                <p:oleObj name="公式" r:id="rId6" imgW="88392000" imgH="10972800" progId="">
                  <p:embed/>
                </p:oleObj>
              </mc:Choice>
              <mc:Fallback>
                <p:oleObj name="公式" r:id="rId6" imgW="88392000" imgH="10972800" progId="">
                  <p:embed/>
                  <p:pic>
                    <p:nvPicPr>
                      <p:cNvPr id="0" name="Picture 3" descr="image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4461934"/>
                        <a:ext cx="73628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4" name="Object 8"/>
          <p:cNvGraphicFramePr>
            <a:graphicFrameLocks noChangeAspect="1"/>
          </p:cNvGraphicFramePr>
          <p:nvPr/>
        </p:nvGraphicFramePr>
        <p:xfrm>
          <a:off x="1143000" y="5410200"/>
          <a:ext cx="5510213" cy="838200"/>
        </p:xfrm>
        <a:graphic>
          <a:graphicData uri="http://schemas.openxmlformats.org/presentationml/2006/ole">
            <mc:AlternateContent xmlns:mc="http://schemas.openxmlformats.org/markup-compatibility/2006">
              <mc:Choice xmlns:v="urn:schemas-microsoft-com:vml" Requires="v">
                <p:oleObj name="公式" r:id="rId8" imgW="66141600" imgH="10058400" progId="">
                  <p:embed/>
                </p:oleObj>
              </mc:Choice>
              <mc:Fallback>
                <p:oleObj name="公式" r:id="rId8" imgW="66141600" imgH="10058400" progId="">
                  <p:embed/>
                  <p:pic>
                    <p:nvPicPr>
                      <p:cNvPr id="0" name="Picture 4" descr="image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5410200"/>
                        <a:ext cx="55102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37221"/>
                                        </p:tgtEl>
                                        <p:attrNameLst>
                                          <p:attrName>style.visibility</p:attrName>
                                        </p:attrNameLst>
                                      </p:cBhvr>
                                      <p:to>
                                        <p:strVal val="visible"/>
                                      </p:to>
                                    </p:set>
                                    <p:animEffect transition="in" filter="blinds(vertical)">
                                      <p:cBhvr>
                                        <p:cTn id="7" dur="500"/>
                                        <p:tgtEl>
                                          <p:spTgt spid="1372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37222"/>
                                        </p:tgtEl>
                                        <p:attrNameLst>
                                          <p:attrName>style.visibility</p:attrName>
                                        </p:attrNameLst>
                                      </p:cBhvr>
                                      <p:to>
                                        <p:strVal val="visible"/>
                                      </p:to>
                                    </p:set>
                                    <p:animEffect transition="in" filter="blinds(vertical)">
                                      <p:cBhvr>
                                        <p:cTn id="12" dur="500"/>
                                        <p:tgtEl>
                                          <p:spTgt spid="1372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37223"/>
                                        </p:tgtEl>
                                        <p:attrNameLst>
                                          <p:attrName>style.visibility</p:attrName>
                                        </p:attrNameLst>
                                      </p:cBhvr>
                                      <p:to>
                                        <p:strVal val="visible"/>
                                      </p:to>
                                    </p:set>
                                    <p:animEffect transition="in" filter="blinds(vertical)">
                                      <p:cBhvr>
                                        <p:cTn id="17" dur="500"/>
                                        <p:tgtEl>
                                          <p:spTgt spid="1372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37224"/>
                                        </p:tgtEl>
                                        <p:attrNameLst>
                                          <p:attrName>style.visibility</p:attrName>
                                        </p:attrNameLst>
                                      </p:cBhvr>
                                      <p:to>
                                        <p:strVal val="visible"/>
                                      </p:to>
                                    </p:set>
                                    <p:animEffect transition="in" filter="blinds(vertical)">
                                      <p:cBhvr>
                                        <p:cTn id="22" dur="500"/>
                                        <p:tgtEl>
                                          <p:spTgt spid="137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a:t>12.2 </a:t>
            </a:r>
            <a:r>
              <a:rPr lang="zh-CN" altLang="en-US"/>
              <a:t>杨氏干涉</a:t>
            </a:r>
          </a:p>
        </p:txBody>
      </p:sp>
      <p:sp>
        <p:nvSpPr>
          <p:cNvPr id="42" name="灯片编号占位符 4"/>
          <p:cNvSpPr>
            <a:spLocks noGrp="1"/>
          </p:cNvSpPr>
          <p:nvPr>
            <p:ph type="sldNum" sz="quarter" idx="12"/>
          </p:nvPr>
        </p:nvSpPr>
        <p:spPr/>
        <p:txBody>
          <a:bodyPr/>
          <a:lstStyle/>
          <a:p>
            <a:fld id="{7CFC75DA-9A97-42C5-B037-E52254F521B8}" type="slidenum">
              <a:rPr lang="en-US" altLang="zh-CN"/>
              <a:pPr/>
              <a:t>28</a:t>
            </a:fld>
            <a:endParaRPr lang="en-US" altLang="zh-CN"/>
          </a:p>
        </p:txBody>
      </p:sp>
      <p:sp>
        <p:nvSpPr>
          <p:cNvPr id="142339" name="Text Box 3"/>
          <p:cNvSpPr txBox="1">
            <a:spLocks noChangeArrowheads="1"/>
          </p:cNvSpPr>
          <p:nvPr/>
        </p:nvSpPr>
        <p:spPr bwMode="auto">
          <a:xfrm>
            <a:off x="533400" y="1219200"/>
            <a:ext cx="8280400" cy="1554480"/>
          </a:xfrm>
          <a:prstGeom prst="rect">
            <a:avLst/>
          </a:prstGeom>
          <a:noFill/>
          <a:ln w="9525" algn="ctr">
            <a:noFill/>
            <a:miter lim="800000"/>
          </a:ln>
          <a:effectLst/>
        </p:spPr>
        <p:txBody>
          <a:bodyPr>
            <a:spAutoFit/>
          </a:bodyPr>
          <a:lstStyle/>
          <a:p>
            <a:pPr>
              <a:spcBef>
                <a:spcPct val="50000"/>
              </a:spcBef>
            </a:pPr>
            <a:r>
              <a:rPr kumimoji="1" lang="zh-CN" altLang="en-US" sz="2400" dirty="0"/>
              <a:t>例</a:t>
            </a:r>
            <a:r>
              <a:rPr kumimoji="1" lang="en-US" altLang="zh-CN" sz="2400" dirty="0"/>
              <a:t>13.2  </a:t>
            </a:r>
            <a:r>
              <a:rPr kumimoji="1" lang="zh-CN" altLang="en-US" sz="2400" dirty="0"/>
              <a:t>无线电发射台的工作频率为</a:t>
            </a:r>
            <a:r>
              <a:rPr kumimoji="1" lang="en-US" altLang="zh-CN" sz="2400" dirty="0"/>
              <a:t>1500kHz</a:t>
            </a:r>
            <a:r>
              <a:rPr kumimoji="1" lang="zh-CN" altLang="en-US" sz="2400" dirty="0"/>
              <a:t>，两根相同的垂直偶极天线相距</a:t>
            </a:r>
            <a:r>
              <a:rPr kumimoji="1" lang="en-US" altLang="zh-CN" sz="2400" dirty="0"/>
              <a:t>400m</a:t>
            </a:r>
            <a:r>
              <a:rPr kumimoji="1" lang="zh-CN" altLang="en-US" sz="2400" dirty="0"/>
              <a:t>，并以相同的相位做电振动。试问：在距离远大于</a:t>
            </a:r>
            <a:r>
              <a:rPr kumimoji="1" lang="en-US" altLang="zh-CN" sz="2400" dirty="0"/>
              <a:t>400m</a:t>
            </a:r>
            <a:r>
              <a:rPr kumimoji="1" lang="zh-CN" altLang="en-US" sz="2400" dirty="0"/>
              <a:t>的地方，什么方向可以接受到比较强的无线电信号？ </a:t>
            </a:r>
          </a:p>
        </p:txBody>
      </p:sp>
      <p:grpSp>
        <p:nvGrpSpPr>
          <p:cNvPr id="142340" name="Group 4"/>
          <p:cNvGrpSpPr/>
          <p:nvPr/>
        </p:nvGrpSpPr>
        <p:grpSpPr bwMode="auto">
          <a:xfrm>
            <a:off x="6248400" y="2508250"/>
            <a:ext cx="2346325" cy="3587750"/>
            <a:chOff x="3869" y="1752"/>
            <a:chExt cx="1478" cy="2260"/>
          </a:xfrm>
        </p:grpSpPr>
        <p:sp>
          <p:nvSpPr>
            <p:cNvPr id="142341" name="Rectangle 5"/>
            <p:cNvSpPr>
              <a:spLocks noChangeAspect="1" noChangeArrowheads="1"/>
            </p:cNvSpPr>
            <p:nvPr/>
          </p:nvSpPr>
          <p:spPr bwMode="auto">
            <a:xfrm>
              <a:off x="3878" y="1758"/>
              <a:ext cx="1469" cy="2254"/>
            </a:xfrm>
            <a:prstGeom prst="rect">
              <a:avLst/>
            </a:prstGeom>
            <a:solidFill>
              <a:srgbClr val="FFFFD9"/>
            </a:solidFill>
            <a:ln w="9525">
              <a:noFill/>
              <a:miter lim="800000"/>
            </a:ln>
            <a:effectLst/>
          </p:spPr>
          <p:txBody>
            <a:bodyPr/>
            <a:lstStyle/>
            <a:p>
              <a:endParaRPr lang="zh-CN" altLang="en-US"/>
            </a:p>
          </p:txBody>
        </p:sp>
        <p:sp>
          <p:nvSpPr>
            <p:cNvPr id="142342" name="Arc 6"/>
            <p:cNvSpPr>
              <a:spLocks noChangeAspect="1"/>
            </p:cNvSpPr>
            <p:nvPr/>
          </p:nvSpPr>
          <p:spPr bwMode="auto">
            <a:xfrm>
              <a:off x="4132" y="2020"/>
              <a:ext cx="712" cy="1432"/>
            </a:xfrm>
            <a:custGeom>
              <a:avLst/>
              <a:gdLst>
                <a:gd name="G0" fmla="+- 0 0 0"/>
                <a:gd name="G1" fmla="+- 21600 0 0"/>
                <a:gd name="G2" fmla="+- 21600 0 0"/>
                <a:gd name="T0" fmla="*/ 0 w 21600"/>
                <a:gd name="T1" fmla="*/ 0 h 43200"/>
                <a:gd name="T2" fmla="*/ 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5"/>
                    <a:pt x="11951" y="43180"/>
                    <a:pt x="35" y="43199"/>
                  </a:cubicBezTo>
                </a:path>
                <a:path w="21600" h="43200" stroke="0" extrusionOk="0">
                  <a:moveTo>
                    <a:pt x="-1" y="0"/>
                  </a:moveTo>
                  <a:cubicBezTo>
                    <a:pt x="11929" y="0"/>
                    <a:pt x="21600" y="9670"/>
                    <a:pt x="21600" y="21600"/>
                  </a:cubicBezTo>
                  <a:cubicBezTo>
                    <a:pt x="21600" y="33515"/>
                    <a:pt x="11951" y="43180"/>
                    <a:pt x="35" y="43199"/>
                  </a:cubicBezTo>
                  <a:lnTo>
                    <a:pt x="0" y="21600"/>
                  </a:lnTo>
                  <a:close/>
                </a:path>
              </a:pathLst>
            </a:custGeom>
            <a:noFill/>
            <a:ln w="12700">
              <a:solidFill>
                <a:srgbClr val="00CCFF"/>
              </a:solidFill>
              <a:round/>
            </a:ln>
          </p:spPr>
          <p:txBody>
            <a:bodyPr/>
            <a:lstStyle/>
            <a:p>
              <a:endParaRPr lang="zh-CN" altLang="en-US"/>
            </a:p>
          </p:txBody>
        </p:sp>
        <p:sp>
          <p:nvSpPr>
            <p:cNvPr id="142343" name="Arc 7"/>
            <p:cNvSpPr>
              <a:spLocks noChangeAspect="1"/>
            </p:cNvSpPr>
            <p:nvPr/>
          </p:nvSpPr>
          <p:spPr bwMode="auto">
            <a:xfrm>
              <a:off x="4132" y="2158"/>
              <a:ext cx="576" cy="1159"/>
            </a:xfrm>
            <a:custGeom>
              <a:avLst/>
              <a:gdLst>
                <a:gd name="G0" fmla="+- 0 0 0"/>
                <a:gd name="G1" fmla="+- 21600 0 0"/>
                <a:gd name="G2" fmla="+- 21600 0 0"/>
                <a:gd name="T0" fmla="*/ 0 w 21600"/>
                <a:gd name="T1" fmla="*/ 0 h 43200"/>
                <a:gd name="T2" fmla="*/ 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5"/>
                    <a:pt x="11951" y="43180"/>
                    <a:pt x="35" y="43199"/>
                  </a:cubicBezTo>
                </a:path>
                <a:path w="21600" h="43200" stroke="0" extrusionOk="0">
                  <a:moveTo>
                    <a:pt x="-1" y="0"/>
                  </a:moveTo>
                  <a:cubicBezTo>
                    <a:pt x="11929" y="0"/>
                    <a:pt x="21600" y="9670"/>
                    <a:pt x="21600" y="21600"/>
                  </a:cubicBezTo>
                  <a:cubicBezTo>
                    <a:pt x="21600" y="33515"/>
                    <a:pt x="11951" y="43180"/>
                    <a:pt x="35" y="43199"/>
                  </a:cubicBezTo>
                  <a:lnTo>
                    <a:pt x="0" y="21600"/>
                  </a:lnTo>
                  <a:close/>
                </a:path>
              </a:pathLst>
            </a:custGeom>
            <a:noFill/>
            <a:ln w="12700">
              <a:solidFill>
                <a:srgbClr val="00CCFF"/>
              </a:solidFill>
              <a:round/>
            </a:ln>
          </p:spPr>
          <p:txBody>
            <a:bodyPr/>
            <a:lstStyle/>
            <a:p>
              <a:endParaRPr lang="zh-CN" altLang="en-US"/>
            </a:p>
          </p:txBody>
        </p:sp>
        <p:sp>
          <p:nvSpPr>
            <p:cNvPr id="142344" name="Arc 8"/>
            <p:cNvSpPr>
              <a:spLocks noChangeAspect="1"/>
            </p:cNvSpPr>
            <p:nvPr/>
          </p:nvSpPr>
          <p:spPr bwMode="auto">
            <a:xfrm>
              <a:off x="4132" y="2315"/>
              <a:ext cx="427" cy="859"/>
            </a:xfrm>
            <a:custGeom>
              <a:avLst/>
              <a:gdLst>
                <a:gd name="G0" fmla="+- 0 0 0"/>
                <a:gd name="G1" fmla="+- 21600 0 0"/>
                <a:gd name="G2" fmla="+- 21600 0 0"/>
                <a:gd name="T0" fmla="*/ 0 w 21600"/>
                <a:gd name="T1" fmla="*/ 0 h 43200"/>
                <a:gd name="T2" fmla="*/ 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5"/>
                    <a:pt x="11951" y="43180"/>
                    <a:pt x="35" y="43199"/>
                  </a:cubicBezTo>
                </a:path>
                <a:path w="21600" h="43200" stroke="0" extrusionOk="0">
                  <a:moveTo>
                    <a:pt x="-1" y="0"/>
                  </a:moveTo>
                  <a:cubicBezTo>
                    <a:pt x="11929" y="0"/>
                    <a:pt x="21600" y="9670"/>
                    <a:pt x="21600" y="21600"/>
                  </a:cubicBezTo>
                  <a:cubicBezTo>
                    <a:pt x="21600" y="33515"/>
                    <a:pt x="11951" y="43180"/>
                    <a:pt x="35" y="43199"/>
                  </a:cubicBezTo>
                  <a:lnTo>
                    <a:pt x="0" y="21600"/>
                  </a:lnTo>
                  <a:close/>
                </a:path>
              </a:pathLst>
            </a:custGeom>
            <a:noFill/>
            <a:ln w="12700">
              <a:solidFill>
                <a:srgbClr val="00CCFF"/>
              </a:solidFill>
              <a:round/>
            </a:ln>
          </p:spPr>
          <p:txBody>
            <a:bodyPr/>
            <a:lstStyle/>
            <a:p>
              <a:endParaRPr lang="zh-CN" altLang="en-US"/>
            </a:p>
          </p:txBody>
        </p:sp>
        <p:sp>
          <p:nvSpPr>
            <p:cNvPr id="142345" name="Arc 9"/>
            <p:cNvSpPr>
              <a:spLocks noChangeAspect="1"/>
            </p:cNvSpPr>
            <p:nvPr/>
          </p:nvSpPr>
          <p:spPr bwMode="auto">
            <a:xfrm>
              <a:off x="4151" y="2467"/>
              <a:ext cx="285" cy="573"/>
            </a:xfrm>
            <a:custGeom>
              <a:avLst/>
              <a:gdLst>
                <a:gd name="G0" fmla="+- 0 0 0"/>
                <a:gd name="G1" fmla="+- 21600 0 0"/>
                <a:gd name="G2" fmla="+- 21600 0 0"/>
                <a:gd name="T0" fmla="*/ 0 w 21600"/>
                <a:gd name="T1" fmla="*/ 0 h 43200"/>
                <a:gd name="T2" fmla="*/ 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5"/>
                    <a:pt x="11951" y="43180"/>
                    <a:pt x="35" y="43199"/>
                  </a:cubicBezTo>
                </a:path>
                <a:path w="21600" h="43200" stroke="0" extrusionOk="0">
                  <a:moveTo>
                    <a:pt x="-1" y="0"/>
                  </a:moveTo>
                  <a:cubicBezTo>
                    <a:pt x="11929" y="0"/>
                    <a:pt x="21600" y="9670"/>
                    <a:pt x="21600" y="21600"/>
                  </a:cubicBezTo>
                  <a:cubicBezTo>
                    <a:pt x="21600" y="33515"/>
                    <a:pt x="11951" y="43180"/>
                    <a:pt x="35" y="43199"/>
                  </a:cubicBezTo>
                  <a:lnTo>
                    <a:pt x="0" y="21600"/>
                  </a:lnTo>
                  <a:close/>
                </a:path>
              </a:pathLst>
            </a:custGeom>
            <a:noFill/>
            <a:ln w="12700">
              <a:solidFill>
                <a:srgbClr val="00CCFF"/>
              </a:solidFill>
              <a:round/>
            </a:ln>
          </p:spPr>
          <p:txBody>
            <a:bodyPr/>
            <a:lstStyle/>
            <a:p>
              <a:endParaRPr lang="zh-CN" altLang="en-US"/>
            </a:p>
          </p:txBody>
        </p:sp>
        <p:sp>
          <p:nvSpPr>
            <p:cNvPr id="142346" name="Arc 10"/>
            <p:cNvSpPr>
              <a:spLocks noChangeAspect="1"/>
            </p:cNvSpPr>
            <p:nvPr/>
          </p:nvSpPr>
          <p:spPr bwMode="auto">
            <a:xfrm>
              <a:off x="4132" y="2611"/>
              <a:ext cx="143" cy="286"/>
            </a:xfrm>
            <a:custGeom>
              <a:avLst/>
              <a:gdLst>
                <a:gd name="G0" fmla="+- 0 0 0"/>
                <a:gd name="G1" fmla="+- 21600 0 0"/>
                <a:gd name="G2" fmla="+- 21600 0 0"/>
                <a:gd name="T0" fmla="*/ 0 w 21600"/>
                <a:gd name="T1" fmla="*/ 0 h 43200"/>
                <a:gd name="T2" fmla="*/ 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5"/>
                    <a:pt x="11951" y="43180"/>
                    <a:pt x="35" y="43199"/>
                  </a:cubicBezTo>
                </a:path>
                <a:path w="21600" h="43200" stroke="0" extrusionOk="0">
                  <a:moveTo>
                    <a:pt x="-1" y="0"/>
                  </a:moveTo>
                  <a:cubicBezTo>
                    <a:pt x="11929" y="0"/>
                    <a:pt x="21600" y="9670"/>
                    <a:pt x="21600" y="21600"/>
                  </a:cubicBezTo>
                  <a:cubicBezTo>
                    <a:pt x="21600" y="33515"/>
                    <a:pt x="11951" y="43180"/>
                    <a:pt x="35" y="43199"/>
                  </a:cubicBezTo>
                  <a:lnTo>
                    <a:pt x="0" y="21600"/>
                  </a:lnTo>
                  <a:close/>
                </a:path>
              </a:pathLst>
            </a:custGeom>
            <a:noFill/>
            <a:ln w="12700">
              <a:solidFill>
                <a:srgbClr val="00CCFF"/>
              </a:solidFill>
              <a:round/>
            </a:ln>
          </p:spPr>
          <p:txBody>
            <a:bodyPr/>
            <a:lstStyle/>
            <a:p>
              <a:endParaRPr lang="zh-CN" altLang="en-US"/>
            </a:p>
          </p:txBody>
        </p:sp>
        <p:sp>
          <p:nvSpPr>
            <p:cNvPr id="142347" name="Arc 11"/>
            <p:cNvSpPr>
              <a:spLocks noChangeAspect="1"/>
            </p:cNvSpPr>
            <p:nvPr/>
          </p:nvSpPr>
          <p:spPr bwMode="auto">
            <a:xfrm>
              <a:off x="4132" y="2304"/>
              <a:ext cx="712" cy="1425"/>
            </a:xfrm>
            <a:custGeom>
              <a:avLst/>
              <a:gdLst>
                <a:gd name="G0" fmla="+- 0 0 0"/>
                <a:gd name="G1" fmla="+- 21600 0 0"/>
                <a:gd name="G2" fmla="+- 21600 0 0"/>
                <a:gd name="T0" fmla="*/ 0 w 21600"/>
                <a:gd name="T1" fmla="*/ 0 h 43200"/>
                <a:gd name="T2" fmla="*/ 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5"/>
                    <a:pt x="11951" y="43180"/>
                    <a:pt x="35" y="43199"/>
                  </a:cubicBezTo>
                </a:path>
                <a:path w="21600" h="43200" stroke="0" extrusionOk="0">
                  <a:moveTo>
                    <a:pt x="-1" y="0"/>
                  </a:moveTo>
                  <a:cubicBezTo>
                    <a:pt x="11929" y="0"/>
                    <a:pt x="21600" y="9670"/>
                    <a:pt x="21600" y="21600"/>
                  </a:cubicBezTo>
                  <a:cubicBezTo>
                    <a:pt x="21600" y="33515"/>
                    <a:pt x="11951" y="43180"/>
                    <a:pt x="35" y="43199"/>
                  </a:cubicBezTo>
                  <a:lnTo>
                    <a:pt x="0" y="21600"/>
                  </a:lnTo>
                  <a:close/>
                </a:path>
              </a:pathLst>
            </a:custGeom>
            <a:noFill/>
            <a:ln w="12700">
              <a:solidFill>
                <a:srgbClr val="00CCFF"/>
              </a:solidFill>
              <a:round/>
            </a:ln>
          </p:spPr>
          <p:txBody>
            <a:bodyPr/>
            <a:lstStyle/>
            <a:p>
              <a:endParaRPr lang="zh-CN" altLang="en-US"/>
            </a:p>
          </p:txBody>
        </p:sp>
        <p:sp>
          <p:nvSpPr>
            <p:cNvPr id="142348" name="Arc 12"/>
            <p:cNvSpPr>
              <a:spLocks noChangeAspect="1"/>
            </p:cNvSpPr>
            <p:nvPr/>
          </p:nvSpPr>
          <p:spPr bwMode="auto">
            <a:xfrm>
              <a:off x="4160" y="2457"/>
              <a:ext cx="570" cy="1139"/>
            </a:xfrm>
            <a:custGeom>
              <a:avLst/>
              <a:gdLst>
                <a:gd name="G0" fmla="+- 0 0 0"/>
                <a:gd name="G1" fmla="+- 21600 0 0"/>
                <a:gd name="G2" fmla="+- 21600 0 0"/>
                <a:gd name="T0" fmla="*/ 0 w 21600"/>
                <a:gd name="T1" fmla="*/ 0 h 43200"/>
                <a:gd name="T2" fmla="*/ 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5"/>
                    <a:pt x="11951" y="43180"/>
                    <a:pt x="35" y="43199"/>
                  </a:cubicBezTo>
                </a:path>
                <a:path w="21600" h="43200" stroke="0" extrusionOk="0">
                  <a:moveTo>
                    <a:pt x="-1" y="0"/>
                  </a:moveTo>
                  <a:cubicBezTo>
                    <a:pt x="11929" y="0"/>
                    <a:pt x="21600" y="9670"/>
                    <a:pt x="21600" y="21600"/>
                  </a:cubicBezTo>
                  <a:cubicBezTo>
                    <a:pt x="21600" y="33515"/>
                    <a:pt x="11951" y="43180"/>
                    <a:pt x="35" y="43199"/>
                  </a:cubicBezTo>
                  <a:lnTo>
                    <a:pt x="0" y="21600"/>
                  </a:lnTo>
                  <a:close/>
                </a:path>
              </a:pathLst>
            </a:custGeom>
            <a:noFill/>
            <a:ln w="12700">
              <a:solidFill>
                <a:srgbClr val="00CCFF"/>
              </a:solidFill>
              <a:round/>
            </a:ln>
          </p:spPr>
          <p:txBody>
            <a:bodyPr/>
            <a:lstStyle/>
            <a:p>
              <a:endParaRPr lang="zh-CN" altLang="en-US"/>
            </a:p>
          </p:txBody>
        </p:sp>
        <p:sp>
          <p:nvSpPr>
            <p:cNvPr id="142349" name="Arc 13"/>
            <p:cNvSpPr>
              <a:spLocks noChangeAspect="1"/>
            </p:cNvSpPr>
            <p:nvPr/>
          </p:nvSpPr>
          <p:spPr bwMode="auto">
            <a:xfrm>
              <a:off x="4141" y="2600"/>
              <a:ext cx="427" cy="854"/>
            </a:xfrm>
            <a:custGeom>
              <a:avLst/>
              <a:gdLst>
                <a:gd name="G0" fmla="+- 0 0 0"/>
                <a:gd name="G1" fmla="+- 21600 0 0"/>
                <a:gd name="G2" fmla="+- 21600 0 0"/>
                <a:gd name="T0" fmla="*/ 0 w 21600"/>
                <a:gd name="T1" fmla="*/ 0 h 43200"/>
                <a:gd name="T2" fmla="*/ 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5"/>
                    <a:pt x="11951" y="43180"/>
                    <a:pt x="35" y="43199"/>
                  </a:cubicBezTo>
                </a:path>
                <a:path w="21600" h="43200" stroke="0" extrusionOk="0">
                  <a:moveTo>
                    <a:pt x="-1" y="0"/>
                  </a:moveTo>
                  <a:cubicBezTo>
                    <a:pt x="11929" y="0"/>
                    <a:pt x="21600" y="9670"/>
                    <a:pt x="21600" y="21600"/>
                  </a:cubicBezTo>
                  <a:cubicBezTo>
                    <a:pt x="21600" y="33515"/>
                    <a:pt x="11951" y="43180"/>
                    <a:pt x="35" y="43199"/>
                  </a:cubicBezTo>
                  <a:lnTo>
                    <a:pt x="0" y="21600"/>
                  </a:lnTo>
                  <a:close/>
                </a:path>
              </a:pathLst>
            </a:custGeom>
            <a:noFill/>
            <a:ln w="12700">
              <a:solidFill>
                <a:srgbClr val="00CCFF"/>
              </a:solidFill>
              <a:round/>
            </a:ln>
          </p:spPr>
          <p:txBody>
            <a:bodyPr/>
            <a:lstStyle/>
            <a:p>
              <a:endParaRPr lang="zh-CN" altLang="en-US"/>
            </a:p>
          </p:txBody>
        </p:sp>
        <p:sp>
          <p:nvSpPr>
            <p:cNvPr id="142350" name="Arc 14"/>
            <p:cNvSpPr>
              <a:spLocks noChangeAspect="1"/>
            </p:cNvSpPr>
            <p:nvPr/>
          </p:nvSpPr>
          <p:spPr bwMode="auto">
            <a:xfrm>
              <a:off x="4133" y="2740"/>
              <a:ext cx="304" cy="570"/>
            </a:xfrm>
            <a:custGeom>
              <a:avLst/>
              <a:gdLst>
                <a:gd name="G0" fmla="+- 1377 0 0"/>
                <a:gd name="G1" fmla="+- 21600 0 0"/>
                <a:gd name="G2" fmla="+- 21600 0 0"/>
                <a:gd name="T0" fmla="*/ 1377 w 22977"/>
                <a:gd name="T1" fmla="*/ 0 h 43200"/>
                <a:gd name="T2" fmla="*/ 0 w 22977"/>
                <a:gd name="T3" fmla="*/ 43156 h 43200"/>
                <a:gd name="T4" fmla="*/ 1377 w 22977"/>
                <a:gd name="T5" fmla="*/ 21600 h 43200"/>
              </a:gdLst>
              <a:ahLst/>
              <a:cxnLst>
                <a:cxn ang="0">
                  <a:pos x="T0" y="T1"/>
                </a:cxn>
                <a:cxn ang="0">
                  <a:pos x="T2" y="T3"/>
                </a:cxn>
                <a:cxn ang="0">
                  <a:pos x="T4" y="T5"/>
                </a:cxn>
              </a:cxnLst>
              <a:rect l="0" t="0" r="r" b="b"/>
              <a:pathLst>
                <a:path w="22977" h="43200" fill="none" extrusionOk="0">
                  <a:moveTo>
                    <a:pt x="1376" y="0"/>
                  </a:moveTo>
                  <a:cubicBezTo>
                    <a:pt x="13306" y="0"/>
                    <a:pt x="22977" y="9670"/>
                    <a:pt x="22977" y="21600"/>
                  </a:cubicBezTo>
                  <a:cubicBezTo>
                    <a:pt x="22977" y="33529"/>
                    <a:pt x="13306" y="43200"/>
                    <a:pt x="1377" y="43200"/>
                  </a:cubicBezTo>
                  <a:cubicBezTo>
                    <a:pt x="917" y="43200"/>
                    <a:pt x="458" y="43185"/>
                    <a:pt x="-1" y="43156"/>
                  </a:cubicBezTo>
                </a:path>
                <a:path w="22977" h="43200" stroke="0" extrusionOk="0">
                  <a:moveTo>
                    <a:pt x="1376" y="0"/>
                  </a:moveTo>
                  <a:cubicBezTo>
                    <a:pt x="13306" y="0"/>
                    <a:pt x="22977" y="9670"/>
                    <a:pt x="22977" y="21600"/>
                  </a:cubicBezTo>
                  <a:cubicBezTo>
                    <a:pt x="22977" y="33529"/>
                    <a:pt x="13306" y="43200"/>
                    <a:pt x="1377" y="43200"/>
                  </a:cubicBezTo>
                  <a:cubicBezTo>
                    <a:pt x="917" y="43200"/>
                    <a:pt x="458" y="43185"/>
                    <a:pt x="-1" y="43156"/>
                  </a:cubicBezTo>
                  <a:lnTo>
                    <a:pt x="1377" y="21600"/>
                  </a:lnTo>
                  <a:close/>
                </a:path>
              </a:pathLst>
            </a:custGeom>
            <a:noFill/>
            <a:ln w="12700">
              <a:solidFill>
                <a:srgbClr val="00CCFF"/>
              </a:solidFill>
              <a:round/>
            </a:ln>
          </p:spPr>
          <p:txBody>
            <a:bodyPr/>
            <a:lstStyle/>
            <a:p>
              <a:endParaRPr lang="zh-CN" altLang="en-US"/>
            </a:p>
          </p:txBody>
        </p:sp>
        <p:sp>
          <p:nvSpPr>
            <p:cNvPr id="142351" name="Arc 15"/>
            <p:cNvSpPr>
              <a:spLocks noChangeAspect="1"/>
            </p:cNvSpPr>
            <p:nvPr/>
          </p:nvSpPr>
          <p:spPr bwMode="auto">
            <a:xfrm>
              <a:off x="4132" y="2883"/>
              <a:ext cx="143" cy="285"/>
            </a:xfrm>
            <a:custGeom>
              <a:avLst/>
              <a:gdLst>
                <a:gd name="G0" fmla="+- 0 0 0"/>
                <a:gd name="G1" fmla="+- 21600 0 0"/>
                <a:gd name="G2" fmla="+- 21600 0 0"/>
                <a:gd name="T0" fmla="*/ 0 w 21600"/>
                <a:gd name="T1" fmla="*/ 0 h 43200"/>
                <a:gd name="T2" fmla="*/ 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15"/>
                    <a:pt x="11951" y="43180"/>
                    <a:pt x="35" y="43199"/>
                  </a:cubicBezTo>
                </a:path>
                <a:path w="21600" h="43200" stroke="0" extrusionOk="0">
                  <a:moveTo>
                    <a:pt x="-1" y="0"/>
                  </a:moveTo>
                  <a:cubicBezTo>
                    <a:pt x="11929" y="0"/>
                    <a:pt x="21600" y="9670"/>
                    <a:pt x="21600" y="21600"/>
                  </a:cubicBezTo>
                  <a:cubicBezTo>
                    <a:pt x="21600" y="33515"/>
                    <a:pt x="11951" y="43180"/>
                    <a:pt x="35" y="43199"/>
                  </a:cubicBezTo>
                  <a:lnTo>
                    <a:pt x="0" y="21600"/>
                  </a:lnTo>
                  <a:close/>
                </a:path>
              </a:pathLst>
            </a:custGeom>
            <a:noFill/>
            <a:ln w="12700">
              <a:solidFill>
                <a:srgbClr val="00CCFF"/>
              </a:solidFill>
              <a:round/>
            </a:ln>
          </p:spPr>
          <p:txBody>
            <a:bodyPr/>
            <a:lstStyle/>
            <a:p>
              <a:endParaRPr lang="zh-CN" altLang="en-US"/>
            </a:p>
          </p:txBody>
        </p:sp>
        <p:sp>
          <p:nvSpPr>
            <p:cNvPr id="142352" name="Line 16"/>
            <p:cNvSpPr>
              <a:spLocks noChangeAspect="1" noChangeShapeType="1"/>
            </p:cNvSpPr>
            <p:nvPr/>
          </p:nvSpPr>
          <p:spPr bwMode="auto">
            <a:xfrm flipV="1">
              <a:off x="4132" y="1752"/>
              <a:ext cx="0" cy="980"/>
            </a:xfrm>
            <a:prstGeom prst="line">
              <a:avLst/>
            </a:prstGeom>
            <a:noFill/>
            <a:ln w="19050">
              <a:solidFill>
                <a:srgbClr val="FF0000"/>
              </a:solidFill>
              <a:round/>
              <a:tailEnd type="stealth" w="med" len="lg"/>
            </a:ln>
            <a:effectLst/>
          </p:spPr>
          <p:txBody>
            <a:bodyPr/>
            <a:lstStyle/>
            <a:p>
              <a:endParaRPr lang="zh-CN" altLang="en-US"/>
            </a:p>
          </p:txBody>
        </p:sp>
        <p:sp>
          <p:nvSpPr>
            <p:cNvPr id="142353" name="Line 17"/>
            <p:cNvSpPr>
              <a:spLocks noChangeAspect="1" noChangeShapeType="1"/>
            </p:cNvSpPr>
            <p:nvPr/>
          </p:nvSpPr>
          <p:spPr bwMode="auto">
            <a:xfrm>
              <a:off x="4132" y="3026"/>
              <a:ext cx="0" cy="980"/>
            </a:xfrm>
            <a:prstGeom prst="line">
              <a:avLst/>
            </a:prstGeom>
            <a:noFill/>
            <a:ln w="19050">
              <a:solidFill>
                <a:srgbClr val="FF0000"/>
              </a:solidFill>
              <a:round/>
              <a:tailEnd type="stealth" w="med" len="lg"/>
            </a:ln>
            <a:effectLst/>
          </p:spPr>
          <p:txBody>
            <a:bodyPr/>
            <a:lstStyle/>
            <a:p>
              <a:endParaRPr lang="zh-CN" altLang="en-US"/>
            </a:p>
          </p:txBody>
        </p:sp>
        <p:sp>
          <p:nvSpPr>
            <p:cNvPr id="142354" name="Line 18"/>
            <p:cNvSpPr>
              <a:spLocks noChangeAspect="1" noChangeShapeType="1"/>
            </p:cNvSpPr>
            <p:nvPr/>
          </p:nvSpPr>
          <p:spPr bwMode="auto">
            <a:xfrm flipV="1">
              <a:off x="4283" y="2314"/>
              <a:ext cx="866" cy="443"/>
            </a:xfrm>
            <a:prstGeom prst="line">
              <a:avLst/>
            </a:prstGeom>
            <a:noFill/>
            <a:ln w="19050">
              <a:solidFill>
                <a:srgbClr val="FF0000"/>
              </a:solidFill>
              <a:round/>
              <a:tailEnd type="stealth" w="med" len="lg"/>
            </a:ln>
          </p:spPr>
          <p:txBody>
            <a:bodyPr/>
            <a:lstStyle/>
            <a:p>
              <a:endParaRPr lang="zh-CN" altLang="en-US"/>
            </a:p>
          </p:txBody>
        </p:sp>
        <p:sp>
          <p:nvSpPr>
            <p:cNvPr id="142355" name="Line 19"/>
            <p:cNvSpPr>
              <a:spLocks noChangeAspect="1" noChangeShapeType="1"/>
            </p:cNvSpPr>
            <p:nvPr/>
          </p:nvSpPr>
          <p:spPr bwMode="auto">
            <a:xfrm>
              <a:off x="4292" y="3013"/>
              <a:ext cx="886" cy="379"/>
            </a:xfrm>
            <a:prstGeom prst="line">
              <a:avLst/>
            </a:prstGeom>
            <a:noFill/>
            <a:ln w="19050">
              <a:solidFill>
                <a:srgbClr val="FF0000"/>
              </a:solidFill>
              <a:round/>
              <a:tailEnd type="stealth" w="med" len="lg"/>
            </a:ln>
            <a:effectLst/>
          </p:spPr>
          <p:txBody>
            <a:bodyPr/>
            <a:lstStyle/>
            <a:p>
              <a:endParaRPr lang="zh-CN" altLang="en-US"/>
            </a:p>
          </p:txBody>
        </p:sp>
        <p:sp>
          <p:nvSpPr>
            <p:cNvPr id="142356" name="Line 20"/>
            <p:cNvSpPr>
              <a:spLocks noChangeAspect="1" noChangeShapeType="1"/>
            </p:cNvSpPr>
            <p:nvPr/>
          </p:nvSpPr>
          <p:spPr bwMode="auto">
            <a:xfrm>
              <a:off x="4302" y="2879"/>
              <a:ext cx="1017" cy="0"/>
            </a:xfrm>
            <a:prstGeom prst="line">
              <a:avLst/>
            </a:prstGeom>
            <a:noFill/>
            <a:ln w="19050">
              <a:solidFill>
                <a:srgbClr val="FF0000"/>
              </a:solidFill>
              <a:round/>
              <a:tailEnd type="stealth" w="med" len="lg"/>
            </a:ln>
            <a:effectLst/>
          </p:spPr>
          <p:txBody>
            <a:bodyPr/>
            <a:lstStyle/>
            <a:p>
              <a:endParaRPr lang="zh-CN" altLang="en-US"/>
            </a:p>
          </p:txBody>
        </p:sp>
        <p:grpSp>
          <p:nvGrpSpPr>
            <p:cNvPr id="142357" name="Group 21"/>
            <p:cNvGrpSpPr>
              <a:grpSpLocks noChangeAspect="1"/>
            </p:cNvGrpSpPr>
            <p:nvPr/>
          </p:nvGrpSpPr>
          <p:grpSpPr bwMode="auto">
            <a:xfrm>
              <a:off x="3991" y="2738"/>
              <a:ext cx="113" cy="293"/>
              <a:chOff x="2700" y="3156"/>
              <a:chExt cx="360" cy="468"/>
            </a:xfrm>
          </p:grpSpPr>
          <p:sp>
            <p:nvSpPr>
              <p:cNvPr id="142358" name="Line 22"/>
              <p:cNvSpPr>
                <a:spLocks noChangeAspect="1" noChangeShapeType="1"/>
              </p:cNvSpPr>
              <p:nvPr/>
            </p:nvSpPr>
            <p:spPr bwMode="auto">
              <a:xfrm>
                <a:off x="2700" y="3624"/>
                <a:ext cx="360" cy="0"/>
              </a:xfrm>
              <a:prstGeom prst="line">
                <a:avLst/>
              </a:prstGeom>
              <a:noFill/>
              <a:ln w="9525">
                <a:solidFill>
                  <a:srgbClr val="000000"/>
                </a:solidFill>
                <a:round/>
              </a:ln>
            </p:spPr>
            <p:txBody>
              <a:bodyPr/>
              <a:lstStyle/>
              <a:p>
                <a:endParaRPr lang="zh-CN" altLang="en-US"/>
              </a:p>
            </p:txBody>
          </p:sp>
          <p:sp>
            <p:nvSpPr>
              <p:cNvPr id="142359" name="Line 23"/>
              <p:cNvSpPr>
                <a:spLocks noChangeAspect="1" noChangeShapeType="1"/>
              </p:cNvSpPr>
              <p:nvPr/>
            </p:nvSpPr>
            <p:spPr bwMode="auto">
              <a:xfrm>
                <a:off x="2700" y="3156"/>
                <a:ext cx="360" cy="0"/>
              </a:xfrm>
              <a:prstGeom prst="line">
                <a:avLst/>
              </a:prstGeom>
              <a:noFill/>
              <a:ln w="9525">
                <a:solidFill>
                  <a:srgbClr val="000000"/>
                </a:solidFill>
                <a:round/>
              </a:ln>
            </p:spPr>
            <p:txBody>
              <a:bodyPr/>
              <a:lstStyle/>
              <a:p>
                <a:endParaRPr lang="zh-CN" altLang="en-US"/>
              </a:p>
            </p:txBody>
          </p:sp>
          <p:sp>
            <p:nvSpPr>
              <p:cNvPr id="142360" name="Line 24"/>
              <p:cNvSpPr>
                <a:spLocks noChangeAspect="1" noChangeShapeType="1"/>
              </p:cNvSpPr>
              <p:nvPr/>
            </p:nvSpPr>
            <p:spPr bwMode="auto">
              <a:xfrm flipV="1">
                <a:off x="2877" y="3156"/>
                <a:ext cx="0" cy="156"/>
              </a:xfrm>
              <a:prstGeom prst="line">
                <a:avLst/>
              </a:prstGeom>
              <a:noFill/>
              <a:ln w="6350">
                <a:solidFill>
                  <a:srgbClr val="000000"/>
                </a:solidFill>
                <a:round/>
                <a:tailEnd type="arrow" w="sm" len="sm"/>
              </a:ln>
            </p:spPr>
            <p:txBody>
              <a:bodyPr/>
              <a:lstStyle/>
              <a:p>
                <a:endParaRPr lang="zh-CN" altLang="en-US"/>
              </a:p>
            </p:txBody>
          </p:sp>
          <p:sp>
            <p:nvSpPr>
              <p:cNvPr id="142361" name="Line 25"/>
              <p:cNvSpPr>
                <a:spLocks noChangeAspect="1" noChangeShapeType="1"/>
              </p:cNvSpPr>
              <p:nvPr/>
            </p:nvSpPr>
            <p:spPr bwMode="auto">
              <a:xfrm>
                <a:off x="2880" y="3468"/>
                <a:ext cx="0" cy="156"/>
              </a:xfrm>
              <a:prstGeom prst="line">
                <a:avLst/>
              </a:prstGeom>
              <a:noFill/>
              <a:ln w="6350">
                <a:solidFill>
                  <a:srgbClr val="000000"/>
                </a:solidFill>
                <a:round/>
                <a:tailEnd type="arrow" w="sm" len="sm"/>
              </a:ln>
            </p:spPr>
            <p:txBody>
              <a:bodyPr/>
              <a:lstStyle/>
              <a:p>
                <a:endParaRPr lang="zh-CN" altLang="en-US"/>
              </a:p>
            </p:txBody>
          </p:sp>
        </p:grpSp>
        <p:graphicFrame>
          <p:nvGraphicFramePr>
            <p:cNvPr id="142362" name="Object 26"/>
            <p:cNvGraphicFramePr>
              <a:graphicFrameLocks noChangeAspect="1"/>
            </p:cNvGraphicFramePr>
            <p:nvPr/>
          </p:nvGraphicFramePr>
          <p:xfrm>
            <a:off x="3869" y="2806"/>
            <a:ext cx="311" cy="143"/>
          </p:xfrm>
          <a:graphic>
            <a:graphicData uri="http://schemas.openxmlformats.org/presentationml/2006/ole">
              <mc:AlternateContent xmlns:mc="http://schemas.openxmlformats.org/markup-compatibility/2006">
                <mc:Choice xmlns:v="urn:schemas-microsoft-com:vml" Requires="v">
                  <p:oleObj name="公式" r:id="rId2" imgW="9448800" imgH="4267200" progId="">
                    <p:embed/>
                  </p:oleObj>
                </mc:Choice>
                <mc:Fallback>
                  <p:oleObj name="公式" r:id="rId2" imgW="9448800" imgH="4267200" progId="">
                    <p:embed/>
                    <p:pic>
                      <p:nvPicPr>
                        <p:cNvPr id="0" name="Picture 1" descr="image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 y="2806"/>
                          <a:ext cx="311" cy="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63" name="Object 27"/>
            <p:cNvGraphicFramePr>
              <a:graphicFrameLocks noChangeAspect="1"/>
            </p:cNvGraphicFramePr>
            <p:nvPr/>
          </p:nvGraphicFramePr>
          <p:xfrm>
            <a:off x="3940" y="2478"/>
            <a:ext cx="173" cy="239"/>
          </p:xfrm>
          <a:graphic>
            <a:graphicData uri="http://schemas.openxmlformats.org/presentationml/2006/ole">
              <mc:AlternateContent xmlns:mc="http://schemas.openxmlformats.org/markup-compatibility/2006">
                <mc:Choice xmlns:v="urn:schemas-microsoft-com:vml" Requires="v">
                  <p:oleObj name="公式" r:id="rId4" imgW="3962400" imgH="5181600" progId="">
                    <p:embed/>
                  </p:oleObj>
                </mc:Choice>
                <mc:Fallback>
                  <p:oleObj name="公式" r:id="rId4" imgW="3962400" imgH="5181600" progId="">
                    <p:embed/>
                    <p:pic>
                      <p:nvPicPr>
                        <p:cNvPr id="0" name="Picture 2" descr="image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0" y="2478"/>
                          <a:ext cx="173"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64" name="Object 28"/>
            <p:cNvGraphicFramePr>
              <a:graphicFrameLocks noChangeAspect="1"/>
            </p:cNvGraphicFramePr>
            <p:nvPr/>
          </p:nvGraphicFramePr>
          <p:xfrm>
            <a:off x="3926" y="3026"/>
            <a:ext cx="176" cy="223"/>
          </p:xfrm>
          <a:graphic>
            <a:graphicData uri="http://schemas.openxmlformats.org/presentationml/2006/ole">
              <mc:AlternateContent xmlns:mc="http://schemas.openxmlformats.org/markup-compatibility/2006">
                <mc:Choice xmlns:v="urn:schemas-microsoft-com:vml" Requires="v">
                  <p:oleObj name="公式" r:id="rId6" imgW="4267200" imgH="5181600" progId="">
                    <p:embed/>
                  </p:oleObj>
                </mc:Choice>
                <mc:Fallback>
                  <p:oleObj name="公式" r:id="rId6" imgW="4267200" imgH="5181600" progId="">
                    <p:embed/>
                    <p:pic>
                      <p:nvPicPr>
                        <p:cNvPr id="0" name="Picture 3" descr="image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6" y="3026"/>
                          <a:ext cx="176"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2365" name="Group 29"/>
            <p:cNvGrpSpPr/>
            <p:nvPr/>
          </p:nvGrpSpPr>
          <p:grpSpPr bwMode="auto">
            <a:xfrm>
              <a:off x="4187" y="2660"/>
              <a:ext cx="636" cy="442"/>
              <a:chOff x="4187" y="2660"/>
              <a:chExt cx="636" cy="442"/>
            </a:xfrm>
          </p:grpSpPr>
          <p:sp>
            <p:nvSpPr>
              <p:cNvPr id="142366" name="Arc 30"/>
              <p:cNvSpPr>
                <a:spLocks noChangeAspect="1"/>
              </p:cNvSpPr>
              <p:nvPr/>
            </p:nvSpPr>
            <p:spPr bwMode="auto">
              <a:xfrm>
                <a:off x="4187" y="2687"/>
                <a:ext cx="280" cy="194"/>
              </a:xfrm>
              <a:custGeom>
                <a:avLst/>
                <a:gdLst>
                  <a:gd name="G0" fmla="+- 0 0 0"/>
                  <a:gd name="G1" fmla="+- 15130 0 0"/>
                  <a:gd name="G2" fmla="+- 21600 0 0"/>
                  <a:gd name="T0" fmla="*/ 15416 w 21600"/>
                  <a:gd name="T1" fmla="*/ 0 h 15197"/>
                  <a:gd name="T2" fmla="*/ 21600 w 21600"/>
                  <a:gd name="T3" fmla="*/ 15197 h 15197"/>
                  <a:gd name="T4" fmla="*/ 0 w 21600"/>
                  <a:gd name="T5" fmla="*/ 15130 h 15197"/>
                </a:gdLst>
                <a:ahLst/>
                <a:cxnLst>
                  <a:cxn ang="0">
                    <a:pos x="T0" y="T1"/>
                  </a:cxn>
                  <a:cxn ang="0">
                    <a:pos x="T2" y="T3"/>
                  </a:cxn>
                  <a:cxn ang="0">
                    <a:pos x="T4" y="T5"/>
                  </a:cxn>
                </a:cxnLst>
                <a:rect l="0" t="0" r="r" b="b"/>
                <a:pathLst>
                  <a:path w="21600" h="15197" fill="none" extrusionOk="0">
                    <a:moveTo>
                      <a:pt x="15415" y="0"/>
                    </a:moveTo>
                    <a:cubicBezTo>
                      <a:pt x="19379" y="4038"/>
                      <a:pt x="21600" y="9471"/>
                      <a:pt x="21600" y="15130"/>
                    </a:cubicBezTo>
                    <a:cubicBezTo>
                      <a:pt x="21600" y="15152"/>
                      <a:pt x="21599" y="15174"/>
                      <a:pt x="21599" y="15196"/>
                    </a:cubicBezTo>
                  </a:path>
                  <a:path w="21600" h="15197" stroke="0" extrusionOk="0">
                    <a:moveTo>
                      <a:pt x="15415" y="0"/>
                    </a:moveTo>
                    <a:cubicBezTo>
                      <a:pt x="19379" y="4038"/>
                      <a:pt x="21600" y="9471"/>
                      <a:pt x="21600" y="15130"/>
                    </a:cubicBezTo>
                    <a:cubicBezTo>
                      <a:pt x="21600" y="15152"/>
                      <a:pt x="21599" y="15174"/>
                      <a:pt x="21599" y="15196"/>
                    </a:cubicBezTo>
                    <a:lnTo>
                      <a:pt x="0" y="15130"/>
                    </a:lnTo>
                    <a:close/>
                  </a:path>
                </a:pathLst>
              </a:custGeom>
              <a:noFill/>
              <a:ln w="6350">
                <a:solidFill>
                  <a:srgbClr val="000000"/>
                </a:solidFill>
                <a:round/>
                <a:headEnd type="stealth" w="sm" len="sm"/>
              </a:ln>
              <a:effectLst/>
            </p:spPr>
            <p:txBody>
              <a:bodyPr/>
              <a:lstStyle/>
              <a:p>
                <a:endParaRPr lang="zh-CN" altLang="en-US"/>
              </a:p>
            </p:txBody>
          </p:sp>
          <p:sp>
            <p:nvSpPr>
              <p:cNvPr id="142367" name="Arc 31"/>
              <p:cNvSpPr>
                <a:spLocks noChangeAspect="1"/>
              </p:cNvSpPr>
              <p:nvPr/>
            </p:nvSpPr>
            <p:spPr bwMode="auto">
              <a:xfrm>
                <a:off x="4193" y="2895"/>
                <a:ext cx="354" cy="207"/>
              </a:xfrm>
              <a:custGeom>
                <a:avLst/>
                <a:gdLst>
                  <a:gd name="G0" fmla="+- 0 0 0"/>
                  <a:gd name="G1" fmla="+- 2816 0 0"/>
                  <a:gd name="G2" fmla="+- 21600 0 0"/>
                  <a:gd name="T0" fmla="*/ 21416 w 21600"/>
                  <a:gd name="T1" fmla="*/ 0 h 13516"/>
                  <a:gd name="T2" fmla="*/ 18763 w 21600"/>
                  <a:gd name="T3" fmla="*/ 13516 h 13516"/>
                  <a:gd name="T4" fmla="*/ 0 w 21600"/>
                  <a:gd name="T5" fmla="*/ 2816 h 13516"/>
                </a:gdLst>
                <a:ahLst/>
                <a:cxnLst>
                  <a:cxn ang="0">
                    <a:pos x="T0" y="T1"/>
                  </a:cxn>
                  <a:cxn ang="0">
                    <a:pos x="T2" y="T3"/>
                  </a:cxn>
                  <a:cxn ang="0">
                    <a:pos x="T4" y="T5"/>
                  </a:cxn>
                </a:cxnLst>
                <a:rect l="0" t="0" r="r" b="b"/>
                <a:pathLst>
                  <a:path w="21600" h="13516" fill="none" extrusionOk="0">
                    <a:moveTo>
                      <a:pt x="21415" y="0"/>
                    </a:moveTo>
                    <a:cubicBezTo>
                      <a:pt x="21538" y="933"/>
                      <a:pt x="21600" y="1874"/>
                      <a:pt x="21600" y="2816"/>
                    </a:cubicBezTo>
                    <a:cubicBezTo>
                      <a:pt x="21600" y="6568"/>
                      <a:pt x="20622" y="10256"/>
                      <a:pt x="18763" y="13516"/>
                    </a:cubicBezTo>
                  </a:path>
                  <a:path w="21600" h="13516" stroke="0" extrusionOk="0">
                    <a:moveTo>
                      <a:pt x="21415" y="0"/>
                    </a:moveTo>
                    <a:cubicBezTo>
                      <a:pt x="21538" y="933"/>
                      <a:pt x="21600" y="1874"/>
                      <a:pt x="21600" y="2816"/>
                    </a:cubicBezTo>
                    <a:cubicBezTo>
                      <a:pt x="21600" y="6568"/>
                      <a:pt x="20622" y="10256"/>
                      <a:pt x="18763" y="13516"/>
                    </a:cubicBezTo>
                    <a:lnTo>
                      <a:pt x="0" y="2816"/>
                    </a:lnTo>
                    <a:close/>
                  </a:path>
                </a:pathLst>
              </a:custGeom>
              <a:noFill/>
              <a:ln w="6350">
                <a:solidFill>
                  <a:srgbClr val="000000"/>
                </a:solidFill>
                <a:round/>
                <a:tailEnd type="stealth" w="sm" len="sm"/>
              </a:ln>
              <a:effectLst/>
            </p:spPr>
            <p:txBody>
              <a:bodyPr/>
              <a:lstStyle/>
              <a:p>
                <a:endParaRPr lang="zh-CN" altLang="en-US"/>
              </a:p>
            </p:txBody>
          </p:sp>
          <p:graphicFrame>
            <p:nvGraphicFramePr>
              <p:cNvPr id="142368" name="Object 32"/>
              <p:cNvGraphicFramePr>
                <a:graphicFrameLocks noChangeAspect="1"/>
              </p:cNvGraphicFramePr>
              <p:nvPr/>
            </p:nvGraphicFramePr>
            <p:xfrm>
              <a:off x="4453" y="2660"/>
              <a:ext cx="283" cy="195"/>
            </p:xfrm>
            <a:graphic>
              <a:graphicData uri="http://schemas.openxmlformats.org/presentationml/2006/ole">
                <mc:AlternateContent xmlns:mc="http://schemas.openxmlformats.org/markup-compatibility/2006">
                  <mc:Choice xmlns:v="urn:schemas-microsoft-com:vml" Requires="v">
                    <p:oleObj name="公式" r:id="rId8" imgW="6096000" imgH="4267200" progId="">
                      <p:embed/>
                    </p:oleObj>
                  </mc:Choice>
                  <mc:Fallback>
                    <p:oleObj name="公式" r:id="rId8" imgW="6096000" imgH="4267200" progId="">
                      <p:embed/>
                      <p:pic>
                        <p:nvPicPr>
                          <p:cNvPr id="0" name="Picture 4" descr="image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3" y="2660"/>
                            <a:ext cx="283"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69" name="Object 33"/>
              <p:cNvGraphicFramePr>
                <a:graphicFrameLocks noChangeAspect="1"/>
              </p:cNvGraphicFramePr>
              <p:nvPr/>
            </p:nvGraphicFramePr>
            <p:xfrm>
              <a:off x="4540" y="2895"/>
              <a:ext cx="283" cy="195"/>
            </p:xfrm>
            <a:graphic>
              <a:graphicData uri="http://schemas.openxmlformats.org/presentationml/2006/ole">
                <mc:AlternateContent xmlns:mc="http://schemas.openxmlformats.org/markup-compatibility/2006">
                  <mc:Choice xmlns:v="urn:schemas-microsoft-com:vml" Requires="v">
                    <p:oleObj name="公式" r:id="rId10" imgW="6096000" imgH="4267200" progId="">
                      <p:embed/>
                    </p:oleObj>
                  </mc:Choice>
                  <mc:Fallback>
                    <p:oleObj name="公式" r:id="rId10" imgW="6096000" imgH="4267200" progId="">
                      <p:embed/>
                      <p:pic>
                        <p:nvPicPr>
                          <p:cNvPr id="0" name="Picture 5" descr="image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0" y="2895"/>
                            <a:ext cx="283"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142370" name="Object 34"/>
          <p:cNvGraphicFramePr>
            <a:graphicFrameLocks noChangeAspect="1"/>
          </p:cNvGraphicFramePr>
          <p:nvPr/>
        </p:nvGraphicFramePr>
        <p:xfrm>
          <a:off x="1303337" y="2667000"/>
          <a:ext cx="3681413" cy="838200"/>
        </p:xfrm>
        <a:graphic>
          <a:graphicData uri="http://schemas.openxmlformats.org/presentationml/2006/ole">
            <mc:AlternateContent xmlns:mc="http://schemas.openxmlformats.org/markup-compatibility/2006">
              <mc:Choice xmlns:v="urn:schemas-microsoft-com:vml" Requires="v">
                <p:oleObj name="公式" r:id="rId11" imgW="44196000" imgH="10058400" progId="">
                  <p:embed/>
                </p:oleObj>
              </mc:Choice>
              <mc:Fallback>
                <p:oleObj name="公式" r:id="rId11" imgW="44196000" imgH="10058400" progId="">
                  <p:embed/>
                  <p:pic>
                    <p:nvPicPr>
                      <p:cNvPr id="0" name="Picture 6" descr="image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3337" y="2667000"/>
                        <a:ext cx="36814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71" name="Object 35"/>
          <p:cNvGraphicFramePr>
            <a:graphicFrameLocks noChangeAspect="1"/>
          </p:cNvGraphicFramePr>
          <p:nvPr/>
        </p:nvGraphicFramePr>
        <p:xfrm>
          <a:off x="1303337" y="3801533"/>
          <a:ext cx="3630613" cy="787400"/>
        </p:xfrm>
        <a:graphic>
          <a:graphicData uri="http://schemas.openxmlformats.org/presentationml/2006/ole">
            <mc:AlternateContent xmlns:mc="http://schemas.openxmlformats.org/markup-compatibility/2006">
              <mc:Choice xmlns:v="urn:schemas-microsoft-com:vml" Requires="v">
                <p:oleObj name="公式" r:id="rId13" imgW="43586400" imgH="9448800" progId="">
                  <p:embed/>
                </p:oleObj>
              </mc:Choice>
              <mc:Fallback>
                <p:oleObj name="公式" r:id="rId13" imgW="43586400" imgH="9448800" progId="">
                  <p:embed/>
                  <p:pic>
                    <p:nvPicPr>
                      <p:cNvPr id="0" name="Picture 7" descr="image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03337" y="3801533"/>
                        <a:ext cx="36306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72" name="Object 36"/>
          <p:cNvGraphicFramePr>
            <a:graphicFrameLocks noChangeAspect="1"/>
          </p:cNvGraphicFramePr>
          <p:nvPr/>
        </p:nvGraphicFramePr>
        <p:xfrm>
          <a:off x="2565400" y="5664200"/>
          <a:ext cx="2311400" cy="406400"/>
        </p:xfrm>
        <a:graphic>
          <a:graphicData uri="http://schemas.openxmlformats.org/presentationml/2006/ole">
            <mc:AlternateContent xmlns:mc="http://schemas.openxmlformats.org/markup-compatibility/2006">
              <mc:Choice xmlns:v="urn:schemas-microsoft-com:vml" Requires="v">
                <p:oleObj name="公式" r:id="rId15" imgW="27736800" imgH="4876800" progId="">
                  <p:embed/>
                </p:oleObj>
              </mc:Choice>
              <mc:Fallback>
                <p:oleObj name="公式" r:id="rId15" imgW="27736800" imgH="4876800" progId="">
                  <p:embed/>
                  <p:pic>
                    <p:nvPicPr>
                      <p:cNvPr id="0" name="Picture 8" descr="image8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65400" y="5664200"/>
                        <a:ext cx="2311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73" name="Text Box 37"/>
          <p:cNvSpPr txBox="1">
            <a:spLocks noChangeArrowheads="1"/>
          </p:cNvSpPr>
          <p:nvPr/>
        </p:nvSpPr>
        <p:spPr bwMode="auto">
          <a:xfrm>
            <a:off x="1303337" y="4885266"/>
            <a:ext cx="2735263" cy="457200"/>
          </a:xfrm>
          <a:prstGeom prst="rect">
            <a:avLst/>
          </a:prstGeom>
          <a:noFill/>
          <a:ln w="9525">
            <a:noFill/>
            <a:miter lim="800000"/>
          </a:ln>
          <a:effectLst/>
        </p:spPr>
        <p:txBody>
          <a:bodyPr>
            <a:spAutoFit/>
          </a:bodyPr>
          <a:lstStyle/>
          <a:p>
            <a:pPr>
              <a:spcBef>
                <a:spcPct val="50000"/>
              </a:spcBef>
            </a:pPr>
            <a:r>
              <a:rPr lang="zh-CN" altLang="en-US" sz="2400" dirty="0"/>
              <a:t>取</a:t>
            </a:r>
            <a:r>
              <a:rPr lang="zh-CN" altLang="en-US" sz="2400" i="1" dirty="0"/>
              <a:t> </a:t>
            </a:r>
            <a:r>
              <a:rPr lang="en-US" altLang="zh-CN" sz="2400" i="1" dirty="0"/>
              <a:t>k </a:t>
            </a:r>
            <a:r>
              <a:rPr lang="en-US" altLang="zh-CN" sz="2400" dirty="0"/>
              <a:t>= 0</a:t>
            </a:r>
            <a:r>
              <a:rPr lang="zh-CN" altLang="en-US" sz="2400" dirty="0"/>
              <a:t>，</a:t>
            </a:r>
            <a:r>
              <a:rPr lang="en-US" altLang="zh-CN" sz="2400" dirty="0"/>
              <a:t>1</a:t>
            </a:r>
            <a:r>
              <a:rPr lang="zh-CN" altLang="en-US" sz="2400" dirty="0"/>
              <a:t>，</a:t>
            </a:r>
            <a:r>
              <a:rPr lang="en-US" altLang="zh-CN" sz="2400" dirty="0"/>
              <a:t>2 </a:t>
            </a:r>
          </a:p>
        </p:txBody>
      </p:sp>
      <p:sp>
        <p:nvSpPr>
          <p:cNvPr id="142374" name="Text Box 38"/>
          <p:cNvSpPr txBox="1">
            <a:spLocks noChangeArrowheads="1"/>
          </p:cNvSpPr>
          <p:nvPr/>
        </p:nvSpPr>
        <p:spPr bwMode="auto">
          <a:xfrm>
            <a:off x="1303337" y="5638800"/>
            <a:ext cx="936625" cy="457200"/>
          </a:xfrm>
          <a:prstGeom prst="rect">
            <a:avLst/>
          </a:prstGeom>
          <a:noFill/>
          <a:ln w="9525" algn="ctr">
            <a:noFill/>
            <a:miter lim="800000"/>
          </a:ln>
          <a:effectLst/>
        </p:spPr>
        <p:txBody>
          <a:bodyPr>
            <a:spAutoFit/>
          </a:bodyPr>
          <a:lstStyle/>
          <a:p>
            <a:pPr>
              <a:spcBef>
                <a:spcPct val="50000"/>
              </a:spcBef>
            </a:pPr>
            <a:r>
              <a:rPr lang="zh-CN" altLang="en-US" sz="2400" dirty="0"/>
              <a:t>得</a:t>
            </a:r>
          </a:p>
        </p:txBody>
      </p:sp>
      <p:sp>
        <p:nvSpPr>
          <p:cNvPr id="142375" name="Text Box 39"/>
          <p:cNvSpPr txBox="1">
            <a:spLocks noChangeArrowheads="1"/>
          </p:cNvSpPr>
          <p:nvPr/>
        </p:nvSpPr>
        <p:spPr bwMode="auto">
          <a:xfrm>
            <a:off x="533400" y="2667000"/>
            <a:ext cx="936625" cy="457200"/>
          </a:xfrm>
          <a:prstGeom prst="rect">
            <a:avLst/>
          </a:prstGeom>
          <a:noFill/>
          <a:ln w="9525">
            <a:noFill/>
            <a:miter lim="800000"/>
          </a:ln>
          <a:effectLst/>
        </p:spPr>
        <p:txBody>
          <a:bodyPr>
            <a:spAutoFit/>
          </a:bodyPr>
          <a:lstStyle/>
          <a:p>
            <a:pPr>
              <a:spcBef>
                <a:spcPct val="50000"/>
              </a:spcBef>
            </a:pPr>
            <a:r>
              <a:rPr lang="zh-CN" altLang="en-US" sz="2400">
                <a:latin typeface="Arial" panose="020B0604020202020204" pitchFamily="34" charset="0"/>
              </a:rPr>
              <a:t>解</a:t>
            </a:r>
          </a:p>
        </p:txBody>
      </p:sp>
      <p:cxnSp>
        <p:nvCxnSpPr>
          <p:cNvPr id="3" name="直接连接符 2"/>
          <p:cNvCxnSpPr/>
          <p:nvPr/>
        </p:nvCxnSpPr>
        <p:spPr>
          <a:xfrm>
            <a:off x="5257800" y="1600200"/>
            <a:ext cx="1184275"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2370"/>
                                        </p:tgtEl>
                                        <p:attrNameLst>
                                          <p:attrName>style.visibility</p:attrName>
                                        </p:attrNameLst>
                                      </p:cBhvr>
                                      <p:to>
                                        <p:strVal val="visible"/>
                                      </p:to>
                                    </p:set>
                                    <p:animEffect transition="in" filter="wipe(left)">
                                      <p:cBhvr>
                                        <p:cTn id="7" dur="500"/>
                                        <p:tgtEl>
                                          <p:spTgt spid="1423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2371"/>
                                        </p:tgtEl>
                                        <p:attrNameLst>
                                          <p:attrName>style.visibility</p:attrName>
                                        </p:attrNameLst>
                                      </p:cBhvr>
                                      <p:to>
                                        <p:strVal val="visible"/>
                                      </p:to>
                                    </p:set>
                                    <p:animEffect transition="in" filter="wipe(left)">
                                      <p:cBhvr>
                                        <p:cTn id="12" dur="500"/>
                                        <p:tgtEl>
                                          <p:spTgt spid="142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73"/>
                                        </p:tgtEl>
                                        <p:attrNameLst>
                                          <p:attrName>style.visibility</p:attrName>
                                        </p:attrNameLst>
                                      </p:cBhvr>
                                      <p:to>
                                        <p:strVal val="visible"/>
                                      </p:to>
                                    </p:set>
                                    <p:animEffect transition="in" filter="wipe(left)">
                                      <p:cBhvr>
                                        <p:cTn id="17" dur="500"/>
                                        <p:tgtEl>
                                          <p:spTgt spid="1423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372"/>
                                        </p:tgtEl>
                                        <p:attrNameLst>
                                          <p:attrName>style.visibility</p:attrName>
                                        </p:attrNameLst>
                                      </p:cBhvr>
                                      <p:to>
                                        <p:strVal val="visible"/>
                                      </p:to>
                                    </p:set>
                                    <p:animEffect transition="in" filter="wipe(left)">
                                      <p:cBhvr>
                                        <p:cTn id="22" dur="500"/>
                                        <p:tgtEl>
                                          <p:spTgt spid="14237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2374"/>
                                        </p:tgtEl>
                                        <p:attrNameLst>
                                          <p:attrName>style.visibility</p:attrName>
                                        </p:attrNameLst>
                                      </p:cBhvr>
                                      <p:to>
                                        <p:strVal val="visible"/>
                                      </p:to>
                                    </p:set>
                                    <p:animEffect transition="in" filter="wipe(left)">
                                      <p:cBhvr>
                                        <p:cTn id="25" dur="500"/>
                                        <p:tgtEl>
                                          <p:spTgt spid="142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73" grpId="0"/>
      <p:bldP spid="14237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a:t>12.2 </a:t>
            </a:r>
            <a:r>
              <a:rPr lang="zh-CN" altLang="en-US"/>
              <a:t>杨氏干涉</a:t>
            </a:r>
          </a:p>
        </p:txBody>
      </p:sp>
      <p:sp>
        <p:nvSpPr>
          <p:cNvPr id="30" name="灯片编号占位符 4"/>
          <p:cNvSpPr>
            <a:spLocks noGrp="1"/>
          </p:cNvSpPr>
          <p:nvPr>
            <p:ph type="sldNum" sz="quarter" idx="12"/>
          </p:nvPr>
        </p:nvSpPr>
        <p:spPr/>
        <p:txBody>
          <a:bodyPr/>
          <a:lstStyle/>
          <a:p>
            <a:fld id="{D7587BCB-2034-4467-A176-1A6EFBE53D4F}" type="slidenum">
              <a:rPr lang="en-US" altLang="zh-CN"/>
              <a:pPr/>
              <a:t>29</a:t>
            </a:fld>
            <a:endParaRPr lang="en-US" altLang="zh-CN"/>
          </a:p>
        </p:txBody>
      </p:sp>
      <p:sp>
        <p:nvSpPr>
          <p:cNvPr id="143363" name="Text Box 3"/>
          <p:cNvSpPr txBox="1">
            <a:spLocks noChangeArrowheads="1"/>
          </p:cNvSpPr>
          <p:nvPr/>
        </p:nvSpPr>
        <p:spPr bwMode="auto">
          <a:xfrm>
            <a:off x="533400" y="1219200"/>
            <a:ext cx="8077200" cy="1198880"/>
          </a:xfrm>
          <a:prstGeom prst="rect">
            <a:avLst/>
          </a:prstGeom>
          <a:noFill/>
          <a:ln w="9525" algn="ctr">
            <a:noFill/>
            <a:miter lim="800000"/>
          </a:ln>
          <a:effectLst/>
        </p:spPr>
        <p:txBody>
          <a:bodyPr>
            <a:spAutoFit/>
          </a:bodyPr>
          <a:lstStyle/>
          <a:p>
            <a:pPr>
              <a:spcBef>
                <a:spcPct val="50000"/>
              </a:spcBef>
            </a:pPr>
            <a:r>
              <a:rPr kumimoji="1" lang="zh-CN" altLang="en-US" sz="2400" dirty="0"/>
              <a:t>例</a:t>
            </a:r>
            <a:r>
              <a:rPr kumimoji="1" lang="en-US" altLang="zh-CN" sz="2400" dirty="0"/>
              <a:t>13.3  </a:t>
            </a:r>
            <a:r>
              <a:rPr kumimoji="1" lang="zh-CN" altLang="en-US" sz="2400" dirty="0"/>
              <a:t>用薄云母片（</a:t>
            </a:r>
            <a:r>
              <a:rPr kumimoji="1" lang="en-US" altLang="zh-CN" sz="2400" dirty="0"/>
              <a:t>n = 1.58</a:t>
            </a:r>
            <a:r>
              <a:rPr kumimoji="1" lang="zh-CN" altLang="en-US" sz="2400" dirty="0"/>
              <a:t>）覆盖在杨氏双缝的其中一条缝上，</a:t>
            </a:r>
            <a:r>
              <a:rPr kumimoji="1" lang="zh-CN" altLang="en-US" sz="2400" dirty="0">
                <a:solidFill>
                  <a:srgbClr val="FF0000"/>
                </a:solidFill>
              </a:rPr>
              <a:t>这时屏上</a:t>
            </a:r>
            <a:r>
              <a:rPr kumimoji="1" lang="zh-CN" altLang="en-US" sz="2400" dirty="0">
                <a:solidFill>
                  <a:srgbClr val="FF0000"/>
                </a:solidFill>
                <a:sym typeface="+mn-ea"/>
              </a:rPr>
              <a:t>原来的第七级明纹</a:t>
            </a:r>
            <a:r>
              <a:rPr kumimoji="1" lang="zh-CN" altLang="en-US" sz="2400" dirty="0">
                <a:solidFill>
                  <a:srgbClr val="FF0000"/>
                </a:solidFill>
              </a:rPr>
              <a:t>移到零级明纹处</a:t>
            </a:r>
            <a:r>
              <a:rPr kumimoji="1" lang="zh-CN" altLang="en-US" sz="2400" dirty="0"/>
              <a:t>。如果入射光波长为</a:t>
            </a:r>
            <a:r>
              <a:rPr kumimoji="1" lang="en-US" altLang="zh-CN" sz="2400" dirty="0"/>
              <a:t>550 nm</a:t>
            </a:r>
            <a:r>
              <a:rPr kumimoji="1" lang="zh-CN" altLang="en-US" sz="2400" dirty="0"/>
              <a:t>，问云母片的厚度为多少？</a:t>
            </a:r>
          </a:p>
        </p:txBody>
      </p:sp>
      <p:sp>
        <p:nvSpPr>
          <p:cNvPr id="143364" name="Text Box 4"/>
          <p:cNvSpPr txBox="1">
            <a:spLocks noChangeArrowheads="1"/>
          </p:cNvSpPr>
          <p:nvPr/>
        </p:nvSpPr>
        <p:spPr bwMode="auto">
          <a:xfrm>
            <a:off x="533400" y="2362200"/>
            <a:ext cx="936625" cy="457200"/>
          </a:xfrm>
          <a:prstGeom prst="rect">
            <a:avLst/>
          </a:prstGeom>
          <a:noFill/>
          <a:ln w="9525">
            <a:noFill/>
            <a:miter lim="800000"/>
          </a:ln>
          <a:effectLst/>
        </p:spPr>
        <p:txBody>
          <a:bodyPr>
            <a:spAutoFit/>
          </a:bodyPr>
          <a:lstStyle/>
          <a:p>
            <a:pPr>
              <a:spcBef>
                <a:spcPct val="50000"/>
              </a:spcBef>
            </a:pPr>
            <a:r>
              <a:rPr lang="zh-CN" altLang="en-US" sz="2400">
                <a:latin typeface="Arial" panose="020B0604020202020204" pitchFamily="34" charset="0"/>
              </a:rPr>
              <a:t>解</a:t>
            </a:r>
          </a:p>
        </p:txBody>
      </p:sp>
      <p:grpSp>
        <p:nvGrpSpPr>
          <p:cNvPr id="143365" name="Group 5"/>
          <p:cNvGrpSpPr/>
          <p:nvPr/>
        </p:nvGrpSpPr>
        <p:grpSpPr bwMode="auto">
          <a:xfrm>
            <a:off x="5029200" y="2508250"/>
            <a:ext cx="3748088" cy="2520950"/>
            <a:chOff x="3061" y="1434"/>
            <a:chExt cx="2361" cy="1588"/>
          </a:xfrm>
        </p:grpSpPr>
        <p:sp>
          <p:nvSpPr>
            <p:cNvPr id="143366" name="Rectangle 6"/>
            <p:cNvSpPr>
              <a:spLocks noChangeArrowheads="1"/>
            </p:cNvSpPr>
            <p:nvPr/>
          </p:nvSpPr>
          <p:spPr bwMode="auto">
            <a:xfrm>
              <a:off x="3061" y="1434"/>
              <a:ext cx="2359" cy="1588"/>
            </a:xfrm>
            <a:prstGeom prst="rect">
              <a:avLst/>
            </a:prstGeom>
            <a:solidFill>
              <a:srgbClr val="99CCFF"/>
            </a:solidFill>
            <a:ln w="9525">
              <a:solidFill>
                <a:schemeClr val="tx1"/>
              </a:solidFill>
              <a:miter lim="800000"/>
            </a:ln>
            <a:effectLst/>
          </p:spPr>
          <p:txBody>
            <a:bodyPr wrap="none" anchor="ctr"/>
            <a:lstStyle/>
            <a:p>
              <a:endParaRPr lang="zh-CN" altLang="en-US"/>
            </a:p>
          </p:txBody>
        </p:sp>
        <p:sp>
          <p:nvSpPr>
            <p:cNvPr id="143367" name="Line 7"/>
            <p:cNvSpPr>
              <a:spLocks noChangeShapeType="1"/>
            </p:cNvSpPr>
            <p:nvPr/>
          </p:nvSpPr>
          <p:spPr bwMode="auto">
            <a:xfrm>
              <a:off x="3456" y="1872"/>
              <a:ext cx="0" cy="192"/>
            </a:xfrm>
            <a:prstGeom prst="line">
              <a:avLst/>
            </a:prstGeom>
            <a:noFill/>
            <a:ln w="38100">
              <a:solidFill>
                <a:srgbClr val="FF7C80"/>
              </a:solidFill>
              <a:round/>
            </a:ln>
            <a:effectLst/>
          </p:spPr>
          <p:txBody>
            <a:bodyPr wrap="none" anchor="ctr"/>
            <a:lstStyle/>
            <a:p>
              <a:endParaRPr lang="zh-CN" altLang="en-US"/>
            </a:p>
          </p:txBody>
        </p:sp>
        <p:sp>
          <p:nvSpPr>
            <p:cNvPr id="143368" name="Line 8"/>
            <p:cNvSpPr>
              <a:spLocks noChangeShapeType="1"/>
            </p:cNvSpPr>
            <p:nvPr/>
          </p:nvSpPr>
          <p:spPr bwMode="auto">
            <a:xfrm>
              <a:off x="3456" y="2112"/>
              <a:ext cx="0" cy="240"/>
            </a:xfrm>
            <a:prstGeom prst="line">
              <a:avLst/>
            </a:prstGeom>
            <a:noFill/>
            <a:ln w="38100">
              <a:solidFill>
                <a:srgbClr val="FF7C80"/>
              </a:solidFill>
              <a:round/>
            </a:ln>
            <a:effectLst/>
          </p:spPr>
          <p:txBody>
            <a:bodyPr wrap="none" anchor="ctr"/>
            <a:lstStyle/>
            <a:p>
              <a:endParaRPr lang="zh-CN" altLang="en-US"/>
            </a:p>
          </p:txBody>
        </p:sp>
        <p:sp>
          <p:nvSpPr>
            <p:cNvPr id="143369" name="Line 9"/>
            <p:cNvSpPr>
              <a:spLocks noChangeShapeType="1"/>
            </p:cNvSpPr>
            <p:nvPr/>
          </p:nvSpPr>
          <p:spPr bwMode="auto">
            <a:xfrm>
              <a:off x="3456" y="2400"/>
              <a:ext cx="0" cy="192"/>
            </a:xfrm>
            <a:prstGeom prst="line">
              <a:avLst/>
            </a:prstGeom>
            <a:noFill/>
            <a:ln w="38100">
              <a:solidFill>
                <a:srgbClr val="FF7C80"/>
              </a:solidFill>
              <a:round/>
            </a:ln>
            <a:effectLst/>
          </p:spPr>
          <p:txBody>
            <a:bodyPr wrap="none" anchor="ctr"/>
            <a:lstStyle/>
            <a:p>
              <a:endParaRPr lang="zh-CN" altLang="en-US"/>
            </a:p>
          </p:txBody>
        </p:sp>
        <p:sp>
          <p:nvSpPr>
            <p:cNvPr id="143370" name="Line 10"/>
            <p:cNvSpPr>
              <a:spLocks noChangeShapeType="1"/>
            </p:cNvSpPr>
            <p:nvPr/>
          </p:nvSpPr>
          <p:spPr bwMode="auto">
            <a:xfrm>
              <a:off x="5088" y="1488"/>
              <a:ext cx="0" cy="1440"/>
            </a:xfrm>
            <a:prstGeom prst="line">
              <a:avLst/>
            </a:prstGeom>
            <a:noFill/>
            <a:ln w="19050">
              <a:solidFill>
                <a:srgbClr val="0000FF"/>
              </a:solidFill>
              <a:round/>
            </a:ln>
            <a:effectLst/>
          </p:spPr>
          <p:txBody>
            <a:bodyPr wrap="none" anchor="ctr"/>
            <a:lstStyle/>
            <a:p>
              <a:endParaRPr lang="zh-CN" altLang="en-US"/>
            </a:p>
          </p:txBody>
        </p:sp>
        <p:sp>
          <p:nvSpPr>
            <p:cNvPr id="143371" name="Rectangle 11"/>
            <p:cNvSpPr>
              <a:spLocks noChangeArrowheads="1"/>
            </p:cNvSpPr>
            <p:nvPr/>
          </p:nvSpPr>
          <p:spPr bwMode="auto">
            <a:xfrm>
              <a:off x="3476" y="1945"/>
              <a:ext cx="48" cy="240"/>
            </a:xfrm>
            <a:prstGeom prst="rect">
              <a:avLst/>
            </a:prstGeom>
            <a:solidFill>
              <a:schemeClr val="accent6"/>
            </a:solidFill>
            <a:ln w="9525">
              <a:solidFill>
                <a:schemeClr val="tx2"/>
              </a:solidFill>
              <a:miter lim="800000"/>
            </a:ln>
            <a:effectLst/>
          </p:spPr>
          <p:txBody>
            <a:bodyPr wrap="none" anchor="ctr"/>
            <a:lstStyle/>
            <a:p>
              <a:endParaRPr lang="zh-CN" altLang="en-US"/>
            </a:p>
          </p:txBody>
        </p:sp>
        <p:sp>
          <p:nvSpPr>
            <p:cNvPr id="143372" name="Line 12"/>
            <p:cNvSpPr>
              <a:spLocks noChangeShapeType="1"/>
            </p:cNvSpPr>
            <p:nvPr/>
          </p:nvSpPr>
          <p:spPr bwMode="auto">
            <a:xfrm flipV="1">
              <a:off x="3456" y="1632"/>
              <a:ext cx="1632" cy="432"/>
            </a:xfrm>
            <a:prstGeom prst="line">
              <a:avLst/>
            </a:prstGeom>
            <a:noFill/>
            <a:ln w="19050">
              <a:solidFill>
                <a:schemeClr val="tx1"/>
              </a:solidFill>
              <a:round/>
              <a:tailEnd type="stealth" w="med" len="lg"/>
            </a:ln>
            <a:effectLst/>
          </p:spPr>
          <p:txBody>
            <a:bodyPr wrap="none" anchor="ctr"/>
            <a:lstStyle/>
            <a:p>
              <a:endParaRPr lang="zh-CN" altLang="en-US"/>
            </a:p>
          </p:txBody>
        </p:sp>
        <p:sp>
          <p:nvSpPr>
            <p:cNvPr id="143373" name="Line 13"/>
            <p:cNvSpPr>
              <a:spLocks noChangeShapeType="1"/>
            </p:cNvSpPr>
            <p:nvPr/>
          </p:nvSpPr>
          <p:spPr bwMode="auto">
            <a:xfrm flipV="1">
              <a:off x="3456" y="1632"/>
              <a:ext cx="1632" cy="768"/>
            </a:xfrm>
            <a:prstGeom prst="line">
              <a:avLst/>
            </a:prstGeom>
            <a:noFill/>
            <a:ln w="9525">
              <a:solidFill>
                <a:schemeClr val="tx1"/>
              </a:solidFill>
              <a:round/>
              <a:tailEnd type="stealth" w="med" len="lg"/>
            </a:ln>
            <a:effectLst/>
          </p:spPr>
          <p:txBody>
            <a:bodyPr wrap="none" anchor="ctr"/>
            <a:lstStyle/>
            <a:p>
              <a:endParaRPr lang="zh-CN" altLang="en-US"/>
            </a:p>
          </p:txBody>
        </p:sp>
        <p:sp>
          <p:nvSpPr>
            <p:cNvPr id="143374" name="Line 14"/>
            <p:cNvSpPr>
              <a:spLocks noChangeShapeType="1"/>
            </p:cNvSpPr>
            <p:nvPr/>
          </p:nvSpPr>
          <p:spPr bwMode="auto">
            <a:xfrm>
              <a:off x="3456" y="2208"/>
              <a:ext cx="1632" cy="0"/>
            </a:xfrm>
            <a:prstGeom prst="line">
              <a:avLst/>
            </a:prstGeom>
            <a:noFill/>
            <a:ln w="19050">
              <a:solidFill>
                <a:schemeClr val="tx1"/>
              </a:solidFill>
              <a:prstDash val="dash"/>
              <a:round/>
            </a:ln>
            <a:effectLst/>
          </p:spPr>
          <p:txBody>
            <a:bodyPr wrap="none" anchor="ctr"/>
            <a:lstStyle/>
            <a:p>
              <a:endParaRPr lang="zh-CN" altLang="en-US"/>
            </a:p>
          </p:txBody>
        </p:sp>
        <p:sp>
          <p:nvSpPr>
            <p:cNvPr id="143375" name="Rectangle 15"/>
            <p:cNvSpPr>
              <a:spLocks noChangeArrowheads="1"/>
            </p:cNvSpPr>
            <p:nvPr/>
          </p:nvSpPr>
          <p:spPr bwMode="auto">
            <a:xfrm>
              <a:off x="5088" y="1456"/>
              <a:ext cx="253" cy="327"/>
            </a:xfrm>
            <a:prstGeom prst="rect">
              <a:avLst/>
            </a:prstGeom>
            <a:noFill/>
            <a:ln w="9525">
              <a:noFill/>
              <a:miter lim="800000"/>
            </a:ln>
            <a:effectLst/>
          </p:spPr>
          <p:txBody>
            <a:bodyPr wrap="none">
              <a:spAutoFit/>
            </a:bodyPr>
            <a:lstStyle/>
            <a:p>
              <a:r>
                <a:rPr kumimoji="1" lang="en-US" altLang="zh-CN" sz="2800" i="1"/>
                <a:t>P</a:t>
              </a:r>
            </a:p>
          </p:txBody>
        </p:sp>
        <p:sp>
          <p:nvSpPr>
            <p:cNvPr id="143376" name="Rectangle 16"/>
            <p:cNvSpPr>
              <a:spLocks noChangeArrowheads="1"/>
            </p:cNvSpPr>
            <p:nvPr/>
          </p:nvSpPr>
          <p:spPr bwMode="auto">
            <a:xfrm>
              <a:off x="5088" y="2032"/>
              <a:ext cx="334" cy="327"/>
            </a:xfrm>
            <a:prstGeom prst="rect">
              <a:avLst/>
            </a:prstGeom>
            <a:noFill/>
            <a:ln w="9525">
              <a:noFill/>
              <a:miter lim="800000"/>
            </a:ln>
            <a:effectLst/>
          </p:spPr>
          <p:txBody>
            <a:bodyPr wrap="none">
              <a:spAutoFit/>
            </a:bodyPr>
            <a:lstStyle/>
            <a:p>
              <a:r>
                <a:rPr kumimoji="1" lang="en-US" altLang="zh-CN" sz="2800" i="1"/>
                <a:t>O</a:t>
              </a:r>
              <a:r>
                <a:rPr kumimoji="1" lang="en-US" altLang="zh-CN" sz="2800"/>
                <a:t> </a:t>
              </a:r>
            </a:p>
          </p:txBody>
        </p:sp>
        <p:graphicFrame>
          <p:nvGraphicFramePr>
            <p:cNvPr id="143377" name="Object 17"/>
            <p:cNvGraphicFramePr>
              <a:graphicFrameLocks noChangeAspect="1"/>
            </p:cNvGraphicFramePr>
            <p:nvPr/>
          </p:nvGraphicFramePr>
          <p:xfrm>
            <a:off x="3976" y="1536"/>
            <a:ext cx="208" cy="356"/>
          </p:xfrm>
          <a:graphic>
            <a:graphicData uri="http://schemas.openxmlformats.org/presentationml/2006/ole">
              <mc:AlternateContent xmlns:mc="http://schemas.openxmlformats.org/markup-compatibility/2006">
                <mc:Choice xmlns:v="urn:schemas-microsoft-com:vml" Requires="v">
                  <p:oleObj name="公式" r:id="rId3" imgW="3048000" imgH="5181600" progId="">
                    <p:embed/>
                  </p:oleObj>
                </mc:Choice>
                <mc:Fallback>
                  <p:oleObj name="公式" r:id="rId3" imgW="3048000" imgH="5181600" progId="">
                    <p:embed/>
                    <p:pic>
                      <p:nvPicPr>
                        <p:cNvPr id="0" name="Picture 8" descr="image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6" y="1536"/>
                          <a:ext cx="208" cy="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78" name="Object 18"/>
            <p:cNvGraphicFramePr>
              <a:graphicFrameLocks noChangeAspect="1"/>
            </p:cNvGraphicFramePr>
            <p:nvPr/>
          </p:nvGraphicFramePr>
          <p:xfrm>
            <a:off x="4320" y="1920"/>
            <a:ext cx="236" cy="336"/>
          </p:xfrm>
          <a:graphic>
            <a:graphicData uri="http://schemas.openxmlformats.org/presentationml/2006/ole">
              <mc:AlternateContent xmlns:mc="http://schemas.openxmlformats.org/markup-compatibility/2006">
                <mc:Choice xmlns:v="urn:schemas-microsoft-com:vml" Requires="v">
                  <p:oleObj name="公式" r:id="rId5" imgW="3657600" imgH="5181600" progId="">
                    <p:embed/>
                  </p:oleObj>
                </mc:Choice>
                <mc:Fallback>
                  <p:oleObj name="公式" r:id="rId5" imgW="3657600" imgH="5181600" progId="">
                    <p:embed/>
                    <p:pic>
                      <p:nvPicPr>
                        <p:cNvPr id="0" name="Picture 7" descr="image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 y="1920"/>
                          <a:ext cx="23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79" name="Rectangle 19"/>
            <p:cNvSpPr>
              <a:spLocks noChangeArrowheads="1"/>
            </p:cNvSpPr>
            <p:nvPr/>
          </p:nvSpPr>
          <p:spPr bwMode="auto">
            <a:xfrm>
              <a:off x="3504" y="1648"/>
              <a:ext cx="228" cy="327"/>
            </a:xfrm>
            <a:prstGeom prst="rect">
              <a:avLst/>
            </a:prstGeom>
            <a:noFill/>
            <a:ln w="9525">
              <a:noFill/>
              <a:miter lim="800000"/>
            </a:ln>
            <a:effectLst/>
          </p:spPr>
          <p:txBody>
            <a:bodyPr wrap="none">
              <a:spAutoFit/>
            </a:bodyPr>
            <a:lstStyle/>
            <a:p>
              <a:r>
                <a:rPr kumimoji="1" lang="en-US" altLang="zh-CN" sz="2800" i="1" dirty="0"/>
                <a:t>d</a:t>
              </a:r>
            </a:p>
          </p:txBody>
        </p:sp>
        <p:graphicFrame>
          <p:nvGraphicFramePr>
            <p:cNvPr id="143380" name="Object 20"/>
            <p:cNvGraphicFramePr>
              <a:graphicFrameLocks noChangeAspect="1"/>
            </p:cNvGraphicFramePr>
            <p:nvPr/>
          </p:nvGraphicFramePr>
          <p:xfrm>
            <a:off x="3243" y="1797"/>
            <a:ext cx="249" cy="386"/>
          </p:xfrm>
          <a:graphic>
            <a:graphicData uri="http://schemas.openxmlformats.org/presentationml/2006/ole">
              <mc:AlternateContent xmlns:mc="http://schemas.openxmlformats.org/markup-compatibility/2006">
                <mc:Choice xmlns:v="urn:schemas-microsoft-com:vml" Requires="v">
                  <p:oleObj name="公式" r:id="rId7" imgW="3352800" imgH="5181600" progId="">
                    <p:embed/>
                  </p:oleObj>
                </mc:Choice>
                <mc:Fallback>
                  <p:oleObj name="公式" r:id="rId7" imgW="3352800" imgH="5181600" progId="">
                    <p:embed/>
                    <p:pic>
                      <p:nvPicPr>
                        <p:cNvPr id="0" name="Picture 6" descr="image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3" y="1797"/>
                          <a:ext cx="249" cy="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81" name="Object 21"/>
            <p:cNvGraphicFramePr>
              <a:graphicFrameLocks noChangeAspect="1"/>
            </p:cNvGraphicFramePr>
            <p:nvPr/>
          </p:nvGraphicFramePr>
          <p:xfrm>
            <a:off x="3210" y="2205"/>
            <a:ext cx="286" cy="406"/>
          </p:xfrm>
          <a:graphic>
            <a:graphicData uri="http://schemas.openxmlformats.org/presentationml/2006/ole">
              <mc:AlternateContent xmlns:mc="http://schemas.openxmlformats.org/markup-compatibility/2006">
                <mc:Choice xmlns:v="urn:schemas-microsoft-com:vml" Requires="v">
                  <p:oleObj name="公式" r:id="rId9" imgW="3657600" imgH="5181600" progId="">
                    <p:embed/>
                  </p:oleObj>
                </mc:Choice>
                <mc:Fallback>
                  <p:oleObj name="公式" r:id="rId9" imgW="3657600" imgH="5181600" progId="">
                    <p:embed/>
                    <p:pic>
                      <p:nvPicPr>
                        <p:cNvPr id="0" name="Picture 5" descr="image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0" y="2205"/>
                          <a:ext cx="286" cy="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3382" name="Text Box 22"/>
          <p:cNvSpPr txBox="1">
            <a:spLocks noChangeArrowheads="1"/>
          </p:cNvSpPr>
          <p:nvPr/>
        </p:nvSpPr>
        <p:spPr bwMode="auto">
          <a:xfrm>
            <a:off x="1246187" y="2514600"/>
            <a:ext cx="3384550" cy="457200"/>
          </a:xfrm>
          <a:prstGeom prst="rect">
            <a:avLst/>
          </a:prstGeom>
          <a:noFill/>
          <a:ln w="9525">
            <a:noFill/>
            <a:miter lim="800000"/>
          </a:ln>
          <a:effectLst/>
        </p:spPr>
        <p:txBody>
          <a:bodyPr>
            <a:spAutoFit/>
          </a:bodyPr>
          <a:lstStyle/>
          <a:p>
            <a:pPr>
              <a:spcBef>
                <a:spcPct val="50000"/>
              </a:spcBef>
            </a:pPr>
            <a:r>
              <a:rPr kumimoji="1" lang="en-US" altLang="zh-CN" sz="2400" i="1" dirty="0"/>
              <a:t>P </a:t>
            </a:r>
            <a:r>
              <a:rPr kumimoji="1" lang="zh-CN" altLang="en-US" sz="2400" dirty="0"/>
              <a:t>点为七级明纹位置</a:t>
            </a:r>
          </a:p>
        </p:txBody>
      </p:sp>
      <p:graphicFrame>
        <p:nvGraphicFramePr>
          <p:cNvPr id="143383" name="Object 23"/>
          <p:cNvGraphicFramePr>
            <a:graphicFrameLocks noChangeAspect="1"/>
          </p:cNvGraphicFramePr>
          <p:nvPr/>
        </p:nvGraphicFramePr>
        <p:xfrm>
          <a:off x="1246187" y="3079432"/>
          <a:ext cx="1508125" cy="430213"/>
        </p:xfrm>
        <a:graphic>
          <a:graphicData uri="http://schemas.openxmlformats.org/presentationml/2006/ole">
            <mc:AlternateContent xmlns:mc="http://schemas.openxmlformats.org/markup-compatibility/2006">
              <mc:Choice xmlns:v="urn:schemas-microsoft-com:vml" Requires="v">
                <p:oleObj name="公式" r:id="rId11" imgW="17983200" imgH="5181600" progId="">
                  <p:embed/>
                </p:oleObj>
              </mc:Choice>
              <mc:Fallback>
                <p:oleObj name="公式" r:id="rId11" imgW="17983200" imgH="5181600" progId="">
                  <p:embed/>
                  <p:pic>
                    <p:nvPicPr>
                      <p:cNvPr id="0" name="Picture 4" descr="image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6187" y="3079432"/>
                        <a:ext cx="1508125"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84" name="Text Box 24"/>
          <p:cNvSpPr txBox="1">
            <a:spLocks noChangeArrowheads="1"/>
          </p:cNvSpPr>
          <p:nvPr/>
        </p:nvSpPr>
        <p:spPr bwMode="auto">
          <a:xfrm>
            <a:off x="762000" y="3617277"/>
            <a:ext cx="4191000" cy="457200"/>
          </a:xfrm>
          <a:prstGeom prst="rect">
            <a:avLst/>
          </a:prstGeom>
          <a:noFill/>
          <a:ln w="9525" algn="ctr">
            <a:noFill/>
            <a:miter lim="800000"/>
          </a:ln>
          <a:effectLst/>
        </p:spPr>
        <p:txBody>
          <a:bodyPr>
            <a:spAutoFit/>
          </a:bodyPr>
          <a:lstStyle/>
          <a:p>
            <a:pPr>
              <a:spcBef>
                <a:spcPct val="50000"/>
              </a:spcBef>
            </a:pPr>
            <a:r>
              <a:rPr kumimoji="1" lang="zh-CN" altLang="en-US" sz="2400" dirty="0"/>
              <a:t>插入云母后，</a:t>
            </a:r>
            <a:r>
              <a:rPr kumimoji="1" lang="en-US" altLang="zh-CN" sz="2400" i="1" dirty="0"/>
              <a:t>P</a:t>
            </a:r>
            <a:r>
              <a:rPr kumimoji="1" lang="zh-CN" altLang="en-US" sz="2400" dirty="0"/>
              <a:t>点为零级明纹</a:t>
            </a:r>
          </a:p>
        </p:txBody>
      </p:sp>
      <p:graphicFrame>
        <p:nvGraphicFramePr>
          <p:cNvPr id="143385" name="Object 25"/>
          <p:cNvGraphicFramePr>
            <a:graphicFrameLocks noChangeAspect="1"/>
          </p:cNvGraphicFramePr>
          <p:nvPr/>
        </p:nvGraphicFramePr>
        <p:xfrm>
          <a:off x="1246187" y="4182109"/>
          <a:ext cx="2568575" cy="428625"/>
        </p:xfrm>
        <a:graphic>
          <a:graphicData uri="http://schemas.openxmlformats.org/presentationml/2006/ole">
            <mc:AlternateContent xmlns:mc="http://schemas.openxmlformats.org/markup-compatibility/2006">
              <mc:Choice xmlns:v="urn:schemas-microsoft-com:vml" Requires="v">
                <p:oleObj name="公式" r:id="rId13" imgW="30784800" imgH="5181600" progId="">
                  <p:embed/>
                </p:oleObj>
              </mc:Choice>
              <mc:Fallback>
                <p:oleObj name="公式" r:id="rId13" imgW="30784800" imgH="5181600" progId="">
                  <p:embed/>
                  <p:pic>
                    <p:nvPicPr>
                      <p:cNvPr id="0" name="Picture 3" descr="image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6187" y="4182109"/>
                        <a:ext cx="25685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86" name="Object 26"/>
          <p:cNvGraphicFramePr>
            <a:graphicFrameLocks noChangeAspect="1"/>
          </p:cNvGraphicFramePr>
          <p:nvPr/>
        </p:nvGraphicFramePr>
        <p:xfrm>
          <a:off x="1246187" y="4718366"/>
          <a:ext cx="1676400" cy="431800"/>
        </p:xfrm>
        <a:graphic>
          <a:graphicData uri="http://schemas.openxmlformats.org/presentationml/2006/ole">
            <mc:AlternateContent xmlns:mc="http://schemas.openxmlformats.org/markup-compatibility/2006">
              <mc:Choice xmlns:v="urn:schemas-microsoft-com:vml" Requires="v">
                <p:oleObj name="公式" r:id="rId15" imgW="20116800" imgH="5181600" progId="">
                  <p:embed/>
                </p:oleObj>
              </mc:Choice>
              <mc:Fallback>
                <p:oleObj name="公式" r:id="rId15" imgW="20116800" imgH="5181600" progId="">
                  <p:embed/>
                  <p:pic>
                    <p:nvPicPr>
                      <p:cNvPr id="0" name="Picture 2" descr="image9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46187" y="4718366"/>
                        <a:ext cx="1676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87" name="Object 27"/>
          <p:cNvGraphicFramePr>
            <a:graphicFrameLocks noChangeAspect="1"/>
          </p:cNvGraphicFramePr>
          <p:nvPr/>
        </p:nvGraphicFramePr>
        <p:xfrm>
          <a:off x="1246187" y="5257800"/>
          <a:ext cx="5307013" cy="838200"/>
        </p:xfrm>
        <a:graphic>
          <a:graphicData uri="http://schemas.openxmlformats.org/presentationml/2006/ole">
            <mc:AlternateContent xmlns:mc="http://schemas.openxmlformats.org/markup-compatibility/2006">
              <mc:Choice xmlns:v="urn:schemas-microsoft-com:vml" Requires="v">
                <p:oleObj name="公式" r:id="rId17" imgW="63703200" imgH="10058400" progId="">
                  <p:embed/>
                </p:oleObj>
              </mc:Choice>
              <mc:Fallback>
                <p:oleObj name="公式" r:id="rId17" imgW="63703200" imgH="10058400" progId="">
                  <p:embed/>
                  <p:pic>
                    <p:nvPicPr>
                      <p:cNvPr id="0" name="Picture 1" descr="image9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46187" y="5257800"/>
                        <a:ext cx="53070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82"/>
                                        </p:tgtEl>
                                        <p:attrNameLst>
                                          <p:attrName>style.visibility</p:attrName>
                                        </p:attrNameLst>
                                      </p:cBhvr>
                                      <p:to>
                                        <p:strVal val="visible"/>
                                      </p:to>
                                    </p:set>
                                    <p:animEffect transition="in" filter="blinds(horizontal)">
                                      <p:cBhvr>
                                        <p:cTn id="7" dur="500"/>
                                        <p:tgtEl>
                                          <p:spTgt spid="14338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43383"/>
                                        </p:tgtEl>
                                        <p:attrNameLst>
                                          <p:attrName>style.visibility</p:attrName>
                                        </p:attrNameLst>
                                      </p:cBhvr>
                                      <p:to>
                                        <p:strVal val="visible"/>
                                      </p:to>
                                    </p:set>
                                    <p:animEffect transition="in" filter="strips(upRight)">
                                      <p:cBhvr>
                                        <p:cTn id="12" dur="500"/>
                                        <p:tgtEl>
                                          <p:spTgt spid="1433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84"/>
                                        </p:tgtEl>
                                        <p:attrNameLst>
                                          <p:attrName>style.visibility</p:attrName>
                                        </p:attrNameLst>
                                      </p:cBhvr>
                                      <p:to>
                                        <p:strVal val="visible"/>
                                      </p:to>
                                    </p:set>
                                    <p:animEffect transition="in" filter="blinds(horizontal)">
                                      <p:cBhvr>
                                        <p:cTn id="17" dur="500"/>
                                        <p:tgtEl>
                                          <p:spTgt spid="14338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43385"/>
                                        </p:tgtEl>
                                        <p:attrNameLst>
                                          <p:attrName>style.visibility</p:attrName>
                                        </p:attrNameLst>
                                      </p:cBhvr>
                                      <p:to>
                                        <p:strVal val="visible"/>
                                      </p:to>
                                    </p:set>
                                    <p:animEffect transition="in" filter="strips(upRight)">
                                      <p:cBhvr>
                                        <p:cTn id="22" dur="500"/>
                                        <p:tgtEl>
                                          <p:spTgt spid="14338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43386"/>
                                        </p:tgtEl>
                                        <p:attrNameLst>
                                          <p:attrName>style.visibility</p:attrName>
                                        </p:attrNameLst>
                                      </p:cBhvr>
                                      <p:to>
                                        <p:strVal val="visible"/>
                                      </p:to>
                                    </p:set>
                                    <p:animEffect transition="in" filter="strips(upRight)">
                                      <p:cBhvr>
                                        <p:cTn id="27" dur="500"/>
                                        <p:tgtEl>
                                          <p:spTgt spid="14338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43387"/>
                                        </p:tgtEl>
                                        <p:attrNameLst>
                                          <p:attrName>style.visibility</p:attrName>
                                        </p:attrNameLst>
                                      </p:cBhvr>
                                      <p:to>
                                        <p:strVal val="visible"/>
                                      </p:to>
                                    </p:set>
                                    <p:animEffect transition="in" filter="strips(upRight)">
                                      <p:cBhvr>
                                        <p:cTn id="32" dur="500"/>
                                        <p:tgtEl>
                                          <p:spTgt spid="143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2" grpId="0" autoUpdateAnimBg="0"/>
      <p:bldP spid="14338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a:t>第</a:t>
            </a:r>
            <a:r>
              <a:rPr lang="en-US" altLang="zh-CN"/>
              <a:t>13</a:t>
            </a:r>
            <a:r>
              <a:rPr lang="zh-CN" altLang="en-US"/>
              <a:t>章 波动光学</a:t>
            </a:r>
          </a:p>
        </p:txBody>
      </p:sp>
      <p:sp>
        <p:nvSpPr>
          <p:cNvPr id="10" name="灯片编号占位符 4"/>
          <p:cNvSpPr>
            <a:spLocks noGrp="1"/>
          </p:cNvSpPr>
          <p:nvPr>
            <p:ph type="sldNum" sz="quarter" idx="12"/>
          </p:nvPr>
        </p:nvSpPr>
        <p:spPr/>
        <p:txBody>
          <a:bodyPr/>
          <a:lstStyle/>
          <a:p>
            <a:fld id="{7FB4EA96-5504-4B70-8A43-27244409F9B3}" type="slidenum">
              <a:rPr lang="en-US" altLang="zh-CN"/>
              <a:pPr/>
              <a:t>3</a:t>
            </a:fld>
            <a:endParaRPr lang="en-US" altLang="zh-CN"/>
          </a:p>
        </p:txBody>
      </p:sp>
      <p:sp>
        <p:nvSpPr>
          <p:cNvPr id="115715" name="Rectangle 3"/>
          <p:cNvSpPr>
            <a:spLocks noChangeArrowheads="1"/>
          </p:cNvSpPr>
          <p:nvPr/>
        </p:nvSpPr>
        <p:spPr bwMode="auto">
          <a:xfrm>
            <a:off x="457200" y="1143000"/>
            <a:ext cx="20574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光的电磁本性</a:t>
            </a:r>
          </a:p>
        </p:txBody>
      </p:sp>
      <p:pic>
        <p:nvPicPr>
          <p:cNvPr id="115716" name="Picture 4" descr="托马斯-杨-1"/>
          <p:cNvPicPr>
            <a:picLocks noChangeAspect="1" noChangeArrowheads="1"/>
          </p:cNvPicPr>
          <p:nvPr/>
        </p:nvPicPr>
        <p:blipFill>
          <a:blip r:embed="rId2" cstate="print"/>
          <a:srcRect l="14305" r="7086"/>
          <a:stretch>
            <a:fillRect/>
          </a:stretch>
        </p:blipFill>
        <p:spPr bwMode="auto">
          <a:xfrm>
            <a:off x="555625" y="1827212"/>
            <a:ext cx="2016125" cy="2519363"/>
          </a:xfrm>
          <a:prstGeom prst="rect">
            <a:avLst/>
          </a:prstGeom>
          <a:noFill/>
          <a:ln w="9525">
            <a:solidFill>
              <a:schemeClr val="tx1"/>
            </a:solidFill>
            <a:miter lim="800000"/>
            <a:headEnd/>
            <a:tailEnd/>
          </a:ln>
        </p:spPr>
      </p:pic>
      <p:sp>
        <p:nvSpPr>
          <p:cNvPr id="115717" name="Text Box 5"/>
          <p:cNvSpPr txBox="1">
            <a:spLocks noChangeArrowheads="1"/>
          </p:cNvSpPr>
          <p:nvPr/>
        </p:nvSpPr>
        <p:spPr bwMode="auto">
          <a:xfrm>
            <a:off x="2994025" y="1903412"/>
            <a:ext cx="5616575" cy="1552575"/>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None/>
            </a:pPr>
            <a:r>
              <a:rPr lang="en-US" altLang="zh-CN" sz="2400"/>
              <a:t>1801</a:t>
            </a:r>
            <a:r>
              <a:rPr lang="zh-CN" altLang="en-US" sz="2400"/>
              <a:t>年，英国物理学家托马斯</a:t>
            </a:r>
            <a:r>
              <a:rPr lang="en-US" altLang="zh-CN" sz="2400"/>
              <a:t>·</a:t>
            </a:r>
            <a:r>
              <a:rPr lang="zh-CN" altLang="en-US" sz="2400"/>
              <a:t>杨（</a:t>
            </a:r>
            <a:r>
              <a:rPr lang="en-US" altLang="zh-CN" sz="2400"/>
              <a:t>T. Young</a:t>
            </a:r>
            <a:r>
              <a:rPr lang="zh-CN" altLang="en-US" sz="2400"/>
              <a:t>，</a:t>
            </a:r>
            <a:r>
              <a:rPr lang="en-US" altLang="zh-CN" sz="2400"/>
              <a:t>1773—1829</a:t>
            </a:r>
            <a:r>
              <a:rPr lang="zh-CN" altLang="en-US" sz="2400"/>
              <a:t>）首先利用</a:t>
            </a:r>
            <a:r>
              <a:rPr lang="zh-CN" altLang="en-US" sz="2400">
                <a:solidFill>
                  <a:srgbClr val="0000CC"/>
                </a:solidFill>
              </a:rPr>
              <a:t>双缝实验</a:t>
            </a:r>
            <a:r>
              <a:rPr lang="zh-CN" altLang="en-US" sz="2400"/>
              <a:t>观察到了光的干涉条纹，</a:t>
            </a:r>
            <a:r>
              <a:rPr lang="zh-CN" altLang="en-US" sz="2400">
                <a:solidFill>
                  <a:srgbClr val="0000CC"/>
                </a:solidFill>
              </a:rPr>
              <a:t>从实验上证实了光的波动性</a:t>
            </a:r>
            <a:r>
              <a:rPr lang="zh-CN" altLang="en-US" sz="2400"/>
              <a:t>。 </a:t>
            </a:r>
          </a:p>
        </p:txBody>
      </p:sp>
      <p:pic>
        <p:nvPicPr>
          <p:cNvPr id="115718" name="Picture 6" descr="麦克斯韦-1"/>
          <p:cNvPicPr>
            <a:picLocks noChangeAspect="1" noChangeArrowheads="1"/>
          </p:cNvPicPr>
          <p:nvPr/>
        </p:nvPicPr>
        <p:blipFill>
          <a:blip r:embed="rId3" cstate="print"/>
          <a:srcRect/>
          <a:stretch>
            <a:fillRect/>
          </a:stretch>
        </p:blipFill>
        <p:spPr bwMode="auto">
          <a:xfrm>
            <a:off x="6651625" y="3579812"/>
            <a:ext cx="1924050" cy="2592388"/>
          </a:xfrm>
          <a:prstGeom prst="rect">
            <a:avLst/>
          </a:prstGeom>
          <a:noFill/>
          <a:ln w="9525">
            <a:solidFill>
              <a:schemeClr val="tx1"/>
            </a:solidFill>
            <a:miter lim="800000"/>
            <a:headEnd/>
            <a:tailEnd/>
          </a:ln>
        </p:spPr>
      </p:pic>
      <p:sp>
        <p:nvSpPr>
          <p:cNvPr id="115719" name="Text Box 7"/>
          <p:cNvSpPr txBox="1">
            <a:spLocks noChangeArrowheads="1"/>
          </p:cNvSpPr>
          <p:nvPr/>
        </p:nvSpPr>
        <p:spPr bwMode="auto">
          <a:xfrm>
            <a:off x="784225" y="4722812"/>
            <a:ext cx="5616575" cy="1187450"/>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None/>
            </a:pPr>
            <a:r>
              <a:rPr lang="en-US" altLang="zh-CN" sz="2400"/>
              <a:t>1865</a:t>
            </a:r>
            <a:r>
              <a:rPr lang="zh-CN" altLang="en-US" sz="2400"/>
              <a:t>年，英国物理学家</a:t>
            </a:r>
            <a:r>
              <a:rPr lang="zh-CN" altLang="en-US" sz="2400">
                <a:solidFill>
                  <a:srgbClr val="0000CC"/>
                </a:solidFill>
              </a:rPr>
              <a:t>麦克斯韦</a:t>
            </a:r>
            <a:r>
              <a:rPr lang="zh-CN" altLang="en-US" sz="2400"/>
              <a:t>从他的电磁场理论预言了电磁波的存在，并认为光就是一种电磁波。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5718"/>
                                        </p:tgtEl>
                                        <p:attrNameLst>
                                          <p:attrName>style.visibility</p:attrName>
                                        </p:attrNameLst>
                                      </p:cBhvr>
                                      <p:to>
                                        <p:strVal val="visible"/>
                                      </p:to>
                                    </p:set>
                                    <p:animEffect transition="in" filter="wipe(left)">
                                      <p:cBhvr>
                                        <p:cTn id="7" dur="2000"/>
                                        <p:tgtEl>
                                          <p:spTgt spid="1157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17"/>
                                        </p:tgtEl>
                                        <p:attrNameLst>
                                          <p:attrName>style.visibility</p:attrName>
                                        </p:attrNameLst>
                                      </p:cBhvr>
                                      <p:to>
                                        <p:strVal val="visible"/>
                                      </p:to>
                                    </p:set>
                                    <p:animEffect transition="in" filter="wipe(left)">
                                      <p:cBhvr>
                                        <p:cTn id="12" dur="1000"/>
                                        <p:tgtEl>
                                          <p:spTgt spid="115717"/>
                                        </p:tgtEl>
                                      </p:cBhvr>
                                    </p:animEffect>
                                  </p:childTnLst>
                                </p:cTn>
                              </p:par>
                              <p:par>
                                <p:cTn id="13" presetID="22" presetClass="entr" presetSubtype="8" fill="hold" nodeType="withEffect">
                                  <p:stCondLst>
                                    <p:cond delay="0"/>
                                  </p:stCondLst>
                                  <p:childTnLst>
                                    <p:set>
                                      <p:cBhvr>
                                        <p:cTn id="14" dur="1" fill="hold">
                                          <p:stCondLst>
                                            <p:cond delay="0"/>
                                          </p:stCondLst>
                                        </p:cTn>
                                        <p:tgtEl>
                                          <p:spTgt spid="115716"/>
                                        </p:tgtEl>
                                        <p:attrNameLst>
                                          <p:attrName>style.visibility</p:attrName>
                                        </p:attrNameLst>
                                      </p:cBhvr>
                                      <p:to>
                                        <p:strVal val="visible"/>
                                      </p:to>
                                    </p:set>
                                    <p:animEffect transition="in" filter="wipe(left)">
                                      <p:cBhvr>
                                        <p:cTn id="15" dur="1000"/>
                                        <p:tgtEl>
                                          <p:spTgt spid="11571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5719"/>
                                        </p:tgtEl>
                                        <p:attrNameLst>
                                          <p:attrName>style.visibility</p:attrName>
                                        </p:attrNameLst>
                                      </p:cBhvr>
                                      <p:to>
                                        <p:strVal val="visible"/>
                                      </p:to>
                                    </p:set>
                                    <p:animEffect transition="in" filter="wipe(left)">
                                      <p:cBhvr>
                                        <p:cTn id="18" dur="2000"/>
                                        <p:tgtEl>
                                          <p:spTgt spid="115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p:bldP spid="1157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a:t>13.2 </a:t>
            </a:r>
            <a:r>
              <a:rPr lang="zh-CN" altLang="en-US"/>
              <a:t>杨氏干涉</a:t>
            </a:r>
          </a:p>
        </p:txBody>
      </p:sp>
      <p:sp>
        <p:nvSpPr>
          <p:cNvPr id="7" name="灯片编号占位符 4"/>
          <p:cNvSpPr>
            <a:spLocks noGrp="1"/>
          </p:cNvSpPr>
          <p:nvPr>
            <p:ph type="sldNum" sz="quarter" idx="12"/>
          </p:nvPr>
        </p:nvSpPr>
        <p:spPr/>
        <p:txBody>
          <a:bodyPr/>
          <a:lstStyle/>
          <a:p>
            <a:fld id="{C904F7F7-D970-4E6F-8F2D-E485E898C50D}" type="slidenum">
              <a:rPr lang="en-US" altLang="zh-CN"/>
              <a:pPr/>
              <a:t>30</a:t>
            </a:fld>
            <a:endParaRPr lang="en-US" altLang="zh-CN"/>
          </a:p>
        </p:txBody>
      </p:sp>
      <p:graphicFrame>
        <p:nvGraphicFramePr>
          <p:cNvPr id="138243" name="Object 3"/>
          <p:cNvGraphicFramePr>
            <a:graphicFrameLocks noChangeAspect="1"/>
          </p:cNvGraphicFramePr>
          <p:nvPr/>
        </p:nvGraphicFramePr>
        <p:xfrm>
          <a:off x="533242" y="1142842"/>
          <a:ext cx="7874000" cy="2605405"/>
        </p:xfrm>
        <a:graphic>
          <a:graphicData uri="http://schemas.openxmlformats.org/presentationml/2006/ole">
            <mc:AlternateContent xmlns:mc="http://schemas.openxmlformats.org/markup-compatibility/2006">
              <mc:Choice xmlns:v="urn:schemas-microsoft-com:vml" Requires="v">
                <p:oleObj name="文档" r:id="rId2" imgW="3972597" imgH="1315523" progId="Word.Document.8">
                  <p:embed/>
                </p:oleObj>
              </mc:Choice>
              <mc:Fallback>
                <p:oleObj name="文档" r:id="rId2" imgW="3972597" imgH="1315523" progId="Word.Document.8">
                  <p:embed/>
                  <p:pic>
                    <p:nvPicPr>
                      <p:cNvPr id="0" name="Picture 1" descr="image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42" y="1142842"/>
                        <a:ext cx="7874000" cy="2605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8244" name="Picture 4"/>
          <p:cNvPicPr>
            <a:picLocks noChangeAspect="1" noChangeArrowheads="1"/>
          </p:cNvPicPr>
          <p:nvPr/>
        </p:nvPicPr>
        <p:blipFill>
          <a:blip r:embed="rId4" cstate="print"/>
          <a:srcRect/>
          <a:stretch>
            <a:fillRect/>
          </a:stretch>
        </p:blipFill>
        <p:spPr bwMode="auto">
          <a:xfrm>
            <a:off x="1930400" y="3578225"/>
            <a:ext cx="4619625" cy="276383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a:t>13.2 </a:t>
            </a:r>
            <a:r>
              <a:rPr lang="zh-CN" altLang="en-US"/>
              <a:t>杨氏干涉</a:t>
            </a:r>
          </a:p>
        </p:txBody>
      </p:sp>
      <p:sp>
        <p:nvSpPr>
          <p:cNvPr id="7" name="灯片编号占位符 4"/>
          <p:cNvSpPr>
            <a:spLocks noGrp="1"/>
          </p:cNvSpPr>
          <p:nvPr>
            <p:ph type="sldNum" sz="quarter" idx="12"/>
          </p:nvPr>
        </p:nvSpPr>
        <p:spPr/>
        <p:txBody>
          <a:bodyPr/>
          <a:lstStyle/>
          <a:p>
            <a:fld id="{45274732-6B0B-47AC-8230-C3B517E948FE}" type="slidenum">
              <a:rPr lang="en-US" altLang="zh-CN"/>
              <a:pPr/>
              <a:t>31</a:t>
            </a:fld>
            <a:endParaRPr lang="en-US" altLang="zh-CN"/>
          </a:p>
        </p:txBody>
      </p:sp>
      <p:graphicFrame>
        <p:nvGraphicFramePr>
          <p:cNvPr id="144387" name="Object 3"/>
          <p:cNvGraphicFramePr>
            <a:graphicFrameLocks noChangeAspect="1"/>
          </p:cNvGraphicFramePr>
          <p:nvPr/>
        </p:nvGraphicFramePr>
        <p:xfrm>
          <a:off x="800100" y="1842135"/>
          <a:ext cx="7696200" cy="4216400"/>
        </p:xfrm>
        <a:graphic>
          <a:graphicData uri="http://schemas.openxmlformats.org/presentationml/2006/ole">
            <mc:AlternateContent xmlns:mc="http://schemas.openxmlformats.org/markup-compatibility/2006">
              <mc:Choice xmlns:v="urn:schemas-microsoft-com:vml" Requires="v">
                <p:oleObj name="文档" r:id="rId2" imgW="3854304" imgH="2112765" progId="Word.Document.8">
                  <p:embed/>
                </p:oleObj>
              </mc:Choice>
              <mc:Fallback>
                <p:oleObj name="文档" r:id="rId2" imgW="3854304" imgH="2112765" progId="Word.Document.8">
                  <p:embed/>
                  <p:pic>
                    <p:nvPicPr>
                      <p:cNvPr id="0" name="Picture 2" descr="image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842135"/>
                        <a:ext cx="7696200" cy="421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388" name="Text Box 4"/>
          <p:cNvSpPr txBox="1">
            <a:spLocks noChangeArrowheads="1"/>
          </p:cNvSpPr>
          <p:nvPr/>
        </p:nvSpPr>
        <p:spPr bwMode="auto">
          <a:xfrm>
            <a:off x="609600" y="1295400"/>
            <a:ext cx="936625" cy="457200"/>
          </a:xfrm>
          <a:prstGeom prst="rect">
            <a:avLst/>
          </a:prstGeom>
          <a:noFill/>
          <a:ln w="9525">
            <a:noFill/>
            <a:miter lim="800000"/>
          </a:ln>
          <a:effectLst/>
        </p:spPr>
        <p:txBody>
          <a:bodyPr>
            <a:spAutoFit/>
          </a:bodyPr>
          <a:lstStyle/>
          <a:p>
            <a:pPr>
              <a:spcBef>
                <a:spcPct val="50000"/>
              </a:spcBef>
            </a:pPr>
            <a:r>
              <a:rPr lang="zh-CN" altLang="en-US" sz="2400" dirty="0">
                <a:latin typeface="Arial" panose="020B0604020202020204" pitchFamily="34" charset="0"/>
              </a:rPr>
              <a:t>解</a:t>
            </a:r>
          </a:p>
        </p:txBody>
      </p:sp>
      <p:graphicFrame>
        <p:nvGraphicFramePr>
          <p:cNvPr id="136247" name="Object 55"/>
          <p:cNvGraphicFramePr>
            <a:graphicFrameLocks noChangeAspect="1"/>
          </p:cNvGraphicFramePr>
          <p:nvPr/>
        </p:nvGraphicFramePr>
        <p:xfrm>
          <a:off x="4142105" y="1127125"/>
          <a:ext cx="3011170" cy="805815"/>
        </p:xfrm>
        <a:graphic>
          <a:graphicData uri="http://schemas.openxmlformats.org/presentationml/2006/ole">
            <mc:AlternateContent xmlns:mc="http://schemas.openxmlformats.org/markup-compatibility/2006">
              <mc:Choice xmlns:v="urn:schemas-microsoft-com:vml" Requires="v">
                <p:oleObj name="公式" r:id="rId4" imgW="1498320" imgH="393480" progId="">
                  <p:embed/>
                </p:oleObj>
              </mc:Choice>
              <mc:Fallback>
                <p:oleObj name="公式" r:id="rId4" imgW="1498320" imgH="393480" progId="">
                  <p:embed/>
                  <p:pic>
                    <p:nvPicPr>
                      <p:cNvPr id="0" name="Picture 1" descr="image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2105" y="1127125"/>
                        <a:ext cx="3011170" cy="805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36247"/>
                                        </p:tgtEl>
                                        <p:attrNameLst>
                                          <p:attrName>style.visibility</p:attrName>
                                        </p:attrNameLst>
                                      </p:cBhvr>
                                      <p:to>
                                        <p:strVal val="visible"/>
                                      </p:to>
                                    </p:set>
                                    <p:animEffect transition="in" filter="box(out)">
                                      <p:cBhvr>
                                        <p:cTn id="7" dur="500"/>
                                        <p:tgtEl>
                                          <p:spTgt spid="13624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6247"/>
                                        </p:tgtEl>
                                        <p:attrNameLst>
                                          <p:attrName>style.visibility</p:attrName>
                                        </p:attrNameLst>
                                      </p:cBhvr>
                                      <p:to>
                                        <p:strVal val="visible"/>
                                      </p:to>
                                    </p:set>
                                    <p:anim calcmode="lin" valueType="num">
                                      <p:cBhvr additive="base">
                                        <p:cTn id="12" dur="500" fill="hold"/>
                                        <p:tgtEl>
                                          <p:spTgt spid="136247"/>
                                        </p:tgtEl>
                                        <p:attrNameLst>
                                          <p:attrName>ppt_x</p:attrName>
                                        </p:attrNameLst>
                                      </p:cBhvr>
                                      <p:tavLst>
                                        <p:tav tm="0">
                                          <p:val>
                                            <p:strVal val="#ppt_x"/>
                                          </p:val>
                                        </p:tav>
                                        <p:tav tm="100000">
                                          <p:val>
                                            <p:strVal val="#ppt_x"/>
                                          </p:val>
                                        </p:tav>
                                      </p:tavLst>
                                    </p:anim>
                                    <p:anim calcmode="lin" valueType="num">
                                      <p:cBhvr additive="base">
                                        <p:cTn id="13" dur="500" fill="hold"/>
                                        <p:tgtEl>
                                          <p:spTgt spid="1362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zh-CN"/>
              <a:t>13.2 </a:t>
            </a:r>
            <a:r>
              <a:rPr lang="zh-CN" altLang="en-US"/>
              <a:t>杨氏干涉</a:t>
            </a:r>
          </a:p>
        </p:txBody>
      </p:sp>
      <p:sp>
        <p:nvSpPr>
          <p:cNvPr id="9" name="灯片编号占位符 4"/>
          <p:cNvSpPr>
            <a:spLocks noGrp="1"/>
          </p:cNvSpPr>
          <p:nvPr>
            <p:ph type="sldNum" sz="quarter" idx="12"/>
          </p:nvPr>
        </p:nvSpPr>
        <p:spPr/>
        <p:txBody>
          <a:bodyPr/>
          <a:lstStyle/>
          <a:p>
            <a:fld id="{73F17905-5722-454B-BA56-337FC6EE9EF8}" type="slidenum">
              <a:rPr lang="en-US" altLang="zh-CN"/>
              <a:pPr/>
              <a:t>32</a:t>
            </a:fld>
            <a:endParaRPr lang="en-US" altLang="zh-CN"/>
          </a:p>
        </p:txBody>
      </p:sp>
      <p:pic>
        <p:nvPicPr>
          <p:cNvPr id="156676" name="Picture 4"/>
          <p:cNvPicPr>
            <a:picLocks noChangeAspect="1" noChangeArrowheads="1"/>
          </p:cNvPicPr>
          <p:nvPr/>
        </p:nvPicPr>
        <p:blipFill>
          <a:blip r:embed="rId2" cstate="print"/>
          <a:srcRect/>
          <a:stretch>
            <a:fillRect/>
          </a:stretch>
        </p:blipFill>
        <p:spPr bwMode="auto">
          <a:xfrm>
            <a:off x="7010400" y="3048000"/>
            <a:ext cx="1511300" cy="1727200"/>
          </a:xfrm>
          <a:prstGeom prst="rect">
            <a:avLst/>
          </a:prstGeom>
          <a:noFill/>
        </p:spPr>
      </p:pic>
      <p:pic>
        <p:nvPicPr>
          <p:cNvPr id="156677" name="Picture 5"/>
          <p:cNvPicPr>
            <a:picLocks noChangeAspect="1" noChangeArrowheads="1"/>
          </p:cNvPicPr>
          <p:nvPr/>
        </p:nvPicPr>
        <p:blipFill>
          <a:blip r:embed="rId3" cstate="print"/>
          <a:srcRect/>
          <a:stretch>
            <a:fillRect/>
          </a:stretch>
        </p:blipFill>
        <p:spPr bwMode="auto">
          <a:xfrm>
            <a:off x="747713" y="1524000"/>
            <a:ext cx="6337300" cy="3735388"/>
          </a:xfrm>
          <a:prstGeom prst="rect">
            <a:avLst/>
          </a:prstGeom>
          <a:noFill/>
          <a:ln w="9525">
            <a:noFill/>
            <a:miter lim="800000"/>
            <a:headEnd/>
            <a:tailEnd/>
          </a:ln>
          <a:effectLst/>
        </p:spPr>
      </p:pic>
      <p:sp>
        <p:nvSpPr>
          <p:cNvPr id="156678" name="Text Box 6"/>
          <p:cNvSpPr txBox="1">
            <a:spLocks noChangeArrowheads="1"/>
          </p:cNvSpPr>
          <p:nvPr/>
        </p:nvSpPr>
        <p:spPr bwMode="auto">
          <a:xfrm>
            <a:off x="1295400" y="5562600"/>
            <a:ext cx="5976938" cy="457200"/>
          </a:xfrm>
          <a:prstGeom prst="rect">
            <a:avLst/>
          </a:prstGeom>
          <a:noFill/>
          <a:ln w="9525" algn="ctr">
            <a:noFill/>
            <a:miter lim="800000"/>
          </a:ln>
          <a:effectLst/>
        </p:spPr>
        <p:txBody>
          <a:bodyPr>
            <a:spAutoFit/>
          </a:bodyPr>
          <a:lstStyle/>
          <a:p>
            <a:pPr>
              <a:spcBef>
                <a:spcPct val="50000"/>
              </a:spcBef>
            </a:pPr>
            <a:r>
              <a:rPr kumimoji="1" lang="zh-CN" altLang="en-US" sz="2400" dirty="0"/>
              <a:t>等效于虚光源和发出的相干光的干涉</a:t>
            </a:r>
          </a:p>
        </p:txBody>
      </p:sp>
      <p:sp>
        <p:nvSpPr>
          <p:cNvPr id="156679" name="Rectangle 7"/>
          <p:cNvSpPr>
            <a:spLocks noChangeArrowheads="1"/>
          </p:cNvSpPr>
          <p:nvPr/>
        </p:nvSpPr>
        <p:spPr bwMode="auto">
          <a:xfrm>
            <a:off x="457200" y="1143000"/>
            <a:ext cx="23622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菲涅尔双镜实验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6677"/>
                                        </p:tgtEl>
                                        <p:attrNameLst>
                                          <p:attrName>style.visibility</p:attrName>
                                        </p:attrNameLst>
                                      </p:cBhvr>
                                      <p:to>
                                        <p:strVal val="visible"/>
                                      </p:to>
                                    </p:set>
                                    <p:animEffect transition="in" filter="slide(fromBottom)">
                                      <p:cBhvr>
                                        <p:cTn id="7" dur="500"/>
                                        <p:tgtEl>
                                          <p:spTgt spid="15667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56676"/>
                                        </p:tgtEl>
                                        <p:attrNameLst>
                                          <p:attrName>style.visibility</p:attrName>
                                        </p:attrNameLst>
                                      </p:cBhvr>
                                      <p:to>
                                        <p:strVal val="visible"/>
                                      </p:to>
                                    </p:set>
                                    <p:anim calcmode="lin" valueType="num">
                                      <p:cBhvr>
                                        <p:cTn id="12" dur="500" fill="hold"/>
                                        <p:tgtEl>
                                          <p:spTgt spid="156676"/>
                                        </p:tgtEl>
                                        <p:attrNameLst>
                                          <p:attrName>ppt_w</p:attrName>
                                        </p:attrNameLst>
                                      </p:cBhvr>
                                      <p:tavLst>
                                        <p:tav tm="0">
                                          <p:val>
                                            <p:fltVal val="0"/>
                                          </p:val>
                                        </p:tav>
                                        <p:tav tm="100000">
                                          <p:val>
                                            <p:strVal val="#ppt_w"/>
                                          </p:val>
                                        </p:tav>
                                      </p:tavLst>
                                    </p:anim>
                                    <p:anim calcmode="lin" valueType="num">
                                      <p:cBhvr>
                                        <p:cTn id="13" dur="500" fill="hold"/>
                                        <p:tgtEl>
                                          <p:spTgt spid="156676"/>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56678"/>
                                        </p:tgtEl>
                                        <p:attrNameLst>
                                          <p:attrName>style.visibility</p:attrName>
                                        </p:attrNameLst>
                                      </p:cBhvr>
                                      <p:to>
                                        <p:strVal val="visible"/>
                                      </p:to>
                                    </p:set>
                                    <p:anim calcmode="lin" valueType="num">
                                      <p:cBhvr additive="base">
                                        <p:cTn id="18" dur="500" fill="hold"/>
                                        <p:tgtEl>
                                          <p:spTgt spid="156678"/>
                                        </p:tgtEl>
                                        <p:attrNameLst>
                                          <p:attrName>ppt_x</p:attrName>
                                        </p:attrNameLst>
                                      </p:cBhvr>
                                      <p:tavLst>
                                        <p:tav tm="0">
                                          <p:val>
                                            <p:strVal val="1+#ppt_w/2"/>
                                          </p:val>
                                        </p:tav>
                                        <p:tav tm="100000">
                                          <p:val>
                                            <p:strVal val="#ppt_x"/>
                                          </p:val>
                                        </p:tav>
                                      </p:tavLst>
                                    </p:anim>
                                    <p:anim calcmode="lin" valueType="num">
                                      <p:cBhvr additive="base">
                                        <p:cTn id="19" dur="500" fill="hold"/>
                                        <p:tgtEl>
                                          <p:spTgt spid="1566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a:t>13.2 </a:t>
            </a:r>
            <a:r>
              <a:rPr lang="zh-CN" altLang="en-US"/>
              <a:t>杨氏干涉</a:t>
            </a:r>
          </a:p>
        </p:txBody>
      </p:sp>
      <p:sp>
        <p:nvSpPr>
          <p:cNvPr id="7" name="灯片编号占位符 4"/>
          <p:cNvSpPr>
            <a:spLocks noGrp="1"/>
          </p:cNvSpPr>
          <p:nvPr>
            <p:ph type="sldNum" sz="quarter" idx="12"/>
          </p:nvPr>
        </p:nvSpPr>
        <p:spPr/>
        <p:txBody>
          <a:bodyPr/>
          <a:lstStyle/>
          <a:p>
            <a:fld id="{052EDFD8-741F-457B-83AD-17912A565D38}" type="slidenum">
              <a:rPr lang="en-US" altLang="zh-CN"/>
              <a:pPr/>
              <a:t>33</a:t>
            </a:fld>
            <a:endParaRPr lang="en-US" altLang="zh-CN"/>
          </a:p>
        </p:txBody>
      </p:sp>
      <p:pic>
        <p:nvPicPr>
          <p:cNvPr id="157700" name="Picture 4"/>
          <p:cNvPicPr>
            <a:picLocks noChangeAspect="1" noChangeArrowheads="1"/>
          </p:cNvPicPr>
          <p:nvPr/>
        </p:nvPicPr>
        <p:blipFill>
          <a:blip r:embed="rId3" cstate="print"/>
          <a:srcRect/>
          <a:stretch>
            <a:fillRect/>
          </a:stretch>
        </p:blipFill>
        <p:spPr bwMode="auto">
          <a:xfrm>
            <a:off x="7675563" y="2533650"/>
            <a:ext cx="1008062" cy="2952750"/>
          </a:xfrm>
          <a:prstGeom prst="rect">
            <a:avLst/>
          </a:prstGeom>
          <a:noFill/>
        </p:spPr>
      </p:pic>
      <p:sp>
        <p:nvSpPr>
          <p:cNvPr id="157701" name="Rectangle 5"/>
          <p:cNvSpPr>
            <a:spLocks noChangeArrowheads="1"/>
          </p:cNvSpPr>
          <p:nvPr/>
        </p:nvSpPr>
        <p:spPr bwMode="auto">
          <a:xfrm>
            <a:off x="457200" y="1143000"/>
            <a:ext cx="23622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菲涅尔双镜实验</a:t>
            </a:r>
          </a:p>
        </p:txBody>
      </p:sp>
    </p:spTree>
    <p:controls>
      <mc:AlternateContent xmlns:mc="http://schemas.openxmlformats.org/markup-compatibility/2006">
        <mc:Choice xmlns:v="urn:schemas-microsoft-com:vml" Requires="v">
          <p:control r:id="rId1" imgW="6769638" imgH="3811540"/>
        </mc:Choice>
        <mc:Fallback>
          <p:control r:id="rId1" imgW="6769638" imgH="3811540">
            <p:pic>
              <p:nvPicPr>
                <p:cNvPr id="2" name="ShockwaveFlash1"/>
                <p:cNvPicPr>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6769100" cy="381158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7700"/>
                                        </p:tgtEl>
                                        <p:attrNameLst>
                                          <p:attrName>style.visibility</p:attrName>
                                        </p:attrNameLst>
                                      </p:cBhvr>
                                      <p:to>
                                        <p:strVal val="visible"/>
                                      </p:to>
                                    </p:set>
                                    <p:anim calcmode="lin" valueType="num">
                                      <p:cBhvr>
                                        <p:cTn id="7" dur="500" fill="hold"/>
                                        <p:tgtEl>
                                          <p:spTgt spid="157700"/>
                                        </p:tgtEl>
                                        <p:attrNameLst>
                                          <p:attrName>ppt_w</p:attrName>
                                        </p:attrNameLst>
                                      </p:cBhvr>
                                      <p:tavLst>
                                        <p:tav tm="0">
                                          <p:val>
                                            <p:fltVal val="0"/>
                                          </p:val>
                                        </p:tav>
                                        <p:tav tm="100000">
                                          <p:val>
                                            <p:strVal val="#ppt_w"/>
                                          </p:val>
                                        </p:tav>
                                      </p:tavLst>
                                    </p:anim>
                                    <p:anim calcmode="lin" valueType="num">
                                      <p:cBhvr>
                                        <p:cTn id="8" dur="500" fill="hold"/>
                                        <p:tgtEl>
                                          <p:spTgt spid="1577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a:t>13.2 </a:t>
            </a:r>
            <a:r>
              <a:rPr lang="zh-CN" altLang="en-US"/>
              <a:t>杨氏干涉</a:t>
            </a:r>
          </a:p>
        </p:txBody>
      </p:sp>
      <p:sp>
        <p:nvSpPr>
          <p:cNvPr id="21" name="灯片编号占位符 4"/>
          <p:cNvSpPr>
            <a:spLocks noGrp="1"/>
          </p:cNvSpPr>
          <p:nvPr>
            <p:ph type="sldNum" sz="quarter" idx="12"/>
          </p:nvPr>
        </p:nvSpPr>
        <p:spPr/>
        <p:txBody>
          <a:bodyPr/>
          <a:lstStyle/>
          <a:p>
            <a:fld id="{FACFD431-324B-44F8-91B9-429D9022A796}" type="slidenum">
              <a:rPr lang="en-US" altLang="zh-CN"/>
              <a:pPr/>
              <a:t>34</a:t>
            </a:fld>
            <a:endParaRPr lang="en-US" altLang="zh-CN"/>
          </a:p>
        </p:txBody>
      </p:sp>
      <p:sp>
        <p:nvSpPr>
          <p:cNvPr id="158724" name="Rectangle 4"/>
          <p:cNvSpPr>
            <a:spLocks noChangeArrowheads="1"/>
          </p:cNvSpPr>
          <p:nvPr/>
        </p:nvSpPr>
        <p:spPr bwMode="auto">
          <a:xfrm>
            <a:off x="457200" y="1143000"/>
            <a:ext cx="10668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洛埃镜</a:t>
            </a:r>
          </a:p>
        </p:txBody>
      </p:sp>
      <p:sp>
        <p:nvSpPr>
          <p:cNvPr id="158725" name="Text Box 5"/>
          <p:cNvSpPr txBox="1">
            <a:spLocks noChangeArrowheads="1"/>
          </p:cNvSpPr>
          <p:nvPr/>
        </p:nvSpPr>
        <p:spPr bwMode="auto">
          <a:xfrm>
            <a:off x="2133600" y="1219200"/>
            <a:ext cx="3886200" cy="457200"/>
          </a:xfrm>
          <a:prstGeom prst="rect">
            <a:avLst/>
          </a:prstGeom>
          <a:noFill/>
          <a:ln w="9525" algn="ctr">
            <a:noFill/>
            <a:miter lim="800000"/>
          </a:ln>
          <a:effectLst/>
        </p:spPr>
        <p:txBody>
          <a:bodyPr>
            <a:spAutoFit/>
          </a:bodyPr>
          <a:lstStyle/>
          <a:p>
            <a:pPr>
              <a:spcBef>
                <a:spcPct val="50000"/>
              </a:spcBef>
            </a:pPr>
            <a:r>
              <a:rPr kumimoji="1" lang="en-US" altLang="zh-CN" sz="2400"/>
              <a:t>P</a:t>
            </a:r>
            <a:r>
              <a:rPr kumimoji="1" lang="zh-CN" altLang="en-US" sz="2400"/>
              <a:t>处为暗条纹</a:t>
            </a:r>
            <a:r>
              <a:rPr kumimoji="1" lang="en-US" altLang="zh-CN" sz="2400"/>
              <a:t>!</a:t>
            </a:r>
          </a:p>
        </p:txBody>
      </p:sp>
      <p:sp>
        <p:nvSpPr>
          <p:cNvPr id="158726" name="Rectangle 6"/>
          <p:cNvSpPr>
            <a:spLocks noChangeArrowheads="1"/>
          </p:cNvSpPr>
          <p:nvPr/>
        </p:nvSpPr>
        <p:spPr bwMode="auto">
          <a:xfrm>
            <a:off x="685800" y="1784350"/>
            <a:ext cx="7704138" cy="1187450"/>
          </a:xfrm>
          <a:prstGeom prst="rect">
            <a:avLst/>
          </a:prstGeom>
          <a:noFill/>
          <a:ln w="9525" algn="ctr">
            <a:noFill/>
            <a:miter lim="800000"/>
          </a:ln>
          <a:effectLst/>
        </p:spPr>
        <p:txBody>
          <a:bodyPr>
            <a:spAutoFit/>
          </a:bodyPr>
          <a:lstStyle/>
          <a:p>
            <a:pPr>
              <a:spcBef>
                <a:spcPct val="50000"/>
              </a:spcBef>
            </a:pPr>
            <a:r>
              <a:rPr kumimoji="1" lang="zh-CN" altLang="en-US" sz="2400">
                <a:solidFill>
                  <a:srgbClr val="0000CC"/>
                </a:solidFill>
              </a:rPr>
              <a:t>半波损失</a:t>
            </a:r>
            <a:r>
              <a:rPr kumimoji="1" lang="zh-CN" altLang="en-US" sz="2400"/>
              <a:t>：当光线从光疏媒质入射到光疏媒质与光密媒质的界面而产生反射时，在反射过程中产生了</a:t>
            </a:r>
            <a:r>
              <a:rPr kumimoji="1" lang="zh-CN" altLang="en-US" sz="2400">
                <a:sym typeface="Symbol" panose="05050102010706020507" pitchFamily="18" charset="2"/>
              </a:rPr>
              <a:t></a:t>
            </a:r>
            <a:r>
              <a:rPr kumimoji="1" lang="zh-CN" altLang="en-US" sz="2400"/>
              <a:t>的位相突变，或产生</a:t>
            </a:r>
            <a:r>
              <a:rPr kumimoji="1" lang="zh-CN" altLang="en-US" sz="2400">
                <a:sym typeface="Symbol" panose="05050102010706020507" pitchFamily="18" charset="2"/>
              </a:rPr>
              <a:t></a:t>
            </a:r>
            <a:r>
              <a:rPr kumimoji="1" lang="en-US" altLang="zh-CN" sz="2400"/>
              <a:t>/2</a:t>
            </a:r>
            <a:r>
              <a:rPr kumimoji="1" lang="zh-CN" altLang="en-US" sz="2400">
                <a:sym typeface="Symbol" panose="05050102010706020507" pitchFamily="18" charset="2"/>
              </a:rPr>
              <a:t>的附加光程。</a:t>
            </a:r>
          </a:p>
        </p:txBody>
      </p:sp>
      <p:grpSp>
        <p:nvGrpSpPr>
          <p:cNvPr id="158727" name="Group 7"/>
          <p:cNvGrpSpPr/>
          <p:nvPr/>
        </p:nvGrpSpPr>
        <p:grpSpPr bwMode="auto">
          <a:xfrm>
            <a:off x="762000" y="3124200"/>
            <a:ext cx="5214938" cy="2741613"/>
            <a:chOff x="431" y="1959"/>
            <a:chExt cx="3285" cy="1727"/>
          </a:xfrm>
        </p:grpSpPr>
        <p:pic>
          <p:nvPicPr>
            <p:cNvPr id="158728" name="Picture 8"/>
            <p:cNvPicPr>
              <a:picLocks noChangeAspect="1" noChangeArrowheads="1"/>
            </p:cNvPicPr>
            <p:nvPr/>
          </p:nvPicPr>
          <p:blipFill>
            <a:blip r:embed="rId2" cstate="print"/>
            <a:srcRect/>
            <a:stretch>
              <a:fillRect/>
            </a:stretch>
          </p:blipFill>
          <p:spPr bwMode="auto">
            <a:xfrm>
              <a:off x="431" y="1959"/>
              <a:ext cx="2948" cy="1727"/>
            </a:xfrm>
            <a:prstGeom prst="rect">
              <a:avLst/>
            </a:prstGeom>
            <a:noFill/>
            <a:ln w="9525">
              <a:noFill/>
              <a:miter lim="800000"/>
              <a:headEnd/>
              <a:tailEnd/>
            </a:ln>
            <a:effectLst/>
          </p:spPr>
        </p:pic>
        <p:pic>
          <p:nvPicPr>
            <p:cNvPr id="158729" name="Picture 9"/>
            <p:cNvPicPr>
              <a:picLocks noChangeAspect="1" noChangeArrowheads="1"/>
            </p:cNvPicPr>
            <p:nvPr/>
          </p:nvPicPr>
          <p:blipFill>
            <a:blip r:embed="rId3" cstate="print"/>
            <a:srcRect/>
            <a:stretch>
              <a:fillRect/>
            </a:stretch>
          </p:blipFill>
          <p:spPr bwMode="auto">
            <a:xfrm>
              <a:off x="3243" y="2432"/>
              <a:ext cx="473" cy="816"/>
            </a:xfrm>
            <a:prstGeom prst="rect">
              <a:avLst/>
            </a:prstGeom>
            <a:noFill/>
          </p:spPr>
        </p:pic>
      </p:grpSp>
      <p:grpSp>
        <p:nvGrpSpPr>
          <p:cNvPr id="158730" name="Group 10"/>
          <p:cNvGrpSpPr/>
          <p:nvPr/>
        </p:nvGrpSpPr>
        <p:grpSpPr bwMode="auto">
          <a:xfrm>
            <a:off x="6445250" y="3429000"/>
            <a:ext cx="2089150" cy="2736850"/>
            <a:chOff x="4059" y="2160"/>
            <a:chExt cx="1316" cy="1724"/>
          </a:xfrm>
        </p:grpSpPr>
        <p:sp>
          <p:nvSpPr>
            <p:cNvPr id="158731" name="Rectangle 11" descr="5%"/>
            <p:cNvSpPr>
              <a:spLocks noChangeArrowheads="1"/>
            </p:cNvSpPr>
            <p:nvPr/>
          </p:nvSpPr>
          <p:spPr bwMode="auto">
            <a:xfrm>
              <a:off x="4059" y="3022"/>
              <a:ext cx="1316" cy="862"/>
            </a:xfrm>
            <a:prstGeom prst="rect">
              <a:avLst/>
            </a:prstGeom>
            <a:pattFill prst="pct5">
              <a:fgClr>
                <a:srgbClr val="FF0000"/>
              </a:fgClr>
              <a:bgClr>
                <a:schemeClr val="bg1"/>
              </a:bgClr>
            </a:pattFill>
            <a:ln w="19050">
              <a:noFill/>
              <a:miter lim="800000"/>
              <a:tailEnd type="none" w="sm" len="lg"/>
            </a:ln>
            <a:effectLst/>
          </p:spPr>
          <p:txBody>
            <a:bodyPr lIns="90000" tIns="46800" rIns="90000" bIns="46800" anchor="ctr">
              <a:spAutoFit/>
            </a:bodyPr>
            <a:lstStyle/>
            <a:p>
              <a:endParaRPr lang="zh-CN" altLang="en-US"/>
            </a:p>
          </p:txBody>
        </p:sp>
        <p:sp>
          <p:nvSpPr>
            <p:cNvPr id="158732" name="Rectangle 12" descr="5%"/>
            <p:cNvSpPr>
              <a:spLocks noChangeArrowheads="1"/>
            </p:cNvSpPr>
            <p:nvPr/>
          </p:nvSpPr>
          <p:spPr bwMode="auto">
            <a:xfrm>
              <a:off x="4059" y="2160"/>
              <a:ext cx="1316" cy="862"/>
            </a:xfrm>
            <a:prstGeom prst="rect">
              <a:avLst/>
            </a:prstGeom>
            <a:pattFill prst="pct5">
              <a:fgClr>
                <a:srgbClr val="008080"/>
              </a:fgClr>
              <a:bgClr>
                <a:schemeClr val="bg1"/>
              </a:bgClr>
            </a:pattFill>
            <a:ln w="19050">
              <a:noFill/>
              <a:miter lim="800000"/>
              <a:tailEnd type="none" w="sm" len="lg"/>
            </a:ln>
            <a:effectLst/>
          </p:spPr>
          <p:txBody>
            <a:bodyPr lIns="90000" tIns="46800" rIns="90000" bIns="46800" anchor="ctr">
              <a:spAutoFit/>
            </a:bodyPr>
            <a:lstStyle/>
            <a:p>
              <a:endParaRPr lang="zh-CN" altLang="en-US"/>
            </a:p>
          </p:txBody>
        </p:sp>
        <p:sp>
          <p:nvSpPr>
            <p:cNvPr id="158733" name="Line 13"/>
            <p:cNvSpPr>
              <a:spLocks noChangeShapeType="1"/>
            </p:cNvSpPr>
            <p:nvPr/>
          </p:nvSpPr>
          <p:spPr bwMode="auto">
            <a:xfrm>
              <a:off x="4059" y="3022"/>
              <a:ext cx="1290" cy="4"/>
            </a:xfrm>
            <a:prstGeom prst="line">
              <a:avLst/>
            </a:prstGeom>
            <a:noFill/>
            <a:ln w="19050">
              <a:solidFill>
                <a:srgbClr val="000066"/>
              </a:solidFill>
              <a:round/>
              <a:tailEnd type="none" w="sm" len="lg"/>
            </a:ln>
            <a:effectLst/>
          </p:spPr>
          <p:txBody>
            <a:bodyPr lIns="90000" tIns="46800" rIns="90000" bIns="46800">
              <a:spAutoFit/>
            </a:bodyPr>
            <a:lstStyle/>
            <a:p>
              <a:endParaRPr lang="zh-CN" altLang="en-US"/>
            </a:p>
          </p:txBody>
        </p:sp>
        <p:sp>
          <p:nvSpPr>
            <p:cNvPr id="158734" name="Line 14"/>
            <p:cNvSpPr>
              <a:spLocks noChangeShapeType="1"/>
            </p:cNvSpPr>
            <p:nvPr/>
          </p:nvSpPr>
          <p:spPr bwMode="auto">
            <a:xfrm>
              <a:off x="4078" y="2423"/>
              <a:ext cx="635" cy="590"/>
            </a:xfrm>
            <a:prstGeom prst="line">
              <a:avLst/>
            </a:prstGeom>
            <a:noFill/>
            <a:ln w="19050">
              <a:solidFill>
                <a:srgbClr val="FF0000"/>
              </a:solidFill>
              <a:round/>
              <a:tailEnd type="none" w="sm" len="lg"/>
            </a:ln>
            <a:effectLst/>
          </p:spPr>
          <p:txBody>
            <a:bodyPr lIns="90000" tIns="46800" rIns="90000" bIns="46800">
              <a:spAutoFit/>
            </a:bodyPr>
            <a:lstStyle/>
            <a:p>
              <a:endParaRPr lang="zh-CN" altLang="en-US"/>
            </a:p>
          </p:txBody>
        </p:sp>
        <p:sp>
          <p:nvSpPr>
            <p:cNvPr id="158735" name="Line 15"/>
            <p:cNvSpPr>
              <a:spLocks noChangeShapeType="1"/>
            </p:cNvSpPr>
            <p:nvPr/>
          </p:nvSpPr>
          <p:spPr bwMode="auto">
            <a:xfrm flipV="1">
              <a:off x="4713" y="2432"/>
              <a:ext cx="589" cy="590"/>
            </a:xfrm>
            <a:prstGeom prst="line">
              <a:avLst/>
            </a:prstGeom>
            <a:noFill/>
            <a:ln w="19050">
              <a:solidFill>
                <a:srgbClr val="FF0000"/>
              </a:solidFill>
              <a:round/>
              <a:tailEnd type="none" w="sm" len="lg"/>
            </a:ln>
            <a:effectLst/>
          </p:spPr>
          <p:txBody>
            <a:bodyPr lIns="90000" tIns="46800" rIns="90000" bIns="46800">
              <a:spAutoFit/>
            </a:bodyPr>
            <a:lstStyle/>
            <a:p>
              <a:endParaRPr lang="zh-CN" altLang="en-US"/>
            </a:p>
          </p:txBody>
        </p:sp>
        <p:sp>
          <p:nvSpPr>
            <p:cNvPr id="158736" name="Line 16"/>
            <p:cNvSpPr>
              <a:spLocks noChangeShapeType="1"/>
            </p:cNvSpPr>
            <p:nvPr/>
          </p:nvSpPr>
          <p:spPr bwMode="auto">
            <a:xfrm>
              <a:off x="4389" y="2706"/>
              <a:ext cx="79" cy="80"/>
            </a:xfrm>
            <a:prstGeom prst="line">
              <a:avLst/>
            </a:prstGeom>
            <a:noFill/>
            <a:ln w="19050">
              <a:solidFill>
                <a:srgbClr val="FF0000"/>
              </a:solidFill>
              <a:round/>
              <a:tailEnd type="triangle" w="sm" len="lg"/>
            </a:ln>
            <a:effectLst/>
          </p:spPr>
          <p:txBody>
            <a:bodyPr lIns="90000" tIns="46800" rIns="90000" bIns="46800">
              <a:spAutoFit/>
            </a:bodyPr>
            <a:lstStyle/>
            <a:p>
              <a:endParaRPr lang="zh-CN" altLang="en-US"/>
            </a:p>
          </p:txBody>
        </p:sp>
        <p:sp>
          <p:nvSpPr>
            <p:cNvPr id="158737" name="Line 17"/>
            <p:cNvSpPr>
              <a:spLocks noChangeShapeType="1"/>
            </p:cNvSpPr>
            <p:nvPr/>
          </p:nvSpPr>
          <p:spPr bwMode="auto">
            <a:xfrm flipV="1">
              <a:off x="5001" y="2661"/>
              <a:ext cx="73" cy="73"/>
            </a:xfrm>
            <a:prstGeom prst="line">
              <a:avLst/>
            </a:prstGeom>
            <a:noFill/>
            <a:ln w="19050">
              <a:solidFill>
                <a:srgbClr val="FF0000"/>
              </a:solidFill>
              <a:round/>
              <a:tailEnd type="triangle" w="sm" len="lg"/>
            </a:ln>
            <a:effectLst/>
          </p:spPr>
          <p:txBody>
            <a:bodyPr lIns="90000" tIns="46800" rIns="90000" bIns="46800">
              <a:spAutoFit/>
            </a:bodyPr>
            <a:lstStyle/>
            <a:p>
              <a:endParaRPr lang="zh-CN" altLang="en-US"/>
            </a:p>
          </p:txBody>
        </p:sp>
        <p:sp>
          <p:nvSpPr>
            <p:cNvPr id="158738" name="Text Box 18"/>
            <p:cNvSpPr txBox="1">
              <a:spLocks noChangeArrowheads="1"/>
            </p:cNvSpPr>
            <p:nvPr/>
          </p:nvSpPr>
          <p:spPr bwMode="auto">
            <a:xfrm>
              <a:off x="4286" y="2326"/>
              <a:ext cx="998" cy="288"/>
            </a:xfrm>
            <a:prstGeom prst="rect">
              <a:avLst/>
            </a:prstGeom>
            <a:noFill/>
            <a:ln w="19050">
              <a:noFill/>
              <a:miter lim="800000"/>
              <a:tailEnd type="none" w="sm" len="lg"/>
            </a:ln>
            <a:effectLst/>
          </p:spPr>
          <p:txBody>
            <a:bodyPr lIns="90000" tIns="46800" rIns="90000" bIns="46800">
              <a:spAutoFit/>
            </a:bodyPr>
            <a:lstStyle/>
            <a:p>
              <a:pPr>
                <a:spcBef>
                  <a:spcPct val="50000"/>
                </a:spcBef>
              </a:pPr>
              <a:r>
                <a:rPr lang="zh-CN" altLang="en-US" sz="2400">
                  <a:solidFill>
                    <a:srgbClr val="000066"/>
                  </a:solidFill>
                  <a:latin typeface="Arial" panose="020B0604020202020204" pitchFamily="34" charset="0"/>
                </a:rPr>
                <a:t>光疏媒质</a:t>
              </a:r>
            </a:p>
          </p:txBody>
        </p:sp>
        <p:sp>
          <p:nvSpPr>
            <p:cNvPr id="158739" name="Text Box 19"/>
            <p:cNvSpPr txBox="1">
              <a:spLocks noChangeArrowheads="1"/>
            </p:cNvSpPr>
            <p:nvPr/>
          </p:nvSpPr>
          <p:spPr bwMode="auto">
            <a:xfrm>
              <a:off x="4287" y="3203"/>
              <a:ext cx="952" cy="288"/>
            </a:xfrm>
            <a:prstGeom prst="rect">
              <a:avLst/>
            </a:prstGeom>
            <a:noFill/>
            <a:ln w="19050">
              <a:noFill/>
              <a:miter lim="800000"/>
              <a:tailEnd type="none" w="sm" len="lg"/>
            </a:ln>
            <a:effectLst/>
          </p:spPr>
          <p:txBody>
            <a:bodyPr lIns="90000" tIns="46800" rIns="90000" bIns="46800">
              <a:spAutoFit/>
            </a:bodyPr>
            <a:lstStyle/>
            <a:p>
              <a:pPr>
                <a:spcBef>
                  <a:spcPct val="50000"/>
                </a:spcBef>
              </a:pPr>
              <a:r>
                <a:rPr lang="zh-CN" altLang="en-US" sz="2400">
                  <a:solidFill>
                    <a:srgbClr val="000066"/>
                  </a:solidFill>
                  <a:latin typeface="Arial" panose="020B0604020202020204" pitchFamily="34" charset="0"/>
                </a:rPr>
                <a:t>光密媒质</a:t>
              </a:r>
            </a:p>
          </p:txBody>
        </p:sp>
      </p:grpSp>
      <p:sp>
        <p:nvSpPr>
          <p:cNvPr id="2" name="文本框 1"/>
          <p:cNvSpPr txBox="1"/>
          <p:nvPr/>
        </p:nvSpPr>
        <p:spPr>
          <a:xfrm>
            <a:off x="838200" y="5922645"/>
            <a:ext cx="5960745" cy="706755"/>
          </a:xfrm>
          <a:prstGeom prst="rect">
            <a:avLst/>
          </a:prstGeom>
          <a:noFill/>
        </p:spPr>
        <p:txBody>
          <a:bodyPr wrap="square" rtlCol="0">
            <a:spAutoFit/>
          </a:bodyPr>
          <a:lstStyle/>
          <a:p>
            <a:r>
              <a:rPr lang="zh-CN" altLang="en-US" sz="2000" b="1" dirty="0"/>
              <a:t>注意：反射光有半波损失透射光没有半波损失！！！</a:t>
            </a:r>
          </a:p>
          <a:p>
            <a:r>
              <a:rPr lang="zh-CN" altLang="en-US" sz="2000" b="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58726"/>
                                        </p:tgtEl>
                                        <p:attrNameLst>
                                          <p:attrName>style.visibility</p:attrName>
                                        </p:attrNameLst>
                                      </p:cBhvr>
                                      <p:to>
                                        <p:strVal val="visible"/>
                                      </p:to>
                                    </p:set>
                                    <p:animEffect transition="in" filter="strips(downRight)">
                                      <p:cBhvr>
                                        <p:cTn id="11" dur="500"/>
                                        <p:tgtEl>
                                          <p:spTgt spid="158726"/>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158730"/>
                                        </p:tgtEl>
                                        <p:attrNameLst>
                                          <p:attrName>style.visibility</p:attrName>
                                        </p:attrNameLst>
                                      </p:cBhvr>
                                      <p:to>
                                        <p:strVal val="visible"/>
                                      </p:to>
                                    </p:set>
                                    <p:anim calcmode="lin" valueType="num">
                                      <p:cBhvr>
                                        <p:cTn id="16" dur="500" fill="hold"/>
                                        <p:tgtEl>
                                          <p:spTgt spid="158730"/>
                                        </p:tgtEl>
                                        <p:attrNameLst>
                                          <p:attrName>ppt_w</p:attrName>
                                        </p:attrNameLst>
                                      </p:cBhvr>
                                      <p:tavLst>
                                        <p:tav tm="0">
                                          <p:val>
                                            <p:fltVal val="0"/>
                                          </p:val>
                                        </p:tav>
                                        <p:tav tm="100000">
                                          <p:val>
                                            <p:strVal val="#ppt_w"/>
                                          </p:val>
                                        </p:tav>
                                      </p:tavLst>
                                    </p:anim>
                                    <p:anim calcmode="lin" valueType="num">
                                      <p:cBhvr>
                                        <p:cTn id="17" dur="500" fill="hold"/>
                                        <p:tgtEl>
                                          <p:spTgt spid="158730"/>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autoUpdateAnimBg="0"/>
      <p:bldP spid="158726"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a:t>13.2 </a:t>
            </a:r>
            <a:r>
              <a:rPr lang="zh-CN" altLang="en-US"/>
              <a:t>杨氏干涉</a:t>
            </a:r>
          </a:p>
        </p:txBody>
      </p:sp>
      <p:sp>
        <p:nvSpPr>
          <p:cNvPr id="6" name="灯片编号占位符 4"/>
          <p:cNvSpPr>
            <a:spLocks noGrp="1"/>
          </p:cNvSpPr>
          <p:nvPr>
            <p:ph type="sldNum" sz="quarter" idx="12"/>
          </p:nvPr>
        </p:nvSpPr>
        <p:spPr/>
        <p:txBody>
          <a:bodyPr/>
          <a:lstStyle/>
          <a:p>
            <a:fld id="{A9FFF930-0F11-4B0D-836A-38D2962CDEC2}" type="slidenum">
              <a:rPr lang="en-US" altLang="zh-CN"/>
              <a:pPr/>
              <a:t>35</a:t>
            </a:fld>
            <a:endParaRPr lang="en-US" altLang="zh-CN"/>
          </a:p>
        </p:txBody>
      </p:sp>
      <p:sp>
        <p:nvSpPr>
          <p:cNvPr id="159747" name="Rectangle 3"/>
          <p:cNvSpPr>
            <a:spLocks noChangeArrowheads="1"/>
          </p:cNvSpPr>
          <p:nvPr/>
        </p:nvSpPr>
        <p:spPr bwMode="auto">
          <a:xfrm>
            <a:off x="457200" y="1143000"/>
            <a:ext cx="1066800" cy="457200"/>
          </a:xfrm>
          <a:prstGeom prst="rect">
            <a:avLst/>
          </a:prstGeom>
          <a:solidFill>
            <a:srgbClr val="CCFFCC">
              <a:alpha val="80000"/>
            </a:srgbClr>
          </a:solidFill>
          <a:ln w="9525">
            <a:noFill/>
            <a:miter lim="800000"/>
          </a:ln>
          <a:effectLst/>
        </p:spPr>
        <p:txBody>
          <a:bodyPr wrap="none" anchor="ctr"/>
          <a:lstStyle/>
          <a:p>
            <a:pPr algn="ctr"/>
            <a:r>
              <a:rPr lang="zh-CN" altLang="en-US" sz="2400" dirty="0">
                <a:latin typeface="Arial" panose="020B0604020202020204" pitchFamily="34" charset="0"/>
              </a:rPr>
              <a:t>洛埃镜</a:t>
            </a:r>
          </a:p>
        </p:txBody>
      </p:sp>
    </p:spTree>
    <p:controls>
      <mc:AlternateContent xmlns:mc="http://schemas.openxmlformats.org/markup-compatibility/2006">
        <mc:Choice xmlns:v="urn:schemas-microsoft-com:vml" Requires="v">
          <p:control r:id="rId1" imgW="7342857" imgH="4570220"/>
        </mc:Choice>
        <mc:Fallback>
          <p:control r:id="rId1" imgW="7342857" imgH="4570220">
            <p:pic>
              <p:nvPicPr>
                <p:cNvPr id="2" name="ShockwaveFlash1"/>
                <p:cNvPicPr>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76400"/>
                  <a:ext cx="7343775" cy="4570413"/>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zh-CN"/>
              <a:t>13.1 </a:t>
            </a:r>
            <a:r>
              <a:rPr lang="zh-CN" altLang="en-US"/>
              <a:t>光的相干性</a:t>
            </a:r>
          </a:p>
        </p:txBody>
      </p:sp>
      <p:sp>
        <p:nvSpPr>
          <p:cNvPr id="20" name="灯片编号占位符 4"/>
          <p:cNvSpPr>
            <a:spLocks noGrp="1"/>
          </p:cNvSpPr>
          <p:nvPr>
            <p:ph type="sldNum" sz="quarter" idx="12"/>
          </p:nvPr>
        </p:nvSpPr>
        <p:spPr/>
        <p:txBody>
          <a:bodyPr/>
          <a:lstStyle/>
          <a:p>
            <a:fld id="{D671D09F-74A6-4410-BE2E-8531AEF781FB}" type="slidenum">
              <a:rPr lang="en-US" altLang="zh-CN"/>
              <a:pPr/>
              <a:t>4</a:t>
            </a:fld>
            <a:endParaRPr lang="en-US" altLang="zh-CN"/>
          </a:p>
        </p:txBody>
      </p:sp>
      <p:sp>
        <p:nvSpPr>
          <p:cNvPr id="118787" name="Rectangle 3"/>
          <p:cNvSpPr>
            <a:spLocks noChangeArrowheads="1"/>
          </p:cNvSpPr>
          <p:nvPr/>
        </p:nvSpPr>
        <p:spPr bwMode="auto">
          <a:xfrm>
            <a:off x="457200" y="1143000"/>
            <a:ext cx="3048000" cy="457200"/>
          </a:xfrm>
          <a:prstGeom prst="rect">
            <a:avLst/>
          </a:prstGeom>
          <a:solidFill>
            <a:srgbClr val="CCFFCC">
              <a:alpha val="80000"/>
            </a:srgbClr>
          </a:solidFill>
          <a:ln w="9525">
            <a:noFill/>
            <a:miter lim="800000"/>
          </a:ln>
          <a:effectLst/>
        </p:spPr>
        <p:txBody>
          <a:bodyPr wrap="none" anchor="ctr"/>
          <a:lstStyle/>
          <a:p>
            <a:pPr algn="ctr"/>
            <a:r>
              <a:rPr lang="zh-CN" altLang="en-US" sz="2400" dirty="0">
                <a:latin typeface="Arial" panose="020B0604020202020204" pitchFamily="34" charset="0"/>
              </a:rPr>
              <a:t>普通光源的发光机制 </a:t>
            </a:r>
          </a:p>
        </p:txBody>
      </p:sp>
      <p:sp>
        <p:nvSpPr>
          <p:cNvPr id="118788" name="Rectangle 4"/>
          <p:cNvSpPr>
            <a:spLocks noChangeArrowheads="1"/>
          </p:cNvSpPr>
          <p:nvPr/>
        </p:nvSpPr>
        <p:spPr bwMode="auto">
          <a:xfrm>
            <a:off x="522287" y="1676400"/>
            <a:ext cx="3960813" cy="457200"/>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Char char="n"/>
            </a:pPr>
            <a:r>
              <a:rPr lang="en-US" altLang="zh-CN" sz="2400" dirty="0"/>
              <a:t> </a:t>
            </a:r>
            <a:r>
              <a:rPr lang="zh-CN" altLang="en-US" sz="2400" dirty="0"/>
              <a:t>光源：发光的物体。</a:t>
            </a:r>
          </a:p>
        </p:txBody>
      </p:sp>
      <p:sp>
        <p:nvSpPr>
          <p:cNvPr id="118789" name="Line 5"/>
          <p:cNvSpPr>
            <a:spLocks noChangeShapeType="1"/>
          </p:cNvSpPr>
          <p:nvPr/>
        </p:nvSpPr>
        <p:spPr bwMode="auto">
          <a:xfrm flipH="1">
            <a:off x="4560887" y="2789237"/>
            <a:ext cx="936625" cy="647700"/>
          </a:xfrm>
          <a:prstGeom prst="line">
            <a:avLst/>
          </a:prstGeom>
          <a:noFill/>
          <a:ln w="28575">
            <a:solidFill>
              <a:srgbClr val="0000FF"/>
            </a:solidFill>
            <a:round/>
            <a:tailEnd type="stealth" w="med" len="lg"/>
          </a:ln>
          <a:effectLst/>
        </p:spPr>
        <p:txBody>
          <a:bodyPr/>
          <a:lstStyle/>
          <a:p>
            <a:endParaRPr lang="zh-CN" altLang="en-US"/>
          </a:p>
        </p:txBody>
      </p:sp>
      <p:grpSp>
        <p:nvGrpSpPr>
          <p:cNvPr id="118790" name="Group 6"/>
          <p:cNvGrpSpPr/>
          <p:nvPr/>
        </p:nvGrpSpPr>
        <p:grpSpPr bwMode="auto">
          <a:xfrm>
            <a:off x="2135187" y="2624137"/>
            <a:ext cx="4321175" cy="2208213"/>
            <a:chOff x="1346" y="1525"/>
            <a:chExt cx="2722" cy="1391"/>
          </a:xfrm>
        </p:grpSpPr>
        <p:sp>
          <p:nvSpPr>
            <p:cNvPr id="118791" name="Oval 7"/>
            <p:cNvSpPr>
              <a:spLocks noChangeArrowheads="1"/>
            </p:cNvSpPr>
            <p:nvPr/>
          </p:nvSpPr>
          <p:spPr bwMode="auto">
            <a:xfrm>
              <a:off x="2517" y="2115"/>
              <a:ext cx="408" cy="408"/>
            </a:xfrm>
            <a:prstGeom prst="ellipse">
              <a:avLst/>
            </a:prstGeom>
            <a:gradFill rotWithShape="1">
              <a:gsLst>
                <a:gs pos="0">
                  <a:schemeClr val="tx1"/>
                </a:gs>
                <a:gs pos="100000">
                  <a:srgbClr val="FF3300"/>
                </a:gs>
              </a:gsLst>
              <a:path path="shape">
                <a:fillToRect l="50000" t="50000" r="50000" b="50000"/>
              </a:path>
            </a:gradFill>
            <a:ln w="9525">
              <a:solidFill>
                <a:schemeClr val="tx1"/>
              </a:solidFill>
              <a:round/>
            </a:ln>
            <a:effectLst/>
          </p:spPr>
          <p:txBody>
            <a:bodyPr wrap="none" anchor="ctr"/>
            <a:lstStyle/>
            <a:p>
              <a:endParaRPr lang="zh-CN" altLang="en-US"/>
            </a:p>
          </p:txBody>
        </p:sp>
        <p:sp>
          <p:nvSpPr>
            <p:cNvPr id="118792" name="Oval 8"/>
            <p:cNvSpPr>
              <a:spLocks noChangeArrowheads="1"/>
            </p:cNvSpPr>
            <p:nvPr/>
          </p:nvSpPr>
          <p:spPr bwMode="auto">
            <a:xfrm rot="1254814">
              <a:off x="1346" y="1753"/>
              <a:ext cx="2722" cy="1084"/>
            </a:xfrm>
            <a:prstGeom prst="ellipse">
              <a:avLst/>
            </a:prstGeom>
            <a:noFill/>
            <a:ln w="28575">
              <a:solidFill>
                <a:schemeClr val="tx1"/>
              </a:solidFill>
              <a:round/>
            </a:ln>
            <a:effectLst/>
          </p:spPr>
          <p:txBody>
            <a:bodyPr wrap="none" anchor="ctr"/>
            <a:lstStyle/>
            <a:p>
              <a:endParaRPr lang="zh-CN" altLang="en-US"/>
            </a:p>
          </p:txBody>
        </p:sp>
        <p:sp>
          <p:nvSpPr>
            <p:cNvPr id="118793" name="Oval 9"/>
            <p:cNvSpPr>
              <a:spLocks noChangeArrowheads="1"/>
            </p:cNvSpPr>
            <p:nvPr/>
          </p:nvSpPr>
          <p:spPr bwMode="auto">
            <a:xfrm rot="3162054">
              <a:off x="2137" y="1267"/>
              <a:ext cx="1134" cy="2163"/>
            </a:xfrm>
            <a:prstGeom prst="ellipse">
              <a:avLst/>
            </a:prstGeom>
            <a:noFill/>
            <a:ln w="28575">
              <a:solidFill>
                <a:schemeClr val="tx1"/>
              </a:solidFill>
              <a:round/>
            </a:ln>
            <a:effectLst/>
          </p:spPr>
          <p:txBody>
            <a:bodyPr wrap="none" anchor="ctr"/>
            <a:lstStyle/>
            <a:p>
              <a:endParaRPr lang="zh-CN" altLang="en-US"/>
            </a:p>
          </p:txBody>
        </p:sp>
        <p:sp>
          <p:nvSpPr>
            <p:cNvPr id="118794" name="Oval 10"/>
            <p:cNvSpPr>
              <a:spLocks noChangeArrowheads="1"/>
            </p:cNvSpPr>
            <p:nvPr/>
          </p:nvSpPr>
          <p:spPr bwMode="auto">
            <a:xfrm>
              <a:off x="2200" y="2024"/>
              <a:ext cx="1088" cy="590"/>
            </a:xfrm>
            <a:prstGeom prst="ellipse">
              <a:avLst/>
            </a:prstGeom>
            <a:noFill/>
            <a:ln w="28575">
              <a:solidFill>
                <a:schemeClr val="tx1"/>
              </a:solidFill>
              <a:round/>
            </a:ln>
            <a:effectLst/>
          </p:spPr>
          <p:txBody>
            <a:bodyPr wrap="none" anchor="ctr"/>
            <a:lstStyle/>
            <a:p>
              <a:endParaRPr lang="zh-CN" altLang="en-US"/>
            </a:p>
          </p:txBody>
        </p:sp>
        <p:sp>
          <p:nvSpPr>
            <p:cNvPr id="118795" name="Oval 11"/>
            <p:cNvSpPr>
              <a:spLocks noChangeArrowheads="1"/>
            </p:cNvSpPr>
            <p:nvPr/>
          </p:nvSpPr>
          <p:spPr bwMode="auto">
            <a:xfrm>
              <a:off x="3379" y="1525"/>
              <a:ext cx="181" cy="181"/>
            </a:xfrm>
            <a:prstGeom prst="ellipse">
              <a:avLst/>
            </a:prstGeom>
            <a:gradFill rotWithShape="1">
              <a:gsLst>
                <a:gs pos="0">
                  <a:schemeClr val="tx1"/>
                </a:gs>
                <a:gs pos="100000">
                  <a:schemeClr val="bg1"/>
                </a:gs>
              </a:gsLst>
              <a:path path="shape">
                <a:fillToRect l="50000" t="50000" r="50000" b="50000"/>
              </a:path>
            </a:gradFill>
            <a:ln w="9525">
              <a:solidFill>
                <a:schemeClr val="tx1"/>
              </a:solidFill>
              <a:round/>
            </a:ln>
            <a:effectLst/>
          </p:spPr>
          <p:txBody>
            <a:bodyPr wrap="none" anchor="ctr"/>
            <a:lstStyle/>
            <a:p>
              <a:endParaRPr lang="zh-CN" altLang="en-US"/>
            </a:p>
          </p:txBody>
        </p:sp>
        <p:sp>
          <p:nvSpPr>
            <p:cNvPr id="118796" name="Oval 12"/>
            <p:cNvSpPr>
              <a:spLocks noChangeArrowheads="1"/>
            </p:cNvSpPr>
            <p:nvPr/>
          </p:nvSpPr>
          <p:spPr bwMode="auto">
            <a:xfrm>
              <a:off x="1501" y="2160"/>
              <a:ext cx="181" cy="181"/>
            </a:xfrm>
            <a:prstGeom prst="ellipse">
              <a:avLst/>
            </a:prstGeom>
            <a:gradFill rotWithShape="1">
              <a:gsLst>
                <a:gs pos="0">
                  <a:schemeClr val="tx1"/>
                </a:gs>
                <a:gs pos="100000">
                  <a:schemeClr val="bg1"/>
                </a:gs>
              </a:gsLst>
              <a:path path="shape">
                <a:fillToRect l="50000" t="50000" r="50000" b="50000"/>
              </a:path>
            </a:gradFill>
            <a:ln w="9525">
              <a:solidFill>
                <a:schemeClr val="tx1"/>
              </a:solidFill>
              <a:round/>
            </a:ln>
            <a:effectLst/>
          </p:spPr>
          <p:txBody>
            <a:bodyPr wrap="none" anchor="ctr"/>
            <a:lstStyle/>
            <a:p>
              <a:endParaRPr lang="zh-CN" altLang="en-US"/>
            </a:p>
          </p:txBody>
        </p:sp>
        <p:sp>
          <p:nvSpPr>
            <p:cNvPr id="118797" name="Oval 13"/>
            <p:cNvSpPr>
              <a:spLocks noChangeArrowheads="1"/>
            </p:cNvSpPr>
            <p:nvPr/>
          </p:nvSpPr>
          <p:spPr bwMode="auto">
            <a:xfrm>
              <a:off x="2290" y="2432"/>
              <a:ext cx="181" cy="181"/>
            </a:xfrm>
            <a:prstGeom prst="ellipse">
              <a:avLst/>
            </a:prstGeom>
            <a:gradFill rotWithShape="1">
              <a:gsLst>
                <a:gs pos="0">
                  <a:schemeClr val="tx1"/>
                </a:gs>
                <a:gs pos="100000">
                  <a:schemeClr val="bg1"/>
                </a:gs>
              </a:gsLst>
              <a:path path="shape">
                <a:fillToRect l="50000" t="50000" r="50000" b="50000"/>
              </a:path>
            </a:gradFill>
            <a:ln w="9525">
              <a:solidFill>
                <a:schemeClr val="tx1"/>
              </a:solidFill>
              <a:round/>
            </a:ln>
            <a:effectLst/>
          </p:spPr>
          <p:txBody>
            <a:bodyPr wrap="none" anchor="ctr"/>
            <a:lstStyle/>
            <a:p>
              <a:endParaRPr lang="zh-CN" altLang="en-US"/>
            </a:p>
          </p:txBody>
        </p:sp>
      </p:grpSp>
      <p:sp>
        <p:nvSpPr>
          <p:cNvPr id="118798" name="AutoShape 14"/>
          <p:cNvSpPr>
            <a:spLocks noChangeArrowheads="1"/>
          </p:cNvSpPr>
          <p:nvPr/>
        </p:nvSpPr>
        <p:spPr bwMode="auto">
          <a:xfrm>
            <a:off x="457200" y="5456237"/>
            <a:ext cx="2808287" cy="576263"/>
          </a:xfrm>
          <a:prstGeom prst="wedgeRectCallout">
            <a:avLst>
              <a:gd name="adj1" fmla="val 66282"/>
              <a:gd name="adj2" fmla="val -257713"/>
            </a:avLst>
          </a:prstGeom>
          <a:solidFill>
            <a:srgbClr val="99CCFF"/>
          </a:solidFill>
          <a:ln w="9525">
            <a:solidFill>
              <a:schemeClr val="tx1"/>
            </a:solidFill>
            <a:miter lim="800000"/>
          </a:ln>
          <a:effectLst/>
        </p:spPr>
        <p:txBody>
          <a:bodyPr/>
          <a:lstStyle/>
          <a:p>
            <a:pPr algn="ctr"/>
            <a:r>
              <a:rPr lang="zh-CN" altLang="en-US" sz="2800">
                <a:latin typeface="Arial" panose="020B0604020202020204" pitchFamily="34" charset="0"/>
              </a:rPr>
              <a:t>处在基态的电子</a:t>
            </a:r>
          </a:p>
        </p:txBody>
      </p:sp>
      <p:sp>
        <p:nvSpPr>
          <p:cNvPr id="118799" name="AutoShape 15"/>
          <p:cNvSpPr>
            <a:spLocks noChangeArrowheads="1"/>
          </p:cNvSpPr>
          <p:nvPr/>
        </p:nvSpPr>
        <p:spPr bwMode="auto">
          <a:xfrm>
            <a:off x="5703887" y="1722437"/>
            <a:ext cx="3168650" cy="574675"/>
          </a:xfrm>
          <a:prstGeom prst="wedgeRectCallout">
            <a:avLst>
              <a:gd name="adj1" fmla="val -53157"/>
              <a:gd name="adj2" fmla="val 110495"/>
            </a:avLst>
          </a:prstGeom>
          <a:solidFill>
            <a:srgbClr val="99CCFF"/>
          </a:solidFill>
          <a:ln w="9525">
            <a:solidFill>
              <a:schemeClr val="tx1"/>
            </a:solidFill>
            <a:miter lim="800000"/>
          </a:ln>
          <a:effectLst/>
        </p:spPr>
        <p:txBody>
          <a:bodyPr/>
          <a:lstStyle/>
          <a:p>
            <a:pPr algn="ctr"/>
            <a:r>
              <a:rPr lang="zh-CN" altLang="en-US" sz="2800">
                <a:latin typeface="Arial" panose="020B0604020202020204" pitchFamily="34" charset="0"/>
              </a:rPr>
              <a:t>处在激发态的电子</a:t>
            </a:r>
          </a:p>
        </p:txBody>
      </p:sp>
      <p:sp>
        <p:nvSpPr>
          <p:cNvPr id="118800" name="Freeform 16"/>
          <p:cNvSpPr/>
          <p:nvPr/>
        </p:nvSpPr>
        <p:spPr bwMode="auto">
          <a:xfrm>
            <a:off x="5780087" y="3322637"/>
            <a:ext cx="1800225" cy="431800"/>
          </a:xfrm>
          <a:custGeom>
            <a:avLst/>
            <a:gdLst/>
            <a:ahLst/>
            <a:cxnLst>
              <a:cxn ang="0">
                <a:pos x="0" y="219"/>
              </a:cxn>
              <a:cxn ang="0">
                <a:pos x="45" y="38"/>
              </a:cxn>
              <a:cxn ang="0">
                <a:pos x="136" y="446"/>
              </a:cxn>
              <a:cxn ang="0">
                <a:pos x="227" y="38"/>
              </a:cxn>
              <a:cxn ang="0">
                <a:pos x="317" y="446"/>
              </a:cxn>
              <a:cxn ang="0">
                <a:pos x="408" y="38"/>
              </a:cxn>
              <a:cxn ang="0">
                <a:pos x="499" y="446"/>
              </a:cxn>
              <a:cxn ang="0">
                <a:pos x="590" y="38"/>
              </a:cxn>
              <a:cxn ang="0">
                <a:pos x="680" y="310"/>
              </a:cxn>
              <a:cxn ang="0">
                <a:pos x="1134" y="355"/>
              </a:cxn>
            </a:cxnLst>
            <a:rect l="0" t="0" r="r" b="b"/>
            <a:pathLst>
              <a:path w="1134" h="446">
                <a:moveTo>
                  <a:pt x="0" y="219"/>
                </a:moveTo>
                <a:cubicBezTo>
                  <a:pt x="11" y="109"/>
                  <a:pt x="22" y="0"/>
                  <a:pt x="45" y="38"/>
                </a:cubicBezTo>
                <a:cubicBezTo>
                  <a:pt x="68" y="76"/>
                  <a:pt x="106" y="446"/>
                  <a:pt x="136" y="446"/>
                </a:cubicBezTo>
                <a:cubicBezTo>
                  <a:pt x="166" y="446"/>
                  <a:pt x="197" y="38"/>
                  <a:pt x="227" y="38"/>
                </a:cubicBezTo>
                <a:cubicBezTo>
                  <a:pt x="257" y="38"/>
                  <a:pt x="287" y="446"/>
                  <a:pt x="317" y="446"/>
                </a:cubicBezTo>
                <a:cubicBezTo>
                  <a:pt x="347" y="446"/>
                  <a:pt x="378" y="38"/>
                  <a:pt x="408" y="38"/>
                </a:cubicBezTo>
                <a:cubicBezTo>
                  <a:pt x="438" y="38"/>
                  <a:pt x="469" y="446"/>
                  <a:pt x="499" y="446"/>
                </a:cubicBezTo>
                <a:cubicBezTo>
                  <a:pt x="529" y="446"/>
                  <a:pt x="560" y="61"/>
                  <a:pt x="590" y="38"/>
                </a:cubicBezTo>
                <a:cubicBezTo>
                  <a:pt x="620" y="15"/>
                  <a:pt x="589" y="257"/>
                  <a:pt x="680" y="310"/>
                </a:cubicBezTo>
                <a:cubicBezTo>
                  <a:pt x="771" y="363"/>
                  <a:pt x="952" y="359"/>
                  <a:pt x="1134" y="355"/>
                </a:cubicBezTo>
              </a:path>
            </a:pathLst>
          </a:custGeom>
          <a:noFill/>
          <a:ln w="28575" cmpd="sng">
            <a:solidFill>
              <a:srgbClr val="0000FF"/>
            </a:solidFill>
            <a:round/>
            <a:tailEnd type="stealth" w="lg" len="lg"/>
          </a:ln>
          <a:effectLst/>
        </p:spPr>
        <p:txBody>
          <a:bodyPr/>
          <a:lstStyle/>
          <a:p>
            <a:endParaRPr lang="zh-CN" altLang="en-US"/>
          </a:p>
        </p:txBody>
      </p:sp>
      <p:sp>
        <p:nvSpPr>
          <p:cNvPr id="118801" name="Text Box 17"/>
          <p:cNvSpPr txBox="1">
            <a:spLocks noChangeArrowheads="1"/>
          </p:cNvSpPr>
          <p:nvPr/>
        </p:nvSpPr>
        <p:spPr bwMode="auto">
          <a:xfrm>
            <a:off x="457200" y="3505200"/>
            <a:ext cx="2520950" cy="519113"/>
          </a:xfrm>
          <a:prstGeom prst="rect">
            <a:avLst/>
          </a:prstGeom>
          <a:noFill/>
          <a:ln w="9525">
            <a:noFill/>
            <a:miter lim="800000"/>
          </a:ln>
          <a:effectLst/>
        </p:spPr>
        <p:txBody>
          <a:bodyPr>
            <a:spAutoFit/>
          </a:bodyPr>
          <a:lstStyle/>
          <a:p>
            <a:pPr>
              <a:spcBef>
                <a:spcPct val="50000"/>
              </a:spcBef>
            </a:pPr>
            <a:r>
              <a:rPr lang="zh-CN" altLang="en-US" sz="2800"/>
              <a:t>原子模型</a:t>
            </a:r>
          </a:p>
        </p:txBody>
      </p:sp>
      <p:sp>
        <p:nvSpPr>
          <p:cNvPr id="100" name="文本框 99"/>
          <p:cNvSpPr txBox="1"/>
          <p:nvPr/>
        </p:nvSpPr>
        <p:spPr>
          <a:xfrm>
            <a:off x="3994150" y="5145087"/>
            <a:ext cx="5080000" cy="1198880"/>
          </a:xfrm>
          <a:prstGeom prst="rect">
            <a:avLst/>
          </a:prstGeom>
          <a:noFill/>
          <a:ln w="9525">
            <a:noFill/>
          </a:ln>
        </p:spPr>
        <p:txBody>
          <a:bodyPr>
            <a:spAutoFit/>
          </a:bodyPr>
          <a:lstStyle/>
          <a:p>
            <a:pPr marL="0" indent="0"/>
            <a:r>
              <a:rPr lang="zh-CN" sz="1800" b="0" dirty="0">
                <a:ea typeface="宋体" panose="02010600030101010101" pitchFamily="2" charset="-122"/>
              </a:rPr>
              <a:t>普通光源发光的机理是</a:t>
            </a:r>
            <a:r>
              <a:rPr lang="zh-CN" sz="1800" b="0" dirty="0">
                <a:solidFill>
                  <a:srgbClr val="222222"/>
                </a:solidFill>
                <a:ea typeface="宋体" panose="02010600030101010101" pitchFamily="2" charset="-122"/>
              </a:rPr>
              <a:t>当原子中大量的</a:t>
            </a:r>
            <a:r>
              <a:rPr lang="zh-CN" altLang="en-US" dirty="0">
                <a:solidFill>
                  <a:srgbClr val="222222"/>
                </a:solidFill>
              </a:rPr>
              <a:t>电</a:t>
            </a:r>
            <a:r>
              <a:rPr lang="zh-CN" sz="1800" b="0" dirty="0">
                <a:solidFill>
                  <a:srgbClr val="222222"/>
                </a:solidFill>
                <a:ea typeface="宋体" panose="02010600030101010101" pitchFamily="2" charset="-122"/>
              </a:rPr>
              <a:t>子受外来能量激励而处于激发状态，此</a:t>
            </a:r>
            <a:r>
              <a:rPr lang="zh-CN" sz="1800" b="0">
                <a:solidFill>
                  <a:srgbClr val="222222"/>
                </a:solidFill>
                <a:ea typeface="宋体" panose="02010600030101010101" pitchFamily="2" charset="-122"/>
              </a:rPr>
              <a:t>状态的</a:t>
            </a:r>
            <a:r>
              <a:rPr lang="zh-CN" altLang="en-US" sz="1800" b="0">
                <a:solidFill>
                  <a:srgbClr val="222222"/>
                </a:solidFill>
                <a:ea typeface="宋体" panose="02010600030101010101" pitchFamily="2" charset="-122"/>
              </a:rPr>
              <a:t>电</a:t>
            </a:r>
            <a:r>
              <a:rPr lang="zh-CN" sz="1800" b="0">
                <a:solidFill>
                  <a:srgbClr val="222222"/>
                </a:solidFill>
                <a:ea typeface="宋体" panose="02010600030101010101" pitchFamily="2" charset="-122"/>
              </a:rPr>
              <a:t>子</a:t>
            </a:r>
            <a:r>
              <a:rPr lang="zh-CN" sz="1800" b="0" dirty="0">
                <a:solidFill>
                  <a:srgbClr val="222222"/>
                </a:solidFill>
                <a:ea typeface="宋体" panose="02010600030101010101" pitchFamily="2" charset="-122"/>
              </a:rPr>
              <a:t>是不稳定的，它要自发地向低能级状态跃迁，并同时向外辐射</a:t>
            </a:r>
            <a:r>
              <a:rPr lang="zh-CN" altLang="en-US" sz="1800" b="0" dirty="0">
                <a:solidFill>
                  <a:srgbClr val="222222"/>
                </a:solidFill>
                <a:latin typeface="宋体" panose="02010600030101010101" pitchFamily="2" charset="-122"/>
                <a:ea typeface="宋体" panose="02010600030101010101" pitchFamily="2" charset="-122"/>
              </a:rPr>
              <a:t>电磁波</a:t>
            </a:r>
            <a:r>
              <a:rPr lang="zh-CN" sz="1800" b="0" dirty="0">
                <a:solidFill>
                  <a:srgbClr val="222222"/>
                </a:solidFill>
                <a:ea typeface="宋体" panose="02010600030101010101" pitchFamily="2" charset="-122"/>
              </a:rPr>
              <a:t>。</a:t>
            </a:r>
            <a:endParaRPr lang="zh-CN" altLang="en-US" sz="1800" dirty="0"/>
          </a:p>
        </p:txBody>
      </p:sp>
      <p:sp>
        <p:nvSpPr>
          <p:cNvPr id="21" name="TextBox 20"/>
          <p:cNvSpPr txBox="1"/>
          <p:nvPr/>
        </p:nvSpPr>
        <p:spPr>
          <a:xfrm>
            <a:off x="543340" y="2173356"/>
            <a:ext cx="5181600" cy="461665"/>
          </a:xfrm>
          <a:prstGeom prst="rect">
            <a:avLst/>
          </a:prstGeom>
          <a:noFill/>
        </p:spPr>
        <p:txBody>
          <a:bodyPr wrap="square" rtlCol="0">
            <a:spAutoFit/>
          </a:bodyPr>
          <a:lstStyle/>
          <a:p>
            <a:r>
              <a:rPr lang="zh-CN" altLang="en-US" sz="2400" b="1" u="sng" dirty="0"/>
              <a:t>普通光源（冷、热光源）、激光光源</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zh-CN" dirty="0"/>
              <a:t>13.1 </a:t>
            </a:r>
            <a:r>
              <a:rPr lang="zh-CN" altLang="en-US" dirty="0"/>
              <a:t>光的相干性</a:t>
            </a:r>
          </a:p>
        </p:txBody>
      </p:sp>
      <p:sp>
        <p:nvSpPr>
          <p:cNvPr id="27" name="灯片编号占位符 4"/>
          <p:cNvSpPr>
            <a:spLocks noGrp="1"/>
          </p:cNvSpPr>
          <p:nvPr>
            <p:ph type="sldNum" sz="quarter" idx="12"/>
          </p:nvPr>
        </p:nvSpPr>
        <p:spPr/>
        <p:txBody>
          <a:bodyPr/>
          <a:lstStyle/>
          <a:p>
            <a:fld id="{AE4C44AF-1183-4588-B5E0-C9E85BFF1CD2}" type="slidenum">
              <a:rPr lang="en-US" altLang="zh-CN"/>
              <a:pPr/>
              <a:t>5</a:t>
            </a:fld>
            <a:endParaRPr lang="en-US" altLang="zh-CN"/>
          </a:p>
        </p:txBody>
      </p:sp>
      <p:grpSp>
        <p:nvGrpSpPr>
          <p:cNvPr id="119811" name="Group 3"/>
          <p:cNvGrpSpPr/>
          <p:nvPr/>
        </p:nvGrpSpPr>
        <p:grpSpPr bwMode="auto">
          <a:xfrm>
            <a:off x="1447800" y="2209800"/>
            <a:ext cx="3816350" cy="3325813"/>
            <a:chOff x="624" y="432"/>
            <a:chExt cx="2496" cy="2670"/>
          </a:xfrm>
        </p:grpSpPr>
        <p:grpSp>
          <p:nvGrpSpPr>
            <p:cNvPr id="119812" name="Group 4"/>
            <p:cNvGrpSpPr/>
            <p:nvPr/>
          </p:nvGrpSpPr>
          <p:grpSpPr bwMode="auto">
            <a:xfrm>
              <a:off x="624" y="432"/>
              <a:ext cx="1536" cy="2016"/>
              <a:chOff x="624" y="432"/>
              <a:chExt cx="1536" cy="2016"/>
            </a:xfrm>
          </p:grpSpPr>
          <p:sp>
            <p:nvSpPr>
              <p:cNvPr id="119813" name="Line 5"/>
              <p:cNvSpPr>
                <a:spLocks noChangeShapeType="1"/>
              </p:cNvSpPr>
              <p:nvPr/>
            </p:nvSpPr>
            <p:spPr bwMode="auto">
              <a:xfrm>
                <a:off x="624" y="2448"/>
                <a:ext cx="1488" cy="0"/>
              </a:xfrm>
              <a:prstGeom prst="line">
                <a:avLst/>
              </a:prstGeom>
              <a:noFill/>
              <a:ln w="19050">
                <a:solidFill>
                  <a:srgbClr val="000066"/>
                </a:solidFill>
                <a:round/>
              </a:ln>
              <a:effectLst/>
            </p:spPr>
            <p:txBody>
              <a:bodyPr anchor="ctr"/>
              <a:lstStyle/>
              <a:p>
                <a:endParaRPr lang="zh-CN" altLang="en-US"/>
              </a:p>
            </p:txBody>
          </p:sp>
          <p:sp>
            <p:nvSpPr>
              <p:cNvPr id="119814" name="Line 6"/>
              <p:cNvSpPr>
                <a:spLocks noChangeShapeType="1"/>
              </p:cNvSpPr>
              <p:nvPr/>
            </p:nvSpPr>
            <p:spPr bwMode="auto">
              <a:xfrm>
                <a:off x="624" y="816"/>
                <a:ext cx="1488" cy="0"/>
              </a:xfrm>
              <a:prstGeom prst="line">
                <a:avLst/>
              </a:prstGeom>
              <a:noFill/>
              <a:ln w="19050">
                <a:solidFill>
                  <a:srgbClr val="000066"/>
                </a:solidFill>
                <a:round/>
              </a:ln>
              <a:effectLst/>
            </p:spPr>
            <p:txBody>
              <a:bodyPr anchor="ctr"/>
              <a:lstStyle/>
              <a:p>
                <a:endParaRPr lang="zh-CN" altLang="en-US"/>
              </a:p>
            </p:txBody>
          </p:sp>
          <p:sp>
            <p:nvSpPr>
              <p:cNvPr id="119815" name="Line 7"/>
              <p:cNvSpPr>
                <a:spLocks noChangeShapeType="1"/>
              </p:cNvSpPr>
              <p:nvPr/>
            </p:nvSpPr>
            <p:spPr bwMode="auto">
              <a:xfrm>
                <a:off x="624" y="624"/>
                <a:ext cx="1488" cy="0"/>
              </a:xfrm>
              <a:prstGeom prst="line">
                <a:avLst/>
              </a:prstGeom>
              <a:noFill/>
              <a:ln w="19050">
                <a:solidFill>
                  <a:srgbClr val="000066"/>
                </a:solidFill>
                <a:round/>
              </a:ln>
              <a:effectLst/>
            </p:spPr>
            <p:txBody>
              <a:bodyPr anchor="ctr"/>
              <a:lstStyle/>
              <a:p>
                <a:endParaRPr lang="zh-CN" altLang="en-US"/>
              </a:p>
            </p:txBody>
          </p:sp>
          <p:sp>
            <p:nvSpPr>
              <p:cNvPr id="119816" name="Line 8"/>
              <p:cNvSpPr>
                <a:spLocks noChangeShapeType="1"/>
              </p:cNvSpPr>
              <p:nvPr/>
            </p:nvSpPr>
            <p:spPr bwMode="auto">
              <a:xfrm>
                <a:off x="624" y="1296"/>
                <a:ext cx="1488" cy="0"/>
              </a:xfrm>
              <a:prstGeom prst="line">
                <a:avLst/>
              </a:prstGeom>
              <a:noFill/>
              <a:ln w="19050">
                <a:solidFill>
                  <a:srgbClr val="000066"/>
                </a:solidFill>
                <a:round/>
              </a:ln>
              <a:effectLst/>
            </p:spPr>
            <p:txBody>
              <a:bodyPr anchor="ctr"/>
              <a:lstStyle/>
              <a:p>
                <a:endParaRPr lang="zh-CN" altLang="en-US"/>
              </a:p>
            </p:txBody>
          </p:sp>
          <p:sp>
            <p:nvSpPr>
              <p:cNvPr id="119817" name="Line 9"/>
              <p:cNvSpPr>
                <a:spLocks noChangeShapeType="1"/>
              </p:cNvSpPr>
              <p:nvPr/>
            </p:nvSpPr>
            <p:spPr bwMode="auto">
              <a:xfrm>
                <a:off x="672" y="2448"/>
                <a:ext cx="1488" cy="0"/>
              </a:xfrm>
              <a:prstGeom prst="line">
                <a:avLst/>
              </a:prstGeom>
              <a:noFill/>
              <a:ln w="19050">
                <a:solidFill>
                  <a:srgbClr val="000066"/>
                </a:solidFill>
                <a:round/>
              </a:ln>
              <a:effectLst/>
            </p:spPr>
            <p:txBody>
              <a:bodyPr anchor="ctr"/>
              <a:lstStyle/>
              <a:p>
                <a:endParaRPr lang="zh-CN" altLang="en-US"/>
              </a:p>
            </p:txBody>
          </p:sp>
          <p:sp>
            <p:nvSpPr>
              <p:cNvPr id="119818" name="Line 10"/>
              <p:cNvSpPr>
                <a:spLocks noChangeShapeType="1"/>
              </p:cNvSpPr>
              <p:nvPr/>
            </p:nvSpPr>
            <p:spPr bwMode="auto">
              <a:xfrm>
                <a:off x="624" y="432"/>
                <a:ext cx="1488" cy="0"/>
              </a:xfrm>
              <a:prstGeom prst="line">
                <a:avLst/>
              </a:prstGeom>
              <a:noFill/>
              <a:ln w="76200">
                <a:solidFill>
                  <a:srgbClr val="000066"/>
                </a:solidFill>
                <a:round/>
              </a:ln>
              <a:effectLst/>
            </p:spPr>
            <p:txBody>
              <a:bodyPr anchor="ctr"/>
              <a:lstStyle/>
              <a:p>
                <a:endParaRPr lang="zh-CN" altLang="en-US"/>
              </a:p>
            </p:txBody>
          </p:sp>
          <p:sp>
            <p:nvSpPr>
              <p:cNvPr id="119819" name="Line 11"/>
              <p:cNvSpPr>
                <a:spLocks noChangeShapeType="1"/>
              </p:cNvSpPr>
              <p:nvPr/>
            </p:nvSpPr>
            <p:spPr bwMode="auto">
              <a:xfrm>
                <a:off x="624" y="480"/>
                <a:ext cx="1488" cy="0"/>
              </a:xfrm>
              <a:prstGeom prst="line">
                <a:avLst/>
              </a:prstGeom>
              <a:noFill/>
              <a:ln w="19050">
                <a:solidFill>
                  <a:srgbClr val="000066"/>
                </a:solidFill>
                <a:round/>
              </a:ln>
              <a:effectLst/>
            </p:spPr>
            <p:txBody>
              <a:bodyPr anchor="ctr"/>
              <a:lstStyle/>
              <a:p>
                <a:endParaRPr lang="zh-CN" altLang="en-US"/>
              </a:p>
            </p:txBody>
          </p:sp>
          <p:sp>
            <p:nvSpPr>
              <p:cNvPr id="119820" name="Line 12"/>
              <p:cNvSpPr>
                <a:spLocks noChangeShapeType="1"/>
              </p:cNvSpPr>
              <p:nvPr/>
            </p:nvSpPr>
            <p:spPr bwMode="auto">
              <a:xfrm>
                <a:off x="624" y="528"/>
                <a:ext cx="1488" cy="0"/>
              </a:xfrm>
              <a:prstGeom prst="line">
                <a:avLst/>
              </a:prstGeom>
              <a:noFill/>
              <a:ln w="19050">
                <a:solidFill>
                  <a:srgbClr val="000066"/>
                </a:solidFill>
                <a:round/>
              </a:ln>
              <a:effectLst/>
            </p:spPr>
            <p:txBody>
              <a:bodyPr anchor="ctr"/>
              <a:lstStyle/>
              <a:p>
                <a:endParaRPr lang="zh-CN" altLang="en-US"/>
              </a:p>
            </p:txBody>
          </p:sp>
        </p:grpSp>
        <p:sp>
          <p:nvSpPr>
            <p:cNvPr id="119821" name="Text Box 13"/>
            <p:cNvSpPr txBox="1">
              <a:spLocks noChangeArrowheads="1"/>
            </p:cNvSpPr>
            <p:nvPr/>
          </p:nvSpPr>
          <p:spPr bwMode="auto">
            <a:xfrm>
              <a:off x="2160" y="2257"/>
              <a:ext cx="960" cy="367"/>
            </a:xfrm>
            <a:prstGeom prst="rect">
              <a:avLst/>
            </a:prstGeom>
            <a:noFill/>
            <a:ln w="9525">
              <a:noFill/>
              <a:miter lim="800000"/>
            </a:ln>
            <a:effectLst/>
          </p:spPr>
          <p:txBody>
            <a:bodyPr>
              <a:spAutoFit/>
            </a:bodyPr>
            <a:lstStyle/>
            <a:p>
              <a:pPr>
                <a:spcBef>
                  <a:spcPct val="50000"/>
                </a:spcBef>
              </a:pPr>
              <a:r>
                <a:rPr kumimoji="1" lang="en-US" altLang="zh-CN" sz="2400" b="1">
                  <a:solidFill>
                    <a:srgbClr val="000066"/>
                  </a:solidFill>
                </a:rPr>
                <a:t>- 13.6 e V</a:t>
              </a:r>
            </a:p>
          </p:txBody>
        </p:sp>
        <p:sp>
          <p:nvSpPr>
            <p:cNvPr id="119822" name="Text Box 14"/>
            <p:cNvSpPr txBox="1">
              <a:spLocks noChangeArrowheads="1"/>
            </p:cNvSpPr>
            <p:nvPr/>
          </p:nvSpPr>
          <p:spPr bwMode="auto">
            <a:xfrm>
              <a:off x="2160" y="1104"/>
              <a:ext cx="960" cy="367"/>
            </a:xfrm>
            <a:prstGeom prst="rect">
              <a:avLst/>
            </a:prstGeom>
            <a:noFill/>
            <a:ln w="9525">
              <a:noFill/>
              <a:miter lim="800000"/>
            </a:ln>
            <a:effectLst/>
          </p:spPr>
          <p:txBody>
            <a:bodyPr>
              <a:spAutoFit/>
            </a:bodyPr>
            <a:lstStyle/>
            <a:p>
              <a:pPr>
                <a:spcBef>
                  <a:spcPct val="50000"/>
                </a:spcBef>
              </a:pPr>
              <a:r>
                <a:rPr kumimoji="1" lang="en-US" altLang="zh-CN" sz="2400" b="1">
                  <a:solidFill>
                    <a:srgbClr val="000066"/>
                  </a:solidFill>
                </a:rPr>
                <a:t>- 3.4 e V</a:t>
              </a:r>
            </a:p>
          </p:txBody>
        </p:sp>
        <p:sp>
          <p:nvSpPr>
            <p:cNvPr id="119823" name="Text Box 15"/>
            <p:cNvSpPr txBox="1">
              <a:spLocks noChangeArrowheads="1"/>
            </p:cNvSpPr>
            <p:nvPr/>
          </p:nvSpPr>
          <p:spPr bwMode="auto">
            <a:xfrm>
              <a:off x="2160" y="624"/>
              <a:ext cx="960" cy="367"/>
            </a:xfrm>
            <a:prstGeom prst="rect">
              <a:avLst/>
            </a:prstGeom>
            <a:noFill/>
            <a:ln w="9525">
              <a:noFill/>
              <a:miter lim="800000"/>
            </a:ln>
            <a:effectLst/>
          </p:spPr>
          <p:txBody>
            <a:bodyPr>
              <a:spAutoFit/>
            </a:bodyPr>
            <a:lstStyle/>
            <a:p>
              <a:pPr>
                <a:spcBef>
                  <a:spcPct val="50000"/>
                </a:spcBef>
              </a:pPr>
              <a:r>
                <a:rPr kumimoji="1" lang="en-US" altLang="zh-CN" sz="2400" b="1">
                  <a:solidFill>
                    <a:srgbClr val="000066"/>
                  </a:solidFill>
                </a:rPr>
                <a:t>- 1.5 e V</a:t>
              </a:r>
            </a:p>
          </p:txBody>
        </p:sp>
        <p:sp>
          <p:nvSpPr>
            <p:cNvPr id="119824" name="Line 16"/>
            <p:cNvSpPr>
              <a:spLocks noChangeShapeType="1"/>
            </p:cNvSpPr>
            <p:nvPr/>
          </p:nvSpPr>
          <p:spPr bwMode="auto">
            <a:xfrm>
              <a:off x="1008" y="1296"/>
              <a:ext cx="0" cy="1152"/>
            </a:xfrm>
            <a:prstGeom prst="line">
              <a:avLst/>
            </a:prstGeom>
            <a:noFill/>
            <a:ln w="28575">
              <a:solidFill>
                <a:srgbClr val="FF0000"/>
              </a:solidFill>
              <a:round/>
              <a:tailEnd type="triangle" w="med" len="med"/>
            </a:ln>
            <a:effectLst/>
          </p:spPr>
          <p:txBody>
            <a:bodyPr anchor="ctr"/>
            <a:lstStyle/>
            <a:p>
              <a:endParaRPr lang="zh-CN" altLang="en-US"/>
            </a:p>
          </p:txBody>
        </p:sp>
        <p:sp>
          <p:nvSpPr>
            <p:cNvPr id="119825" name="Line 17"/>
            <p:cNvSpPr>
              <a:spLocks noChangeShapeType="1"/>
            </p:cNvSpPr>
            <p:nvPr/>
          </p:nvSpPr>
          <p:spPr bwMode="auto">
            <a:xfrm>
              <a:off x="1200" y="816"/>
              <a:ext cx="0" cy="1632"/>
            </a:xfrm>
            <a:prstGeom prst="line">
              <a:avLst/>
            </a:prstGeom>
            <a:noFill/>
            <a:ln w="28575">
              <a:solidFill>
                <a:srgbClr val="FF0000"/>
              </a:solidFill>
              <a:round/>
              <a:tailEnd type="triangle" w="med" len="med"/>
            </a:ln>
            <a:effectLst/>
          </p:spPr>
          <p:txBody>
            <a:bodyPr anchor="ctr"/>
            <a:lstStyle/>
            <a:p>
              <a:endParaRPr lang="zh-CN" altLang="en-US"/>
            </a:p>
          </p:txBody>
        </p:sp>
        <p:sp>
          <p:nvSpPr>
            <p:cNvPr id="119826" name="Line 18"/>
            <p:cNvSpPr>
              <a:spLocks noChangeShapeType="1"/>
            </p:cNvSpPr>
            <p:nvPr/>
          </p:nvSpPr>
          <p:spPr bwMode="auto">
            <a:xfrm>
              <a:off x="1392" y="624"/>
              <a:ext cx="0" cy="672"/>
            </a:xfrm>
            <a:prstGeom prst="line">
              <a:avLst/>
            </a:prstGeom>
            <a:noFill/>
            <a:ln w="28575">
              <a:solidFill>
                <a:srgbClr val="FF0000"/>
              </a:solidFill>
              <a:round/>
              <a:tailEnd type="triangle" w="med" len="med"/>
            </a:ln>
            <a:effectLst/>
          </p:spPr>
          <p:txBody>
            <a:bodyPr anchor="ctr"/>
            <a:lstStyle/>
            <a:p>
              <a:endParaRPr lang="zh-CN" altLang="en-US"/>
            </a:p>
          </p:txBody>
        </p:sp>
        <p:sp>
          <p:nvSpPr>
            <p:cNvPr id="119827" name="Line 19"/>
            <p:cNvSpPr>
              <a:spLocks noChangeShapeType="1"/>
            </p:cNvSpPr>
            <p:nvPr/>
          </p:nvSpPr>
          <p:spPr bwMode="auto">
            <a:xfrm>
              <a:off x="1536" y="480"/>
              <a:ext cx="0" cy="816"/>
            </a:xfrm>
            <a:prstGeom prst="line">
              <a:avLst/>
            </a:prstGeom>
            <a:noFill/>
            <a:ln w="28575">
              <a:solidFill>
                <a:srgbClr val="FF0000"/>
              </a:solidFill>
              <a:round/>
              <a:tailEnd type="triangle" w="med" len="med"/>
            </a:ln>
            <a:effectLst/>
          </p:spPr>
          <p:txBody>
            <a:bodyPr anchor="ctr"/>
            <a:lstStyle/>
            <a:p>
              <a:endParaRPr lang="zh-CN" altLang="en-US"/>
            </a:p>
          </p:txBody>
        </p:sp>
        <p:sp>
          <p:nvSpPr>
            <p:cNvPr id="119828" name="Text Box 20"/>
            <p:cNvSpPr txBox="1">
              <a:spLocks noChangeArrowheads="1"/>
            </p:cNvSpPr>
            <p:nvPr/>
          </p:nvSpPr>
          <p:spPr bwMode="auto">
            <a:xfrm>
              <a:off x="672" y="2735"/>
              <a:ext cx="1919" cy="367"/>
            </a:xfrm>
            <a:prstGeom prst="rect">
              <a:avLst/>
            </a:prstGeom>
            <a:noFill/>
            <a:ln w="9525">
              <a:noFill/>
              <a:miter lim="800000"/>
            </a:ln>
            <a:effectLst/>
          </p:spPr>
          <p:txBody>
            <a:bodyPr>
              <a:spAutoFit/>
            </a:bodyPr>
            <a:lstStyle/>
            <a:p>
              <a:pPr>
                <a:spcBef>
                  <a:spcPct val="50000"/>
                </a:spcBef>
              </a:pPr>
              <a:r>
                <a:rPr kumimoji="1" lang="zh-CN" altLang="en-US" sz="2400" b="1">
                  <a:solidFill>
                    <a:srgbClr val="000066"/>
                  </a:solidFill>
                  <a:ea typeface="楷体_GB2312" pitchFamily="49" charset="-122"/>
                </a:rPr>
                <a:t>氢原子的发光跃迁</a:t>
              </a:r>
            </a:p>
          </p:txBody>
        </p:sp>
      </p:grpSp>
      <p:grpSp>
        <p:nvGrpSpPr>
          <p:cNvPr id="119829" name="Group 21"/>
          <p:cNvGrpSpPr/>
          <p:nvPr/>
        </p:nvGrpSpPr>
        <p:grpSpPr bwMode="auto">
          <a:xfrm>
            <a:off x="5410200" y="2786063"/>
            <a:ext cx="2362200" cy="2119312"/>
            <a:chOff x="3648" y="1248"/>
            <a:chExt cx="1488" cy="1335"/>
          </a:xfrm>
        </p:grpSpPr>
        <p:sp>
          <p:nvSpPr>
            <p:cNvPr id="119830" name="Freeform 22"/>
            <p:cNvSpPr/>
            <p:nvPr/>
          </p:nvSpPr>
          <p:spPr bwMode="auto">
            <a:xfrm>
              <a:off x="3648" y="1440"/>
              <a:ext cx="1488" cy="576"/>
            </a:xfrm>
            <a:custGeom>
              <a:avLst/>
              <a:gdLst/>
              <a:ahLst/>
              <a:cxnLst>
                <a:cxn ang="0">
                  <a:pos x="0" y="288"/>
                </a:cxn>
                <a:cxn ang="0">
                  <a:pos x="48" y="48"/>
                </a:cxn>
                <a:cxn ang="0">
                  <a:pos x="144" y="576"/>
                </a:cxn>
                <a:cxn ang="0">
                  <a:pos x="240" y="48"/>
                </a:cxn>
                <a:cxn ang="0">
                  <a:pos x="336" y="576"/>
                </a:cxn>
                <a:cxn ang="0">
                  <a:pos x="432" y="48"/>
                </a:cxn>
                <a:cxn ang="0">
                  <a:pos x="528" y="576"/>
                </a:cxn>
                <a:cxn ang="0">
                  <a:pos x="624" y="48"/>
                </a:cxn>
                <a:cxn ang="0">
                  <a:pos x="768" y="576"/>
                </a:cxn>
                <a:cxn ang="0">
                  <a:pos x="864" y="48"/>
                </a:cxn>
                <a:cxn ang="0">
                  <a:pos x="960" y="576"/>
                </a:cxn>
                <a:cxn ang="0">
                  <a:pos x="1056" y="48"/>
                </a:cxn>
                <a:cxn ang="0">
                  <a:pos x="1152" y="576"/>
                </a:cxn>
                <a:cxn ang="0">
                  <a:pos x="1248" y="48"/>
                </a:cxn>
                <a:cxn ang="0">
                  <a:pos x="1344" y="576"/>
                </a:cxn>
                <a:cxn ang="0">
                  <a:pos x="1440" y="48"/>
                </a:cxn>
                <a:cxn ang="0">
                  <a:pos x="1488" y="336"/>
                </a:cxn>
              </a:cxnLst>
              <a:rect l="0" t="0" r="r" b="b"/>
              <a:pathLst>
                <a:path w="1488" h="576">
                  <a:moveTo>
                    <a:pt x="0" y="288"/>
                  </a:moveTo>
                  <a:cubicBezTo>
                    <a:pt x="12" y="144"/>
                    <a:pt x="24" y="0"/>
                    <a:pt x="48" y="48"/>
                  </a:cubicBezTo>
                  <a:cubicBezTo>
                    <a:pt x="72" y="96"/>
                    <a:pt x="112" y="576"/>
                    <a:pt x="144" y="576"/>
                  </a:cubicBezTo>
                  <a:cubicBezTo>
                    <a:pt x="176" y="576"/>
                    <a:pt x="208" y="48"/>
                    <a:pt x="240" y="48"/>
                  </a:cubicBezTo>
                  <a:cubicBezTo>
                    <a:pt x="272" y="48"/>
                    <a:pt x="304" y="576"/>
                    <a:pt x="336" y="576"/>
                  </a:cubicBezTo>
                  <a:cubicBezTo>
                    <a:pt x="368" y="576"/>
                    <a:pt x="400" y="48"/>
                    <a:pt x="432" y="48"/>
                  </a:cubicBezTo>
                  <a:cubicBezTo>
                    <a:pt x="464" y="48"/>
                    <a:pt x="496" y="576"/>
                    <a:pt x="528" y="576"/>
                  </a:cubicBezTo>
                  <a:cubicBezTo>
                    <a:pt x="560" y="576"/>
                    <a:pt x="584" y="48"/>
                    <a:pt x="624" y="48"/>
                  </a:cubicBezTo>
                  <a:cubicBezTo>
                    <a:pt x="664" y="48"/>
                    <a:pt x="728" y="576"/>
                    <a:pt x="768" y="576"/>
                  </a:cubicBezTo>
                  <a:cubicBezTo>
                    <a:pt x="808" y="576"/>
                    <a:pt x="832" y="48"/>
                    <a:pt x="864" y="48"/>
                  </a:cubicBezTo>
                  <a:cubicBezTo>
                    <a:pt x="896" y="48"/>
                    <a:pt x="928" y="576"/>
                    <a:pt x="960" y="576"/>
                  </a:cubicBezTo>
                  <a:cubicBezTo>
                    <a:pt x="992" y="576"/>
                    <a:pt x="1024" y="48"/>
                    <a:pt x="1056" y="48"/>
                  </a:cubicBezTo>
                  <a:cubicBezTo>
                    <a:pt x="1088" y="48"/>
                    <a:pt x="1120" y="576"/>
                    <a:pt x="1152" y="576"/>
                  </a:cubicBezTo>
                  <a:cubicBezTo>
                    <a:pt x="1184" y="576"/>
                    <a:pt x="1216" y="48"/>
                    <a:pt x="1248" y="48"/>
                  </a:cubicBezTo>
                  <a:cubicBezTo>
                    <a:pt x="1280" y="48"/>
                    <a:pt x="1312" y="576"/>
                    <a:pt x="1344" y="576"/>
                  </a:cubicBezTo>
                  <a:cubicBezTo>
                    <a:pt x="1376" y="576"/>
                    <a:pt x="1416" y="88"/>
                    <a:pt x="1440" y="48"/>
                  </a:cubicBezTo>
                  <a:cubicBezTo>
                    <a:pt x="1464" y="8"/>
                    <a:pt x="1476" y="172"/>
                    <a:pt x="1488" y="336"/>
                  </a:cubicBezTo>
                </a:path>
              </a:pathLst>
            </a:custGeom>
            <a:noFill/>
            <a:ln w="28575" cap="flat" cmpd="sng">
              <a:solidFill>
                <a:srgbClr val="FF0000"/>
              </a:solidFill>
              <a:prstDash val="solid"/>
              <a:round/>
            </a:ln>
            <a:effectLst/>
          </p:spPr>
          <p:txBody>
            <a:bodyPr anchor="ctr"/>
            <a:lstStyle/>
            <a:p>
              <a:endParaRPr lang="zh-CN" altLang="en-US"/>
            </a:p>
          </p:txBody>
        </p:sp>
        <p:sp>
          <p:nvSpPr>
            <p:cNvPr id="119831" name="Line 23"/>
            <p:cNvSpPr>
              <a:spLocks noChangeShapeType="1"/>
            </p:cNvSpPr>
            <p:nvPr/>
          </p:nvSpPr>
          <p:spPr bwMode="auto">
            <a:xfrm>
              <a:off x="3888" y="1248"/>
              <a:ext cx="960" cy="0"/>
            </a:xfrm>
            <a:prstGeom prst="line">
              <a:avLst/>
            </a:prstGeom>
            <a:noFill/>
            <a:ln w="19050">
              <a:solidFill>
                <a:srgbClr val="FF0000"/>
              </a:solidFill>
              <a:round/>
              <a:tailEnd type="triangle" w="med" len="med"/>
            </a:ln>
            <a:effectLst/>
          </p:spPr>
          <p:txBody>
            <a:bodyPr anchor="ctr"/>
            <a:lstStyle/>
            <a:p>
              <a:endParaRPr lang="zh-CN" altLang="en-US"/>
            </a:p>
          </p:txBody>
        </p:sp>
        <p:sp>
          <p:nvSpPr>
            <p:cNvPr id="119832" name="Text Box 24"/>
            <p:cNvSpPr txBox="1">
              <a:spLocks noChangeArrowheads="1"/>
            </p:cNvSpPr>
            <p:nvPr/>
          </p:nvSpPr>
          <p:spPr bwMode="auto">
            <a:xfrm>
              <a:off x="4080" y="2256"/>
              <a:ext cx="816" cy="327"/>
            </a:xfrm>
            <a:prstGeom prst="rect">
              <a:avLst/>
            </a:prstGeom>
            <a:noFill/>
            <a:ln w="9525">
              <a:noFill/>
              <a:miter lim="800000"/>
            </a:ln>
            <a:effectLst/>
          </p:spPr>
          <p:txBody>
            <a:bodyPr>
              <a:spAutoFit/>
            </a:bodyPr>
            <a:lstStyle/>
            <a:p>
              <a:pPr>
                <a:spcBef>
                  <a:spcPct val="50000"/>
                </a:spcBef>
              </a:pPr>
              <a:r>
                <a:rPr kumimoji="1" lang="zh-CN" altLang="en-US" sz="2800" b="1">
                  <a:solidFill>
                    <a:srgbClr val="000066"/>
                  </a:solidFill>
                  <a:ea typeface="楷体_GB2312" pitchFamily="49" charset="-122"/>
                </a:rPr>
                <a:t>波列</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9811"/>
                                        </p:tgtEl>
                                        <p:attrNameLst>
                                          <p:attrName>style.visibility</p:attrName>
                                        </p:attrNameLst>
                                      </p:cBhvr>
                                      <p:to>
                                        <p:strVal val="visible"/>
                                      </p:to>
                                    </p:set>
                                    <p:anim calcmode="lin" valueType="num">
                                      <p:cBhvr additive="base">
                                        <p:cTn id="7" dur="500" fill="hold"/>
                                        <p:tgtEl>
                                          <p:spTgt spid="119811"/>
                                        </p:tgtEl>
                                        <p:attrNameLst>
                                          <p:attrName>ppt_x</p:attrName>
                                        </p:attrNameLst>
                                      </p:cBhvr>
                                      <p:tavLst>
                                        <p:tav tm="0">
                                          <p:val>
                                            <p:strVal val="0-#ppt_w/2"/>
                                          </p:val>
                                        </p:tav>
                                        <p:tav tm="100000">
                                          <p:val>
                                            <p:strVal val="#ppt_x"/>
                                          </p:val>
                                        </p:tav>
                                      </p:tavLst>
                                    </p:anim>
                                    <p:anim calcmode="lin" valueType="num">
                                      <p:cBhvr additive="base">
                                        <p:cTn id="8" dur="500" fill="hold"/>
                                        <p:tgtEl>
                                          <p:spTgt spid="1198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9829"/>
                                        </p:tgtEl>
                                        <p:attrNameLst>
                                          <p:attrName>style.visibility</p:attrName>
                                        </p:attrNameLst>
                                      </p:cBhvr>
                                      <p:to>
                                        <p:strVal val="visible"/>
                                      </p:to>
                                    </p:set>
                                    <p:anim calcmode="lin" valueType="num">
                                      <p:cBhvr additive="base">
                                        <p:cTn id="13" dur="500" fill="hold"/>
                                        <p:tgtEl>
                                          <p:spTgt spid="119829"/>
                                        </p:tgtEl>
                                        <p:attrNameLst>
                                          <p:attrName>ppt_x</p:attrName>
                                        </p:attrNameLst>
                                      </p:cBhvr>
                                      <p:tavLst>
                                        <p:tav tm="0">
                                          <p:val>
                                            <p:strVal val="0-#ppt_w/2"/>
                                          </p:val>
                                        </p:tav>
                                        <p:tav tm="100000">
                                          <p:val>
                                            <p:strVal val="#ppt_x"/>
                                          </p:val>
                                        </p:tav>
                                      </p:tavLst>
                                    </p:anim>
                                    <p:anim calcmode="lin" valueType="num">
                                      <p:cBhvr additive="base">
                                        <p:cTn id="14" dur="500" fill="hold"/>
                                        <p:tgtEl>
                                          <p:spTgt spid="1198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67995" y="228600"/>
            <a:ext cx="8229600" cy="914400"/>
          </a:xfrm>
        </p:spPr>
        <p:txBody>
          <a:bodyPr/>
          <a:lstStyle/>
          <a:p>
            <a:r>
              <a:rPr lang="en-US" altLang="zh-CN"/>
              <a:t>13.1 </a:t>
            </a:r>
            <a:r>
              <a:rPr lang="zh-CN" altLang="en-US"/>
              <a:t>光的相干性</a:t>
            </a:r>
          </a:p>
        </p:txBody>
      </p:sp>
      <p:sp>
        <p:nvSpPr>
          <p:cNvPr id="36" name="灯片编号占位符 4"/>
          <p:cNvSpPr>
            <a:spLocks noGrp="1"/>
          </p:cNvSpPr>
          <p:nvPr>
            <p:ph type="sldNum" sz="quarter" idx="12"/>
          </p:nvPr>
        </p:nvSpPr>
        <p:spPr/>
        <p:txBody>
          <a:bodyPr/>
          <a:lstStyle/>
          <a:p>
            <a:fld id="{AB6EBABE-7A3C-48B0-9BC6-55440CBDE12C}" type="slidenum">
              <a:rPr lang="en-US" altLang="zh-CN"/>
              <a:pPr/>
              <a:t>6</a:t>
            </a:fld>
            <a:endParaRPr lang="en-US" altLang="zh-CN"/>
          </a:p>
        </p:txBody>
      </p:sp>
      <p:sp>
        <p:nvSpPr>
          <p:cNvPr id="121859" name="Rectangle 3"/>
          <p:cNvSpPr>
            <a:spLocks noChangeArrowheads="1"/>
          </p:cNvSpPr>
          <p:nvPr/>
        </p:nvSpPr>
        <p:spPr bwMode="auto">
          <a:xfrm>
            <a:off x="457200" y="1143000"/>
            <a:ext cx="29718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普通光源发光的特点</a:t>
            </a:r>
          </a:p>
        </p:txBody>
      </p:sp>
      <p:sp>
        <p:nvSpPr>
          <p:cNvPr id="121860" name="Rectangle 4"/>
          <p:cNvSpPr>
            <a:spLocks noChangeArrowheads="1"/>
          </p:cNvSpPr>
          <p:nvPr/>
        </p:nvSpPr>
        <p:spPr bwMode="auto">
          <a:xfrm>
            <a:off x="544512" y="1630362"/>
            <a:ext cx="8142288" cy="822325"/>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Char char="n"/>
            </a:pPr>
            <a:r>
              <a:rPr lang="en-US" altLang="zh-CN" sz="2400"/>
              <a:t> </a:t>
            </a:r>
            <a:r>
              <a:rPr lang="zh-CN" altLang="en-US" sz="2400"/>
              <a:t>间歇性：各原子发光是断断续续的，平均发光时间</a:t>
            </a:r>
            <a:r>
              <a:rPr lang="zh-CN" altLang="en-US" sz="2400" i="1">
                <a:sym typeface="Symbol" panose="05050102010706020507" pitchFamily="18" charset="2"/>
              </a:rPr>
              <a:t></a:t>
            </a:r>
            <a:r>
              <a:rPr lang="en-US" altLang="zh-CN" sz="2400" i="1">
                <a:sym typeface="Symbol" panose="05050102010706020507" pitchFamily="18" charset="2"/>
              </a:rPr>
              <a:t>t</a:t>
            </a:r>
            <a:r>
              <a:rPr lang="en-US" altLang="zh-CN" sz="2400">
                <a:sym typeface="Symbol" panose="05050102010706020507" pitchFamily="18" charset="2"/>
              </a:rPr>
              <a:t> </a:t>
            </a:r>
            <a:r>
              <a:rPr lang="zh-CN" altLang="en-US" sz="2400"/>
              <a:t>约为</a:t>
            </a:r>
            <a:r>
              <a:rPr lang="en-US" altLang="zh-CN" sz="2400"/>
              <a:t>10</a:t>
            </a:r>
            <a:r>
              <a:rPr lang="en-US" altLang="zh-CN" sz="2400" baseline="30000"/>
              <a:t>-8</a:t>
            </a:r>
            <a:r>
              <a:rPr lang="en-US" altLang="zh-CN" sz="2400"/>
              <a:t> s</a:t>
            </a:r>
            <a:r>
              <a:rPr lang="zh-CN" altLang="en-US" sz="2400"/>
              <a:t>，所发出的是一段长为 </a:t>
            </a:r>
            <a:r>
              <a:rPr lang="en-US" altLang="zh-CN" sz="2400" i="1"/>
              <a:t>L</a:t>
            </a:r>
            <a:r>
              <a:rPr lang="en-US" altLang="zh-CN" sz="2400"/>
              <a:t> =</a:t>
            </a:r>
            <a:r>
              <a:rPr lang="en-US" altLang="zh-CN" sz="2400" i="1"/>
              <a:t>c</a:t>
            </a:r>
            <a:r>
              <a:rPr lang="en-US" altLang="zh-CN" sz="2400" i="1">
                <a:sym typeface="Symbol" panose="05050102010706020507" pitchFamily="18" charset="2"/>
              </a:rPr>
              <a:t>t</a:t>
            </a:r>
            <a:r>
              <a:rPr lang="en-US" altLang="zh-CN" sz="2400">
                <a:sym typeface="Symbol" panose="05050102010706020507" pitchFamily="18" charset="2"/>
              </a:rPr>
              <a:t> </a:t>
            </a:r>
            <a:r>
              <a:rPr lang="zh-CN" altLang="en-US" sz="2400">
                <a:sym typeface="Symbol" panose="05050102010706020507" pitchFamily="18" charset="2"/>
              </a:rPr>
              <a:t>的</a:t>
            </a:r>
            <a:r>
              <a:rPr lang="zh-CN" altLang="en-US" sz="2400">
                <a:solidFill>
                  <a:srgbClr val="0000CC"/>
                </a:solidFill>
                <a:sym typeface="Symbol" panose="05050102010706020507" pitchFamily="18" charset="2"/>
              </a:rPr>
              <a:t>光波列</a:t>
            </a:r>
            <a:r>
              <a:rPr lang="zh-CN" altLang="en-US" sz="2400">
                <a:sym typeface="Symbol" panose="05050102010706020507" pitchFamily="18" charset="2"/>
              </a:rPr>
              <a:t>。</a:t>
            </a:r>
          </a:p>
        </p:txBody>
      </p:sp>
      <p:grpSp>
        <p:nvGrpSpPr>
          <p:cNvPr id="121861" name="Group 5"/>
          <p:cNvGrpSpPr/>
          <p:nvPr/>
        </p:nvGrpSpPr>
        <p:grpSpPr bwMode="auto">
          <a:xfrm>
            <a:off x="2373312" y="2239962"/>
            <a:ext cx="3816350" cy="1150938"/>
            <a:chOff x="1247" y="1842"/>
            <a:chExt cx="2858" cy="862"/>
          </a:xfrm>
        </p:grpSpPr>
        <p:sp>
          <p:nvSpPr>
            <p:cNvPr id="121862" name="Rectangle 6"/>
            <p:cNvSpPr>
              <a:spLocks noChangeArrowheads="1"/>
            </p:cNvSpPr>
            <p:nvPr/>
          </p:nvSpPr>
          <p:spPr bwMode="auto">
            <a:xfrm>
              <a:off x="1247" y="1842"/>
              <a:ext cx="2858" cy="862"/>
            </a:xfrm>
            <a:prstGeom prst="rect">
              <a:avLst/>
            </a:prstGeom>
            <a:noFill/>
            <a:ln w="9525">
              <a:noFill/>
              <a:miter lim="800000"/>
            </a:ln>
            <a:effectLst/>
          </p:spPr>
          <p:txBody>
            <a:bodyPr wrap="none" anchor="ctr"/>
            <a:lstStyle/>
            <a:p>
              <a:endParaRPr lang="zh-CN" altLang="en-US"/>
            </a:p>
          </p:txBody>
        </p:sp>
        <p:sp>
          <p:nvSpPr>
            <p:cNvPr id="121863" name="Freeform 7"/>
            <p:cNvSpPr/>
            <p:nvPr/>
          </p:nvSpPr>
          <p:spPr bwMode="auto">
            <a:xfrm>
              <a:off x="1383" y="2024"/>
              <a:ext cx="2495" cy="181"/>
            </a:xfrm>
            <a:custGeom>
              <a:avLst/>
              <a:gdLst/>
              <a:ahLst/>
              <a:cxnLst>
                <a:cxn ang="0">
                  <a:pos x="0" y="544"/>
                </a:cxn>
                <a:cxn ang="0">
                  <a:pos x="227" y="0"/>
                </a:cxn>
                <a:cxn ang="0">
                  <a:pos x="453" y="544"/>
                </a:cxn>
                <a:cxn ang="0">
                  <a:pos x="680" y="0"/>
                </a:cxn>
                <a:cxn ang="0">
                  <a:pos x="907" y="544"/>
                </a:cxn>
                <a:cxn ang="0">
                  <a:pos x="1134" y="0"/>
                </a:cxn>
                <a:cxn ang="0">
                  <a:pos x="1361" y="544"/>
                </a:cxn>
                <a:cxn ang="0">
                  <a:pos x="1587" y="0"/>
                </a:cxn>
                <a:cxn ang="0">
                  <a:pos x="1814" y="544"/>
                </a:cxn>
                <a:cxn ang="0">
                  <a:pos x="2041" y="0"/>
                </a:cxn>
                <a:cxn ang="0">
                  <a:pos x="2268" y="544"/>
                </a:cxn>
                <a:cxn ang="0">
                  <a:pos x="2495" y="0"/>
                </a:cxn>
              </a:cxnLst>
              <a:rect l="0" t="0" r="r" b="b"/>
              <a:pathLst>
                <a:path w="2495" h="544">
                  <a:moveTo>
                    <a:pt x="0" y="544"/>
                  </a:moveTo>
                  <a:cubicBezTo>
                    <a:pt x="76" y="272"/>
                    <a:pt x="152" y="0"/>
                    <a:pt x="227" y="0"/>
                  </a:cubicBezTo>
                  <a:cubicBezTo>
                    <a:pt x="302" y="0"/>
                    <a:pt x="378" y="544"/>
                    <a:pt x="453" y="544"/>
                  </a:cubicBezTo>
                  <a:cubicBezTo>
                    <a:pt x="528" y="544"/>
                    <a:pt x="604" y="0"/>
                    <a:pt x="680" y="0"/>
                  </a:cubicBezTo>
                  <a:cubicBezTo>
                    <a:pt x="756" y="0"/>
                    <a:pt x="831" y="544"/>
                    <a:pt x="907" y="544"/>
                  </a:cubicBezTo>
                  <a:cubicBezTo>
                    <a:pt x="983" y="544"/>
                    <a:pt x="1058" y="0"/>
                    <a:pt x="1134" y="0"/>
                  </a:cubicBezTo>
                  <a:cubicBezTo>
                    <a:pt x="1210" y="0"/>
                    <a:pt x="1286" y="544"/>
                    <a:pt x="1361" y="544"/>
                  </a:cubicBezTo>
                  <a:cubicBezTo>
                    <a:pt x="1436" y="544"/>
                    <a:pt x="1512" y="0"/>
                    <a:pt x="1587" y="0"/>
                  </a:cubicBezTo>
                  <a:cubicBezTo>
                    <a:pt x="1662" y="0"/>
                    <a:pt x="1738" y="544"/>
                    <a:pt x="1814" y="544"/>
                  </a:cubicBezTo>
                  <a:cubicBezTo>
                    <a:pt x="1890" y="544"/>
                    <a:pt x="1965" y="0"/>
                    <a:pt x="2041" y="0"/>
                  </a:cubicBezTo>
                  <a:cubicBezTo>
                    <a:pt x="2117" y="0"/>
                    <a:pt x="2192" y="544"/>
                    <a:pt x="2268" y="544"/>
                  </a:cubicBezTo>
                  <a:cubicBezTo>
                    <a:pt x="2344" y="544"/>
                    <a:pt x="2419" y="272"/>
                    <a:pt x="2495" y="0"/>
                  </a:cubicBezTo>
                </a:path>
              </a:pathLst>
            </a:custGeom>
            <a:noFill/>
            <a:ln w="28575" cmpd="sng">
              <a:solidFill>
                <a:srgbClr val="FF0000"/>
              </a:solidFill>
              <a:round/>
            </a:ln>
            <a:effectLst/>
          </p:spPr>
          <p:txBody>
            <a:bodyPr/>
            <a:lstStyle/>
            <a:p>
              <a:endParaRPr lang="zh-CN" altLang="en-US"/>
            </a:p>
          </p:txBody>
        </p:sp>
        <p:sp>
          <p:nvSpPr>
            <p:cNvPr id="121864" name="Line 8"/>
            <p:cNvSpPr>
              <a:spLocks noChangeShapeType="1"/>
            </p:cNvSpPr>
            <p:nvPr/>
          </p:nvSpPr>
          <p:spPr bwMode="auto">
            <a:xfrm>
              <a:off x="1383" y="2296"/>
              <a:ext cx="0" cy="136"/>
            </a:xfrm>
            <a:prstGeom prst="line">
              <a:avLst/>
            </a:prstGeom>
            <a:noFill/>
            <a:ln w="12700">
              <a:solidFill>
                <a:srgbClr val="000066"/>
              </a:solidFill>
              <a:round/>
            </a:ln>
            <a:effectLst/>
          </p:spPr>
          <p:txBody>
            <a:bodyPr/>
            <a:lstStyle/>
            <a:p>
              <a:endParaRPr lang="zh-CN" altLang="en-US"/>
            </a:p>
          </p:txBody>
        </p:sp>
        <p:sp>
          <p:nvSpPr>
            <p:cNvPr id="121865" name="Line 9"/>
            <p:cNvSpPr>
              <a:spLocks noChangeShapeType="1"/>
            </p:cNvSpPr>
            <p:nvPr/>
          </p:nvSpPr>
          <p:spPr bwMode="auto">
            <a:xfrm>
              <a:off x="3878" y="2296"/>
              <a:ext cx="0" cy="136"/>
            </a:xfrm>
            <a:prstGeom prst="line">
              <a:avLst/>
            </a:prstGeom>
            <a:noFill/>
            <a:ln w="12700">
              <a:solidFill>
                <a:srgbClr val="000066"/>
              </a:solidFill>
              <a:round/>
            </a:ln>
            <a:effectLst/>
          </p:spPr>
          <p:txBody>
            <a:bodyPr/>
            <a:lstStyle/>
            <a:p>
              <a:endParaRPr lang="zh-CN" altLang="en-US"/>
            </a:p>
          </p:txBody>
        </p:sp>
        <p:sp>
          <p:nvSpPr>
            <p:cNvPr id="121866" name="Line 10"/>
            <p:cNvSpPr>
              <a:spLocks noChangeShapeType="1"/>
            </p:cNvSpPr>
            <p:nvPr/>
          </p:nvSpPr>
          <p:spPr bwMode="auto">
            <a:xfrm flipH="1">
              <a:off x="1383" y="2387"/>
              <a:ext cx="681" cy="0"/>
            </a:xfrm>
            <a:prstGeom prst="line">
              <a:avLst/>
            </a:prstGeom>
            <a:noFill/>
            <a:ln w="12700">
              <a:solidFill>
                <a:srgbClr val="000066"/>
              </a:solidFill>
              <a:round/>
              <a:tailEnd type="triangle" w="sm" len="lg"/>
            </a:ln>
            <a:effectLst/>
          </p:spPr>
          <p:txBody>
            <a:bodyPr/>
            <a:lstStyle/>
            <a:p>
              <a:endParaRPr lang="zh-CN" altLang="en-US"/>
            </a:p>
          </p:txBody>
        </p:sp>
        <p:sp>
          <p:nvSpPr>
            <p:cNvPr id="121867" name="Line 11"/>
            <p:cNvSpPr>
              <a:spLocks noChangeShapeType="1"/>
            </p:cNvSpPr>
            <p:nvPr/>
          </p:nvSpPr>
          <p:spPr bwMode="auto">
            <a:xfrm>
              <a:off x="3198" y="2387"/>
              <a:ext cx="680" cy="0"/>
            </a:xfrm>
            <a:prstGeom prst="line">
              <a:avLst/>
            </a:prstGeom>
            <a:noFill/>
            <a:ln w="12700">
              <a:solidFill>
                <a:srgbClr val="000066"/>
              </a:solidFill>
              <a:round/>
              <a:tailEnd type="triangle" w="sm" len="lg"/>
            </a:ln>
            <a:effectLst/>
          </p:spPr>
          <p:txBody>
            <a:bodyPr/>
            <a:lstStyle/>
            <a:p>
              <a:endParaRPr lang="zh-CN" altLang="en-US"/>
            </a:p>
          </p:txBody>
        </p:sp>
        <p:graphicFrame>
          <p:nvGraphicFramePr>
            <p:cNvPr id="121868" name="Object 12"/>
            <p:cNvGraphicFramePr>
              <a:graphicFrameLocks noChangeAspect="1"/>
            </p:cNvGraphicFramePr>
            <p:nvPr/>
          </p:nvGraphicFramePr>
          <p:xfrm>
            <a:off x="2154" y="2251"/>
            <a:ext cx="907" cy="317"/>
          </p:xfrm>
          <a:graphic>
            <a:graphicData uri="http://schemas.openxmlformats.org/presentationml/2006/ole">
              <mc:AlternateContent xmlns:mc="http://schemas.openxmlformats.org/markup-compatibility/2006">
                <mc:Choice xmlns:v="urn:schemas-microsoft-com:vml" Requires="v">
                  <p:oleObj name="公式" r:id="rId3" imgW="12192000" imgH="4267200" progId="">
                    <p:embed/>
                  </p:oleObj>
                </mc:Choice>
                <mc:Fallback>
                  <p:oleObj name="公式" r:id="rId3" imgW="12192000" imgH="4267200" progId="">
                    <p:embed/>
                    <p:pic>
                      <p:nvPicPr>
                        <p:cNvPr id="0" name="Picture 1" descr="image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2251"/>
                          <a:ext cx="907"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1869" name="Rectangle 13"/>
          <p:cNvSpPr>
            <a:spLocks noChangeArrowheads="1"/>
          </p:cNvSpPr>
          <p:nvPr/>
        </p:nvSpPr>
        <p:spPr bwMode="auto">
          <a:xfrm>
            <a:off x="544512" y="3306762"/>
            <a:ext cx="8077200" cy="822325"/>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Char char="n"/>
            </a:pPr>
            <a:r>
              <a:rPr lang="en-US" altLang="zh-CN" sz="2400">
                <a:sym typeface="Symbol" panose="05050102010706020507" pitchFamily="18" charset="2"/>
              </a:rPr>
              <a:t> </a:t>
            </a:r>
            <a:r>
              <a:rPr lang="zh-CN" altLang="en-US" sz="2400">
                <a:sym typeface="Symbol" panose="05050102010706020507" pitchFamily="18" charset="2"/>
              </a:rPr>
              <a:t>随机性：每次发光是随机的，所发出各波列的</a:t>
            </a:r>
            <a:r>
              <a:rPr lang="zh-CN" altLang="en-US" sz="2400">
                <a:solidFill>
                  <a:srgbClr val="0000CC"/>
                </a:solidFill>
                <a:sym typeface="Symbol" panose="05050102010706020507" pitchFamily="18" charset="2"/>
              </a:rPr>
              <a:t>频率</a:t>
            </a:r>
            <a:r>
              <a:rPr lang="zh-CN" altLang="en-US" sz="2400">
                <a:sym typeface="Symbol" panose="05050102010706020507" pitchFamily="18" charset="2"/>
              </a:rPr>
              <a:t>、</a:t>
            </a:r>
            <a:r>
              <a:rPr lang="zh-CN" altLang="en-US" sz="2400">
                <a:solidFill>
                  <a:srgbClr val="0000CC"/>
                </a:solidFill>
                <a:sym typeface="Symbol" panose="05050102010706020507" pitchFamily="18" charset="2"/>
              </a:rPr>
              <a:t>振动方向</a:t>
            </a:r>
            <a:r>
              <a:rPr lang="zh-CN" altLang="en-US" sz="2400">
                <a:sym typeface="Symbol" panose="05050102010706020507" pitchFamily="18" charset="2"/>
              </a:rPr>
              <a:t>和</a:t>
            </a:r>
            <a:r>
              <a:rPr lang="zh-CN" altLang="en-US" sz="2400">
                <a:solidFill>
                  <a:srgbClr val="0000CC"/>
                </a:solidFill>
                <a:sym typeface="Symbol" panose="05050102010706020507" pitchFamily="18" charset="2"/>
              </a:rPr>
              <a:t>振动初相位</a:t>
            </a:r>
            <a:r>
              <a:rPr lang="zh-CN" altLang="en-US" sz="2400">
                <a:sym typeface="Symbol" panose="05050102010706020507" pitchFamily="18" charset="2"/>
              </a:rPr>
              <a:t>都不相同。</a:t>
            </a:r>
          </a:p>
        </p:txBody>
      </p:sp>
      <p:grpSp>
        <p:nvGrpSpPr>
          <p:cNvPr id="121891" name="Group 35"/>
          <p:cNvGrpSpPr/>
          <p:nvPr/>
        </p:nvGrpSpPr>
        <p:grpSpPr bwMode="auto">
          <a:xfrm>
            <a:off x="1154112" y="4221162"/>
            <a:ext cx="3960813" cy="2027238"/>
            <a:chOff x="1152" y="1344"/>
            <a:chExt cx="2495" cy="1277"/>
          </a:xfrm>
        </p:grpSpPr>
        <p:sp>
          <p:nvSpPr>
            <p:cNvPr id="121892" name="Freeform 36"/>
            <p:cNvSpPr/>
            <p:nvPr/>
          </p:nvSpPr>
          <p:spPr bwMode="auto">
            <a:xfrm>
              <a:off x="1410" y="1512"/>
              <a:ext cx="430" cy="83"/>
            </a:xfrm>
            <a:custGeom>
              <a:avLst/>
              <a:gdLst/>
              <a:ahLst/>
              <a:cxnLst>
                <a:cxn ang="0">
                  <a:pos x="0" y="0"/>
                </a:cxn>
                <a:cxn ang="0">
                  <a:pos x="48" y="48"/>
                </a:cxn>
                <a:cxn ang="0">
                  <a:pos x="96" y="0"/>
                </a:cxn>
                <a:cxn ang="0">
                  <a:pos x="144" y="48"/>
                </a:cxn>
                <a:cxn ang="0">
                  <a:pos x="192" y="0"/>
                </a:cxn>
                <a:cxn ang="0">
                  <a:pos x="240" y="48"/>
                </a:cxn>
                <a:cxn ang="0">
                  <a:pos x="288" y="0"/>
                </a:cxn>
                <a:cxn ang="0">
                  <a:pos x="336" y="48"/>
                </a:cxn>
              </a:cxnLst>
              <a:rect l="0" t="0" r="r" b="b"/>
              <a:pathLst>
                <a:path w="336" h="48">
                  <a:moveTo>
                    <a:pt x="0" y="0"/>
                  </a:moveTo>
                  <a:cubicBezTo>
                    <a:pt x="16" y="24"/>
                    <a:pt x="32" y="48"/>
                    <a:pt x="48" y="48"/>
                  </a:cubicBezTo>
                  <a:cubicBezTo>
                    <a:pt x="64" y="48"/>
                    <a:pt x="80" y="0"/>
                    <a:pt x="96" y="0"/>
                  </a:cubicBezTo>
                  <a:cubicBezTo>
                    <a:pt x="112" y="0"/>
                    <a:pt x="128" y="48"/>
                    <a:pt x="144" y="48"/>
                  </a:cubicBezTo>
                  <a:cubicBezTo>
                    <a:pt x="160" y="48"/>
                    <a:pt x="176" y="0"/>
                    <a:pt x="192" y="0"/>
                  </a:cubicBezTo>
                  <a:cubicBezTo>
                    <a:pt x="208" y="0"/>
                    <a:pt x="224" y="48"/>
                    <a:pt x="240" y="48"/>
                  </a:cubicBezTo>
                  <a:cubicBezTo>
                    <a:pt x="256" y="48"/>
                    <a:pt x="272" y="0"/>
                    <a:pt x="288" y="0"/>
                  </a:cubicBezTo>
                  <a:cubicBezTo>
                    <a:pt x="304" y="0"/>
                    <a:pt x="320" y="24"/>
                    <a:pt x="336" y="48"/>
                  </a:cubicBezTo>
                </a:path>
              </a:pathLst>
            </a:custGeom>
            <a:noFill/>
            <a:ln w="19050" cmpd="sng">
              <a:solidFill>
                <a:srgbClr val="FF0000"/>
              </a:solidFill>
              <a:round/>
            </a:ln>
            <a:effectLst/>
          </p:spPr>
          <p:txBody>
            <a:bodyPr wrap="none" anchor="ctr"/>
            <a:lstStyle/>
            <a:p>
              <a:endParaRPr lang="zh-CN" altLang="en-US"/>
            </a:p>
          </p:txBody>
        </p:sp>
        <p:sp>
          <p:nvSpPr>
            <p:cNvPr id="121893" name="Line 37"/>
            <p:cNvSpPr>
              <a:spLocks noChangeShapeType="1"/>
            </p:cNvSpPr>
            <p:nvPr/>
          </p:nvSpPr>
          <p:spPr bwMode="auto">
            <a:xfrm>
              <a:off x="1840" y="1595"/>
              <a:ext cx="172" cy="0"/>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121894" name="Freeform 38"/>
            <p:cNvSpPr/>
            <p:nvPr/>
          </p:nvSpPr>
          <p:spPr bwMode="auto">
            <a:xfrm>
              <a:off x="2184" y="1512"/>
              <a:ext cx="431" cy="83"/>
            </a:xfrm>
            <a:custGeom>
              <a:avLst/>
              <a:gdLst/>
              <a:ahLst/>
              <a:cxnLst>
                <a:cxn ang="0">
                  <a:pos x="0" y="0"/>
                </a:cxn>
                <a:cxn ang="0">
                  <a:pos x="48" y="48"/>
                </a:cxn>
                <a:cxn ang="0">
                  <a:pos x="96" y="0"/>
                </a:cxn>
                <a:cxn ang="0">
                  <a:pos x="144" y="48"/>
                </a:cxn>
                <a:cxn ang="0">
                  <a:pos x="192" y="0"/>
                </a:cxn>
                <a:cxn ang="0">
                  <a:pos x="240" y="48"/>
                </a:cxn>
                <a:cxn ang="0">
                  <a:pos x="288" y="0"/>
                </a:cxn>
                <a:cxn ang="0">
                  <a:pos x="336" y="48"/>
                </a:cxn>
              </a:cxnLst>
              <a:rect l="0" t="0" r="r" b="b"/>
              <a:pathLst>
                <a:path w="336" h="48">
                  <a:moveTo>
                    <a:pt x="0" y="0"/>
                  </a:moveTo>
                  <a:cubicBezTo>
                    <a:pt x="16" y="24"/>
                    <a:pt x="32" y="48"/>
                    <a:pt x="48" y="48"/>
                  </a:cubicBezTo>
                  <a:cubicBezTo>
                    <a:pt x="64" y="48"/>
                    <a:pt x="80" y="0"/>
                    <a:pt x="96" y="0"/>
                  </a:cubicBezTo>
                  <a:cubicBezTo>
                    <a:pt x="112" y="0"/>
                    <a:pt x="128" y="48"/>
                    <a:pt x="144" y="48"/>
                  </a:cubicBezTo>
                  <a:cubicBezTo>
                    <a:pt x="160" y="48"/>
                    <a:pt x="176" y="0"/>
                    <a:pt x="192" y="0"/>
                  </a:cubicBezTo>
                  <a:cubicBezTo>
                    <a:pt x="208" y="0"/>
                    <a:pt x="224" y="48"/>
                    <a:pt x="240" y="48"/>
                  </a:cubicBezTo>
                  <a:cubicBezTo>
                    <a:pt x="256" y="48"/>
                    <a:pt x="272" y="0"/>
                    <a:pt x="288" y="0"/>
                  </a:cubicBezTo>
                  <a:cubicBezTo>
                    <a:pt x="304" y="0"/>
                    <a:pt x="320" y="24"/>
                    <a:pt x="336" y="48"/>
                  </a:cubicBezTo>
                </a:path>
              </a:pathLst>
            </a:custGeom>
            <a:noFill/>
            <a:ln w="19050" cmpd="sng">
              <a:solidFill>
                <a:srgbClr val="FF0000"/>
              </a:solidFill>
              <a:round/>
            </a:ln>
            <a:effectLst/>
          </p:spPr>
          <p:txBody>
            <a:bodyPr wrap="none" anchor="ctr"/>
            <a:lstStyle/>
            <a:p>
              <a:endParaRPr lang="zh-CN" altLang="en-US"/>
            </a:p>
          </p:txBody>
        </p:sp>
        <p:sp>
          <p:nvSpPr>
            <p:cNvPr id="121895" name="Line 39"/>
            <p:cNvSpPr>
              <a:spLocks noChangeShapeType="1"/>
            </p:cNvSpPr>
            <p:nvPr/>
          </p:nvSpPr>
          <p:spPr bwMode="auto">
            <a:xfrm>
              <a:off x="2615" y="1595"/>
              <a:ext cx="172" cy="0"/>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121896" name="Freeform 40"/>
            <p:cNvSpPr/>
            <p:nvPr/>
          </p:nvSpPr>
          <p:spPr bwMode="auto">
            <a:xfrm>
              <a:off x="3045" y="1512"/>
              <a:ext cx="430" cy="83"/>
            </a:xfrm>
            <a:custGeom>
              <a:avLst/>
              <a:gdLst/>
              <a:ahLst/>
              <a:cxnLst>
                <a:cxn ang="0">
                  <a:pos x="0" y="0"/>
                </a:cxn>
                <a:cxn ang="0">
                  <a:pos x="48" y="48"/>
                </a:cxn>
                <a:cxn ang="0">
                  <a:pos x="96" y="0"/>
                </a:cxn>
                <a:cxn ang="0">
                  <a:pos x="144" y="48"/>
                </a:cxn>
                <a:cxn ang="0">
                  <a:pos x="192" y="0"/>
                </a:cxn>
                <a:cxn ang="0">
                  <a:pos x="240" y="48"/>
                </a:cxn>
                <a:cxn ang="0">
                  <a:pos x="288" y="0"/>
                </a:cxn>
                <a:cxn ang="0">
                  <a:pos x="336" y="48"/>
                </a:cxn>
              </a:cxnLst>
              <a:rect l="0" t="0" r="r" b="b"/>
              <a:pathLst>
                <a:path w="336" h="48">
                  <a:moveTo>
                    <a:pt x="0" y="0"/>
                  </a:moveTo>
                  <a:cubicBezTo>
                    <a:pt x="16" y="24"/>
                    <a:pt x="32" y="48"/>
                    <a:pt x="48" y="48"/>
                  </a:cubicBezTo>
                  <a:cubicBezTo>
                    <a:pt x="64" y="48"/>
                    <a:pt x="80" y="0"/>
                    <a:pt x="96" y="0"/>
                  </a:cubicBezTo>
                  <a:cubicBezTo>
                    <a:pt x="112" y="0"/>
                    <a:pt x="128" y="48"/>
                    <a:pt x="144" y="48"/>
                  </a:cubicBezTo>
                  <a:cubicBezTo>
                    <a:pt x="160" y="48"/>
                    <a:pt x="176" y="0"/>
                    <a:pt x="192" y="0"/>
                  </a:cubicBezTo>
                  <a:cubicBezTo>
                    <a:pt x="208" y="0"/>
                    <a:pt x="224" y="48"/>
                    <a:pt x="240" y="48"/>
                  </a:cubicBezTo>
                  <a:cubicBezTo>
                    <a:pt x="256" y="48"/>
                    <a:pt x="272" y="0"/>
                    <a:pt x="288" y="0"/>
                  </a:cubicBezTo>
                  <a:cubicBezTo>
                    <a:pt x="304" y="0"/>
                    <a:pt x="320" y="24"/>
                    <a:pt x="336" y="48"/>
                  </a:cubicBezTo>
                </a:path>
              </a:pathLst>
            </a:custGeom>
            <a:noFill/>
            <a:ln w="19050" cmpd="sng">
              <a:solidFill>
                <a:srgbClr val="FF0000"/>
              </a:solidFill>
              <a:round/>
            </a:ln>
            <a:effectLst/>
          </p:spPr>
          <p:txBody>
            <a:bodyPr wrap="none" anchor="ctr"/>
            <a:lstStyle/>
            <a:p>
              <a:endParaRPr lang="zh-CN" altLang="en-US"/>
            </a:p>
          </p:txBody>
        </p:sp>
        <p:sp>
          <p:nvSpPr>
            <p:cNvPr id="121897" name="Line 41"/>
            <p:cNvSpPr>
              <a:spLocks noChangeShapeType="1"/>
            </p:cNvSpPr>
            <p:nvPr/>
          </p:nvSpPr>
          <p:spPr bwMode="auto">
            <a:xfrm>
              <a:off x="3475" y="1595"/>
              <a:ext cx="172" cy="0"/>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121898" name="Freeform 42"/>
            <p:cNvSpPr/>
            <p:nvPr/>
          </p:nvSpPr>
          <p:spPr bwMode="auto">
            <a:xfrm>
              <a:off x="1238" y="1930"/>
              <a:ext cx="430" cy="84"/>
            </a:xfrm>
            <a:custGeom>
              <a:avLst/>
              <a:gdLst/>
              <a:ahLst/>
              <a:cxnLst>
                <a:cxn ang="0">
                  <a:pos x="0" y="0"/>
                </a:cxn>
                <a:cxn ang="0">
                  <a:pos x="48" y="48"/>
                </a:cxn>
                <a:cxn ang="0">
                  <a:pos x="96" y="0"/>
                </a:cxn>
                <a:cxn ang="0">
                  <a:pos x="144" y="48"/>
                </a:cxn>
                <a:cxn ang="0">
                  <a:pos x="192" y="0"/>
                </a:cxn>
                <a:cxn ang="0">
                  <a:pos x="240" y="48"/>
                </a:cxn>
                <a:cxn ang="0">
                  <a:pos x="288" y="0"/>
                </a:cxn>
                <a:cxn ang="0">
                  <a:pos x="336" y="48"/>
                </a:cxn>
              </a:cxnLst>
              <a:rect l="0" t="0" r="r" b="b"/>
              <a:pathLst>
                <a:path w="336" h="48">
                  <a:moveTo>
                    <a:pt x="0" y="0"/>
                  </a:moveTo>
                  <a:cubicBezTo>
                    <a:pt x="16" y="24"/>
                    <a:pt x="32" y="48"/>
                    <a:pt x="48" y="48"/>
                  </a:cubicBezTo>
                  <a:cubicBezTo>
                    <a:pt x="64" y="48"/>
                    <a:pt x="80" y="0"/>
                    <a:pt x="96" y="0"/>
                  </a:cubicBezTo>
                  <a:cubicBezTo>
                    <a:pt x="112" y="0"/>
                    <a:pt x="128" y="48"/>
                    <a:pt x="144" y="48"/>
                  </a:cubicBezTo>
                  <a:cubicBezTo>
                    <a:pt x="160" y="48"/>
                    <a:pt x="176" y="0"/>
                    <a:pt x="192" y="0"/>
                  </a:cubicBezTo>
                  <a:cubicBezTo>
                    <a:pt x="208" y="0"/>
                    <a:pt x="224" y="48"/>
                    <a:pt x="240" y="48"/>
                  </a:cubicBezTo>
                  <a:cubicBezTo>
                    <a:pt x="256" y="48"/>
                    <a:pt x="272" y="0"/>
                    <a:pt x="288" y="0"/>
                  </a:cubicBezTo>
                  <a:cubicBezTo>
                    <a:pt x="304" y="0"/>
                    <a:pt x="320" y="24"/>
                    <a:pt x="336" y="48"/>
                  </a:cubicBezTo>
                </a:path>
              </a:pathLst>
            </a:custGeom>
            <a:noFill/>
            <a:ln w="19050" cmpd="sng">
              <a:solidFill>
                <a:srgbClr val="FF0000"/>
              </a:solidFill>
              <a:round/>
            </a:ln>
            <a:effectLst/>
          </p:spPr>
          <p:txBody>
            <a:bodyPr wrap="none" anchor="ctr"/>
            <a:lstStyle/>
            <a:p>
              <a:endParaRPr lang="zh-CN" altLang="en-US"/>
            </a:p>
          </p:txBody>
        </p:sp>
        <p:sp>
          <p:nvSpPr>
            <p:cNvPr id="121899" name="Line 43"/>
            <p:cNvSpPr>
              <a:spLocks noChangeShapeType="1"/>
            </p:cNvSpPr>
            <p:nvPr/>
          </p:nvSpPr>
          <p:spPr bwMode="auto">
            <a:xfrm>
              <a:off x="1668" y="2014"/>
              <a:ext cx="172" cy="0"/>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121900" name="Freeform 44"/>
            <p:cNvSpPr/>
            <p:nvPr/>
          </p:nvSpPr>
          <p:spPr bwMode="auto">
            <a:xfrm>
              <a:off x="2012" y="1930"/>
              <a:ext cx="431" cy="84"/>
            </a:xfrm>
            <a:custGeom>
              <a:avLst/>
              <a:gdLst/>
              <a:ahLst/>
              <a:cxnLst>
                <a:cxn ang="0">
                  <a:pos x="0" y="0"/>
                </a:cxn>
                <a:cxn ang="0">
                  <a:pos x="48" y="48"/>
                </a:cxn>
                <a:cxn ang="0">
                  <a:pos x="96" y="0"/>
                </a:cxn>
                <a:cxn ang="0">
                  <a:pos x="144" y="48"/>
                </a:cxn>
                <a:cxn ang="0">
                  <a:pos x="192" y="0"/>
                </a:cxn>
                <a:cxn ang="0">
                  <a:pos x="240" y="48"/>
                </a:cxn>
                <a:cxn ang="0">
                  <a:pos x="288" y="0"/>
                </a:cxn>
                <a:cxn ang="0">
                  <a:pos x="336" y="48"/>
                </a:cxn>
              </a:cxnLst>
              <a:rect l="0" t="0" r="r" b="b"/>
              <a:pathLst>
                <a:path w="336" h="48">
                  <a:moveTo>
                    <a:pt x="0" y="0"/>
                  </a:moveTo>
                  <a:cubicBezTo>
                    <a:pt x="16" y="24"/>
                    <a:pt x="32" y="48"/>
                    <a:pt x="48" y="48"/>
                  </a:cubicBezTo>
                  <a:cubicBezTo>
                    <a:pt x="64" y="48"/>
                    <a:pt x="80" y="0"/>
                    <a:pt x="96" y="0"/>
                  </a:cubicBezTo>
                  <a:cubicBezTo>
                    <a:pt x="112" y="0"/>
                    <a:pt x="128" y="48"/>
                    <a:pt x="144" y="48"/>
                  </a:cubicBezTo>
                  <a:cubicBezTo>
                    <a:pt x="160" y="48"/>
                    <a:pt x="176" y="0"/>
                    <a:pt x="192" y="0"/>
                  </a:cubicBezTo>
                  <a:cubicBezTo>
                    <a:pt x="208" y="0"/>
                    <a:pt x="224" y="48"/>
                    <a:pt x="240" y="48"/>
                  </a:cubicBezTo>
                  <a:cubicBezTo>
                    <a:pt x="256" y="48"/>
                    <a:pt x="272" y="0"/>
                    <a:pt x="288" y="0"/>
                  </a:cubicBezTo>
                  <a:cubicBezTo>
                    <a:pt x="304" y="0"/>
                    <a:pt x="320" y="24"/>
                    <a:pt x="336" y="48"/>
                  </a:cubicBezTo>
                </a:path>
              </a:pathLst>
            </a:custGeom>
            <a:noFill/>
            <a:ln w="19050" cmpd="sng">
              <a:solidFill>
                <a:srgbClr val="FF0000"/>
              </a:solidFill>
              <a:round/>
            </a:ln>
            <a:effectLst/>
          </p:spPr>
          <p:txBody>
            <a:bodyPr wrap="none" anchor="ctr"/>
            <a:lstStyle/>
            <a:p>
              <a:endParaRPr lang="zh-CN" altLang="en-US"/>
            </a:p>
          </p:txBody>
        </p:sp>
        <p:sp>
          <p:nvSpPr>
            <p:cNvPr id="121901" name="Line 45"/>
            <p:cNvSpPr>
              <a:spLocks noChangeShapeType="1"/>
            </p:cNvSpPr>
            <p:nvPr/>
          </p:nvSpPr>
          <p:spPr bwMode="auto">
            <a:xfrm>
              <a:off x="2443" y="2014"/>
              <a:ext cx="172" cy="0"/>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121902" name="Freeform 46"/>
            <p:cNvSpPr/>
            <p:nvPr/>
          </p:nvSpPr>
          <p:spPr bwMode="auto">
            <a:xfrm>
              <a:off x="2873" y="1930"/>
              <a:ext cx="430" cy="84"/>
            </a:xfrm>
            <a:custGeom>
              <a:avLst/>
              <a:gdLst/>
              <a:ahLst/>
              <a:cxnLst>
                <a:cxn ang="0">
                  <a:pos x="0" y="0"/>
                </a:cxn>
                <a:cxn ang="0">
                  <a:pos x="48" y="48"/>
                </a:cxn>
                <a:cxn ang="0">
                  <a:pos x="96" y="0"/>
                </a:cxn>
                <a:cxn ang="0">
                  <a:pos x="144" y="48"/>
                </a:cxn>
                <a:cxn ang="0">
                  <a:pos x="192" y="0"/>
                </a:cxn>
                <a:cxn ang="0">
                  <a:pos x="240" y="48"/>
                </a:cxn>
                <a:cxn ang="0">
                  <a:pos x="288" y="0"/>
                </a:cxn>
                <a:cxn ang="0">
                  <a:pos x="336" y="48"/>
                </a:cxn>
              </a:cxnLst>
              <a:rect l="0" t="0" r="r" b="b"/>
              <a:pathLst>
                <a:path w="336" h="48">
                  <a:moveTo>
                    <a:pt x="0" y="0"/>
                  </a:moveTo>
                  <a:cubicBezTo>
                    <a:pt x="16" y="24"/>
                    <a:pt x="32" y="48"/>
                    <a:pt x="48" y="48"/>
                  </a:cubicBezTo>
                  <a:cubicBezTo>
                    <a:pt x="64" y="48"/>
                    <a:pt x="80" y="0"/>
                    <a:pt x="96" y="0"/>
                  </a:cubicBezTo>
                  <a:cubicBezTo>
                    <a:pt x="112" y="0"/>
                    <a:pt x="128" y="48"/>
                    <a:pt x="144" y="48"/>
                  </a:cubicBezTo>
                  <a:cubicBezTo>
                    <a:pt x="160" y="48"/>
                    <a:pt x="176" y="0"/>
                    <a:pt x="192" y="0"/>
                  </a:cubicBezTo>
                  <a:cubicBezTo>
                    <a:pt x="208" y="0"/>
                    <a:pt x="224" y="48"/>
                    <a:pt x="240" y="48"/>
                  </a:cubicBezTo>
                  <a:cubicBezTo>
                    <a:pt x="256" y="48"/>
                    <a:pt x="272" y="0"/>
                    <a:pt x="288" y="0"/>
                  </a:cubicBezTo>
                  <a:cubicBezTo>
                    <a:pt x="304" y="0"/>
                    <a:pt x="320" y="24"/>
                    <a:pt x="336" y="48"/>
                  </a:cubicBezTo>
                </a:path>
              </a:pathLst>
            </a:custGeom>
            <a:noFill/>
            <a:ln w="19050" cmpd="sng">
              <a:solidFill>
                <a:srgbClr val="FF0000"/>
              </a:solidFill>
              <a:round/>
            </a:ln>
            <a:effectLst/>
          </p:spPr>
          <p:txBody>
            <a:bodyPr wrap="none" anchor="ctr"/>
            <a:lstStyle/>
            <a:p>
              <a:endParaRPr lang="zh-CN" altLang="en-US"/>
            </a:p>
          </p:txBody>
        </p:sp>
        <p:sp>
          <p:nvSpPr>
            <p:cNvPr id="121903" name="Line 47"/>
            <p:cNvSpPr>
              <a:spLocks noChangeShapeType="1"/>
            </p:cNvSpPr>
            <p:nvPr/>
          </p:nvSpPr>
          <p:spPr bwMode="auto">
            <a:xfrm>
              <a:off x="3303" y="2014"/>
              <a:ext cx="172" cy="0"/>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121904" name="Freeform 48"/>
            <p:cNvSpPr/>
            <p:nvPr/>
          </p:nvSpPr>
          <p:spPr bwMode="auto">
            <a:xfrm>
              <a:off x="1410" y="2349"/>
              <a:ext cx="430" cy="84"/>
            </a:xfrm>
            <a:custGeom>
              <a:avLst/>
              <a:gdLst/>
              <a:ahLst/>
              <a:cxnLst>
                <a:cxn ang="0">
                  <a:pos x="0" y="0"/>
                </a:cxn>
                <a:cxn ang="0">
                  <a:pos x="48" y="48"/>
                </a:cxn>
                <a:cxn ang="0">
                  <a:pos x="96" y="0"/>
                </a:cxn>
                <a:cxn ang="0">
                  <a:pos x="144" y="48"/>
                </a:cxn>
                <a:cxn ang="0">
                  <a:pos x="192" y="0"/>
                </a:cxn>
                <a:cxn ang="0">
                  <a:pos x="240" y="48"/>
                </a:cxn>
                <a:cxn ang="0">
                  <a:pos x="288" y="0"/>
                </a:cxn>
                <a:cxn ang="0">
                  <a:pos x="336" y="48"/>
                </a:cxn>
              </a:cxnLst>
              <a:rect l="0" t="0" r="r" b="b"/>
              <a:pathLst>
                <a:path w="336" h="48">
                  <a:moveTo>
                    <a:pt x="0" y="0"/>
                  </a:moveTo>
                  <a:cubicBezTo>
                    <a:pt x="16" y="24"/>
                    <a:pt x="32" y="48"/>
                    <a:pt x="48" y="48"/>
                  </a:cubicBezTo>
                  <a:cubicBezTo>
                    <a:pt x="64" y="48"/>
                    <a:pt x="80" y="0"/>
                    <a:pt x="96" y="0"/>
                  </a:cubicBezTo>
                  <a:cubicBezTo>
                    <a:pt x="112" y="0"/>
                    <a:pt x="128" y="48"/>
                    <a:pt x="144" y="48"/>
                  </a:cubicBezTo>
                  <a:cubicBezTo>
                    <a:pt x="160" y="48"/>
                    <a:pt x="176" y="0"/>
                    <a:pt x="192" y="0"/>
                  </a:cubicBezTo>
                  <a:cubicBezTo>
                    <a:pt x="208" y="0"/>
                    <a:pt x="224" y="48"/>
                    <a:pt x="240" y="48"/>
                  </a:cubicBezTo>
                  <a:cubicBezTo>
                    <a:pt x="256" y="48"/>
                    <a:pt x="272" y="0"/>
                    <a:pt x="288" y="0"/>
                  </a:cubicBezTo>
                  <a:cubicBezTo>
                    <a:pt x="304" y="0"/>
                    <a:pt x="320" y="24"/>
                    <a:pt x="336" y="48"/>
                  </a:cubicBezTo>
                </a:path>
              </a:pathLst>
            </a:custGeom>
            <a:noFill/>
            <a:ln w="19050" cmpd="sng">
              <a:solidFill>
                <a:srgbClr val="FF0000"/>
              </a:solidFill>
              <a:round/>
            </a:ln>
            <a:effectLst/>
          </p:spPr>
          <p:txBody>
            <a:bodyPr wrap="none" anchor="ctr"/>
            <a:lstStyle/>
            <a:p>
              <a:endParaRPr lang="zh-CN" altLang="en-US"/>
            </a:p>
          </p:txBody>
        </p:sp>
        <p:sp>
          <p:nvSpPr>
            <p:cNvPr id="121905" name="Line 49"/>
            <p:cNvSpPr>
              <a:spLocks noChangeShapeType="1"/>
            </p:cNvSpPr>
            <p:nvPr/>
          </p:nvSpPr>
          <p:spPr bwMode="auto">
            <a:xfrm>
              <a:off x="1840" y="2433"/>
              <a:ext cx="172" cy="0"/>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121906" name="Freeform 50"/>
            <p:cNvSpPr/>
            <p:nvPr/>
          </p:nvSpPr>
          <p:spPr bwMode="auto">
            <a:xfrm>
              <a:off x="2184" y="2349"/>
              <a:ext cx="431" cy="84"/>
            </a:xfrm>
            <a:custGeom>
              <a:avLst/>
              <a:gdLst/>
              <a:ahLst/>
              <a:cxnLst>
                <a:cxn ang="0">
                  <a:pos x="0" y="0"/>
                </a:cxn>
                <a:cxn ang="0">
                  <a:pos x="48" y="48"/>
                </a:cxn>
                <a:cxn ang="0">
                  <a:pos x="96" y="0"/>
                </a:cxn>
                <a:cxn ang="0">
                  <a:pos x="144" y="48"/>
                </a:cxn>
                <a:cxn ang="0">
                  <a:pos x="192" y="0"/>
                </a:cxn>
                <a:cxn ang="0">
                  <a:pos x="240" y="48"/>
                </a:cxn>
                <a:cxn ang="0">
                  <a:pos x="288" y="0"/>
                </a:cxn>
                <a:cxn ang="0">
                  <a:pos x="336" y="48"/>
                </a:cxn>
              </a:cxnLst>
              <a:rect l="0" t="0" r="r" b="b"/>
              <a:pathLst>
                <a:path w="336" h="48">
                  <a:moveTo>
                    <a:pt x="0" y="0"/>
                  </a:moveTo>
                  <a:cubicBezTo>
                    <a:pt x="16" y="24"/>
                    <a:pt x="32" y="48"/>
                    <a:pt x="48" y="48"/>
                  </a:cubicBezTo>
                  <a:cubicBezTo>
                    <a:pt x="64" y="48"/>
                    <a:pt x="80" y="0"/>
                    <a:pt x="96" y="0"/>
                  </a:cubicBezTo>
                  <a:cubicBezTo>
                    <a:pt x="112" y="0"/>
                    <a:pt x="128" y="48"/>
                    <a:pt x="144" y="48"/>
                  </a:cubicBezTo>
                  <a:cubicBezTo>
                    <a:pt x="160" y="48"/>
                    <a:pt x="176" y="0"/>
                    <a:pt x="192" y="0"/>
                  </a:cubicBezTo>
                  <a:cubicBezTo>
                    <a:pt x="208" y="0"/>
                    <a:pt x="224" y="48"/>
                    <a:pt x="240" y="48"/>
                  </a:cubicBezTo>
                  <a:cubicBezTo>
                    <a:pt x="256" y="48"/>
                    <a:pt x="272" y="0"/>
                    <a:pt x="288" y="0"/>
                  </a:cubicBezTo>
                  <a:cubicBezTo>
                    <a:pt x="304" y="0"/>
                    <a:pt x="320" y="24"/>
                    <a:pt x="336" y="48"/>
                  </a:cubicBezTo>
                </a:path>
              </a:pathLst>
            </a:custGeom>
            <a:noFill/>
            <a:ln w="19050" cmpd="sng">
              <a:solidFill>
                <a:srgbClr val="FF0000"/>
              </a:solidFill>
              <a:round/>
            </a:ln>
            <a:effectLst/>
          </p:spPr>
          <p:txBody>
            <a:bodyPr wrap="none" anchor="ctr"/>
            <a:lstStyle/>
            <a:p>
              <a:endParaRPr lang="zh-CN" altLang="en-US"/>
            </a:p>
          </p:txBody>
        </p:sp>
        <p:sp>
          <p:nvSpPr>
            <p:cNvPr id="121907" name="Line 51"/>
            <p:cNvSpPr>
              <a:spLocks noChangeShapeType="1"/>
            </p:cNvSpPr>
            <p:nvPr/>
          </p:nvSpPr>
          <p:spPr bwMode="auto">
            <a:xfrm>
              <a:off x="2615" y="2433"/>
              <a:ext cx="172" cy="0"/>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121908" name="Freeform 52"/>
            <p:cNvSpPr/>
            <p:nvPr/>
          </p:nvSpPr>
          <p:spPr bwMode="auto">
            <a:xfrm>
              <a:off x="3045" y="2349"/>
              <a:ext cx="430" cy="84"/>
            </a:xfrm>
            <a:custGeom>
              <a:avLst/>
              <a:gdLst/>
              <a:ahLst/>
              <a:cxnLst>
                <a:cxn ang="0">
                  <a:pos x="0" y="0"/>
                </a:cxn>
                <a:cxn ang="0">
                  <a:pos x="48" y="48"/>
                </a:cxn>
                <a:cxn ang="0">
                  <a:pos x="96" y="0"/>
                </a:cxn>
                <a:cxn ang="0">
                  <a:pos x="144" y="48"/>
                </a:cxn>
                <a:cxn ang="0">
                  <a:pos x="192" y="0"/>
                </a:cxn>
                <a:cxn ang="0">
                  <a:pos x="240" y="48"/>
                </a:cxn>
                <a:cxn ang="0">
                  <a:pos x="288" y="0"/>
                </a:cxn>
                <a:cxn ang="0">
                  <a:pos x="336" y="48"/>
                </a:cxn>
              </a:cxnLst>
              <a:rect l="0" t="0" r="r" b="b"/>
              <a:pathLst>
                <a:path w="336" h="48">
                  <a:moveTo>
                    <a:pt x="0" y="0"/>
                  </a:moveTo>
                  <a:cubicBezTo>
                    <a:pt x="16" y="24"/>
                    <a:pt x="32" y="48"/>
                    <a:pt x="48" y="48"/>
                  </a:cubicBezTo>
                  <a:cubicBezTo>
                    <a:pt x="64" y="48"/>
                    <a:pt x="80" y="0"/>
                    <a:pt x="96" y="0"/>
                  </a:cubicBezTo>
                  <a:cubicBezTo>
                    <a:pt x="112" y="0"/>
                    <a:pt x="128" y="48"/>
                    <a:pt x="144" y="48"/>
                  </a:cubicBezTo>
                  <a:cubicBezTo>
                    <a:pt x="160" y="48"/>
                    <a:pt x="176" y="0"/>
                    <a:pt x="192" y="0"/>
                  </a:cubicBezTo>
                  <a:cubicBezTo>
                    <a:pt x="208" y="0"/>
                    <a:pt x="224" y="48"/>
                    <a:pt x="240" y="48"/>
                  </a:cubicBezTo>
                  <a:cubicBezTo>
                    <a:pt x="256" y="48"/>
                    <a:pt x="272" y="0"/>
                    <a:pt x="288" y="0"/>
                  </a:cubicBezTo>
                  <a:cubicBezTo>
                    <a:pt x="304" y="0"/>
                    <a:pt x="320" y="24"/>
                    <a:pt x="336" y="48"/>
                  </a:cubicBezTo>
                </a:path>
              </a:pathLst>
            </a:custGeom>
            <a:noFill/>
            <a:ln w="19050" cmpd="sng">
              <a:solidFill>
                <a:srgbClr val="FF0000"/>
              </a:solidFill>
              <a:round/>
            </a:ln>
            <a:effectLst/>
          </p:spPr>
          <p:txBody>
            <a:bodyPr wrap="none" anchor="ctr"/>
            <a:lstStyle/>
            <a:p>
              <a:endParaRPr lang="zh-CN" altLang="en-US"/>
            </a:p>
          </p:txBody>
        </p:sp>
        <p:sp>
          <p:nvSpPr>
            <p:cNvPr id="121909" name="Line 53"/>
            <p:cNvSpPr>
              <a:spLocks noChangeShapeType="1"/>
            </p:cNvSpPr>
            <p:nvPr/>
          </p:nvSpPr>
          <p:spPr bwMode="auto">
            <a:xfrm>
              <a:off x="3475" y="2433"/>
              <a:ext cx="172" cy="0"/>
            </a:xfrm>
            <a:prstGeom prst="line">
              <a:avLst/>
            </a:prstGeom>
            <a:noFill/>
            <a:ln w="19050">
              <a:solidFill>
                <a:srgbClr val="FF0000"/>
              </a:solidFill>
              <a:round/>
              <a:tailEnd type="triangle" w="sm" len="lg"/>
            </a:ln>
            <a:effectLst/>
          </p:spPr>
          <p:txBody>
            <a:bodyPr wrap="none" anchor="ctr"/>
            <a:lstStyle/>
            <a:p>
              <a:endParaRPr lang="zh-CN" altLang="en-US"/>
            </a:p>
          </p:txBody>
        </p:sp>
        <p:sp>
          <p:nvSpPr>
            <p:cNvPr id="121910" name="Freeform 54"/>
            <p:cNvSpPr/>
            <p:nvPr/>
          </p:nvSpPr>
          <p:spPr bwMode="auto">
            <a:xfrm>
              <a:off x="1152" y="1344"/>
              <a:ext cx="86" cy="1277"/>
            </a:xfrm>
            <a:custGeom>
              <a:avLst/>
              <a:gdLst/>
              <a:ahLst/>
              <a:cxnLst>
                <a:cxn ang="0">
                  <a:pos x="0" y="0"/>
                </a:cxn>
                <a:cxn ang="0">
                  <a:pos x="24" y="180"/>
                </a:cxn>
                <a:cxn ang="0">
                  <a:pos x="6" y="360"/>
                </a:cxn>
                <a:cxn ang="0">
                  <a:pos x="36" y="570"/>
                </a:cxn>
                <a:cxn ang="0">
                  <a:pos x="0" y="732"/>
                </a:cxn>
              </a:cxnLst>
              <a:rect l="0" t="0" r="r" b="b"/>
              <a:pathLst>
                <a:path w="37" h="732">
                  <a:moveTo>
                    <a:pt x="0" y="0"/>
                  </a:moveTo>
                  <a:cubicBezTo>
                    <a:pt x="11" y="60"/>
                    <a:pt x="23" y="120"/>
                    <a:pt x="24" y="180"/>
                  </a:cubicBezTo>
                  <a:cubicBezTo>
                    <a:pt x="25" y="240"/>
                    <a:pt x="4" y="295"/>
                    <a:pt x="6" y="360"/>
                  </a:cubicBezTo>
                  <a:cubicBezTo>
                    <a:pt x="8" y="425"/>
                    <a:pt x="37" y="508"/>
                    <a:pt x="36" y="570"/>
                  </a:cubicBezTo>
                  <a:cubicBezTo>
                    <a:pt x="35" y="632"/>
                    <a:pt x="17" y="682"/>
                    <a:pt x="0" y="732"/>
                  </a:cubicBezTo>
                </a:path>
              </a:pathLst>
            </a:custGeom>
            <a:noFill/>
            <a:ln w="38100" cmpd="sng">
              <a:solidFill>
                <a:srgbClr val="008080"/>
              </a:solidFill>
              <a:round/>
            </a:ln>
            <a:effectLst/>
          </p:spPr>
          <p:txBody>
            <a:bodyPr wrap="none" anchor="ctr"/>
            <a:lstStyle/>
            <a:p>
              <a:endParaRPr lang="zh-CN" altLang="en-US"/>
            </a:p>
          </p:txBody>
        </p:sp>
      </p:grpSp>
      <p:graphicFrame>
        <p:nvGraphicFramePr>
          <p:cNvPr id="563204" name="Object 4"/>
          <p:cNvGraphicFramePr>
            <a:graphicFrameLocks noChangeAspect="1"/>
          </p:cNvGraphicFramePr>
          <p:nvPr/>
        </p:nvGraphicFramePr>
        <p:xfrm>
          <a:off x="5452110" y="4826318"/>
          <a:ext cx="3570288" cy="782637"/>
        </p:xfrm>
        <a:graphic>
          <a:graphicData uri="http://schemas.openxmlformats.org/presentationml/2006/ole">
            <mc:AlternateContent xmlns:mc="http://schemas.openxmlformats.org/markup-compatibility/2006">
              <mc:Choice xmlns:v="urn:schemas-microsoft-com:vml" Requires="v">
                <p:oleObj name="公式" r:id="rId5" imgW="56855160" imgH="12585600" progId="">
                  <p:embed/>
                </p:oleObj>
              </mc:Choice>
              <mc:Fallback>
                <p:oleObj name="公式" r:id="rId5" imgW="56855160" imgH="12585600" progId="">
                  <p:embed/>
                  <p:pic>
                    <p:nvPicPr>
                      <p:cNvPr id="0" name="Picture 1025" descr="image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2110" y="4826318"/>
                        <a:ext cx="3570288" cy="782637"/>
                      </a:xfrm>
                      <a:prstGeom prst="rect">
                        <a:avLst/>
                      </a:prstGeom>
                      <a:solidFill>
                        <a:srgbClr val="99CCFF"/>
                      </a:solidFill>
                      <a:ln w="9525">
                        <a:solidFill>
                          <a:srgbClr val="000000"/>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60"/>
                                        </p:tgtEl>
                                        <p:attrNameLst>
                                          <p:attrName>style.visibility</p:attrName>
                                        </p:attrNameLst>
                                      </p:cBhvr>
                                      <p:to>
                                        <p:strVal val="visible"/>
                                      </p:to>
                                    </p:set>
                                    <p:anim calcmode="lin" valueType="num">
                                      <p:cBhvr additive="base">
                                        <p:cTn id="7" dur="500" fill="hold"/>
                                        <p:tgtEl>
                                          <p:spTgt spid="121860"/>
                                        </p:tgtEl>
                                        <p:attrNameLst>
                                          <p:attrName>ppt_x</p:attrName>
                                        </p:attrNameLst>
                                      </p:cBhvr>
                                      <p:tavLst>
                                        <p:tav tm="0">
                                          <p:val>
                                            <p:strVal val="0-#ppt_w/2"/>
                                          </p:val>
                                        </p:tav>
                                        <p:tav tm="100000">
                                          <p:val>
                                            <p:strVal val="#ppt_x"/>
                                          </p:val>
                                        </p:tav>
                                      </p:tavLst>
                                    </p:anim>
                                    <p:anim calcmode="lin" valueType="num">
                                      <p:cBhvr additive="base">
                                        <p:cTn id="8"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21861"/>
                                        </p:tgtEl>
                                        <p:attrNameLst>
                                          <p:attrName>style.visibility</p:attrName>
                                        </p:attrNameLst>
                                      </p:cBhvr>
                                      <p:to>
                                        <p:strVal val="visible"/>
                                      </p:to>
                                    </p:set>
                                    <p:animEffect transition="in" filter="wipe(left)">
                                      <p:cBhvr>
                                        <p:cTn id="13" dur="500"/>
                                        <p:tgtEl>
                                          <p:spTgt spid="12186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21869"/>
                                        </p:tgtEl>
                                        <p:attrNameLst>
                                          <p:attrName>style.visibility</p:attrName>
                                        </p:attrNameLst>
                                      </p:cBhvr>
                                      <p:to>
                                        <p:strVal val="visible"/>
                                      </p:to>
                                    </p:set>
                                    <p:animEffect transition="in" filter="strips(downRight)">
                                      <p:cBhvr>
                                        <p:cTn id="18" dur="500"/>
                                        <p:tgtEl>
                                          <p:spTgt spid="12186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1891"/>
                                        </p:tgtEl>
                                        <p:attrNameLst>
                                          <p:attrName>style.visibility</p:attrName>
                                        </p:attrNameLst>
                                      </p:cBhvr>
                                      <p:to>
                                        <p:strVal val="visible"/>
                                      </p:to>
                                    </p:set>
                                    <p:animEffect transition="in" filter="wipe(left)">
                                      <p:cBhvr>
                                        <p:cTn id="23" dur="1000"/>
                                        <p:tgtEl>
                                          <p:spTgt spid="12189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63204"/>
                                        </p:tgtEl>
                                        <p:attrNameLst>
                                          <p:attrName>style.visibility</p:attrName>
                                        </p:attrNameLst>
                                      </p:cBhvr>
                                      <p:to>
                                        <p:strVal val="visible"/>
                                      </p:to>
                                    </p:set>
                                    <p:animEffect transition="in" filter="wipe(left)">
                                      <p:cBhvr>
                                        <p:cTn id="28" dur="1000"/>
                                        <p:tgtEl>
                                          <p:spTgt spid="563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P spid="12186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D2140C9-5E77-4571-BF92-0FEECEBE943A}" type="slidenum">
              <a:rPr lang="en-US" altLang="zh-CN" smtClean="0"/>
              <a:pPr/>
              <a:t>7</a:t>
            </a:fld>
            <a:endParaRPr lang="en-US" altLang="zh-CN"/>
          </a:p>
        </p:txBody>
      </p:sp>
      <p:graphicFrame>
        <p:nvGraphicFramePr>
          <p:cNvPr id="563215" name="Object 15"/>
          <p:cNvGraphicFramePr>
            <a:graphicFrameLocks noChangeAspect="1"/>
          </p:cNvGraphicFramePr>
          <p:nvPr/>
        </p:nvGraphicFramePr>
        <p:xfrm>
          <a:off x="1905000" y="3753485"/>
          <a:ext cx="4037013" cy="914400"/>
        </p:xfrm>
        <a:graphic>
          <a:graphicData uri="http://schemas.openxmlformats.org/presentationml/2006/ole">
            <mc:AlternateContent xmlns:mc="http://schemas.openxmlformats.org/markup-compatibility/2006">
              <mc:Choice xmlns:v="urn:schemas-microsoft-com:vml" Requires="v">
                <p:oleObj name="公式" r:id="rId2" imgW="64573200" imgH="14617800" progId="">
                  <p:embed/>
                </p:oleObj>
              </mc:Choice>
              <mc:Fallback>
                <p:oleObj name="公式" r:id="rId2" imgW="64573200" imgH="14617800" progId="">
                  <p:embed/>
                  <p:pic>
                    <p:nvPicPr>
                      <p:cNvPr id="0" name="Picture 4" descr="image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53485"/>
                        <a:ext cx="40370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58" name="Rectangle 2"/>
          <p:cNvSpPr>
            <a:spLocks noGrp="1" noChangeArrowheads="1"/>
          </p:cNvSpPr>
          <p:nvPr>
            <p:ph type="title"/>
          </p:nvPr>
        </p:nvSpPr>
        <p:spPr>
          <a:xfrm>
            <a:off x="467995" y="228600"/>
            <a:ext cx="8229600" cy="914400"/>
          </a:xfrm>
        </p:spPr>
        <p:txBody>
          <a:bodyPr/>
          <a:lstStyle/>
          <a:p>
            <a:r>
              <a:rPr lang="en-US" altLang="zh-CN"/>
              <a:t>13.1 </a:t>
            </a:r>
            <a:r>
              <a:rPr lang="zh-CN" altLang="en-US"/>
              <a:t>光的相干性</a:t>
            </a:r>
          </a:p>
        </p:txBody>
      </p:sp>
      <p:graphicFrame>
        <p:nvGraphicFramePr>
          <p:cNvPr id="563214" name="Object 14"/>
          <p:cNvGraphicFramePr>
            <a:graphicFrameLocks noChangeAspect="1"/>
          </p:cNvGraphicFramePr>
          <p:nvPr/>
        </p:nvGraphicFramePr>
        <p:xfrm>
          <a:off x="1905000" y="2415540"/>
          <a:ext cx="3706813" cy="787400"/>
        </p:xfrm>
        <a:graphic>
          <a:graphicData uri="http://schemas.openxmlformats.org/presentationml/2006/ole">
            <mc:AlternateContent xmlns:mc="http://schemas.openxmlformats.org/markup-compatibility/2006">
              <mc:Choice xmlns:v="urn:schemas-microsoft-com:vml" Requires="v">
                <p:oleObj name="公式" r:id="rId4" imgW="59292360" imgH="12585600" progId="">
                  <p:embed/>
                </p:oleObj>
              </mc:Choice>
              <mc:Fallback>
                <p:oleObj name="公式" r:id="rId4" imgW="59292360" imgH="12585600" progId="">
                  <p:embed/>
                  <p:pic>
                    <p:nvPicPr>
                      <p:cNvPr id="0" name="Picture 3" descr="image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415540"/>
                        <a:ext cx="37068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10" name="Object 10"/>
          <p:cNvGraphicFramePr>
            <a:graphicFrameLocks noChangeAspect="1"/>
          </p:cNvGraphicFramePr>
          <p:nvPr/>
        </p:nvGraphicFramePr>
        <p:xfrm>
          <a:off x="4191000" y="1624013"/>
          <a:ext cx="960438" cy="357187"/>
        </p:xfrm>
        <a:graphic>
          <a:graphicData uri="http://schemas.openxmlformats.org/presentationml/2006/ole">
            <mc:AlternateContent xmlns:mc="http://schemas.openxmlformats.org/markup-compatibility/2006">
              <mc:Choice xmlns:v="urn:schemas-microsoft-com:vml" Requires="v">
                <p:oleObj r:id="rId6" imgW="15422760" imgH="5676840" progId="">
                  <p:embed/>
                </p:oleObj>
              </mc:Choice>
              <mc:Fallback>
                <p:oleObj r:id="rId6" imgW="15422760" imgH="5676840" progId="">
                  <p:embed/>
                  <p:pic>
                    <p:nvPicPr>
                      <p:cNvPr id="0" name="Picture 2" descr="image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1624013"/>
                        <a:ext cx="960438"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12" name="Object 12"/>
          <p:cNvGraphicFramePr>
            <a:graphicFrameLocks noChangeAspect="1"/>
          </p:cNvGraphicFramePr>
          <p:nvPr/>
        </p:nvGraphicFramePr>
        <p:xfrm>
          <a:off x="1981200" y="1628775"/>
          <a:ext cx="1216025" cy="428625"/>
        </p:xfrm>
        <a:graphic>
          <a:graphicData uri="http://schemas.openxmlformats.org/presentationml/2006/ole">
            <mc:AlternateContent xmlns:mc="http://schemas.openxmlformats.org/markup-compatibility/2006">
              <mc:Choice xmlns:v="urn:schemas-microsoft-com:vml" Requires="v">
                <p:oleObj name="公式" r:id="rId8" imgW="19891080" imgH="6896160" progId="">
                  <p:embed/>
                </p:oleObj>
              </mc:Choice>
              <mc:Fallback>
                <p:oleObj name="公式" r:id="rId8" imgW="19891080" imgH="6896160" progId="">
                  <p:embed/>
                  <p:pic>
                    <p:nvPicPr>
                      <p:cNvPr id="0" name="Picture 1" descr="image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1628775"/>
                        <a:ext cx="12160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3215"/>
                                        </p:tgtEl>
                                        <p:attrNameLst>
                                          <p:attrName>style.visibility</p:attrName>
                                        </p:attrNameLst>
                                      </p:cBhvr>
                                      <p:to>
                                        <p:strVal val="visible"/>
                                      </p:to>
                                    </p:set>
                                    <p:animEffect transition="in" filter="wipe(left)">
                                      <p:cBhvr>
                                        <p:cTn id="7" dur="1000"/>
                                        <p:tgtEl>
                                          <p:spTgt spid="5632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214"/>
                                        </p:tgtEl>
                                        <p:attrNameLst>
                                          <p:attrName>style.visibility</p:attrName>
                                        </p:attrNameLst>
                                      </p:cBhvr>
                                      <p:to>
                                        <p:strVal val="visible"/>
                                      </p:to>
                                    </p:set>
                                    <p:animEffect transition="in" filter="wipe(left)">
                                      <p:cBhvr>
                                        <p:cTn id="12" dur="1000"/>
                                        <p:tgtEl>
                                          <p:spTgt spid="5632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212"/>
                                        </p:tgtEl>
                                        <p:attrNameLst>
                                          <p:attrName>style.visibility</p:attrName>
                                        </p:attrNameLst>
                                      </p:cBhvr>
                                      <p:to>
                                        <p:strVal val="visible"/>
                                      </p:to>
                                    </p:set>
                                    <p:animEffect transition="in" filter="wipe(left)">
                                      <p:cBhvr>
                                        <p:cTn id="17" dur="1000"/>
                                        <p:tgtEl>
                                          <p:spTgt spid="5632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3210"/>
                                        </p:tgtEl>
                                        <p:attrNameLst>
                                          <p:attrName>style.visibility</p:attrName>
                                        </p:attrNameLst>
                                      </p:cBhvr>
                                      <p:to>
                                        <p:strVal val="visible"/>
                                      </p:to>
                                    </p:set>
                                    <p:animEffect transition="in" filter="wipe(left)">
                                      <p:cBhvr>
                                        <p:cTn id="22" dur="1000"/>
                                        <p:tgtEl>
                                          <p:spTgt spid="563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D2140C9-5E77-4571-BF92-0FEECEBE943A}" type="slidenum">
              <a:rPr lang="en-US" altLang="zh-CN" smtClean="0"/>
              <a:pPr/>
              <a:t>8</a:t>
            </a:fld>
            <a:endParaRPr lang="en-US" altLang="zh-CN"/>
          </a:p>
        </p:txBody>
      </p:sp>
      <p:sp>
        <p:nvSpPr>
          <p:cNvPr id="4" name="Rectangle 2"/>
          <p:cNvSpPr>
            <a:spLocks noGrp="1" noChangeArrowheads="1"/>
          </p:cNvSpPr>
          <p:nvPr>
            <p:ph type="title"/>
          </p:nvPr>
        </p:nvSpPr>
        <p:spPr>
          <a:xfrm>
            <a:off x="457200" y="228600"/>
            <a:ext cx="8229600" cy="914400"/>
          </a:xfrm>
        </p:spPr>
        <p:txBody>
          <a:bodyPr/>
          <a:lstStyle/>
          <a:p>
            <a:r>
              <a:rPr lang="en-US" altLang="zh-CN" dirty="0"/>
              <a:t>13.1 </a:t>
            </a:r>
            <a:r>
              <a:rPr lang="zh-CN" altLang="en-US" dirty="0"/>
              <a:t>光的相干性</a:t>
            </a:r>
          </a:p>
        </p:txBody>
      </p:sp>
      <p:sp>
        <p:nvSpPr>
          <p:cNvPr id="5" name="TextBox 4"/>
          <p:cNvSpPr txBox="1"/>
          <p:nvPr/>
        </p:nvSpPr>
        <p:spPr>
          <a:xfrm>
            <a:off x="533400" y="1143000"/>
            <a:ext cx="5867400" cy="461665"/>
          </a:xfrm>
          <a:prstGeom prst="rect">
            <a:avLst/>
          </a:prstGeom>
          <a:noFill/>
        </p:spPr>
        <p:txBody>
          <a:bodyPr wrap="square" rtlCol="0">
            <a:spAutoFit/>
          </a:bodyPr>
          <a:lstStyle/>
          <a:p>
            <a:r>
              <a:rPr lang="zh-CN" altLang="en-US" sz="2400" b="1" dirty="0"/>
              <a:t>激光光源</a:t>
            </a:r>
          </a:p>
        </p:txBody>
      </p:sp>
      <p:sp>
        <p:nvSpPr>
          <p:cNvPr id="6" name="TextBox 5"/>
          <p:cNvSpPr txBox="1"/>
          <p:nvPr/>
        </p:nvSpPr>
        <p:spPr>
          <a:xfrm>
            <a:off x="563216" y="1733490"/>
            <a:ext cx="8382000" cy="400110"/>
          </a:xfrm>
          <a:prstGeom prst="rect">
            <a:avLst/>
          </a:prstGeom>
          <a:noFill/>
        </p:spPr>
        <p:txBody>
          <a:bodyPr wrap="square" rtlCol="0">
            <a:spAutoFit/>
          </a:bodyPr>
          <a:lstStyle/>
          <a:p>
            <a:r>
              <a:rPr lang="zh-CN" altLang="en-US" sz="2000" dirty="0"/>
              <a:t>用激发态粒子在受激辐射作用下发光的</a:t>
            </a:r>
            <a:r>
              <a:rPr lang="zh-CN" altLang="en-US" sz="2000" dirty="0">
                <a:hlinkClick r:id="rId2"/>
              </a:rPr>
              <a:t>电光源</a:t>
            </a:r>
            <a:endParaRPr lang="zh-CN" altLang="en-US" sz="2000" dirty="0"/>
          </a:p>
        </p:txBody>
      </p:sp>
      <p:sp>
        <p:nvSpPr>
          <p:cNvPr id="7" name="TextBox 6"/>
          <p:cNvSpPr txBox="1"/>
          <p:nvPr/>
        </p:nvSpPr>
        <p:spPr>
          <a:xfrm>
            <a:off x="533400" y="2419290"/>
            <a:ext cx="8534400" cy="400110"/>
          </a:xfrm>
          <a:prstGeom prst="rect">
            <a:avLst/>
          </a:prstGeom>
          <a:noFill/>
        </p:spPr>
        <p:txBody>
          <a:bodyPr wrap="square" rtlCol="0">
            <a:spAutoFit/>
          </a:bodyPr>
          <a:lstStyle/>
          <a:p>
            <a:r>
              <a:rPr lang="zh-CN" altLang="en-US" sz="2000" b="1" dirty="0"/>
              <a:t>光源类型：</a:t>
            </a:r>
            <a:r>
              <a:rPr lang="zh-CN" altLang="en-US" sz="2000" dirty="0"/>
              <a:t>固体激光源、气体激光源、液体激光源和半导体激光源</a:t>
            </a:r>
          </a:p>
        </p:txBody>
      </p:sp>
      <p:sp>
        <p:nvSpPr>
          <p:cNvPr id="8" name="TextBox 7"/>
          <p:cNvSpPr txBox="1"/>
          <p:nvPr/>
        </p:nvSpPr>
        <p:spPr>
          <a:xfrm>
            <a:off x="609600" y="3161943"/>
            <a:ext cx="8001000" cy="2400657"/>
          </a:xfrm>
          <a:prstGeom prst="rect">
            <a:avLst/>
          </a:prstGeom>
          <a:noFill/>
        </p:spPr>
        <p:txBody>
          <a:bodyPr wrap="square" rtlCol="0">
            <a:spAutoFit/>
          </a:bodyPr>
          <a:lstStyle/>
          <a:p>
            <a:pPr>
              <a:lnSpc>
                <a:spcPct val="150000"/>
              </a:lnSpc>
            </a:pPr>
            <a:r>
              <a:rPr lang="zh-CN" altLang="en-US" sz="2000" dirty="0"/>
              <a:t>激光光源具有下列</a:t>
            </a:r>
            <a:r>
              <a:rPr lang="zh-CN" altLang="en-US" sz="2000" b="1" dirty="0"/>
              <a:t>特点</a:t>
            </a:r>
            <a:r>
              <a:rPr lang="zh-CN" altLang="en-US" sz="2000" dirty="0"/>
              <a:t>：</a:t>
            </a:r>
          </a:p>
          <a:p>
            <a:pPr>
              <a:lnSpc>
                <a:spcPct val="150000"/>
              </a:lnSpc>
            </a:pPr>
            <a:r>
              <a:rPr lang="zh-CN" altLang="en-US" sz="2000" dirty="0"/>
              <a:t>①单色性好：激光的颜色很纯</a:t>
            </a:r>
            <a:r>
              <a:rPr lang="en-US" altLang="zh-CN" sz="2000" dirty="0"/>
              <a:t>,</a:t>
            </a:r>
            <a:r>
              <a:rPr lang="zh-CN" altLang="en-US" sz="2000" dirty="0"/>
              <a:t>其单色性比普通光源的光高</a:t>
            </a:r>
            <a:r>
              <a:rPr lang="en-US" altLang="zh-CN" sz="2000" dirty="0"/>
              <a:t>10</a:t>
            </a:r>
            <a:r>
              <a:rPr lang="zh-CN" altLang="en-US" sz="2000" dirty="0"/>
              <a:t>倍以上。</a:t>
            </a:r>
          </a:p>
          <a:p>
            <a:pPr>
              <a:lnSpc>
                <a:spcPct val="150000"/>
              </a:lnSpc>
            </a:pPr>
            <a:r>
              <a:rPr lang="zh-CN" altLang="en-US" sz="2000" dirty="0"/>
              <a:t>②方向性强：激光束的发散立体角很小</a:t>
            </a:r>
            <a:r>
              <a:rPr lang="en-US" altLang="zh-CN" sz="2000" dirty="0"/>
              <a:t>,</a:t>
            </a:r>
            <a:r>
              <a:rPr lang="zh-CN" altLang="en-US" sz="2000" dirty="0"/>
              <a:t>为毫弧度量级</a:t>
            </a:r>
            <a:r>
              <a:rPr lang="en-US" altLang="zh-CN" sz="2000" dirty="0"/>
              <a:t>,</a:t>
            </a:r>
            <a:r>
              <a:rPr lang="zh-CN" altLang="en-US" sz="2000" dirty="0"/>
              <a:t>比普通光或微波的发散角小</a:t>
            </a:r>
            <a:r>
              <a:rPr lang="en-US" altLang="zh-CN" sz="2000" dirty="0"/>
              <a:t>2</a:t>
            </a:r>
            <a:r>
              <a:rPr lang="zh-CN" altLang="en-US" sz="2000" dirty="0"/>
              <a:t>～</a:t>
            </a:r>
            <a:r>
              <a:rPr lang="en-US" altLang="zh-CN" sz="2000" dirty="0"/>
              <a:t>3</a:t>
            </a:r>
            <a:r>
              <a:rPr lang="zh-CN" altLang="en-US" sz="2000" dirty="0"/>
              <a:t>数量级。</a:t>
            </a:r>
          </a:p>
          <a:p>
            <a:pPr>
              <a:lnSpc>
                <a:spcPct val="150000"/>
              </a:lnSpc>
            </a:pPr>
            <a:r>
              <a:rPr lang="zh-CN" altLang="en-US" sz="2000" dirty="0"/>
              <a:t>③光亮度高：激光焦点处的辐射亮度比普通光高</a:t>
            </a:r>
            <a:r>
              <a:rPr lang="en-US" altLang="zh-CN" sz="2000" dirty="0"/>
              <a:t>10</a:t>
            </a:r>
            <a:r>
              <a:rPr lang="zh-CN" altLang="en-US" sz="2000" dirty="0"/>
              <a:t>～</a:t>
            </a:r>
            <a:r>
              <a:rPr lang="en-US" altLang="zh-CN" sz="2000" dirty="0"/>
              <a:t>100</a:t>
            </a:r>
            <a:r>
              <a:rPr lang="zh-CN" altLang="en-US" sz="2000" dirty="0"/>
              <a:t>倍。</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Grp="1" noChangeArrowheads="1"/>
          </p:cNvSpPr>
          <p:nvPr>
            <p:ph type="title"/>
          </p:nvPr>
        </p:nvSpPr>
        <p:spPr/>
        <p:txBody>
          <a:bodyPr/>
          <a:lstStyle/>
          <a:p>
            <a:r>
              <a:rPr lang="en-US" altLang="zh-CN"/>
              <a:t>13.1 </a:t>
            </a:r>
            <a:r>
              <a:rPr lang="zh-CN" altLang="en-US"/>
              <a:t>光的相干性</a:t>
            </a:r>
          </a:p>
        </p:txBody>
      </p:sp>
      <p:sp>
        <p:nvSpPr>
          <p:cNvPr id="10" name="灯片编号占位符 4"/>
          <p:cNvSpPr>
            <a:spLocks noGrp="1"/>
          </p:cNvSpPr>
          <p:nvPr>
            <p:ph type="sldNum" sz="quarter" idx="12"/>
          </p:nvPr>
        </p:nvSpPr>
        <p:spPr/>
        <p:txBody>
          <a:bodyPr/>
          <a:lstStyle/>
          <a:p>
            <a:fld id="{F138B0B1-F38D-4C6B-82A5-6915AE0AF6E6}" type="slidenum">
              <a:rPr lang="en-US" altLang="zh-CN"/>
              <a:pPr/>
              <a:t>9</a:t>
            </a:fld>
            <a:endParaRPr lang="en-US" altLang="zh-CN"/>
          </a:p>
        </p:txBody>
      </p:sp>
      <p:pic>
        <p:nvPicPr>
          <p:cNvPr id="111621" name="Picture 5" descr="DSCF0003"/>
          <p:cNvPicPr>
            <a:picLocks noChangeAspect="1" noChangeArrowheads="1"/>
          </p:cNvPicPr>
          <p:nvPr/>
        </p:nvPicPr>
        <p:blipFill>
          <a:blip r:embed="rId2" cstate="print"/>
          <a:srcRect l="24657" t="23241" r="14423" b="22601"/>
          <a:stretch>
            <a:fillRect/>
          </a:stretch>
        </p:blipFill>
        <p:spPr bwMode="auto">
          <a:xfrm>
            <a:off x="1279525" y="1406525"/>
            <a:ext cx="3673475" cy="2447925"/>
          </a:xfrm>
          <a:prstGeom prst="rect">
            <a:avLst/>
          </a:prstGeom>
          <a:noFill/>
          <a:ln w="9525">
            <a:solidFill>
              <a:schemeClr val="tx1"/>
            </a:solidFill>
            <a:miter lim="800000"/>
            <a:headEnd/>
            <a:tailEnd/>
          </a:ln>
        </p:spPr>
      </p:pic>
      <p:pic>
        <p:nvPicPr>
          <p:cNvPr id="111622" name="Picture 6" descr="肥皂泡干涉-2"/>
          <p:cNvPicPr>
            <a:picLocks noChangeAspect="1" noChangeArrowheads="1"/>
          </p:cNvPicPr>
          <p:nvPr/>
        </p:nvPicPr>
        <p:blipFill>
          <a:blip r:embed="rId3" cstate="print"/>
          <a:srcRect/>
          <a:stretch>
            <a:fillRect/>
          </a:stretch>
        </p:blipFill>
        <p:spPr bwMode="auto">
          <a:xfrm>
            <a:off x="776288" y="3235325"/>
            <a:ext cx="2392362" cy="1793875"/>
          </a:xfrm>
          <a:prstGeom prst="rect">
            <a:avLst/>
          </a:prstGeom>
          <a:noFill/>
          <a:ln w="9525">
            <a:solidFill>
              <a:schemeClr val="tx1"/>
            </a:solidFill>
            <a:miter lim="800000"/>
            <a:headEnd/>
            <a:tailEnd/>
          </a:ln>
        </p:spPr>
      </p:pic>
      <p:sp>
        <p:nvSpPr>
          <p:cNvPr id="111623" name="Text Box 7"/>
          <p:cNvSpPr txBox="1">
            <a:spLocks noChangeArrowheads="1"/>
          </p:cNvSpPr>
          <p:nvPr/>
        </p:nvSpPr>
        <p:spPr bwMode="auto">
          <a:xfrm>
            <a:off x="5105400" y="1981200"/>
            <a:ext cx="3887788" cy="1187450"/>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None/>
            </a:pPr>
            <a:r>
              <a:rPr lang="zh-CN" altLang="en-US" sz="2400">
                <a:solidFill>
                  <a:srgbClr val="0000CC"/>
                </a:solidFill>
              </a:rPr>
              <a:t>肥皂泡</a:t>
            </a:r>
            <a:r>
              <a:rPr lang="zh-CN" altLang="en-US" sz="2400"/>
              <a:t>或</a:t>
            </a:r>
            <a:r>
              <a:rPr lang="zh-CN" altLang="en-US" sz="2400">
                <a:solidFill>
                  <a:srgbClr val="0000CC"/>
                </a:solidFill>
              </a:rPr>
              <a:t>光碟</a:t>
            </a:r>
            <a:r>
              <a:rPr lang="zh-CN" altLang="en-US" sz="2400"/>
              <a:t>表面上的彩色花纹，都是光的波动特性所引发的一种现象。</a:t>
            </a:r>
          </a:p>
        </p:txBody>
      </p:sp>
      <p:sp>
        <p:nvSpPr>
          <p:cNvPr id="111624" name="Text Box 8"/>
          <p:cNvSpPr txBox="1">
            <a:spLocks noChangeArrowheads="1"/>
          </p:cNvSpPr>
          <p:nvPr/>
        </p:nvSpPr>
        <p:spPr bwMode="auto">
          <a:xfrm>
            <a:off x="533400" y="5257800"/>
            <a:ext cx="8064500" cy="822325"/>
          </a:xfrm>
          <a:prstGeom prst="rect">
            <a:avLst/>
          </a:prstGeom>
          <a:noFill/>
          <a:ln w="9525" algn="ctr">
            <a:noFill/>
            <a:miter lim="800000"/>
          </a:ln>
          <a:effectLst/>
        </p:spPr>
        <p:txBody>
          <a:bodyPr>
            <a:spAutoFit/>
          </a:bodyPr>
          <a:lstStyle/>
          <a:p>
            <a:pPr>
              <a:buClr>
                <a:schemeClr val="hlink"/>
              </a:buClr>
              <a:buFont typeface="Wingdings" panose="05000000000000000000" pitchFamily="2" charset="2"/>
              <a:buChar char="n"/>
            </a:pPr>
            <a:r>
              <a:rPr lang="en-US" altLang="zh-CN" sz="2400">
                <a:solidFill>
                  <a:srgbClr val="0000CC"/>
                </a:solidFill>
              </a:rPr>
              <a:t> </a:t>
            </a:r>
            <a:r>
              <a:rPr lang="zh-CN" altLang="en-US" sz="2400">
                <a:solidFill>
                  <a:srgbClr val="0000CC"/>
                </a:solidFill>
              </a:rPr>
              <a:t>波动光学</a:t>
            </a:r>
            <a:r>
              <a:rPr lang="zh-CN" altLang="en-US" sz="2400"/>
              <a:t>：以光的波动特性为基础，研究光的传播及其规律的学科。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box(out)">
                                      <p:cBhvr>
                                        <p:cTn id="7" dur="5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16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11623"/>
                                        </p:tgtEl>
                                        <p:attrNameLst>
                                          <p:attrName>style.visibility</p:attrName>
                                        </p:attrNameLst>
                                      </p:cBhvr>
                                      <p:to>
                                        <p:strVal val="visible"/>
                                      </p:to>
                                    </p:set>
                                    <p:animEffect transition="in" filter="blinds(horizontal)">
                                      <p:cBhvr>
                                        <p:cTn id="16" dur="500"/>
                                        <p:tgtEl>
                                          <p:spTgt spid="1116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1624"/>
                                        </p:tgtEl>
                                        <p:attrNameLst>
                                          <p:attrName>style.visibility</p:attrName>
                                        </p:attrNameLst>
                                      </p:cBhvr>
                                      <p:to>
                                        <p:strVal val="visible"/>
                                      </p:to>
                                    </p:set>
                                    <p:animEffect transition="in" filter="wipe(left)">
                                      <p:cBhvr>
                                        <p:cTn id="21" dur="500"/>
                                        <p:tgtEl>
                                          <p:spTgt spid="111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ldLvl="0" animBg="1"/>
      <p:bldP spid="111624" grpId="0" bldLvl="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an1">
      <a:majorFont>
        <a:latin typeface="Georgia"/>
        <a:ea typeface="华文行楷"/>
        <a:cs typeface=""/>
      </a:majorFont>
      <a:minorFont>
        <a:latin typeface="Times New Roman"/>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2228</TotalTime>
  <Words>1684</Words>
  <Application>Microsoft Office PowerPoint</Application>
  <PresentationFormat>全屏显示(4:3)</PresentationFormat>
  <Paragraphs>232</Paragraphs>
  <Slides>35</Slides>
  <Notes>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35</vt:i4>
      </vt:variant>
    </vt:vector>
  </HeadingPairs>
  <TitlesOfParts>
    <vt:vector size="48" baseType="lpstr">
      <vt:lpstr>华文行楷</vt:lpstr>
      <vt:lpstr>楷体_GB2312</vt:lpstr>
      <vt:lpstr>宋体</vt:lpstr>
      <vt:lpstr>Arial</vt:lpstr>
      <vt:lpstr>Georgia</vt:lpstr>
      <vt:lpstr>Symbol</vt:lpstr>
      <vt:lpstr>Times New Roman</vt:lpstr>
      <vt:lpstr>Wingdings</vt:lpstr>
      <vt:lpstr>Wingdings 3</vt:lpstr>
      <vt:lpstr>质朴</vt:lpstr>
      <vt:lpstr>Equation</vt:lpstr>
      <vt:lpstr>公式</vt:lpstr>
      <vt:lpstr>文档</vt:lpstr>
      <vt:lpstr>第13章 波动光学</vt:lpstr>
      <vt:lpstr>第13章 波动光学</vt:lpstr>
      <vt:lpstr>第13章 波动光学</vt:lpstr>
      <vt:lpstr>13.1 光的相干性</vt:lpstr>
      <vt:lpstr>13.1 光的相干性</vt:lpstr>
      <vt:lpstr>13.1 光的相干性</vt:lpstr>
      <vt:lpstr>13.1 光的相干性</vt:lpstr>
      <vt:lpstr>13.1 光的相干性</vt:lpstr>
      <vt:lpstr>13.1 光的相干性</vt:lpstr>
      <vt:lpstr>13.1 光的相干性</vt:lpstr>
      <vt:lpstr>13.1 光的相干性</vt:lpstr>
      <vt:lpstr>13.1 光的相干性</vt:lpstr>
      <vt:lpstr>13.1 光的相干性</vt:lpstr>
      <vt:lpstr>13.1 光的相干性</vt:lpstr>
      <vt:lpstr>13.1 光的相干性</vt:lpstr>
      <vt:lpstr>13.1 光的相干性</vt:lpstr>
      <vt:lpstr>13.1 光的相干性</vt:lpstr>
      <vt:lpstr>13.1 光的相干性</vt:lpstr>
      <vt:lpstr>13.2 杨氏干涉</vt:lpstr>
      <vt:lpstr>13.2 杨氏干涉</vt:lpstr>
      <vt:lpstr>13.2 杨氏干涉</vt:lpstr>
      <vt:lpstr>13.2 杨氏干涉</vt:lpstr>
      <vt:lpstr>13.2 杨氏干涉</vt:lpstr>
      <vt:lpstr>13.2 杨氏干涉</vt:lpstr>
      <vt:lpstr>13.2 杨氏干涉</vt:lpstr>
      <vt:lpstr>13.2 杨氏干涉</vt:lpstr>
      <vt:lpstr>13.2 杨氏干涉</vt:lpstr>
      <vt:lpstr>12.2 杨氏干涉</vt:lpstr>
      <vt:lpstr>12.2 杨氏干涉</vt:lpstr>
      <vt:lpstr>13.2 杨氏干涉</vt:lpstr>
      <vt:lpstr>13.2 杨氏干涉</vt:lpstr>
      <vt:lpstr>13.2 杨氏干涉</vt:lpstr>
      <vt:lpstr>13.2 杨氏干涉</vt:lpstr>
      <vt:lpstr>13.2 杨氏干涉</vt:lpstr>
      <vt:lpstr>13.2 杨氏干涉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 静电场</dc:title>
  <dc:creator>S.Q. Wu</dc:creator>
  <cp:lastModifiedBy>碧娥 林</cp:lastModifiedBy>
  <cp:revision>1641</cp:revision>
  <cp:lastPrinted>2113-01-01T00:00:00Z</cp:lastPrinted>
  <dcterms:created xsi:type="dcterms:W3CDTF">2010-09-14T09:01:00Z</dcterms:created>
  <dcterms:modified xsi:type="dcterms:W3CDTF">2024-05-15T07:59:15Z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2052-10.1.0.7346</vt:lpwstr>
  </property>
</Properties>
</file>