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activeX/activeX3.xml" ContentType="application/vnd.ms-office.activeX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activeX/activeX4.xml" ContentType="application/vnd.ms-office.activeX+xml"/>
  <Override PartName="/ppt/notesSlides/notesSlide2.xml" ContentType="application/vnd.openxmlformats-officedocument.presentationml.notesSlide+xml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notesSlides/notesSlide3.xml" ContentType="application/vnd.openxmlformats-officedocument.presentationml.notesSlide+xml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activeX/activeX5.xml" ContentType="application/vnd.ms-office.activeX+xml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25" r:id="rId2"/>
    <p:sldId id="426" r:id="rId3"/>
    <p:sldId id="291" r:id="rId4"/>
    <p:sldId id="292" r:id="rId5"/>
    <p:sldId id="293" r:id="rId6"/>
    <p:sldId id="260" r:id="rId7"/>
    <p:sldId id="294" r:id="rId8"/>
    <p:sldId id="301" r:id="rId9"/>
    <p:sldId id="303" r:id="rId10"/>
    <p:sldId id="304" r:id="rId11"/>
    <p:sldId id="462" r:id="rId12"/>
    <p:sldId id="465" r:id="rId13"/>
    <p:sldId id="312" r:id="rId14"/>
    <p:sldId id="313" r:id="rId15"/>
    <p:sldId id="305" r:id="rId16"/>
    <p:sldId id="302" r:id="rId17"/>
    <p:sldId id="296" r:id="rId18"/>
    <p:sldId id="311" r:id="rId19"/>
    <p:sldId id="466" r:id="rId20"/>
    <p:sldId id="317" r:id="rId21"/>
    <p:sldId id="306" r:id="rId22"/>
    <p:sldId id="307" r:id="rId23"/>
    <p:sldId id="314" r:id="rId24"/>
    <p:sldId id="318" r:id="rId25"/>
    <p:sldId id="319" r:id="rId26"/>
    <p:sldId id="316" r:id="rId27"/>
    <p:sldId id="321" r:id="rId28"/>
    <p:sldId id="323" r:id="rId29"/>
    <p:sldId id="308" r:id="rId30"/>
    <p:sldId id="329" r:id="rId31"/>
    <p:sldId id="332" r:id="rId32"/>
    <p:sldId id="333" r:id="rId33"/>
    <p:sldId id="330" r:id="rId34"/>
    <p:sldId id="336" r:id="rId35"/>
    <p:sldId id="337" r:id="rId36"/>
    <p:sldId id="340" r:id="rId3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72" autoAdjust="0"/>
  </p:normalViewPr>
  <p:slideViewPr>
    <p:cSldViewPr>
      <p:cViewPr varScale="1">
        <p:scale>
          <a:sx n="66" d="100"/>
          <a:sy n="66" d="100"/>
        </p:scale>
        <p:origin x="1242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ABA393A-1DF6-4BFC-9811-BA03ED084C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365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5C67360-4EF0-4141-A969-881142676A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88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透射不考虑半波损失，是同一个界面两侧，不能光看字面意思。这里一部分是穿过两个界面，直接透射的，这部分透射光与入射光相比，就没有半波损失。另一部分是穿过第一个界面之后，在膜内有两次反射，然后才穿过第二个界面，这部分透射光与入射光相比有半波损失，两部分透射光相遇后，比较它们的光程差，这里面自然是有因为一次半波损失而引起的光程差，就是那个0.5λ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79907A9-8BF0-4616-A556-35B2DEE5FA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7468-7FBB-48CA-A825-1308C9BC7D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22A3-C09F-433E-9BF0-E06F3C9C0FA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E4A-020F-4A44-9D31-EEA9C63AE4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C20EA4-F237-40A5-A2FF-54111006193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9D70-F8CF-4CAE-B76D-2B08941ED14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26461-C078-4C4E-A664-7B38A8E7BF7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95CB-573A-4E84-B107-18C216821ED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DE07-B5ED-4006-AB31-F9E45DBD2EB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1615-7709-47A0-A188-05FBD0BC6F1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AA3B-C83A-478E-8A29-1F2FDC5688B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3306A5-2FE6-4286-8C84-691330B3660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" Type="http://schemas.openxmlformats.org/officeDocument/2006/relationships/image" Target="../media/image48.jpeg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21.wmf"/><Relationship Id="rId3" Type="http://schemas.openxmlformats.org/officeDocument/2006/relationships/image" Target="../media/image66.wmf"/><Relationship Id="rId21" Type="http://schemas.openxmlformats.org/officeDocument/2006/relationships/oleObject" Target="../embeddings/oleObject74.bin"/><Relationship Id="rId7" Type="http://schemas.openxmlformats.org/officeDocument/2006/relationships/image" Target="../media/image25.wmf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2.bin"/><Relationship Id="rId2" Type="http://schemas.openxmlformats.org/officeDocument/2006/relationships/oleObject" Target="../embeddings/oleObject65.bin"/><Relationship Id="rId16" Type="http://schemas.openxmlformats.org/officeDocument/2006/relationships/image" Target="../media/image19.wmf"/><Relationship Id="rId20" Type="http://schemas.openxmlformats.org/officeDocument/2006/relationships/image" Target="../media/image72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4.wmf"/><Relationship Id="rId5" Type="http://schemas.openxmlformats.org/officeDocument/2006/relationships/image" Target="../media/image67.wmf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69.jpeg"/><Relationship Id="rId19" Type="http://schemas.openxmlformats.org/officeDocument/2006/relationships/oleObject" Target="../embeddings/oleObject73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8.wmf"/><Relationship Id="rId14" Type="http://schemas.openxmlformats.org/officeDocument/2006/relationships/image" Target="../media/image71.wmf"/><Relationship Id="rId22" Type="http://schemas.openxmlformats.org/officeDocument/2006/relationships/image" Target="../media/image7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4.xml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oleObject" Target="../embeddings/oleObject8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4" Type="http://schemas.openxmlformats.org/officeDocument/2006/relationships/oleObject" Target="../embeddings/oleObject8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emf"/><Relationship Id="rId4" Type="http://schemas.openxmlformats.org/officeDocument/2006/relationships/oleObject" Target="../embeddings/oleObject8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925059106/" TargetMode="External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oleObject" Target="../embeddings/oleObject7.bin"/><Relationship Id="rId16" Type="http://schemas.openxmlformats.org/officeDocument/2006/relationships/image" Target="../media/image14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5.wmf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9.w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CCDCE-1B78-474E-BFCA-7DDA1443F368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3020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2400"/>
            <a:ext cx="5740400" cy="3767137"/>
          </a:xfrm>
          <a:prstGeom prst="rect">
            <a:avLst/>
          </a:prstGeom>
          <a:noFill/>
        </p:spPr>
      </p:pic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薄透镜的等光程性</a:t>
            </a:r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4191000"/>
            <a:ext cx="85344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100" dirty="0"/>
              <a:t>在干涉和衍射实验中，常常用</a:t>
            </a:r>
            <a:r>
              <a:rPr lang="zh-CN" altLang="en-US" sz="2100" dirty="0">
                <a:solidFill>
                  <a:srgbClr val="0000CC"/>
                </a:solidFill>
                <a:latin typeface="+mj-ea"/>
                <a:ea typeface="+mj-ea"/>
              </a:rPr>
              <a:t>薄透镜</a:t>
            </a:r>
            <a:r>
              <a:rPr lang="zh-CN" altLang="en-US" sz="2100" dirty="0"/>
              <a:t>将平行光线会聚成一点，而</a:t>
            </a:r>
            <a:r>
              <a:rPr lang="zh-CN" altLang="en-US" sz="2100" dirty="0">
                <a:solidFill>
                  <a:srgbClr val="0000CC"/>
                </a:solidFill>
                <a:latin typeface="+mj-ea"/>
                <a:ea typeface="+mj-ea"/>
              </a:rPr>
              <a:t>不会引起附加的光程差</a:t>
            </a:r>
            <a:r>
              <a:rPr lang="zh-CN" altLang="en-US" sz="2100" dirty="0"/>
              <a:t>，只能改变光波的传播方向。</a:t>
            </a:r>
          </a:p>
          <a:p>
            <a:pPr lvl="1">
              <a:lnSpc>
                <a:spcPct val="90000"/>
              </a:lnSpc>
            </a:pP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经过主光轴的平行光汇聚到焦点，每条光线的光程相等。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经过副光轴的平行光汇聚到焦平面上某点，每条光线的光程相等。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经过（副）光轴的点光源发出的光汇聚到</a:t>
            </a:r>
            <a:r>
              <a:rPr lang="en-US" altLang="zh-CN" sz="2000" dirty="0">
                <a:solidFill>
                  <a:schemeClr val="tx1"/>
                </a:solidFill>
              </a:rPr>
              <a:t>S'</a:t>
            </a:r>
            <a:r>
              <a:rPr lang="zh-CN" altLang="en-US" sz="2000" dirty="0">
                <a:solidFill>
                  <a:schemeClr val="tx1"/>
                </a:solidFill>
              </a:rPr>
              <a:t>点，每条光线的光程相等。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460F-58C3-4699-A252-162CCB56C27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305800" cy="15544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13.6  </a:t>
            </a:r>
            <a:r>
              <a:rPr kumimoji="1" lang="zh-CN" altLang="en-US" sz="2400" dirty="0"/>
              <a:t>平面单色光垂直照射在厚度均匀的油膜上，油膜覆盖在玻璃板上。所用光源波长可以连续变化，观察到</a:t>
            </a:r>
            <a:r>
              <a:rPr kumimoji="1" lang="en-US" altLang="zh-CN" sz="2400" dirty="0"/>
              <a:t>500 nm</a:t>
            </a:r>
            <a:r>
              <a:rPr kumimoji="1" lang="zh-CN" altLang="en-US" sz="2400" dirty="0"/>
              <a:t>与</a:t>
            </a:r>
            <a:r>
              <a:rPr kumimoji="1" lang="en-US" altLang="zh-CN" sz="2400" dirty="0"/>
              <a:t>700 nm </a:t>
            </a:r>
            <a:r>
              <a:rPr kumimoji="1" lang="zh-CN" altLang="en-US" sz="2400" dirty="0"/>
              <a:t>两波长的光在反射中消失。油膜的折射率为</a:t>
            </a:r>
            <a:r>
              <a:rPr kumimoji="1" lang="en-US" altLang="zh-CN" sz="2400" dirty="0"/>
              <a:t>1.30</a:t>
            </a:r>
            <a:r>
              <a:rPr kumimoji="1" lang="zh-CN" altLang="en-US" sz="2400" dirty="0"/>
              <a:t>，玻璃折射率为</a:t>
            </a:r>
            <a:r>
              <a:rPr kumimoji="1" lang="en-US" altLang="zh-CN" sz="2400" dirty="0"/>
              <a:t>1.50</a:t>
            </a:r>
            <a:r>
              <a:rPr kumimoji="1" lang="zh-CN" altLang="en-US" sz="2400" dirty="0"/>
              <a:t>，求油膜的厚度。</a:t>
            </a:r>
          </a:p>
        </p:txBody>
      </p:sp>
      <p:grpSp>
        <p:nvGrpSpPr>
          <p:cNvPr id="163845" name="Group 5"/>
          <p:cNvGrpSpPr/>
          <p:nvPr/>
        </p:nvGrpSpPr>
        <p:grpSpPr bwMode="auto">
          <a:xfrm>
            <a:off x="5638800" y="2971800"/>
            <a:ext cx="3095625" cy="2376488"/>
            <a:chOff x="3470" y="1661"/>
            <a:chExt cx="1950" cy="1497"/>
          </a:xfrm>
        </p:grpSpPr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3470" y="1661"/>
              <a:ext cx="1950" cy="1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3847" name="Group 7"/>
            <p:cNvGrpSpPr/>
            <p:nvPr/>
          </p:nvGrpSpPr>
          <p:grpSpPr bwMode="auto">
            <a:xfrm>
              <a:off x="3651" y="1842"/>
              <a:ext cx="1584" cy="1104"/>
              <a:chOff x="3651" y="1661"/>
              <a:chExt cx="1584" cy="1104"/>
            </a:xfrm>
          </p:grpSpPr>
          <p:sp>
            <p:nvSpPr>
              <p:cNvPr id="163848" name="Rectangle 8"/>
              <p:cNvSpPr>
                <a:spLocks noChangeArrowheads="1"/>
              </p:cNvSpPr>
              <p:nvPr/>
            </p:nvSpPr>
            <p:spPr bwMode="auto">
              <a:xfrm>
                <a:off x="3651" y="2381"/>
                <a:ext cx="1584" cy="19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rgbClr val="660033"/>
                    </a:solidFill>
                  </a:rPr>
                  <a:t> </a:t>
                </a:r>
                <a:r>
                  <a:rPr kumimoji="1" lang="en-US" altLang="zh-CN" sz="2400" i="1">
                    <a:solidFill>
                      <a:schemeClr val="bg1"/>
                    </a:solidFill>
                  </a:rPr>
                  <a:t>n</a:t>
                </a:r>
                <a:r>
                  <a:rPr kumimoji="1" lang="en-US" altLang="zh-CN" sz="2400" baseline="-25000">
                    <a:solidFill>
                      <a:schemeClr val="bg1"/>
                    </a:solidFill>
                  </a:rPr>
                  <a:t>1</a:t>
                </a:r>
                <a:endParaRPr kumimoji="1" lang="en-US" altLang="zh-CN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3849" name="Rectangle 9"/>
              <p:cNvSpPr>
                <a:spLocks noChangeArrowheads="1"/>
              </p:cNvSpPr>
              <p:nvPr/>
            </p:nvSpPr>
            <p:spPr bwMode="auto">
              <a:xfrm>
                <a:off x="3651" y="2573"/>
                <a:ext cx="15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i="1">
                    <a:solidFill>
                      <a:schemeClr val="bg1"/>
                    </a:solidFill>
                  </a:rPr>
                  <a:t>n</a:t>
                </a:r>
                <a:r>
                  <a:rPr kumimoji="1" lang="en-US" altLang="zh-CN" sz="2400" baseline="-25000">
                    <a:solidFill>
                      <a:schemeClr val="bg1"/>
                    </a:solidFill>
                  </a:rPr>
                  <a:t>2</a:t>
                </a:r>
                <a:endParaRPr kumimoji="1" lang="en-US" altLang="zh-CN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3850" name="Line 10"/>
              <p:cNvSpPr>
                <a:spLocks noChangeShapeType="1"/>
              </p:cNvSpPr>
              <p:nvPr/>
            </p:nvSpPr>
            <p:spPr bwMode="auto">
              <a:xfrm>
                <a:off x="4659" y="1661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851" name="Line 11"/>
              <p:cNvSpPr>
                <a:spLocks noChangeShapeType="1"/>
              </p:cNvSpPr>
              <p:nvPr/>
            </p:nvSpPr>
            <p:spPr bwMode="auto">
              <a:xfrm flipV="1">
                <a:off x="4666" y="1892"/>
                <a:ext cx="41" cy="47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852" name="Line 12"/>
              <p:cNvSpPr>
                <a:spLocks noChangeShapeType="1"/>
              </p:cNvSpPr>
              <p:nvPr/>
            </p:nvSpPr>
            <p:spPr bwMode="auto">
              <a:xfrm flipV="1">
                <a:off x="4660" y="1883"/>
                <a:ext cx="95" cy="6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853" name="Line 13"/>
              <p:cNvSpPr>
                <a:spLocks noChangeShapeType="1"/>
              </p:cNvSpPr>
              <p:nvPr/>
            </p:nvSpPr>
            <p:spPr bwMode="auto">
              <a:xfrm flipH="1">
                <a:off x="4658" y="2387"/>
                <a:ext cx="0" cy="1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609600" y="2743200"/>
            <a:ext cx="9366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aphicFrame>
        <p:nvGraphicFramePr>
          <p:cNvPr id="163855" name="Object 15"/>
          <p:cNvGraphicFramePr>
            <a:graphicFrameLocks noChangeAspect="1"/>
          </p:cNvGraphicFramePr>
          <p:nvPr/>
        </p:nvGraphicFramePr>
        <p:xfrm>
          <a:off x="1219200" y="2971800"/>
          <a:ext cx="2208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517600" imgH="9448800" progId="">
                  <p:embed/>
                </p:oleObj>
              </mc:Choice>
              <mc:Fallback>
                <p:oleObj name="公式" r:id="rId2" imgW="26517600" imgH="9448800" progId="">
                  <p:embed/>
                  <p:pic>
                    <p:nvPicPr>
                      <p:cNvPr id="0" name="Picture 5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2208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6" name="Object 16"/>
          <p:cNvGraphicFramePr>
            <a:graphicFrameLocks noChangeAspect="1"/>
          </p:cNvGraphicFramePr>
          <p:nvPr/>
        </p:nvGraphicFramePr>
        <p:xfrm>
          <a:off x="1219200" y="3886200"/>
          <a:ext cx="2767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223200" imgH="9448800" progId="">
                  <p:embed/>
                </p:oleObj>
              </mc:Choice>
              <mc:Fallback>
                <p:oleObj name="公式" r:id="rId4" imgW="33223200" imgH="9448800" progId="">
                  <p:embed/>
                  <p:pic>
                    <p:nvPicPr>
                      <p:cNvPr id="0" name="Picture 4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2767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7" name="Object 17"/>
          <p:cNvGraphicFramePr>
            <a:graphicFrameLocks noChangeAspect="1"/>
          </p:cNvGraphicFramePr>
          <p:nvPr/>
        </p:nvGraphicFramePr>
        <p:xfrm>
          <a:off x="1219200" y="4876800"/>
          <a:ext cx="2894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747200" imgH="9448800" progId="">
                  <p:embed/>
                </p:oleObj>
              </mc:Choice>
              <mc:Fallback>
                <p:oleObj name="公式" r:id="rId6" imgW="34747200" imgH="9448800" progId="">
                  <p:embed/>
                  <p:pic>
                    <p:nvPicPr>
                      <p:cNvPr id="0" name="Picture 3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76800"/>
                        <a:ext cx="2894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8" name="Object 18"/>
          <p:cNvGraphicFramePr>
            <a:graphicFrameLocks noChangeAspect="1"/>
          </p:cNvGraphicFramePr>
          <p:nvPr/>
        </p:nvGraphicFramePr>
        <p:xfrm>
          <a:off x="1219200" y="5829300"/>
          <a:ext cx="68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229600" imgH="4267200" progId="">
                  <p:embed/>
                </p:oleObj>
              </mc:Choice>
              <mc:Fallback>
                <p:oleObj name="公式" r:id="rId8" imgW="8229600" imgH="4267200" progId="">
                  <p:embed/>
                  <p:pic>
                    <p:nvPicPr>
                      <p:cNvPr id="0" name="Picture 2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829300"/>
                        <a:ext cx="685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9" name="Object 19"/>
          <p:cNvGraphicFramePr>
            <a:graphicFrameLocks noChangeAspect="1"/>
          </p:cNvGraphicFramePr>
          <p:nvPr/>
        </p:nvGraphicFramePr>
        <p:xfrm>
          <a:off x="4495800" y="5803900"/>
          <a:ext cx="2335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8041600" imgH="4876800" progId="">
                  <p:embed/>
                </p:oleObj>
              </mc:Choice>
              <mc:Fallback>
                <p:oleObj name="公式" r:id="rId10" imgW="28041600" imgH="4876800" progId="">
                  <p:embed/>
                  <p:pic>
                    <p:nvPicPr>
                      <p:cNvPr id="0" name="Picture 1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803900"/>
                        <a:ext cx="2335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95CB-573A-4E84-B107-18C216821ED0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218116" name="矩形 218115"/>
          <p:cNvSpPr/>
          <p:nvPr/>
        </p:nvSpPr>
        <p:spPr>
          <a:xfrm>
            <a:off x="456883" y="2036128"/>
            <a:ext cx="8458200" cy="2786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在比较复杂的光学系统中，普通光学镜头都有反射：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带来光能损失；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影响成象质量。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为消除这些影响，用增透膜使反射光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干涉相消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18115" name="矩形 218114"/>
          <p:cNvSpPr/>
          <p:nvPr/>
        </p:nvSpPr>
        <p:spPr>
          <a:xfrm>
            <a:off x="612458" y="1425734"/>
            <a:ext cx="2200275" cy="5181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fontAlgn="t"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增透膜</a:t>
            </a:r>
            <a:endParaRPr lang="en-US" altLang="zh-CN" sz="2800" b="1">
              <a:solidFill>
                <a:srgbClr val="CC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575" y="5085715"/>
            <a:ext cx="750760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氟化镁透明薄膜，增强其透射率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95CB-573A-4E84-B107-18C216821ED0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220163" name="文本框 220162"/>
          <p:cNvSpPr txBox="1"/>
          <p:nvPr/>
        </p:nvSpPr>
        <p:spPr>
          <a:xfrm>
            <a:off x="454025" y="2041525"/>
            <a:ext cx="8123238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另一类光学元件中，又要求某些光学元件具有较高的反射本领。为了增强反射能量，常在玻璃表面上镀一层高反射率的透明薄膜，利用薄膜上、下表面的反射光的光程差满足干涉相长条件，从而使反射光增强，这种薄膜叫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增反膜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220162" name="文本框 220161"/>
          <p:cNvSpPr txBox="1"/>
          <p:nvPr/>
        </p:nvSpPr>
        <p:spPr>
          <a:xfrm>
            <a:off x="457200" y="1409859"/>
            <a:ext cx="2606675" cy="51816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indent="0" fontAlgn="t"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增反膜</a:t>
            </a:r>
            <a:endParaRPr lang="zh-CN" altLang="en-US" sz="2800" b="1">
              <a:solidFill>
                <a:srgbClr val="CC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3EDB-5197-4F05-A8B7-2B4497487914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605790" y="1270793"/>
          <a:ext cx="7862570" cy="211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989819" imgH="1079025" progId="Word.Document.8">
                  <p:embed/>
                </p:oleObj>
              </mc:Choice>
              <mc:Fallback>
                <p:oleObj name="文档" r:id="rId3" imgW="3989819" imgH="1079025" progId="Word.Document.8">
                  <p:embed/>
                  <p:pic>
                    <p:nvPicPr>
                      <p:cNvPr id="0" name="Picture 1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" y="1270793"/>
                        <a:ext cx="7862570" cy="2118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505200"/>
            <a:ext cx="4495800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2312-A340-4F86-B072-522E4B831B90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688975" y="1603375"/>
          <a:ext cx="7481888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749230" imgH="1961571" progId="Word.Document.8">
                  <p:embed/>
                </p:oleObj>
              </mc:Choice>
              <mc:Fallback>
                <p:oleObj name="文档" r:id="rId2" imgW="3749230" imgH="1961571" progId="Word.Document.8">
                  <p:embed/>
                  <p:pic>
                    <p:nvPicPr>
                      <p:cNvPr id="0" name="Picture 1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603375"/>
                        <a:ext cx="7481888" cy="406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820-5C96-4C24-9C35-0BE856CAA00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5181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透镜镀膜 </a:t>
            </a:r>
            <a:r>
              <a:rPr kumimoji="1" lang="en-US" altLang="zh-CN" sz="2400"/>
              <a:t>—— </a:t>
            </a:r>
            <a:r>
              <a:rPr kumimoji="1" lang="zh-CN" altLang="en-US" sz="2400"/>
              <a:t>薄膜干涉的应用 </a:t>
            </a:r>
          </a:p>
        </p:txBody>
      </p:sp>
      <p:pic>
        <p:nvPicPr>
          <p:cNvPr id="164868" name="Picture 4" descr="照相机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95400"/>
            <a:ext cx="3886200" cy="3886200"/>
          </a:xfrm>
          <a:prstGeom prst="rect">
            <a:avLst/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164869" name="AutoShape 5"/>
          <p:cNvSpPr>
            <a:spLocks noChangeArrowheads="1"/>
          </p:cNvSpPr>
          <p:nvPr/>
        </p:nvSpPr>
        <p:spPr bwMode="auto">
          <a:xfrm>
            <a:off x="7596188" y="4702175"/>
            <a:ext cx="1219200" cy="533400"/>
          </a:xfrm>
          <a:prstGeom prst="wedgeRectCallout">
            <a:avLst>
              <a:gd name="adj1" fmla="val -137500"/>
              <a:gd name="adj2" fmla="val -141069"/>
            </a:avLst>
          </a:prstGeom>
          <a:noFill/>
          <a:ln w="19050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/>
              <a:t>增透膜</a:t>
            </a:r>
          </a:p>
        </p:txBody>
      </p:sp>
      <p:grpSp>
        <p:nvGrpSpPr>
          <p:cNvPr id="164870" name="Group 6"/>
          <p:cNvGrpSpPr/>
          <p:nvPr/>
        </p:nvGrpSpPr>
        <p:grpSpPr bwMode="auto">
          <a:xfrm>
            <a:off x="1295400" y="1676400"/>
            <a:ext cx="2438400" cy="2133600"/>
            <a:chOff x="612" y="799"/>
            <a:chExt cx="1536" cy="1344"/>
          </a:xfrm>
        </p:grpSpPr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612" y="1567"/>
              <a:ext cx="1536" cy="2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solidFill>
                    <a:schemeClr val="bg1"/>
                  </a:solidFill>
                </a:rPr>
                <a:t>n </a:t>
              </a:r>
              <a:r>
                <a:rPr kumimoji="1" lang="en-US" altLang="zh-CN" sz="2400">
                  <a:solidFill>
                    <a:schemeClr val="bg1"/>
                  </a:solidFill>
                </a:rPr>
                <a:t>= 1.38</a:t>
              </a:r>
              <a:endParaRPr kumimoji="1" lang="en-US" altLang="zh-CN" sz="2400">
                <a:solidFill>
                  <a:schemeClr val="hlink"/>
                </a:solidFill>
              </a:endParaRPr>
            </a:p>
          </p:txBody>
        </p:sp>
        <p:sp>
          <p:nvSpPr>
            <p:cNvPr id="164872" name="Rectangle 8"/>
            <p:cNvSpPr>
              <a:spLocks noChangeArrowheads="1"/>
            </p:cNvSpPr>
            <p:nvPr/>
          </p:nvSpPr>
          <p:spPr bwMode="auto">
            <a:xfrm>
              <a:off x="612" y="1855"/>
              <a:ext cx="1536" cy="288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accent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solidFill>
                    <a:schemeClr val="bg1"/>
                  </a:solidFill>
                </a:rPr>
                <a:t>n</a:t>
              </a:r>
              <a:r>
                <a:rPr kumimoji="1" lang="en-US" altLang="zh-CN" sz="2400" baseline="-25000">
                  <a:solidFill>
                    <a:schemeClr val="bg1"/>
                  </a:solidFill>
                </a:rPr>
                <a:t>2 </a:t>
              </a:r>
              <a:r>
                <a:rPr kumimoji="1" lang="en-US" altLang="zh-CN" sz="2400">
                  <a:solidFill>
                    <a:schemeClr val="bg1"/>
                  </a:solidFill>
                </a:rPr>
                <a:t>= 1.5</a:t>
              </a:r>
            </a:p>
          </p:txBody>
        </p:sp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1202" y="1253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n</a:t>
              </a:r>
              <a:r>
                <a:rPr kumimoji="1" lang="en-US" altLang="zh-CN" sz="2400" baseline="-25000"/>
                <a:t>1</a:t>
              </a:r>
              <a:r>
                <a:rPr kumimoji="1" lang="en-US" altLang="zh-CN" sz="2400"/>
                <a:t>=1.0</a:t>
              </a:r>
            </a:p>
          </p:txBody>
        </p:sp>
        <p:sp>
          <p:nvSpPr>
            <p:cNvPr id="164874" name="Line 10"/>
            <p:cNvSpPr>
              <a:spLocks noChangeShapeType="1"/>
            </p:cNvSpPr>
            <p:nvPr/>
          </p:nvSpPr>
          <p:spPr bwMode="auto">
            <a:xfrm>
              <a:off x="852" y="799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5" name="Line 11"/>
            <p:cNvSpPr>
              <a:spLocks noChangeShapeType="1"/>
            </p:cNvSpPr>
            <p:nvPr/>
          </p:nvSpPr>
          <p:spPr bwMode="auto">
            <a:xfrm flipV="1">
              <a:off x="866" y="1087"/>
              <a:ext cx="34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6" name="Line 12"/>
            <p:cNvSpPr>
              <a:spLocks noChangeShapeType="1"/>
            </p:cNvSpPr>
            <p:nvPr/>
          </p:nvSpPr>
          <p:spPr bwMode="auto">
            <a:xfrm flipV="1">
              <a:off x="868" y="1087"/>
              <a:ext cx="80" cy="7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685800" y="3886200"/>
            <a:ext cx="39608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反射光干涉</a:t>
            </a:r>
            <a:r>
              <a:rPr kumimoji="1" lang="zh-CN" altLang="en-US" sz="2400" dirty="0">
                <a:solidFill>
                  <a:srgbClr val="FF3300"/>
                </a:solidFill>
              </a:rPr>
              <a:t>相消</a:t>
            </a:r>
            <a:r>
              <a:rPr kumimoji="1" lang="zh-CN" altLang="en-US" sz="2400" dirty="0"/>
              <a:t>条件：</a:t>
            </a:r>
          </a:p>
        </p:txBody>
      </p:sp>
      <p:graphicFrame>
        <p:nvGraphicFramePr>
          <p:cNvPr id="164878" name="Object 14"/>
          <p:cNvGraphicFramePr>
            <a:graphicFrameLocks noChangeAspect="1"/>
          </p:cNvGraphicFramePr>
          <p:nvPr/>
        </p:nvGraphicFramePr>
        <p:xfrm>
          <a:off x="1219200" y="4267200"/>
          <a:ext cx="2651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699200" imgH="9448800" progId="">
                  <p:embed/>
                </p:oleObj>
              </mc:Choice>
              <mc:Fallback>
                <p:oleObj name="公式" r:id="rId3" imgW="31699200" imgH="9448800" progId="">
                  <p:embed/>
                  <p:pic>
                    <p:nvPicPr>
                      <p:cNvPr id="0" name="Picture 3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26511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685800" y="5029200"/>
            <a:ext cx="54737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最薄的膜层厚度（</a:t>
            </a:r>
            <a:r>
              <a:rPr kumimoji="1" lang="en-US" altLang="zh-CN" sz="2400" i="1" dirty="0"/>
              <a:t>k</a:t>
            </a:r>
            <a:r>
              <a:rPr kumimoji="1" lang="en-US" altLang="zh-CN" sz="2400" dirty="0"/>
              <a:t> = 0</a:t>
            </a:r>
            <a:r>
              <a:rPr kumimoji="1" lang="zh-CN" altLang="en-US" sz="2400" dirty="0"/>
              <a:t>）为：</a:t>
            </a:r>
          </a:p>
        </p:txBody>
      </p:sp>
      <p:graphicFrame>
        <p:nvGraphicFramePr>
          <p:cNvPr id="164880" name="Object 16"/>
          <p:cNvGraphicFramePr>
            <a:graphicFrameLocks noChangeAspect="1"/>
          </p:cNvGraphicFramePr>
          <p:nvPr/>
        </p:nvGraphicFramePr>
        <p:xfrm>
          <a:off x="1143000" y="5486400"/>
          <a:ext cx="914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972800" imgH="9448800" progId="">
                  <p:embed/>
                </p:oleObj>
              </mc:Choice>
              <mc:Fallback>
                <p:oleObj name="公式" r:id="rId5" imgW="10972800" imgH="9448800" progId="">
                  <p:embed/>
                  <p:pic>
                    <p:nvPicPr>
                      <p:cNvPr id="0" name="Picture 2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91440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1" name="Object 17"/>
          <p:cNvGraphicFramePr>
            <a:graphicFrameLocks noChangeAspect="1"/>
          </p:cNvGraphicFramePr>
          <p:nvPr/>
        </p:nvGraphicFramePr>
        <p:xfrm>
          <a:off x="3733800" y="5562600"/>
          <a:ext cx="33782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0538400" imgH="9448800" progId="">
                  <p:embed/>
                </p:oleObj>
              </mc:Choice>
              <mc:Fallback>
                <p:oleObj name="公式" r:id="rId7" imgW="40538400" imgH="9448800" progId="">
                  <p:embed/>
                  <p:pic>
                    <p:nvPicPr>
                      <p:cNvPr id="0" name="Picture 1" descr="image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62600"/>
                        <a:ext cx="337820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4953000" y="5181600"/>
            <a:ext cx="40386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人眼最敏感的波长：黄绿色光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7" grpId="0" autoUpdateAnimBg="0"/>
      <p:bldP spid="164879" grpId="0"/>
      <p:bldP spid="1648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4463-E65C-4A9A-B900-48BB145454C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685800" y="1295400"/>
            <a:ext cx="30241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1. </a:t>
            </a:r>
            <a:r>
              <a:rPr kumimoji="1" lang="zh-CN" altLang="en-US" sz="2400"/>
              <a:t>劈尖干涉 </a:t>
            </a:r>
          </a:p>
        </p:txBody>
      </p:sp>
      <p:grpSp>
        <p:nvGrpSpPr>
          <p:cNvPr id="161797" name="Group 5"/>
          <p:cNvGrpSpPr/>
          <p:nvPr/>
        </p:nvGrpSpPr>
        <p:grpSpPr bwMode="auto">
          <a:xfrm>
            <a:off x="1571625" y="3200400"/>
            <a:ext cx="5689600" cy="1697038"/>
            <a:chOff x="1392" y="2448"/>
            <a:chExt cx="3584" cy="1069"/>
          </a:xfrm>
        </p:grpSpPr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4748" y="273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d</a:t>
              </a:r>
            </a:p>
          </p:txBody>
        </p:sp>
        <p:grpSp>
          <p:nvGrpSpPr>
            <p:cNvPr id="161799" name="Group 7"/>
            <p:cNvGrpSpPr/>
            <p:nvPr/>
          </p:nvGrpSpPr>
          <p:grpSpPr bwMode="auto">
            <a:xfrm>
              <a:off x="1392" y="2448"/>
              <a:ext cx="3264" cy="720"/>
              <a:chOff x="2304" y="1728"/>
              <a:chExt cx="3264" cy="720"/>
            </a:xfrm>
          </p:grpSpPr>
          <p:sp>
            <p:nvSpPr>
              <p:cNvPr id="161800" name="Line 8" descr="宽上对角线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1" name="Freeform 9"/>
              <p:cNvSpPr/>
              <p:nvPr/>
            </p:nvSpPr>
            <p:spPr bwMode="auto">
              <a:xfrm>
                <a:off x="2304" y="1728"/>
                <a:ext cx="3264" cy="720"/>
              </a:xfrm>
              <a:custGeom>
                <a:avLst/>
                <a:gdLst/>
                <a:ahLst/>
                <a:cxnLst>
                  <a:cxn ang="0">
                    <a:pos x="2304" y="0"/>
                  </a:cxn>
                  <a:cxn ang="0">
                    <a:pos x="0" y="528"/>
                  </a:cxn>
                  <a:cxn ang="0">
                    <a:pos x="1008" y="720"/>
                  </a:cxn>
                  <a:cxn ang="0">
                    <a:pos x="3264" y="192"/>
                  </a:cxn>
                  <a:cxn ang="0">
                    <a:pos x="2304" y="0"/>
                  </a:cxn>
                </a:cxnLst>
                <a:rect l="0" t="0" r="r" b="b"/>
                <a:pathLst>
                  <a:path w="3264" h="720">
                    <a:moveTo>
                      <a:pt x="2304" y="0"/>
                    </a:moveTo>
                    <a:lnTo>
                      <a:pt x="0" y="528"/>
                    </a:lnTo>
                    <a:lnTo>
                      <a:pt x="1008" y="720"/>
                    </a:lnTo>
                    <a:lnTo>
                      <a:pt x="3264" y="192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2" name="Line 10" descr="宽上对角线"/>
              <p:cNvSpPr>
                <a:spLocks noChangeShapeType="1"/>
              </p:cNvSpPr>
              <p:nvPr/>
            </p:nvSpPr>
            <p:spPr bwMode="auto">
              <a:xfrm flipV="1">
                <a:off x="5568" y="1920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1803" name="Arc 11"/>
            <p:cNvSpPr>
              <a:spLocks noChangeAspect="1"/>
            </p:cNvSpPr>
            <p:nvPr/>
          </p:nvSpPr>
          <p:spPr bwMode="auto">
            <a:xfrm>
              <a:off x="2751" y="3053"/>
              <a:ext cx="142" cy="109"/>
            </a:xfrm>
            <a:custGeom>
              <a:avLst/>
              <a:gdLst>
                <a:gd name="G0" fmla="+- 0 0 0"/>
                <a:gd name="G1" fmla="+- 10241 0 0"/>
                <a:gd name="G2" fmla="+- 21600 0 0"/>
                <a:gd name="T0" fmla="*/ 19018 w 21600"/>
                <a:gd name="T1" fmla="*/ 0 h 16672"/>
                <a:gd name="T2" fmla="*/ 20620 w 21600"/>
                <a:gd name="T3" fmla="*/ 16672 h 16672"/>
                <a:gd name="T4" fmla="*/ 0 w 21600"/>
                <a:gd name="T5" fmla="*/ 10241 h 16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672" fill="none" extrusionOk="0">
                  <a:moveTo>
                    <a:pt x="19017" y="0"/>
                  </a:moveTo>
                  <a:cubicBezTo>
                    <a:pt x="20712" y="3147"/>
                    <a:pt x="21600" y="6666"/>
                    <a:pt x="21600" y="10241"/>
                  </a:cubicBezTo>
                  <a:cubicBezTo>
                    <a:pt x="21600" y="12421"/>
                    <a:pt x="21269" y="14590"/>
                    <a:pt x="20620" y="16672"/>
                  </a:cubicBezTo>
                </a:path>
                <a:path w="21600" h="16672" stroke="0" extrusionOk="0">
                  <a:moveTo>
                    <a:pt x="19017" y="0"/>
                  </a:moveTo>
                  <a:cubicBezTo>
                    <a:pt x="20712" y="3147"/>
                    <a:pt x="21600" y="6666"/>
                    <a:pt x="21600" y="10241"/>
                  </a:cubicBezTo>
                  <a:cubicBezTo>
                    <a:pt x="21600" y="12421"/>
                    <a:pt x="21269" y="14590"/>
                    <a:pt x="20620" y="16672"/>
                  </a:cubicBezTo>
                  <a:lnTo>
                    <a:pt x="0" y="10241"/>
                  </a:lnTo>
                  <a:close/>
                </a:path>
              </a:pathLst>
            </a:custGeom>
            <a:noFill/>
            <a:ln w="28575">
              <a:solidFill>
                <a:srgbClr val="FFFF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1804" name="Object 12"/>
            <p:cNvGraphicFramePr>
              <a:graphicFrameLocks noChangeAspect="1"/>
            </p:cNvGraphicFramePr>
            <p:nvPr/>
          </p:nvGraphicFramePr>
          <p:xfrm>
            <a:off x="2925" y="2976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048000" imgH="4267200" progId="">
                    <p:embed/>
                  </p:oleObj>
                </mc:Choice>
                <mc:Fallback>
                  <p:oleObj name="公式" r:id="rId2" imgW="3048000" imgH="4267200" progId="">
                    <p:embed/>
                    <p:pic>
                      <p:nvPicPr>
                        <p:cNvPr id="0" name="Picture 1" descr="image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976"/>
                          <a:ext cx="177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05" name="Text Box 13"/>
            <p:cNvSpPr txBox="1">
              <a:spLocks noChangeArrowheads="1"/>
            </p:cNvSpPr>
            <p:nvPr/>
          </p:nvSpPr>
          <p:spPr bwMode="auto">
            <a:xfrm>
              <a:off x="4150" y="275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n</a:t>
              </a:r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2390" y="32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640" y="32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8" name="Rectangle 16"/>
            <p:cNvSpPr>
              <a:spLocks noChangeArrowheads="1"/>
            </p:cNvSpPr>
            <p:nvPr/>
          </p:nvSpPr>
          <p:spPr bwMode="auto">
            <a:xfrm>
              <a:off x="3488" y="319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L</a:t>
              </a:r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676" y="316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676" y="264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776" y="264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lg"/>
              <a:tailEnd type="arrow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3878" y="333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 flipH="1">
              <a:off x="2390" y="333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814" name="Group 22"/>
          <p:cNvGrpSpPr/>
          <p:nvPr/>
        </p:nvGrpSpPr>
        <p:grpSpPr bwMode="auto">
          <a:xfrm>
            <a:off x="2105025" y="1981200"/>
            <a:ext cx="3657600" cy="838200"/>
            <a:chOff x="2400" y="1056"/>
            <a:chExt cx="2304" cy="528"/>
          </a:xfrm>
        </p:grpSpPr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2736" y="1056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2400" y="1056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7" name="Line 25"/>
            <p:cNvSpPr>
              <a:spLocks noChangeShapeType="1"/>
            </p:cNvSpPr>
            <p:nvPr/>
          </p:nvSpPr>
          <p:spPr bwMode="auto">
            <a:xfrm>
              <a:off x="3072" y="1056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8" name="Line 26"/>
            <p:cNvSpPr>
              <a:spLocks noChangeShapeType="1"/>
            </p:cNvSpPr>
            <p:nvPr/>
          </p:nvSpPr>
          <p:spPr bwMode="auto">
            <a:xfrm>
              <a:off x="3408" y="1056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9" name="Line 27"/>
            <p:cNvSpPr>
              <a:spLocks noChangeShapeType="1"/>
            </p:cNvSpPr>
            <p:nvPr/>
          </p:nvSpPr>
          <p:spPr bwMode="auto">
            <a:xfrm>
              <a:off x="3744" y="1056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0" name="Line 28"/>
            <p:cNvSpPr>
              <a:spLocks noChangeShapeType="1"/>
            </p:cNvSpPr>
            <p:nvPr/>
          </p:nvSpPr>
          <p:spPr bwMode="auto">
            <a:xfrm>
              <a:off x="4032" y="1056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1" name="Line 29"/>
            <p:cNvSpPr>
              <a:spLocks noChangeShapeType="1"/>
            </p:cNvSpPr>
            <p:nvPr/>
          </p:nvSpPr>
          <p:spPr bwMode="auto">
            <a:xfrm>
              <a:off x="4368" y="1056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2" name="Line 30"/>
            <p:cNvSpPr>
              <a:spLocks noChangeShapeType="1"/>
            </p:cNvSpPr>
            <p:nvPr/>
          </p:nvSpPr>
          <p:spPr bwMode="auto">
            <a:xfrm>
              <a:off x="4704" y="1056"/>
              <a:ext cx="0" cy="52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1823" name="Group 31"/>
          <p:cNvGrpSpPr/>
          <p:nvPr/>
        </p:nvGrpSpPr>
        <p:grpSpPr bwMode="auto">
          <a:xfrm>
            <a:off x="1905000" y="3276600"/>
            <a:ext cx="4535488" cy="977900"/>
            <a:chOff x="1602" y="2496"/>
            <a:chExt cx="2857" cy="616"/>
          </a:xfrm>
        </p:grpSpPr>
        <p:sp>
          <p:nvSpPr>
            <p:cNvPr id="161824" name="Freeform 32"/>
            <p:cNvSpPr>
              <a:spLocks noChangeAspect="1"/>
            </p:cNvSpPr>
            <p:nvPr/>
          </p:nvSpPr>
          <p:spPr bwMode="auto">
            <a:xfrm>
              <a:off x="1602" y="2880"/>
              <a:ext cx="1204" cy="23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48"/>
                </a:cxn>
                <a:cxn ang="0">
                  <a:pos x="1056" y="240"/>
                </a:cxn>
                <a:cxn ang="0">
                  <a:pos x="1248" y="192"/>
                </a:cxn>
                <a:cxn ang="0">
                  <a:pos x="192" y="0"/>
                </a:cxn>
              </a:cxnLst>
              <a:rect l="0" t="0" r="r" b="b"/>
              <a:pathLst>
                <a:path w="1248" h="240">
                  <a:moveTo>
                    <a:pt x="192" y="0"/>
                  </a:moveTo>
                  <a:lnTo>
                    <a:pt x="0" y="48"/>
                  </a:lnTo>
                  <a:lnTo>
                    <a:pt x="1056" y="240"/>
                  </a:lnTo>
                  <a:lnTo>
                    <a:pt x="1248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5" name="Freeform 33"/>
            <p:cNvSpPr>
              <a:spLocks noChangeAspect="1"/>
            </p:cNvSpPr>
            <p:nvPr/>
          </p:nvSpPr>
          <p:spPr bwMode="auto">
            <a:xfrm>
              <a:off x="2013" y="2793"/>
              <a:ext cx="1204" cy="23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48"/>
                </a:cxn>
                <a:cxn ang="0">
                  <a:pos x="1056" y="240"/>
                </a:cxn>
                <a:cxn ang="0">
                  <a:pos x="1248" y="192"/>
                </a:cxn>
                <a:cxn ang="0">
                  <a:pos x="192" y="0"/>
                </a:cxn>
              </a:cxnLst>
              <a:rect l="0" t="0" r="r" b="b"/>
              <a:pathLst>
                <a:path w="1248" h="240">
                  <a:moveTo>
                    <a:pt x="192" y="0"/>
                  </a:moveTo>
                  <a:lnTo>
                    <a:pt x="0" y="48"/>
                  </a:lnTo>
                  <a:lnTo>
                    <a:pt x="1056" y="240"/>
                  </a:lnTo>
                  <a:lnTo>
                    <a:pt x="1248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6" name="Freeform 34"/>
            <p:cNvSpPr>
              <a:spLocks noChangeAspect="1"/>
            </p:cNvSpPr>
            <p:nvPr/>
          </p:nvSpPr>
          <p:spPr bwMode="auto">
            <a:xfrm>
              <a:off x="2436" y="2688"/>
              <a:ext cx="1204" cy="23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48"/>
                </a:cxn>
                <a:cxn ang="0">
                  <a:pos x="1056" y="240"/>
                </a:cxn>
                <a:cxn ang="0">
                  <a:pos x="1248" y="192"/>
                </a:cxn>
                <a:cxn ang="0">
                  <a:pos x="192" y="0"/>
                </a:cxn>
              </a:cxnLst>
              <a:rect l="0" t="0" r="r" b="b"/>
              <a:pathLst>
                <a:path w="1248" h="240">
                  <a:moveTo>
                    <a:pt x="192" y="0"/>
                  </a:moveTo>
                  <a:lnTo>
                    <a:pt x="0" y="48"/>
                  </a:lnTo>
                  <a:lnTo>
                    <a:pt x="1056" y="240"/>
                  </a:lnTo>
                  <a:lnTo>
                    <a:pt x="1248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7" name="Freeform 35"/>
            <p:cNvSpPr>
              <a:spLocks noChangeAspect="1"/>
            </p:cNvSpPr>
            <p:nvPr/>
          </p:nvSpPr>
          <p:spPr bwMode="auto">
            <a:xfrm>
              <a:off x="2859" y="2592"/>
              <a:ext cx="1204" cy="23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48"/>
                </a:cxn>
                <a:cxn ang="0">
                  <a:pos x="1056" y="240"/>
                </a:cxn>
                <a:cxn ang="0">
                  <a:pos x="1248" y="192"/>
                </a:cxn>
                <a:cxn ang="0">
                  <a:pos x="192" y="0"/>
                </a:cxn>
              </a:cxnLst>
              <a:rect l="0" t="0" r="r" b="b"/>
              <a:pathLst>
                <a:path w="1248" h="240">
                  <a:moveTo>
                    <a:pt x="192" y="0"/>
                  </a:moveTo>
                  <a:lnTo>
                    <a:pt x="0" y="48"/>
                  </a:lnTo>
                  <a:lnTo>
                    <a:pt x="1056" y="240"/>
                  </a:lnTo>
                  <a:lnTo>
                    <a:pt x="1248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8" name="Freeform 36"/>
            <p:cNvSpPr/>
            <p:nvPr/>
          </p:nvSpPr>
          <p:spPr bwMode="auto">
            <a:xfrm>
              <a:off x="3255" y="2496"/>
              <a:ext cx="1204" cy="24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48"/>
                </a:cxn>
                <a:cxn ang="0">
                  <a:pos x="1056" y="240"/>
                </a:cxn>
                <a:cxn ang="0">
                  <a:pos x="1248" y="192"/>
                </a:cxn>
                <a:cxn ang="0">
                  <a:pos x="192" y="0"/>
                </a:cxn>
              </a:cxnLst>
              <a:rect l="0" t="0" r="r" b="b"/>
              <a:pathLst>
                <a:path w="1248" h="240">
                  <a:moveTo>
                    <a:pt x="192" y="0"/>
                  </a:moveTo>
                  <a:lnTo>
                    <a:pt x="0" y="48"/>
                  </a:lnTo>
                  <a:lnTo>
                    <a:pt x="1056" y="240"/>
                  </a:lnTo>
                  <a:lnTo>
                    <a:pt x="1248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99CC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60805" y="5032375"/>
            <a:ext cx="69907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空气劈尖：</a:t>
            </a:r>
            <a:r>
              <a:rPr lang="zh-CN" altLang="en-US" sz="2400"/>
              <a:t>两玻璃片间的劈尖形空气膜</a:t>
            </a:r>
          </a:p>
          <a:p>
            <a:r>
              <a:rPr lang="zh-CN" altLang="en-US" sz="2400" b="1"/>
              <a:t>棱边：</a:t>
            </a:r>
            <a:r>
              <a:rPr lang="zh-CN" altLang="en-US" sz="2400"/>
              <a:t>两玻璃片叠合端的交线</a:t>
            </a:r>
          </a:p>
          <a:p>
            <a:r>
              <a:rPr lang="zh-CN" altLang="en-US" sz="2400" b="1"/>
              <a:t>劈尖楔角：</a:t>
            </a:r>
            <a:r>
              <a:rPr lang="zh-CN" altLang="en-US" sz="2400"/>
              <a:t>两玻璃片的夹角</a:t>
            </a:r>
            <a:r>
              <a:rPr lang="zh-CN" altLang="en-US" sz="2400">
                <a:cs typeface="+mn-lt"/>
              </a:rPr>
              <a:t>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F21E-ADE9-4910-9660-878435EEE6B2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155651" name="Group 3"/>
          <p:cNvGrpSpPr/>
          <p:nvPr/>
        </p:nvGrpSpPr>
        <p:grpSpPr bwMode="auto">
          <a:xfrm>
            <a:off x="4648200" y="1066800"/>
            <a:ext cx="4248150" cy="2519363"/>
            <a:chOff x="2744" y="346"/>
            <a:chExt cx="2676" cy="1587"/>
          </a:xfrm>
        </p:grpSpPr>
        <p:sp>
          <p:nvSpPr>
            <p:cNvPr id="155652" name="Rectangle 4"/>
            <p:cNvSpPr>
              <a:spLocks noChangeArrowheads="1"/>
            </p:cNvSpPr>
            <p:nvPr/>
          </p:nvSpPr>
          <p:spPr bwMode="auto">
            <a:xfrm>
              <a:off x="2744" y="346"/>
              <a:ext cx="2676" cy="15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5653" name="Group 5"/>
            <p:cNvGrpSpPr>
              <a:grpSpLocks noChangeAspect="1"/>
            </p:cNvGrpSpPr>
            <p:nvPr/>
          </p:nvGrpSpPr>
          <p:grpSpPr bwMode="auto">
            <a:xfrm>
              <a:off x="2835" y="436"/>
              <a:ext cx="2367" cy="1354"/>
              <a:chOff x="1309" y="2767"/>
              <a:chExt cx="2549" cy="1458"/>
            </a:xfrm>
          </p:grpSpPr>
          <p:pic>
            <p:nvPicPr>
              <p:cNvPr id="155654" name="Picture 6" descr="劈尖干涉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368" y="2767"/>
                <a:ext cx="2490" cy="1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55655" name="Object 7"/>
              <p:cNvGraphicFramePr>
                <a:graphicFrameLocks noChangeAspect="1"/>
              </p:cNvGraphicFramePr>
              <p:nvPr/>
            </p:nvGraphicFramePr>
            <p:xfrm>
              <a:off x="3521" y="3701"/>
              <a:ext cx="317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5486400" imgH="4267200" progId="">
                      <p:embed/>
                    </p:oleObj>
                  </mc:Choice>
                  <mc:Fallback>
                    <p:oleObj name="公式" r:id="rId3" imgW="5486400" imgH="4267200" progId="">
                      <p:embed/>
                      <p:pic>
                        <p:nvPicPr>
                          <p:cNvPr id="0" name="Picture 9" descr="image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1" y="3701"/>
                            <a:ext cx="317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56" name="Object 8"/>
              <p:cNvGraphicFramePr>
                <a:graphicFrameLocks noChangeAspect="1"/>
              </p:cNvGraphicFramePr>
              <p:nvPr/>
            </p:nvGraphicFramePr>
            <p:xfrm>
              <a:off x="2138" y="3854"/>
              <a:ext cx="289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4267200" imgH="5486400" progId="">
                      <p:embed/>
                    </p:oleObj>
                  </mc:Choice>
                  <mc:Fallback>
                    <p:oleObj name="公式" r:id="rId5" imgW="4267200" imgH="5486400" progId="">
                      <p:embed/>
                      <p:pic>
                        <p:nvPicPr>
                          <p:cNvPr id="0" name="Picture 8" descr="image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8" y="3854"/>
                            <a:ext cx="289" cy="3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57" name="Object 9"/>
              <p:cNvGraphicFramePr>
                <a:graphicFrameLocks noChangeAspect="1"/>
              </p:cNvGraphicFramePr>
              <p:nvPr/>
            </p:nvGraphicFramePr>
            <p:xfrm>
              <a:off x="2633" y="3872"/>
              <a:ext cx="414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6400800" imgH="5486400" progId="">
                      <p:embed/>
                    </p:oleObj>
                  </mc:Choice>
                  <mc:Fallback>
                    <p:oleObj name="公式" r:id="rId7" imgW="6400800" imgH="5486400" progId="">
                      <p:embed/>
                      <p:pic>
                        <p:nvPicPr>
                          <p:cNvPr id="0" name="Picture 7" descr="image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3" y="3872"/>
                            <a:ext cx="414" cy="3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658" name="Object 10"/>
              <p:cNvGraphicFramePr>
                <a:graphicFrameLocks noChangeAspect="1"/>
              </p:cNvGraphicFramePr>
              <p:nvPr/>
            </p:nvGraphicFramePr>
            <p:xfrm>
              <a:off x="2520" y="3149"/>
              <a:ext cx="207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2133600" imgH="4267200" progId="">
                      <p:embed/>
                    </p:oleObj>
                  </mc:Choice>
                  <mc:Fallback>
                    <p:oleObj name="公式" r:id="rId9" imgW="2133600" imgH="4267200" progId="">
                      <p:embed/>
                      <p:pic>
                        <p:nvPicPr>
                          <p:cNvPr id="0" name="Picture 6" descr="image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0" y="3149"/>
                            <a:ext cx="207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5659" name="Arc 11"/>
              <p:cNvSpPr>
                <a:spLocks noChangeAspect="1"/>
              </p:cNvSpPr>
              <p:nvPr/>
            </p:nvSpPr>
            <p:spPr bwMode="auto">
              <a:xfrm>
                <a:off x="1309" y="4028"/>
                <a:ext cx="444" cy="116"/>
              </a:xfrm>
              <a:custGeom>
                <a:avLst/>
                <a:gdLst>
                  <a:gd name="G0" fmla="+- 0 0 0"/>
                  <a:gd name="G1" fmla="+- 4374 0 0"/>
                  <a:gd name="G2" fmla="+- 21600 0 0"/>
                  <a:gd name="T0" fmla="*/ 21152 w 21600"/>
                  <a:gd name="T1" fmla="*/ 0 h 5648"/>
                  <a:gd name="T2" fmla="*/ 21562 w 21600"/>
                  <a:gd name="T3" fmla="*/ 5648 h 5648"/>
                  <a:gd name="T4" fmla="*/ 0 w 21600"/>
                  <a:gd name="T5" fmla="*/ 4374 h 5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5648" fill="none" extrusionOk="0">
                    <a:moveTo>
                      <a:pt x="21152" y="-1"/>
                    </a:moveTo>
                    <a:cubicBezTo>
                      <a:pt x="21450" y="1438"/>
                      <a:pt x="21600" y="2904"/>
                      <a:pt x="21600" y="4374"/>
                    </a:cubicBezTo>
                    <a:cubicBezTo>
                      <a:pt x="21600" y="4798"/>
                      <a:pt x="21587" y="5223"/>
                      <a:pt x="21562" y="5648"/>
                    </a:cubicBezTo>
                  </a:path>
                  <a:path w="21600" h="5648" stroke="0" extrusionOk="0">
                    <a:moveTo>
                      <a:pt x="21152" y="-1"/>
                    </a:moveTo>
                    <a:cubicBezTo>
                      <a:pt x="21450" y="1438"/>
                      <a:pt x="21600" y="2904"/>
                      <a:pt x="21600" y="4374"/>
                    </a:cubicBezTo>
                    <a:cubicBezTo>
                      <a:pt x="21600" y="4798"/>
                      <a:pt x="21587" y="5223"/>
                      <a:pt x="21562" y="5648"/>
                    </a:cubicBezTo>
                    <a:lnTo>
                      <a:pt x="0" y="437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5660" name="Object 12"/>
              <p:cNvGraphicFramePr>
                <a:graphicFrameLocks noChangeAspect="1"/>
              </p:cNvGraphicFramePr>
              <p:nvPr/>
            </p:nvGraphicFramePr>
            <p:xfrm>
              <a:off x="1800" y="3944"/>
              <a:ext cx="150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3048000" imgH="4267200" progId="">
                      <p:embed/>
                    </p:oleObj>
                  </mc:Choice>
                  <mc:Fallback>
                    <p:oleObj name="公式" r:id="rId11" imgW="3048000" imgH="4267200" progId="">
                      <p:embed/>
                      <p:pic>
                        <p:nvPicPr>
                          <p:cNvPr id="0" name="Picture 5" descr="image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0" y="3944"/>
                            <a:ext cx="150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5661" name="Object 13"/>
          <p:cNvGraphicFramePr>
            <a:graphicFrameLocks noChangeAspect="1"/>
          </p:cNvGraphicFramePr>
          <p:nvPr/>
        </p:nvGraphicFramePr>
        <p:xfrm>
          <a:off x="990600" y="1447800"/>
          <a:ext cx="182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1945600" imgH="9448800" progId="">
                  <p:embed/>
                </p:oleObj>
              </mc:Choice>
              <mc:Fallback>
                <p:oleObj name="公式" r:id="rId13" imgW="21945600" imgH="9448800" progId="">
                  <p:embed/>
                  <p:pic>
                    <p:nvPicPr>
                      <p:cNvPr id="0" name="Picture 4" descr="image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1828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2" name="Object 14"/>
          <p:cNvGraphicFramePr>
            <a:graphicFrameLocks noChangeAspect="1"/>
          </p:cNvGraphicFramePr>
          <p:nvPr/>
        </p:nvGraphicFramePr>
        <p:xfrm>
          <a:off x="990600" y="2590800"/>
          <a:ext cx="2614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1394400" imgH="9448800" progId="">
                  <p:embed/>
                </p:oleObj>
              </mc:Choice>
              <mc:Fallback>
                <p:oleObj name="公式" r:id="rId15" imgW="31394400" imgH="9448800" progId="">
                  <p:embed/>
                  <p:pic>
                    <p:nvPicPr>
                      <p:cNvPr id="0" name="Picture 3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2614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685800" y="3505200"/>
            <a:ext cx="475297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相邻</a:t>
            </a:r>
            <a:r>
              <a:rPr kumimoji="1" lang="zh-CN" altLang="en-US" sz="2800"/>
              <a:t>条纹所对应的厚度差：</a:t>
            </a:r>
          </a:p>
        </p:txBody>
      </p:sp>
      <p:graphicFrame>
        <p:nvGraphicFramePr>
          <p:cNvPr id="155664" name="Object 16"/>
          <p:cNvGraphicFramePr>
            <a:graphicFrameLocks noChangeAspect="1"/>
          </p:cNvGraphicFramePr>
          <p:nvPr/>
        </p:nvGraphicFramePr>
        <p:xfrm>
          <a:off x="1066800" y="4114800"/>
          <a:ext cx="2487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9870400" imgH="9448800" progId="">
                  <p:embed/>
                </p:oleObj>
              </mc:Choice>
              <mc:Fallback>
                <p:oleObj name="公式" r:id="rId17" imgW="29870400" imgH="9448800" progId="">
                  <p:embed/>
                  <p:pic>
                    <p:nvPicPr>
                      <p:cNvPr id="0" name="Picture 2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2487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5" name="Object 17"/>
          <p:cNvGraphicFramePr>
            <a:graphicFrameLocks noChangeAspect="1"/>
          </p:cNvGraphicFramePr>
          <p:nvPr/>
        </p:nvGraphicFramePr>
        <p:xfrm>
          <a:off x="5601335" y="4114800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3716000" imgH="9448800" progId="">
                  <p:embed/>
                </p:oleObj>
              </mc:Choice>
              <mc:Fallback>
                <p:oleObj name="公式" r:id="rId19" imgW="13716000" imgH="9448800" progId="">
                  <p:embed/>
                  <p:pic>
                    <p:nvPicPr>
                      <p:cNvPr id="0" name="Picture 1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335" y="4114800"/>
                        <a:ext cx="1143000" cy="787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26440" y="5091430"/>
            <a:ext cx="77190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/>
              <a:t>劈尖上厚度相同的地方，两反射光的光程差都相等，都与一定的明纹或暗纹的</a:t>
            </a:r>
            <a:r>
              <a:rPr lang="en-US" altLang="zh-CN" sz="2400" i="1"/>
              <a:t>k</a:t>
            </a:r>
            <a:r>
              <a:rPr lang="zh-CN" altLang="en-US" sz="2400"/>
              <a:t>值相对应，因此这些条纹叫做等厚干涉条纹，这样的干涉叫等厚干涉。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 bldLvl="0" animBg="1" autoUpdateAnimBg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52400" y="6362252"/>
            <a:ext cx="1981200" cy="365760"/>
          </a:xfrm>
        </p:spPr>
        <p:txBody>
          <a:bodyPr/>
          <a:lstStyle/>
          <a:p>
            <a:fld id="{736A1A07-E087-4FA6-9616-288D4DF63128}" type="slidenum">
              <a:rPr lang="en-US" altLang="zh-CN"/>
              <a:pPr/>
              <a:t>18</a:t>
            </a:fld>
            <a:endParaRPr lang="en-US" altLang="zh-CN" dirty="0"/>
          </a:p>
        </p:txBody>
      </p:sp>
      <p:sp>
        <p:nvSpPr>
          <p:cNvPr id="171034" name="Text Box 26"/>
          <p:cNvSpPr txBox="1">
            <a:spLocks noChangeArrowheads="1"/>
          </p:cNvSpPr>
          <p:nvPr/>
        </p:nvSpPr>
        <p:spPr bwMode="auto">
          <a:xfrm>
            <a:off x="533400" y="1676400"/>
            <a:ext cx="1524000" cy="5191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说明：</a:t>
            </a:r>
          </a:p>
        </p:txBody>
      </p:sp>
      <p:sp>
        <p:nvSpPr>
          <p:cNvPr id="171035" name="Text Box 27"/>
          <p:cNvSpPr txBox="1">
            <a:spLocks noChangeArrowheads="1"/>
          </p:cNvSpPr>
          <p:nvPr/>
        </p:nvSpPr>
        <p:spPr bwMode="auto">
          <a:xfrm>
            <a:off x="457200" y="2308205"/>
            <a:ext cx="8534400" cy="95410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）条纹级次 </a:t>
            </a:r>
            <a:r>
              <a:rPr kumimoji="1" lang="en-US" altLang="zh-CN" sz="2800" i="1" dirty="0"/>
              <a:t>k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随着劈尖的厚度而变化，条纹为一组平行于棱边的平行线。</a:t>
            </a:r>
          </a:p>
        </p:txBody>
      </p:sp>
      <p:sp>
        <p:nvSpPr>
          <p:cNvPr id="171036" name="Rectangle 28"/>
          <p:cNvSpPr>
            <a:spLocks noChangeArrowheads="1"/>
          </p:cNvSpPr>
          <p:nvPr/>
        </p:nvSpPr>
        <p:spPr bwMode="auto">
          <a:xfrm>
            <a:off x="457200" y="3490912"/>
            <a:ext cx="8216900" cy="5191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2 </a:t>
            </a:r>
            <a:r>
              <a:rPr kumimoji="1" lang="zh-CN" altLang="en-US" sz="2800" dirty="0"/>
              <a:t>）由于存在半波损失，</a:t>
            </a:r>
            <a:r>
              <a:rPr kumimoji="1" lang="zh-CN" altLang="en-US" sz="2800" dirty="0">
                <a:solidFill>
                  <a:srgbClr val="0000CC"/>
                </a:solidFill>
              </a:rPr>
              <a:t>棱边上为零级暗纹</a:t>
            </a:r>
            <a:r>
              <a:rPr kumimoji="1" lang="zh-CN" altLang="en-US" sz="28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4" grpId="0" autoUpdateAnimBg="0"/>
      <p:bldP spid="171035" grpId="0" autoUpdateAnimBg="0"/>
      <p:bldP spid="1710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95CB-573A-4E84-B107-18C216821ED0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8050" y="1316355"/>
            <a:ext cx="725551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劈尖干涉的直条纹中，任何两条相邻明纹或暗纹之间的距离</a:t>
            </a:r>
            <a:r>
              <a:rPr lang="en-US" altLang="zh-CN" sz="2400" i="1" dirty="0"/>
              <a:t>l</a:t>
            </a:r>
            <a:r>
              <a:rPr lang="zh-CN" altLang="en-US" sz="2400" dirty="0"/>
              <a:t>都是相同的，即</a:t>
            </a:r>
            <a:r>
              <a:rPr lang="zh-CN" altLang="en-US" sz="2400" dirty="0">
                <a:solidFill>
                  <a:srgbClr val="FF0000"/>
                </a:solidFill>
              </a:rPr>
              <a:t>条纹间距</a:t>
            </a:r>
            <a:r>
              <a:rPr lang="zh-CN" altLang="en-US" sz="2400" dirty="0"/>
              <a:t>相等：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19200" y="2457450"/>
          <a:ext cx="552831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01640" imgH="393480" progId="">
                  <p:embed/>
                </p:oleObj>
              </mc:Choice>
              <mc:Fallback>
                <p:oleObj r:id="rId2" imgW="2501640" imgH="393480" progId="">
                  <p:embed/>
                  <p:pic>
                    <p:nvPicPr>
                      <p:cNvPr id="0" name="Picture 2" descr="image6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57450"/>
                        <a:ext cx="552831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43000" y="3657600"/>
            <a:ext cx="7548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i="1">
                <a:latin typeface="+mn-lt"/>
                <a:cs typeface="Arial" panose="020B0604020202020204" pitchFamily="34" charset="0"/>
              </a:rPr>
              <a:t>θ</a:t>
            </a:r>
            <a:r>
              <a:rPr lang="zh-CN" altLang="en-US" sz="2400">
                <a:latin typeface="+mn-lt"/>
                <a:cs typeface="Arial" panose="020B0604020202020204" pitchFamily="34" charset="0"/>
              </a:rPr>
              <a:t>愈小，则</a:t>
            </a:r>
            <a:r>
              <a:rPr lang="en-US" altLang="zh-CN" sz="2400" i="1">
                <a:latin typeface="+mn-lt"/>
                <a:cs typeface="Arial" panose="020B0604020202020204" pitchFamily="34" charset="0"/>
              </a:rPr>
              <a:t>l</a:t>
            </a:r>
            <a:r>
              <a:rPr lang="zh-CN" altLang="en-US" sz="2400">
                <a:latin typeface="+mn-lt"/>
                <a:cs typeface="Arial" panose="020B0604020202020204" pitchFamily="34" charset="0"/>
              </a:rPr>
              <a:t>愈大，干涉条纹愈稀疏</a:t>
            </a:r>
            <a:endParaRPr lang="zh-CN" altLang="en-US" sz="2400" i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3155" y="4439285"/>
            <a:ext cx="75482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i="1">
                <a:latin typeface="+mn-lt"/>
                <a:cs typeface="Arial" panose="020B0604020202020204" pitchFamily="34" charset="0"/>
              </a:rPr>
              <a:t>θ</a:t>
            </a:r>
            <a:r>
              <a:rPr lang="zh-CN" altLang="en-US" sz="2400">
                <a:latin typeface="+mn-lt"/>
                <a:cs typeface="Arial" panose="020B0604020202020204" pitchFamily="34" charset="0"/>
              </a:rPr>
              <a:t>愈大，则</a:t>
            </a:r>
            <a:r>
              <a:rPr lang="en-US" altLang="zh-CN" sz="2400" i="1">
                <a:latin typeface="+mn-lt"/>
                <a:cs typeface="Arial" panose="020B0604020202020204" pitchFamily="34" charset="0"/>
              </a:rPr>
              <a:t>l</a:t>
            </a:r>
            <a:r>
              <a:rPr lang="zh-CN" altLang="en-US" sz="2400">
                <a:latin typeface="+mn-lt"/>
                <a:cs typeface="Arial" panose="020B0604020202020204" pitchFamily="34" charset="0"/>
              </a:rPr>
              <a:t>愈小，干涉条纹愈密集</a:t>
            </a:r>
            <a:endParaRPr lang="zh-CN" altLang="en-US" sz="2400" i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64895" y="5008880"/>
            <a:ext cx="7545070" cy="760730"/>
            <a:chOff x="1677" y="7888"/>
            <a:chExt cx="11882" cy="1198"/>
          </a:xfrm>
        </p:grpSpPr>
        <p:sp>
          <p:nvSpPr>
            <p:cNvPr id="8" name="文本框 7"/>
            <p:cNvSpPr txBox="1"/>
            <p:nvPr/>
          </p:nvSpPr>
          <p:spPr>
            <a:xfrm>
              <a:off x="1677" y="8119"/>
              <a:ext cx="1188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干涉条纹移动</a:t>
              </a:r>
              <a:r>
                <a:rPr lang="en-US" altLang="zh-CN" sz="2400" i="1"/>
                <a:t>N</a:t>
              </a:r>
              <a:r>
                <a:rPr lang="zh-CN" altLang="en-US" sz="2400"/>
                <a:t>条，则空气隙厚度将改变</a:t>
              </a:r>
              <a:endParaRPr lang="en-US" altLang="zh-CN" sz="2400"/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0335" y="7888"/>
            <a:ext cx="928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04560" imgH="393480" progId="">
                    <p:embed/>
                  </p:oleObj>
                </mc:Choice>
                <mc:Fallback>
                  <p:oleObj r:id="rId4" imgW="304560" imgH="393480" progId="">
                    <p:embed/>
                    <p:pic>
                      <p:nvPicPr>
                        <p:cNvPr id="0" name="Picture 1" descr="image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5" y="7888"/>
                          <a:ext cx="928" cy="1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6934200" y="26625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 = 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813B-4C75-4D91-B009-A3C5734A8D2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992591" imgH="5904762"/>
        </mc:Choice>
        <mc:Fallback>
          <p:control r:id="rId1" imgW="7992591" imgH="5904762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1338" y="419100"/>
                  <a:ext cx="7993062" cy="5905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3A4F1-1EB7-4D45-AAC2-18CE1204A327}" type="slidenum">
              <a:rPr lang="en-US" altLang="zh-CN"/>
              <a:pPr/>
              <a:t>20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5205508" imgH="5027241"/>
        </mc:Choice>
        <mc:Fallback>
          <p:control r:id="rId1" imgW="5205508" imgH="5027241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33600" y="1219200"/>
                  <a:ext cx="5205413" cy="5027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496B-9FD4-4DC9-A06B-8F9343A506D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193087" cy="119253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13.8  </a:t>
            </a:r>
            <a:r>
              <a:rPr kumimoji="1" lang="zh-CN" altLang="en-US" sz="2400" dirty="0"/>
              <a:t>有一玻璃劈尖，夹角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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= 8 10</a:t>
            </a:r>
            <a:r>
              <a:rPr kumimoji="1" lang="en-US" altLang="zh-CN" sz="2400" baseline="30000" dirty="0">
                <a:sym typeface="Symbol" panose="05050102010706020507" pitchFamily="18" charset="2"/>
              </a:rPr>
              <a:t>-6</a:t>
            </a:r>
            <a:r>
              <a:rPr kumimoji="1" lang="en-US" altLang="zh-CN" sz="2400" dirty="0">
                <a:sym typeface="Symbol" panose="05050102010706020507" pitchFamily="18" charset="2"/>
              </a:rPr>
              <a:t>  </a:t>
            </a:r>
            <a:r>
              <a:rPr kumimoji="1" lang="en-US" altLang="zh-CN" sz="2400" dirty="0" err="1"/>
              <a:t>rad</a:t>
            </a:r>
            <a:r>
              <a:rPr kumimoji="1" lang="zh-CN" altLang="en-US" sz="2400" dirty="0"/>
              <a:t>，放在空气中。波长 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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= 0.589 </a:t>
            </a:r>
            <a:r>
              <a:rPr kumimoji="1" lang="en-US" altLang="zh-CN" sz="2400" i="1" dirty="0">
                <a:sym typeface="Symbol" panose="05050102010706020507" pitchFamily="18" charset="2"/>
              </a:rPr>
              <a:t>m</a:t>
            </a:r>
            <a:r>
              <a:rPr kumimoji="1" lang="en-US" altLang="zh-CN" sz="2400" dirty="0">
                <a:sym typeface="Symbol" panose="05050102010706020507" pitchFamily="18" charset="2"/>
              </a:rPr>
              <a:t> </a:t>
            </a:r>
            <a:r>
              <a:rPr kumimoji="1" lang="zh-CN" altLang="zh-CN" sz="2400" dirty="0">
                <a:sym typeface="Symbol" panose="05050102010706020507" pitchFamily="18" charset="2"/>
              </a:rPr>
              <a:t>的单色光垂直入射时，测得相邻干涉条纹的宽度为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r>
              <a:rPr kumimoji="1" lang="en-US" altLang="zh-CN" sz="2400" i="1" dirty="0">
                <a:sym typeface="Symbol" panose="05050102010706020507" pitchFamily="18" charset="2"/>
              </a:rPr>
              <a:t>l </a:t>
            </a:r>
            <a:r>
              <a:rPr kumimoji="1" lang="en-US" altLang="zh-CN" sz="2400" dirty="0">
                <a:sym typeface="Symbol" panose="05050102010706020507" pitchFamily="18" charset="2"/>
              </a:rPr>
              <a:t>= 2.4 </a:t>
            </a:r>
            <a:r>
              <a:rPr kumimoji="1" lang="en-US" altLang="zh-CN" sz="2400" i="1" dirty="0">
                <a:sym typeface="Symbol" panose="05050102010706020507" pitchFamily="18" charset="2"/>
              </a:rPr>
              <a:t>mm</a:t>
            </a:r>
            <a:r>
              <a:rPr kumimoji="1" lang="zh-CN" altLang="en-US" sz="2400" dirty="0">
                <a:sym typeface="Symbol" panose="05050102010706020507" pitchFamily="18" charset="2"/>
              </a:rPr>
              <a:t>，求玻璃的折射率。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9366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sp>
        <p:nvSpPr>
          <p:cNvPr id="165893" name="Freeform 5"/>
          <p:cNvSpPr/>
          <p:nvPr/>
        </p:nvSpPr>
        <p:spPr bwMode="auto">
          <a:xfrm>
            <a:off x="4648200" y="3505200"/>
            <a:ext cx="4038600" cy="457200"/>
          </a:xfrm>
          <a:custGeom>
            <a:avLst/>
            <a:gdLst/>
            <a:ahLst/>
            <a:cxnLst>
              <a:cxn ang="0">
                <a:pos x="2544" y="0"/>
              </a:cxn>
              <a:cxn ang="0">
                <a:pos x="0" y="288"/>
              </a:cxn>
              <a:cxn ang="0">
                <a:pos x="2544" y="288"/>
              </a:cxn>
              <a:cxn ang="0">
                <a:pos x="2544" y="0"/>
              </a:cxn>
            </a:cxnLst>
            <a:rect l="0" t="0" r="r" b="b"/>
            <a:pathLst>
              <a:path w="2544" h="288">
                <a:moveTo>
                  <a:pt x="2544" y="0"/>
                </a:moveTo>
                <a:lnTo>
                  <a:pt x="0" y="288"/>
                </a:lnTo>
                <a:lnTo>
                  <a:pt x="2544" y="288"/>
                </a:lnTo>
                <a:lnTo>
                  <a:pt x="2544" y="0"/>
                </a:lnTo>
                <a:close/>
              </a:path>
            </a:pathLst>
          </a:custGeom>
          <a:solidFill>
            <a:srgbClr val="0099CC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39138" y="3457575"/>
            <a:ext cx="354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i="1"/>
              <a:t>n</a:t>
            </a:r>
          </a:p>
        </p:txBody>
      </p:sp>
      <p:grpSp>
        <p:nvGrpSpPr>
          <p:cNvPr id="165895" name="Group 7"/>
          <p:cNvGrpSpPr/>
          <p:nvPr/>
        </p:nvGrpSpPr>
        <p:grpSpPr bwMode="auto">
          <a:xfrm>
            <a:off x="6592888" y="3146425"/>
            <a:ext cx="544512" cy="609600"/>
            <a:chOff x="3146" y="1480"/>
            <a:chExt cx="343" cy="384"/>
          </a:xfrm>
        </p:grpSpPr>
        <p:grpSp>
          <p:nvGrpSpPr>
            <p:cNvPr id="165896" name="Group 8"/>
            <p:cNvGrpSpPr/>
            <p:nvPr/>
          </p:nvGrpSpPr>
          <p:grpSpPr bwMode="auto">
            <a:xfrm>
              <a:off x="3152" y="1480"/>
              <a:ext cx="336" cy="336"/>
              <a:chOff x="4128" y="768"/>
              <a:chExt cx="288" cy="336"/>
            </a:xfrm>
          </p:grpSpPr>
          <p:sp>
            <p:nvSpPr>
              <p:cNvPr id="165897" name="Line 9"/>
              <p:cNvSpPr>
                <a:spLocks noChangeShapeType="1"/>
              </p:cNvSpPr>
              <p:nvPr/>
            </p:nvSpPr>
            <p:spPr bwMode="auto">
              <a:xfrm>
                <a:off x="4416" y="9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898" name="Line 10"/>
              <p:cNvSpPr>
                <a:spLocks noChangeShapeType="1"/>
              </p:cNvSpPr>
              <p:nvPr/>
            </p:nvSpPr>
            <p:spPr bwMode="auto">
              <a:xfrm>
                <a:off x="4128" y="9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899" name="Line 11"/>
              <p:cNvSpPr>
                <a:spLocks noChangeShapeType="1"/>
              </p:cNvSpPr>
              <p:nvPr/>
            </p:nvSpPr>
            <p:spPr bwMode="auto">
              <a:xfrm>
                <a:off x="4128" y="10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900" name="Rectangle 12"/>
              <p:cNvSpPr>
                <a:spLocks noChangeArrowheads="1"/>
              </p:cNvSpPr>
              <p:nvPr/>
            </p:nvSpPr>
            <p:spPr bwMode="auto">
              <a:xfrm>
                <a:off x="4176" y="768"/>
                <a:ext cx="14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l</a:t>
                </a:r>
              </a:p>
            </p:txBody>
          </p:sp>
        </p:grp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3146" y="1864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 flipV="1">
              <a:off x="3488" y="1768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 flipH="1">
              <a:off x="3153" y="1806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5904" name="Group 16"/>
          <p:cNvGrpSpPr/>
          <p:nvPr/>
        </p:nvGrpSpPr>
        <p:grpSpPr bwMode="auto">
          <a:xfrm>
            <a:off x="7312025" y="2930525"/>
            <a:ext cx="792163" cy="452438"/>
            <a:chOff x="4468" y="2251"/>
            <a:chExt cx="499" cy="285"/>
          </a:xfrm>
        </p:grpSpPr>
        <p:sp>
          <p:nvSpPr>
            <p:cNvPr id="165905" name="AutoShape 17"/>
            <p:cNvSpPr>
              <a:spLocks noChangeArrowheads="1"/>
            </p:cNvSpPr>
            <p:nvPr/>
          </p:nvSpPr>
          <p:spPr bwMode="auto">
            <a:xfrm>
              <a:off x="4468" y="2251"/>
              <a:ext cx="499" cy="285"/>
            </a:xfrm>
            <a:prstGeom prst="wedgeRoundRectCallout">
              <a:avLst>
                <a:gd name="adj1" fmla="val -71843"/>
                <a:gd name="adj2" fmla="val 115264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/>
            </a:p>
          </p:txBody>
        </p:sp>
        <p:graphicFrame>
          <p:nvGraphicFramePr>
            <p:cNvPr id="165906" name="Object 18"/>
            <p:cNvGraphicFramePr>
              <a:graphicFrameLocks noChangeAspect="1"/>
            </p:cNvGraphicFramePr>
            <p:nvPr/>
          </p:nvGraphicFramePr>
          <p:xfrm>
            <a:off x="4558" y="2251"/>
            <a:ext cx="32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486400" imgH="4267200" progId="">
                    <p:embed/>
                  </p:oleObj>
                </mc:Choice>
                <mc:Fallback>
                  <p:oleObj name="公式" r:id="rId2" imgW="5486400" imgH="4267200" progId="">
                    <p:embed/>
                    <p:pic>
                      <p:nvPicPr>
                        <p:cNvPr id="0" name="Picture 5" descr="image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251"/>
                          <a:ext cx="324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07" name="Object 19"/>
          <p:cNvGraphicFramePr>
            <a:graphicFrameLocks noChangeAspect="1"/>
          </p:cNvGraphicFramePr>
          <p:nvPr/>
        </p:nvGraphicFramePr>
        <p:xfrm>
          <a:off x="1752600" y="3962400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031200" imgH="9448800" progId="">
                  <p:embed/>
                </p:oleObj>
              </mc:Choice>
              <mc:Fallback>
                <p:oleObj name="公式" r:id="rId4" imgW="21031200" imgH="9448800" progId="">
                  <p:embed/>
                  <p:pic>
                    <p:nvPicPr>
                      <p:cNvPr id="0" name="Picture 4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1752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8" name="Object 20"/>
          <p:cNvGraphicFramePr>
            <a:graphicFrameLocks noChangeAspect="1"/>
          </p:cNvGraphicFramePr>
          <p:nvPr/>
        </p:nvGraphicFramePr>
        <p:xfrm>
          <a:off x="1371600" y="5181600"/>
          <a:ext cx="1065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801600" imgH="10363200" progId="">
                  <p:embed/>
                </p:oleObj>
              </mc:Choice>
              <mc:Fallback>
                <p:oleObj name="公式" r:id="rId6" imgW="12801600" imgH="10363200" progId="">
                  <p:embed/>
                  <p:pic>
                    <p:nvPicPr>
                      <p:cNvPr id="0" name="Picture 3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10652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9" name="Object 21"/>
          <p:cNvGraphicFramePr>
            <a:graphicFrameLocks noChangeAspect="1"/>
          </p:cNvGraphicFramePr>
          <p:nvPr/>
        </p:nvGraphicFramePr>
        <p:xfrm>
          <a:off x="2514600" y="5116513"/>
          <a:ext cx="3808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5720000" imgH="10058400" progId="">
                  <p:embed/>
                </p:oleObj>
              </mc:Choice>
              <mc:Fallback>
                <p:oleObj name="公式" r:id="rId8" imgW="45720000" imgH="10058400" progId="">
                  <p:embed/>
                  <p:pic>
                    <p:nvPicPr>
                      <p:cNvPr id="0" name="Picture 2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16513"/>
                        <a:ext cx="38084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0" name="Object 22"/>
          <p:cNvGraphicFramePr>
            <a:graphicFrameLocks noChangeAspect="1"/>
          </p:cNvGraphicFramePr>
          <p:nvPr/>
        </p:nvGraphicFramePr>
        <p:xfrm>
          <a:off x="1828800" y="2819400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716000" imgH="9448800" progId="">
                  <p:embed/>
                </p:oleObj>
              </mc:Choice>
              <mc:Fallback>
                <p:oleObj name="公式" r:id="rId10" imgW="13716000" imgH="9448800" progId="">
                  <p:embed/>
                  <p:pic>
                    <p:nvPicPr>
                      <p:cNvPr id="0" name="Picture 1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1143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AA54-4A82-4FEF-9661-8FB64DEF0BC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/>
              <a:t>2. </a:t>
            </a:r>
            <a:r>
              <a:rPr kumimoji="1" lang="zh-CN" altLang="en-US" sz="2400" dirty="0"/>
              <a:t>牛顿环 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等厚干涉</a:t>
            </a:r>
          </a:p>
        </p:txBody>
      </p:sp>
      <p:grpSp>
        <p:nvGrpSpPr>
          <p:cNvPr id="166917" name="Group 5"/>
          <p:cNvGrpSpPr/>
          <p:nvPr/>
        </p:nvGrpSpPr>
        <p:grpSpPr bwMode="auto">
          <a:xfrm>
            <a:off x="5486400" y="1219200"/>
            <a:ext cx="3455987" cy="3455987"/>
            <a:chOff x="3288" y="391"/>
            <a:chExt cx="2177" cy="2177"/>
          </a:xfrm>
        </p:grpSpPr>
        <p:sp>
          <p:nvSpPr>
            <p:cNvPr id="166918" name="Rectangle 6"/>
            <p:cNvSpPr>
              <a:spLocks noChangeArrowheads="1"/>
            </p:cNvSpPr>
            <p:nvPr/>
          </p:nvSpPr>
          <p:spPr bwMode="auto">
            <a:xfrm>
              <a:off x="3288" y="391"/>
              <a:ext cx="2177" cy="217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6919" name="Group 7"/>
            <p:cNvGrpSpPr/>
            <p:nvPr/>
          </p:nvGrpSpPr>
          <p:grpSpPr bwMode="auto">
            <a:xfrm>
              <a:off x="3515" y="482"/>
              <a:ext cx="1772" cy="1969"/>
              <a:chOff x="3312" y="760"/>
              <a:chExt cx="1772" cy="1969"/>
            </a:xfrm>
          </p:grpSpPr>
          <p:grpSp>
            <p:nvGrpSpPr>
              <p:cNvPr id="166920" name="Group 8"/>
              <p:cNvGrpSpPr>
                <a:grpSpLocks noChangeAspect="1"/>
              </p:cNvGrpSpPr>
              <p:nvPr/>
            </p:nvGrpSpPr>
            <p:grpSpPr bwMode="auto">
              <a:xfrm flipV="1">
                <a:off x="3312" y="2150"/>
                <a:ext cx="1604" cy="232"/>
                <a:chOff x="1980" y="3624"/>
                <a:chExt cx="2160" cy="313"/>
              </a:xfrm>
            </p:grpSpPr>
            <p:sp>
              <p:nvSpPr>
                <p:cNvPr id="166921" name="Arc 9"/>
                <p:cNvSpPr>
                  <a:spLocks noChangeAspect="1"/>
                </p:cNvSpPr>
                <p:nvPr/>
              </p:nvSpPr>
              <p:spPr bwMode="auto">
                <a:xfrm>
                  <a:off x="1980" y="3624"/>
                  <a:ext cx="2160" cy="313"/>
                </a:xfrm>
                <a:custGeom>
                  <a:avLst/>
                  <a:gdLst>
                    <a:gd name="G0" fmla="+- 21583 0 0"/>
                    <a:gd name="G1" fmla="+- 21600 0 0"/>
                    <a:gd name="G2" fmla="+- 21600 0 0"/>
                    <a:gd name="T0" fmla="*/ 0 w 43183"/>
                    <a:gd name="T1" fmla="*/ 20739 h 21600"/>
                    <a:gd name="T2" fmla="*/ 43183 w 43183"/>
                    <a:gd name="T3" fmla="*/ 21600 h 21600"/>
                    <a:gd name="T4" fmla="*/ 21583 w 4318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83" h="21600" fill="none" extrusionOk="0">
                      <a:moveTo>
                        <a:pt x="0" y="20739"/>
                      </a:moveTo>
                      <a:cubicBezTo>
                        <a:pt x="462" y="9153"/>
                        <a:pt x="9988" y="-1"/>
                        <a:pt x="21583" y="0"/>
                      </a:cubicBezTo>
                      <a:cubicBezTo>
                        <a:pt x="33512" y="0"/>
                        <a:pt x="43183" y="9670"/>
                        <a:pt x="43183" y="21600"/>
                      </a:cubicBezTo>
                    </a:path>
                    <a:path w="43183" h="21600" stroke="0" extrusionOk="0">
                      <a:moveTo>
                        <a:pt x="0" y="20739"/>
                      </a:moveTo>
                      <a:cubicBezTo>
                        <a:pt x="462" y="9153"/>
                        <a:pt x="9988" y="-1"/>
                        <a:pt x="21583" y="0"/>
                      </a:cubicBezTo>
                      <a:cubicBezTo>
                        <a:pt x="33512" y="0"/>
                        <a:pt x="43183" y="9670"/>
                        <a:pt x="43183" y="21600"/>
                      </a:cubicBezTo>
                      <a:lnTo>
                        <a:pt x="21583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00CC"/>
                    </a:gs>
                    <a:gs pos="50000">
                      <a:schemeClr val="hlink"/>
                    </a:gs>
                    <a:gs pos="100000">
                      <a:srgbClr val="0000CC"/>
                    </a:gs>
                  </a:gsLst>
                  <a:lin ang="2700000" scaled="1"/>
                </a:gradFill>
                <a:ln w="9525">
                  <a:solidFill>
                    <a:schemeClr val="hlink"/>
                  </a:solidFill>
                  <a:round/>
                </a:ln>
                <a:effectLst>
                  <a:outerShdw dist="12700" algn="ctr" rotWithShape="0">
                    <a:srgbClr val="C0C0C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22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1980" y="3936"/>
                  <a:ext cx="2160" cy="0"/>
                </a:xfrm>
                <a:prstGeom prst="line">
                  <a:avLst/>
                </a:prstGeom>
                <a:noFill/>
                <a:ln w="9525">
                  <a:solidFill>
                    <a:srgbClr val="CCECFF"/>
                  </a:solidFill>
                  <a:round/>
                </a:ln>
                <a:effectLst>
                  <a:outerShdw dist="12700" algn="ctr" rotWithShape="0">
                    <a:srgbClr val="C0C0C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6923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3312" y="2382"/>
                <a:ext cx="1604" cy="115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rgbClr val="0000CC"/>
                  </a:gs>
                </a:gsLst>
                <a:lin ang="2700000" scaled="1"/>
              </a:gradFill>
              <a:ln w="9525">
                <a:solidFill>
                  <a:schemeClr val="hlink"/>
                </a:solidFill>
                <a:miter lim="800000"/>
              </a:ln>
              <a:effectLst>
                <a:outerShdw dist="12700" algn="ctr" rotWithShape="0">
                  <a:srgbClr val="C0C0C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4" name="Line 12"/>
              <p:cNvSpPr>
                <a:spLocks noChangeAspect="1" noChangeShapeType="1"/>
              </p:cNvSpPr>
              <p:nvPr/>
            </p:nvSpPr>
            <p:spPr bwMode="auto">
              <a:xfrm>
                <a:off x="4114" y="760"/>
                <a:ext cx="0" cy="19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5" name="Line 13"/>
              <p:cNvSpPr>
                <a:spLocks noChangeAspect="1" noChangeShapeType="1"/>
              </p:cNvSpPr>
              <p:nvPr/>
            </p:nvSpPr>
            <p:spPr bwMode="auto">
              <a:xfrm>
                <a:off x="4114" y="876"/>
                <a:ext cx="534" cy="1479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2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4121" y="2331"/>
                <a:ext cx="5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12700" algn="ctr" rotWithShape="0">
                  <a:srgbClr val="C0C0C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6927" name="Group 15"/>
              <p:cNvGrpSpPr>
                <a:grpSpLocks noChangeAspect="1"/>
              </p:cNvGrpSpPr>
              <p:nvPr/>
            </p:nvGrpSpPr>
            <p:grpSpPr bwMode="auto">
              <a:xfrm>
                <a:off x="4648" y="1107"/>
                <a:ext cx="123" cy="1275"/>
                <a:chOff x="3780" y="2220"/>
                <a:chExt cx="165" cy="1716"/>
              </a:xfrm>
            </p:grpSpPr>
            <p:sp>
              <p:nvSpPr>
                <p:cNvPr id="166928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2220"/>
                  <a:ext cx="0" cy="171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29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3780" y="2685"/>
                  <a:ext cx="0" cy="46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30" name="Line 1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780" y="2670"/>
                  <a:ext cx="105" cy="111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931" name="Line 1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780" y="2880"/>
                  <a:ext cx="165" cy="105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6932" name="Line 20"/>
              <p:cNvSpPr>
                <a:spLocks noChangeAspect="1" noChangeShapeType="1"/>
              </p:cNvSpPr>
              <p:nvPr/>
            </p:nvSpPr>
            <p:spPr bwMode="auto">
              <a:xfrm>
                <a:off x="4648" y="2333"/>
                <a:ext cx="26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</a:ln>
              <a:effectLst>
                <a:outerShdw dist="12700" algn="ctr" rotWithShape="0">
                  <a:srgbClr val="C0C0C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33" name="Line 21"/>
              <p:cNvSpPr>
                <a:spLocks noChangeAspect="1" noChangeShapeType="1"/>
              </p:cNvSpPr>
              <p:nvPr/>
            </p:nvSpPr>
            <p:spPr bwMode="auto">
              <a:xfrm>
                <a:off x="4648" y="2382"/>
                <a:ext cx="266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ffectLst>
                <a:outerShdw dist="12700" algn="ctr" rotWithShape="0">
                  <a:srgbClr val="C0C0C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34" name="Line 22"/>
              <p:cNvSpPr>
                <a:spLocks noChangeAspect="1" noChangeShapeType="1"/>
              </p:cNvSpPr>
              <p:nvPr/>
            </p:nvSpPr>
            <p:spPr bwMode="auto">
              <a:xfrm>
                <a:off x="4856" y="1978"/>
                <a:ext cx="0" cy="3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935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4854" y="2383"/>
                <a:ext cx="0" cy="23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6936" name="Object 24"/>
              <p:cNvGraphicFramePr>
                <a:graphicFrameLocks noChangeAspect="1"/>
              </p:cNvGraphicFramePr>
              <p:nvPr/>
            </p:nvGraphicFramePr>
            <p:xfrm>
              <a:off x="4330" y="1298"/>
              <a:ext cx="19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3657600" imgH="3962400" progId="">
                      <p:embed/>
                    </p:oleObj>
                  </mc:Choice>
                  <mc:Fallback>
                    <p:oleObj name="公式" r:id="rId2" imgW="3657600" imgH="3962400" progId="">
                      <p:embed/>
                      <p:pic>
                        <p:nvPicPr>
                          <p:cNvPr id="0" name="Picture 11" descr="image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0" y="1298"/>
                            <a:ext cx="194" cy="210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12700" algn="ctr" rotWithShape="0">
                              <a:srgbClr val="C0C0C0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7" name="Object 25"/>
              <p:cNvGraphicFramePr>
                <a:graphicFrameLocks noChangeAspect="1"/>
              </p:cNvGraphicFramePr>
              <p:nvPr/>
            </p:nvGraphicFramePr>
            <p:xfrm>
              <a:off x="4298" y="2171"/>
              <a:ext cx="134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2743200" imgH="3048000" progId="">
                      <p:embed/>
                    </p:oleObj>
                  </mc:Choice>
                  <mc:Fallback>
                    <p:oleObj name="公式" r:id="rId4" imgW="2743200" imgH="3048000" progId="">
                      <p:embed/>
                      <p:pic>
                        <p:nvPicPr>
                          <p:cNvPr id="0" name="Picture 10" descr="image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8" y="2171"/>
                            <a:ext cx="134" cy="1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8" name="Object 26"/>
              <p:cNvGraphicFramePr>
                <a:graphicFrameLocks noChangeAspect="1"/>
              </p:cNvGraphicFramePr>
              <p:nvPr/>
            </p:nvGraphicFramePr>
            <p:xfrm>
              <a:off x="4903" y="2187"/>
              <a:ext cx="181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3352800" imgH="4267200" progId="">
                      <p:embed/>
                    </p:oleObj>
                  </mc:Choice>
                  <mc:Fallback>
                    <p:oleObj name="公式" r:id="rId6" imgW="3352800" imgH="4267200" progId="">
                      <p:embed/>
                      <p:pic>
                        <p:nvPicPr>
                          <p:cNvPr id="0" name="Picture 9" descr="image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3" y="2187"/>
                            <a:ext cx="181" cy="2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9" name="Object 27"/>
              <p:cNvGraphicFramePr>
                <a:graphicFrameLocks noChangeAspect="1"/>
              </p:cNvGraphicFramePr>
              <p:nvPr/>
            </p:nvGraphicFramePr>
            <p:xfrm>
              <a:off x="3966" y="2360"/>
              <a:ext cx="178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3657600" imgH="4267200" progId="">
                      <p:embed/>
                    </p:oleObj>
                  </mc:Choice>
                  <mc:Fallback>
                    <p:oleObj name="公式" r:id="rId8" imgW="3657600" imgH="4267200" progId="">
                      <p:embed/>
                      <p:pic>
                        <p:nvPicPr>
                          <p:cNvPr id="0" name="Picture 8" descr="image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2360"/>
                            <a:ext cx="178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66940" name="Picture 28" descr="牛顿环-5"/>
          <p:cNvPicPr>
            <a:picLocks noChangeAspect="1" noChangeArrowheads="1"/>
          </p:cNvPicPr>
          <p:nvPr/>
        </p:nvPicPr>
        <p:blipFill>
          <a:blip r:embed="rId10" cstate="print"/>
          <a:srcRect l="31927" t="35976" r="31927" b="33537"/>
          <a:stretch>
            <a:fillRect/>
          </a:stretch>
        </p:blipFill>
        <p:spPr bwMode="auto">
          <a:xfrm>
            <a:off x="6046787" y="4691062"/>
            <a:ext cx="2322513" cy="1812925"/>
          </a:xfrm>
          <a:prstGeom prst="rect">
            <a:avLst/>
          </a:prstGeom>
          <a:noFill/>
        </p:spPr>
      </p:pic>
      <p:graphicFrame>
        <p:nvGraphicFramePr>
          <p:cNvPr id="166942" name="Object 30"/>
          <p:cNvGraphicFramePr>
            <a:graphicFrameLocks noChangeAspect="1"/>
          </p:cNvGraphicFramePr>
          <p:nvPr/>
        </p:nvGraphicFramePr>
        <p:xfrm>
          <a:off x="685800" y="3200400"/>
          <a:ext cx="25638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0784800" imgH="9448800" progId="">
                  <p:embed/>
                </p:oleObj>
              </mc:Choice>
              <mc:Fallback>
                <p:oleObj name="公式" r:id="rId11" imgW="30784800" imgH="9448800" progId="">
                  <p:embed/>
                  <p:pic>
                    <p:nvPicPr>
                      <p:cNvPr id="0" name="Picture 7" descr="image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25638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3" name="Text Box 31"/>
          <p:cNvSpPr txBox="1">
            <a:spLocks noChangeArrowheads="1"/>
          </p:cNvSpPr>
          <p:nvPr/>
        </p:nvSpPr>
        <p:spPr bwMode="auto">
          <a:xfrm>
            <a:off x="4343400" y="3352800"/>
            <a:ext cx="106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暗纹</a:t>
            </a:r>
          </a:p>
        </p:txBody>
      </p:sp>
      <p:graphicFrame>
        <p:nvGraphicFramePr>
          <p:cNvPr id="166945" name="Object 33"/>
          <p:cNvGraphicFramePr>
            <a:graphicFrameLocks noChangeAspect="1"/>
          </p:cNvGraphicFramePr>
          <p:nvPr/>
        </p:nvGraphicFramePr>
        <p:xfrm>
          <a:off x="685800" y="2209800"/>
          <a:ext cx="17256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0726400" imgH="9448800" progId="">
                  <p:embed/>
                </p:oleObj>
              </mc:Choice>
              <mc:Fallback>
                <p:oleObj name="公式" r:id="rId13" imgW="20726400" imgH="9448800" progId="">
                  <p:embed/>
                  <p:pic>
                    <p:nvPicPr>
                      <p:cNvPr id="0" name="Picture 6" descr="image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17256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46" name="Text Box 34"/>
          <p:cNvSpPr txBox="1">
            <a:spLocks noChangeArrowheads="1"/>
          </p:cNvSpPr>
          <p:nvPr/>
        </p:nvSpPr>
        <p:spPr bwMode="auto">
          <a:xfrm>
            <a:off x="4343400" y="2362200"/>
            <a:ext cx="106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明纹</a:t>
            </a:r>
          </a:p>
        </p:txBody>
      </p:sp>
      <p:graphicFrame>
        <p:nvGraphicFramePr>
          <p:cNvPr id="166947" name="Object 35"/>
          <p:cNvGraphicFramePr>
            <a:graphicFrameLocks noChangeAspect="1"/>
          </p:cNvGraphicFramePr>
          <p:nvPr/>
        </p:nvGraphicFramePr>
        <p:xfrm>
          <a:off x="2590800" y="2743200"/>
          <a:ext cx="1243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4935200" imgH="4876800" progId="">
                  <p:embed/>
                </p:oleObj>
              </mc:Choice>
              <mc:Fallback>
                <p:oleObj name="公式" r:id="rId15" imgW="14935200" imgH="4876800" progId="">
                  <p:embed/>
                  <p:pic>
                    <p:nvPicPr>
                      <p:cNvPr id="0" name="Picture 5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0"/>
                        <a:ext cx="1243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8" name="Object 36"/>
          <p:cNvGraphicFramePr>
            <a:graphicFrameLocks noChangeAspect="1"/>
          </p:cNvGraphicFramePr>
          <p:nvPr/>
        </p:nvGraphicFramePr>
        <p:xfrm>
          <a:off x="2590800" y="39370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7678400" imgH="4876800" progId="">
                  <p:embed/>
                </p:oleObj>
              </mc:Choice>
              <mc:Fallback>
                <p:oleObj name="公式" r:id="rId17" imgW="17678400" imgH="4876800" progId="">
                  <p:embed/>
                  <p:pic>
                    <p:nvPicPr>
                      <p:cNvPr id="0" name="Picture 4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37000"/>
                        <a:ext cx="1473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9" name="Object 37"/>
          <p:cNvGraphicFramePr>
            <a:graphicFrameLocks noChangeAspect="1"/>
          </p:cNvGraphicFramePr>
          <p:nvPr/>
        </p:nvGraphicFramePr>
        <p:xfrm>
          <a:off x="762000" y="4495800"/>
          <a:ext cx="3732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44805600" imgH="5486400" progId="">
                  <p:embed/>
                </p:oleObj>
              </mc:Choice>
              <mc:Fallback>
                <p:oleObj name="公式" r:id="rId19" imgW="44805600" imgH="5486400" progId="">
                  <p:embed/>
                  <p:pic>
                    <p:nvPicPr>
                      <p:cNvPr id="0" name="Picture 3" descr="image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3732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50" name="Object 38"/>
          <p:cNvGraphicFramePr>
            <a:graphicFrameLocks noChangeAspect="1"/>
          </p:cNvGraphicFramePr>
          <p:nvPr/>
        </p:nvGraphicFramePr>
        <p:xfrm>
          <a:off x="838200" y="5029200"/>
          <a:ext cx="3148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37795200" imgH="5486400" progId="">
                  <p:embed/>
                </p:oleObj>
              </mc:Choice>
              <mc:Fallback>
                <p:oleObj name="公式" r:id="rId21" imgW="37795200" imgH="5486400" progId="">
                  <p:embed/>
                  <p:pic>
                    <p:nvPicPr>
                      <p:cNvPr id="0" name="Picture 2" descr="image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3148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51" name="Object 39"/>
          <p:cNvGraphicFramePr>
            <a:graphicFrameLocks noChangeAspect="1"/>
          </p:cNvGraphicFramePr>
          <p:nvPr/>
        </p:nvGraphicFramePr>
        <p:xfrm>
          <a:off x="1905000" y="5410200"/>
          <a:ext cx="989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1887200" imgH="10058400" progId="">
                  <p:embed/>
                </p:oleObj>
              </mc:Choice>
              <mc:Fallback>
                <p:oleObj name="公式" r:id="rId23" imgW="11887200" imgH="10058400" progId="">
                  <p:embed/>
                  <p:pic>
                    <p:nvPicPr>
                      <p:cNvPr id="0" name="Picture 1" descr="image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10200"/>
                        <a:ext cx="9890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43" grpId="0"/>
      <p:bldP spid="1669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6093-A5A3-4964-8364-14903488EEA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3733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牛顿环半径公式：</a:t>
            </a:r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1066800" y="1828800"/>
          <a:ext cx="21082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298400" imgH="10668000" progId="">
                  <p:embed/>
                </p:oleObj>
              </mc:Choice>
              <mc:Fallback>
                <p:oleObj name="公式" r:id="rId2" imgW="25298400" imgH="10668000" progId="">
                  <p:embed/>
                  <p:pic>
                    <p:nvPicPr>
                      <p:cNvPr id="0" name="Picture 4" descr="image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21082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3733800" y="21336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678400" imgH="4876800" progId="">
                  <p:embed/>
                </p:oleObj>
              </mc:Choice>
              <mc:Fallback>
                <p:oleObj name="公式" r:id="rId4" imgW="17678400" imgH="4876800" progId="">
                  <p:embed/>
                  <p:pic>
                    <p:nvPicPr>
                      <p:cNvPr id="0" name="Picture 3" descr="image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33600"/>
                        <a:ext cx="1473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5638800" y="2057400"/>
            <a:ext cx="1143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明环</a:t>
            </a: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1143000" y="2846388"/>
          <a:ext cx="13208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849600" imgH="10668000" progId="">
                  <p:embed/>
                </p:oleObj>
              </mc:Choice>
              <mc:Fallback>
                <p:oleObj name="公式" r:id="rId6" imgW="15849600" imgH="10668000" progId="">
                  <p:embed/>
                  <p:pic>
                    <p:nvPicPr>
                      <p:cNvPr id="0" name="Picture 2" descr="image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46388"/>
                        <a:ext cx="13208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3657600" y="31242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116800" imgH="4876800" progId="">
                  <p:embed/>
                </p:oleObj>
              </mc:Choice>
              <mc:Fallback>
                <p:oleObj name="公式" r:id="rId8" imgW="20116800" imgH="4876800" progId="">
                  <p:embed/>
                  <p:pic>
                    <p:nvPicPr>
                      <p:cNvPr id="0" name="Picture 1" descr="image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242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5638800" y="3048000"/>
            <a:ext cx="1143000" cy="519113"/>
          </a:xfrm>
          <a:prstGeom prst="rect">
            <a:avLst/>
          </a:prstGeom>
          <a:noFill/>
          <a:ln w="19050" algn="ctr">
            <a:noFill/>
            <a:miter lim="800000"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暗环</a:t>
            </a:r>
          </a:p>
        </p:txBody>
      </p:sp>
      <p:grpSp>
        <p:nvGrpSpPr>
          <p:cNvPr id="174090" name="Group 10"/>
          <p:cNvGrpSpPr/>
          <p:nvPr/>
        </p:nvGrpSpPr>
        <p:grpSpPr bwMode="auto">
          <a:xfrm>
            <a:off x="4114800" y="3733800"/>
            <a:ext cx="2519363" cy="2519363"/>
            <a:chOff x="3243" y="1842"/>
            <a:chExt cx="1587" cy="1587"/>
          </a:xfrm>
        </p:grpSpPr>
        <p:sp>
          <p:nvSpPr>
            <p:cNvPr id="174091" name="Oval 11"/>
            <p:cNvSpPr>
              <a:spLocks noChangeArrowheads="1"/>
            </p:cNvSpPr>
            <p:nvPr/>
          </p:nvSpPr>
          <p:spPr bwMode="auto">
            <a:xfrm>
              <a:off x="3243" y="1842"/>
              <a:ext cx="1587" cy="1587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2" name="Oval 12"/>
            <p:cNvSpPr>
              <a:spLocks noChangeArrowheads="1"/>
            </p:cNvSpPr>
            <p:nvPr/>
          </p:nvSpPr>
          <p:spPr bwMode="auto">
            <a:xfrm>
              <a:off x="3284" y="1881"/>
              <a:ext cx="1519" cy="15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3" name="Oval 13"/>
            <p:cNvSpPr>
              <a:spLocks noChangeArrowheads="1"/>
            </p:cNvSpPr>
            <p:nvPr/>
          </p:nvSpPr>
          <p:spPr bwMode="auto">
            <a:xfrm>
              <a:off x="3330" y="1929"/>
              <a:ext cx="1428" cy="142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4" name="Oval 14"/>
            <p:cNvSpPr>
              <a:spLocks noChangeAspect="1" noChangeArrowheads="1"/>
            </p:cNvSpPr>
            <p:nvPr/>
          </p:nvSpPr>
          <p:spPr bwMode="auto">
            <a:xfrm>
              <a:off x="3397" y="1995"/>
              <a:ext cx="1292" cy="1292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5" name="Oval 15"/>
            <p:cNvSpPr>
              <a:spLocks noChangeAspect="1" noChangeArrowheads="1"/>
            </p:cNvSpPr>
            <p:nvPr/>
          </p:nvSpPr>
          <p:spPr bwMode="auto">
            <a:xfrm>
              <a:off x="3497" y="2100"/>
              <a:ext cx="1084" cy="108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6" name="Oval 16"/>
            <p:cNvSpPr>
              <a:spLocks noChangeArrowheads="1"/>
            </p:cNvSpPr>
            <p:nvPr/>
          </p:nvSpPr>
          <p:spPr bwMode="auto">
            <a:xfrm>
              <a:off x="3604" y="2217"/>
              <a:ext cx="864" cy="86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3756" y="2361"/>
              <a:ext cx="576" cy="57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3900" y="2505"/>
              <a:ext cx="288" cy="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996" y="2601"/>
              <a:ext cx="96" cy="96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100" name="Group 20"/>
            <p:cNvGrpSpPr/>
            <p:nvPr/>
          </p:nvGrpSpPr>
          <p:grpSpPr bwMode="auto">
            <a:xfrm>
              <a:off x="4044" y="2265"/>
              <a:ext cx="720" cy="384"/>
              <a:chOff x="4272" y="960"/>
              <a:chExt cx="720" cy="384"/>
            </a:xfrm>
          </p:grpSpPr>
          <p:sp>
            <p:nvSpPr>
              <p:cNvPr id="174101" name="Line 21"/>
              <p:cNvSpPr>
                <a:spLocks noChangeShapeType="1"/>
              </p:cNvSpPr>
              <p:nvPr/>
            </p:nvSpPr>
            <p:spPr bwMode="auto">
              <a:xfrm>
                <a:off x="4272" y="1344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02" name="Rectangle 22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216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ea typeface="黑体" panose="02010609060101010101" pitchFamily="49" charset="-122"/>
                  </a:rPr>
                  <a:t>r</a:t>
                </a: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45160" y="5472430"/>
            <a:ext cx="3469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随着</a:t>
            </a:r>
            <a:r>
              <a:rPr lang="en-US" altLang="zh-CN" sz="2000" i="1"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</a:rPr>
              <a:t>值增大，环的半径越大，相邻明环的半径之差越小。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  <p:bldP spid="174089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FD6-60DB-40C4-8812-E0140E274D4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2590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条纹形状： 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85800" y="1747837"/>
            <a:ext cx="7991475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   </a:t>
            </a:r>
            <a:r>
              <a:rPr kumimoji="1" lang="en-US" altLang="zh-CN" sz="2400" i="1"/>
              <a:t>d</a:t>
            </a:r>
            <a:r>
              <a:rPr kumimoji="1" lang="zh-CN" altLang="en-US" sz="2400"/>
              <a:t>相同地方的轨迹，即以</a:t>
            </a:r>
            <a:r>
              <a:rPr kumimoji="1" lang="en-US" altLang="zh-CN" sz="2400" i="1"/>
              <a:t>O</a:t>
            </a:r>
            <a:r>
              <a:rPr kumimoji="1" lang="zh-CN" altLang="en-US" sz="2400"/>
              <a:t>为圆心的</a:t>
            </a:r>
            <a:r>
              <a:rPr kumimoji="1" lang="zh-CN" altLang="en-US" sz="2400">
                <a:solidFill>
                  <a:srgbClr val="0000CC"/>
                </a:solidFill>
              </a:rPr>
              <a:t>明暗相间同心圆</a:t>
            </a:r>
            <a:r>
              <a:rPr kumimoji="1" lang="zh-CN" altLang="en-US" sz="2400"/>
              <a:t>，相邻条纹</a:t>
            </a:r>
            <a:r>
              <a:rPr kumimoji="1" lang="zh-CN" altLang="en-US" sz="2400">
                <a:solidFill>
                  <a:srgbClr val="0000CC"/>
                </a:solidFill>
              </a:rPr>
              <a:t>不等间距</a:t>
            </a:r>
            <a:r>
              <a:rPr kumimoji="1" lang="zh-CN" altLang="en-US" sz="2400"/>
              <a:t>，</a:t>
            </a:r>
            <a:r>
              <a:rPr kumimoji="1" lang="zh-CN" altLang="en-US" sz="2400">
                <a:solidFill>
                  <a:srgbClr val="0000CC"/>
                </a:solidFill>
              </a:rPr>
              <a:t>内疏外密</a:t>
            </a:r>
            <a:r>
              <a:rPr kumimoji="1" lang="zh-CN" altLang="en-US" sz="2400"/>
              <a:t>。</a:t>
            </a:r>
          </a:p>
        </p:txBody>
      </p:sp>
      <p:pic>
        <p:nvPicPr>
          <p:cNvPr id="178181" name="Picture 5" descr="pic_489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563" y="2590800"/>
            <a:ext cx="4968875" cy="370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12.3 </a:t>
            </a:r>
            <a:r>
              <a:rPr lang="zh-CN" altLang="en-US"/>
              <a:t>薄膜干涉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0F47-8DBF-4C53-ADEE-EDED88D45D7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362200" y="6324600"/>
            <a:ext cx="4724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白光入射的牛顿环照片</a:t>
            </a:r>
          </a:p>
        </p:txBody>
      </p:sp>
      <p:pic>
        <p:nvPicPr>
          <p:cNvPr id="179204" name="Picture 4" descr="ganshe-niudun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97000"/>
            <a:ext cx="6408738" cy="462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637-D14D-48C8-A9DD-875E3B6AD0F0}" type="slidenum">
              <a:rPr lang="en-US" altLang="zh-CN"/>
              <a:pPr/>
              <a:t>26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914286" imgH="5027241"/>
        </mc:Choice>
        <mc:Fallback>
          <p:control r:id="rId1" imgW="6914286" imgH="5027241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1219200"/>
                  <a:ext cx="6913563" cy="50276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39A1-0DAB-4C61-B3CF-EF90A61FFA70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609600" y="1905000"/>
          <a:ext cx="4030663" cy="329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352381" imgH="2742857" progId="PBrush">
                  <p:embed/>
                </p:oleObj>
              </mc:Choice>
              <mc:Fallback>
                <p:oleObj name="位图图像" r:id="rId2" imgW="3352381" imgH="2742857" progId="PBrush">
                  <p:embed/>
                  <p:pic>
                    <p:nvPicPr>
                      <p:cNvPr id="0" name="Picture 2" descr="image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4030663" cy="329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4795838" y="1905000"/>
          <a:ext cx="3967162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3352381" imgH="2742857" progId="PBrush">
                  <p:embed/>
                </p:oleObj>
              </mc:Choice>
              <mc:Fallback>
                <p:oleObj name="位图图像" r:id="rId4" imgW="3352381" imgH="2742857" progId="PBrush">
                  <p:embed/>
                  <p:pic>
                    <p:nvPicPr>
                      <p:cNvPr id="0" name="Picture 1" descr="image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1905000"/>
                        <a:ext cx="3967162" cy="324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905000" y="5486400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水膜在白光下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5473700" y="5480050"/>
            <a:ext cx="2667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白光下的肥皂膜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B2B4-85EC-4392-A10D-CF373BD69509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609600" y="1981200"/>
          <a:ext cx="3973513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352381" imgH="2742857" progId="PBrush">
                  <p:embed/>
                </p:oleObj>
              </mc:Choice>
              <mc:Fallback>
                <p:oleObj name="位图图像" r:id="rId2" imgW="3352381" imgH="2742857" progId="PBrush">
                  <p:embed/>
                  <p:pic>
                    <p:nvPicPr>
                      <p:cNvPr id="0" name="Picture 2" descr="image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973513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490663" y="5395913"/>
            <a:ext cx="2700337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白光下的油膜</a:t>
            </a:r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4800600" y="1981200"/>
          <a:ext cx="3997325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3352381" imgH="2742857" progId="PBrush">
                  <p:embed/>
                </p:oleObj>
              </mc:Choice>
              <mc:Fallback>
                <p:oleObj name="位图图像" r:id="rId4" imgW="3352381" imgH="2742857" progId="PBrush">
                  <p:embed/>
                  <p:pic>
                    <p:nvPicPr>
                      <p:cNvPr id="0" name="Picture 1" descr="image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81200"/>
                        <a:ext cx="3997325" cy="314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5667375" y="5410200"/>
            <a:ext cx="31670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肥皂泡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F6C-9DBD-42F3-A2C2-EF178E1E4504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518318" y="1143794"/>
          <a:ext cx="79978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007437" imgH="996467" progId="Word.Document.8">
                  <p:embed/>
                </p:oleObj>
              </mc:Choice>
              <mc:Fallback>
                <p:oleObj name="文档" r:id="rId2" imgW="4007437" imgH="996467" progId="Word.Document.8">
                  <p:embed/>
                  <p:pic>
                    <p:nvPicPr>
                      <p:cNvPr id="0" name="Picture 2" descr="image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" y="1143794"/>
                        <a:ext cx="799782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685800" y="3200400"/>
          <a:ext cx="8027988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4015875" imgH="1481708" progId="Word.Document.8">
                  <p:embed/>
                </p:oleObj>
              </mc:Choice>
              <mc:Fallback>
                <p:oleObj name="文档" r:id="rId4" imgW="4015875" imgH="1481708" progId="Word.Document.8">
                  <p:embed/>
                  <p:pic>
                    <p:nvPicPr>
                      <p:cNvPr id="0" name="Picture 1" descr="image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8027988" cy="295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B1B1-BF82-4737-A5AD-9A5D0B949F2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等倾干涉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057143" imgH="4570220"/>
        </mc:Choice>
        <mc:Fallback>
          <p:control r:id="rId1" imgW="7057143" imgH="4570220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1676400"/>
                  <a:ext cx="7056438" cy="45704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091B-CA9A-4783-9484-E9CE2A033A9B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533559" y="1380013"/>
          <a:ext cx="3585845" cy="450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419645" imgH="3035546" progId="Word.Document.8">
                  <p:embed/>
                </p:oleObj>
              </mc:Choice>
              <mc:Fallback>
                <p:oleObj name="文档" r:id="rId2" imgW="2419645" imgH="3035546" progId="Word.Document.8">
                  <p:embed/>
                  <p:pic>
                    <p:nvPicPr>
                      <p:cNvPr id="0" name="Picture 1" descr="image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9" y="1380013"/>
                        <a:ext cx="3585845" cy="4505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371600"/>
            <a:ext cx="4291013" cy="45370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2888" y="2209800"/>
            <a:ext cx="3821112" cy="40386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0518-89E4-4789-9E8D-B8C990142B1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355600" y="1295400"/>
            <a:ext cx="12588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解：</a:t>
            </a:r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910024"/>
              </p:ext>
            </p:extLst>
          </p:nvPr>
        </p:nvGraphicFramePr>
        <p:xfrm>
          <a:off x="762000" y="1398588"/>
          <a:ext cx="6578600" cy="477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436611" imgH="3226436" progId="Word.Document.8">
                  <p:embed/>
                </p:oleObj>
              </mc:Choice>
              <mc:Fallback>
                <p:oleObj name="Document" r:id="rId3" imgW="4436611" imgH="3226436" progId="Word.Document.8">
                  <p:embed/>
                  <p:pic>
                    <p:nvPicPr>
                      <p:cNvPr id="0" name="Picture 1" descr="image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98588"/>
                        <a:ext cx="6578600" cy="477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1141" y="349175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B618-D601-4174-9F48-087E481EB963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609600" y="1237933"/>
          <a:ext cx="7864158" cy="196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998356" imgH="992140" progId="Word.Document.8">
                  <p:embed/>
                </p:oleObj>
              </mc:Choice>
              <mc:Fallback>
                <p:oleObj name="文档" r:id="rId3" imgW="3998356" imgH="992140" progId="Word.Document.8">
                  <p:embed/>
                  <p:pic>
                    <p:nvPicPr>
                      <p:cNvPr id="0" name="Picture 2" descr="image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37933"/>
                        <a:ext cx="7864158" cy="1969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3540" name="Group 4"/>
          <p:cNvGrpSpPr>
            <a:grpSpLocks noChangeAspect="1"/>
          </p:cNvGrpSpPr>
          <p:nvPr/>
        </p:nvGrpSpPr>
        <p:grpSpPr bwMode="auto">
          <a:xfrm>
            <a:off x="5257800" y="3505200"/>
            <a:ext cx="2943225" cy="2873375"/>
            <a:chOff x="2880" y="2069"/>
            <a:chExt cx="2313" cy="2258"/>
          </a:xfrm>
        </p:grpSpPr>
        <p:sp>
          <p:nvSpPr>
            <p:cNvPr id="193541" name="Rectangle 5"/>
            <p:cNvSpPr>
              <a:spLocks noChangeAspect="1" noChangeArrowheads="1"/>
            </p:cNvSpPr>
            <p:nvPr/>
          </p:nvSpPr>
          <p:spPr bwMode="auto">
            <a:xfrm>
              <a:off x="3742" y="4019"/>
              <a:ext cx="726" cy="308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endParaRPr kumimoji="1" lang="zh-CN" altLang="zh-CN" sz="1600">
                <a:solidFill>
                  <a:schemeClr val="bg2"/>
                </a:solidFill>
              </a:endParaRPr>
            </a:p>
          </p:txBody>
        </p:sp>
        <p:sp>
          <p:nvSpPr>
            <p:cNvPr id="193542" name="Rectangle 6"/>
            <p:cNvSpPr>
              <a:spLocks noChangeAspect="1" noChangeArrowheads="1"/>
            </p:cNvSpPr>
            <p:nvPr/>
          </p:nvSpPr>
          <p:spPr bwMode="auto">
            <a:xfrm>
              <a:off x="2971" y="2077"/>
              <a:ext cx="2177" cy="967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3" name="Freeform 7"/>
            <p:cNvSpPr>
              <a:spLocks noChangeAspect="1"/>
            </p:cNvSpPr>
            <p:nvPr/>
          </p:nvSpPr>
          <p:spPr bwMode="auto">
            <a:xfrm>
              <a:off x="3697" y="2427"/>
              <a:ext cx="120" cy="2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8" y="88"/>
                    <a:pt x="0" y="9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4" name="Line 8"/>
            <p:cNvSpPr>
              <a:spLocks noChangeAspect="1" noChangeShapeType="1"/>
            </p:cNvSpPr>
            <p:nvPr/>
          </p:nvSpPr>
          <p:spPr bwMode="auto">
            <a:xfrm>
              <a:off x="3697" y="2069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5" name="Line 9"/>
            <p:cNvSpPr>
              <a:spLocks noChangeAspect="1" noChangeShapeType="1"/>
            </p:cNvSpPr>
            <p:nvPr/>
          </p:nvSpPr>
          <p:spPr bwMode="auto">
            <a:xfrm>
              <a:off x="3697" y="2659"/>
              <a:ext cx="9" cy="3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6" name="Freeform 10"/>
            <p:cNvSpPr>
              <a:spLocks noChangeAspect="1"/>
            </p:cNvSpPr>
            <p:nvPr/>
          </p:nvSpPr>
          <p:spPr bwMode="auto">
            <a:xfrm>
              <a:off x="4059" y="2427"/>
              <a:ext cx="242" cy="2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8" y="88"/>
                    <a:pt x="0" y="9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7" name="Line 11"/>
            <p:cNvSpPr>
              <a:spLocks noChangeAspect="1" noChangeShapeType="1"/>
            </p:cNvSpPr>
            <p:nvPr/>
          </p:nvSpPr>
          <p:spPr bwMode="auto">
            <a:xfrm>
              <a:off x="4059" y="2069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8" name="Line 12"/>
            <p:cNvSpPr>
              <a:spLocks noChangeAspect="1" noChangeShapeType="1"/>
            </p:cNvSpPr>
            <p:nvPr/>
          </p:nvSpPr>
          <p:spPr bwMode="auto">
            <a:xfrm>
              <a:off x="4059" y="2675"/>
              <a:ext cx="0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9" name="Freeform 13"/>
            <p:cNvSpPr>
              <a:spLocks noChangeAspect="1"/>
            </p:cNvSpPr>
            <p:nvPr/>
          </p:nvSpPr>
          <p:spPr bwMode="auto">
            <a:xfrm>
              <a:off x="4422" y="2427"/>
              <a:ext cx="121" cy="2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96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24" y="16"/>
                    <a:pt x="48" y="32"/>
                    <a:pt x="48" y="48"/>
                  </a:cubicBezTo>
                  <a:cubicBezTo>
                    <a:pt x="48" y="64"/>
                    <a:pt x="8" y="88"/>
                    <a:pt x="0" y="9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50" name="Line 14"/>
            <p:cNvSpPr>
              <a:spLocks noChangeAspect="1" noChangeShapeType="1"/>
            </p:cNvSpPr>
            <p:nvPr/>
          </p:nvSpPr>
          <p:spPr bwMode="auto">
            <a:xfrm>
              <a:off x="4422" y="2069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51" name="Line 15"/>
            <p:cNvSpPr>
              <a:spLocks noChangeAspect="1" noChangeShapeType="1"/>
            </p:cNvSpPr>
            <p:nvPr/>
          </p:nvSpPr>
          <p:spPr bwMode="auto">
            <a:xfrm>
              <a:off x="4422" y="2675"/>
              <a:ext cx="0" cy="3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52" name="Line 16"/>
            <p:cNvSpPr>
              <a:spLocks noChangeAspect="1" noChangeShapeType="1"/>
            </p:cNvSpPr>
            <p:nvPr/>
          </p:nvSpPr>
          <p:spPr bwMode="auto">
            <a:xfrm>
              <a:off x="3334" y="2069"/>
              <a:ext cx="0" cy="9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53" name="Line 17"/>
            <p:cNvSpPr>
              <a:spLocks noChangeAspect="1" noChangeShapeType="1"/>
            </p:cNvSpPr>
            <p:nvPr/>
          </p:nvSpPr>
          <p:spPr bwMode="auto">
            <a:xfrm>
              <a:off x="4785" y="2069"/>
              <a:ext cx="0" cy="9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54" name="Line 18"/>
            <p:cNvSpPr>
              <a:spLocks noChangeAspect="1" noChangeShapeType="1"/>
            </p:cNvSpPr>
            <p:nvPr/>
          </p:nvSpPr>
          <p:spPr bwMode="auto">
            <a:xfrm flipV="1">
              <a:off x="2880" y="3430"/>
              <a:ext cx="2313" cy="4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5" name="Line 19"/>
            <p:cNvSpPr>
              <a:spLocks noChangeAspect="1" noChangeShapeType="1"/>
            </p:cNvSpPr>
            <p:nvPr/>
          </p:nvSpPr>
          <p:spPr bwMode="auto">
            <a:xfrm>
              <a:off x="2880" y="3883"/>
              <a:ext cx="231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6" name="Line 20"/>
            <p:cNvSpPr>
              <a:spLocks noChangeAspect="1" noChangeShapeType="1"/>
            </p:cNvSpPr>
            <p:nvPr/>
          </p:nvSpPr>
          <p:spPr bwMode="auto">
            <a:xfrm>
              <a:off x="5193" y="3430"/>
              <a:ext cx="0" cy="45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7" name="Line 21"/>
            <p:cNvSpPr>
              <a:spLocks noChangeAspect="1" noChangeShapeType="1"/>
            </p:cNvSpPr>
            <p:nvPr/>
          </p:nvSpPr>
          <p:spPr bwMode="auto">
            <a:xfrm>
              <a:off x="4302" y="2552"/>
              <a:ext cx="0" cy="379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8" name="Line 22"/>
            <p:cNvSpPr>
              <a:spLocks noChangeAspect="1" noChangeShapeType="1"/>
            </p:cNvSpPr>
            <p:nvPr/>
          </p:nvSpPr>
          <p:spPr bwMode="auto">
            <a:xfrm>
              <a:off x="4075" y="2795"/>
              <a:ext cx="227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9" name="Line 23"/>
            <p:cNvSpPr>
              <a:spLocks noChangeAspect="1" noChangeShapeType="1"/>
            </p:cNvSpPr>
            <p:nvPr/>
          </p:nvSpPr>
          <p:spPr bwMode="auto">
            <a:xfrm>
              <a:off x="3712" y="2795"/>
              <a:ext cx="318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60" name="Text Box 24"/>
            <p:cNvSpPr txBox="1">
              <a:spLocks noChangeAspect="1" noChangeArrowheads="1"/>
            </p:cNvSpPr>
            <p:nvPr/>
          </p:nvSpPr>
          <p:spPr bwMode="auto">
            <a:xfrm>
              <a:off x="3771" y="2733"/>
              <a:ext cx="273" cy="3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93561" name="Text Box 25"/>
            <p:cNvSpPr txBox="1">
              <a:spLocks noChangeAspect="1" noChangeArrowheads="1"/>
            </p:cNvSpPr>
            <p:nvPr/>
          </p:nvSpPr>
          <p:spPr bwMode="auto">
            <a:xfrm>
              <a:off x="4083" y="2763"/>
              <a:ext cx="273" cy="3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b</a:t>
              </a:r>
            </a:p>
          </p:txBody>
        </p:sp>
      </p:grpSp>
      <p:graphicFrame>
        <p:nvGraphicFramePr>
          <p:cNvPr id="193562" name="Object 26"/>
          <p:cNvGraphicFramePr>
            <a:graphicFrameLocks noChangeAspect="1"/>
          </p:cNvGraphicFramePr>
          <p:nvPr/>
        </p:nvGraphicFramePr>
        <p:xfrm>
          <a:off x="771525" y="3429000"/>
          <a:ext cx="28860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1459173" imgH="1191198" progId="Word.Document.8">
                  <p:embed/>
                </p:oleObj>
              </mc:Choice>
              <mc:Fallback>
                <p:oleObj name="文档" r:id="rId5" imgW="1459173" imgH="1191198" progId="Word.Document.8">
                  <p:embed/>
                  <p:pic>
                    <p:nvPicPr>
                      <p:cNvPr id="0" name="Picture 1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429000"/>
                        <a:ext cx="2886075" cy="2362200"/>
                      </a:xfrm>
                      <a:prstGeom prst="rect">
                        <a:avLst/>
                      </a:prstGeom>
                      <a:noFill/>
                      <a:effectLst>
                        <a:outerShdw dist="12700" algn="ctr" rotWithShape="0">
                          <a:srgbClr val="800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41A0-4AF9-49A5-B971-1256F0B7406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457200" y="1143000"/>
            <a:ext cx="2209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迈克尔逊干涉仪</a:t>
            </a:r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371600"/>
            <a:ext cx="50546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4191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rgbClr val="0000CC"/>
                </a:solidFill>
              </a:rPr>
              <a:t> </a:t>
            </a:r>
            <a:r>
              <a:rPr lang="zh-CN" altLang="en-US" sz="2400"/>
              <a:t>根据光的干涉原理制成的精密测量仪器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533400" y="3917950"/>
            <a:ext cx="4191000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/>
              <a:t>应用</a:t>
            </a:r>
          </a:p>
          <a:p>
            <a:pPr lvl="1">
              <a:buClr>
                <a:schemeClr val="hlink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dirty="0"/>
              <a:t> 光的波长测量</a:t>
            </a:r>
          </a:p>
          <a:p>
            <a:pPr lvl="1">
              <a:buClr>
                <a:schemeClr val="hlink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dirty="0"/>
              <a:t> 微小长度的精密测量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AB05A7-49DF-C83D-2BBA-833BAFD5B0D0}"/>
              </a:ext>
            </a:extLst>
          </p:cNvPr>
          <p:cNvSpPr txBox="1"/>
          <p:nvPr/>
        </p:nvSpPr>
        <p:spPr>
          <a:xfrm>
            <a:off x="1447800" y="6398944"/>
            <a:ext cx="708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https://www.bilibili.com/video/av925059106/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/>
      <p:bldP spid="1904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EAA1-0C70-4EF2-816D-962CBA9B171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685800" y="1524000"/>
            <a:ext cx="1219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原理</a:t>
            </a:r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1295400" y="1981200"/>
          <a:ext cx="323532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09600" imgH="14630400" progId="">
                  <p:embed/>
                </p:oleObj>
              </mc:Choice>
              <mc:Fallback>
                <p:oleObj name="Equation" r:id="rId2" imgW="38709600" imgH="14630400" progId="">
                  <p:embed/>
                  <p:pic>
                    <p:nvPicPr>
                      <p:cNvPr id="0" name="Picture 2" descr="image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323532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685800" y="3810000"/>
            <a:ext cx="1219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应用</a:t>
            </a:r>
          </a:p>
        </p:txBody>
      </p:sp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1371600" y="4343400"/>
          <a:ext cx="2011363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79200" imgH="20726400" progId="">
                  <p:embed/>
                </p:oleObj>
              </mc:Choice>
              <mc:Fallback>
                <p:oleObj name="Equation" r:id="rId4" imgW="24079200" imgH="20726400" progId="">
                  <p:embed/>
                  <p:pic>
                    <p:nvPicPr>
                      <p:cNvPr id="0" name="Picture 1" descr="image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2011363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6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133600"/>
            <a:ext cx="4438650" cy="3648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96102-0704-4710-8919-BAC33549E117}" type="slidenum">
              <a:rPr lang="en-US" altLang="zh-CN"/>
              <a:pPr/>
              <a:t>35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400000" imgH="5028571"/>
        </mc:Choice>
        <mc:Fallback>
          <p:control r:id="rId1" imgW="6400000" imgH="5028571">
            <p:pic>
              <p:nvPicPr>
                <p:cNvPr id="2" name="ShockwaveFlash1"/>
                <p:cNvPicPr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7800" y="1209865"/>
                  <a:ext cx="6399213" cy="5029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 </a:t>
            </a:r>
            <a:r>
              <a:rPr lang="zh-CN" altLang="en-US" dirty="0"/>
              <a:t>薄膜干涉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9D20-E097-408F-9F4C-426868E0239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533400" y="1174750"/>
            <a:ext cx="8070850" cy="118872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13.12  </a:t>
            </a:r>
            <a:r>
              <a:rPr kumimoji="1" lang="zh-CN" altLang="en-US" sz="2400" dirty="0"/>
              <a:t>当把折射率</a:t>
            </a:r>
            <a:r>
              <a:rPr kumimoji="1" lang="en-US" altLang="zh-CN" sz="2400" dirty="0"/>
              <a:t>n = 1.40</a:t>
            </a:r>
            <a:r>
              <a:rPr kumimoji="1" lang="zh-CN" altLang="en-US" sz="2400" dirty="0"/>
              <a:t>的薄膜放入迈克尔逊干涉仪的一臂时，如果产生了</a:t>
            </a:r>
            <a:r>
              <a:rPr kumimoji="1" lang="en-US" altLang="zh-CN" sz="2400" dirty="0"/>
              <a:t>7.0</a:t>
            </a:r>
            <a:r>
              <a:rPr kumimoji="1" lang="zh-CN" altLang="en-US" sz="2400" dirty="0"/>
              <a:t>条条纹的移动，求薄膜的厚度。（已知钠光的波长为</a:t>
            </a:r>
            <a:r>
              <a:rPr kumimoji="1" lang="zh-CN" altLang="en-US" sz="2400" dirty="0">
                <a:sym typeface="Symbol" panose="05050102010706020507" pitchFamily="18" charset="2"/>
              </a:rPr>
              <a:t> </a:t>
            </a:r>
            <a:r>
              <a:rPr kumimoji="1" lang="en-US" altLang="zh-CN" sz="2400" dirty="0">
                <a:sym typeface="Symbol" panose="05050102010706020507" pitchFamily="18" charset="2"/>
              </a:rPr>
              <a:t>= 589.3 nm</a:t>
            </a:r>
            <a:r>
              <a:rPr kumimoji="1" lang="zh-CN" altLang="en-US" sz="2400" dirty="0">
                <a:sym typeface="Symbol" panose="05050102010706020507" pitchFamily="18" charset="2"/>
              </a:rPr>
              <a:t>）</a:t>
            </a:r>
          </a:p>
        </p:txBody>
      </p:sp>
      <p:grpSp>
        <p:nvGrpSpPr>
          <p:cNvPr id="200738" name="Group 34"/>
          <p:cNvGrpSpPr/>
          <p:nvPr/>
        </p:nvGrpSpPr>
        <p:grpSpPr bwMode="auto">
          <a:xfrm>
            <a:off x="4876800" y="2514600"/>
            <a:ext cx="4038600" cy="3429000"/>
            <a:chOff x="2544" y="1536"/>
            <a:chExt cx="2544" cy="2160"/>
          </a:xfrm>
        </p:grpSpPr>
        <p:sp>
          <p:nvSpPr>
            <p:cNvPr id="200739" name="Rectangle 35"/>
            <p:cNvSpPr>
              <a:spLocks noChangeArrowheads="1"/>
            </p:cNvSpPr>
            <p:nvPr/>
          </p:nvSpPr>
          <p:spPr bwMode="auto">
            <a:xfrm>
              <a:off x="3840" y="1536"/>
              <a:ext cx="57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40" name="Rectangle 36"/>
            <p:cNvSpPr>
              <a:spLocks noChangeArrowheads="1"/>
            </p:cNvSpPr>
            <p:nvPr/>
          </p:nvSpPr>
          <p:spPr bwMode="auto">
            <a:xfrm rot="5400000">
              <a:off x="2304" y="2832"/>
              <a:ext cx="57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41" name="Rectangle 37"/>
            <p:cNvSpPr>
              <a:spLocks noChangeArrowheads="1"/>
            </p:cNvSpPr>
            <p:nvPr/>
          </p:nvSpPr>
          <p:spPr bwMode="auto">
            <a:xfrm rot="-19217900">
              <a:off x="3744" y="2256"/>
              <a:ext cx="720" cy="48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42" name="Rectangle 38"/>
            <p:cNvSpPr>
              <a:spLocks noChangeArrowheads="1"/>
            </p:cNvSpPr>
            <p:nvPr/>
          </p:nvSpPr>
          <p:spPr bwMode="auto">
            <a:xfrm rot="-19217900">
              <a:off x="3792" y="2880"/>
              <a:ext cx="720" cy="48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43" name="Line 39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44" name="Line 40"/>
            <p:cNvSpPr>
              <a:spLocks noChangeShapeType="1"/>
            </p:cNvSpPr>
            <p:nvPr/>
          </p:nvSpPr>
          <p:spPr bwMode="auto">
            <a:xfrm>
              <a:off x="2640" y="2880"/>
              <a:ext cx="24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45" name="Line 41"/>
            <p:cNvSpPr>
              <a:spLocks noChangeShapeType="1"/>
            </p:cNvSpPr>
            <p:nvPr/>
          </p:nvSpPr>
          <p:spPr bwMode="auto">
            <a:xfrm>
              <a:off x="2640" y="2928"/>
              <a:ext cx="24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46" name="Line 42"/>
            <p:cNvSpPr>
              <a:spLocks noChangeShapeType="1"/>
            </p:cNvSpPr>
            <p:nvPr/>
          </p:nvSpPr>
          <p:spPr bwMode="auto">
            <a:xfrm>
              <a:off x="4176" y="163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0747" name="Group 43"/>
          <p:cNvGrpSpPr/>
          <p:nvPr/>
        </p:nvGrpSpPr>
        <p:grpSpPr bwMode="auto">
          <a:xfrm>
            <a:off x="5500688" y="3733800"/>
            <a:ext cx="533400" cy="1371600"/>
            <a:chOff x="2832" y="2304"/>
            <a:chExt cx="336" cy="864"/>
          </a:xfrm>
        </p:grpSpPr>
        <p:sp>
          <p:nvSpPr>
            <p:cNvPr id="200748" name="Rectangle 44"/>
            <p:cNvSpPr>
              <a:spLocks noChangeArrowheads="1"/>
            </p:cNvSpPr>
            <p:nvPr/>
          </p:nvSpPr>
          <p:spPr bwMode="auto">
            <a:xfrm>
              <a:off x="2976" y="2592"/>
              <a:ext cx="48" cy="576"/>
            </a:xfrm>
            <a:prstGeom prst="rect">
              <a:avLst/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0749" name="Group 45"/>
            <p:cNvGrpSpPr/>
            <p:nvPr/>
          </p:nvGrpSpPr>
          <p:grpSpPr bwMode="auto">
            <a:xfrm>
              <a:off x="2832" y="2304"/>
              <a:ext cx="336" cy="384"/>
              <a:chOff x="2832" y="2304"/>
              <a:chExt cx="336" cy="384"/>
            </a:xfrm>
          </p:grpSpPr>
          <p:sp>
            <p:nvSpPr>
              <p:cNvPr id="200750" name="Line 46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51" name="Line 47"/>
              <p:cNvSpPr>
                <a:spLocks noChangeShapeType="1"/>
              </p:cNvSpPr>
              <p:nvPr/>
            </p:nvSpPr>
            <p:spPr bwMode="auto">
              <a:xfrm flipH="1">
                <a:off x="3024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52" name="Rectangle 48"/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sym typeface="Symbol" panose="05050102010706020507" pitchFamily="18" charset="2"/>
                  </a:rPr>
                  <a:t>d</a:t>
                </a:r>
              </a:p>
            </p:txBody>
          </p:sp>
        </p:grpSp>
      </p:grpSp>
      <p:sp>
        <p:nvSpPr>
          <p:cNvPr id="200753" name="Rectangle 49"/>
          <p:cNvSpPr>
            <a:spLocks noChangeArrowheads="1"/>
          </p:cNvSpPr>
          <p:nvPr/>
        </p:nvSpPr>
        <p:spPr bwMode="auto">
          <a:xfrm>
            <a:off x="533400" y="2514600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解：</a:t>
            </a:r>
          </a:p>
        </p:txBody>
      </p:sp>
      <p:graphicFrame>
        <p:nvGraphicFramePr>
          <p:cNvPr id="200754" name="Object 50"/>
          <p:cNvGraphicFramePr>
            <a:graphicFrameLocks noChangeAspect="1"/>
          </p:cNvGraphicFramePr>
          <p:nvPr/>
        </p:nvGraphicFramePr>
        <p:xfrm>
          <a:off x="990600" y="3175000"/>
          <a:ext cx="2640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699200" imgH="4876800" progId="">
                  <p:embed/>
                </p:oleObj>
              </mc:Choice>
              <mc:Fallback>
                <p:oleObj name="公式" r:id="rId2" imgW="31699200" imgH="4876800" progId="">
                  <p:embed/>
                  <p:pic>
                    <p:nvPicPr>
                      <p:cNvPr id="0" name="Picture 3" descr="image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75000"/>
                        <a:ext cx="2640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55" name="Object 51"/>
          <p:cNvGraphicFramePr>
            <a:graphicFrameLocks noChangeAspect="1"/>
          </p:cNvGraphicFramePr>
          <p:nvPr/>
        </p:nvGraphicFramePr>
        <p:xfrm>
          <a:off x="1144587" y="4114800"/>
          <a:ext cx="1522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288000" imgH="10058400" progId="">
                  <p:embed/>
                </p:oleObj>
              </mc:Choice>
              <mc:Fallback>
                <p:oleObj name="公式" r:id="rId4" imgW="18288000" imgH="10058400" progId="">
                  <p:embed/>
                  <p:pic>
                    <p:nvPicPr>
                      <p:cNvPr id="0" name="Picture 2" descr="image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7" y="4114800"/>
                        <a:ext cx="15224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56" name="Object 52"/>
          <p:cNvGraphicFramePr>
            <a:graphicFrameLocks noChangeAspect="1"/>
          </p:cNvGraphicFramePr>
          <p:nvPr/>
        </p:nvGraphicFramePr>
        <p:xfrm>
          <a:off x="1398588" y="5410200"/>
          <a:ext cx="44688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3644800" imgH="10668000" progId="">
                  <p:embed/>
                </p:oleObj>
              </mc:Choice>
              <mc:Fallback>
                <p:oleObj name="公式" r:id="rId6" imgW="53644800" imgH="10668000" progId="">
                  <p:embed/>
                  <p:pic>
                    <p:nvPicPr>
                      <p:cNvPr id="0" name="Picture 1" descr="image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410200"/>
                        <a:ext cx="4468812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6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982A-E1B1-4F0A-9D8E-BC81924B87DA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151633" name="Group 81"/>
          <p:cNvGrpSpPr/>
          <p:nvPr/>
        </p:nvGrpSpPr>
        <p:grpSpPr bwMode="auto">
          <a:xfrm>
            <a:off x="4419600" y="3900488"/>
            <a:ext cx="4324350" cy="2305050"/>
            <a:chOff x="2784" y="2457"/>
            <a:chExt cx="2724" cy="1452"/>
          </a:xfrm>
        </p:grpSpPr>
        <p:grpSp>
          <p:nvGrpSpPr>
            <p:cNvPr id="151555" name="Group 3"/>
            <p:cNvGrpSpPr/>
            <p:nvPr/>
          </p:nvGrpSpPr>
          <p:grpSpPr bwMode="auto">
            <a:xfrm>
              <a:off x="2784" y="2457"/>
              <a:ext cx="2724" cy="1452"/>
              <a:chOff x="2880" y="2496"/>
              <a:chExt cx="2724" cy="1452"/>
            </a:xfrm>
          </p:grpSpPr>
          <p:grpSp>
            <p:nvGrpSpPr>
              <p:cNvPr id="151556" name="Group 4"/>
              <p:cNvGrpSpPr/>
              <p:nvPr/>
            </p:nvGrpSpPr>
            <p:grpSpPr bwMode="auto">
              <a:xfrm>
                <a:off x="2880" y="2496"/>
                <a:ext cx="2400" cy="1452"/>
                <a:chOff x="2880" y="2496"/>
                <a:chExt cx="2400" cy="1452"/>
              </a:xfrm>
            </p:grpSpPr>
            <p:grpSp>
              <p:nvGrpSpPr>
                <p:cNvPr id="151557" name="Group 5"/>
                <p:cNvGrpSpPr/>
                <p:nvPr/>
              </p:nvGrpSpPr>
              <p:grpSpPr bwMode="auto">
                <a:xfrm>
                  <a:off x="2880" y="2496"/>
                  <a:ext cx="2400" cy="1452"/>
                  <a:chOff x="2880" y="2496"/>
                  <a:chExt cx="2400" cy="1452"/>
                </a:xfrm>
              </p:grpSpPr>
              <p:sp>
                <p:nvSpPr>
                  <p:cNvPr id="15155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832"/>
                    <a:ext cx="2400" cy="528"/>
                  </a:xfrm>
                  <a:prstGeom prst="rect">
                    <a:avLst/>
                  </a:prstGeom>
                  <a:solidFill>
                    <a:srgbClr val="0099CC"/>
                  </a:solidFill>
                  <a:ln w="9525">
                    <a:noFill/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kumimoji="1" lang="zh-CN" altLang="zh-CN" sz="2400">
                      <a:solidFill>
                        <a:srgbClr val="FFFFCC"/>
                      </a:solidFill>
                    </a:endParaRPr>
                  </a:p>
                </p:txBody>
              </p:sp>
              <p:sp>
                <p:nvSpPr>
                  <p:cNvPr id="15155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084"/>
                    <a:ext cx="116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kumimoji="1" lang="zh-CN" altLang="zh-CN" sz="2800" b="1" i="1" baseline="-25000"/>
                  </a:p>
                </p:txBody>
              </p:sp>
              <p:sp>
                <p:nvSpPr>
                  <p:cNvPr id="1515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96"/>
                    <a:ext cx="317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/>
                      <a:t>n</a:t>
                    </a:r>
                    <a:r>
                      <a:rPr kumimoji="1" lang="en-US" altLang="zh-CN" sz="2800" b="1" baseline="-25000"/>
                      <a:t>1</a:t>
                    </a:r>
                  </a:p>
                </p:txBody>
              </p:sp>
              <p:sp>
                <p:nvSpPr>
                  <p:cNvPr id="15156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516"/>
                    <a:ext cx="116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kumimoji="1" lang="zh-CN" altLang="zh-CN" sz="2800" b="1" i="1" baseline="-25000"/>
                  </a:p>
                </p:txBody>
              </p:sp>
              <p:sp>
                <p:nvSpPr>
                  <p:cNvPr id="1515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3708"/>
                    <a:ext cx="116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kumimoji="1" lang="zh-CN" altLang="zh-CN" sz="2800" b="1" baseline="-25000"/>
                  </a:p>
                </p:txBody>
              </p:sp>
            </p:grpSp>
            <p:sp>
              <p:nvSpPr>
                <p:cNvPr id="1515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2928"/>
                  <a:ext cx="31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800" b="1" i="1"/>
                    <a:t>n</a:t>
                  </a:r>
                  <a:r>
                    <a:rPr kumimoji="1" lang="en-US" altLang="zh-CN" sz="2800" b="1" baseline="-25000"/>
                    <a:t>2</a:t>
                  </a:r>
                </a:p>
              </p:txBody>
            </p:sp>
          </p:grpSp>
          <p:grpSp>
            <p:nvGrpSpPr>
              <p:cNvPr id="151564" name="Group 12"/>
              <p:cNvGrpSpPr/>
              <p:nvPr/>
            </p:nvGrpSpPr>
            <p:grpSpPr bwMode="auto">
              <a:xfrm>
                <a:off x="5280" y="2832"/>
                <a:ext cx="324" cy="528"/>
                <a:chOff x="5280" y="2832"/>
                <a:chExt cx="324" cy="528"/>
              </a:xfrm>
            </p:grpSpPr>
            <p:grpSp>
              <p:nvGrpSpPr>
                <p:cNvPr id="151565" name="Group 13"/>
                <p:cNvGrpSpPr/>
                <p:nvPr/>
              </p:nvGrpSpPr>
              <p:grpSpPr bwMode="auto">
                <a:xfrm>
                  <a:off x="5280" y="2832"/>
                  <a:ext cx="192" cy="528"/>
                  <a:chOff x="5280" y="2832"/>
                  <a:chExt cx="192" cy="528"/>
                </a:xfrm>
              </p:grpSpPr>
              <p:sp>
                <p:nvSpPr>
                  <p:cNvPr id="15156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2832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6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3360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6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376" y="2832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69" name="Rectangle 17"/>
                <p:cNvSpPr>
                  <a:spLocks noChangeArrowheads="1"/>
                </p:cNvSpPr>
                <p:nvPr/>
              </p:nvSpPr>
              <p:spPr bwMode="auto">
                <a:xfrm>
                  <a:off x="5376" y="2887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/>
                    <a:t>d</a:t>
                  </a:r>
                </a:p>
              </p:txBody>
            </p:sp>
          </p:grpSp>
        </p:grpSp>
        <p:sp>
          <p:nvSpPr>
            <p:cNvPr id="151616" name="Rectangle 64"/>
            <p:cNvSpPr>
              <a:spLocks noChangeArrowheads="1"/>
            </p:cNvSpPr>
            <p:nvPr/>
          </p:nvSpPr>
          <p:spPr bwMode="auto">
            <a:xfrm>
              <a:off x="2928" y="3264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n</a:t>
              </a:r>
              <a:r>
                <a:rPr kumimoji="1" lang="en-US" altLang="zh-CN" sz="2800" b="1" baseline="-25000"/>
                <a:t>1</a:t>
              </a:r>
            </a:p>
          </p:txBody>
        </p:sp>
      </p:grpSp>
      <p:grpSp>
        <p:nvGrpSpPr>
          <p:cNvPr id="151570" name="Group 18"/>
          <p:cNvGrpSpPr/>
          <p:nvPr/>
        </p:nvGrpSpPr>
        <p:grpSpPr bwMode="auto">
          <a:xfrm>
            <a:off x="4191000" y="2909888"/>
            <a:ext cx="1828800" cy="2209800"/>
            <a:chOff x="2697" y="1917"/>
            <a:chExt cx="1152" cy="1392"/>
          </a:xfrm>
        </p:grpSpPr>
        <p:sp>
          <p:nvSpPr>
            <p:cNvPr id="151571" name="Line 19"/>
            <p:cNvSpPr>
              <a:spLocks noChangeShapeType="1"/>
            </p:cNvSpPr>
            <p:nvPr/>
          </p:nvSpPr>
          <p:spPr bwMode="auto">
            <a:xfrm>
              <a:off x="3849" y="2301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2" name="Line 20"/>
            <p:cNvSpPr>
              <a:spLocks noChangeShapeType="1"/>
            </p:cNvSpPr>
            <p:nvPr/>
          </p:nvSpPr>
          <p:spPr bwMode="auto">
            <a:xfrm>
              <a:off x="2697" y="1917"/>
              <a:ext cx="1152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73" name="Line 21"/>
            <p:cNvSpPr>
              <a:spLocks noChangeShapeType="1"/>
            </p:cNvSpPr>
            <p:nvPr/>
          </p:nvSpPr>
          <p:spPr bwMode="auto">
            <a:xfrm>
              <a:off x="3099" y="2251"/>
              <a:ext cx="284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1574" name="Group 22"/>
          <p:cNvGrpSpPr/>
          <p:nvPr/>
        </p:nvGrpSpPr>
        <p:grpSpPr bwMode="auto">
          <a:xfrm>
            <a:off x="6019800" y="2986088"/>
            <a:ext cx="1447800" cy="1447800"/>
            <a:chOff x="3888" y="1920"/>
            <a:chExt cx="912" cy="912"/>
          </a:xfrm>
        </p:grpSpPr>
        <p:grpSp>
          <p:nvGrpSpPr>
            <p:cNvPr id="151575" name="Group 23"/>
            <p:cNvGrpSpPr/>
            <p:nvPr/>
          </p:nvGrpSpPr>
          <p:grpSpPr bwMode="auto">
            <a:xfrm>
              <a:off x="3888" y="1920"/>
              <a:ext cx="912" cy="912"/>
              <a:chOff x="3888" y="1920"/>
              <a:chExt cx="912" cy="912"/>
            </a:xfrm>
          </p:grpSpPr>
          <p:sp>
            <p:nvSpPr>
              <p:cNvPr id="151576" name="Line 24"/>
              <p:cNvSpPr>
                <a:spLocks noChangeShapeType="1"/>
              </p:cNvSpPr>
              <p:nvPr/>
            </p:nvSpPr>
            <p:spPr bwMode="auto">
              <a:xfrm flipV="1">
                <a:off x="3888" y="1920"/>
                <a:ext cx="912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577" name="Line 25"/>
              <p:cNvSpPr>
                <a:spLocks noChangeShapeType="1"/>
              </p:cNvSpPr>
              <p:nvPr/>
            </p:nvSpPr>
            <p:spPr bwMode="auto">
              <a:xfrm flipV="1">
                <a:off x="4224" y="235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578" name="Rectangle 26"/>
            <p:cNvSpPr>
              <a:spLocks noChangeArrowheads="1"/>
            </p:cNvSpPr>
            <p:nvPr/>
          </p:nvSpPr>
          <p:spPr bwMode="auto">
            <a:xfrm>
              <a:off x="4368" y="19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/>
                <a:t>1</a:t>
              </a:r>
            </a:p>
          </p:txBody>
        </p:sp>
      </p:grpSp>
      <p:grpSp>
        <p:nvGrpSpPr>
          <p:cNvPr id="151579" name="Group 27"/>
          <p:cNvGrpSpPr/>
          <p:nvPr/>
        </p:nvGrpSpPr>
        <p:grpSpPr bwMode="auto">
          <a:xfrm>
            <a:off x="5994400" y="3511550"/>
            <a:ext cx="2089150" cy="2590800"/>
            <a:chOff x="1474" y="1207"/>
            <a:chExt cx="1316" cy="1632"/>
          </a:xfrm>
        </p:grpSpPr>
        <p:sp>
          <p:nvSpPr>
            <p:cNvPr id="151580" name="Line 28"/>
            <p:cNvSpPr>
              <a:spLocks noChangeShapeType="1"/>
            </p:cNvSpPr>
            <p:nvPr/>
          </p:nvSpPr>
          <p:spPr bwMode="auto">
            <a:xfrm flipV="1">
              <a:off x="2194" y="1207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81" name="Line 29"/>
            <p:cNvSpPr>
              <a:spLocks noChangeShapeType="1"/>
            </p:cNvSpPr>
            <p:nvPr/>
          </p:nvSpPr>
          <p:spPr bwMode="auto">
            <a:xfrm flipV="1">
              <a:off x="2386" y="1447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82" name="Line 30"/>
            <p:cNvSpPr>
              <a:spLocks noChangeShapeType="1"/>
            </p:cNvSpPr>
            <p:nvPr/>
          </p:nvSpPr>
          <p:spPr bwMode="auto">
            <a:xfrm>
              <a:off x="1474" y="1783"/>
              <a:ext cx="38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83" name="Line 31"/>
            <p:cNvSpPr>
              <a:spLocks noChangeShapeType="1"/>
            </p:cNvSpPr>
            <p:nvPr/>
          </p:nvSpPr>
          <p:spPr bwMode="auto">
            <a:xfrm>
              <a:off x="1578" y="1927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84" name="Line 32"/>
            <p:cNvSpPr>
              <a:spLocks noChangeShapeType="1"/>
            </p:cNvSpPr>
            <p:nvPr/>
          </p:nvSpPr>
          <p:spPr bwMode="auto">
            <a:xfrm flipV="1">
              <a:off x="1858" y="1783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 flipV="1">
              <a:off x="2007" y="1927"/>
              <a:ext cx="91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>
              <a:off x="1858" y="2311"/>
              <a:ext cx="72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>
              <a:off x="2098" y="2487"/>
              <a:ext cx="162" cy="1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88" name="Rectangle 36"/>
            <p:cNvSpPr>
              <a:spLocks noChangeArrowheads="1"/>
            </p:cNvSpPr>
            <p:nvPr/>
          </p:nvSpPr>
          <p:spPr bwMode="auto">
            <a:xfrm>
              <a:off x="2578" y="133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/>
                <a:t>2</a:t>
              </a:r>
            </a:p>
          </p:txBody>
        </p:sp>
      </p:grpSp>
      <p:grpSp>
        <p:nvGrpSpPr>
          <p:cNvPr id="151589" name="Group 37"/>
          <p:cNvGrpSpPr/>
          <p:nvPr/>
        </p:nvGrpSpPr>
        <p:grpSpPr bwMode="auto">
          <a:xfrm>
            <a:off x="5697538" y="4324350"/>
            <a:ext cx="1700212" cy="1300163"/>
            <a:chOff x="3646" y="2808"/>
            <a:chExt cx="1071" cy="819"/>
          </a:xfrm>
        </p:grpSpPr>
        <p:sp>
          <p:nvSpPr>
            <p:cNvPr id="151590" name="Rectangle 38"/>
            <p:cNvSpPr>
              <a:spLocks noChangeArrowheads="1"/>
            </p:cNvSpPr>
            <p:nvPr/>
          </p:nvSpPr>
          <p:spPr bwMode="auto">
            <a:xfrm>
              <a:off x="3646" y="280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A</a:t>
              </a:r>
            </a:p>
          </p:txBody>
        </p:sp>
        <p:sp>
          <p:nvSpPr>
            <p:cNvPr id="151591" name="Rectangle 39"/>
            <p:cNvSpPr>
              <a:spLocks noChangeArrowheads="1"/>
            </p:cNvSpPr>
            <p:nvPr/>
          </p:nvSpPr>
          <p:spPr bwMode="auto">
            <a:xfrm>
              <a:off x="4059" y="3339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B</a:t>
              </a:r>
            </a:p>
          </p:txBody>
        </p:sp>
        <p:sp>
          <p:nvSpPr>
            <p:cNvPr id="151592" name="Rectangle 40"/>
            <p:cNvSpPr>
              <a:spLocks noChangeArrowheads="1"/>
            </p:cNvSpPr>
            <p:nvPr/>
          </p:nvSpPr>
          <p:spPr bwMode="auto">
            <a:xfrm>
              <a:off x="4473" y="2819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C</a:t>
              </a:r>
            </a:p>
          </p:txBody>
        </p:sp>
      </p:grpSp>
      <p:grpSp>
        <p:nvGrpSpPr>
          <p:cNvPr id="151593" name="Group 41"/>
          <p:cNvGrpSpPr/>
          <p:nvPr/>
        </p:nvGrpSpPr>
        <p:grpSpPr bwMode="auto">
          <a:xfrm>
            <a:off x="6248400" y="3494088"/>
            <a:ext cx="914400" cy="939800"/>
            <a:chOff x="4032" y="2240"/>
            <a:chExt cx="576" cy="592"/>
          </a:xfrm>
        </p:grpSpPr>
        <p:sp>
          <p:nvSpPr>
            <p:cNvPr id="151594" name="Line 42"/>
            <p:cNvSpPr>
              <a:spLocks noChangeShapeType="1"/>
            </p:cNvSpPr>
            <p:nvPr/>
          </p:nvSpPr>
          <p:spPr bwMode="auto">
            <a:xfrm flipH="1" flipV="1">
              <a:off x="4272" y="2496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595" name="Rectangle 43"/>
            <p:cNvSpPr>
              <a:spLocks noChangeArrowheads="1"/>
            </p:cNvSpPr>
            <p:nvPr/>
          </p:nvSpPr>
          <p:spPr bwMode="auto">
            <a:xfrm>
              <a:off x="4032" y="224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D</a:t>
              </a:r>
            </a:p>
          </p:txBody>
        </p:sp>
      </p:grpSp>
      <p:grpSp>
        <p:nvGrpSpPr>
          <p:cNvPr id="151596" name="Group 44"/>
          <p:cNvGrpSpPr/>
          <p:nvPr/>
        </p:nvGrpSpPr>
        <p:grpSpPr bwMode="auto">
          <a:xfrm>
            <a:off x="7346950" y="1817688"/>
            <a:ext cx="1371600" cy="1849437"/>
            <a:chOff x="4752" y="1187"/>
            <a:chExt cx="864" cy="1165"/>
          </a:xfrm>
        </p:grpSpPr>
        <p:grpSp>
          <p:nvGrpSpPr>
            <p:cNvPr id="151597" name="Group 45"/>
            <p:cNvGrpSpPr/>
            <p:nvPr/>
          </p:nvGrpSpPr>
          <p:grpSpPr bwMode="auto">
            <a:xfrm>
              <a:off x="4752" y="1488"/>
              <a:ext cx="864" cy="864"/>
              <a:chOff x="4752" y="1488"/>
              <a:chExt cx="864" cy="864"/>
            </a:xfrm>
          </p:grpSpPr>
          <p:sp>
            <p:nvSpPr>
              <p:cNvPr id="151598" name="Line 46"/>
              <p:cNvSpPr>
                <a:spLocks noChangeShapeType="1"/>
              </p:cNvSpPr>
              <p:nvPr/>
            </p:nvSpPr>
            <p:spPr bwMode="auto">
              <a:xfrm>
                <a:off x="4752" y="1824"/>
                <a:ext cx="528" cy="5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599" name="Line 47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43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0" name="Line 48"/>
              <p:cNvSpPr>
                <a:spLocks noChangeShapeType="1"/>
              </p:cNvSpPr>
              <p:nvPr/>
            </p:nvSpPr>
            <p:spPr bwMode="auto">
              <a:xfrm flipH="1">
                <a:off x="5184" y="1776"/>
                <a:ext cx="96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1" name="Line 49"/>
              <p:cNvSpPr>
                <a:spLocks noChangeShapeType="1"/>
              </p:cNvSpPr>
              <p:nvPr/>
            </p:nvSpPr>
            <p:spPr bwMode="auto">
              <a:xfrm>
                <a:off x="4992" y="1488"/>
                <a:ext cx="624" cy="62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2" name="Rectangle 50"/>
            <p:cNvSpPr>
              <a:spLocks noChangeArrowheads="1"/>
            </p:cNvSpPr>
            <p:nvPr/>
          </p:nvSpPr>
          <p:spPr bwMode="auto">
            <a:xfrm>
              <a:off x="5298" y="152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Q</a:t>
              </a:r>
            </a:p>
          </p:txBody>
        </p:sp>
        <p:sp>
          <p:nvSpPr>
            <p:cNvPr id="151603" name="Rectangle 51"/>
            <p:cNvSpPr>
              <a:spLocks noChangeArrowheads="1"/>
            </p:cNvSpPr>
            <p:nvPr/>
          </p:nvSpPr>
          <p:spPr bwMode="auto">
            <a:xfrm>
              <a:off x="4920" y="1187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P</a:t>
              </a:r>
            </a:p>
          </p:txBody>
        </p:sp>
      </p:grpSp>
      <p:grpSp>
        <p:nvGrpSpPr>
          <p:cNvPr id="151604" name="Group 52"/>
          <p:cNvGrpSpPr/>
          <p:nvPr/>
        </p:nvGrpSpPr>
        <p:grpSpPr bwMode="auto">
          <a:xfrm>
            <a:off x="5683250" y="3706813"/>
            <a:ext cx="1606550" cy="1325562"/>
            <a:chOff x="3637" y="2419"/>
            <a:chExt cx="1012" cy="835"/>
          </a:xfrm>
        </p:grpSpPr>
        <p:graphicFrame>
          <p:nvGraphicFramePr>
            <p:cNvPr id="151605" name="Object 53"/>
            <p:cNvGraphicFramePr>
              <a:graphicFrameLocks noChangeAspect="1"/>
            </p:cNvGraphicFramePr>
            <p:nvPr/>
          </p:nvGraphicFramePr>
          <p:xfrm>
            <a:off x="4137" y="2654"/>
            <a:ext cx="24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33600" imgH="3962400" progId="">
                    <p:embed/>
                  </p:oleObj>
                </mc:Choice>
                <mc:Fallback>
                  <p:oleObj name="公式" r:id="rId2" imgW="2133600" imgH="3962400" progId="">
                    <p:embed/>
                    <p:pic>
                      <p:nvPicPr>
                        <p:cNvPr id="0" name="Picture 6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2654"/>
                          <a:ext cx="249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606" name="Object 54"/>
            <p:cNvGraphicFramePr>
              <a:graphicFrameLocks noChangeAspect="1"/>
            </p:cNvGraphicFramePr>
            <p:nvPr/>
          </p:nvGraphicFramePr>
          <p:xfrm>
            <a:off x="3637" y="2419"/>
            <a:ext cx="24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133600" imgH="3962400" progId="">
                    <p:embed/>
                  </p:oleObj>
                </mc:Choice>
                <mc:Fallback>
                  <p:oleObj name="公式" r:id="rId4" imgW="2133600" imgH="3962400" progId="">
                    <p:embed/>
                    <p:pic>
                      <p:nvPicPr>
                        <p:cNvPr id="0" name="Picture 5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2419"/>
                          <a:ext cx="249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607" name="Object 55"/>
            <p:cNvGraphicFramePr>
              <a:graphicFrameLocks noChangeAspect="1"/>
            </p:cNvGraphicFramePr>
            <p:nvPr/>
          </p:nvGraphicFramePr>
          <p:xfrm>
            <a:off x="3833" y="3067"/>
            <a:ext cx="168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743200" imgH="3048000" progId="">
                    <p:embed/>
                  </p:oleObj>
                </mc:Choice>
                <mc:Fallback>
                  <p:oleObj name="公式" r:id="rId5" imgW="2743200" imgH="3048000" progId="">
                    <p:embed/>
                    <p:pic>
                      <p:nvPicPr>
                        <p:cNvPr id="0" name="Picture 4" descr="image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067"/>
                          <a:ext cx="168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608" name="Arc 56"/>
            <p:cNvSpPr/>
            <p:nvPr/>
          </p:nvSpPr>
          <p:spPr bwMode="auto">
            <a:xfrm>
              <a:off x="4336" y="2721"/>
              <a:ext cx="313" cy="207"/>
            </a:xfrm>
            <a:custGeom>
              <a:avLst/>
              <a:gdLst>
                <a:gd name="G0" fmla="+- 21344 0 0"/>
                <a:gd name="G1" fmla="+- 14098 0 0"/>
                <a:gd name="G2" fmla="+- 21600 0 0"/>
                <a:gd name="T0" fmla="*/ 0 w 21344"/>
                <a:gd name="T1" fmla="*/ 10781 h 14098"/>
                <a:gd name="T2" fmla="*/ 4979 w 21344"/>
                <a:gd name="T3" fmla="*/ 0 h 14098"/>
                <a:gd name="T4" fmla="*/ 21344 w 21344"/>
                <a:gd name="T5" fmla="*/ 14098 h 1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4" h="14098" fill="none" extrusionOk="0">
                  <a:moveTo>
                    <a:pt x="0" y="10781"/>
                  </a:moveTo>
                  <a:cubicBezTo>
                    <a:pt x="620" y="6792"/>
                    <a:pt x="2344" y="3057"/>
                    <a:pt x="4979" y="0"/>
                  </a:cubicBezTo>
                </a:path>
                <a:path w="21344" h="14098" stroke="0" extrusionOk="0">
                  <a:moveTo>
                    <a:pt x="0" y="10781"/>
                  </a:moveTo>
                  <a:cubicBezTo>
                    <a:pt x="620" y="6792"/>
                    <a:pt x="2344" y="3057"/>
                    <a:pt x="4979" y="0"/>
                  </a:cubicBezTo>
                  <a:lnTo>
                    <a:pt x="21344" y="1409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609" name="Arc 57"/>
            <p:cNvSpPr/>
            <p:nvPr/>
          </p:nvSpPr>
          <p:spPr bwMode="auto">
            <a:xfrm>
              <a:off x="3788" y="2777"/>
              <a:ext cx="163" cy="3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1111 w 11111"/>
                <a:gd name="T1" fmla="*/ 18523 h 21246"/>
                <a:gd name="T2" fmla="*/ 3897 w 11111"/>
                <a:gd name="T3" fmla="*/ 21246 h 21246"/>
                <a:gd name="T4" fmla="*/ 0 w 11111"/>
                <a:gd name="T5" fmla="*/ 0 h 2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11" h="21246" fill="none" extrusionOk="0">
                  <a:moveTo>
                    <a:pt x="11111" y="18523"/>
                  </a:moveTo>
                  <a:cubicBezTo>
                    <a:pt x="8889" y="19855"/>
                    <a:pt x="6445" y="20778"/>
                    <a:pt x="3896" y="21245"/>
                  </a:cubicBezTo>
                </a:path>
                <a:path w="11111" h="21246" stroke="0" extrusionOk="0">
                  <a:moveTo>
                    <a:pt x="11111" y="18523"/>
                  </a:moveTo>
                  <a:cubicBezTo>
                    <a:pt x="8889" y="19855"/>
                    <a:pt x="6445" y="20778"/>
                    <a:pt x="3896" y="2124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610" name="Arc 58"/>
            <p:cNvSpPr/>
            <p:nvPr/>
          </p:nvSpPr>
          <p:spPr bwMode="auto">
            <a:xfrm>
              <a:off x="3644" y="2618"/>
              <a:ext cx="234" cy="315"/>
            </a:xfrm>
            <a:custGeom>
              <a:avLst/>
              <a:gdLst>
                <a:gd name="G0" fmla="+- 15940 0 0"/>
                <a:gd name="G1" fmla="+- 21397 0 0"/>
                <a:gd name="G2" fmla="+- 21600 0 0"/>
                <a:gd name="T0" fmla="*/ 0 w 15940"/>
                <a:gd name="T1" fmla="*/ 6820 h 21397"/>
                <a:gd name="T2" fmla="*/ 12989 w 15940"/>
                <a:gd name="T3" fmla="*/ 0 h 21397"/>
                <a:gd name="T4" fmla="*/ 15940 w 15940"/>
                <a:gd name="T5" fmla="*/ 21397 h 2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40" h="21397" fill="none" extrusionOk="0">
                  <a:moveTo>
                    <a:pt x="0" y="6820"/>
                  </a:moveTo>
                  <a:cubicBezTo>
                    <a:pt x="3401" y="3100"/>
                    <a:pt x="7996" y="688"/>
                    <a:pt x="12988" y="-1"/>
                  </a:cubicBezTo>
                </a:path>
                <a:path w="15940" h="21397" stroke="0" extrusionOk="0">
                  <a:moveTo>
                    <a:pt x="0" y="6820"/>
                  </a:moveTo>
                  <a:cubicBezTo>
                    <a:pt x="3401" y="3100"/>
                    <a:pt x="7996" y="688"/>
                    <a:pt x="12988" y="-1"/>
                  </a:cubicBezTo>
                  <a:lnTo>
                    <a:pt x="15940" y="213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1611" name="Object 59"/>
          <p:cNvGraphicFramePr>
            <a:graphicFrameLocks noChangeAspect="1"/>
          </p:cNvGraphicFramePr>
          <p:nvPr/>
        </p:nvGraphicFramePr>
        <p:xfrm>
          <a:off x="914400" y="2743200"/>
          <a:ext cx="18018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1640800" imgH="4267200" progId="">
                  <p:embed/>
                </p:oleObj>
              </mc:Choice>
              <mc:Fallback>
                <p:oleObj name="公式" r:id="rId7" imgW="21640800" imgH="4267200" progId="">
                  <p:embed/>
                  <p:pic>
                    <p:nvPicPr>
                      <p:cNvPr id="0" name="Picture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18018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12" name="Object 60"/>
          <p:cNvGraphicFramePr>
            <a:graphicFrameLocks noChangeAspect="1"/>
          </p:cNvGraphicFramePr>
          <p:nvPr/>
        </p:nvGraphicFramePr>
        <p:xfrm>
          <a:off x="1423988" y="3429000"/>
          <a:ext cx="2005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4079200" imgH="4876800" progId="">
                  <p:embed/>
                </p:oleObj>
              </mc:Choice>
              <mc:Fallback>
                <p:oleObj name="公式" r:id="rId9" imgW="24079200" imgH="4876800" progId="">
                  <p:embed/>
                  <p:pic>
                    <p:nvPicPr>
                      <p:cNvPr id="0" name="Picture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429000"/>
                        <a:ext cx="20050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13" name="Object 61"/>
          <p:cNvGraphicFramePr>
            <a:graphicFrameLocks noChangeAspect="1"/>
          </p:cNvGraphicFramePr>
          <p:nvPr/>
        </p:nvGraphicFramePr>
        <p:xfrm>
          <a:off x="966788" y="4267200"/>
          <a:ext cx="2157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5908000" imgH="9448800" progId="">
                  <p:embed/>
                </p:oleObj>
              </mc:Choice>
              <mc:Fallback>
                <p:oleObj name="公式" r:id="rId11" imgW="25908000" imgH="9448800" progId="">
                  <p:embed/>
                  <p:pic>
                    <p:nvPicPr>
                      <p:cNvPr id="0" name="Picture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267200"/>
                        <a:ext cx="21574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14" name="Rectangle 62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等倾干涉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5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5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5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6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DD2F-81A9-4A52-97E3-FCECD48559C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等倾干涉</a:t>
            </a:r>
          </a:p>
        </p:txBody>
      </p:sp>
      <p:grpSp>
        <p:nvGrpSpPr>
          <p:cNvPr id="152580" name="Group 4"/>
          <p:cNvGrpSpPr/>
          <p:nvPr/>
        </p:nvGrpSpPr>
        <p:grpSpPr bwMode="auto">
          <a:xfrm>
            <a:off x="4800600" y="1600200"/>
            <a:ext cx="4108450" cy="3776663"/>
            <a:chOff x="2971" y="242"/>
            <a:chExt cx="2588" cy="2379"/>
          </a:xfrm>
        </p:grpSpPr>
        <p:sp>
          <p:nvSpPr>
            <p:cNvPr id="152581" name="Rectangle 5"/>
            <p:cNvSpPr>
              <a:spLocks noChangeAspect="1" noChangeArrowheads="1"/>
            </p:cNvSpPr>
            <p:nvPr/>
          </p:nvSpPr>
          <p:spPr bwMode="auto">
            <a:xfrm>
              <a:off x="3100" y="1681"/>
              <a:ext cx="2145" cy="472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FFCC"/>
                </a:solidFill>
              </a:endParaRPr>
            </a:p>
          </p:txBody>
        </p:sp>
        <p:sp>
          <p:nvSpPr>
            <p:cNvPr id="152582" name="Rectangle 6"/>
            <p:cNvSpPr>
              <a:spLocks noChangeAspect="1" noChangeArrowheads="1"/>
            </p:cNvSpPr>
            <p:nvPr/>
          </p:nvSpPr>
          <p:spPr bwMode="auto">
            <a:xfrm>
              <a:off x="3137" y="1907"/>
              <a:ext cx="116" cy="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kumimoji="1" lang="zh-CN" altLang="zh-CN" sz="2800" b="1" i="1" baseline="-25000"/>
            </a:p>
          </p:txBody>
        </p:sp>
        <p:sp>
          <p:nvSpPr>
            <p:cNvPr id="152583" name="Rectangle 7"/>
            <p:cNvSpPr>
              <a:spLocks noChangeAspect="1" noChangeArrowheads="1"/>
            </p:cNvSpPr>
            <p:nvPr/>
          </p:nvSpPr>
          <p:spPr bwMode="auto">
            <a:xfrm>
              <a:off x="3229" y="138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n</a:t>
              </a:r>
              <a:r>
                <a:rPr kumimoji="1" lang="en-US" altLang="zh-CN" sz="2400" b="1" baseline="-25000"/>
                <a:t>1</a:t>
              </a:r>
            </a:p>
          </p:txBody>
        </p:sp>
        <p:sp>
          <p:nvSpPr>
            <p:cNvPr id="152584" name="Rectangle 8"/>
            <p:cNvSpPr>
              <a:spLocks noChangeAspect="1" noChangeArrowheads="1"/>
            </p:cNvSpPr>
            <p:nvPr/>
          </p:nvSpPr>
          <p:spPr bwMode="auto">
            <a:xfrm>
              <a:off x="3229" y="1706"/>
              <a:ext cx="33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 i="1"/>
                <a:t>n</a:t>
              </a:r>
              <a:r>
                <a:rPr kumimoji="1" lang="en-US" altLang="zh-CN" sz="3200" b="1" baseline="-25000"/>
                <a:t>2</a:t>
              </a:r>
            </a:p>
          </p:txBody>
        </p:sp>
        <p:grpSp>
          <p:nvGrpSpPr>
            <p:cNvPr id="152585" name="Group 9"/>
            <p:cNvGrpSpPr>
              <a:grpSpLocks noChangeAspect="1"/>
            </p:cNvGrpSpPr>
            <p:nvPr/>
          </p:nvGrpSpPr>
          <p:grpSpPr bwMode="auto">
            <a:xfrm>
              <a:off x="5245" y="1681"/>
              <a:ext cx="314" cy="472"/>
              <a:chOff x="5280" y="2832"/>
              <a:chExt cx="351" cy="528"/>
            </a:xfrm>
          </p:grpSpPr>
          <p:grpSp>
            <p:nvGrpSpPr>
              <p:cNvPr id="152586" name="Group 10"/>
              <p:cNvGrpSpPr>
                <a:grpSpLocks noChangeAspect="1"/>
              </p:cNvGrpSpPr>
              <p:nvPr/>
            </p:nvGrpSpPr>
            <p:grpSpPr bwMode="auto">
              <a:xfrm>
                <a:off x="5280" y="2832"/>
                <a:ext cx="192" cy="528"/>
                <a:chOff x="5280" y="2832"/>
                <a:chExt cx="192" cy="528"/>
              </a:xfrm>
            </p:grpSpPr>
            <p:sp>
              <p:nvSpPr>
                <p:cNvPr id="152587" name="Line 11"/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283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588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33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589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5376" y="2832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2590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5376" y="2887"/>
                <a:ext cx="255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/>
                  <a:t>d</a:t>
                </a:r>
              </a:p>
            </p:txBody>
          </p:sp>
        </p:grpSp>
        <p:grpSp>
          <p:nvGrpSpPr>
            <p:cNvPr id="152591" name="Group 15"/>
            <p:cNvGrpSpPr>
              <a:grpSpLocks noChangeAspect="1"/>
            </p:cNvGrpSpPr>
            <p:nvPr/>
          </p:nvGrpSpPr>
          <p:grpSpPr bwMode="auto">
            <a:xfrm>
              <a:off x="2971" y="823"/>
              <a:ext cx="1030" cy="1244"/>
              <a:chOff x="2697" y="1917"/>
              <a:chExt cx="1152" cy="1392"/>
            </a:xfrm>
          </p:grpSpPr>
          <p:sp>
            <p:nvSpPr>
              <p:cNvPr id="152592" name="Line 16"/>
              <p:cNvSpPr>
                <a:spLocks noChangeAspect="1" noChangeShapeType="1"/>
              </p:cNvSpPr>
              <p:nvPr/>
            </p:nvSpPr>
            <p:spPr bwMode="auto">
              <a:xfrm>
                <a:off x="3849" y="2301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593" name="Line 17"/>
              <p:cNvSpPr>
                <a:spLocks noChangeAspect="1" noChangeShapeType="1"/>
              </p:cNvSpPr>
              <p:nvPr/>
            </p:nvSpPr>
            <p:spPr bwMode="auto">
              <a:xfrm>
                <a:off x="2697" y="1917"/>
                <a:ext cx="1152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594" name="Line 18"/>
              <p:cNvSpPr>
                <a:spLocks noChangeAspect="1" noChangeShapeType="1"/>
              </p:cNvSpPr>
              <p:nvPr/>
            </p:nvSpPr>
            <p:spPr bwMode="auto">
              <a:xfrm>
                <a:off x="3099" y="2251"/>
                <a:ext cx="284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2595" name="Group 19"/>
            <p:cNvGrpSpPr>
              <a:grpSpLocks noChangeAspect="1"/>
            </p:cNvGrpSpPr>
            <p:nvPr/>
          </p:nvGrpSpPr>
          <p:grpSpPr bwMode="auto">
            <a:xfrm>
              <a:off x="4001" y="865"/>
              <a:ext cx="815" cy="816"/>
              <a:chOff x="3888" y="1920"/>
              <a:chExt cx="912" cy="912"/>
            </a:xfrm>
          </p:grpSpPr>
          <p:grpSp>
            <p:nvGrpSpPr>
              <p:cNvPr id="152596" name="Group 20"/>
              <p:cNvGrpSpPr>
                <a:grpSpLocks noChangeAspect="1"/>
              </p:cNvGrpSpPr>
              <p:nvPr/>
            </p:nvGrpSpPr>
            <p:grpSpPr bwMode="auto">
              <a:xfrm>
                <a:off x="3888" y="1920"/>
                <a:ext cx="912" cy="912"/>
                <a:chOff x="3888" y="1920"/>
                <a:chExt cx="912" cy="912"/>
              </a:xfrm>
            </p:grpSpPr>
            <p:sp>
              <p:nvSpPr>
                <p:cNvPr id="152597" name="Line 2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88" y="1920"/>
                  <a:ext cx="912" cy="9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598" name="Line 2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24" y="2352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2599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4368" y="1952"/>
                <a:ext cx="237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/>
                  <a:t>1</a:t>
                </a:r>
              </a:p>
            </p:txBody>
          </p:sp>
        </p:grpSp>
        <p:grpSp>
          <p:nvGrpSpPr>
            <p:cNvPr id="152600" name="Group 24"/>
            <p:cNvGrpSpPr>
              <a:grpSpLocks noChangeAspect="1"/>
            </p:cNvGrpSpPr>
            <p:nvPr/>
          </p:nvGrpSpPr>
          <p:grpSpPr bwMode="auto">
            <a:xfrm>
              <a:off x="3987" y="1161"/>
              <a:ext cx="1199" cy="1460"/>
              <a:chOff x="1474" y="1207"/>
              <a:chExt cx="1342" cy="1632"/>
            </a:xfrm>
          </p:grpSpPr>
          <p:sp>
            <p:nvSpPr>
              <p:cNvPr id="152601" name="Line 25"/>
              <p:cNvSpPr>
                <a:spLocks noChangeAspect="1" noChangeShapeType="1"/>
              </p:cNvSpPr>
              <p:nvPr/>
            </p:nvSpPr>
            <p:spPr bwMode="auto">
              <a:xfrm flipV="1">
                <a:off x="2194" y="1207"/>
                <a:ext cx="57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02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2386" y="1447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03" name="Line 27"/>
              <p:cNvSpPr>
                <a:spLocks noChangeAspect="1" noChangeShapeType="1"/>
              </p:cNvSpPr>
              <p:nvPr/>
            </p:nvSpPr>
            <p:spPr bwMode="auto">
              <a:xfrm>
                <a:off x="1474" y="1783"/>
                <a:ext cx="384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04" name="Line 28"/>
              <p:cNvSpPr>
                <a:spLocks noChangeAspect="1" noChangeShapeType="1"/>
              </p:cNvSpPr>
              <p:nvPr/>
            </p:nvSpPr>
            <p:spPr bwMode="auto">
              <a:xfrm>
                <a:off x="1578" y="1927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05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1858" y="1783"/>
                <a:ext cx="33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06" name="Line 30"/>
              <p:cNvSpPr>
                <a:spLocks noChangeAspect="1" noChangeShapeType="1"/>
              </p:cNvSpPr>
              <p:nvPr/>
            </p:nvSpPr>
            <p:spPr bwMode="auto">
              <a:xfrm flipV="1">
                <a:off x="2007" y="1927"/>
                <a:ext cx="91" cy="1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07" name="Line 31"/>
              <p:cNvSpPr>
                <a:spLocks noChangeAspect="1" noChangeShapeType="1"/>
              </p:cNvSpPr>
              <p:nvPr/>
            </p:nvSpPr>
            <p:spPr bwMode="auto">
              <a:xfrm>
                <a:off x="1858" y="2311"/>
                <a:ext cx="72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08" name="Line 32"/>
              <p:cNvSpPr>
                <a:spLocks noChangeAspect="1" noChangeShapeType="1"/>
              </p:cNvSpPr>
              <p:nvPr/>
            </p:nvSpPr>
            <p:spPr bwMode="auto">
              <a:xfrm>
                <a:off x="2098" y="2487"/>
                <a:ext cx="162" cy="1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09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2579" y="1336"/>
                <a:ext cx="237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/>
                  <a:t>2</a:t>
                </a:r>
              </a:p>
            </p:txBody>
          </p:sp>
        </p:grpSp>
        <p:grpSp>
          <p:nvGrpSpPr>
            <p:cNvPr id="152610" name="Group 34"/>
            <p:cNvGrpSpPr>
              <a:grpSpLocks noChangeAspect="1"/>
            </p:cNvGrpSpPr>
            <p:nvPr/>
          </p:nvGrpSpPr>
          <p:grpSpPr bwMode="auto">
            <a:xfrm>
              <a:off x="3819" y="1619"/>
              <a:ext cx="984" cy="763"/>
              <a:chOff x="3646" y="2808"/>
              <a:chExt cx="1100" cy="853"/>
            </a:xfrm>
          </p:grpSpPr>
          <p:sp>
            <p:nvSpPr>
              <p:cNvPr id="152611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3646" y="2808"/>
                <a:ext cx="273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A</a:t>
                </a:r>
              </a:p>
            </p:txBody>
          </p:sp>
          <p:sp>
            <p:nvSpPr>
              <p:cNvPr id="152612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4059" y="3339"/>
                <a:ext cx="272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B</a:t>
                </a:r>
              </a:p>
            </p:txBody>
          </p:sp>
          <p:sp>
            <p:nvSpPr>
              <p:cNvPr id="152613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4473" y="2819"/>
                <a:ext cx="273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C</a:t>
                </a:r>
              </a:p>
            </p:txBody>
          </p:sp>
        </p:grpSp>
        <p:grpSp>
          <p:nvGrpSpPr>
            <p:cNvPr id="152614" name="Group 38"/>
            <p:cNvGrpSpPr>
              <a:grpSpLocks noChangeAspect="1"/>
            </p:cNvGrpSpPr>
            <p:nvPr/>
          </p:nvGrpSpPr>
          <p:grpSpPr bwMode="auto">
            <a:xfrm>
              <a:off x="4130" y="1152"/>
              <a:ext cx="514" cy="529"/>
              <a:chOff x="4032" y="2240"/>
              <a:chExt cx="576" cy="592"/>
            </a:xfrm>
          </p:grpSpPr>
          <p:sp>
            <p:nvSpPr>
              <p:cNvPr id="152615" name="Line 3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272" y="2496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16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4032" y="2240"/>
                <a:ext cx="285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D</a:t>
                </a:r>
              </a:p>
            </p:txBody>
          </p:sp>
        </p:grpSp>
        <p:grpSp>
          <p:nvGrpSpPr>
            <p:cNvPr id="152617" name="Group 41"/>
            <p:cNvGrpSpPr>
              <a:grpSpLocks noChangeAspect="1"/>
            </p:cNvGrpSpPr>
            <p:nvPr/>
          </p:nvGrpSpPr>
          <p:grpSpPr bwMode="auto">
            <a:xfrm>
              <a:off x="4773" y="242"/>
              <a:ext cx="773" cy="1010"/>
              <a:chOff x="4752" y="1223"/>
              <a:chExt cx="864" cy="1129"/>
            </a:xfrm>
          </p:grpSpPr>
          <p:grpSp>
            <p:nvGrpSpPr>
              <p:cNvPr id="152618" name="Group 42"/>
              <p:cNvGrpSpPr>
                <a:grpSpLocks noChangeAspect="1"/>
              </p:cNvGrpSpPr>
              <p:nvPr/>
            </p:nvGrpSpPr>
            <p:grpSpPr bwMode="auto">
              <a:xfrm>
                <a:off x="4752" y="1488"/>
                <a:ext cx="864" cy="864"/>
                <a:chOff x="4752" y="1488"/>
                <a:chExt cx="864" cy="864"/>
              </a:xfrm>
            </p:grpSpPr>
            <p:sp>
              <p:nvSpPr>
                <p:cNvPr id="152619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4752" y="1824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arrow" w="med" len="med"/>
                  <a:tailEnd type="arrow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620" name="Line 4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48" y="1776"/>
                  <a:ext cx="43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621" name="Line 4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184" y="1776"/>
                  <a:ext cx="96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622" name="Line 46"/>
                <p:cNvSpPr>
                  <a:spLocks noChangeAspect="1" noChangeShapeType="1"/>
                </p:cNvSpPr>
                <p:nvPr/>
              </p:nvSpPr>
              <p:spPr bwMode="auto">
                <a:xfrm>
                  <a:off x="4992" y="1488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2623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5297" y="1557"/>
                <a:ext cx="285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Q</a:t>
                </a:r>
              </a:p>
            </p:txBody>
          </p:sp>
          <p:sp>
            <p:nvSpPr>
              <p:cNvPr id="152624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4920" y="1223"/>
                <a:ext cx="260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P</a:t>
                </a:r>
              </a:p>
            </p:txBody>
          </p:sp>
        </p:grpSp>
        <p:graphicFrame>
          <p:nvGraphicFramePr>
            <p:cNvPr id="152625" name="Object 49"/>
            <p:cNvGraphicFramePr>
              <a:graphicFrameLocks noChangeAspect="1"/>
            </p:cNvGraphicFramePr>
            <p:nvPr/>
          </p:nvGraphicFramePr>
          <p:xfrm>
            <a:off x="4267" y="1442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33600" imgH="3962400" progId="">
                    <p:embed/>
                  </p:oleObj>
                </mc:Choice>
                <mc:Fallback>
                  <p:oleObj name="公式" r:id="rId2" imgW="2133600" imgH="3962400" progId="">
                    <p:embed/>
                    <p:pic>
                      <p:nvPicPr>
                        <p:cNvPr id="0" name="Picture 9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" y="1442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6" name="Object 50"/>
            <p:cNvGraphicFramePr>
              <a:graphicFrameLocks noChangeAspect="1"/>
            </p:cNvGraphicFramePr>
            <p:nvPr/>
          </p:nvGraphicFramePr>
          <p:xfrm>
            <a:off x="3811" y="1271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133600" imgH="3962400" progId="">
                    <p:embed/>
                  </p:oleObj>
                </mc:Choice>
                <mc:Fallback>
                  <p:oleObj name="公式" r:id="rId4" imgW="2133600" imgH="3962400" progId="">
                    <p:embed/>
                    <p:pic>
                      <p:nvPicPr>
                        <p:cNvPr id="0" name="Picture 8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1271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627" name="Object 51"/>
            <p:cNvGraphicFramePr>
              <a:graphicFrameLocks noChangeAspect="1"/>
            </p:cNvGraphicFramePr>
            <p:nvPr/>
          </p:nvGraphicFramePr>
          <p:xfrm>
            <a:off x="3986" y="1851"/>
            <a:ext cx="15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743200" imgH="3048000" progId="">
                    <p:embed/>
                  </p:oleObj>
                </mc:Choice>
                <mc:Fallback>
                  <p:oleObj name="公式" r:id="rId5" imgW="2743200" imgH="3048000" progId="">
                    <p:embed/>
                    <p:pic>
                      <p:nvPicPr>
                        <p:cNvPr id="0" name="Picture 7" descr="image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851"/>
                          <a:ext cx="151" cy="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628" name="Arc 52"/>
            <p:cNvSpPr>
              <a:spLocks noChangeAspect="1"/>
            </p:cNvSpPr>
            <p:nvPr/>
          </p:nvSpPr>
          <p:spPr bwMode="auto">
            <a:xfrm>
              <a:off x="4436" y="1541"/>
              <a:ext cx="280" cy="185"/>
            </a:xfrm>
            <a:custGeom>
              <a:avLst/>
              <a:gdLst>
                <a:gd name="G0" fmla="+- 21344 0 0"/>
                <a:gd name="G1" fmla="+- 14098 0 0"/>
                <a:gd name="G2" fmla="+- 21600 0 0"/>
                <a:gd name="T0" fmla="*/ 0 w 21344"/>
                <a:gd name="T1" fmla="*/ 10781 h 14098"/>
                <a:gd name="T2" fmla="*/ 4979 w 21344"/>
                <a:gd name="T3" fmla="*/ 0 h 14098"/>
                <a:gd name="T4" fmla="*/ 21344 w 21344"/>
                <a:gd name="T5" fmla="*/ 14098 h 1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4" h="14098" fill="none" extrusionOk="0">
                  <a:moveTo>
                    <a:pt x="0" y="10781"/>
                  </a:moveTo>
                  <a:cubicBezTo>
                    <a:pt x="620" y="6792"/>
                    <a:pt x="2344" y="3057"/>
                    <a:pt x="4979" y="0"/>
                  </a:cubicBezTo>
                </a:path>
                <a:path w="21344" h="14098" stroke="0" extrusionOk="0">
                  <a:moveTo>
                    <a:pt x="0" y="10781"/>
                  </a:moveTo>
                  <a:cubicBezTo>
                    <a:pt x="620" y="6792"/>
                    <a:pt x="2344" y="3057"/>
                    <a:pt x="4979" y="0"/>
                  </a:cubicBezTo>
                  <a:lnTo>
                    <a:pt x="21344" y="1409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29" name="Arc 53"/>
            <p:cNvSpPr>
              <a:spLocks noChangeAspect="1"/>
            </p:cNvSpPr>
            <p:nvPr/>
          </p:nvSpPr>
          <p:spPr bwMode="auto">
            <a:xfrm>
              <a:off x="3946" y="1591"/>
              <a:ext cx="146" cy="27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1111 w 11111"/>
                <a:gd name="T1" fmla="*/ 18523 h 21246"/>
                <a:gd name="T2" fmla="*/ 3897 w 11111"/>
                <a:gd name="T3" fmla="*/ 21246 h 21246"/>
                <a:gd name="T4" fmla="*/ 0 w 11111"/>
                <a:gd name="T5" fmla="*/ 0 h 2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11" h="21246" fill="none" extrusionOk="0">
                  <a:moveTo>
                    <a:pt x="11111" y="18523"/>
                  </a:moveTo>
                  <a:cubicBezTo>
                    <a:pt x="8889" y="19855"/>
                    <a:pt x="6445" y="20778"/>
                    <a:pt x="3896" y="21245"/>
                  </a:cubicBezTo>
                </a:path>
                <a:path w="11111" h="21246" stroke="0" extrusionOk="0">
                  <a:moveTo>
                    <a:pt x="11111" y="18523"/>
                  </a:moveTo>
                  <a:cubicBezTo>
                    <a:pt x="8889" y="19855"/>
                    <a:pt x="6445" y="20778"/>
                    <a:pt x="3896" y="2124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30" name="Arc 54"/>
            <p:cNvSpPr>
              <a:spLocks noChangeAspect="1"/>
            </p:cNvSpPr>
            <p:nvPr/>
          </p:nvSpPr>
          <p:spPr bwMode="auto">
            <a:xfrm>
              <a:off x="3817" y="1449"/>
              <a:ext cx="210" cy="282"/>
            </a:xfrm>
            <a:custGeom>
              <a:avLst/>
              <a:gdLst>
                <a:gd name="G0" fmla="+- 15940 0 0"/>
                <a:gd name="G1" fmla="+- 21397 0 0"/>
                <a:gd name="G2" fmla="+- 21600 0 0"/>
                <a:gd name="T0" fmla="*/ 0 w 15940"/>
                <a:gd name="T1" fmla="*/ 6820 h 21397"/>
                <a:gd name="T2" fmla="*/ 12989 w 15940"/>
                <a:gd name="T3" fmla="*/ 0 h 21397"/>
                <a:gd name="T4" fmla="*/ 15940 w 15940"/>
                <a:gd name="T5" fmla="*/ 21397 h 2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40" h="21397" fill="none" extrusionOk="0">
                  <a:moveTo>
                    <a:pt x="0" y="6820"/>
                  </a:moveTo>
                  <a:cubicBezTo>
                    <a:pt x="3401" y="3100"/>
                    <a:pt x="7996" y="688"/>
                    <a:pt x="12988" y="-1"/>
                  </a:cubicBezTo>
                </a:path>
                <a:path w="15940" h="21397" stroke="0" extrusionOk="0">
                  <a:moveTo>
                    <a:pt x="0" y="6820"/>
                  </a:moveTo>
                  <a:cubicBezTo>
                    <a:pt x="3401" y="3100"/>
                    <a:pt x="7996" y="688"/>
                    <a:pt x="12988" y="-1"/>
                  </a:cubicBezTo>
                  <a:lnTo>
                    <a:pt x="15940" y="213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31" name="Rectangle 55"/>
            <p:cNvSpPr>
              <a:spLocks noChangeAspect="1" noChangeArrowheads="1"/>
            </p:cNvSpPr>
            <p:nvPr/>
          </p:nvSpPr>
          <p:spPr bwMode="auto">
            <a:xfrm>
              <a:off x="3222" y="2115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n</a:t>
              </a:r>
              <a:r>
                <a:rPr kumimoji="1" lang="en-US" altLang="zh-CN" sz="2400" b="1" baseline="-25000"/>
                <a:t>1</a:t>
              </a:r>
            </a:p>
          </p:txBody>
        </p:sp>
      </p:grpSp>
      <p:sp>
        <p:nvSpPr>
          <p:cNvPr id="152632" name="Text Box 56"/>
          <p:cNvSpPr txBox="1">
            <a:spLocks noChangeArrowheads="1"/>
          </p:cNvSpPr>
          <p:nvPr/>
        </p:nvSpPr>
        <p:spPr bwMode="auto">
          <a:xfrm>
            <a:off x="685800" y="1828800"/>
            <a:ext cx="3886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光程差：</a:t>
            </a:r>
          </a:p>
        </p:txBody>
      </p:sp>
      <p:graphicFrame>
        <p:nvGraphicFramePr>
          <p:cNvPr id="152633" name="Object 57"/>
          <p:cNvGraphicFramePr>
            <a:graphicFrameLocks noChangeAspect="1"/>
          </p:cNvGraphicFramePr>
          <p:nvPr/>
        </p:nvGraphicFramePr>
        <p:xfrm>
          <a:off x="990600" y="2286000"/>
          <a:ext cx="3097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7185600" imgH="5181600" progId="">
                  <p:embed/>
                </p:oleObj>
              </mc:Choice>
              <mc:Fallback>
                <p:oleObj name="公式" r:id="rId7" imgW="37185600" imgH="5181600" progId="">
                  <p:embed/>
                  <p:pic>
                    <p:nvPicPr>
                      <p:cNvPr id="0" name="Picture 6" descr="image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3097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4" name="Object 58"/>
          <p:cNvGraphicFramePr>
            <a:graphicFrameLocks noChangeAspect="1"/>
          </p:cNvGraphicFramePr>
          <p:nvPr/>
        </p:nvGraphicFramePr>
        <p:xfrm>
          <a:off x="1219200" y="2819400"/>
          <a:ext cx="3351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0233600" imgH="9448800" progId="">
                  <p:embed/>
                </p:oleObj>
              </mc:Choice>
              <mc:Fallback>
                <p:oleObj name="公式" r:id="rId9" imgW="40233600" imgH="9448800" progId="">
                  <p:embed/>
                  <p:pic>
                    <p:nvPicPr>
                      <p:cNvPr id="0" name="Picture 5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3351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5" name="Object 59"/>
          <p:cNvGraphicFramePr>
            <a:graphicFrameLocks noChangeAspect="1"/>
          </p:cNvGraphicFramePr>
          <p:nvPr/>
        </p:nvGraphicFramePr>
        <p:xfrm>
          <a:off x="1219200" y="3632200"/>
          <a:ext cx="3097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7185600" imgH="9448800" progId="">
                  <p:embed/>
                </p:oleObj>
              </mc:Choice>
              <mc:Fallback>
                <p:oleObj name="公式" r:id="rId11" imgW="37185600" imgH="9448800" progId="">
                  <p:embed/>
                  <p:pic>
                    <p:nvPicPr>
                      <p:cNvPr id="0" name="Picture 4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32200"/>
                        <a:ext cx="3097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6" name="Object 60"/>
          <p:cNvGraphicFramePr>
            <a:graphicFrameLocks noChangeAspect="1"/>
          </p:cNvGraphicFramePr>
          <p:nvPr/>
        </p:nvGraphicFramePr>
        <p:xfrm>
          <a:off x="1066800" y="4648200"/>
          <a:ext cx="2259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7127200" imgH="10363200" progId="">
                  <p:embed/>
                </p:oleObj>
              </mc:Choice>
              <mc:Fallback>
                <p:oleObj name="公式" r:id="rId13" imgW="27127200" imgH="10363200" progId="">
                  <p:embed/>
                  <p:pic>
                    <p:nvPicPr>
                      <p:cNvPr id="0" name="Picture 3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22590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7" name="Object 61"/>
          <p:cNvGraphicFramePr>
            <a:graphicFrameLocks noChangeAspect="1"/>
          </p:cNvGraphicFramePr>
          <p:nvPr/>
        </p:nvGraphicFramePr>
        <p:xfrm>
          <a:off x="1066800" y="5461000"/>
          <a:ext cx="2995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5966400" imgH="9448800" progId="">
                  <p:embed/>
                </p:oleObj>
              </mc:Choice>
              <mc:Fallback>
                <p:oleObj name="公式" r:id="rId15" imgW="35966400" imgH="9448800" progId="">
                  <p:embed/>
                  <p:pic>
                    <p:nvPicPr>
                      <p:cNvPr id="0" name="Picture 2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61000"/>
                        <a:ext cx="2995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38" name="Object 62"/>
          <p:cNvGraphicFramePr>
            <a:graphicFrameLocks noChangeAspect="1"/>
          </p:cNvGraphicFramePr>
          <p:nvPr/>
        </p:nvGraphicFramePr>
        <p:xfrm>
          <a:off x="4114800" y="5575300"/>
          <a:ext cx="4111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49377600" imgH="6705600" progId="">
                  <p:embed/>
                </p:oleObj>
              </mc:Choice>
              <mc:Fallback>
                <p:oleObj name="公式" r:id="rId17" imgW="49377600" imgH="6705600" progId="">
                  <p:embed/>
                  <p:pic>
                    <p:nvPicPr>
                      <p:cNvPr id="0" name="Picture 1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75300"/>
                        <a:ext cx="41116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E1ED-83EE-419A-9D4D-E0380980F35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等倾干涉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2298700" y="1371600"/>
          <a:ext cx="4367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2425600" imgH="6705600" progId="">
                  <p:embed/>
                </p:oleObj>
              </mc:Choice>
              <mc:Fallback>
                <p:oleObj name="公式" r:id="rId2" imgW="52425600" imgH="6705600" progId="">
                  <p:embed/>
                  <p:pic>
                    <p:nvPicPr>
                      <p:cNvPr id="0" name="Picture 6" descr="image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371600"/>
                        <a:ext cx="436721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4114800" y="1981200"/>
          <a:ext cx="24114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956000" imgH="6705600" progId="">
                  <p:embed/>
                </p:oleObj>
              </mc:Choice>
              <mc:Fallback>
                <p:oleObj name="公式" r:id="rId4" imgW="28956000" imgH="6705600" progId="">
                  <p:embed/>
                  <p:pic>
                    <p:nvPicPr>
                      <p:cNvPr id="0" name="Picture 5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241141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685800" y="2590800"/>
            <a:ext cx="69119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薄膜干涉条件</a:t>
            </a:r>
            <a:r>
              <a:rPr kumimoji="1" lang="zh-CN" altLang="en-US" sz="2400" dirty="0"/>
              <a:t>（考虑到</a:t>
            </a:r>
            <a:r>
              <a:rPr kumimoji="1" lang="zh-CN" altLang="en-US" sz="2400" dirty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半波损失</a:t>
            </a:r>
            <a:r>
              <a:rPr kumimoji="1" lang="zh-CN" altLang="en-US" sz="2400" dirty="0"/>
              <a:t>）：</a:t>
            </a: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524000" y="3581400"/>
          <a:ext cx="380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720000" imgH="9448800" progId="">
                  <p:embed/>
                </p:oleObj>
              </mc:Choice>
              <mc:Fallback>
                <p:oleObj name="公式" r:id="rId6" imgW="45720000" imgH="9448800" progId="">
                  <p:embed/>
                  <p:pic>
                    <p:nvPicPr>
                      <p:cNvPr id="0" name="Picture 4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3808413" cy="787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559057"/>
              </p:ext>
            </p:extLst>
          </p:nvPr>
        </p:nvGraphicFramePr>
        <p:xfrm>
          <a:off x="6605587" y="3759200"/>
          <a:ext cx="1243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935200" imgH="4876800" progId="Equation.3">
                  <p:embed/>
                </p:oleObj>
              </mc:Choice>
              <mc:Fallback>
                <p:oleObj name="公式" r:id="rId8" imgW="14935200" imgH="4876800" progId="Equation.3">
                  <p:embed/>
                  <p:pic>
                    <p:nvPicPr>
                      <p:cNvPr id="0" name="Picture 3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7" y="3759200"/>
                        <a:ext cx="1243013" cy="406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762000" y="3124200"/>
            <a:ext cx="31686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1. </a:t>
            </a:r>
            <a:r>
              <a:rPr kumimoji="1" lang="zh-CN" altLang="en-US" sz="2400"/>
              <a:t>干涉加强：</a:t>
            </a:r>
          </a:p>
        </p:txBody>
      </p:sp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1524000" y="5384800"/>
          <a:ext cx="4646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5778400" imgH="9448800" progId="">
                  <p:embed/>
                </p:oleObj>
              </mc:Choice>
              <mc:Fallback>
                <p:oleObj name="公式" r:id="rId10" imgW="55778400" imgH="9448800" progId="">
                  <p:embed/>
                  <p:pic>
                    <p:nvPicPr>
                      <p:cNvPr id="0" name="Picture 2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84800"/>
                        <a:ext cx="4646613" cy="787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6605587" y="55626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678400" imgH="4876800" progId="">
                  <p:embed/>
                </p:oleObj>
              </mc:Choice>
              <mc:Fallback>
                <p:oleObj name="公式" r:id="rId12" imgW="17678400" imgH="4876800" progId="">
                  <p:embed/>
                  <p:pic>
                    <p:nvPicPr>
                      <p:cNvPr id="0" name="Picture 1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7" y="5562600"/>
                        <a:ext cx="1473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760413" y="4730750"/>
            <a:ext cx="29019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2. </a:t>
            </a:r>
            <a:r>
              <a:rPr kumimoji="1" lang="zh-CN" altLang="en-US" sz="2400"/>
              <a:t>干涉减弱：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26670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反射光的干涉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utoUpdateAnimBg="0"/>
      <p:bldP spid="113673" grpId="0"/>
      <p:bldP spid="1136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6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9065-378E-4039-A6C9-AECFE1F133E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3453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等倾干涉：条纹级次取决于入射角的干涉。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457200" y="11430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等倾干涉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85800" y="2667000"/>
            <a:ext cx="3276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透射光的干涉：</a:t>
            </a:r>
          </a:p>
        </p:txBody>
      </p:sp>
      <p:grpSp>
        <p:nvGrpSpPr>
          <p:cNvPr id="153606" name="Group 6"/>
          <p:cNvGrpSpPr/>
          <p:nvPr/>
        </p:nvGrpSpPr>
        <p:grpSpPr bwMode="auto">
          <a:xfrm>
            <a:off x="4648200" y="1905000"/>
            <a:ext cx="4108450" cy="3430588"/>
            <a:chOff x="2925" y="845"/>
            <a:chExt cx="2588" cy="2161"/>
          </a:xfrm>
        </p:grpSpPr>
        <p:sp>
          <p:nvSpPr>
            <p:cNvPr id="153607" name="Rectangle 7"/>
            <p:cNvSpPr>
              <a:spLocks noChangeAspect="1" noChangeArrowheads="1"/>
            </p:cNvSpPr>
            <p:nvPr/>
          </p:nvSpPr>
          <p:spPr bwMode="auto">
            <a:xfrm>
              <a:off x="3054" y="2284"/>
              <a:ext cx="2145" cy="472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FFCC"/>
                </a:solidFill>
              </a:endParaRPr>
            </a:p>
          </p:txBody>
        </p:sp>
        <p:sp>
          <p:nvSpPr>
            <p:cNvPr id="153608" name="Rectangle 8"/>
            <p:cNvSpPr>
              <a:spLocks noChangeAspect="1" noChangeArrowheads="1"/>
            </p:cNvSpPr>
            <p:nvPr/>
          </p:nvSpPr>
          <p:spPr bwMode="auto">
            <a:xfrm>
              <a:off x="3091" y="2510"/>
              <a:ext cx="116" cy="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kumimoji="1" lang="zh-CN" altLang="zh-CN" sz="2800" b="1" i="1" baseline="-25000"/>
            </a:p>
          </p:txBody>
        </p:sp>
        <p:sp>
          <p:nvSpPr>
            <p:cNvPr id="153609" name="Rectangle 9"/>
            <p:cNvSpPr>
              <a:spLocks noChangeAspect="1" noChangeArrowheads="1"/>
            </p:cNvSpPr>
            <p:nvPr/>
          </p:nvSpPr>
          <p:spPr bwMode="auto">
            <a:xfrm>
              <a:off x="3183" y="198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n</a:t>
              </a:r>
              <a:r>
                <a:rPr kumimoji="1" lang="en-US" altLang="zh-CN" sz="2400" b="1" baseline="-25000"/>
                <a:t>1</a:t>
              </a:r>
            </a:p>
          </p:txBody>
        </p:sp>
        <p:sp>
          <p:nvSpPr>
            <p:cNvPr id="153610" name="Rectangle 10"/>
            <p:cNvSpPr>
              <a:spLocks noChangeAspect="1" noChangeArrowheads="1"/>
            </p:cNvSpPr>
            <p:nvPr/>
          </p:nvSpPr>
          <p:spPr bwMode="auto">
            <a:xfrm>
              <a:off x="3183" y="2309"/>
              <a:ext cx="33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 i="1"/>
                <a:t>n</a:t>
              </a:r>
              <a:r>
                <a:rPr kumimoji="1" lang="en-US" altLang="zh-CN" sz="3200" b="1" baseline="-25000"/>
                <a:t>2</a:t>
              </a:r>
            </a:p>
          </p:txBody>
        </p:sp>
        <p:grpSp>
          <p:nvGrpSpPr>
            <p:cNvPr id="153611" name="Group 11"/>
            <p:cNvGrpSpPr>
              <a:grpSpLocks noChangeAspect="1"/>
            </p:cNvGrpSpPr>
            <p:nvPr/>
          </p:nvGrpSpPr>
          <p:grpSpPr bwMode="auto">
            <a:xfrm>
              <a:off x="5199" y="2284"/>
              <a:ext cx="314" cy="472"/>
              <a:chOff x="5280" y="2832"/>
              <a:chExt cx="351" cy="528"/>
            </a:xfrm>
          </p:grpSpPr>
          <p:grpSp>
            <p:nvGrpSpPr>
              <p:cNvPr id="153612" name="Group 12"/>
              <p:cNvGrpSpPr>
                <a:grpSpLocks noChangeAspect="1"/>
              </p:cNvGrpSpPr>
              <p:nvPr/>
            </p:nvGrpSpPr>
            <p:grpSpPr bwMode="auto">
              <a:xfrm>
                <a:off x="5280" y="2832"/>
                <a:ext cx="192" cy="528"/>
                <a:chOff x="5280" y="2832"/>
                <a:chExt cx="192" cy="528"/>
              </a:xfrm>
            </p:grpSpPr>
            <p:sp>
              <p:nvSpPr>
                <p:cNvPr id="153613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283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14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33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15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5376" y="2832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616" name="Rectangle 16"/>
              <p:cNvSpPr>
                <a:spLocks noChangeAspect="1" noChangeArrowheads="1"/>
              </p:cNvSpPr>
              <p:nvPr/>
            </p:nvSpPr>
            <p:spPr bwMode="auto">
              <a:xfrm>
                <a:off x="5376" y="2887"/>
                <a:ext cx="255" cy="36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/>
                  <a:t>d</a:t>
                </a:r>
              </a:p>
            </p:txBody>
          </p:sp>
        </p:grpSp>
        <p:grpSp>
          <p:nvGrpSpPr>
            <p:cNvPr id="153617" name="Group 17"/>
            <p:cNvGrpSpPr>
              <a:grpSpLocks noChangeAspect="1"/>
            </p:cNvGrpSpPr>
            <p:nvPr/>
          </p:nvGrpSpPr>
          <p:grpSpPr bwMode="auto">
            <a:xfrm>
              <a:off x="2925" y="1426"/>
              <a:ext cx="1030" cy="1244"/>
              <a:chOff x="2697" y="1917"/>
              <a:chExt cx="1152" cy="1392"/>
            </a:xfrm>
          </p:grpSpPr>
          <p:sp>
            <p:nvSpPr>
              <p:cNvPr id="153618" name="Line 18"/>
              <p:cNvSpPr>
                <a:spLocks noChangeAspect="1" noChangeShapeType="1"/>
              </p:cNvSpPr>
              <p:nvPr/>
            </p:nvSpPr>
            <p:spPr bwMode="auto">
              <a:xfrm>
                <a:off x="3849" y="2301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19" name="Line 19"/>
              <p:cNvSpPr>
                <a:spLocks noChangeAspect="1" noChangeShapeType="1"/>
              </p:cNvSpPr>
              <p:nvPr/>
            </p:nvSpPr>
            <p:spPr bwMode="auto">
              <a:xfrm>
                <a:off x="2697" y="1917"/>
                <a:ext cx="1152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20" name="Line 20"/>
              <p:cNvSpPr>
                <a:spLocks noChangeAspect="1" noChangeShapeType="1"/>
              </p:cNvSpPr>
              <p:nvPr/>
            </p:nvSpPr>
            <p:spPr bwMode="auto">
              <a:xfrm>
                <a:off x="3099" y="2251"/>
                <a:ext cx="284" cy="2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621" name="Group 21"/>
            <p:cNvGrpSpPr>
              <a:grpSpLocks noChangeAspect="1"/>
            </p:cNvGrpSpPr>
            <p:nvPr/>
          </p:nvGrpSpPr>
          <p:grpSpPr bwMode="auto">
            <a:xfrm>
              <a:off x="3955" y="1468"/>
              <a:ext cx="815" cy="816"/>
              <a:chOff x="3888" y="1920"/>
              <a:chExt cx="912" cy="912"/>
            </a:xfrm>
          </p:grpSpPr>
          <p:grpSp>
            <p:nvGrpSpPr>
              <p:cNvPr id="153622" name="Group 22"/>
              <p:cNvGrpSpPr>
                <a:grpSpLocks noChangeAspect="1"/>
              </p:cNvGrpSpPr>
              <p:nvPr/>
            </p:nvGrpSpPr>
            <p:grpSpPr bwMode="auto">
              <a:xfrm>
                <a:off x="3888" y="1920"/>
                <a:ext cx="912" cy="912"/>
                <a:chOff x="3888" y="1920"/>
                <a:chExt cx="912" cy="912"/>
              </a:xfrm>
            </p:grpSpPr>
            <p:sp>
              <p:nvSpPr>
                <p:cNvPr id="153623" name="Line 2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88" y="1920"/>
                  <a:ext cx="912" cy="9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24" name="Line 2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224" y="2352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625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4368" y="1952"/>
                <a:ext cx="237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/>
                  <a:t>1</a:t>
                </a:r>
              </a:p>
            </p:txBody>
          </p:sp>
        </p:grpSp>
        <p:sp>
          <p:nvSpPr>
            <p:cNvPr id="153626" name="Line 26"/>
            <p:cNvSpPr>
              <a:spLocks noChangeAspect="1" noChangeShapeType="1"/>
            </p:cNvSpPr>
            <p:nvPr/>
          </p:nvSpPr>
          <p:spPr bwMode="auto">
            <a:xfrm flipV="1">
              <a:off x="4584" y="1764"/>
              <a:ext cx="515" cy="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27" name="Line 27"/>
            <p:cNvSpPr>
              <a:spLocks noChangeAspect="1" noChangeShapeType="1"/>
            </p:cNvSpPr>
            <p:nvPr/>
          </p:nvSpPr>
          <p:spPr bwMode="auto">
            <a:xfrm flipV="1">
              <a:off x="4756" y="1979"/>
              <a:ext cx="128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28" name="Line 28"/>
            <p:cNvSpPr>
              <a:spLocks noChangeAspect="1" noChangeShapeType="1"/>
            </p:cNvSpPr>
            <p:nvPr/>
          </p:nvSpPr>
          <p:spPr bwMode="auto">
            <a:xfrm>
              <a:off x="3941" y="2279"/>
              <a:ext cx="343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29" name="Line 29"/>
            <p:cNvSpPr>
              <a:spLocks noChangeAspect="1" noChangeShapeType="1"/>
            </p:cNvSpPr>
            <p:nvPr/>
          </p:nvSpPr>
          <p:spPr bwMode="auto">
            <a:xfrm>
              <a:off x="4034" y="2408"/>
              <a:ext cx="129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30" name="Line 30"/>
            <p:cNvSpPr>
              <a:spLocks noChangeAspect="1" noChangeShapeType="1"/>
            </p:cNvSpPr>
            <p:nvPr/>
          </p:nvSpPr>
          <p:spPr bwMode="auto">
            <a:xfrm flipV="1">
              <a:off x="4284" y="2279"/>
              <a:ext cx="300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31" name="Line 31"/>
            <p:cNvSpPr>
              <a:spLocks noChangeAspect="1" noChangeShapeType="1"/>
            </p:cNvSpPr>
            <p:nvPr/>
          </p:nvSpPr>
          <p:spPr bwMode="auto">
            <a:xfrm flipV="1">
              <a:off x="4417" y="2408"/>
              <a:ext cx="82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32" name="Rectangle 32"/>
            <p:cNvSpPr>
              <a:spLocks noChangeAspect="1" noChangeArrowheads="1"/>
            </p:cNvSpPr>
            <p:nvPr/>
          </p:nvSpPr>
          <p:spPr bwMode="auto">
            <a:xfrm>
              <a:off x="4928" y="187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/>
                <a:t>2</a:t>
              </a:r>
            </a:p>
          </p:txBody>
        </p:sp>
        <p:sp>
          <p:nvSpPr>
            <p:cNvPr id="153633" name="Rectangle 33"/>
            <p:cNvSpPr>
              <a:spLocks noChangeAspect="1" noChangeArrowheads="1"/>
            </p:cNvSpPr>
            <p:nvPr/>
          </p:nvSpPr>
          <p:spPr bwMode="auto">
            <a:xfrm>
              <a:off x="3773" y="222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A</a:t>
              </a:r>
            </a:p>
          </p:txBody>
        </p:sp>
        <p:sp>
          <p:nvSpPr>
            <p:cNvPr id="153634" name="Rectangle 34"/>
            <p:cNvSpPr>
              <a:spLocks noChangeAspect="1" noChangeArrowheads="1"/>
            </p:cNvSpPr>
            <p:nvPr/>
          </p:nvSpPr>
          <p:spPr bwMode="auto">
            <a:xfrm>
              <a:off x="4142" y="2697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B</a:t>
              </a:r>
            </a:p>
          </p:txBody>
        </p:sp>
        <p:sp>
          <p:nvSpPr>
            <p:cNvPr id="153635" name="Rectangle 35"/>
            <p:cNvSpPr>
              <a:spLocks noChangeAspect="1" noChangeArrowheads="1"/>
            </p:cNvSpPr>
            <p:nvPr/>
          </p:nvSpPr>
          <p:spPr bwMode="auto">
            <a:xfrm>
              <a:off x="4452" y="227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C</a:t>
              </a:r>
            </a:p>
          </p:txBody>
        </p:sp>
        <p:grpSp>
          <p:nvGrpSpPr>
            <p:cNvPr id="153636" name="Group 36"/>
            <p:cNvGrpSpPr>
              <a:grpSpLocks noChangeAspect="1"/>
            </p:cNvGrpSpPr>
            <p:nvPr/>
          </p:nvGrpSpPr>
          <p:grpSpPr bwMode="auto">
            <a:xfrm>
              <a:off x="4084" y="1755"/>
              <a:ext cx="514" cy="529"/>
              <a:chOff x="4032" y="2240"/>
              <a:chExt cx="576" cy="592"/>
            </a:xfrm>
          </p:grpSpPr>
          <p:sp>
            <p:nvSpPr>
              <p:cNvPr id="153637" name="Line 3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272" y="2496"/>
                <a:ext cx="33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3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4032" y="2240"/>
                <a:ext cx="285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D</a:t>
                </a:r>
              </a:p>
            </p:txBody>
          </p:sp>
        </p:grpSp>
        <p:grpSp>
          <p:nvGrpSpPr>
            <p:cNvPr id="153639" name="Group 39"/>
            <p:cNvGrpSpPr>
              <a:grpSpLocks noChangeAspect="1"/>
            </p:cNvGrpSpPr>
            <p:nvPr/>
          </p:nvGrpSpPr>
          <p:grpSpPr bwMode="auto">
            <a:xfrm>
              <a:off x="4727" y="845"/>
              <a:ext cx="773" cy="1010"/>
              <a:chOff x="4752" y="1223"/>
              <a:chExt cx="864" cy="1129"/>
            </a:xfrm>
          </p:grpSpPr>
          <p:grpSp>
            <p:nvGrpSpPr>
              <p:cNvPr id="153640" name="Group 40"/>
              <p:cNvGrpSpPr>
                <a:grpSpLocks noChangeAspect="1"/>
              </p:cNvGrpSpPr>
              <p:nvPr/>
            </p:nvGrpSpPr>
            <p:grpSpPr bwMode="auto">
              <a:xfrm>
                <a:off x="4752" y="1488"/>
                <a:ext cx="864" cy="864"/>
                <a:chOff x="4752" y="1488"/>
                <a:chExt cx="864" cy="864"/>
              </a:xfrm>
            </p:grpSpPr>
            <p:sp>
              <p:nvSpPr>
                <p:cNvPr id="153641" name="Line 41"/>
                <p:cNvSpPr>
                  <a:spLocks noChangeAspect="1" noChangeShapeType="1"/>
                </p:cNvSpPr>
                <p:nvPr/>
              </p:nvSpPr>
              <p:spPr bwMode="auto">
                <a:xfrm>
                  <a:off x="4752" y="1824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arrow" w="med" len="med"/>
                  <a:tailEnd type="arrow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42" name="Line 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48" y="1776"/>
                  <a:ext cx="43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43" name="Line 4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184" y="1776"/>
                  <a:ext cx="96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44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4992" y="1488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645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5297" y="1557"/>
                <a:ext cx="285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Q</a:t>
                </a:r>
              </a:p>
            </p:txBody>
          </p:sp>
          <p:sp>
            <p:nvSpPr>
              <p:cNvPr id="153646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4920" y="1223"/>
                <a:ext cx="260" cy="3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P</a:t>
                </a:r>
              </a:p>
            </p:txBody>
          </p:sp>
        </p:grpSp>
        <p:graphicFrame>
          <p:nvGraphicFramePr>
            <p:cNvPr id="153647" name="Object 47"/>
            <p:cNvGraphicFramePr>
              <a:graphicFrameLocks noChangeAspect="1"/>
            </p:cNvGraphicFramePr>
            <p:nvPr/>
          </p:nvGraphicFramePr>
          <p:xfrm>
            <a:off x="4261" y="2084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33600" imgH="3962400" progId="">
                    <p:embed/>
                  </p:oleObj>
                </mc:Choice>
                <mc:Fallback>
                  <p:oleObj name="公式" r:id="rId2" imgW="2133600" imgH="3962400" progId="">
                    <p:embed/>
                    <p:pic>
                      <p:nvPicPr>
                        <p:cNvPr id="0" name="Picture 5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2084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8" name="Object 48"/>
            <p:cNvGraphicFramePr>
              <a:graphicFrameLocks noChangeAspect="1"/>
            </p:cNvGraphicFramePr>
            <p:nvPr/>
          </p:nvGraphicFramePr>
          <p:xfrm>
            <a:off x="3765" y="1874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133600" imgH="3962400" progId="">
                    <p:embed/>
                  </p:oleObj>
                </mc:Choice>
                <mc:Fallback>
                  <p:oleObj name="公式" r:id="rId4" imgW="2133600" imgH="3962400" progId="">
                    <p:embed/>
                    <p:pic>
                      <p:nvPicPr>
                        <p:cNvPr id="0" name="Picture 4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874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9" name="Object 49"/>
            <p:cNvGraphicFramePr>
              <a:graphicFrameLocks noChangeAspect="1"/>
            </p:cNvGraphicFramePr>
            <p:nvPr/>
          </p:nvGraphicFramePr>
          <p:xfrm>
            <a:off x="3940" y="2454"/>
            <a:ext cx="15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743200" imgH="3048000" progId="">
                    <p:embed/>
                  </p:oleObj>
                </mc:Choice>
                <mc:Fallback>
                  <p:oleObj name="公式" r:id="rId5" imgW="2743200" imgH="3048000" progId="">
                    <p:embed/>
                    <p:pic>
                      <p:nvPicPr>
                        <p:cNvPr id="0" name="Picture 3" descr="image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2454"/>
                          <a:ext cx="151" cy="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50" name="Arc 50"/>
            <p:cNvSpPr>
              <a:spLocks noChangeAspect="1"/>
            </p:cNvSpPr>
            <p:nvPr/>
          </p:nvSpPr>
          <p:spPr bwMode="auto">
            <a:xfrm>
              <a:off x="4390" y="2144"/>
              <a:ext cx="280" cy="185"/>
            </a:xfrm>
            <a:custGeom>
              <a:avLst/>
              <a:gdLst>
                <a:gd name="G0" fmla="+- 21344 0 0"/>
                <a:gd name="G1" fmla="+- 14098 0 0"/>
                <a:gd name="G2" fmla="+- 21600 0 0"/>
                <a:gd name="T0" fmla="*/ 0 w 21344"/>
                <a:gd name="T1" fmla="*/ 10781 h 14098"/>
                <a:gd name="T2" fmla="*/ 4979 w 21344"/>
                <a:gd name="T3" fmla="*/ 0 h 14098"/>
                <a:gd name="T4" fmla="*/ 21344 w 21344"/>
                <a:gd name="T5" fmla="*/ 14098 h 1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4" h="14098" fill="none" extrusionOk="0">
                  <a:moveTo>
                    <a:pt x="0" y="10781"/>
                  </a:moveTo>
                  <a:cubicBezTo>
                    <a:pt x="620" y="6792"/>
                    <a:pt x="2344" y="3057"/>
                    <a:pt x="4979" y="0"/>
                  </a:cubicBezTo>
                </a:path>
                <a:path w="21344" h="14098" stroke="0" extrusionOk="0">
                  <a:moveTo>
                    <a:pt x="0" y="10781"/>
                  </a:moveTo>
                  <a:cubicBezTo>
                    <a:pt x="620" y="6792"/>
                    <a:pt x="2344" y="3057"/>
                    <a:pt x="4979" y="0"/>
                  </a:cubicBezTo>
                  <a:lnTo>
                    <a:pt x="21344" y="1409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1" name="Arc 51"/>
            <p:cNvSpPr>
              <a:spLocks noChangeAspect="1"/>
            </p:cNvSpPr>
            <p:nvPr/>
          </p:nvSpPr>
          <p:spPr bwMode="auto">
            <a:xfrm>
              <a:off x="3900" y="2194"/>
              <a:ext cx="146" cy="27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1111 w 11111"/>
                <a:gd name="T1" fmla="*/ 18523 h 21246"/>
                <a:gd name="T2" fmla="*/ 3897 w 11111"/>
                <a:gd name="T3" fmla="*/ 21246 h 21246"/>
                <a:gd name="T4" fmla="*/ 0 w 11111"/>
                <a:gd name="T5" fmla="*/ 0 h 2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11" h="21246" fill="none" extrusionOk="0">
                  <a:moveTo>
                    <a:pt x="11111" y="18523"/>
                  </a:moveTo>
                  <a:cubicBezTo>
                    <a:pt x="8889" y="19855"/>
                    <a:pt x="6445" y="20778"/>
                    <a:pt x="3896" y="21245"/>
                  </a:cubicBezTo>
                </a:path>
                <a:path w="11111" h="21246" stroke="0" extrusionOk="0">
                  <a:moveTo>
                    <a:pt x="11111" y="18523"/>
                  </a:moveTo>
                  <a:cubicBezTo>
                    <a:pt x="8889" y="19855"/>
                    <a:pt x="6445" y="20778"/>
                    <a:pt x="3896" y="2124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2" name="Arc 52"/>
            <p:cNvSpPr>
              <a:spLocks noChangeAspect="1"/>
            </p:cNvSpPr>
            <p:nvPr/>
          </p:nvSpPr>
          <p:spPr bwMode="auto">
            <a:xfrm>
              <a:off x="3771" y="2052"/>
              <a:ext cx="210" cy="282"/>
            </a:xfrm>
            <a:custGeom>
              <a:avLst/>
              <a:gdLst>
                <a:gd name="G0" fmla="+- 15940 0 0"/>
                <a:gd name="G1" fmla="+- 21397 0 0"/>
                <a:gd name="G2" fmla="+- 21600 0 0"/>
                <a:gd name="T0" fmla="*/ 0 w 15940"/>
                <a:gd name="T1" fmla="*/ 6820 h 21397"/>
                <a:gd name="T2" fmla="*/ 12989 w 15940"/>
                <a:gd name="T3" fmla="*/ 0 h 21397"/>
                <a:gd name="T4" fmla="*/ 15940 w 15940"/>
                <a:gd name="T5" fmla="*/ 21397 h 2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40" h="21397" fill="none" extrusionOk="0">
                  <a:moveTo>
                    <a:pt x="0" y="6820"/>
                  </a:moveTo>
                  <a:cubicBezTo>
                    <a:pt x="3401" y="3100"/>
                    <a:pt x="7996" y="688"/>
                    <a:pt x="12988" y="-1"/>
                  </a:cubicBezTo>
                </a:path>
                <a:path w="15940" h="21397" stroke="0" extrusionOk="0">
                  <a:moveTo>
                    <a:pt x="0" y="6820"/>
                  </a:moveTo>
                  <a:cubicBezTo>
                    <a:pt x="3401" y="3100"/>
                    <a:pt x="7996" y="688"/>
                    <a:pt x="12988" y="-1"/>
                  </a:cubicBezTo>
                  <a:lnTo>
                    <a:pt x="15940" y="213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3" name="Rectangle 53"/>
            <p:cNvSpPr>
              <a:spLocks noChangeAspect="1" noChangeArrowheads="1"/>
            </p:cNvSpPr>
            <p:nvPr/>
          </p:nvSpPr>
          <p:spPr bwMode="auto">
            <a:xfrm>
              <a:off x="3176" y="271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/>
                <a:t>n</a:t>
              </a:r>
              <a:r>
                <a:rPr kumimoji="1" lang="en-US" altLang="zh-CN" sz="2400" b="1" baseline="-25000"/>
                <a:t>1</a:t>
              </a:r>
            </a:p>
          </p:txBody>
        </p:sp>
      </p:grpSp>
      <p:grpSp>
        <p:nvGrpSpPr>
          <p:cNvPr id="153654" name="Group 54"/>
          <p:cNvGrpSpPr/>
          <p:nvPr/>
        </p:nvGrpSpPr>
        <p:grpSpPr bwMode="auto">
          <a:xfrm>
            <a:off x="6800850" y="4164013"/>
            <a:ext cx="1779588" cy="1779587"/>
            <a:chOff x="4284" y="2280"/>
            <a:chExt cx="1121" cy="1121"/>
          </a:xfrm>
        </p:grpSpPr>
        <p:sp>
          <p:nvSpPr>
            <p:cNvPr id="153655" name="Line 55"/>
            <p:cNvSpPr>
              <a:spLocks noChangeAspect="1" noChangeShapeType="1"/>
            </p:cNvSpPr>
            <p:nvPr/>
          </p:nvSpPr>
          <p:spPr bwMode="auto">
            <a:xfrm>
              <a:off x="4284" y="2752"/>
              <a:ext cx="643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56" name="Line 56"/>
            <p:cNvSpPr>
              <a:spLocks noChangeAspect="1" noChangeShapeType="1"/>
            </p:cNvSpPr>
            <p:nvPr/>
          </p:nvSpPr>
          <p:spPr bwMode="auto">
            <a:xfrm>
              <a:off x="4499" y="2909"/>
              <a:ext cx="144" cy="1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657" name="Group 57"/>
            <p:cNvGrpSpPr/>
            <p:nvPr/>
          </p:nvGrpSpPr>
          <p:grpSpPr bwMode="auto">
            <a:xfrm>
              <a:off x="4513" y="2280"/>
              <a:ext cx="892" cy="1121"/>
              <a:chOff x="4513" y="2280"/>
              <a:chExt cx="892" cy="1121"/>
            </a:xfrm>
          </p:grpSpPr>
          <p:sp>
            <p:nvSpPr>
              <p:cNvPr id="153658" name="Line 58"/>
              <p:cNvSpPr>
                <a:spLocks noChangeShapeType="1"/>
              </p:cNvSpPr>
              <p:nvPr/>
            </p:nvSpPr>
            <p:spPr bwMode="auto">
              <a:xfrm>
                <a:off x="4588" y="2280"/>
                <a:ext cx="288" cy="47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59" name="Line 59"/>
              <p:cNvSpPr>
                <a:spLocks noChangeShapeType="1"/>
              </p:cNvSpPr>
              <p:nvPr/>
            </p:nvSpPr>
            <p:spPr bwMode="auto">
              <a:xfrm flipH="1">
                <a:off x="4682" y="2750"/>
                <a:ext cx="207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0" name="Line 60"/>
              <p:cNvSpPr>
                <a:spLocks noChangeShapeType="1"/>
              </p:cNvSpPr>
              <p:nvPr/>
            </p:nvSpPr>
            <p:spPr bwMode="auto">
              <a:xfrm>
                <a:off x="4876" y="2750"/>
                <a:ext cx="33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61" name="Rectangle 61"/>
              <p:cNvSpPr>
                <a:spLocks noChangeArrowheads="1"/>
              </p:cNvSpPr>
              <p:nvPr/>
            </p:nvSpPr>
            <p:spPr bwMode="auto">
              <a:xfrm>
                <a:off x="4740" y="3113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/>
                  <a:t>3</a:t>
                </a:r>
              </a:p>
            </p:txBody>
          </p:sp>
          <p:sp>
            <p:nvSpPr>
              <p:cNvPr id="153662" name="Rectangle 62"/>
              <p:cNvSpPr>
                <a:spLocks noChangeArrowheads="1"/>
              </p:cNvSpPr>
              <p:nvPr/>
            </p:nvSpPr>
            <p:spPr bwMode="auto">
              <a:xfrm>
                <a:off x="5193" y="284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/>
                  <a:t>4</a:t>
                </a:r>
              </a:p>
            </p:txBody>
          </p:sp>
          <p:sp>
            <p:nvSpPr>
              <p:cNvPr id="153663" name="Rectangle 63"/>
              <p:cNvSpPr>
                <a:spLocks noChangeArrowheads="1"/>
              </p:cNvSpPr>
              <p:nvPr/>
            </p:nvSpPr>
            <p:spPr bwMode="auto">
              <a:xfrm>
                <a:off x="4812" y="252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G</a:t>
                </a:r>
              </a:p>
            </p:txBody>
          </p:sp>
          <p:sp>
            <p:nvSpPr>
              <p:cNvPr id="153664" name="Rectangle 64"/>
              <p:cNvSpPr>
                <a:spLocks noChangeArrowheads="1"/>
              </p:cNvSpPr>
              <p:nvPr/>
            </p:nvSpPr>
            <p:spPr bwMode="auto">
              <a:xfrm>
                <a:off x="4513" y="3022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i="1"/>
                  <a:t>F</a:t>
                </a:r>
                <a:endParaRPr kumimoji="1" lang="en-US" altLang="zh-CN" sz="2400" b="1"/>
              </a:p>
            </p:txBody>
          </p:sp>
        </p:grpSp>
      </p:grpSp>
      <p:graphicFrame>
        <p:nvGraphicFramePr>
          <p:cNvPr id="153665" name="Object 65"/>
          <p:cNvGraphicFramePr>
            <a:graphicFrameLocks noChangeAspect="1"/>
          </p:cNvGraphicFramePr>
          <p:nvPr/>
        </p:nvGraphicFramePr>
        <p:xfrm>
          <a:off x="1093788" y="3505200"/>
          <a:ext cx="26654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004000" imgH="12192000" progId="">
                  <p:embed/>
                </p:oleObj>
              </mc:Choice>
              <mc:Fallback>
                <p:oleObj name="公式" r:id="rId7" imgW="32004000" imgH="12192000" progId="">
                  <p:embed/>
                  <p:pic>
                    <p:nvPicPr>
                      <p:cNvPr id="0" name="Picture 2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505200"/>
                        <a:ext cx="2665412" cy="1016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6" name="Object 66"/>
          <p:cNvGraphicFramePr>
            <a:graphicFrameLocks noChangeAspect="1"/>
          </p:cNvGraphicFramePr>
          <p:nvPr/>
        </p:nvGraphicFramePr>
        <p:xfrm>
          <a:off x="1093788" y="4800600"/>
          <a:ext cx="31734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8100000" imgH="16459200" progId="">
                  <p:embed/>
                </p:oleObj>
              </mc:Choice>
              <mc:Fallback>
                <p:oleObj name="公式" r:id="rId9" imgW="38100000" imgH="16459200" progId="">
                  <p:embed/>
                  <p:pic>
                    <p:nvPicPr>
                      <p:cNvPr id="0" name="Picture 1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800600"/>
                        <a:ext cx="3173412" cy="13716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CB79-8012-4D1C-9225-692E3AAFA8D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208963" cy="15544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13.5  </a:t>
            </a:r>
            <a:r>
              <a:rPr kumimoji="1" lang="zh-CN" altLang="en-US" sz="2400" dirty="0"/>
              <a:t>用波长为</a:t>
            </a:r>
            <a:r>
              <a:rPr kumimoji="1" lang="en-US" altLang="zh-CN" sz="2400" dirty="0"/>
              <a:t>550nm</a:t>
            </a:r>
            <a:r>
              <a:rPr kumimoji="1" lang="zh-CN" altLang="en-US" sz="2400" dirty="0"/>
              <a:t>的黄绿光照射到一肥皂膜上，沿与膜面成</a:t>
            </a:r>
            <a:r>
              <a:rPr kumimoji="1" lang="en-US" altLang="zh-CN" sz="2400" dirty="0"/>
              <a:t>60°</a:t>
            </a:r>
            <a:r>
              <a:rPr kumimoji="1" lang="zh-CN" altLang="en-US" sz="2400" dirty="0"/>
              <a:t>角的方向观察到膜面最亮。已知肥皂膜折射率为</a:t>
            </a:r>
            <a:r>
              <a:rPr kumimoji="1" lang="en-US" altLang="zh-CN" sz="2400" dirty="0"/>
              <a:t>1.33</a:t>
            </a:r>
            <a:r>
              <a:rPr kumimoji="1" lang="zh-CN" altLang="en-US" sz="2400" dirty="0"/>
              <a:t>，求此膜至少是多厚？若改为垂直观察，求能够使此膜最亮的光波长。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685800" y="2819400"/>
            <a:ext cx="9366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pSp>
        <p:nvGrpSpPr>
          <p:cNvPr id="160786" name="Group 18"/>
          <p:cNvGrpSpPr/>
          <p:nvPr/>
        </p:nvGrpSpPr>
        <p:grpSpPr bwMode="auto">
          <a:xfrm>
            <a:off x="6248400" y="2819400"/>
            <a:ext cx="2303463" cy="2592388"/>
            <a:chOff x="3606" y="1752"/>
            <a:chExt cx="1451" cy="1633"/>
          </a:xfrm>
        </p:grpSpPr>
        <p:sp>
          <p:nvSpPr>
            <p:cNvPr id="160787" name="Rectangle 19"/>
            <p:cNvSpPr>
              <a:spLocks noChangeArrowheads="1"/>
            </p:cNvSpPr>
            <p:nvPr/>
          </p:nvSpPr>
          <p:spPr bwMode="auto">
            <a:xfrm>
              <a:off x="3606" y="1752"/>
              <a:ext cx="1451" cy="16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0788" name="Group 20"/>
            <p:cNvGrpSpPr>
              <a:grpSpLocks noChangeAspect="1"/>
            </p:cNvGrpSpPr>
            <p:nvPr/>
          </p:nvGrpSpPr>
          <p:grpSpPr bwMode="auto">
            <a:xfrm>
              <a:off x="3742" y="1842"/>
              <a:ext cx="1229" cy="1391"/>
              <a:chOff x="1980" y="1430"/>
              <a:chExt cx="2068" cy="2340"/>
            </a:xfrm>
          </p:grpSpPr>
          <p:sp>
            <p:nvSpPr>
              <p:cNvPr id="160789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980" y="3146"/>
                <a:ext cx="2010" cy="624"/>
              </a:xfrm>
              <a:prstGeom prst="rect">
                <a:avLst/>
              </a:prstGeom>
              <a:gradFill rotWithShape="0">
                <a:gsLst>
                  <a:gs pos="0">
                    <a:srgbClr val="CCECFF">
                      <a:gamma/>
                      <a:tint val="46667"/>
                      <a:invGamma/>
                    </a:srgbClr>
                  </a:gs>
                  <a:gs pos="50000">
                    <a:srgbClr val="CCECFF"/>
                  </a:gs>
                  <a:gs pos="100000">
                    <a:srgbClr val="CCECFF">
                      <a:gamma/>
                      <a:tint val="46667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CCEC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790" name="Line 22"/>
              <p:cNvSpPr>
                <a:spLocks noChangeAspect="1" noChangeShapeType="1"/>
              </p:cNvSpPr>
              <p:nvPr/>
            </p:nvSpPr>
            <p:spPr bwMode="auto">
              <a:xfrm>
                <a:off x="2880" y="252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60791" name="Picture 23" descr="薄膜干涉-9-1-1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DEDEDE"/>
                  </a:clrFrom>
                  <a:clrTo>
                    <a:srgbClr val="DEDEDE">
                      <a:alpha val="0"/>
                    </a:srgbClr>
                  </a:clrTo>
                </a:clrChange>
              </a:blip>
              <a:srcRect l="57611" r="12798" b="67896"/>
              <a:stretch>
                <a:fillRect/>
              </a:stretch>
            </p:blipFill>
            <p:spPr bwMode="auto">
              <a:xfrm>
                <a:off x="2880" y="1430"/>
                <a:ext cx="1168" cy="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0792" name="Freeform 24"/>
              <p:cNvSpPr>
                <a:spLocks noChangeAspect="1"/>
              </p:cNvSpPr>
              <p:nvPr/>
            </p:nvSpPr>
            <p:spPr bwMode="auto">
              <a:xfrm>
                <a:off x="2340" y="2210"/>
                <a:ext cx="1080" cy="9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0" y="936"/>
                  </a:cxn>
                  <a:cxn ang="0">
                    <a:pos x="1080" y="156"/>
                  </a:cxn>
                </a:cxnLst>
                <a:rect l="0" t="0" r="r" b="b"/>
                <a:pathLst>
                  <a:path w="1080" h="936">
                    <a:moveTo>
                      <a:pt x="0" y="0"/>
                    </a:moveTo>
                    <a:lnTo>
                      <a:pt x="540" y="936"/>
                    </a:lnTo>
                    <a:lnTo>
                      <a:pt x="1080" y="156"/>
                    </a:lnTo>
                  </a:path>
                </a:pathLst>
              </a:custGeom>
              <a:noFill/>
              <a:ln w="12700" cmpd="sng">
                <a:solidFill>
                  <a:srgbClr val="0000FF"/>
                </a:solidFill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793" name="Freeform 25"/>
              <p:cNvSpPr>
                <a:spLocks noChangeAspect="1"/>
              </p:cNvSpPr>
              <p:nvPr/>
            </p:nvSpPr>
            <p:spPr bwMode="auto">
              <a:xfrm>
                <a:off x="2880" y="2510"/>
                <a:ext cx="780" cy="1260"/>
              </a:xfrm>
              <a:custGeom>
                <a:avLst/>
                <a:gdLst/>
                <a:ahLst/>
                <a:cxnLst>
                  <a:cxn ang="0">
                    <a:pos x="0" y="636"/>
                  </a:cxn>
                  <a:cxn ang="0">
                    <a:pos x="180" y="1260"/>
                  </a:cxn>
                  <a:cxn ang="0">
                    <a:pos x="360" y="636"/>
                  </a:cxn>
                  <a:cxn ang="0">
                    <a:pos x="780" y="0"/>
                  </a:cxn>
                </a:cxnLst>
                <a:rect l="0" t="0" r="r" b="b"/>
                <a:pathLst>
                  <a:path w="780" h="1260">
                    <a:moveTo>
                      <a:pt x="0" y="636"/>
                    </a:moveTo>
                    <a:lnTo>
                      <a:pt x="180" y="1260"/>
                    </a:lnTo>
                    <a:lnTo>
                      <a:pt x="360" y="636"/>
                    </a:lnTo>
                    <a:lnTo>
                      <a:pt x="780" y="0"/>
                    </a:lnTo>
                  </a:path>
                </a:pathLst>
              </a:custGeom>
              <a:noFill/>
              <a:ln w="12700" cmpd="sng">
                <a:solidFill>
                  <a:srgbClr val="0000FF"/>
                </a:solidFill>
                <a:round/>
                <a:headEnd type="none" w="med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794" name="Line 26"/>
              <p:cNvSpPr>
                <a:spLocks noChangeAspect="1" noChangeShapeType="1"/>
              </p:cNvSpPr>
              <p:nvPr/>
            </p:nvSpPr>
            <p:spPr bwMode="auto">
              <a:xfrm>
                <a:off x="2340" y="2207"/>
                <a:ext cx="360" cy="624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0795" name="Object 27"/>
              <p:cNvGraphicFramePr>
                <a:graphicFrameLocks noChangeAspect="1"/>
              </p:cNvGraphicFramePr>
              <p:nvPr/>
            </p:nvGraphicFramePr>
            <p:xfrm>
              <a:off x="3690" y="3341"/>
              <a:ext cx="20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3352800" imgH="4267200" progId="">
                      <p:embed/>
                    </p:oleObj>
                  </mc:Choice>
                  <mc:Fallback>
                    <p:oleObj name="公式" r:id="rId3" imgW="3352800" imgH="4267200" progId="">
                      <p:embed/>
                      <p:pic>
                        <p:nvPicPr>
                          <p:cNvPr id="0" name="Picture 5" descr="image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0" y="3341"/>
                            <a:ext cx="200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0796" name="Line 28"/>
              <p:cNvSpPr>
                <a:spLocks noChangeAspect="1" noChangeShapeType="1"/>
              </p:cNvSpPr>
              <p:nvPr/>
            </p:nvSpPr>
            <p:spPr bwMode="auto">
              <a:xfrm>
                <a:off x="3600" y="3146"/>
                <a:ext cx="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arrow" w="lg" len="lg"/>
                <a:tailEnd type="arrow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0797" name="Object 29"/>
              <p:cNvGraphicFramePr>
                <a:graphicFrameLocks noChangeAspect="1"/>
              </p:cNvGraphicFramePr>
              <p:nvPr/>
            </p:nvGraphicFramePr>
            <p:xfrm>
              <a:off x="3330" y="2909"/>
              <a:ext cx="36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6096000" imgH="4267200" progId="">
                      <p:embed/>
                    </p:oleObj>
                  </mc:Choice>
                  <mc:Fallback>
                    <p:oleObj name="公式" r:id="rId5" imgW="6096000" imgH="4267200" progId="">
                      <p:embed/>
                      <p:pic>
                        <p:nvPicPr>
                          <p:cNvPr id="0" name="Picture 4" descr="image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0" y="2909"/>
                            <a:ext cx="360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0798" name="Text Box 30"/>
          <p:cNvSpPr txBox="1">
            <a:spLocks noChangeArrowheads="1"/>
          </p:cNvSpPr>
          <p:nvPr/>
        </p:nvSpPr>
        <p:spPr bwMode="auto">
          <a:xfrm>
            <a:off x="1371600" y="2895600"/>
            <a:ext cx="48006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空气折射率</a:t>
            </a:r>
            <a:r>
              <a:rPr kumimoji="1" lang="en-US" altLang="zh-CN" sz="2400" dirty="0"/>
              <a:t>n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 ≈ 1</a:t>
            </a:r>
            <a:r>
              <a:rPr kumimoji="1" lang="zh-CN" altLang="en-US" sz="2400" dirty="0"/>
              <a:t>，肥皂膜折射率</a:t>
            </a:r>
            <a:r>
              <a:rPr kumimoji="1" lang="en-US" altLang="zh-CN" sz="2400" dirty="0"/>
              <a:t>n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 = 1.33</a:t>
            </a:r>
            <a:r>
              <a:rPr kumimoji="1" lang="zh-CN" altLang="en-US" sz="2400" dirty="0"/>
              <a:t>。</a:t>
            </a:r>
            <a:r>
              <a:rPr kumimoji="1" lang="en-US" altLang="zh-CN" sz="2400" i="1" dirty="0" err="1"/>
              <a:t>i</a:t>
            </a:r>
            <a:r>
              <a:rPr kumimoji="1" lang="en-US" altLang="zh-CN" sz="2400" dirty="0"/>
              <a:t> = 30°</a:t>
            </a:r>
          </a:p>
        </p:txBody>
      </p:sp>
      <p:sp>
        <p:nvSpPr>
          <p:cNvPr id="160799" name="Text Box 31"/>
          <p:cNvSpPr txBox="1">
            <a:spLocks noChangeArrowheads="1"/>
          </p:cNvSpPr>
          <p:nvPr/>
        </p:nvSpPr>
        <p:spPr bwMode="auto">
          <a:xfrm>
            <a:off x="762000" y="3810000"/>
            <a:ext cx="41052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反射光</a:t>
            </a:r>
            <a:r>
              <a:rPr kumimoji="1" lang="zh-CN" altLang="en-US" sz="2400">
                <a:solidFill>
                  <a:srgbClr val="0000CC"/>
                </a:solidFill>
              </a:rPr>
              <a:t>加强</a:t>
            </a:r>
            <a:r>
              <a:rPr kumimoji="1" lang="zh-CN" altLang="en-US" sz="2400"/>
              <a:t>条件：</a:t>
            </a:r>
          </a:p>
        </p:txBody>
      </p:sp>
      <p:graphicFrame>
        <p:nvGraphicFramePr>
          <p:cNvPr id="160800" name="Object 32"/>
          <p:cNvGraphicFramePr>
            <a:graphicFrameLocks noChangeAspect="1"/>
          </p:cNvGraphicFramePr>
          <p:nvPr/>
        </p:nvGraphicFramePr>
        <p:xfrm>
          <a:off x="1219200" y="4267200"/>
          <a:ext cx="4113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9377600" imgH="9448800" progId="">
                  <p:embed/>
                </p:oleObj>
              </mc:Choice>
              <mc:Fallback>
                <p:oleObj name="公式" r:id="rId7" imgW="49377600" imgH="9448800" progId="">
                  <p:embed/>
                  <p:pic>
                    <p:nvPicPr>
                      <p:cNvPr id="0" name="Picture 3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4113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01" name="Object 33"/>
          <p:cNvGraphicFramePr>
            <a:graphicFrameLocks noChangeAspect="1"/>
          </p:cNvGraphicFramePr>
          <p:nvPr/>
        </p:nvGraphicFramePr>
        <p:xfrm>
          <a:off x="1219200" y="4953000"/>
          <a:ext cx="25384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0480000" imgH="15544800" progId="">
                  <p:embed/>
                </p:oleObj>
              </mc:Choice>
              <mc:Fallback>
                <p:oleObj name="公式" r:id="rId9" imgW="30480000" imgH="15544800" progId="">
                  <p:embed/>
                  <p:pic>
                    <p:nvPicPr>
                      <p:cNvPr id="0" name="Picture 2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253841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02" name="Object 34"/>
          <p:cNvGraphicFramePr>
            <a:graphicFrameLocks noChangeAspect="1"/>
          </p:cNvGraphicFramePr>
          <p:nvPr/>
        </p:nvGraphicFramePr>
        <p:xfrm>
          <a:off x="4953000" y="3886200"/>
          <a:ext cx="1243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935200" imgH="4876800" progId="">
                  <p:embed/>
                </p:oleObj>
              </mc:Choice>
              <mc:Fallback>
                <p:oleObj name="公式" r:id="rId11" imgW="14935200" imgH="4876800" progId="">
                  <p:embed/>
                  <p:pic>
                    <p:nvPicPr>
                      <p:cNvPr id="0" name="Picture 1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12430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8" grpId="0"/>
      <p:bldP spid="1607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薄膜干涉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06F7-0CA9-4E9B-BF0F-DA373D92487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511333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肥皂膜的最小厚度（</a:t>
            </a:r>
            <a:r>
              <a:rPr kumimoji="1" lang="en-US" altLang="zh-CN" sz="2400" i="1" dirty="0"/>
              <a:t>k</a:t>
            </a:r>
            <a:r>
              <a:rPr kumimoji="1" lang="en-US" altLang="zh-CN" sz="2400" dirty="0"/>
              <a:t> = 1</a:t>
            </a:r>
            <a:r>
              <a:rPr kumimoji="1" lang="zh-CN" altLang="en-US" sz="2400" dirty="0"/>
              <a:t>）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295400" y="1676400"/>
          <a:ext cx="2538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480000" imgH="11277600" progId="">
                  <p:embed/>
                </p:oleObj>
              </mc:Choice>
              <mc:Fallback>
                <p:oleObj name="公式" r:id="rId2" imgW="30480000" imgH="11277600" progId="">
                  <p:embed/>
                  <p:pic>
                    <p:nvPicPr>
                      <p:cNvPr id="0" name="Picture 6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25384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524000" y="2590800"/>
          <a:ext cx="4697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6388000" imgH="10972800" progId="">
                  <p:embed/>
                </p:oleObj>
              </mc:Choice>
              <mc:Fallback>
                <p:oleObj name="公式" r:id="rId4" imgW="56388000" imgH="10972800" progId="">
                  <p:embed/>
                  <p:pic>
                    <p:nvPicPr>
                      <p:cNvPr id="0" name="Picture 5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4697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685800" y="3657600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垂直入射： </a:t>
            </a: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2362200" y="3962400"/>
          <a:ext cx="2309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736800" imgH="9448800" progId="">
                  <p:embed/>
                </p:oleObj>
              </mc:Choice>
              <mc:Fallback>
                <p:oleObj name="公式" r:id="rId6" imgW="27736800" imgH="9448800" progId="">
                  <p:embed/>
                  <p:pic>
                    <p:nvPicPr>
                      <p:cNvPr id="0" name="Picture 4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2309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6019800" y="3810000"/>
          <a:ext cx="1268413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40000" imgH="14020800" progId="">
                  <p:embed/>
                </p:oleObj>
              </mc:Choice>
              <mc:Fallback>
                <p:oleObj name="公式" r:id="rId8" imgW="15240000" imgH="14020800" progId="">
                  <p:embed/>
                  <p:pic>
                    <p:nvPicPr>
                      <p:cNvPr id="0" name="Picture 3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10000"/>
                        <a:ext cx="1268413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26" name="Group 10"/>
          <p:cNvGrpSpPr/>
          <p:nvPr/>
        </p:nvGrpSpPr>
        <p:grpSpPr bwMode="auto">
          <a:xfrm>
            <a:off x="1905000" y="5105400"/>
            <a:ext cx="5559425" cy="1179513"/>
            <a:chOff x="2100" y="3203"/>
            <a:chExt cx="3502" cy="743"/>
          </a:xfrm>
        </p:grpSpPr>
        <p:grpSp>
          <p:nvGrpSpPr>
            <p:cNvPr id="162827" name="Group 11"/>
            <p:cNvGrpSpPr/>
            <p:nvPr/>
          </p:nvGrpSpPr>
          <p:grpSpPr bwMode="auto">
            <a:xfrm>
              <a:off x="2109" y="3203"/>
              <a:ext cx="3493" cy="669"/>
              <a:chOff x="2109" y="3203"/>
              <a:chExt cx="3493" cy="669"/>
            </a:xfrm>
          </p:grpSpPr>
          <p:sp>
            <p:nvSpPr>
              <p:cNvPr id="162828" name="Text Box 12"/>
              <p:cNvSpPr txBox="1">
                <a:spLocks noChangeArrowheads="1"/>
              </p:cNvSpPr>
              <p:nvPr/>
            </p:nvSpPr>
            <p:spPr bwMode="auto">
              <a:xfrm>
                <a:off x="4468" y="3584"/>
                <a:ext cx="113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/>
                  <a:t>不可见光</a:t>
                </a:r>
              </a:p>
            </p:txBody>
          </p:sp>
          <p:graphicFrame>
            <p:nvGraphicFramePr>
              <p:cNvPr id="162829" name="Object 13"/>
              <p:cNvGraphicFramePr>
                <a:graphicFrameLocks noChangeAspect="1"/>
              </p:cNvGraphicFramePr>
              <p:nvPr/>
            </p:nvGraphicFramePr>
            <p:xfrm>
              <a:off x="2109" y="3203"/>
              <a:ext cx="2177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33832800" imgH="5181600" progId="">
                      <p:embed/>
                    </p:oleObj>
                  </mc:Choice>
                  <mc:Fallback>
                    <p:oleObj name="公式" r:id="rId10" imgW="33832800" imgH="5181600" progId="">
                      <p:embed/>
                      <p:pic>
                        <p:nvPicPr>
                          <p:cNvPr id="0" name="Picture 2" descr="image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3203"/>
                            <a:ext cx="2177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2830" name="Object 14"/>
            <p:cNvGraphicFramePr>
              <a:graphicFrameLocks noChangeAspect="1"/>
            </p:cNvGraphicFramePr>
            <p:nvPr/>
          </p:nvGraphicFramePr>
          <p:xfrm>
            <a:off x="2100" y="3612"/>
            <a:ext cx="223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4747200" imgH="5181600" progId="">
                    <p:embed/>
                  </p:oleObj>
                </mc:Choice>
                <mc:Fallback>
                  <p:oleObj name="公式" r:id="rId12" imgW="34747200" imgH="5181600" progId="">
                    <p:embed/>
                    <p:pic>
                      <p:nvPicPr>
                        <p:cNvPr id="0" name="Picture 1" descr="image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3612"/>
                          <a:ext cx="2235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/>
      <p:bldP spid="1628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4962</TotalTime>
  <Words>1158</Words>
  <Application>Microsoft Office PowerPoint</Application>
  <PresentationFormat>全屏显示(4:3)</PresentationFormat>
  <Paragraphs>208</Paragraphs>
  <Slides>36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华文行楷</vt:lpstr>
      <vt:lpstr>宋体</vt:lpstr>
      <vt:lpstr>Arial</vt:lpstr>
      <vt:lpstr>Georgia</vt:lpstr>
      <vt:lpstr>Times New Roman</vt:lpstr>
      <vt:lpstr>Wingdings</vt:lpstr>
      <vt:lpstr>Wingdings 3</vt:lpstr>
      <vt:lpstr>质朴</vt:lpstr>
      <vt:lpstr>公式</vt:lpstr>
      <vt:lpstr>文档</vt:lpstr>
      <vt:lpstr>位图图像</vt:lpstr>
      <vt:lpstr>Document</vt:lpstr>
      <vt:lpstr>Equation</vt:lpstr>
      <vt:lpstr>薄透镜的等光程性</vt:lpstr>
      <vt:lpstr>PowerPoint 演示文稿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12.3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  <vt:lpstr>13.3 薄膜干涉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波动光学</dc:title>
  <dc:creator>S.Q. Wu</dc:creator>
  <cp:lastModifiedBy>林 碧娥</cp:lastModifiedBy>
  <cp:revision>1616</cp:revision>
  <cp:lastPrinted>2113-01-01T00:00:00Z</cp:lastPrinted>
  <dcterms:created xsi:type="dcterms:W3CDTF">2010-09-14T09:01:00Z</dcterms:created>
  <dcterms:modified xsi:type="dcterms:W3CDTF">2023-06-01T06:48:45Z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2052-10.1.0.7346</vt:lpwstr>
  </property>
</Properties>
</file>