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activeX/activeX1.xml" ContentType="application/vnd.ms-office.activeX+xml"/>
  <Override PartName="/ppt/activeX/activeX1.bin" ContentType="application/vnd.ms-office.activeX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activeX/activeX2.xml" ContentType="application/vnd.ms-office.activeX+xml"/>
  <Override PartName="/ppt/activeX/activeX2.bin" ContentType="application/vnd.ms-office.activeX"/>
  <Override PartName="/ppt/notesSlides/notesSlide1.xml" ContentType="application/vnd.openxmlformats-officedocument.presentationml.notesSlide+xml"/>
  <Override PartName="/ppt/activeX/activeX3.xml" ContentType="application/vnd.ms-office.activeX+xml"/>
  <Override PartName="/ppt/activeX/activeX3.bin" ContentType="application/vnd.ms-office.activeX"/>
  <Override PartName="/ppt/activeX/activeX4.xml" ContentType="application/vnd.ms-office.activeX+xml"/>
  <Override PartName="/ppt/activeX/activeX4.bin" ContentType="application/vnd.ms-office.activeX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325" r:id="rId2"/>
    <p:sldId id="326" r:id="rId3"/>
    <p:sldId id="341" r:id="rId4"/>
    <p:sldId id="342" r:id="rId5"/>
    <p:sldId id="343" r:id="rId6"/>
    <p:sldId id="552" r:id="rId7"/>
    <p:sldId id="327" r:id="rId8"/>
    <p:sldId id="464" r:id="rId9"/>
    <p:sldId id="451" r:id="rId10"/>
    <p:sldId id="452" r:id="rId11"/>
    <p:sldId id="453" r:id="rId12"/>
    <p:sldId id="550" r:id="rId13"/>
    <p:sldId id="454" r:id="rId14"/>
    <p:sldId id="455" r:id="rId15"/>
    <p:sldId id="465" r:id="rId16"/>
    <p:sldId id="466" r:id="rId17"/>
    <p:sldId id="356" r:id="rId18"/>
    <p:sldId id="467" r:id="rId19"/>
    <p:sldId id="551" r:id="rId20"/>
    <p:sldId id="458" r:id="rId21"/>
    <p:sldId id="553" r:id="rId22"/>
    <p:sldId id="459" r:id="rId23"/>
    <p:sldId id="460" r:id="rId24"/>
    <p:sldId id="461" r:id="rId25"/>
    <p:sldId id="355" r:id="rId26"/>
    <p:sldId id="361" r:id="rId27"/>
    <p:sldId id="365" r:id="rId28"/>
    <p:sldId id="366" r:id="rId29"/>
    <p:sldId id="367" r:id="rId30"/>
    <p:sldId id="369" r:id="rId31"/>
    <p:sldId id="373" r:id="rId32"/>
    <p:sldId id="368" r:id="rId33"/>
    <p:sldId id="518" r:id="rId34"/>
    <p:sldId id="516" r:id="rId35"/>
    <p:sldId id="374" r:id="rId36"/>
    <p:sldId id="375" r:id="rId37"/>
    <p:sldId id="554" r:id="rId38"/>
    <p:sldId id="542" r:id="rId39"/>
    <p:sldId id="427" r:id="rId40"/>
    <p:sldId id="428" r:id="rId41"/>
    <p:sldId id="545" r:id="rId42"/>
    <p:sldId id="546" r:id="rId43"/>
    <p:sldId id="547" r:id="rId44"/>
    <p:sldId id="429" r:id="rId45"/>
    <p:sldId id="430" r:id="rId46"/>
    <p:sldId id="431" r:id="rId47"/>
    <p:sldId id="548" r:id="rId48"/>
    <p:sldId id="432" r:id="rId49"/>
    <p:sldId id="433" r:id="rId50"/>
    <p:sldId id="434" r:id="rId51"/>
    <p:sldId id="435" r:id="rId52"/>
    <p:sldId id="436" r:id="rId53"/>
    <p:sldId id="437" r:id="rId54"/>
    <p:sldId id="438" r:id="rId55"/>
    <p:sldId id="439" r:id="rId56"/>
    <p:sldId id="440" r:id="rId57"/>
    <p:sldId id="441" r:id="rId58"/>
    <p:sldId id="442" r:id="rId59"/>
    <p:sldId id="443" r:id="rId60"/>
    <p:sldId id="445" r:id="rId61"/>
  </p:sldIdLst>
  <p:sldSz cx="9144000" cy="6858000" type="screen4x3"/>
  <p:notesSz cx="6834188" cy="99790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33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957" y="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1913" y="0"/>
            <a:ext cx="2960687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46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78963"/>
            <a:ext cx="2962275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46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1913" y="9478963"/>
            <a:ext cx="2960687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7693E993-D4A9-4E09-BFB0-A2096AA8D80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2686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01T08:25:01.34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139 31,'-59'-13,"-20"-5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02T01:41:34.73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0,'0'0,"0"0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02T01:41:35.09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1,'0'0,"0"0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02T01:41:36.50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490 807,'26'103,"14"80,5 48,-2 18,-4 13,-5 9,-6 2,-1 5,-1-3,0-5,0-5,-1-21,-1-37,-2-34,0-19,-1-10,0-9,-3-19,-4-26,-4-28,-2-34,-1-44,2-63,0-79,-3-92,-8-95,-19-80,-30-58,-35-44,-34-12,-27 12,-28 31,-7 68,22 101,38 107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02T01:41:36.92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1635 2892,'-82'-179,"-81"-158,-72-124,-63-78,-27-7,27 73,64 116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02T01:41:41.18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1,'0'0,"0"0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02T01:41:41.65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1,'0'0,"0"0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02T01:41:41.93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1,'0'0,"0"0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02T01:41:42.23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0,'0'0,"0"0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01T08:34:03.92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0,'34'0,"11"0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02T01:32:57.06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0,'0'0,"0"0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02T01:41:28.33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02T01:41:29.42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02T01:41:32.46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0,'0'0,"0"0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02T01:41:31.89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1,'0'0,"0"0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02T01:41:32.70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1,'0'0,"0"0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02T01:41:32.85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0,'0'0,"0"0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1913" y="0"/>
            <a:ext cx="2960687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47713"/>
            <a:ext cx="4991100" cy="3743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4213" y="4740275"/>
            <a:ext cx="5467350" cy="44910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78963"/>
            <a:ext cx="2962275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1913" y="9478963"/>
            <a:ext cx="2960687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D762EE7-1CB7-41C8-9522-77467867028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58908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406BB59-D8EA-4936-803F-AFE59704454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E70E7-AA44-43C8-B0FB-F7B924EF5B5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CD25-5A1D-45FD-876A-C5913237523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CE3D-F779-4CD2-B07C-24DD04800D2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A18DA56-C604-4E83-BB97-C26667494D3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2296-4387-4DD1-A58E-A2971E6157A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60D-DAD7-4DA1-999C-4BCD4DED1CE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4B9F-CA87-4BDB-A11D-8B1A3BEF027F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88FC-FFEB-4212-B362-8D2B877A94D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04FF-119A-43D5-A1CE-23E8A30D0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A764-F86E-47A4-B965-BAA0B53EDFF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78BDB7-401E-4827-9ADF-93377872484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 panose="05040102010807070707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 panose="05040102010807070707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 panose="05040102010807070707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 panose="05000000000000000000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 panose="05000000000000000000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 panose="05040102010807070707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 panose="05040102010807070707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.wmf"/><Relationship Id="rId18" Type="http://schemas.openxmlformats.org/officeDocument/2006/relationships/oleObject" Target="../embeddings/oleObject70.bin"/><Relationship Id="rId26" Type="http://schemas.openxmlformats.org/officeDocument/2006/relationships/oleObject" Target="../embeddings/oleObject74.bin"/><Relationship Id="rId39" Type="http://schemas.openxmlformats.org/officeDocument/2006/relationships/image" Target="../media/image57.wmf"/><Relationship Id="rId21" Type="http://schemas.openxmlformats.org/officeDocument/2006/relationships/image" Target="../media/image41.wmf"/><Relationship Id="rId34" Type="http://schemas.openxmlformats.org/officeDocument/2006/relationships/oleObject" Target="../embeddings/oleObject78.bin"/><Relationship Id="rId42" Type="http://schemas.openxmlformats.org/officeDocument/2006/relationships/oleObject" Target="../embeddings/oleObject82.bin"/><Relationship Id="rId47" Type="http://schemas.openxmlformats.org/officeDocument/2006/relationships/image" Target="../media/image61.wmf"/><Relationship Id="rId7" Type="http://schemas.openxmlformats.org/officeDocument/2006/relationships/image" Target="../media/image47.wmf"/><Relationship Id="rId2" Type="http://schemas.openxmlformats.org/officeDocument/2006/relationships/oleObject" Target="../embeddings/oleObject62.bin"/><Relationship Id="rId16" Type="http://schemas.openxmlformats.org/officeDocument/2006/relationships/oleObject" Target="../embeddings/oleObject69.bin"/><Relationship Id="rId29" Type="http://schemas.openxmlformats.org/officeDocument/2006/relationships/image" Target="../media/image44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4.bin"/><Relationship Id="rId11" Type="http://schemas.openxmlformats.org/officeDocument/2006/relationships/image" Target="../media/image32.wmf"/><Relationship Id="rId24" Type="http://schemas.openxmlformats.org/officeDocument/2006/relationships/oleObject" Target="../embeddings/oleObject73.bin"/><Relationship Id="rId32" Type="http://schemas.openxmlformats.org/officeDocument/2006/relationships/oleObject" Target="../embeddings/oleObject77.bin"/><Relationship Id="rId37" Type="http://schemas.openxmlformats.org/officeDocument/2006/relationships/image" Target="../media/image56.wmf"/><Relationship Id="rId40" Type="http://schemas.openxmlformats.org/officeDocument/2006/relationships/oleObject" Target="../embeddings/oleObject81.bin"/><Relationship Id="rId45" Type="http://schemas.openxmlformats.org/officeDocument/2006/relationships/image" Target="../media/image60.wmf"/><Relationship Id="rId5" Type="http://schemas.openxmlformats.org/officeDocument/2006/relationships/image" Target="../media/image50.wmf"/><Relationship Id="rId15" Type="http://schemas.openxmlformats.org/officeDocument/2006/relationships/image" Target="../media/image36.wmf"/><Relationship Id="rId23" Type="http://schemas.openxmlformats.org/officeDocument/2006/relationships/image" Target="../media/image42.wmf"/><Relationship Id="rId28" Type="http://schemas.openxmlformats.org/officeDocument/2006/relationships/oleObject" Target="../embeddings/oleObject75.bin"/><Relationship Id="rId36" Type="http://schemas.openxmlformats.org/officeDocument/2006/relationships/oleObject" Target="../embeddings/oleObject79.bin"/><Relationship Id="rId10" Type="http://schemas.openxmlformats.org/officeDocument/2006/relationships/oleObject" Target="../embeddings/oleObject66.bin"/><Relationship Id="rId19" Type="http://schemas.openxmlformats.org/officeDocument/2006/relationships/image" Target="../media/image35.wmf"/><Relationship Id="rId31" Type="http://schemas.openxmlformats.org/officeDocument/2006/relationships/image" Target="../media/image53.wmf"/><Relationship Id="rId44" Type="http://schemas.openxmlformats.org/officeDocument/2006/relationships/oleObject" Target="../embeddings/oleObject83.bin"/><Relationship Id="rId4" Type="http://schemas.openxmlformats.org/officeDocument/2006/relationships/oleObject" Target="../embeddings/oleObject63.bin"/><Relationship Id="rId9" Type="http://schemas.openxmlformats.org/officeDocument/2006/relationships/image" Target="../media/image31.wmf"/><Relationship Id="rId14" Type="http://schemas.openxmlformats.org/officeDocument/2006/relationships/oleObject" Target="../embeddings/oleObject68.bin"/><Relationship Id="rId22" Type="http://schemas.openxmlformats.org/officeDocument/2006/relationships/oleObject" Target="../embeddings/oleObject72.bin"/><Relationship Id="rId27" Type="http://schemas.openxmlformats.org/officeDocument/2006/relationships/image" Target="../media/image43.wmf"/><Relationship Id="rId30" Type="http://schemas.openxmlformats.org/officeDocument/2006/relationships/oleObject" Target="../embeddings/oleObject76.bin"/><Relationship Id="rId35" Type="http://schemas.openxmlformats.org/officeDocument/2006/relationships/image" Target="../media/image55.wmf"/><Relationship Id="rId43" Type="http://schemas.openxmlformats.org/officeDocument/2006/relationships/image" Target="../media/image59.wmf"/><Relationship Id="rId8" Type="http://schemas.openxmlformats.org/officeDocument/2006/relationships/oleObject" Target="../embeddings/oleObject65.bin"/><Relationship Id="rId3" Type="http://schemas.openxmlformats.org/officeDocument/2006/relationships/image" Target="../media/image49.wmf"/><Relationship Id="rId12" Type="http://schemas.openxmlformats.org/officeDocument/2006/relationships/oleObject" Target="../embeddings/oleObject67.bin"/><Relationship Id="rId17" Type="http://schemas.openxmlformats.org/officeDocument/2006/relationships/image" Target="../media/image34.wmf"/><Relationship Id="rId25" Type="http://schemas.openxmlformats.org/officeDocument/2006/relationships/image" Target="../media/image52.wmf"/><Relationship Id="rId33" Type="http://schemas.openxmlformats.org/officeDocument/2006/relationships/image" Target="../media/image54.wmf"/><Relationship Id="rId38" Type="http://schemas.openxmlformats.org/officeDocument/2006/relationships/oleObject" Target="../embeddings/oleObject80.bin"/><Relationship Id="rId46" Type="http://schemas.openxmlformats.org/officeDocument/2006/relationships/oleObject" Target="../embeddings/oleObject84.bin"/><Relationship Id="rId20" Type="http://schemas.openxmlformats.org/officeDocument/2006/relationships/oleObject" Target="../embeddings/oleObject71.bin"/><Relationship Id="rId41" Type="http://schemas.openxmlformats.org/officeDocument/2006/relationships/image" Target="../media/image5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13" Type="http://schemas.openxmlformats.org/officeDocument/2006/relationships/image" Target="../media/image67.wmf"/><Relationship Id="rId18" Type="http://schemas.openxmlformats.org/officeDocument/2006/relationships/oleObject" Target="../embeddings/oleObject93.bin"/><Relationship Id="rId26" Type="http://schemas.openxmlformats.org/officeDocument/2006/relationships/oleObject" Target="../embeddings/oleObject97.bin"/><Relationship Id="rId3" Type="http://schemas.openxmlformats.org/officeDocument/2006/relationships/image" Target="../media/image62.wmf"/><Relationship Id="rId21" Type="http://schemas.openxmlformats.org/officeDocument/2006/relationships/image" Target="../media/image71.wmf"/><Relationship Id="rId7" Type="http://schemas.openxmlformats.org/officeDocument/2006/relationships/image" Target="../media/image64.wmf"/><Relationship Id="rId12" Type="http://schemas.openxmlformats.org/officeDocument/2006/relationships/oleObject" Target="../embeddings/oleObject90.bin"/><Relationship Id="rId17" Type="http://schemas.openxmlformats.org/officeDocument/2006/relationships/image" Target="../media/image69.wmf"/><Relationship Id="rId25" Type="http://schemas.openxmlformats.org/officeDocument/2006/relationships/image" Target="../media/image73.wmf"/><Relationship Id="rId2" Type="http://schemas.openxmlformats.org/officeDocument/2006/relationships/oleObject" Target="../embeddings/oleObject85.bin"/><Relationship Id="rId16" Type="http://schemas.openxmlformats.org/officeDocument/2006/relationships/oleObject" Target="../embeddings/oleObject92.bin"/><Relationship Id="rId20" Type="http://schemas.openxmlformats.org/officeDocument/2006/relationships/oleObject" Target="../embeddings/oleObject94.bin"/><Relationship Id="rId29" Type="http://schemas.openxmlformats.org/officeDocument/2006/relationships/image" Target="../media/image75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7.bin"/><Relationship Id="rId11" Type="http://schemas.openxmlformats.org/officeDocument/2006/relationships/image" Target="../media/image66.wmf"/><Relationship Id="rId24" Type="http://schemas.openxmlformats.org/officeDocument/2006/relationships/oleObject" Target="../embeddings/oleObject96.bin"/><Relationship Id="rId5" Type="http://schemas.openxmlformats.org/officeDocument/2006/relationships/image" Target="../media/image63.wmf"/><Relationship Id="rId15" Type="http://schemas.openxmlformats.org/officeDocument/2006/relationships/image" Target="../media/image68.wmf"/><Relationship Id="rId23" Type="http://schemas.openxmlformats.org/officeDocument/2006/relationships/image" Target="../media/image72.wmf"/><Relationship Id="rId28" Type="http://schemas.openxmlformats.org/officeDocument/2006/relationships/oleObject" Target="../embeddings/oleObject98.bin"/><Relationship Id="rId10" Type="http://schemas.openxmlformats.org/officeDocument/2006/relationships/oleObject" Target="../embeddings/oleObject89.bin"/><Relationship Id="rId19" Type="http://schemas.openxmlformats.org/officeDocument/2006/relationships/image" Target="../media/image70.wmf"/><Relationship Id="rId31" Type="http://schemas.openxmlformats.org/officeDocument/2006/relationships/image" Target="../media/image76.wmf"/><Relationship Id="rId4" Type="http://schemas.openxmlformats.org/officeDocument/2006/relationships/oleObject" Target="../embeddings/oleObject86.bin"/><Relationship Id="rId9" Type="http://schemas.openxmlformats.org/officeDocument/2006/relationships/image" Target="../media/image65.wmf"/><Relationship Id="rId14" Type="http://schemas.openxmlformats.org/officeDocument/2006/relationships/oleObject" Target="../embeddings/oleObject91.bin"/><Relationship Id="rId22" Type="http://schemas.openxmlformats.org/officeDocument/2006/relationships/oleObject" Target="../embeddings/oleObject95.bin"/><Relationship Id="rId27" Type="http://schemas.openxmlformats.org/officeDocument/2006/relationships/image" Target="../media/image74.wmf"/><Relationship Id="rId30" Type="http://schemas.openxmlformats.org/officeDocument/2006/relationships/oleObject" Target="../embeddings/oleObject99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13" Type="http://schemas.openxmlformats.org/officeDocument/2006/relationships/oleObject" Target="../embeddings/oleObject106.bin"/><Relationship Id="rId18" Type="http://schemas.openxmlformats.org/officeDocument/2006/relationships/image" Target="../media/image84.emf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81.emf"/><Relationship Id="rId17" Type="http://schemas.openxmlformats.org/officeDocument/2006/relationships/oleObject" Target="../embeddings/oleObject108.bin"/><Relationship Id="rId2" Type="http://schemas.openxmlformats.org/officeDocument/2006/relationships/oleObject" Target="../embeddings/oleObject100.bin"/><Relationship Id="rId16" Type="http://schemas.openxmlformats.org/officeDocument/2006/relationships/image" Target="../media/image8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emf"/><Relationship Id="rId11" Type="http://schemas.openxmlformats.org/officeDocument/2006/relationships/oleObject" Target="../embeddings/oleObject105.bin"/><Relationship Id="rId5" Type="http://schemas.openxmlformats.org/officeDocument/2006/relationships/oleObject" Target="../embeddings/oleObject102.bin"/><Relationship Id="rId15" Type="http://schemas.openxmlformats.org/officeDocument/2006/relationships/oleObject" Target="../embeddings/oleObject107.bin"/><Relationship Id="rId10" Type="http://schemas.openxmlformats.org/officeDocument/2006/relationships/image" Target="../media/image80.emf"/><Relationship Id="rId4" Type="http://schemas.openxmlformats.org/officeDocument/2006/relationships/image" Target="../media/image77.emf"/><Relationship Id="rId9" Type="http://schemas.openxmlformats.org/officeDocument/2006/relationships/oleObject" Target="../embeddings/oleObject104.bin"/><Relationship Id="rId14" Type="http://schemas.openxmlformats.org/officeDocument/2006/relationships/image" Target="../media/image82.emf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6.wmf"/><Relationship Id="rId18" Type="http://schemas.openxmlformats.org/officeDocument/2006/relationships/oleObject" Target="../embeddings/oleObject117.bin"/><Relationship Id="rId26" Type="http://schemas.openxmlformats.org/officeDocument/2006/relationships/oleObject" Target="../embeddings/oleObject121.bin"/><Relationship Id="rId3" Type="http://schemas.openxmlformats.org/officeDocument/2006/relationships/image" Target="../media/image51.wmf"/><Relationship Id="rId21" Type="http://schemas.openxmlformats.org/officeDocument/2006/relationships/image" Target="../media/image90.wmf"/><Relationship Id="rId7" Type="http://schemas.openxmlformats.org/officeDocument/2006/relationships/image" Target="../media/image47.wmf"/><Relationship Id="rId12" Type="http://schemas.openxmlformats.org/officeDocument/2006/relationships/oleObject" Target="../embeddings/oleObject114.bin"/><Relationship Id="rId17" Type="http://schemas.openxmlformats.org/officeDocument/2006/relationships/image" Target="../media/image88.wmf"/><Relationship Id="rId25" Type="http://schemas.openxmlformats.org/officeDocument/2006/relationships/image" Target="../media/image92.wmf"/><Relationship Id="rId33" Type="http://schemas.openxmlformats.org/officeDocument/2006/relationships/image" Target="../media/image94.png"/><Relationship Id="rId2" Type="http://schemas.openxmlformats.org/officeDocument/2006/relationships/oleObject" Target="../embeddings/oleObject109.bin"/><Relationship Id="rId16" Type="http://schemas.openxmlformats.org/officeDocument/2006/relationships/oleObject" Target="../embeddings/oleObject116.bin"/><Relationship Id="rId20" Type="http://schemas.openxmlformats.org/officeDocument/2006/relationships/oleObject" Target="../embeddings/oleObject118.bin"/><Relationship Id="rId29" Type="http://schemas.openxmlformats.org/officeDocument/2006/relationships/image" Target="../media/image62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1.bin"/><Relationship Id="rId11" Type="http://schemas.openxmlformats.org/officeDocument/2006/relationships/image" Target="../media/image45.wmf"/><Relationship Id="rId24" Type="http://schemas.openxmlformats.org/officeDocument/2006/relationships/oleObject" Target="../embeddings/oleObject120.bin"/><Relationship Id="rId32" Type="http://schemas.openxmlformats.org/officeDocument/2006/relationships/customXml" Target="../ink/ink1.xml"/><Relationship Id="rId5" Type="http://schemas.openxmlformats.org/officeDocument/2006/relationships/image" Target="../media/image32.wmf"/><Relationship Id="rId15" Type="http://schemas.openxmlformats.org/officeDocument/2006/relationships/image" Target="../media/image87.wmf"/><Relationship Id="rId23" Type="http://schemas.openxmlformats.org/officeDocument/2006/relationships/image" Target="../media/image91.wmf"/><Relationship Id="rId28" Type="http://schemas.openxmlformats.org/officeDocument/2006/relationships/oleObject" Target="../embeddings/oleObject122.bin"/><Relationship Id="rId10" Type="http://schemas.openxmlformats.org/officeDocument/2006/relationships/oleObject" Target="../embeddings/oleObject113.bin"/><Relationship Id="rId19" Type="http://schemas.openxmlformats.org/officeDocument/2006/relationships/image" Target="../media/image89.wmf"/><Relationship Id="rId31" Type="http://schemas.openxmlformats.org/officeDocument/2006/relationships/image" Target="../media/image63.wmf"/><Relationship Id="rId4" Type="http://schemas.openxmlformats.org/officeDocument/2006/relationships/oleObject" Target="../embeddings/oleObject110.bin"/><Relationship Id="rId9" Type="http://schemas.openxmlformats.org/officeDocument/2006/relationships/image" Target="../media/image85.wmf"/><Relationship Id="rId14" Type="http://schemas.openxmlformats.org/officeDocument/2006/relationships/oleObject" Target="../embeddings/oleObject115.bin"/><Relationship Id="rId22" Type="http://schemas.openxmlformats.org/officeDocument/2006/relationships/oleObject" Target="../embeddings/oleObject119.bin"/><Relationship Id="rId27" Type="http://schemas.openxmlformats.org/officeDocument/2006/relationships/image" Target="../media/image93.wmf"/><Relationship Id="rId30" Type="http://schemas.openxmlformats.org/officeDocument/2006/relationships/oleObject" Target="../embeddings/oleObject123.bin"/><Relationship Id="rId8" Type="http://schemas.openxmlformats.org/officeDocument/2006/relationships/oleObject" Target="../embeddings/oleObject11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7.bin"/><Relationship Id="rId13" Type="http://schemas.openxmlformats.org/officeDocument/2006/relationships/oleObject" Target="../embeddings/oleObject130.bin"/><Relationship Id="rId18" Type="http://schemas.openxmlformats.org/officeDocument/2006/relationships/image" Target="../media/image99.wmf"/><Relationship Id="rId26" Type="http://schemas.openxmlformats.org/officeDocument/2006/relationships/image" Target="../media/image103.wmf"/><Relationship Id="rId3" Type="http://schemas.openxmlformats.org/officeDocument/2006/relationships/image" Target="../media/image45.wmf"/><Relationship Id="rId21" Type="http://schemas.openxmlformats.org/officeDocument/2006/relationships/oleObject" Target="../embeddings/oleObject135.bin"/><Relationship Id="rId7" Type="http://schemas.openxmlformats.org/officeDocument/2006/relationships/image" Target="../media/image95.wmf"/><Relationship Id="rId12" Type="http://schemas.openxmlformats.org/officeDocument/2006/relationships/oleObject" Target="../embeddings/oleObject129.bin"/><Relationship Id="rId17" Type="http://schemas.openxmlformats.org/officeDocument/2006/relationships/oleObject" Target="../embeddings/oleObject133.bin"/><Relationship Id="rId25" Type="http://schemas.openxmlformats.org/officeDocument/2006/relationships/oleObject" Target="../embeddings/oleObject137.bin"/><Relationship Id="rId2" Type="http://schemas.openxmlformats.org/officeDocument/2006/relationships/oleObject" Target="../embeddings/oleObject124.bin"/><Relationship Id="rId16" Type="http://schemas.openxmlformats.org/officeDocument/2006/relationships/oleObject" Target="../embeddings/oleObject132.bin"/><Relationship Id="rId20" Type="http://schemas.openxmlformats.org/officeDocument/2006/relationships/image" Target="../media/image100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6.bin"/><Relationship Id="rId11" Type="http://schemas.openxmlformats.org/officeDocument/2006/relationships/image" Target="../media/image97.wmf"/><Relationship Id="rId24" Type="http://schemas.openxmlformats.org/officeDocument/2006/relationships/image" Target="../media/image102.wmf"/><Relationship Id="rId5" Type="http://schemas.openxmlformats.org/officeDocument/2006/relationships/image" Target="../media/image94.wmf"/><Relationship Id="rId15" Type="http://schemas.openxmlformats.org/officeDocument/2006/relationships/image" Target="../media/image98.wmf"/><Relationship Id="rId23" Type="http://schemas.openxmlformats.org/officeDocument/2006/relationships/oleObject" Target="../embeddings/oleObject136.bin"/><Relationship Id="rId28" Type="http://schemas.openxmlformats.org/officeDocument/2006/relationships/image" Target="../media/image104.wmf"/><Relationship Id="rId10" Type="http://schemas.openxmlformats.org/officeDocument/2006/relationships/oleObject" Target="../embeddings/oleObject128.bin"/><Relationship Id="rId19" Type="http://schemas.openxmlformats.org/officeDocument/2006/relationships/oleObject" Target="../embeddings/oleObject134.bin"/><Relationship Id="rId4" Type="http://schemas.openxmlformats.org/officeDocument/2006/relationships/oleObject" Target="../embeddings/oleObject125.bin"/><Relationship Id="rId9" Type="http://schemas.openxmlformats.org/officeDocument/2006/relationships/image" Target="../media/image96.wmf"/><Relationship Id="rId14" Type="http://schemas.openxmlformats.org/officeDocument/2006/relationships/oleObject" Target="../embeddings/oleObject131.bin"/><Relationship Id="rId22" Type="http://schemas.openxmlformats.org/officeDocument/2006/relationships/image" Target="../media/image101.wmf"/><Relationship Id="rId27" Type="http://schemas.openxmlformats.org/officeDocument/2006/relationships/oleObject" Target="../embeddings/oleObject138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7" Type="http://schemas.openxmlformats.org/officeDocument/2006/relationships/image" Target="../media/image107.wmf"/><Relationship Id="rId2" Type="http://schemas.openxmlformats.org/officeDocument/2006/relationships/oleObject" Target="../embeddings/oleObject139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41.bin"/><Relationship Id="rId5" Type="http://schemas.openxmlformats.org/officeDocument/2006/relationships/image" Target="../media/image106.wmf"/><Relationship Id="rId4" Type="http://schemas.openxmlformats.org/officeDocument/2006/relationships/oleObject" Target="../embeddings/oleObject14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108.wmf"/><Relationship Id="rId7" Type="http://schemas.openxmlformats.org/officeDocument/2006/relationships/image" Target="../media/image110.wmf"/><Relationship Id="rId2" Type="http://schemas.openxmlformats.org/officeDocument/2006/relationships/oleObject" Target="../embeddings/oleObject14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44.bin"/><Relationship Id="rId5" Type="http://schemas.openxmlformats.org/officeDocument/2006/relationships/image" Target="../media/image109.wmf"/><Relationship Id="rId4" Type="http://schemas.openxmlformats.org/officeDocument/2006/relationships/oleObject" Target="../embeddings/oleObject143.bin"/><Relationship Id="rId9" Type="http://schemas.openxmlformats.org/officeDocument/2006/relationships/image" Target="../media/image1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8.bin"/><Relationship Id="rId13" Type="http://schemas.openxmlformats.org/officeDocument/2006/relationships/image" Target="../media/image116.wmf"/><Relationship Id="rId3" Type="http://schemas.openxmlformats.org/officeDocument/2006/relationships/image" Target="../media/image111.wmf"/><Relationship Id="rId7" Type="http://schemas.openxmlformats.org/officeDocument/2006/relationships/image" Target="../media/image113.wmf"/><Relationship Id="rId12" Type="http://schemas.openxmlformats.org/officeDocument/2006/relationships/oleObject" Target="../embeddings/oleObject150.bin"/><Relationship Id="rId2" Type="http://schemas.openxmlformats.org/officeDocument/2006/relationships/oleObject" Target="../embeddings/oleObject145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47.bin"/><Relationship Id="rId11" Type="http://schemas.openxmlformats.org/officeDocument/2006/relationships/image" Target="../media/image115.wmf"/><Relationship Id="rId5" Type="http://schemas.openxmlformats.org/officeDocument/2006/relationships/image" Target="../media/image112.wmf"/><Relationship Id="rId15" Type="http://schemas.openxmlformats.org/officeDocument/2006/relationships/image" Target="../media/image117.wmf"/><Relationship Id="rId10" Type="http://schemas.openxmlformats.org/officeDocument/2006/relationships/oleObject" Target="../embeddings/oleObject149.bin"/><Relationship Id="rId4" Type="http://schemas.openxmlformats.org/officeDocument/2006/relationships/oleObject" Target="../embeddings/oleObject146.bin"/><Relationship Id="rId9" Type="http://schemas.openxmlformats.org/officeDocument/2006/relationships/image" Target="../media/image114.wmf"/><Relationship Id="rId14" Type="http://schemas.openxmlformats.org/officeDocument/2006/relationships/oleObject" Target="../embeddings/oleObject15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jpeg"/><Relationship Id="rId2" Type="http://schemas.openxmlformats.org/officeDocument/2006/relationships/image" Target="../media/image118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1.jpeg"/><Relationship Id="rId4" Type="http://schemas.openxmlformats.org/officeDocument/2006/relationships/image" Target="../media/image12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slideLayout" Target="../slideLayouts/slideLayout7.xml"/><Relationship Id="rId1" Type="http://schemas.openxmlformats.org/officeDocument/2006/relationships/control" Target="../activeX/activeX1.xml"/><Relationship Id="rId4" Type="http://schemas.openxmlformats.org/officeDocument/2006/relationships/image" Target="../media/image12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7" Type="http://schemas.openxmlformats.org/officeDocument/2006/relationships/image" Target="../media/image124.wmf"/><Relationship Id="rId2" Type="http://schemas.openxmlformats.org/officeDocument/2006/relationships/oleObject" Target="../embeddings/oleObject15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4.bin"/><Relationship Id="rId5" Type="http://schemas.openxmlformats.org/officeDocument/2006/relationships/image" Target="../media/image63.wmf"/><Relationship Id="rId4" Type="http://schemas.openxmlformats.org/officeDocument/2006/relationships/oleObject" Target="../embeddings/oleObject153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2.png"/><Relationship Id="rId18" Type="http://schemas.openxmlformats.org/officeDocument/2006/relationships/customXml" Target="../ink/ink7.xml"/><Relationship Id="rId26" Type="http://schemas.openxmlformats.org/officeDocument/2006/relationships/customXml" Target="../ink/ink11.xml"/><Relationship Id="rId39" Type="http://schemas.openxmlformats.org/officeDocument/2006/relationships/image" Target="../media/image145.png"/><Relationship Id="rId21" Type="http://schemas.openxmlformats.org/officeDocument/2006/relationships/image" Target="../media/image136.png"/><Relationship Id="rId34" Type="http://schemas.openxmlformats.org/officeDocument/2006/relationships/customXml" Target="../ink/ink15.xml"/><Relationship Id="rId7" Type="http://schemas.openxmlformats.org/officeDocument/2006/relationships/image" Target="../media/image127.wmf"/><Relationship Id="rId12" Type="http://schemas.openxmlformats.org/officeDocument/2006/relationships/customXml" Target="../ink/ink4.xml"/><Relationship Id="rId17" Type="http://schemas.openxmlformats.org/officeDocument/2006/relationships/image" Target="../media/image134.png"/><Relationship Id="rId25" Type="http://schemas.openxmlformats.org/officeDocument/2006/relationships/image" Target="../media/image138.png"/><Relationship Id="rId33" Type="http://schemas.openxmlformats.org/officeDocument/2006/relationships/image" Target="../media/image142.png"/><Relationship Id="rId38" Type="http://schemas.openxmlformats.org/officeDocument/2006/relationships/customXml" Target="../ink/ink17.xml"/><Relationship Id="rId2" Type="http://schemas.openxmlformats.org/officeDocument/2006/relationships/oleObject" Target="../embeddings/oleObject155.bin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29" Type="http://schemas.openxmlformats.org/officeDocument/2006/relationships/image" Target="../media/image140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7.bin"/><Relationship Id="rId11" Type="http://schemas.openxmlformats.org/officeDocument/2006/relationships/image" Target="../media/image131.png"/><Relationship Id="rId24" Type="http://schemas.openxmlformats.org/officeDocument/2006/relationships/customXml" Target="../ink/ink10.xml"/><Relationship Id="rId32" Type="http://schemas.openxmlformats.org/officeDocument/2006/relationships/customXml" Target="../ink/ink14.xml"/><Relationship Id="rId37" Type="http://schemas.openxmlformats.org/officeDocument/2006/relationships/image" Target="../media/image144.png"/><Relationship Id="rId5" Type="http://schemas.openxmlformats.org/officeDocument/2006/relationships/image" Target="../media/image126.wmf"/><Relationship Id="rId15" Type="http://schemas.openxmlformats.org/officeDocument/2006/relationships/image" Target="../media/image133.png"/><Relationship Id="rId23" Type="http://schemas.openxmlformats.org/officeDocument/2006/relationships/image" Target="../media/image137.png"/><Relationship Id="rId28" Type="http://schemas.openxmlformats.org/officeDocument/2006/relationships/customXml" Target="../ink/ink12.xml"/><Relationship Id="rId36" Type="http://schemas.openxmlformats.org/officeDocument/2006/relationships/customXml" Target="../ink/ink16.xml"/><Relationship Id="rId10" Type="http://schemas.openxmlformats.org/officeDocument/2006/relationships/customXml" Target="../ink/ink3.xml"/><Relationship Id="rId19" Type="http://schemas.openxmlformats.org/officeDocument/2006/relationships/image" Target="../media/image135.png"/><Relationship Id="rId31" Type="http://schemas.openxmlformats.org/officeDocument/2006/relationships/image" Target="../media/image141.png"/><Relationship Id="rId4" Type="http://schemas.openxmlformats.org/officeDocument/2006/relationships/oleObject" Target="../embeddings/oleObject156.bin"/><Relationship Id="rId9" Type="http://schemas.openxmlformats.org/officeDocument/2006/relationships/image" Target="../media/image128.wmf"/><Relationship Id="rId14" Type="http://schemas.openxmlformats.org/officeDocument/2006/relationships/customXml" Target="../ink/ink5.xml"/><Relationship Id="rId22" Type="http://schemas.openxmlformats.org/officeDocument/2006/relationships/customXml" Target="../ink/ink9.xml"/><Relationship Id="rId27" Type="http://schemas.openxmlformats.org/officeDocument/2006/relationships/image" Target="../media/image139.png"/><Relationship Id="rId30" Type="http://schemas.openxmlformats.org/officeDocument/2006/relationships/customXml" Target="../ink/ink13.xml"/><Relationship Id="rId35" Type="http://schemas.openxmlformats.org/officeDocument/2006/relationships/image" Target="../media/image143.png"/><Relationship Id="rId8" Type="http://schemas.openxmlformats.org/officeDocument/2006/relationships/oleObject" Target="../embeddings/oleObject158.bin"/><Relationship Id="rId3" Type="http://schemas.openxmlformats.org/officeDocument/2006/relationships/image" Target="../media/image125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2.bin"/><Relationship Id="rId3" Type="http://schemas.openxmlformats.org/officeDocument/2006/relationships/image" Target="../media/image129.wmf"/><Relationship Id="rId7" Type="http://schemas.openxmlformats.org/officeDocument/2006/relationships/image" Target="../media/image131.wmf"/><Relationship Id="rId2" Type="http://schemas.openxmlformats.org/officeDocument/2006/relationships/oleObject" Target="../embeddings/oleObject15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1.bin"/><Relationship Id="rId11" Type="http://schemas.openxmlformats.org/officeDocument/2006/relationships/image" Target="../media/image133.wmf"/><Relationship Id="rId5" Type="http://schemas.openxmlformats.org/officeDocument/2006/relationships/image" Target="../media/image130.wmf"/><Relationship Id="rId10" Type="http://schemas.openxmlformats.org/officeDocument/2006/relationships/oleObject" Target="../embeddings/oleObject163.bin"/><Relationship Id="rId4" Type="http://schemas.openxmlformats.org/officeDocument/2006/relationships/oleObject" Target="../embeddings/oleObject160.bin"/><Relationship Id="rId9" Type="http://schemas.openxmlformats.org/officeDocument/2006/relationships/image" Target="../media/image132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7.bin"/><Relationship Id="rId13" Type="http://schemas.openxmlformats.org/officeDocument/2006/relationships/image" Target="../media/image138.wmf"/><Relationship Id="rId3" Type="http://schemas.openxmlformats.org/officeDocument/2006/relationships/image" Target="../media/image134.wmf"/><Relationship Id="rId7" Type="http://schemas.openxmlformats.org/officeDocument/2006/relationships/image" Target="../media/image135.wmf"/><Relationship Id="rId12" Type="http://schemas.openxmlformats.org/officeDocument/2006/relationships/oleObject" Target="../embeddings/oleObject169.bin"/><Relationship Id="rId2" Type="http://schemas.openxmlformats.org/officeDocument/2006/relationships/oleObject" Target="../embeddings/oleObject16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6.bin"/><Relationship Id="rId11" Type="http://schemas.openxmlformats.org/officeDocument/2006/relationships/image" Target="../media/image137.wmf"/><Relationship Id="rId5" Type="http://schemas.openxmlformats.org/officeDocument/2006/relationships/image" Target="../media/image131.wmf"/><Relationship Id="rId10" Type="http://schemas.openxmlformats.org/officeDocument/2006/relationships/oleObject" Target="../embeddings/oleObject168.bin"/><Relationship Id="rId4" Type="http://schemas.openxmlformats.org/officeDocument/2006/relationships/oleObject" Target="../embeddings/oleObject165.bin"/><Relationship Id="rId9" Type="http://schemas.openxmlformats.org/officeDocument/2006/relationships/image" Target="../media/image136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3.bin"/><Relationship Id="rId13" Type="http://schemas.openxmlformats.org/officeDocument/2006/relationships/image" Target="../media/image144.wmf"/><Relationship Id="rId3" Type="http://schemas.openxmlformats.org/officeDocument/2006/relationships/image" Target="../media/image139.wmf"/><Relationship Id="rId7" Type="http://schemas.openxmlformats.org/officeDocument/2006/relationships/image" Target="../media/image141.wmf"/><Relationship Id="rId12" Type="http://schemas.openxmlformats.org/officeDocument/2006/relationships/oleObject" Target="../embeddings/oleObject175.bin"/><Relationship Id="rId2" Type="http://schemas.openxmlformats.org/officeDocument/2006/relationships/oleObject" Target="../embeddings/oleObject170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72.bin"/><Relationship Id="rId11" Type="http://schemas.openxmlformats.org/officeDocument/2006/relationships/image" Target="../media/image143.wmf"/><Relationship Id="rId5" Type="http://schemas.openxmlformats.org/officeDocument/2006/relationships/image" Target="../media/image140.wmf"/><Relationship Id="rId10" Type="http://schemas.openxmlformats.org/officeDocument/2006/relationships/oleObject" Target="../embeddings/oleObject174.bin"/><Relationship Id="rId4" Type="http://schemas.openxmlformats.org/officeDocument/2006/relationships/oleObject" Target="../embeddings/oleObject171.bin"/><Relationship Id="rId9" Type="http://schemas.openxmlformats.org/officeDocument/2006/relationships/image" Target="../media/image142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control" Target="../activeX/activeX2.xml"/><Relationship Id="rId4" Type="http://schemas.openxmlformats.org/officeDocument/2006/relationships/image" Target="../media/image14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wmf"/><Relationship Id="rId2" Type="http://schemas.openxmlformats.org/officeDocument/2006/relationships/oleObject" Target="../embeddings/oleObject176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8.wmf"/><Relationship Id="rId4" Type="http://schemas.openxmlformats.org/officeDocument/2006/relationships/oleObject" Target="../embeddings/oleObject177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9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9.wmf"/><Relationship Id="rId12" Type="http://schemas.openxmlformats.org/officeDocument/2006/relationships/oleObject" Target="../embeddings/oleObject10.bin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5" Type="http://schemas.openxmlformats.org/officeDocument/2006/relationships/image" Target="../media/image13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1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jpeg"/><Relationship Id="rId2" Type="http://schemas.openxmlformats.org/officeDocument/2006/relationships/image" Target="../media/image150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slideLayout" Target="../slideLayouts/slideLayout6.xml"/><Relationship Id="rId1" Type="http://schemas.openxmlformats.org/officeDocument/2006/relationships/control" Target="../activeX/activeX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7" Type="http://schemas.openxmlformats.org/officeDocument/2006/relationships/image" Target="../media/image155.wmf"/><Relationship Id="rId2" Type="http://schemas.openxmlformats.org/officeDocument/2006/relationships/oleObject" Target="../embeddings/oleObject17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80.bin"/><Relationship Id="rId5" Type="http://schemas.openxmlformats.org/officeDocument/2006/relationships/image" Target="../media/image154.wmf"/><Relationship Id="rId4" Type="http://schemas.openxmlformats.org/officeDocument/2006/relationships/oleObject" Target="../embeddings/oleObject179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c.ac.cn:8000/research/analysis/e-microscope.html" TargetMode="External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0.jpe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jpeg"/><Relationship Id="rId3" Type="http://schemas.openxmlformats.org/officeDocument/2006/relationships/image" Target="../media/image161.jpeg"/><Relationship Id="rId7" Type="http://schemas.openxmlformats.org/officeDocument/2006/relationships/image" Target="../media/image164.jpeg"/><Relationship Id="rId2" Type="http://schemas.openxmlformats.org/officeDocument/2006/relationships/hyperlink" Target="http://joke.qq.com/a/20060118/000019_5.htm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3.jpeg"/><Relationship Id="rId5" Type="http://schemas.openxmlformats.org/officeDocument/2006/relationships/image" Target="../media/image162.jpeg"/><Relationship Id="rId4" Type="http://schemas.openxmlformats.org/officeDocument/2006/relationships/hyperlink" Target="http://www.oneyao.cn/ganbing/egan/Brenshi/0624173222454.asp" TargetMode="External"/><Relationship Id="rId9" Type="http://schemas.openxmlformats.org/officeDocument/2006/relationships/image" Target="../media/image166.jpe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4.bin"/><Relationship Id="rId3" Type="http://schemas.openxmlformats.org/officeDocument/2006/relationships/image" Target="../media/image167.wmf"/><Relationship Id="rId7" Type="http://schemas.openxmlformats.org/officeDocument/2006/relationships/image" Target="../media/image169.wmf"/><Relationship Id="rId2" Type="http://schemas.openxmlformats.org/officeDocument/2006/relationships/oleObject" Target="../embeddings/oleObject18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83.bin"/><Relationship Id="rId11" Type="http://schemas.openxmlformats.org/officeDocument/2006/relationships/image" Target="../media/image171.wmf"/><Relationship Id="rId5" Type="http://schemas.openxmlformats.org/officeDocument/2006/relationships/image" Target="../media/image168.wmf"/><Relationship Id="rId10" Type="http://schemas.openxmlformats.org/officeDocument/2006/relationships/oleObject" Target="../embeddings/oleObject185.bin"/><Relationship Id="rId4" Type="http://schemas.openxmlformats.org/officeDocument/2006/relationships/oleObject" Target="../embeddings/oleObject182.bin"/><Relationship Id="rId9" Type="http://schemas.openxmlformats.org/officeDocument/2006/relationships/image" Target="../media/image170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jpeg"/><Relationship Id="rId7" Type="http://schemas.openxmlformats.org/officeDocument/2006/relationships/image" Target="../media/image110.wmf"/><Relationship Id="rId2" Type="http://schemas.openxmlformats.org/officeDocument/2006/relationships/image" Target="../media/image118.jpeg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86.bin"/><Relationship Id="rId5" Type="http://schemas.openxmlformats.org/officeDocument/2006/relationships/image" Target="../media/image121.jpeg"/><Relationship Id="rId4" Type="http://schemas.openxmlformats.org/officeDocument/2006/relationships/image" Target="../media/image120.jpe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haokan.baidu.com/v?pd=wisenatural&amp;vid=14826418719553670364" TargetMode="External"/><Relationship Id="rId3" Type="http://schemas.openxmlformats.org/officeDocument/2006/relationships/image" Target="../media/image172.wmf"/><Relationship Id="rId7" Type="http://schemas.openxmlformats.org/officeDocument/2006/relationships/image" Target="../media/image174.wmf"/><Relationship Id="rId2" Type="http://schemas.openxmlformats.org/officeDocument/2006/relationships/oleObject" Target="../embeddings/oleObject187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89.bin"/><Relationship Id="rId5" Type="http://schemas.openxmlformats.org/officeDocument/2006/relationships/image" Target="../media/image173.wmf"/><Relationship Id="rId4" Type="http://schemas.openxmlformats.org/officeDocument/2006/relationships/oleObject" Target="../embeddings/oleObject188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wmf"/><Relationship Id="rId7" Type="http://schemas.openxmlformats.org/officeDocument/2006/relationships/image" Target="../media/image173.wmf"/><Relationship Id="rId2" Type="http://schemas.openxmlformats.org/officeDocument/2006/relationships/oleObject" Target="../embeddings/oleObject190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92.bin"/><Relationship Id="rId5" Type="http://schemas.openxmlformats.org/officeDocument/2006/relationships/image" Target="../media/image176.wmf"/><Relationship Id="rId4" Type="http://schemas.openxmlformats.org/officeDocument/2006/relationships/oleObject" Target="../embeddings/oleObject191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wmf"/><Relationship Id="rId3" Type="http://schemas.openxmlformats.org/officeDocument/2006/relationships/oleObject" Target="../embeddings/oleObject193.bin"/><Relationship Id="rId7" Type="http://schemas.openxmlformats.org/officeDocument/2006/relationships/oleObject" Target="../embeddings/oleObject195.bin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9.wmf"/><Relationship Id="rId5" Type="http://schemas.openxmlformats.org/officeDocument/2006/relationships/oleObject" Target="../embeddings/oleObject194.bin"/><Relationship Id="rId10" Type="http://schemas.openxmlformats.org/officeDocument/2006/relationships/oleObject" Target="../embeddings/oleObject197.bin"/><Relationship Id="rId4" Type="http://schemas.openxmlformats.org/officeDocument/2006/relationships/image" Target="../media/image178.wmf"/><Relationship Id="rId9" Type="http://schemas.openxmlformats.org/officeDocument/2006/relationships/oleObject" Target="../embeddings/oleObject196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1.bin"/><Relationship Id="rId3" Type="http://schemas.openxmlformats.org/officeDocument/2006/relationships/image" Target="../media/image181.wmf"/><Relationship Id="rId7" Type="http://schemas.openxmlformats.org/officeDocument/2006/relationships/image" Target="../media/image183.wmf"/><Relationship Id="rId2" Type="http://schemas.openxmlformats.org/officeDocument/2006/relationships/oleObject" Target="../embeddings/oleObject19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0.bin"/><Relationship Id="rId11" Type="http://schemas.openxmlformats.org/officeDocument/2006/relationships/image" Target="../media/image185.wmf"/><Relationship Id="rId5" Type="http://schemas.openxmlformats.org/officeDocument/2006/relationships/image" Target="../media/image182.wmf"/><Relationship Id="rId10" Type="http://schemas.openxmlformats.org/officeDocument/2006/relationships/oleObject" Target="../embeddings/oleObject202.bin"/><Relationship Id="rId4" Type="http://schemas.openxmlformats.org/officeDocument/2006/relationships/oleObject" Target="../embeddings/oleObject199.bin"/><Relationship Id="rId9" Type="http://schemas.openxmlformats.org/officeDocument/2006/relationships/image" Target="../media/image184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6.bin"/><Relationship Id="rId3" Type="http://schemas.openxmlformats.org/officeDocument/2006/relationships/image" Target="../media/image186.wmf"/><Relationship Id="rId7" Type="http://schemas.openxmlformats.org/officeDocument/2006/relationships/image" Target="../media/image188.wmf"/><Relationship Id="rId2" Type="http://schemas.openxmlformats.org/officeDocument/2006/relationships/oleObject" Target="../embeddings/oleObject20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5.bin"/><Relationship Id="rId5" Type="http://schemas.openxmlformats.org/officeDocument/2006/relationships/image" Target="../media/image187.wmf"/><Relationship Id="rId4" Type="http://schemas.openxmlformats.org/officeDocument/2006/relationships/oleObject" Target="../embeddings/oleObject204.bin"/><Relationship Id="rId9" Type="http://schemas.openxmlformats.org/officeDocument/2006/relationships/image" Target="../media/image189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0.bin"/><Relationship Id="rId13" Type="http://schemas.openxmlformats.org/officeDocument/2006/relationships/image" Target="../media/image195.wmf"/><Relationship Id="rId3" Type="http://schemas.openxmlformats.org/officeDocument/2006/relationships/image" Target="../media/image190.wmf"/><Relationship Id="rId7" Type="http://schemas.openxmlformats.org/officeDocument/2006/relationships/image" Target="../media/image192.wmf"/><Relationship Id="rId12" Type="http://schemas.openxmlformats.org/officeDocument/2006/relationships/oleObject" Target="../embeddings/oleObject212.bin"/><Relationship Id="rId2" Type="http://schemas.openxmlformats.org/officeDocument/2006/relationships/oleObject" Target="../embeddings/oleObject207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09.bin"/><Relationship Id="rId11" Type="http://schemas.openxmlformats.org/officeDocument/2006/relationships/image" Target="../media/image194.wmf"/><Relationship Id="rId5" Type="http://schemas.openxmlformats.org/officeDocument/2006/relationships/image" Target="../media/image191.wmf"/><Relationship Id="rId10" Type="http://schemas.openxmlformats.org/officeDocument/2006/relationships/oleObject" Target="../embeddings/oleObject211.bin"/><Relationship Id="rId4" Type="http://schemas.openxmlformats.org/officeDocument/2006/relationships/oleObject" Target="../embeddings/oleObject208.bin"/><Relationship Id="rId9" Type="http://schemas.openxmlformats.org/officeDocument/2006/relationships/image" Target="../media/image193.wmf"/><Relationship Id="rId14" Type="http://schemas.openxmlformats.org/officeDocument/2006/relationships/image" Target="../media/image19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wmf"/><Relationship Id="rId2" Type="http://schemas.openxmlformats.org/officeDocument/2006/relationships/oleObject" Target="../embeddings/oleObject213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8.wmf"/><Relationship Id="rId4" Type="http://schemas.openxmlformats.org/officeDocument/2006/relationships/oleObject" Target="../embeddings/oleObject214.bin"/></Relationships>
</file>

<file path=ppt/slides/_rels/slide4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4.wmf"/><Relationship Id="rId18" Type="http://schemas.openxmlformats.org/officeDocument/2006/relationships/oleObject" Target="../embeddings/oleObject223.bin"/><Relationship Id="rId26" Type="http://schemas.openxmlformats.org/officeDocument/2006/relationships/oleObject" Target="../embeddings/oleObject227.bin"/><Relationship Id="rId39" Type="http://schemas.openxmlformats.org/officeDocument/2006/relationships/oleObject" Target="../embeddings/oleObject239.bin"/><Relationship Id="rId21" Type="http://schemas.openxmlformats.org/officeDocument/2006/relationships/image" Target="../media/image208.wmf"/><Relationship Id="rId34" Type="http://schemas.openxmlformats.org/officeDocument/2006/relationships/oleObject" Target="../embeddings/oleObject234.bin"/><Relationship Id="rId7" Type="http://schemas.openxmlformats.org/officeDocument/2006/relationships/image" Target="../media/image201.wmf"/><Relationship Id="rId12" Type="http://schemas.openxmlformats.org/officeDocument/2006/relationships/oleObject" Target="../embeddings/oleObject220.bin"/><Relationship Id="rId17" Type="http://schemas.openxmlformats.org/officeDocument/2006/relationships/image" Target="../media/image206.wmf"/><Relationship Id="rId25" Type="http://schemas.openxmlformats.org/officeDocument/2006/relationships/image" Target="../media/image210.wmf"/><Relationship Id="rId33" Type="http://schemas.openxmlformats.org/officeDocument/2006/relationships/oleObject" Target="../embeddings/oleObject233.bin"/><Relationship Id="rId38" Type="http://schemas.openxmlformats.org/officeDocument/2006/relationships/oleObject" Target="../embeddings/oleObject238.bin"/><Relationship Id="rId2" Type="http://schemas.openxmlformats.org/officeDocument/2006/relationships/oleObject" Target="../embeddings/oleObject215.bin"/><Relationship Id="rId16" Type="http://schemas.openxmlformats.org/officeDocument/2006/relationships/oleObject" Target="../embeddings/oleObject222.bin"/><Relationship Id="rId20" Type="http://schemas.openxmlformats.org/officeDocument/2006/relationships/oleObject" Target="../embeddings/oleObject224.bin"/><Relationship Id="rId29" Type="http://schemas.openxmlformats.org/officeDocument/2006/relationships/oleObject" Target="../embeddings/oleObject229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17.bin"/><Relationship Id="rId11" Type="http://schemas.openxmlformats.org/officeDocument/2006/relationships/image" Target="../media/image203.wmf"/><Relationship Id="rId24" Type="http://schemas.openxmlformats.org/officeDocument/2006/relationships/oleObject" Target="../embeddings/oleObject226.bin"/><Relationship Id="rId32" Type="http://schemas.openxmlformats.org/officeDocument/2006/relationships/oleObject" Target="../embeddings/oleObject232.bin"/><Relationship Id="rId37" Type="http://schemas.openxmlformats.org/officeDocument/2006/relationships/oleObject" Target="../embeddings/oleObject237.bin"/><Relationship Id="rId40" Type="http://schemas.openxmlformats.org/officeDocument/2006/relationships/oleObject" Target="../embeddings/oleObject240.bin"/><Relationship Id="rId5" Type="http://schemas.openxmlformats.org/officeDocument/2006/relationships/image" Target="../media/image200.wmf"/><Relationship Id="rId15" Type="http://schemas.openxmlformats.org/officeDocument/2006/relationships/image" Target="../media/image205.wmf"/><Relationship Id="rId23" Type="http://schemas.openxmlformats.org/officeDocument/2006/relationships/image" Target="../media/image209.wmf"/><Relationship Id="rId28" Type="http://schemas.openxmlformats.org/officeDocument/2006/relationships/oleObject" Target="../embeddings/oleObject228.bin"/><Relationship Id="rId36" Type="http://schemas.openxmlformats.org/officeDocument/2006/relationships/oleObject" Target="../embeddings/oleObject236.bin"/><Relationship Id="rId10" Type="http://schemas.openxmlformats.org/officeDocument/2006/relationships/oleObject" Target="../embeddings/oleObject219.bin"/><Relationship Id="rId19" Type="http://schemas.openxmlformats.org/officeDocument/2006/relationships/image" Target="../media/image207.wmf"/><Relationship Id="rId31" Type="http://schemas.openxmlformats.org/officeDocument/2006/relationships/oleObject" Target="../embeddings/oleObject231.bin"/><Relationship Id="rId4" Type="http://schemas.openxmlformats.org/officeDocument/2006/relationships/oleObject" Target="../embeddings/oleObject216.bin"/><Relationship Id="rId9" Type="http://schemas.openxmlformats.org/officeDocument/2006/relationships/image" Target="../media/image202.wmf"/><Relationship Id="rId14" Type="http://schemas.openxmlformats.org/officeDocument/2006/relationships/oleObject" Target="../embeddings/oleObject221.bin"/><Relationship Id="rId22" Type="http://schemas.openxmlformats.org/officeDocument/2006/relationships/oleObject" Target="../embeddings/oleObject225.bin"/><Relationship Id="rId27" Type="http://schemas.openxmlformats.org/officeDocument/2006/relationships/image" Target="../media/image211.wmf"/><Relationship Id="rId30" Type="http://schemas.openxmlformats.org/officeDocument/2006/relationships/oleObject" Target="../embeddings/oleObject230.bin"/><Relationship Id="rId35" Type="http://schemas.openxmlformats.org/officeDocument/2006/relationships/oleObject" Target="../embeddings/oleObject235.bin"/><Relationship Id="rId8" Type="http://schemas.openxmlformats.org/officeDocument/2006/relationships/oleObject" Target="../embeddings/oleObject218.bin"/><Relationship Id="rId3" Type="http://schemas.openxmlformats.org/officeDocument/2006/relationships/image" Target="../media/image199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image" Target="../media/image19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3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4.bin"/><Relationship Id="rId13" Type="http://schemas.openxmlformats.org/officeDocument/2006/relationships/image" Target="../media/image219.wmf"/><Relationship Id="rId3" Type="http://schemas.openxmlformats.org/officeDocument/2006/relationships/image" Target="../media/image214.wmf"/><Relationship Id="rId7" Type="http://schemas.openxmlformats.org/officeDocument/2006/relationships/image" Target="../media/image216.wmf"/><Relationship Id="rId12" Type="http://schemas.openxmlformats.org/officeDocument/2006/relationships/oleObject" Target="../embeddings/oleObject246.bin"/><Relationship Id="rId2" Type="http://schemas.openxmlformats.org/officeDocument/2006/relationships/oleObject" Target="../embeddings/oleObject24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43.bin"/><Relationship Id="rId11" Type="http://schemas.openxmlformats.org/officeDocument/2006/relationships/image" Target="../media/image218.wmf"/><Relationship Id="rId5" Type="http://schemas.openxmlformats.org/officeDocument/2006/relationships/image" Target="../media/image215.wmf"/><Relationship Id="rId15" Type="http://schemas.openxmlformats.org/officeDocument/2006/relationships/image" Target="../media/image220.wmf"/><Relationship Id="rId10" Type="http://schemas.openxmlformats.org/officeDocument/2006/relationships/oleObject" Target="../embeddings/oleObject245.bin"/><Relationship Id="rId4" Type="http://schemas.openxmlformats.org/officeDocument/2006/relationships/oleObject" Target="../embeddings/oleObject242.bin"/><Relationship Id="rId9" Type="http://schemas.openxmlformats.org/officeDocument/2006/relationships/image" Target="../media/image217.wmf"/><Relationship Id="rId14" Type="http://schemas.openxmlformats.org/officeDocument/2006/relationships/oleObject" Target="../embeddings/oleObject247.bin"/></Relationships>
</file>

<file path=ppt/slides/_rels/slide4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3.wmf"/><Relationship Id="rId18" Type="http://schemas.openxmlformats.org/officeDocument/2006/relationships/oleObject" Target="../embeddings/oleObject256.bin"/><Relationship Id="rId26" Type="http://schemas.openxmlformats.org/officeDocument/2006/relationships/oleObject" Target="../embeddings/oleObject260.bin"/><Relationship Id="rId21" Type="http://schemas.openxmlformats.org/officeDocument/2006/relationships/image" Target="../media/image207.wmf"/><Relationship Id="rId34" Type="http://schemas.openxmlformats.org/officeDocument/2006/relationships/oleObject" Target="../embeddings/oleObject263.bin"/><Relationship Id="rId7" Type="http://schemas.openxmlformats.org/officeDocument/2006/relationships/image" Target="../media/image200.wmf"/><Relationship Id="rId12" Type="http://schemas.openxmlformats.org/officeDocument/2006/relationships/oleObject" Target="../embeddings/oleObject253.bin"/><Relationship Id="rId17" Type="http://schemas.openxmlformats.org/officeDocument/2006/relationships/image" Target="../media/image205.wmf"/><Relationship Id="rId25" Type="http://schemas.openxmlformats.org/officeDocument/2006/relationships/image" Target="../media/image209.wmf"/><Relationship Id="rId33" Type="http://schemas.openxmlformats.org/officeDocument/2006/relationships/image" Target="../media/image224.jpeg"/><Relationship Id="rId2" Type="http://schemas.openxmlformats.org/officeDocument/2006/relationships/oleObject" Target="../embeddings/oleObject248.bin"/><Relationship Id="rId16" Type="http://schemas.openxmlformats.org/officeDocument/2006/relationships/oleObject" Target="../embeddings/oleObject255.bin"/><Relationship Id="rId20" Type="http://schemas.openxmlformats.org/officeDocument/2006/relationships/oleObject" Target="../embeddings/oleObject257.bin"/><Relationship Id="rId29" Type="http://schemas.openxmlformats.org/officeDocument/2006/relationships/image" Target="../media/image211.w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50.bin"/><Relationship Id="rId11" Type="http://schemas.openxmlformats.org/officeDocument/2006/relationships/image" Target="../media/image202.wmf"/><Relationship Id="rId24" Type="http://schemas.openxmlformats.org/officeDocument/2006/relationships/oleObject" Target="../embeddings/oleObject259.bin"/><Relationship Id="rId32" Type="http://schemas.openxmlformats.org/officeDocument/2006/relationships/image" Target="../media/image223.jpeg"/><Relationship Id="rId37" Type="http://schemas.openxmlformats.org/officeDocument/2006/relationships/image" Target="../media/image226.wmf"/><Relationship Id="rId5" Type="http://schemas.openxmlformats.org/officeDocument/2006/relationships/image" Target="../media/image199.wmf"/><Relationship Id="rId15" Type="http://schemas.openxmlformats.org/officeDocument/2006/relationships/image" Target="../media/image204.wmf"/><Relationship Id="rId23" Type="http://schemas.openxmlformats.org/officeDocument/2006/relationships/image" Target="../media/image208.wmf"/><Relationship Id="rId28" Type="http://schemas.openxmlformats.org/officeDocument/2006/relationships/oleObject" Target="../embeddings/oleObject261.bin"/><Relationship Id="rId36" Type="http://schemas.openxmlformats.org/officeDocument/2006/relationships/oleObject" Target="../embeddings/oleObject264.bin"/><Relationship Id="rId10" Type="http://schemas.openxmlformats.org/officeDocument/2006/relationships/oleObject" Target="../embeddings/oleObject252.bin"/><Relationship Id="rId19" Type="http://schemas.openxmlformats.org/officeDocument/2006/relationships/image" Target="../media/image206.wmf"/><Relationship Id="rId31" Type="http://schemas.openxmlformats.org/officeDocument/2006/relationships/image" Target="../media/image222.wmf"/><Relationship Id="rId4" Type="http://schemas.openxmlformats.org/officeDocument/2006/relationships/oleObject" Target="../embeddings/oleObject249.bin"/><Relationship Id="rId9" Type="http://schemas.openxmlformats.org/officeDocument/2006/relationships/image" Target="../media/image201.wmf"/><Relationship Id="rId14" Type="http://schemas.openxmlformats.org/officeDocument/2006/relationships/oleObject" Target="../embeddings/oleObject254.bin"/><Relationship Id="rId22" Type="http://schemas.openxmlformats.org/officeDocument/2006/relationships/oleObject" Target="../embeddings/oleObject258.bin"/><Relationship Id="rId27" Type="http://schemas.openxmlformats.org/officeDocument/2006/relationships/image" Target="../media/image210.wmf"/><Relationship Id="rId30" Type="http://schemas.openxmlformats.org/officeDocument/2006/relationships/oleObject" Target="../embeddings/oleObject262.bin"/><Relationship Id="rId35" Type="http://schemas.openxmlformats.org/officeDocument/2006/relationships/image" Target="../media/image225.wmf"/><Relationship Id="rId8" Type="http://schemas.openxmlformats.org/officeDocument/2006/relationships/oleObject" Target="../embeddings/oleObject251.bin"/><Relationship Id="rId3" Type="http://schemas.openxmlformats.org/officeDocument/2006/relationships/image" Target="../media/image22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7.png"/><Relationship Id="rId2" Type="http://schemas.openxmlformats.org/officeDocument/2006/relationships/slideLayout" Target="../slideLayouts/slideLayout6.xml"/><Relationship Id="rId1" Type="http://schemas.openxmlformats.org/officeDocument/2006/relationships/control" Target="../activeX/activeX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8.wmf"/><Relationship Id="rId2" Type="http://schemas.openxmlformats.org/officeDocument/2006/relationships/oleObject" Target="../embeddings/oleObject265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9.wmf"/><Relationship Id="rId4" Type="http://schemas.openxmlformats.org/officeDocument/2006/relationships/oleObject" Target="../embeddings/oleObject266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0.bin"/><Relationship Id="rId13" Type="http://schemas.openxmlformats.org/officeDocument/2006/relationships/image" Target="../media/image235.wmf"/><Relationship Id="rId18" Type="http://schemas.openxmlformats.org/officeDocument/2006/relationships/oleObject" Target="../embeddings/oleObject275.bin"/><Relationship Id="rId3" Type="http://schemas.openxmlformats.org/officeDocument/2006/relationships/image" Target="../media/image230.wmf"/><Relationship Id="rId7" Type="http://schemas.openxmlformats.org/officeDocument/2006/relationships/image" Target="../media/image232.wmf"/><Relationship Id="rId12" Type="http://schemas.openxmlformats.org/officeDocument/2006/relationships/oleObject" Target="../embeddings/oleObject272.bin"/><Relationship Id="rId17" Type="http://schemas.openxmlformats.org/officeDocument/2006/relationships/image" Target="../media/image237.wmf"/><Relationship Id="rId2" Type="http://schemas.openxmlformats.org/officeDocument/2006/relationships/oleObject" Target="../embeddings/oleObject267.bin"/><Relationship Id="rId16" Type="http://schemas.openxmlformats.org/officeDocument/2006/relationships/oleObject" Target="../embeddings/oleObject274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69.bin"/><Relationship Id="rId11" Type="http://schemas.openxmlformats.org/officeDocument/2006/relationships/image" Target="../media/image234.wmf"/><Relationship Id="rId5" Type="http://schemas.openxmlformats.org/officeDocument/2006/relationships/image" Target="../media/image231.wmf"/><Relationship Id="rId15" Type="http://schemas.openxmlformats.org/officeDocument/2006/relationships/image" Target="../media/image236.wmf"/><Relationship Id="rId10" Type="http://schemas.openxmlformats.org/officeDocument/2006/relationships/oleObject" Target="../embeddings/oleObject271.bin"/><Relationship Id="rId19" Type="http://schemas.openxmlformats.org/officeDocument/2006/relationships/image" Target="../media/image238.wmf"/><Relationship Id="rId4" Type="http://schemas.openxmlformats.org/officeDocument/2006/relationships/oleObject" Target="../embeddings/oleObject268.bin"/><Relationship Id="rId9" Type="http://schemas.openxmlformats.org/officeDocument/2006/relationships/image" Target="../media/image233.wmf"/><Relationship Id="rId14" Type="http://schemas.openxmlformats.org/officeDocument/2006/relationships/oleObject" Target="../embeddings/oleObject273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9.bin"/><Relationship Id="rId13" Type="http://schemas.openxmlformats.org/officeDocument/2006/relationships/image" Target="../media/image244.wmf"/><Relationship Id="rId3" Type="http://schemas.openxmlformats.org/officeDocument/2006/relationships/image" Target="../media/image239.wmf"/><Relationship Id="rId7" Type="http://schemas.openxmlformats.org/officeDocument/2006/relationships/image" Target="../media/image241.wmf"/><Relationship Id="rId12" Type="http://schemas.openxmlformats.org/officeDocument/2006/relationships/oleObject" Target="../embeddings/oleObject281.bin"/><Relationship Id="rId17" Type="http://schemas.openxmlformats.org/officeDocument/2006/relationships/image" Target="../media/image246.wmf"/><Relationship Id="rId2" Type="http://schemas.openxmlformats.org/officeDocument/2006/relationships/oleObject" Target="../embeddings/oleObject276.bin"/><Relationship Id="rId16" Type="http://schemas.openxmlformats.org/officeDocument/2006/relationships/oleObject" Target="../embeddings/oleObject28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78.bin"/><Relationship Id="rId11" Type="http://schemas.openxmlformats.org/officeDocument/2006/relationships/image" Target="../media/image243.wmf"/><Relationship Id="rId5" Type="http://schemas.openxmlformats.org/officeDocument/2006/relationships/image" Target="../media/image240.wmf"/><Relationship Id="rId15" Type="http://schemas.openxmlformats.org/officeDocument/2006/relationships/image" Target="../media/image245.wmf"/><Relationship Id="rId10" Type="http://schemas.openxmlformats.org/officeDocument/2006/relationships/oleObject" Target="../embeddings/oleObject280.bin"/><Relationship Id="rId4" Type="http://schemas.openxmlformats.org/officeDocument/2006/relationships/oleObject" Target="../embeddings/oleObject277.bin"/><Relationship Id="rId9" Type="http://schemas.openxmlformats.org/officeDocument/2006/relationships/image" Target="../media/image242.wmf"/><Relationship Id="rId14" Type="http://schemas.openxmlformats.org/officeDocument/2006/relationships/oleObject" Target="../embeddings/oleObject282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7.bin"/><Relationship Id="rId13" Type="http://schemas.openxmlformats.org/officeDocument/2006/relationships/image" Target="../media/image252.wmf"/><Relationship Id="rId3" Type="http://schemas.openxmlformats.org/officeDocument/2006/relationships/image" Target="../media/image247.wmf"/><Relationship Id="rId7" Type="http://schemas.openxmlformats.org/officeDocument/2006/relationships/image" Target="../media/image249.wmf"/><Relationship Id="rId12" Type="http://schemas.openxmlformats.org/officeDocument/2006/relationships/oleObject" Target="../embeddings/oleObject289.bin"/><Relationship Id="rId2" Type="http://schemas.openxmlformats.org/officeDocument/2006/relationships/oleObject" Target="../embeddings/oleObject284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86.bin"/><Relationship Id="rId11" Type="http://schemas.openxmlformats.org/officeDocument/2006/relationships/image" Target="../media/image251.wmf"/><Relationship Id="rId5" Type="http://schemas.openxmlformats.org/officeDocument/2006/relationships/image" Target="../media/image248.wmf"/><Relationship Id="rId10" Type="http://schemas.openxmlformats.org/officeDocument/2006/relationships/oleObject" Target="../embeddings/oleObject288.bin"/><Relationship Id="rId4" Type="http://schemas.openxmlformats.org/officeDocument/2006/relationships/oleObject" Target="../embeddings/oleObject285.bin"/><Relationship Id="rId9" Type="http://schemas.openxmlformats.org/officeDocument/2006/relationships/image" Target="../media/image250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emf"/><Relationship Id="rId2" Type="http://schemas.openxmlformats.org/officeDocument/2006/relationships/oleObject" Target="../embeddings/oleObject290.bin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4.emf"/><Relationship Id="rId2" Type="http://schemas.openxmlformats.org/officeDocument/2006/relationships/oleObject" Target="../embeddings/oleObject291.bin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5.wmf"/><Relationship Id="rId2" Type="http://schemas.openxmlformats.org/officeDocument/2006/relationships/oleObject" Target="../embeddings/oleObject292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6.wmf"/><Relationship Id="rId4" Type="http://schemas.openxmlformats.org/officeDocument/2006/relationships/oleObject" Target="../embeddings/oleObject293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7.png"/><Relationship Id="rId2" Type="http://schemas.openxmlformats.org/officeDocument/2006/relationships/oleObject" Target="../embeddings/oleObject294.bin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8.bin"/><Relationship Id="rId3" Type="http://schemas.openxmlformats.org/officeDocument/2006/relationships/image" Target="../media/image258.wmf"/><Relationship Id="rId7" Type="http://schemas.openxmlformats.org/officeDocument/2006/relationships/image" Target="../media/image260.wmf"/><Relationship Id="rId2" Type="http://schemas.openxmlformats.org/officeDocument/2006/relationships/oleObject" Target="../embeddings/oleObject295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97.bin"/><Relationship Id="rId5" Type="http://schemas.openxmlformats.org/officeDocument/2006/relationships/image" Target="../media/image259.wmf"/><Relationship Id="rId4" Type="http://schemas.openxmlformats.org/officeDocument/2006/relationships/oleObject" Target="../embeddings/oleObject296.bin"/><Relationship Id="rId9" Type="http://schemas.openxmlformats.org/officeDocument/2006/relationships/image" Target="../media/image261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2.emf"/><Relationship Id="rId2" Type="http://schemas.openxmlformats.org/officeDocument/2006/relationships/oleObject" Target="../embeddings/oleObject299.bin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20.wmf"/><Relationship Id="rId18" Type="http://schemas.openxmlformats.org/officeDocument/2006/relationships/oleObject" Target="../embeddings/oleObject20.bin"/><Relationship Id="rId3" Type="http://schemas.openxmlformats.org/officeDocument/2006/relationships/image" Target="../media/image15.wmf"/><Relationship Id="rId21" Type="http://schemas.openxmlformats.org/officeDocument/2006/relationships/image" Target="../media/image24.wmf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17.bin"/><Relationship Id="rId17" Type="http://schemas.openxmlformats.org/officeDocument/2006/relationships/image" Target="../media/image22.wmf"/><Relationship Id="rId2" Type="http://schemas.openxmlformats.org/officeDocument/2006/relationships/oleObject" Target="../embeddings/oleObject12.bin"/><Relationship Id="rId16" Type="http://schemas.openxmlformats.org/officeDocument/2006/relationships/oleObject" Target="../embeddings/oleObject19.bin"/><Relationship Id="rId20" Type="http://schemas.openxmlformats.org/officeDocument/2006/relationships/oleObject" Target="../embeddings/oleObject2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16.bin"/><Relationship Id="rId19" Type="http://schemas.openxmlformats.org/officeDocument/2006/relationships/image" Target="../media/image23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18.bin"/><Relationship Id="rId22" Type="http://schemas.openxmlformats.org/officeDocument/2006/relationships/oleObject" Target="../embeddings/oleObject2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oleObject" Target="../embeddings/oleObject29.bin"/><Relationship Id="rId3" Type="http://schemas.openxmlformats.org/officeDocument/2006/relationships/image" Target="../media/image25.wmf"/><Relationship Id="rId7" Type="http://schemas.openxmlformats.org/officeDocument/2006/relationships/image" Target="../media/image27.wmf"/><Relationship Id="rId12" Type="http://schemas.openxmlformats.org/officeDocument/2006/relationships/image" Target="../media/image29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5.bin"/><Relationship Id="rId11" Type="http://schemas.openxmlformats.org/officeDocument/2006/relationships/oleObject" Target="../embeddings/oleObject28.bin"/><Relationship Id="rId5" Type="http://schemas.openxmlformats.org/officeDocument/2006/relationships/image" Target="../media/image26.wmf"/><Relationship Id="rId10" Type="http://schemas.openxmlformats.org/officeDocument/2006/relationships/image" Target="../media/image28.wmf"/><Relationship Id="rId4" Type="http://schemas.openxmlformats.org/officeDocument/2006/relationships/oleObject" Target="../embeddings/oleObject24.bin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30.wmf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.wmf"/><Relationship Id="rId18" Type="http://schemas.openxmlformats.org/officeDocument/2006/relationships/oleObject" Target="../embeddings/oleObject38.bin"/><Relationship Id="rId26" Type="http://schemas.openxmlformats.org/officeDocument/2006/relationships/oleObject" Target="../embeddings/oleObject42.bin"/><Relationship Id="rId39" Type="http://schemas.openxmlformats.org/officeDocument/2006/relationships/oleObject" Target="../embeddings/oleObject52.bin"/><Relationship Id="rId21" Type="http://schemas.openxmlformats.org/officeDocument/2006/relationships/image" Target="../media/image40.wmf"/><Relationship Id="rId34" Type="http://schemas.openxmlformats.org/officeDocument/2006/relationships/oleObject" Target="../embeddings/oleObject47.bin"/><Relationship Id="rId42" Type="http://schemas.openxmlformats.org/officeDocument/2006/relationships/image" Target="../media/image46.wmf"/><Relationship Id="rId47" Type="http://schemas.openxmlformats.org/officeDocument/2006/relationships/oleObject" Target="../embeddings/oleObject58.bin"/><Relationship Id="rId50" Type="http://schemas.openxmlformats.org/officeDocument/2006/relationships/image" Target="../media/image48.wmf"/><Relationship Id="rId7" Type="http://schemas.openxmlformats.org/officeDocument/2006/relationships/image" Target="../media/image33.wmf"/><Relationship Id="rId2" Type="http://schemas.openxmlformats.org/officeDocument/2006/relationships/oleObject" Target="../embeddings/oleObject30.bin"/><Relationship Id="rId16" Type="http://schemas.openxmlformats.org/officeDocument/2006/relationships/oleObject" Target="../embeddings/oleObject37.bin"/><Relationship Id="rId29" Type="http://schemas.openxmlformats.org/officeDocument/2006/relationships/image" Target="../media/image44.wmf"/><Relationship Id="rId11" Type="http://schemas.openxmlformats.org/officeDocument/2006/relationships/image" Target="../media/image35.wmf"/><Relationship Id="rId24" Type="http://schemas.openxmlformats.org/officeDocument/2006/relationships/oleObject" Target="../embeddings/oleObject41.bin"/><Relationship Id="rId32" Type="http://schemas.openxmlformats.org/officeDocument/2006/relationships/oleObject" Target="../embeddings/oleObject45.bin"/><Relationship Id="rId37" Type="http://schemas.openxmlformats.org/officeDocument/2006/relationships/oleObject" Target="../embeddings/oleObject50.bin"/><Relationship Id="rId40" Type="http://schemas.openxmlformats.org/officeDocument/2006/relationships/oleObject" Target="../embeddings/oleObject53.bin"/><Relationship Id="rId45" Type="http://schemas.openxmlformats.org/officeDocument/2006/relationships/image" Target="../media/image47.wmf"/><Relationship Id="rId5" Type="http://schemas.openxmlformats.org/officeDocument/2006/relationships/image" Target="../media/image32.wmf"/><Relationship Id="rId15" Type="http://schemas.openxmlformats.org/officeDocument/2006/relationships/image" Target="../media/image37.wmf"/><Relationship Id="rId23" Type="http://schemas.openxmlformats.org/officeDocument/2006/relationships/image" Target="../media/image41.wmf"/><Relationship Id="rId28" Type="http://schemas.openxmlformats.org/officeDocument/2006/relationships/oleObject" Target="../embeddings/oleObject43.bin"/><Relationship Id="rId36" Type="http://schemas.openxmlformats.org/officeDocument/2006/relationships/oleObject" Target="../embeddings/oleObject49.bin"/><Relationship Id="rId49" Type="http://schemas.openxmlformats.org/officeDocument/2006/relationships/oleObject" Target="../embeddings/oleObject60.bin"/><Relationship Id="rId10" Type="http://schemas.openxmlformats.org/officeDocument/2006/relationships/oleObject" Target="../embeddings/oleObject34.bin"/><Relationship Id="rId19" Type="http://schemas.openxmlformats.org/officeDocument/2006/relationships/image" Target="../media/image39.wmf"/><Relationship Id="rId31" Type="http://schemas.openxmlformats.org/officeDocument/2006/relationships/image" Target="../media/image45.wmf"/><Relationship Id="rId44" Type="http://schemas.openxmlformats.org/officeDocument/2006/relationships/oleObject" Target="../embeddings/oleObject56.bin"/><Relationship Id="rId4" Type="http://schemas.openxmlformats.org/officeDocument/2006/relationships/oleObject" Target="../embeddings/oleObject31.bin"/><Relationship Id="rId9" Type="http://schemas.openxmlformats.org/officeDocument/2006/relationships/image" Target="../media/image34.wmf"/><Relationship Id="rId14" Type="http://schemas.openxmlformats.org/officeDocument/2006/relationships/oleObject" Target="../embeddings/oleObject36.bin"/><Relationship Id="rId22" Type="http://schemas.openxmlformats.org/officeDocument/2006/relationships/oleObject" Target="../embeddings/oleObject40.bin"/><Relationship Id="rId27" Type="http://schemas.openxmlformats.org/officeDocument/2006/relationships/image" Target="../media/image43.wmf"/><Relationship Id="rId30" Type="http://schemas.openxmlformats.org/officeDocument/2006/relationships/oleObject" Target="../embeddings/oleObject44.bin"/><Relationship Id="rId35" Type="http://schemas.openxmlformats.org/officeDocument/2006/relationships/oleObject" Target="../embeddings/oleObject48.bin"/><Relationship Id="rId43" Type="http://schemas.openxmlformats.org/officeDocument/2006/relationships/oleObject" Target="../embeddings/oleObject55.bin"/><Relationship Id="rId48" Type="http://schemas.openxmlformats.org/officeDocument/2006/relationships/oleObject" Target="../embeddings/oleObject59.bin"/><Relationship Id="rId8" Type="http://schemas.openxmlformats.org/officeDocument/2006/relationships/oleObject" Target="../embeddings/oleObject33.bin"/><Relationship Id="rId51" Type="http://schemas.openxmlformats.org/officeDocument/2006/relationships/oleObject" Target="../embeddings/oleObject61.bin"/><Relationship Id="rId3" Type="http://schemas.openxmlformats.org/officeDocument/2006/relationships/image" Target="../media/image31.wmf"/><Relationship Id="rId12" Type="http://schemas.openxmlformats.org/officeDocument/2006/relationships/oleObject" Target="../embeddings/oleObject35.bin"/><Relationship Id="rId17" Type="http://schemas.openxmlformats.org/officeDocument/2006/relationships/image" Target="../media/image38.wmf"/><Relationship Id="rId25" Type="http://schemas.openxmlformats.org/officeDocument/2006/relationships/image" Target="../media/image42.wmf"/><Relationship Id="rId33" Type="http://schemas.openxmlformats.org/officeDocument/2006/relationships/oleObject" Target="../embeddings/oleObject46.bin"/><Relationship Id="rId38" Type="http://schemas.openxmlformats.org/officeDocument/2006/relationships/oleObject" Target="../embeddings/oleObject51.bin"/><Relationship Id="rId46" Type="http://schemas.openxmlformats.org/officeDocument/2006/relationships/oleObject" Target="../embeddings/oleObject57.bin"/><Relationship Id="rId20" Type="http://schemas.openxmlformats.org/officeDocument/2006/relationships/oleObject" Target="../embeddings/oleObject39.bin"/><Relationship Id="rId41" Type="http://schemas.openxmlformats.org/officeDocument/2006/relationships/oleObject" Target="../embeddings/oleObject5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13.4 </a:t>
            </a:r>
            <a:r>
              <a:rPr lang="zh-CN" altLang="en-US"/>
              <a:t>光的衍射现象</a:t>
            </a:r>
          </a:p>
        </p:txBody>
      </p:sp>
      <p:sp>
        <p:nvSpPr>
          <p:cNvPr id="4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BE742-FD20-4C16-B13C-A3539EE39290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85347" name="Rectangle 3"/>
          <p:cNvSpPr>
            <a:spLocks noChangeArrowheads="1"/>
          </p:cNvSpPr>
          <p:nvPr/>
        </p:nvSpPr>
        <p:spPr bwMode="auto">
          <a:xfrm>
            <a:off x="428625" y="1178859"/>
            <a:ext cx="8172450" cy="82232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光在传播过程中遇到</a:t>
            </a:r>
            <a:r>
              <a:rPr kumimoji="1" lang="zh-CN" altLang="en-US" sz="2400" dirty="0">
                <a:solidFill>
                  <a:srgbClr val="0000CC"/>
                </a:solidFill>
              </a:rPr>
              <a:t>小孔</a:t>
            </a:r>
            <a:r>
              <a:rPr kumimoji="1" lang="zh-CN" altLang="en-US" sz="2400" dirty="0"/>
              <a:t>、</a:t>
            </a:r>
            <a:r>
              <a:rPr kumimoji="1" lang="zh-CN" altLang="en-US" sz="2400" dirty="0">
                <a:solidFill>
                  <a:srgbClr val="0000CC"/>
                </a:solidFill>
              </a:rPr>
              <a:t>狭缝</a:t>
            </a:r>
            <a:r>
              <a:rPr kumimoji="1" lang="zh-CN" altLang="en-US" sz="2400" dirty="0"/>
              <a:t>或</a:t>
            </a:r>
            <a:r>
              <a:rPr kumimoji="1" lang="zh-CN" altLang="en-US" sz="2400" dirty="0">
                <a:solidFill>
                  <a:srgbClr val="0000CC"/>
                </a:solidFill>
              </a:rPr>
              <a:t>障碍物</a:t>
            </a:r>
            <a:r>
              <a:rPr kumimoji="1" lang="zh-CN" altLang="en-US" sz="2400" dirty="0"/>
              <a:t>时能改变其直线传播的特性而绕过小孔、狭缝或障碍物的现象。 </a:t>
            </a:r>
          </a:p>
        </p:txBody>
      </p:sp>
      <p:grpSp>
        <p:nvGrpSpPr>
          <p:cNvPr id="185348" name="Group 4"/>
          <p:cNvGrpSpPr/>
          <p:nvPr/>
        </p:nvGrpSpPr>
        <p:grpSpPr bwMode="auto">
          <a:xfrm>
            <a:off x="4391025" y="1596372"/>
            <a:ext cx="4343400" cy="2362200"/>
            <a:chOff x="2208" y="864"/>
            <a:chExt cx="2736" cy="1488"/>
          </a:xfrm>
        </p:grpSpPr>
        <p:sp>
          <p:nvSpPr>
            <p:cNvPr id="185349" name="Freeform 5"/>
            <p:cNvSpPr/>
            <p:nvPr/>
          </p:nvSpPr>
          <p:spPr bwMode="auto">
            <a:xfrm>
              <a:off x="2208" y="1104"/>
              <a:ext cx="432" cy="10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2" y="432"/>
                </a:cxn>
                <a:cxn ang="0">
                  <a:pos x="432" y="1008"/>
                </a:cxn>
                <a:cxn ang="0">
                  <a:pos x="0" y="576"/>
                </a:cxn>
                <a:cxn ang="0">
                  <a:pos x="0" y="0"/>
                </a:cxn>
              </a:cxnLst>
              <a:rect l="0" t="0" r="r" b="b"/>
              <a:pathLst>
                <a:path w="432" h="1008">
                  <a:moveTo>
                    <a:pt x="0" y="0"/>
                  </a:moveTo>
                  <a:lnTo>
                    <a:pt x="432" y="432"/>
                  </a:lnTo>
                  <a:lnTo>
                    <a:pt x="432" y="1008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9CC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350" name="Freeform 6"/>
            <p:cNvSpPr/>
            <p:nvPr/>
          </p:nvSpPr>
          <p:spPr bwMode="auto">
            <a:xfrm>
              <a:off x="4128" y="864"/>
              <a:ext cx="816" cy="14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2" y="432"/>
                </a:cxn>
                <a:cxn ang="0">
                  <a:pos x="432" y="1008"/>
                </a:cxn>
                <a:cxn ang="0">
                  <a:pos x="0" y="576"/>
                </a:cxn>
                <a:cxn ang="0">
                  <a:pos x="0" y="0"/>
                </a:cxn>
              </a:cxnLst>
              <a:rect l="0" t="0" r="r" b="b"/>
              <a:pathLst>
                <a:path w="432" h="1008">
                  <a:moveTo>
                    <a:pt x="0" y="0"/>
                  </a:moveTo>
                  <a:lnTo>
                    <a:pt x="432" y="432"/>
                  </a:lnTo>
                  <a:lnTo>
                    <a:pt x="432" y="1008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9CC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351" name="Oval 7"/>
            <p:cNvSpPr>
              <a:spLocks noChangeArrowheads="1"/>
            </p:cNvSpPr>
            <p:nvPr/>
          </p:nvSpPr>
          <p:spPr bwMode="auto">
            <a:xfrm>
              <a:off x="2352" y="1488"/>
              <a:ext cx="96" cy="192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5352" name="Group 8"/>
          <p:cNvGrpSpPr/>
          <p:nvPr/>
        </p:nvGrpSpPr>
        <p:grpSpPr bwMode="auto">
          <a:xfrm>
            <a:off x="2790825" y="2358372"/>
            <a:ext cx="5486400" cy="762000"/>
            <a:chOff x="1200" y="1344"/>
            <a:chExt cx="3456" cy="480"/>
          </a:xfrm>
        </p:grpSpPr>
        <p:sp>
          <p:nvSpPr>
            <p:cNvPr id="185353" name="Oval 9"/>
            <p:cNvSpPr>
              <a:spLocks noChangeArrowheads="1"/>
            </p:cNvSpPr>
            <p:nvPr/>
          </p:nvSpPr>
          <p:spPr bwMode="auto">
            <a:xfrm>
              <a:off x="4368" y="1344"/>
              <a:ext cx="288" cy="48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354" name="Line 10"/>
            <p:cNvSpPr>
              <a:spLocks noChangeShapeType="1"/>
            </p:cNvSpPr>
            <p:nvPr/>
          </p:nvSpPr>
          <p:spPr bwMode="auto">
            <a:xfrm flipV="1">
              <a:off x="1296" y="1344"/>
              <a:ext cx="316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355" name="Line 11"/>
            <p:cNvSpPr>
              <a:spLocks noChangeShapeType="1"/>
            </p:cNvSpPr>
            <p:nvPr/>
          </p:nvSpPr>
          <p:spPr bwMode="auto">
            <a:xfrm>
              <a:off x="1296" y="1584"/>
              <a:ext cx="316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356" name="AutoShape 12"/>
            <p:cNvSpPr>
              <a:spLocks noChangeArrowheads="1"/>
            </p:cNvSpPr>
            <p:nvPr/>
          </p:nvSpPr>
          <p:spPr bwMode="auto">
            <a:xfrm>
              <a:off x="1200" y="1488"/>
              <a:ext cx="192" cy="240"/>
            </a:xfrm>
            <a:prstGeom prst="irregularSeal1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5357" name="Group 13"/>
          <p:cNvGrpSpPr/>
          <p:nvPr/>
        </p:nvGrpSpPr>
        <p:grpSpPr bwMode="auto">
          <a:xfrm>
            <a:off x="4391025" y="3196572"/>
            <a:ext cx="4524375" cy="3240087"/>
            <a:chOff x="1935" y="2160"/>
            <a:chExt cx="2850" cy="2041"/>
          </a:xfrm>
        </p:grpSpPr>
        <p:grpSp>
          <p:nvGrpSpPr>
            <p:cNvPr id="185358" name="Group 14"/>
            <p:cNvGrpSpPr/>
            <p:nvPr/>
          </p:nvGrpSpPr>
          <p:grpSpPr bwMode="auto">
            <a:xfrm>
              <a:off x="1935" y="2160"/>
              <a:ext cx="2850" cy="2041"/>
              <a:chOff x="1935" y="2160"/>
              <a:chExt cx="2850" cy="2041"/>
            </a:xfrm>
          </p:grpSpPr>
          <p:sp>
            <p:nvSpPr>
              <p:cNvPr id="185359" name="Freeform 15"/>
              <p:cNvSpPr/>
              <p:nvPr/>
            </p:nvSpPr>
            <p:spPr bwMode="auto">
              <a:xfrm>
                <a:off x="1935" y="2640"/>
                <a:ext cx="432" cy="100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32" y="432"/>
                  </a:cxn>
                  <a:cxn ang="0">
                    <a:pos x="432" y="1008"/>
                  </a:cxn>
                  <a:cxn ang="0">
                    <a:pos x="0" y="576"/>
                  </a:cxn>
                  <a:cxn ang="0">
                    <a:pos x="0" y="0"/>
                  </a:cxn>
                </a:cxnLst>
                <a:rect l="0" t="0" r="r" b="b"/>
                <a:pathLst>
                  <a:path w="432" h="1008">
                    <a:moveTo>
                      <a:pt x="0" y="0"/>
                    </a:moveTo>
                    <a:lnTo>
                      <a:pt x="432" y="432"/>
                    </a:lnTo>
                    <a:lnTo>
                      <a:pt x="432" y="1008"/>
                    </a:lnTo>
                    <a:lnTo>
                      <a:pt x="0" y="5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99CC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360" name="Freeform 16"/>
              <p:cNvSpPr/>
              <p:nvPr/>
            </p:nvSpPr>
            <p:spPr bwMode="auto">
              <a:xfrm>
                <a:off x="3696" y="2160"/>
                <a:ext cx="1089" cy="20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32" y="432"/>
                  </a:cxn>
                  <a:cxn ang="0">
                    <a:pos x="432" y="1008"/>
                  </a:cxn>
                  <a:cxn ang="0">
                    <a:pos x="0" y="576"/>
                  </a:cxn>
                  <a:cxn ang="0">
                    <a:pos x="0" y="0"/>
                  </a:cxn>
                </a:cxnLst>
                <a:rect l="0" t="0" r="r" b="b"/>
                <a:pathLst>
                  <a:path w="432" h="1008">
                    <a:moveTo>
                      <a:pt x="0" y="0"/>
                    </a:moveTo>
                    <a:lnTo>
                      <a:pt x="432" y="432"/>
                    </a:lnTo>
                    <a:lnTo>
                      <a:pt x="432" y="1008"/>
                    </a:lnTo>
                    <a:lnTo>
                      <a:pt x="0" y="5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99CC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85361" name="Oval 17"/>
            <p:cNvSpPr>
              <a:spLocks noChangeArrowheads="1"/>
            </p:cNvSpPr>
            <p:nvPr/>
          </p:nvSpPr>
          <p:spPr bwMode="auto">
            <a:xfrm>
              <a:off x="2127" y="3120"/>
              <a:ext cx="48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5362" name="Group 18"/>
          <p:cNvGrpSpPr/>
          <p:nvPr/>
        </p:nvGrpSpPr>
        <p:grpSpPr bwMode="auto">
          <a:xfrm>
            <a:off x="2881313" y="4104622"/>
            <a:ext cx="5562600" cy="1447800"/>
            <a:chOff x="1200" y="2592"/>
            <a:chExt cx="3504" cy="912"/>
          </a:xfrm>
        </p:grpSpPr>
        <p:grpSp>
          <p:nvGrpSpPr>
            <p:cNvPr id="185363" name="Group 19"/>
            <p:cNvGrpSpPr/>
            <p:nvPr/>
          </p:nvGrpSpPr>
          <p:grpSpPr bwMode="auto">
            <a:xfrm>
              <a:off x="1200" y="2592"/>
              <a:ext cx="3504" cy="912"/>
              <a:chOff x="1200" y="2592"/>
              <a:chExt cx="3504" cy="912"/>
            </a:xfrm>
          </p:grpSpPr>
          <p:sp>
            <p:nvSpPr>
              <p:cNvPr id="185364" name="Line 20"/>
              <p:cNvSpPr>
                <a:spLocks noChangeShapeType="1"/>
              </p:cNvSpPr>
              <p:nvPr/>
            </p:nvSpPr>
            <p:spPr bwMode="auto">
              <a:xfrm flipV="1">
                <a:off x="1248" y="2928"/>
                <a:ext cx="321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365" name="Line 21"/>
              <p:cNvSpPr>
                <a:spLocks noChangeShapeType="1"/>
              </p:cNvSpPr>
              <p:nvPr/>
            </p:nvSpPr>
            <p:spPr bwMode="auto">
              <a:xfrm>
                <a:off x="1248" y="3024"/>
                <a:ext cx="321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366" name="Oval 22"/>
              <p:cNvSpPr>
                <a:spLocks noChangeArrowheads="1"/>
              </p:cNvSpPr>
              <p:nvPr/>
            </p:nvSpPr>
            <p:spPr bwMode="auto">
              <a:xfrm>
                <a:off x="4176" y="2592"/>
                <a:ext cx="528" cy="912"/>
              </a:xfrm>
              <a:prstGeom prst="ellipse">
                <a:avLst/>
              </a:prstGeom>
              <a:noFill/>
              <a:ln w="28575">
                <a:solidFill>
                  <a:srgbClr val="FF3300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367" name="Oval 23"/>
              <p:cNvSpPr>
                <a:spLocks noChangeArrowheads="1"/>
              </p:cNvSpPr>
              <p:nvPr/>
            </p:nvSpPr>
            <p:spPr bwMode="auto">
              <a:xfrm>
                <a:off x="4272" y="2688"/>
                <a:ext cx="336" cy="720"/>
              </a:xfrm>
              <a:prstGeom prst="ellipse">
                <a:avLst/>
              </a:prstGeom>
              <a:noFill/>
              <a:ln w="28575">
                <a:solidFill>
                  <a:srgbClr val="FF3300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368" name="Oval 24"/>
              <p:cNvSpPr>
                <a:spLocks noChangeArrowheads="1"/>
              </p:cNvSpPr>
              <p:nvPr/>
            </p:nvSpPr>
            <p:spPr bwMode="auto">
              <a:xfrm>
                <a:off x="4368" y="2832"/>
                <a:ext cx="144" cy="432"/>
              </a:xfrm>
              <a:prstGeom prst="ellipse">
                <a:avLst/>
              </a:prstGeom>
              <a:noFill/>
              <a:ln w="38100">
                <a:solidFill>
                  <a:srgbClr val="FF3300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369" name="Oval 25"/>
              <p:cNvSpPr>
                <a:spLocks noChangeArrowheads="1"/>
              </p:cNvSpPr>
              <p:nvPr/>
            </p:nvSpPr>
            <p:spPr bwMode="auto">
              <a:xfrm>
                <a:off x="4416" y="2928"/>
                <a:ext cx="48" cy="192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FF3300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370" name="AutoShape 26"/>
              <p:cNvSpPr>
                <a:spLocks noChangeArrowheads="1"/>
              </p:cNvSpPr>
              <p:nvPr/>
            </p:nvSpPr>
            <p:spPr bwMode="auto">
              <a:xfrm>
                <a:off x="1200" y="2928"/>
                <a:ext cx="144" cy="240"/>
              </a:xfrm>
              <a:prstGeom prst="irregularSeal1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5371" name="Group 27"/>
            <p:cNvGrpSpPr/>
            <p:nvPr/>
          </p:nvGrpSpPr>
          <p:grpSpPr bwMode="auto">
            <a:xfrm>
              <a:off x="2592" y="2592"/>
              <a:ext cx="1824" cy="912"/>
              <a:chOff x="2592" y="2592"/>
              <a:chExt cx="1824" cy="912"/>
            </a:xfrm>
          </p:grpSpPr>
          <p:grpSp>
            <p:nvGrpSpPr>
              <p:cNvPr id="185372" name="Group 28"/>
              <p:cNvGrpSpPr/>
              <p:nvPr/>
            </p:nvGrpSpPr>
            <p:grpSpPr bwMode="auto">
              <a:xfrm>
                <a:off x="2592" y="2592"/>
                <a:ext cx="1824" cy="384"/>
                <a:chOff x="2592" y="2592"/>
                <a:chExt cx="1824" cy="384"/>
              </a:xfrm>
            </p:grpSpPr>
            <p:sp>
              <p:nvSpPr>
                <p:cNvPr id="185373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2592" y="2832"/>
                  <a:ext cx="182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5374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2592" y="2688"/>
                  <a:ext cx="1824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5375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2592" y="2592"/>
                  <a:ext cx="1776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5376" name="Group 32"/>
              <p:cNvGrpSpPr/>
              <p:nvPr/>
            </p:nvGrpSpPr>
            <p:grpSpPr bwMode="auto">
              <a:xfrm>
                <a:off x="2592" y="3072"/>
                <a:ext cx="1824" cy="432"/>
                <a:chOff x="2592" y="3072"/>
                <a:chExt cx="1824" cy="432"/>
              </a:xfrm>
            </p:grpSpPr>
            <p:sp>
              <p:nvSpPr>
                <p:cNvPr id="185377" name="Line 33"/>
                <p:cNvSpPr>
                  <a:spLocks noChangeShapeType="1"/>
                </p:cNvSpPr>
                <p:nvPr/>
              </p:nvSpPr>
              <p:spPr bwMode="auto">
                <a:xfrm>
                  <a:off x="2592" y="3072"/>
                  <a:ext cx="1824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5378" name="Line 34"/>
                <p:cNvSpPr>
                  <a:spLocks noChangeShapeType="1"/>
                </p:cNvSpPr>
                <p:nvPr/>
              </p:nvSpPr>
              <p:spPr bwMode="auto">
                <a:xfrm>
                  <a:off x="2592" y="3072"/>
                  <a:ext cx="1824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5379" name="Line 35"/>
                <p:cNvSpPr>
                  <a:spLocks noChangeShapeType="1"/>
                </p:cNvSpPr>
                <p:nvPr/>
              </p:nvSpPr>
              <p:spPr bwMode="auto">
                <a:xfrm>
                  <a:off x="2592" y="3072"/>
                  <a:ext cx="1824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pic>
        <p:nvPicPr>
          <p:cNvPr id="185380" name="Picture 36" descr="衍射-3"/>
          <p:cNvPicPr>
            <a:picLocks noChangeAspect="1" noChangeArrowheads="1"/>
          </p:cNvPicPr>
          <p:nvPr/>
        </p:nvPicPr>
        <p:blipFill>
          <a:blip r:embed="rId2" cstate="print"/>
          <a:srcRect l="1825" r="63220" b="19006"/>
          <a:stretch>
            <a:fillRect/>
          </a:stretch>
        </p:blipFill>
        <p:spPr bwMode="auto">
          <a:xfrm>
            <a:off x="733425" y="4760259"/>
            <a:ext cx="1584325" cy="1527175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</p:spPr>
      </p:pic>
      <p:sp>
        <p:nvSpPr>
          <p:cNvPr id="185381" name="Rectangle 37"/>
          <p:cNvSpPr>
            <a:spLocks noChangeArrowheads="1"/>
          </p:cNvSpPr>
          <p:nvPr/>
        </p:nvSpPr>
        <p:spPr bwMode="auto">
          <a:xfrm>
            <a:off x="2867025" y="5562600"/>
            <a:ext cx="3886200" cy="83099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条件：小孔或障碍物的尺寸与光的波长可相比拟。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5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5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8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5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5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8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81" name="组合 7280"/>
          <p:cNvGrpSpPr/>
          <p:nvPr/>
        </p:nvGrpSpPr>
        <p:grpSpPr>
          <a:xfrm>
            <a:off x="1692275" y="3744913"/>
            <a:ext cx="4032250" cy="520700"/>
            <a:chOff x="1066" y="2455"/>
            <a:chExt cx="2540" cy="328"/>
          </a:xfrm>
        </p:grpSpPr>
        <p:graphicFrame>
          <p:nvGraphicFramePr>
            <p:cNvPr id="7173" name="对象 7172"/>
            <p:cNvGraphicFramePr>
              <a:graphicFrameLocks/>
            </p:cNvGraphicFramePr>
            <p:nvPr/>
          </p:nvGraphicFramePr>
          <p:xfrm>
            <a:off x="1066" y="2455"/>
            <a:ext cx="771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431052" imgH="177492" progId="">
                    <p:embed/>
                  </p:oleObj>
                </mc:Choice>
                <mc:Fallback>
                  <p:oleObj r:id="rId2" imgW="431052" imgH="177492" progId="">
                    <p:embed/>
                    <p:pic>
                      <p:nvPicPr>
                        <p:cNvPr id="0" name="Picture 23" descr="image5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2455"/>
                          <a:ext cx="771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4" name="文本框 7173"/>
            <p:cNvSpPr txBox="1"/>
            <p:nvPr/>
          </p:nvSpPr>
          <p:spPr>
            <a:xfrm>
              <a:off x="2432" y="2456"/>
              <a:ext cx="117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CC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暗</a:t>
              </a:r>
              <a:r>
                <a:rPr lang="zh-CN" altLang="en-US" sz="2800" b="1" dirty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条纹</a:t>
              </a:r>
              <a:endPara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282" name="组合 7281"/>
          <p:cNvGrpSpPr/>
          <p:nvPr/>
        </p:nvGrpSpPr>
        <p:grpSpPr>
          <a:xfrm>
            <a:off x="1677988" y="4213225"/>
            <a:ext cx="4046537" cy="1079500"/>
            <a:chOff x="1057" y="2750"/>
            <a:chExt cx="2549" cy="680"/>
          </a:xfrm>
        </p:grpSpPr>
        <p:graphicFrame>
          <p:nvGraphicFramePr>
            <p:cNvPr id="7176" name="对象 7175"/>
            <p:cNvGraphicFramePr>
              <a:graphicFrameLocks/>
            </p:cNvGraphicFramePr>
            <p:nvPr/>
          </p:nvGraphicFramePr>
          <p:xfrm>
            <a:off x="1057" y="2750"/>
            <a:ext cx="1324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837836" imgH="393529" progId="">
                    <p:embed/>
                  </p:oleObj>
                </mc:Choice>
                <mc:Fallback>
                  <p:oleObj r:id="rId4" imgW="837836" imgH="393529" progId="">
                    <p:embed/>
                    <p:pic>
                      <p:nvPicPr>
                        <p:cNvPr id="0" name="Picture 22" descr="image5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7" y="2750"/>
                          <a:ext cx="1324" cy="6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7" name="文本框 7176"/>
            <p:cNvSpPr txBox="1"/>
            <p:nvPr/>
          </p:nvSpPr>
          <p:spPr>
            <a:xfrm>
              <a:off x="2426" y="2931"/>
              <a:ext cx="118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CC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明条纹</a:t>
              </a:r>
            </a:p>
          </p:txBody>
        </p:sp>
      </p:grpSp>
      <p:sp>
        <p:nvSpPr>
          <p:cNvPr id="7182" name="矩形 7181"/>
          <p:cNvSpPr/>
          <p:nvPr/>
        </p:nvSpPr>
        <p:spPr>
          <a:xfrm>
            <a:off x="609600" y="381000"/>
            <a:ext cx="8229600" cy="2590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84" name="任意多边形 7183"/>
          <p:cNvSpPr/>
          <p:nvPr/>
        </p:nvSpPr>
        <p:spPr>
          <a:xfrm>
            <a:off x="1966913" y="1947863"/>
            <a:ext cx="431800" cy="949325"/>
          </a:xfrm>
          <a:custGeom>
            <a:avLst/>
            <a:gdLst/>
            <a:ahLst/>
            <a:cxnLst/>
            <a:rect l="0" t="0" r="0" b="0"/>
            <a:pathLst>
              <a:path w="280" h="686">
                <a:moveTo>
                  <a:pt x="0" y="0"/>
                </a:moveTo>
                <a:lnTo>
                  <a:pt x="280" y="668"/>
                </a:lnTo>
                <a:lnTo>
                  <a:pt x="200" y="686"/>
                </a:lnTo>
                <a:lnTo>
                  <a:pt x="20" y="244"/>
                </a:lnTo>
                <a:lnTo>
                  <a:pt x="0" y="0"/>
                </a:lnTo>
                <a:close/>
              </a:path>
            </a:pathLst>
          </a:custGeom>
          <a:pattFill prst="ltUpDiag">
            <a:fgClr>
              <a:srgbClr val="009900"/>
            </a:fgClr>
            <a:bgClr>
              <a:schemeClr val="bg1"/>
            </a:bgClr>
          </a:patt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85" name="任意多边形 7184"/>
          <p:cNvSpPr/>
          <p:nvPr/>
        </p:nvSpPr>
        <p:spPr>
          <a:xfrm>
            <a:off x="1944688" y="1255713"/>
            <a:ext cx="711200" cy="1555750"/>
          </a:xfrm>
          <a:custGeom>
            <a:avLst/>
            <a:gdLst/>
            <a:ahLst/>
            <a:cxnLst/>
            <a:rect l="0" t="0" r="0" b="0"/>
            <a:pathLst>
              <a:path w="460" h="1124">
                <a:moveTo>
                  <a:pt x="12" y="0"/>
                </a:moveTo>
                <a:lnTo>
                  <a:pt x="460" y="1084"/>
                </a:lnTo>
                <a:lnTo>
                  <a:pt x="380" y="1124"/>
                </a:lnTo>
                <a:lnTo>
                  <a:pt x="0" y="259"/>
                </a:lnTo>
                <a:lnTo>
                  <a:pt x="12" y="0"/>
                </a:lnTo>
                <a:close/>
              </a:path>
            </a:pathLst>
          </a:custGeom>
          <a:pattFill prst="ltUpDiag">
            <a:fgClr>
              <a:srgbClr val="009900"/>
            </a:fgClr>
            <a:bgClr>
              <a:schemeClr val="bg1"/>
            </a:bgClr>
          </a:patt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86" name="任意多边形 7185"/>
          <p:cNvSpPr/>
          <p:nvPr/>
        </p:nvSpPr>
        <p:spPr>
          <a:xfrm>
            <a:off x="1966913" y="1620838"/>
            <a:ext cx="581025" cy="1235075"/>
          </a:xfrm>
          <a:custGeom>
            <a:avLst/>
            <a:gdLst/>
            <a:ahLst/>
            <a:cxnLst/>
            <a:rect l="0" t="0" r="0" b="0"/>
            <a:pathLst>
              <a:path w="376" h="892">
                <a:moveTo>
                  <a:pt x="0" y="0"/>
                </a:moveTo>
                <a:lnTo>
                  <a:pt x="376" y="864"/>
                </a:lnTo>
                <a:lnTo>
                  <a:pt x="274" y="892"/>
                </a:lnTo>
                <a:lnTo>
                  <a:pt x="48" y="344"/>
                </a:lnTo>
                <a:lnTo>
                  <a:pt x="0" y="240"/>
                </a:lnTo>
                <a:lnTo>
                  <a:pt x="0" y="0"/>
                </a:lnTo>
                <a:close/>
              </a:path>
            </a:pathLst>
          </a:custGeom>
          <a:pattFill prst="ltHorz">
            <a:fgClr>
              <a:srgbClr val="008000"/>
            </a:fgClr>
            <a:bgClr>
              <a:schemeClr val="bg1"/>
            </a:bgClr>
          </a:patt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187" name="组合 7186"/>
          <p:cNvGrpSpPr/>
          <p:nvPr/>
        </p:nvGrpSpPr>
        <p:grpSpPr>
          <a:xfrm>
            <a:off x="1944688" y="1244600"/>
            <a:ext cx="711200" cy="1666875"/>
            <a:chOff x="3236" y="2880"/>
            <a:chExt cx="460" cy="1204"/>
          </a:xfrm>
        </p:grpSpPr>
        <p:sp>
          <p:nvSpPr>
            <p:cNvPr id="7188" name="任意多边形 7187"/>
            <p:cNvSpPr/>
            <p:nvPr/>
          </p:nvSpPr>
          <p:spPr>
            <a:xfrm>
              <a:off x="3252" y="3624"/>
              <a:ext cx="188" cy="460"/>
            </a:xfrm>
            <a:custGeom>
              <a:avLst/>
              <a:gdLst/>
              <a:ahLst/>
              <a:cxnLst/>
              <a:rect l="0" t="0" r="0" b="0"/>
              <a:pathLst>
                <a:path w="188" h="460">
                  <a:moveTo>
                    <a:pt x="0" y="0"/>
                  </a:moveTo>
                  <a:lnTo>
                    <a:pt x="188" y="460"/>
                  </a:lnTo>
                </a:path>
              </a:pathLst>
            </a:custGeom>
            <a:pattFill prst="wdUpDiag">
              <a:fgClr>
                <a:srgbClr val="009900"/>
              </a:fgClr>
              <a:bgClr>
                <a:schemeClr val="bg1"/>
              </a:bgClr>
            </a:pattFill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" name="任意多边形 7188"/>
            <p:cNvSpPr/>
            <p:nvPr/>
          </p:nvSpPr>
          <p:spPr>
            <a:xfrm>
              <a:off x="3252" y="2880"/>
              <a:ext cx="444" cy="1092"/>
            </a:xfrm>
            <a:custGeom>
              <a:avLst/>
              <a:gdLst/>
              <a:ahLst/>
              <a:cxnLst/>
              <a:rect l="0" t="0" r="0" b="0"/>
              <a:pathLst>
                <a:path w="444" h="1092">
                  <a:moveTo>
                    <a:pt x="0" y="0"/>
                  </a:moveTo>
                  <a:lnTo>
                    <a:pt x="444" y="1092"/>
                  </a:lnTo>
                </a:path>
              </a:pathLst>
            </a:custGeom>
            <a:pattFill prst="wdUpDiag">
              <a:fgClr>
                <a:srgbClr val="009900"/>
              </a:fgClr>
              <a:bgClr>
                <a:schemeClr val="bg1"/>
              </a:bgClr>
            </a:pattFill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" name="任意多边形 7189"/>
            <p:cNvSpPr/>
            <p:nvPr/>
          </p:nvSpPr>
          <p:spPr>
            <a:xfrm>
              <a:off x="3236" y="3122"/>
              <a:ext cx="380" cy="890"/>
            </a:xfrm>
            <a:custGeom>
              <a:avLst/>
              <a:gdLst/>
              <a:ahLst/>
              <a:cxnLst/>
              <a:rect l="0" t="0" r="0" b="0"/>
              <a:pathLst>
                <a:path w="380" h="890">
                  <a:moveTo>
                    <a:pt x="0" y="0"/>
                  </a:moveTo>
                  <a:lnTo>
                    <a:pt x="380" y="890"/>
                  </a:lnTo>
                </a:path>
              </a:pathLst>
            </a:custGeom>
            <a:pattFill prst="wdUpDiag">
              <a:fgClr>
                <a:srgbClr val="009900"/>
              </a:fgClr>
              <a:bgClr>
                <a:schemeClr val="bg1"/>
              </a:bgClr>
            </a:pattFill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" name="任意多边形 7190"/>
            <p:cNvSpPr/>
            <p:nvPr/>
          </p:nvSpPr>
          <p:spPr>
            <a:xfrm>
              <a:off x="3236" y="3374"/>
              <a:ext cx="280" cy="676"/>
            </a:xfrm>
            <a:custGeom>
              <a:avLst/>
              <a:gdLst/>
              <a:ahLst/>
              <a:cxnLst/>
              <a:rect l="0" t="0" r="0" b="0"/>
              <a:pathLst>
                <a:path w="280" h="676">
                  <a:moveTo>
                    <a:pt x="0" y="0"/>
                  </a:moveTo>
                  <a:lnTo>
                    <a:pt x="280" y="676"/>
                  </a:lnTo>
                </a:path>
              </a:pathLst>
            </a:custGeom>
            <a:pattFill prst="wdUpDiag">
              <a:fgClr>
                <a:srgbClr val="009900"/>
              </a:fgClr>
              <a:bgClr>
                <a:schemeClr val="bg1"/>
              </a:bgClr>
            </a:pattFill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192" name="组合 7191"/>
          <p:cNvGrpSpPr/>
          <p:nvPr/>
        </p:nvGrpSpPr>
        <p:grpSpPr>
          <a:xfrm rot="-83261">
            <a:off x="1944688" y="877888"/>
            <a:ext cx="1557337" cy="1395412"/>
            <a:chOff x="3120" y="2688"/>
            <a:chExt cx="912" cy="1008"/>
          </a:xfrm>
        </p:grpSpPr>
        <p:sp>
          <p:nvSpPr>
            <p:cNvPr id="7193" name="直接连接符 7192"/>
            <p:cNvSpPr/>
            <p:nvPr/>
          </p:nvSpPr>
          <p:spPr>
            <a:xfrm flipV="1">
              <a:off x="3120" y="2688"/>
              <a:ext cx="864" cy="272"/>
            </a:xfrm>
            <a:prstGeom prst="line">
              <a:avLst/>
            </a:prstGeom>
            <a:ln w="19050" cap="flat" cmpd="sng">
              <a:solidFill>
                <a:srgbClr val="33CC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94" name="直接连接符 7193"/>
            <p:cNvSpPr/>
            <p:nvPr/>
          </p:nvSpPr>
          <p:spPr>
            <a:xfrm flipV="1">
              <a:off x="3120" y="2928"/>
              <a:ext cx="912" cy="288"/>
            </a:xfrm>
            <a:prstGeom prst="line">
              <a:avLst/>
            </a:prstGeom>
            <a:ln w="19050" cap="flat" cmpd="sng">
              <a:solidFill>
                <a:srgbClr val="33CC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95" name="直接连接符 7194"/>
            <p:cNvSpPr/>
            <p:nvPr/>
          </p:nvSpPr>
          <p:spPr>
            <a:xfrm flipV="1">
              <a:off x="3120" y="3168"/>
              <a:ext cx="912" cy="288"/>
            </a:xfrm>
            <a:prstGeom prst="line">
              <a:avLst/>
            </a:prstGeom>
            <a:ln w="19050" cap="flat" cmpd="sng">
              <a:solidFill>
                <a:srgbClr val="33CC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96" name="直接连接符 7195"/>
            <p:cNvSpPr/>
            <p:nvPr/>
          </p:nvSpPr>
          <p:spPr>
            <a:xfrm flipV="1">
              <a:off x="3120" y="3408"/>
              <a:ext cx="912" cy="288"/>
            </a:xfrm>
            <a:prstGeom prst="line">
              <a:avLst/>
            </a:prstGeom>
            <a:ln w="19050" cap="flat" cmpd="sng">
              <a:solidFill>
                <a:srgbClr val="33CCCC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7197" name="组合 7196"/>
          <p:cNvGrpSpPr/>
          <p:nvPr/>
        </p:nvGrpSpPr>
        <p:grpSpPr>
          <a:xfrm>
            <a:off x="3352800" y="846138"/>
            <a:ext cx="1854200" cy="996950"/>
            <a:chOff x="3936" y="2688"/>
            <a:chExt cx="1296" cy="720"/>
          </a:xfrm>
        </p:grpSpPr>
        <p:sp>
          <p:nvSpPr>
            <p:cNvPr id="7198" name="直接连接符 7197"/>
            <p:cNvSpPr/>
            <p:nvPr/>
          </p:nvSpPr>
          <p:spPr>
            <a:xfrm>
              <a:off x="3984" y="2928"/>
              <a:ext cx="1200" cy="48"/>
            </a:xfrm>
            <a:prstGeom prst="line">
              <a:avLst/>
            </a:prstGeom>
            <a:ln w="19050" cap="flat" cmpd="sng">
              <a:solidFill>
                <a:srgbClr val="33CC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99" name="直接连接符 7198"/>
            <p:cNvSpPr/>
            <p:nvPr/>
          </p:nvSpPr>
          <p:spPr>
            <a:xfrm flipV="1">
              <a:off x="4032" y="2976"/>
              <a:ext cx="1200" cy="192"/>
            </a:xfrm>
            <a:prstGeom prst="line">
              <a:avLst/>
            </a:prstGeom>
            <a:ln w="19050" cap="flat" cmpd="sng">
              <a:solidFill>
                <a:srgbClr val="33CC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00" name="直接连接符 7199"/>
            <p:cNvSpPr/>
            <p:nvPr/>
          </p:nvSpPr>
          <p:spPr>
            <a:xfrm>
              <a:off x="3936" y="2688"/>
              <a:ext cx="1296" cy="288"/>
            </a:xfrm>
            <a:prstGeom prst="line">
              <a:avLst/>
            </a:prstGeom>
            <a:ln w="19050" cap="flat" cmpd="sng">
              <a:solidFill>
                <a:srgbClr val="33CC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01" name="直接连接符 7200"/>
            <p:cNvSpPr/>
            <p:nvPr/>
          </p:nvSpPr>
          <p:spPr>
            <a:xfrm flipV="1">
              <a:off x="4032" y="2976"/>
              <a:ext cx="1200" cy="432"/>
            </a:xfrm>
            <a:prstGeom prst="line">
              <a:avLst/>
            </a:prstGeom>
            <a:ln w="19050" cap="flat" cmpd="sng">
              <a:solidFill>
                <a:srgbClr val="33CCCC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7202" name="直接连接符 7201"/>
          <p:cNvSpPr/>
          <p:nvPr/>
        </p:nvSpPr>
        <p:spPr>
          <a:xfrm>
            <a:off x="1128713" y="1776413"/>
            <a:ext cx="4522787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lgDashDot"/>
            <a:headEnd type="none" w="sm" len="lg"/>
            <a:tailEnd type="none" w="sm" len="lg"/>
          </a:ln>
        </p:spPr>
      </p:sp>
      <p:graphicFrame>
        <p:nvGraphicFramePr>
          <p:cNvPr id="7203" name="对象 7202"/>
          <p:cNvGraphicFramePr>
            <a:graphicFrameLocks/>
          </p:cNvGraphicFramePr>
          <p:nvPr/>
        </p:nvGraphicFramePr>
        <p:xfrm>
          <a:off x="2887663" y="447675"/>
          <a:ext cx="392112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39518" imgH="164885" progId="">
                  <p:embed/>
                </p:oleObj>
              </mc:Choice>
              <mc:Fallback>
                <p:oleObj r:id="rId6" imgW="139518" imgH="164885" progId="">
                  <p:embed/>
                  <p:pic>
                    <p:nvPicPr>
                      <p:cNvPr id="0" name="Picture 21" descr="image56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7663" y="447675"/>
                        <a:ext cx="392112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4" name="椭圆 7203"/>
          <p:cNvSpPr/>
          <p:nvPr/>
        </p:nvSpPr>
        <p:spPr>
          <a:xfrm>
            <a:off x="3262313" y="514350"/>
            <a:ext cx="387350" cy="2293938"/>
          </a:xfrm>
          <a:prstGeom prst="ellipse">
            <a:avLst/>
          </a:prstGeom>
          <a:solidFill>
            <a:srgbClr val="FFCC99">
              <a:alpha val="50000"/>
            </a:srgbClr>
          </a:solidFill>
          <a:ln w="19050" cap="flat" cmpd="sng">
            <a:solidFill>
              <a:srgbClr val="0066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05" name="矩形 7204"/>
          <p:cNvSpPr/>
          <p:nvPr/>
        </p:nvSpPr>
        <p:spPr>
          <a:xfrm>
            <a:off x="5180013" y="449263"/>
            <a:ext cx="52387" cy="2455862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0"/>
                  <a:invGamma/>
                </a:schemeClr>
              </a:gs>
            </a:gsLst>
            <a:lin ang="0" scaled="1"/>
            <a:tileRect/>
          </a:gra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206" name="对象 7205"/>
          <p:cNvGraphicFramePr>
            <a:graphicFrameLocks/>
          </p:cNvGraphicFramePr>
          <p:nvPr/>
        </p:nvGraphicFramePr>
        <p:xfrm>
          <a:off x="5292725" y="1757363"/>
          <a:ext cx="35718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64885" imgH="228303" progId="">
                  <p:embed/>
                </p:oleObj>
              </mc:Choice>
              <mc:Fallback>
                <p:oleObj r:id="rId8" imgW="164885" imgH="228303" progId="">
                  <p:embed/>
                  <p:pic>
                    <p:nvPicPr>
                      <p:cNvPr id="0" name="Picture 20" descr="image44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1757363"/>
                        <a:ext cx="357188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7" name="对象 7206"/>
          <p:cNvGraphicFramePr>
            <a:graphicFrameLocks/>
          </p:cNvGraphicFramePr>
          <p:nvPr/>
        </p:nvGraphicFramePr>
        <p:xfrm>
          <a:off x="4687888" y="447675"/>
          <a:ext cx="3587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39518" imgH="164885" progId="">
                  <p:embed/>
                </p:oleObj>
              </mc:Choice>
              <mc:Fallback>
                <p:oleObj r:id="rId10" imgW="139518" imgH="164885" progId="">
                  <p:embed/>
                  <p:pic>
                    <p:nvPicPr>
                      <p:cNvPr id="0" name="Picture 19" descr="image27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7888" y="447675"/>
                        <a:ext cx="3587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8" name="矩形 7207"/>
          <p:cNvSpPr/>
          <p:nvPr/>
        </p:nvSpPr>
        <p:spPr>
          <a:xfrm>
            <a:off x="1925638" y="715963"/>
            <a:ext cx="93662" cy="528637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chemeClr val="tx1">
                  <a:gamma/>
                  <a:tint val="20000"/>
                  <a:invGamma/>
                </a:schemeClr>
              </a:gs>
              <a:gs pos="100000">
                <a:schemeClr val="tx1"/>
              </a:gs>
            </a:gsLst>
            <a:lin ang="0" scaled="1"/>
            <a:tileRect/>
          </a:gra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09" name="矩形 7208"/>
          <p:cNvSpPr/>
          <p:nvPr/>
        </p:nvSpPr>
        <p:spPr>
          <a:xfrm>
            <a:off x="1938338" y="2308225"/>
            <a:ext cx="80962" cy="490538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chemeClr val="tx1">
                  <a:gamma/>
                  <a:tint val="20000"/>
                  <a:invGamma/>
                </a:schemeClr>
              </a:gs>
              <a:gs pos="100000">
                <a:schemeClr val="tx1"/>
              </a:gs>
            </a:gsLst>
            <a:lin ang="0" scaled="1"/>
            <a:tileRect/>
          </a:gra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210" name="对象 7209"/>
          <p:cNvGraphicFramePr>
            <a:graphicFrameLocks/>
          </p:cNvGraphicFramePr>
          <p:nvPr/>
        </p:nvGraphicFramePr>
        <p:xfrm>
          <a:off x="1511300" y="463550"/>
          <a:ext cx="37465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64885" imgH="164885" progId="">
                  <p:embed/>
                </p:oleObj>
              </mc:Choice>
              <mc:Fallback>
                <p:oleObj r:id="rId12" imgW="164885" imgH="164885" progId="">
                  <p:embed/>
                  <p:pic>
                    <p:nvPicPr>
                      <p:cNvPr id="0" name="Picture 18" descr="image60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463550"/>
                        <a:ext cx="374650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11" name="对象 7210"/>
          <p:cNvGraphicFramePr>
            <a:graphicFrameLocks/>
          </p:cNvGraphicFramePr>
          <p:nvPr/>
        </p:nvGraphicFramePr>
        <p:xfrm>
          <a:off x="5207000" y="962025"/>
          <a:ext cx="444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152202" imgH="164885" progId="">
                  <p:embed/>
                </p:oleObj>
              </mc:Choice>
              <mc:Fallback>
                <p:oleObj r:id="rId14" imgW="152202" imgH="164885" progId="">
                  <p:embed/>
                  <p:pic>
                    <p:nvPicPr>
                      <p:cNvPr id="0" name="Picture 17" descr="image32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0" y="962025"/>
                        <a:ext cx="444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12" name="对象 7211"/>
          <p:cNvGraphicFramePr>
            <a:graphicFrameLocks/>
          </p:cNvGraphicFramePr>
          <p:nvPr/>
        </p:nvGraphicFramePr>
        <p:xfrm>
          <a:off x="1465263" y="779463"/>
          <a:ext cx="479425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152202" imgH="164885" progId="">
                  <p:embed/>
                </p:oleObj>
              </mc:Choice>
              <mc:Fallback>
                <p:oleObj r:id="rId16" imgW="152202" imgH="164885" progId="">
                  <p:embed/>
                  <p:pic>
                    <p:nvPicPr>
                      <p:cNvPr id="0" name="Picture 16" descr="image46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5263" y="779463"/>
                        <a:ext cx="479425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13" name="对象 7212"/>
          <p:cNvGraphicFramePr>
            <a:graphicFrameLocks/>
          </p:cNvGraphicFramePr>
          <p:nvPr/>
        </p:nvGraphicFramePr>
        <p:xfrm>
          <a:off x="1425575" y="2241550"/>
          <a:ext cx="4873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152202" imgH="164885" progId="">
                  <p:embed/>
                </p:oleObj>
              </mc:Choice>
              <mc:Fallback>
                <p:oleObj r:id="rId18" imgW="152202" imgH="164885" progId="">
                  <p:embed/>
                  <p:pic>
                    <p:nvPicPr>
                      <p:cNvPr id="0" name="Picture 15" descr="image31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575" y="2241550"/>
                        <a:ext cx="48736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14" name="对象 7213"/>
          <p:cNvGraphicFramePr>
            <a:graphicFrameLocks/>
          </p:cNvGraphicFramePr>
          <p:nvPr/>
        </p:nvGraphicFramePr>
        <p:xfrm>
          <a:off x="1457325" y="1177925"/>
          <a:ext cx="48736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177492" imgH="215526" progId="">
                  <p:embed/>
                </p:oleObj>
              </mc:Choice>
              <mc:Fallback>
                <p:oleObj r:id="rId20" imgW="177492" imgH="215526" progId="">
                  <p:embed/>
                  <p:pic>
                    <p:nvPicPr>
                      <p:cNvPr id="0" name="Picture 14" descr="image51"/>
                      <p:cNvPicPr>
                        <a:picLocks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7325" y="1177925"/>
                        <a:ext cx="48736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15" name="对象 7214"/>
          <p:cNvGraphicFramePr>
            <a:graphicFrameLocks/>
          </p:cNvGraphicFramePr>
          <p:nvPr/>
        </p:nvGraphicFramePr>
        <p:xfrm>
          <a:off x="1420813" y="1776413"/>
          <a:ext cx="523875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190252" imgH="215619" progId="">
                  <p:embed/>
                </p:oleObj>
              </mc:Choice>
              <mc:Fallback>
                <p:oleObj r:id="rId22" imgW="190252" imgH="215619" progId="">
                  <p:embed/>
                  <p:pic>
                    <p:nvPicPr>
                      <p:cNvPr id="0" name="Picture 13" descr="image52"/>
                      <p:cNvPicPr>
                        <a:picLocks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0813" y="1776413"/>
                        <a:ext cx="523875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16" name="直接连接符 7215"/>
          <p:cNvSpPr/>
          <p:nvPr/>
        </p:nvSpPr>
        <p:spPr>
          <a:xfrm>
            <a:off x="2019300" y="1244600"/>
            <a:ext cx="96361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graphicFrame>
        <p:nvGraphicFramePr>
          <p:cNvPr id="7217" name="对象 7216"/>
          <p:cNvGraphicFramePr>
            <a:graphicFrameLocks/>
          </p:cNvGraphicFramePr>
          <p:nvPr/>
        </p:nvGraphicFramePr>
        <p:xfrm>
          <a:off x="2430463" y="1050925"/>
          <a:ext cx="301625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4" imgW="139518" imgH="164885" progId="">
                  <p:embed/>
                </p:oleObj>
              </mc:Choice>
              <mc:Fallback>
                <p:oleObj r:id="rId24" imgW="139518" imgH="164885" progId="">
                  <p:embed/>
                  <p:pic>
                    <p:nvPicPr>
                      <p:cNvPr id="0" name="Picture 12" descr="image61"/>
                      <p:cNvPicPr>
                        <a:picLocks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0463" y="1050925"/>
                        <a:ext cx="301625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18" name="对象 7217"/>
          <p:cNvGraphicFramePr>
            <a:graphicFrameLocks/>
          </p:cNvGraphicFramePr>
          <p:nvPr/>
        </p:nvGraphicFramePr>
        <p:xfrm>
          <a:off x="2316163" y="1776413"/>
          <a:ext cx="38100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6" imgW="152136" imgH="177492" progId="">
                  <p:embed/>
                </p:oleObj>
              </mc:Choice>
              <mc:Fallback>
                <p:oleObj r:id="rId26" imgW="152136" imgH="177492" progId="">
                  <p:embed/>
                  <p:pic>
                    <p:nvPicPr>
                      <p:cNvPr id="0" name="Picture 11" descr="image53"/>
                      <p:cNvPicPr>
                        <a:picLocks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6163" y="1776413"/>
                        <a:ext cx="381000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19" name="任意多边形 7218"/>
          <p:cNvSpPr/>
          <p:nvPr/>
        </p:nvSpPr>
        <p:spPr>
          <a:xfrm>
            <a:off x="1863725" y="2506663"/>
            <a:ext cx="525463" cy="182562"/>
          </a:xfrm>
          <a:custGeom>
            <a:avLst/>
            <a:gdLst/>
            <a:ahLst/>
            <a:cxnLst/>
            <a:rect l="0" t="0" r="0" b="0"/>
            <a:pathLst>
              <a:path w="340" h="132">
                <a:moveTo>
                  <a:pt x="0" y="132"/>
                </a:moveTo>
                <a:lnTo>
                  <a:pt x="34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headEnd type="none" w="med" len="med"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20" name="任意多边形 7219"/>
          <p:cNvSpPr/>
          <p:nvPr/>
        </p:nvSpPr>
        <p:spPr>
          <a:xfrm>
            <a:off x="2532063" y="2297113"/>
            <a:ext cx="474662" cy="165100"/>
          </a:xfrm>
          <a:custGeom>
            <a:avLst/>
            <a:gdLst/>
            <a:ahLst/>
            <a:cxnLst/>
            <a:rect l="0" t="0" r="0" b="0"/>
            <a:pathLst>
              <a:path w="308" h="120">
                <a:moveTo>
                  <a:pt x="308" y="0"/>
                </a:moveTo>
                <a:lnTo>
                  <a:pt x="0" y="12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headEnd type="none" w="med" len="med"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221" name="对象 7220"/>
          <p:cNvGraphicFramePr>
            <a:graphicFrameLocks/>
          </p:cNvGraphicFramePr>
          <p:nvPr/>
        </p:nvGraphicFramePr>
        <p:xfrm>
          <a:off x="2605088" y="2541588"/>
          <a:ext cx="82232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8" imgW="304272" imgH="177492" progId="">
                  <p:embed/>
                </p:oleObj>
              </mc:Choice>
              <mc:Fallback>
                <p:oleObj r:id="rId28" imgW="304272" imgH="177492" progId="">
                  <p:embed/>
                  <p:pic>
                    <p:nvPicPr>
                      <p:cNvPr id="0" name="Picture 10" descr="image54"/>
                      <p:cNvPicPr>
                        <a:picLocks noChangeArrowheads="1"/>
                      </p:cNvPicPr>
                      <p:nvPr/>
                    </p:nvPicPr>
                    <p:blipFill>
                      <a:blip r:embed="rId29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5088" y="2541588"/>
                        <a:ext cx="822325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22" name="组合 7221"/>
          <p:cNvGrpSpPr/>
          <p:nvPr/>
        </p:nvGrpSpPr>
        <p:grpSpPr>
          <a:xfrm>
            <a:off x="981075" y="1244600"/>
            <a:ext cx="993775" cy="1063625"/>
            <a:chOff x="2592" y="2880"/>
            <a:chExt cx="643" cy="768"/>
          </a:xfrm>
        </p:grpSpPr>
        <p:sp>
          <p:nvSpPr>
            <p:cNvPr id="7223" name="直接连接符 7222"/>
            <p:cNvSpPr/>
            <p:nvPr/>
          </p:nvSpPr>
          <p:spPr>
            <a:xfrm flipV="1">
              <a:off x="2762" y="3168"/>
              <a:ext cx="473" cy="0"/>
            </a:xfrm>
            <a:prstGeom prst="line">
              <a:avLst/>
            </a:prstGeom>
            <a:ln w="19050" cap="flat" cmpd="sng">
              <a:solidFill>
                <a:srgbClr val="33CCCC"/>
              </a:solidFill>
              <a:prstDash val="solid"/>
              <a:headEnd type="none" w="sm" len="lg"/>
              <a:tailEnd type="none" w="sm" len="lg"/>
            </a:ln>
          </p:spPr>
        </p:sp>
        <p:sp>
          <p:nvSpPr>
            <p:cNvPr id="7224" name="直接连接符 7223"/>
            <p:cNvSpPr/>
            <p:nvPr/>
          </p:nvSpPr>
          <p:spPr>
            <a:xfrm>
              <a:off x="2762" y="3408"/>
              <a:ext cx="473" cy="0"/>
            </a:xfrm>
            <a:prstGeom prst="line">
              <a:avLst/>
            </a:prstGeom>
            <a:ln w="19050" cap="flat" cmpd="sng">
              <a:solidFill>
                <a:srgbClr val="33CCCC"/>
              </a:solidFill>
              <a:prstDash val="solid"/>
              <a:headEnd type="none" w="sm" len="lg"/>
              <a:tailEnd type="none" w="sm" len="lg"/>
            </a:ln>
          </p:spPr>
        </p:sp>
        <p:sp>
          <p:nvSpPr>
            <p:cNvPr id="7225" name="直接连接符 7224"/>
            <p:cNvSpPr/>
            <p:nvPr/>
          </p:nvSpPr>
          <p:spPr>
            <a:xfrm flipV="1">
              <a:off x="2762" y="3648"/>
              <a:ext cx="473" cy="0"/>
            </a:xfrm>
            <a:prstGeom prst="line">
              <a:avLst/>
            </a:prstGeom>
            <a:ln w="19050" cap="flat" cmpd="sng">
              <a:solidFill>
                <a:srgbClr val="33CCCC"/>
              </a:solidFill>
              <a:prstDash val="solid"/>
              <a:headEnd type="none" w="sm" len="lg"/>
              <a:tailEnd type="none" w="sm" len="lg"/>
            </a:ln>
          </p:spPr>
        </p:sp>
        <p:sp>
          <p:nvSpPr>
            <p:cNvPr id="7226" name="直接连接符 7225"/>
            <p:cNvSpPr/>
            <p:nvPr/>
          </p:nvSpPr>
          <p:spPr>
            <a:xfrm>
              <a:off x="2772" y="2880"/>
              <a:ext cx="463" cy="0"/>
            </a:xfrm>
            <a:prstGeom prst="line">
              <a:avLst/>
            </a:prstGeom>
            <a:ln w="19050" cap="flat" cmpd="sng">
              <a:solidFill>
                <a:srgbClr val="33CCCC"/>
              </a:solidFill>
              <a:prstDash val="solid"/>
              <a:headEnd type="none" w="sm" len="lg"/>
              <a:tailEnd type="none" w="sm" len="lg"/>
            </a:ln>
          </p:spPr>
        </p:sp>
        <p:sp>
          <p:nvSpPr>
            <p:cNvPr id="7227" name="直接连接符 7226"/>
            <p:cNvSpPr/>
            <p:nvPr/>
          </p:nvSpPr>
          <p:spPr>
            <a:xfrm flipH="1">
              <a:off x="2592" y="3168"/>
              <a:ext cx="271" cy="0"/>
            </a:xfrm>
            <a:prstGeom prst="line">
              <a:avLst/>
            </a:prstGeom>
            <a:ln w="19050" cap="flat" cmpd="sng">
              <a:solidFill>
                <a:srgbClr val="33CCCC"/>
              </a:solidFill>
              <a:prstDash val="solid"/>
              <a:headEnd type="triangle" w="sm" len="lg"/>
              <a:tailEnd type="none" w="sm" len="lg"/>
            </a:ln>
          </p:spPr>
        </p:sp>
        <p:sp>
          <p:nvSpPr>
            <p:cNvPr id="7228" name="直接连接符 7227"/>
            <p:cNvSpPr/>
            <p:nvPr/>
          </p:nvSpPr>
          <p:spPr>
            <a:xfrm flipH="1">
              <a:off x="2592" y="3408"/>
              <a:ext cx="271" cy="0"/>
            </a:xfrm>
            <a:prstGeom prst="line">
              <a:avLst/>
            </a:prstGeom>
            <a:ln w="19050" cap="flat" cmpd="sng">
              <a:solidFill>
                <a:srgbClr val="33CCCC"/>
              </a:solidFill>
              <a:prstDash val="solid"/>
              <a:headEnd type="triangle" w="sm" len="lg"/>
              <a:tailEnd type="none" w="sm" len="lg"/>
            </a:ln>
          </p:spPr>
        </p:sp>
        <p:sp>
          <p:nvSpPr>
            <p:cNvPr id="7229" name="直接连接符 7228"/>
            <p:cNvSpPr/>
            <p:nvPr/>
          </p:nvSpPr>
          <p:spPr>
            <a:xfrm flipH="1">
              <a:off x="2592" y="3647"/>
              <a:ext cx="271" cy="0"/>
            </a:xfrm>
            <a:prstGeom prst="line">
              <a:avLst/>
            </a:prstGeom>
            <a:ln w="19050" cap="flat" cmpd="sng">
              <a:solidFill>
                <a:srgbClr val="33CCCC"/>
              </a:solidFill>
              <a:prstDash val="solid"/>
              <a:headEnd type="triangle" w="sm" len="lg"/>
              <a:tailEnd type="none" w="sm" len="lg"/>
            </a:ln>
          </p:spPr>
        </p:sp>
        <p:sp>
          <p:nvSpPr>
            <p:cNvPr id="7230" name="直接连接符 7229"/>
            <p:cNvSpPr/>
            <p:nvPr/>
          </p:nvSpPr>
          <p:spPr>
            <a:xfrm flipH="1">
              <a:off x="2592" y="2880"/>
              <a:ext cx="271" cy="0"/>
            </a:xfrm>
            <a:prstGeom prst="line">
              <a:avLst/>
            </a:prstGeom>
            <a:ln w="19050" cap="flat" cmpd="sng">
              <a:solidFill>
                <a:srgbClr val="33CCCC"/>
              </a:solidFill>
              <a:prstDash val="solid"/>
              <a:headEnd type="triangle" w="sm" len="lg"/>
              <a:tailEnd type="none" w="sm" len="lg"/>
            </a:ln>
          </p:spPr>
        </p:sp>
      </p:grpSp>
      <p:graphicFrame>
        <p:nvGraphicFramePr>
          <p:cNvPr id="7231" name="对象 7230"/>
          <p:cNvGraphicFramePr>
            <a:graphicFrameLocks/>
          </p:cNvGraphicFramePr>
          <p:nvPr/>
        </p:nvGraphicFramePr>
        <p:xfrm>
          <a:off x="5930900" y="511175"/>
          <a:ext cx="239395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0" imgW="799406" imgH="203024" progId="">
                  <p:embed/>
                </p:oleObj>
              </mc:Choice>
              <mc:Fallback>
                <p:oleObj r:id="rId30" imgW="799406" imgH="203024" progId="">
                  <p:embed/>
                  <p:pic>
                    <p:nvPicPr>
                      <p:cNvPr id="0" name="Picture 9" descr="image62"/>
                      <p:cNvPicPr>
                        <a:picLocks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0900" y="511175"/>
                        <a:ext cx="2393950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32" name="对象 7231"/>
          <p:cNvGraphicFramePr>
            <a:graphicFrameLocks/>
          </p:cNvGraphicFramePr>
          <p:nvPr/>
        </p:nvGraphicFramePr>
        <p:xfrm>
          <a:off x="6705600" y="1066800"/>
          <a:ext cx="1295400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2" imgW="863225" imgH="723586" progId="">
                  <p:embed/>
                </p:oleObj>
              </mc:Choice>
              <mc:Fallback>
                <p:oleObj r:id="rId32" imgW="863225" imgH="723586" progId="">
                  <p:embed/>
                  <p:pic>
                    <p:nvPicPr>
                      <p:cNvPr id="0" name="Picture 8" descr="image63"/>
                      <p:cNvPicPr>
                        <a:picLocks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1066800"/>
                        <a:ext cx="1295400" cy="108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33" name="组合 7232"/>
          <p:cNvGrpSpPr/>
          <p:nvPr/>
        </p:nvGrpSpPr>
        <p:grpSpPr>
          <a:xfrm>
            <a:off x="5638800" y="2286000"/>
            <a:ext cx="3048000" cy="519113"/>
            <a:chOff x="3648" y="1728"/>
            <a:chExt cx="1920" cy="327"/>
          </a:xfrm>
        </p:grpSpPr>
        <p:sp>
          <p:nvSpPr>
            <p:cNvPr id="7234" name="文本框 7233"/>
            <p:cNvSpPr txBox="1"/>
            <p:nvPr/>
          </p:nvSpPr>
          <p:spPr>
            <a:xfrm>
              <a:off x="3648" y="1728"/>
              <a:ext cx="192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zh-CN" altLang="en-US" sz="2800" b="1" dirty="0">
                  <a:latin typeface="Arial" panose="020B0604020202020204" pitchFamily="34" charset="0"/>
                  <a:ea typeface="宋体" panose="02010600030101010101" pitchFamily="2" charset="-122"/>
                </a:rPr>
                <a:t>（     个半波带）</a:t>
              </a:r>
            </a:p>
          </p:txBody>
        </p:sp>
        <p:graphicFrame>
          <p:nvGraphicFramePr>
            <p:cNvPr id="7235" name="对象 7234"/>
            <p:cNvGraphicFramePr>
              <a:graphicFrameLocks/>
            </p:cNvGraphicFramePr>
            <p:nvPr/>
          </p:nvGraphicFramePr>
          <p:xfrm>
            <a:off x="3984" y="1728"/>
            <a:ext cx="21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4" imgW="203024" imgH="279158" progId="">
                    <p:embed/>
                  </p:oleObj>
                </mc:Choice>
                <mc:Fallback>
                  <p:oleObj r:id="rId34" imgW="203024" imgH="279158" progId="">
                    <p:embed/>
                    <p:pic>
                      <p:nvPicPr>
                        <p:cNvPr id="0" name="Picture 7" descr="image6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1728"/>
                          <a:ext cx="21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236" name="组合 7235"/>
          <p:cNvGrpSpPr/>
          <p:nvPr/>
        </p:nvGrpSpPr>
        <p:grpSpPr>
          <a:xfrm>
            <a:off x="6235700" y="3708400"/>
            <a:ext cx="2449513" cy="609600"/>
            <a:chOff x="4320" y="2400"/>
            <a:chExt cx="1543" cy="384"/>
          </a:xfrm>
        </p:grpSpPr>
        <p:sp>
          <p:nvSpPr>
            <p:cNvPr id="7237" name="矩形 7236"/>
            <p:cNvSpPr/>
            <p:nvPr/>
          </p:nvSpPr>
          <p:spPr>
            <a:xfrm>
              <a:off x="4320" y="2400"/>
              <a:ext cx="1344" cy="384"/>
            </a:xfrm>
            <a:prstGeom prst="rect">
              <a:avLst/>
            </a:prstGeom>
            <a:gradFill rotWithShape="0">
              <a:gsLst>
                <a:gs pos="0">
                  <a:srgbClr val="CCECFF"/>
                </a:gs>
                <a:gs pos="50000">
                  <a:srgbClr val="CCECFF">
                    <a:gamma/>
                    <a:tint val="0"/>
                    <a:invGamma/>
                  </a:srgbClr>
                </a:gs>
                <a:gs pos="100000">
                  <a:srgbClr val="CCECFF"/>
                </a:gs>
              </a:gsLst>
              <a:lin ang="5400000" scaled="1"/>
              <a:tileRect/>
            </a:gradFill>
            <a:ln w="952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8" name="文本框 7237"/>
            <p:cNvSpPr txBox="1"/>
            <p:nvPr/>
          </p:nvSpPr>
          <p:spPr>
            <a:xfrm>
              <a:off x="4327" y="2448"/>
              <a:ext cx="15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zh-CN" altLang="en-US" sz="2800" b="1" dirty="0">
                  <a:latin typeface="Arial" panose="020B0604020202020204" pitchFamily="34" charset="0"/>
                  <a:ea typeface="宋体" panose="02010600030101010101" pitchFamily="2" charset="-122"/>
                </a:rPr>
                <a:t>     个半波带</a:t>
              </a:r>
            </a:p>
          </p:txBody>
        </p:sp>
        <p:graphicFrame>
          <p:nvGraphicFramePr>
            <p:cNvPr id="7239" name="对象 7238"/>
            <p:cNvGraphicFramePr>
              <a:graphicFrameLocks/>
            </p:cNvGraphicFramePr>
            <p:nvPr/>
          </p:nvGraphicFramePr>
          <p:xfrm>
            <a:off x="4320" y="2400"/>
            <a:ext cx="43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6" imgW="202848" imgH="177492" progId="">
                    <p:embed/>
                  </p:oleObj>
                </mc:Choice>
                <mc:Fallback>
                  <p:oleObj r:id="rId36" imgW="202848" imgH="177492" progId="">
                    <p:embed/>
                    <p:pic>
                      <p:nvPicPr>
                        <p:cNvPr id="0" name="Picture 6" descr="image6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2400"/>
                          <a:ext cx="439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240" name="组合 7239"/>
          <p:cNvGrpSpPr/>
          <p:nvPr/>
        </p:nvGrpSpPr>
        <p:grpSpPr>
          <a:xfrm>
            <a:off x="6019800" y="4378325"/>
            <a:ext cx="2438400" cy="914400"/>
            <a:chOff x="4176" y="3072"/>
            <a:chExt cx="1536" cy="576"/>
          </a:xfrm>
        </p:grpSpPr>
        <p:sp>
          <p:nvSpPr>
            <p:cNvPr id="7241" name="矩形 7240"/>
            <p:cNvSpPr/>
            <p:nvPr/>
          </p:nvSpPr>
          <p:spPr>
            <a:xfrm>
              <a:off x="4320" y="3072"/>
              <a:ext cx="1344" cy="537"/>
            </a:xfrm>
            <a:prstGeom prst="rect">
              <a:avLst/>
            </a:prstGeom>
            <a:gradFill rotWithShape="0">
              <a:gsLst>
                <a:gs pos="0">
                  <a:srgbClr val="FFCCCC"/>
                </a:gs>
                <a:gs pos="50000">
                  <a:srgbClr val="FFCCCC">
                    <a:gamma/>
                    <a:tint val="0"/>
                    <a:invGamma/>
                  </a:srgbClr>
                </a:gs>
                <a:gs pos="100000">
                  <a:srgbClr val="FFCCCC"/>
                </a:gs>
              </a:gsLst>
              <a:lin ang="5400000" scaled="1"/>
              <a:tileRect/>
            </a:gradFill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42" name="文本框 7241"/>
            <p:cNvSpPr txBox="1"/>
            <p:nvPr/>
          </p:nvSpPr>
          <p:spPr>
            <a:xfrm>
              <a:off x="4176" y="3321"/>
              <a:ext cx="15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zh-CN" altLang="en-US" sz="2800" b="1" dirty="0">
                  <a:latin typeface="Arial" panose="020B0604020202020204" pitchFamily="34" charset="0"/>
                  <a:ea typeface="宋体" panose="02010600030101010101" pitchFamily="2" charset="-122"/>
                </a:rPr>
                <a:t>     个半波带</a:t>
              </a:r>
            </a:p>
          </p:txBody>
        </p:sp>
        <p:graphicFrame>
          <p:nvGraphicFramePr>
            <p:cNvPr id="7243" name="对象 7242"/>
            <p:cNvGraphicFramePr>
              <a:graphicFrameLocks/>
            </p:cNvGraphicFramePr>
            <p:nvPr/>
          </p:nvGraphicFramePr>
          <p:xfrm>
            <a:off x="4573" y="3072"/>
            <a:ext cx="755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8" imgW="393018" imgH="177492" progId="">
                    <p:embed/>
                  </p:oleObj>
                </mc:Choice>
                <mc:Fallback>
                  <p:oleObj r:id="rId38" imgW="393018" imgH="177492" progId="">
                    <p:embed/>
                    <p:pic>
                      <p:nvPicPr>
                        <p:cNvPr id="0" name="Picture 5" descr="image6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3" y="3072"/>
                          <a:ext cx="755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279" name="组合 7278"/>
          <p:cNvGrpSpPr/>
          <p:nvPr/>
        </p:nvGrpSpPr>
        <p:grpSpPr>
          <a:xfrm>
            <a:off x="166688" y="3359150"/>
            <a:ext cx="1439862" cy="2401888"/>
            <a:chOff x="105" y="2212"/>
            <a:chExt cx="907" cy="1513"/>
          </a:xfrm>
        </p:grpSpPr>
        <p:sp>
          <p:nvSpPr>
            <p:cNvPr id="7170" name="左大括号 7169"/>
            <p:cNvSpPr/>
            <p:nvPr/>
          </p:nvSpPr>
          <p:spPr>
            <a:xfrm>
              <a:off x="831" y="2212"/>
              <a:ext cx="181" cy="1513"/>
            </a:xfrm>
            <a:prstGeom prst="leftBrace">
              <a:avLst>
                <a:gd name="adj1" fmla="val 69659"/>
                <a:gd name="adj2" fmla="val 50000"/>
              </a:avLst>
            </a:prstGeom>
            <a:noFill/>
            <a:ln w="28575" cap="flat" cmpd="sng">
              <a:solidFill>
                <a:srgbClr val="33CCCC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245" name="对象 7244"/>
            <p:cNvGraphicFramePr>
              <a:graphicFrameLocks/>
            </p:cNvGraphicFramePr>
            <p:nvPr/>
          </p:nvGraphicFramePr>
          <p:xfrm>
            <a:off x="105" y="2772"/>
            <a:ext cx="73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0" imgW="444114" imgH="203024" progId="">
                    <p:embed/>
                  </p:oleObj>
                </mc:Choice>
                <mc:Fallback>
                  <p:oleObj r:id="rId40" imgW="444114" imgH="203024" progId="">
                    <p:embed/>
                    <p:pic>
                      <p:nvPicPr>
                        <p:cNvPr id="0" name="Picture 4" descr="image6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" y="2772"/>
                          <a:ext cx="734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280" name="组合 7279"/>
          <p:cNvGrpSpPr/>
          <p:nvPr/>
        </p:nvGrpSpPr>
        <p:grpSpPr>
          <a:xfrm>
            <a:off x="1714500" y="3168650"/>
            <a:ext cx="4873625" cy="519113"/>
            <a:chOff x="1080" y="2092"/>
            <a:chExt cx="3070" cy="327"/>
          </a:xfrm>
        </p:grpSpPr>
        <p:sp>
          <p:nvSpPr>
            <p:cNvPr id="7246" name="文本框 7245"/>
            <p:cNvSpPr txBox="1"/>
            <p:nvPr/>
          </p:nvSpPr>
          <p:spPr>
            <a:xfrm>
              <a:off x="2426" y="2092"/>
              <a:ext cx="172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中央明纹中心</a:t>
              </a:r>
            </a:p>
          </p:txBody>
        </p:sp>
        <p:graphicFrame>
          <p:nvGraphicFramePr>
            <p:cNvPr id="7247" name="对象 7246"/>
            <p:cNvGraphicFramePr>
              <a:graphicFrameLocks/>
            </p:cNvGraphicFramePr>
            <p:nvPr/>
          </p:nvGraphicFramePr>
          <p:xfrm>
            <a:off x="1080" y="2097"/>
            <a:ext cx="423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2" imgW="240882" imgH="177492" progId="">
                    <p:embed/>
                  </p:oleObj>
                </mc:Choice>
                <mc:Fallback>
                  <p:oleObj r:id="rId42" imgW="240882" imgH="177492" progId="">
                    <p:embed/>
                    <p:pic>
                      <p:nvPicPr>
                        <p:cNvPr id="0" name="Picture 3" descr="image6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0" y="2097"/>
                          <a:ext cx="423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283" name="组合 7282"/>
          <p:cNvGrpSpPr/>
          <p:nvPr/>
        </p:nvGrpSpPr>
        <p:grpSpPr>
          <a:xfrm>
            <a:off x="1731963" y="5207000"/>
            <a:ext cx="4679950" cy="1093788"/>
            <a:chOff x="1091" y="3376"/>
            <a:chExt cx="2948" cy="689"/>
          </a:xfrm>
        </p:grpSpPr>
        <p:graphicFrame>
          <p:nvGraphicFramePr>
            <p:cNvPr id="7250" name="对象 7249"/>
            <p:cNvGraphicFramePr>
              <a:graphicFrameLocks/>
            </p:cNvGraphicFramePr>
            <p:nvPr/>
          </p:nvGraphicFramePr>
          <p:xfrm>
            <a:off x="1091" y="3376"/>
            <a:ext cx="610" cy="6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4" imgW="380835" imgH="393529" progId="">
                    <p:embed/>
                  </p:oleObj>
                </mc:Choice>
                <mc:Fallback>
                  <p:oleObj r:id="rId44" imgW="380835" imgH="393529" progId="">
                    <p:embed/>
                    <p:pic>
                      <p:nvPicPr>
                        <p:cNvPr id="0" name="Picture 2" descr="image6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1" y="3376"/>
                          <a:ext cx="610" cy="6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51" name="文本框 7250"/>
            <p:cNvSpPr txBox="1"/>
            <p:nvPr/>
          </p:nvSpPr>
          <p:spPr>
            <a:xfrm>
              <a:off x="1927" y="3563"/>
              <a:ext cx="211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（介于</a:t>
              </a:r>
              <a:r>
                <a:rPr lang="zh-CN" altLang="en-US" sz="2800" b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明</a:t>
              </a:r>
              <a:r>
                <a:rPr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暗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之间）</a:t>
              </a:r>
            </a:p>
          </p:txBody>
        </p:sp>
      </p:grpSp>
      <p:graphicFrame>
        <p:nvGraphicFramePr>
          <p:cNvPr id="7278" name="对象 7277"/>
          <p:cNvGraphicFramePr>
            <a:graphicFrameLocks/>
          </p:cNvGraphicFramePr>
          <p:nvPr/>
        </p:nvGraphicFramePr>
        <p:xfrm>
          <a:off x="6300788" y="5429250"/>
          <a:ext cx="23749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6" imgW="761339" imgH="203024" progId="">
                  <p:embed/>
                </p:oleObj>
              </mc:Choice>
              <mc:Fallback>
                <p:oleObj r:id="rId46" imgW="761339" imgH="203024" progId="">
                  <p:embed/>
                  <p:pic>
                    <p:nvPicPr>
                      <p:cNvPr id="0" name="Picture 1" descr="image70"/>
                      <p:cNvPicPr>
                        <a:picLocks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5429250"/>
                        <a:ext cx="23749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 altLang="en-US" dirty="0"/>
              <a:pPr lvl="0">
                <a:spcBef>
                  <a:spcPct val="50000"/>
                </a:spcBef>
              </a:pPr>
              <a:t>10</a:t>
            </a:fld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7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7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" dur="500"/>
                                        <p:tgtEl>
                                          <p:spTgt spid="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8" name="文本框 8217"/>
          <p:cNvSpPr txBox="1"/>
          <p:nvPr/>
        </p:nvSpPr>
        <p:spPr>
          <a:xfrm>
            <a:off x="533400" y="381000"/>
            <a:ext cx="3048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spcBef>
                <a:spcPct val="50000"/>
              </a:spcBef>
            </a:pPr>
            <a:r>
              <a:rPr lang="zh-CN" altLang="en-US" sz="28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二、光强分布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8236" name="组合 8235"/>
          <p:cNvGrpSpPr/>
          <p:nvPr/>
        </p:nvGrpSpPr>
        <p:grpSpPr>
          <a:xfrm>
            <a:off x="1325563" y="968375"/>
            <a:ext cx="7512049" cy="1571625"/>
            <a:chOff x="835" y="754"/>
            <a:chExt cx="4732" cy="990"/>
          </a:xfrm>
        </p:grpSpPr>
        <p:graphicFrame>
          <p:nvGraphicFramePr>
            <p:cNvPr id="8231" name="对象 8230"/>
            <p:cNvGraphicFramePr>
              <a:graphicFrameLocks/>
            </p:cNvGraphicFramePr>
            <p:nvPr/>
          </p:nvGraphicFramePr>
          <p:xfrm>
            <a:off x="1066" y="754"/>
            <a:ext cx="1633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850162" imgH="203024" progId="">
                    <p:embed/>
                  </p:oleObj>
                </mc:Choice>
                <mc:Fallback>
                  <p:oleObj r:id="rId2" imgW="850162" imgH="203024" progId="">
                    <p:embed/>
                    <p:pic>
                      <p:nvPicPr>
                        <p:cNvPr id="0" name="Picture 15" descr="image7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754"/>
                          <a:ext cx="1633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32" name="文本框 8231"/>
            <p:cNvSpPr txBox="1"/>
            <p:nvPr/>
          </p:nvSpPr>
          <p:spPr>
            <a:xfrm>
              <a:off x="3203" y="768"/>
              <a:ext cx="2257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CC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暗条纹（</a:t>
              </a:r>
              <a:r>
                <a:rPr lang="en-US" altLang="zh-CN" sz="2800" b="1" dirty="0">
                  <a:solidFill>
                    <a:srgbClr val="0000CC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zh-CN" altLang="en-US" sz="2800" b="1" dirty="0">
                  <a:solidFill>
                    <a:srgbClr val="0000CC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级、</a:t>
              </a:r>
              <a:r>
                <a:rPr lang="en-US" altLang="zh-CN" sz="2800" b="1" dirty="0">
                  <a:solidFill>
                    <a:srgbClr val="0000CC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en-US" sz="2800" b="1" dirty="0">
                  <a:solidFill>
                    <a:srgbClr val="0000CC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级</a:t>
              </a:r>
              <a:r>
                <a:rPr lang="en-US" altLang="zh-CN" sz="2800" b="1" dirty="0">
                  <a:solidFill>
                    <a:srgbClr val="0000CC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......)</a:t>
              </a:r>
            </a:p>
          </p:txBody>
        </p:sp>
        <p:graphicFrame>
          <p:nvGraphicFramePr>
            <p:cNvPr id="8233" name="对象 8232"/>
            <p:cNvGraphicFramePr>
              <a:graphicFrameLocks/>
            </p:cNvGraphicFramePr>
            <p:nvPr/>
          </p:nvGraphicFramePr>
          <p:xfrm>
            <a:off x="1066" y="1122"/>
            <a:ext cx="1769" cy="6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1269449" imgH="393529" progId="">
                    <p:embed/>
                  </p:oleObj>
                </mc:Choice>
                <mc:Fallback>
                  <p:oleObj r:id="rId4" imgW="1269449" imgH="393529" progId="">
                    <p:embed/>
                    <p:pic>
                      <p:nvPicPr>
                        <p:cNvPr id="0" name="Picture 14" descr="image7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1122"/>
                          <a:ext cx="1769" cy="6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34" name="文本框 8233"/>
            <p:cNvSpPr txBox="1"/>
            <p:nvPr/>
          </p:nvSpPr>
          <p:spPr>
            <a:xfrm>
              <a:off x="3203" y="1296"/>
              <a:ext cx="2364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CC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明条纹</a:t>
              </a:r>
              <a:r>
                <a:rPr lang="zh-CN" altLang="en-US" sz="2800" b="1" dirty="0">
                  <a:solidFill>
                    <a:srgbClr val="0000CC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sym typeface="+mn-ea"/>
                </a:rPr>
                <a:t>（</a:t>
              </a:r>
              <a:r>
                <a:rPr lang="en-US" altLang="zh-CN" sz="2800" b="1" dirty="0">
                  <a:solidFill>
                    <a:srgbClr val="0000CC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sym typeface="+mn-ea"/>
                </a:rPr>
                <a:t>1</a:t>
              </a:r>
              <a:r>
                <a:rPr lang="zh-CN" altLang="en-US" sz="2800" b="1" dirty="0">
                  <a:solidFill>
                    <a:srgbClr val="0000CC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sym typeface="+mn-ea"/>
                </a:rPr>
                <a:t>级、</a:t>
              </a:r>
              <a:r>
                <a:rPr lang="en-US" altLang="zh-CN" sz="2800" b="1" dirty="0">
                  <a:solidFill>
                    <a:srgbClr val="0000CC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sym typeface="+mn-ea"/>
                </a:rPr>
                <a:t>2</a:t>
              </a:r>
              <a:r>
                <a:rPr lang="zh-CN" altLang="en-US" sz="2800" b="1" dirty="0">
                  <a:solidFill>
                    <a:srgbClr val="0000CC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sym typeface="+mn-ea"/>
                </a:rPr>
                <a:t>级</a:t>
              </a:r>
              <a:r>
                <a:rPr lang="en-US" altLang="zh-CN" sz="2800" b="1" dirty="0">
                  <a:solidFill>
                    <a:srgbClr val="0000CC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sym typeface="+mn-ea"/>
                </a:rPr>
                <a:t>......)</a:t>
              </a:r>
              <a:endParaRPr lang="zh-CN" altLang="en-US" sz="2800" b="1" dirty="0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35" name="左大括号 8234"/>
            <p:cNvSpPr/>
            <p:nvPr/>
          </p:nvSpPr>
          <p:spPr>
            <a:xfrm>
              <a:off x="835" y="864"/>
              <a:ext cx="192" cy="672"/>
            </a:xfrm>
            <a:prstGeom prst="leftBrace">
              <a:avLst>
                <a:gd name="adj1" fmla="val 29166"/>
                <a:gd name="adj2" fmla="val 50000"/>
              </a:avLst>
            </a:prstGeom>
            <a:noFill/>
            <a:ln w="28575" cap="flat" cmpd="sng">
              <a:solidFill>
                <a:srgbClr val="33CCCC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243" name="组合 8242"/>
          <p:cNvGrpSpPr/>
          <p:nvPr/>
        </p:nvGrpSpPr>
        <p:grpSpPr>
          <a:xfrm>
            <a:off x="381000" y="2581275"/>
            <a:ext cx="8458200" cy="3733800"/>
            <a:chOff x="240" y="1776"/>
            <a:chExt cx="5328" cy="2352"/>
          </a:xfrm>
        </p:grpSpPr>
        <p:sp>
          <p:nvSpPr>
            <p:cNvPr id="8195" name="矩形 8194"/>
            <p:cNvSpPr/>
            <p:nvPr/>
          </p:nvSpPr>
          <p:spPr>
            <a:xfrm>
              <a:off x="240" y="1776"/>
              <a:ext cx="5328" cy="235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197" name="对象 8196"/>
            <p:cNvGraphicFramePr>
              <a:graphicFrameLocks/>
            </p:cNvGraphicFramePr>
            <p:nvPr/>
          </p:nvGraphicFramePr>
          <p:xfrm>
            <a:off x="4934" y="3097"/>
            <a:ext cx="526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342603" imgH="203024" progId="">
                    <p:embed/>
                  </p:oleObj>
                </mc:Choice>
                <mc:Fallback>
                  <p:oleObj r:id="rId6" imgW="342603" imgH="203024" progId="">
                    <p:embed/>
                    <p:pic>
                      <p:nvPicPr>
                        <p:cNvPr id="0" name="Picture 13" descr="image7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4" y="3097"/>
                          <a:ext cx="526" cy="3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8" name="直接连接符 8197"/>
            <p:cNvSpPr/>
            <p:nvPr/>
          </p:nvSpPr>
          <p:spPr>
            <a:xfrm flipV="1">
              <a:off x="2640" y="1824"/>
              <a:ext cx="0" cy="129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grpSp>
          <p:nvGrpSpPr>
            <p:cNvPr id="8199" name="组合 8198"/>
            <p:cNvGrpSpPr/>
            <p:nvPr/>
          </p:nvGrpSpPr>
          <p:grpSpPr>
            <a:xfrm>
              <a:off x="720" y="2976"/>
              <a:ext cx="3888" cy="144"/>
              <a:chOff x="864" y="1632"/>
              <a:chExt cx="3888" cy="96"/>
            </a:xfrm>
          </p:grpSpPr>
          <p:sp>
            <p:nvSpPr>
              <p:cNvPr id="8200" name="直接连接符 8199"/>
              <p:cNvSpPr/>
              <p:nvPr/>
            </p:nvSpPr>
            <p:spPr>
              <a:xfrm>
                <a:off x="3408" y="1632"/>
                <a:ext cx="0" cy="96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201" name="直接连接符 8200"/>
              <p:cNvSpPr/>
              <p:nvPr/>
            </p:nvSpPr>
            <p:spPr>
              <a:xfrm>
                <a:off x="4080" y="1632"/>
                <a:ext cx="0" cy="96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202" name="直接连接符 8201"/>
              <p:cNvSpPr/>
              <p:nvPr/>
            </p:nvSpPr>
            <p:spPr>
              <a:xfrm>
                <a:off x="4752" y="1632"/>
                <a:ext cx="0" cy="96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203" name="直接连接符 8202"/>
              <p:cNvSpPr/>
              <p:nvPr/>
            </p:nvSpPr>
            <p:spPr>
              <a:xfrm>
                <a:off x="2174" y="1632"/>
                <a:ext cx="0" cy="96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204" name="直接连接符 8203"/>
              <p:cNvSpPr/>
              <p:nvPr/>
            </p:nvSpPr>
            <p:spPr>
              <a:xfrm>
                <a:off x="1488" y="1632"/>
                <a:ext cx="0" cy="96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205" name="直接连接符 8204"/>
              <p:cNvSpPr/>
              <p:nvPr/>
            </p:nvSpPr>
            <p:spPr>
              <a:xfrm>
                <a:off x="864" y="1632"/>
                <a:ext cx="0" cy="96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8206" name="任意多边形 8205"/>
            <p:cNvSpPr/>
            <p:nvPr/>
          </p:nvSpPr>
          <p:spPr>
            <a:xfrm>
              <a:off x="2028" y="2112"/>
              <a:ext cx="1230" cy="1014"/>
            </a:xfrm>
            <a:custGeom>
              <a:avLst/>
              <a:gdLst/>
              <a:ahLst/>
              <a:cxnLst/>
              <a:rect l="0" t="0" r="0" b="0"/>
              <a:pathLst>
                <a:path w="1230" h="1014">
                  <a:moveTo>
                    <a:pt x="0" y="1014"/>
                  </a:moveTo>
                  <a:cubicBezTo>
                    <a:pt x="31" y="982"/>
                    <a:pt x="91" y="988"/>
                    <a:pt x="192" y="819"/>
                  </a:cubicBezTo>
                  <a:cubicBezTo>
                    <a:pt x="293" y="650"/>
                    <a:pt x="463" y="0"/>
                    <a:pt x="605" y="0"/>
                  </a:cubicBezTo>
                  <a:cubicBezTo>
                    <a:pt x="747" y="0"/>
                    <a:pt x="942" y="651"/>
                    <a:pt x="1046" y="819"/>
                  </a:cubicBezTo>
                  <a:cubicBezTo>
                    <a:pt x="1150" y="987"/>
                    <a:pt x="1192" y="969"/>
                    <a:pt x="1230" y="1008"/>
                  </a:cubicBezTo>
                </a:path>
              </a:pathLst>
            </a:custGeom>
            <a:noFill/>
            <a:ln w="28575" cap="flat" cmpd="sng">
              <a:solidFill>
                <a:srgbClr val="33CCCC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207" name="对象 8206"/>
            <p:cNvGraphicFramePr>
              <a:graphicFrameLocks/>
            </p:cNvGraphicFramePr>
            <p:nvPr/>
          </p:nvGraphicFramePr>
          <p:xfrm>
            <a:off x="2688" y="1824"/>
            <a:ext cx="242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164885" imgH="228303" progId="">
                    <p:embed/>
                  </p:oleObj>
                </mc:Choice>
                <mc:Fallback>
                  <p:oleObj r:id="rId8" imgW="164885" imgH="228303" progId="">
                    <p:embed/>
                    <p:pic>
                      <p:nvPicPr>
                        <p:cNvPr id="0" name="Picture 12" descr="image7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1824"/>
                          <a:ext cx="242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8" name="直接连接符 8207"/>
            <p:cNvSpPr/>
            <p:nvPr/>
          </p:nvSpPr>
          <p:spPr>
            <a:xfrm>
              <a:off x="432" y="3120"/>
              <a:ext cx="480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8209" name="对象 8208"/>
            <p:cNvGraphicFramePr>
              <a:graphicFrameLocks/>
            </p:cNvGraphicFramePr>
            <p:nvPr/>
          </p:nvGraphicFramePr>
          <p:xfrm>
            <a:off x="2544" y="3216"/>
            <a:ext cx="20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164885" imgH="190252" progId="">
                    <p:embed/>
                  </p:oleObj>
                </mc:Choice>
                <mc:Fallback>
                  <p:oleObj r:id="rId10" imgW="164885" imgH="190252" progId="">
                    <p:embed/>
                    <p:pic>
                      <p:nvPicPr>
                        <p:cNvPr id="0" name="Picture 11" descr="image7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3216"/>
                          <a:ext cx="20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0" name="任意多边形 8209"/>
            <p:cNvSpPr/>
            <p:nvPr/>
          </p:nvSpPr>
          <p:spPr>
            <a:xfrm>
              <a:off x="3264" y="2967"/>
              <a:ext cx="1452" cy="161"/>
            </a:xfrm>
            <a:custGeom>
              <a:avLst/>
              <a:gdLst/>
              <a:ahLst/>
              <a:cxnLst/>
              <a:rect l="0" t="0" r="0" b="0"/>
              <a:pathLst>
                <a:path w="1452" h="161">
                  <a:moveTo>
                    <a:pt x="0" y="145"/>
                  </a:moveTo>
                  <a:cubicBezTo>
                    <a:pt x="88" y="73"/>
                    <a:pt x="173" y="0"/>
                    <a:pt x="288" y="1"/>
                  </a:cubicBezTo>
                  <a:cubicBezTo>
                    <a:pt x="403" y="2"/>
                    <a:pt x="573" y="146"/>
                    <a:pt x="689" y="153"/>
                  </a:cubicBezTo>
                  <a:cubicBezTo>
                    <a:pt x="805" y="160"/>
                    <a:pt x="877" y="45"/>
                    <a:pt x="986" y="44"/>
                  </a:cubicBezTo>
                  <a:cubicBezTo>
                    <a:pt x="1095" y="43"/>
                    <a:pt x="1266" y="129"/>
                    <a:pt x="1344" y="145"/>
                  </a:cubicBezTo>
                  <a:cubicBezTo>
                    <a:pt x="1422" y="161"/>
                    <a:pt x="1430" y="142"/>
                    <a:pt x="1452" y="141"/>
                  </a:cubicBezTo>
                </a:path>
              </a:pathLst>
            </a:custGeom>
            <a:noFill/>
            <a:ln w="28575" cap="flat" cmpd="sng">
              <a:solidFill>
                <a:srgbClr val="33CCCC">
                  <a:alpha val="100000"/>
                </a:srgbClr>
              </a:solidFill>
              <a:prstDash val="solid"/>
              <a:headEnd type="none" w="med" len="med"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1" name="任意多边形 8210"/>
            <p:cNvSpPr/>
            <p:nvPr/>
          </p:nvSpPr>
          <p:spPr>
            <a:xfrm>
              <a:off x="576" y="2961"/>
              <a:ext cx="1446" cy="170"/>
            </a:xfrm>
            <a:custGeom>
              <a:avLst/>
              <a:gdLst/>
              <a:ahLst/>
              <a:cxnLst/>
              <a:rect l="0" t="0" r="0" b="0"/>
              <a:pathLst>
                <a:path w="1446" h="170">
                  <a:moveTo>
                    <a:pt x="1446" y="159"/>
                  </a:moveTo>
                  <a:cubicBezTo>
                    <a:pt x="1397" y="131"/>
                    <a:pt x="1267" y="0"/>
                    <a:pt x="1154" y="0"/>
                  </a:cubicBezTo>
                  <a:cubicBezTo>
                    <a:pt x="1041" y="0"/>
                    <a:pt x="878" y="152"/>
                    <a:pt x="765" y="159"/>
                  </a:cubicBezTo>
                  <a:cubicBezTo>
                    <a:pt x="652" y="166"/>
                    <a:pt x="582" y="41"/>
                    <a:pt x="477" y="40"/>
                  </a:cubicBezTo>
                  <a:cubicBezTo>
                    <a:pt x="372" y="39"/>
                    <a:pt x="211" y="136"/>
                    <a:pt x="132" y="153"/>
                  </a:cubicBezTo>
                  <a:cubicBezTo>
                    <a:pt x="53" y="170"/>
                    <a:pt x="27" y="143"/>
                    <a:pt x="0" y="140"/>
                  </a:cubicBezTo>
                </a:path>
              </a:pathLst>
            </a:custGeom>
            <a:noFill/>
            <a:ln w="28575" cap="flat" cmpd="sng">
              <a:solidFill>
                <a:srgbClr val="33CCCC">
                  <a:alpha val="100000"/>
                </a:srgbClr>
              </a:solidFill>
              <a:prstDash val="solid"/>
              <a:headEnd type="none" w="med" len="med"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212" name="对象 8211"/>
            <p:cNvGraphicFramePr>
              <a:graphicFrameLocks/>
            </p:cNvGraphicFramePr>
            <p:nvPr/>
          </p:nvGraphicFramePr>
          <p:xfrm>
            <a:off x="3175" y="3159"/>
            <a:ext cx="249" cy="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164885" imgH="393188" progId="">
                    <p:embed/>
                  </p:oleObj>
                </mc:Choice>
                <mc:Fallback>
                  <p:oleObj r:id="rId12" imgW="164885" imgH="393188" progId="">
                    <p:embed/>
                    <p:pic>
                      <p:nvPicPr>
                        <p:cNvPr id="0" name="Picture 10" descr="image7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5" y="3159"/>
                          <a:ext cx="249" cy="4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3" name="对象 8212"/>
            <p:cNvGraphicFramePr>
              <a:graphicFrameLocks/>
            </p:cNvGraphicFramePr>
            <p:nvPr/>
          </p:nvGraphicFramePr>
          <p:xfrm>
            <a:off x="3782" y="3182"/>
            <a:ext cx="366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241195" imgH="393529" progId="">
                    <p:embed/>
                  </p:oleObj>
                </mc:Choice>
                <mc:Fallback>
                  <p:oleObj r:id="rId14" imgW="241195" imgH="393529" progId="">
                    <p:embed/>
                    <p:pic>
                      <p:nvPicPr>
                        <p:cNvPr id="0" name="Picture 9" descr="image7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2" y="3182"/>
                          <a:ext cx="366" cy="4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4" name="对象 8213"/>
            <p:cNvGraphicFramePr>
              <a:graphicFrameLocks/>
            </p:cNvGraphicFramePr>
            <p:nvPr/>
          </p:nvGraphicFramePr>
          <p:xfrm>
            <a:off x="4468" y="3197"/>
            <a:ext cx="338" cy="4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228501" imgH="393529" progId="">
                    <p:embed/>
                  </p:oleObj>
                </mc:Choice>
                <mc:Fallback>
                  <p:oleObj r:id="rId16" imgW="228501" imgH="393529" progId="">
                    <p:embed/>
                    <p:pic>
                      <p:nvPicPr>
                        <p:cNvPr id="0" name="Picture 8" descr="image7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8" y="3197"/>
                          <a:ext cx="338" cy="4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5" name="对象 8214"/>
            <p:cNvGraphicFramePr>
              <a:graphicFrameLocks/>
            </p:cNvGraphicFramePr>
            <p:nvPr/>
          </p:nvGraphicFramePr>
          <p:xfrm>
            <a:off x="1820" y="3179"/>
            <a:ext cx="301" cy="4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8" imgW="266353" imgH="393188" progId="">
                    <p:embed/>
                  </p:oleObj>
                </mc:Choice>
                <mc:Fallback>
                  <p:oleObj r:id="rId18" imgW="266353" imgH="393188" progId="">
                    <p:embed/>
                    <p:pic>
                      <p:nvPicPr>
                        <p:cNvPr id="0" name="Picture 7" descr="image7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0" y="3179"/>
                          <a:ext cx="301" cy="4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7" name="对象 8216"/>
            <p:cNvGraphicFramePr>
              <a:graphicFrameLocks/>
            </p:cNvGraphicFramePr>
            <p:nvPr/>
          </p:nvGraphicFramePr>
          <p:xfrm>
            <a:off x="495" y="3158"/>
            <a:ext cx="344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0" imgW="342751" imgH="393529" progId="">
                    <p:embed/>
                  </p:oleObj>
                </mc:Choice>
                <mc:Fallback>
                  <p:oleObj r:id="rId20" imgW="342751" imgH="393529" progId="">
                    <p:embed/>
                    <p:pic>
                      <p:nvPicPr>
                        <p:cNvPr id="0" name="Picture 6" descr="image8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" y="3158"/>
                          <a:ext cx="344" cy="4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7" name="对象 8236"/>
            <p:cNvGraphicFramePr>
              <a:graphicFrameLocks/>
            </p:cNvGraphicFramePr>
            <p:nvPr/>
          </p:nvGraphicFramePr>
          <p:xfrm>
            <a:off x="1156" y="3158"/>
            <a:ext cx="344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2" imgW="342751" imgH="393529" progId="">
                    <p:embed/>
                  </p:oleObj>
                </mc:Choice>
                <mc:Fallback>
                  <p:oleObj r:id="rId22" imgW="342751" imgH="393529" progId="">
                    <p:embed/>
                    <p:pic>
                      <p:nvPicPr>
                        <p:cNvPr id="0" name="Picture 5" descr="image8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3158"/>
                          <a:ext cx="344" cy="4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9" name="对象 8238"/>
            <p:cNvGraphicFramePr>
              <a:graphicFrameLocks/>
            </p:cNvGraphicFramePr>
            <p:nvPr/>
          </p:nvGraphicFramePr>
          <p:xfrm>
            <a:off x="748" y="2522"/>
            <a:ext cx="535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4" imgW="533169" imgH="393529" progId="">
                    <p:embed/>
                  </p:oleObj>
                </mc:Choice>
                <mc:Fallback>
                  <p:oleObj r:id="rId24" imgW="533169" imgH="393529" progId="">
                    <p:embed/>
                    <p:pic>
                      <p:nvPicPr>
                        <p:cNvPr id="0" name="Picture 4" descr="image8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2522"/>
                          <a:ext cx="535" cy="4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40" name="对象 8239"/>
            <p:cNvGraphicFramePr>
              <a:graphicFrameLocks/>
            </p:cNvGraphicFramePr>
            <p:nvPr/>
          </p:nvGraphicFramePr>
          <p:xfrm>
            <a:off x="1490" y="2523"/>
            <a:ext cx="535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6" imgW="533169" imgH="393529" progId="">
                    <p:embed/>
                  </p:oleObj>
                </mc:Choice>
                <mc:Fallback>
                  <p:oleObj r:id="rId26" imgW="533169" imgH="393529" progId="">
                    <p:embed/>
                    <p:pic>
                      <p:nvPicPr>
                        <p:cNvPr id="0" name="Picture 3" descr="image8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0" y="2523"/>
                          <a:ext cx="535" cy="4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41" name="对象 8240"/>
            <p:cNvGraphicFramePr>
              <a:graphicFrameLocks/>
            </p:cNvGraphicFramePr>
            <p:nvPr/>
          </p:nvGraphicFramePr>
          <p:xfrm>
            <a:off x="3400" y="2523"/>
            <a:ext cx="433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8" imgW="431613" imgH="393529" progId="">
                    <p:embed/>
                  </p:oleObj>
                </mc:Choice>
                <mc:Fallback>
                  <p:oleObj r:id="rId28" imgW="431613" imgH="393529" progId="">
                    <p:embed/>
                    <p:pic>
                      <p:nvPicPr>
                        <p:cNvPr id="0" name="Picture 2" descr="image8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0" y="2523"/>
                          <a:ext cx="433" cy="4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42" name="对象 8241"/>
            <p:cNvGraphicFramePr>
              <a:graphicFrameLocks/>
            </p:cNvGraphicFramePr>
            <p:nvPr/>
          </p:nvGraphicFramePr>
          <p:xfrm>
            <a:off x="4105" y="2522"/>
            <a:ext cx="445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0" imgW="444307" imgH="393529" progId="">
                    <p:embed/>
                  </p:oleObj>
                </mc:Choice>
                <mc:Fallback>
                  <p:oleObj r:id="rId30" imgW="444307" imgH="393529" progId="">
                    <p:embed/>
                    <p:pic>
                      <p:nvPicPr>
                        <p:cNvPr id="0" name="Picture 1" descr="image8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5" y="2522"/>
                          <a:ext cx="445" cy="4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244" name="组合 8243"/>
          <p:cNvGrpSpPr/>
          <p:nvPr/>
        </p:nvGrpSpPr>
        <p:grpSpPr>
          <a:xfrm>
            <a:off x="971550" y="5643563"/>
            <a:ext cx="6781800" cy="609600"/>
            <a:chOff x="672" y="2304"/>
            <a:chExt cx="4272" cy="384"/>
          </a:xfrm>
        </p:grpSpPr>
        <p:sp>
          <p:nvSpPr>
            <p:cNvPr id="8245" name="矩形 8244"/>
            <p:cNvSpPr/>
            <p:nvPr/>
          </p:nvSpPr>
          <p:spPr>
            <a:xfrm>
              <a:off x="672" y="2304"/>
              <a:ext cx="4272" cy="384"/>
            </a:xfrm>
            <a:prstGeom prst="rect">
              <a:avLst/>
            </a:prstGeom>
            <a:solidFill>
              <a:srgbClr val="333333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6" name="矩形 8245"/>
            <p:cNvSpPr/>
            <p:nvPr/>
          </p:nvSpPr>
          <p:spPr>
            <a:xfrm>
              <a:off x="2208" y="2304"/>
              <a:ext cx="1152" cy="384"/>
            </a:xfrm>
            <a:prstGeom prst="rect">
              <a:avLst/>
            </a:prstGeom>
            <a:gradFill rotWithShape="0">
              <a:gsLst>
                <a:gs pos="0">
                  <a:srgbClr val="FFFFCC">
                    <a:gamma/>
                    <a:shade val="16078"/>
                    <a:invGamma/>
                  </a:srgbClr>
                </a:gs>
                <a:gs pos="50000">
                  <a:srgbClr val="FFFFCC"/>
                </a:gs>
                <a:gs pos="100000">
                  <a:srgbClr val="FFFFCC">
                    <a:gamma/>
                    <a:shade val="16078"/>
                    <a:invGamma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7" name="矩形 8246"/>
            <p:cNvSpPr/>
            <p:nvPr/>
          </p:nvSpPr>
          <p:spPr>
            <a:xfrm>
              <a:off x="3552" y="2304"/>
              <a:ext cx="384" cy="384"/>
            </a:xfrm>
            <a:prstGeom prst="rect">
              <a:avLst/>
            </a:prstGeom>
            <a:gradFill rotWithShape="0">
              <a:gsLst>
                <a:gs pos="0">
                  <a:srgbClr val="FFFFCC">
                    <a:gamma/>
                    <a:shade val="16078"/>
                    <a:invGamma/>
                  </a:srgbClr>
                </a:gs>
                <a:gs pos="50000">
                  <a:srgbClr val="FFFFCC"/>
                </a:gs>
                <a:gs pos="100000">
                  <a:srgbClr val="FFFFCC">
                    <a:gamma/>
                    <a:shade val="16078"/>
                    <a:invGamma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8" name="矩形 8247"/>
            <p:cNvSpPr/>
            <p:nvPr/>
          </p:nvSpPr>
          <p:spPr>
            <a:xfrm>
              <a:off x="1632" y="2304"/>
              <a:ext cx="384" cy="384"/>
            </a:xfrm>
            <a:prstGeom prst="rect">
              <a:avLst/>
            </a:prstGeom>
            <a:gradFill rotWithShape="0">
              <a:gsLst>
                <a:gs pos="0">
                  <a:srgbClr val="FFFFCC">
                    <a:gamma/>
                    <a:shade val="16078"/>
                    <a:invGamma/>
                  </a:srgbClr>
                </a:gs>
                <a:gs pos="50000">
                  <a:srgbClr val="FFFFCC"/>
                </a:gs>
                <a:gs pos="100000">
                  <a:srgbClr val="FFFFCC">
                    <a:gamma/>
                    <a:shade val="16078"/>
                    <a:invGamma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9" name="矩形 8248"/>
            <p:cNvSpPr/>
            <p:nvPr/>
          </p:nvSpPr>
          <p:spPr>
            <a:xfrm>
              <a:off x="4272" y="2304"/>
              <a:ext cx="240" cy="384"/>
            </a:xfrm>
            <a:prstGeom prst="rect">
              <a:avLst/>
            </a:prstGeom>
            <a:gradFill rotWithShape="0">
              <a:gsLst>
                <a:gs pos="0">
                  <a:srgbClr val="FFFFCC">
                    <a:gamma/>
                    <a:shade val="16078"/>
                    <a:invGamma/>
                  </a:srgbClr>
                </a:gs>
                <a:gs pos="50000">
                  <a:srgbClr val="FFFFCC"/>
                </a:gs>
                <a:gs pos="100000">
                  <a:srgbClr val="FFFFCC">
                    <a:gamma/>
                    <a:shade val="16078"/>
                    <a:invGamma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0" name="矩形 8249"/>
            <p:cNvSpPr/>
            <p:nvPr/>
          </p:nvSpPr>
          <p:spPr>
            <a:xfrm>
              <a:off x="1104" y="2304"/>
              <a:ext cx="240" cy="384"/>
            </a:xfrm>
            <a:prstGeom prst="rect">
              <a:avLst/>
            </a:prstGeom>
            <a:gradFill rotWithShape="0">
              <a:gsLst>
                <a:gs pos="0">
                  <a:srgbClr val="FFFFCC">
                    <a:gamma/>
                    <a:shade val="16078"/>
                    <a:invGamma/>
                  </a:srgbClr>
                </a:gs>
                <a:gs pos="50000">
                  <a:srgbClr val="FFFFCC"/>
                </a:gs>
                <a:gs pos="100000">
                  <a:srgbClr val="FFFFCC">
                    <a:gamma/>
                    <a:shade val="16078"/>
                    <a:invGamma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1" name="矩形 8250"/>
            <p:cNvSpPr/>
            <p:nvPr/>
          </p:nvSpPr>
          <p:spPr>
            <a:xfrm>
              <a:off x="4272" y="2304"/>
              <a:ext cx="240" cy="384"/>
            </a:xfrm>
            <a:prstGeom prst="rect">
              <a:avLst/>
            </a:prstGeom>
            <a:solidFill>
              <a:srgbClr val="292929">
                <a:alpha val="5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2" name="矩形 8251"/>
            <p:cNvSpPr/>
            <p:nvPr/>
          </p:nvSpPr>
          <p:spPr>
            <a:xfrm>
              <a:off x="1104" y="2304"/>
              <a:ext cx="240" cy="384"/>
            </a:xfrm>
            <a:prstGeom prst="rect">
              <a:avLst/>
            </a:prstGeom>
            <a:solidFill>
              <a:srgbClr val="292929">
                <a:alpha val="5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3" name="矩形 8252"/>
            <p:cNvSpPr/>
            <p:nvPr/>
          </p:nvSpPr>
          <p:spPr>
            <a:xfrm>
              <a:off x="1680" y="2304"/>
              <a:ext cx="288" cy="384"/>
            </a:xfrm>
            <a:prstGeom prst="rect">
              <a:avLst/>
            </a:prstGeom>
            <a:solidFill>
              <a:srgbClr val="808080">
                <a:alpha val="5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4" name="矩形 8253"/>
            <p:cNvSpPr/>
            <p:nvPr/>
          </p:nvSpPr>
          <p:spPr>
            <a:xfrm>
              <a:off x="3600" y="2304"/>
              <a:ext cx="288" cy="384"/>
            </a:xfrm>
            <a:prstGeom prst="rect">
              <a:avLst/>
            </a:prstGeom>
            <a:solidFill>
              <a:srgbClr val="808080">
                <a:alpha val="5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 altLang="en-US" dirty="0"/>
              <a:pPr lvl="0">
                <a:spcBef>
                  <a:spcPct val="50000"/>
                </a:spcBef>
              </a:pPr>
              <a:t>11</a:t>
            </a:fld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240506" y="5345113"/>
            <a:ext cx="8751094" cy="425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zh-SG" altLang="zh-CN" b="1" dirty="0">
                <a:latin typeface="楷体_GB2312" pitchFamily="1" charset="-122"/>
                <a:ea typeface="楷体_GB2312" pitchFamily="1" charset="-122"/>
              </a:rPr>
              <a:t>      </a:t>
            </a:r>
            <a:r>
              <a:rPr lang="zh-CN" altLang="zh-SG" b="1" dirty="0">
                <a:latin typeface="楷体_GB2312" pitchFamily="1" charset="-122"/>
                <a:ea typeface="楷体_GB2312" pitchFamily="1" charset="-122"/>
              </a:rPr>
              <a:t>当</a:t>
            </a:r>
            <a:r>
              <a:rPr lang="zh-CN" altLang="zh-SG" b="1" i="1" dirty="0">
                <a:latin typeface="楷体_GB2312" pitchFamily="1" charset="-122"/>
                <a:ea typeface="楷体_GB2312" pitchFamily="1" charset="-122"/>
                <a:sym typeface="Symbol" panose="05050102010706020507" pitchFamily="18" charset="2"/>
              </a:rPr>
              <a:t> </a:t>
            </a:r>
            <a:r>
              <a:rPr lang="zh-CN" altLang="zh-SG" b="1" i="1" dirty="0">
                <a:sym typeface="Symbol" panose="05050102010706020507" pitchFamily="18" charset="2"/>
              </a:rPr>
              <a:t></a:t>
            </a:r>
            <a:r>
              <a:rPr lang="zh-CN" altLang="zh-SG" b="1" dirty="0">
                <a:latin typeface="楷体_GB2312" pitchFamily="1" charset="-122"/>
                <a:ea typeface="楷体_GB2312" pitchFamily="1" charset="-122"/>
              </a:rPr>
              <a:t>角增加时，半波带数增加，未被抵消的半波带面积减少，所以光强变小。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615950" y="1582738"/>
            <a:ext cx="44958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zh-CN" altLang="en-US" b="1">
                <a:latin typeface="楷体_GB2312" pitchFamily="1" charset="-122"/>
                <a:ea typeface="楷体_GB2312" pitchFamily="1" charset="-122"/>
              </a:rPr>
              <a:t>1.</a:t>
            </a:r>
            <a:r>
              <a:rPr lang="zh-SG" altLang="en-US" b="1">
                <a:latin typeface="楷体_GB2312" pitchFamily="1" charset="-122"/>
                <a:ea typeface="楷体_GB2312" pitchFamily="1" charset="-122"/>
              </a:rPr>
              <a:t>当 </a:t>
            </a:r>
            <a:r>
              <a:rPr lang="zh-SG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zh-SG" altLang="en-US" b="1" i="1">
                <a:latin typeface="楷体_GB2312" pitchFamily="1" charset="-122"/>
                <a:ea typeface="楷体_GB2312" pitchFamily="1" charset="-122"/>
                <a:sym typeface="Symbol" panose="05050102010706020507" pitchFamily="18" charset="2"/>
              </a:rPr>
              <a:t> </a:t>
            </a:r>
            <a:r>
              <a:rPr lang="zh-SG" altLang="en-US" b="1">
                <a:latin typeface="楷体_GB2312" pitchFamily="1" charset="-122"/>
                <a:ea typeface="楷体_GB2312" pitchFamily="1" charset="-122"/>
              </a:rPr>
              <a:t>增加时,为什么光强的极大值迅速衰减？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95600" y="1143000"/>
            <a:ext cx="6096000" cy="3594100"/>
            <a:chOff x="0" y="0"/>
            <a:chExt cx="3840" cy="2264"/>
          </a:xfrm>
        </p:grpSpPr>
        <p:sp>
          <p:nvSpPr>
            <p:cNvPr id="18437" name="Line 5"/>
            <p:cNvSpPr>
              <a:spLocks noChangeShapeType="1"/>
            </p:cNvSpPr>
            <p:nvPr/>
          </p:nvSpPr>
          <p:spPr bwMode="auto">
            <a:xfrm>
              <a:off x="0" y="1826"/>
              <a:ext cx="367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SG" altLang="en-US"/>
            </a:p>
          </p:txBody>
        </p:sp>
        <p:sp>
          <p:nvSpPr>
            <p:cNvPr id="18438" name="Line 6"/>
            <p:cNvSpPr>
              <a:spLocks noChangeShapeType="1"/>
            </p:cNvSpPr>
            <p:nvPr/>
          </p:nvSpPr>
          <p:spPr bwMode="auto">
            <a:xfrm>
              <a:off x="1837" y="0"/>
              <a:ext cx="0" cy="182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 type="stealth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SG" altLang="en-US"/>
            </a:p>
          </p:txBody>
        </p:sp>
        <p:sp>
          <p:nvSpPr>
            <p:cNvPr id="18439" name="Line 7"/>
            <p:cNvSpPr>
              <a:spLocks noChangeShapeType="1"/>
            </p:cNvSpPr>
            <p:nvPr/>
          </p:nvSpPr>
          <p:spPr bwMode="auto">
            <a:xfrm>
              <a:off x="555" y="1744"/>
              <a:ext cx="0" cy="8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SG" altLang="en-US"/>
            </a:p>
          </p:txBody>
        </p:sp>
        <p:sp>
          <p:nvSpPr>
            <p:cNvPr id="18440" name="Line 8"/>
            <p:cNvSpPr>
              <a:spLocks noChangeShapeType="1"/>
            </p:cNvSpPr>
            <p:nvPr/>
          </p:nvSpPr>
          <p:spPr bwMode="auto">
            <a:xfrm>
              <a:off x="1068" y="1744"/>
              <a:ext cx="0" cy="8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SG" altLang="en-US"/>
            </a:p>
          </p:txBody>
        </p:sp>
        <p:sp>
          <p:nvSpPr>
            <p:cNvPr id="18441" name="Line 9"/>
            <p:cNvSpPr>
              <a:spLocks noChangeShapeType="1"/>
            </p:cNvSpPr>
            <p:nvPr/>
          </p:nvSpPr>
          <p:spPr bwMode="auto">
            <a:xfrm>
              <a:off x="2606" y="1744"/>
              <a:ext cx="0" cy="8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SG" altLang="en-US"/>
            </a:p>
          </p:txBody>
        </p:sp>
        <p:sp>
          <p:nvSpPr>
            <p:cNvPr id="18442" name="Line 10"/>
            <p:cNvSpPr>
              <a:spLocks noChangeShapeType="1"/>
            </p:cNvSpPr>
            <p:nvPr/>
          </p:nvSpPr>
          <p:spPr bwMode="auto">
            <a:xfrm>
              <a:off x="3161" y="1744"/>
              <a:ext cx="0" cy="8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SG" altLang="en-US"/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256" y="180"/>
              <a:ext cx="3177" cy="1629"/>
              <a:chOff x="0" y="0"/>
              <a:chExt cx="3570" cy="1927"/>
            </a:xfrm>
          </p:grpSpPr>
          <p:sp>
            <p:nvSpPr>
              <p:cNvPr id="18444" name="Freeform 12"/>
              <p:cNvSpPr>
                <a:spLocks/>
              </p:cNvSpPr>
              <p:nvPr/>
            </p:nvSpPr>
            <p:spPr bwMode="auto">
              <a:xfrm>
                <a:off x="0" y="0"/>
                <a:ext cx="1782" cy="1927"/>
              </a:xfrm>
              <a:custGeom>
                <a:avLst/>
                <a:gdLst>
                  <a:gd name="T0" fmla="*/ 68 w 1782"/>
                  <a:gd name="T1" fmla="*/ 1899 h 1927"/>
                  <a:gd name="T2" fmla="*/ 143 w 1782"/>
                  <a:gd name="T3" fmla="*/ 1875 h 1927"/>
                  <a:gd name="T4" fmla="*/ 208 w 1782"/>
                  <a:gd name="T5" fmla="*/ 1851 h 1927"/>
                  <a:gd name="T6" fmla="*/ 280 w 1782"/>
                  <a:gd name="T7" fmla="*/ 1829 h 1927"/>
                  <a:gd name="T8" fmla="*/ 337 w 1782"/>
                  <a:gd name="T9" fmla="*/ 1827 h 1927"/>
                  <a:gd name="T10" fmla="*/ 385 w 1782"/>
                  <a:gd name="T11" fmla="*/ 1840 h 1927"/>
                  <a:gd name="T12" fmla="*/ 474 w 1782"/>
                  <a:gd name="T13" fmla="*/ 1884 h 1927"/>
                  <a:gd name="T14" fmla="*/ 551 w 1782"/>
                  <a:gd name="T15" fmla="*/ 1916 h 1927"/>
                  <a:gd name="T16" fmla="*/ 607 w 1782"/>
                  <a:gd name="T17" fmla="*/ 1926 h 1927"/>
                  <a:gd name="T18" fmla="*/ 662 w 1782"/>
                  <a:gd name="T19" fmla="*/ 1910 h 1927"/>
                  <a:gd name="T20" fmla="*/ 716 w 1782"/>
                  <a:gd name="T21" fmla="*/ 1871 h 1927"/>
                  <a:gd name="T22" fmla="*/ 787 w 1782"/>
                  <a:gd name="T23" fmla="*/ 1804 h 1927"/>
                  <a:gd name="T24" fmla="*/ 842 w 1782"/>
                  <a:gd name="T25" fmla="*/ 1760 h 1927"/>
                  <a:gd name="T26" fmla="*/ 896 w 1782"/>
                  <a:gd name="T27" fmla="*/ 1734 h 1927"/>
                  <a:gd name="T28" fmla="*/ 923 w 1782"/>
                  <a:gd name="T29" fmla="*/ 1732 h 1927"/>
                  <a:gd name="T30" fmla="*/ 969 w 1782"/>
                  <a:gd name="T31" fmla="*/ 1749 h 1927"/>
                  <a:gd name="T32" fmla="*/ 1027 w 1782"/>
                  <a:gd name="T33" fmla="*/ 1790 h 1927"/>
                  <a:gd name="T34" fmla="*/ 1101 w 1782"/>
                  <a:gd name="T35" fmla="*/ 1859 h 1927"/>
                  <a:gd name="T36" fmla="*/ 1155 w 1782"/>
                  <a:gd name="T37" fmla="*/ 1902 h 1927"/>
                  <a:gd name="T38" fmla="*/ 1195 w 1782"/>
                  <a:gd name="T39" fmla="*/ 1922 h 1927"/>
                  <a:gd name="T40" fmla="*/ 1232 w 1782"/>
                  <a:gd name="T41" fmla="*/ 1923 h 1927"/>
                  <a:gd name="T42" fmla="*/ 1272 w 1782"/>
                  <a:gd name="T43" fmla="*/ 1913 h 1927"/>
                  <a:gd name="T44" fmla="*/ 1309 w 1782"/>
                  <a:gd name="T45" fmla="*/ 1890 h 1927"/>
                  <a:gd name="T46" fmla="*/ 1342 w 1782"/>
                  <a:gd name="T47" fmla="*/ 1857 h 1927"/>
                  <a:gd name="T48" fmla="*/ 1374 w 1782"/>
                  <a:gd name="T49" fmla="*/ 1813 h 1927"/>
                  <a:gd name="T50" fmla="*/ 1405 w 1782"/>
                  <a:gd name="T51" fmla="*/ 1761 h 1927"/>
                  <a:gd name="T52" fmla="*/ 1436 w 1782"/>
                  <a:gd name="T53" fmla="*/ 1698 h 1927"/>
                  <a:gd name="T54" fmla="*/ 1465 w 1782"/>
                  <a:gd name="T55" fmla="*/ 1625 h 1927"/>
                  <a:gd name="T56" fmla="*/ 1492 w 1782"/>
                  <a:gd name="T57" fmla="*/ 1543 h 1927"/>
                  <a:gd name="T58" fmla="*/ 1517 w 1782"/>
                  <a:gd name="T59" fmla="*/ 1450 h 1927"/>
                  <a:gd name="T60" fmla="*/ 1540 w 1782"/>
                  <a:gd name="T61" fmla="*/ 1346 h 1927"/>
                  <a:gd name="T62" fmla="*/ 1562 w 1782"/>
                  <a:gd name="T63" fmla="*/ 1225 h 1927"/>
                  <a:gd name="T64" fmla="*/ 1582 w 1782"/>
                  <a:gd name="T65" fmla="*/ 1087 h 1927"/>
                  <a:gd name="T66" fmla="*/ 1611 w 1782"/>
                  <a:gd name="T67" fmla="*/ 842 h 1927"/>
                  <a:gd name="T68" fmla="*/ 1628 w 1782"/>
                  <a:gd name="T69" fmla="*/ 706 h 1927"/>
                  <a:gd name="T70" fmla="*/ 1644 w 1782"/>
                  <a:gd name="T71" fmla="*/ 550 h 1927"/>
                  <a:gd name="T72" fmla="*/ 1658 w 1782"/>
                  <a:gd name="T73" fmla="*/ 379 h 1927"/>
                  <a:gd name="T74" fmla="*/ 1665 w 1782"/>
                  <a:gd name="T75" fmla="*/ 289 h 1927"/>
                  <a:gd name="T76" fmla="*/ 1673 w 1782"/>
                  <a:gd name="T77" fmla="*/ 210 h 1927"/>
                  <a:gd name="T78" fmla="*/ 1684 w 1782"/>
                  <a:gd name="T79" fmla="*/ 144 h 1927"/>
                  <a:gd name="T80" fmla="*/ 1700 w 1782"/>
                  <a:gd name="T81" fmla="*/ 94 h 1927"/>
                  <a:gd name="T82" fmla="*/ 1721 w 1782"/>
                  <a:gd name="T83" fmla="*/ 59 h 1927"/>
                  <a:gd name="T84" fmla="*/ 1749 w 1782"/>
                  <a:gd name="T85" fmla="*/ 29 h 1927"/>
                  <a:gd name="T86" fmla="*/ 1781 w 1782"/>
                  <a:gd name="T87" fmla="*/ 0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782" h="1927">
                    <a:moveTo>
                      <a:pt x="0" y="1923"/>
                    </a:moveTo>
                    <a:lnTo>
                      <a:pt x="33" y="1911"/>
                    </a:lnTo>
                    <a:lnTo>
                      <a:pt x="68" y="1899"/>
                    </a:lnTo>
                    <a:lnTo>
                      <a:pt x="104" y="1887"/>
                    </a:lnTo>
                    <a:lnTo>
                      <a:pt x="124" y="1881"/>
                    </a:lnTo>
                    <a:lnTo>
                      <a:pt x="143" y="1875"/>
                    </a:lnTo>
                    <a:lnTo>
                      <a:pt x="165" y="1868"/>
                    </a:lnTo>
                    <a:lnTo>
                      <a:pt x="186" y="1860"/>
                    </a:lnTo>
                    <a:lnTo>
                      <a:pt x="208" y="1851"/>
                    </a:lnTo>
                    <a:lnTo>
                      <a:pt x="231" y="1842"/>
                    </a:lnTo>
                    <a:lnTo>
                      <a:pt x="255" y="1834"/>
                    </a:lnTo>
                    <a:lnTo>
                      <a:pt x="280" y="1829"/>
                    </a:lnTo>
                    <a:lnTo>
                      <a:pt x="307" y="1826"/>
                    </a:lnTo>
                    <a:lnTo>
                      <a:pt x="321" y="1826"/>
                    </a:lnTo>
                    <a:lnTo>
                      <a:pt x="337" y="1827"/>
                    </a:lnTo>
                    <a:lnTo>
                      <a:pt x="352" y="1830"/>
                    </a:lnTo>
                    <a:lnTo>
                      <a:pt x="368" y="1834"/>
                    </a:lnTo>
                    <a:lnTo>
                      <a:pt x="385" y="1840"/>
                    </a:lnTo>
                    <a:lnTo>
                      <a:pt x="402" y="1848"/>
                    </a:lnTo>
                    <a:lnTo>
                      <a:pt x="438" y="1865"/>
                    </a:lnTo>
                    <a:lnTo>
                      <a:pt x="474" y="1884"/>
                    </a:lnTo>
                    <a:lnTo>
                      <a:pt x="513" y="1902"/>
                    </a:lnTo>
                    <a:lnTo>
                      <a:pt x="532" y="1909"/>
                    </a:lnTo>
                    <a:lnTo>
                      <a:pt x="551" y="1916"/>
                    </a:lnTo>
                    <a:lnTo>
                      <a:pt x="570" y="1921"/>
                    </a:lnTo>
                    <a:lnTo>
                      <a:pt x="588" y="1924"/>
                    </a:lnTo>
                    <a:lnTo>
                      <a:pt x="607" y="1926"/>
                    </a:lnTo>
                    <a:lnTo>
                      <a:pt x="625" y="1923"/>
                    </a:lnTo>
                    <a:lnTo>
                      <a:pt x="643" y="1918"/>
                    </a:lnTo>
                    <a:lnTo>
                      <a:pt x="662" y="1910"/>
                    </a:lnTo>
                    <a:lnTo>
                      <a:pt x="680" y="1899"/>
                    </a:lnTo>
                    <a:lnTo>
                      <a:pt x="698" y="1886"/>
                    </a:lnTo>
                    <a:lnTo>
                      <a:pt x="716" y="1871"/>
                    </a:lnTo>
                    <a:lnTo>
                      <a:pt x="734" y="1855"/>
                    </a:lnTo>
                    <a:lnTo>
                      <a:pt x="769" y="1821"/>
                    </a:lnTo>
                    <a:lnTo>
                      <a:pt x="787" y="1804"/>
                    </a:lnTo>
                    <a:lnTo>
                      <a:pt x="805" y="1788"/>
                    </a:lnTo>
                    <a:lnTo>
                      <a:pt x="824" y="1773"/>
                    </a:lnTo>
                    <a:lnTo>
                      <a:pt x="842" y="1760"/>
                    </a:lnTo>
                    <a:lnTo>
                      <a:pt x="860" y="1748"/>
                    </a:lnTo>
                    <a:lnTo>
                      <a:pt x="878" y="1740"/>
                    </a:lnTo>
                    <a:lnTo>
                      <a:pt x="896" y="1734"/>
                    </a:lnTo>
                    <a:lnTo>
                      <a:pt x="905" y="1732"/>
                    </a:lnTo>
                    <a:lnTo>
                      <a:pt x="914" y="1731"/>
                    </a:lnTo>
                    <a:lnTo>
                      <a:pt x="923" y="1732"/>
                    </a:lnTo>
                    <a:lnTo>
                      <a:pt x="932" y="1734"/>
                    </a:lnTo>
                    <a:lnTo>
                      <a:pt x="951" y="1740"/>
                    </a:lnTo>
                    <a:lnTo>
                      <a:pt x="969" y="1749"/>
                    </a:lnTo>
                    <a:lnTo>
                      <a:pt x="989" y="1761"/>
                    </a:lnTo>
                    <a:lnTo>
                      <a:pt x="1008" y="1775"/>
                    </a:lnTo>
                    <a:lnTo>
                      <a:pt x="1027" y="1790"/>
                    </a:lnTo>
                    <a:lnTo>
                      <a:pt x="1045" y="1807"/>
                    </a:lnTo>
                    <a:lnTo>
                      <a:pt x="1064" y="1824"/>
                    </a:lnTo>
                    <a:lnTo>
                      <a:pt x="1101" y="1859"/>
                    </a:lnTo>
                    <a:lnTo>
                      <a:pt x="1119" y="1875"/>
                    </a:lnTo>
                    <a:lnTo>
                      <a:pt x="1138" y="1890"/>
                    </a:lnTo>
                    <a:lnTo>
                      <a:pt x="1155" y="1902"/>
                    </a:lnTo>
                    <a:lnTo>
                      <a:pt x="1172" y="1912"/>
                    </a:lnTo>
                    <a:lnTo>
                      <a:pt x="1188" y="1920"/>
                    </a:lnTo>
                    <a:lnTo>
                      <a:pt x="1195" y="1922"/>
                    </a:lnTo>
                    <a:lnTo>
                      <a:pt x="1203" y="1923"/>
                    </a:lnTo>
                    <a:lnTo>
                      <a:pt x="1218" y="1924"/>
                    </a:lnTo>
                    <a:lnTo>
                      <a:pt x="1232" y="1923"/>
                    </a:lnTo>
                    <a:lnTo>
                      <a:pt x="1246" y="1921"/>
                    </a:lnTo>
                    <a:lnTo>
                      <a:pt x="1259" y="1917"/>
                    </a:lnTo>
                    <a:lnTo>
                      <a:pt x="1272" y="1913"/>
                    </a:lnTo>
                    <a:lnTo>
                      <a:pt x="1284" y="1906"/>
                    </a:lnTo>
                    <a:lnTo>
                      <a:pt x="1297" y="1899"/>
                    </a:lnTo>
                    <a:lnTo>
                      <a:pt x="1309" y="1890"/>
                    </a:lnTo>
                    <a:lnTo>
                      <a:pt x="1321" y="1880"/>
                    </a:lnTo>
                    <a:lnTo>
                      <a:pt x="1332" y="1869"/>
                    </a:lnTo>
                    <a:lnTo>
                      <a:pt x="1342" y="1857"/>
                    </a:lnTo>
                    <a:lnTo>
                      <a:pt x="1353" y="1843"/>
                    </a:lnTo>
                    <a:lnTo>
                      <a:pt x="1363" y="1829"/>
                    </a:lnTo>
                    <a:lnTo>
                      <a:pt x="1374" y="1813"/>
                    </a:lnTo>
                    <a:lnTo>
                      <a:pt x="1385" y="1797"/>
                    </a:lnTo>
                    <a:lnTo>
                      <a:pt x="1395" y="1780"/>
                    </a:lnTo>
                    <a:lnTo>
                      <a:pt x="1405" y="1761"/>
                    </a:lnTo>
                    <a:lnTo>
                      <a:pt x="1416" y="1742"/>
                    </a:lnTo>
                    <a:lnTo>
                      <a:pt x="1426" y="1720"/>
                    </a:lnTo>
                    <a:lnTo>
                      <a:pt x="1436" y="1698"/>
                    </a:lnTo>
                    <a:lnTo>
                      <a:pt x="1445" y="1675"/>
                    </a:lnTo>
                    <a:lnTo>
                      <a:pt x="1455" y="1651"/>
                    </a:lnTo>
                    <a:lnTo>
                      <a:pt x="1465" y="1625"/>
                    </a:lnTo>
                    <a:lnTo>
                      <a:pt x="1474" y="1599"/>
                    </a:lnTo>
                    <a:lnTo>
                      <a:pt x="1483" y="1571"/>
                    </a:lnTo>
                    <a:lnTo>
                      <a:pt x="1492" y="1543"/>
                    </a:lnTo>
                    <a:lnTo>
                      <a:pt x="1500" y="1512"/>
                    </a:lnTo>
                    <a:lnTo>
                      <a:pt x="1509" y="1481"/>
                    </a:lnTo>
                    <a:lnTo>
                      <a:pt x="1517" y="1450"/>
                    </a:lnTo>
                    <a:lnTo>
                      <a:pt x="1525" y="1417"/>
                    </a:lnTo>
                    <a:lnTo>
                      <a:pt x="1532" y="1382"/>
                    </a:lnTo>
                    <a:lnTo>
                      <a:pt x="1540" y="1346"/>
                    </a:lnTo>
                    <a:lnTo>
                      <a:pt x="1547" y="1309"/>
                    </a:lnTo>
                    <a:lnTo>
                      <a:pt x="1555" y="1268"/>
                    </a:lnTo>
                    <a:lnTo>
                      <a:pt x="1562" y="1225"/>
                    </a:lnTo>
                    <a:lnTo>
                      <a:pt x="1569" y="1181"/>
                    </a:lnTo>
                    <a:lnTo>
                      <a:pt x="1575" y="1133"/>
                    </a:lnTo>
                    <a:lnTo>
                      <a:pt x="1582" y="1087"/>
                    </a:lnTo>
                    <a:lnTo>
                      <a:pt x="1594" y="989"/>
                    </a:lnTo>
                    <a:lnTo>
                      <a:pt x="1606" y="890"/>
                    </a:lnTo>
                    <a:lnTo>
                      <a:pt x="1611" y="842"/>
                    </a:lnTo>
                    <a:lnTo>
                      <a:pt x="1617" y="796"/>
                    </a:lnTo>
                    <a:lnTo>
                      <a:pt x="1623" y="749"/>
                    </a:lnTo>
                    <a:lnTo>
                      <a:pt x="1628" y="706"/>
                    </a:lnTo>
                    <a:lnTo>
                      <a:pt x="1632" y="664"/>
                    </a:lnTo>
                    <a:lnTo>
                      <a:pt x="1637" y="625"/>
                    </a:lnTo>
                    <a:lnTo>
                      <a:pt x="1644" y="550"/>
                    </a:lnTo>
                    <a:lnTo>
                      <a:pt x="1650" y="480"/>
                    </a:lnTo>
                    <a:lnTo>
                      <a:pt x="1655" y="413"/>
                    </a:lnTo>
                    <a:lnTo>
                      <a:pt x="1658" y="379"/>
                    </a:lnTo>
                    <a:lnTo>
                      <a:pt x="1660" y="348"/>
                    </a:lnTo>
                    <a:lnTo>
                      <a:pt x="1662" y="318"/>
                    </a:lnTo>
                    <a:lnTo>
                      <a:pt x="1665" y="289"/>
                    </a:lnTo>
                    <a:lnTo>
                      <a:pt x="1667" y="261"/>
                    </a:lnTo>
                    <a:lnTo>
                      <a:pt x="1670" y="235"/>
                    </a:lnTo>
                    <a:lnTo>
                      <a:pt x="1673" y="210"/>
                    </a:lnTo>
                    <a:lnTo>
                      <a:pt x="1676" y="185"/>
                    </a:lnTo>
                    <a:lnTo>
                      <a:pt x="1680" y="163"/>
                    </a:lnTo>
                    <a:lnTo>
                      <a:pt x="1684" y="144"/>
                    </a:lnTo>
                    <a:lnTo>
                      <a:pt x="1689" y="126"/>
                    </a:lnTo>
                    <a:lnTo>
                      <a:pt x="1694" y="109"/>
                    </a:lnTo>
                    <a:lnTo>
                      <a:pt x="1700" y="94"/>
                    </a:lnTo>
                    <a:lnTo>
                      <a:pt x="1707" y="81"/>
                    </a:lnTo>
                    <a:lnTo>
                      <a:pt x="1714" y="69"/>
                    </a:lnTo>
                    <a:lnTo>
                      <a:pt x="1721" y="59"/>
                    </a:lnTo>
                    <a:lnTo>
                      <a:pt x="1728" y="50"/>
                    </a:lnTo>
                    <a:lnTo>
                      <a:pt x="1735" y="42"/>
                    </a:lnTo>
                    <a:lnTo>
                      <a:pt x="1749" y="29"/>
                    </a:lnTo>
                    <a:lnTo>
                      <a:pt x="1762" y="18"/>
                    </a:lnTo>
                    <a:lnTo>
                      <a:pt x="1772" y="9"/>
                    </a:lnTo>
                    <a:lnTo>
                      <a:pt x="1781" y="0"/>
                    </a:lnTo>
                  </a:path>
                </a:pathLst>
              </a:custGeom>
              <a:noFill/>
              <a:ln w="38100" cap="rnd" cmpd="sng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SG" altLang="en-US"/>
              </a:p>
            </p:txBody>
          </p:sp>
          <p:sp>
            <p:nvSpPr>
              <p:cNvPr id="18445" name="Freeform 13"/>
              <p:cNvSpPr>
                <a:spLocks/>
              </p:cNvSpPr>
              <p:nvPr/>
            </p:nvSpPr>
            <p:spPr bwMode="auto">
              <a:xfrm>
                <a:off x="1788" y="0"/>
                <a:ext cx="1782" cy="1927"/>
              </a:xfrm>
              <a:custGeom>
                <a:avLst/>
                <a:gdLst>
                  <a:gd name="T0" fmla="*/ 1712 w 1782"/>
                  <a:gd name="T1" fmla="*/ 1899 h 1927"/>
                  <a:gd name="T2" fmla="*/ 1637 w 1782"/>
                  <a:gd name="T3" fmla="*/ 1875 h 1927"/>
                  <a:gd name="T4" fmla="*/ 1572 w 1782"/>
                  <a:gd name="T5" fmla="*/ 1851 h 1927"/>
                  <a:gd name="T6" fmla="*/ 1500 w 1782"/>
                  <a:gd name="T7" fmla="*/ 1829 h 1927"/>
                  <a:gd name="T8" fmla="*/ 1443 w 1782"/>
                  <a:gd name="T9" fmla="*/ 1827 h 1927"/>
                  <a:gd name="T10" fmla="*/ 1395 w 1782"/>
                  <a:gd name="T11" fmla="*/ 1840 h 1927"/>
                  <a:gd name="T12" fmla="*/ 1306 w 1782"/>
                  <a:gd name="T13" fmla="*/ 1884 h 1927"/>
                  <a:gd name="T14" fmla="*/ 1229 w 1782"/>
                  <a:gd name="T15" fmla="*/ 1916 h 1927"/>
                  <a:gd name="T16" fmla="*/ 1173 w 1782"/>
                  <a:gd name="T17" fmla="*/ 1926 h 1927"/>
                  <a:gd name="T18" fmla="*/ 1118 w 1782"/>
                  <a:gd name="T19" fmla="*/ 1910 h 1927"/>
                  <a:gd name="T20" fmla="*/ 1064 w 1782"/>
                  <a:gd name="T21" fmla="*/ 1871 h 1927"/>
                  <a:gd name="T22" fmla="*/ 993 w 1782"/>
                  <a:gd name="T23" fmla="*/ 1804 h 1927"/>
                  <a:gd name="T24" fmla="*/ 938 w 1782"/>
                  <a:gd name="T25" fmla="*/ 1760 h 1927"/>
                  <a:gd name="T26" fmla="*/ 884 w 1782"/>
                  <a:gd name="T27" fmla="*/ 1734 h 1927"/>
                  <a:gd name="T28" fmla="*/ 857 w 1782"/>
                  <a:gd name="T29" fmla="*/ 1732 h 1927"/>
                  <a:gd name="T30" fmla="*/ 811 w 1782"/>
                  <a:gd name="T31" fmla="*/ 1749 h 1927"/>
                  <a:gd name="T32" fmla="*/ 753 w 1782"/>
                  <a:gd name="T33" fmla="*/ 1790 h 1927"/>
                  <a:gd name="T34" fmla="*/ 679 w 1782"/>
                  <a:gd name="T35" fmla="*/ 1859 h 1927"/>
                  <a:gd name="T36" fmla="*/ 625 w 1782"/>
                  <a:gd name="T37" fmla="*/ 1902 h 1927"/>
                  <a:gd name="T38" fmla="*/ 585 w 1782"/>
                  <a:gd name="T39" fmla="*/ 1922 h 1927"/>
                  <a:gd name="T40" fmla="*/ 548 w 1782"/>
                  <a:gd name="T41" fmla="*/ 1923 h 1927"/>
                  <a:gd name="T42" fmla="*/ 508 w 1782"/>
                  <a:gd name="T43" fmla="*/ 1913 h 1927"/>
                  <a:gd name="T44" fmla="*/ 471 w 1782"/>
                  <a:gd name="T45" fmla="*/ 1890 h 1927"/>
                  <a:gd name="T46" fmla="*/ 438 w 1782"/>
                  <a:gd name="T47" fmla="*/ 1857 h 1927"/>
                  <a:gd name="T48" fmla="*/ 406 w 1782"/>
                  <a:gd name="T49" fmla="*/ 1813 h 1927"/>
                  <a:gd name="T50" fmla="*/ 375 w 1782"/>
                  <a:gd name="T51" fmla="*/ 1761 h 1927"/>
                  <a:gd name="T52" fmla="*/ 344 w 1782"/>
                  <a:gd name="T53" fmla="*/ 1698 h 1927"/>
                  <a:gd name="T54" fmla="*/ 315 w 1782"/>
                  <a:gd name="T55" fmla="*/ 1625 h 1927"/>
                  <a:gd name="T56" fmla="*/ 288 w 1782"/>
                  <a:gd name="T57" fmla="*/ 1543 h 1927"/>
                  <a:gd name="T58" fmla="*/ 263 w 1782"/>
                  <a:gd name="T59" fmla="*/ 1450 h 1927"/>
                  <a:gd name="T60" fmla="*/ 240 w 1782"/>
                  <a:gd name="T61" fmla="*/ 1346 h 1927"/>
                  <a:gd name="T62" fmla="*/ 218 w 1782"/>
                  <a:gd name="T63" fmla="*/ 1225 h 1927"/>
                  <a:gd name="T64" fmla="*/ 198 w 1782"/>
                  <a:gd name="T65" fmla="*/ 1087 h 1927"/>
                  <a:gd name="T66" fmla="*/ 169 w 1782"/>
                  <a:gd name="T67" fmla="*/ 842 h 1927"/>
                  <a:gd name="T68" fmla="*/ 152 w 1782"/>
                  <a:gd name="T69" fmla="*/ 706 h 1927"/>
                  <a:gd name="T70" fmla="*/ 136 w 1782"/>
                  <a:gd name="T71" fmla="*/ 550 h 1927"/>
                  <a:gd name="T72" fmla="*/ 122 w 1782"/>
                  <a:gd name="T73" fmla="*/ 379 h 1927"/>
                  <a:gd name="T74" fmla="*/ 115 w 1782"/>
                  <a:gd name="T75" fmla="*/ 289 h 1927"/>
                  <a:gd name="T76" fmla="*/ 107 w 1782"/>
                  <a:gd name="T77" fmla="*/ 210 h 1927"/>
                  <a:gd name="T78" fmla="*/ 96 w 1782"/>
                  <a:gd name="T79" fmla="*/ 144 h 1927"/>
                  <a:gd name="T80" fmla="*/ 80 w 1782"/>
                  <a:gd name="T81" fmla="*/ 94 h 1927"/>
                  <a:gd name="T82" fmla="*/ 59 w 1782"/>
                  <a:gd name="T83" fmla="*/ 59 h 1927"/>
                  <a:gd name="T84" fmla="*/ 31 w 1782"/>
                  <a:gd name="T85" fmla="*/ 29 h 1927"/>
                  <a:gd name="T86" fmla="*/ 0 w 1782"/>
                  <a:gd name="T87" fmla="*/ 0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782" h="1927">
                    <a:moveTo>
                      <a:pt x="1781" y="1923"/>
                    </a:moveTo>
                    <a:lnTo>
                      <a:pt x="1747" y="1911"/>
                    </a:lnTo>
                    <a:lnTo>
                      <a:pt x="1712" y="1899"/>
                    </a:lnTo>
                    <a:lnTo>
                      <a:pt x="1676" y="1887"/>
                    </a:lnTo>
                    <a:lnTo>
                      <a:pt x="1656" y="1881"/>
                    </a:lnTo>
                    <a:lnTo>
                      <a:pt x="1637" y="1875"/>
                    </a:lnTo>
                    <a:lnTo>
                      <a:pt x="1615" y="1868"/>
                    </a:lnTo>
                    <a:lnTo>
                      <a:pt x="1594" y="1860"/>
                    </a:lnTo>
                    <a:lnTo>
                      <a:pt x="1572" y="1851"/>
                    </a:lnTo>
                    <a:lnTo>
                      <a:pt x="1549" y="1842"/>
                    </a:lnTo>
                    <a:lnTo>
                      <a:pt x="1525" y="1834"/>
                    </a:lnTo>
                    <a:lnTo>
                      <a:pt x="1500" y="1829"/>
                    </a:lnTo>
                    <a:lnTo>
                      <a:pt x="1473" y="1826"/>
                    </a:lnTo>
                    <a:lnTo>
                      <a:pt x="1459" y="1826"/>
                    </a:lnTo>
                    <a:lnTo>
                      <a:pt x="1443" y="1827"/>
                    </a:lnTo>
                    <a:lnTo>
                      <a:pt x="1428" y="1830"/>
                    </a:lnTo>
                    <a:lnTo>
                      <a:pt x="1412" y="1834"/>
                    </a:lnTo>
                    <a:lnTo>
                      <a:pt x="1395" y="1840"/>
                    </a:lnTo>
                    <a:lnTo>
                      <a:pt x="1378" y="1848"/>
                    </a:lnTo>
                    <a:lnTo>
                      <a:pt x="1342" y="1865"/>
                    </a:lnTo>
                    <a:lnTo>
                      <a:pt x="1306" y="1884"/>
                    </a:lnTo>
                    <a:lnTo>
                      <a:pt x="1267" y="1902"/>
                    </a:lnTo>
                    <a:lnTo>
                      <a:pt x="1248" y="1909"/>
                    </a:lnTo>
                    <a:lnTo>
                      <a:pt x="1229" y="1916"/>
                    </a:lnTo>
                    <a:lnTo>
                      <a:pt x="1210" y="1921"/>
                    </a:lnTo>
                    <a:lnTo>
                      <a:pt x="1192" y="1924"/>
                    </a:lnTo>
                    <a:lnTo>
                      <a:pt x="1173" y="1926"/>
                    </a:lnTo>
                    <a:lnTo>
                      <a:pt x="1155" y="1923"/>
                    </a:lnTo>
                    <a:lnTo>
                      <a:pt x="1137" y="1918"/>
                    </a:lnTo>
                    <a:lnTo>
                      <a:pt x="1118" y="1910"/>
                    </a:lnTo>
                    <a:lnTo>
                      <a:pt x="1100" y="1899"/>
                    </a:lnTo>
                    <a:lnTo>
                      <a:pt x="1082" y="1886"/>
                    </a:lnTo>
                    <a:lnTo>
                      <a:pt x="1064" y="1871"/>
                    </a:lnTo>
                    <a:lnTo>
                      <a:pt x="1046" y="1855"/>
                    </a:lnTo>
                    <a:lnTo>
                      <a:pt x="1011" y="1821"/>
                    </a:lnTo>
                    <a:lnTo>
                      <a:pt x="993" y="1804"/>
                    </a:lnTo>
                    <a:lnTo>
                      <a:pt x="975" y="1788"/>
                    </a:lnTo>
                    <a:lnTo>
                      <a:pt x="956" y="1773"/>
                    </a:lnTo>
                    <a:lnTo>
                      <a:pt x="938" y="1760"/>
                    </a:lnTo>
                    <a:lnTo>
                      <a:pt x="920" y="1748"/>
                    </a:lnTo>
                    <a:lnTo>
                      <a:pt x="902" y="1740"/>
                    </a:lnTo>
                    <a:lnTo>
                      <a:pt x="884" y="1734"/>
                    </a:lnTo>
                    <a:lnTo>
                      <a:pt x="875" y="1732"/>
                    </a:lnTo>
                    <a:lnTo>
                      <a:pt x="866" y="1731"/>
                    </a:lnTo>
                    <a:lnTo>
                      <a:pt x="857" y="1732"/>
                    </a:lnTo>
                    <a:lnTo>
                      <a:pt x="848" y="1734"/>
                    </a:lnTo>
                    <a:lnTo>
                      <a:pt x="829" y="1740"/>
                    </a:lnTo>
                    <a:lnTo>
                      <a:pt x="811" y="1749"/>
                    </a:lnTo>
                    <a:lnTo>
                      <a:pt x="791" y="1761"/>
                    </a:lnTo>
                    <a:lnTo>
                      <a:pt x="772" y="1775"/>
                    </a:lnTo>
                    <a:lnTo>
                      <a:pt x="753" y="1790"/>
                    </a:lnTo>
                    <a:lnTo>
                      <a:pt x="735" y="1807"/>
                    </a:lnTo>
                    <a:lnTo>
                      <a:pt x="716" y="1824"/>
                    </a:lnTo>
                    <a:lnTo>
                      <a:pt x="679" y="1859"/>
                    </a:lnTo>
                    <a:lnTo>
                      <a:pt x="661" y="1875"/>
                    </a:lnTo>
                    <a:lnTo>
                      <a:pt x="642" y="1890"/>
                    </a:lnTo>
                    <a:lnTo>
                      <a:pt x="625" y="1902"/>
                    </a:lnTo>
                    <a:lnTo>
                      <a:pt x="608" y="1912"/>
                    </a:lnTo>
                    <a:lnTo>
                      <a:pt x="592" y="1920"/>
                    </a:lnTo>
                    <a:lnTo>
                      <a:pt x="585" y="1922"/>
                    </a:lnTo>
                    <a:lnTo>
                      <a:pt x="577" y="1923"/>
                    </a:lnTo>
                    <a:lnTo>
                      <a:pt x="562" y="1924"/>
                    </a:lnTo>
                    <a:lnTo>
                      <a:pt x="548" y="1923"/>
                    </a:lnTo>
                    <a:lnTo>
                      <a:pt x="534" y="1921"/>
                    </a:lnTo>
                    <a:lnTo>
                      <a:pt x="521" y="1917"/>
                    </a:lnTo>
                    <a:lnTo>
                      <a:pt x="508" y="1913"/>
                    </a:lnTo>
                    <a:lnTo>
                      <a:pt x="496" y="1906"/>
                    </a:lnTo>
                    <a:lnTo>
                      <a:pt x="483" y="1899"/>
                    </a:lnTo>
                    <a:lnTo>
                      <a:pt x="471" y="1890"/>
                    </a:lnTo>
                    <a:lnTo>
                      <a:pt x="459" y="1880"/>
                    </a:lnTo>
                    <a:lnTo>
                      <a:pt x="448" y="1869"/>
                    </a:lnTo>
                    <a:lnTo>
                      <a:pt x="438" y="1857"/>
                    </a:lnTo>
                    <a:lnTo>
                      <a:pt x="427" y="1843"/>
                    </a:lnTo>
                    <a:lnTo>
                      <a:pt x="417" y="1829"/>
                    </a:lnTo>
                    <a:lnTo>
                      <a:pt x="406" y="1813"/>
                    </a:lnTo>
                    <a:lnTo>
                      <a:pt x="395" y="1797"/>
                    </a:lnTo>
                    <a:lnTo>
                      <a:pt x="385" y="1780"/>
                    </a:lnTo>
                    <a:lnTo>
                      <a:pt x="375" y="1761"/>
                    </a:lnTo>
                    <a:lnTo>
                      <a:pt x="364" y="1742"/>
                    </a:lnTo>
                    <a:lnTo>
                      <a:pt x="354" y="1720"/>
                    </a:lnTo>
                    <a:lnTo>
                      <a:pt x="344" y="1698"/>
                    </a:lnTo>
                    <a:lnTo>
                      <a:pt x="335" y="1675"/>
                    </a:lnTo>
                    <a:lnTo>
                      <a:pt x="325" y="1651"/>
                    </a:lnTo>
                    <a:lnTo>
                      <a:pt x="315" y="1625"/>
                    </a:lnTo>
                    <a:lnTo>
                      <a:pt x="306" y="1599"/>
                    </a:lnTo>
                    <a:lnTo>
                      <a:pt x="297" y="1571"/>
                    </a:lnTo>
                    <a:lnTo>
                      <a:pt x="288" y="1543"/>
                    </a:lnTo>
                    <a:lnTo>
                      <a:pt x="280" y="1512"/>
                    </a:lnTo>
                    <a:lnTo>
                      <a:pt x="271" y="1481"/>
                    </a:lnTo>
                    <a:lnTo>
                      <a:pt x="263" y="1450"/>
                    </a:lnTo>
                    <a:lnTo>
                      <a:pt x="255" y="1417"/>
                    </a:lnTo>
                    <a:lnTo>
                      <a:pt x="248" y="1382"/>
                    </a:lnTo>
                    <a:lnTo>
                      <a:pt x="240" y="1346"/>
                    </a:lnTo>
                    <a:lnTo>
                      <a:pt x="233" y="1309"/>
                    </a:lnTo>
                    <a:lnTo>
                      <a:pt x="225" y="1268"/>
                    </a:lnTo>
                    <a:lnTo>
                      <a:pt x="218" y="1225"/>
                    </a:lnTo>
                    <a:lnTo>
                      <a:pt x="211" y="1181"/>
                    </a:lnTo>
                    <a:lnTo>
                      <a:pt x="205" y="1133"/>
                    </a:lnTo>
                    <a:lnTo>
                      <a:pt x="198" y="1087"/>
                    </a:lnTo>
                    <a:lnTo>
                      <a:pt x="186" y="989"/>
                    </a:lnTo>
                    <a:lnTo>
                      <a:pt x="174" y="890"/>
                    </a:lnTo>
                    <a:lnTo>
                      <a:pt x="169" y="842"/>
                    </a:lnTo>
                    <a:lnTo>
                      <a:pt x="163" y="796"/>
                    </a:lnTo>
                    <a:lnTo>
                      <a:pt x="157" y="749"/>
                    </a:lnTo>
                    <a:lnTo>
                      <a:pt x="152" y="706"/>
                    </a:lnTo>
                    <a:lnTo>
                      <a:pt x="148" y="664"/>
                    </a:lnTo>
                    <a:lnTo>
                      <a:pt x="143" y="625"/>
                    </a:lnTo>
                    <a:lnTo>
                      <a:pt x="136" y="550"/>
                    </a:lnTo>
                    <a:lnTo>
                      <a:pt x="130" y="480"/>
                    </a:lnTo>
                    <a:lnTo>
                      <a:pt x="125" y="413"/>
                    </a:lnTo>
                    <a:lnTo>
                      <a:pt x="122" y="379"/>
                    </a:lnTo>
                    <a:lnTo>
                      <a:pt x="120" y="348"/>
                    </a:lnTo>
                    <a:lnTo>
                      <a:pt x="118" y="318"/>
                    </a:lnTo>
                    <a:lnTo>
                      <a:pt x="115" y="289"/>
                    </a:lnTo>
                    <a:lnTo>
                      <a:pt x="113" y="261"/>
                    </a:lnTo>
                    <a:lnTo>
                      <a:pt x="110" y="235"/>
                    </a:lnTo>
                    <a:lnTo>
                      <a:pt x="107" y="210"/>
                    </a:lnTo>
                    <a:lnTo>
                      <a:pt x="104" y="185"/>
                    </a:lnTo>
                    <a:lnTo>
                      <a:pt x="100" y="163"/>
                    </a:lnTo>
                    <a:lnTo>
                      <a:pt x="96" y="144"/>
                    </a:lnTo>
                    <a:lnTo>
                      <a:pt x="91" y="126"/>
                    </a:lnTo>
                    <a:lnTo>
                      <a:pt x="86" y="109"/>
                    </a:lnTo>
                    <a:lnTo>
                      <a:pt x="80" y="94"/>
                    </a:lnTo>
                    <a:lnTo>
                      <a:pt x="73" y="81"/>
                    </a:lnTo>
                    <a:lnTo>
                      <a:pt x="66" y="69"/>
                    </a:lnTo>
                    <a:lnTo>
                      <a:pt x="59" y="59"/>
                    </a:lnTo>
                    <a:lnTo>
                      <a:pt x="52" y="50"/>
                    </a:lnTo>
                    <a:lnTo>
                      <a:pt x="45" y="42"/>
                    </a:lnTo>
                    <a:lnTo>
                      <a:pt x="31" y="29"/>
                    </a:lnTo>
                    <a:lnTo>
                      <a:pt x="18" y="18"/>
                    </a:lnTo>
                    <a:lnTo>
                      <a:pt x="8" y="9"/>
                    </a:lnTo>
                    <a:lnTo>
                      <a:pt x="0" y="0"/>
                    </a:lnTo>
                  </a:path>
                </a:pathLst>
              </a:custGeom>
              <a:noFill/>
              <a:ln w="38100" cap="rnd" cmpd="sng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SG" altLang="en-US"/>
              </a:p>
            </p:txBody>
          </p:sp>
        </p:grpSp>
        <p:graphicFrame>
          <p:nvGraphicFramePr>
            <p:cNvPr id="18446" name="Object 14"/>
            <p:cNvGraphicFramePr>
              <a:graphicFrameLocks noChangeAspect="1"/>
            </p:cNvGraphicFramePr>
            <p:nvPr/>
          </p:nvGraphicFramePr>
          <p:xfrm>
            <a:off x="1964" y="80"/>
            <a:ext cx="24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14840" imgH="154800" progId="">
                    <p:embed/>
                  </p:oleObj>
                </mc:Choice>
                <mc:Fallback>
                  <p:oleObj r:id="rId2" imgW="114840" imgH="154800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4" y="80"/>
                          <a:ext cx="240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7" name="Object 15"/>
            <p:cNvGraphicFramePr>
              <a:graphicFrameLocks noChangeAspect="1"/>
            </p:cNvGraphicFramePr>
            <p:nvPr/>
          </p:nvGraphicFramePr>
          <p:xfrm>
            <a:off x="242" y="1832"/>
            <a:ext cx="491" cy="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363240" imgH="386640" progId="">
                    <p:embed/>
                  </p:oleObj>
                </mc:Choice>
                <mc:Fallback>
                  <p:oleObj r:id="rId3" imgW="363240" imgH="386640" progId="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" y="1832"/>
                          <a:ext cx="491" cy="4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8" name="Object 16"/>
            <p:cNvGraphicFramePr>
              <a:graphicFrameLocks noChangeAspect="1"/>
            </p:cNvGraphicFramePr>
            <p:nvPr/>
          </p:nvGraphicFramePr>
          <p:xfrm>
            <a:off x="768" y="1835"/>
            <a:ext cx="495" cy="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363240" imgH="386640" progId="">
                    <p:embed/>
                  </p:oleObj>
                </mc:Choice>
                <mc:Fallback>
                  <p:oleObj r:id="rId5" imgW="363240" imgH="386640" progId="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835"/>
                          <a:ext cx="495" cy="4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9" name="Object 17"/>
            <p:cNvGraphicFramePr>
              <a:graphicFrameLocks noChangeAspect="1"/>
            </p:cNvGraphicFramePr>
            <p:nvPr/>
          </p:nvGraphicFramePr>
          <p:xfrm>
            <a:off x="1750" y="1906"/>
            <a:ext cx="169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7" imgW="114840" imgH="173880" progId="">
                    <p:embed/>
                  </p:oleObj>
                </mc:Choice>
                <mc:Fallback>
                  <p:oleObj r:id="rId7" imgW="114840" imgH="173880" progId="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0" y="1906"/>
                          <a:ext cx="169" cy="1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0" name="Object 18"/>
            <p:cNvGraphicFramePr>
              <a:graphicFrameLocks noChangeAspect="1"/>
            </p:cNvGraphicFramePr>
            <p:nvPr/>
          </p:nvGraphicFramePr>
          <p:xfrm>
            <a:off x="3002" y="1832"/>
            <a:ext cx="338" cy="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9" imgW="248760" imgH="386640" progId="">
                    <p:embed/>
                  </p:oleObj>
                </mc:Choice>
                <mc:Fallback>
                  <p:oleObj r:id="rId9" imgW="248760" imgH="386640" progId="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2" y="1832"/>
                          <a:ext cx="338" cy="4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1" name="Object 19"/>
            <p:cNvGraphicFramePr>
              <a:graphicFrameLocks noChangeAspect="1"/>
            </p:cNvGraphicFramePr>
            <p:nvPr/>
          </p:nvGraphicFramePr>
          <p:xfrm>
            <a:off x="2434" y="1832"/>
            <a:ext cx="339" cy="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1" imgW="248760" imgH="386640" progId="">
                    <p:embed/>
                  </p:oleObj>
                </mc:Choice>
                <mc:Fallback>
                  <p:oleObj r:id="rId11" imgW="248760" imgH="386640" progId="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4" y="1832"/>
                          <a:ext cx="339" cy="4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2" name="Object 20"/>
            <p:cNvGraphicFramePr>
              <a:graphicFrameLocks noChangeAspect="1"/>
            </p:cNvGraphicFramePr>
            <p:nvPr/>
          </p:nvGraphicFramePr>
          <p:xfrm>
            <a:off x="3408" y="1584"/>
            <a:ext cx="432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3" imgW="449280" imgH="193320" progId="">
                    <p:embed/>
                  </p:oleObj>
                </mc:Choice>
                <mc:Fallback>
                  <p:oleObj r:id="rId13" imgW="449280" imgH="193320" progId="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1584"/>
                          <a:ext cx="432" cy="2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1"/>
          <p:cNvGrpSpPr>
            <a:grpSpLocks noChangeAspect="1"/>
          </p:cNvGrpSpPr>
          <p:nvPr/>
        </p:nvGrpSpPr>
        <p:grpSpPr bwMode="auto">
          <a:xfrm>
            <a:off x="592138" y="3962400"/>
            <a:ext cx="2441575" cy="1382713"/>
            <a:chOff x="0" y="0"/>
            <a:chExt cx="1538" cy="871"/>
          </a:xfrm>
        </p:grpSpPr>
        <p:graphicFrame>
          <p:nvGraphicFramePr>
            <p:cNvPr id="18454" name="Object 22"/>
            <p:cNvGraphicFramePr>
              <a:graphicFrameLocks noChangeAspect="1"/>
            </p:cNvGraphicFramePr>
            <p:nvPr/>
          </p:nvGraphicFramePr>
          <p:xfrm>
            <a:off x="0" y="0"/>
            <a:ext cx="879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5" imgW="516240" imgH="193320" progId="">
                    <p:embed/>
                  </p:oleObj>
                </mc:Choice>
                <mc:Fallback>
                  <p:oleObj r:id="rId15" imgW="516240" imgH="193320" progId="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879" cy="3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5" name="Object 23"/>
            <p:cNvGraphicFramePr>
              <a:graphicFrameLocks noChangeAspect="1"/>
            </p:cNvGraphicFramePr>
            <p:nvPr/>
          </p:nvGraphicFramePr>
          <p:xfrm>
            <a:off x="11" y="288"/>
            <a:ext cx="1527" cy="5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7" imgW="1023120" imgH="386640" progId="">
                    <p:embed/>
                  </p:oleObj>
                </mc:Choice>
                <mc:Fallback>
                  <p:oleObj r:id="rId17" imgW="1023120" imgH="386640" progId="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" y="288"/>
                          <a:ext cx="1527" cy="5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609600" y="609600"/>
            <a:ext cx="1676400" cy="838200"/>
            <a:chOff x="0" y="0"/>
            <a:chExt cx="1056" cy="528"/>
          </a:xfrm>
        </p:grpSpPr>
        <p:sp>
          <p:nvSpPr>
            <p:cNvPr id="18457" name="AutoShape 25"/>
            <p:cNvSpPr>
              <a:spLocks noChangeArrowheads="1"/>
            </p:cNvSpPr>
            <p:nvPr/>
          </p:nvSpPr>
          <p:spPr bwMode="auto">
            <a:xfrm>
              <a:off x="0" y="0"/>
              <a:ext cx="1056" cy="528"/>
            </a:xfrm>
            <a:prstGeom prst="ellipseRibbon">
              <a:avLst>
                <a:gd name="adj1" fmla="val 25000"/>
                <a:gd name="adj2" fmla="val 50000"/>
                <a:gd name="adj3" fmla="val 12500"/>
              </a:avLst>
            </a:prstGeom>
            <a:gradFill rotWithShape="0">
              <a:gsLst>
                <a:gs pos="0">
                  <a:srgbClr val="FFF3FF"/>
                </a:gs>
                <a:gs pos="50000">
                  <a:srgbClr val="FFF3FF">
                    <a:gamma/>
                    <a:tint val="0"/>
                    <a:invGamma/>
                  </a:srgbClr>
                </a:gs>
                <a:gs pos="100000">
                  <a:srgbClr val="FFF3FF"/>
                </a:gs>
              </a:gsLst>
              <a:lin ang="5400000" scaled="1"/>
            </a:gradFill>
            <a:ln w="19050" cap="flat" cmpd="sng">
              <a:solidFill>
                <a:srgbClr val="CC00CC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SG" altLang="en-US"/>
            </a:p>
          </p:txBody>
        </p:sp>
        <p:sp>
          <p:nvSpPr>
            <p:cNvPr id="18458" name="Text Box 26"/>
            <p:cNvSpPr txBox="1">
              <a:spLocks noChangeArrowheads="1"/>
            </p:cNvSpPr>
            <p:nvPr/>
          </p:nvSpPr>
          <p:spPr bwMode="auto">
            <a:xfrm>
              <a:off x="240" y="144"/>
              <a:ext cx="7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讨论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4166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utoUpdateAnimBg="0"/>
      <p:bldP spid="1843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组合 10241"/>
          <p:cNvGrpSpPr/>
          <p:nvPr/>
        </p:nvGrpSpPr>
        <p:grpSpPr>
          <a:xfrm>
            <a:off x="4419600" y="3810000"/>
            <a:ext cx="4343400" cy="2590800"/>
            <a:chOff x="2880" y="2400"/>
            <a:chExt cx="2736" cy="1632"/>
          </a:xfrm>
        </p:grpSpPr>
        <p:sp>
          <p:nvSpPr>
            <p:cNvPr id="10243" name="矩形 10242"/>
            <p:cNvSpPr/>
            <p:nvPr/>
          </p:nvSpPr>
          <p:spPr>
            <a:xfrm>
              <a:off x="2880" y="2400"/>
              <a:ext cx="2736" cy="163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244" name="组合 10243"/>
            <p:cNvGrpSpPr/>
            <p:nvPr/>
          </p:nvGrpSpPr>
          <p:grpSpPr>
            <a:xfrm>
              <a:off x="3456" y="3006"/>
              <a:ext cx="336" cy="162"/>
              <a:chOff x="2064" y="3150"/>
              <a:chExt cx="1050" cy="162"/>
            </a:xfrm>
          </p:grpSpPr>
          <p:sp>
            <p:nvSpPr>
              <p:cNvPr id="10245" name="任意多边形 10244"/>
              <p:cNvSpPr/>
              <p:nvPr/>
            </p:nvSpPr>
            <p:spPr>
              <a:xfrm>
                <a:off x="2064" y="3150"/>
                <a:ext cx="1050" cy="162"/>
              </a:xfrm>
              <a:custGeom>
                <a:avLst/>
                <a:gdLst/>
                <a:ahLst/>
                <a:cxnLst/>
                <a:rect l="0" t="0" r="0" b="0"/>
                <a:pathLst>
                  <a:path w="1050" h="162">
                    <a:moveTo>
                      <a:pt x="1044" y="0"/>
                    </a:moveTo>
                    <a:lnTo>
                      <a:pt x="0" y="162"/>
                    </a:lnTo>
                    <a:lnTo>
                      <a:pt x="1050" y="162"/>
                    </a:lnTo>
                    <a:lnTo>
                      <a:pt x="104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6" name="直接连接符 10245"/>
              <p:cNvSpPr/>
              <p:nvPr/>
            </p:nvSpPr>
            <p:spPr>
              <a:xfrm>
                <a:off x="2064" y="3312"/>
                <a:ext cx="864" cy="0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sm" len="lg"/>
                <a:tailEnd type="none" w="sm" len="lg"/>
              </a:ln>
            </p:spPr>
          </p:sp>
        </p:grpSp>
        <p:sp>
          <p:nvSpPr>
            <p:cNvPr id="10247" name="直接连接符 10246"/>
            <p:cNvSpPr/>
            <p:nvPr/>
          </p:nvSpPr>
          <p:spPr>
            <a:xfrm>
              <a:off x="2976" y="3312"/>
              <a:ext cx="249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lgDashDot"/>
              <a:headEnd type="none" w="sm" len="lg"/>
              <a:tailEnd type="none" w="sm" len="lg"/>
            </a:ln>
          </p:spPr>
        </p:sp>
        <p:sp>
          <p:nvSpPr>
            <p:cNvPr id="10248" name="矩形 10247"/>
            <p:cNvSpPr/>
            <p:nvPr/>
          </p:nvSpPr>
          <p:spPr>
            <a:xfrm>
              <a:off x="5088" y="2736"/>
              <a:ext cx="48" cy="1152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0"/>
                    <a:invGamma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9" name="任意多边形 10248"/>
            <p:cNvSpPr/>
            <p:nvPr/>
          </p:nvSpPr>
          <p:spPr>
            <a:xfrm>
              <a:off x="3078" y="3150"/>
              <a:ext cx="1" cy="348"/>
            </a:xfrm>
            <a:custGeom>
              <a:avLst/>
              <a:gdLst/>
              <a:ahLst/>
              <a:cxnLst/>
              <a:rect l="0" t="0" r="0" b="0"/>
              <a:pathLst>
                <a:path w="1" h="348">
                  <a:moveTo>
                    <a:pt x="0" y="0"/>
                  </a:moveTo>
                  <a:lnTo>
                    <a:pt x="0" y="34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triangle" w="sm" len="lg"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250" name="对象 10249"/>
            <p:cNvGraphicFramePr>
              <a:graphicFrameLocks/>
            </p:cNvGraphicFramePr>
            <p:nvPr/>
          </p:nvGraphicFramePr>
          <p:xfrm>
            <a:off x="3161" y="2592"/>
            <a:ext cx="28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64885" imgH="164885" progId="">
                    <p:embed/>
                  </p:oleObj>
                </mc:Choice>
                <mc:Fallback>
                  <p:oleObj r:id="rId2" imgW="164885" imgH="164885" progId="">
                    <p:embed/>
                    <p:pic>
                      <p:nvPicPr>
                        <p:cNvPr id="0" name="Picture 15" descr="image6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1" y="2592"/>
                          <a:ext cx="289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1" name="对象 10250"/>
            <p:cNvGraphicFramePr>
              <a:graphicFrameLocks/>
            </p:cNvGraphicFramePr>
            <p:nvPr/>
          </p:nvGraphicFramePr>
          <p:xfrm>
            <a:off x="4800" y="2544"/>
            <a:ext cx="28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139518" imgH="164885" progId="">
                    <p:embed/>
                  </p:oleObj>
                </mc:Choice>
                <mc:Fallback>
                  <p:oleObj r:id="rId4" imgW="139518" imgH="164885" progId="">
                    <p:embed/>
                    <p:pic>
                      <p:nvPicPr>
                        <p:cNvPr id="0" name="Picture 14" descr="image2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2544"/>
                          <a:ext cx="284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2" name="矩形 10251"/>
            <p:cNvSpPr/>
            <p:nvPr/>
          </p:nvSpPr>
          <p:spPr>
            <a:xfrm>
              <a:off x="3419" y="2832"/>
              <a:ext cx="38" cy="324"/>
            </a:xfrm>
            <a:prstGeom prst="rect">
              <a:avLst/>
            </a:prstGeom>
            <a:solidFill>
              <a:srgbClr val="663300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3" name="矩形 10252"/>
            <p:cNvSpPr/>
            <p:nvPr/>
          </p:nvSpPr>
          <p:spPr>
            <a:xfrm>
              <a:off x="3419" y="3456"/>
              <a:ext cx="38" cy="288"/>
            </a:xfrm>
            <a:prstGeom prst="rect">
              <a:avLst/>
            </a:prstGeom>
            <a:solidFill>
              <a:srgbClr val="663300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4" name="直接连接符 10253"/>
            <p:cNvSpPr/>
            <p:nvPr/>
          </p:nvSpPr>
          <p:spPr>
            <a:xfrm>
              <a:off x="2987" y="3168"/>
              <a:ext cx="912" cy="0"/>
            </a:xfrm>
            <a:prstGeom prst="line">
              <a:avLst/>
            </a:prstGeom>
            <a:ln w="19050" cap="flat" cmpd="sng">
              <a:solidFill>
                <a:srgbClr val="33CC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55" name="直接连接符 10254"/>
            <p:cNvSpPr/>
            <p:nvPr/>
          </p:nvSpPr>
          <p:spPr>
            <a:xfrm>
              <a:off x="2987" y="3456"/>
              <a:ext cx="912" cy="0"/>
            </a:xfrm>
            <a:prstGeom prst="line">
              <a:avLst/>
            </a:prstGeom>
            <a:ln w="19050" cap="flat" cmpd="sng">
              <a:solidFill>
                <a:srgbClr val="33CC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56" name="直接连接符 10255"/>
            <p:cNvSpPr/>
            <p:nvPr/>
          </p:nvSpPr>
          <p:spPr>
            <a:xfrm flipV="1">
              <a:off x="3419" y="2976"/>
              <a:ext cx="480" cy="192"/>
            </a:xfrm>
            <a:prstGeom prst="line">
              <a:avLst/>
            </a:prstGeom>
            <a:ln w="19050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57" name="直接连接符 10256"/>
            <p:cNvSpPr/>
            <p:nvPr/>
          </p:nvSpPr>
          <p:spPr>
            <a:xfrm flipV="1">
              <a:off x="3419" y="3312"/>
              <a:ext cx="480" cy="161"/>
            </a:xfrm>
            <a:prstGeom prst="line">
              <a:avLst/>
            </a:prstGeom>
            <a:ln w="19050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58" name="直接连接符 10257"/>
            <p:cNvSpPr/>
            <p:nvPr/>
          </p:nvSpPr>
          <p:spPr>
            <a:xfrm>
              <a:off x="3899" y="2976"/>
              <a:ext cx="1248" cy="0"/>
            </a:xfrm>
            <a:prstGeom prst="line">
              <a:avLst/>
            </a:prstGeom>
            <a:ln w="19050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10259" name="对象 10258"/>
            <p:cNvGraphicFramePr>
              <a:graphicFrameLocks/>
            </p:cNvGraphicFramePr>
            <p:nvPr/>
          </p:nvGraphicFramePr>
          <p:xfrm>
            <a:off x="3783" y="2544"/>
            <a:ext cx="27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139518" imgH="164885" progId="">
                    <p:embed/>
                  </p:oleObj>
                </mc:Choice>
                <mc:Fallback>
                  <p:oleObj r:id="rId6" imgW="139518" imgH="164885" progId="">
                    <p:embed/>
                    <p:pic>
                      <p:nvPicPr>
                        <p:cNvPr id="0" name="Picture 13" descr="image5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3" y="2544"/>
                          <a:ext cx="27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0" name="直接连接符 10259"/>
            <p:cNvSpPr/>
            <p:nvPr/>
          </p:nvSpPr>
          <p:spPr>
            <a:xfrm flipV="1">
              <a:off x="3851" y="2976"/>
              <a:ext cx="1248" cy="358"/>
            </a:xfrm>
            <a:prstGeom prst="line">
              <a:avLst/>
            </a:prstGeom>
            <a:ln w="19050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10261" name="对象 10260"/>
            <p:cNvGraphicFramePr>
              <a:graphicFrameLocks/>
            </p:cNvGraphicFramePr>
            <p:nvPr/>
          </p:nvGraphicFramePr>
          <p:xfrm>
            <a:off x="5184" y="3288"/>
            <a:ext cx="173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164885" imgH="228303" progId="">
                    <p:embed/>
                  </p:oleObj>
                </mc:Choice>
                <mc:Fallback>
                  <p:oleObj r:id="rId8" imgW="164885" imgH="228303" progId="">
                    <p:embed/>
                    <p:pic>
                      <p:nvPicPr>
                        <p:cNvPr id="0" name="Picture 12" descr="image3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3288"/>
                          <a:ext cx="173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2" name="对象 10261"/>
            <p:cNvGraphicFramePr>
              <a:graphicFrameLocks/>
            </p:cNvGraphicFramePr>
            <p:nvPr/>
          </p:nvGraphicFramePr>
          <p:xfrm>
            <a:off x="3201" y="3239"/>
            <a:ext cx="149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126725" imgH="139397" progId="">
                    <p:embed/>
                  </p:oleObj>
                </mc:Choice>
                <mc:Fallback>
                  <p:oleObj r:id="rId10" imgW="126725" imgH="139397" progId="">
                    <p:embed/>
                    <p:pic>
                      <p:nvPicPr>
                        <p:cNvPr id="0" name="Picture 11" descr="image3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1" y="3239"/>
                          <a:ext cx="149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3" name="对象 10262"/>
            <p:cNvGraphicFramePr>
              <a:graphicFrameLocks/>
            </p:cNvGraphicFramePr>
            <p:nvPr/>
          </p:nvGraphicFramePr>
          <p:xfrm>
            <a:off x="3588" y="2885"/>
            <a:ext cx="183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139518" imgH="164885" progId="">
                    <p:embed/>
                  </p:oleObj>
                </mc:Choice>
                <mc:Fallback>
                  <p:oleObj r:id="rId12" imgW="139518" imgH="164885" progId="">
                    <p:embed/>
                    <p:pic>
                      <p:nvPicPr>
                        <p:cNvPr id="0" name="Picture 10" descr="image8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8" y="2885"/>
                          <a:ext cx="183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4" name="直接连接符 10263"/>
            <p:cNvSpPr/>
            <p:nvPr/>
          </p:nvSpPr>
          <p:spPr>
            <a:xfrm>
              <a:off x="3899" y="3168"/>
              <a:ext cx="1200" cy="144"/>
            </a:xfrm>
            <a:prstGeom prst="line">
              <a:avLst/>
            </a:prstGeom>
            <a:ln w="19050" cap="flat" cmpd="sng">
              <a:solidFill>
                <a:srgbClr val="33CC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65" name="直接连接符 10264"/>
            <p:cNvSpPr/>
            <p:nvPr/>
          </p:nvSpPr>
          <p:spPr>
            <a:xfrm flipV="1">
              <a:off x="3899" y="3312"/>
              <a:ext cx="1200" cy="144"/>
            </a:xfrm>
            <a:prstGeom prst="line">
              <a:avLst/>
            </a:prstGeom>
            <a:ln w="19050" cap="flat" cmpd="sng">
              <a:solidFill>
                <a:srgbClr val="33CC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66" name="椭圆 10265"/>
            <p:cNvSpPr/>
            <p:nvPr/>
          </p:nvSpPr>
          <p:spPr>
            <a:xfrm>
              <a:off x="3840" y="2832"/>
              <a:ext cx="144" cy="960"/>
            </a:xfrm>
            <a:prstGeom prst="ellipse">
              <a:avLst/>
            </a:prstGeom>
            <a:solidFill>
              <a:srgbClr val="FFCC99">
                <a:alpha val="50000"/>
              </a:srgbClr>
            </a:solidFill>
            <a:ln w="19050" cap="flat" cmpd="sng">
              <a:solidFill>
                <a:srgbClr val="006666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7" name="直接连接符 10266"/>
            <p:cNvSpPr/>
            <p:nvPr/>
          </p:nvSpPr>
          <p:spPr>
            <a:xfrm flipV="1">
              <a:off x="3888" y="3792"/>
              <a:ext cx="124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triangle" w="sm" len="lg"/>
              <a:tailEnd type="triangle" w="sm" len="lg"/>
            </a:ln>
          </p:spPr>
        </p:sp>
        <p:graphicFrame>
          <p:nvGraphicFramePr>
            <p:cNvPr id="10268" name="对象 10267"/>
            <p:cNvGraphicFramePr>
              <a:graphicFrameLocks/>
            </p:cNvGraphicFramePr>
            <p:nvPr/>
          </p:nvGraphicFramePr>
          <p:xfrm>
            <a:off x="4416" y="3456"/>
            <a:ext cx="37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215619" imgH="304404" progId="">
                    <p:embed/>
                  </p:oleObj>
                </mc:Choice>
                <mc:Fallback>
                  <p:oleObj r:id="rId14" imgW="215619" imgH="304404" progId="">
                    <p:embed/>
                    <p:pic>
                      <p:nvPicPr>
                        <p:cNvPr id="0" name="Picture 9" descr="image8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3456"/>
                          <a:ext cx="373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300" name="组合 10299"/>
          <p:cNvGrpSpPr/>
          <p:nvPr/>
        </p:nvGrpSpPr>
        <p:grpSpPr>
          <a:xfrm>
            <a:off x="1392238" y="2206625"/>
            <a:ext cx="6708775" cy="935038"/>
            <a:chOff x="877" y="1435"/>
            <a:chExt cx="4226" cy="589"/>
          </a:xfrm>
        </p:grpSpPr>
        <p:graphicFrame>
          <p:nvGraphicFramePr>
            <p:cNvPr id="10270" name="对象 10269"/>
            <p:cNvGraphicFramePr>
              <a:graphicFrameLocks/>
            </p:cNvGraphicFramePr>
            <p:nvPr/>
          </p:nvGraphicFramePr>
          <p:xfrm>
            <a:off x="877" y="1536"/>
            <a:ext cx="1151" cy="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621760" imgH="203024" progId="">
                    <p:embed/>
                  </p:oleObj>
                </mc:Choice>
                <mc:Fallback>
                  <p:oleObj r:id="rId16" imgW="621760" imgH="203024" progId="">
                    <p:embed/>
                    <p:pic>
                      <p:nvPicPr>
                        <p:cNvPr id="0" name="Picture 8" descr="image8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7" y="1536"/>
                          <a:ext cx="1151" cy="3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1" name="对象 10270"/>
            <p:cNvGraphicFramePr>
              <a:graphicFrameLocks/>
            </p:cNvGraphicFramePr>
            <p:nvPr/>
          </p:nvGraphicFramePr>
          <p:xfrm>
            <a:off x="2221" y="1536"/>
            <a:ext cx="1385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8" imgW="507559" imgH="203024" progId="">
                    <p:embed/>
                  </p:oleObj>
                </mc:Choice>
                <mc:Fallback>
                  <p:oleObj r:id="rId18" imgW="507559" imgH="203024" progId="">
                    <p:embed/>
                    <p:pic>
                      <p:nvPicPr>
                        <p:cNvPr id="0" name="Picture 7" descr="image8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1" y="1536"/>
                          <a:ext cx="1385" cy="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2" name="对象 10271"/>
            <p:cNvGraphicFramePr>
              <a:graphicFrameLocks/>
            </p:cNvGraphicFramePr>
            <p:nvPr/>
          </p:nvGraphicFramePr>
          <p:xfrm>
            <a:off x="3833" y="1435"/>
            <a:ext cx="1270" cy="5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0" imgW="825500" imgH="419100" progId="">
                    <p:embed/>
                  </p:oleObj>
                </mc:Choice>
                <mc:Fallback>
                  <p:oleObj r:id="rId20" imgW="825500" imgH="419100" progId="">
                    <p:embed/>
                    <p:pic>
                      <p:nvPicPr>
                        <p:cNvPr id="0" name="Picture 6" descr="image9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1435"/>
                          <a:ext cx="1270" cy="5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82" name="文本框 10281"/>
          <p:cNvSpPr txBox="1"/>
          <p:nvPr/>
        </p:nvSpPr>
        <p:spPr>
          <a:xfrm>
            <a:off x="152400" y="3124200"/>
            <a:ext cx="5334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spcBef>
                <a:spcPct val="50000"/>
              </a:spcBef>
            </a:pPr>
            <a:r>
              <a:rPr lang="zh-CN" altLang="en-US" sz="2800" b="1" dirty="0">
                <a:solidFill>
                  <a:srgbClr val="CC00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（1）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第一暗纹距中心的距离</a:t>
            </a:r>
          </a:p>
        </p:txBody>
      </p:sp>
      <p:graphicFrame>
        <p:nvGraphicFramePr>
          <p:cNvPr id="10283" name="对象 10282"/>
          <p:cNvGraphicFramePr>
            <a:graphicFrameLocks/>
          </p:cNvGraphicFramePr>
          <p:nvPr/>
        </p:nvGraphicFramePr>
        <p:xfrm>
          <a:off x="1116013" y="3716338"/>
          <a:ext cx="2592387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914003" imgH="393529" progId="">
                  <p:embed/>
                </p:oleObj>
              </mc:Choice>
              <mc:Fallback>
                <p:oleObj r:id="rId22" imgW="914003" imgH="393529" progId="">
                  <p:embed/>
                  <p:pic>
                    <p:nvPicPr>
                      <p:cNvPr id="0" name="Picture 5" descr="image91"/>
                      <p:cNvPicPr>
                        <a:picLocks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716338"/>
                        <a:ext cx="2592387" cy="9525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F3FF"/>
                          </a:gs>
                          <a:gs pos="50000">
                            <a:srgbClr val="FFFFFF"/>
                          </a:gs>
                          <a:gs pos="100000">
                            <a:srgbClr val="FFF3FF"/>
                          </a:gs>
                        </a:gsLst>
                        <a:lin ang="5400000" scaled="1"/>
                      </a:gradFill>
                      <a:ln w="19050">
                        <a:solidFill>
                          <a:srgbClr val="CC00CC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4" name="矩形 10283"/>
          <p:cNvSpPr/>
          <p:nvPr/>
        </p:nvSpPr>
        <p:spPr>
          <a:xfrm>
            <a:off x="1143000" y="4814888"/>
            <a:ext cx="3505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第一暗纹的衍射角</a:t>
            </a:r>
          </a:p>
        </p:txBody>
      </p:sp>
      <p:graphicFrame>
        <p:nvGraphicFramePr>
          <p:cNvPr id="10285" name="对象 10284"/>
          <p:cNvGraphicFramePr>
            <a:graphicFrameLocks/>
          </p:cNvGraphicFramePr>
          <p:nvPr/>
        </p:nvGraphicFramePr>
        <p:xfrm>
          <a:off x="1331913" y="5318125"/>
          <a:ext cx="2087562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4" imgW="837836" imgH="393529" progId="">
                  <p:embed/>
                </p:oleObj>
              </mc:Choice>
              <mc:Fallback>
                <p:oleObj r:id="rId24" imgW="837836" imgH="393529" progId="">
                  <p:embed/>
                  <p:pic>
                    <p:nvPicPr>
                      <p:cNvPr id="0" name="Picture 4" descr="image92"/>
                      <p:cNvPicPr>
                        <a:picLocks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318125"/>
                        <a:ext cx="2087562" cy="987425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FFDD"/>
                          </a:gs>
                          <a:gs pos="50000">
                            <a:srgbClr val="FFFFFF"/>
                          </a:gs>
                          <a:gs pos="100000">
                            <a:srgbClr val="FFFFDD"/>
                          </a:gs>
                        </a:gsLst>
                        <a:lin ang="5400000" scaled="1"/>
                      </a:gradFill>
                      <a:ln w="12700">
                        <a:solidFill>
                          <a:srgbClr val="CC99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86" name="组合 10285"/>
          <p:cNvGrpSpPr/>
          <p:nvPr/>
        </p:nvGrpSpPr>
        <p:grpSpPr>
          <a:xfrm>
            <a:off x="7942263" y="4724400"/>
            <a:ext cx="744537" cy="533400"/>
            <a:chOff x="5099" y="2976"/>
            <a:chExt cx="469" cy="336"/>
          </a:xfrm>
        </p:grpSpPr>
        <p:sp>
          <p:nvSpPr>
            <p:cNvPr id="10287" name="直接连接符 10286"/>
            <p:cNvSpPr/>
            <p:nvPr/>
          </p:nvSpPr>
          <p:spPr>
            <a:xfrm>
              <a:off x="5099" y="2976"/>
              <a:ext cx="37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10288" name="对象 10287"/>
            <p:cNvGraphicFramePr>
              <a:graphicFrameLocks/>
            </p:cNvGraphicFramePr>
            <p:nvPr/>
          </p:nvGraphicFramePr>
          <p:xfrm>
            <a:off x="5347" y="3024"/>
            <a:ext cx="221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6" imgW="177492" imgH="190170" progId="">
                    <p:embed/>
                  </p:oleObj>
                </mc:Choice>
                <mc:Fallback>
                  <p:oleObj r:id="rId26" imgW="177492" imgH="190170" progId="">
                    <p:embed/>
                    <p:pic>
                      <p:nvPicPr>
                        <p:cNvPr id="0" name="Picture 3" descr="image9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47" y="3024"/>
                          <a:ext cx="221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89" name="直接连接符 10288"/>
            <p:cNvSpPr/>
            <p:nvPr/>
          </p:nvSpPr>
          <p:spPr>
            <a:xfrm>
              <a:off x="5291" y="2976"/>
              <a:ext cx="0" cy="33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triangle" w="sm" len="lg"/>
              <a:tailEnd type="triangle" w="sm" len="lg"/>
            </a:ln>
          </p:spPr>
        </p:sp>
      </p:grpSp>
      <p:grpSp>
        <p:nvGrpSpPr>
          <p:cNvPr id="10291" name="组合 10290"/>
          <p:cNvGrpSpPr/>
          <p:nvPr/>
        </p:nvGrpSpPr>
        <p:grpSpPr>
          <a:xfrm>
            <a:off x="2260600" y="777875"/>
            <a:ext cx="5551488" cy="1571625"/>
            <a:chOff x="835" y="754"/>
            <a:chExt cx="3497" cy="990"/>
          </a:xfrm>
        </p:grpSpPr>
        <p:graphicFrame>
          <p:nvGraphicFramePr>
            <p:cNvPr id="10292" name="对象 10291"/>
            <p:cNvGraphicFramePr>
              <a:graphicFrameLocks/>
            </p:cNvGraphicFramePr>
            <p:nvPr/>
          </p:nvGraphicFramePr>
          <p:xfrm>
            <a:off x="1066" y="754"/>
            <a:ext cx="1633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8" imgW="850162" imgH="203024" progId="">
                    <p:embed/>
                  </p:oleObj>
                </mc:Choice>
                <mc:Fallback>
                  <p:oleObj r:id="rId28" imgW="850162" imgH="203024" progId="">
                    <p:embed/>
                    <p:pic>
                      <p:nvPicPr>
                        <p:cNvPr id="0" name="Picture 2" descr="image7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754"/>
                          <a:ext cx="1633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93" name="文本框 10292"/>
            <p:cNvSpPr txBox="1"/>
            <p:nvPr/>
          </p:nvSpPr>
          <p:spPr>
            <a:xfrm>
              <a:off x="3203" y="768"/>
              <a:ext cx="103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CC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暗条纹</a:t>
              </a:r>
            </a:p>
          </p:txBody>
        </p:sp>
        <p:graphicFrame>
          <p:nvGraphicFramePr>
            <p:cNvPr id="10294" name="对象 10293"/>
            <p:cNvGraphicFramePr>
              <a:graphicFrameLocks/>
            </p:cNvGraphicFramePr>
            <p:nvPr/>
          </p:nvGraphicFramePr>
          <p:xfrm>
            <a:off x="1066" y="1122"/>
            <a:ext cx="1769" cy="6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0" imgW="1269449" imgH="393529" progId="">
                    <p:embed/>
                  </p:oleObj>
                </mc:Choice>
                <mc:Fallback>
                  <p:oleObj r:id="rId30" imgW="1269449" imgH="393529" progId="">
                    <p:embed/>
                    <p:pic>
                      <p:nvPicPr>
                        <p:cNvPr id="0" name="Picture 1" descr="image7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1122"/>
                          <a:ext cx="1769" cy="6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95" name="文本框 10294"/>
            <p:cNvSpPr txBox="1"/>
            <p:nvPr/>
          </p:nvSpPr>
          <p:spPr>
            <a:xfrm>
              <a:off x="3203" y="1296"/>
              <a:ext cx="112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CC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明条纹</a:t>
              </a:r>
            </a:p>
          </p:txBody>
        </p:sp>
        <p:sp>
          <p:nvSpPr>
            <p:cNvPr id="10296" name="左大括号 10295"/>
            <p:cNvSpPr/>
            <p:nvPr/>
          </p:nvSpPr>
          <p:spPr>
            <a:xfrm>
              <a:off x="835" y="864"/>
              <a:ext cx="192" cy="672"/>
            </a:xfrm>
            <a:prstGeom prst="leftBrace">
              <a:avLst>
                <a:gd name="adj1" fmla="val 29166"/>
                <a:gd name="adj2" fmla="val 50000"/>
              </a:avLst>
            </a:prstGeom>
            <a:noFill/>
            <a:ln w="28575" cap="flat" cmpd="sng">
              <a:solidFill>
                <a:srgbClr val="33CCCC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97" name="组合 10296"/>
          <p:cNvGrpSpPr/>
          <p:nvPr/>
        </p:nvGrpSpPr>
        <p:grpSpPr>
          <a:xfrm>
            <a:off x="303213" y="1150938"/>
            <a:ext cx="1676400" cy="838200"/>
            <a:chOff x="384" y="2352"/>
            <a:chExt cx="1056" cy="528"/>
          </a:xfrm>
        </p:grpSpPr>
        <p:sp>
          <p:nvSpPr>
            <p:cNvPr id="10298" name="前凸弯带形 10297"/>
            <p:cNvSpPr/>
            <p:nvPr/>
          </p:nvSpPr>
          <p:spPr>
            <a:xfrm>
              <a:off x="384" y="2352"/>
              <a:ext cx="1056" cy="528"/>
            </a:xfrm>
            <a:prstGeom prst="ellipseRibbon">
              <a:avLst>
                <a:gd name="adj1" fmla="val 25000"/>
                <a:gd name="adj2" fmla="val 50000"/>
                <a:gd name="adj3" fmla="val 12500"/>
              </a:avLst>
            </a:prstGeom>
            <a:solidFill>
              <a:srgbClr val="FFCC99">
                <a:alpha val="14999"/>
              </a:srgbClr>
            </a:solidFill>
            <a:ln w="19050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9" name="文本框 10298"/>
            <p:cNvSpPr txBox="1"/>
            <p:nvPr/>
          </p:nvSpPr>
          <p:spPr>
            <a:xfrm>
              <a:off x="624" y="2496"/>
              <a:ext cx="76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CC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讨论</a:t>
              </a:r>
            </a:p>
          </p:txBody>
        </p:sp>
      </p:grp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 altLang="en-US" dirty="0"/>
              <a:pPr lvl="0">
                <a:spcBef>
                  <a:spcPct val="50000"/>
                </a:spcBef>
              </a:pPr>
              <a:t>13</a:t>
            </a:fld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2E8E5468-1D64-14F5-1711-A5A0389AABCA}"/>
                  </a:ext>
                </a:extLst>
              </p14:cNvPr>
              <p14:cNvContentPartPr/>
              <p14:nvPr/>
            </p14:nvContentPartPr>
            <p14:xfrm>
              <a:off x="-1175400" y="-40941"/>
              <a:ext cx="50400" cy="111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2E8E5468-1D64-14F5-1711-A5A0389AABC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193040" y="-148941"/>
                <a:ext cx="86040" cy="226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10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0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10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2" grpId="0"/>
      <p:bldP spid="1028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10" name="组合 11309"/>
          <p:cNvGrpSpPr/>
          <p:nvPr/>
        </p:nvGrpSpPr>
        <p:grpSpPr>
          <a:xfrm>
            <a:off x="209550" y="2743200"/>
            <a:ext cx="8001000" cy="588963"/>
            <a:chOff x="132" y="2016"/>
            <a:chExt cx="5040" cy="371"/>
          </a:xfrm>
        </p:grpSpPr>
        <p:sp>
          <p:nvSpPr>
            <p:cNvPr id="11267" name="文本框 11266"/>
            <p:cNvSpPr txBox="1"/>
            <p:nvPr/>
          </p:nvSpPr>
          <p:spPr>
            <a:xfrm>
              <a:off x="132" y="2016"/>
              <a:ext cx="50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>
                <a:spcBef>
                  <a:spcPct val="50000"/>
                </a:spcBef>
                <a:buClr>
                  <a:srgbClr val="FF0066"/>
                </a:buClr>
                <a:buFont typeface="Wingdings" panose="05000000000000000000" pitchFamily="2" charset="2"/>
                <a:buChar char="ü"/>
              </a:pP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   一定， 越大，  越大，衍射效应越明显.</a:t>
              </a:r>
            </a:p>
          </p:txBody>
        </p:sp>
        <p:graphicFrame>
          <p:nvGraphicFramePr>
            <p:cNvPr id="11268" name="对象 11267"/>
            <p:cNvGraphicFramePr>
              <a:graphicFrameLocks/>
            </p:cNvGraphicFramePr>
            <p:nvPr/>
          </p:nvGraphicFramePr>
          <p:xfrm>
            <a:off x="447" y="2053"/>
            <a:ext cx="24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26725" imgH="139397" progId="">
                    <p:embed/>
                  </p:oleObj>
                </mc:Choice>
                <mc:Fallback>
                  <p:oleObj r:id="rId2" imgW="126725" imgH="139397" progId="">
                    <p:embed/>
                    <p:pic>
                      <p:nvPicPr>
                        <p:cNvPr id="0" name="Picture 15" descr="image3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" y="2053"/>
                          <a:ext cx="247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9" name="对象 11268"/>
            <p:cNvGraphicFramePr>
              <a:graphicFrameLocks/>
            </p:cNvGraphicFramePr>
            <p:nvPr/>
          </p:nvGraphicFramePr>
          <p:xfrm>
            <a:off x="1284" y="2064"/>
            <a:ext cx="23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190417" imgH="241195" progId="">
                    <p:embed/>
                  </p:oleObj>
                </mc:Choice>
                <mc:Fallback>
                  <p:oleObj r:id="rId4" imgW="190417" imgH="241195" progId="">
                    <p:embed/>
                    <p:pic>
                      <p:nvPicPr>
                        <p:cNvPr id="0" name="Picture 14" descr="image9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4" y="2064"/>
                          <a:ext cx="23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0" name="对象 11269"/>
            <p:cNvGraphicFramePr>
              <a:graphicFrameLocks/>
            </p:cNvGraphicFramePr>
            <p:nvPr/>
          </p:nvGraphicFramePr>
          <p:xfrm>
            <a:off x="2117" y="2024"/>
            <a:ext cx="264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164885" imgH="228303" progId="">
                    <p:embed/>
                  </p:oleObj>
                </mc:Choice>
                <mc:Fallback>
                  <p:oleObj r:id="rId6" imgW="164885" imgH="228303" progId="">
                    <p:embed/>
                    <p:pic>
                      <p:nvPicPr>
                        <p:cNvPr id="0" name="Picture 13" descr="image9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7" y="2024"/>
                          <a:ext cx="264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71" name="文本框 11270"/>
          <p:cNvSpPr txBox="1"/>
          <p:nvPr/>
        </p:nvSpPr>
        <p:spPr>
          <a:xfrm>
            <a:off x="6978650" y="1295400"/>
            <a:ext cx="2057400" cy="528638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50000">
                <a:srgbClr val="CCECFF">
                  <a:gamma/>
                  <a:tint val="0"/>
                  <a:invGamma/>
                </a:srgbClr>
              </a:gs>
              <a:gs pos="100000">
                <a:srgbClr val="CCECFF"/>
              </a:gs>
            </a:gsLst>
            <a:lin ang="5400000" scaled="1"/>
            <a:tileRect/>
          </a:gradFill>
          <a:ln w="1905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lvl="0" algn="ctr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光直线传播</a:t>
            </a:r>
          </a:p>
        </p:txBody>
      </p:sp>
      <p:graphicFrame>
        <p:nvGraphicFramePr>
          <p:cNvPr id="11272" name="对象 11271"/>
          <p:cNvGraphicFramePr>
            <a:graphicFrameLocks/>
          </p:cNvGraphicFramePr>
          <p:nvPr/>
        </p:nvGraphicFramePr>
        <p:xfrm>
          <a:off x="4418013" y="990600"/>
          <a:ext cx="2270125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977476" imgH="393529" progId="">
                  <p:embed/>
                </p:oleObj>
              </mc:Choice>
              <mc:Fallback>
                <p:oleObj r:id="rId8" imgW="977476" imgH="393529" progId="">
                  <p:embed/>
                  <p:pic>
                    <p:nvPicPr>
                      <p:cNvPr id="0" name="Picture 12" descr="image96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8013" y="990600"/>
                        <a:ext cx="2270125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73" name="组合 11272"/>
          <p:cNvGrpSpPr/>
          <p:nvPr/>
        </p:nvGrpSpPr>
        <p:grpSpPr>
          <a:xfrm>
            <a:off x="1982788" y="1214438"/>
            <a:ext cx="3638550" cy="527050"/>
            <a:chOff x="1249" y="1005"/>
            <a:chExt cx="2292" cy="332"/>
          </a:xfrm>
        </p:grpSpPr>
        <p:sp>
          <p:nvSpPr>
            <p:cNvPr id="11274" name="文本框 11273"/>
            <p:cNvSpPr txBox="1"/>
            <p:nvPr/>
          </p:nvSpPr>
          <p:spPr>
            <a:xfrm>
              <a:off x="1249" y="1005"/>
              <a:ext cx="229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  增</a:t>
              </a:r>
              <a:r>
                <a:rPr lang="zh-CN" altLang="en-US" sz="2800" b="1" dirty="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大</a:t>
              </a: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， 减</a:t>
              </a:r>
              <a:r>
                <a:rPr lang="zh-CN" altLang="en-US" sz="2800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小</a:t>
              </a:r>
            </a:p>
          </p:txBody>
        </p:sp>
        <p:graphicFrame>
          <p:nvGraphicFramePr>
            <p:cNvPr id="11275" name="对象 11274"/>
            <p:cNvGraphicFramePr>
              <a:graphicFrameLocks/>
            </p:cNvGraphicFramePr>
            <p:nvPr/>
          </p:nvGraphicFramePr>
          <p:xfrm>
            <a:off x="2144" y="1059"/>
            <a:ext cx="201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164885" imgH="228303" progId="">
                    <p:embed/>
                  </p:oleObj>
                </mc:Choice>
                <mc:Fallback>
                  <p:oleObj r:id="rId10" imgW="164885" imgH="228303" progId="">
                    <p:embed/>
                    <p:pic>
                      <p:nvPicPr>
                        <p:cNvPr id="0" name="Picture 11" descr="image9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4" y="1059"/>
                          <a:ext cx="201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6" name="对象 11275"/>
            <p:cNvGraphicFramePr>
              <a:graphicFrameLocks/>
            </p:cNvGraphicFramePr>
            <p:nvPr/>
          </p:nvGraphicFramePr>
          <p:xfrm>
            <a:off x="1398" y="1076"/>
            <a:ext cx="159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126725" imgH="139397" progId="">
                    <p:embed/>
                  </p:oleObj>
                </mc:Choice>
                <mc:Fallback>
                  <p:oleObj r:id="rId12" imgW="126725" imgH="139397" progId="">
                    <p:embed/>
                    <p:pic>
                      <p:nvPicPr>
                        <p:cNvPr id="0" name="Picture 10" descr="image3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8" y="1076"/>
                          <a:ext cx="159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277" name="组合 11276"/>
          <p:cNvGrpSpPr/>
          <p:nvPr/>
        </p:nvGrpSpPr>
        <p:grpSpPr>
          <a:xfrm>
            <a:off x="152400" y="1538288"/>
            <a:ext cx="2495550" cy="519112"/>
            <a:chOff x="96" y="1209"/>
            <a:chExt cx="1572" cy="327"/>
          </a:xfrm>
        </p:grpSpPr>
        <p:sp>
          <p:nvSpPr>
            <p:cNvPr id="11278" name="文本框 11277"/>
            <p:cNvSpPr txBox="1"/>
            <p:nvPr/>
          </p:nvSpPr>
          <p:spPr>
            <a:xfrm>
              <a:off x="96" y="1209"/>
              <a:ext cx="157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>
                <a:spcBef>
                  <a:spcPct val="50000"/>
                </a:spcBef>
                <a:buClr>
                  <a:srgbClr val="FF0066"/>
                </a:buClr>
                <a:buFont typeface="Wingdings" panose="05000000000000000000" pitchFamily="2" charset="2"/>
                <a:buChar char="ü"/>
              </a:pP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   一定</a:t>
              </a:r>
            </a:p>
          </p:txBody>
        </p:sp>
        <p:graphicFrame>
          <p:nvGraphicFramePr>
            <p:cNvPr id="11279" name="对象 11278"/>
            <p:cNvGraphicFramePr>
              <a:graphicFrameLocks/>
            </p:cNvGraphicFramePr>
            <p:nvPr/>
          </p:nvGraphicFramePr>
          <p:xfrm>
            <a:off x="420" y="1231"/>
            <a:ext cx="243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3" imgW="190417" imgH="241195" progId="">
                    <p:embed/>
                  </p:oleObj>
                </mc:Choice>
                <mc:Fallback>
                  <p:oleObj r:id="rId13" imgW="190417" imgH="241195" progId="">
                    <p:embed/>
                    <p:pic>
                      <p:nvPicPr>
                        <p:cNvPr id="0" name="Picture 9" descr="image9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" y="1231"/>
                          <a:ext cx="243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280" name="组合 11279"/>
          <p:cNvGrpSpPr/>
          <p:nvPr/>
        </p:nvGrpSpPr>
        <p:grpSpPr>
          <a:xfrm>
            <a:off x="2173288" y="1990725"/>
            <a:ext cx="3752850" cy="519113"/>
            <a:chOff x="1369" y="1494"/>
            <a:chExt cx="2364" cy="327"/>
          </a:xfrm>
        </p:grpSpPr>
        <p:sp>
          <p:nvSpPr>
            <p:cNvPr id="11281" name="矩形 11280"/>
            <p:cNvSpPr/>
            <p:nvPr/>
          </p:nvSpPr>
          <p:spPr>
            <a:xfrm>
              <a:off x="1489" y="1494"/>
              <a:ext cx="224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>
                <a:spcBef>
                  <a:spcPct val="0"/>
                </a:spcBef>
              </a:pP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减</a:t>
              </a:r>
              <a:r>
                <a:rPr lang="zh-CN" altLang="en-US" sz="2800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小</a:t>
              </a: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， 增</a:t>
              </a:r>
              <a:r>
                <a:rPr lang="zh-CN" altLang="en-US" sz="2800" b="1" dirty="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大</a:t>
              </a:r>
            </a:p>
          </p:txBody>
        </p:sp>
        <p:graphicFrame>
          <p:nvGraphicFramePr>
            <p:cNvPr id="11282" name="对象 11281"/>
            <p:cNvGraphicFramePr>
              <a:graphicFrameLocks/>
            </p:cNvGraphicFramePr>
            <p:nvPr/>
          </p:nvGraphicFramePr>
          <p:xfrm>
            <a:off x="2155" y="1538"/>
            <a:ext cx="200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164885" imgH="228303" progId="">
                    <p:embed/>
                  </p:oleObj>
                </mc:Choice>
                <mc:Fallback>
                  <p:oleObj r:id="rId14" imgW="164885" imgH="228303" progId="">
                    <p:embed/>
                    <p:pic>
                      <p:nvPicPr>
                        <p:cNvPr id="0" name="Picture 8" descr="image9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5" y="1538"/>
                          <a:ext cx="200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3" name="对象 11282"/>
            <p:cNvGraphicFramePr>
              <a:graphicFrameLocks/>
            </p:cNvGraphicFramePr>
            <p:nvPr/>
          </p:nvGraphicFramePr>
          <p:xfrm>
            <a:off x="1369" y="1573"/>
            <a:ext cx="159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126725" imgH="139397" progId="">
                    <p:embed/>
                  </p:oleObj>
                </mc:Choice>
                <mc:Fallback>
                  <p:oleObj r:id="rId16" imgW="126725" imgH="139397" progId="">
                    <p:embed/>
                    <p:pic>
                      <p:nvPicPr>
                        <p:cNvPr id="0" name="Picture 7" descr="image3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9" y="1573"/>
                          <a:ext cx="159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284" name="对象 11283"/>
          <p:cNvGraphicFramePr>
            <a:graphicFrameLocks/>
          </p:cNvGraphicFramePr>
          <p:nvPr/>
        </p:nvGraphicFramePr>
        <p:xfrm>
          <a:off x="4405313" y="1676400"/>
          <a:ext cx="2360612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990170" imgH="393529" progId="">
                  <p:embed/>
                </p:oleObj>
              </mc:Choice>
              <mc:Fallback>
                <p:oleObj r:id="rId17" imgW="990170" imgH="393529" progId="">
                  <p:embed/>
                  <p:pic>
                    <p:nvPicPr>
                      <p:cNvPr id="0" name="Picture 6" descr="image99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5313" y="1676400"/>
                        <a:ext cx="2360612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5" name="左大括号 11284"/>
          <p:cNvSpPr/>
          <p:nvPr/>
        </p:nvSpPr>
        <p:spPr>
          <a:xfrm>
            <a:off x="1982788" y="1443038"/>
            <a:ext cx="152400" cy="842962"/>
          </a:xfrm>
          <a:prstGeom prst="leftBrace">
            <a:avLst>
              <a:gd name="adj1" fmla="val 46093"/>
              <a:gd name="adj2" fmla="val 50000"/>
            </a:avLst>
          </a:pr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86" name="文本框 11285"/>
          <p:cNvSpPr txBox="1"/>
          <p:nvPr/>
        </p:nvSpPr>
        <p:spPr>
          <a:xfrm>
            <a:off x="6978650" y="2052638"/>
            <a:ext cx="2057400" cy="528637"/>
          </a:xfrm>
          <a:prstGeom prst="rect">
            <a:avLst/>
          </a:prstGeom>
          <a:gradFill rotWithShape="0">
            <a:gsLst>
              <a:gs pos="0">
                <a:srgbClr val="FAE2CE"/>
              </a:gs>
              <a:gs pos="50000">
                <a:srgbClr val="FFFFFF"/>
              </a:gs>
              <a:gs pos="100000">
                <a:srgbClr val="FAE2CE"/>
              </a:gs>
            </a:gsLst>
            <a:lin ang="5400000" scaled="1"/>
            <a:tileRect/>
          </a:gradFill>
          <a:ln w="9525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lvl="0" algn="ctr">
              <a:spcBef>
                <a:spcPct val="50000"/>
              </a:spcBef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衍射最大</a:t>
            </a:r>
          </a:p>
        </p:txBody>
      </p:sp>
      <p:grpSp>
        <p:nvGrpSpPr>
          <p:cNvPr id="11305" name="组合 11304"/>
          <p:cNvGrpSpPr/>
          <p:nvPr/>
        </p:nvGrpSpPr>
        <p:grpSpPr>
          <a:xfrm>
            <a:off x="1636713" y="168275"/>
            <a:ext cx="5072062" cy="952500"/>
            <a:chOff x="864" y="346"/>
            <a:chExt cx="3195" cy="600"/>
          </a:xfrm>
        </p:grpSpPr>
        <p:graphicFrame>
          <p:nvGraphicFramePr>
            <p:cNvPr id="11288" name="对象 11287"/>
            <p:cNvGraphicFramePr>
              <a:graphicFrameLocks/>
            </p:cNvGraphicFramePr>
            <p:nvPr/>
          </p:nvGraphicFramePr>
          <p:xfrm>
            <a:off x="2789" y="346"/>
            <a:ext cx="1270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9" imgW="837836" imgH="393529" progId="">
                    <p:embed/>
                  </p:oleObj>
                </mc:Choice>
                <mc:Fallback>
                  <p:oleObj r:id="rId19" imgW="837836" imgH="393529" progId="">
                    <p:embed/>
                    <p:pic>
                      <p:nvPicPr>
                        <p:cNvPr id="0" name="Picture 5" descr="image10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9" y="346"/>
                          <a:ext cx="1270" cy="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9" name="矩形 11288"/>
            <p:cNvSpPr/>
            <p:nvPr/>
          </p:nvSpPr>
          <p:spPr>
            <a:xfrm>
              <a:off x="864" y="503"/>
              <a:ext cx="220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>
                <a:spcBef>
                  <a:spcPct val="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第一暗纹的衍射角</a:t>
              </a:r>
            </a:p>
          </p:txBody>
        </p:sp>
      </p:grpSp>
      <p:grpSp>
        <p:nvGrpSpPr>
          <p:cNvPr id="11306" name="组合 11305"/>
          <p:cNvGrpSpPr/>
          <p:nvPr/>
        </p:nvGrpSpPr>
        <p:grpSpPr>
          <a:xfrm>
            <a:off x="938530" y="4111625"/>
            <a:ext cx="3297238" cy="811213"/>
            <a:chOff x="576" y="2840"/>
            <a:chExt cx="2077" cy="511"/>
          </a:xfrm>
        </p:grpSpPr>
        <p:sp>
          <p:nvSpPr>
            <p:cNvPr id="11291" name="文本框 11290"/>
            <p:cNvSpPr txBox="1"/>
            <p:nvPr/>
          </p:nvSpPr>
          <p:spPr>
            <a:xfrm>
              <a:off x="576" y="2899"/>
              <a:ext cx="124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角范围 </a:t>
              </a:r>
            </a:p>
          </p:txBody>
        </p:sp>
        <p:graphicFrame>
          <p:nvGraphicFramePr>
            <p:cNvPr id="11292" name="对象 11291"/>
            <p:cNvGraphicFramePr>
              <a:graphicFrameLocks/>
            </p:cNvGraphicFramePr>
            <p:nvPr/>
          </p:nvGraphicFramePr>
          <p:xfrm>
            <a:off x="1474" y="2840"/>
            <a:ext cx="1179" cy="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1" imgW="977476" imgH="393529" progId="">
                    <p:embed/>
                  </p:oleObj>
                </mc:Choice>
                <mc:Fallback>
                  <p:oleObj r:id="rId21" imgW="977476" imgH="393529" progId="">
                    <p:embed/>
                    <p:pic>
                      <p:nvPicPr>
                        <p:cNvPr id="0" name="Picture 4" descr="image10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2840"/>
                          <a:ext cx="1179" cy="5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307" name="组合 11306"/>
          <p:cNvGrpSpPr/>
          <p:nvPr/>
        </p:nvGrpSpPr>
        <p:grpSpPr>
          <a:xfrm>
            <a:off x="4953000" y="4056063"/>
            <a:ext cx="3795713" cy="838200"/>
            <a:chOff x="3120" y="2795"/>
            <a:chExt cx="2391" cy="528"/>
          </a:xfrm>
        </p:grpSpPr>
        <p:sp>
          <p:nvSpPr>
            <p:cNvPr id="11294" name="矩形 11293"/>
            <p:cNvSpPr/>
            <p:nvPr/>
          </p:nvSpPr>
          <p:spPr>
            <a:xfrm>
              <a:off x="3120" y="2878"/>
              <a:ext cx="196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>
                <a:spcBef>
                  <a:spcPct val="0"/>
                </a:spcBef>
              </a:pPr>
              <a:r>
                <a:rPr lang="zh-CN" altLang="en-US" sz="2800" b="1" dirty="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线范围</a:t>
              </a:r>
              <a:endParaRPr lang="zh-CN" altLang="en-US" sz="2800" b="1" dirty="0">
                <a:solidFill>
                  <a:srgbClr val="FF3399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11295" name="对象 11294"/>
            <p:cNvGraphicFramePr>
              <a:graphicFrameLocks/>
            </p:cNvGraphicFramePr>
            <p:nvPr/>
          </p:nvGraphicFramePr>
          <p:xfrm>
            <a:off x="4150" y="2795"/>
            <a:ext cx="1361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3" imgW="1015559" imgH="393529" progId="">
                    <p:embed/>
                  </p:oleObj>
                </mc:Choice>
                <mc:Fallback>
                  <p:oleObj r:id="rId23" imgW="1015559" imgH="393529" progId="">
                    <p:embed/>
                    <p:pic>
                      <p:nvPicPr>
                        <p:cNvPr id="0" name="Picture 3" descr="image10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2795"/>
                          <a:ext cx="1361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309" name="组合 11308"/>
          <p:cNvGrpSpPr/>
          <p:nvPr/>
        </p:nvGrpSpPr>
        <p:grpSpPr>
          <a:xfrm>
            <a:off x="1620838" y="5064125"/>
            <a:ext cx="6289675" cy="935038"/>
            <a:chOff x="1021" y="3476"/>
            <a:chExt cx="3962" cy="589"/>
          </a:xfrm>
        </p:grpSpPr>
        <p:sp>
          <p:nvSpPr>
            <p:cNvPr id="11308" name="圆角矩形 11307"/>
            <p:cNvSpPr/>
            <p:nvPr/>
          </p:nvSpPr>
          <p:spPr>
            <a:xfrm>
              <a:off x="1021" y="3476"/>
              <a:ext cx="3911" cy="589"/>
            </a:xfrm>
            <a:prstGeom prst="roundRect">
              <a:avLst>
                <a:gd name="adj" fmla="val 16667"/>
              </a:avLst>
            </a:prstGeom>
            <a:solidFill>
              <a:srgbClr val="FFCC99">
                <a:alpha val="30000"/>
              </a:srgbClr>
            </a:solidFill>
            <a:ln w="9525" cap="flat" cmpd="sng">
              <a:solidFill>
                <a:srgbClr val="006666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8" name="文本框 11297"/>
            <p:cNvSpPr txBox="1"/>
            <p:nvPr/>
          </p:nvSpPr>
          <p:spPr>
            <a:xfrm>
              <a:off x="1104" y="3600"/>
              <a:ext cx="2688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中央明纹的线宽度</a:t>
              </a:r>
            </a:p>
          </p:txBody>
        </p:sp>
        <p:graphicFrame>
          <p:nvGraphicFramePr>
            <p:cNvPr id="11299" name="对象 11298"/>
            <p:cNvGraphicFramePr>
              <a:graphicFrameLocks/>
            </p:cNvGraphicFramePr>
            <p:nvPr/>
          </p:nvGraphicFramePr>
          <p:xfrm>
            <a:off x="2931" y="3478"/>
            <a:ext cx="2052" cy="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5" imgW="1104421" imgH="393529" progId="">
                    <p:embed/>
                  </p:oleObj>
                </mc:Choice>
                <mc:Fallback>
                  <p:oleObj r:id="rId25" imgW="1104421" imgH="393529" progId="">
                    <p:embed/>
                    <p:pic>
                      <p:nvPicPr>
                        <p:cNvPr id="0" name="Picture 2" descr="image10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1" y="3478"/>
                          <a:ext cx="2052" cy="5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300" name="文本框 11299"/>
          <p:cNvSpPr txBox="1"/>
          <p:nvPr/>
        </p:nvSpPr>
        <p:spPr>
          <a:xfrm>
            <a:off x="0" y="3519488"/>
            <a:ext cx="3657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spcBef>
                <a:spcPct val="50000"/>
              </a:spcBef>
            </a:pPr>
            <a:r>
              <a:rPr lang="zh-CN" altLang="en-US" sz="2800" b="1" dirty="0">
                <a:solidFill>
                  <a:srgbClr val="CC00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（2）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中央明纹</a:t>
            </a:r>
          </a:p>
        </p:txBody>
      </p:sp>
      <p:grpSp>
        <p:nvGrpSpPr>
          <p:cNvPr id="11301" name="组合 11300"/>
          <p:cNvGrpSpPr/>
          <p:nvPr/>
        </p:nvGrpSpPr>
        <p:grpSpPr>
          <a:xfrm>
            <a:off x="2819400" y="3519488"/>
            <a:ext cx="3730625" cy="519112"/>
            <a:chOff x="1776" y="2640"/>
            <a:chExt cx="2350" cy="327"/>
          </a:xfrm>
        </p:grpSpPr>
        <p:graphicFrame>
          <p:nvGraphicFramePr>
            <p:cNvPr id="11302" name="对象 11301"/>
            <p:cNvGraphicFramePr>
              <a:graphicFrameLocks/>
            </p:cNvGraphicFramePr>
            <p:nvPr/>
          </p:nvGraphicFramePr>
          <p:xfrm>
            <a:off x="2110" y="2676"/>
            <a:ext cx="480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7" imgW="507559" imgH="253780" progId="">
                    <p:embed/>
                  </p:oleObj>
                </mc:Choice>
                <mc:Fallback>
                  <p:oleObj r:id="rId27" imgW="507559" imgH="253780" progId="">
                    <p:embed/>
                    <p:pic>
                      <p:nvPicPr>
                        <p:cNvPr id="0" name="Picture 1" descr="image10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0" y="2676"/>
                          <a:ext cx="480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03" name="矩形 11302"/>
            <p:cNvSpPr/>
            <p:nvPr/>
          </p:nvSpPr>
          <p:spPr>
            <a:xfrm>
              <a:off x="1776" y="2640"/>
              <a:ext cx="235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（          的两暗纹间）</a:t>
              </a:r>
            </a:p>
          </p:txBody>
        </p:sp>
      </p:grp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 altLang="en-US" dirty="0"/>
              <a:pPr lvl="0">
                <a:spcBef>
                  <a:spcPct val="50000"/>
                </a:spcBef>
              </a:pPr>
              <a:t>14</a:t>
            </a:fld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7" dur="500"/>
                                        <p:tgtEl>
                                          <p:spTgt spid="1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2" dur="500"/>
                                        <p:tgtEl>
                                          <p:spTgt spid="1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1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1" grpId="0" bldLvl="0" animBg="1"/>
      <p:bldP spid="11286" grpId="0" bldLvl="0" animBg="1"/>
      <p:bldP spid="1130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13.5 </a:t>
            </a:r>
            <a:r>
              <a:rPr lang="zh-CN" altLang="en-US"/>
              <a:t>单缝衍射</a:t>
            </a:r>
          </a:p>
        </p:txBody>
      </p:sp>
      <p:sp>
        <p:nvSpPr>
          <p:cNvPr id="4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E5485-5CF7-4ACD-B5C0-0C79179257A5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207876" name="Text Box 4"/>
          <p:cNvSpPr txBox="1">
            <a:spLocks noChangeArrowheads="1"/>
          </p:cNvSpPr>
          <p:nvPr/>
        </p:nvSpPr>
        <p:spPr bwMode="auto">
          <a:xfrm>
            <a:off x="762000" y="1371600"/>
            <a:ext cx="7488238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400"/>
              <a:t> </a:t>
            </a:r>
            <a:r>
              <a:rPr lang="zh-CN" altLang="en-US" sz="2400"/>
              <a:t>几何光学是波动光学在                     时的极限情况。 </a:t>
            </a:r>
          </a:p>
        </p:txBody>
      </p:sp>
      <p:graphicFrame>
        <p:nvGraphicFramePr>
          <p:cNvPr id="207877" name="Object 5"/>
          <p:cNvGraphicFramePr>
            <a:graphicFrameLocks noChangeAspect="1"/>
          </p:cNvGraphicFramePr>
          <p:nvPr/>
        </p:nvGraphicFramePr>
        <p:xfrm>
          <a:off x="4495800" y="1371600"/>
          <a:ext cx="106045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3106400" imgH="5181600" progId="">
                  <p:embed/>
                </p:oleObj>
              </mc:Choice>
              <mc:Fallback>
                <p:oleObj name="公式" r:id="rId2" imgW="13106400" imgH="5181600" progId="">
                  <p:embed/>
                  <p:pic>
                    <p:nvPicPr>
                      <p:cNvPr id="0" name="Picture 3" descr="image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371600"/>
                        <a:ext cx="1060450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7976" name="Group 104"/>
          <p:cNvGrpSpPr/>
          <p:nvPr/>
        </p:nvGrpSpPr>
        <p:grpSpPr bwMode="auto">
          <a:xfrm>
            <a:off x="838200" y="1663701"/>
            <a:ext cx="7315200" cy="3441701"/>
            <a:chOff x="428" y="1093"/>
            <a:chExt cx="4608" cy="2168"/>
          </a:xfrm>
        </p:grpSpPr>
        <p:grpSp>
          <p:nvGrpSpPr>
            <p:cNvPr id="207977" name="Group 105"/>
            <p:cNvGrpSpPr/>
            <p:nvPr/>
          </p:nvGrpSpPr>
          <p:grpSpPr bwMode="auto">
            <a:xfrm>
              <a:off x="428" y="1149"/>
              <a:ext cx="2736" cy="2112"/>
              <a:chOff x="720" y="2160"/>
              <a:chExt cx="2736" cy="2112"/>
            </a:xfrm>
          </p:grpSpPr>
          <p:grpSp>
            <p:nvGrpSpPr>
              <p:cNvPr id="207978" name="Group 106"/>
              <p:cNvGrpSpPr/>
              <p:nvPr/>
            </p:nvGrpSpPr>
            <p:grpSpPr bwMode="auto">
              <a:xfrm>
                <a:off x="1584" y="2160"/>
                <a:ext cx="1872" cy="2112"/>
                <a:chOff x="1584" y="2160"/>
                <a:chExt cx="1872" cy="2112"/>
              </a:xfrm>
            </p:grpSpPr>
            <p:grpSp>
              <p:nvGrpSpPr>
                <p:cNvPr id="207979" name="Group 107"/>
                <p:cNvGrpSpPr/>
                <p:nvPr/>
              </p:nvGrpSpPr>
              <p:grpSpPr bwMode="auto">
                <a:xfrm>
                  <a:off x="1584" y="2736"/>
                  <a:ext cx="0" cy="1008"/>
                  <a:chOff x="1584" y="2736"/>
                  <a:chExt cx="0" cy="1008"/>
                </a:xfrm>
              </p:grpSpPr>
              <p:sp>
                <p:nvSpPr>
                  <p:cNvPr id="207980" name="Line 108"/>
                  <p:cNvSpPr>
                    <a:spLocks noChangeShapeType="1"/>
                  </p:cNvSpPr>
                  <p:nvPr/>
                </p:nvSpPr>
                <p:spPr bwMode="auto">
                  <a:xfrm>
                    <a:off x="1584" y="2736"/>
                    <a:ext cx="0" cy="384"/>
                  </a:xfrm>
                  <a:prstGeom prst="line">
                    <a:avLst/>
                  </a:prstGeom>
                  <a:noFill/>
                  <a:ln w="57150">
                    <a:solidFill>
                      <a:srgbClr val="0099CC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981" name="Line 109"/>
                  <p:cNvSpPr>
                    <a:spLocks noChangeShapeType="1"/>
                  </p:cNvSpPr>
                  <p:nvPr/>
                </p:nvSpPr>
                <p:spPr bwMode="auto">
                  <a:xfrm>
                    <a:off x="1584" y="3360"/>
                    <a:ext cx="0" cy="384"/>
                  </a:xfrm>
                  <a:prstGeom prst="line">
                    <a:avLst/>
                  </a:prstGeom>
                  <a:noFill/>
                  <a:ln w="57150">
                    <a:solidFill>
                      <a:srgbClr val="0099CC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07982" name="Line 110"/>
                <p:cNvSpPr>
                  <a:spLocks noChangeShapeType="1"/>
                </p:cNvSpPr>
                <p:nvPr/>
              </p:nvSpPr>
              <p:spPr bwMode="auto">
                <a:xfrm>
                  <a:off x="3456" y="2160"/>
                  <a:ext cx="0" cy="2112"/>
                </a:xfrm>
                <a:prstGeom prst="line">
                  <a:avLst/>
                </a:prstGeom>
                <a:noFill/>
                <a:ln w="38100">
                  <a:solidFill>
                    <a:srgbClr val="99FF33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07983" name="Line 111"/>
              <p:cNvSpPr>
                <a:spLocks noChangeShapeType="1"/>
              </p:cNvSpPr>
              <p:nvPr/>
            </p:nvSpPr>
            <p:spPr bwMode="auto">
              <a:xfrm flipV="1">
                <a:off x="720" y="3216"/>
                <a:ext cx="26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Dot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7984" name="Group 112"/>
            <p:cNvGrpSpPr/>
            <p:nvPr/>
          </p:nvGrpSpPr>
          <p:grpSpPr bwMode="auto">
            <a:xfrm>
              <a:off x="476" y="1389"/>
              <a:ext cx="2712" cy="1584"/>
              <a:chOff x="768" y="2400"/>
              <a:chExt cx="2712" cy="1584"/>
            </a:xfrm>
          </p:grpSpPr>
          <p:grpSp>
            <p:nvGrpSpPr>
              <p:cNvPr id="207985" name="Group 113"/>
              <p:cNvGrpSpPr/>
              <p:nvPr/>
            </p:nvGrpSpPr>
            <p:grpSpPr bwMode="auto">
              <a:xfrm>
                <a:off x="768" y="2928"/>
                <a:ext cx="816" cy="576"/>
                <a:chOff x="768" y="2928"/>
                <a:chExt cx="816" cy="576"/>
              </a:xfrm>
            </p:grpSpPr>
            <p:sp>
              <p:nvSpPr>
                <p:cNvPr id="207986" name="Line 114"/>
                <p:cNvSpPr>
                  <a:spLocks noChangeShapeType="1"/>
                </p:cNvSpPr>
                <p:nvPr/>
              </p:nvSpPr>
              <p:spPr bwMode="auto">
                <a:xfrm>
                  <a:off x="768" y="3120"/>
                  <a:ext cx="816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7987" name="Line 115"/>
                <p:cNvSpPr>
                  <a:spLocks noChangeShapeType="1"/>
                </p:cNvSpPr>
                <p:nvPr/>
              </p:nvSpPr>
              <p:spPr bwMode="auto">
                <a:xfrm>
                  <a:off x="768" y="2928"/>
                  <a:ext cx="816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7988" name="Line 116"/>
                <p:cNvSpPr>
                  <a:spLocks noChangeShapeType="1"/>
                </p:cNvSpPr>
                <p:nvPr/>
              </p:nvSpPr>
              <p:spPr bwMode="auto">
                <a:xfrm>
                  <a:off x="768" y="3312"/>
                  <a:ext cx="816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7989" name="Line 117"/>
                <p:cNvSpPr>
                  <a:spLocks noChangeShapeType="1"/>
                </p:cNvSpPr>
                <p:nvPr/>
              </p:nvSpPr>
              <p:spPr bwMode="auto">
                <a:xfrm>
                  <a:off x="768" y="3504"/>
                  <a:ext cx="816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7990" name="Group 118"/>
              <p:cNvGrpSpPr/>
              <p:nvPr/>
            </p:nvGrpSpPr>
            <p:grpSpPr bwMode="auto">
              <a:xfrm>
                <a:off x="2976" y="2400"/>
                <a:ext cx="504" cy="1584"/>
                <a:chOff x="2976" y="2400"/>
                <a:chExt cx="504" cy="1584"/>
              </a:xfrm>
            </p:grpSpPr>
            <p:sp>
              <p:nvSpPr>
                <p:cNvPr id="207991" name="Freeform 119"/>
                <p:cNvSpPr/>
                <p:nvPr/>
              </p:nvSpPr>
              <p:spPr bwMode="auto">
                <a:xfrm>
                  <a:off x="2976" y="2400"/>
                  <a:ext cx="504" cy="816"/>
                </a:xfrm>
                <a:custGeom>
                  <a:avLst/>
                  <a:gdLst/>
                  <a:ahLst/>
                  <a:cxnLst>
                    <a:cxn ang="0">
                      <a:pos x="0" y="816"/>
                    </a:cxn>
                    <a:cxn ang="0">
                      <a:pos x="48" y="720"/>
                    </a:cxn>
                    <a:cxn ang="0">
                      <a:pos x="288" y="576"/>
                    </a:cxn>
                    <a:cxn ang="0">
                      <a:pos x="480" y="432"/>
                    </a:cxn>
                    <a:cxn ang="0">
                      <a:pos x="432" y="336"/>
                    </a:cxn>
                    <a:cxn ang="0">
                      <a:pos x="336" y="240"/>
                    </a:cxn>
                    <a:cxn ang="0">
                      <a:pos x="336" y="144"/>
                    </a:cxn>
                    <a:cxn ang="0">
                      <a:pos x="480" y="0"/>
                    </a:cxn>
                  </a:cxnLst>
                  <a:rect l="0" t="0" r="r" b="b"/>
                  <a:pathLst>
                    <a:path w="504" h="816">
                      <a:moveTo>
                        <a:pt x="0" y="816"/>
                      </a:moveTo>
                      <a:cubicBezTo>
                        <a:pt x="0" y="788"/>
                        <a:pt x="0" y="760"/>
                        <a:pt x="48" y="720"/>
                      </a:cubicBezTo>
                      <a:cubicBezTo>
                        <a:pt x="96" y="680"/>
                        <a:pt x="216" y="624"/>
                        <a:pt x="288" y="576"/>
                      </a:cubicBezTo>
                      <a:cubicBezTo>
                        <a:pt x="360" y="528"/>
                        <a:pt x="456" y="472"/>
                        <a:pt x="480" y="432"/>
                      </a:cubicBezTo>
                      <a:cubicBezTo>
                        <a:pt x="504" y="392"/>
                        <a:pt x="456" y="368"/>
                        <a:pt x="432" y="336"/>
                      </a:cubicBezTo>
                      <a:cubicBezTo>
                        <a:pt x="408" y="304"/>
                        <a:pt x="352" y="272"/>
                        <a:pt x="336" y="240"/>
                      </a:cubicBezTo>
                      <a:cubicBezTo>
                        <a:pt x="320" y="208"/>
                        <a:pt x="312" y="184"/>
                        <a:pt x="336" y="144"/>
                      </a:cubicBezTo>
                      <a:cubicBezTo>
                        <a:pt x="360" y="104"/>
                        <a:pt x="456" y="32"/>
                        <a:pt x="480" y="0"/>
                      </a:cubicBezTo>
                    </a:path>
                  </a:pathLst>
                </a:custGeom>
                <a:noFill/>
                <a:ln w="28575" cmpd="sng">
                  <a:solidFill>
                    <a:srgbClr val="0000FF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7992" name="Freeform 120"/>
                <p:cNvSpPr/>
                <p:nvPr/>
              </p:nvSpPr>
              <p:spPr bwMode="auto">
                <a:xfrm flipV="1">
                  <a:off x="2976" y="3168"/>
                  <a:ext cx="504" cy="816"/>
                </a:xfrm>
                <a:custGeom>
                  <a:avLst/>
                  <a:gdLst/>
                  <a:ahLst/>
                  <a:cxnLst>
                    <a:cxn ang="0">
                      <a:pos x="0" y="816"/>
                    </a:cxn>
                    <a:cxn ang="0">
                      <a:pos x="48" y="720"/>
                    </a:cxn>
                    <a:cxn ang="0">
                      <a:pos x="288" y="576"/>
                    </a:cxn>
                    <a:cxn ang="0">
                      <a:pos x="480" y="432"/>
                    </a:cxn>
                    <a:cxn ang="0">
                      <a:pos x="432" y="336"/>
                    </a:cxn>
                    <a:cxn ang="0">
                      <a:pos x="336" y="240"/>
                    </a:cxn>
                    <a:cxn ang="0">
                      <a:pos x="336" y="144"/>
                    </a:cxn>
                    <a:cxn ang="0">
                      <a:pos x="480" y="0"/>
                    </a:cxn>
                  </a:cxnLst>
                  <a:rect l="0" t="0" r="r" b="b"/>
                  <a:pathLst>
                    <a:path w="504" h="816">
                      <a:moveTo>
                        <a:pt x="0" y="816"/>
                      </a:moveTo>
                      <a:cubicBezTo>
                        <a:pt x="0" y="788"/>
                        <a:pt x="0" y="760"/>
                        <a:pt x="48" y="720"/>
                      </a:cubicBezTo>
                      <a:cubicBezTo>
                        <a:pt x="96" y="680"/>
                        <a:pt x="216" y="624"/>
                        <a:pt x="288" y="576"/>
                      </a:cubicBezTo>
                      <a:cubicBezTo>
                        <a:pt x="360" y="528"/>
                        <a:pt x="456" y="472"/>
                        <a:pt x="480" y="432"/>
                      </a:cubicBezTo>
                      <a:cubicBezTo>
                        <a:pt x="504" y="392"/>
                        <a:pt x="456" y="368"/>
                        <a:pt x="432" y="336"/>
                      </a:cubicBezTo>
                      <a:cubicBezTo>
                        <a:pt x="408" y="304"/>
                        <a:pt x="352" y="272"/>
                        <a:pt x="336" y="240"/>
                      </a:cubicBezTo>
                      <a:cubicBezTo>
                        <a:pt x="320" y="208"/>
                        <a:pt x="312" y="184"/>
                        <a:pt x="336" y="144"/>
                      </a:cubicBezTo>
                      <a:cubicBezTo>
                        <a:pt x="360" y="104"/>
                        <a:pt x="456" y="32"/>
                        <a:pt x="480" y="0"/>
                      </a:cubicBezTo>
                    </a:path>
                  </a:pathLst>
                </a:custGeom>
                <a:noFill/>
                <a:ln w="28575" cmpd="sng">
                  <a:solidFill>
                    <a:srgbClr val="0000FF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07993" name="Group 121"/>
            <p:cNvGrpSpPr/>
            <p:nvPr/>
          </p:nvGrpSpPr>
          <p:grpSpPr bwMode="auto">
            <a:xfrm>
              <a:off x="3740" y="1093"/>
              <a:ext cx="1296" cy="2168"/>
              <a:chOff x="4032" y="2104"/>
              <a:chExt cx="1296" cy="2168"/>
            </a:xfrm>
          </p:grpSpPr>
          <p:grpSp>
            <p:nvGrpSpPr>
              <p:cNvPr id="207994" name="Group 122"/>
              <p:cNvGrpSpPr/>
              <p:nvPr/>
            </p:nvGrpSpPr>
            <p:grpSpPr bwMode="auto">
              <a:xfrm>
                <a:off x="4032" y="2191"/>
                <a:ext cx="1056" cy="2033"/>
                <a:chOff x="4032" y="2191"/>
                <a:chExt cx="1056" cy="2033"/>
              </a:xfrm>
            </p:grpSpPr>
            <p:grpSp>
              <p:nvGrpSpPr>
                <p:cNvPr id="207995" name="Group 123"/>
                <p:cNvGrpSpPr/>
                <p:nvPr/>
              </p:nvGrpSpPr>
              <p:grpSpPr bwMode="auto">
                <a:xfrm>
                  <a:off x="4032" y="2383"/>
                  <a:ext cx="1056" cy="1649"/>
                  <a:chOff x="4032" y="2383"/>
                  <a:chExt cx="1056" cy="1649"/>
                </a:xfrm>
              </p:grpSpPr>
              <p:sp>
                <p:nvSpPr>
                  <p:cNvPr id="207996" name="Rectangle 124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821"/>
                    <a:ext cx="1056" cy="781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CCFFFF">
                          <a:gamma/>
                          <a:shade val="46275"/>
                          <a:invGamma/>
                        </a:srgbClr>
                      </a:gs>
                      <a:gs pos="50000">
                        <a:srgbClr val="CCFFFF"/>
                      </a:gs>
                      <a:gs pos="100000">
                        <a:srgbClr val="CCFFFF">
                          <a:gamma/>
                          <a:shade val="46275"/>
                          <a:invGamma/>
                        </a:srgbClr>
                      </a:gs>
                    </a:gsLst>
                    <a:lin ang="5400000" scaled="1"/>
                  </a:gradFill>
                  <a:ln w="9525">
                    <a:noFill/>
                    <a:miter lim="800000"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zh-CN" altLang="zh-CN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07997" name="Rectangle 125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3600"/>
                    <a:ext cx="1056" cy="432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CCFFFF">
                          <a:gamma/>
                          <a:shade val="46275"/>
                          <a:invGamma/>
                        </a:srgbClr>
                      </a:gs>
                      <a:gs pos="50000">
                        <a:srgbClr val="CCFFFF"/>
                      </a:gs>
                      <a:gs pos="100000">
                        <a:srgbClr val="CCFFFF">
                          <a:gamma/>
                          <a:shade val="46275"/>
                          <a:invGamma/>
                        </a:srgbClr>
                      </a:gs>
                    </a:gsLst>
                    <a:lin ang="5400000" scaled="1"/>
                  </a:gradFill>
                  <a:ln w="9525">
                    <a:noFill/>
                    <a:miter lim="800000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998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383"/>
                    <a:ext cx="1056" cy="432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CCFFFF">
                          <a:gamma/>
                          <a:shade val="46275"/>
                          <a:invGamma/>
                        </a:srgbClr>
                      </a:gs>
                      <a:gs pos="50000">
                        <a:srgbClr val="CCFFFF"/>
                      </a:gs>
                      <a:gs pos="100000">
                        <a:srgbClr val="CCFFFF">
                          <a:gamma/>
                          <a:shade val="46275"/>
                          <a:invGamma/>
                        </a:srgbClr>
                      </a:gs>
                    </a:gsLst>
                    <a:lin ang="5400000" scaled="1"/>
                  </a:gradFill>
                  <a:ln w="9525">
                    <a:noFill/>
                    <a:miter lim="800000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07999" name="Rectangle 127"/>
                <p:cNvSpPr>
                  <a:spLocks noChangeArrowheads="1"/>
                </p:cNvSpPr>
                <p:nvPr/>
              </p:nvSpPr>
              <p:spPr bwMode="auto">
                <a:xfrm>
                  <a:off x="4032" y="4032"/>
                  <a:ext cx="1056" cy="192"/>
                </a:xfrm>
                <a:prstGeom prst="rect">
                  <a:avLst/>
                </a:prstGeom>
                <a:gradFill rotWithShape="0">
                  <a:gsLst>
                    <a:gs pos="0">
                      <a:srgbClr val="CCFFFF">
                        <a:gamma/>
                        <a:shade val="46275"/>
                        <a:invGamma/>
                      </a:srgbClr>
                    </a:gs>
                    <a:gs pos="50000">
                      <a:srgbClr val="CCFFFF"/>
                    </a:gs>
                    <a:gs pos="100000">
                      <a:srgbClr val="CC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8000" name="Rectangle 128"/>
                <p:cNvSpPr>
                  <a:spLocks noChangeArrowheads="1"/>
                </p:cNvSpPr>
                <p:nvPr/>
              </p:nvSpPr>
              <p:spPr bwMode="auto">
                <a:xfrm>
                  <a:off x="4032" y="2191"/>
                  <a:ext cx="1056" cy="192"/>
                </a:xfrm>
                <a:prstGeom prst="rect">
                  <a:avLst/>
                </a:prstGeom>
                <a:gradFill rotWithShape="0">
                  <a:gsLst>
                    <a:gs pos="0">
                      <a:srgbClr val="CCFFFF">
                        <a:gamma/>
                        <a:shade val="46275"/>
                        <a:invGamma/>
                      </a:srgbClr>
                    </a:gs>
                    <a:gs pos="50000">
                      <a:srgbClr val="CCFFFF"/>
                    </a:gs>
                    <a:gs pos="100000">
                      <a:srgbClr val="CC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8001" name="Group 129"/>
              <p:cNvGrpSpPr/>
              <p:nvPr/>
            </p:nvGrpSpPr>
            <p:grpSpPr bwMode="auto">
              <a:xfrm>
                <a:off x="5088" y="2104"/>
                <a:ext cx="240" cy="2168"/>
                <a:chOff x="5088" y="2104"/>
                <a:chExt cx="240" cy="2168"/>
              </a:xfrm>
            </p:grpSpPr>
            <p:sp>
              <p:nvSpPr>
                <p:cNvPr id="208002" name="Text Box 130"/>
                <p:cNvSpPr txBox="1">
                  <a:spLocks noChangeArrowheads="1"/>
                </p:cNvSpPr>
                <p:nvPr/>
              </p:nvSpPr>
              <p:spPr bwMode="auto">
                <a:xfrm>
                  <a:off x="5088" y="3024"/>
                  <a:ext cx="240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800" dirty="0"/>
                    <a:t>0</a:t>
                  </a:r>
                </a:p>
              </p:txBody>
            </p:sp>
            <p:sp>
              <p:nvSpPr>
                <p:cNvPr id="208003" name="Text Box 131"/>
                <p:cNvSpPr txBox="1">
                  <a:spLocks noChangeArrowheads="1"/>
                </p:cNvSpPr>
                <p:nvPr/>
              </p:nvSpPr>
              <p:spPr bwMode="auto">
                <a:xfrm>
                  <a:off x="5088" y="2400"/>
                  <a:ext cx="240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800" dirty="0"/>
                    <a:t>1</a:t>
                  </a:r>
                </a:p>
              </p:txBody>
            </p:sp>
            <p:sp>
              <p:nvSpPr>
                <p:cNvPr id="208004" name="Text Box 132"/>
                <p:cNvSpPr txBox="1">
                  <a:spLocks noChangeArrowheads="1"/>
                </p:cNvSpPr>
                <p:nvPr/>
              </p:nvSpPr>
              <p:spPr bwMode="auto">
                <a:xfrm>
                  <a:off x="5088" y="3942"/>
                  <a:ext cx="240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800" dirty="0"/>
                    <a:t>2</a:t>
                  </a:r>
                </a:p>
              </p:txBody>
            </p:sp>
            <p:sp>
              <p:nvSpPr>
                <p:cNvPr id="208005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5088" y="3600"/>
                  <a:ext cx="240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800" dirty="0"/>
                    <a:t>1</a:t>
                  </a:r>
                </a:p>
              </p:txBody>
            </p:sp>
            <p:sp>
              <p:nvSpPr>
                <p:cNvPr id="208006" name="Text Box 134"/>
                <p:cNvSpPr txBox="1">
                  <a:spLocks noChangeArrowheads="1"/>
                </p:cNvSpPr>
                <p:nvPr/>
              </p:nvSpPr>
              <p:spPr bwMode="auto">
                <a:xfrm>
                  <a:off x="5088" y="2104"/>
                  <a:ext cx="240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800" dirty="0"/>
                    <a:t>2</a:t>
                  </a:r>
                </a:p>
              </p:txBody>
            </p:sp>
          </p:grpSp>
        </p:grpSp>
      </p:grpSp>
      <p:grpSp>
        <p:nvGrpSpPr>
          <p:cNvPr id="208007" name="Group 135"/>
          <p:cNvGrpSpPr/>
          <p:nvPr/>
        </p:nvGrpSpPr>
        <p:grpSpPr bwMode="auto">
          <a:xfrm>
            <a:off x="2209800" y="2786063"/>
            <a:ext cx="2952750" cy="1223962"/>
            <a:chOff x="1292" y="1797"/>
            <a:chExt cx="1860" cy="771"/>
          </a:xfrm>
        </p:grpSpPr>
        <p:sp>
          <p:nvSpPr>
            <p:cNvPr id="208008" name="Line 136"/>
            <p:cNvSpPr>
              <a:spLocks noChangeShapeType="1"/>
            </p:cNvSpPr>
            <p:nvPr/>
          </p:nvSpPr>
          <p:spPr bwMode="auto">
            <a:xfrm flipV="1">
              <a:off x="1292" y="1797"/>
              <a:ext cx="186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009" name="Line 137"/>
            <p:cNvSpPr>
              <a:spLocks noChangeShapeType="1"/>
            </p:cNvSpPr>
            <p:nvPr/>
          </p:nvSpPr>
          <p:spPr bwMode="auto">
            <a:xfrm>
              <a:off x="1292" y="2205"/>
              <a:ext cx="186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010" name="Arc 138"/>
            <p:cNvSpPr/>
            <p:nvPr/>
          </p:nvSpPr>
          <p:spPr bwMode="auto">
            <a:xfrm>
              <a:off x="1702" y="2072"/>
              <a:ext cx="227" cy="134"/>
            </a:xfrm>
            <a:custGeom>
              <a:avLst/>
              <a:gdLst>
                <a:gd name="G0" fmla="+- 0 0 0"/>
                <a:gd name="G1" fmla="+- 8681 0 0"/>
                <a:gd name="G2" fmla="+- 21600 0 0"/>
                <a:gd name="T0" fmla="*/ 19779 w 21600"/>
                <a:gd name="T1" fmla="*/ 0 h 12730"/>
                <a:gd name="T2" fmla="*/ 21217 w 21600"/>
                <a:gd name="T3" fmla="*/ 12730 h 12730"/>
                <a:gd name="T4" fmla="*/ 0 w 21600"/>
                <a:gd name="T5" fmla="*/ 8681 h 12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2730" fill="none" extrusionOk="0">
                  <a:moveTo>
                    <a:pt x="19778" y="0"/>
                  </a:moveTo>
                  <a:cubicBezTo>
                    <a:pt x="20979" y="2736"/>
                    <a:pt x="21600" y="5692"/>
                    <a:pt x="21600" y="8681"/>
                  </a:cubicBezTo>
                  <a:cubicBezTo>
                    <a:pt x="21600" y="10039"/>
                    <a:pt x="21471" y="11395"/>
                    <a:pt x="21217" y="12730"/>
                  </a:cubicBezTo>
                </a:path>
                <a:path w="21600" h="12730" stroke="0" extrusionOk="0">
                  <a:moveTo>
                    <a:pt x="19778" y="0"/>
                  </a:moveTo>
                  <a:cubicBezTo>
                    <a:pt x="20979" y="2736"/>
                    <a:pt x="21600" y="5692"/>
                    <a:pt x="21600" y="8681"/>
                  </a:cubicBezTo>
                  <a:cubicBezTo>
                    <a:pt x="21600" y="10039"/>
                    <a:pt x="21471" y="11395"/>
                    <a:pt x="21217" y="12730"/>
                  </a:cubicBezTo>
                  <a:lnTo>
                    <a:pt x="0" y="8681"/>
                  </a:lnTo>
                  <a:close/>
                </a:path>
              </a:pathLst>
            </a:custGeom>
            <a:noFill/>
            <a:ln w="25400" cap="rnd" cmpd="dbl">
              <a:solidFill>
                <a:srgbClr val="FF0000"/>
              </a:solidFill>
              <a:round/>
              <a:headEnd type="stealth"/>
              <a:tailEnd type="stealth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8011" name="Object 139"/>
            <p:cNvGraphicFramePr>
              <a:graphicFrameLocks noChangeAspect="1"/>
            </p:cNvGraphicFramePr>
            <p:nvPr/>
          </p:nvGraphicFramePr>
          <p:xfrm>
            <a:off x="1946" y="2025"/>
            <a:ext cx="191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3352800" imgH="3962400" progId="">
                    <p:embed/>
                  </p:oleObj>
                </mc:Choice>
                <mc:Fallback>
                  <p:oleObj name="公式" r:id="rId4" imgW="3352800" imgH="3962400" progId="">
                    <p:embed/>
                    <p:pic>
                      <p:nvPicPr>
                        <p:cNvPr id="0" name="Picture 2" descr="image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6" y="2025"/>
                          <a:ext cx="191" cy="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8012" name="Object 140"/>
          <p:cNvGraphicFramePr>
            <a:graphicFrameLocks noChangeAspect="1"/>
          </p:cNvGraphicFramePr>
          <p:nvPr/>
        </p:nvGraphicFramePr>
        <p:xfrm>
          <a:off x="3276600" y="5791200"/>
          <a:ext cx="2001838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4079200" imgH="4876800" progId="">
                  <p:embed/>
                </p:oleObj>
              </mc:Choice>
              <mc:Fallback>
                <p:oleObj name="公式" r:id="rId6" imgW="24079200" imgH="4876800" progId="">
                  <p:embed/>
                  <p:pic>
                    <p:nvPicPr>
                      <p:cNvPr id="0" name="Picture 1" descr="image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791200"/>
                        <a:ext cx="2001838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013" name="Text Box 141"/>
          <p:cNvSpPr txBox="1">
            <a:spLocks noChangeArrowheads="1"/>
          </p:cNvSpPr>
          <p:nvPr/>
        </p:nvSpPr>
        <p:spPr bwMode="auto">
          <a:xfrm>
            <a:off x="762000" y="5181600"/>
            <a:ext cx="73914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400"/>
              <a:t> </a:t>
            </a:r>
            <a:r>
              <a:rPr lang="zh-CN" altLang="en-US" sz="2400"/>
              <a:t>中央明纹宽度：两个一级暗纹中心之间的距离。</a:t>
            </a:r>
          </a:p>
        </p:txBody>
      </p:sp>
      <p:sp>
        <p:nvSpPr>
          <p:cNvPr id="44" name="矩形 43"/>
          <p:cNvSpPr/>
          <p:nvPr/>
        </p:nvSpPr>
        <p:spPr>
          <a:xfrm>
            <a:off x="4800600" y="1371600"/>
            <a:ext cx="228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724400" y="1344706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47" name="矩形 46"/>
          <p:cNvSpPr/>
          <p:nvPr/>
        </p:nvSpPr>
        <p:spPr>
          <a:xfrm>
            <a:off x="3935506" y="5715000"/>
            <a:ext cx="228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935506" y="574189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8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13.5 </a:t>
            </a:r>
            <a:r>
              <a:rPr lang="zh-CN" altLang="en-US"/>
              <a:t>单缝衍射</a:t>
            </a: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C2C50-4590-41B4-A611-168AA59B8F27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208899" name="Text Box 3"/>
          <p:cNvSpPr txBox="1">
            <a:spLocks noChangeArrowheads="1"/>
          </p:cNvSpPr>
          <p:nvPr/>
        </p:nvSpPr>
        <p:spPr bwMode="auto">
          <a:xfrm>
            <a:off x="763587" y="1219200"/>
            <a:ext cx="47244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400"/>
              <a:t> </a:t>
            </a:r>
            <a:r>
              <a:rPr lang="zh-CN" altLang="en-US" sz="2400"/>
              <a:t>一级暗纹对应的</a:t>
            </a:r>
            <a:r>
              <a:rPr lang="zh-CN" altLang="en-US" sz="2400">
                <a:solidFill>
                  <a:srgbClr val="0000CC"/>
                </a:solidFill>
              </a:rPr>
              <a:t>衍射角</a:t>
            </a:r>
            <a:r>
              <a:rPr lang="zh-CN" altLang="en-US" sz="2400"/>
              <a:t>： </a:t>
            </a:r>
          </a:p>
        </p:txBody>
      </p:sp>
      <p:sp>
        <p:nvSpPr>
          <p:cNvPr id="208900" name="Text Box 4"/>
          <p:cNvSpPr txBox="1">
            <a:spLocks noChangeArrowheads="1"/>
          </p:cNvSpPr>
          <p:nvPr/>
        </p:nvSpPr>
        <p:spPr bwMode="auto">
          <a:xfrm>
            <a:off x="763587" y="3048000"/>
            <a:ext cx="35052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400"/>
              <a:t> </a:t>
            </a:r>
            <a:r>
              <a:rPr lang="zh-CN" altLang="en-US" sz="2400"/>
              <a:t>中央明纹的</a:t>
            </a:r>
            <a:r>
              <a:rPr lang="zh-CN" altLang="en-US" sz="2400">
                <a:solidFill>
                  <a:srgbClr val="0000CC"/>
                </a:solidFill>
              </a:rPr>
              <a:t>角宽度</a:t>
            </a:r>
            <a:r>
              <a:rPr lang="zh-CN" altLang="en-US" sz="2400"/>
              <a:t>： </a:t>
            </a:r>
          </a:p>
        </p:txBody>
      </p:sp>
      <p:sp>
        <p:nvSpPr>
          <p:cNvPr id="208901" name="Text Box 5"/>
          <p:cNvSpPr txBox="1">
            <a:spLocks noChangeArrowheads="1"/>
          </p:cNvSpPr>
          <p:nvPr/>
        </p:nvSpPr>
        <p:spPr bwMode="auto">
          <a:xfrm>
            <a:off x="763587" y="4953000"/>
            <a:ext cx="37338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400"/>
              <a:t> </a:t>
            </a:r>
            <a:r>
              <a:rPr lang="zh-CN" altLang="en-US" sz="2400"/>
              <a:t>中央明纹的</a:t>
            </a:r>
            <a:r>
              <a:rPr lang="zh-CN" altLang="en-US" sz="2400">
                <a:solidFill>
                  <a:srgbClr val="0000CC"/>
                </a:solidFill>
              </a:rPr>
              <a:t>线宽度</a:t>
            </a:r>
            <a:r>
              <a:rPr lang="zh-CN" altLang="en-US" sz="2400"/>
              <a:t>： </a:t>
            </a:r>
          </a:p>
        </p:txBody>
      </p:sp>
      <p:graphicFrame>
        <p:nvGraphicFramePr>
          <p:cNvPr id="208902" name="Object 6"/>
          <p:cNvGraphicFramePr>
            <a:graphicFrameLocks noChangeAspect="1"/>
          </p:cNvGraphicFramePr>
          <p:nvPr/>
        </p:nvGraphicFramePr>
        <p:xfrm>
          <a:off x="3354387" y="1828800"/>
          <a:ext cx="1930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3164800" imgH="9448800" progId="">
                  <p:embed/>
                </p:oleObj>
              </mc:Choice>
              <mc:Fallback>
                <p:oleObj name="公式" r:id="rId2" imgW="23164800" imgH="9448800" progId="">
                  <p:embed/>
                  <p:pic>
                    <p:nvPicPr>
                      <p:cNvPr id="0" name="Picture 3" descr="image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4387" y="1828800"/>
                        <a:ext cx="19304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03" name="Object 7"/>
          <p:cNvGraphicFramePr>
            <a:graphicFrameLocks noChangeAspect="1"/>
          </p:cNvGraphicFramePr>
          <p:nvPr/>
        </p:nvGraphicFramePr>
        <p:xfrm>
          <a:off x="3354387" y="3657600"/>
          <a:ext cx="1854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2250400" imgH="9448800" progId="">
                  <p:embed/>
                </p:oleObj>
              </mc:Choice>
              <mc:Fallback>
                <p:oleObj name="公式" r:id="rId4" imgW="22250400" imgH="9448800" progId="">
                  <p:embed/>
                  <p:pic>
                    <p:nvPicPr>
                      <p:cNvPr id="0" name="Picture 2" descr="image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4387" y="3657600"/>
                        <a:ext cx="18542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04" name="Object 8"/>
          <p:cNvGraphicFramePr>
            <a:graphicFrameLocks noChangeAspect="1"/>
          </p:cNvGraphicFramePr>
          <p:nvPr/>
        </p:nvGraphicFramePr>
        <p:xfrm>
          <a:off x="3430587" y="5562600"/>
          <a:ext cx="23606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8346400" imgH="9448800" progId="">
                  <p:embed/>
                </p:oleObj>
              </mc:Choice>
              <mc:Fallback>
                <p:oleObj name="公式" r:id="rId6" imgW="28346400" imgH="9448800" progId="">
                  <p:embed/>
                  <p:pic>
                    <p:nvPicPr>
                      <p:cNvPr id="0" name="Picture 1" descr="image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0587" y="5562600"/>
                        <a:ext cx="2360613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5029200" y="2308412"/>
            <a:ext cx="1524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961965" y="2151530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4876800" y="4114800"/>
            <a:ext cx="228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881282" y="3957935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5486400" y="6019800"/>
            <a:ext cx="228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495365" y="5871883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</a:t>
            </a:r>
            <a:endParaRPr lang="zh-CN" altLang="en-US" sz="2400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4B2319E6-7451-A66E-CC5E-CED3D8A876C5}"/>
                  </a:ext>
                </a:extLst>
              </p14:cNvPr>
              <p14:cNvContentPartPr/>
              <p14:nvPr/>
            </p14:nvContentPartPr>
            <p14:xfrm>
              <a:off x="5481000" y="119259"/>
              <a:ext cx="28440" cy="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4B2319E6-7451-A66E-CC5E-CED3D8A876C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63000" y="11259"/>
                <a:ext cx="64080" cy="216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13.5 </a:t>
            </a:r>
            <a:r>
              <a:rPr lang="zh-CN" altLang="en-US"/>
              <a:t>单缝衍射</a:t>
            </a:r>
          </a:p>
        </p:txBody>
      </p:sp>
      <p:sp>
        <p:nvSpPr>
          <p:cNvPr id="5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3A440-BBB6-47EB-B6D7-17CF8E180241}" type="slidenum">
              <a:rPr lang="en-US" altLang="zh-CN"/>
              <a:pPr/>
              <a:t>17</a:t>
            </a:fld>
            <a:endParaRPr lang="en-US" altLang="zh-CN"/>
          </a:p>
        </p:txBody>
      </p:sp>
      <p:grpSp>
        <p:nvGrpSpPr>
          <p:cNvPr id="218115" name="Group 3"/>
          <p:cNvGrpSpPr>
            <a:grpSpLocks noChangeAspect="1"/>
          </p:cNvGrpSpPr>
          <p:nvPr/>
        </p:nvGrpSpPr>
        <p:grpSpPr bwMode="auto">
          <a:xfrm>
            <a:off x="2209800" y="2390063"/>
            <a:ext cx="4845050" cy="2536383"/>
            <a:chOff x="954" y="2031"/>
            <a:chExt cx="3809" cy="1994"/>
          </a:xfrm>
        </p:grpSpPr>
        <p:graphicFrame>
          <p:nvGraphicFramePr>
            <p:cNvPr id="218116" name="Object 4"/>
            <p:cNvGraphicFramePr>
              <a:graphicFrameLocks noChangeAspect="1"/>
            </p:cNvGraphicFramePr>
            <p:nvPr/>
          </p:nvGraphicFramePr>
          <p:xfrm>
            <a:off x="2197" y="2104"/>
            <a:ext cx="56" cy="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133600" imgH="3048000" progId="">
                    <p:embed/>
                  </p:oleObj>
                </mc:Choice>
                <mc:Fallback>
                  <p:oleObj name="Equation" r:id="rId2" imgW="2133600" imgH="3048000" progId="">
                    <p:embed/>
                    <p:pic>
                      <p:nvPicPr>
                        <p:cNvPr id="218116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7" y="2104"/>
                          <a:ext cx="56" cy="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8117" name="Line 5"/>
            <p:cNvSpPr>
              <a:spLocks noChangeAspect="1" noChangeShapeType="1"/>
            </p:cNvSpPr>
            <p:nvPr/>
          </p:nvSpPr>
          <p:spPr bwMode="auto">
            <a:xfrm>
              <a:off x="1350" y="2348"/>
              <a:ext cx="0" cy="38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118" name="Line 6"/>
            <p:cNvSpPr>
              <a:spLocks noChangeAspect="1" noChangeShapeType="1"/>
            </p:cNvSpPr>
            <p:nvPr/>
          </p:nvSpPr>
          <p:spPr bwMode="auto">
            <a:xfrm>
              <a:off x="1356" y="3310"/>
              <a:ext cx="0" cy="424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119" name="Oval 7"/>
            <p:cNvSpPr>
              <a:spLocks noChangeAspect="1" noChangeArrowheads="1"/>
            </p:cNvSpPr>
            <p:nvPr/>
          </p:nvSpPr>
          <p:spPr bwMode="auto">
            <a:xfrm>
              <a:off x="1559" y="2374"/>
              <a:ext cx="77" cy="122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50000">
                  <a:srgbClr val="0066FF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rgbClr val="0066FF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120" name="Line 8"/>
            <p:cNvSpPr>
              <a:spLocks noChangeAspect="1" noChangeShapeType="1"/>
            </p:cNvSpPr>
            <p:nvPr/>
          </p:nvSpPr>
          <p:spPr bwMode="auto">
            <a:xfrm flipV="1">
              <a:off x="1579" y="3022"/>
              <a:ext cx="1539" cy="5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121" name="Line 9"/>
            <p:cNvSpPr>
              <a:spLocks noChangeAspect="1" noChangeShapeType="1"/>
            </p:cNvSpPr>
            <p:nvPr/>
          </p:nvSpPr>
          <p:spPr bwMode="auto">
            <a:xfrm>
              <a:off x="3130" y="2145"/>
              <a:ext cx="0" cy="1714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122" name="Line 10"/>
            <p:cNvSpPr>
              <a:spLocks noChangeAspect="1" noChangeShapeType="1"/>
            </p:cNvSpPr>
            <p:nvPr/>
          </p:nvSpPr>
          <p:spPr bwMode="auto">
            <a:xfrm>
              <a:off x="1350" y="2728"/>
              <a:ext cx="0" cy="58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123" name="Rectangle 11"/>
            <p:cNvSpPr>
              <a:spLocks noChangeAspect="1" noChangeArrowheads="1"/>
            </p:cNvSpPr>
            <p:nvPr/>
          </p:nvSpPr>
          <p:spPr bwMode="auto">
            <a:xfrm>
              <a:off x="2925" y="2460"/>
              <a:ext cx="236" cy="38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>
                  <a:solidFill>
                    <a:srgbClr val="000066"/>
                  </a:solidFill>
                </a:rPr>
                <a:t> P</a:t>
              </a:r>
            </a:p>
          </p:txBody>
        </p:sp>
        <p:sp>
          <p:nvSpPr>
            <p:cNvPr id="218124" name="Line 12"/>
            <p:cNvSpPr>
              <a:spLocks noChangeAspect="1" noChangeShapeType="1"/>
            </p:cNvSpPr>
            <p:nvPr/>
          </p:nvSpPr>
          <p:spPr bwMode="auto">
            <a:xfrm>
              <a:off x="1598" y="3644"/>
              <a:ext cx="0" cy="253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125" name="Rectangle 13"/>
            <p:cNvSpPr>
              <a:spLocks noChangeAspect="1" noChangeArrowheads="1"/>
            </p:cNvSpPr>
            <p:nvPr/>
          </p:nvSpPr>
          <p:spPr bwMode="auto">
            <a:xfrm>
              <a:off x="2340" y="3642"/>
              <a:ext cx="291" cy="244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i="1" dirty="0">
                  <a:solidFill>
                    <a:srgbClr val="000066"/>
                  </a:solidFill>
                </a:rPr>
                <a:t>f</a:t>
              </a:r>
              <a:endParaRPr kumimoji="1" lang="en-US" altLang="zh-CN" sz="2400" dirty="0">
                <a:solidFill>
                  <a:srgbClr val="000066"/>
                </a:solidFill>
              </a:endParaRPr>
            </a:p>
          </p:txBody>
        </p:sp>
        <p:sp>
          <p:nvSpPr>
            <p:cNvPr id="218126" name="Rectangle 14"/>
            <p:cNvSpPr>
              <a:spLocks noChangeAspect="1" noChangeArrowheads="1"/>
            </p:cNvSpPr>
            <p:nvPr/>
          </p:nvSpPr>
          <p:spPr bwMode="auto">
            <a:xfrm>
              <a:off x="3111" y="2901"/>
              <a:ext cx="291" cy="37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>
                  <a:solidFill>
                    <a:srgbClr val="000066"/>
                  </a:solidFill>
                </a:rPr>
                <a:t> O</a:t>
              </a:r>
            </a:p>
          </p:txBody>
        </p:sp>
        <p:sp>
          <p:nvSpPr>
            <p:cNvPr id="218127" name="Line 15"/>
            <p:cNvSpPr>
              <a:spLocks noChangeAspect="1" noChangeShapeType="1"/>
            </p:cNvSpPr>
            <p:nvPr/>
          </p:nvSpPr>
          <p:spPr bwMode="auto">
            <a:xfrm>
              <a:off x="954" y="3319"/>
              <a:ext cx="388" cy="0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128" name="Line 16"/>
            <p:cNvSpPr>
              <a:spLocks noChangeAspect="1" noChangeShapeType="1"/>
            </p:cNvSpPr>
            <p:nvPr/>
          </p:nvSpPr>
          <p:spPr bwMode="auto">
            <a:xfrm>
              <a:off x="962" y="2728"/>
              <a:ext cx="388" cy="0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129" name="Line 17"/>
            <p:cNvSpPr>
              <a:spLocks noChangeAspect="1" noChangeShapeType="1"/>
            </p:cNvSpPr>
            <p:nvPr/>
          </p:nvSpPr>
          <p:spPr bwMode="auto">
            <a:xfrm rot="10800000" flipH="1">
              <a:off x="1587" y="2659"/>
              <a:ext cx="1565" cy="361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prstDash val="dash"/>
              <a:round/>
              <a:headEnd type="oval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130" name="Arc 18"/>
            <p:cNvSpPr>
              <a:spLocks noChangeAspect="1"/>
            </p:cNvSpPr>
            <p:nvPr/>
          </p:nvSpPr>
          <p:spPr bwMode="auto">
            <a:xfrm>
              <a:off x="2247" y="2869"/>
              <a:ext cx="85" cy="17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 type="stealth"/>
              <a:tailEnd type="stealth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131" name="Text Box 19"/>
            <p:cNvSpPr txBox="1">
              <a:spLocks noChangeAspect="1" noChangeArrowheads="1"/>
            </p:cNvSpPr>
            <p:nvPr/>
          </p:nvSpPr>
          <p:spPr bwMode="auto">
            <a:xfrm>
              <a:off x="2918" y="2643"/>
              <a:ext cx="291" cy="36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 dirty="0">
                  <a:solidFill>
                    <a:srgbClr val="000066"/>
                  </a:solidFill>
                </a:rPr>
                <a:t>x</a:t>
              </a:r>
            </a:p>
          </p:txBody>
        </p:sp>
        <p:sp>
          <p:nvSpPr>
            <p:cNvPr id="218132" name="Text Box 20"/>
            <p:cNvSpPr txBox="1">
              <a:spLocks noChangeAspect="1" noChangeArrowheads="1"/>
            </p:cNvSpPr>
            <p:nvPr/>
          </p:nvSpPr>
          <p:spPr bwMode="auto">
            <a:xfrm>
              <a:off x="1338" y="2810"/>
              <a:ext cx="389" cy="36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66"/>
                  </a:solidFill>
                </a:rPr>
                <a:t>C</a:t>
              </a:r>
            </a:p>
          </p:txBody>
        </p:sp>
        <p:sp>
          <p:nvSpPr>
            <p:cNvPr id="218133" name="Text Box 21"/>
            <p:cNvSpPr txBox="1">
              <a:spLocks noChangeAspect="1" noChangeArrowheads="1"/>
            </p:cNvSpPr>
            <p:nvPr/>
          </p:nvSpPr>
          <p:spPr bwMode="auto">
            <a:xfrm>
              <a:off x="2341" y="2689"/>
              <a:ext cx="290" cy="36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 dirty="0">
                  <a:solidFill>
                    <a:srgbClr val="000066"/>
                  </a:solidFill>
                  <a:sym typeface="Symbol" panose="05050102010706020507" pitchFamily="18" charset="2"/>
                </a:rPr>
                <a:t></a:t>
              </a:r>
            </a:p>
          </p:txBody>
        </p:sp>
        <p:grpSp>
          <p:nvGrpSpPr>
            <p:cNvPr id="218135" name="Group 23"/>
            <p:cNvGrpSpPr>
              <a:grpSpLocks noChangeAspect="1"/>
            </p:cNvGrpSpPr>
            <p:nvPr/>
          </p:nvGrpSpPr>
          <p:grpSpPr bwMode="auto">
            <a:xfrm>
              <a:off x="3675" y="2031"/>
              <a:ext cx="1088" cy="1994"/>
              <a:chOff x="3024" y="101"/>
              <a:chExt cx="1056" cy="2310"/>
            </a:xfrm>
          </p:grpSpPr>
          <p:grpSp>
            <p:nvGrpSpPr>
              <p:cNvPr id="218136" name="Group 24"/>
              <p:cNvGrpSpPr>
                <a:grpSpLocks noChangeAspect="1"/>
              </p:cNvGrpSpPr>
              <p:nvPr/>
            </p:nvGrpSpPr>
            <p:grpSpPr bwMode="auto">
              <a:xfrm>
                <a:off x="3024" y="399"/>
                <a:ext cx="1056" cy="1688"/>
                <a:chOff x="4032" y="2408"/>
                <a:chExt cx="1056" cy="1636"/>
              </a:xfrm>
            </p:grpSpPr>
            <p:sp>
              <p:nvSpPr>
                <p:cNvPr id="218137" name="Rectangle 25"/>
                <p:cNvSpPr>
                  <a:spLocks noChangeArrowheads="1"/>
                </p:cNvSpPr>
                <p:nvPr/>
              </p:nvSpPr>
              <p:spPr bwMode="auto">
                <a:xfrm>
                  <a:off x="4032" y="2834"/>
                  <a:ext cx="1056" cy="779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00">
                        <a:gamma/>
                        <a:shade val="0"/>
                        <a:invGamma/>
                      </a:srgbClr>
                    </a:gs>
                    <a:gs pos="50000">
                      <a:srgbClr val="FF0000"/>
                    </a:gs>
                    <a:gs pos="100000">
                      <a:srgbClr val="FF0000">
                        <a:gamma/>
                        <a:shade val="0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8138" name="Rectangle 26"/>
                <p:cNvSpPr>
                  <a:spLocks noChangeAspect="1" noChangeArrowheads="1"/>
                </p:cNvSpPr>
                <p:nvPr/>
              </p:nvSpPr>
              <p:spPr bwMode="auto">
                <a:xfrm>
                  <a:off x="4032" y="3612"/>
                  <a:ext cx="1056" cy="432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00">
                        <a:gamma/>
                        <a:shade val="0"/>
                        <a:invGamma/>
                      </a:srgbClr>
                    </a:gs>
                    <a:gs pos="50000">
                      <a:srgbClr val="FF0000"/>
                    </a:gs>
                    <a:gs pos="100000">
                      <a:srgbClr val="FF0000">
                        <a:gamma/>
                        <a:shade val="0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8139" name="Rectangle 27"/>
                <p:cNvSpPr>
                  <a:spLocks noChangeAspect="1" noChangeArrowheads="1"/>
                </p:cNvSpPr>
                <p:nvPr/>
              </p:nvSpPr>
              <p:spPr bwMode="auto">
                <a:xfrm>
                  <a:off x="4032" y="2408"/>
                  <a:ext cx="1056" cy="432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00">
                        <a:gamma/>
                        <a:shade val="0"/>
                        <a:invGamma/>
                      </a:srgbClr>
                    </a:gs>
                    <a:gs pos="50000">
                      <a:srgbClr val="FF0000"/>
                    </a:gs>
                    <a:gs pos="100000">
                      <a:srgbClr val="FF0000">
                        <a:gamma/>
                        <a:shade val="0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18140" name="Rectangle 28"/>
              <p:cNvSpPr>
                <a:spLocks noChangeAspect="1" noChangeArrowheads="1"/>
              </p:cNvSpPr>
              <p:nvPr/>
            </p:nvSpPr>
            <p:spPr bwMode="auto">
              <a:xfrm>
                <a:off x="3024" y="2085"/>
                <a:ext cx="1056" cy="326"/>
              </a:xfrm>
              <a:prstGeom prst="rect">
                <a:avLst/>
              </a:prstGeom>
              <a:gradFill rotWithShape="0">
                <a:gsLst>
                  <a:gs pos="0">
                    <a:srgbClr val="FF0000">
                      <a:gamma/>
                      <a:shade val="0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0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8141" name="Rectangle 29"/>
              <p:cNvSpPr>
                <a:spLocks noChangeAspect="1" noChangeArrowheads="1"/>
              </p:cNvSpPr>
              <p:nvPr/>
            </p:nvSpPr>
            <p:spPr bwMode="auto">
              <a:xfrm>
                <a:off x="3024" y="101"/>
                <a:ext cx="1056" cy="297"/>
              </a:xfrm>
              <a:prstGeom prst="rect">
                <a:avLst/>
              </a:prstGeom>
              <a:gradFill rotWithShape="0">
                <a:gsLst>
                  <a:gs pos="0">
                    <a:srgbClr val="FF0000">
                      <a:gamma/>
                      <a:shade val="0"/>
                      <a:invGamma/>
                    </a:srgbClr>
                  </a:gs>
                  <a:gs pos="50000">
                    <a:srgbClr val="FF0000"/>
                  </a:gs>
                  <a:gs pos="100000">
                    <a:srgbClr val="FF0000">
                      <a:gamma/>
                      <a:shade val="0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18143" name="Line 31"/>
            <p:cNvSpPr>
              <a:spLocks noChangeAspect="1" noChangeShapeType="1"/>
            </p:cNvSpPr>
            <p:nvPr/>
          </p:nvSpPr>
          <p:spPr bwMode="auto">
            <a:xfrm>
              <a:off x="973" y="3025"/>
              <a:ext cx="388" cy="0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18144" name="Group 32"/>
            <p:cNvGrpSpPr>
              <a:grpSpLocks noChangeAspect="1"/>
            </p:cNvGrpSpPr>
            <p:nvPr/>
          </p:nvGrpSpPr>
          <p:grpSpPr bwMode="auto">
            <a:xfrm flipH="1">
              <a:off x="3125" y="2296"/>
              <a:ext cx="504" cy="1452"/>
              <a:chOff x="2976" y="2400"/>
              <a:chExt cx="504" cy="1584"/>
            </a:xfrm>
          </p:grpSpPr>
          <p:sp>
            <p:nvSpPr>
              <p:cNvPr id="218145" name="Freeform 33"/>
              <p:cNvSpPr>
                <a:spLocks noChangeAspect="1"/>
              </p:cNvSpPr>
              <p:nvPr/>
            </p:nvSpPr>
            <p:spPr bwMode="auto">
              <a:xfrm>
                <a:off x="2976" y="2400"/>
                <a:ext cx="504" cy="816"/>
              </a:xfrm>
              <a:custGeom>
                <a:avLst/>
                <a:gdLst/>
                <a:ahLst/>
                <a:cxnLst>
                  <a:cxn ang="0">
                    <a:pos x="0" y="816"/>
                  </a:cxn>
                  <a:cxn ang="0">
                    <a:pos x="48" y="720"/>
                  </a:cxn>
                  <a:cxn ang="0">
                    <a:pos x="288" y="576"/>
                  </a:cxn>
                  <a:cxn ang="0">
                    <a:pos x="480" y="432"/>
                  </a:cxn>
                  <a:cxn ang="0">
                    <a:pos x="432" y="336"/>
                  </a:cxn>
                  <a:cxn ang="0">
                    <a:pos x="336" y="240"/>
                  </a:cxn>
                  <a:cxn ang="0">
                    <a:pos x="336" y="144"/>
                  </a:cxn>
                  <a:cxn ang="0">
                    <a:pos x="480" y="0"/>
                  </a:cxn>
                </a:cxnLst>
                <a:rect l="0" t="0" r="r" b="b"/>
                <a:pathLst>
                  <a:path w="504" h="816">
                    <a:moveTo>
                      <a:pt x="0" y="816"/>
                    </a:moveTo>
                    <a:cubicBezTo>
                      <a:pt x="0" y="788"/>
                      <a:pt x="0" y="760"/>
                      <a:pt x="48" y="720"/>
                    </a:cubicBezTo>
                    <a:cubicBezTo>
                      <a:pt x="96" y="680"/>
                      <a:pt x="216" y="624"/>
                      <a:pt x="288" y="576"/>
                    </a:cubicBezTo>
                    <a:cubicBezTo>
                      <a:pt x="360" y="528"/>
                      <a:pt x="456" y="472"/>
                      <a:pt x="480" y="432"/>
                    </a:cubicBezTo>
                    <a:cubicBezTo>
                      <a:pt x="504" y="392"/>
                      <a:pt x="456" y="368"/>
                      <a:pt x="432" y="336"/>
                    </a:cubicBezTo>
                    <a:cubicBezTo>
                      <a:pt x="408" y="304"/>
                      <a:pt x="352" y="272"/>
                      <a:pt x="336" y="240"/>
                    </a:cubicBezTo>
                    <a:cubicBezTo>
                      <a:pt x="320" y="208"/>
                      <a:pt x="312" y="184"/>
                      <a:pt x="336" y="144"/>
                    </a:cubicBezTo>
                    <a:cubicBezTo>
                      <a:pt x="360" y="104"/>
                      <a:pt x="456" y="32"/>
                      <a:pt x="480" y="0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8146" name="Freeform 34"/>
              <p:cNvSpPr>
                <a:spLocks noChangeAspect="1"/>
              </p:cNvSpPr>
              <p:nvPr/>
            </p:nvSpPr>
            <p:spPr bwMode="auto">
              <a:xfrm flipV="1">
                <a:off x="2976" y="3168"/>
                <a:ext cx="504" cy="816"/>
              </a:xfrm>
              <a:custGeom>
                <a:avLst/>
                <a:gdLst/>
                <a:ahLst/>
                <a:cxnLst>
                  <a:cxn ang="0">
                    <a:pos x="0" y="816"/>
                  </a:cxn>
                  <a:cxn ang="0">
                    <a:pos x="48" y="720"/>
                  </a:cxn>
                  <a:cxn ang="0">
                    <a:pos x="288" y="576"/>
                  </a:cxn>
                  <a:cxn ang="0">
                    <a:pos x="480" y="432"/>
                  </a:cxn>
                  <a:cxn ang="0">
                    <a:pos x="432" y="336"/>
                  </a:cxn>
                  <a:cxn ang="0">
                    <a:pos x="336" y="240"/>
                  </a:cxn>
                  <a:cxn ang="0">
                    <a:pos x="336" y="144"/>
                  </a:cxn>
                  <a:cxn ang="0">
                    <a:pos x="480" y="0"/>
                  </a:cxn>
                </a:cxnLst>
                <a:rect l="0" t="0" r="r" b="b"/>
                <a:pathLst>
                  <a:path w="504" h="816">
                    <a:moveTo>
                      <a:pt x="0" y="816"/>
                    </a:moveTo>
                    <a:cubicBezTo>
                      <a:pt x="0" y="788"/>
                      <a:pt x="0" y="760"/>
                      <a:pt x="48" y="720"/>
                    </a:cubicBezTo>
                    <a:cubicBezTo>
                      <a:pt x="96" y="680"/>
                      <a:pt x="216" y="624"/>
                      <a:pt x="288" y="576"/>
                    </a:cubicBezTo>
                    <a:cubicBezTo>
                      <a:pt x="360" y="528"/>
                      <a:pt x="456" y="472"/>
                      <a:pt x="480" y="432"/>
                    </a:cubicBezTo>
                    <a:cubicBezTo>
                      <a:pt x="504" y="392"/>
                      <a:pt x="456" y="368"/>
                      <a:pt x="432" y="336"/>
                    </a:cubicBezTo>
                    <a:cubicBezTo>
                      <a:pt x="408" y="304"/>
                      <a:pt x="352" y="272"/>
                      <a:pt x="336" y="240"/>
                    </a:cubicBezTo>
                    <a:cubicBezTo>
                      <a:pt x="320" y="208"/>
                      <a:pt x="312" y="184"/>
                      <a:pt x="336" y="144"/>
                    </a:cubicBezTo>
                    <a:cubicBezTo>
                      <a:pt x="360" y="104"/>
                      <a:pt x="456" y="32"/>
                      <a:pt x="480" y="0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18147" name="Line 35"/>
            <p:cNvSpPr>
              <a:spLocks noChangeAspect="1" noChangeShapeType="1"/>
            </p:cNvSpPr>
            <p:nvPr/>
          </p:nvSpPr>
          <p:spPr bwMode="auto">
            <a:xfrm>
              <a:off x="2495" y="3778"/>
              <a:ext cx="635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148" name="Line 36"/>
            <p:cNvSpPr>
              <a:spLocks noChangeAspect="1" noChangeShapeType="1"/>
            </p:cNvSpPr>
            <p:nvPr/>
          </p:nvSpPr>
          <p:spPr bwMode="auto">
            <a:xfrm flipH="1">
              <a:off x="1588" y="3778"/>
              <a:ext cx="635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18181" name="Object 69"/>
          <p:cNvGraphicFramePr>
            <a:graphicFrameLocks noChangeAspect="1"/>
          </p:cNvGraphicFramePr>
          <p:nvPr/>
        </p:nvGraphicFramePr>
        <p:xfrm>
          <a:off x="1295400" y="1680369"/>
          <a:ext cx="993775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5849600" imgH="4876800" progId="">
                  <p:embed/>
                </p:oleObj>
              </mc:Choice>
              <mc:Fallback>
                <p:oleObj name="公式" r:id="rId4" imgW="15849600" imgH="4876800" progId="">
                  <p:embed/>
                  <p:pic>
                    <p:nvPicPr>
                      <p:cNvPr id="218181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680369"/>
                        <a:ext cx="993775" cy="306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182" name="Text Box 70"/>
          <p:cNvSpPr txBox="1">
            <a:spLocks noChangeArrowheads="1"/>
          </p:cNvSpPr>
          <p:nvPr/>
        </p:nvSpPr>
        <p:spPr bwMode="auto">
          <a:xfrm>
            <a:off x="5486400" y="1219200"/>
            <a:ext cx="20574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i="1">
                <a:cs typeface="Times New Roman" panose="02020603050405020304" pitchFamily="18" charset="0"/>
              </a:rPr>
              <a:t>k</a:t>
            </a:r>
            <a:r>
              <a:rPr lang="zh-CN" altLang="en-US" sz="2000">
                <a:cs typeface="Times New Roman" panose="02020603050405020304" pitchFamily="18" charset="0"/>
              </a:rPr>
              <a:t>级暗纹</a:t>
            </a:r>
          </a:p>
        </p:txBody>
      </p:sp>
      <p:sp>
        <p:nvSpPr>
          <p:cNvPr id="218183" name="Text Box 71"/>
          <p:cNvSpPr txBox="1">
            <a:spLocks noChangeArrowheads="1"/>
          </p:cNvSpPr>
          <p:nvPr/>
        </p:nvSpPr>
        <p:spPr bwMode="auto">
          <a:xfrm>
            <a:off x="5486400" y="1612679"/>
            <a:ext cx="30480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cs typeface="Times New Roman" panose="02020603050405020304" pitchFamily="18" charset="0"/>
              </a:rPr>
              <a:t>零级明纹（中央</a:t>
            </a:r>
            <a:r>
              <a:rPr lang="zh-CN" altLang="en-US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明纹</a:t>
            </a:r>
            <a:r>
              <a:rPr lang="zh-CN" altLang="en-US" sz="2000" dirty="0"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218185" name="Text Box 73"/>
          <p:cNvSpPr txBox="1">
            <a:spLocks noChangeArrowheads="1"/>
          </p:cNvSpPr>
          <p:nvPr/>
        </p:nvSpPr>
        <p:spPr bwMode="auto">
          <a:xfrm>
            <a:off x="5486400" y="2006157"/>
            <a:ext cx="1828800" cy="42633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i="1" dirty="0">
                <a:cs typeface="Times New Roman" panose="02020603050405020304" pitchFamily="18" charset="0"/>
              </a:rPr>
              <a:t>k</a:t>
            </a:r>
            <a:r>
              <a:rPr lang="zh-CN" altLang="en-US" sz="2000" dirty="0">
                <a:cs typeface="Times New Roman" panose="02020603050405020304" pitchFamily="18" charset="0"/>
              </a:rPr>
              <a:t>级</a:t>
            </a:r>
            <a:r>
              <a:rPr lang="zh-CN" altLang="en-US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明纹</a:t>
            </a:r>
          </a:p>
        </p:txBody>
      </p:sp>
      <p:graphicFrame>
        <p:nvGraphicFramePr>
          <p:cNvPr id="218186" name="Object 74"/>
          <p:cNvGraphicFramePr>
            <a:graphicFrameLocks noChangeAspect="1"/>
          </p:cNvGraphicFramePr>
          <p:nvPr/>
        </p:nvGraphicFramePr>
        <p:xfrm>
          <a:off x="1295400" y="1152525"/>
          <a:ext cx="342582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54864000" imgH="9448800" progId="">
                  <p:embed/>
                </p:oleObj>
              </mc:Choice>
              <mc:Fallback>
                <p:oleObj name="公式" r:id="rId6" imgW="54864000" imgH="9448800" progId="">
                  <p:embed/>
                  <p:pic>
                    <p:nvPicPr>
                      <p:cNvPr id="218186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152525"/>
                        <a:ext cx="3425825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87" name="Object 75"/>
          <p:cNvGraphicFramePr>
            <a:graphicFrameLocks noChangeAspect="1"/>
          </p:cNvGraphicFramePr>
          <p:nvPr/>
        </p:nvGraphicFramePr>
        <p:xfrm>
          <a:off x="1295400" y="1924050"/>
          <a:ext cx="323532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51816000" imgH="9448800" progId="">
                  <p:embed/>
                </p:oleObj>
              </mc:Choice>
              <mc:Fallback>
                <p:oleObj name="公式" r:id="rId8" imgW="51816000" imgH="9448800" progId="">
                  <p:embed/>
                  <p:pic>
                    <p:nvPicPr>
                      <p:cNvPr id="218187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924050"/>
                        <a:ext cx="3235325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88" name="Object 76"/>
          <p:cNvGraphicFramePr>
            <a:graphicFrameLocks noChangeAspect="1"/>
          </p:cNvGraphicFramePr>
          <p:nvPr/>
        </p:nvGraphicFramePr>
        <p:xfrm>
          <a:off x="1295400" y="4800600"/>
          <a:ext cx="4167188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66751200" imgH="9448800" progId="">
                  <p:embed/>
                </p:oleObj>
              </mc:Choice>
              <mc:Fallback>
                <p:oleObj name="公式" r:id="rId10" imgW="66751200" imgH="9448800" progId="">
                  <p:embed/>
                  <p:pic>
                    <p:nvPicPr>
                      <p:cNvPr id="218188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800600"/>
                        <a:ext cx="4167188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89" name="Object 77"/>
          <p:cNvGraphicFramePr>
            <a:graphicFrameLocks noChangeAspect="1"/>
          </p:cNvGraphicFramePr>
          <p:nvPr/>
        </p:nvGraphicFramePr>
        <p:xfrm>
          <a:off x="1295400" y="5437981"/>
          <a:ext cx="2274888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36271200" imgH="4876800" progId="">
                  <p:embed/>
                </p:oleObj>
              </mc:Choice>
              <mc:Fallback>
                <p:oleObj name="公式" r:id="rId12" imgW="36271200" imgH="4876800" progId="">
                  <p:embed/>
                  <p:pic>
                    <p:nvPicPr>
                      <p:cNvPr id="218189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37981"/>
                        <a:ext cx="2274888" cy="306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90" name="Object 78"/>
          <p:cNvGraphicFramePr>
            <a:graphicFrameLocks noChangeAspect="1"/>
          </p:cNvGraphicFramePr>
          <p:nvPr/>
        </p:nvGraphicFramePr>
        <p:xfrm>
          <a:off x="1295400" y="5791200"/>
          <a:ext cx="479742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76809600" imgH="9448800" progId="">
                  <p:embed/>
                </p:oleObj>
              </mc:Choice>
              <mc:Fallback>
                <p:oleObj name="公式" r:id="rId14" imgW="76809600" imgH="9448800" progId="">
                  <p:embed/>
                  <p:pic>
                    <p:nvPicPr>
                      <p:cNvPr id="21819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791200"/>
                        <a:ext cx="4797425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191" name="Text Box 79"/>
          <p:cNvSpPr txBox="1">
            <a:spLocks noChangeArrowheads="1"/>
          </p:cNvSpPr>
          <p:nvPr/>
        </p:nvSpPr>
        <p:spPr bwMode="auto">
          <a:xfrm>
            <a:off x="6248400" y="4867275"/>
            <a:ext cx="1800225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i="1" dirty="0">
                <a:cs typeface="Times New Roman" panose="02020603050405020304" pitchFamily="18" charset="0"/>
              </a:rPr>
              <a:t>k</a:t>
            </a:r>
            <a:r>
              <a:rPr lang="zh-CN" altLang="en-US" sz="2000" dirty="0">
                <a:cs typeface="Times New Roman" panose="02020603050405020304" pitchFamily="18" charset="0"/>
              </a:rPr>
              <a:t>级暗纹</a:t>
            </a:r>
          </a:p>
        </p:txBody>
      </p:sp>
      <p:sp>
        <p:nvSpPr>
          <p:cNvPr id="218192" name="Text Box 80"/>
          <p:cNvSpPr txBox="1">
            <a:spLocks noChangeArrowheads="1"/>
          </p:cNvSpPr>
          <p:nvPr/>
        </p:nvSpPr>
        <p:spPr bwMode="auto">
          <a:xfrm>
            <a:off x="6248400" y="5378007"/>
            <a:ext cx="2667000" cy="42633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cs typeface="Times New Roman" panose="02020603050405020304" pitchFamily="18" charset="0"/>
              </a:rPr>
              <a:t>零级明纹（中央</a:t>
            </a:r>
            <a:r>
              <a:rPr lang="zh-CN" altLang="en-US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明纹</a:t>
            </a:r>
            <a:r>
              <a:rPr lang="zh-CN" altLang="en-US" sz="2000" dirty="0"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218193" name="Text Box 81"/>
          <p:cNvSpPr txBox="1">
            <a:spLocks noChangeArrowheads="1"/>
          </p:cNvSpPr>
          <p:nvPr/>
        </p:nvSpPr>
        <p:spPr bwMode="auto">
          <a:xfrm>
            <a:off x="6248400" y="5873307"/>
            <a:ext cx="1600200" cy="42633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i="1" dirty="0">
                <a:cs typeface="Times New Roman" panose="02020603050405020304" pitchFamily="18" charset="0"/>
              </a:rPr>
              <a:t>k</a:t>
            </a:r>
            <a:r>
              <a:rPr lang="zh-CN" altLang="en-US" sz="2000" dirty="0">
                <a:cs typeface="Times New Roman" panose="02020603050405020304" pitchFamily="18" charset="0"/>
              </a:rPr>
              <a:t>级</a:t>
            </a:r>
            <a:r>
              <a:rPr lang="zh-CN" altLang="en-US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明纹</a:t>
            </a:r>
          </a:p>
        </p:txBody>
      </p:sp>
    </p:spTree>
    <p:extLst>
      <p:ext uri="{BB962C8B-B14F-4D97-AF65-F5344CB8AC3E}">
        <p14:creationId xmlns:p14="http://schemas.microsoft.com/office/powerpoint/2010/main" val="101653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91" grpId="0"/>
      <p:bldP spid="218192" grpId="0"/>
      <p:bldP spid="21819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13.5 </a:t>
            </a:r>
            <a:r>
              <a:rPr lang="zh-CN" altLang="en-US"/>
              <a:t>单缝衍射</a:t>
            </a:r>
          </a:p>
        </p:txBody>
      </p:sp>
      <p:sp>
        <p:nvSpPr>
          <p:cNvPr id="1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1B461-77FA-4D81-93D0-64A0A56DA5AB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209923" name="Text Box 3"/>
          <p:cNvSpPr txBox="1">
            <a:spLocks noChangeArrowheads="1"/>
          </p:cNvSpPr>
          <p:nvPr/>
        </p:nvSpPr>
        <p:spPr bwMode="auto">
          <a:xfrm>
            <a:off x="685800" y="1295400"/>
            <a:ext cx="5895975" cy="53022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cs typeface="Times New Roman" panose="02020603050405020304" pitchFamily="18" charset="0"/>
              </a:rPr>
              <a:t>不同缝宽的单缝衍射条纹的比较</a:t>
            </a:r>
          </a:p>
        </p:txBody>
      </p:sp>
      <p:grpSp>
        <p:nvGrpSpPr>
          <p:cNvPr id="209924" name="Group 4"/>
          <p:cNvGrpSpPr/>
          <p:nvPr/>
        </p:nvGrpSpPr>
        <p:grpSpPr bwMode="auto">
          <a:xfrm>
            <a:off x="685800" y="1930400"/>
            <a:ext cx="7315200" cy="927100"/>
            <a:chOff x="480" y="1104"/>
            <a:chExt cx="4608" cy="584"/>
          </a:xfrm>
        </p:grpSpPr>
        <p:pic>
          <p:nvPicPr>
            <p:cNvPr id="209925" name="Picture 5" descr="单缝衍射-1"/>
            <p:cNvPicPr>
              <a:picLocks noChangeAspect="1" noChangeArrowheads="1"/>
            </p:cNvPicPr>
            <p:nvPr/>
          </p:nvPicPr>
          <p:blipFill>
            <a:blip r:embed="rId2" cstate="print"/>
            <a:srcRect l="1334"/>
            <a:stretch>
              <a:fillRect/>
            </a:stretch>
          </p:blipFill>
          <p:spPr bwMode="auto">
            <a:xfrm>
              <a:off x="480" y="1104"/>
              <a:ext cx="3601" cy="5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09926" name="Text Box 6"/>
            <p:cNvSpPr txBox="1">
              <a:spLocks noChangeArrowheads="1"/>
            </p:cNvSpPr>
            <p:nvPr/>
          </p:nvSpPr>
          <p:spPr bwMode="auto">
            <a:xfrm>
              <a:off x="4176" y="1200"/>
              <a:ext cx="912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800"/>
                <a:t>0.16 mm</a:t>
              </a:r>
            </a:p>
          </p:txBody>
        </p:sp>
      </p:grpSp>
      <p:grpSp>
        <p:nvGrpSpPr>
          <p:cNvPr id="209927" name="Group 7"/>
          <p:cNvGrpSpPr/>
          <p:nvPr/>
        </p:nvGrpSpPr>
        <p:grpSpPr bwMode="auto">
          <a:xfrm>
            <a:off x="685800" y="3205163"/>
            <a:ext cx="7315200" cy="520700"/>
            <a:chOff x="480" y="1872"/>
            <a:chExt cx="4608" cy="328"/>
          </a:xfrm>
        </p:grpSpPr>
        <p:pic>
          <p:nvPicPr>
            <p:cNvPr id="209928" name="Picture 8" descr="单缝衍射-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0" y="1872"/>
              <a:ext cx="3601" cy="328"/>
            </a:xfrm>
            <a:prstGeom prst="rect">
              <a:avLst/>
            </a:prstGeom>
            <a:noFill/>
          </p:spPr>
        </p:pic>
        <p:sp>
          <p:nvSpPr>
            <p:cNvPr id="209929" name="Text Box 9"/>
            <p:cNvSpPr txBox="1">
              <a:spLocks noChangeArrowheads="1"/>
            </p:cNvSpPr>
            <p:nvPr/>
          </p:nvSpPr>
          <p:spPr bwMode="auto">
            <a:xfrm>
              <a:off x="4176" y="1872"/>
              <a:ext cx="912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800"/>
                <a:t>0.08 mm</a:t>
              </a:r>
            </a:p>
          </p:txBody>
        </p:sp>
      </p:grpSp>
      <p:grpSp>
        <p:nvGrpSpPr>
          <p:cNvPr id="209930" name="Group 10"/>
          <p:cNvGrpSpPr/>
          <p:nvPr/>
        </p:nvGrpSpPr>
        <p:grpSpPr bwMode="auto">
          <a:xfrm>
            <a:off x="685800" y="4098925"/>
            <a:ext cx="7315200" cy="673100"/>
            <a:chOff x="480" y="2352"/>
            <a:chExt cx="4608" cy="424"/>
          </a:xfrm>
        </p:grpSpPr>
        <p:pic>
          <p:nvPicPr>
            <p:cNvPr id="209931" name="Picture 11" descr="单缝衍射-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0" y="2352"/>
              <a:ext cx="3601" cy="424"/>
            </a:xfrm>
            <a:prstGeom prst="rect">
              <a:avLst/>
            </a:prstGeom>
            <a:noFill/>
          </p:spPr>
        </p:pic>
        <p:sp>
          <p:nvSpPr>
            <p:cNvPr id="209932" name="Text Box 12"/>
            <p:cNvSpPr txBox="1">
              <a:spLocks noChangeArrowheads="1"/>
            </p:cNvSpPr>
            <p:nvPr/>
          </p:nvSpPr>
          <p:spPr bwMode="auto">
            <a:xfrm>
              <a:off x="4176" y="2400"/>
              <a:ext cx="912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800"/>
                <a:t>0.04 mm</a:t>
              </a:r>
            </a:p>
          </p:txBody>
        </p:sp>
      </p:grpSp>
      <p:grpSp>
        <p:nvGrpSpPr>
          <p:cNvPr id="209933" name="Group 13"/>
          <p:cNvGrpSpPr/>
          <p:nvPr/>
        </p:nvGrpSpPr>
        <p:grpSpPr bwMode="auto">
          <a:xfrm>
            <a:off x="685800" y="5194300"/>
            <a:ext cx="7315200" cy="749300"/>
            <a:chOff x="480" y="2928"/>
            <a:chExt cx="4608" cy="472"/>
          </a:xfrm>
        </p:grpSpPr>
        <p:pic>
          <p:nvPicPr>
            <p:cNvPr id="209934" name="Picture 14" descr="单缝衍射-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80" y="2928"/>
              <a:ext cx="3601" cy="472"/>
            </a:xfrm>
            <a:prstGeom prst="rect">
              <a:avLst/>
            </a:prstGeom>
            <a:noFill/>
          </p:spPr>
        </p:pic>
        <p:sp>
          <p:nvSpPr>
            <p:cNvPr id="209935" name="Text Box 15"/>
            <p:cNvSpPr txBox="1">
              <a:spLocks noChangeArrowheads="1"/>
            </p:cNvSpPr>
            <p:nvPr/>
          </p:nvSpPr>
          <p:spPr bwMode="auto">
            <a:xfrm>
              <a:off x="4176" y="2976"/>
              <a:ext cx="912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800"/>
                <a:t>0.02 mm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9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09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09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09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762000" y="852488"/>
            <a:ext cx="7772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  <a:buBlip>
                <a:blip r:embed="rId3"/>
              </a:buBlip>
            </a:pPr>
            <a:r>
              <a:rPr lang="zh-SG" altLang="zh-CN" b="1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zh-SG" b="1">
                <a:latin typeface="楷体_GB2312" pitchFamily="1" charset="-122"/>
                <a:ea typeface="楷体_GB2312" pitchFamily="1" charset="-122"/>
              </a:rPr>
              <a:t>单缝宽度变化，中央明纹宽度如何变化？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r:id="rId1" imgW="6706536" imgH="4877481"/>
        </mc:Choice>
        <mc:Fallback>
          <p:control r:id="rId1" imgW="6706536" imgH="4877481">
            <p:pic>
              <p:nvPicPr>
                <p:cNvPr id="2" name="ShockwaveFlash1"/>
                <p:cNvPicPr preferRelativeResize="0">
                  <a:picLocks noChangeAspect="1"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19200" y="1524000"/>
                  <a:ext cx="6705600" cy="4876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876722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13.4 </a:t>
            </a:r>
            <a:r>
              <a:rPr lang="zh-CN" altLang="en-US"/>
              <a:t>光的衍射现象</a:t>
            </a:r>
          </a:p>
        </p:txBody>
      </p:sp>
      <p:sp>
        <p:nvSpPr>
          <p:cNvPr id="6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B508-AE97-4B41-AD6B-6EE96AF914BE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528638" y="1219200"/>
            <a:ext cx="8081962" cy="82232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400"/>
              <a:t> </a:t>
            </a:r>
            <a:r>
              <a:rPr lang="zh-CN" altLang="en-US" sz="2400">
                <a:solidFill>
                  <a:srgbClr val="0000CC"/>
                </a:solidFill>
              </a:rPr>
              <a:t>菲涅耳衍射</a:t>
            </a:r>
            <a:r>
              <a:rPr lang="zh-CN" altLang="en-US" sz="2400"/>
              <a:t>：光源或光屏相对于障碍物（小孔、狭缝或其他遮挡物）在有限远处所形成的衍射现象。 </a:t>
            </a:r>
          </a:p>
        </p:txBody>
      </p:sp>
      <p:sp>
        <p:nvSpPr>
          <p:cNvPr id="186373" name="Text Box 5"/>
          <p:cNvSpPr txBox="1">
            <a:spLocks noChangeArrowheads="1"/>
          </p:cNvSpPr>
          <p:nvPr/>
        </p:nvSpPr>
        <p:spPr bwMode="auto">
          <a:xfrm>
            <a:off x="533400" y="2138362"/>
            <a:ext cx="8153400" cy="82232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400"/>
              <a:t> </a:t>
            </a:r>
            <a:r>
              <a:rPr lang="zh-CN" altLang="en-US" sz="2400">
                <a:solidFill>
                  <a:srgbClr val="FF3300"/>
                </a:solidFill>
              </a:rPr>
              <a:t>夫琅禾费衍射</a:t>
            </a:r>
            <a:r>
              <a:rPr lang="zh-CN" altLang="en-US" sz="2400"/>
              <a:t>：光源和光屏距离障碍物都在足够远处，即认为相对于障碍物的入射光和出射光都是平行光 。</a:t>
            </a:r>
          </a:p>
        </p:txBody>
      </p:sp>
      <p:grpSp>
        <p:nvGrpSpPr>
          <p:cNvPr id="186374" name="Group 6"/>
          <p:cNvGrpSpPr/>
          <p:nvPr/>
        </p:nvGrpSpPr>
        <p:grpSpPr bwMode="auto">
          <a:xfrm>
            <a:off x="685800" y="3281362"/>
            <a:ext cx="7993063" cy="2879725"/>
            <a:chOff x="385" y="527"/>
            <a:chExt cx="5035" cy="1814"/>
          </a:xfrm>
        </p:grpSpPr>
        <p:sp>
          <p:nvSpPr>
            <p:cNvPr id="186375" name="Rectangle 7"/>
            <p:cNvSpPr>
              <a:spLocks noChangeArrowheads="1"/>
            </p:cNvSpPr>
            <p:nvPr/>
          </p:nvSpPr>
          <p:spPr bwMode="auto">
            <a:xfrm>
              <a:off x="385" y="527"/>
              <a:ext cx="5035" cy="181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86376" name="Group 8"/>
            <p:cNvGrpSpPr/>
            <p:nvPr/>
          </p:nvGrpSpPr>
          <p:grpSpPr bwMode="auto">
            <a:xfrm>
              <a:off x="665" y="709"/>
              <a:ext cx="1663" cy="1492"/>
              <a:chOff x="665" y="709"/>
              <a:chExt cx="1663" cy="1492"/>
            </a:xfrm>
          </p:grpSpPr>
          <p:grpSp>
            <p:nvGrpSpPr>
              <p:cNvPr id="186377" name="Group 9"/>
              <p:cNvGrpSpPr/>
              <p:nvPr/>
            </p:nvGrpSpPr>
            <p:grpSpPr bwMode="auto">
              <a:xfrm>
                <a:off x="791" y="1092"/>
                <a:ext cx="641" cy="665"/>
                <a:chOff x="4680" y="9396"/>
                <a:chExt cx="900" cy="936"/>
              </a:xfrm>
            </p:grpSpPr>
            <p:sp>
              <p:nvSpPr>
                <p:cNvPr id="186378" name="Line 10"/>
                <p:cNvSpPr>
                  <a:spLocks noChangeShapeType="1"/>
                </p:cNvSpPr>
                <p:nvPr/>
              </p:nvSpPr>
              <p:spPr bwMode="auto">
                <a:xfrm>
                  <a:off x="4680" y="9864"/>
                  <a:ext cx="90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tailEnd type="stealth" w="med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86379" name="Group 11"/>
                <p:cNvGrpSpPr/>
                <p:nvPr/>
              </p:nvGrpSpPr>
              <p:grpSpPr bwMode="auto">
                <a:xfrm>
                  <a:off x="4680" y="9396"/>
                  <a:ext cx="900" cy="936"/>
                  <a:chOff x="4680" y="9396"/>
                  <a:chExt cx="900" cy="936"/>
                </a:xfrm>
              </p:grpSpPr>
              <p:grpSp>
                <p:nvGrpSpPr>
                  <p:cNvPr id="186380" name="Group 12"/>
                  <p:cNvGrpSpPr/>
                  <p:nvPr/>
                </p:nvGrpSpPr>
                <p:grpSpPr bwMode="auto">
                  <a:xfrm>
                    <a:off x="4680" y="9396"/>
                    <a:ext cx="900" cy="468"/>
                    <a:chOff x="4680" y="9396"/>
                    <a:chExt cx="900" cy="468"/>
                  </a:xfrm>
                </p:grpSpPr>
                <p:sp>
                  <p:nvSpPr>
                    <p:cNvPr id="186381" name="Line 1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680" y="9396"/>
                      <a:ext cx="900" cy="468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tailEnd type="stealth" w="med" len="lg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6382" name="Line 1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680" y="9552"/>
                      <a:ext cx="900" cy="312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tailEnd type="stealth" w="med" len="lg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6383" name="Line 1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680" y="9708"/>
                      <a:ext cx="900" cy="15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tailEnd type="stealth" w="med" len="lg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86384" name="Group 16"/>
                  <p:cNvGrpSpPr/>
                  <p:nvPr/>
                </p:nvGrpSpPr>
                <p:grpSpPr bwMode="auto">
                  <a:xfrm flipV="1">
                    <a:off x="4680" y="9864"/>
                    <a:ext cx="900" cy="468"/>
                    <a:chOff x="4680" y="9396"/>
                    <a:chExt cx="900" cy="468"/>
                  </a:xfrm>
                </p:grpSpPr>
                <p:sp>
                  <p:nvSpPr>
                    <p:cNvPr id="186385" name="Line 1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680" y="9396"/>
                      <a:ext cx="900" cy="468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tailEnd type="stealth" w="med" len="lg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6386" name="Line 1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680" y="9552"/>
                      <a:ext cx="900" cy="312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tailEnd type="stealth" w="med" len="lg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6387" name="Line 1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680" y="9708"/>
                      <a:ext cx="900" cy="15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tailEnd type="stealth" w="med" len="lg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sp>
            <p:nvSpPr>
              <p:cNvPr id="186388" name="Line 20"/>
              <p:cNvSpPr>
                <a:spLocks noChangeShapeType="1"/>
              </p:cNvSpPr>
              <p:nvPr/>
            </p:nvSpPr>
            <p:spPr bwMode="auto">
              <a:xfrm>
                <a:off x="1432" y="981"/>
                <a:ext cx="0" cy="332"/>
              </a:xfrm>
              <a:prstGeom prst="line">
                <a:avLst/>
              </a:prstGeom>
              <a:noFill/>
              <a:ln w="38100">
                <a:solidFill>
                  <a:srgbClr val="FF7C8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389" name="Line 21"/>
              <p:cNvSpPr>
                <a:spLocks noChangeShapeType="1"/>
              </p:cNvSpPr>
              <p:nvPr/>
            </p:nvSpPr>
            <p:spPr bwMode="auto">
              <a:xfrm>
                <a:off x="1443" y="1555"/>
                <a:ext cx="0" cy="332"/>
              </a:xfrm>
              <a:prstGeom prst="line">
                <a:avLst/>
              </a:prstGeom>
              <a:noFill/>
              <a:ln w="38100">
                <a:solidFill>
                  <a:srgbClr val="FF7C8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390" name="Line 22"/>
              <p:cNvSpPr>
                <a:spLocks noChangeShapeType="1"/>
              </p:cNvSpPr>
              <p:nvPr/>
            </p:nvSpPr>
            <p:spPr bwMode="auto">
              <a:xfrm>
                <a:off x="2328" y="759"/>
                <a:ext cx="0" cy="1442"/>
              </a:xfrm>
              <a:prstGeom prst="line">
                <a:avLst/>
              </a:prstGeom>
              <a:noFill/>
              <a:ln w="28575">
                <a:solidFill>
                  <a:srgbClr val="FF7C8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86391" name="Group 23"/>
              <p:cNvGrpSpPr/>
              <p:nvPr/>
            </p:nvGrpSpPr>
            <p:grpSpPr bwMode="auto">
              <a:xfrm>
                <a:off x="1432" y="1092"/>
                <a:ext cx="896" cy="443"/>
                <a:chOff x="5580" y="9396"/>
                <a:chExt cx="1260" cy="624"/>
              </a:xfrm>
            </p:grpSpPr>
            <p:sp>
              <p:nvSpPr>
                <p:cNvPr id="186392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5580" y="9396"/>
                  <a:ext cx="1260" cy="31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6393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5580" y="9396"/>
                  <a:ext cx="1260" cy="46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6394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5580" y="9396"/>
                  <a:ext cx="1260" cy="62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86395" name="Line 27"/>
              <p:cNvSpPr>
                <a:spLocks noChangeShapeType="1"/>
              </p:cNvSpPr>
              <p:nvPr/>
            </p:nvSpPr>
            <p:spPr bwMode="auto">
              <a:xfrm flipV="1">
                <a:off x="1551" y="1229"/>
                <a:ext cx="22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stealth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396" name="Line 28"/>
              <p:cNvSpPr>
                <a:spLocks noChangeShapeType="1"/>
              </p:cNvSpPr>
              <p:nvPr/>
            </p:nvSpPr>
            <p:spPr bwMode="auto">
              <a:xfrm flipV="1">
                <a:off x="1573" y="1294"/>
                <a:ext cx="208" cy="7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stealth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397" name="Line 29"/>
              <p:cNvSpPr>
                <a:spLocks noChangeShapeType="1"/>
              </p:cNvSpPr>
              <p:nvPr/>
            </p:nvSpPr>
            <p:spPr bwMode="auto">
              <a:xfrm flipV="1">
                <a:off x="1592" y="1362"/>
                <a:ext cx="190" cy="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stealth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86398" name="Object 30"/>
              <p:cNvGraphicFramePr>
                <a:graphicFrameLocks noChangeAspect="1"/>
              </p:cNvGraphicFramePr>
              <p:nvPr/>
            </p:nvGraphicFramePr>
            <p:xfrm>
              <a:off x="665" y="1198"/>
              <a:ext cx="174" cy="2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" imgW="3048000" imgH="4267200" progId="">
                      <p:embed/>
                    </p:oleObj>
                  </mc:Choice>
                  <mc:Fallback>
                    <p:oleObj name="公式" r:id="rId2" imgW="3048000" imgH="4267200" progId="">
                      <p:embed/>
                      <p:pic>
                        <p:nvPicPr>
                          <p:cNvPr id="0" name="Picture 1" descr="image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65" y="1198"/>
                            <a:ext cx="174" cy="24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6399" name="Object 31"/>
              <p:cNvGraphicFramePr>
                <a:graphicFrameLocks noChangeAspect="1"/>
              </p:cNvGraphicFramePr>
              <p:nvPr/>
            </p:nvGraphicFramePr>
            <p:xfrm>
              <a:off x="2085" y="709"/>
              <a:ext cx="200" cy="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4" imgW="3352800" imgH="3962400" progId="">
                      <p:embed/>
                    </p:oleObj>
                  </mc:Choice>
                  <mc:Fallback>
                    <p:oleObj name="公式" r:id="rId4" imgW="3352800" imgH="3962400" progId="">
                      <p:embed/>
                      <p:pic>
                        <p:nvPicPr>
                          <p:cNvPr id="0" name="Picture 2" descr="image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85" y="709"/>
                            <a:ext cx="200" cy="23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86400" name="Group 32"/>
          <p:cNvGrpSpPr/>
          <p:nvPr/>
        </p:nvGrpSpPr>
        <p:grpSpPr bwMode="auto">
          <a:xfrm>
            <a:off x="4300538" y="3584575"/>
            <a:ext cx="3863975" cy="2368550"/>
            <a:chOff x="2571" y="2251"/>
            <a:chExt cx="2434" cy="1492"/>
          </a:xfrm>
        </p:grpSpPr>
        <p:graphicFrame>
          <p:nvGraphicFramePr>
            <p:cNvPr id="186401" name="Object 33"/>
            <p:cNvGraphicFramePr>
              <a:graphicFrameLocks noChangeAspect="1"/>
            </p:cNvGraphicFramePr>
            <p:nvPr/>
          </p:nvGraphicFramePr>
          <p:xfrm>
            <a:off x="2571" y="2750"/>
            <a:ext cx="175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3048000" imgH="4267200" progId="">
                    <p:embed/>
                  </p:oleObj>
                </mc:Choice>
                <mc:Fallback>
                  <p:oleObj name="公式" r:id="rId6" imgW="3048000" imgH="4267200" progId="">
                    <p:embed/>
                    <p:pic>
                      <p:nvPicPr>
                        <p:cNvPr id="0" name="Picture 3" descr="image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1" y="2750"/>
                          <a:ext cx="175" cy="2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86402" name="Group 34"/>
            <p:cNvGrpSpPr/>
            <p:nvPr/>
          </p:nvGrpSpPr>
          <p:grpSpPr bwMode="auto">
            <a:xfrm>
              <a:off x="2699" y="2251"/>
              <a:ext cx="2306" cy="1492"/>
              <a:chOff x="2584" y="709"/>
              <a:chExt cx="2306" cy="1492"/>
            </a:xfrm>
          </p:grpSpPr>
          <p:sp>
            <p:nvSpPr>
              <p:cNvPr id="186403" name="Oval 35"/>
              <p:cNvSpPr>
                <a:spLocks noChangeArrowheads="1"/>
              </p:cNvSpPr>
              <p:nvPr/>
            </p:nvSpPr>
            <p:spPr bwMode="auto">
              <a:xfrm>
                <a:off x="3865" y="981"/>
                <a:ext cx="128" cy="887"/>
              </a:xfrm>
              <a:prstGeom prst="ellipse">
                <a:avLst/>
              </a:prstGeom>
              <a:gradFill rotWithShape="0">
                <a:gsLst>
                  <a:gs pos="0">
                    <a:srgbClr val="FFEBFA"/>
                  </a:gs>
                  <a:gs pos="30000">
                    <a:srgbClr val="C4D6EB"/>
                  </a:gs>
                  <a:gs pos="60001">
                    <a:srgbClr val="85C2FF"/>
                  </a:gs>
                  <a:gs pos="100000">
                    <a:srgbClr val="5E9EFF"/>
                  </a:gs>
                </a:gsLst>
                <a:lin ang="2700000" scaled="1"/>
              </a:gradFill>
              <a:ln w="9525">
                <a:solidFill>
                  <a:srgbClr val="0000FF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404" name="Line 36"/>
              <p:cNvSpPr>
                <a:spLocks noChangeShapeType="1"/>
              </p:cNvSpPr>
              <p:nvPr/>
            </p:nvSpPr>
            <p:spPr bwMode="auto">
              <a:xfrm>
                <a:off x="3609" y="870"/>
                <a:ext cx="0" cy="333"/>
              </a:xfrm>
              <a:prstGeom prst="line">
                <a:avLst/>
              </a:prstGeom>
              <a:noFill/>
              <a:ln w="38100">
                <a:solidFill>
                  <a:srgbClr val="FF7C8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405" name="Line 37"/>
              <p:cNvSpPr>
                <a:spLocks noChangeShapeType="1"/>
              </p:cNvSpPr>
              <p:nvPr/>
            </p:nvSpPr>
            <p:spPr bwMode="auto">
              <a:xfrm>
                <a:off x="3609" y="1655"/>
                <a:ext cx="0" cy="333"/>
              </a:xfrm>
              <a:prstGeom prst="line">
                <a:avLst/>
              </a:prstGeom>
              <a:noFill/>
              <a:ln w="38100">
                <a:solidFill>
                  <a:srgbClr val="FF7C8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86406" name="Group 38"/>
              <p:cNvGrpSpPr/>
              <p:nvPr/>
            </p:nvGrpSpPr>
            <p:grpSpPr bwMode="auto">
              <a:xfrm>
                <a:off x="2584" y="1203"/>
                <a:ext cx="641" cy="443"/>
                <a:chOff x="7560" y="9708"/>
                <a:chExt cx="900" cy="624"/>
              </a:xfrm>
            </p:grpSpPr>
            <p:sp>
              <p:nvSpPr>
                <p:cNvPr id="186407" name="Line 39"/>
                <p:cNvSpPr>
                  <a:spLocks noChangeShapeType="1"/>
                </p:cNvSpPr>
                <p:nvPr/>
              </p:nvSpPr>
              <p:spPr bwMode="auto">
                <a:xfrm>
                  <a:off x="7560" y="10020"/>
                  <a:ext cx="90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tailEnd type="stealth" w="med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6408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7560" y="9708"/>
                  <a:ext cx="900" cy="31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tailEnd type="stealth" w="med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6409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7560" y="9864"/>
                  <a:ext cx="900" cy="15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tailEnd type="stealth" w="med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6410" name="Line 42"/>
                <p:cNvSpPr>
                  <a:spLocks noChangeShapeType="1"/>
                </p:cNvSpPr>
                <p:nvPr/>
              </p:nvSpPr>
              <p:spPr bwMode="auto">
                <a:xfrm>
                  <a:off x="7560" y="10020"/>
                  <a:ext cx="900" cy="31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tailEnd type="stealth" w="med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6411" name="Line 43"/>
                <p:cNvSpPr>
                  <a:spLocks noChangeShapeType="1"/>
                </p:cNvSpPr>
                <p:nvPr/>
              </p:nvSpPr>
              <p:spPr bwMode="auto">
                <a:xfrm>
                  <a:off x="7560" y="10020"/>
                  <a:ext cx="900" cy="15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tailEnd type="stealth" w="med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86412" name="Oval 44"/>
              <p:cNvSpPr>
                <a:spLocks noChangeArrowheads="1"/>
              </p:cNvSpPr>
              <p:nvPr/>
            </p:nvSpPr>
            <p:spPr bwMode="auto">
              <a:xfrm>
                <a:off x="3225" y="981"/>
                <a:ext cx="128" cy="887"/>
              </a:xfrm>
              <a:prstGeom prst="ellipse">
                <a:avLst/>
              </a:prstGeom>
              <a:gradFill rotWithShape="0">
                <a:gsLst>
                  <a:gs pos="0">
                    <a:srgbClr val="FFEBFA"/>
                  </a:gs>
                  <a:gs pos="30000">
                    <a:srgbClr val="C4D6EB"/>
                  </a:gs>
                  <a:gs pos="60001">
                    <a:srgbClr val="85C2FF"/>
                  </a:gs>
                  <a:gs pos="100000">
                    <a:srgbClr val="5E9EFF"/>
                  </a:gs>
                </a:gsLst>
                <a:lin ang="2700000" scaled="1"/>
              </a:gradFill>
              <a:ln w="9525">
                <a:solidFill>
                  <a:srgbClr val="0000FF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86413" name="Group 45"/>
              <p:cNvGrpSpPr/>
              <p:nvPr/>
            </p:nvGrpSpPr>
            <p:grpSpPr bwMode="auto">
              <a:xfrm>
                <a:off x="3225" y="1203"/>
                <a:ext cx="384" cy="443"/>
                <a:chOff x="8460" y="9552"/>
                <a:chExt cx="540" cy="624"/>
              </a:xfrm>
            </p:grpSpPr>
            <p:sp>
              <p:nvSpPr>
                <p:cNvPr id="186414" name="Line 46"/>
                <p:cNvSpPr>
                  <a:spLocks noChangeShapeType="1"/>
                </p:cNvSpPr>
                <p:nvPr/>
              </p:nvSpPr>
              <p:spPr bwMode="auto">
                <a:xfrm>
                  <a:off x="8460" y="9552"/>
                  <a:ext cx="5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6415" name="Line 47"/>
                <p:cNvSpPr>
                  <a:spLocks noChangeShapeType="1"/>
                </p:cNvSpPr>
                <p:nvPr/>
              </p:nvSpPr>
              <p:spPr bwMode="auto">
                <a:xfrm>
                  <a:off x="8460" y="9708"/>
                  <a:ext cx="5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6416" name="Line 48"/>
                <p:cNvSpPr>
                  <a:spLocks noChangeShapeType="1"/>
                </p:cNvSpPr>
                <p:nvPr/>
              </p:nvSpPr>
              <p:spPr bwMode="auto">
                <a:xfrm>
                  <a:off x="8460" y="9864"/>
                  <a:ext cx="5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6417" name="Line 49"/>
                <p:cNvSpPr>
                  <a:spLocks noChangeShapeType="1"/>
                </p:cNvSpPr>
                <p:nvPr/>
              </p:nvSpPr>
              <p:spPr bwMode="auto">
                <a:xfrm>
                  <a:off x="8460" y="10020"/>
                  <a:ext cx="5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6418" name="Line 50"/>
                <p:cNvSpPr>
                  <a:spLocks noChangeShapeType="1"/>
                </p:cNvSpPr>
                <p:nvPr/>
              </p:nvSpPr>
              <p:spPr bwMode="auto">
                <a:xfrm>
                  <a:off x="8460" y="10176"/>
                  <a:ext cx="5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86419" name="Line 51"/>
              <p:cNvSpPr>
                <a:spLocks noChangeShapeType="1"/>
              </p:cNvSpPr>
              <p:nvPr/>
            </p:nvSpPr>
            <p:spPr bwMode="auto">
              <a:xfrm>
                <a:off x="4890" y="759"/>
                <a:ext cx="0" cy="1442"/>
              </a:xfrm>
              <a:prstGeom prst="line">
                <a:avLst/>
              </a:prstGeom>
              <a:noFill/>
              <a:ln w="28575">
                <a:solidFill>
                  <a:srgbClr val="FF7C8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420" name="Line 52"/>
              <p:cNvSpPr>
                <a:spLocks noChangeShapeType="1"/>
              </p:cNvSpPr>
              <p:nvPr/>
            </p:nvSpPr>
            <p:spPr bwMode="auto">
              <a:xfrm>
                <a:off x="3609" y="1313"/>
                <a:ext cx="1281" cy="4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421" name="Line 53"/>
              <p:cNvSpPr>
                <a:spLocks noChangeShapeType="1"/>
              </p:cNvSpPr>
              <p:nvPr/>
            </p:nvSpPr>
            <p:spPr bwMode="auto">
              <a:xfrm>
                <a:off x="3609" y="1426"/>
                <a:ext cx="331" cy="1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422" name="Line 54"/>
              <p:cNvSpPr>
                <a:spLocks noChangeShapeType="1"/>
              </p:cNvSpPr>
              <p:nvPr/>
            </p:nvSpPr>
            <p:spPr bwMode="auto">
              <a:xfrm>
                <a:off x="3609" y="1203"/>
                <a:ext cx="331" cy="11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423" name="Line 55"/>
              <p:cNvSpPr>
                <a:spLocks noChangeShapeType="1"/>
              </p:cNvSpPr>
              <p:nvPr/>
            </p:nvSpPr>
            <p:spPr bwMode="auto">
              <a:xfrm>
                <a:off x="3609" y="1535"/>
                <a:ext cx="331" cy="1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424" name="Line 56"/>
              <p:cNvSpPr>
                <a:spLocks noChangeShapeType="1"/>
              </p:cNvSpPr>
              <p:nvPr/>
            </p:nvSpPr>
            <p:spPr bwMode="auto">
              <a:xfrm>
                <a:off x="3609" y="1646"/>
                <a:ext cx="331" cy="1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425" name="Line 57"/>
              <p:cNvSpPr>
                <a:spLocks noChangeShapeType="1"/>
              </p:cNvSpPr>
              <p:nvPr/>
            </p:nvSpPr>
            <p:spPr bwMode="auto">
              <a:xfrm>
                <a:off x="3940" y="1323"/>
                <a:ext cx="950" cy="43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426" name="Line 58"/>
              <p:cNvSpPr>
                <a:spLocks noChangeShapeType="1"/>
              </p:cNvSpPr>
              <p:nvPr/>
            </p:nvSpPr>
            <p:spPr bwMode="auto">
              <a:xfrm>
                <a:off x="3940" y="1548"/>
                <a:ext cx="950" cy="2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427" name="Line 59"/>
              <p:cNvSpPr>
                <a:spLocks noChangeShapeType="1"/>
              </p:cNvSpPr>
              <p:nvPr/>
            </p:nvSpPr>
            <p:spPr bwMode="auto">
              <a:xfrm>
                <a:off x="3949" y="1658"/>
                <a:ext cx="941" cy="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428" name="Line 60"/>
              <p:cNvSpPr>
                <a:spLocks noChangeShapeType="1"/>
              </p:cNvSpPr>
              <p:nvPr/>
            </p:nvSpPr>
            <p:spPr bwMode="auto">
              <a:xfrm flipV="1">
                <a:off x="3940" y="1757"/>
                <a:ext cx="950" cy="1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86429" name="Object 61"/>
              <p:cNvGraphicFramePr>
                <a:graphicFrameLocks noChangeAspect="1"/>
              </p:cNvGraphicFramePr>
              <p:nvPr/>
            </p:nvGraphicFramePr>
            <p:xfrm>
              <a:off x="4641" y="709"/>
              <a:ext cx="198" cy="2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8" imgW="3352800" imgH="3962400" progId="">
                      <p:embed/>
                    </p:oleObj>
                  </mc:Choice>
                  <mc:Fallback>
                    <p:oleObj name="公式" r:id="rId8" imgW="3352800" imgH="3962400" progId="">
                      <p:embed/>
                      <p:pic>
                        <p:nvPicPr>
                          <p:cNvPr id="0" name="Picture 4" descr="image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41" y="709"/>
                            <a:ext cx="198" cy="23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6430" name="Line 62"/>
              <p:cNvSpPr>
                <a:spLocks noChangeShapeType="1"/>
              </p:cNvSpPr>
              <p:nvPr/>
            </p:nvSpPr>
            <p:spPr bwMode="auto">
              <a:xfrm flipV="1">
                <a:off x="4083" y="1763"/>
                <a:ext cx="171" cy="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stealth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431" name="Line 63"/>
              <p:cNvSpPr>
                <a:spLocks noChangeShapeType="1"/>
              </p:cNvSpPr>
              <p:nvPr/>
            </p:nvSpPr>
            <p:spPr bwMode="auto">
              <a:xfrm>
                <a:off x="4079" y="1671"/>
                <a:ext cx="149" cy="1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stealth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432" name="Line 64"/>
              <p:cNvSpPr>
                <a:spLocks noChangeShapeType="1"/>
              </p:cNvSpPr>
              <p:nvPr/>
            </p:nvSpPr>
            <p:spPr bwMode="auto">
              <a:xfrm>
                <a:off x="4075" y="1578"/>
                <a:ext cx="153" cy="3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stealth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433" name="Line 65"/>
              <p:cNvSpPr>
                <a:spLocks noChangeShapeType="1"/>
              </p:cNvSpPr>
              <p:nvPr/>
            </p:nvSpPr>
            <p:spPr bwMode="auto">
              <a:xfrm>
                <a:off x="4098" y="1484"/>
                <a:ext cx="141" cy="4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stealth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434" name="Line 66"/>
              <p:cNvSpPr>
                <a:spLocks noChangeShapeType="1"/>
              </p:cNvSpPr>
              <p:nvPr/>
            </p:nvSpPr>
            <p:spPr bwMode="auto">
              <a:xfrm>
                <a:off x="4121" y="1406"/>
                <a:ext cx="150" cy="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stealth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8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7" name="文本框 14356"/>
          <p:cNvSpPr txBox="1"/>
          <p:nvPr/>
        </p:nvSpPr>
        <p:spPr>
          <a:xfrm>
            <a:off x="1066800" y="4433887"/>
            <a:ext cx="7772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spcBef>
                <a:spcPct val="50000"/>
              </a:spcBef>
            </a:pPr>
            <a:r>
              <a:rPr lang="zh-CN" altLang="en-US" sz="28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问：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单缝</a:t>
            </a:r>
            <a:r>
              <a:rPr lang="zh-CN" altLang="en-US" sz="28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上下微小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移动时，衍射图是否变化</a:t>
            </a:r>
            <a:r>
              <a:rPr lang="zh-CN" altLang="en-US" sz="28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</a:p>
        </p:txBody>
      </p:sp>
      <p:sp>
        <p:nvSpPr>
          <p:cNvPr id="14359" name="矩形 14358"/>
          <p:cNvSpPr/>
          <p:nvPr/>
        </p:nvSpPr>
        <p:spPr>
          <a:xfrm>
            <a:off x="1066800" y="5410200"/>
            <a:ext cx="6934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spcBef>
                <a:spcPct val="50000"/>
              </a:spcBef>
              <a:buClrTx/>
            </a:pPr>
            <a:r>
              <a:rPr lang="zh-CN" altLang="en-US" sz="28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答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：根据透镜成像原理衍射图</a:t>
            </a:r>
            <a:r>
              <a:rPr lang="zh-CN" altLang="en-US" sz="28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变.</a:t>
            </a:r>
          </a:p>
        </p:txBody>
      </p:sp>
      <p:sp>
        <p:nvSpPr>
          <p:cNvPr id="14360" name="文本框 14359"/>
          <p:cNvSpPr txBox="1"/>
          <p:nvPr/>
        </p:nvSpPr>
        <p:spPr>
          <a:xfrm>
            <a:off x="152400" y="609600"/>
            <a:ext cx="6096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spcBef>
                <a:spcPct val="50000"/>
              </a:spcBef>
            </a:pPr>
            <a:r>
              <a:rPr lang="zh-CN" altLang="en-US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（3）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条纹宽度（相邻条纹间距）</a:t>
            </a:r>
          </a:p>
        </p:txBody>
      </p:sp>
      <p:grpSp>
        <p:nvGrpSpPr>
          <p:cNvPr id="14397" name="组合 14396"/>
          <p:cNvGrpSpPr/>
          <p:nvPr/>
        </p:nvGrpSpPr>
        <p:grpSpPr>
          <a:xfrm>
            <a:off x="1692275" y="1158875"/>
            <a:ext cx="5551488" cy="1571625"/>
            <a:chOff x="835" y="754"/>
            <a:chExt cx="3497" cy="990"/>
          </a:xfrm>
        </p:grpSpPr>
        <p:graphicFrame>
          <p:nvGraphicFramePr>
            <p:cNvPr id="14398" name="对象 14397"/>
            <p:cNvGraphicFramePr>
              <a:graphicFrameLocks/>
            </p:cNvGraphicFramePr>
            <p:nvPr/>
          </p:nvGraphicFramePr>
          <p:xfrm>
            <a:off x="1066" y="754"/>
            <a:ext cx="1633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850162" imgH="203024" progId="">
                    <p:embed/>
                  </p:oleObj>
                </mc:Choice>
                <mc:Fallback>
                  <p:oleObj r:id="rId2" imgW="850162" imgH="203024" progId="">
                    <p:embed/>
                    <p:pic>
                      <p:nvPicPr>
                        <p:cNvPr id="0" name="Picture 3" descr="image7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754"/>
                          <a:ext cx="1633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99" name="文本框 14398"/>
            <p:cNvSpPr txBox="1"/>
            <p:nvPr/>
          </p:nvSpPr>
          <p:spPr>
            <a:xfrm>
              <a:off x="3203" y="768"/>
              <a:ext cx="103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CC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暗条纹</a:t>
              </a:r>
            </a:p>
          </p:txBody>
        </p:sp>
        <p:graphicFrame>
          <p:nvGraphicFramePr>
            <p:cNvPr id="14400" name="对象 14399"/>
            <p:cNvGraphicFramePr>
              <a:graphicFrameLocks/>
            </p:cNvGraphicFramePr>
            <p:nvPr/>
          </p:nvGraphicFramePr>
          <p:xfrm>
            <a:off x="1066" y="1122"/>
            <a:ext cx="1769" cy="6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1269449" imgH="393529" progId="">
                    <p:embed/>
                  </p:oleObj>
                </mc:Choice>
                <mc:Fallback>
                  <p:oleObj r:id="rId4" imgW="1269449" imgH="393529" progId="">
                    <p:embed/>
                    <p:pic>
                      <p:nvPicPr>
                        <p:cNvPr id="0" name="Picture 2" descr="image7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1122"/>
                          <a:ext cx="1769" cy="6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01" name="文本框 14400"/>
            <p:cNvSpPr txBox="1"/>
            <p:nvPr/>
          </p:nvSpPr>
          <p:spPr>
            <a:xfrm>
              <a:off x="3203" y="1296"/>
              <a:ext cx="112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CC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明条纹</a:t>
              </a:r>
            </a:p>
          </p:txBody>
        </p:sp>
        <p:sp>
          <p:nvSpPr>
            <p:cNvPr id="14402" name="左大括号 14401"/>
            <p:cNvSpPr/>
            <p:nvPr/>
          </p:nvSpPr>
          <p:spPr>
            <a:xfrm>
              <a:off x="835" y="864"/>
              <a:ext cx="192" cy="672"/>
            </a:xfrm>
            <a:prstGeom prst="leftBrace">
              <a:avLst>
                <a:gd name="adj1" fmla="val 29166"/>
                <a:gd name="adj2" fmla="val 50000"/>
              </a:avLst>
            </a:prstGeom>
            <a:noFill/>
            <a:ln w="28575" cap="flat" cmpd="sng">
              <a:solidFill>
                <a:srgbClr val="33CCCC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404" name="组合 14403"/>
          <p:cNvGrpSpPr/>
          <p:nvPr/>
        </p:nvGrpSpPr>
        <p:grpSpPr>
          <a:xfrm>
            <a:off x="1322388" y="2781300"/>
            <a:ext cx="6202362" cy="1065213"/>
            <a:chOff x="1565" y="1752"/>
            <a:chExt cx="3907" cy="671"/>
          </a:xfrm>
        </p:grpSpPr>
        <p:sp>
          <p:nvSpPr>
            <p:cNvPr id="14369" name="矩形 14368"/>
            <p:cNvSpPr/>
            <p:nvPr/>
          </p:nvSpPr>
          <p:spPr>
            <a:xfrm>
              <a:off x="1565" y="1752"/>
              <a:ext cx="3907" cy="648"/>
            </a:xfrm>
            <a:prstGeom prst="rect">
              <a:avLst/>
            </a:prstGeom>
            <a:gradFill rotWithShape="0">
              <a:gsLst>
                <a:gs pos="0">
                  <a:srgbClr val="FFFFDD"/>
                </a:gs>
                <a:gs pos="50000">
                  <a:srgbClr val="FFFFFF"/>
                </a:gs>
                <a:gs pos="100000">
                  <a:srgbClr val="FFFFDD"/>
                </a:gs>
              </a:gsLst>
              <a:lin ang="5400000" scaled="1"/>
              <a:tileRect/>
            </a:gradFill>
            <a:ln w="12700" cap="flat" cmpd="sng">
              <a:solidFill>
                <a:srgbClr val="CC9900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1" name="文本框 14370"/>
            <p:cNvSpPr txBox="1"/>
            <p:nvPr/>
          </p:nvSpPr>
          <p:spPr>
            <a:xfrm>
              <a:off x="3072" y="1776"/>
              <a:ext cx="2352" cy="59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zh-CN" altLang="en-US" sz="2800" b="1" dirty="0">
                  <a:latin typeface="Arial" panose="020B0604020202020204" pitchFamily="34" charset="0"/>
                  <a:ea typeface="宋体" panose="02010600030101010101" pitchFamily="2" charset="-122"/>
                </a:rPr>
                <a:t>除了中央明纹外的其它明纹、暗纹的宽度</a:t>
              </a:r>
            </a:p>
          </p:txBody>
        </p:sp>
        <p:graphicFrame>
          <p:nvGraphicFramePr>
            <p:cNvPr id="14403" name="对象 14402"/>
            <p:cNvGraphicFramePr>
              <a:graphicFrameLocks/>
            </p:cNvGraphicFramePr>
            <p:nvPr/>
          </p:nvGraphicFramePr>
          <p:xfrm>
            <a:off x="1799" y="1752"/>
            <a:ext cx="1036" cy="6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609336" imgH="393529" progId="">
                    <p:embed/>
                  </p:oleObj>
                </mc:Choice>
                <mc:Fallback>
                  <p:oleObj r:id="rId6" imgW="609336" imgH="393529" progId="">
                    <p:embed/>
                    <p:pic>
                      <p:nvPicPr>
                        <p:cNvPr id="0" name="Picture 1" descr="image12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9" y="1752"/>
                          <a:ext cx="1036" cy="6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 altLang="en-US" dirty="0"/>
              <a:pPr lvl="0">
                <a:spcBef>
                  <a:spcPct val="50000"/>
                </a:spcBef>
              </a:pPr>
              <a:t>20</a:t>
            </a:fld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867400" y="533400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/>
              <a:t>x</a:t>
            </a:r>
            <a:r>
              <a:rPr lang="en-US" altLang="zh-CN" sz="3200" dirty="0"/>
              <a:t> = </a:t>
            </a:r>
            <a:r>
              <a:rPr lang="el-GR" altLang="zh-CN" sz="3200" i="1" dirty="0">
                <a:ea typeface="宋体"/>
              </a:rPr>
              <a:t>φ</a:t>
            </a:r>
            <a:r>
              <a:rPr lang="en-US" altLang="zh-CN" sz="3200" dirty="0">
                <a:ea typeface="宋体"/>
              </a:rPr>
              <a:t> </a:t>
            </a:r>
            <a:r>
              <a:rPr lang="en-US" altLang="zh-CN" sz="3200" i="1" dirty="0">
                <a:ea typeface="宋体"/>
              </a:rPr>
              <a:t>f</a:t>
            </a:r>
            <a:endParaRPr lang="zh-CN" altLang="en-US" sz="3200" i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4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7" grpId="0"/>
      <p:bldP spid="1435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684213" y="2997200"/>
            <a:ext cx="3733800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SG" b="1" dirty="0">
                <a:latin typeface="Times New Roman" panose="02020603050405020304" pitchFamily="18" charset="0"/>
                <a:ea typeface="楷体_GB2312" pitchFamily="1" charset="-122"/>
              </a:rPr>
              <a:t>因为衍射角相同的光线，会聚在接收屏的相同位置上。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800600" y="1905000"/>
            <a:ext cx="3892550" cy="2166938"/>
            <a:chOff x="0" y="0"/>
            <a:chExt cx="2452" cy="1365"/>
          </a:xfrm>
        </p:grpSpPr>
        <p:sp>
          <p:nvSpPr>
            <p:cNvPr id="24580" name="Line 4"/>
            <p:cNvSpPr>
              <a:spLocks noChangeShapeType="1"/>
            </p:cNvSpPr>
            <p:nvPr/>
          </p:nvSpPr>
          <p:spPr bwMode="auto">
            <a:xfrm>
              <a:off x="796" y="645"/>
              <a:ext cx="1333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SG" altLang="en-US"/>
            </a:p>
          </p:txBody>
        </p:sp>
        <p:sp>
          <p:nvSpPr>
            <p:cNvPr id="24581" name="Line 5"/>
            <p:cNvSpPr>
              <a:spLocks noChangeShapeType="1"/>
            </p:cNvSpPr>
            <p:nvPr/>
          </p:nvSpPr>
          <p:spPr bwMode="auto">
            <a:xfrm>
              <a:off x="2183" y="69"/>
              <a:ext cx="0" cy="129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SG" altLang="en-US"/>
            </a:p>
          </p:txBody>
        </p:sp>
        <p:sp>
          <p:nvSpPr>
            <p:cNvPr id="24582" name="Line 6"/>
            <p:cNvSpPr>
              <a:spLocks noChangeShapeType="1"/>
            </p:cNvSpPr>
            <p:nvPr/>
          </p:nvSpPr>
          <p:spPr bwMode="auto">
            <a:xfrm flipV="1">
              <a:off x="689" y="173"/>
              <a:ext cx="0" cy="192"/>
            </a:xfrm>
            <a:prstGeom prst="line">
              <a:avLst/>
            </a:prstGeom>
            <a:noFill/>
            <a:ln w="88900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SG" altLang="en-US"/>
            </a:p>
          </p:txBody>
        </p:sp>
        <p:sp>
          <p:nvSpPr>
            <p:cNvPr id="24583" name="Line 7"/>
            <p:cNvSpPr>
              <a:spLocks noChangeShapeType="1"/>
            </p:cNvSpPr>
            <p:nvPr/>
          </p:nvSpPr>
          <p:spPr bwMode="auto">
            <a:xfrm flipV="1">
              <a:off x="689" y="921"/>
              <a:ext cx="0" cy="192"/>
            </a:xfrm>
            <a:prstGeom prst="line">
              <a:avLst/>
            </a:prstGeom>
            <a:noFill/>
            <a:ln w="88900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SG" altLang="en-US"/>
            </a:p>
          </p:txBody>
        </p:sp>
        <p:sp>
          <p:nvSpPr>
            <p:cNvPr id="24584" name="Text Box 8"/>
            <p:cNvSpPr txBox="1">
              <a:spLocks noChangeArrowheads="1"/>
            </p:cNvSpPr>
            <p:nvPr/>
          </p:nvSpPr>
          <p:spPr bwMode="auto">
            <a:xfrm>
              <a:off x="2197" y="532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SG" altLang="zh-CN" sz="2400"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24585" name="Text Box 9"/>
            <p:cNvSpPr txBox="1">
              <a:spLocks noChangeArrowheads="1"/>
            </p:cNvSpPr>
            <p:nvPr/>
          </p:nvSpPr>
          <p:spPr bwMode="auto">
            <a:xfrm>
              <a:off x="545" y="397"/>
              <a:ext cx="24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SG" altLang="zh-CN" sz="3600">
                  <a:solidFill>
                    <a:srgbClr val="FFFFFF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4586" name="Line 10"/>
            <p:cNvSpPr>
              <a:spLocks noChangeShapeType="1"/>
            </p:cNvSpPr>
            <p:nvPr/>
          </p:nvSpPr>
          <p:spPr bwMode="auto">
            <a:xfrm>
              <a:off x="868" y="0"/>
              <a:ext cx="0" cy="1335"/>
            </a:xfrm>
            <a:prstGeom prst="line">
              <a:avLst/>
            </a:prstGeom>
            <a:noFill/>
            <a:ln w="38100" cmpd="sng">
              <a:solidFill>
                <a:schemeClr val="hlink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SG" altLang="en-US"/>
            </a:p>
          </p:txBody>
        </p:sp>
        <p:sp>
          <p:nvSpPr>
            <p:cNvPr id="24587" name="Line 11"/>
            <p:cNvSpPr>
              <a:spLocks noChangeShapeType="1"/>
            </p:cNvSpPr>
            <p:nvPr/>
          </p:nvSpPr>
          <p:spPr bwMode="auto">
            <a:xfrm>
              <a:off x="862" y="362"/>
              <a:ext cx="1344" cy="288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SG" altLang="en-US"/>
            </a:p>
          </p:txBody>
        </p:sp>
        <p:sp>
          <p:nvSpPr>
            <p:cNvPr id="24588" name="Line 12"/>
            <p:cNvSpPr>
              <a:spLocks noChangeShapeType="1"/>
            </p:cNvSpPr>
            <p:nvPr/>
          </p:nvSpPr>
          <p:spPr bwMode="auto">
            <a:xfrm flipH="1">
              <a:off x="844" y="637"/>
              <a:ext cx="1344" cy="288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SG" altLang="en-US"/>
            </a:p>
          </p:txBody>
        </p:sp>
        <p:grpSp>
          <p:nvGrpSpPr>
            <p:cNvPr id="3" name="Group 13"/>
            <p:cNvGrpSpPr>
              <a:grpSpLocks/>
            </p:cNvGrpSpPr>
            <p:nvPr/>
          </p:nvGrpSpPr>
          <p:grpSpPr bwMode="auto">
            <a:xfrm rot="-5523508">
              <a:off x="1642" y="365"/>
              <a:ext cx="678" cy="541"/>
              <a:chOff x="0" y="0"/>
              <a:chExt cx="678" cy="541"/>
            </a:xfrm>
          </p:grpSpPr>
          <p:sp>
            <p:nvSpPr>
              <p:cNvPr id="24590" name="Freeform 14"/>
              <p:cNvSpPr>
                <a:spLocks/>
              </p:cNvSpPr>
              <p:nvPr/>
            </p:nvSpPr>
            <p:spPr bwMode="auto">
              <a:xfrm rot="21585315" flipH="1">
                <a:off x="231" y="0"/>
                <a:ext cx="212" cy="449"/>
              </a:xfrm>
              <a:custGeom>
                <a:avLst/>
                <a:gdLst>
                  <a:gd name="T0" fmla="*/ 0 w 388"/>
                  <a:gd name="T1" fmla="*/ 921 h 934"/>
                  <a:gd name="T2" fmla="*/ 66 w 388"/>
                  <a:gd name="T3" fmla="*/ 600 h 934"/>
                  <a:gd name="T4" fmla="*/ 194 w 388"/>
                  <a:gd name="T5" fmla="*/ 0 h 934"/>
                  <a:gd name="T6" fmla="*/ 304 w 388"/>
                  <a:gd name="T7" fmla="*/ 600 h 934"/>
                  <a:gd name="T8" fmla="*/ 388 w 388"/>
                  <a:gd name="T9" fmla="*/ 909 h 9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8" h="934">
                    <a:moveTo>
                      <a:pt x="0" y="921"/>
                    </a:moveTo>
                    <a:cubicBezTo>
                      <a:pt x="26" y="934"/>
                      <a:pt x="34" y="753"/>
                      <a:pt x="66" y="600"/>
                    </a:cubicBezTo>
                    <a:cubicBezTo>
                      <a:pt x="98" y="447"/>
                      <a:pt x="143" y="0"/>
                      <a:pt x="194" y="0"/>
                    </a:cubicBezTo>
                    <a:cubicBezTo>
                      <a:pt x="246" y="0"/>
                      <a:pt x="278" y="440"/>
                      <a:pt x="304" y="600"/>
                    </a:cubicBezTo>
                    <a:cubicBezTo>
                      <a:pt x="330" y="760"/>
                      <a:pt x="382" y="903"/>
                      <a:pt x="388" y="909"/>
                    </a:cubicBezTo>
                  </a:path>
                </a:pathLst>
              </a:custGeom>
              <a:noFill/>
              <a:ln w="412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SG" altLang="en-US"/>
              </a:p>
            </p:txBody>
          </p:sp>
          <p:sp>
            <p:nvSpPr>
              <p:cNvPr id="24591" name="Freeform 15"/>
              <p:cNvSpPr>
                <a:spLocks/>
              </p:cNvSpPr>
              <p:nvPr/>
            </p:nvSpPr>
            <p:spPr bwMode="auto">
              <a:xfrm>
                <a:off x="442" y="389"/>
                <a:ext cx="236" cy="152"/>
              </a:xfrm>
              <a:custGeom>
                <a:avLst/>
                <a:gdLst>
                  <a:gd name="T0" fmla="*/ 0 w 236"/>
                  <a:gd name="T1" fmla="*/ 50 h 152"/>
                  <a:gd name="T2" fmla="*/ 98 w 236"/>
                  <a:gd name="T3" fmla="*/ 64 h 152"/>
                  <a:gd name="T4" fmla="*/ 236 w 236"/>
                  <a:gd name="T5" fmla="*/ 8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6" h="152">
                    <a:moveTo>
                      <a:pt x="0" y="50"/>
                    </a:moveTo>
                    <a:cubicBezTo>
                      <a:pt x="0" y="51"/>
                      <a:pt x="52" y="152"/>
                      <a:pt x="98" y="64"/>
                    </a:cubicBezTo>
                    <a:cubicBezTo>
                      <a:pt x="149" y="0"/>
                      <a:pt x="207" y="83"/>
                      <a:pt x="236" y="88"/>
                    </a:cubicBezTo>
                  </a:path>
                </a:pathLst>
              </a:custGeom>
              <a:noFill/>
              <a:ln w="412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SG" altLang="en-US"/>
              </a:p>
            </p:txBody>
          </p:sp>
          <p:sp>
            <p:nvSpPr>
              <p:cNvPr id="24592" name="Freeform 16"/>
              <p:cNvSpPr>
                <a:spLocks/>
              </p:cNvSpPr>
              <p:nvPr/>
            </p:nvSpPr>
            <p:spPr bwMode="auto">
              <a:xfrm>
                <a:off x="0" y="369"/>
                <a:ext cx="234" cy="151"/>
              </a:xfrm>
              <a:custGeom>
                <a:avLst/>
                <a:gdLst>
                  <a:gd name="T0" fmla="*/ 270 w 270"/>
                  <a:gd name="T1" fmla="*/ 54 h 151"/>
                  <a:gd name="T2" fmla="*/ 161 w 270"/>
                  <a:gd name="T3" fmla="*/ 64 h 151"/>
                  <a:gd name="T4" fmla="*/ 0 w 270"/>
                  <a:gd name="T5" fmla="*/ 9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70" h="151">
                    <a:moveTo>
                      <a:pt x="270" y="54"/>
                    </a:moveTo>
                    <a:cubicBezTo>
                      <a:pt x="270" y="55"/>
                      <a:pt x="216" y="151"/>
                      <a:pt x="161" y="64"/>
                    </a:cubicBezTo>
                    <a:cubicBezTo>
                      <a:pt x="101" y="0"/>
                      <a:pt x="34" y="85"/>
                      <a:pt x="0" y="90"/>
                    </a:cubicBezTo>
                  </a:path>
                </a:pathLst>
              </a:custGeom>
              <a:noFill/>
              <a:ln w="412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SG" altLang="en-US"/>
              </a:p>
            </p:txBody>
          </p:sp>
        </p:grpSp>
        <p:sp>
          <p:nvSpPr>
            <p:cNvPr id="24593" name="Line 17"/>
            <p:cNvSpPr>
              <a:spLocks noChangeShapeType="1"/>
            </p:cNvSpPr>
            <p:nvPr/>
          </p:nvSpPr>
          <p:spPr bwMode="auto">
            <a:xfrm>
              <a:off x="161" y="493"/>
              <a:ext cx="336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SG" altLang="en-US"/>
            </a:p>
          </p:txBody>
        </p:sp>
        <p:sp>
          <p:nvSpPr>
            <p:cNvPr id="24594" name="Line 18"/>
            <p:cNvSpPr>
              <a:spLocks noChangeShapeType="1"/>
            </p:cNvSpPr>
            <p:nvPr/>
          </p:nvSpPr>
          <p:spPr bwMode="auto">
            <a:xfrm>
              <a:off x="174" y="794"/>
              <a:ext cx="336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SG" altLang="en-US"/>
            </a:p>
          </p:txBody>
        </p:sp>
        <p:sp>
          <p:nvSpPr>
            <p:cNvPr id="24595" name="Line 19"/>
            <p:cNvSpPr>
              <a:spLocks noChangeShapeType="1"/>
            </p:cNvSpPr>
            <p:nvPr/>
          </p:nvSpPr>
          <p:spPr bwMode="auto">
            <a:xfrm>
              <a:off x="676" y="358"/>
              <a:ext cx="192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SG" altLang="en-US"/>
            </a:p>
          </p:txBody>
        </p:sp>
        <p:sp>
          <p:nvSpPr>
            <p:cNvPr id="24596" name="Line 20"/>
            <p:cNvSpPr>
              <a:spLocks noChangeShapeType="1"/>
            </p:cNvSpPr>
            <p:nvPr/>
          </p:nvSpPr>
          <p:spPr bwMode="auto">
            <a:xfrm>
              <a:off x="689" y="912"/>
              <a:ext cx="192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SG" altLang="en-US"/>
            </a:p>
          </p:txBody>
        </p:sp>
        <p:sp>
          <p:nvSpPr>
            <p:cNvPr id="24597" name="Text Box 21"/>
            <p:cNvSpPr txBox="1">
              <a:spLocks noChangeArrowheads="1"/>
            </p:cNvSpPr>
            <p:nvPr/>
          </p:nvSpPr>
          <p:spPr bwMode="auto">
            <a:xfrm>
              <a:off x="0" y="445"/>
              <a:ext cx="2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SG" altLang="zh-CN" sz="3200">
                  <a:solidFill>
                    <a:srgbClr val="FFFF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endParaRPr lang="zh-SG" altLang="zh-CN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5105400" y="4343400"/>
            <a:ext cx="3632200" cy="2125663"/>
            <a:chOff x="0" y="0"/>
            <a:chExt cx="2288" cy="1339"/>
          </a:xfrm>
        </p:grpSpPr>
        <p:sp>
          <p:nvSpPr>
            <p:cNvPr id="24599" name="Line 23"/>
            <p:cNvSpPr>
              <a:spLocks noChangeShapeType="1"/>
            </p:cNvSpPr>
            <p:nvPr/>
          </p:nvSpPr>
          <p:spPr bwMode="auto">
            <a:xfrm>
              <a:off x="473" y="632"/>
              <a:ext cx="1560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SG" altLang="en-US"/>
            </a:p>
          </p:txBody>
        </p:sp>
        <p:sp>
          <p:nvSpPr>
            <p:cNvPr id="24600" name="Line 24"/>
            <p:cNvSpPr>
              <a:spLocks noChangeShapeType="1"/>
            </p:cNvSpPr>
            <p:nvPr/>
          </p:nvSpPr>
          <p:spPr bwMode="auto">
            <a:xfrm>
              <a:off x="2019" y="43"/>
              <a:ext cx="0" cy="129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SG" altLang="en-US"/>
            </a:p>
          </p:txBody>
        </p:sp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545" y="27"/>
              <a:ext cx="13" cy="940"/>
              <a:chOff x="0" y="0"/>
              <a:chExt cx="13" cy="940"/>
            </a:xfrm>
          </p:grpSpPr>
          <p:sp>
            <p:nvSpPr>
              <p:cNvPr id="24602" name="Line 26"/>
              <p:cNvSpPr>
                <a:spLocks noChangeShapeType="1"/>
              </p:cNvSpPr>
              <p:nvPr/>
            </p:nvSpPr>
            <p:spPr bwMode="auto">
              <a:xfrm flipV="1">
                <a:off x="13" y="0"/>
                <a:ext cx="0" cy="192"/>
              </a:xfrm>
              <a:prstGeom prst="line">
                <a:avLst/>
              </a:prstGeom>
              <a:noFill/>
              <a:ln w="88900" cmpd="sng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SG" altLang="en-US"/>
              </a:p>
            </p:txBody>
          </p:sp>
          <p:sp>
            <p:nvSpPr>
              <p:cNvPr id="24603" name="Line 27"/>
              <p:cNvSpPr>
                <a:spLocks noChangeShapeType="1"/>
              </p:cNvSpPr>
              <p:nvPr/>
            </p:nvSpPr>
            <p:spPr bwMode="auto">
              <a:xfrm flipV="1">
                <a:off x="0" y="748"/>
                <a:ext cx="0" cy="192"/>
              </a:xfrm>
              <a:prstGeom prst="line">
                <a:avLst/>
              </a:prstGeom>
              <a:noFill/>
              <a:ln w="88900" cmpd="sng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SG" altLang="en-US"/>
              </a:p>
            </p:txBody>
          </p:sp>
        </p:grpSp>
        <p:sp>
          <p:nvSpPr>
            <p:cNvPr id="24604" name="Text Box 28"/>
            <p:cNvSpPr txBox="1">
              <a:spLocks noChangeArrowheads="1"/>
            </p:cNvSpPr>
            <p:nvPr/>
          </p:nvSpPr>
          <p:spPr bwMode="auto">
            <a:xfrm>
              <a:off x="2033" y="519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SG" altLang="zh-CN" sz="2400"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24605" name="Text Box 29"/>
            <p:cNvSpPr txBox="1">
              <a:spLocks noChangeArrowheads="1"/>
            </p:cNvSpPr>
            <p:nvPr/>
          </p:nvSpPr>
          <p:spPr bwMode="auto">
            <a:xfrm>
              <a:off x="401" y="279"/>
              <a:ext cx="24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SG" altLang="zh-CN" sz="3600">
                  <a:solidFill>
                    <a:srgbClr val="FFFFFF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4606" name="Line 30"/>
            <p:cNvSpPr>
              <a:spLocks noChangeShapeType="1"/>
            </p:cNvSpPr>
            <p:nvPr/>
          </p:nvSpPr>
          <p:spPr bwMode="auto">
            <a:xfrm>
              <a:off x="724" y="0"/>
              <a:ext cx="0" cy="1335"/>
            </a:xfrm>
            <a:prstGeom prst="line">
              <a:avLst/>
            </a:prstGeom>
            <a:noFill/>
            <a:ln w="38100" cmpd="sng">
              <a:solidFill>
                <a:schemeClr val="hlink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SG" altLang="en-US"/>
            </a:p>
          </p:txBody>
        </p:sp>
        <p:grpSp>
          <p:nvGrpSpPr>
            <p:cNvPr id="6" name="Group 31"/>
            <p:cNvGrpSpPr>
              <a:grpSpLocks/>
            </p:cNvGrpSpPr>
            <p:nvPr/>
          </p:nvGrpSpPr>
          <p:grpSpPr bwMode="auto">
            <a:xfrm rot="-5523508">
              <a:off x="1478" y="352"/>
              <a:ext cx="678" cy="541"/>
              <a:chOff x="0" y="0"/>
              <a:chExt cx="678" cy="541"/>
            </a:xfrm>
          </p:grpSpPr>
          <p:sp>
            <p:nvSpPr>
              <p:cNvPr id="24608" name="Freeform 32"/>
              <p:cNvSpPr>
                <a:spLocks/>
              </p:cNvSpPr>
              <p:nvPr/>
            </p:nvSpPr>
            <p:spPr bwMode="auto">
              <a:xfrm rot="21585315" flipH="1">
                <a:off x="231" y="0"/>
                <a:ext cx="212" cy="449"/>
              </a:xfrm>
              <a:custGeom>
                <a:avLst/>
                <a:gdLst>
                  <a:gd name="T0" fmla="*/ 0 w 388"/>
                  <a:gd name="T1" fmla="*/ 921 h 934"/>
                  <a:gd name="T2" fmla="*/ 66 w 388"/>
                  <a:gd name="T3" fmla="*/ 600 h 934"/>
                  <a:gd name="T4" fmla="*/ 194 w 388"/>
                  <a:gd name="T5" fmla="*/ 0 h 934"/>
                  <a:gd name="T6" fmla="*/ 304 w 388"/>
                  <a:gd name="T7" fmla="*/ 600 h 934"/>
                  <a:gd name="T8" fmla="*/ 388 w 388"/>
                  <a:gd name="T9" fmla="*/ 909 h 9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8" h="934">
                    <a:moveTo>
                      <a:pt x="0" y="921"/>
                    </a:moveTo>
                    <a:cubicBezTo>
                      <a:pt x="26" y="934"/>
                      <a:pt x="34" y="753"/>
                      <a:pt x="66" y="600"/>
                    </a:cubicBezTo>
                    <a:cubicBezTo>
                      <a:pt x="98" y="447"/>
                      <a:pt x="143" y="0"/>
                      <a:pt x="194" y="0"/>
                    </a:cubicBezTo>
                    <a:cubicBezTo>
                      <a:pt x="246" y="0"/>
                      <a:pt x="278" y="440"/>
                      <a:pt x="304" y="600"/>
                    </a:cubicBezTo>
                    <a:cubicBezTo>
                      <a:pt x="330" y="760"/>
                      <a:pt x="382" y="903"/>
                      <a:pt x="388" y="909"/>
                    </a:cubicBezTo>
                  </a:path>
                </a:pathLst>
              </a:custGeom>
              <a:noFill/>
              <a:ln w="412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SG" altLang="en-US"/>
              </a:p>
            </p:txBody>
          </p:sp>
          <p:sp>
            <p:nvSpPr>
              <p:cNvPr id="24609" name="Freeform 33"/>
              <p:cNvSpPr>
                <a:spLocks/>
              </p:cNvSpPr>
              <p:nvPr/>
            </p:nvSpPr>
            <p:spPr bwMode="auto">
              <a:xfrm>
                <a:off x="442" y="389"/>
                <a:ext cx="236" cy="152"/>
              </a:xfrm>
              <a:custGeom>
                <a:avLst/>
                <a:gdLst>
                  <a:gd name="T0" fmla="*/ 0 w 236"/>
                  <a:gd name="T1" fmla="*/ 50 h 152"/>
                  <a:gd name="T2" fmla="*/ 98 w 236"/>
                  <a:gd name="T3" fmla="*/ 64 h 152"/>
                  <a:gd name="T4" fmla="*/ 236 w 236"/>
                  <a:gd name="T5" fmla="*/ 8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6" h="152">
                    <a:moveTo>
                      <a:pt x="0" y="50"/>
                    </a:moveTo>
                    <a:cubicBezTo>
                      <a:pt x="0" y="51"/>
                      <a:pt x="52" y="152"/>
                      <a:pt x="98" y="64"/>
                    </a:cubicBezTo>
                    <a:cubicBezTo>
                      <a:pt x="149" y="0"/>
                      <a:pt x="207" y="83"/>
                      <a:pt x="236" y="88"/>
                    </a:cubicBezTo>
                  </a:path>
                </a:pathLst>
              </a:custGeom>
              <a:noFill/>
              <a:ln w="412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SG" altLang="en-US"/>
              </a:p>
            </p:txBody>
          </p:sp>
          <p:sp>
            <p:nvSpPr>
              <p:cNvPr id="24610" name="Freeform 34"/>
              <p:cNvSpPr>
                <a:spLocks/>
              </p:cNvSpPr>
              <p:nvPr/>
            </p:nvSpPr>
            <p:spPr bwMode="auto">
              <a:xfrm>
                <a:off x="0" y="369"/>
                <a:ext cx="234" cy="151"/>
              </a:xfrm>
              <a:custGeom>
                <a:avLst/>
                <a:gdLst>
                  <a:gd name="T0" fmla="*/ 270 w 270"/>
                  <a:gd name="T1" fmla="*/ 54 h 151"/>
                  <a:gd name="T2" fmla="*/ 161 w 270"/>
                  <a:gd name="T3" fmla="*/ 64 h 151"/>
                  <a:gd name="T4" fmla="*/ 0 w 270"/>
                  <a:gd name="T5" fmla="*/ 9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70" h="151">
                    <a:moveTo>
                      <a:pt x="270" y="54"/>
                    </a:moveTo>
                    <a:cubicBezTo>
                      <a:pt x="270" y="55"/>
                      <a:pt x="216" y="151"/>
                      <a:pt x="161" y="64"/>
                    </a:cubicBezTo>
                    <a:cubicBezTo>
                      <a:pt x="101" y="0"/>
                      <a:pt x="34" y="85"/>
                      <a:pt x="0" y="90"/>
                    </a:cubicBezTo>
                  </a:path>
                </a:pathLst>
              </a:custGeom>
              <a:noFill/>
              <a:ln w="412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SG" altLang="en-US"/>
              </a:p>
            </p:txBody>
          </p:sp>
        </p:grpSp>
        <p:sp>
          <p:nvSpPr>
            <p:cNvPr id="24611" name="Line 35"/>
            <p:cNvSpPr>
              <a:spLocks noChangeShapeType="1"/>
            </p:cNvSpPr>
            <p:nvPr/>
          </p:nvSpPr>
          <p:spPr bwMode="auto">
            <a:xfrm>
              <a:off x="737" y="205"/>
              <a:ext cx="1296" cy="432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SG" altLang="en-US"/>
            </a:p>
          </p:txBody>
        </p:sp>
        <p:sp>
          <p:nvSpPr>
            <p:cNvPr id="24612" name="Line 36"/>
            <p:cNvSpPr>
              <a:spLocks noChangeShapeType="1"/>
            </p:cNvSpPr>
            <p:nvPr/>
          </p:nvSpPr>
          <p:spPr bwMode="auto">
            <a:xfrm flipV="1">
              <a:off x="713" y="639"/>
              <a:ext cx="1296" cy="144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SG" altLang="en-US"/>
            </a:p>
          </p:txBody>
        </p:sp>
        <p:sp>
          <p:nvSpPr>
            <p:cNvPr id="24613" name="Line 37"/>
            <p:cNvSpPr>
              <a:spLocks noChangeShapeType="1"/>
            </p:cNvSpPr>
            <p:nvPr/>
          </p:nvSpPr>
          <p:spPr bwMode="auto">
            <a:xfrm>
              <a:off x="78" y="719"/>
              <a:ext cx="336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SG" altLang="en-US"/>
            </a:p>
          </p:txBody>
        </p:sp>
        <p:sp>
          <p:nvSpPr>
            <p:cNvPr id="24614" name="Line 38"/>
            <p:cNvSpPr>
              <a:spLocks noChangeShapeType="1"/>
            </p:cNvSpPr>
            <p:nvPr/>
          </p:nvSpPr>
          <p:spPr bwMode="auto">
            <a:xfrm>
              <a:off x="545" y="204"/>
              <a:ext cx="192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SG" altLang="en-US"/>
            </a:p>
          </p:txBody>
        </p:sp>
        <p:sp>
          <p:nvSpPr>
            <p:cNvPr id="24615" name="Line 39"/>
            <p:cNvSpPr>
              <a:spLocks noChangeShapeType="1"/>
            </p:cNvSpPr>
            <p:nvPr/>
          </p:nvSpPr>
          <p:spPr bwMode="auto">
            <a:xfrm>
              <a:off x="545" y="776"/>
              <a:ext cx="192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SG" altLang="en-US"/>
            </a:p>
          </p:txBody>
        </p:sp>
        <p:sp>
          <p:nvSpPr>
            <p:cNvPr id="24616" name="Line 40"/>
            <p:cNvSpPr>
              <a:spLocks noChangeShapeType="1"/>
            </p:cNvSpPr>
            <p:nvPr/>
          </p:nvSpPr>
          <p:spPr bwMode="auto">
            <a:xfrm>
              <a:off x="82" y="357"/>
              <a:ext cx="336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SG" altLang="en-US"/>
            </a:p>
          </p:txBody>
        </p:sp>
        <p:sp>
          <p:nvSpPr>
            <p:cNvPr id="24617" name="Text Box 41"/>
            <p:cNvSpPr txBox="1">
              <a:spLocks noChangeArrowheads="1"/>
            </p:cNvSpPr>
            <p:nvPr/>
          </p:nvSpPr>
          <p:spPr bwMode="auto">
            <a:xfrm>
              <a:off x="0" y="322"/>
              <a:ext cx="2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SG" altLang="zh-CN" sz="3200">
                  <a:solidFill>
                    <a:srgbClr val="FFFF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endParaRPr lang="zh-SG" altLang="zh-CN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24618" name="Rectangle 42"/>
          <p:cNvSpPr>
            <a:spLocks noChangeArrowheads="1"/>
          </p:cNvSpPr>
          <p:nvPr/>
        </p:nvSpPr>
        <p:spPr bwMode="auto">
          <a:xfrm>
            <a:off x="468313" y="620713"/>
            <a:ext cx="5257800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zh-SG" b="1" u="sng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1" charset="-122"/>
              </a:rPr>
              <a:t>单缝位置对光强分布的影响</a:t>
            </a:r>
          </a:p>
        </p:txBody>
      </p:sp>
      <p:sp>
        <p:nvSpPr>
          <p:cNvPr id="24619" name="Rectangle 43"/>
          <p:cNvSpPr>
            <a:spLocks noChangeArrowheads="1"/>
          </p:cNvSpPr>
          <p:nvPr/>
        </p:nvSpPr>
        <p:spPr bwMode="auto">
          <a:xfrm>
            <a:off x="762000" y="1614488"/>
            <a:ext cx="5184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zh-SG" b="1">
                <a:latin typeface="Times New Roman" panose="02020603050405020304" pitchFamily="18" charset="0"/>
                <a:ea typeface="楷体_GB2312" pitchFamily="1" charset="-122"/>
              </a:rPr>
              <a:t>单缝上下移动，</a:t>
            </a:r>
            <a:r>
              <a:rPr lang="zh-CN" altLang="zh-SG" b="1">
                <a:ea typeface="楷体_GB2312" pitchFamily="1" charset="-122"/>
              </a:rPr>
              <a:t>条纹位置如何？</a:t>
            </a:r>
          </a:p>
        </p:txBody>
      </p:sp>
      <p:sp>
        <p:nvSpPr>
          <p:cNvPr id="24620" name="Rectangle 44"/>
          <p:cNvSpPr>
            <a:spLocks noChangeArrowheads="1"/>
          </p:cNvSpPr>
          <p:nvPr/>
        </p:nvSpPr>
        <p:spPr bwMode="auto">
          <a:xfrm>
            <a:off x="1042988" y="2420938"/>
            <a:ext cx="26844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SG" b="1">
                <a:latin typeface="Times New Roman" panose="02020603050405020304" pitchFamily="18" charset="0"/>
                <a:ea typeface="楷体_GB2312" pitchFamily="1" charset="-122"/>
              </a:rPr>
              <a:t>条纹位置不变。</a:t>
            </a:r>
          </a:p>
        </p:txBody>
      </p:sp>
    </p:spTree>
    <p:extLst>
      <p:ext uri="{BB962C8B-B14F-4D97-AF65-F5344CB8AC3E}">
        <p14:creationId xmlns:p14="http://schemas.microsoft.com/office/powerpoint/2010/main" val="100213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utoUpdateAnimBg="0"/>
      <p:bldP spid="24619" grpId="0" build="p" autoUpdateAnimBg="0"/>
      <p:bldP spid="24620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文本框 52225"/>
          <p:cNvSpPr txBox="1"/>
          <p:nvPr/>
        </p:nvSpPr>
        <p:spPr>
          <a:xfrm>
            <a:off x="457200" y="603250"/>
            <a:ext cx="8180388" cy="2628155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13.12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　波长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λ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600nm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的单色光垂直入射到缝宽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0.2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mm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的单缝上，缝后用焦距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50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cm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的会聚透镜将衍射光会聚于屏幕上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求：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中央明条纹的角宽度、线宽度；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(2)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级明条纹的位置以及单缝处波面可分为几个半波带？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(3)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级明条纹宽度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grpSp>
        <p:nvGrpSpPr>
          <p:cNvPr id="52236" name="组合 52235"/>
          <p:cNvGrpSpPr/>
          <p:nvPr/>
        </p:nvGrpSpPr>
        <p:grpSpPr>
          <a:xfrm>
            <a:off x="450850" y="3243263"/>
            <a:ext cx="6640513" cy="1741487"/>
            <a:chOff x="284" y="2043"/>
            <a:chExt cx="4183" cy="1097"/>
          </a:xfrm>
        </p:grpSpPr>
        <p:graphicFrame>
          <p:nvGraphicFramePr>
            <p:cNvPr id="52227" name="对象 52226"/>
            <p:cNvGraphicFramePr>
              <a:graphicFrameLocks/>
            </p:cNvGraphicFramePr>
            <p:nvPr/>
          </p:nvGraphicFramePr>
          <p:xfrm>
            <a:off x="1292" y="2432"/>
            <a:ext cx="3175" cy="7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854200" imgH="419100" progId="">
                    <p:embed/>
                  </p:oleObj>
                </mc:Choice>
                <mc:Fallback>
                  <p:oleObj r:id="rId2" imgW="1854200" imgH="419100" progId="">
                    <p:embed/>
                    <p:pic>
                      <p:nvPicPr>
                        <p:cNvPr id="0" name="Picture 4" descr="image12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2" y="2432"/>
                          <a:ext cx="3175" cy="7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2228" name="组合 52227"/>
            <p:cNvGrpSpPr/>
            <p:nvPr/>
          </p:nvGrpSpPr>
          <p:grpSpPr>
            <a:xfrm>
              <a:off x="284" y="2043"/>
              <a:ext cx="3920" cy="425"/>
              <a:chOff x="300" y="2132"/>
              <a:chExt cx="3920" cy="425"/>
            </a:xfrm>
          </p:grpSpPr>
          <p:sp>
            <p:nvSpPr>
              <p:cNvPr id="52229" name="文本框 52228"/>
              <p:cNvSpPr txBox="1"/>
              <p:nvPr/>
            </p:nvSpPr>
            <p:spPr>
              <a:xfrm>
                <a:off x="300" y="2185"/>
                <a:ext cx="3920" cy="32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anchor="t">
                <a:spAutoFit/>
              </a:bodyPr>
              <a:lstStyle/>
              <a:p>
                <a:pPr lvl="0">
                  <a:spcBef>
                    <a:spcPct val="0"/>
                  </a:spcBef>
                </a:pPr>
                <a:r>
                  <a:rPr lang="zh-CN" altLang="en-US" sz="2800" b="1" dirty="0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解　</a:t>
                </a:r>
                <a:r>
                  <a:rPr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(1)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第</a:t>
                </a:r>
                <a:r>
                  <a:rPr lang="en-US" altLang="zh-CN" sz="2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级暗条纹对应的衍射角     为</a:t>
                </a:r>
                <a:endPara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52230" name="对象 52229"/>
              <p:cNvGraphicFramePr>
                <a:graphicFrameLocks/>
              </p:cNvGraphicFramePr>
              <p:nvPr/>
            </p:nvGraphicFramePr>
            <p:xfrm>
              <a:off x="3651" y="2132"/>
              <a:ext cx="335" cy="4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4" imgW="177492" imgH="228204" progId="">
                      <p:embed/>
                    </p:oleObj>
                  </mc:Choice>
                  <mc:Fallback>
                    <p:oleObj r:id="rId4" imgW="177492" imgH="228204" progId="">
                      <p:embed/>
                      <p:pic>
                        <p:nvPicPr>
                          <p:cNvPr id="0" name="Picture 3" descr="image12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51" y="2132"/>
                            <a:ext cx="335" cy="4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2239" name="组合 52238"/>
          <p:cNvGrpSpPr/>
          <p:nvPr/>
        </p:nvGrpSpPr>
        <p:grpSpPr>
          <a:xfrm>
            <a:off x="928688" y="5003800"/>
            <a:ext cx="7388225" cy="1339850"/>
            <a:chOff x="585" y="3152"/>
            <a:chExt cx="4654" cy="844"/>
          </a:xfrm>
        </p:grpSpPr>
        <p:grpSp>
          <p:nvGrpSpPr>
            <p:cNvPr id="52238" name="组合 52237"/>
            <p:cNvGrpSpPr/>
            <p:nvPr/>
          </p:nvGrpSpPr>
          <p:grpSpPr>
            <a:xfrm>
              <a:off x="585" y="3152"/>
              <a:ext cx="4654" cy="404"/>
              <a:chOff x="449" y="3152"/>
              <a:chExt cx="4654" cy="404"/>
            </a:xfrm>
          </p:grpSpPr>
          <p:sp>
            <p:nvSpPr>
              <p:cNvPr id="52232" name="文本框 52231"/>
              <p:cNvSpPr txBox="1"/>
              <p:nvPr/>
            </p:nvSpPr>
            <p:spPr>
              <a:xfrm>
                <a:off x="449" y="3152"/>
                <a:ext cx="4654" cy="38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lvl="0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因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      很小，可知中央明条纹的角宽度为</a:t>
                </a:r>
                <a:endPara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52233" name="对象 52232"/>
              <p:cNvGraphicFramePr>
                <a:graphicFrameLocks/>
              </p:cNvGraphicFramePr>
              <p:nvPr/>
            </p:nvGraphicFramePr>
            <p:xfrm>
              <a:off x="789" y="3181"/>
              <a:ext cx="624" cy="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6" imgW="380835" imgH="228501" progId="">
                      <p:embed/>
                    </p:oleObj>
                  </mc:Choice>
                  <mc:Fallback>
                    <p:oleObj r:id="rId6" imgW="380835" imgH="228501" progId="">
                      <p:embed/>
                      <p:pic>
                        <p:nvPicPr>
                          <p:cNvPr id="0" name="Picture 2" descr="image12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89" y="3181"/>
                            <a:ext cx="624" cy="3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2234" name="对象 52233"/>
            <p:cNvGraphicFramePr>
              <a:graphicFrameLocks/>
            </p:cNvGraphicFramePr>
            <p:nvPr/>
          </p:nvGraphicFramePr>
          <p:xfrm>
            <a:off x="1350" y="3595"/>
            <a:ext cx="2845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1713756" imgH="241195" progId="">
                    <p:embed/>
                  </p:oleObj>
                </mc:Choice>
                <mc:Fallback>
                  <p:oleObj r:id="rId8" imgW="1713756" imgH="241195" progId="">
                    <p:embed/>
                    <p:pic>
                      <p:nvPicPr>
                        <p:cNvPr id="0" name="Picture 1" descr="image12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0" y="3595"/>
                          <a:ext cx="2845" cy="4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 altLang="en-US" dirty="0"/>
              <a:pPr lvl="0">
                <a:spcBef>
                  <a:spcPct val="50000"/>
                </a:spcBef>
              </a:pPr>
              <a:t>22</a:t>
            </a:fld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81890526-50F7-9AB4-4C38-E2D082816A47}"/>
                  </a:ext>
                </a:extLst>
              </p14:cNvPr>
              <p14:cNvContentPartPr/>
              <p14:nvPr/>
            </p14:nvContentPartPr>
            <p14:xfrm>
              <a:off x="-118080" y="2794779"/>
              <a:ext cx="360" cy="3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81890526-50F7-9AB4-4C38-E2D082816A4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-136080" y="2686779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F33EBC6D-5176-0C77-894E-BBDB4C4CFF86}"/>
                  </a:ext>
                </a:extLst>
              </p14:cNvPr>
              <p14:cNvContentPartPr/>
              <p14:nvPr/>
            </p14:nvContentPartPr>
            <p14:xfrm>
              <a:off x="7113240" y="2471859"/>
              <a:ext cx="360" cy="36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F33EBC6D-5176-0C77-894E-BBDB4C4CFF8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095600" y="2364219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7F83213F-B3F6-BF9B-8E8E-56FF5DA19DB8}"/>
                  </a:ext>
                </a:extLst>
              </p14:cNvPr>
              <p14:cNvContentPartPr/>
              <p14:nvPr/>
            </p14:nvContentPartPr>
            <p14:xfrm>
              <a:off x="7227000" y="2509659"/>
              <a:ext cx="360" cy="3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7F83213F-B3F6-BF9B-8E8E-56FF5DA19DB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209000" y="2402019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6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75CDD0B4-8072-6F75-20F4-00853C3349FB}"/>
                  </a:ext>
                </a:extLst>
              </p14:cNvPr>
              <p14:cNvContentPartPr/>
              <p14:nvPr/>
            </p14:nvContentPartPr>
            <p14:xfrm>
              <a:off x="7609680" y="1939419"/>
              <a:ext cx="360" cy="36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75CDD0B4-8072-6F75-20F4-00853C3349F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592040" y="1831419"/>
                <a:ext cx="3600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AC084990-5172-14A3-7406-DC3DDE7D4320}"/>
              </a:ext>
            </a:extLst>
          </p:cNvPr>
          <p:cNvGrpSpPr/>
          <p:nvPr/>
        </p:nvGrpSpPr>
        <p:grpSpPr>
          <a:xfrm>
            <a:off x="7513200" y="2130219"/>
            <a:ext cx="36000" cy="68040"/>
            <a:chOff x="7513200" y="2130219"/>
            <a:chExt cx="36000" cy="680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730054E1-34B6-ABC4-5F84-CA060CB9ABEF}"/>
                    </a:ext>
                  </a:extLst>
                </p14:cNvPr>
                <p14:cNvContentPartPr/>
                <p14:nvPr/>
              </p14:nvContentPartPr>
              <p14:xfrm>
                <a:off x="7513200" y="2189259"/>
                <a:ext cx="360" cy="36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730054E1-34B6-ABC4-5F84-CA060CB9ABE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495200" y="2081619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D74AEA89-ED32-3586-0CE5-8E2FBD55DD2C}"/>
                    </a:ext>
                  </a:extLst>
                </p14:cNvPr>
                <p14:cNvContentPartPr/>
                <p14:nvPr/>
              </p14:nvContentPartPr>
              <p14:xfrm>
                <a:off x="7548840" y="2130219"/>
                <a:ext cx="360" cy="36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D74AEA89-ED32-3586-0CE5-8E2FBD55DD2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531200" y="2022579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2B5A31E2-A9BC-0208-70D1-0FD04F247374}"/>
                    </a:ext>
                  </a:extLst>
                </p14:cNvPr>
                <p14:cNvContentPartPr/>
                <p14:nvPr/>
              </p14:nvContentPartPr>
              <p14:xfrm>
                <a:off x="7538400" y="2197899"/>
                <a:ext cx="360" cy="36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2B5A31E2-A9BC-0208-70D1-0FD04F24737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520760" y="2089899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EE347548-0EA2-9D9C-031D-DF6B84C81B6F}"/>
              </a:ext>
            </a:extLst>
          </p:cNvPr>
          <p:cNvGrpSpPr/>
          <p:nvPr/>
        </p:nvGrpSpPr>
        <p:grpSpPr>
          <a:xfrm>
            <a:off x="1281600" y="3145059"/>
            <a:ext cx="872640" cy="1735560"/>
            <a:chOff x="1281600" y="3145059"/>
            <a:chExt cx="872640" cy="17355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D1C1D618-3044-EFB3-349D-66E48CB1484F}"/>
                    </a:ext>
                  </a:extLst>
                </p14:cNvPr>
                <p14:cNvContentPartPr/>
                <p14:nvPr/>
              </p14:nvContentPartPr>
              <p14:xfrm>
                <a:off x="1334160" y="3391659"/>
                <a:ext cx="360" cy="36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D1C1D618-3044-EFB3-349D-66E48CB1484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316160" y="3283659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6C8AD272-F964-4CFE-F47D-1073A02A0BD4}"/>
                    </a:ext>
                  </a:extLst>
                </p14:cNvPr>
                <p14:cNvContentPartPr/>
                <p14:nvPr/>
              </p14:nvContentPartPr>
              <p14:xfrm>
                <a:off x="1422360" y="3599379"/>
                <a:ext cx="360" cy="36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6C8AD272-F964-4CFE-F47D-1073A02A0BD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404360" y="3491739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B07D23B7-CAC3-A44F-3D3A-B8357EC83681}"/>
                    </a:ext>
                  </a:extLst>
                </p14:cNvPr>
                <p14:cNvContentPartPr/>
                <p14:nvPr/>
              </p14:nvContentPartPr>
              <p14:xfrm>
                <a:off x="1281600" y="3145059"/>
                <a:ext cx="384120" cy="173556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B07D23B7-CAC3-A44F-3D3A-B8357EC8368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263600" y="3037059"/>
                  <a:ext cx="419760" cy="19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9D2516E9-309E-F60C-B3CC-9F14340ACF8C}"/>
                    </a:ext>
                  </a:extLst>
                </p14:cNvPr>
                <p14:cNvContentPartPr/>
                <p14:nvPr/>
              </p14:nvContentPartPr>
              <p14:xfrm>
                <a:off x="1565280" y="3502539"/>
                <a:ext cx="588960" cy="104112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9D2516E9-309E-F60C-B3CC-9F14340ACF8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547280" y="3394539"/>
                  <a:ext cx="624600" cy="1256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2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E7316AB2-4DA3-A875-F488-C0E1361F0848}"/>
                  </a:ext>
                </a:extLst>
              </p14:cNvPr>
              <p14:cNvContentPartPr/>
              <p14:nvPr/>
            </p14:nvContentPartPr>
            <p14:xfrm>
              <a:off x="6819840" y="2432979"/>
              <a:ext cx="360" cy="360"/>
            </p14:xfrm>
          </p:contentPart>
        </mc:Choice>
        <mc:Fallback xmlns=""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E7316AB2-4DA3-A875-F488-C0E1361F084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801840" y="2325339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4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61157EAD-C14F-9650-87CA-77A1795C1363}"/>
                  </a:ext>
                </a:extLst>
              </p14:cNvPr>
              <p14:cNvContentPartPr/>
              <p14:nvPr/>
            </p14:nvContentPartPr>
            <p14:xfrm>
              <a:off x="6674400" y="2456019"/>
              <a:ext cx="360" cy="360"/>
            </p14:xfrm>
          </p:contentPart>
        </mc:Choice>
        <mc:Fallback xmlns=""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61157EAD-C14F-9650-87CA-77A1795C136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656760" y="2348379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0A161F23-CD2E-7A18-6FC6-ADDB0E40A9F9}"/>
                  </a:ext>
                </a:extLst>
              </p14:cNvPr>
              <p14:cNvContentPartPr/>
              <p14:nvPr/>
            </p14:nvContentPartPr>
            <p14:xfrm>
              <a:off x="6735600" y="2586339"/>
              <a:ext cx="360" cy="360"/>
            </p14:xfrm>
          </p:contentPart>
        </mc:Choice>
        <mc:Fallback xmlns=""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0A161F23-CD2E-7A18-6FC6-ADDB0E40A9F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717960" y="2478699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8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7B4D698A-2760-C029-888E-5AF61F9E896E}"/>
                  </a:ext>
                </a:extLst>
              </p14:cNvPr>
              <p14:cNvContentPartPr/>
              <p14:nvPr/>
            </p14:nvContentPartPr>
            <p14:xfrm>
              <a:off x="6609600" y="2309139"/>
              <a:ext cx="360" cy="360"/>
            </p14:xfrm>
          </p:contentPart>
        </mc:Choice>
        <mc:Fallback xmlns=""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7B4D698A-2760-C029-888E-5AF61F9E896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591600" y="2201139"/>
                <a:ext cx="36000" cy="216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0" name="对象 53249"/>
          <p:cNvGraphicFramePr>
            <a:graphicFrameLocks/>
          </p:cNvGraphicFramePr>
          <p:nvPr/>
        </p:nvGraphicFramePr>
        <p:xfrm>
          <a:off x="511175" y="1268413"/>
          <a:ext cx="823753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554457" imgH="241195" progId="">
                  <p:embed/>
                </p:oleObj>
              </mc:Choice>
              <mc:Fallback>
                <p:oleObj r:id="rId2" imgW="3554457" imgH="241195" progId="">
                  <p:embed/>
                  <p:pic>
                    <p:nvPicPr>
                      <p:cNvPr id="0" name="Picture 5" descr="image126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" y="1268413"/>
                        <a:ext cx="8237538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1" name="矩形 53250"/>
          <p:cNvSpPr/>
          <p:nvPr/>
        </p:nvSpPr>
        <p:spPr>
          <a:xfrm>
            <a:off x="179388" y="587375"/>
            <a:ext cx="6711950" cy="647700"/>
          </a:xfrm>
          <a:prstGeom prst="rect">
            <a:avLst/>
          </a:prstGeom>
          <a:noFill/>
          <a:ln w="19050">
            <a:noFill/>
          </a:ln>
        </p:spPr>
        <p:txBody>
          <a:bodyPr wrap="none" anchor="t">
            <a:spAutoFit/>
          </a:bodyPr>
          <a:lstStyle/>
          <a:p>
            <a:pPr lvl="0">
              <a:lnSpc>
                <a:spcPct val="130000"/>
              </a:lnSpc>
              <a:spcBef>
                <a:spcPct val="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级暗条纹到中央明条纹中心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的距离为</a:t>
            </a:r>
          </a:p>
        </p:txBody>
      </p:sp>
      <p:grpSp>
        <p:nvGrpSpPr>
          <p:cNvPr id="53261" name="组合 53260"/>
          <p:cNvGrpSpPr/>
          <p:nvPr/>
        </p:nvGrpSpPr>
        <p:grpSpPr>
          <a:xfrm>
            <a:off x="212725" y="1863725"/>
            <a:ext cx="8235950" cy="742950"/>
            <a:chOff x="187" y="1315"/>
            <a:chExt cx="5188" cy="468"/>
          </a:xfrm>
        </p:grpSpPr>
        <p:sp>
          <p:nvSpPr>
            <p:cNvPr id="53252" name="矩形 53251"/>
            <p:cNvSpPr/>
            <p:nvPr/>
          </p:nvSpPr>
          <p:spPr>
            <a:xfrm>
              <a:off x="187" y="1315"/>
              <a:ext cx="2366" cy="40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>
              <a:spAutoFit/>
            </a:bodyPr>
            <a:lstStyle/>
            <a:p>
              <a:pPr lvl="0"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中央明条纹的线宽度为</a:t>
              </a:r>
            </a:p>
          </p:txBody>
        </p:sp>
        <p:graphicFrame>
          <p:nvGraphicFramePr>
            <p:cNvPr id="53253" name="对象 53252"/>
            <p:cNvGraphicFramePr>
              <a:graphicFrameLocks/>
            </p:cNvGraphicFramePr>
            <p:nvPr/>
          </p:nvGraphicFramePr>
          <p:xfrm>
            <a:off x="2699" y="1389"/>
            <a:ext cx="2676" cy="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1600200" imgH="228600" progId="">
                    <p:embed/>
                  </p:oleObj>
                </mc:Choice>
                <mc:Fallback>
                  <p:oleObj r:id="rId4" imgW="1600200" imgH="228600" progId="">
                    <p:embed/>
                    <p:pic>
                      <p:nvPicPr>
                        <p:cNvPr id="0" name="Picture 4" descr="image12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" y="1389"/>
                          <a:ext cx="2676" cy="3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263" name="组合 53262"/>
          <p:cNvGrpSpPr/>
          <p:nvPr/>
        </p:nvGrpSpPr>
        <p:grpSpPr>
          <a:xfrm>
            <a:off x="179388" y="2628900"/>
            <a:ext cx="7594600" cy="1728788"/>
            <a:chOff x="113" y="1656"/>
            <a:chExt cx="4784" cy="1089"/>
          </a:xfrm>
        </p:grpSpPr>
        <p:grpSp>
          <p:nvGrpSpPr>
            <p:cNvPr id="53262" name="组合 53261"/>
            <p:cNvGrpSpPr/>
            <p:nvPr/>
          </p:nvGrpSpPr>
          <p:grpSpPr>
            <a:xfrm>
              <a:off x="113" y="1656"/>
              <a:ext cx="3642" cy="408"/>
              <a:chOff x="243" y="1724"/>
              <a:chExt cx="3642" cy="408"/>
            </a:xfrm>
          </p:grpSpPr>
          <p:sp>
            <p:nvSpPr>
              <p:cNvPr id="53255" name="矩形 53254"/>
              <p:cNvSpPr/>
              <p:nvPr/>
            </p:nvSpPr>
            <p:spPr>
              <a:xfrm>
                <a:off x="243" y="1724"/>
                <a:ext cx="3642" cy="40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anchor="t">
                <a:spAutoFit/>
              </a:bodyPr>
              <a:lstStyle/>
              <a:p>
                <a:pPr lvl="0">
                  <a:lnSpc>
                    <a:spcPct val="130000"/>
                  </a:lnSpc>
                  <a:spcBef>
                    <a:spcPct val="0"/>
                  </a:spcBef>
                </a:pPr>
                <a:r>
                  <a:rPr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(2)</a:t>
                </a:r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第</a:t>
                </a:r>
                <a:r>
                  <a:rPr lang="en-US" altLang="zh-CN" sz="2800" b="1"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级明条纹对应的衍射角  满足</a:t>
                </a:r>
              </a:p>
            </p:txBody>
          </p:sp>
          <p:graphicFrame>
            <p:nvGraphicFramePr>
              <p:cNvPr id="53256" name="对象 53255"/>
              <p:cNvGraphicFramePr>
                <a:graphicFrameLocks/>
              </p:cNvGraphicFramePr>
              <p:nvPr/>
            </p:nvGraphicFramePr>
            <p:xfrm>
              <a:off x="3152" y="1830"/>
              <a:ext cx="232" cy="2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6" imgW="139518" imgH="164885" progId="">
                      <p:embed/>
                    </p:oleObj>
                  </mc:Choice>
                  <mc:Fallback>
                    <p:oleObj r:id="rId6" imgW="139518" imgH="164885" progId="">
                      <p:embed/>
                      <p:pic>
                        <p:nvPicPr>
                          <p:cNvPr id="0" name="Picture 3" descr="image12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52" y="1830"/>
                            <a:ext cx="232" cy="2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3257" name="对象 53256"/>
            <p:cNvGraphicFramePr>
              <a:graphicFrameLocks/>
            </p:cNvGraphicFramePr>
            <p:nvPr/>
          </p:nvGraphicFramePr>
          <p:xfrm>
            <a:off x="1066" y="2065"/>
            <a:ext cx="3831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2616200" imgH="419100" progId="">
                    <p:embed/>
                  </p:oleObj>
                </mc:Choice>
                <mc:Fallback>
                  <p:oleObj r:id="rId8" imgW="2616200" imgH="419100" progId="">
                    <p:embed/>
                    <p:pic>
                      <p:nvPicPr>
                        <p:cNvPr id="0" name="Picture 2" descr="image12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2065"/>
                          <a:ext cx="3831" cy="6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264" name="组合 53263"/>
          <p:cNvGrpSpPr/>
          <p:nvPr/>
        </p:nvGrpSpPr>
        <p:grpSpPr>
          <a:xfrm>
            <a:off x="250825" y="4430713"/>
            <a:ext cx="8642350" cy="1309687"/>
            <a:chOff x="158" y="2791"/>
            <a:chExt cx="5444" cy="825"/>
          </a:xfrm>
        </p:grpSpPr>
        <p:sp>
          <p:nvSpPr>
            <p:cNvPr id="53258" name="矩形 53257"/>
            <p:cNvSpPr/>
            <p:nvPr/>
          </p:nvSpPr>
          <p:spPr>
            <a:xfrm>
              <a:off x="158" y="2791"/>
              <a:ext cx="4504" cy="40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>
              <a:spAutoFit/>
            </a:bodyPr>
            <a:lstStyle/>
            <a:p>
              <a:pPr lvl="0"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第</a:t>
              </a:r>
              <a:r>
                <a:rPr lang="en-US" altLang="zh-CN" sz="2800" b="1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级明条纹中心到中央明条纹中心的距离为</a:t>
              </a:r>
            </a:p>
          </p:txBody>
        </p:sp>
        <p:graphicFrame>
          <p:nvGraphicFramePr>
            <p:cNvPr id="53259" name="对象 53258"/>
            <p:cNvGraphicFramePr>
              <a:graphicFrameLocks/>
            </p:cNvGraphicFramePr>
            <p:nvPr/>
          </p:nvGraphicFramePr>
          <p:xfrm>
            <a:off x="210" y="3294"/>
            <a:ext cx="5392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3949700" imgH="228600" progId="">
                    <p:embed/>
                  </p:oleObj>
                </mc:Choice>
                <mc:Fallback>
                  <p:oleObj r:id="rId10" imgW="3949700" imgH="228600" progId="">
                    <p:embed/>
                    <p:pic>
                      <p:nvPicPr>
                        <p:cNvPr id="0" name="Picture 1" descr="image13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" y="3294"/>
                          <a:ext cx="5392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 altLang="en-US" dirty="0"/>
              <a:pPr lvl="0">
                <a:spcBef>
                  <a:spcPct val="50000"/>
                </a:spcBef>
              </a:pPr>
              <a:t>23</a:t>
            </a:fld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2" dur="500"/>
                                        <p:tgtEl>
                                          <p:spTgt spid="5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85" name="组合 54284"/>
          <p:cNvGrpSpPr/>
          <p:nvPr/>
        </p:nvGrpSpPr>
        <p:grpSpPr>
          <a:xfrm>
            <a:off x="296863" y="549275"/>
            <a:ext cx="7329487" cy="1325563"/>
            <a:chOff x="187" y="346"/>
            <a:chExt cx="4617" cy="835"/>
          </a:xfrm>
        </p:grpSpPr>
        <p:graphicFrame>
          <p:nvGraphicFramePr>
            <p:cNvPr id="54274" name="对象 54273"/>
            <p:cNvGraphicFramePr>
              <a:graphicFrameLocks/>
            </p:cNvGraphicFramePr>
            <p:nvPr/>
          </p:nvGraphicFramePr>
          <p:xfrm>
            <a:off x="1973" y="799"/>
            <a:ext cx="1390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761339" imgH="203024" progId="">
                    <p:embed/>
                  </p:oleObj>
                </mc:Choice>
                <mc:Fallback>
                  <p:oleObj r:id="rId2" imgW="761339" imgH="203024" progId="">
                    <p:embed/>
                    <p:pic>
                      <p:nvPicPr>
                        <p:cNvPr id="0" name="Picture 6" descr="image13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799"/>
                          <a:ext cx="1390" cy="3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76" name="矩形 54275"/>
            <p:cNvSpPr/>
            <p:nvPr/>
          </p:nvSpPr>
          <p:spPr>
            <a:xfrm>
              <a:off x="187" y="346"/>
              <a:ext cx="4617" cy="40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>
              <a:spAutoFit/>
            </a:bodyPr>
            <a:lstStyle/>
            <a:p>
              <a:pPr lvl="0"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对应于该  值，单缝处波面可分的半波带数为</a:t>
              </a:r>
            </a:p>
          </p:txBody>
        </p:sp>
      </p:grpSp>
      <p:graphicFrame>
        <p:nvGraphicFramePr>
          <p:cNvPr id="54277" name="对象 54276"/>
          <p:cNvGraphicFramePr>
            <a:graphicFrameLocks/>
          </p:cNvGraphicFramePr>
          <p:nvPr/>
        </p:nvGraphicFramePr>
        <p:xfrm>
          <a:off x="1827213" y="725488"/>
          <a:ext cx="3683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39518" imgH="164885" progId="">
                  <p:embed/>
                </p:oleObj>
              </mc:Choice>
              <mc:Fallback>
                <p:oleObj r:id="rId4" imgW="139518" imgH="164885" progId="">
                  <p:embed/>
                  <p:pic>
                    <p:nvPicPr>
                      <p:cNvPr id="0" name="Picture 5" descr="image128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7213" y="725488"/>
                        <a:ext cx="3683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9" name="对象 54278"/>
          <p:cNvGraphicFramePr>
            <a:graphicFrameLocks/>
          </p:cNvGraphicFramePr>
          <p:nvPr/>
        </p:nvGraphicFramePr>
        <p:xfrm>
          <a:off x="1187450" y="4079875"/>
          <a:ext cx="5400675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324100" imgH="419100" progId="">
                  <p:embed/>
                </p:oleObj>
              </mc:Choice>
              <mc:Fallback>
                <p:oleObj r:id="rId6" imgW="2324100" imgH="419100" progId="">
                  <p:embed/>
                  <p:pic>
                    <p:nvPicPr>
                      <p:cNvPr id="0" name="Picture 4" descr="image132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079875"/>
                        <a:ext cx="5400675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287" name="组合 54286"/>
          <p:cNvGrpSpPr/>
          <p:nvPr/>
        </p:nvGrpSpPr>
        <p:grpSpPr>
          <a:xfrm>
            <a:off x="296863" y="1831975"/>
            <a:ext cx="8235950" cy="2203450"/>
            <a:chOff x="187" y="1154"/>
            <a:chExt cx="5188" cy="1388"/>
          </a:xfrm>
        </p:grpSpPr>
        <p:graphicFrame>
          <p:nvGraphicFramePr>
            <p:cNvPr id="54278" name="对象 54277"/>
            <p:cNvGraphicFramePr>
              <a:graphicFrameLocks/>
            </p:cNvGraphicFramePr>
            <p:nvPr/>
          </p:nvGraphicFramePr>
          <p:xfrm>
            <a:off x="477" y="1933"/>
            <a:ext cx="4807" cy="6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3199012" imgH="393529" progId="">
                    <p:embed/>
                  </p:oleObj>
                </mc:Choice>
                <mc:Fallback>
                  <p:oleObj r:id="rId8" imgW="3199012" imgH="393529" progId="">
                    <p:embed/>
                    <p:pic>
                      <p:nvPicPr>
                        <p:cNvPr id="0" name="Picture 3" descr="image13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" y="1933"/>
                          <a:ext cx="4807" cy="6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4286" name="组合 54285"/>
            <p:cNvGrpSpPr/>
            <p:nvPr/>
          </p:nvGrpSpPr>
          <p:grpSpPr>
            <a:xfrm>
              <a:off x="187" y="1154"/>
              <a:ext cx="5188" cy="779"/>
              <a:chOff x="187" y="1137"/>
              <a:chExt cx="5188" cy="779"/>
            </a:xfrm>
          </p:grpSpPr>
          <p:sp>
            <p:nvSpPr>
              <p:cNvPr id="54281" name="矩形 54280"/>
              <p:cNvSpPr/>
              <p:nvPr/>
            </p:nvSpPr>
            <p:spPr>
              <a:xfrm>
                <a:off x="187" y="1137"/>
                <a:ext cx="5188" cy="75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lvl="0">
                  <a:lnSpc>
                    <a:spcPct val="130000"/>
                  </a:lnSpc>
                  <a:spcBef>
                    <a:spcPct val="0"/>
                  </a:spcBef>
                </a:pPr>
                <a:r>
                  <a:rPr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(3)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设第</a:t>
                </a:r>
                <a:r>
                  <a:rPr lang="en-US" altLang="zh-CN" sz="2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级暗条纹到中央明条纹中心</a:t>
                </a:r>
                <a:r>
                  <a:rPr lang="en-US" altLang="zh-CN" sz="2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O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的距离为    ，对应的衍射角为      ，故第</a:t>
                </a:r>
                <a:r>
                  <a:rPr lang="en-US" altLang="zh-CN" sz="2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级明条纹的线宽度为</a:t>
                </a:r>
              </a:p>
            </p:txBody>
          </p:sp>
          <p:graphicFrame>
            <p:nvGraphicFramePr>
              <p:cNvPr id="54282" name="对象 54281"/>
              <p:cNvGraphicFramePr>
                <a:graphicFrameLocks/>
              </p:cNvGraphicFramePr>
              <p:nvPr/>
            </p:nvGraphicFramePr>
            <p:xfrm>
              <a:off x="4801" y="1162"/>
              <a:ext cx="301" cy="4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0" imgW="164885" imgH="228303" progId="">
                      <p:embed/>
                    </p:oleObj>
                  </mc:Choice>
                  <mc:Fallback>
                    <p:oleObj r:id="rId10" imgW="164885" imgH="228303" progId="">
                      <p:embed/>
                      <p:pic>
                        <p:nvPicPr>
                          <p:cNvPr id="0" name="Picture 2" descr="image13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01" y="1162"/>
                            <a:ext cx="301" cy="43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283" name="对象 54282"/>
              <p:cNvGraphicFramePr>
                <a:graphicFrameLocks/>
              </p:cNvGraphicFramePr>
              <p:nvPr/>
            </p:nvGraphicFramePr>
            <p:xfrm>
              <a:off x="1831" y="1486"/>
              <a:ext cx="324" cy="4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2" imgW="177492" imgH="228204" progId="">
                      <p:embed/>
                    </p:oleObj>
                  </mc:Choice>
                  <mc:Fallback>
                    <p:oleObj r:id="rId12" imgW="177492" imgH="228204" progId="">
                      <p:embed/>
                      <p:pic>
                        <p:nvPicPr>
                          <p:cNvPr id="0" name="Picture 1" descr="image13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31" y="1486"/>
                            <a:ext cx="324" cy="43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54284" name="矩形 54283"/>
          <p:cNvSpPr/>
          <p:nvPr/>
        </p:nvSpPr>
        <p:spPr>
          <a:xfrm>
            <a:off x="250825" y="5086350"/>
            <a:ext cx="8137525" cy="64770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lvl="0">
              <a:lnSpc>
                <a:spcPct val="130000"/>
              </a:lnSpc>
              <a:spcBef>
                <a:spcPct val="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级明条纹的宽度约为中央明纹宽度的一半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 altLang="en-US" dirty="0"/>
              <a:pPr lvl="0">
                <a:spcBef>
                  <a:spcPct val="50000"/>
                </a:spcBef>
              </a:pPr>
              <a:t>24</a:t>
            </a:fld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13.5 </a:t>
            </a:r>
            <a:r>
              <a:rPr lang="zh-CN" altLang="en-US"/>
              <a:t>单缝衍射</a:t>
            </a:r>
          </a:p>
        </p:txBody>
      </p:sp>
      <p:sp>
        <p:nvSpPr>
          <p:cNvPr id="2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928E1-7E91-4119-A634-C938CA50D61C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217091" name="Text Box 3"/>
          <p:cNvSpPr txBox="1">
            <a:spLocks noChangeArrowheads="1"/>
          </p:cNvSpPr>
          <p:nvPr/>
        </p:nvSpPr>
        <p:spPr bwMode="auto">
          <a:xfrm>
            <a:off x="533400" y="1219200"/>
            <a:ext cx="8207375" cy="118872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例</a:t>
            </a:r>
            <a:r>
              <a:rPr kumimoji="1" lang="en-US" altLang="zh-CN" sz="2400" dirty="0"/>
              <a:t>13.13  </a:t>
            </a:r>
            <a:r>
              <a:rPr kumimoji="1" lang="zh-CN" altLang="en-US" sz="2400" dirty="0"/>
              <a:t>波长为</a:t>
            </a:r>
            <a:r>
              <a:rPr kumimoji="1" lang="en-US" altLang="zh-CN" sz="2400" dirty="0"/>
              <a:t>546 nm</a:t>
            </a:r>
            <a:r>
              <a:rPr kumimoji="1" lang="zh-CN" altLang="en-US" sz="2400" dirty="0"/>
              <a:t>的平行光垂直照射在 </a:t>
            </a:r>
            <a:r>
              <a:rPr kumimoji="1" lang="en-US" altLang="zh-CN" sz="2400" i="1" dirty="0"/>
              <a:t>b</a:t>
            </a:r>
            <a:r>
              <a:rPr kumimoji="1" lang="en-US" altLang="zh-CN" sz="2400" dirty="0"/>
              <a:t> = 0.437 mm</a:t>
            </a:r>
            <a:r>
              <a:rPr kumimoji="1" lang="zh-CN" altLang="en-US" sz="2400" dirty="0"/>
              <a:t>的单缝上，缝后有焦距为</a:t>
            </a:r>
            <a:r>
              <a:rPr kumimoji="1" lang="en-US" altLang="zh-CN" sz="2400" dirty="0"/>
              <a:t>40 cm</a:t>
            </a:r>
            <a:r>
              <a:rPr kumimoji="1" lang="zh-CN" altLang="zh-CN" sz="2400" dirty="0"/>
              <a:t>的凸透镜，求透镜焦平面上出现的</a:t>
            </a:r>
            <a:r>
              <a:rPr kumimoji="1" lang="zh-CN" altLang="zh-CN" sz="2400" dirty="0">
                <a:latin typeface="华文行楷" panose="02010800040101010101" charset="-122"/>
                <a:ea typeface="华文行楷" panose="02010800040101010101" charset="-122"/>
              </a:rPr>
              <a:t>衍射中央明纹</a:t>
            </a:r>
            <a:r>
              <a:rPr kumimoji="1" lang="zh-CN" altLang="zh-CN" sz="2400" dirty="0"/>
              <a:t>的宽度。</a:t>
            </a:r>
            <a:endParaRPr kumimoji="1" lang="zh-CN" altLang="en-US" sz="2400" dirty="0"/>
          </a:p>
        </p:txBody>
      </p:sp>
      <p:sp>
        <p:nvSpPr>
          <p:cNvPr id="217107" name="Rectangle 19"/>
          <p:cNvSpPr>
            <a:spLocks noChangeArrowheads="1"/>
          </p:cNvSpPr>
          <p:nvPr/>
        </p:nvSpPr>
        <p:spPr bwMode="auto">
          <a:xfrm>
            <a:off x="533400" y="2438400"/>
            <a:ext cx="7937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/>
              <a:t>解：</a:t>
            </a:r>
          </a:p>
        </p:txBody>
      </p:sp>
      <p:graphicFrame>
        <p:nvGraphicFramePr>
          <p:cNvPr id="217108" name="Object 20"/>
          <p:cNvGraphicFramePr>
            <a:graphicFrameLocks noChangeAspect="1"/>
          </p:cNvGraphicFramePr>
          <p:nvPr/>
        </p:nvGraphicFramePr>
        <p:xfrm>
          <a:off x="1447800" y="2590800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5849600" imgH="4876800" progId="">
                  <p:embed/>
                </p:oleObj>
              </mc:Choice>
              <mc:Fallback>
                <p:oleObj name="公式" r:id="rId2" imgW="15849600" imgH="4876800" progId="">
                  <p:embed/>
                  <p:pic>
                    <p:nvPicPr>
                      <p:cNvPr id="0" name="Picture 6" descr="image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590800"/>
                        <a:ext cx="1320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109" name="Object 21"/>
          <p:cNvGraphicFramePr>
            <a:graphicFrameLocks noChangeAspect="1"/>
          </p:cNvGraphicFramePr>
          <p:nvPr/>
        </p:nvGraphicFramePr>
        <p:xfrm>
          <a:off x="1447800" y="3048000"/>
          <a:ext cx="1651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9812000" imgH="9448800" progId="">
                  <p:embed/>
                </p:oleObj>
              </mc:Choice>
              <mc:Fallback>
                <p:oleObj name="公式" r:id="rId4" imgW="19812000" imgH="9448800" progId="">
                  <p:embed/>
                  <p:pic>
                    <p:nvPicPr>
                      <p:cNvPr id="0" name="Picture 5" descr="image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048000"/>
                        <a:ext cx="16510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110" name="Object 22"/>
          <p:cNvGraphicFramePr>
            <a:graphicFrameLocks noChangeAspect="1"/>
          </p:cNvGraphicFramePr>
          <p:nvPr/>
        </p:nvGraphicFramePr>
        <p:xfrm>
          <a:off x="927100" y="4038600"/>
          <a:ext cx="23352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8041600" imgH="4876800" progId="">
                  <p:embed/>
                </p:oleObj>
              </mc:Choice>
              <mc:Fallback>
                <p:oleObj name="公式" r:id="rId6" imgW="28041600" imgH="4876800" progId="">
                  <p:embed/>
                  <p:pic>
                    <p:nvPicPr>
                      <p:cNvPr id="0" name="Picture 4" descr="image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4038600"/>
                        <a:ext cx="233521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111" name="Object 23"/>
          <p:cNvGraphicFramePr>
            <a:graphicFrameLocks noChangeAspect="1"/>
          </p:cNvGraphicFramePr>
          <p:nvPr/>
        </p:nvGraphicFramePr>
        <p:xfrm>
          <a:off x="1804987" y="4648200"/>
          <a:ext cx="18018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1640800" imgH="9448800" progId="">
                  <p:embed/>
                </p:oleObj>
              </mc:Choice>
              <mc:Fallback>
                <p:oleObj name="公式" r:id="rId8" imgW="21640800" imgH="9448800" progId="">
                  <p:embed/>
                  <p:pic>
                    <p:nvPicPr>
                      <p:cNvPr id="0" name="Picture 3" descr="image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4987" y="4648200"/>
                        <a:ext cx="1801813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112" name="Object 24"/>
          <p:cNvGraphicFramePr>
            <a:graphicFrameLocks noChangeAspect="1"/>
          </p:cNvGraphicFramePr>
          <p:nvPr/>
        </p:nvGraphicFramePr>
        <p:xfrm>
          <a:off x="1804987" y="5486400"/>
          <a:ext cx="49006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58826400" imgH="10058400" progId="">
                  <p:embed/>
                </p:oleObj>
              </mc:Choice>
              <mc:Fallback>
                <p:oleObj name="公式" r:id="rId10" imgW="58826400" imgH="10058400" progId="">
                  <p:embed/>
                  <p:pic>
                    <p:nvPicPr>
                      <p:cNvPr id="0" name="Picture 2" descr="image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4987" y="5486400"/>
                        <a:ext cx="490061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" name="组合 53"/>
          <p:cNvGrpSpPr/>
          <p:nvPr/>
        </p:nvGrpSpPr>
        <p:grpSpPr>
          <a:xfrm>
            <a:off x="5562600" y="2286000"/>
            <a:ext cx="3373730" cy="3352800"/>
            <a:chOff x="5562600" y="2286000"/>
            <a:chExt cx="3373730" cy="3352800"/>
          </a:xfrm>
        </p:grpSpPr>
        <p:grpSp>
          <p:nvGrpSpPr>
            <p:cNvPr id="28" name="组合 27"/>
            <p:cNvGrpSpPr/>
            <p:nvPr/>
          </p:nvGrpSpPr>
          <p:grpSpPr>
            <a:xfrm>
              <a:off x="5562600" y="2286000"/>
              <a:ext cx="3048000" cy="3352800"/>
              <a:chOff x="5562600" y="2286000"/>
              <a:chExt cx="3048000" cy="3352800"/>
            </a:xfrm>
          </p:grpSpPr>
          <p:grpSp>
            <p:nvGrpSpPr>
              <p:cNvPr id="217092" name="Group 4"/>
              <p:cNvGrpSpPr/>
              <p:nvPr/>
            </p:nvGrpSpPr>
            <p:grpSpPr bwMode="auto">
              <a:xfrm>
                <a:off x="5562600" y="2286000"/>
                <a:ext cx="3048000" cy="3352800"/>
                <a:chOff x="3072" y="1152"/>
                <a:chExt cx="1920" cy="2112"/>
              </a:xfrm>
            </p:grpSpPr>
            <p:grpSp>
              <p:nvGrpSpPr>
                <p:cNvPr id="217093" name="Group 5"/>
                <p:cNvGrpSpPr/>
                <p:nvPr/>
              </p:nvGrpSpPr>
              <p:grpSpPr bwMode="auto">
                <a:xfrm>
                  <a:off x="3120" y="1152"/>
                  <a:ext cx="1872" cy="2112"/>
                  <a:chOff x="1584" y="2160"/>
                  <a:chExt cx="1872" cy="2112"/>
                </a:xfrm>
              </p:grpSpPr>
              <p:grpSp>
                <p:nvGrpSpPr>
                  <p:cNvPr id="217094" name="Group 6"/>
                  <p:cNvGrpSpPr/>
                  <p:nvPr/>
                </p:nvGrpSpPr>
                <p:grpSpPr bwMode="auto">
                  <a:xfrm>
                    <a:off x="1584" y="2736"/>
                    <a:ext cx="0" cy="1008"/>
                    <a:chOff x="1584" y="2736"/>
                    <a:chExt cx="0" cy="1008"/>
                  </a:xfrm>
                </p:grpSpPr>
                <p:sp>
                  <p:nvSpPr>
                    <p:cNvPr id="217095" name="Line 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84" y="2736"/>
                      <a:ext cx="0" cy="384"/>
                    </a:xfrm>
                    <a:prstGeom prst="line">
                      <a:avLst/>
                    </a:prstGeom>
                    <a:noFill/>
                    <a:ln w="57150">
                      <a:solidFill>
                        <a:srgbClr val="0099CC"/>
                      </a:solidFill>
                      <a:rou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17096" name="Line 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84" y="3360"/>
                      <a:ext cx="0" cy="384"/>
                    </a:xfrm>
                    <a:prstGeom prst="line">
                      <a:avLst/>
                    </a:prstGeom>
                    <a:noFill/>
                    <a:ln w="57150">
                      <a:solidFill>
                        <a:srgbClr val="0099CC"/>
                      </a:solidFill>
                      <a:rou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17097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3456" y="2160"/>
                    <a:ext cx="0" cy="211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17098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3168" y="2208"/>
                  <a:ext cx="18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Dot"/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17099" name="Group 11"/>
                <p:cNvGrpSpPr/>
                <p:nvPr/>
              </p:nvGrpSpPr>
              <p:grpSpPr bwMode="auto">
                <a:xfrm>
                  <a:off x="3072" y="1824"/>
                  <a:ext cx="1872" cy="720"/>
                  <a:chOff x="1392" y="864"/>
                  <a:chExt cx="1872" cy="720"/>
                </a:xfrm>
              </p:grpSpPr>
              <p:grpSp>
                <p:nvGrpSpPr>
                  <p:cNvPr id="217100" name="Group 12"/>
                  <p:cNvGrpSpPr/>
                  <p:nvPr/>
                </p:nvGrpSpPr>
                <p:grpSpPr bwMode="auto">
                  <a:xfrm>
                    <a:off x="1392" y="864"/>
                    <a:ext cx="1872" cy="720"/>
                    <a:chOff x="1392" y="864"/>
                    <a:chExt cx="1872" cy="720"/>
                  </a:xfrm>
                </p:grpSpPr>
                <p:sp>
                  <p:nvSpPr>
                    <p:cNvPr id="217101" name="Line 1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92" y="864"/>
                      <a:ext cx="1872" cy="38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17102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92" y="1248"/>
                      <a:ext cx="1872" cy="33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aphicFrame>
                <p:nvGraphicFramePr>
                  <p:cNvPr id="217103" name="Object 15"/>
                  <p:cNvGraphicFramePr>
                    <a:graphicFrameLocks noChangeAspect="1"/>
                  </p:cNvGraphicFramePr>
                  <p:nvPr/>
                </p:nvGraphicFramePr>
                <p:xfrm>
                  <a:off x="2064" y="1056"/>
                  <a:ext cx="208" cy="24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公式" r:id="rId12" imgW="3352800" imgH="3962400" progId="">
                          <p:embed/>
                        </p:oleObj>
                      </mc:Choice>
                      <mc:Fallback>
                        <p:oleObj name="公式" r:id="rId12" imgW="3352800" imgH="3962400" progId="">
                          <p:embed/>
                          <p:pic>
                            <p:nvPicPr>
                              <p:cNvPr id="0" name="Picture 1" descr="image183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3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064" y="1056"/>
                                <a:ext cx="208" cy="244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217104" name="Group 16"/>
                <p:cNvGrpSpPr/>
                <p:nvPr/>
              </p:nvGrpSpPr>
              <p:grpSpPr bwMode="auto">
                <a:xfrm>
                  <a:off x="4464" y="1392"/>
                  <a:ext cx="504" cy="1584"/>
                  <a:chOff x="2976" y="2400"/>
                  <a:chExt cx="504" cy="1584"/>
                </a:xfrm>
              </p:grpSpPr>
              <p:sp>
                <p:nvSpPr>
                  <p:cNvPr id="217105" name="Freeform 17"/>
                  <p:cNvSpPr/>
                  <p:nvPr/>
                </p:nvSpPr>
                <p:spPr bwMode="auto">
                  <a:xfrm>
                    <a:off x="2976" y="2400"/>
                    <a:ext cx="504" cy="816"/>
                  </a:xfrm>
                  <a:custGeom>
                    <a:avLst/>
                    <a:gdLst/>
                    <a:ahLst/>
                    <a:cxnLst>
                      <a:cxn ang="0">
                        <a:pos x="0" y="816"/>
                      </a:cxn>
                      <a:cxn ang="0">
                        <a:pos x="48" y="720"/>
                      </a:cxn>
                      <a:cxn ang="0">
                        <a:pos x="288" y="576"/>
                      </a:cxn>
                      <a:cxn ang="0">
                        <a:pos x="480" y="432"/>
                      </a:cxn>
                      <a:cxn ang="0">
                        <a:pos x="432" y="336"/>
                      </a:cxn>
                      <a:cxn ang="0">
                        <a:pos x="336" y="240"/>
                      </a:cxn>
                      <a:cxn ang="0">
                        <a:pos x="336" y="144"/>
                      </a:cxn>
                      <a:cxn ang="0">
                        <a:pos x="480" y="0"/>
                      </a:cxn>
                    </a:cxnLst>
                    <a:rect l="0" t="0" r="r" b="b"/>
                    <a:pathLst>
                      <a:path w="504" h="816">
                        <a:moveTo>
                          <a:pt x="0" y="816"/>
                        </a:moveTo>
                        <a:cubicBezTo>
                          <a:pt x="0" y="788"/>
                          <a:pt x="0" y="760"/>
                          <a:pt x="48" y="720"/>
                        </a:cubicBezTo>
                        <a:cubicBezTo>
                          <a:pt x="96" y="680"/>
                          <a:pt x="216" y="624"/>
                          <a:pt x="288" y="576"/>
                        </a:cubicBezTo>
                        <a:cubicBezTo>
                          <a:pt x="360" y="528"/>
                          <a:pt x="456" y="472"/>
                          <a:pt x="480" y="432"/>
                        </a:cubicBezTo>
                        <a:cubicBezTo>
                          <a:pt x="504" y="392"/>
                          <a:pt x="456" y="368"/>
                          <a:pt x="432" y="336"/>
                        </a:cubicBezTo>
                        <a:cubicBezTo>
                          <a:pt x="408" y="304"/>
                          <a:pt x="352" y="272"/>
                          <a:pt x="336" y="240"/>
                        </a:cubicBezTo>
                        <a:cubicBezTo>
                          <a:pt x="320" y="208"/>
                          <a:pt x="312" y="184"/>
                          <a:pt x="336" y="144"/>
                        </a:cubicBezTo>
                        <a:cubicBezTo>
                          <a:pt x="360" y="104"/>
                          <a:pt x="456" y="32"/>
                          <a:pt x="480" y="0"/>
                        </a:cubicBezTo>
                      </a:path>
                    </a:pathLst>
                  </a:custGeom>
                  <a:noFill/>
                  <a:ln w="28575" cmpd="sng">
                    <a:solidFill>
                      <a:schemeClr val="tx2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106" name="Freeform 18"/>
                  <p:cNvSpPr/>
                  <p:nvPr/>
                </p:nvSpPr>
                <p:spPr bwMode="auto">
                  <a:xfrm flipV="1">
                    <a:off x="2976" y="3168"/>
                    <a:ext cx="504" cy="816"/>
                  </a:xfrm>
                  <a:custGeom>
                    <a:avLst/>
                    <a:gdLst/>
                    <a:ahLst/>
                    <a:cxnLst>
                      <a:cxn ang="0">
                        <a:pos x="0" y="816"/>
                      </a:cxn>
                      <a:cxn ang="0">
                        <a:pos x="48" y="720"/>
                      </a:cxn>
                      <a:cxn ang="0">
                        <a:pos x="288" y="576"/>
                      </a:cxn>
                      <a:cxn ang="0">
                        <a:pos x="480" y="432"/>
                      </a:cxn>
                      <a:cxn ang="0">
                        <a:pos x="432" y="336"/>
                      </a:cxn>
                      <a:cxn ang="0">
                        <a:pos x="336" y="240"/>
                      </a:cxn>
                      <a:cxn ang="0">
                        <a:pos x="336" y="144"/>
                      </a:cxn>
                      <a:cxn ang="0">
                        <a:pos x="480" y="0"/>
                      </a:cxn>
                    </a:cxnLst>
                    <a:rect l="0" t="0" r="r" b="b"/>
                    <a:pathLst>
                      <a:path w="504" h="816">
                        <a:moveTo>
                          <a:pt x="0" y="816"/>
                        </a:moveTo>
                        <a:cubicBezTo>
                          <a:pt x="0" y="788"/>
                          <a:pt x="0" y="760"/>
                          <a:pt x="48" y="720"/>
                        </a:cubicBezTo>
                        <a:cubicBezTo>
                          <a:pt x="96" y="680"/>
                          <a:pt x="216" y="624"/>
                          <a:pt x="288" y="576"/>
                        </a:cubicBezTo>
                        <a:cubicBezTo>
                          <a:pt x="360" y="528"/>
                          <a:pt x="456" y="472"/>
                          <a:pt x="480" y="432"/>
                        </a:cubicBezTo>
                        <a:cubicBezTo>
                          <a:pt x="504" y="392"/>
                          <a:pt x="456" y="368"/>
                          <a:pt x="432" y="336"/>
                        </a:cubicBezTo>
                        <a:cubicBezTo>
                          <a:pt x="408" y="304"/>
                          <a:pt x="352" y="272"/>
                          <a:pt x="336" y="240"/>
                        </a:cubicBezTo>
                        <a:cubicBezTo>
                          <a:pt x="320" y="208"/>
                          <a:pt x="312" y="184"/>
                          <a:pt x="336" y="144"/>
                        </a:cubicBezTo>
                        <a:cubicBezTo>
                          <a:pt x="360" y="104"/>
                          <a:pt x="456" y="32"/>
                          <a:pt x="480" y="0"/>
                        </a:cubicBezTo>
                      </a:path>
                    </a:pathLst>
                  </a:custGeom>
                  <a:noFill/>
                  <a:ln w="28575" cmpd="sng">
                    <a:solidFill>
                      <a:schemeClr val="tx2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26" name="Arc 18"/>
              <p:cNvSpPr>
                <a:spLocks noChangeAspect="1"/>
              </p:cNvSpPr>
              <p:nvPr/>
            </p:nvSpPr>
            <p:spPr bwMode="auto">
              <a:xfrm>
                <a:off x="6517341" y="3760694"/>
                <a:ext cx="108000" cy="2160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 type="stealth"/>
                <a:tailEnd type="stealth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9" name="Rectangle 13"/>
            <p:cNvSpPr>
              <a:spLocks noChangeAspect="1" noChangeArrowheads="1"/>
            </p:cNvSpPr>
            <p:nvPr/>
          </p:nvSpPr>
          <p:spPr bwMode="auto">
            <a:xfrm>
              <a:off x="7052545" y="4419600"/>
              <a:ext cx="262655" cy="33003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i="1" dirty="0">
                  <a:solidFill>
                    <a:srgbClr val="000066"/>
                  </a:solidFill>
                </a:rPr>
                <a:t>f</a:t>
              </a:r>
              <a:endParaRPr kumimoji="1" lang="en-US" altLang="zh-CN" sz="2400" dirty="0">
                <a:solidFill>
                  <a:srgbClr val="000066"/>
                </a:solidFill>
              </a:endParaRPr>
            </a:p>
          </p:txBody>
        </p:sp>
        <p:sp>
          <p:nvSpPr>
            <p:cNvPr id="30" name="Line 35"/>
            <p:cNvSpPr>
              <a:spLocks noChangeAspect="1" noChangeShapeType="1"/>
            </p:cNvSpPr>
            <p:nvPr/>
          </p:nvSpPr>
          <p:spPr bwMode="auto">
            <a:xfrm>
              <a:off x="7521388" y="4612261"/>
              <a:ext cx="1080000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prstDash val="dash"/>
              <a:rou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6"/>
            <p:cNvSpPr>
              <a:spLocks noChangeAspect="1" noChangeShapeType="1"/>
            </p:cNvSpPr>
            <p:nvPr/>
          </p:nvSpPr>
          <p:spPr bwMode="auto">
            <a:xfrm flipH="1">
              <a:off x="5715000" y="4612261"/>
              <a:ext cx="1080000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8610600" y="3352800"/>
              <a:ext cx="304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8610600" y="4495800"/>
              <a:ext cx="304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8610600" y="3787588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L</a:t>
              </a:r>
              <a:endParaRPr lang="zh-CN" altLang="en-US" dirty="0"/>
            </a:p>
          </p:txBody>
        </p:sp>
        <p:cxnSp>
          <p:nvCxnSpPr>
            <p:cNvPr id="47" name="直接箭头连接符 46"/>
            <p:cNvCxnSpPr>
              <a:stCxn id="35" idx="0"/>
            </p:cNvCxnSpPr>
            <p:nvPr/>
          </p:nvCxnSpPr>
          <p:spPr>
            <a:xfrm flipH="1" flipV="1">
              <a:off x="8763000" y="3352800"/>
              <a:ext cx="10465" cy="4347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35" idx="2"/>
            </p:cNvCxnSpPr>
            <p:nvPr/>
          </p:nvCxnSpPr>
          <p:spPr>
            <a:xfrm flipH="1">
              <a:off x="8763000" y="4156920"/>
              <a:ext cx="10465" cy="3388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1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1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1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1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13.6 </a:t>
            </a:r>
            <a:r>
              <a:rPr lang="zh-CN" altLang="en-US"/>
              <a:t>光学仪器分辨本领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CFCD-B091-4E30-BBA8-BD1E1D9FC214}" type="slidenum">
              <a:rPr lang="en-US" altLang="zh-CN"/>
              <a:pPr/>
              <a:t>26</a:t>
            </a:fld>
            <a:endParaRPr lang="en-US" altLang="zh-CN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r:id="rId1" imgW="7059010" imgH="4968800"/>
        </mc:Choice>
        <mc:Fallback>
          <p:control r:id="rId1" imgW="7059010" imgH="4968800">
            <p:pic>
              <p:nvPicPr>
                <p:cNvPr id="2" name="ShockwaveFlash1"/>
                <p:cNvPicPr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43000" y="1295400"/>
                  <a:ext cx="7058025" cy="4968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13.6 </a:t>
            </a:r>
            <a:r>
              <a:rPr lang="zh-CN" altLang="en-US"/>
              <a:t>光学仪器分辨本领</a:t>
            </a:r>
          </a:p>
        </p:txBody>
      </p:sp>
      <p:sp>
        <p:nvSpPr>
          <p:cNvPr id="3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0E2B3-AF14-4565-B23E-851B53A7E0C6}" type="slidenum">
              <a:rPr lang="en-US" altLang="zh-CN"/>
              <a:pPr/>
              <a:t>27</a:t>
            </a:fld>
            <a:endParaRPr lang="en-US" altLang="zh-CN"/>
          </a:p>
        </p:txBody>
      </p:sp>
      <p:grpSp>
        <p:nvGrpSpPr>
          <p:cNvPr id="230462" name="Group 62"/>
          <p:cNvGrpSpPr/>
          <p:nvPr/>
        </p:nvGrpSpPr>
        <p:grpSpPr bwMode="auto">
          <a:xfrm>
            <a:off x="2438400" y="1447800"/>
            <a:ext cx="5562600" cy="3200400"/>
            <a:chOff x="1632" y="1152"/>
            <a:chExt cx="3504" cy="2016"/>
          </a:xfrm>
        </p:grpSpPr>
        <p:sp>
          <p:nvSpPr>
            <p:cNvPr id="230404" name="Freeform 4"/>
            <p:cNvSpPr/>
            <p:nvPr/>
          </p:nvSpPr>
          <p:spPr bwMode="auto">
            <a:xfrm>
              <a:off x="4032" y="1152"/>
              <a:ext cx="1104" cy="20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2" y="432"/>
                </a:cxn>
                <a:cxn ang="0">
                  <a:pos x="432" y="1008"/>
                </a:cxn>
                <a:cxn ang="0">
                  <a:pos x="0" y="576"/>
                </a:cxn>
                <a:cxn ang="0">
                  <a:pos x="0" y="0"/>
                </a:cxn>
              </a:cxnLst>
              <a:rect l="0" t="0" r="r" b="b"/>
              <a:pathLst>
                <a:path w="432" h="1008">
                  <a:moveTo>
                    <a:pt x="0" y="0"/>
                  </a:moveTo>
                  <a:lnTo>
                    <a:pt x="432" y="432"/>
                  </a:lnTo>
                  <a:lnTo>
                    <a:pt x="432" y="1008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30405" name="Group 5"/>
            <p:cNvGrpSpPr/>
            <p:nvPr/>
          </p:nvGrpSpPr>
          <p:grpSpPr bwMode="auto">
            <a:xfrm>
              <a:off x="1632" y="1680"/>
              <a:ext cx="432" cy="1008"/>
              <a:chOff x="2208" y="1392"/>
              <a:chExt cx="432" cy="1008"/>
            </a:xfrm>
          </p:grpSpPr>
          <p:sp>
            <p:nvSpPr>
              <p:cNvPr id="230406" name="Freeform 6"/>
              <p:cNvSpPr/>
              <p:nvPr/>
            </p:nvSpPr>
            <p:spPr bwMode="auto">
              <a:xfrm>
                <a:off x="2208" y="1392"/>
                <a:ext cx="432" cy="100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32" y="432"/>
                  </a:cxn>
                  <a:cxn ang="0">
                    <a:pos x="432" y="1008"/>
                  </a:cxn>
                  <a:cxn ang="0">
                    <a:pos x="0" y="576"/>
                  </a:cxn>
                  <a:cxn ang="0">
                    <a:pos x="0" y="0"/>
                  </a:cxn>
                </a:cxnLst>
                <a:rect l="0" t="0" r="r" b="b"/>
                <a:pathLst>
                  <a:path w="432" h="1008">
                    <a:moveTo>
                      <a:pt x="0" y="0"/>
                    </a:moveTo>
                    <a:lnTo>
                      <a:pt x="432" y="432"/>
                    </a:lnTo>
                    <a:lnTo>
                      <a:pt x="432" y="1008"/>
                    </a:lnTo>
                    <a:lnTo>
                      <a:pt x="0" y="5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99CC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0407" name="Oval 7"/>
              <p:cNvSpPr>
                <a:spLocks noChangeArrowheads="1"/>
              </p:cNvSpPr>
              <p:nvPr/>
            </p:nvSpPr>
            <p:spPr bwMode="auto">
              <a:xfrm>
                <a:off x="2352" y="1776"/>
                <a:ext cx="96" cy="192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0460" name="Oval 60"/>
            <p:cNvSpPr>
              <a:spLocks noChangeArrowheads="1"/>
            </p:cNvSpPr>
            <p:nvPr/>
          </p:nvSpPr>
          <p:spPr bwMode="auto">
            <a:xfrm>
              <a:off x="2448" y="1872"/>
              <a:ext cx="48" cy="624"/>
            </a:xfrm>
            <a:prstGeom prst="ellipse">
              <a:avLst/>
            </a:prstGeom>
            <a:solidFill>
              <a:srgbClr val="CC99FF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0435" name="Text Box 35"/>
          <p:cNvSpPr txBox="1">
            <a:spLocks noChangeArrowheads="1"/>
          </p:cNvSpPr>
          <p:nvPr/>
        </p:nvSpPr>
        <p:spPr bwMode="auto">
          <a:xfrm>
            <a:off x="685800" y="4953000"/>
            <a:ext cx="7924800" cy="100488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CC"/>
                </a:solidFill>
              </a:rPr>
              <a:t>艾里斑</a:t>
            </a:r>
            <a:r>
              <a:rPr kumimoji="1" lang="zh-CN" altLang="en-US" sz="2400" dirty="0"/>
              <a:t>：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dirty="0"/>
              <a:t>圆孔衍射的中央亮斑，其上集中了全部衍射光能的</a:t>
            </a:r>
            <a:r>
              <a:rPr kumimoji="1" lang="en-US" altLang="zh-CN" sz="2400" dirty="0">
                <a:solidFill>
                  <a:srgbClr val="FF3300"/>
                </a:solidFill>
              </a:rPr>
              <a:t>84%</a:t>
            </a:r>
            <a:r>
              <a:rPr kumimoji="1" lang="zh-CN" altLang="en-US" sz="2400" dirty="0"/>
              <a:t>。</a:t>
            </a:r>
          </a:p>
        </p:txBody>
      </p:sp>
      <p:grpSp>
        <p:nvGrpSpPr>
          <p:cNvPr id="230436" name="Group 36"/>
          <p:cNvGrpSpPr/>
          <p:nvPr/>
        </p:nvGrpSpPr>
        <p:grpSpPr bwMode="auto">
          <a:xfrm>
            <a:off x="1143000" y="2438400"/>
            <a:ext cx="6324600" cy="1371600"/>
            <a:chOff x="912" y="1488"/>
            <a:chExt cx="3984" cy="864"/>
          </a:xfrm>
        </p:grpSpPr>
        <p:grpSp>
          <p:nvGrpSpPr>
            <p:cNvPr id="230437" name="Group 37"/>
            <p:cNvGrpSpPr/>
            <p:nvPr/>
          </p:nvGrpSpPr>
          <p:grpSpPr bwMode="auto">
            <a:xfrm>
              <a:off x="912" y="1488"/>
              <a:ext cx="1152" cy="864"/>
              <a:chOff x="912" y="1488"/>
              <a:chExt cx="1152" cy="864"/>
            </a:xfrm>
          </p:grpSpPr>
          <p:sp>
            <p:nvSpPr>
              <p:cNvPr id="230438" name="Line 38"/>
              <p:cNvSpPr>
                <a:spLocks noChangeShapeType="1"/>
              </p:cNvSpPr>
              <p:nvPr/>
            </p:nvSpPr>
            <p:spPr bwMode="auto">
              <a:xfrm>
                <a:off x="912" y="1488"/>
                <a:ext cx="672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0439" name="Line 39"/>
              <p:cNvSpPr>
                <a:spLocks noChangeShapeType="1"/>
              </p:cNvSpPr>
              <p:nvPr/>
            </p:nvSpPr>
            <p:spPr bwMode="auto">
              <a:xfrm>
                <a:off x="1152" y="1680"/>
                <a:ext cx="672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0440" name="Line 40"/>
              <p:cNvSpPr>
                <a:spLocks noChangeShapeType="1"/>
              </p:cNvSpPr>
              <p:nvPr/>
            </p:nvSpPr>
            <p:spPr bwMode="auto">
              <a:xfrm>
                <a:off x="1392" y="1872"/>
                <a:ext cx="672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0441" name="Line 41"/>
              <p:cNvSpPr>
                <a:spLocks noChangeShapeType="1"/>
              </p:cNvSpPr>
              <p:nvPr/>
            </p:nvSpPr>
            <p:spPr bwMode="auto">
              <a:xfrm>
                <a:off x="1392" y="2112"/>
                <a:ext cx="672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0442" name="Line 42"/>
              <p:cNvSpPr>
                <a:spLocks noChangeShapeType="1"/>
              </p:cNvSpPr>
              <p:nvPr/>
            </p:nvSpPr>
            <p:spPr bwMode="auto">
              <a:xfrm>
                <a:off x="1392" y="2352"/>
                <a:ext cx="672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0443" name="Line 43"/>
              <p:cNvSpPr>
                <a:spLocks noChangeShapeType="1"/>
              </p:cNvSpPr>
              <p:nvPr/>
            </p:nvSpPr>
            <p:spPr bwMode="auto">
              <a:xfrm>
                <a:off x="960" y="1776"/>
                <a:ext cx="672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0444" name="Line 44"/>
              <p:cNvSpPr>
                <a:spLocks noChangeShapeType="1"/>
              </p:cNvSpPr>
              <p:nvPr/>
            </p:nvSpPr>
            <p:spPr bwMode="auto">
              <a:xfrm>
                <a:off x="1008" y="2016"/>
                <a:ext cx="672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0445" name="Line 45"/>
              <p:cNvSpPr>
                <a:spLocks noChangeShapeType="1"/>
              </p:cNvSpPr>
              <p:nvPr/>
            </p:nvSpPr>
            <p:spPr bwMode="auto">
              <a:xfrm>
                <a:off x="1248" y="2208"/>
                <a:ext cx="672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30446" name="Group 46"/>
            <p:cNvGrpSpPr/>
            <p:nvPr/>
          </p:nvGrpSpPr>
          <p:grpSpPr bwMode="auto">
            <a:xfrm>
              <a:off x="2160" y="1776"/>
              <a:ext cx="384" cy="192"/>
              <a:chOff x="2160" y="1776"/>
              <a:chExt cx="384" cy="192"/>
            </a:xfrm>
          </p:grpSpPr>
          <p:sp>
            <p:nvSpPr>
              <p:cNvPr id="230447" name="Line 47"/>
              <p:cNvSpPr>
                <a:spLocks noChangeShapeType="1"/>
              </p:cNvSpPr>
              <p:nvPr/>
            </p:nvSpPr>
            <p:spPr bwMode="auto">
              <a:xfrm>
                <a:off x="2160" y="1776"/>
                <a:ext cx="288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0448" name="Line 48"/>
              <p:cNvSpPr>
                <a:spLocks noChangeShapeType="1"/>
              </p:cNvSpPr>
              <p:nvPr/>
            </p:nvSpPr>
            <p:spPr bwMode="auto">
              <a:xfrm>
                <a:off x="2160" y="1968"/>
                <a:ext cx="288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0449" name="Line 49"/>
              <p:cNvSpPr>
                <a:spLocks noChangeShapeType="1"/>
              </p:cNvSpPr>
              <p:nvPr/>
            </p:nvSpPr>
            <p:spPr bwMode="auto">
              <a:xfrm>
                <a:off x="2160" y="1872"/>
                <a:ext cx="28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0450" name="Line 50"/>
              <p:cNvSpPr>
                <a:spLocks noChangeShapeType="1"/>
              </p:cNvSpPr>
              <p:nvPr/>
            </p:nvSpPr>
            <p:spPr bwMode="auto">
              <a:xfrm>
                <a:off x="2256" y="1824"/>
                <a:ext cx="288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0451" name="Line 51"/>
              <p:cNvSpPr>
                <a:spLocks noChangeShapeType="1"/>
              </p:cNvSpPr>
              <p:nvPr/>
            </p:nvSpPr>
            <p:spPr bwMode="auto">
              <a:xfrm>
                <a:off x="2256" y="1920"/>
                <a:ext cx="288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30452" name="Group 52"/>
            <p:cNvGrpSpPr/>
            <p:nvPr/>
          </p:nvGrpSpPr>
          <p:grpSpPr bwMode="auto">
            <a:xfrm>
              <a:off x="4416" y="1536"/>
              <a:ext cx="480" cy="624"/>
              <a:chOff x="4416" y="1536"/>
              <a:chExt cx="480" cy="624"/>
            </a:xfrm>
          </p:grpSpPr>
          <p:sp>
            <p:nvSpPr>
              <p:cNvPr id="230453" name="Oval 53"/>
              <p:cNvSpPr>
                <a:spLocks noChangeArrowheads="1"/>
              </p:cNvSpPr>
              <p:nvPr/>
            </p:nvSpPr>
            <p:spPr bwMode="auto">
              <a:xfrm>
                <a:off x="4560" y="1680"/>
                <a:ext cx="192" cy="336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0454" name="Oval 54"/>
              <p:cNvSpPr>
                <a:spLocks noChangeArrowheads="1"/>
              </p:cNvSpPr>
              <p:nvPr/>
            </p:nvSpPr>
            <p:spPr bwMode="auto">
              <a:xfrm>
                <a:off x="4464" y="1584"/>
                <a:ext cx="384" cy="528"/>
              </a:xfrm>
              <a:prstGeom prst="ellipse">
                <a:avLst/>
              </a:prstGeom>
              <a:noFill/>
              <a:ln w="38100">
                <a:solidFill>
                  <a:srgbClr val="FF00FF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0455" name="Oval 55"/>
              <p:cNvSpPr>
                <a:spLocks noChangeArrowheads="1"/>
              </p:cNvSpPr>
              <p:nvPr/>
            </p:nvSpPr>
            <p:spPr bwMode="auto">
              <a:xfrm>
                <a:off x="4416" y="1536"/>
                <a:ext cx="480" cy="624"/>
              </a:xfrm>
              <a:prstGeom prst="ellipse">
                <a:avLst/>
              </a:prstGeom>
              <a:noFill/>
              <a:ln w="38100">
                <a:solidFill>
                  <a:srgbClr val="FF00FF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30456" name="Group 56"/>
            <p:cNvGrpSpPr/>
            <p:nvPr/>
          </p:nvGrpSpPr>
          <p:grpSpPr bwMode="auto">
            <a:xfrm>
              <a:off x="2640" y="1776"/>
              <a:ext cx="2016" cy="192"/>
              <a:chOff x="2640" y="1776"/>
              <a:chExt cx="2016" cy="192"/>
            </a:xfrm>
          </p:grpSpPr>
          <p:sp>
            <p:nvSpPr>
              <p:cNvPr id="230457" name="Line 57"/>
              <p:cNvSpPr>
                <a:spLocks noChangeShapeType="1"/>
              </p:cNvSpPr>
              <p:nvPr/>
            </p:nvSpPr>
            <p:spPr bwMode="auto">
              <a:xfrm>
                <a:off x="2640" y="1776"/>
                <a:ext cx="2016" cy="9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0458" name="Line 58"/>
              <p:cNvSpPr>
                <a:spLocks noChangeShapeType="1"/>
              </p:cNvSpPr>
              <p:nvPr/>
            </p:nvSpPr>
            <p:spPr bwMode="auto">
              <a:xfrm flipV="1">
                <a:off x="2640" y="1872"/>
                <a:ext cx="2016" cy="9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0459" name="Line 59"/>
              <p:cNvSpPr>
                <a:spLocks noChangeShapeType="1"/>
              </p:cNvSpPr>
              <p:nvPr/>
            </p:nvSpPr>
            <p:spPr bwMode="auto">
              <a:xfrm>
                <a:off x="2640" y="1872"/>
                <a:ext cx="1824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0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0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0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230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13.6 </a:t>
            </a:r>
            <a:r>
              <a:rPr lang="zh-CN" altLang="en-US"/>
              <a:t>光学仪器分辨本领</a:t>
            </a:r>
          </a:p>
        </p:txBody>
      </p:sp>
      <p:sp>
        <p:nvSpPr>
          <p:cNvPr id="2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56F17-5673-45AB-A5BE-B457BDAEDF6F}" type="slidenum">
              <a:rPr lang="en-US" altLang="zh-CN"/>
              <a:pPr/>
              <a:t>28</a:t>
            </a:fld>
            <a:endParaRPr lang="en-US" altLang="zh-CN"/>
          </a:p>
        </p:txBody>
      </p:sp>
      <p:grpSp>
        <p:nvGrpSpPr>
          <p:cNvPr id="231452" name="Group 28"/>
          <p:cNvGrpSpPr/>
          <p:nvPr/>
        </p:nvGrpSpPr>
        <p:grpSpPr bwMode="auto">
          <a:xfrm>
            <a:off x="1676400" y="1371600"/>
            <a:ext cx="5867400" cy="3200400"/>
            <a:chOff x="1056" y="2304"/>
            <a:chExt cx="3696" cy="2016"/>
          </a:xfrm>
        </p:grpSpPr>
        <p:sp>
          <p:nvSpPr>
            <p:cNvPr id="231430" name="Freeform 6"/>
            <p:cNvSpPr/>
            <p:nvPr/>
          </p:nvSpPr>
          <p:spPr bwMode="auto">
            <a:xfrm>
              <a:off x="3648" y="2304"/>
              <a:ext cx="1104" cy="20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2" y="432"/>
                </a:cxn>
                <a:cxn ang="0">
                  <a:pos x="432" y="1008"/>
                </a:cxn>
                <a:cxn ang="0">
                  <a:pos x="0" y="576"/>
                </a:cxn>
                <a:cxn ang="0">
                  <a:pos x="0" y="0"/>
                </a:cxn>
              </a:cxnLst>
              <a:rect l="0" t="0" r="r" b="b"/>
              <a:pathLst>
                <a:path w="432" h="1008">
                  <a:moveTo>
                    <a:pt x="0" y="0"/>
                  </a:moveTo>
                  <a:lnTo>
                    <a:pt x="432" y="432"/>
                  </a:lnTo>
                  <a:lnTo>
                    <a:pt x="432" y="1008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31431" name="Group 7"/>
            <p:cNvGrpSpPr/>
            <p:nvPr/>
          </p:nvGrpSpPr>
          <p:grpSpPr bwMode="auto">
            <a:xfrm>
              <a:off x="1248" y="2832"/>
              <a:ext cx="432" cy="1008"/>
              <a:chOff x="2208" y="1392"/>
              <a:chExt cx="432" cy="1008"/>
            </a:xfrm>
          </p:grpSpPr>
          <p:sp>
            <p:nvSpPr>
              <p:cNvPr id="231432" name="Freeform 8"/>
              <p:cNvSpPr/>
              <p:nvPr/>
            </p:nvSpPr>
            <p:spPr bwMode="auto">
              <a:xfrm>
                <a:off x="2208" y="1392"/>
                <a:ext cx="432" cy="100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32" y="432"/>
                  </a:cxn>
                  <a:cxn ang="0">
                    <a:pos x="432" y="1008"/>
                  </a:cxn>
                  <a:cxn ang="0">
                    <a:pos x="0" y="576"/>
                  </a:cxn>
                  <a:cxn ang="0">
                    <a:pos x="0" y="0"/>
                  </a:cxn>
                </a:cxnLst>
                <a:rect l="0" t="0" r="r" b="b"/>
                <a:pathLst>
                  <a:path w="432" h="1008">
                    <a:moveTo>
                      <a:pt x="0" y="0"/>
                    </a:moveTo>
                    <a:lnTo>
                      <a:pt x="432" y="432"/>
                    </a:lnTo>
                    <a:lnTo>
                      <a:pt x="432" y="1008"/>
                    </a:lnTo>
                    <a:lnTo>
                      <a:pt x="0" y="5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1433" name="Oval 9"/>
              <p:cNvSpPr>
                <a:spLocks noChangeArrowheads="1"/>
              </p:cNvSpPr>
              <p:nvPr/>
            </p:nvSpPr>
            <p:spPr bwMode="auto">
              <a:xfrm>
                <a:off x="2352" y="1776"/>
                <a:ext cx="96" cy="192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1437" name="Oval 13"/>
            <p:cNvSpPr>
              <a:spLocks noChangeArrowheads="1"/>
            </p:cNvSpPr>
            <p:nvPr/>
          </p:nvSpPr>
          <p:spPr bwMode="auto">
            <a:xfrm>
              <a:off x="4080" y="3024"/>
              <a:ext cx="288" cy="576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rgbClr val="FF00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1438" name="Line 14"/>
            <p:cNvSpPr>
              <a:spLocks noChangeShapeType="1"/>
            </p:cNvSpPr>
            <p:nvPr/>
          </p:nvSpPr>
          <p:spPr bwMode="auto">
            <a:xfrm>
              <a:off x="2160" y="3312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1439" name="Line 15"/>
            <p:cNvSpPr>
              <a:spLocks noChangeShapeType="1"/>
            </p:cNvSpPr>
            <p:nvPr/>
          </p:nvSpPr>
          <p:spPr bwMode="auto">
            <a:xfrm flipH="1">
              <a:off x="1056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1451" name="Oval 27"/>
            <p:cNvSpPr>
              <a:spLocks noChangeArrowheads="1"/>
            </p:cNvSpPr>
            <p:nvPr/>
          </p:nvSpPr>
          <p:spPr bwMode="auto">
            <a:xfrm>
              <a:off x="2016" y="2997"/>
              <a:ext cx="96" cy="624"/>
            </a:xfrm>
            <a:prstGeom prst="ellipse">
              <a:avLst/>
            </a:prstGeom>
            <a:solidFill>
              <a:srgbClr val="CC99FF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1440" name="Group 16"/>
          <p:cNvGrpSpPr/>
          <p:nvPr/>
        </p:nvGrpSpPr>
        <p:grpSpPr bwMode="auto">
          <a:xfrm>
            <a:off x="3352800" y="2514600"/>
            <a:ext cx="3276600" cy="523875"/>
            <a:chOff x="2304" y="1200"/>
            <a:chExt cx="2064" cy="330"/>
          </a:xfrm>
        </p:grpSpPr>
        <p:sp>
          <p:nvSpPr>
            <p:cNvPr id="231441" name="Line 17"/>
            <p:cNvSpPr>
              <a:spLocks noChangeShapeType="1"/>
            </p:cNvSpPr>
            <p:nvPr/>
          </p:nvSpPr>
          <p:spPr bwMode="auto">
            <a:xfrm flipV="1">
              <a:off x="2304" y="1200"/>
              <a:ext cx="20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1442" name="Object 18"/>
            <p:cNvGraphicFramePr>
              <a:graphicFrameLocks noChangeAspect="1"/>
            </p:cNvGraphicFramePr>
            <p:nvPr/>
          </p:nvGraphicFramePr>
          <p:xfrm>
            <a:off x="3286" y="1325"/>
            <a:ext cx="145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3048000" imgH="4267200" progId="">
                    <p:embed/>
                  </p:oleObj>
                </mc:Choice>
                <mc:Fallback>
                  <p:oleObj name="公式" r:id="rId2" imgW="3048000" imgH="4267200" progId="">
                    <p:embed/>
                    <p:pic>
                      <p:nvPicPr>
                        <p:cNvPr id="0" name="Picture 2" descr="image1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6" y="1325"/>
                          <a:ext cx="145" cy="2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1443" name="Arc 19"/>
            <p:cNvSpPr>
              <a:spLocks noChangeAspect="1"/>
            </p:cNvSpPr>
            <p:nvPr/>
          </p:nvSpPr>
          <p:spPr bwMode="auto">
            <a:xfrm flipH="1">
              <a:off x="3033" y="1358"/>
              <a:ext cx="200" cy="136"/>
            </a:xfrm>
            <a:custGeom>
              <a:avLst/>
              <a:gdLst>
                <a:gd name="G0" fmla="+- 21600 0 0"/>
                <a:gd name="G1" fmla="+- 12088 0 0"/>
                <a:gd name="G2" fmla="+- 21600 0 0"/>
                <a:gd name="T0" fmla="*/ 159 w 21600"/>
                <a:gd name="T1" fmla="*/ 14703 h 14703"/>
                <a:gd name="T2" fmla="*/ 3699 w 21600"/>
                <a:gd name="T3" fmla="*/ 0 h 14703"/>
                <a:gd name="T4" fmla="*/ 21600 w 21600"/>
                <a:gd name="T5" fmla="*/ 12088 h 14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4703" fill="none" extrusionOk="0">
                  <a:moveTo>
                    <a:pt x="158" y="14703"/>
                  </a:moveTo>
                  <a:cubicBezTo>
                    <a:pt x="53" y="13835"/>
                    <a:pt x="0" y="12962"/>
                    <a:pt x="0" y="12088"/>
                  </a:cubicBezTo>
                  <a:cubicBezTo>
                    <a:pt x="-1" y="7779"/>
                    <a:pt x="1288" y="3570"/>
                    <a:pt x="3699" y="0"/>
                  </a:cubicBezTo>
                </a:path>
                <a:path w="21600" h="14703" stroke="0" extrusionOk="0">
                  <a:moveTo>
                    <a:pt x="158" y="14703"/>
                  </a:moveTo>
                  <a:cubicBezTo>
                    <a:pt x="53" y="13835"/>
                    <a:pt x="0" y="12962"/>
                    <a:pt x="0" y="12088"/>
                  </a:cubicBezTo>
                  <a:cubicBezTo>
                    <a:pt x="-1" y="7779"/>
                    <a:pt x="1288" y="3570"/>
                    <a:pt x="3699" y="0"/>
                  </a:cubicBezTo>
                  <a:lnTo>
                    <a:pt x="21600" y="12088"/>
                  </a:lnTo>
                  <a:close/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 type="stealth"/>
              <a:tailEnd type="stealth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1450" name="Group 26"/>
          <p:cNvGrpSpPr/>
          <p:nvPr/>
        </p:nvGrpSpPr>
        <p:grpSpPr bwMode="auto">
          <a:xfrm>
            <a:off x="1828800" y="2286000"/>
            <a:ext cx="441325" cy="838200"/>
            <a:chOff x="1200" y="1584"/>
            <a:chExt cx="278" cy="528"/>
          </a:xfrm>
        </p:grpSpPr>
        <p:grpSp>
          <p:nvGrpSpPr>
            <p:cNvPr id="231445" name="Group 21"/>
            <p:cNvGrpSpPr/>
            <p:nvPr/>
          </p:nvGrpSpPr>
          <p:grpSpPr bwMode="auto">
            <a:xfrm>
              <a:off x="1296" y="1920"/>
              <a:ext cx="144" cy="192"/>
              <a:chOff x="1440" y="1104"/>
              <a:chExt cx="144" cy="192"/>
            </a:xfrm>
          </p:grpSpPr>
          <p:sp>
            <p:nvSpPr>
              <p:cNvPr id="231446" name="Line 22"/>
              <p:cNvSpPr>
                <a:spLocks noChangeShapeType="1"/>
              </p:cNvSpPr>
              <p:nvPr/>
            </p:nvSpPr>
            <p:spPr bwMode="auto">
              <a:xfrm flipH="1">
                <a:off x="1440" y="1104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1447" name="Line 23"/>
              <p:cNvSpPr>
                <a:spLocks noChangeShapeType="1"/>
              </p:cNvSpPr>
              <p:nvPr/>
            </p:nvSpPr>
            <p:spPr bwMode="auto">
              <a:xfrm flipH="1">
                <a:off x="1440" y="1296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1448" name="Line 24"/>
              <p:cNvSpPr>
                <a:spLocks noChangeShapeType="1"/>
              </p:cNvSpPr>
              <p:nvPr/>
            </p:nvSpPr>
            <p:spPr bwMode="auto">
              <a:xfrm>
                <a:off x="1488" y="1104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 type="arrow" w="med" len="med"/>
                <a:tailEnd type="arrow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1449" name="Rectangle 25"/>
            <p:cNvSpPr>
              <a:spLocks noChangeArrowheads="1"/>
            </p:cNvSpPr>
            <p:nvPr/>
          </p:nvSpPr>
          <p:spPr bwMode="auto">
            <a:xfrm>
              <a:off x="1200" y="1584"/>
              <a:ext cx="27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800" b="1" i="1"/>
                <a:t>D</a:t>
              </a:r>
            </a:p>
          </p:txBody>
        </p:sp>
      </p:grpSp>
      <p:sp>
        <p:nvSpPr>
          <p:cNvPr id="231453" name="Text Box 29"/>
          <p:cNvSpPr txBox="1">
            <a:spLocks noChangeArrowheads="1"/>
          </p:cNvSpPr>
          <p:nvPr/>
        </p:nvSpPr>
        <p:spPr bwMode="auto">
          <a:xfrm>
            <a:off x="685800" y="4114800"/>
            <a:ext cx="35052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400"/>
              <a:t> </a:t>
            </a:r>
            <a:r>
              <a:rPr lang="zh-CN" altLang="en-US" sz="2400"/>
              <a:t>艾里斑的</a:t>
            </a:r>
            <a:r>
              <a:rPr lang="zh-CN" altLang="en-US" sz="2400">
                <a:solidFill>
                  <a:srgbClr val="FF3300"/>
                </a:solidFill>
              </a:rPr>
              <a:t>半角</a:t>
            </a:r>
            <a:r>
              <a:rPr lang="zh-CN" altLang="en-US" sz="2400"/>
              <a:t>宽度：</a:t>
            </a:r>
          </a:p>
        </p:txBody>
      </p:sp>
      <p:graphicFrame>
        <p:nvGraphicFramePr>
          <p:cNvPr id="231454" name="Object 30"/>
          <p:cNvGraphicFramePr>
            <a:graphicFrameLocks noChangeAspect="1"/>
          </p:cNvGraphicFramePr>
          <p:nvPr/>
        </p:nvGraphicFramePr>
        <p:xfrm>
          <a:off x="3692525" y="4195445"/>
          <a:ext cx="2334895" cy="1443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990360" imgH="596880" progId="">
                  <p:embed/>
                </p:oleObj>
              </mc:Choice>
              <mc:Fallback>
                <p:oleObj name="公式" r:id="rId4" imgW="990360" imgH="596880" progId="">
                  <p:embed/>
                  <p:pic>
                    <p:nvPicPr>
                      <p:cNvPr id="0" name="Picture 1" descr="image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2525" y="4195445"/>
                        <a:ext cx="2334895" cy="14433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1455" name="Text Box 31"/>
          <p:cNvSpPr txBox="1">
            <a:spLocks noChangeArrowheads="1"/>
          </p:cNvSpPr>
          <p:nvPr/>
        </p:nvSpPr>
        <p:spPr bwMode="auto">
          <a:xfrm>
            <a:off x="762000" y="5715000"/>
            <a:ext cx="73914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圆孔直径 </a:t>
            </a:r>
            <a:r>
              <a:rPr kumimoji="1" lang="en-US" altLang="zh-CN" sz="2400" dirty="0"/>
              <a:t>D </a:t>
            </a:r>
            <a:r>
              <a:rPr kumimoji="1" lang="zh-CN" altLang="en-US" sz="2400" dirty="0"/>
              <a:t>越小，艾里斑越大，衍射效果越明显。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3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1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1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23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53" grpId="0" autoUpdateAnimBg="0"/>
      <p:bldP spid="23145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13.6 </a:t>
            </a:r>
            <a:r>
              <a:rPr lang="zh-CN" altLang="en-US"/>
              <a:t>光学仪器分辨本领</a:t>
            </a: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E44DA-64E5-47D2-8B16-8E8C7597CB46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232451" name="Text Box 3"/>
          <p:cNvSpPr txBox="1">
            <a:spLocks noChangeArrowheads="1"/>
          </p:cNvSpPr>
          <p:nvPr/>
        </p:nvSpPr>
        <p:spPr bwMode="auto">
          <a:xfrm>
            <a:off x="685800" y="1905000"/>
            <a:ext cx="7924800" cy="15684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400" dirty="0"/>
              <a:t> </a:t>
            </a:r>
            <a:r>
              <a:rPr lang="zh-CN" altLang="en-US" sz="2400" dirty="0"/>
              <a:t>瑞利判据：</a:t>
            </a:r>
          </a:p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dirty="0"/>
              <a:t> 对于任何一个光学仪器，如果一个点像的衍射图样的艾里斑</a:t>
            </a:r>
            <a:r>
              <a:rPr lang="zh-CN" altLang="en-US" sz="2400" dirty="0">
                <a:solidFill>
                  <a:srgbClr val="0000CC"/>
                </a:solidFill>
              </a:rPr>
              <a:t>中央最亮处</a:t>
            </a:r>
            <a:r>
              <a:rPr lang="zh-CN" altLang="en-US" sz="2400" dirty="0"/>
              <a:t>刚好与另一个点像的衍射图样的</a:t>
            </a:r>
            <a:r>
              <a:rPr lang="zh-CN" altLang="en-US" sz="2400" dirty="0">
                <a:solidFill>
                  <a:srgbClr val="0000CC"/>
                </a:solidFill>
              </a:rPr>
              <a:t>第一级暗环</a:t>
            </a:r>
            <a:r>
              <a:rPr lang="zh-CN" altLang="en-US" sz="2400" dirty="0"/>
              <a:t>相重合，这时这两个物点恰好能被这一光学仪器所分辨。</a:t>
            </a:r>
          </a:p>
        </p:txBody>
      </p:sp>
      <p:grpSp>
        <p:nvGrpSpPr>
          <p:cNvPr id="232452" name="Group 4"/>
          <p:cNvGrpSpPr/>
          <p:nvPr/>
        </p:nvGrpSpPr>
        <p:grpSpPr bwMode="auto">
          <a:xfrm>
            <a:off x="1447800" y="3657600"/>
            <a:ext cx="6265863" cy="2397125"/>
            <a:chOff x="884" y="1752"/>
            <a:chExt cx="3947" cy="1678"/>
          </a:xfrm>
        </p:grpSpPr>
        <p:sp>
          <p:nvSpPr>
            <p:cNvPr id="232453" name="Rectangle 5"/>
            <p:cNvSpPr>
              <a:spLocks noChangeArrowheads="1"/>
            </p:cNvSpPr>
            <p:nvPr/>
          </p:nvSpPr>
          <p:spPr bwMode="auto">
            <a:xfrm>
              <a:off x="884" y="1752"/>
              <a:ext cx="3947" cy="1678"/>
            </a:xfrm>
            <a:prstGeom prst="rect">
              <a:avLst/>
            </a:prstGeom>
            <a:noFill/>
            <a:ln w="57150" cmpd="thickThin">
              <a:solidFill>
                <a:schemeClr val="tx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232454" name="Picture 6" descr="12-37b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66" y="1979"/>
              <a:ext cx="3538" cy="1212"/>
            </a:xfrm>
            <a:prstGeom prst="rect">
              <a:avLst/>
            </a:prstGeom>
            <a:noFill/>
            <a:ln w="57150" cmpd="thickThin">
              <a:noFill/>
              <a:miter lim="800000"/>
              <a:headEnd/>
              <a:tailEnd/>
            </a:ln>
          </p:spPr>
        </p:pic>
      </p:grpSp>
      <p:sp>
        <p:nvSpPr>
          <p:cNvPr id="232455" name="Text Box 7"/>
          <p:cNvSpPr txBox="1">
            <a:spLocks noChangeArrowheads="1"/>
          </p:cNvSpPr>
          <p:nvPr/>
        </p:nvSpPr>
        <p:spPr bwMode="auto">
          <a:xfrm>
            <a:off x="1676400" y="5334000"/>
            <a:ext cx="2160588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latin typeface="Arial" panose="020B0604020202020204" pitchFamily="34" charset="0"/>
              </a:rPr>
              <a:t>刚好能分辨</a:t>
            </a:r>
          </a:p>
        </p:txBody>
      </p:sp>
      <p:sp>
        <p:nvSpPr>
          <p:cNvPr id="232456" name="Text Box 8"/>
          <p:cNvSpPr txBox="1">
            <a:spLocks noChangeArrowheads="1"/>
          </p:cNvSpPr>
          <p:nvPr/>
        </p:nvSpPr>
        <p:spPr bwMode="auto">
          <a:xfrm>
            <a:off x="6705600" y="5181600"/>
            <a:ext cx="9080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~80%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84225" y="1371600"/>
            <a:ext cx="790257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光的衍射</a:t>
            </a:r>
            <a:r>
              <a:rPr lang="zh-CN" altLang="en-US" sz="2400" dirty="0"/>
              <a:t>现象限制了光学仪器的分辨能力。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2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32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2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2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1" grpId="0" bldLvl="0" animBg="1" autoUpdateAnimBg="0"/>
      <p:bldP spid="232455" grpId="0" bldLvl="0" animBg="1"/>
      <p:bldP spid="23245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13.4 </a:t>
            </a:r>
            <a:r>
              <a:rPr lang="zh-CN" altLang="en-US" dirty="0"/>
              <a:t>光的衍射现象</a:t>
            </a:r>
          </a:p>
        </p:txBody>
      </p:sp>
      <p:sp>
        <p:nvSpPr>
          <p:cNvPr id="2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BD68A-248C-4C3A-B329-AE196CB00454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457200" y="1143000"/>
            <a:ext cx="27432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dirty="0">
                <a:latin typeface="Arial" panose="020B0604020202020204" pitchFamily="34" charset="0"/>
              </a:rPr>
              <a:t>惠更斯</a:t>
            </a:r>
            <a:r>
              <a:rPr lang="en-US" altLang="zh-CN" sz="2400" dirty="0">
                <a:latin typeface="Arial" panose="020B0604020202020204" pitchFamily="34" charset="0"/>
              </a:rPr>
              <a:t>-</a:t>
            </a:r>
            <a:r>
              <a:rPr lang="zh-CN" altLang="en-US" sz="2400" dirty="0">
                <a:latin typeface="Arial" panose="020B0604020202020204" pitchFamily="34" charset="0"/>
              </a:rPr>
              <a:t>菲涅耳原理</a:t>
            </a:r>
          </a:p>
        </p:txBody>
      </p:sp>
      <p:sp>
        <p:nvSpPr>
          <p:cNvPr id="201732" name="Text Box 4"/>
          <p:cNvSpPr txBox="1">
            <a:spLocks noChangeArrowheads="1"/>
          </p:cNvSpPr>
          <p:nvPr/>
        </p:nvSpPr>
        <p:spPr bwMode="auto">
          <a:xfrm>
            <a:off x="533400" y="1676400"/>
            <a:ext cx="8153400" cy="118872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波前上每一面元都可看成是新的子波波源，它们发出的子波在空间相遇，也能相互叠加而产生干涉现象，空间各点波的强度，由各子波在该点的相干叠加所决定。</a:t>
            </a:r>
          </a:p>
        </p:txBody>
      </p:sp>
      <p:grpSp>
        <p:nvGrpSpPr>
          <p:cNvPr id="201733" name="Group 5"/>
          <p:cNvGrpSpPr/>
          <p:nvPr/>
        </p:nvGrpSpPr>
        <p:grpSpPr bwMode="auto">
          <a:xfrm>
            <a:off x="5943600" y="2819400"/>
            <a:ext cx="1993900" cy="2298700"/>
            <a:chOff x="3456" y="1680"/>
            <a:chExt cx="1256" cy="1448"/>
          </a:xfrm>
        </p:grpSpPr>
        <p:sp>
          <p:nvSpPr>
            <p:cNvPr id="201734" name="Freeform 6"/>
            <p:cNvSpPr/>
            <p:nvPr/>
          </p:nvSpPr>
          <p:spPr bwMode="auto">
            <a:xfrm>
              <a:off x="3456" y="1680"/>
              <a:ext cx="1256" cy="1448"/>
            </a:xfrm>
            <a:custGeom>
              <a:avLst/>
              <a:gdLst/>
              <a:ahLst/>
              <a:cxnLst>
                <a:cxn ang="0">
                  <a:pos x="40" y="272"/>
                </a:cxn>
                <a:cxn ang="0">
                  <a:pos x="280" y="80"/>
                </a:cxn>
                <a:cxn ang="0">
                  <a:pos x="712" y="32"/>
                </a:cxn>
                <a:cxn ang="0">
                  <a:pos x="1048" y="272"/>
                </a:cxn>
                <a:cxn ang="0">
                  <a:pos x="1240" y="800"/>
                </a:cxn>
                <a:cxn ang="0">
                  <a:pos x="1144" y="1184"/>
                </a:cxn>
                <a:cxn ang="0">
                  <a:pos x="760" y="1424"/>
                </a:cxn>
                <a:cxn ang="0">
                  <a:pos x="424" y="1328"/>
                </a:cxn>
                <a:cxn ang="0">
                  <a:pos x="280" y="896"/>
                </a:cxn>
                <a:cxn ang="0">
                  <a:pos x="40" y="560"/>
                </a:cxn>
                <a:cxn ang="0">
                  <a:pos x="40" y="272"/>
                </a:cxn>
              </a:cxnLst>
              <a:rect l="0" t="0" r="r" b="b"/>
              <a:pathLst>
                <a:path w="1256" h="1448">
                  <a:moveTo>
                    <a:pt x="40" y="272"/>
                  </a:moveTo>
                  <a:cubicBezTo>
                    <a:pt x="80" y="192"/>
                    <a:pt x="168" y="120"/>
                    <a:pt x="280" y="80"/>
                  </a:cubicBezTo>
                  <a:cubicBezTo>
                    <a:pt x="392" y="40"/>
                    <a:pt x="584" y="0"/>
                    <a:pt x="712" y="32"/>
                  </a:cubicBezTo>
                  <a:cubicBezTo>
                    <a:pt x="840" y="64"/>
                    <a:pt x="960" y="144"/>
                    <a:pt x="1048" y="272"/>
                  </a:cubicBezTo>
                  <a:cubicBezTo>
                    <a:pt x="1136" y="400"/>
                    <a:pt x="1224" y="648"/>
                    <a:pt x="1240" y="800"/>
                  </a:cubicBezTo>
                  <a:cubicBezTo>
                    <a:pt x="1256" y="952"/>
                    <a:pt x="1224" y="1080"/>
                    <a:pt x="1144" y="1184"/>
                  </a:cubicBezTo>
                  <a:cubicBezTo>
                    <a:pt x="1064" y="1288"/>
                    <a:pt x="880" y="1400"/>
                    <a:pt x="760" y="1424"/>
                  </a:cubicBezTo>
                  <a:cubicBezTo>
                    <a:pt x="640" y="1448"/>
                    <a:pt x="504" y="1416"/>
                    <a:pt x="424" y="1328"/>
                  </a:cubicBezTo>
                  <a:cubicBezTo>
                    <a:pt x="344" y="1240"/>
                    <a:pt x="344" y="1024"/>
                    <a:pt x="280" y="896"/>
                  </a:cubicBezTo>
                  <a:cubicBezTo>
                    <a:pt x="216" y="768"/>
                    <a:pt x="80" y="664"/>
                    <a:pt x="40" y="560"/>
                  </a:cubicBezTo>
                  <a:cubicBezTo>
                    <a:pt x="0" y="456"/>
                    <a:pt x="0" y="352"/>
                    <a:pt x="40" y="272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735" name="Rectangle 7"/>
            <p:cNvSpPr>
              <a:spLocks noChangeArrowheads="1"/>
            </p:cNvSpPr>
            <p:nvPr/>
          </p:nvSpPr>
          <p:spPr bwMode="auto">
            <a:xfrm>
              <a:off x="3840" y="264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/>
                <a:t>S</a:t>
              </a:r>
            </a:p>
          </p:txBody>
        </p:sp>
      </p:grpSp>
      <p:grpSp>
        <p:nvGrpSpPr>
          <p:cNvPr id="201736" name="Group 8"/>
          <p:cNvGrpSpPr/>
          <p:nvPr/>
        </p:nvGrpSpPr>
        <p:grpSpPr bwMode="auto">
          <a:xfrm>
            <a:off x="6689725" y="3052763"/>
            <a:ext cx="1644650" cy="909637"/>
            <a:chOff x="3926" y="1827"/>
            <a:chExt cx="1036" cy="573"/>
          </a:xfrm>
        </p:grpSpPr>
        <p:sp>
          <p:nvSpPr>
            <p:cNvPr id="201737" name="Oval 9"/>
            <p:cNvSpPr>
              <a:spLocks noChangeArrowheads="1"/>
            </p:cNvSpPr>
            <p:nvPr/>
          </p:nvSpPr>
          <p:spPr bwMode="auto">
            <a:xfrm rot="-2125547">
              <a:off x="4176" y="2208"/>
              <a:ext cx="144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738" name="Line 10"/>
            <p:cNvSpPr>
              <a:spLocks noChangeShapeType="1"/>
            </p:cNvSpPr>
            <p:nvPr/>
          </p:nvSpPr>
          <p:spPr bwMode="auto">
            <a:xfrm flipV="1">
              <a:off x="4224" y="2112"/>
              <a:ext cx="576" cy="19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1739" name="Object 11"/>
            <p:cNvGraphicFramePr>
              <a:graphicFrameLocks noChangeAspect="1"/>
            </p:cNvGraphicFramePr>
            <p:nvPr/>
          </p:nvGraphicFramePr>
          <p:xfrm>
            <a:off x="4671" y="1827"/>
            <a:ext cx="291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3962400" imgH="5181600" progId="">
                    <p:embed/>
                  </p:oleObj>
                </mc:Choice>
                <mc:Fallback>
                  <p:oleObj name="公式" r:id="rId2" imgW="3962400" imgH="5181600" progId="">
                    <p:embed/>
                    <p:pic>
                      <p:nvPicPr>
                        <p:cNvPr id="0" name="Picture 7" descr="image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1" y="1827"/>
                          <a:ext cx="291" cy="3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1740" name="Object 12"/>
            <p:cNvGraphicFramePr>
              <a:graphicFrameLocks noChangeAspect="1"/>
            </p:cNvGraphicFramePr>
            <p:nvPr/>
          </p:nvGraphicFramePr>
          <p:xfrm>
            <a:off x="3926" y="1997"/>
            <a:ext cx="323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5181600" imgH="4876800" progId="">
                    <p:embed/>
                  </p:oleObj>
                </mc:Choice>
                <mc:Fallback>
                  <p:oleObj name="公式" r:id="rId4" imgW="5181600" imgH="4876800" progId="">
                    <p:embed/>
                    <p:pic>
                      <p:nvPicPr>
                        <p:cNvPr id="0" name="Picture 6" descr="image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6" y="1997"/>
                          <a:ext cx="323" cy="304"/>
                        </a:xfrm>
                        <a:prstGeom prst="rect">
                          <a:avLst/>
                        </a:prstGeom>
                        <a:noFill/>
                        <a:effectLst>
                          <a:outerShdw dist="17961" dir="2700000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1741" name="Group 13"/>
          <p:cNvGrpSpPr/>
          <p:nvPr/>
        </p:nvGrpSpPr>
        <p:grpSpPr bwMode="auto">
          <a:xfrm>
            <a:off x="7034213" y="3705225"/>
            <a:ext cx="1741487" cy="1936750"/>
            <a:chOff x="4286" y="2478"/>
            <a:chExt cx="1097" cy="1220"/>
          </a:xfrm>
        </p:grpSpPr>
        <p:grpSp>
          <p:nvGrpSpPr>
            <p:cNvPr id="201742" name="Group 14"/>
            <p:cNvGrpSpPr/>
            <p:nvPr/>
          </p:nvGrpSpPr>
          <p:grpSpPr bwMode="auto">
            <a:xfrm>
              <a:off x="4367" y="2544"/>
              <a:ext cx="1016" cy="1154"/>
              <a:chOff x="4224" y="2304"/>
              <a:chExt cx="1016" cy="1154"/>
            </a:xfrm>
          </p:grpSpPr>
          <p:grpSp>
            <p:nvGrpSpPr>
              <p:cNvPr id="201743" name="Group 15"/>
              <p:cNvGrpSpPr/>
              <p:nvPr/>
            </p:nvGrpSpPr>
            <p:grpSpPr bwMode="auto">
              <a:xfrm>
                <a:off x="4224" y="2304"/>
                <a:ext cx="1016" cy="1154"/>
                <a:chOff x="4224" y="2304"/>
                <a:chExt cx="1016" cy="1154"/>
              </a:xfrm>
            </p:grpSpPr>
            <p:sp>
              <p:nvSpPr>
                <p:cNvPr id="201744" name="Line 16"/>
                <p:cNvSpPr>
                  <a:spLocks noChangeShapeType="1"/>
                </p:cNvSpPr>
                <p:nvPr/>
              </p:nvSpPr>
              <p:spPr bwMode="auto">
                <a:xfrm>
                  <a:off x="4224" y="2304"/>
                  <a:ext cx="912" cy="91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tailEnd type="stealth" w="med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1745" name="Rectangle 17"/>
                <p:cNvSpPr>
                  <a:spLocks noChangeArrowheads="1"/>
                </p:cNvSpPr>
                <p:nvPr/>
              </p:nvSpPr>
              <p:spPr bwMode="auto">
                <a:xfrm>
                  <a:off x="4987" y="3131"/>
                  <a:ext cx="253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800" b="1" i="1"/>
                    <a:t>P</a:t>
                  </a:r>
                </a:p>
              </p:txBody>
            </p:sp>
          </p:grpSp>
          <p:graphicFrame>
            <p:nvGraphicFramePr>
              <p:cNvPr id="201746" name="Object 18"/>
              <p:cNvGraphicFramePr>
                <a:graphicFrameLocks noChangeAspect="1"/>
              </p:cNvGraphicFramePr>
              <p:nvPr/>
            </p:nvGraphicFramePr>
            <p:xfrm>
              <a:off x="4752" y="2640"/>
              <a:ext cx="20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6" imgW="3048000" imgH="3657600" progId="">
                      <p:embed/>
                    </p:oleObj>
                  </mc:Choice>
                  <mc:Fallback>
                    <p:oleObj name="公式" r:id="rId6" imgW="3048000" imgH="3657600" progId="">
                      <p:embed/>
                      <p:pic>
                        <p:nvPicPr>
                          <p:cNvPr id="0" name="Picture 5" descr="image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2" y="2640"/>
                            <a:ext cx="200" cy="2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01747" name="Object 19"/>
            <p:cNvGraphicFramePr>
              <a:graphicFrameLocks noChangeAspect="1"/>
            </p:cNvGraphicFramePr>
            <p:nvPr/>
          </p:nvGraphicFramePr>
          <p:xfrm>
            <a:off x="4558" y="2478"/>
            <a:ext cx="23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3352800" imgH="3962400" progId="">
                    <p:embed/>
                  </p:oleObj>
                </mc:Choice>
                <mc:Fallback>
                  <p:oleObj name="公式" r:id="rId8" imgW="3352800" imgH="3962400" progId="">
                    <p:embed/>
                    <p:pic>
                      <p:nvPicPr>
                        <p:cNvPr id="0" name="Picture 4" descr="image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8" y="2478"/>
                          <a:ext cx="230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1748" name="Arc 20"/>
            <p:cNvSpPr/>
            <p:nvPr/>
          </p:nvSpPr>
          <p:spPr bwMode="auto">
            <a:xfrm>
              <a:off x="4286" y="2480"/>
              <a:ext cx="272" cy="210"/>
            </a:xfrm>
            <a:custGeom>
              <a:avLst/>
              <a:gdLst>
                <a:gd name="G0" fmla="+- 0 0 0"/>
                <a:gd name="G1" fmla="+- 4620 0 0"/>
                <a:gd name="G2" fmla="+- 21600 0 0"/>
                <a:gd name="T0" fmla="*/ 21100 w 21600"/>
                <a:gd name="T1" fmla="*/ 0 h 16679"/>
                <a:gd name="T2" fmla="*/ 17920 w 21600"/>
                <a:gd name="T3" fmla="*/ 16679 h 16679"/>
                <a:gd name="T4" fmla="*/ 0 w 21600"/>
                <a:gd name="T5" fmla="*/ 4620 h 16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6679" fill="none" extrusionOk="0">
                  <a:moveTo>
                    <a:pt x="21100" y="-1"/>
                  </a:moveTo>
                  <a:cubicBezTo>
                    <a:pt x="21432" y="1517"/>
                    <a:pt x="21600" y="3066"/>
                    <a:pt x="21600" y="4620"/>
                  </a:cubicBezTo>
                  <a:cubicBezTo>
                    <a:pt x="21600" y="8916"/>
                    <a:pt x="20318" y="13114"/>
                    <a:pt x="17920" y="16679"/>
                  </a:cubicBezTo>
                </a:path>
                <a:path w="21600" h="16679" stroke="0" extrusionOk="0">
                  <a:moveTo>
                    <a:pt x="21100" y="-1"/>
                  </a:moveTo>
                  <a:cubicBezTo>
                    <a:pt x="21432" y="1517"/>
                    <a:pt x="21600" y="3066"/>
                    <a:pt x="21600" y="4620"/>
                  </a:cubicBezTo>
                  <a:cubicBezTo>
                    <a:pt x="21600" y="8916"/>
                    <a:pt x="20318" y="13114"/>
                    <a:pt x="17920" y="16679"/>
                  </a:cubicBezTo>
                  <a:lnTo>
                    <a:pt x="0" y="462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1754" name="Text Box 26"/>
          <p:cNvSpPr txBox="1">
            <a:spLocks noChangeArrowheads="1"/>
          </p:cNvSpPr>
          <p:nvPr/>
        </p:nvSpPr>
        <p:spPr bwMode="auto">
          <a:xfrm>
            <a:off x="533400" y="2895600"/>
            <a:ext cx="4724400" cy="82296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（</a:t>
            </a:r>
            <a:r>
              <a:rPr kumimoji="1" lang="en-US" altLang="zh-CN" sz="2400"/>
              <a:t>1</a:t>
            </a:r>
            <a:r>
              <a:rPr kumimoji="1" lang="zh-CN" altLang="en-US" sz="2400"/>
              <a:t>）子波在</a:t>
            </a:r>
            <a:r>
              <a:rPr kumimoji="1" lang="en-US" altLang="zh-CN" sz="2400"/>
              <a:t>P</a:t>
            </a:r>
            <a:r>
              <a:rPr kumimoji="1" lang="zh-CN" altLang="en-US" sz="2400"/>
              <a:t>点的振幅 </a:t>
            </a:r>
            <a:r>
              <a:rPr kumimoji="1" lang="en-US" altLang="zh-CN" sz="2400"/>
              <a:t>E</a:t>
            </a:r>
            <a:r>
              <a:rPr kumimoji="1" lang="zh-CN" altLang="en-US" sz="2400"/>
              <a:t>与距离 </a:t>
            </a:r>
            <a:r>
              <a:rPr kumimoji="1" lang="en-US" altLang="zh-CN" sz="2400" i="1"/>
              <a:t>r</a:t>
            </a:r>
            <a:r>
              <a:rPr kumimoji="1" lang="en-US" altLang="zh-CN" sz="2400"/>
              <a:t> </a:t>
            </a:r>
            <a:r>
              <a:rPr kumimoji="1" lang="zh-CN" altLang="en-US" sz="2400"/>
              <a:t>成反比。</a:t>
            </a:r>
          </a:p>
        </p:txBody>
      </p:sp>
      <p:sp>
        <p:nvSpPr>
          <p:cNvPr id="201755" name="Rectangle 27"/>
          <p:cNvSpPr>
            <a:spLocks noChangeArrowheads="1"/>
          </p:cNvSpPr>
          <p:nvPr/>
        </p:nvSpPr>
        <p:spPr bwMode="auto">
          <a:xfrm>
            <a:off x="533400" y="3733800"/>
            <a:ext cx="53340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（</a:t>
            </a:r>
            <a:r>
              <a:rPr kumimoji="1" lang="en-US" altLang="zh-CN" sz="2400" dirty="0"/>
              <a:t>2</a:t>
            </a:r>
            <a:r>
              <a:rPr kumimoji="1" lang="zh-CN" altLang="en-US" sz="2400" dirty="0"/>
              <a:t>） 面积元</a:t>
            </a:r>
            <a:r>
              <a:rPr kumimoji="1" lang="en-US" altLang="zh-CN" sz="2400" dirty="0" err="1"/>
              <a:t>dS</a:t>
            </a:r>
            <a:r>
              <a:rPr kumimoji="1" lang="zh-CN" altLang="en-US" sz="2400" dirty="0"/>
              <a:t>与振幅 </a:t>
            </a:r>
            <a:r>
              <a:rPr kumimoji="1" lang="en-US" altLang="zh-CN" sz="2400" dirty="0"/>
              <a:t>E</a:t>
            </a:r>
            <a:r>
              <a:rPr kumimoji="1" lang="zh-CN" altLang="en-US" sz="2400" dirty="0"/>
              <a:t>成正比。</a:t>
            </a:r>
          </a:p>
        </p:txBody>
      </p:sp>
      <p:sp>
        <p:nvSpPr>
          <p:cNvPr id="201757" name="Rectangle 29"/>
          <p:cNvSpPr>
            <a:spLocks noChangeArrowheads="1"/>
          </p:cNvSpPr>
          <p:nvPr/>
        </p:nvSpPr>
        <p:spPr bwMode="auto">
          <a:xfrm>
            <a:off x="533400" y="4343400"/>
            <a:ext cx="486473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/>
              <a:t>（</a:t>
            </a:r>
            <a:r>
              <a:rPr kumimoji="1" lang="en-US" altLang="zh-CN" sz="2400"/>
              <a:t>3</a:t>
            </a:r>
            <a:r>
              <a:rPr kumimoji="1" lang="zh-CN" altLang="en-US" sz="2400"/>
              <a:t>） 振幅 </a:t>
            </a:r>
            <a:r>
              <a:rPr kumimoji="1" lang="en-US" altLang="zh-CN" sz="2400" i="1"/>
              <a:t>E </a:t>
            </a:r>
            <a:r>
              <a:rPr kumimoji="1" lang="zh-CN" altLang="en-US" sz="2400"/>
              <a:t>随 </a:t>
            </a:r>
            <a:r>
              <a:rPr kumimoji="1" lang="zh-CN" altLang="en-US" sz="2400" i="1">
                <a:sym typeface="Symbol" panose="05050102010706020507" pitchFamily="18" charset="2"/>
              </a:rPr>
              <a:t>     </a:t>
            </a:r>
            <a:r>
              <a:rPr kumimoji="1" lang="zh-CN" altLang="en-US" sz="2400">
                <a:sym typeface="Symbol" panose="05050102010706020507" pitchFamily="18" charset="2"/>
              </a:rPr>
              <a:t>角增加而减小。</a:t>
            </a:r>
            <a:endParaRPr kumimoji="1" lang="zh-CN" altLang="en-US" sz="2400"/>
          </a:p>
        </p:txBody>
      </p:sp>
      <p:graphicFrame>
        <p:nvGraphicFramePr>
          <p:cNvPr id="201758" name="Object 30"/>
          <p:cNvGraphicFramePr>
            <a:graphicFrameLocks noChangeAspect="1"/>
          </p:cNvGraphicFramePr>
          <p:nvPr/>
        </p:nvGraphicFramePr>
        <p:xfrm>
          <a:off x="2819400" y="4343400"/>
          <a:ext cx="3651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3352800" imgH="3962400" progId="">
                  <p:embed/>
                </p:oleObj>
              </mc:Choice>
              <mc:Fallback>
                <p:oleObj name="公式" r:id="rId10" imgW="3352800" imgH="3962400" progId="">
                  <p:embed/>
                  <p:pic>
                    <p:nvPicPr>
                      <p:cNvPr id="0" name="Picture 3" descr="image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343400"/>
                        <a:ext cx="36512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59" name="Object 31"/>
          <p:cNvGraphicFramePr>
            <a:graphicFrameLocks noChangeAspect="1"/>
          </p:cNvGraphicFramePr>
          <p:nvPr/>
        </p:nvGraphicFramePr>
        <p:xfrm>
          <a:off x="762000" y="4876800"/>
          <a:ext cx="494506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59131200" imgH="9448800" progId="">
                  <p:embed/>
                </p:oleObj>
              </mc:Choice>
              <mc:Fallback>
                <p:oleObj name="公式" r:id="rId12" imgW="59131200" imgH="9448800" progId="">
                  <p:embed/>
                  <p:pic>
                    <p:nvPicPr>
                      <p:cNvPr id="0" name="Picture 2" descr="image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876800"/>
                        <a:ext cx="4945063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681355" y="5814695"/>
            <a:ext cx="80816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当</a:t>
            </a: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φ</a:t>
            </a:r>
            <a:r>
              <a:rPr lang="en-US" altLang="zh-CN" sz="2400">
                <a:cs typeface="Arial" panose="020B0604020202020204" pitchFamily="34" charset="0"/>
              </a:rPr>
              <a:t>=0</a:t>
            </a:r>
            <a:r>
              <a:rPr lang="zh-CN" altLang="en-US" sz="2400">
                <a:cs typeface="Arial" panose="020B0604020202020204" pitchFamily="34" charset="0"/>
              </a:rPr>
              <a:t>时，</a:t>
            </a:r>
            <a:r>
              <a:rPr lang="en-US" altLang="zh-CN" sz="2400">
                <a:cs typeface="Arial" panose="020B0604020202020204" pitchFamily="34" charset="0"/>
              </a:rPr>
              <a:t>K(</a:t>
            </a:r>
            <a:r>
              <a:rPr lang="en-US" altLang="zh-CN" sz="2400">
                <a:cs typeface="Times New Roman" panose="02020603050405020304" pitchFamily="18" charset="0"/>
              </a:rPr>
              <a:t>φ</a:t>
            </a:r>
            <a:r>
              <a:rPr lang="en-US" altLang="zh-CN" sz="2400">
                <a:cs typeface="Arial" panose="020B0604020202020204" pitchFamily="34" charset="0"/>
              </a:rPr>
              <a:t>)</a:t>
            </a:r>
            <a:r>
              <a:rPr lang="zh-CN" altLang="en-US" sz="2400">
                <a:cs typeface="Arial" panose="020B0604020202020204" pitchFamily="34" charset="0"/>
              </a:rPr>
              <a:t>为最大；当</a:t>
            </a:r>
            <a:r>
              <a:rPr lang="zh-CN" altLang="en-US" sz="2400" i="1">
                <a:latin typeface="Arial" panose="020B0604020202020204" pitchFamily="34" charset="0"/>
                <a:cs typeface="Arial" panose="020B0604020202020204" pitchFamily="34" charset="0"/>
              </a:rPr>
              <a:t>φ</a:t>
            </a:r>
            <a:r>
              <a:rPr lang="zh-CN" altLang="en-US" sz="2400" i="1">
                <a:latin typeface="+mn-lt"/>
                <a:cs typeface="Arial" panose="020B0604020202020204" pitchFamily="34" charset="0"/>
              </a:rPr>
              <a:t>≥     ，</a:t>
            </a:r>
            <a:r>
              <a:rPr lang="en-US" altLang="zh-CN" sz="2400">
                <a:latin typeface="+mn-lt"/>
                <a:cs typeface="Arial" panose="020B0604020202020204" pitchFamily="34" charset="0"/>
              </a:rPr>
              <a:t>K(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φ</a:t>
            </a:r>
            <a:r>
              <a:rPr lang="en-US" altLang="zh-CN" sz="2400">
                <a:latin typeface="+mn-lt"/>
                <a:cs typeface="Arial" panose="020B0604020202020204" pitchFamily="34" charset="0"/>
              </a:rPr>
              <a:t>)</a:t>
            </a:r>
            <a:r>
              <a:rPr lang="en-US" altLang="zh-CN" sz="2400" i="1">
                <a:latin typeface="+mn-lt"/>
                <a:cs typeface="Arial" panose="020B0604020202020204" pitchFamily="34" charset="0"/>
              </a:rPr>
              <a:t>=0</a:t>
            </a:r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4716145" y="5591175"/>
          <a:ext cx="335915" cy="801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164880" imgH="393480" progId="">
                  <p:embed/>
                </p:oleObj>
              </mc:Choice>
              <mc:Fallback>
                <p:oleObj r:id="rId14" imgW="164880" imgH="393480" progId="">
                  <p:embed/>
                  <p:pic>
                    <p:nvPicPr>
                      <p:cNvPr id="0" name="Picture 1" descr="image13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145" y="5591175"/>
                        <a:ext cx="335915" cy="8013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096000" y="51054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倾斜因子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13.6 </a:t>
            </a:r>
            <a:r>
              <a:rPr lang="zh-CN" altLang="en-US"/>
              <a:t>光学仪器分辨本领</a:t>
            </a: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00E6C-7376-4A97-A167-F210175BEBC6}" type="slidenum">
              <a:rPr lang="en-US" altLang="zh-CN"/>
              <a:pPr/>
              <a:t>30</a:t>
            </a:fld>
            <a:endParaRPr lang="en-US" altLang="zh-CN"/>
          </a:p>
        </p:txBody>
      </p:sp>
      <p:grpSp>
        <p:nvGrpSpPr>
          <p:cNvPr id="234499" name="Group 3"/>
          <p:cNvGrpSpPr/>
          <p:nvPr/>
        </p:nvGrpSpPr>
        <p:grpSpPr bwMode="auto">
          <a:xfrm>
            <a:off x="990600" y="1219200"/>
            <a:ext cx="7272338" cy="2397125"/>
            <a:chOff x="567" y="210"/>
            <a:chExt cx="4581" cy="1678"/>
          </a:xfrm>
        </p:grpSpPr>
        <p:sp>
          <p:nvSpPr>
            <p:cNvPr id="234500" name="Rectangle 4"/>
            <p:cNvSpPr>
              <a:spLocks noChangeArrowheads="1"/>
            </p:cNvSpPr>
            <p:nvPr/>
          </p:nvSpPr>
          <p:spPr bwMode="auto">
            <a:xfrm>
              <a:off x="567" y="210"/>
              <a:ext cx="4581" cy="1678"/>
            </a:xfrm>
            <a:prstGeom prst="rect">
              <a:avLst/>
            </a:prstGeom>
            <a:noFill/>
            <a:ln w="57150" cmpd="thickThin">
              <a:solidFill>
                <a:schemeClr val="tx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234501" name="Picture 5" descr="12-37a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48" y="436"/>
              <a:ext cx="4180" cy="1213"/>
            </a:xfrm>
            <a:prstGeom prst="rect">
              <a:avLst/>
            </a:prstGeom>
            <a:noFill/>
          </p:spPr>
        </p:pic>
      </p:grpSp>
      <p:sp>
        <p:nvSpPr>
          <p:cNvPr id="234505" name="Text Box 9"/>
          <p:cNvSpPr txBox="1">
            <a:spLocks noChangeArrowheads="1"/>
          </p:cNvSpPr>
          <p:nvPr/>
        </p:nvSpPr>
        <p:spPr bwMode="auto">
          <a:xfrm>
            <a:off x="1143000" y="2971800"/>
            <a:ext cx="2160588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latin typeface="Arial" panose="020B0604020202020204" pitchFamily="34" charset="0"/>
              </a:rPr>
              <a:t>不能分辨</a:t>
            </a:r>
          </a:p>
        </p:txBody>
      </p:sp>
      <p:grpSp>
        <p:nvGrpSpPr>
          <p:cNvPr id="234511" name="Group 15"/>
          <p:cNvGrpSpPr/>
          <p:nvPr/>
        </p:nvGrpSpPr>
        <p:grpSpPr bwMode="auto">
          <a:xfrm>
            <a:off x="990600" y="3886200"/>
            <a:ext cx="7272338" cy="2397125"/>
            <a:chOff x="567" y="2160"/>
            <a:chExt cx="4581" cy="1814"/>
          </a:xfrm>
        </p:grpSpPr>
        <p:sp>
          <p:nvSpPr>
            <p:cNvPr id="234512" name="Rectangle 16"/>
            <p:cNvSpPr>
              <a:spLocks noChangeArrowheads="1"/>
            </p:cNvSpPr>
            <p:nvPr/>
          </p:nvSpPr>
          <p:spPr bwMode="auto">
            <a:xfrm>
              <a:off x="567" y="2160"/>
              <a:ext cx="4581" cy="1814"/>
            </a:xfrm>
            <a:prstGeom prst="rect">
              <a:avLst/>
            </a:prstGeom>
            <a:noFill/>
            <a:ln w="57150" cmpd="thinThick">
              <a:solidFill>
                <a:schemeClr val="tx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234513" name="Picture 17" descr="12-37c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3" y="2296"/>
              <a:ext cx="4128" cy="1529"/>
            </a:xfrm>
            <a:prstGeom prst="rect">
              <a:avLst/>
            </a:prstGeom>
            <a:noFill/>
          </p:spPr>
        </p:pic>
      </p:grpSp>
      <p:sp>
        <p:nvSpPr>
          <p:cNvPr id="234514" name="Text Box 18"/>
          <p:cNvSpPr txBox="1">
            <a:spLocks noChangeArrowheads="1"/>
          </p:cNvSpPr>
          <p:nvPr/>
        </p:nvSpPr>
        <p:spPr bwMode="auto">
          <a:xfrm>
            <a:off x="1219200" y="5638800"/>
            <a:ext cx="2160588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latin typeface="Arial" panose="020B0604020202020204" pitchFamily="34" charset="0"/>
              </a:rPr>
              <a:t>能分辨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4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4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34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5" grpId="0"/>
      <p:bldP spid="2345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13.6 </a:t>
            </a:r>
            <a:r>
              <a:rPr lang="zh-CN" altLang="en-US"/>
              <a:t>光学仪器分辨本领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46C7-F4D3-416B-9E09-7A84F393A79E}" type="slidenum">
              <a:rPr lang="en-US" altLang="zh-CN"/>
              <a:pPr/>
              <a:t>31</a:t>
            </a:fld>
            <a:endParaRPr lang="en-US" altLang="zh-CN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r:id="rId1" imgW="8135486" imgH="4681144"/>
        </mc:Choice>
        <mc:Fallback>
          <p:control r:id="rId1" imgW="8135486" imgH="4681144">
            <p:pic>
              <p:nvPicPr>
                <p:cNvPr id="2" name="ShockwaveFlash1"/>
                <p:cNvPicPr>
                  <a:picLocks noChangeArrowheads="1" noChangeShapeType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4663" y="1371600"/>
                  <a:ext cx="8135937" cy="46815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13.6 </a:t>
            </a:r>
            <a:r>
              <a:rPr lang="zh-CN" altLang="en-US"/>
              <a:t>光学仪器分辨本领</a:t>
            </a:r>
          </a:p>
        </p:txBody>
      </p:sp>
      <p:sp>
        <p:nvSpPr>
          <p:cNvPr id="2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BDB74-FBCE-4876-B6B7-145EFA88EABB}" type="slidenum">
              <a:rPr lang="en-US" altLang="zh-CN"/>
              <a:pPr/>
              <a:t>32</a:t>
            </a:fld>
            <a:endParaRPr lang="en-US" altLang="zh-CN"/>
          </a:p>
        </p:txBody>
      </p:sp>
      <p:grpSp>
        <p:nvGrpSpPr>
          <p:cNvPr id="233494" name="Group 22"/>
          <p:cNvGrpSpPr/>
          <p:nvPr/>
        </p:nvGrpSpPr>
        <p:grpSpPr bwMode="auto">
          <a:xfrm>
            <a:off x="5638800" y="1524000"/>
            <a:ext cx="2895600" cy="3359150"/>
            <a:chOff x="768" y="2016"/>
            <a:chExt cx="1824" cy="2116"/>
          </a:xfrm>
        </p:grpSpPr>
        <p:sp>
          <p:nvSpPr>
            <p:cNvPr id="233476" name="Freeform 4"/>
            <p:cNvSpPr/>
            <p:nvPr/>
          </p:nvSpPr>
          <p:spPr bwMode="auto">
            <a:xfrm>
              <a:off x="1488" y="2016"/>
              <a:ext cx="1104" cy="21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2" y="432"/>
                </a:cxn>
                <a:cxn ang="0">
                  <a:pos x="432" y="1008"/>
                </a:cxn>
                <a:cxn ang="0">
                  <a:pos x="0" y="576"/>
                </a:cxn>
                <a:cxn ang="0">
                  <a:pos x="0" y="0"/>
                </a:cxn>
              </a:cxnLst>
              <a:rect l="0" t="0" r="r" b="b"/>
              <a:pathLst>
                <a:path w="432" h="1008">
                  <a:moveTo>
                    <a:pt x="0" y="0"/>
                  </a:moveTo>
                  <a:lnTo>
                    <a:pt x="432" y="432"/>
                  </a:lnTo>
                  <a:lnTo>
                    <a:pt x="432" y="1008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CFF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3493" name="Oval 21"/>
            <p:cNvSpPr>
              <a:spLocks noChangeArrowheads="1"/>
            </p:cNvSpPr>
            <p:nvPr/>
          </p:nvSpPr>
          <p:spPr bwMode="auto">
            <a:xfrm>
              <a:off x="768" y="2784"/>
              <a:ext cx="96" cy="672"/>
            </a:xfrm>
            <a:prstGeom prst="ellipse">
              <a:avLst/>
            </a:prstGeom>
            <a:solidFill>
              <a:srgbClr val="CC99FF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3480" name="Group 8"/>
          <p:cNvGrpSpPr/>
          <p:nvPr/>
        </p:nvGrpSpPr>
        <p:grpSpPr bwMode="auto">
          <a:xfrm>
            <a:off x="3810000" y="2514600"/>
            <a:ext cx="4114800" cy="1447800"/>
            <a:chOff x="240" y="1680"/>
            <a:chExt cx="2592" cy="912"/>
          </a:xfrm>
        </p:grpSpPr>
        <p:sp>
          <p:nvSpPr>
            <p:cNvPr id="233481" name="Oval 9"/>
            <p:cNvSpPr>
              <a:spLocks noChangeArrowheads="1"/>
            </p:cNvSpPr>
            <p:nvPr/>
          </p:nvSpPr>
          <p:spPr bwMode="auto">
            <a:xfrm>
              <a:off x="2448" y="1968"/>
              <a:ext cx="384" cy="624"/>
            </a:xfrm>
            <a:prstGeom prst="ellipse">
              <a:avLst/>
            </a:prstGeom>
            <a:gradFill rotWithShape="1">
              <a:gsLst>
                <a:gs pos="0">
                  <a:srgbClr val="FF9966"/>
                </a:gs>
                <a:gs pos="100000">
                  <a:srgbClr val="9B5D3E"/>
                </a:gs>
              </a:gsLst>
              <a:path path="shape">
                <a:fillToRect l="50000" t="50000" r="50000" b="50000"/>
              </a:path>
            </a:gradFill>
            <a:ln w="28575" algn="ctr">
              <a:solidFill>
                <a:srgbClr val="996633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3482" name="Line 10"/>
            <p:cNvSpPr>
              <a:spLocks noChangeShapeType="1"/>
            </p:cNvSpPr>
            <p:nvPr/>
          </p:nvSpPr>
          <p:spPr bwMode="auto">
            <a:xfrm>
              <a:off x="240" y="1968"/>
              <a:ext cx="240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3483" name="Oval 11"/>
            <p:cNvSpPr>
              <a:spLocks noChangeArrowheads="1"/>
            </p:cNvSpPr>
            <p:nvPr/>
          </p:nvSpPr>
          <p:spPr bwMode="auto">
            <a:xfrm>
              <a:off x="2448" y="1680"/>
              <a:ext cx="384" cy="624"/>
            </a:xfrm>
            <a:prstGeom prst="ellipse">
              <a:avLst/>
            </a:prstGeom>
            <a:gradFill rotWithShape="1">
              <a:gsLst>
                <a:gs pos="0">
                  <a:srgbClr val="FF9966"/>
                </a:gs>
                <a:gs pos="100000">
                  <a:srgbClr val="9B5D3E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996633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3484" name="Line 12"/>
            <p:cNvSpPr>
              <a:spLocks noChangeShapeType="1"/>
            </p:cNvSpPr>
            <p:nvPr/>
          </p:nvSpPr>
          <p:spPr bwMode="auto">
            <a:xfrm flipV="1">
              <a:off x="240" y="1968"/>
              <a:ext cx="240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3485" name="Group 13"/>
          <p:cNvGrpSpPr/>
          <p:nvPr/>
        </p:nvGrpSpPr>
        <p:grpSpPr bwMode="auto">
          <a:xfrm>
            <a:off x="4540250" y="3024188"/>
            <a:ext cx="663575" cy="434975"/>
            <a:chOff x="2852" y="1162"/>
            <a:chExt cx="418" cy="274"/>
          </a:xfrm>
        </p:grpSpPr>
        <p:graphicFrame>
          <p:nvGraphicFramePr>
            <p:cNvPr id="233486" name="Object 14"/>
            <p:cNvGraphicFramePr>
              <a:graphicFrameLocks noChangeAspect="1"/>
            </p:cNvGraphicFramePr>
            <p:nvPr/>
          </p:nvGraphicFramePr>
          <p:xfrm>
            <a:off x="2852" y="1162"/>
            <a:ext cx="156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3962400" imgH="5486400" progId="">
                    <p:embed/>
                  </p:oleObj>
                </mc:Choice>
                <mc:Fallback>
                  <p:oleObj name="公式" r:id="rId2" imgW="3962400" imgH="5486400" progId="">
                    <p:embed/>
                    <p:pic>
                      <p:nvPicPr>
                        <p:cNvPr id="0" name="Picture 3" descr="image1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2" y="1162"/>
                          <a:ext cx="156" cy="2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3487" name="Arc 15"/>
            <p:cNvSpPr/>
            <p:nvPr/>
          </p:nvSpPr>
          <p:spPr bwMode="auto">
            <a:xfrm flipH="1">
              <a:off x="3088" y="1234"/>
              <a:ext cx="182" cy="124"/>
            </a:xfrm>
            <a:custGeom>
              <a:avLst/>
              <a:gdLst>
                <a:gd name="G0" fmla="+- 0 0 0"/>
                <a:gd name="G1" fmla="+- 10319 0 0"/>
                <a:gd name="G2" fmla="+- 21600 0 0"/>
                <a:gd name="T0" fmla="*/ 18976 w 21600"/>
                <a:gd name="T1" fmla="*/ 0 h 14375"/>
                <a:gd name="T2" fmla="*/ 21216 w 21600"/>
                <a:gd name="T3" fmla="*/ 14375 h 14375"/>
                <a:gd name="T4" fmla="*/ 0 w 21600"/>
                <a:gd name="T5" fmla="*/ 10319 h 14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4375" fill="none" extrusionOk="0">
                  <a:moveTo>
                    <a:pt x="18975" y="0"/>
                  </a:moveTo>
                  <a:cubicBezTo>
                    <a:pt x="20697" y="3166"/>
                    <a:pt x="21600" y="6714"/>
                    <a:pt x="21600" y="10319"/>
                  </a:cubicBezTo>
                  <a:cubicBezTo>
                    <a:pt x="21600" y="11680"/>
                    <a:pt x="21471" y="13038"/>
                    <a:pt x="21215" y="14374"/>
                  </a:cubicBezTo>
                </a:path>
                <a:path w="21600" h="14375" stroke="0" extrusionOk="0">
                  <a:moveTo>
                    <a:pt x="18975" y="0"/>
                  </a:moveTo>
                  <a:cubicBezTo>
                    <a:pt x="20697" y="3166"/>
                    <a:pt x="21600" y="6714"/>
                    <a:pt x="21600" y="10319"/>
                  </a:cubicBezTo>
                  <a:cubicBezTo>
                    <a:pt x="21600" y="11680"/>
                    <a:pt x="21471" y="13038"/>
                    <a:pt x="21215" y="14374"/>
                  </a:cubicBezTo>
                  <a:lnTo>
                    <a:pt x="0" y="10319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3488" name="Group 16"/>
          <p:cNvGrpSpPr/>
          <p:nvPr/>
        </p:nvGrpSpPr>
        <p:grpSpPr bwMode="auto">
          <a:xfrm>
            <a:off x="7889875" y="2882900"/>
            <a:ext cx="474663" cy="609600"/>
            <a:chOff x="4992" y="2256"/>
            <a:chExt cx="299" cy="384"/>
          </a:xfrm>
        </p:grpSpPr>
        <p:sp>
          <p:nvSpPr>
            <p:cNvPr id="233489" name="Line 17"/>
            <p:cNvSpPr>
              <a:spLocks noChangeShapeType="1"/>
            </p:cNvSpPr>
            <p:nvPr/>
          </p:nvSpPr>
          <p:spPr bwMode="auto">
            <a:xfrm>
              <a:off x="4992" y="22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3490" name="Line 18"/>
            <p:cNvSpPr>
              <a:spLocks noChangeShapeType="1"/>
            </p:cNvSpPr>
            <p:nvPr/>
          </p:nvSpPr>
          <p:spPr bwMode="auto">
            <a:xfrm>
              <a:off x="4992" y="26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3491" name="Line 19"/>
            <p:cNvSpPr>
              <a:spLocks noChangeShapeType="1"/>
            </p:cNvSpPr>
            <p:nvPr/>
          </p:nvSpPr>
          <p:spPr bwMode="auto">
            <a:xfrm>
              <a:off x="5088" y="225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3492" name="Rectangle 20"/>
            <p:cNvSpPr>
              <a:spLocks noChangeArrowheads="1"/>
            </p:cNvSpPr>
            <p:nvPr/>
          </p:nvSpPr>
          <p:spPr bwMode="auto">
            <a:xfrm>
              <a:off x="5088" y="2256"/>
              <a:ext cx="203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i="1"/>
                <a:t>r</a:t>
              </a:r>
            </a:p>
          </p:txBody>
        </p:sp>
      </p:grpSp>
      <p:sp>
        <p:nvSpPr>
          <p:cNvPr id="233495" name="Text Box 23"/>
          <p:cNvSpPr txBox="1">
            <a:spLocks noChangeArrowheads="1"/>
          </p:cNvSpPr>
          <p:nvPr/>
        </p:nvSpPr>
        <p:spPr bwMode="auto">
          <a:xfrm>
            <a:off x="685800" y="1676400"/>
            <a:ext cx="44958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400" dirty="0"/>
              <a:t> </a:t>
            </a:r>
            <a:r>
              <a:rPr lang="zh-CN" altLang="en-US" sz="2400" dirty="0"/>
              <a:t>分辨限角 （最小分辨角）：</a:t>
            </a:r>
          </a:p>
        </p:txBody>
      </p:sp>
      <p:sp>
        <p:nvSpPr>
          <p:cNvPr id="233496" name="Rectangle 24"/>
          <p:cNvSpPr>
            <a:spLocks noChangeArrowheads="1"/>
          </p:cNvSpPr>
          <p:nvPr/>
        </p:nvSpPr>
        <p:spPr bwMode="auto">
          <a:xfrm>
            <a:off x="685800" y="4165600"/>
            <a:ext cx="1970088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400"/>
              <a:t> </a:t>
            </a:r>
            <a:r>
              <a:rPr lang="zh-CN" altLang="en-US" sz="2400"/>
              <a:t>分辨本领：</a:t>
            </a:r>
          </a:p>
        </p:txBody>
      </p:sp>
      <p:graphicFrame>
        <p:nvGraphicFramePr>
          <p:cNvPr id="233497" name="Object 25"/>
          <p:cNvGraphicFramePr>
            <a:graphicFrameLocks noChangeAspect="1"/>
          </p:cNvGraphicFramePr>
          <p:nvPr/>
        </p:nvGraphicFramePr>
        <p:xfrm>
          <a:off x="2895600" y="4013200"/>
          <a:ext cx="19796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3774400" imgH="10363200" progId="">
                  <p:embed/>
                </p:oleObj>
              </mc:Choice>
              <mc:Fallback>
                <p:oleObj name="公式" r:id="rId4" imgW="23774400" imgH="10363200" progId="">
                  <p:embed/>
                  <p:pic>
                    <p:nvPicPr>
                      <p:cNvPr id="0" name="Picture 2" descr="image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013200"/>
                        <a:ext cx="197961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98" name="Object 26"/>
          <p:cNvGraphicFramePr>
            <a:graphicFrameLocks noChangeAspect="1"/>
          </p:cNvGraphicFramePr>
          <p:nvPr/>
        </p:nvGraphicFramePr>
        <p:xfrm>
          <a:off x="1143000" y="2514600"/>
          <a:ext cx="1498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7983200" imgH="9448800" progId="">
                  <p:embed/>
                </p:oleObj>
              </mc:Choice>
              <mc:Fallback>
                <p:oleObj name="公式" r:id="rId6" imgW="17983200" imgH="9448800" progId="">
                  <p:embed/>
                  <p:pic>
                    <p:nvPicPr>
                      <p:cNvPr id="0" name="Picture 1" descr="image2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514600"/>
                        <a:ext cx="14986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499" name="Text Box 27"/>
          <p:cNvSpPr txBox="1">
            <a:spLocks noChangeArrowheads="1"/>
          </p:cNvSpPr>
          <p:nvPr/>
        </p:nvSpPr>
        <p:spPr bwMode="auto">
          <a:xfrm>
            <a:off x="1219200" y="5181600"/>
            <a:ext cx="70104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透镜的</a:t>
            </a:r>
            <a:r>
              <a:rPr kumimoji="1" lang="zh-CN" altLang="en-US" sz="2400" dirty="0">
                <a:solidFill>
                  <a:srgbClr val="0000CC"/>
                </a:solidFill>
              </a:rPr>
              <a:t>孔径越大</a:t>
            </a:r>
            <a:r>
              <a:rPr kumimoji="1" lang="zh-CN" altLang="en-US" sz="2400" dirty="0"/>
              <a:t>，光学仪器的</a:t>
            </a:r>
            <a:r>
              <a:rPr kumimoji="1" lang="zh-CN" altLang="en-US" sz="2400" dirty="0">
                <a:solidFill>
                  <a:srgbClr val="0000CC"/>
                </a:solidFill>
              </a:rPr>
              <a:t>分辨率越高</a:t>
            </a:r>
            <a:r>
              <a:rPr kumimoji="1" lang="zh-CN" altLang="en-US" sz="2400" dirty="0"/>
              <a:t>。</a:t>
            </a:r>
          </a:p>
        </p:txBody>
      </p:sp>
      <p:sp>
        <p:nvSpPr>
          <p:cNvPr id="2" name="Text Box 27"/>
          <p:cNvSpPr txBox="1">
            <a:spLocks noChangeArrowheads="1"/>
          </p:cNvSpPr>
          <p:nvPr/>
        </p:nvSpPr>
        <p:spPr bwMode="auto">
          <a:xfrm>
            <a:off x="1270000" y="5765800"/>
            <a:ext cx="7010400" cy="4603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波长越小，光学仪器的</a:t>
            </a:r>
            <a:r>
              <a:rPr kumimoji="1" lang="zh-CN" altLang="en-US" sz="2400" dirty="0">
                <a:solidFill>
                  <a:srgbClr val="0000CC"/>
                </a:solidFill>
              </a:rPr>
              <a:t>分辨率越高</a:t>
            </a:r>
            <a:r>
              <a:rPr kumimoji="1" lang="zh-CN" altLang="en-US" sz="2400" dirty="0"/>
              <a:t>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00810" y="6393815"/>
            <a:ext cx="60966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cs typeface="Times New Roman" panose="02020603050405020304" pitchFamily="18" charset="0"/>
              </a:rPr>
              <a:t>光学显微镜：</a:t>
            </a:r>
            <a:r>
              <a:rPr lang="en-US" altLang="zh-CN" sz="2000">
                <a:cs typeface="Times New Roman" panose="02020603050405020304" pitchFamily="18" charset="0"/>
              </a:rPr>
              <a:t>0.2μm</a:t>
            </a:r>
            <a:r>
              <a:rPr lang="zh-CN" altLang="en-US" sz="2000">
                <a:cs typeface="Times New Roman" panose="02020603050405020304" pitchFamily="18" charset="0"/>
              </a:rPr>
              <a:t>，电子显微镜：</a:t>
            </a:r>
            <a:r>
              <a:rPr lang="en-US" altLang="zh-CN" sz="2000">
                <a:cs typeface="Times New Roman" panose="02020603050405020304" pitchFamily="18" charset="0"/>
              </a:rPr>
              <a:t>0.1nm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3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3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3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3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3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8" dur="500"/>
                                        <p:tgtEl>
                                          <p:spTgt spid="23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3" dur="500"/>
                                        <p:tgtEl>
                                          <p:spTgt spid="23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3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3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95" grpId="0" autoUpdateAnimBg="0"/>
      <p:bldP spid="233496" grpId="0" bldLvl="0" animBg="1" autoUpdateAnimBg="0"/>
      <p:bldP spid="233499" grpId="0" bldLvl="0" animBg="1" autoUpdateAnimBg="0"/>
      <p:bldP spid="2" grpId="0" bldLvl="0" animBg="1" autoUpdateAnimBg="0"/>
      <p:bldP spid="2" grpId="1" animBg="1"/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4B9F-CA87-4BDB-A11D-8B1A3BEF027F}" type="slidenum">
              <a:rPr lang="en-US" altLang="zh-CN" smtClean="0"/>
              <a:pPr/>
              <a:t>33</a:t>
            </a:fld>
            <a:endParaRPr lang="en-US" altLang="zh-CN"/>
          </a:p>
        </p:txBody>
      </p:sp>
      <p:pic>
        <p:nvPicPr>
          <p:cNvPr id="4" name="图片 3" descr="(F%BFX({EZJU@EXMR]}NUMA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58010" y="1209675"/>
            <a:ext cx="5190490" cy="619125"/>
          </a:xfrm>
          <a:prstGeom prst="rect">
            <a:avLst/>
          </a:prstGeom>
        </p:spPr>
      </p:pic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13.6 </a:t>
            </a:r>
            <a:r>
              <a:rPr lang="zh-CN" altLang="en-US"/>
              <a:t>光学仪器分辨本领</a:t>
            </a:r>
          </a:p>
        </p:txBody>
      </p:sp>
      <p:pic>
        <p:nvPicPr>
          <p:cNvPr id="6" name="图片 5" descr="W}56NN~[590)%{`5$7W_A1H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81505" y="1715135"/>
            <a:ext cx="5380990" cy="460946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4B9F-CA87-4BDB-A11D-8B1A3BEF027F}" type="slidenum">
              <a:rPr lang="en-US" altLang="zh-CN" smtClean="0"/>
              <a:pPr/>
              <a:t>34</a:t>
            </a:fld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2075" y="1143000"/>
            <a:ext cx="6419215" cy="5704840"/>
          </a:xfrm>
          <a:prstGeom prst="rect">
            <a:avLst/>
          </a:prstGeom>
        </p:spPr>
      </p:pic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13.6 </a:t>
            </a:r>
            <a:r>
              <a:rPr lang="zh-CN" altLang="en-US"/>
              <a:t>光学仪器分辨本领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13.6 </a:t>
            </a:r>
            <a:r>
              <a:rPr lang="zh-CN" altLang="en-US"/>
              <a:t>光学仪器分辨本领</a:t>
            </a:r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6E8E0-1D1E-4782-98FC-DFDDB5F29F12}" type="slidenum">
              <a:rPr lang="en-US" altLang="zh-CN"/>
              <a:pPr/>
              <a:t>35</a:t>
            </a:fld>
            <a:endParaRPr lang="en-US" altLang="zh-CN"/>
          </a:p>
        </p:txBody>
      </p:sp>
      <p:pic>
        <p:nvPicPr>
          <p:cNvPr id="2396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19200"/>
            <a:ext cx="3500438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9621" name="Picture 5" descr="jem2010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71913" y="1219200"/>
            <a:ext cx="4945062" cy="502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13.6 </a:t>
            </a:r>
            <a:r>
              <a:rPr lang="zh-CN" altLang="en-US"/>
              <a:t>光学仪器分辨本领</a:t>
            </a:r>
          </a:p>
        </p:txBody>
      </p:sp>
      <p:sp>
        <p:nvSpPr>
          <p:cNvPr id="1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2D08-1059-449D-AC2A-9CC31252F85D}" type="slidenum">
              <a:rPr lang="en-US" altLang="zh-CN"/>
              <a:pPr/>
              <a:t>36</a:t>
            </a:fld>
            <a:endParaRPr lang="en-US" altLang="zh-CN"/>
          </a:p>
        </p:txBody>
      </p:sp>
      <p:pic>
        <p:nvPicPr>
          <p:cNvPr id="240644" name="Picture 4" descr="电子显微镜下的世界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232" y="1604796"/>
            <a:ext cx="2232478" cy="1800000"/>
          </a:xfrm>
          <a:prstGeom prst="rect">
            <a:avLst/>
          </a:prstGeom>
          <a:noFill/>
        </p:spPr>
      </p:pic>
      <p:pic>
        <p:nvPicPr>
          <p:cNvPr id="240645" name="Picture 5" descr="0518-04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015" y="1604796"/>
            <a:ext cx="2320552" cy="1800000"/>
          </a:xfrm>
          <a:prstGeom prst="rect">
            <a:avLst/>
          </a:prstGeom>
          <a:noFill/>
        </p:spPr>
      </p:pic>
      <p:pic>
        <p:nvPicPr>
          <p:cNvPr id="240646" name="Picture 6" descr="X与Y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97267" y="1604796"/>
            <a:ext cx="2702233" cy="1800000"/>
          </a:xfrm>
          <a:prstGeom prst="rect">
            <a:avLst/>
          </a:prstGeom>
          <a:noFill/>
        </p:spPr>
      </p:pic>
      <p:sp>
        <p:nvSpPr>
          <p:cNvPr id="240647" name="Text Box 7"/>
          <p:cNvSpPr txBox="1">
            <a:spLocks noChangeArrowheads="1"/>
          </p:cNvSpPr>
          <p:nvPr/>
        </p:nvSpPr>
        <p:spPr bwMode="auto">
          <a:xfrm>
            <a:off x="666750" y="3429000"/>
            <a:ext cx="20891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/>
              <a:t>流行感冒病毒</a:t>
            </a:r>
          </a:p>
        </p:txBody>
      </p:sp>
      <p:sp>
        <p:nvSpPr>
          <p:cNvPr id="240648" name="Text Box 8"/>
          <p:cNvSpPr txBox="1">
            <a:spLocks noChangeArrowheads="1"/>
          </p:cNvSpPr>
          <p:nvPr/>
        </p:nvSpPr>
        <p:spPr bwMode="auto">
          <a:xfrm>
            <a:off x="3656012" y="3429000"/>
            <a:ext cx="16906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/>
              <a:t>乙肝病毒</a:t>
            </a:r>
          </a:p>
        </p:txBody>
      </p:sp>
      <p:sp>
        <p:nvSpPr>
          <p:cNvPr id="240649" name="Rectangle 9"/>
          <p:cNvSpPr>
            <a:spLocks noChangeArrowheads="1"/>
          </p:cNvSpPr>
          <p:nvPr/>
        </p:nvSpPr>
        <p:spPr bwMode="auto">
          <a:xfrm>
            <a:off x="5622925" y="3429000"/>
            <a:ext cx="3457575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/>
              <a:t>人类</a:t>
            </a:r>
            <a:r>
              <a:rPr lang="en-US" altLang="zh-CN" sz="2400"/>
              <a:t>X</a:t>
            </a:r>
            <a:r>
              <a:rPr lang="zh-CN" altLang="en-US" sz="2400"/>
              <a:t>染色体和</a:t>
            </a:r>
            <a:r>
              <a:rPr lang="en-US" altLang="zh-CN" sz="2400"/>
              <a:t>Y</a:t>
            </a:r>
            <a:r>
              <a:rPr lang="zh-CN" altLang="en-US" sz="2400"/>
              <a:t>染色体 </a:t>
            </a:r>
          </a:p>
        </p:txBody>
      </p:sp>
      <p:pic>
        <p:nvPicPr>
          <p:cNvPr id="240650" name="Picture 10" descr="t169-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3400" y="3929360"/>
            <a:ext cx="2246143" cy="1800000"/>
          </a:xfrm>
          <a:prstGeom prst="rect">
            <a:avLst/>
          </a:prstGeom>
          <a:noFill/>
        </p:spPr>
      </p:pic>
      <p:pic>
        <p:nvPicPr>
          <p:cNvPr id="240651" name="Picture 11" descr="t169-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21180" y="3929360"/>
            <a:ext cx="2148222" cy="1800000"/>
          </a:xfrm>
          <a:prstGeom prst="rect">
            <a:avLst/>
          </a:prstGeom>
          <a:noFill/>
        </p:spPr>
      </p:pic>
      <p:pic>
        <p:nvPicPr>
          <p:cNvPr id="240652" name="Picture 12" descr="T169-24dvd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216022" y="3929360"/>
            <a:ext cx="2264722" cy="1800000"/>
          </a:xfrm>
          <a:prstGeom prst="rect">
            <a:avLst/>
          </a:prstGeom>
          <a:noFill/>
        </p:spPr>
      </p:pic>
      <p:sp>
        <p:nvSpPr>
          <p:cNvPr id="240653" name="Rectangle 13"/>
          <p:cNvSpPr>
            <a:spLocks noChangeArrowheads="1"/>
          </p:cNvSpPr>
          <p:nvPr/>
        </p:nvSpPr>
        <p:spPr bwMode="auto">
          <a:xfrm>
            <a:off x="1152440" y="5862935"/>
            <a:ext cx="1008063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/>
              <a:t>花粉 </a:t>
            </a:r>
          </a:p>
        </p:txBody>
      </p:sp>
      <p:sp>
        <p:nvSpPr>
          <p:cNvPr id="240654" name="Rectangle 14"/>
          <p:cNvSpPr>
            <a:spLocks noChangeArrowheads="1"/>
          </p:cNvSpPr>
          <p:nvPr/>
        </p:nvSpPr>
        <p:spPr bwMode="auto">
          <a:xfrm>
            <a:off x="3595191" y="5862935"/>
            <a:ext cx="16002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/>
              <a:t>灯泡钨丝 </a:t>
            </a:r>
          </a:p>
        </p:txBody>
      </p:sp>
      <p:sp>
        <p:nvSpPr>
          <p:cNvPr id="240655" name="Rectangle 15"/>
          <p:cNvSpPr>
            <a:spLocks noChangeArrowheads="1"/>
          </p:cNvSpPr>
          <p:nvPr/>
        </p:nvSpPr>
        <p:spPr bwMode="auto">
          <a:xfrm>
            <a:off x="6624483" y="5862935"/>
            <a:ext cx="1447800" cy="46166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/>
              <a:t>光盘表面 </a:t>
            </a:r>
          </a:p>
        </p:txBody>
      </p:sp>
      <p:sp>
        <p:nvSpPr>
          <p:cNvPr id="240656" name="Rectangle 16"/>
          <p:cNvSpPr>
            <a:spLocks noChangeArrowheads="1"/>
          </p:cNvSpPr>
          <p:nvPr/>
        </p:nvSpPr>
        <p:spPr bwMode="auto">
          <a:xfrm>
            <a:off x="381000" y="1143000"/>
            <a:ext cx="29273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CC"/>
                </a:solidFill>
              </a:rPr>
              <a:t>电子显微镜下的影像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13.6 </a:t>
            </a:r>
            <a:r>
              <a:rPr lang="zh-CN" altLang="en-US"/>
              <a:t>光学仪器分辨本领</a:t>
            </a:r>
          </a:p>
        </p:txBody>
      </p:sp>
      <p:sp>
        <p:nvSpPr>
          <p:cNvPr id="2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2B8D-88D1-45DA-96C0-C144502BED51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237571" name="Text Box 3"/>
          <p:cNvSpPr txBox="1">
            <a:spLocks noChangeArrowheads="1"/>
          </p:cNvSpPr>
          <p:nvPr/>
        </p:nvSpPr>
        <p:spPr bwMode="auto">
          <a:xfrm>
            <a:off x="533400" y="1219200"/>
            <a:ext cx="8062913" cy="118872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例</a:t>
            </a:r>
            <a:r>
              <a:rPr kumimoji="1" lang="en-US" altLang="zh-CN" sz="2400" dirty="0"/>
              <a:t>13.15  </a:t>
            </a:r>
            <a:r>
              <a:rPr kumimoji="1" lang="zh-CN" altLang="en-US" sz="2400" dirty="0"/>
              <a:t>在通常亮度下，人眼的瞳孔直径为</a:t>
            </a:r>
            <a:r>
              <a:rPr kumimoji="1" lang="en-US" altLang="zh-CN" sz="2400" dirty="0"/>
              <a:t>3 mm</a:t>
            </a:r>
            <a:r>
              <a:rPr kumimoji="1" lang="zh-CN" altLang="en-US" sz="2400" dirty="0"/>
              <a:t>，问：人眼分辨限角为多少？（</a:t>
            </a:r>
            <a:r>
              <a:rPr kumimoji="1" lang="zh-CN" altLang="en-US" sz="2400" i="1" dirty="0">
                <a:sym typeface="Symbol" panose="05050102010706020507" pitchFamily="18" charset="2"/>
              </a:rPr>
              <a:t></a:t>
            </a:r>
            <a:r>
              <a:rPr kumimoji="1" lang="zh-CN" altLang="en-US" sz="2400" dirty="0">
                <a:sym typeface="Symbol" panose="05050102010706020507" pitchFamily="18" charset="2"/>
              </a:rPr>
              <a:t> </a:t>
            </a:r>
            <a:r>
              <a:rPr kumimoji="1" lang="en-US" altLang="zh-CN" sz="2400" dirty="0">
                <a:sym typeface="Symbol" panose="05050102010706020507" pitchFamily="18" charset="2"/>
              </a:rPr>
              <a:t>= 550 nm </a:t>
            </a:r>
            <a:r>
              <a:rPr kumimoji="1" lang="zh-CN" altLang="en-US" sz="2400" dirty="0">
                <a:sym typeface="Symbol" panose="05050102010706020507" pitchFamily="18" charset="2"/>
              </a:rPr>
              <a:t>）。如果窗纱上两根细丝之间的距离为</a:t>
            </a:r>
            <a:r>
              <a:rPr kumimoji="1" lang="en-US" altLang="zh-CN" sz="2400" dirty="0">
                <a:sym typeface="Symbol" panose="05050102010706020507" pitchFamily="18" charset="2"/>
              </a:rPr>
              <a:t>2.0 mm</a:t>
            </a:r>
            <a:r>
              <a:rPr kumimoji="1" lang="zh-CN" altLang="en-US" sz="2400" dirty="0">
                <a:sym typeface="Symbol" panose="05050102010706020507" pitchFamily="18" charset="2"/>
              </a:rPr>
              <a:t>，问：人在多远恰能分辨。</a:t>
            </a:r>
          </a:p>
        </p:txBody>
      </p:sp>
      <p:sp>
        <p:nvSpPr>
          <p:cNvPr id="237572" name="Rectangle 4"/>
          <p:cNvSpPr>
            <a:spLocks noChangeArrowheads="1"/>
          </p:cNvSpPr>
          <p:nvPr/>
        </p:nvSpPr>
        <p:spPr bwMode="auto">
          <a:xfrm>
            <a:off x="609600" y="2438400"/>
            <a:ext cx="7937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2400"/>
              <a:t>解：</a:t>
            </a:r>
          </a:p>
        </p:txBody>
      </p:sp>
      <p:graphicFrame>
        <p:nvGraphicFramePr>
          <p:cNvPr id="237586" name="Object 18"/>
          <p:cNvGraphicFramePr>
            <a:graphicFrameLocks noChangeAspect="1"/>
          </p:cNvGraphicFramePr>
          <p:nvPr/>
        </p:nvGraphicFramePr>
        <p:xfrm>
          <a:off x="1828800" y="3322638"/>
          <a:ext cx="49768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59740800" imgH="10058400" progId="">
                  <p:embed/>
                </p:oleObj>
              </mc:Choice>
              <mc:Fallback>
                <p:oleObj name="公式" r:id="rId2" imgW="59740800" imgH="10058400" progId="">
                  <p:embed/>
                  <p:pic>
                    <p:nvPicPr>
                      <p:cNvPr id="23758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322638"/>
                        <a:ext cx="4976812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9"/>
          <p:cNvGrpSpPr/>
          <p:nvPr/>
        </p:nvGrpSpPr>
        <p:grpSpPr bwMode="auto">
          <a:xfrm>
            <a:off x="4594225" y="4389437"/>
            <a:ext cx="4191000" cy="381000"/>
            <a:chOff x="2688" y="2736"/>
            <a:chExt cx="2640" cy="240"/>
          </a:xfrm>
        </p:grpSpPr>
        <p:sp>
          <p:nvSpPr>
            <p:cNvPr id="237588" name="Line 20"/>
            <p:cNvSpPr>
              <a:spLocks noChangeShapeType="1"/>
            </p:cNvSpPr>
            <p:nvPr/>
          </p:nvSpPr>
          <p:spPr bwMode="auto">
            <a:xfrm>
              <a:off x="2688" y="2736"/>
              <a:ext cx="26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589" name="Line 21"/>
            <p:cNvSpPr>
              <a:spLocks noChangeShapeType="1"/>
            </p:cNvSpPr>
            <p:nvPr/>
          </p:nvSpPr>
          <p:spPr bwMode="auto">
            <a:xfrm flipV="1">
              <a:off x="2688" y="2784"/>
              <a:ext cx="26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590" name="Line 22"/>
            <p:cNvSpPr>
              <a:spLocks noChangeShapeType="1"/>
            </p:cNvSpPr>
            <p:nvPr/>
          </p:nvSpPr>
          <p:spPr bwMode="auto">
            <a:xfrm>
              <a:off x="2688" y="2736"/>
              <a:ext cx="0" cy="24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23"/>
          <p:cNvGrpSpPr/>
          <p:nvPr/>
        </p:nvGrpSpPr>
        <p:grpSpPr bwMode="auto">
          <a:xfrm>
            <a:off x="4594225" y="4846637"/>
            <a:ext cx="2286000" cy="519113"/>
            <a:chOff x="2688" y="3024"/>
            <a:chExt cx="1440" cy="327"/>
          </a:xfrm>
        </p:grpSpPr>
        <p:sp>
          <p:nvSpPr>
            <p:cNvPr id="237592" name="Line 24"/>
            <p:cNvSpPr>
              <a:spLocks noChangeShapeType="1"/>
            </p:cNvSpPr>
            <p:nvPr/>
          </p:nvSpPr>
          <p:spPr bwMode="auto">
            <a:xfrm>
              <a:off x="4128" y="302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593" name="Line 25"/>
            <p:cNvSpPr>
              <a:spLocks noChangeShapeType="1"/>
            </p:cNvSpPr>
            <p:nvPr/>
          </p:nvSpPr>
          <p:spPr bwMode="auto">
            <a:xfrm>
              <a:off x="2688" y="302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594" name="Line 26"/>
            <p:cNvSpPr>
              <a:spLocks noChangeShapeType="1"/>
            </p:cNvSpPr>
            <p:nvPr/>
          </p:nvSpPr>
          <p:spPr bwMode="auto">
            <a:xfrm>
              <a:off x="2688" y="3120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595" name="Text Box 27"/>
            <p:cNvSpPr txBox="1">
              <a:spLocks noChangeArrowheads="1"/>
            </p:cNvSpPr>
            <p:nvPr/>
          </p:nvSpPr>
          <p:spPr bwMode="auto">
            <a:xfrm>
              <a:off x="3352" y="3024"/>
              <a:ext cx="203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800" i="1"/>
                <a:t>s</a:t>
              </a:r>
            </a:p>
          </p:txBody>
        </p:sp>
      </p:grpSp>
      <p:graphicFrame>
        <p:nvGraphicFramePr>
          <p:cNvPr id="237596" name="Object 28"/>
          <p:cNvGraphicFramePr>
            <a:graphicFrameLocks noChangeAspect="1"/>
          </p:cNvGraphicFramePr>
          <p:nvPr/>
        </p:nvGraphicFramePr>
        <p:xfrm>
          <a:off x="1470025" y="2636837"/>
          <a:ext cx="1498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7983200" imgH="9448800" progId="">
                  <p:embed/>
                </p:oleObj>
              </mc:Choice>
              <mc:Fallback>
                <p:oleObj name="公式" r:id="rId4" imgW="17983200" imgH="9448800" progId="">
                  <p:embed/>
                  <p:pic>
                    <p:nvPicPr>
                      <p:cNvPr id="237596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0025" y="2636837"/>
                        <a:ext cx="14986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97" name="Object 29"/>
          <p:cNvGraphicFramePr>
            <a:graphicFrameLocks noChangeAspect="1"/>
          </p:cNvGraphicFramePr>
          <p:nvPr/>
        </p:nvGraphicFramePr>
        <p:xfrm>
          <a:off x="1470025" y="4313237"/>
          <a:ext cx="863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0363200" imgH="9448800" progId="">
                  <p:embed/>
                </p:oleObj>
              </mc:Choice>
              <mc:Fallback>
                <p:oleObj name="公式" r:id="rId6" imgW="10363200" imgH="9448800" progId="">
                  <p:embed/>
                  <p:pic>
                    <p:nvPicPr>
                      <p:cNvPr id="237597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0025" y="4313237"/>
                        <a:ext cx="8636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98" name="Object 30"/>
          <p:cNvGraphicFramePr>
            <a:graphicFrameLocks noChangeAspect="1"/>
          </p:cNvGraphicFramePr>
          <p:nvPr/>
        </p:nvGraphicFramePr>
        <p:xfrm>
          <a:off x="1470025" y="5303837"/>
          <a:ext cx="35798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42976800" imgH="10972800" progId="">
                  <p:embed/>
                </p:oleObj>
              </mc:Choice>
              <mc:Fallback>
                <p:oleObj name="公式" r:id="rId8" imgW="42976800" imgH="10972800" progId="">
                  <p:embed/>
                  <p:pic>
                    <p:nvPicPr>
                      <p:cNvPr id="237598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0025" y="5303837"/>
                        <a:ext cx="3579813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99" name="Object 31"/>
          <p:cNvGraphicFramePr>
            <a:graphicFrameLocks noChangeAspect="1"/>
          </p:cNvGraphicFramePr>
          <p:nvPr/>
        </p:nvGraphicFramePr>
        <p:xfrm>
          <a:off x="5127625" y="4389437"/>
          <a:ext cx="33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3962400" imgH="5486400" progId="">
                  <p:embed/>
                </p:oleObj>
              </mc:Choice>
              <mc:Fallback>
                <p:oleObj name="公式" r:id="rId10" imgW="3962400" imgH="5486400" progId="">
                  <p:embed/>
                  <p:pic>
                    <p:nvPicPr>
                      <p:cNvPr id="237599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625" y="4389437"/>
                        <a:ext cx="330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521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13.5 </a:t>
            </a:r>
            <a:r>
              <a:rPr lang="zh-CN" altLang="en-US"/>
              <a:t>单缝衍射</a:t>
            </a:r>
          </a:p>
        </p:txBody>
      </p:sp>
      <p:sp>
        <p:nvSpPr>
          <p:cNvPr id="1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1B461-77FA-4D81-93D0-64A0A56DA5AB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209923" name="Text Box 3"/>
          <p:cNvSpPr txBox="1">
            <a:spLocks noChangeArrowheads="1"/>
          </p:cNvSpPr>
          <p:nvPr/>
        </p:nvSpPr>
        <p:spPr bwMode="auto">
          <a:xfrm>
            <a:off x="685800" y="1295400"/>
            <a:ext cx="5895975" cy="53022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cs typeface="Times New Roman" panose="02020603050405020304" pitchFamily="18" charset="0"/>
              </a:rPr>
              <a:t>不同缝宽的单缝衍射条纹的比较</a:t>
            </a:r>
          </a:p>
        </p:txBody>
      </p:sp>
      <p:grpSp>
        <p:nvGrpSpPr>
          <p:cNvPr id="209924" name="Group 4"/>
          <p:cNvGrpSpPr/>
          <p:nvPr/>
        </p:nvGrpSpPr>
        <p:grpSpPr bwMode="auto">
          <a:xfrm>
            <a:off x="685800" y="1930400"/>
            <a:ext cx="7315200" cy="927100"/>
            <a:chOff x="480" y="1104"/>
            <a:chExt cx="4608" cy="584"/>
          </a:xfrm>
        </p:grpSpPr>
        <p:pic>
          <p:nvPicPr>
            <p:cNvPr id="209925" name="Picture 5" descr="单缝衍射-1"/>
            <p:cNvPicPr>
              <a:picLocks noChangeAspect="1" noChangeArrowheads="1"/>
            </p:cNvPicPr>
            <p:nvPr/>
          </p:nvPicPr>
          <p:blipFill>
            <a:blip r:embed="rId2" cstate="print"/>
            <a:srcRect l="1334"/>
            <a:stretch>
              <a:fillRect/>
            </a:stretch>
          </p:blipFill>
          <p:spPr bwMode="auto">
            <a:xfrm>
              <a:off x="480" y="1104"/>
              <a:ext cx="3601" cy="5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09926" name="Text Box 6"/>
            <p:cNvSpPr txBox="1">
              <a:spLocks noChangeArrowheads="1"/>
            </p:cNvSpPr>
            <p:nvPr/>
          </p:nvSpPr>
          <p:spPr bwMode="auto">
            <a:xfrm>
              <a:off x="4176" y="1200"/>
              <a:ext cx="912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800"/>
                <a:t>0.16 mm</a:t>
              </a:r>
            </a:p>
          </p:txBody>
        </p:sp>
      </p:grpSp>
      <p:grpSp>
        <p:nvGrpSpPr>
          <p:cNvPr id="209927" name="Group 7"/>
          <p:cNvGrpSpPr/>
          <p:nvPr/>
        </p:nvGrpSpPr>
        <p:grpSpPr bwMode="auto">
          <a:xfrm>
            <a:off x="685800" y="3205163"/>
            <a:ext cx="7315200" cy="520700"/>
            <a:chOff x="480" y="1872"/>
            <a:chExt cx="4608" cy="328"/>
          </a:xfrm>
        </p:grpSpPr>
        <p:pic>
          <p:nvPicPr>
            <p:cNvPr id="209928" name="Picture 8" descr="单缝衍射-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0" y="1872"/>
              <a:ext cx="3601" cy="328"/>
            </a:xfrm>
            <a:prstGeom prst="rect">
              <a:avLst/>
            </a:prstGeom>
            <a:noFill/>
          </p:spPr>
        </p:pic>
        <p:sp>
          <p:nvSpPr>
            <p:cNvPr id="209929" name="Text Box 9"/>
            <p:cNvSpPr txBox="1">
              <a:spLocks noChangeArrowheads="1"/>
            </p:cNvSpPr>
            <p:nvPr/>
          </p:nvSpPr>
          <p:spPr bwMode="auto">
            <a:xfrm>
              <a:off x="4176" y="1872"/>
              <a:ext cx="912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800"/>
                <a:t>0.08 mm</a:t>
              </a:r>
            </a:p>
          </p:txBody>
        </p:sp>
      </p:grpSp>
      <p:grpSp>
        <p:nvGrpSpPr>
          <p:cNvPr id="209930" name="Group 10"/>
          <p:cNvGrpSpPr/>
          <p:nvPr/>
        </p:nvGrpSpPr>
        <p:grpSpPr bwMode="auto">
          <a:xfrm>
            <a:off x="685800" y="4098925"/>
            <a:ext cx="7315200" cy="673100"/>
            <a:chOff x="480" y="2352"/>
            <a:chExt cx="4608" cy="424"/>
          </a:xfrm>
        </p:grpSpPr>
        <p:pic>
          <p:nvPicPr>
            <p:cNvPr id="209931" name="Picture 11" descr="单缝衍射-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0" y="2352"/>
              <a:ext cx="3601" cy="424"/>
            </a:xfrm>
            <a:prstGeom prst="rect">
              <a:avLst/>
            </a:prstGeom>
            <a:noFill/>
          </p:spPr>
        </p:pic>
        <p:sp>
          <p:nvSpPr>
            <p:cNvPr id="209932" name="Text Box 12"/>
            <p:cNvSpPr txBox="1">
              <a:spLocks noChangeArrowheads="1"/>
            </p:cNvSpPr>
            <p:nvPr/>
          </p:nvSpPr>
          <p:spPr bwMode="auto">
            <a:xfrm>
              <a:off x="4176" y="2400"/>
              <a:ext cx="912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800"/>
                <a:t>0.04 mm</a:t>
              </a:r>
            </a:p>
          </p:txBody>
        </p:sp>
      </p:grpSp>
      <p:grpSp>
        <p:nvGrpSpPr>
          <p:cNvPr id="209933" name="Group 13"/>
          <p:cNvGrpSpPr/>
          <p:nvPr/>
        </p:nvGrpSpPr>
        <p:grpSpPr bwMode="auto">
          <a:xfrm>
            <a:off x="685800" y="5194300"/>
            <a:ext cx="7315200" cy="749300"/>
            <a:chOff x="480" y="2928"/>
            <a:chExt cx="4608" cy="472"/>
          </a:xfrm>
        </p:grpSpPr>
        <p:pic>
          <p:nvPicPr>
            <p:cNvPr id="209934" name="Picture 14" descr="单缝衍射-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80" y="2928"/>
              <a:ext cx="3601" cy="472"/>
            </a:xfrm>
            <a:prstGeom prst="rect">
              <a:avLst/>
            </a:prstGeom>
            <a:noFill/>
          </p:spPr>
        </p:pic>
        <p:sp>
          <p:nvSpPr>
            <p:cNvPr id="209935" name="Text Box 15"/>
            <p:cNvSpPr txBox="1">
              <a:spLocks noChangeArrowheads="1"/>
            </p:cNvSpPr>
            <p:nvPr/>
          </p:nvSpPr>
          <p:spPr bwMode="auto">
            <a:xfrm>
              <a:off x="4176" y="2976"/>
              <a:ext cx="912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800"/>
                <a:t>0.02 mm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199640" y="5943600"/>
            <a:ext cx="51790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如何得到条纹分开、又细又明亮？？？</a:t>
            </a:r>
          </a:p>
        </p:txBody>
      </p:sp>
      <p:graphicFrame>
        <p:nvGraphicFramePr>
          <p:cNvPr id="73729" name="Object 1" descr="image113"/>
          <p:cNvGraphicFramePr>
            <a:graphicFrameLocks noChangeAspect="1"/>
          </p:cNvGraphicFramePr>
          <p:nvPr/>
        </p:nvGraphicFramePr>
        <p:xfrm>
          <a:off x="6096000" y="1066800"/>
          <a:ext cx="23606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8346400" imgH="9448800" progId="">
                  <p:embed/>
                </p:oleObj>
              </mc:Choice>
              <mc:Fallback>
                <p:oleObj name="公式" r:id="rId6" imgW="28346400" imgH="9448800" progId="">
                  <p:embed/>
                  <p:pic>
                    <p:nvPicPr>
                      <p:cNvPr id="0" name="Picture 1" descr="image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066800"/>
                        <a:ext cx="2360612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9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09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09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09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6982-ADB8-461B-AD1A-5A4203A35D26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13.7 </a:t>
            </a:r>
            <a:r>
              <a:rPr lang="zh-CN" altLang="en-US" dirty="0"/>
              <a:t>光栅衍射</a:t>
            </a:r>
          </a:p>
        </p:txBody>
      </p:sp>
      <p:sp>
        <p:nvSpPr>
          <p:cNvPr id="227331" name="Rectangle 3"/>
          <p:cNvSpPr>
            <a:spLocks noChangeArrowheads="1"/>
          </p:cNvSpPr>
          <p:nvPr/>
        </p:nvSpPr>
        <p:spPr bwMode="auto">
          <a:xfrm>
            <a:off x="457200" y="1143000"/>
            <a:ext cx="20574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dirty="0">
                <a:latin typeface="Arial" panose="020B0604020202020204" pitchFamily="34" charset="0"/>
              </a:rPr>
              <a:t>平面衍射光栅</a:t>
            </a:r>
          </a:p>
        </p:txBody>
      </p:sp>
      <p:sp>
        <p:nvSpPr>
          <p:cNvPr id="227332" name="Text Box 4"/>
          <p:cNvSpPr txBox="1">
            <a:spLocks noChangeArrowheads="1"/>
          </p:cNvSpPr>
          <p:nvPr/>
        </p:nvSpPr>
        <p:spPr bwMode="auto">
          <a:xfrm>
            <a:off x="2590800" y="1143000"/>
            <a:ext cx="6019800" cy="83099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由大量</a:t>
            </a:r>
            <a:r>
              <a:rPr kumimoji="1" lang="zh-CN" altLang="en-US" sz="2400" dirty="0">
                <a:solidFill>
                  <a:srgbClr val="0000CC"/>
                </a:solidFill>
              </a:rPr>
              <a:t>等缝宽</a:t>
            </a:r>
            <a:r>
              <a:rPr kumimoji="1" lang="zh-CN" altLang="en-US" sz="2400" dirty="0"/>
              <a:t>、</a:t>
            </a:r>
            <a:r>
              <a:rPr kumimoji="1" lang="zh-CN" altLang="en-US" sz="2400" dirty="0">
                <a:solidFill>
                  <a:srgbClr val="0000CC"/>
                </a:solidFill>
              </a:rPr>
              <a:t>等缝间距</a:t>
            </a:r>
            <a:r>
              <a:rPr kumimoji="1" lang="zh-CN" altLang="en-US" sz="2400" dirty="0"/>
              <a:t>的</a:t>
            </a:r>
            <a:r>
              <a:rPr kumimoji="1" lang="zh-CN" altLang="en-US" sz="2400" dirty="0">
                <a:solidFill>
                  <a:srgbClr val="0000CC"/>
                </a:solidFill>
              </a:rPr>
              <a:t>平行</a:t>
            </a:r>
            <a:r>
              <a:rPr kumimoji="1" lang="zh-CN" altLang="en-US" sz="2400" dirty="0">
                <a:solidFill>
                  <a:srgbClr val="FF3300"/>
                </a:solidFill>
              </a:rPr>
              <a:t>狭</a:t>
            </a:r>
            <a:r>
              <a:rPr kumimoji="1" lang="zh-CN" altLang="en-US" sz="2400" dirty="0"/>
              <a:t>缝所构成的光学元件。</a:t>
            </a:r>
          </a:p>
        </p:txBody>
      </p:sp>
      <p:grpSp>
        <p:nvGrpSpPr>
          <p:cNvPr id="4" name="Group 14"/>
          <p:cNvGrpSpPr/>
          <p:nvPr/>
        </p:nvGrpSpPr>
        <p:grpSpPr bwMode="auto">
          <a:xfrm>
            <a:off x="1862137" y="3203575"/>
            <a:ext cx="398463" cy="671513"/>
            <a:chOff x="1248" y="2208"/>
            <a:chExt cx="251" cy="423"/>
          </a:xfrm>
        </p:grpSpPr>
        <p:sp>
          <p:nvSpPr>
            <p:cNvPr id="227343" name="Line 15"/>
            <p:cNvSpPr>
              <a:spLocks noChangeShapeType="1"/>
            </p:cNvSpPr>
            <p:nvPr/>
          </p:nvSpPr>
          <p:spPr bwMode="auto">
            <a:xfrm>
              <a:off x="1296" y="2208"/>
              <a:ext cx="192" cy="38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44" name="Rectangle 16"/>
            <p:cNvSpPr>
              <a:spLocks noChangeArrowheads="1"/>
            </p:cNvSpPr>
            <p:nvPr/>
          </p:nvSpPr>
          <p:spPr bwMode="auto">
            <a:xfrm>
              <a:off x="1248" y="2304"/>
              <a:ext cx="251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>
                  <a:sym typeface="Symbol" panose="05050102010706020507" pitchFamily="18" charset="2"/>
                </a:rPr>
                <a:t></a:t>
              </a:r>
            </a:p>
          </p:txBody>
        </p:sp>
      </p:grpSp>
      <p:grpSp>
        <p:nvGrpSpPr>
          <p:cNvPr id="5" name="Group 17"/>
          <p:cNvGrpSpPr/>
          <p:nvPr/>
        </p:nvGrpSpPr>
        <p:grpSpPr bwMode="auto">
          <a:xfrm>
            <a:off x="7467600" y="1985963"/>
            <a:ext cx="1143000" cy="3352800"/>
            <a:chOff x="4703" y="1483"/>
            <a:chExt cx="720" cy="2112"/>
          </a:xfrm>
        </p:grpSpPr>
        <p:sp>
          <p:nvSpPr>
            <p:cNvPr id="227346" name="Rectangle 18"/>
            <p:cNvSpPr>
              <a:spLocks noChangeArrowheads="1"/>
            </p:cNvSpPr>
            <p:nvPr/>
          </p:nvSpPr>
          <p:spPr bwMode="auto">
            <a:xfrm>
              <a:off x="4703" y="2923"/>
              <a:ext cx="720" cy="96"/>
            </a:xfrm>
            <a:prstGeom prst="rect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47" name="Rectangle 19"/>
            <p:cNvSpPr>
              <a:spLocks noChangeArrowheads="1"/>
            </p:cNvSpPr>
            <p:nvPr/>
          </p:nvSpPr>
          <p:spPr bwMode="auto">
            <a:xfrm>
              <a:off x="4703" y="3211"/>
              <a:ext cx="720" cy="96"/>
            </a:xfrm>
            <a:prstGeom prst="rect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48" name="Rectangle 20"/>
            <p:cNvSpPr>
              <a:spLocks noChangeArrowheads="1"/>
            </p:cNvSpPr>
            <p:nvPr/>
          </p:nvSpPr>
          <p:spPr bwMode="auto">
            <a:xfrm>
              <a:off x="4703" y="3499"/>
              <a:ext cx="720" cy="96"/>
            </a:xfrm>
            <a:prstGeom prst="rect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49" name="Rectangle 21"/>
            <p:cNvSpPr>
              <a:spLocks noChangeArrowheads="1"/>
            </p:cNvSpPr>
            <p:nvPr/>
          </p:nvSpPr>
          <p:spPr bwMode="auto">
            <a:xfrm>
              <a:off x="4703" y="2635"/>
              <a:ext cx="720" cy="96"/>
            </a:xfrm>
            <a:prstGeom prst="rect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50" name="Rectangle 22"/>
            <p:cNvSpPr>
              <a:spLocks noChangeArrowheads="1"/>
            </p:cNvSpPr>
            <p:nvPr/>
          </p:nvSpPr>
          <p:spPr bwMode="auto">
            <a:xfrm>
              <a:off x="4703" y="2347"/>
              <a:ext cx="720" cy="96"/>
            </a:xfrm>
            <a:prstGeom prst="rect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51" name="Rectangle 23"/>
            <p:cNvSpPr>
              <a:spLocks noChangeArrowheads="1"/>
            </p:cNvSpPr>
            <p:nvPr/>
          </p:nvSpPr>
          <p:spPr bwMode="auto">
            <a:xfrm>
              <a:off x="4703" y="2059"/>
              <a:ext cx="720" cy="96"/>
            </a:xfrm>
            <a:prstGeom prst="rect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52" name="Rectangle 24"/>
            <p:cNvSpPr>
              <a:spLocks noChangeArrowheads="1"/>
            </p:cNvSpPr>
            <p:nvPr/>
          </p:nvSpPr>
          <p:spPr bwMode="auto">
            <a:xfrm>
              <a:off x="4703" y="1771"/>
              <a:ext cx="720" cy="96"/>
            </a:xfrm>
            <a:prstGeom prst="rect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53" name="Rectangle 25"/>
            <p:cNvSpPr>
              <a:spLocks noChangeArrowheads="1"/>
            </p:cNvSpPr>
            <p:nvPr/>
          </p:nvSpPr>
          <p:spPr bwMode="auto">
            <a:xfrm>
              <a:off x="4703" y="1483"/>
              <a:ext cx="720" cy="96"/>
            </a:xfrm>
            <a:prstGeom prst="rect">
              <a:avLst/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26"/>
          <p:cNvGrpSpPr/>
          <p:nvPr/>
        </p:nvGrpSpPr>
        <p:grpSpPr bwMode="auto">
          <a:xfrm>
            <a:off x="762000" y="3205163"/>
            <a:ext cx="6773862" cy="2286000"/>
            <a:chOff x="479" y="2251"/>
            <a:chExt cx="4267" cy="1440"/>
          </a:xfrm>
        </p:grpSpPr>
        <p:grpSp>
          <p:nvGrpSpPr>
            <p:cNvPr id="7" name="Group 27"/>
            <p:cNvGrpSpPr/>
            <p:nvPr/>
          </p:nvGrpSpPr>
          <p:grpSpPr bwMode="auto">
            <a:xfrm>
              <a:off x="479" y="2251"/>
              <a:ext cx="672" cy="1440"/>
              <a:chOff x="576" y="1872"/>
              <a:chExt cx="672" cy="1440"/>
            </a:xfrm>
          </p:grpSpPr>
          <p:sp>
            <p:nvSpPr>
              <p:cNvPr id="227356" name="Line 28"/>
              <p:cNvSpPr>
                <a:spLocks noChangeShapeType="1"/>
              </p:cNvSpPr>
              <p:nvPr/>
            </p:nvSpPr>
            <p:spPr bwMode="auto">
              <a:xfrm>
                <a:off x="576" y="2352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7357" name="Line 29"/>
              <p:cNvSpPr>
                <a:spLocks noChangeShapeType="1"/>
              </p:cNvSpPr>
              <p:nvPr/>
            </p:nvSpPr>
            <p:spPr bwMode="auto">
              <a:xfrm>
                <a:off x="576" y="1872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7358" name="Line 30"/>
              <p:cNvSpPr>
                <a:spLocks noChangeShapeType="1"/>
              </p:cNvSpPr>
              <p:nvPr/>
            </p:nvSpPr>
            <p:spPr bwMode="auto">
              <a:xfrm>
                <a:off x="576" y="2832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7359" name="Line 31"/>
              <p:cNvSpPr>
                <a:spLocks noChangeShapeType="1"/>
              </p:cNvSpPr>
              <p:nvPr/>
            </p:nvSpPr>
            <p:spPr bwMode="auto">
              <a:xfrm>
                <a:off x="576" y="3312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32"/>
            <p:cNvGrpSpPr/>
            <p:nvPr/>
          </p:nvGrpSpPr>
          <p:grpSpPr bwMode="auto">
            <a:xfrm>
              <a:off x="1247" y="2251"/>
              <a:ext cx="3499" cy="1440"/>
              <a:chOff x="1344" y="2208"/>
              <a:chExt cx="3499" cy="1440"/>
            </a:xfrm>
          </p:grpSpPr>
          <p:grpSp>
            <p:nvGrpSpPr>
              <p:cNvPr id="9" name="Group 33"/>
              <p:cNvGrpSpPr/>
              <p:nvPr/>
            </p:nvGrpSpPr>
            <p:grpSpPr bwMode="auto">
              <a:xfrm>
                <a:off x="1344" y="2208"/>
                <a:ext cx="672" cy="1440"/>
                <a:chOff x="576" y="1872"/>
                <a:chExt cx="672" cy="1440"/>
              </a:xfrm>
            </p:grpSpPr>
            <p:sp>
              <p:nvSpPr>
                <p:cNvPr id="227362" name="Line 34"/>
                <p:cNvSpPr>
                  <a:spLocks noChangeShapeType="1"/>
                </p:cNvSpPr>
                <p:nvPr/>
              </p:nvSpPr>
              <p:spPr bwMode="auto">
                <a:xfrm>
                  <a:off x="576" y="2352"/>
                  <a:ext cx="6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tailEnd type="stealth" w="med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7363" name="Line 35"/>
                <p:cNvSpPr>
                  <a:spLocks noChangeShapeType="1"/>
                </p:cNvSpPr>
                <p:nvPr/>
              </p:nvSpPr>
              <p:spPr bwMode="auto">
                <a:xfrm>
                  <a:off x="576" y="1872"/>
                  <a:ext cx="6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tailEnd type="stealth" w="med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7364" name="Line 36"/>
                <p:cNvSpPr>
                  <a:spLocks noChangeShapeType="1"/>
                </p:cNvSpPr>
                <p:nvPr/>
              </p:nvSpPr>
              <p:spPr bwMode="auto">
                <a:xfrm>
                  <a:off x="576" y="2832"/>
                  <a:ext cx="6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tailEnd type="stealth" w="med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7365" name="Line 37"/>
                <p:cNvSpPr>
                  <a:spLocks noChangeShapeType="1"/>
                </p:cNvSpPr>
                <p:nvPr/>
              </p:nvSpPr>
              <p:spPr bwMode="auto">
                <a:xfrm>
                  <a:off x="576" y="3312"/>
                  <a:ext cx="6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tailEnd type="stealth" w="med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" name="Group 38"/>
              <p:cNvGrpSpPr/>
              <p:nvPr/>
            </p:nvGrpSpPr>
            <p:grpSpPr bwMode="auto">
              <a:xfrm>
                <a:off x="2112" y="2208"/>
                <a:ext cx="2731" cy="1440"/>
                <a:chOff x="2112" y="2208"/>
                <a:chExt cx="2731" cy="1440"/>
              </a:xfrm>
            </p:grpSpPr>
            <p:sp>
              <p:nvSpPr>
                <p:cNvPr id="227367" name="Line 39"/>
                <p:cNvSpPr>
                  <a:spLocks noChangeShapeType="1"/>
                </p:cNvSpPr>
                <p:nvPr/>
              </p:nvSpPr>
              <p:spPr bwMode="auto">
                <a:xfrm>
                  <a:off x="2160" y="2688"/>
                  <a:ext cx="2352" cy="24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7368" name="Line 40"/>
                <p:cNvSpPr>
                  <a:spLocks noChangeShapeType="1"/>
                </p:cNvSpPr>
                <p:nvPr/>
              </p:nvSpPr>
              <p:spPr bwMode="auto">
                <a:xfrm>
                  <a:off x="2112" y="2208"/>
                  <a:ext cx="2400" cy="72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7369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2160" y="2928"/>
                  <a:ext cx="2352" cy="24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7370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2112" y="2928"/>
                  <a:ext cx="2400" cy="72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7371" name="Rectangle 43"/>
                <p:cNvSpPr>
                  <a:spLocks noChangeArrowheads="1"/>
                </p:cNvSpPr>
                <p:nvPr/>
              </p:nvSpPr>
              <p:spPr bwMode="auto">
                <a:xfrm>
                  <a:off x="4565" y="2754"/>
                  <a:ext cx="27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800" b="1" i="1"/>
                    <a:t>O</a:t>
                  </a:r>
                </a:p>
              </p:txBody>
            </p:sp>
          </p:grpSp>
        </p:grpSp>
        <p:sp>
          <p:nvSpPr>
            <p:cNvPr id="227372" name="Line 44"/>
            <p:cNvSpPr>
              <a:spLocks noChangeShapeType="1"/>
            </p:cNvSpPr>
            <p:nvPr/>
          </p:nvSpPr>
          <p:spPr bwMode="auto">
            <a:xfrm flipV="1">
              <a:off x="2744" y="3125"/>
              <a:ext cx="163" cy="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73" name="Line 45"/>
            <p:cNvSpPr>
              <a:spLocks noChangeShapeType="1"/>
            </p:cNvSpPr>
            <p:nvPr/>
          </p:nvSpPr>
          <p:spPr bwMode="auto">
            <a:xfrm flipV="1">
              <a:off x="2818" y="3417"/>
              <a:ext cx="103" cy="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74" name="Line 46"/>
            <p:cNvSpPr>
              <a:spLocks noChangeShapeType="1"/>
            </p:cNvSpPr>
            <p:nvPr/>
          </p:nvSpPr>
          <p:spPr bwMode="auto">
            <a:xfrm>
              <a:off x="2789" y="2803"/>
              <a:ext cx="114" cy="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75" name="Line 47"/>
            <p:cNvSpPr>
              <a:spLocks noChangeShapeType="1"/>
            </p:cNvSpPr>
            <p:nvPr/>
          </p:nvSpPr>
          <p:spPr bwMode="auto">
            <a:xfrm>
              <a:off x="2925" y="2523"/>
              <a:ext cx="107" cy="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27405" name="Object 77"/>
          <p:cNvGraphicFramePr>
            <a:graphicFrameLocks noChangeAspect="1"/>
          </p:cNvGraphicFramePr>
          <p:nvPr/>
        </p:nvGraphicFramePr>
        <p:xfrm>
          <a:off x="3354387" y="5464175"/>
          <a:ext cx="356393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2004000" imgH="5181600" progId="">
                  <p:embed/>
                </p:oleObj>
              </mc:Choice>
              <mc:Fallback>
                <p:oleObj name="公式" r:id="rId2" imgW="32004000" imgH="5181600" progId="">
                  <p:embed/>
                  <p:pic>
                    <p:nvPicPr>
                      <p:cNvPr id="0" name="Picture 3" descr="image2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4387" y="5464175"/>
                        <a:ext cx="3563938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9" name="组合 88"/>
          <p:cNvGrpSpPr/>
          <p:nvPr/>
        </p:nvGrpSpPr>
        <p:grpSpPr>
          <a:xfrm>
            <a:off x="1905000" y="1981200"/>
            <a:ext cx="5116512" cy="4271963"/>
            <a:chOff x="1905000" y="1981200"/>
            <a:chExt cx="5116512" cy="4271963"/>
          </a:xfrm>
        </p:grpSpPr>
        <p:grpSp>
          <p:nvGrpSpPr>
            <p:cNvPr id="2" name="Group 5"/>
            <p:cNvGrpSpPr/>
            <p:nvPr/>
          </p:nvGrpSpPr>
          <p:grpSpPr bwMode="auto">
            <a:xfrm>
              <a:off x="1905000" y="1981200"/>
              <a:ext cx="5116512" cy="4271963"/>
              <a:chOff x="1199" y="1480"/>
              <a:chExt cx="3223" cy="2691"/>
            </a:xfrm>
          </p:grpSpPr>
          <p:sp>
            <p:nvSpPr>
              <p:cNvPr id="227334" name="Oval 6"/>
              <p:cNvSpPr>
                <a:spLocks noChangeArrowheads="1"/>
              </p:cNvSpPr>
              <p:nvPr/>
            </p:nvSpPr>
            <p:spPr bwMode="auto">
              <a:xfrm>
                <a:off x="1871" y="1867"/>
                <a:ext cx="192" cy="216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0099CC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" name="Group 7"/>
              <p:cNvGrpSpPr/>
              <p:nvPr/>
            </p:nvGrpSpPr>
            <p:grpSpPr bwMode="auto">
              <a:xfrm>
                <a:off x="1199" y="1963"/>
                <a:ext cx="0" cy="2208"/>
                <a:chOff x="1296" y="1488"/>
                <a:chExt cx="0" cy="2208"/>
              </a:xfrm>
            </p:grpSpPr>
            <p:sp>
              <p:nvSpPr>
                <p:cNvPr id="227336" name="Line 8"/>
                <p:cNvSpPr>
                  <a:spLocks noChangeShapeType="1"/>
                </p:cNvSpPr>
                <p:nvPr/>
              </p:nvSpPr>
              <p:spPr bwMode="auto">
                <a:xfrm>
                  <a:off x="1296" y="1488"/>
                  <a:ext cx="0" cy="288"/>
                </a:xfrm>
                <a:prstGeom prst="line">
                  <a:avLst/>
                </a:prstGeom>
                <a:noFill/>
                <a:ln w="57150">
                  <a:solidFill>
                    <a:schemeClr val="tx2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7337" name="Line 9"/>
                <p:cNvSpPr>
                  <a:spLocks noChangeShapeType="1"/>
                </p:cNvSpPr>
                <p:nvPr/>
              </p:nvSpPr>
              <p:spPr bwMode="auto">
                <a:xfrm>
                  <a:off x="1296" y="1968"/>
                  <a:ext cx="0" cy="288"/>
                </a:xfrm>
                <a:prstGeom prst="line">
                  <a:avLst/>
                </a:prstGeom>
                <a:noFill/>
                <a:ln w="57150">
                  <a:solidFill>
                    <a:schemeClr val="tx2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7338" name="Line 10"/>
                <p:cNvSpPr>
                  <a:spLocks noChangeShapeType="1"/>
                </p:cNvSpPr>
                <p:nvPr/>
              </p:nvSpPr>
              <p:spPr bwMode="auto">
                <a:xfrm>
                  <a:off x="1296" y="2448"/>
                  <a:ext cx="0" cy="288"/>
                </a:xfrm>
                <a:prstGeom prst="line">
                  <a:avLst/>
                </a:prstGeom>
                <a:noFill/>
                <a:ln w="57150">
                  <a:solidFill>
                    <a:schemeClr val="tx2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7339" name="Line 11"/>
                <p:cNvSpPr>
                  <a:spLocks noChangeShapeType="1"/>
                </p:cNvSpPr>
                <p:nvPr/>
              </p:nvSpPr>
              <p:spPr bwMode="auto">
                <a:xfrm>
                  <a:off x="1296" y="2928"/>
                  <a:ext cx="0" cy="288"/>
                </a:xfrm>
                <a:prstGeom prst="line">
                  <a:avLst/>
                </a:prstGeom>
                <a:noFill/>
                <a:ln w="57150">
                  <a:solidFill>
                    <a:schemeClr val="tx2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7340" name="Line 12"/>
                <p:cNvSpPr>
                  <a:spLocks noChangeShapeType="1"/>
                </p:cNvSpPr>
                <p:nvPr/>
              </p:nvSpPr>
              <p:spPr bwMode="auto">
                <a:xfrm>
                  <a:off x="1296" y="3408"/>
                  <a:ext cx="0" cy="288"/>
                </a:xfrm>
                <a:prstGeom prst="line">
                  <a:avLst/>
                </a:prstGeom>
                <a:noFill/>
                <a:ln w="57150">
                  <a:solidFill>
                    <a:schemeClr val="tx2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27341" name="Line 13"/>
              <p:cNvSpPr>
                <a:spLocks noChangeShapeType="1"/>
              </p:cNvSpPr>
              <p:nvPr/>
            </p:nvSpPr>
            <p:spPr bwMode="auto">
              <a:xfrm flipH="1">
                <a:off x="4422" y="1480"/>
                <a:ext cx="0" cy="2268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cxnSp>
          <p:nvCxnSpPr>
            <p:cNvPr id="84" name="直接连接符 83"/>
            <p:cNvCxnSpPr>
              <a:endCxn id="227370" idx="1"/>
            </p:cNvCxnSpPr>
            <p:nvPr/>
          </p:nvCxnSpPr>
          <p:spPr>
            <a:xfrm>
              <a:off x="2590800" y="4343400"/>
              <a:ext cx="4419600" cy="47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组合 89"/>
          <p:cNvGrpSpPr/>
          <p:nvPr/>
        </p:nvGrpSpPr>
        <p:grpSpPr>
          <a:xfrm>
            <a:off x="1893887" y="2187575"/>
            <a:ext cx="5519738" cy="3316288"/>
            <a:chOff x="1893887" y="2187575"/>
            <a:chExt cx="5519738" cy="3316288"/>
          </a:xfrm>
        </p:grpSpPr>
        <p:grpSp>
          <p:nvGrpSpPr>
            <p:cNvPr id="12" name="Group 54"/>
            <p:cNvGrpSpPr/>
            <p:nvPr/>
          </p:nvGrpSpPr>
          <p:grpSpPr bwMode="auto">
            <a:xfrm>
              <a:off x="1893887" y="2187575"/>
              <a:ext cx="5519738" cy="3316288"/>
              <a:chOff x="1191" y="1627"/>
              <a:chExt cx="3477" cy="2089"/>
            </a:xfrm>
          </p:grpSpPr>
          <p:grpSp>
            <p:nvGrpSpPr>
              <p:cNvPr id="13" name="Group 55"/>
              <p:cNvGrpSpPr/>
              <p:nvPr/>
            </p:nvGrpSpPr>
            <p:grpSpPr bwMode="auto">
              <a:xfrm>
                <a:off x="1191" y="1627"/>
                <a:ext cx="3477" cy="2089"/>
                <a:chOff x="1288" y="1584"/>
                <a:chExt cx="3477" cy="2089"/>
              </a:xfrm>
            </p:grpSpPr>
            <p:grpSp>
              <p:nvGrpSpPr>
                <p:cNvPr id="14" name="Group 56"/>
                <p:cNvGrpSpPr/>
                <p:nvPr/>
              </p:nvGrpSpPr>
              <p:grpSpPr bwMode="auto">
                <a:xfrm>
                  <a:off x="1288" y="1584"/>
                  <a:ext cx="3477" cy="2089"/>
                  <a:chOff x="1288" y="1584"/>
                  <a:chExt cx="3477" cy="2089"/>
                </a:xfrm>
              </p:grpSpPr>
              <p:grpSp>
                <p:nvGrpSpPr>
                  <p:cNvPr id="15" name="Group 57"/>
                  <p:cNvGrpSpPr/>
                  <p:nvPr/>
                </p:nvGrpSpPr>
                <p:grpSpPr bwMode="auto">
                  <a:xfrm>
                    <a:off x="1288" y="1728"/>
                    <a:ext cx="3224" cy="1945"/>
                    <a:chOff x="1288" y="1728"/>
                    <a:chExt cx="3224" cy="1945"/>
                  </a:xfrm>
                </p:grpSpPr>
                <p:sp>
                  <p:nvSpPr>
                    <p:cNvPr id="227386" name="Line 5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36" y="1945"/>
                      <a:ext cx="672" cy="288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tailEnd type="none" w="med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7387" name="Line 5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112" y="1728"/>
                      <a:ext cx="2352" cy="192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tailEnd type="none" w="med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7388" name="Line 6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288" y="2425"/>
                      <a:ext cx="672" cy="288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tailEnd type="none" w="med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7389" name="Line 6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160" y="1728"/>
                      <a:ext cx="2352" cy="62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tailEnd type="none" w="med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7390" name="Line 6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288" y="2905"/>
                      <a:ext cx="672" cy="288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tailEnd type="none" w="med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7391" name="Line 6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160" y="1728"/>
                      <a:ext cx="2352" cy="110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tailEnd type="none" w="med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7392" name="Line 6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288" y="3337"/>
                      <a:ext cx="672" cy="33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tailEnd type="none" w="med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7393" name="Line 6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160" y="1728"/>
                      <a:ext cx="2352" cy="1488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tailEnd type="none" w="med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27394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1584"/>
                    <a:ext cx="253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kumimoji="1" lang="en-US" altLang="zh-CN" sz="2800" b="1" i="1"/>
                      <a:t>P</a:t>
                    </a:r>
                  </a:p>
                </p:txBody>
              </p:sp>
            </p:grpSp>
            <p:sp>
              <p:nvSpPr>
                <p:cNvPr id="227395" name="Rectangle 67"/>
                <p:cNvSpPr>
                  <a:spLocks noChangeArrowheads="1"/>
                </p:cNvSpPr>
                <p:nvPr/>
              </p:nvSpPr>
              <p:spPr bwMode="auto">
                <a:xfrm>
                  <a:off x="1716" y="2400"/>
                  <a:ext cx="251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800" i="1" dirty="0">
                      <a:sym typeface="Symbol" panose="05050102010706020507" pitchFamily="18" charset="2"/>
                    </a:rPr>
                    <a:t></a:t>
                  </a:r>
                </a:p>
              </p:txBody>
            </p:sp>
          </p:grpSp>
          <p:sp>
            <p:nvSpPr>
              <p:cNvPr id="227396" name="Line 68"/>
              <p:cNvSpPr>
                <a:spLocks noChangeShapeType="1"/>
              </p:cNvSpPr>
              <p:nvPr/>
            </p:nvSpPr>
            <p:spPr bwMode="auto">
              <a:xfrm flipV="1">
                <a:off x="1557" y="2086"/>
                <a:ext cx="130" cy="54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tailEnd type="stealth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7397" name="Line 69"/>
              <p:cNvSpPr>
                <a:spLocks noChangeShapeType="1"/>
              </p:cNvSpPr>
              <p:nvPr/>
            </p:nvSpPr>
            <p:spPr bwMode="auto">
              <a:xfrm flipV="1">
                <a:off x="2880" y="2432"/>
                <a:ext cx="127" cy="5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tailEnd type="stealth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7398" name="Line 70"/>
              <p:cNvSpPr>
                <a:spLocks noChangeShapeType="1"/>
              </p:cNvSpPr>
              <p:nvPr/>
            </p:nvSpPr>
            <p:spPr bwMode="auto">
              <a:xfrm flipV="1">
                <a:off x="1602" y="2524"/>
                <a:ext cx="130" cy="54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tailEnd type="stealth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7399" name="Line 71"/>
              <p:cNvSpPr>
                <a:spLocks noChangeShapeType="1"/>
              </p:cNvSpPr>
              <p:nvPr/>
            </p:nvSpPr>
            <p:spPr bwMode="auto">
              <a:xfrm flipV="1">
                <a:off x="1511" y="3041"/>
                <a:ext cx="130" cy="54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tailEnd type="stealth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7400" name="Line 72"/>
              <p:cNvSpPr>
                <a:spLocks noChangeShapeType="1"/>
              </p:cNvSpPr>
              <p:nvPr/>
            </p:nvSpPr>
            <p:spPr bwMode="auto">
              <a:xfrm flipV="1">
                <a:off x="1557" y="3470"/>
                <a:ext cx="127" cy="64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tailEnd type="stealth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7401" name="Line 73"/>
              <p:cNvSpPr>
                <a:spLocks noChangeShapeType="1"/>
              </p:cNvSpPr>
              <p:nvPr/>
            </p:nvSpPr>
            <p:spPr bwMode="auto">
              <a:xfrm flipV="1">
                <a:off x="2925" y="2649"/>
                <a:ext cx="102" cy="6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tailEnd type="stealth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7402" name="Line 74"/>
              <p:cNvSpPr>
                <a:spLocks noChangeShapeType="1"/>
              </p:cNvSpPr>
              <p:nvPr/>
            </p:nvSpPr>
            <p:spPr bwMode="auto">
              <a:xfrm flipV="1">
                <a:off x="2789" y="2169"/>
                <a:ext cx="118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tailEnd type="stealth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7403" name="Line 75"/>
              <p:cNvSpPr>
                <a:spLocks noChangeShapeType="1"/>
              </p:cNvSpPr>
              <p:nvPr/>
            </p:nvSpPr>
            <p:spPr bwMode="auto">
              <a:xfrm flipV="1">
                <a:off x="2789" y="1890"/>
                <a:ext cx="103" cy="1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tailEnd type="stealth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7404" name="Arc 76"/>
              <p:cNvSpPr/>
              <p:nvPr/>
            </p:nvSpPr>
            <p:spPr bwMode="auto">
              <a:xfrm>
                <a:off x="1326" y="2615"/>
                <a:ext cx="270" cy="159"/>
              </a:xfrm>
              <a:custGeom>
                <a:avLst/>
                <a:gdLst>
                  <a:gd name="G0" fmla="+- 0 0 0"/>
                  <a:gd name="G1" fmla="+- 11441 0 0"/>
                  <a:gd name="G2" fmla="+- 21600 0 0"/>
                  <a:gd name="T0" fmla="*/ 18321 w 21480"/>
                  <a:gd name="T1" fmla="*/ 0 h 11441"/>
                  <a:gd name="T2" fmla="*/ 21480 w 21480"/>
                  <a:gd name="T3" fmla="*/ 9164 h 11441"/>
                  <a:gd name="T4" fmla="*/ 0 w 21480"/>
                  <a:gd name="T5" fmla="*/ 11441 h 11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0" h="11441" fill="none" extrusionOk="0">
                    <a:moveTo>
                      <a:pt x="18321" y="-1"/>
                    </a:moveTo>
                    <a:cubicBezTo>
                      <a:pt x="20054" y="2775"/>
                      <a:pt x="21134" y="5909"/>
                      <a:pt x="21479" y="9164"/>
                    </a:cubicBezTo>
                  </a:path>
                  <a:path w="21480" h="11441" stroke="0" extrusionOk="0">
                    <a:moveTo>
                      <a:pt x="18321" y="-1"/>
                    </a:moveTo>
                    <a:cubicBezTo>
                      <a:pt x="20054" y="2775"/>
                      <a:pt x="21134" y="5909"/>
                      <a:pt x="21479" y="9164"/>
                    </a:cubicBezTo>
                    <a:lnTo>
                      <a:pt x="0" y="11441"/>
                    </a:lnTo>
                    <a:close/>
                  </a:path>
                </a:pathLst>
              </a:custGeom>
              <a:noFill/>
              <a:ln w="19050">
                <a:solidFill>
                  <a:srgbClr val="0000CC"/>
                </a:solidFill>
                <a:round/>
                <a:headEnd type="stealth"/>
                <a:tailEnd type="stealth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7" name="Rectangle 67"/>
            <p:cNvSpPr>
              <a:spLocks noChangeArrowheads="1"/>
            </p:cNvSpPr>
            <p:nvPr/>
          </p:nvSpPr>
          <p:spPr bwMode="auto">
            <a:xfrm>
              <a:off x="3548809" y="3850341"/>
              <a:ext cx="398463" cy="51911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 dirty="0">
                  <a:sym typeface="Symbol" panose="05050102010706020507" pitchFamily="18" charset="2"/>
                </a:rPr>
                <a:t></a:t>
              </a:r>
            </a:p>
          </p:txBody>
        </p:sp>
        <p:sp>
          <p:nvSpPr>
            <p:cNvPr id="88" name="Arc 76"/>
            <p:cNvSpPr/>
            <p:nvPr/>
          </p:nvSpPr>
          <p:spPr bwMode="auto">
            <a:xfrm>
              <a:off x="3083859" y="4124138"/>
              <a:ext cx="428625" cy="252000"/>
            </a:xfrm>
            <a:custGeom>
              <a:avLst/>
              <a:gdLst>
                <a:gd name="G0" fmla="+- 0 0 0"/>
                <a:gd name="G1" fmla="+- 11441 0 0"/>
                <a:gd name="G2" fmla="+- 21600 0 0"/>
                <a:gd name="T0" fmla="*/ 18321 w 21480"/>
                <a:gd name="T1" fmla="*/ 0 h 11441"/>
                <a:gd name="T2" fmla="*/ 21480 w 21480"/>
                <a:gd name="T3" fmla="*/ 9164 h 11441"/>
                <a:gd name="T4" fmla="*/ 0 w 21480"/>
                <a:gd name="T5" fmla="*/ 11441 h 1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480" h="11441" fill="none" extrusionOk="0">
                  <a:moveTo>
                    <a:pt x="18321" y="-1"/>
                  </a:moveTo>
                  <a:cubicBezTo>
                    <a:pt x="20054" y="2775"/>
                    <a:pt x="21134" y="5909"/>
                    <a:pt x="21479" y="9164"/>
                  </a:cubicBezTo>
                </a:path>
                <a:path w="21480" h="11441" stroke="0" extrusionOk="0">
                  <a:moveTo>
                    <a:pt x="18321" y="-1"/>
                  </a:moveTo>
                  <a:cubicBezTo>
                    <a:pt x="20054" y="2775"/>
                    <a:pt x="21134" y="5909"/>
                    <a:pt x="21479" y="9164"/>
                  </a:cubicBezTo>
                  <a:lnTo>
                    <a:pt x="0" y="11441"/>
                  </a:lnTo>
                  <a:close/>
                </a:path>
              </a:pathLst>
            </a:custGeom>
            <a:noFill/>
            <a:ln w="19050">
              <a:solidFill>
                <a:srgbClr val="0000CC"/>
              </a:solidFill>
              <a:round/>
              <a:headEnd type="stealth"/>
              <a:tailEnd type="stealth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1066800" y="3059113"/>
            <a:ext cx="838200" cy="908050"/>
            <a:chOff x="1066800" y="3059113"/>
            <a:chExt cx="838200" cy="908050"/>
          </a:xfrm>
        </p:grpSpPr>
        <p:cxnSp>
          <p:nvCxnSpPr>
            <p:cNvPr id="92" name="直接连接符 91"/>
            <p:cNvCxnSpPr/>
            <p:nvPr/>
          </p:nvCxnSpPr>
          <p:spPr>
            <a:xfrm>
              <a:off x="1143000" y="3200400"/>
              <a:ext cx="76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>
              <a:off x="1143000" y="3962400"/>
              <a:ext cx="76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组合 106"/>
            <p:cNvGrpSpPr/>
            <p:nvPr/>
          </p:nvGrpSpPr>
          <p:grpSpPr>
            <a:xfrm>
              <a:off x="1066800" y="3059113"/>
              <a:ext cx="838200" cy="908050"/>
              <a:chOff x="1066800" y="3059113"/>
              <a:chExt cx="838200" cy="908050"/>
            </a:xfrm>
          </p:grpSpPr>
          <p:grpSp>
            <p:nvGrpSpPr>
              <p:cNvPr id="11" name="Group 48"/>
              <p:cNvGrpSpPr/>
              <p:nvPr/>
            </p:nvGrpSpPr>
            <p:grpSpPr bwMode="auto">
              <a:xfrm>
                <a:off x="1336675" y="3059113"/>
                <a:ext cx="568325" cy="908050"/>
                <a:chOff x="841" y="2159"/>
                <a:chExt cx="358" cy="572"/>
              </a:xfrm>
            </p:grpSpPr>
            <p:sp>
              <p:nvSpPr>
                <p:cNvPr id="227377" name="Line 49"/>
                <p:cNvSpPr>
                  <a:spLocks noChangeShapeType="1"/>
                </p:cNvSpPr>
                <p:nvPr/>
              </p:nvSpPr>
              <p:spPr bwMode="auto">
                <a:xfrm>
                  <a:off x="959" y="2443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7378" name="Line 50"/>
                <p:cNvSpPr>
                  <a:spLocks noChangeShapeType="1"/>
                </p:cNvSpPr>
                <p:nvPr/>
              </p:nvSpPr>
              <p:spPr bwMode="auto">
                <a:xfrm>
                  <a:off x="1055" y="2251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arrow" w="med" len="lg"/>
                  <a:tailEnd type="arrow" w="med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7379" name="Line 51"/>
                <p:cNvSpPr>
                  <a:spLocks noChangeShapeType="1"/>
                </p:cNvSpPr>
                <p:nvPr/>
              </p:nvSpPr>
              <p:spPr bwMode="auto">
                <a:xfrm>
                  <a:off x="1055" y="2443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arrow" w="med" len="lg"/>
                  <a:tailEnd type="arrow" w="med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7380" name="Rectangle 52"/>
                <p:cNvSpPr>
                  <a:spLocks noChangeArrowheads="1"/>
                </p:cNvSpPr>
                <p:nvPr/>
              </p:nvSpPr>
              <p:spPr bwMode="auto">
                <a:xfrm>
                  <a:off x="841" y="2159"/>
                  <a:ext cx="22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800" i="1"/>
                    <a:t>b</a:t>
                  </a:r>
                </a:p>
              </p:txBody>
            </p:sp>
            <p:graphicFrame>
              <p:nvGraphicFramePr>
                <p:cNvPr id="227381" name="Object 53"/>
                <p:cNvGraphicFramePr>
                  <a:graphicFrameLocks noChangeAspect="1"/>
                </p:cNvGraphicFramePr>
                <p:nvPr/>
              </p:nvGraphicFramePr>
              <p:xfrm>
                <a:off x="863" y="2478"/>
                <a:ext cx="203" cy="23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4" imgW="3657600" imgH="4267200" progId="">
                        <p:embed/>
                      </p:oleObj>
                    </mc:Choice>
                    <mc:Fallback>
                      <p:oleObj name="公式" r:id="rId4" imgW="3657600" imgH="4267200" progId="">
                        <p:embed/>
                        <p:pic>
                          <p:nvPicPr>
                            <p:cNvPr id="0" name="Picture 2" descr="image21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63" y="2478"/>
                              <a:ext cx="203" cy="237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96" name="TextBox 95"/>
              <p:cNvSpPr txBox="1"/>
              <p:nvPr/>
            </p:nvSpPr>
            <p:spPr>
              <a:xfrm>
                <a:off x="1066800" y="3330388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i="1" dirty="0"/>
                  <a:t>d</a:t>
                </a:r>
                <a:endParaRPr lang="zh-CN" altLang="en-US" sz="2400" i="1" dirty="0"/>
              </a:p>
            </p:txBody>
          </p:sp>
          <p:cxnSp>
            <p:nvCxnSpPr>
              <p:cNvPr id="104" name="直接箭头连接符 103"/>
              <p:cNvCxnSpPr/>
              <p:nvPr/>
            </p:nvCxnSpPr>
            <p:spPr>
              <a:xfrm>
                <a:off x="1219200" y="3774141"/>
                <a:ext cx="0" cy="180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箭头连接符 105"/>
              <p:cNvCxnSpPr/>
              <p:nvPr/>
            </p:nvCxnSpPr>
            <p:spPr>
              <a:xfrm flipV="1">
                <a:off x="1219200" y="3200400"/>
                <a:ext cx="0" cy="180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34" name="组合 5233"/>
          <p:cNvGrpSpPr/>
          <p:nvPr/>
        </p:nvGrpSpPr>
        <p:grpSpPr>
          <a:xfrm>
            <a:off x="3733800" y="6110288"/>
            <a:ext cx="2971800" cy="519112"/>
            <a:chOff x="336" y="3744"/>
            <a:chExt cx="1872" cy="327"/>
          </a:xfrm>
        </p:grpSpPr>
        <p:graphicFrame>
          <p:nvGraphicFramePr>
            <p:cNvPr id="5231" name="对象 5230"/>
            <p:cNvGraphicFramePr>
              <a:graphicFrameLocks/>
            </p:cNvGraphicFramePr>
            <p:nvPr/>
          </p:nvGraphicFramePr>
          <p:xfrm>
            <a:off x="912" y="3744"/>
            <a:ext cx="1248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1408477" imgH="317225" progId="">
                    <p:embed/>
                  </p:oleObj>
                </mc:Choice>
                <mc:Fallback>
                  <p:oleObj r:id="rId6" imgW="1408477" imgH="317225" progId="">
                    <p:embed/>
                    <p:pic>
                      <p:nvPicPr>
                        <p:cNvPr id="0" name="Picture 1" descr="image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3744"/>
                          <a:ext cx="1248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33" name="文本框 5232"/>
            <p:cNvSpPr txBox="1"/>
            <p:nvPr/>
          </p:nvSpPr>
          <p:spPr>
            <a:xfrm>
              <a:off x="336" y="3744"/>
              <a:ext cx="187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大小</a:t>
              </a: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A7F0A60A-19EF-B701-0652-5DFF0D332A45}"/>
              </a:ext>
            </a:extLst>
          </p:cNvPr>
          <p:cNvSpPr txBox="1"/>
          <p:nvPr/>
        </p:nvSpPr>
        <p:spPr>
          <a:xfrm>
            <a:off x="1219200" y="191869"/>
            <a:ext cx="7467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8"/>
              </a:rPr>
              <a:t>https://haokan.baidu.com/v?pd=wisenatural&amp;vid=14826418719553670364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7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13.4 </a:t>
            </a:r>
            <a:r>
              <a:rPr lang="zh-CN" altLang="en-US"/>
              <a:t>光的衍射现象</a:t>
            </a:r>
          </a:p>
        </p:txBody>
      </p:sp>
      <p:sp>
        <p:nvSpPr>
          <p:cNvPr id="2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5F16-CFD2-4CD4-A188-8F3916FDA1D8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02755" name="Text Box 3"/>
          <p:cNvSpPr txBox="1">
            <a:spLocks noChangeArrowheads="1"/>
          </p:cNvSpPr>
          <p:nvPr/>
        </p:nvSpPr>
        <p:spPr bwMode="auto">
          <a:xfrm>
            <a:off x="1633538" y="1752600"/>
            <a:ext cx="3776662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光的衍射的实质：</a:t>
            </a:r>
          </a:p>
        </p:txBody>
      </p:sp>
      <p:sp>
        <p:nvSpPr>
          <p:cNvPr id="202756" name="Rectangle 4"/>
          <p:cNvSpPr>
            <a:spLocks noChangeArrowheads="1"/>
          </p:cNvSpPr>
          <p:nvPr/>
        </p:nvSpPr>
        <p:spPr bwMode="auto">
          <a:xfrm>
            <a:off x="4267200" y="1752600"/>
            <a:ext cx="1970088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CC"/>
                </a:solidFill>
              </a:rPr>
              <a:t>多光束干涉</a:t>
            </a:r>
          </a:p>
        </p:txBody>
      </p:sp>
      <p:grpSp>
        <p:nvGrpSpPr>
          <p:cNvPr id="202757" name="Group 5"/>
          <p:cNvGrpSpPr/>
          <p:nvPr/>
        </p:nvGrpSpPr>
        <p:grpSpPr bwMode="auto">
          <a:xfrm>
            <a:off x="2432050" y="3276600"/>
            <a:ext cx="4279900" cy="2495550"/>
            <a:chOff x="1656" y="2387"/>
            <a:chExt cx="2696" cy="1572"/>
          </a:xfrm>
        </p:grpSpPr>
        <p:sp>
          <p:nvSpPr>
            <p:cNvPr id="202758" name="Line 6"/>
            <p:cNvSpPr>
              <a:spLocks noChangeShapeType="1"/>
            </p:cNvSpPr>
            <p:nvPr/>
          </p:nvSpPr>
          <p:spPr bwMode="auto">
            <a:xfrm>
              <a:off x="2330" y="2486"/>
              <a:ext cx="0" cy="337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759" name="Line 7"/>
            <p:cNvSpPr>
              <a:spLocks noChangeShapeType="1"/>
            </p:cNvSpPr>
            <p:nvPr/>
          </p:nvSpPr>
          <p:spPr bwMode="auto">
            <a:xfrm>
              <a:off x="2330" y="3480"/>
              <a:ext cx="0" cy="354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760" name="Line 8"/>
            <p:cNvSpPr>
              <a:spLocks noChangeShapeType="1"/>
            </p:cNvSpPr>
            <p:nvPr/>
          </p:nvSpPr>
          <p:spPr bwMode="auto">
            <a:xfrm flipV="1">
              <a:off x="2330" y="2739"/>
              <a:ext cx="1769" cy="168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761" name="Line 9"/>
            <p:cNvSpPr>
              <a:spLocks noChangeShapeType="1"/>
            </p:cNvSpPr>
            <p:nvPr/>
          </p:nvSpPr>
          <p:spPr bwMode="auto">
            <a:xfrm flipV="1">
              <a:off x="2330" y="2739"/>
              <a:ext cx="1769" cy="337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762" name="Line 10"/>
            <p:cNvSpPr>
              <a:spLocks noChangeShapeType="1"/>
            </p:cNvSpPr>
            <p:nvPr/>
          </p:nvSpPr>
          <p:spPr bwMode="auto">
            <a:xfrm flipV="1">
              <a:off x="2330" y="2739"/>
              <a:ext cx="1769" cy="506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763" name="Line 11"/>
            <p:cNvSpPr>
              <a:spLocks noChangeShapeType="1"/>
            </p:cNvSpPr>
            <p:nvPr/>
          </p:nvSpPr>
          <p:spPr bwMode="auto">
            <a:xfrm flipV="1">
              <a:off x="2330" y="2739"/>
              <a:ext cx="1769" cy="674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764" name="Line 12"/>
            <p:cNvSpPr>
              <a:spLocks noChangeShapeType="1"/>
            </p:cNvSpPr>
            <p:nvPr/>
          </p:nvSpPr>
          <p:spPr bwMode="auto">
            <a:xfrm>
              <a:off x="1825" y="2706"/>
              <a:ext cx="0" cy="876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prstDash val="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765" name="Line 13"/>
            <p:cNvSpPr>
              <a:spLocks noChangeShapeType="1"/>
            </p:cNvSpPr>
            <p:nvPr/>
          </p:nvSpPr>
          <p:spPr bwMode="auto">
            <a:xfrm>
              <a:off x="2077" y="2706"/>
              <a:ext cx="0" cy="876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prstDash val="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766" name="Line 14"/>
            <p:cNvSpPr>
              <a:spLocks noChangeShapeType="1"/>
            </p:cNvSpPr>
            <p:nvPr/>
          </p:nvSpPr>
          <p:spPr bwMode="auto">
            <a:xfrm>
              <a:off x="2330" y="2823"/>
              <a:ext cx="0" cy="59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ot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767" name="Line 15"/>
            <p:cNvSpPr>
              <a:spLocks noChangeShapeType="1"/>
            </p:cNvSpPr>
            <p:nvPr/>
          </p:nvSpPr>
          <p:spPr bwMode="auto">
            <a:xfrm>
              <a:off x="4105" y="2387"/>
              <a:ext cx="0" cy="1572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768" name="Rectangle 16"/>
            <p:cNvSpPr>
              <a:spLocks noChangeArrowheads="1"/>
            </p:cNvSpPr>
            <p:nvPr/>
          </p:nvSpPr>
          <p:spPr bwMode="auto">
            <a:xfrm>
              <a:off x="4099" y="2646"/>
              <a:ext cx="253" cy="33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>
                  <a:solidFill>
                    <a:srgbClr val="000066"/>
                  </a:solidFill>
                </a:rPr>
                <a:t> P</a:t>
              </a:r>
            </a:p>
          </p:txBody>
        </p:sp>
        <p:sp>
          <p:nvSpPr>
            <p:cNvPr id="202769" name="Arc 17"/>
            <p:cNvSpPr/>
            <p:nvPr/>
          </p:nvSpPr>
          <p:spPr bwMode="auto">
            <a:xfrm>
              <a:off x="2330" y="3331"/>
              <a:ext cx="84" cy="16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200"/>
                <a:gd name="T2" fmla="*/ 0 w 21600"/>
                <a:gd name="T3" fmla="*/ 43200 h 43200"/>
                <a:gd name="T4" fmla="*/ 0 w 216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FF00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770" name="Arc 18"/>
            <p:cNvSpPr/>
            <p:nvPr/>
          </p:nvSpPr>
          <p:spPr bwMode="auto">
            <a:xfrm>
              <a:off x="2330" y="3160"/>
              <a:ext cx="84" cy="16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200"/>
                <a:gd name="T2" fmla="*/ 0 w 21600"/>
                <a:gd name="T3" fmla="*/ 43200 h 43200"/>
                <a:gd name="T4" fmla="*/ 0 w 216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FF00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771" name="Arc 19"/>
            <p:cNvSpPr/>
            <p:nvPr/>
          </p:nvSpPr>
          <p:spPr bwMode="auto">
            <a:xfrm>
              <a:off x="2330" y="2992"/>
              <a:ext cx="84" cy="16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200"/>
                <a:gd name="T2" fmla="*/ 0 w 21600"/>
                <a:gd name="T3" fmla="*/ 43200 h 43200"/>
                <a:gd name="T4" fmla="*/ 0 w 216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FF00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772" name="Arc 20"/>
            <p:cNvSpPr/>
            <p:nvPr/>
          </p:nvSpPr>
          <p:spPr bwMode="auto">
            <a:xfrm>
              <a:off x="2330" y="2823"/>
              <a:ext cx="84" cy="16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200"/>
                <a:gd name="T2" fmla="*/ 0 w 21600"/>
                <a:gd name="T3" fmla="*/ 43200 h 43200"/>
                <a:gd name="T4" fmla="*/ 0 w 216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FF00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773" name="Line 21"/>
            <p:cNvSpPr>
              <a:spLocks noChangeShapeType="1"/>
            </p:cNvSpPr>
            <p:nvPr/>
          </p:nvSpPr>
          <p:spPr bwMode="auto">
            <a:xfrm>
              <a:off x="1656" y="3413"/>
              <a:ext cx="67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774" name="Line 22"/>
            <p:cNvSpPr>
              <a:spLocks noChangeShapeType="1"/>
            </p:cNvSpPr>
            <p:nvPr/>
          </p:nvSpPr>
          <p:spPr bwMode="auto">
            <a:xfrm>
              <a:off x="1656" y="3245"/>
              <a:ext cx="67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775" name="Line 23"/>
            <p:cNvSpPr>
              <a:spLocks noChangeShapeType="1"/>
            </p:cNvSpPr>
            <p:nvPr/>
          </p:nvSpPr>
          <p:spPr bwMode="auto">
            <a:xfrm>
              <a:off x="1656" y="3076"/>
              <a:ext cx="67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776" name="Line 24"/>
            <p:cNvSpPr>
              <a:spLocks noChangeShapeType="1"/>
            </p:cNvSpPr>
            <p:nvPr/>
          </p:nvSpPr>
          <p:spPr bwMode="auto">
            <a:xfrm>
              <a:off x="1656" y="2907"/>
              <a:ext cx="67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5AD9E-5F30-41F8-8B5B-1ACA1A6655AF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13.7 </a:t>
            </a:r>
            <a:r>
              <a:rPr lang="zh-CN" altLang="en-US"/>
              <a:t>光栅衍射</a:t>
            </a:r>
          </a:p>
        </p:txBody>
      </p:sp>
      <p:sp>
        <p:nvSpPr>
          <p:cNvPr id="228419" name="Text Box 67"/>
          <p:cNvSpPr txBox="1">
            <a:spLocks noChangeArrowheads="1"/>
          </p:cNvSpPr>
          <p:nvPr/>
        </p:nvSpPr>
        <p:spPr bwMode="auto">
          <a:xfrm>
            <a:off x="685800" y="4876800"/>
            <a:ext cx="20574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光栅方程：</a:t>
            </a:r>
          </a:p>
        </p:txBody>
      </p:sp>
      <p:graphicFrame>
        <p:nvGraphicFramePr>
          <p:cNvPr id="228420" name="Object 68"/>
          <p:cNvGraphicFramePr>
            <a:graphicFrameLocks noChangeAspect="1"/>
          </p:cNvGraphicFramePr>
          <p:nvPr/>
        </p:nvGraphicFramePr>
        <p:xfrm>
          <a:off x="2401888" y="4904581"/>
          <a:ext cx="3470275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1757600" imgH="4876800" progId="">
                  <p:embed/>
                </p:oleObj>
              </mc:Choice>
              <mc:Fallback>
                <p:oleObj name="公式" r:id="rId2" imgW="41757600" imgH="4876800" progId="">
                  <p:embed/>
                  <p:pic>
                    <p:nvPicPr>
                      <p:cNvPr id="0" name="Picture 3" descr="image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1888" y="4904581"/>
                        <a:ext cx="3470275" cy="401638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421" name="Object 69"/>
          <p:cNvGraphicFramePr>
            <a:graphicFrameLocks noChangeAspect="1"/>
          </p:cNvGraphicFramePr>
          <p:nvPr/>
        </p:nvGraphicFramePr>
        <p:xfrm>
          <a:off x="6172200" y="4890294"/>
          <a:ext cx="164465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9812000" imgH="5181600" progId="">
                  <p:embed/>
                </p:oleObj>
              </mc:Choice>
              <mc:Fallback>
                <p:oleObj name="公式" r:id="rId4" imgW="19812000" imgH="5181600" progId="">
                  <p:embed/>
                  <p:pic>
                    <p:nvPicPr>
                      <p:cNvPr id="0" name="Picture 2" descr="image2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890294"/>
                        <a:ext cx="1644650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422" name="Text Box 70"/>
          <p:cNvSpPr txBox="1">
            <a:spLocks noChangeArrowheads="1"/>
          </p:cNvSpPr>
          <p:nvPr/>
        </p:nvSpPr>
        <p:spPr bwMode="auto">
          <a:xfrm>
            <a:off x="685800" y="5486400"/>
            <a:ext cx="7920038" cy="82232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理论和实验证明：光栅的</a:t>
            </a:r>
            <a:r>
              <a:rPr kumimoji="1" lang="zh-CN" altLang="en-US" sz="2400" dirty="0">
                <a:solidFill>
                  <a:srgbClr val="0000CC"/>
                </a:solidFill>
              </a:rPr>
              <a:t>狭缝数越多，条纹越明亮</a:t>
            </a:r>
            <a:r>
              <a:rPr kumimoji="1" lang="zh-CN" altLang="en-US" sz="2400" dirty="0"/>
              <a:t>；</a:t>
            </a:r>
            <a:r>
              <a:rPr kumimoji="1" lang="zh-CN" altLang="en-US" sz="2400" dirty="0">
                <a:solidFill>
                  <a:srgbClr val="0000CC"/>
                </a:solidFill>
              </a:rPr>
              <a:t>光栅常量越小，条纹间距越大，条纹越细</a:t>
            </a:r>
            <a:r>
              <a:rPr kumimoji="1" lang="zh-CN" altLang="en-US" sz="2400" dirty="0"/>
              <a:t>。</a:t>
            </a:r>
          </a:p>
        </p:txBody>
      </p:sp>
      <p:grpSp>
        <p:nvGrpSpPr>
          <p:cNvPr id="286" name="组合 285"/>
          <p:cNvGrpSpPr/>
          <p:nvPr/>
        </p:nvGrpSpPr>
        <p:grpSpPr>
          <a:xfrm>
            <a:off x="1150938" y="533400"/>
            <a:ext cx="6773862" cy="4271963"/>
            <a:chOff x="762000" y="1981200"/>
            <a:chExt cx="6773862" cy="4271963"/>
          </a:xfrm>
        </p:grpSpPr>
        <p:grpSp>
          <p:nvGrpSpPr>
            <p:cNvPr id="211" name="Group 14"/>
            <p:cNvGrpSpPr/>
            <p:nvPr/>
          </p:nvGrpSpPr>
          <p:grpSpPr bwMode="auto">
            <a:xfrm>
              <a:off x="1862137" y="3203575"/>
              <a:ext cx="398463" cy="671513"/>
              <a:chOff x="1248" y="2208"/>
              <a:chExt cx="251" cy="423"/>
            </a:xfrm>
          </p:grpSpPr>
          <p:sp>
            <p:nvSpPr>
              <p:cNvPr id="212" name="Line 15"/>
              <p:cNvSpPr>
                <a:spLocks noChangeShapeType="1"/>
              </p:cNvSpPr>
              <p:nvPr/>
            </p:nvSpPr>
            <p:spPr bwMode="auto">
              <a:xfrm>
                <a:off x="1296" y="2208"/>
                <a:ext cx="192" cy="38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prstDash val="dash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" name="Rectangle 16"/>
              <p:cNvSpPr>
                <a:spLocks noChangeArrowheads="1"/>
              </p:cNvSpPr>
              <p:nvPr/>
            </p:nvSpPr>
            <p:spPr bwMode="auto">
              <a:xfrm>
                <a:off x="1248" y="2304"/>
                <a:ext cx="251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i="1">
                    <a:sym typeface="Symbol" panose="05050102010706020507" pitchFamily="18" charset="2"/>
                  </a:rPr>
                  <a:t></a:t>
                </a:r>
              </a:p>
            </p:txBody>
          </p:sp>
        </p:grpSp>
        <p:grpSp>
          <p:nvGrpSpPr>
            <p:cNvPr id="214" name="Group 26"/>
            <p:cNvGrpSpPr/>
            <p:nvPr/>
          </p:nvGrpSpPr>
          <p:grpSpPr bwMode="auto">
            <a:xfrm>
              <a:off x="762000" y="3205163"/>
              <a:ext cx="6773862" cy="2286000"/>
              <a:chOff x="479" y="2251"/>
              <a:chExt cx="4267" cy="1440"/>
            </a:xfrm>
          </p:grpSpPr>
          <p:grpSp>
            <p:nvGrpSpPr>
              <p:cNvPr id="215" name="Group 27"/>
              <p:cNvGrpSpPr/>
              <p:nvPr/>
            </p:nvGrpSpPr>
            <p:grpSpPr bwMode="auto">
              <a:xfrm>
                <a:off x="479" y="2251"/>
                <a:ext cx="672" cy="1440"/>
                <a:chOff x="576" y="1872"/>
                <a:chExt cx="672" cy="1440"/>
              </a:xfrm>
            </p:grpSpPr>
            <p:sp>
              <p:nvSpPr>
                <p:cNvPr id="232" name="Line 28"/>
                <p:cNvSpPr>
                  <a:spLocks noChangeShapeType="1"/>
                </p:cNvSpPr>
                <p:nvPr/>
              </p:nvSpPr>
              <p:spPr bwMode="auto">
                <a:xfrm>
                  <a:off x="576" y="2352"/>
                  <a:ext cx="6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tailEnd type="stealth" w="med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3" name="Line 29"/>
                <p:cNvSpPr>
                  <a:spLocks noChangeShapeType="1"/>
                </p:cNvSpPr>
                <p:nvPr/>
              </p:nvSpPr>
              <p:spPr bwMode="auto">
                <a:xfrm>
                  <a:off x="576" y="1872"/>
                  <a:ext cx="6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tailEnd type="stealth" w="med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4" name="Line 30"/>
                <p:cNvSpPr>
                  <a:spLocks noChangeShapeType="1"/>
                </p:cNvSpPr>
                <p:nvPr/>
              </p:nvSpPr>
              <p:spPr bwMode="auto">
                <a:xfrm>
                  <a:off x="576" y="2832"/>
                  <a:ext cx="6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tailEnd type="stealth" w="med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5" name="Line 31"/>
                <p:cNvSpPr>
                  <a:spLocks noChangeShapeType="1"/>
                </p:cNvSpPr>
                <p:nvPr/>
              </p:nvSpPr>
              <p:spPr bwMode="auto">
                <a:xfrm>
                  <a:off x="576" y="3312"/>
                  <a:ext cx="6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tailEnd type="stealth" w="med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6" name="Group 32"/>
              <p:cNvGrpSpPr/>
              <p:nvPr/>
            </p:nvGrpSpPr>
            <p:grpSpPr bwMode="auto">
              <a:xfrm>
                <a:off x="1247" y="2251"/>
                <a:ext cx="3499" cy="1440"/>
                <a:chOff x="1344" y="2208"/>
                <a:chExt cx="3499" cy="1440"/>
              </a:xfrm>
            </p:grpSpPr>
            <p:grpSp>
              <p:nvGrpSpPr>
                <p:cNvPr id="221" name="Group 33"/>
                <p:cNvGrpSpPr/>
                <p:nvPr/>
              </p:nvGrpSpPr>
              <p:grpSpPr bwMode="auto">
                <a:xfrm>
                  <a:off x="1344" y="2208"/>
                  <a:ext cx="672" cy="1440"/>
                  <a:chOff x="576" y="1872"/>
                  <a:chExt cx="672" cy="1440"/>
                </a:xfrm>
              </p:grpSpPr>
              <p:sp>
                <p:nvSpPr>
                  <p:cNvPr id="228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576" y="2352"/>
                    <a:ext cx="67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tailEnd type="stealth" w="med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9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576" y="1872"/>
                    <a:ext cx="67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tailEnd type="stealth" w="med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0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576" y="2832"/>
                    <a:ext cx="67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tailEnd type="stealth" w="med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1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576" y="3312"/>
                    <a:ext cx="67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tailEnd type="stealth" w="med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2" name="Group 38"/>
                <p:cNvGrpSpPr/>
                <p:nvPr/>
              </p:nvGrpSpPr>
              <p:grpSpPr bwMode="auto">
                <a:xfrm>
                  <a:off x="2112" y="2208"/>
                  <a:ext cx="2731" cy="1440"/>
                  <a:chOff x="2112" y="2208"/>
                  <a:chExt cx="2731" cy="1440"/>
                </a:xfrm>
              </p:grpSpPr>
              <p:sp>
                <p:nvSpPr>
                  <p:cNvPr id="223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2160" y="2688"/>
                    <a:ext cx="2352" cy="24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2112" y="2208"/>
                    <a:ext cx="2400" cy="72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" name="Line 4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60" y="2928"/>
                    <a:ext cx="2352" cy="24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" name="Line 4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12" y="2928"/>
                    <a:ext cx="2400" cy="72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4565" y="2754"/>
                    <a:ext cx="27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kumimoji="1" lang="en-US" altLang="zh-CN" sz="2800" b="1" i="1"/>
                      <a:t>O</a:t>
                    </a:r>
                  </a:p>
                </p:txBody>
              </p:sp>
            </p:grpSp>
          </p:grpSp>
          <p:sp>
            <p:nvSpPr>
              <p:cNvPr id="217" name="Line 44"/>
              <p:cNvSpPr>
                <a:spLocks noChangeShapeType="1"/>
              </p:cNvSpPr>
              <p:nvPr/>
            </p:nvSpPr>
            <p:spPr bwMode="auto">
              <a:xfrm flipV="1">
                <a:off x="2744" y="3125"/>
                <a:ext cx="163" cy="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stealth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" name="Line 45"/>
              <p:cNvSpPr>
                <a:spLocks noChangeShapeType="1"/>
              </p:cNvSpPr>
              <p:nvPr/>
            </p:nvSpPr>
            <p:spPr bwMode="auto">
              <a:xfrm flipV="1">
                <a:off x="2818" y="3417"/>
                <a:ext cx="103" cy="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stealth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9" name="Line 46"/>
              <p:cNvSpPr>
                <a:spLocks noChangeShapeType="1"/>
              </p:cNvSpPr>
              <p:nvPr/>
            </p:nvSpPr>
            <p:spPr bwMode="auto">
              <a:xfrm>
                <a:off x="2789" y="2803"/>
                <a:ext cx="114" cy="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stealth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0" name="Line 47"/>
              <p:cNvSpPr>
                <a:spLocks noChangeShapeType="1"/>
              </p:cNvSpPr>
              <p:nvPr/>
            </p:nvSpPr>
            <p:spPr bwMode="auto">
              <a:xfrm>
                <a:off x="2925" y="2523"/>
                <a:ext cx="107" cy="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stealth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6" name="组合 235"/>
            <p:cNvGrpSpPr/>
            <p:nvPr/>
          </p:nvGrpSpPr>
          <p:grpSpPr>
            <a:xfrm>
              <a:off x="1905000" y="1981200"/>
              <a:ext cx="5116512" cy="4271963"/>
              <a:chOff x="1905000" y="1981200"/>
              <a:chExt cx="5116512" cy="4271963"/>
            </a:xfrm>
          </p:grpSpPr>
          <p:grpSp>
            <p:nvGrpSpPr>
              <p:cNvPr id="237" name="Group 5"/>
              <p:cNvGrpSpPr/>
              <p:nvPr/>
            </p:nvGrpSpPr>
            <p:grpSpPr bwMode="auto">
              <a:xfrm>
                <a:off x="1905000" y="1981200"/>
                <a:ext cx="5116512" cy="4271963"/>
                <a:chOff x="1199" y="1480"/>
                <a:chExt cx="3223" cy="2691"/>
              </a:xfrm>
            </p:grpSpPr>
            <p:sp>
              <p:nvSpPr>
                <p:cNvPr id="239" name="Oval 6"/>
                <p:cNvSpPr>
                  <a:spLocks noChangeArrowheads="1"/>
                </p:cNvSpPr>
                <p:nvPr/>
              </p:nvSpPr>
              <p:spPr bwMode="auto">
                <a:xfrm>
                  <a:off x="1871" y="1867"/>
                  <a:ext cx="192" cy="216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0099CC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40" name="Group 7"/>
                <p:cNvGrpSpPr/>
                <p:nvPr/>
              </p:nvGrpSpPr>
              <p:grpSpPr bwMode="auto">
                <a:xfrm>
                  <a:off x="1199" y="1963"/>
                  <a:ext cx="0" cy="2208"/>
                  <a:chOff x="1296" y="1488"/>
                  <a:chExt cx="0" cy="2208"/>
                </a:xfrm>
              </p:grpSpPr>
              <p:sp>
                <p:nvSpPr>
                  <p:cNvPr id="242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1296" y="1488"/>
                    <a:ext cx="0" cy="288"/>
                  </a:xfrm>
                  <a:prstGeom prst="line">
                    <a:avLst/>
                  </a:prstGeom>
                  <a:noFill/>
                  <a:ln w="57150">
                    <a:solidFill>
                      <a:schemeClr val="tx2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3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1296" y="1968"/>
                    <a:ext cx="0" cy="288"/>
                  </a:xfrm>
                  <a:prstGeom prst="line">
                    <a:avLst/>
                  </a:prstGeom>
                  <a:noFill/>
                  <a:ln w="57150">
                    <a:solidFill>
                      <a:schemeClr val="tx2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1296" y="2448"/>
                    <a:ext cx="0" cy="288"/>
                  </a:xfrm>
                  <a:prstGeom prst="line">
                    <a:avLst/>
                  </a:prstGeom>
                  <a:noFill/>
                  <a:ln w="57150">
                    <a:solidFill>
                      <a:schemeClr val="tx2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1296" y="2928"/>
                    <a:ext cx="0" cy="288"/>
                  </a:xfrm>
                  <a:prstGeom prst="line">
                    <a:avLst/>
                  </a:prstGeom>
                  <a:noFill/>
                  <a:ln w="57150">
                    <a:solidFill>
                      <a:schemeClr val="tx2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1296" y="3408"/>
                    <a:ext cx="0" cy="288"/>
                  </a:xfrm>
                  <a:prstGeom prst="line">
                    <a:avLst/>
                  </a:prstGeom>
                  <a:noFill/>
                  <a:ln w="57150">
                    <a:solidFill>
                      <a:schemeClr val="tx2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41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4422" y="1480"/>
                  <a:ext cx="0" cy="2268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cxnSp>
            <p:nvCxnSpPr>
              <p:cNvPr id="238" name="直接连接符 237"/>
              <p:cNvCxnSpPr>
                <a:endCxn id="226" idx="1"/>
              </p:cNvCxnSpPr>
              <p:nvPr/>
            </p:nvCxnSpPr>
            <p:spPr>
              <a:xfrm>
                <a:off x="2590800" y="4343400"/>
                <a:ext cx="4419600" cy="4763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7" name="组合 246"/>
            <p:cNvGrpSpPr/>
            <p:nvPr/>
          </p:nvGrpSpPr>
          <p:grpSpPr>
            <a:xfrm>
              <a:off x="1893887" y="2187575"/>
              <a:ext cx="5519738" cy="3316288"/>
              <a:chOff x="1893887" y="2187575"/>
              <a:chExt cx="5519738" cy="3316288"/>
            </a:xfrm>
          </p:grpSpPr>
          <p:grpSp>
            <p:nvGrpSpPr>
              <p:cNvPr id="248" name="Group 54"/>
              <p:cNvGrpSpPr/>
              <p:nvPr/>
            </p:nvGrpSpPr>
            <p:grpSpPr bwMode="auto">
              <a:xfrm>
                <a:off x="1893887" y="2187575"/>
                <a:ext cx="5519738" cy="3316288"/>
                <a:chOff x="1191" y="1627"/>
                <a:chExt cx="3477" cy="2089"/>
              </a:xfrm>
            </p:grpSpPr>
            <p:grpSp>
              <p:nvGrpSpPr>
                <p:cNvPr id="251" name="Group 55"/>
                <p:cNvGrpSpPr/>
                <p:nvPr/>
              </p:nvGrpSpPr>
              <p:grpSpPr bwMode="auto">
                <a:xfrm>
                  <a:off x="1191" y="1627"/>
                  <a:ext cx="3477" cy="2089"/>
                  <a:chOff x="1288" y="1584"/>
                  <a:chExt cx="3477" cy="2089"/>
                </a:xfrm>
              </p:grpSpPr>
              <p:grpSp>
                <p:nvGrpSpPr>
                  <p:cNvPr id="261" name="Group 56"/>
                  <p:cNvGrpSpPr/>
                  <p:nvPr/>
                </p:nvGrpSpPr>
                <p:grpSpPr bwMode="auto">
                  <a:xfrm>
                    <a:off x="1288" y="1584"/>
                    <a:ext cx="3477" cy="2089"/>
                    <a:chOff x="1288" y="1584"/>
                    <a:chExt cx="3477" cy="2089"/>
                  </a:xfrm>
                </p:grpSpPr>
                <p:grpSp>
                  <p:nvGrpSpPr>
                    <p:cNvPr id="263" name="Group 57"/>
                    <p:cNvGrpSpPr/>
                    <p:nvPr/>
                  </p:nvGrpSpPr>
                  <p:grpSpPr bwMode="auto">
                    <a:xfrm>
                      <a:off x="1288" y="1728"/>
                      <a:ext cx="3224" cy="1945"/>
                      <a:chOff x="1288" y="1728"/>
                      <a:chExt cx="3224" cy="1945"/>
                    </a:xfrm>
                  </p:grpSpPr>
                  <p:sp>
                    <p:nvSpPr>
                      <p:cNvPr id="265" name="Line 58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336" y="1945"/>
                        <a:ext cx="672" cy="288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tailEnd type="none" w="med" len="lg"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66" name="Line 59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112" y="1728"/>
                        <a:ext cx="2352" cy="192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tailEnd type="none" w="med" len="lg"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67" name="Line 60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288" y="2425"/>
                        <a:ext cx="672" cy="288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tailEnd type="none" w="med" len="lg"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68" name="Line 61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160" y="1728"/>
                        <a:ext cx="2352" cy="62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tailEnd type="none" w="med" len="lg"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69" name="Line 62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288" y="2905"/>
                        <a:ext cx="672" cy="288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tailEnd type="none" w="med" len="lg"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0" name="Line 63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160" y="1728"/>
                        <a:ext cx="2352" cy="110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tailEnd type="none" w="med" len="lg"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1" name="Line 64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288" y="3337"/>
                        <a:ext cx="672" cy="336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tailEnd type="none" w="med" len="lg"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72" name="Line 65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160" y="1728"/>
                        <a:ext cx="2352" cy="1488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tailEnd type="none" w="med" len="lg"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264" name="Rectangle 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12" y="1584"/>
                      <a:ext cx="253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kumimoji="1" lang="en-US" altLang="zh-CN" sz="2800" b="1" i="1"/>
                        <a:t>P</a:t>
                      </a:r>
                    </a:p>
                  </p:txBody>
                </p:sp>
              </p:grpSp>
              <p:sp>
                <p:nvSpPr>
                  <p:cNvPr id="262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1716" y="2400"/>
                    <a:ext cx="251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kumimoji="1" lang="en-US" altLang="zh-CN" sz="2800" i="1" dirty="0">
                        <a:sym typeface="Symbol" panose="05050102010706020507" pitchFamily="18" charset="2"/>
                      </a:rPr>
                      <a:t></a:t>
                    </a:r>
                  </a:p>
                </p:txBody>
              </p:sp>
            </p:grpSp>
            <p:sp>
              <p:nvSpPr>
                <p:cNvPr id="252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1557" y="2086"/>
                  <a:ext cx="130" cy="54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tailEnd type="stealth" w="med" len="lg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3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2880" y="2432"/>
                  <a:ext cx="127" cy="55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tailEnd type="stealth" w="med" len="lg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4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1602" y="2524"/>
                  <a:ext cx="130" cy="54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tailEnd type="stealth" w="med" len="lg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5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1511" y="3041"/>
                  <a:ext cx="130" cy="54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tailEnd type="stealth" w="med" len="lg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" name="Line 72"/>
                <p:cNvSpPr>
                  <a:spLocks noChangeShapeType="1"/>
                </p:cNvSpPr>
                <p:nvPr/>
              </p:nvSpPr>
              <p:spPr bwMode="auto">
                <a:xfrm flipV="1">
                  <a:off x="1557" y="3470"/>
                  <a:ext cx="127" cy="64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tailEnd type="stealth" w="med" len="lg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7" name="Line 73"/>
                <p:cNvSpPr>
                  <a:spLocks noChangeShapeType="1"/>
                </p:cNvSpPr>
                <p:nvPr/>
              </p:nvSpPr>
              <p:spPr bwMode="auto">
                <a:xfrm flipV="1">
                  <a:off x="2925" y="2649"/>
                  <a:ext cx="102" cy="65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tailEnd type="stealth" w="med" len="lg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8" name="Line 74"/>
                <p:cNvSpPr>
                  <a:spLocks noChangeShapeType="1"/>
                </p:cNvSpPr>
                <p:nvPr/>
              </p:nvSpPr>
              <p:spPr bwMode="auto">
                <a:xfrm flipV="1">
                  <a:off x="2789" y="2169"/>
                  <a:ext cx="118" cy="37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tailEnd type="stealth" w="med" len="lg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9" name="Line 75"/>
                <p:cNvSpPr>
                  <a:spLocks noChangeShapeType="1"/>
                </p:cNvSpPr>
                <p:nvPr/>
              </p:nvSpPr>
              <p:spPr bwMode="auto">
                <a:xfrm flipV="1">
                  <a:off x="2789" y="1890"/>
                  <a:ext cx="103" cy="1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tailEnd type="stealth" w="med" len="lg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0" name="Arc 76"/>
                <p:cNvSpPr/>
                <p:nvPr/>
              </p:nvSpPr>
              <p:spPr bwMode="auto">
                <a:xfrm>
                  <a:off x="1326" y="2615"/>
                  <a:ext cx="270" cy="159"/>
                </a:xfrm>
                <a:custGeom>
                  <a:avLst/>
                  <a:gdLst>
                    <a:gd name="G0" fmla="+- 0 0 0"/>
                    <a:gd name="G1" fmla="+- 11441 0 0"/>
                    <a:gd name="G2" fmla="+- 21600 0 0"/>
                    <a:gd name="T0" fmla="*/ 18321 w 21480"/>
                    <a:gd name="T1" fmla="*/ 0 h 11441"/>
                    <a:gd name="T2" fmla="*/ 21480 w 21480"/>
                    <a:gd name="T3" fmla="*/ 9164 h 11441"/>
                    <a:gd name="T4" fmla="*/ 0 w 21480"/>
                    <a:gd name="T5" fmla="*/ 11441 h 114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480" h="11441" fill="none" extrusionOk="0">
                      <a:moveTo>
                        <a:pt x="18321" y="-1"/>
                      </a:moveTo>
                      <a:cubicBezTo>
                        <a:pt x="20054" y="2775"/>
                        <a:pt x="21134" y="5909"/>
                        <a:pt x="21479" y="9164"/>
                      </a:cubicBezTo>
                    </a:path>
                    <a:path w="21480" h="11441" stroke="0" extrusionOk="0">
                      <a:moveTo>
                        <a:pt x="18321" y="-1"/>
                      </a:moveTo>
                      <a:cubicBezTo>
                        <a:pt x="20054" y="2775"/>
                        <a:pt x="21134" y="5909"/>
                        <a:pt x="21479" y="9164"/>
                      </a:cubicBezTo>
                      <a:lnTo>
                        <a:pt x="0" y="11441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CC"/>
                  </a:solidFill>
                  <a:round/>
                  <a:headEnd type="stealth"/>
                  <a:tailEnd type="stealth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49" name="Rectangle 67"/>
              <p:cNvSpPr>
                <a:spLocks noChangeArrowheads="1"/>
              </p:cNvSpPr>
              <p:nvPr/>
            </p:nvSpPr>
            <p:spPr bwMode="auto">
              <a:xfrm>
                <a:off x="3548809" y="3850341"/>
                <a:ext cx="398463" cy="5191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i="1" dirty="0">
                    <a:sym typeface="Symbol" panose="05050102010706020507" pitchFamily="18" charset="2"/>
                  </a:rPr>
                  <a:t></a:t>
                </a:r>
              </a:p>
            </p:txBody>
          </p:sp>
          <p:sp>
            <p:nvSpPr>
              <p:cNvPr id="250" name="Arc 76"/>
              <p:cNvSpPr/>
              <p:nvPr/>
            </p:nvSpPr>
            <p:spPr bwMode="auto">
              <a:xfrm>
                <a:off x="3083859" y="4124138"/>
                <a:ext cx="428625" cy="252000"/>
              </a:xfrm>
              <a:custGeom>
                <a:avLst/>
                <a:gdLst>
                  <a:gd name="G0" fmla="+- 0 0 0"/>
                  <a:gd name="G1" fmla="+- 11441 0 0"/>
                  <a:gd name="G2" fmla="+- 21600 0 0"/>
                  <a:gd name="T0" fmla="*/ 18321 w 21480"/>
                  <a:gd name="T1" fmla="*/ 0 h 11441"/>
                  <a:gd name="T2" fmla="*/ 21480 w 21480"/>
                  <a:gd name="T3" fmla="*/ 9164 h 11441"/>
                  <a:gd name="T4" fmla="*/ 0 w 21480"/>
                  <a:gd name="T5" fmla="*/ 11441 h 11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0" h="11441" fill="none" extrusionOk="0">
                    <a:moveTo>
                      <a:pt x="18321" y="-1"/>
                    </a:moveTo>
                    <a:cubicBezTo>
                      <a:pt x="20054" y="2775"/>
                      <a:pt x="21134" y="5909"/>
                      <a:pt x="21479" y="9164"/>
                    </a:cubicBezTo>
                  </a:path>
                  <a:path w="21480" h="11441" stroke="0" extrusionOk="0">
                    <a:moveTo>
                      <a:pt x="18321" y="-1"/>
                    </a:moveTo>
                    <a:cubicBezTo>
                      <a:pt x="20054" y="2775"/>
                      <a:pt x="21134" y="5909"/>
                      <a:pt x="21479" y="9164"/>
                    </a:cubicBezTo>
                    <a:lnTo>
                      <a:pt x="0" y="11441"/>
                    </a:lnTo>
                    <a:close/>
                  </a:path>
                </a:pathLst>
              </a:custGeom>
              <a:noFill/>
              <a:ln w="19050">
                <a:solidFill>
                  <a:srgbClr val="0000CC"/>
                </a:solidFill>
                <a:round/>
                <a:headEnd type="stealth"/>
                <a:tailEnd type="stealth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73" name="组合 272"/>
            <p:cNvGrpSpPr/>
            <p:nvPr/>
          </p:nvGrpSpPr>
          <p:grpSpPr>
            <a:xfrm>
              <a:off x="1066800" y="3059113"/>
              <a:ext cx="838200" cy="908050"/>
              <a:chOff x="1066800" y="3059113"/>
              <a:chExt cx="838200" cy="908050"/>
            </a:xfrm>
          </p:grpSpPr>
          <p:cxnSp>
            <p:nvCxnSpPr>
              <p:cNvPr id="274" name="直接连接符 273"/>
              <p:cNvCxnSpPr/>
              <p:nvPr/>
            </p:nvCxnSpPr>
            <p:spPr>
              <a:xfrm>
                <a:off x="1143000" y="3213847"/>
                <a:ext cx="762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直接连接符 274"/>
              <p:cNvCxnSpPr/>
              <p:nvPr/>
            </p:nvCxnSpPr>
            <p:spPr>
              <a:xfrm>
                <a:off x="1143000" y="3962400"/>
                <a:ext cx="762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6" name="组合 106"/>
              <p:cNvGrpSpPr/>
              <p:nvPr/>
            </p:nvGrpSpPr>
            <p:grpSpPr>
              <a:xfrm>
                <a:off x="1066800" y="3059113"/>
                <a:ext cx="838200" cy="908050"/>
                <a:chOff x="1066800" y="3059113"/>
                <a:chExt cx="838200" cy="908050"/>
              </a:xfrm>
            </p:grpSpPr>
            <p:grpSp>
              <p:nvGrpSpPr>
                <p:cNvPr id="277" name="Group 48"/>
                <p:cNvGrpSpPr/>
                <p:nvPr/>
              </p:nvGrpSpPr>
              <p:grpSpPr bwMode="auto">
                <a:xfrm>
                  <a:off x="1336675" y="3059113"/>
                  <a:ext cx="568325" cy="908050"/>
                  <a:chOff x="841" y="2159"/>
                  <a:chExt cx="358" cy="572"/>
                </a:xfrm>
              </p:grpSpPr>
              <p:sp>
                <p:nvSpPr>
                  <p:cNvPr id="281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959" y="2443"/>
                    <a:ext cx="24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2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1055" y="2251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arrow" w="med" len="lg"/>
                    <a:tailEnd type="arrow" w="med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3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1055" y="2443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arrow" w="med" len="lg"/>
                    <a:tailEnd type="arrow" w="med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4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841" y="2159"/>
                    <a:ext cx="22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kumimoji="1" lang="en-US" altLang="zh-CN" sz="2800" i="1"/>
                      <a:t>b</a:t>
                    </a:r>
                  </a:p>
                </p:txBody>
              </p:sp>
              <p:graphicFrame>
                <p:nvGraphicFramePr>
                  <p:cNvPr id="285" name="Object 53"/>
                  <p:cNvGraphicFramePr>
                    <a:graphicFrameLocks noChangeAspect="1"/>
                  </p:cNvGraphicFramePr>
                  <p:nvPr/>
                </p:nvGraphicFramePr>
                <p:xfrm>
                  <a:off x="863" y="2478"/>
                  <a:ext cx="203" cy="23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公式" r:id="rId6" imgW="3657600" imgH="4267200" progId="">
                          <p:embed/>
                        </p:oleObj>
                      </mc:Choice>
                      <mc:Fallback>
                        <p:oleObj name="公式" r:id="rId6" imgW="3657600" imgH="4267200" progId="">
                          <p:embed/>
                          <p:pic>
                            <p:nvPicPr>
                              <p:cNvPr id="0" name="Picture 1" descr="image219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7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863" y="2478"/>
                                <a:ext cx="203" cy="237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278" name="TextBox 277"/>
                <p:cNvSpPr txBox="1"/>
                <p:nvPr/>
              </p:nvSpPr>
              <p:spPr>
                <a:xfrm>
                  <a:off x="1066800" y="3330388"/>
                  <a:ext cx="33855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i="1" dirty="0"/>
                    <a:t>d</a:t>
                  </a:r>
                  <a:endParaRPr lang="zh-CN" altLang="en-US" sz="2400" i="1" dirty="0"/>
                </a:p>
              </p:txBody>
            </p:sp>
            <p:cxnSp>
              <p:nvCxnSpPr>
                <p:cNvPr id="279" name="直接箭头连接符 278"/>
                <p:cNvCxnSpPr/>
                <p:nvPr/>
              </p:nvCxnSpPr>
              <p:spPr>
                <a:xfrm>
                  <a:off x="1219200" y="3774141"/>
                  <a:ext cx="0" cy="1800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直接箭头连接符 279"/>
                <p:cNvCxnSpPr/>
                <p:nvPr/>
              </p:nvCxnSpPr>
              <p:spPr>
                <a:xfrm flipV="1">
                  <a:off x="1219200" y="3200400"/>
                  <a:ext cx="0" cy="1800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2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8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8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422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文本框 33795"/>
          <p:cNvSpPr txBox="1"/>
          <p:nvPr/>
        </p:nvSpPr>
        <p:spPr>
          <a:xfrm>
            <a:off x="250825" y="765175"/>
            <a:ext cx="76327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spcBef>
                <a:spcPct val="50000"/>
              </a:spcBef>
              <a:buClr>
                <a:srgbClr val="FF0066"/>
              </a:buClr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如果平行光</a:t>
            </a:r>
            <a:r>
              <a:rPr lang="zh-CN" altLang="en-US" sz="28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倾斜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地入射到光栅上，如图：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  <p:pic>
        <p:nvPicPr>
          <p:cNvPr id="33813" name="图片 33812" descr="13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1063" y="3284538"/>
            <a:ext cx="5543550" cy="2892425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</p:pic>
      <p:grpSp>
        <p:nvGrpSpPr>
          <p:cNvPr id="33822" name="组合 33821"/>
          <p:cNvGrpSpPr/>
          <p:nvPr/>
        </p:nvGrpSpPr>
        <p:grpSpPr>
          <a:xfrm>
            <a:off x="1547813" y="1501775"/>
            <a:ext cx="6192837" cy="1366838"/>
            <a:chOff x="839" y="845"/>
            <a:chExt cx="3901" cy="861"/>
          </a:xfrm>
        </p:grpSpPr>
        <p:sp>
          <p:nvSpPr>
            <p:cNvPr id="33819" name="矩形 33818"/>
            <p:cNvSpPr/>
            <p:nvPr/>
          </p:nvSpPr>
          <p:spPr>
            <a:xfrm>
              <a:off x="839" y="845"/>
              <a:ext cx="3901" cy="861"/>
            </a:xfrm>
            <a:prstGeom prst="rect">
              <a:avLst/>
            </a:prstGeom>
            <a:gradFill rotWithShape="0">
              <a:gsLst>
                <a:gs pos="0">
                  <a:srgbClr val="FFF3FF"/>
                </a:gs>
                <a:gs pos="50000">
                  <a:srgbClr val="FFF3FF">
                    <a:gamma/>
                    <a:tint val="0"/>
                    <a:invGamma/>
                  </a:srgbClr>
                </a:gs>
                <a:gs pos="100000">
                  <a:srgbClr val="FFF3FF"/>
                </a:gs>
              </a:gsLst>
              <a:lin ang="5400000" scaled="1"/>
              <a:tileRect/>
            </a:gradFill>
            <a:ln w="19050" cap="flat" cmpd="sng">
              <a:solidFill>
                <a:srgbClr val="CC00CC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3816" name="对象 33815"/>
            <p:cNvGraphicFramePr>
              <a:graphicFrameLocks/>
            </p:cNvGraphicFramePr>
            <p:nvPr/>
          </p:nvGraphicFramePr>
          <p:xfrm>
            <a:off x="1655" y="961"/>
            <a:ext cx="2967" cy="7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1586811" imgH="431613" progId="">
                    <p:embed/>
                  </p:oleObj>
                </mc:Choice>
                <mc:Fallback>
                  <p:oleObj r:id="rId3" imgW="1586811" imgH="431613" progId="">
                    <p:embed/>
                    <p:pic>
                      <p:nvPicPr>
                        <p:cNvPr id="0" name="Picture 5" descr="image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961"/>
                          <a:ext cx="2967" cy="7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21" name="文本框 33820"/>
            <p:cNvSpPr txBox="1"/>
            <p:nvPr/>
          </p:nvSpPr>
          <p:spPr>
            <a:xfrm>
              <a:off x="954" y="959"/>
              <a:ext cx="636" cy="59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光栅公式</a:t>
              </a:r>
            </a:p>
          </p:txBody>
        </p:sp>
      </p:grpSp>
      <p:grpSp>
        <p:nvGrpSpPr>
          <p:cNvPr id="33831" name="组合 33830"/>
          <p:cNvGrpSpPr/>
          <p:nvPr/>
        </p:nvGrpSpPr>
        <p:grpSpPr>
          <a:xfrm>
            <a:off x="250825" y="3141663"/>
            <a:ext cx="3097213" cy="1373187"/>
            <a:chOff x="158" y="1979"/>
            <a:chExt cx="1951" cy="865"/>
          </a:xfrm>
        </p:grpSpPr>
        <p:sp>
          <p:nvSpPr>
            <p:cNvPr id="33823" name="文本框 33822"/>
            <p:cNvSpPr txBox="1"/>
            <p:nvPr/>
          </p:nvSpPr>
          <p:spPr>
            <a:xfrm>
              <a:off x="158" y="1979"/>
              <a:ext cx="1951" cy="8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>
                <a:spcBef>
                  <a:spcPct val="50000"/>
                </a:spcBef>
                <a:buClr>
                  <a:srgbClr val="FF0066"/>
                </a:buClr>
                <a:buFont typeface="Wingdings" panose="05000000000000000000" pitchFamily="2" charset="2"/>
                <a:buChar char="ü"/>
              </a:pP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当  与  在法线同侧，图</a:t>
              </a:r>
              <a:r>
                <a:rPr lang="en-US" altLang="zh-CN" sz="2800" b="1">
                  <a:latin typeface="宋体" panose="02010600030101010101" pitchFamily="2" charset="-122"/>
                  <a:ea typeface="宋体" panose="02010600030101010101" pitchFamily="2" charset="-122"/>
                </a:rPr>
                <a:t>(a)</a:t>
              </a: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，公式取“</a:t>
              </a:r>
              <a:r>
                <a:rPr lang="en-US" altLang="zh-CN" sz="2800" b="1">
                  <a:solidFill>
                    <a:srgbClr val="FF0066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+</a:t>
              </a:r>
              <a:r>
                <a:rPr lang="en-US" altLang="zh-CN" sz="2800" b="1">
                  <a:latin typeface="宋体" panose="02010600030101010101" pitchFamily="2" charset="-122"/>
                  <a:ea typeface="宋体" panose="02010600030101010101" pitchFamily="2" charset="-122"/>
                </a:rPr>
                <a:t>”</a:t>
              </a: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号 </a:t>
              </a:r>
            </a:p>
          </p:txBody>
        </p:sp>
        <p:graphicFrame>
          <p:nvGraphicFramePr>
            <p:cNvPr id="33824" name="对象 33823"/>
            <p:cNvGraphicFramePr>
              <a:graphicFrameLocks/>
            </p:cNvGraphicFramePr>
            <p:nvPr/>
          </p:nvGraphicFramePr>
          <p:xfrm>
            <a:off x="620" y="2046"/>
            <a:ext cx="23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139518" imgH="164885" progId="">
                    <p:embed/>
                  </p:oleObj>
                </mc:Choice>
                <mc:Fallback>
                  <p:oleObj r:id="rId5" imgW="139518" imgH="164885" progId="">
                    <p:embed/>
                    <p:pic>
                      <p:nvPicPr>
                        <p:cNvPr id="0" name="Picture 4" descr="image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0" y="2046"/>
                          <a:ext cx="23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25" name="对象 33824"/>
            <p:cNvGraphicFramePr>
              <a:graphicFrameLocks/>
            </p:cNvGraphicFramePr>
            <p:nvPr/>
          </p:nvGraphicFramePr>
          <p:xfrm>
            <a:off x="1081" y="2025"/>
            <a:ext cx="209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7" imgW="126725" imgH="177415" progId="">
                    <p:embed/>
                  </p:oleObj>
                </mc:Choice>
                <mc:Fallback>
                  <p:oleObj r:id="rId7" imgW="126725" imgH="177415" progId="">
                    <p:embed/>
                    <p:pic>
                      <p:nvPicPr>
                        <p:cNvPr id="0" name="Picture 3" descr="image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1" y="2025"/>
                          <a:ext cx="209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830" name="组合 33829"/>
          <p:cNvGrpSpPr/>
          <p:nvPr/>
        </p:nvGrpSpPr>
        <p:grpSpPr>
          <a:xfrm>
            <a:off x="250825" y="4724400"/>
            <a:ext cx="3097213" cy="1373188"/>
            <a:chOff x="158" y="2976"/>
            <a:chExt cx="1951" cy="865"/>
          </a:xfrm>
        </p:grpSpPr>
        <p:sp>
          <p:nvSpPr>
            <p:cNvPr id="33827" name="文本框 33826"/>
            <p:cNvSpPr txBox="1"/>
            <p:nvPr/>
          </p:nvSpPr>
          <p:spPr>
            <a:xfrm>
              <a:off x="158" y="2976"/>
              <a:ext cx="1951" cy="8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>
                <a:spcBef>
                  <a:spcPct val="50000"/>
                </a:spcBef>
                <a:buClr>
                  <a:srgbClr val="FF0066"/>
                </a:buClr>
                <a:buFont typeface="Wingdings" panose="05000000000000000000" pitchFamily="2" charset="2"/>
                <a:buChar char="ü"/>
              </a:pP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当  与  在法线异侧，图</a:t>
              </a:r>
              <a:r>
                <a:rPr lang="en-US" altLang="zh-CN" sz="2800" b="1">
                  <a:latin typeface="宋体" panose="02010600030101010101" pitchFamily="2" charset="-122"/>
                  <a:ea typeface="宋体" panose="02010600030101010101" pitchFamily="2" charset="-122"/>
                </a:rPr>
                <a:t>(b)</a:t>
              </a: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，公式取“</a:t>
              </a:r>
              <a:r>
                <a:rPr lang="en-US" altLang="zh-CN" sz="2800" b="1">
                  <a:solidFill>
                    <a:srgbClr val="FF0066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lang="en-US" altLang="zh-CN" sz="2800" b="1">
                  <a:latin typeface="宋体" panose="02010600030101010101" pitchFamily="2" charset="-122"/>
                  <a:ea typeface="宋体" panose="02010600030101010101" pitchFamily="2" charset="-122"/>
                </a:rPr>
                <a:t>”</a:t>
              </a: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号 </a:t>
              </a:r>
            </a:p>
          </p:txBody>
        </p:sp>
        <p:graphicFrame>
          <p:nvGraphicFramePr>
            <p:cNvPr id="33828" name="对象 33827"/>
            <p:cNvGraphicFramePr>
              <a:graphicFrameLocks/>
            </p:cNvGraphicFramePr>
            <p:nvPr/>
          </p:nvGraphicFramePr>
          <p:xfrm>
            <a:off x="620" y="3043"/>
            <a:ext cx="23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9" imgW="139518" imgH="164885" progId="">
                    <p:embed/>
                  </p:oleObj>
                </mc:Choice>
                <mc:Fallback>
                  <p:oleObj r:id="rId9" imgW="139518" imgH="164885" progId="">
                    <p:embed/>
                    <p:pic>
                      <p:nvPicPr>
                        <p:cNvPr id="0" name="Picture 2" descr="image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0" y="3043"/>
                          <a:ext cx="23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29" name="对象 33828"/>
            <p:cNvGraphicFramePr>
              <a:graphicFrameLocks/>
            </p:cNvGraphicFramePr>
            <p:nvPr/>
          </p:nvGraphicFramePr>
          <p:xfrm>
            <a:off x="1081" y="3022"/>
            <a:ext cx="209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126725" imgH="177415" progId="">
                    <p:embed/>
                  </p:oleObj>
                </mc:Choice>
                <mc:Fallback>
                  <p:oleObj r:id="rId10" imgW="126725" imgH="177415" progId="">
                    <p:embed/>
                    <p:pic>
                      <p:nvPicPr>
                        <p:cNvPr id="0" name="Picture 1" descr="image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1" y="3022"/>
                          <a:ext cx="209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 altLang="en-US" dirty="0"/>
              <a:pPr lvl="0">
                <a:spcBef>
                  <a:spcPct val="50000"/>
                </a:spcBef>
              </a:pPr>
              <a:t>41</a:t>
            </a:fld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2" dur="500"/>
                                        <p:tgtEl>
                                          <p:spTgt spid="33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33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3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4800" y="628650"/>
            <a:ext cx="8585200" cy="222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例</a:t>
            </a:r>
            <a:r>
              <a:rPr lang="en-US" altLang="zh-CN" sz="2800"/>
              <a:t>13.16 </a:t>
            </a:r>
            <a:r>
              <a:rPr lang="zh-CN" altLang="en-US" sz="2800"/>
              <a:t>用每厘米有</a:t>
            </a:r>
            <a:r>
              <a:rPr lang="en-US" altLang="zh-CN" sz="2800"/>
              <a:t>5000</a:t>
            </a:r>
            <a:r>
              <a:rPr lang="zh-CN" altLang="en-US" sz="2800"/>
              <a:t>条缝的光栅，观察钠光谱线，</a:t>
            </a:r>
            <a:r>
              <a:rPr lang="zh-CN" altLang="en-US" sz="2800" i="1">
                <a:cs typeface="Arial" panose="020B0604020202020204" pitchFamily="34" charset="0"/>
              </a:rPr>
              <a:t>λ</a:t>
            </a:r>
            <a:r>
              <a:rPr lang="en-US" altLang="zh-CN" sz="2800">
                <a:cs typeface="Arial" panose="020B0604020202020204" pitchFamily="34" charset="0"/>
              </a:rPr>
              <a:t>=589.3 nm</a:t>
            </a:r>
            <a:r>
              <a:rPr lang="zh-CN" altLang="en-US" sz="2800">
                <a:cs typeface="Arial" panose="020B0604020202020204" pitchFamily="34" charset="0"/>
              </a:rPr>
              <a:t>。在下列情况下，最多能看到几级条纹？</a:t>
            </a:r>
          </a:p>
          <a:p>
            <a:r>
              <a:rPr lang="en-US" altLang="zh-CN" sz="2800">
                <a:cs typeface="Arial" panose="020B0604020202020204" pitchFamily="34" charset="0"/>
              </a:rPr>
              <a:t>1. </a:t>
            </a:r>
            <a:r>
              <a:rPr lang="zh-CN" altLang="en-US" sz="2800">
                <a:cs typeface="Arial" panose="020B0604020202020204" pitchFamily="34" charset="0"/>
              </a:rPr>
              <a:t>光纤垂直入射时；</a:t>
            </a:r>
          </a:p>
          <a:p>
            <a:r>
              <a:rPr lang="en-US" altLang="zh-CN" sz="2800">
                <a:cs typeface="Arial" panose="020B0604020202020204" pitchFamily="34" charset="0"/>
              </a:rPr>
              <a:t>2. </a:t>
            </a:r>
            <a:r>
              <a:rPr lang="zh-CN" altLang="en-US" sz="2800">
                <a:cs typeface="Arial" panose="020B0604020202020204" pitchFamily="34" charset="0"/>
              </a:rPr>
              <a:t>光线以</a:t>
            </a:r>
            <a:r>
              <a:rPr lang="zh-CN" altLang="en-US" sz="2800" i="1">
                <a:cs typeface="Arial" panose="020B0604020202020204" pitchFamily="34" charset="0"/>
              </a:rPr>
              <a:t>θ</a:t>
            </a:r>
            <a:r>
              <a:rPr lang="en-US" altLang="zh-CN" sz="2800">
                <a:cs typeface="Arial" panose="020B0604020202020204" pitchFamily="34" charset="0"/>
              </a:rPr>
              <a:t>=30</a:t>
            </a:r>
            <a:r>
              <a:rPr lang="zh-CN" altLang="en-US" sz="2800">
                <a:cs typeface="Arial" panose="020B0604020202020204" pitchFamily="34" charset="0"/>
              </a:rPr>
              <a:t>°角倾斜入射时；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28295" y="2967355"/>
            <a:ext cx="834834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解：</a:t>
            </a:r>
            <a:r>
              <a:rPr lang="en-US" altLang="zh-CN" sz="2800"/>
              <a:t>1. </a:t>
            </a:r>
            <a:r>
              <a:rPr lang="zh-CN" altLang="en-US" sz="2800"/>
              <a:t>由光栅方程：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1200150" y="3608388"/>
          <a:ext cx="2233930" cy="596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61760" imgH="203040" progId="">
                  <p:embed/>
                </p:oleObj>
              </mc:Choice>
              <mc:Fallback>
                <p:oleObj r:id="rId2" imgW="761760" imgH="203040" progId="">
                  <p:embed/>
                  <p:pic>
                    <p:nvPicPr>
                      <p:cNvPr id="0" name="Picture 5" descr="image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0" y="3608388"/>
                        <a:ext cx="2233930" cy="5962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4132263" y="3182938"/>
          <a:ext cx="3757295" cy="1181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333440" imgH="419040" progId="">
                  <p:embed/>
                </p:oleObj>
              </mc:Choice>
              <mc:Fallback>
                <p:oleObj r:id="rId4" imgW="1333440" imgH="419040" progId="">
                  <p:embed/>
                  <p:pic>
                    <p:nvPicPr>
                      <p:cNvPr id="0" name="Picture 4" descr="image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2263" y="3182938"/>
                        <a:ext cx="3757295" cy="11817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1128395" y="4424045"/>
            <a:ext cx="5207000" cy="675640"/>
            <a:chOff x="1777" y="6967"/>
            <a:chExt cx="8200" cy="1064"/>
          </a:xfrm>
        </p:grpSpPr>
        <p:graphicFrame>
          <p:nvGraphicFramePr>
            <p:cNvPr id="6" name="对象 5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715" y="6967"/>
            <a:ext cx="2853" cy="10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545760" imgH="203040" progId="">
                    <p:embed/>
                  </p:oleObj>
                </mc:Choice>
                <mc:Fallback>
                  <p:oleObj r:id="rId6" imgW="545760" imgH="203040" progId="">
                    <p:embed/>
                    <p:pic>
                      <p:nvPicPr>
                        <p:cNvPr id="0" name="Picture 3" descr="image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5" y="6967"/>
                          <a:ext cx="2853" cy="10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文本框 6"/>
            <p:cNvSpPr txBox="1"/>
            <p:nvPr/>
          </p:nvSpPr>
          <p:spPr>
            <a:xfrm>
              <a:off x="1777" y="7033"/>
              <a:ext cx="8200" cy="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/>
                <a:t>当                      时，</a:t>
              </a:r>
              <a:r>
                <a:rPr lang="en-US" altLang="zh-CN" sz="2800" i="1"/>
                <a:t>k</a:t>
              </a:r>
              <a:r>
                <a:rPr lang="en-US" altLang="zh-CN" sz="2800" baseline="-25000"/>
                <a:t>max</a:t>
              </a:r>
            </a:p>
          </p:txBody>
        </p:sp>
      </p:grpSp>
      <p:graphicFrame>
        <p:nvGraphicFramePr>
          <p:cNvPr id="9" name="对象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1182688" y="5153025"/>
          <a:ext cx="6536690" cy="1141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400120" imgH="419040" progId="">
                  <p:embed/>
                </p:oleObj>
              </mc:Choice>
              <mc:Fallback>
                <p:oleObj r:id="rId8" imgW="2400120" imgH="419040" progId="">
                  <p:embed/>
                  <p:pic>
                    <p:nvPicPr>
                      <p:cNvPr id="0" name="Picture 2" descr="image7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2688" y="5153025"/>
                        <a:ext cx="6536690" cy="11417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0"/>
          </p:cNvPr>
          <p:cNvGraphicFramePr>
            <a:graphicFrameLocks/>
          </p:cNvGraphicFramePr>
          <p:nvPr/>
        </p:nvGraphicFramePr>
        <p:xfrm>
          <a:off x="4549140" y="3118485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914400" imgH="215640" progId="">
                  <p:embed/>
                </p:oleObj>
              </mc:Choice>
              <mc:Fallback>
                <p:oleObj r:id="rId10" imgW="914400" imgH="215640" progId="">
                  <p:embed/>
                  <p:pic>
                    <p:nvPicPr>
                      <p:cNvPr id="0" name="Picture 1" descr="image8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9140" y="3118485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圆角矩形 7"/>
          <p:cNvSpPr/>
          <p:nvPr/>
        </p:nvSpPr>
        <p:spPr>
          <a:xfrm>
            <a:off x="5562600" y="5867400"/>
            <a:ext cx="304800" cy="1524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448300" y="57589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-7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9285" y="629920"/>
            <a:ext cx="744093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/>
              <a:t>2.  </a:t>
            </a:r>
            <a:r>
              <a:rPr lang="zh-CN" altLang="en-US" sz="2800" b="0"/>
              <a:t>当 </a:t>
            </a:r>
            <a:r>
              <a:rPr lang="en-US" altLang="zh-CN" sz="2800" b="0" i="1">
                <a:cs typeface="Arial" panose="020B0604020202020204" pitchFamily="34" charset="0"/>
              </a:rPr>
              <a:t>θ</a:t>
            </a:r>
            <a:r>
              <a:rPr lang="en-US" altLang="zh-CN" sz="2800" b="0">
                <a:cs typeface="Arial" panose="020B0604020202020204" pitchFamily="34" charset="0"/>
              </a:rPr>
              <a:t>=30</a:t>
            </a:r>
            <a:r>
              <a:rPr lang="zh-CN" altLang="en-US" sz="2800" b="0">
                <a:cs typeface="Arial" panose="020B0604020202020204" pitchFamily="34" charset="0"/>
              </a:rPr>
              <a:t>° （</a:t>
            </a:r>
            <a:r>
              <a:rPr lang="zh-CN" altLang="en-US" sz="2800" b="0" i="1">
                <a:cs typeface="Arial" panose="020B0604020202020204" pitchFamily="34" charset="0"/>
              </a:rPr>
              <a:t>θ</a:t>
            </a:r>
            <a:r>
              <a:rPr lang="zh-CN" altLang="en-US" sz="2800" b="0">
                <a:cs typeface="Arial" panose="020B0604020202020204" pitchFamily="34" charset="0"/>
              </a:rPr>
              <a:t>和</a:t>
            </a:r>
            <a:r>
              <a:rPr lang="zh-CN" altLang="en-US" sz="2800" b="0" i="1">
                <a:cs typeface="Arial" panose="020B0604020202020204" pitchFamily="34" charset="0"/>
              </a:rPr>
              <a:t>φ</a:t>
            </a:r>
            <a:r>
              <a:rPr lang="zh-CN" altLang="en-US" sz="2800" b="0">
                <a:cs typeface="Arial" panose="020B0604020202020204" pitchFamily="34" charset="0"/>
              </a:rPr>
              <a:t>在法线同侧）</a:t>
            </a:r>
          </a:p>
        </p:txBody>
      </p:sp>
      <p:graphicFrame>
        <p:nvGraphicFramePr>
          <p:cNvPr id="5" name="对象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1122045" y="1304290"/>
          <a:ext cx="3143250" cy="518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231560" imgH="203040" progId="">
                  <p:embed/>
                </p:oleObj>
              </mc:Choice>
              <mc:Fallback>
                <p:oleObj r:id="rId2" imgW="1231560" imgH="203040" progId="">
                  <p:embed/>
                  <p:pic>
                    <p:nvPicPr>
                      <p:cNvPr id="0" name="Picture 4" descr="image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045" y="1304290"/>
                        <a:ext cx="3143250" cy="5187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1144905" y="3156585"/>
          <a:ext cx="4624070" cy="492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145960" imgH="228600" progId="">
                  <p:embed/>
                </p:oleObj>
              </mc:Choice>
              <mc:Fallback>
                <p:oleObj r:id="rId4" imgW="2145960" imgH="228600" progId="">
                  <p:embed/>
                  <p:pic>
                    <p:nvPicPr>
                      <p:cNvPr id="0" name="Picture 3" descr="image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905" y="3156585"/>
                        <a:ext cx="4624070" cy="4927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1073785" y="1912620"/>
            <a:ext cx="4218305" cy="1073785"/>
            <a:chOff x="1691" y="2899"/>
            <a:chExt cx="6643" cy="1691"/>
          </a:xfrm>
        </p:grpSpPr>
        <p:graphicFrame>
          <p:nvGraphicFramePr>
            <p:cNvPr id="4" name="对象 3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802" y="3667"/>
            <a:ext cx="5771" cy="9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1269720" imgH="203040" progId="">
                    <p:embed/>
                  </p:oleObj>
                </mc:Choice>
                <mc:Fallback>
                  <p:oleObj r:id="rId6" imgW="1269720" imgH="203040" progId="">
                    <p:embed/>
                    <p:pic>
                      <p:nvPicPr>
                        <p:cNvPr id="0" name="Picture 2" descr="image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2" y="3667"/>
                          <a:ext cx="5771" cy="9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文本框 6"/>
            <p:cNvSpPr txBox="1"/>
            <p:nvPr/>
          </p:nvSpPr>
          <p:spPr>
            <a:xfrm>
              <a:off x="1691" y="2899"/>
              <a:ext cx="6643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光栅方程为：</a:t>
              </a:r>
            </a:p>
          </p:txBody>
        </p:sp>
      </p:grpSp>
      <p:graphicFrame>
        <p:nvGraphicFramePr>
          <p:cNvPr id="9" name="对象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1144905" y="3793490"/>
          <a:ext cx="6040755" cy="859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768400" imgH="393480" progId="">
                  <p:embed/>
                </p:oleObj>
              </mc:Choice>
              <mc:Fallback>
                <p:oleObj r:id="rId8" imgW="2768400" imgH="393480" progId="">
                  <p:embed/>
                  <p:pic>
                    <p:nvPicPr>
                      <p:cNvPr id="0" name="Picture 1" descr="image7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905" y="3793490"/>
                        <a:ext cx="6040755" cy="8591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073785" y="4783455"/>
            <a:ext cx="68738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当</a:t>
            </a:r>
            <a:r>
              <a:rPr lang="zh-CN" altLang="en-US" sz="2400" b="0" i="1">
                <a:cs typeface="Arial" panose="020B0604020202020204" pitchFamily="34" charset="0"/>
                <a:sym typeface="+mn-ea"/>
              </a:rPr>
              <a:t>θ</a:t>
            </a:r>
            <a:r>
              <a:rPr lang="zh-CN" altLang="en-US" sz="2400" b="0">
                <a:cs typeface="Arial" panose="020B0604020202020204" pitchFamily="34" charset="0"/>
                <a:sym typeface="+mn-ea"/>
              </a:rPr>
              <a:t>和</a:t>
            </a:r>
            <a:r>
              <a:rPr lang="zh-CN" altLang="en-US" sz="2400" b="0" i="1">
                <a:cs typeface="Arial" panose="020B0604020202020204" pitchFamily="34" charset="0"/>
                <a:sym typeface="+mn-ea"/>
              </a:rPr>
              <a:t>φ</a:t>
            </a:r>
            <a:r>
              <a:rPr lang="zh-CN" altLang="en-US" sz="2400" b="0">
                <a:cs typeface="Arial" panose="020B0604020202020204" pitchFamily="34" charset="0"/>
                <a:sym typeface="+mn-ea"/>
              </a:rPr>
              <a:t>在法线异侧？</a:t>
            </a:r>
            <a:endParaRPr lang="zh-CN" altLang="en-US" sz="24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EFF48-E413-4273-B11D-792ADC5D8890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13.7 </a:t>
            </a:r>
            <a:r>
              <a:rPr lang="zh-CN" altLang="en-US"/>
              <a:t>光栅衍射</a:t>
            </a:r>
          </a:p>
        </p:txBody>
      </p:sp>
      <p:sp>
        <p:nvSpPr>
          <p:cNvPr id="241667" name="Text Box 3"/>
          <p:cNvSpPr txBox="1">
            <a:spLocks noChangeArrowheads="1"/>
          </p:cNvSpPr>
          <p:nvPr/>
        </p:nvSpPr>
        <p:spPr bwMode="auto">
          <a:xfrm>
            <a:off x="533400" y="1219200"/>
            <a:ext cx="5688013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相邻两</a:t>
            </a:r>
            <a:r>
              <a:rPr kumimoji="1" lang="zh-CN" altLang="en-US" sz="2400">
                <a:solidFill>
                  <a:srgbClr val="0000CC"/>
                </a:solidFill>
              </a:rPr>
              <a:t>主极大明纹</a:t>
            </a:r>
            <a:r>
              <a:rPr kumimoji="1" lang="zh-CN" altLang="en-US" sz="2400"/>
              <a:t>之间是什么？ </a:t>
            </a:r>
          </a:p>
        </p:txBody>
      </p:sp>
      <p:sp>
        <p:nvSpPr>
          <p:cNvPr id="241668" name="Text Box 4"/>
          <p:cNvSpPr txBox="1">
            <a:spLocks noChangeArrowheads="1"/>
          </p:cNvSpPr>
          <p:nvPr/>
        </p:nvSpPr>
        <p:spPr bwMode="auto">
          <a:xfrm>
            <a:off x="569913" y="1747838"/>
            <a:ext cx="4824412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假设某一光栅只有</a:t>
            </a:r>
            <a:r>
              <a:rPr kumimoji="1" lang="en-US" altLang="zh-CN" sz="2400">
                <a:solidFill>
                  <a:srgbClr val="FF3300"/>
                </a:solidFill>
              </a:rPr>
              <a:t>6</a:t>
            </a:r>
            <a:r>
              <a:rPr kumimoji="1" lang="zh-CN" altLang="en-US" sz="2400">
                <a:solidFill>
                  <a:srgbClr val="FF3300"/>
                </a:solidFill>
              </a:rPr>
              <a:t>条</a:t>
            </a:r>
            <a:r>
              <a:rPr kumimoji="1" lang="zh-CN" altLang="en-US" sz="2400"/>
              <a:t>狭缝。 </a:t>
            </a:r>
          </a:p>
        </p:txBody>
      </p:sp>
      <p:graphicFrame>
        <p:nvGraphicFramePr>
          <p:cNvPr id="241669" name="Object 5"/>
          <p:cNvGraphicFramePr>
            <a:graphicFrameLocks noChangeAspect="1"/>
          </p:cNvGraphicFramePr>
          <p:nvPr/>
        </p:nvGraphicFramePr>
        <p:xfrm>
          <a:off x="2057400" y="2312988"/>
          <a:ext cx="1169988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4325600" imgH="5181600" progId="">
                  <p:embed/>
                </p:oleObj>
              </mc:Choice>
              <mc:Fallback>
                <p:oleObj name="公式" r:id="rId2" imgW="14325600" imgH="5181600" progId="">
                  <p:embed/>
                  <p:pic>
                    <p:nvPicPr>
                      <p:cNvPr id="0" name="Picture 6" descr="image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312988"/>
                        <a:ext cx="1169988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670" name="Text Box 6"/>
          <p:cNvSpPr txBox="1">
            <a:spLocks noChangeArrowheads="1"/>
          </p:cNvSpPr>
          <p:nvPr/>
        </p:nvSpPr>
        <p:spPr bwMode="auto">
          <a:xfrm>
            <a:off x="533400" y="2286000"/>
            <a:ext cx="2016125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（</a:t>
            </a:r>
            <a:r>
              <a:rPr kumimoji="1" lang="en-US" altLang="zh-CN" sz="2400"/>
              <a:t>1</a:t>
            </a:r>
            <a:r>
              <a:rPr kumimoji="1" lang="zh-CN" altLang="en-US" sz="2400"/>
              <a:t>）  当</a:t>
            </a:r>
          </a:p>
        </p:txBody>
      </p:sp>
      <p:grpSp>
        <p:nvGrpSpPr>
          <p:cNvPr id="2" name="Group 7"/>
          <p:cNvGrpSpPr/>
          <p:nvPr/>
        </p:nvGrpSpPr>
        <p:grpSpPr bwMode="auto">
          <a:xfrm>
            <a:off x="6629400" y="1981200"/>
            <a:ext cx="1931988" cy="2014538"/>
            <a:chOff x="2744" y="1026"/>
            <a:chExt cx="1217" cy="1269"/>
          </a:xfrm>
        </p:grpSpPr>
        <p:sp>
          <p:nvSpPr>
            <p:cNvPr id="241672" name="Line 8"/>
            <p:cNvSpPr>
              <a:spLocks noChangeAspect="1" noChangeShapeType="1"/>
            </p:cNvSpPr>
            <p:nvPr/>
          </p:nvSpPr>
          <p:spPr bwMode="auto">
            <a:xfrm flipV="1">
              <a:off x="2873" y="1212"/>
              <a:ext cx="566" cy="3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stealth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673" name="Line 9"/>
            <p:cNvSpPr>
              <a:spLocks noChangeAspect="1" noChangeShapeType="1"/>
            </p:cNvSpPr>
            <p:nvPr/>
          </p:nvSpPr>
          <p:spPr bwMode="auto">
            <a:xfrm flipV="1">
              <a:off x="2912" y="2168"/>
              <a:ext cx="567" cy="3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674" name="Line 10"/>
            <p:cNvSpPr>
              <a:spLocks noChangeAspect="1" noChangeShapeType="1"/>
            </p:cNvSpPr>
            <p:nvPr/>
          </p:nvSpPr>
          <p:spPr bwMode="auto">
            <a:xfrm rot="17885587" flipV="1">
              <a:off x="3310" y="1923"/>
              <a:ext cx="567" cy="3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675" name="Line 11"/>
            <p:cNvSpPr>
              <a:spLocks noChangeAspect="1" noChangeShapeType="1"/>
            </p:cNvSpPr>
            <p:nvPr/>
          </p:nvSpPr>
          <p:spPr bwMode="auto">
            <a:xfrm rot="18014021" flipV="1">
              <a:off x="2463" y="1462"/>
              <a:ext cx="566" cy="3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stealth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676" name="Line 12"/>
            <p:cNvSpPr>
              <a:spLocks noChangeAspect="1" noChangeShapeType="1"/>
            </p:cNvSpPr>
            <p:nvPr/>
          </p:nvSpPr>
          <p:spPr bwMode="auto">
            <a:xfrm rot="3619585" flipV="1">
              <a:off x="2480" y="1944"/>
              <a:ext cx="567" cy="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677" name="Line 13"/>
            <p:cNvSpPr>
              <a:spLocks noChangeAspect="1" noChangeShapeType="1"/>
            </p:cNvSpPr>
            <p:nvPr/>
          </p:nvSpPr>
          <p:spPr bwMode="auto">
            <a:xfrm rot="3619585" flipV="1">
              <a:off x="3291" y="1444"/>
              <a:ext cx="567" cy="3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stealth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678" name="Line 14"/>
            <p:cNvSpPr>
              <a:spLocks noChangeAspect="1" noChangeShapeType="1"/>
            </p:cNvSpPr>
            <p:nvPr/>
          </p:nvSpPr>
          <p:spPr bwMode="auto">
            <a:xfrm>
              <a:off x="3474" y="2174"/>
              <a:ext cx="4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679" name="Arc 15"/>
            <p:cNvSpPr>
              <a:spLocks noChangeAspect="1"/>
            </p:cNvSpPr>
            <p:nvPr/>
          </p:nvSpPr>
          <p:spPr bwMode="auto">
            <a:xfrm>
              <a:off x="3329" y="2007"/>
              <a:ext cx="316" cy="288"/>
            </a:xfrm>
            <a:custGeom>
              <a:avLst/>
              <a:gdLst>
                <a:gd name="G0" fmla="+- 0 0 0"/>
                <a:gd name="G1" fmla="+- 16048 0 0"/>
                <a:gd name="G2" fmla="+- 21600 0 0"/>
                <a:gd name="T0" fmla="*/ 14458 w 20377"/>
                <a:gd name="T1" fmla="*/ 0 h 16048"/>
                <a:gd name="T2" fmla="*/ 20377 w 20377"/>
                <a:gd name="T3" fmla="*/ 8882 h 16048"/>
                <a:gd name="T4" fmla="*/ 0 w 20377"/>
                <a:gd name="T5" fmla="*/ 16048 h 16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377" h="16048" fill="none" extrusionOk="0">
                  <a:moveTo>
                    <a:pt x="14457" y="0"/>
                  </a:moveTo>
                  <a:cubicBezTo>
                    <a:pt x="17142" y="2419"/>
                    <a:pt x="19177" y="5472"/>
                    <a:pt x="20376" y="8882"/>
                  </a:cubicBezTo>
                </a:path>
                <a:path w="20377" h="16048" stroke="0" extrusionOk="0">
                  <a:moveTo>
                    <a:pt x="14457" y="0"/>
                  </a:moveTo>
                  <a:cubicBezTo>
                    <a:pt x="17142" y="2419"/>
                    <a:pt x="19177" y="5472"/>
                    <a:pt x="20376" y="8882"/>
                  </a:cubicBezTo>
                  <a:lnTo>
                    <a:pt x="0" y="1604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680" name="Line 16"/>
            <p:cNvSpPr>
              <a:spLocks noChangeAspect="1" noChangeShapeType="1"/>
            </p:cNvSpPr>
            <p:nvPr/>
          </p:nvSpPr>
          <p:spPr bwMode="auto">
            <a:xfrm flipV="1">
              <a:off x="3711" y="1212"/>
              <a:ext cx="250" cy="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681" name="Arc 17"/>
            <p:cNvSpPr>
              <a:spLocks noChangeAspect="1"/>
            </p:cNvSpPr>
            <p:nvPr/>
          </p:nvSpPr>
          <p:spPr bwMode="auto">
            <a:xfrm>
              <a:off x="3632" y="1510"/>
              <a:ext cx="158" cy="274"/>
            </a:xfrm>
            <a:custGeom>
              <a:avLst/>
              <a:gdLst>
                <a:gd name="G0" fmla="+- 6981 0 0"/>
                <a:gd name="G1" fmla="+- 21600 0 0"/>
                <a:gd name="G2" fmla="+- 21600 0 0"/>
                <a:gd name="T0" fmla="*/ 0 w 15673"/>
                <a:gd name="T1" fmla="*/ 1159 h 21600"/>
                <a:gd name="T2" fmla="*/ 15673 w 15673"/>
                <a:gd name="T3" fmla="*/ 1826 h 21600"/>
                <a:gd name="T4" fmla="*/ 6981 w 1567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73" h="21600" fill="none" extrusionOk="0">
                  <a:moveTo>
                    <a:pt x="0" y="1159"/>
                  </a:moveTo>
                  <a:cubicBezTo>
                    <a:pt x="2247" y="391"/>
                    <a:pt x="4606" y="-1"/>
                    <a:pt x="6981" y="0"/>
                  </a:cubicBezTo>
                  <a:cubicBezTo>
                    <a:pt x="9973" y="0"/>
                    <a:pt x="12933" y="621"/>
                    <a:pt x="15672" y="1826"/>
                  </a:cubicBezTo>
                </a:path>
                <a:path w="15673" h="21600" stroke="0" extrusionOk="0">
                  <a:moveTo>
                    <a:pt x="0" y="1159"/>
                  </a:moveTo>
                  <a:cubicBezTo>
                    <a:pt x="2247" y="391"/>
                    <a:pt x="4606" y="-1"/>
                    <a:pt x="6981" y="0"/>
                  </a:cubicBezTo>
                  <a:cubicBezTo>
                    <a:pt x="9973" y="0"/>
                    <a:pt x="12933" y="621"/>
                    <a:pt x="15672" y="1826"/>
                  </a:cubicBezTo>
                  <a:lnTo>
                    <a:pt x="6981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41682" name="Object 18"/>
            <p:cNvGraphicFramePr>
              <a:graphicFrameLocks noChangeAspect="1"/>
            </p:cNvGraphicFramePr>
            <p:nvPr/>
          </p:nvGraphicFramePr>
          <p:xfrm>
            <a:off x="3615" y="1026"/>
            <a:ext cx="228" cy="5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3657600" imgH="9448800" progId="">
                    <p:embed/>
                  </p:oleObj>
                </mc:Choice>
                <mc:Fallback>
                  <p:oleObj name="公式" r:id="rId4" imgW="3657600" imgH="9448800" progId="">
                    <p:embed/>
                    <p:pic>
                      <p:nvPicPr>
                        <p:cNvPr id="0" name="Picture 5" descr="image2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5" y="1026"/>
                          <a:ext cx="228" cy="5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1683" name="Object 19"/>
            <p:cNvGraphicFramePr>
              <a:graphicFrameLocks noChangeAspect="1"/>
            </p:cNvGraphicFramePr>
            <p:nvPr/>
          </p:nvGraphicFramePr>
          <p:xfrm>
            <a:off x="3624" y="1734"/>
            <a:ext cx="224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3962400" imgH="9448800" progId="">
                    <p:embed/>
                  </p:oleObj>
                </mc:Choice>
                <mc:Fallback>
                  <p:oleObj name="公式" r:id="rId6" imgW="3962400" imgH="9448800" progId="">
                    <p:embed/>
                    <p:pic>
                      <p:nvPicPr>
                        <p:cNvPr id="0" name="Picture 4" descr="image2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4" y="1734"/>
                          <a:ext cx="224" cy="4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1684" name="Text Box 20"/>
          <p:cNvSpPr txBox="1">
            <a:spLocks noChangeArrowheads="1"/>
          </p:cNvSpPr>
          <p:nvPr/>
        </p:nvSpPr>
        <p:spPr bwMode="auto">
          <a:xfrm>
            <a:off x="533400" y="2819400"/>
            <a:ext cx="6119813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P</a:t>
            </a:r>
            <a:r>
              <a:rPr kumimoji="1" lang="zh-CN" altLang="en-US" sz="2400"/>
              <a:t>点</a:t>
            </a:r>
            <a:r>
              <a:rPr kumimoji="1" lang="zh-CN" altLang="en-US" sz="2400">
                <a:solidFill>
                  <a:srgbClr val="0000CC"/>
                </a:solidFill>
              </a:rPr>
              <a:t>光振动的合矢量</a:t>
            </a:r>
            <a:r>
              <a:rPr kumimoji="1" lang="zh-CN" altLang="en-US" sz="2400"/>
              <a:t>为零 。（暗纹）</a:t>
            </a:r>
          </a:p>
        </p:txBody>
      </p:sp>
      <p:sp>
        <p:nvSpPr>
          <p:cNvPr id="241685" name="Text Box 21"/>
          <p:cNvSpPr txBox="1">
            <a:spLocks noChangeArrowheads="1"/>
          </p:cNvSpPr>
          <p:nvPr/>
        </p:nvSpPr>
        <p:spPr bwMode="auto">
          <a:xfrm>
            <a:off x="533400" y="3760788"/>
            <a:ext cx="1944688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（</a:t>
            </a:r>
            <a:r>
              <a:rPr kumimoji="1" lang="en-US" altLang="zh-CN" sz="2400"/>
              <a:t>2</a:t>
            </a:r>
            <a:r>
              <a:rPr kumimoji="1" lang="zh-CN" altLang="en-US" sz="2400"/>
              <a:t>）  当</a:t>
            </a:r>
          </a:p>
        </p:txBody>
      </p:sp>
      <p:graphicFrame>
        <p:nvGraphicFramePr>
          <p:cNvPr id="241686" name="Object 22"/>
          <p:cNvGraphicFramePr>
            <a:graphicFrameLocks noChangeAspect="1"/>
          </p:cNvGraphicFramePr>
          <p:nvPr/>
        </p:nvGraphicFramePr>
        <p:xfrm>
          <a:off x="2057400" y="3760788"/>
          <a:ext cx="1389063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7068800" imgH="5181600" progId="">
                  <p:embed/>
                </p:oleObj>
              </mc:Choice>
              <mc:Fallback>
                <p:oleObj name="公式" r:id="rId8" imgW="17068800" imgH="5181600" progId="">
                  <p:embed/>
                  <p:pic>
                    <p:nvPicPr>
                      <p:cNvPr id="0" name="Picture 3" descr="image2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760788"/>
                        <a:ext cx="1389063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3"/>
          <p:cNvGrpSpPr/>
          <p:nvPr/>
        </p:nvGrpSpPr>
        <p:grpSpPr bwMode="auto">
          <a:xfrm>
            <a:off x="6553200" y="4495800"/>
            <a:ext cx="1874838" cy="1082675"/>
            <a:chOff x="4105" y="2251"/>
            <a:chExt cx="1181" cy="682"/>
          </a:xfrm>
        </p:grpSpPr>
        <p:grpSp>
          <p:nvGrpSpPr>
            <p:cNvPr id="4" name="Group 24"/>
            <p:cNvGrpSpPr>
              <a:grpSpLocks noChangeAspect="1"/>
            </p:cNvGrpSpPr>
            <p:nvPr/>
          </p:nvGrpSpPr>
          <p:grpSpPr bwMode="auto">
            <a:xfrm>
              <a:off x="4105" y="2251"/>
              <a:ext cx="701" cy="679"/>
              <a:chOff x="2340" y="2785"/>
              <a:chExt cx="810" cy="785"/>
            </a:xfrm>
          </p:grpSpPr>
          <p:grpSp>
            <p:nvGrpSpPr>
              <p:cNvPr id="5" name="Group 25"/>
              <p:cNvGrpSpPr>
                <a:grpSpLocks noChangeAspect="1"/>
              </p:cNvGrpSpPr>
              <p:nvPr/>
            </p:nvGrpSpPr>
            <p:grpSpPr bwMode="auto">
              <a:xfrm>
                <a:off x="2340" y="2785"/>
                <a:ext cx="720" cy="738"/>
                <a:chOff x="2340" y="2785"/>
                <a:chExt cx="720" cy="738"/>
              </a:xfrm>
            </p:grpSpPr>
            <p:sp>
              <p:nvSpPr>
                <p:cNvPr id="241690" name="Line 26"/>
                <p:cNvSpPr>
                  <a:spLocks noChangeAspect="1" noChangeShapeType="1"/>
                </p:cNvSpPr>
                <p:nvPr/>
              </p:nvSpPr>
              <p:spPr bwMode="auto">
                <a:xfrm>
                  <a:off x="2340" y="3468"/>
                  <a:ext cx="720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tailEnd type="stealth" w="med" len="lg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1691" name="Line 27"/>
                <p:cNvSpPr>
                  <a:spLocks noChangeAspect="1" noChangeShapeType="1"/>
                </p:cNvSpPr>
                <p:nvPr/>
              </p:nvSpPr>
              <p:spPr bwMode="auto">
                <a:xfrm rot="7288943">
                  <a:off x="2175" y="3162"/>
                  <a:ext cx="720" cy="1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tailEnd type="stealth" w="med" len="lg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1692" name="Line 28"/>
                <p:cNvSpPr>
                  <a:spLocks noChangeAspect="1" noChangeShapeType="1"/>
                </p:cNvSpPr>
                <p:nvPr/>
              </p:nvSpPr>
              <p:spPr bwMode="auto">
                <a:xfrm rot="-7029182">
                  <a:off x="2550" y="3144"/>
                  <a:ext cx="720" cy="1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tailEnd type="stealth" w="med" len="lg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Group 29"/>
              <p:cNvGrpSpPr>
                <a:grpSpLocks noChangeAspect="1"/>
              </p:cNvGrpSpPr>
              <p:nvPr/>
            </p:nvGrpSpPr>
            <p:grpSpPr bwMode="auto">
              <a:xfrm>
                <a:off x="2430" y="2832"/>
                <a:ext cx="720" cy="738"/>
                <a:chOff x="2340" y="2785"/>
                <a:chExt cx="720" cy="738"/>
              </a:xfrm>
            </p:grpSpPr>
            <p:sp>
              <p:nvSpPr>
                <p:cNvPr id="241694" name="Line 30"/>
                <p:cNvSpPr>
                  <a:spLocks noChangeAspect="1" noChangeShapeType="1"/>
                </p:cNvSpPr>
                <p:nvPr/>
              </p:nvSpPr>
              <p:spPr bwMode="auto">
                <a:xfrm>
                  <a:off x="2340" y="3468"/>
                  <a:ext cx="720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tailEnd type="stealth" w="med" len="lg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1695" name="Line 31"/>
                <p:cNvSpPr>
                  <a:spLocks noChangeAspect="1" noChangeShapeType="1"/>
                </p:cNvSpPr>
                <p:nvPr/>
              </p:nvSpPr>
              <p:spPr bwMode="auto">
                <a:xfrm rot="7288943">
                  <a:off x="2175" y="3162"/>
                  <a:ext cx="720" cy="1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tailEnd type="stealth" w="med" len="lg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1696" name="Line 32"/>
                <p:cNvSpPr>
                  <a:spLocks noChangeAspect="1" noChangeShapeType="1"/>
                </p:cNvSpPr>
                <p:nvPr/>
              </p:nvSpPr>
              <p:spPr bwMode="auto">
                <a:xfrm rot="-7029182">
                  <a:off x="2550" y="3144"/>
                  <a:ext cx="720" cy="1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tailEnd type="stealth" w="med" len="lg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41697" name="Line 33"/>
            <p:cNvSpPr>
              <a:spLocks noChangeAspect="1" noChangeShapeType="1"/>
            </p:cNvSpPr>
            <p:nvPr/>
          </p:nvSpPr>
          <p:spPr bwMode="auto">
            <a:xfrm>
              <a:off x="4819" y="2882"/>
              <a:ext cx="4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698" name="Arc 34"/>
            <p:cNvSpPr/>
            <p:nvPr/>
          </p:nvSpPr>
          <p:spPr bwMode="auto">
            <a:xfrm>
              <a:off x="4733" y="2706"/>
              <a:ext cx="228" cy="227"/>
            </a:xfrm>
            <a:custGeom>
              <a:avLst/>
              <a:gdLst>
                <a:gd name="G0" fmla="+- 684 0 0"/>
                <a:gd name="G1" fmla="+- 21600 0 0"/>
                <a:gd name="G2" fmla="+- 21600 0 0"/>
                <a:gd name="T0" fmla="*/ 0 w 21776"/>
                <a:gd name="T1" fmla="*/ 11 h 21600"/>
                <a:gd name="T2" fmla="*/ 21776 w 21776"/>
                <a:gd name="T3" fmla="*/ 16943 h 21600"/>
                <a:gd name="T4" fmla="*/ 684 w 21776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76" h="21600" fill="none" extrusionOk="0">
                  <a:moveTo>
                    <a:pt x="-1" y="10"/>
                  </a:moveTo>
                  <a:cubicBezTo>
                    <a:pt x="227" y="3"/>
                    <a:pt x="455" y="-1"/>
                    <a:pt x="684" y="0"/>
                  </a:cubicBezTo>
                  <a:cubicBezTo>
                    <a:pt x="10818" y="0"/>
                    <a:pt x="19590" y="7046"/>
                    <a:pt x="21775" y="16943"/>
                  </a:cubicBezTo>
                </a:path>
                <a:path w="21776" h="21600" stroke="0" extrusionOk="0">
                  <a:moveTo>
                    <a:pt x="-1" y="10"/>
                  </a:moveTo>
                  <a:cubicBezTo>
                    <a:pt x="227" y="3"/>
                    <a:pt x="455" y="-1"/>
                    <a:pt x="684" y="0"/>
                  </a:cubicBezTo>
                  <a:cubicBezTo>
                    <a:pt x="10818" y="0"/>
                    <a:pt x="19590" y="7046"/>
                    <a:pt x="21775" y="16943"/>
                  </a:cubicBezTo>
                  <a:lnTo>
                    <a:pt x="684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41699" name="Object 35"/>
            <p:cNvGraphicFramePr>
              <a:graphicFrameLocks noChangeAspect="1"/>
            </p:cNvGraphicFramePr>
            <p:nvPr/>
          </p:nvGraphicFramePr>
          <p:xfrm>
            <a:off x="4892" y="2296"/>
            <a:ext cx="300" cy="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5486400" imgH="9448800" progId="">
                    <p:embed/>
                  </p:oleObj>
                </mc:Choice>
                <mc:Fallback>
                  <p:oleObj name="公式" r:id="rId10" imgW="5486400" imgH="9448800" progId="">
                    <p:embed/>
                    <p:pic>
                      <p:nvPicPr>
                        <p:cNvPr id="0" name="Picture 2" descr="image2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2" y="2296"/>
                          <a:ext cx="300" cy="5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1700" name="Text Box 36"/>
          <p:cNvSpPr txBox="1">
            <a:spLocks noChangeArrowheads="1"/>
          </p:cNvSpPr>
          <p:nvPr/>
        </p:nvSpPr>
        <p:spPr bwMode="auto">
          <a:xfrm>
            <a:off x="533400" y="4267200"/>
            <a:ext cx="6119813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P</a:t>
            </a:r>
            <a:r>
              <a:rPr kumimoji="1" lang="zh-CN" altLang="en-US" sz="2400"/>
              <a:t>点光振动的合矢量为零 。（暗纹）</a:t>
            </a:r>
          </a:p>
        </p:txBody>
      </p:sp>
      <p:graphicFrame>
        <p:nvGraphicFramePr>
          <p:cNvPr id="241701" name="Object 37"/>
          <p:cNvGraphicFramePr>
            <a:graphicFrameLocks noChangeAspect="1"/>
          </p:cNvGraphicFramePr>
          <p:nvPr/>
        </p:nvGraphicFramePr>
        <p:xfrm>
          <a:off x="2057400" y="5173663"/>
          <a:ext cx="2565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30784800" imgH="5181600" progId="">
                  <p:embed/>
                </p:oleObj>
              </mc:Choice>
              <mc:Fallback>
                <p:oleObj name="公式" r:id="rId12" imgW="30784800" imgH="5181600" progId="">
                  <p:embed/>
                  <p:pic>
                    <p:nvPicPr>
                      <p:cNvPr id="0" name="Picture 1" descr="image2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173663"/>
                        <a:ext cx="2565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702" name="Text Box 38"/>
          <p:cNvSpPr txBox="1">
            <a:spLocks noChangeArrowheads="1"/>
          </p:cNvSpPr>
          <p:nvPr/>
        </p:nvSpPr>
        <p:spPr bwMode="auto">
          <a:xfrm>
            <a:off x="533400" y="5181600"/>
            <a:ext cx="1584325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（</a:t>
            </a:r>
            <a:r>
              <a:rPr kumimoji="1" lang="en-US" altLang="zh-CN" sz="2400"/>
              <a:t>3</a:t>
            </a:r>
            <a:r>
              <a:rPr kumimoji="1" lang="zh-CN" altLang="en-US" sz="2400"/>
              <a:t>） 当</a:t>
            </a:r>
          </a:p>
        </p:txBody>
      </p:sp>
      <p:sp>
        <p:nvSpPr>
          <p:cNvPr id="241704" name="Text Box 40"/>
          <p:cNvSpPr txBox="1">
            <a:spLocks noChangeArrowheads="1"/>
          </p:cNvSpPr>
          <p:nvPr/>
        </p:nvSpPr>
        <p:spPr bwMode="auto">
          <a:xfrm>
            <a:off x="533400" y="5791200"/>
            <a:ext cx="6119813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P</a:t>
            </a:r>
            <a:r>
              <a:rPr kumimoji="1" lang="zh-CN" altLang="en-US" sz="2400"/>
              <a:t>点光振动的合矢量为零 。（暗纹）</a:t>
            </a:r>
          </a:p>
        </p:txBody>
      </p:sp>
      <p:pic>
        <p:nvPicPr>
          <p:cNvPr id="41" name="图片 40" descr="a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894262" y="76200"/>
            <a:ext cx="4249738" cy="1852612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1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1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1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8" grpId="0"/>
      <p:bldP spid="241670" grpId="0"/>
      <p:bldP spid="241684" grpId="0"/>
      <p:bldP spid="241685" grpId="0"/>
      <p:bldP spid="241700" grpId="0"/>
      <p:bldP spid="24170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405F-ED9E-4433-B7EA-B17DC5727468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13.7 </a:t>
            </a:r>
            <a:r>
              <a:rPr lang="zh-CN" altLang="en-US"/>
              <a:t>光栅衍射</a:t>
            </a:r>
          </a:p>
        </p:txBody>
      </p:sp>
      <p:sp>
        <p:nvSpPr>
          <p:cNvPr id="242691" name="Text Box 3"/>
          <p:cNvSpPr txBox="1">
            <a:spLocks noChangeArrowheads="1"/>
          </p:cNvSpPr>
          <p:nvPr/>
        </p:nvSpPr>
        <p:spPr bwMode="auto">
          <a:xfrm>
            <a:off x="533400" y="1295400"/>
            <a:ext cx="187325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（</a:t>
            </a:r>
            <a:r>
              <a:rPr kumimoji="1" lang="en-US" altLang="zh-CN" sz="2400"/>
              <a:t>4</a:t>
            </a:r>
            <a:r>
              <a:rPr kumimoji="1" lang="zh-CN" altLang="en-US" sz="2400"/>
              <a:t>）  当</a:t>
            </a:r>
          </a:p>
        </p:txBody>
      </p:sp>
      <p:graphicFrame>
        <p:nvGraphicFramePr>
          <p:cNvPr id="242692" name="Object 4"/>
          <p:cNvGraphicFramePr>
            <a:graphicFrameLocks noChangeAspect="1"/>
          </p:cNvGraphicFramePr>
          <p:nvPr/>
        </p:nvGraphicFramePr>
        <p:xfrm>
          <a:off x="2057400" y="1320800"/>
          <a:ext cx="1117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3411200" imgH="4267200" progId="">
                  <p:embed/>
                </p:oleObj>
              </mc:Choice>
              <mc:Fallback>
                <p:oleObj name="公式" r:id="rId2" imgW="13411200" imgH="4267200" progId="">
                  <p:embed/>
                  <p:pic>
                    <p:nvPicPr>
                      <p:cNvPr id="0" name="Picture 2" descr="image2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320800"/>
                        <a:ext cx="11176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693" name="Object 5"/>
          <p:cNvGraphicFramePr>
            <a:graphicFrameLocks noChangeAspect="1"/>
          </p:cNvGraphicFramePr>
          <p:nvPr/>
        </p:nvGraphicFramePr>
        <p:xfrm>
          <a:off x="3505200" y="1346200"/>
          <a:ext cx="13446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6154400" imgH="4876800" progId="">
                  <p:embed/>
                </p:oleObj>
              </mc:Choice>
              <mc:Fallback>
                <p:oleObj name="公式" r:id="rId4" imgW="16154400" imgH="4876800" progId="">
                  <p:embed/>
                  <p:pic>
                    <p:nvPicPr>
                      <p:cNvPr id="0" name="Picture 1" descr="image2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346200"/>
                        <a:ext cx="134461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694" name="Text Box 6"/>
          <p:cNvSpPr txBox="1">
            <a:spLocks noChangeArrowheads="1"/>
          </p:cNvSpPr>
          <p:nvPr/>
        </p:nvSpPr>
        <p:spPr bwMode="auto">
          <a:xfrm>
            <a:off x="5334000" y="1295400"/>
            <a:ext cx="273685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主极大（明纹）</a:t>
            </a:r>
          </a:p>
        </p:txBody>
      </p:sp>
      <p:sp>
        <p:nvSpPr>
          <p:cNvPr id="242695" name="Text Box 7"/>
          <p:cNvSpPr txBox="1">
            <a:spLocks noChangeArrowheads="1"/>
          </p:cNvSpPr>
          <p:nvPr/>
        </p:nvSpPr>
        <p:spPr bwMode="auto">
          <a:xfrm>
            <a:off x="533400" y="1752600"/>
            <a:ext cx="7561263" cy="100488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结论：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dirty="0"/>
              <a:t>对于</a:t>
            </a:r>
            <a:r>
              <a:rPr kumimoji="1" lang="en-US" altLang="zh-CN" sz="2400" dirty="0">
                <a:solidFill>
                  <a:srgbClr val="0000CC"/>
                </a:solidFill>
              </a:rPr>
              <a:t>6</a:t>
            </a:r>
            <a:r>
              <a:rPr kumimoji="1" lang="zh-CN" altLang="en-US" sz="2400" dirty="0">
                <a:solidFill>
                  <a:srgbClr val="0000CC"/>
                </a:solidFill>
              </a:rPr>
              <a:t>条</a:t>
            </a:r>
            <a:r>
              <a:rPr kumimoji="1" lang="zh-CN" altLang="en-US" sz="2400" dirty="0"/>
              <a:t>狭缝的光栅，两个主极大明纹之间存在</a:t>
            </a:r>
            <a:r>
              <a:rPr kumimoji="1" lang="en-US" altLang="zh-CN" sz="2400" dirty="0">
                <a:solidFill>
                  <a:srgbClr val="0000CC"/>
                </a:solidFill>
              </a:rPr>
              <a:t>5</a:t>
            </a:r>
            <a:r>
              <a:rPr kumimoji="1" lang="zh-CN" altLang="en-US" sz="2400" dirty="0">
                <a:solidFill>
                  <a:srgbClr val="0000CC"/>
                </a:solidFill>
              </a:rPr>
              <a:t>条</a:t>
            </a:r>
            <a:r>
              <a:rPr kumimoji="1" lang="zh-CN" altLang="en-US" sz="2400" dirty="0"/>
              <a:t>暗纹。 </a:t>
            </a:r>
          </a:p>
        </p:txBody>
      </p:sp>
      <p:sp>
        <p:nvSpPr>
          <p:cNvPr id="242696" name="Text Box 8"/>
          <p:cNvSpPr txBox="1">
            <a:spLocks noChangeArrowheads="1"/>
          </p:cNvSpPr>
          <p:nvPr/>
        </p:nvSpPr>
        <p:spPr bwMode="auto">
          <a:xfrm>
            <a:off x="533400" y="2895600"/>
            <a:ext cx="5256213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相邻两条暗纹之间是什么？ </a:t>
            </a:r>
          </a:p>
        </p:txBody>
      </p:sp>
      <p:sp>
        <p:nvSpPr>
          <p:cNvPr id="242697" name="Text Box 9"/>
          <p:cNvSpPr txBox="1">
            <a:spLocks noChangeArrowheads="1"/>
          </p:cNvSpPr>
          <p:nvPr/>
        </p:nvSpPr>
        <p:spPr bwMode="auto">
          <a:xfrm>
            <a:off x="5400675" y="2895600"/>
            <a:ext cx="2447925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次级明纹。 </a:t>
            </a:r>
          </a:p>
        </p:txBody>
      </p:sp>
      <p:grpSp>
        <p:nvGrpSpPr>
          <p:cNvPr id="2" name="Group 10"/>
          <p:cNvGrpSpPr/>
          <p:nvPr/>
        </p:nvGrpSpPr>
        <p:grpSpPr bwMode="auto">
          <a:xfrm>
            <a:off x="5867400" y="3429000"/>
            <a:ext cx="2952750" cy="1871663"/>
            <a:chOff x="3243" y="1752"/>
            <a:chExt cx="1860" cy="1179"/>
          </a:xfrm>
        </p:grpSpPr>
        <p:sp>
          <p:nvSpPr>
            <p:cNvPr id="242699" name="Rectangle 11"/>
            <p:cNvSpPr>
              <a:spLocks noChangeArrowheads="1"/>
            </p:cNvSpPr>
            <p:nvPr/>
          </p:nvSpPr>
          <p:spPr bwMode="auto">
            <a:xfrm>
              <a:off x="3243" y="1752"/>
              <a:ext cx="1860" cy="1179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12"/>
            <p:cNvGrpSpPr>
              <a:grpSpLocks noChangeAspect="1"/>
            </p:cNvGrpSpPr>
            <p:nvPr/>
          </p:nvGrpSpPr>
          <p:grpSpPr bwMode="auto">
            <a:xfrm>
              <a:off x="3424" y="1888"/>
              <a:ext cx="1469" cy="892"/>
              <a:chOff x="4860" y="4872"/>
              <a:chExt cx="5760" cy="2028"/>
            </a:xfrm>
          </p:grpSpPr>
          <p:sp>
            <p:nvSpPr>
              <p:cNvPr id="242701" name="Line 13"/>
              <p:cNvSpPr>
                <a:spLocks noChangeAspect="1" noChangeShapeType="1"/>
              </p:cNvSpPr>
              <p:nvPr/>
            </p:nvSpPr>
            <p:spPr bwMode="auto">
              <a:xfrm>
                <a:off x="4860" y="6900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" name="Group 14"/>
              <p:cNvGrpSpPr>
                <a:grpSpLocks noChangeAspect="1"/>
              </p:cNvGrpSpPr>
              <p:nvPr/>
            </p:nvGrpSpPr>
            <p:grpSpPr bwMode="auto">
              <a:xfrm>
                <a:off x="4860" y="4872"/>
                <a:ext cx="5760" cy="2028"/>
                <a:chOff x="4860" y="4872"/>
                <a:chExt cx="5760" cy="2028"/>
              </a:xfrm>
            </p:grpSpPr>
            <p:sp>
              <p:nvSpPr>
                <p:cNvPr id="242703" name="Freeform 15"/>
                <p:cNvSpPr>
                  <a:spLocks noChangeAspect="1"/>
                </p:cNvSpPr>
                <p:nvPr/>
              </p:nvSpPr>
              <p:spPr bwMode="auto">
                <a:xfrm>
                  <a:off x="4860" y="4872"/>
                  <a:ext cx="360" cy="2028"/>
                </a:xfrm>
                <a:custGeom>
                  <a:avLst/>
                  <a:gdLst/>
                  <a:ahLst/>
                  <a:cxnLst>
                    <a:cxn ang="0">
                      <a:pos x="0" y="2028"/>
                    </a:cxn>
                    <a:cxn ang="0">
                      <a:pos x="180" y="0"/>
                    </a:cxn>
                    <a:cxn ang="0">
                      <a:pos x="360" y="2028"/>
                    </a:cxn>
                  </a:cxnLst>
                  <a:rect l="0" t="0" r="r" b="b"/>
                  <a:pathLst>
                    <a:path w="360" h="2028">
                      <a:moveTo>
                        <a:pt x="0" y="2028"/>
                      </a:moveTo>
                      <a:cubicBezTo>
                        <a:pt x="60" y="1014"/>
                        <a:pt x="120" y="0"/>
                        <a:pt x="180" y="0"/>
                      </a:cubicBezTo>
                      <a:cubicBezTo>
                        <a:pt x="240" y="0"/>
                        <a:pt x="300" y="1014"/>
                        <a:pt x="360" y="2028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2704" name="Freeform 16"/>
                <p:cNvSpPr>
                  <a:spLocks noChangeAspect="1"/>
                </p:cNvSpPr>
                <p:nvPr/>
              </p:nvSpPr>
              <p:spPr bwMode="auto">
                <a:xfrm>
                  <a:off x="6660" y="4872"/>
                  <a:ext cx="360" cy="2028"/>
                </a:xfrm>
                <a:custGeom>
                  <a:avLst/>
                  <a:gdLst/>
                  <a:ahLst/>
                  <a:cxnLst>
                    <a:cxn ang="0">
                      <a:pos x="0" y="2028"/>
                    </a:cxn>
                    <a:cxn ang="0">
                      <a:pos x="180" y="0"/>
                    </a:cxn>
                    <a:cxn ang="0">
                      <a:pos x="360" y="2028"/>
                    </a:cxn>
                  </a:cxnLst>
                  <a:rect l="0" t="0" r="r" b="b"/>
                  <a:pathLst>
                    <a:path w="360" h="2028">
                      <a:moveTo>
                        <a:pt x="0" y="2028"/>
                      </a:moveTo>
                      <a:cubicBezTo>
                        <a:pt x="60" y="1014"/>
                        <a:pt x="120" y="0"/>
                        <a:pt x="180" y="0"/>
                      </a:cubicBezTo>
                      <a:cubicBezTo>
                        <a:pt x="240" y="0"/>
                        <a:pt x="300" y="1014"/>
                        <a:pt x="360" y="2028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2705" name="Freeform 17"/>
                <p:cNvSpPr>
                  <a:spLocks noChangeAspect="1"/>
                </p:cNvSpPr>
                <p:nvPr/>
              </p:nvSpPr>
              <p:spPr bwMode="auto">
                <a:xfrm>
                  <a:off x="8460" y="4872"/>
                  <a:ext cx="360" cy="2028"/>
                </a:xfrm>
                <a:custGeom>
                  <a:avLst/>
                  <a:gdLst/>
                  <a:ahLst/>
                  <a:cxnLst>
                    <a:cxn ang="0">
                      <a:pos x="0" y="2028"/>
                    </a:cxn>
                    <a:cxn ang="0">
                      <a:pos x="180" y="0"/>
                    </a:cxn>
                    <a:cxn ang="0">
                      <a:pos x="360" y="2028"/>
                    </a:cxn>
                  </a:cxnLst>
                  <a:rect l="0" t="0" r="r" b="b"/>
                  <a:pathLst>
                    <a:path w="360" h="2028">
                      <a:moveTo>
                        <a:pt x="0" y="2028"/>
                      </a:moveTo>
                      <a:cubicBezTo>
                        <a:pt x="60" y="1014"/>
                        <a:pt x="120" y="0"/>
                        <a:pt x="180" y="0"/>
                      </a:cubicBezTo>
                      <a:cubicBezTo>
                        <a:pt x="240" y="0"/>
                        <a:pt x="300" y="1014"/>
                        <a:pt x="360" y="2028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5" name="Group 18"/>
                <p:cNvGrpSpPr>
                  <a:grpSpLocks noChangeAspect="1"/>
                </p:cNvGrpSpPr>
                <p:nvPr/>
              </p:nvGrpSpPr>
              <p:grpSpPr bwMode="auto">
                <a:xfrm>
                  <a:off x="5220" y="6588"/>
                  <a:ext cx="5040" cy="312"/>
                  <a:chOff x="5220" y="6432"/>
                  <a:chExt cx="5040" cy="468"/>
                </a:xfrm>
              </p:grpSpPr>
              <p:grpSp>
                <p:nvGrpSpPr>
                  <p:cNvPr id="6" name="Group 19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5220" y="6432"/>
                    <a:ext cx="1440" cy="468"/>
                    <a:chOff x="5220" y="6432"/>
                    <a:chExt cx="1440" cy="468"/>
                  </a:xfrm>
                </p:grpSpPr>
                <p:sp>
                  <p:nvSpPr>
                    <p:cNvPr id="242708" name="Freeform 20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5220" y="6432"/>
                      <a:ext cx="360" cy="46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468"/>
                        </a:cxn>
                        <a:cxn ang="0">
                          <a:pos x="180" y="0"/>
                        </a:cxn>
                        <a:cxn ang="0">
                          <a:pos x="360" y="468"/>
                        </a:cxn>
                      </a:cxnLst>
                      <a:rect l="0" t="0" r="r" b="b"/>
                      <a:pathLst>
                        <a:path w="360" h="468">
                          <a:moveTo>
                            <a:pt x="0" y="468"/>
                          </a:moveTo>
                          <a:cubicBezTo>
                            <a:pt x="60" y="234"/>
                            <a:pt x="120" y="0"/>
                            <a:pt x="180" y="0"/>
                          </a:cubicBezTo>
                          <a:cubicBezTo>
                            <a:pt x="240" y="0"/>
                            <a:pt x="300" y="234"/>
                            <a:pt x="360" y="468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42709" name="Freeform 21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5580" y="6588"/>
                      <a:ext cx="360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12"/>
                        </a:cxn>
                        <a:cxn ang="0">
                          <a:pos x="180" y="0"/>
                        </a:cxn>
                        <a:cxn ang="0">
                          <a:pos x="360" y="312"/>
                        </a:cxn>
                      </a:cxnLst>
                      <a:rect l="0" t="0" r="r" b="b"/>
                      <a:pathLst>
                        <a:path w="360" h="312">
                          <a:moveTo>
                            <a:pt x="0" y="312"/>
                          </a:moveTo>
                          <a:cubicBezTo>
                            <a:pt x="60" y="156"/>
                            <a:pt x="120" y="0"/>
                            <a:pt x="180" y="0"/>
                          </a:cubicBezTo>
                          <a:cubicBezTo>
                            <a:pt x="240" y="0"/>
                            <a:pt x="300" y="156"/>
                            <a:pt x="360" y="312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42710" name="Freeform 22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5940" y="6588"/>
                      <a:ext cx="360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12"/>
                        </a:cxn>
                        <a:cxn ang="0">
                          <a:pos x="180" y="0"/>
                        </a:cxn>
                        <a:cxn ang="0">
                          <a:pos x="360" y="312"/>
                        </a:cxn>
                      </a:cxnLst>
                      <a:rect l="0" t="0" r="r" b="b"/>
                      <a:pathLst>
                        <a:path w="360" h="312">
                          <a:moveTo>
                            <a:pt x="0" y="312"/>
                          </a:moveTo>
                          <a:cubicBezTo>
                            <a:pt x="60" y="156"/>
                            <a:pt x="120" y="0"/>
                            <a:pt x="180" y="0"/>
                          </a:cubicBezTo>
                          <a:cubicBezTo>
                            <a:pt x="240" y="0"/>
                            <a:pt x="300" y="156"/>
                            <a:pt x="360" y="312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42711" name="Freeform 23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6300" y="6432"/>
                      <a:ext cx="360" cy="46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468"/>
                        </a:cxn>
                        <a:cxn ang="0">
                          <a:pos x="180" y="0"/>
                        </a:cxn>
                        <a:cxn ang="0">
                          <a:pos x="360" y="468"/>
                        </a:cxn>
                      </a:cxnLst>
                      <a:rect l="0" t="0" r="r" b="b"/>
                      <a:pathLst>
                        <a:path w="360" h="468">
                          <a:moveTo>
                            <a:pt x="0" y="468"/>
                          </a:moveTo>
                          <a:cubicBezTo>
                            <a:pt x="60" y="234"/>
                            <a:pt x="120" y="0"/>
                            <a:pt x="180" y="0"/>
                          </a:cubicBezTo>
                          <a:cubicBezTo>
                            <a:pt x="240" y="0"/>
                            <a:pt x="300" y="234"/>
                            <a:pt x="360" y="468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7" name="Group 24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7020" y="6432"/>
                    <a:ext cx="1440" cy="468"/>
                    <a:chOff x="5220" y="6432"/>
                    <a:chExt cx="1440" cy="468"/>
                  </a:xfrm>
                </p:grpSpPr>
                <p:sp>
                  <p:nvSpPr>
                    <p:cNvPr id="242713" name="Freeform 25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5220" y="6432"/>
                      <a:ext cx="360" cy="46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468"/>
                        </a:cxn>
                        <a:cxn ang="0">
                          <a:pos x="180" y="0"/>
                        </a:cxn>
                        <a:cxn ang="0">
                          <a:pos x="360" y="468"/>
                        </a:cxn>
                      </a:cxnLst>
                      <a:rect l="0" t="0" r="r" b="b"/>
                      <a:pathLst>
                        <a:path w="360" h="468">
                          <a:moveTo>
                            <a:pt x="0" y="468"/>
                          </a:moveTo>
                          <a:cubicBezTo>
                            <a:pt x="60" y="234"/>
                            <a:pt x="120" y="0"/>
                            <a:pt x="180" y="0"/>
                          </a:cubicBezTo>
                          <a:cubicBezTo>
                            <a:pt x="240" y="0"/>
                            <a:pt x="300" y="234"/>
                            <a:pt x="360" y="468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42714" name="Freeform 26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5580" y="6588"/>
                      <a:ext cx="360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12"/>
                        </a:cxn>
                        <a:cxn ang="0">
                          <a:pos x="180" y="0"/>
                        </a:cxn>
                        <a:cxn ang="0">
                          <a:pos x="360" y="312"/>
                        </a:cxn>
                      </a:cxnLst>
                      <a:rect l="0" t="0" r="r" b="b"/>
                      <a:pathLst>
                        <a:path w="360" h="312">
                          <a:moveTo>
                            <a:pt x="0" y="312"/>
                          </a:moveTo>
                          <a:cubicBezTo>
                            <a:pt x="60" y="156"/>
                            <a:pt x="120" y="0"/>
                            <a:pt x="180" y="0"/>
                          </a:cubicBezTo>
                          <a:cubicBezTo>
                            <a:pt x="240" y="0"/>
                            <a:pt x="300" y="156"/>
                            <a:pt x="360" y="312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42715" name="Freeform 27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5940" y="6588"/>
                      <a:ext cx="360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12"/>
                        </a:cxn>
                        <a:cxn ang="0">
                          <a:pos x="180" y="0"/>
                        </a:cxn>
                        <a:cxn ang="0">
                          <a:pos x="360" y="312"/>
                        </a:cxn>
                      </a:cxnLst>
                      <a:rect l="0" t="0" r="r" b="b"/>
                      <a:pathLst>
                        <a:path w="360" h="312">
                          <a:moveTo>
                            <a:pt x="0" y="312"/>
                          </a:moveTo>
                          <a:cubicBezTo>
                            <a:pt x="60" y="156"/>
                            <a:pt x="120" y="0"/>
                            <a:pt x="180" y="0"/>
                          </a:cubicBezTo>
                          <a:cubicBezTo>
                            <a:pt x="240" y="0"/>
                            <a:pt x="300" y="156"/>
                            <a:pt x="360" y="312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42716" name="Freeform 28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6300" y="6432"/>
                      <a:ext cx="360" cy="46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468"/>
                        </a:cxn>
                        <a:cxn ang="0">
                          <a:pos x="180" y="0"/>
                        </a:cxn>
                        <a:cxn ang="0">
                          <a:pos x="360" y="468"/>
                        </a:cxn>
                      </a:cxnLst>
                      <a:rect l="0" t="0" r="r" b="b"/>
                      <a:pathLst>
                        <a:path w="360" h="468">
                          <a:moveTo>
                            <a:pt x="0" y="468"/>
                          </a:moveTo>
                          <a:cubicBezTo>
                            <a:pt x="60" y="234"/>
                            <a:pt x="120" y="0"/>
                            <a:pt x="180" y="0"/>
                          </a:cubicBezTo>
                          <a:cubicBezTo>
                            <a:pt x="240" y="0"/>
                            <a:pt x="300" y="234"/>
                            <a:pt x="360" y="468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8" name="Group 29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8820" y="6432"/>
                    <a:ext cx="1440" cy="468"/>
                    <a:chOff x="5220" y="6432"/>
                    <a:chExt cx="1440" cy="468"/>
                  </a:xfrm>
                </p:grpSpPr>
                <p:sp>
                  <p:nvSpPr>
                    <p:cNvPr id="242718" name="Freeform 30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5220" y="6432"/>
                      <a:ext cx="360" cy="46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468"/>
                        </a:cxn>
                        <a:cxn ang="0">
                          <a:pos x="180" y="0"/>
                        </a:cxn>
                        <a:cxn ang="0">
                          <a:pos x="360" y="468"/>
                        </a:cxn>
                      </a:cxnLst>
                      <a:rect l="0" t="0" r="r" b="b"/>
                      <a:pathLst>
                        <a:path w="360" h="468">
                          <a:moveTo>
                            <a:pt x="0" y="468"/>
                          </a:moveTo>
                          <a:cubicBezTo>
                            <a:pt x="60" y="234"/>
                            <a:pt x="120" y="0"/>
                            <a:pt x="180" y="0"/>
                          </a:cubicBezTo>
                          <a:cubicBezTo>
                            <a:pt x="240" y="0"/>
                            <a:pt x="300" y="234"/>
                            <a:pt x="360" y="468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42719" name="Freeform 31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5580" y="6588"/>
                      <a:ext cx="360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12"/>
                        </a:cxn>
                        <a:cxn ang="0">
                          <a:pos x="180" y="0"/>
                        </a:cxn>
                        <a:cxn ang="0">
                          <a:pos x="360" y="312"/>
                        </a:cxn>
                      </a:cxnLst>
                      <a:rect l="0" t="0" r="r" b="b"/>
                      <a:pathLst>
                        <a:path w="360" h="312">
                          <a:moveTo>
                            <a:pt x="0" y="312"/>
                          </a:moveTo>
                          <a:cubicBezTo>
                            <a:pt x="60" y="156"/>
                            <a:pt x="120" y="0"/>
                            <a:pt x="180" y="0"/>
                          </a:cubicBezTo>
                          <a:cubicBezTo>
                            <a:pt x="240" y="0"/>
                            <a:pt x="300" y="156"/>
                            <a:pt x="360" y="312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42720" name="Freeform 32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5940" y="6588"/>
                      <a:ext cx="360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12"/>
                        </a:cxn>
                        <a:cxn ang="0">
                          <a:pos x="180" y="0"/>
                        </a:cxn>
                        <a:cxn ang="0">
                          <a:pos x="360" y="312"/>
                        </a:cxn>
                      </a:cxnLst>
                      <a:rect l="0" t="0" r="r" b="b"/>
                      <a:pathLst>
                        <a:path w="360" h="312">
                          <a:moveTo>
                            <a:pt x="0" y="312"/>
                          </a:moveTo>
                          <a:cubicBezTo>
                            <a:pt x="60" y="156"/>
                            <a:pt x="120" y="0"/>
                            <a:pt x="180" y="0"/>
                          </a:cubicBezTo>
                          <a:cubicBezTo>
                            <a:pt x="240" y="0"/>
                            <a:pt x="300" y="156"/>
                            <a:pt x="360" y="312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42721" name="Freeform 33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6300" y="6432"/>
                      <a:ext cx="360" cy="46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468"/>
                        </a:cxn>
                        <a:cxn ang="0">
                          <a:pos x="180" y="0"/>
                        </a:cxn>
                        <a:cxn ang="0">
                          <a:pos x="360" y="468"/>
                        </a:cxn>
                      </a:cxnLst>
                      <a:rect l="0" t="0" r="r" b="b"/>
                      <a:pathLst>
                        <a:path w="360" h="468">
                          <a:moveTo>
                            <a:pt x="0" y="468"/>
                          </a:moveTo>
                          <a:cubicBezTo>
                            <a:pt x="60" y="234"/>
                            <a:pt x="120" y="0"/>
                            <a:pt x="180" y="0"/>
                          </a:cubicBezTo>
                          <a:cubicBezTo>
                            <a:pt x="240" y="0"/>
                            <a:pt x="300" y="234"/>
                            <a:pt x="360" y="468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242722" name="Freeform 34"/>
                <p:cNvSpPr>
                  <a:spLocks noChangeAspect="1"/>
                </p:cNvSpPr>
                <p:nvPr/>
              </p:nvSpPr>
              <p:spPr bwMode="auto">
                <a:xfrm>
                  <a:off x="10260" y="4872"/>
                  <a:ext cx="360" cy="2028"/>
                </a:xfrm>
                <a:custGeom>
                  <a:avLst/>
                  <a:gdLst/>
                  <a:ahLst/>
                  <a:cxnLst>
                    <a:cxn ang="0">
                      <a:pos x="0" y="2028"/>
                    </a:cxn>
                    <a:cxn ang="0">
                      <a:pos x="180" y="0"/>
                    </a:cxn>
                    <a:cxn ang="0">
                      <a:pos x="360" y="2028"/>
                    </a:cxn>
                  </a:cxnLst>
                  <a:rect l="0" t="0" r="r" b="b"/>
                  <a:pathLst>
                    <a:path w="360" h="2028">
                      <a:moveTo>
                        <a:pt x="0" y="2028"/>
                      </a:moveTo>
                      <a:cubicBezTo>
                        <a:pt x="60" y="1014"/>
                        <a:pt x="120" y="0"/>
                        <a:pt x="180" y="0"/>
                      </a:cubicBezTo>
                      <a:cubicBezTo>
                        <a:pt x="240" y="0"/>
                        <a:pt x="300" y="1014"/>
                        <a:pt x="360" y="2028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42723" name="Text Box 35"/>
          <p:cNvSpPr txBox="1">
            <a:spLocks noChangeArrowheads="1"/>
          </p:cNvSpPr>
          <p:nvPr/>
        </p:nvSpPr>
        <p:spPr bwMode="auto">
          <a:xfrm>
            <a:off x="533400" y="3810000"/>
            <a:ext cx="1800225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推广：</a:t>
            </a:r>
          </a:p>
        </p:txBody>
      </p:sp>
      <p:sp>
        <p:nvSpPr>
          <p:cNvPr id="242724" name="Text Box 36"/>
          <p:cNvSpPr txBox="1">
            <a:spLocks noChangeArrowheads="1"/>
          </p:cNvSpPr>
          <p:nvPr/>
        </p:nvSpPr>
        <p:spPr bwMode="auto">
          <a:xfrm>
            <a:off x="538163" y="4419600"/>
            <a:ext cx="2808287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光栅有</a:t>
            </a:r>
            <a:r>
              <a:rPr kumimoji="1" lang="en-US" altLang="zh-CN" sz="2400" dirty="0">
                <a:solidFill>
                  <a:srgbClr val="0000CC"/>
                </a:solidFill>
              </a:rPr>
              <a:t>N</a:t>
            </a:r>
            <a:r>
              <a:rPr kumimoji="1" lang="zh-CN" altLang="en-US" sz="2400" dirty="0">
                <a:solidFill>
                  <a:srgbClr val="0000CC"/>
                </a:solidFill>
              </a:rPr>
              <a:t>条</a:t>
            </a:r>
            <a:r>
              <a:rPr kumimoji="1" lang="zh-CN" altLang="en-US" sz="2400" dirty="0"/>
              <a:t>狭缝 </a:t>
            </a:r>
          </a:p>
        </p:txBody>
      </p:sp>
      <p:sp>
        <p:nvSpPr>
          <p:cNvPr id="242725" name="Text Box 37"/>
          <p:cNvSpPr txBox="1">
            <a:spLocks noChangeArrowheads="1"/>
          </p:cNvSpPr>
          <p:nvPr/>
        </p:nvSpPr>
        <p:spPr bwMode="auto">
          <a:xfrm>
            <a:off x="533400" y="5029200"/>
            <a:ext cx="7704138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相邻两主极大明纹之间有</a:t>
            </a:r>
            <a:r>
              <a:rPr kumimoji="1" lang="en-US" altLang="zh-CN" sz="2400">
                <a:solidFill>
                  <a:srgbClr val="0000CC"/>
                </a:solidFill>
              </a:rPr>
              <a:t>N-1</a:t>
            </a:r>
            <a:r>
              <a:rPr kumimoji="1" lang="zh-CN" altLang="en-US" sz="2400">
                <a:solidFill>
                  <a:srgbClr val="0000CC"/>
                </a:solidFill>
              </a:rPr>
              <a:t>条暗纹</a:t>
            </a:r>
            <a:r>
              <a:rPr kumimoji="1" lang="zh-CN" altLang="en-US" sz="2400"/>
              <a:t>。 </a:t>
            </a:r>
          </a:p>
        </p:txBody>
      </p:sp>
      <p:sp>
        <p:nvSpPr>
          <p:cNvPr id="242726" name="Text Box 38"/>
          <p:cNvSpPr txBox="1">
            <a:spLocks noChangeArrowheads="1"/>
          </p:cNvSpPr>
          <p:nvPr/>
        </p:nvSpPr>
        <p:spPr bwMode="auto">
          <a:xfrm>
            <a:off x="533400" y="5715000"/>
            <a:ext cx="74168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相邻两主极大明纹之间有</a:t>
            </a:r>
            <a:r>
              <a:rPr kumimoji="1" lang="en-US" altLang="zh-CN" sz="2400">
                <a:solidFill>
                  <a:srgbClr val="FF3300"/>
                </a:solidFill>
              </a:rPr>
              <a:t>N-2</a:t>
            </a:r>
            <a:r>
              <a:rPr kumimoji="1" lang="zh-CN" altLang="en-US" sz="2400">
                <a:solidFill>
                  <a:srgbClr val="FF3300"/>
                </a:solidFill>
              </a:rPr>
              <a:t>条次级明纹</a:t>
            </a:r>
            <a:r>
              <a:rPr kumimoji="1" lang="zh-CN" altLang="en-US" sz="2400"/>
              <a:t> 。</a:t>
            </a:r>
          </a:p>
        </p:txBody>
      </p:sp>
      <p:sp>
        <p:nvSpPr>
          <p:cNvPr id="40" name="矩形 39"/>
          <p:cNvSpPr/>
          <p:nvPr/>
        </p:nvSpPr>
        <p:spPr>
          <a:xfrm>
            <a:off x="6705600" y="5271247"/>
            <a:ext cx="1595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4</a:t>
            </a:r>
            <a:r>
              <a:rPr lang="zh-CN" altLang="en-US" sz="2000" dirty="0"/>
              <a:t>条次级明纹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2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2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2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2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42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42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1" grpId="0"/>
      <p:bldP spid="242694" grpId="0"/>
      <p:bldP spid="242695" grpId="0"/>
      <p:bldP spid="242696" grpId="0"/>
      <p:bldP spid="242697" grpId="0"/>
      <p:bldP spid="242723" grpId="0"/>
      <p:bldP spid="242724" grpId="0"/>
      <p:bldP spid="242725" grpId="0"/>
      <p:bldP spid="242726" grpId="0"/>
      <p:bldP spid="4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F06E8-0501-4D4C-9155-0FE79DBC8A82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13.7 </a:t>
            </a:r>
            <a:r>
              <a:rPr lang="zh-CN" altLang="en-US"/>
              <a:t>光栅衍射</a:t>
            </a:r>
          </a:p>
        </p:txBody>
      </p:sp>
      <p:grpSp>
        <p:nvGrpSpPr>
          <p:cNvPr id="2" name="Group 3"/>
          <p:cNvGrpSpPr/>
          <p:nvPr/>
        </p:nvGrpSpPr>
        <p:grpSpPr bwMode="auto">
          <a:xfrm>
            <a:off x="152400" y="1524000"/>
            <a:ext cx="8786813" cy="2265362"/>
            <a:chOff x="99" y="981"/>
            <a:chExt cx="5535" cy="1427"/>
          </a:xfrm>
        </p:grpSpPr>
        <p:sp>
          <p:nvSpPr>
            <p:cNvPr id="244740" name="Freeform 4"/>
            <p:cNvSpPr>
              <a:spLocks noChangeAspect="1"/>
            </p:cNvSpPr>
            <p:nvPr/>
          </p:nvSpPr>
          <p:spPr bwMode="auto">
            <a:xfrm>
              <a:off x="2848" y="982"/>
              <a:ext cx="87" cy="1117"/>
            </a:xfrm>
            <a:custGeom>
              <a:avLst/>
              <a:gdLst/>
              <a:ahLst/>
              <a:cxnLst>
                <a:cxn ang="0">
                  <a:pos x="0" y="2028"/>
                </a:cxn>
                <a:cxn ang="0">
                  <a:pos x="180" y="0"/>
                </a:cxn>
                <a:cxn ang="0">
                  <a:pos x="360" y="2028"/>
                </a:cxn>
              </a:cxnLst>
              <a:rect l="0" t="0" r="r" b="b"/>
              <a:pathLst>
                <a:path w="360" h="2028">
                  <a:moveTo>
                    <a:pt x="0" y="2028"/>
                  </a:moveTo>
                  <a:cubicBezTo>
                    <a:pt x="60" y="1014"/>
                    <a:pt x="120" y="0"/>
                    <a:pt x="180" y="0"/>
                  </a:cubicBezTo>
                  <a:cubicBezTo>
                    <a:pt x="240" y="0"/>
                    <a:pt x="300" y="1014"/>
                    <a:pt x="360" y="2028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5"/>
            <p:cNvGrpSpPr>
              <a:grpSpLocks noChangeAspect="1"/>
            </p:cNvGrpSpPr>
            <p:nvPr/>
          </p:nvGrpSpPr>
          <p:grpSpPr bwMode="auto">
            <a:xfrm>
              <a:off x="2952" y="2036"/>
              <a:ext cx="349" cy="66"/>
              <a:chOff x="5220" y="6432"/>
              <a:chExt cx="1440" cy="468"/>
            </a:xfrm>
          </p:grpSpPr>
          <p:sp>
            <p:nvSpPr>
              <p:cNvPr id="244742" name="Freeform 6"/>
              <p:cNvSpPr>
                <a:spLocks noChangeAspect="1"/>
              </p:cNvSpPr>
              <p:nvPr/>
            </p:nvSpPr>
            <p:spPr bwMode="auto">
              <a:xfrm>
                <a:off x="5220" y="6432"/>
                <a:ext cx="360" cy="468"/>
              </a:xfrm>
              <a:custGeom>
                <a:avLst/>
                <a:gdLst/>
                <a:ahLst/>
                <a:cxnLst>
                  <a:cxn ang="0">
                    <a:pos x="0" y="468"/>
                  </a:cxn>
                  <a:cxn ang="0">
                    <a:pos x="180" y="0"/>
                  </a:cxn>
                  <a:cxn ang="0">
                    <a:pos x="360" y="468"/>
                  </a:cxn>
                </a:cxnLst>
                <a:rect l="0" t="0" r="r" b="b"/>
                <a:pathLst>
                  <a:path w="360" h="468">
                    <a:moveTo>
                      <a:pt x="0" y="468"/>
                    </a:moveTo>
                    <a:cubicBezTo>
                      <a:pt x="60" y="234"/>
                      <a:pt x="120" y="0"/>
                      <a:pt x="180" y="0"/>
                    </a:cubicBezTo>
                    <a:cubicBezTo>
                      <a:pt x="240" y="0"/>
                      <a:pt x="300" y="234"/>
                      <a:pt x="360" y="468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4743" name="Freeform 7"/>
              <p:cNvSpPr>
                <a:spLocks noChangeAspect="1"/>
              </p:cNvSpPr>
              <p:nvPr/>
            </p:nvSpPr>
            <p:spPr bwMode="auto">
              <a:xfrm>
                <a:off x="5580" y="6588"/>
                <a:ext cx="360" cy="312"/>
              </a:xfrm>
              <a:custGeom>
                <a:avLst/>
                <a:gdLst/>
                <a:ahLst/>
                <a:cxnLst>
                  <a:cxn ang="0">
                    <a:pos x="0" y="312"/>
                  </a:cxn>
                  <a:cxn ang="0">
                    <a:pos x="180" y="0"/>
                  </a:cxn>
                  <a:cxn ang="0">
                    <a:pos x="360" y="312"/>
                  </a:cxn>
                </a:cxnLst>
                <a:rect l="0" t="0" r="r" b="b"/>
                <a:pathLst>
                  <a:path w="360" h="312">
                    <a:moveTo>
                      <a:pt x="0" y="312"/>
                    </a:moveTo>
                    <a:cubicBezTo>
                      <a:pt x="60" y="156"/>
                      <a:pt x="120" y="0"/>
                      <a:pt x="180" y="0"/>
                    </a:cubicBezTo>
                    <a:cubicBezTo>
                      <a:pt x="240" y="0"/>
                      <a:pt x="300" y="156"/>
                      <a:pt x="360" y="312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4744" name="Freeform 8"/>
              <p:cNvSpPr>
                <a:spLocks noChangeAspect="1"/>
              </p:cNvSpPr>
              <p:nvPr/>
            </p:nvSpPr>
            <p:spPr bwMode="auto">
              <a:xfrm>
                <a:off x="5940" y="6588"/>
                <a:ext cx="360" cy="312"/>
              </a:xfrm>
              <a:custGeom>
                <a:avLst/>
                <a:gdLst/>
                <a:ahLst/>
                <a:cxnLst>
                  <a:cxn ang="0">
                    <a:pos x="0" y="312"/>
                  </a:cxn>
                  <a:cxn ang="0">
                    <a:pos x="180" y="0"/>
                  </a:cxn>
                  <a:cxn ang="0">
                    <a:pos x="360" y="312"/>
                  </a:cxn>
                </a:cxnLst>
                <a:rect l="0" t="0" r="r" b="b"/>
                <a:pathLst>
                  <a:path w="360" h="312">
                    <a:moveTo>
                      <a:pt x="0" y="312"/>
                    </a:moveTo>
                    <a:cubicBezTo>
                      <a:pt x="60" y="156"/>
                      <a:pt x="120" y="0"/>
                      <a:pt x="180" y="0"/>
                    </a:cubicBezTo>
                    <a:cubicBezTo>
                      <a:pt x="240" y="0"/>
                      <a:pt x="300" y="156"/>
                      <a:pt x="360" y="312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4745" name="Freeform 9"/>
              <p:cNvSpPr>
                <a:spLocks noChangeAspect="1"/>
              </p:cNvSpPr>
              <p:nvPr/>
            </p:nvSpPr>
            <p:spPr bwMode="auto">
              <a:xfrm>
                <a:off x="6300" y="6432"/>
                <a:ext cx="360" cy="468"/>
              </a:xfrm>
              <a:custGeom>
                <a:avLst/>
                <a:gdLst/>
                <a:ahLst/>
                <a:cxnLst>
                  <a:cxn ang="0">
                    <a:pos x="0" y="468"/>
                  </a:cxn>
                  <a:cxn ang="0">
                    <a:pos x="180" y="0"/>
                  </a:cxn>
                  <a:cxn ang="0">
                    <a:pos x="360" y="468"/>
                  </a:cxn>
                </a:cxnLst>
                <a:rect l="0" t="0" r="r" b="b"/>
                <a:pathLst>
                  <a:path w="360" h="468">
                    <a:moveTo>
                      <a:pt x="0" y="468"/>
                    </a:moveTo>
                    <a:cubicBezTo>
                      <a:pt x="60" y="234"/>
                      <a:pt x="120" y="0"/>
                      <a:pt x="180" y="0"/>
                    </a:cubicBezTo>
                    <a:cubicBezTo>
                      <a:pt x="240" y="0"/>
                      <a:pt x="300" y="234"/>
                      <a:pt x="360" y="468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" name="Group 10"/>
            <p:cNvGrpSpPr/>
            <p:nvPr/>
          </p:nvGrpSpPr>
          <p:grpSpPr bwMode="auto">
            <a:xfrm>
              <a:off x="3307" y="990"/>
              <a:ext cx="2300" cy="1126"/>
              <a:chOff x="3316" y="826"/>
              <a:chExt cx="2300" cy="1126"/>
            </a:xfrm>
          </p:grpSpPr>
          <p:grpSp>
            <p:nvGrpSpPr>
              <p:cNvPr id="5" name="Group 11"/>
              <p:cNvGrpSpPr>
                <a:grpSpLocks noChangeAspect="1"/>
              </p:cNvGrpSpPr>
              <p:nvPr/>
            </p:nvGrpSpPr>
            <p:grpSpPr bwMode="auto">
              <a:xfrm>
                <a:off x="3403" y="1877"/>
                <a:ext cx="349" cy="66"/>
                <a:chOff x="5220" y="6432"/>
                <a:chExt cx="1440" cy="468"/>
              </a:xfrm>
            </p:grpSpPr>
            <p:sp>
              <p:nvSpPr>
                <p:cNvPr id="244748" name="Freeform 12"/>
                <p:cNvSpPr>
                  <a:spLocks noChangeAspect="1"/>
                </p:cNvSpPr>
                <p:nvPr/>
              </p:nvSpPr>
              <p:spPr bwMode="auto">
                <a:xfrm>
                  <a:off x="5220" y="6432"/>
                  <a:ext cx="360" cy="468"/>
                </a:xfrm>
                <a:custGeom>
                  <a:avLst/>
                  <a:gdLst/>
                  <a:ahLst/>
                  <a:cxnLst>
                    <a:cxn ang="0">
                      <a:pos x="0" y="468"/>
                    </a:cxn>
                    <a:cxn ang="0">
                      <a:pos x="180" y="0"/>
                    </a:cxn>
                    <a:cxn ang="0">
                      <a:pos x="360" y="468"/>
                    </a:cxn>
                  </a:cxnLst>
                  <a:rect l="0" t="0" r="r" b="b"/>
                  <a:pathLst>
                    <a:path w="360" h="468">
                      <a:moveTo>
                        <a:pt x="0" y="468"/>
                      </a:moveTo>
                      <a:cubicBezTo>
                        <a:pt x="60" y="234"/>
                        <a:pt x="120" y="0"/>
                        <a:pt x="180" y="0"/>
                      </a:cubicBezTo>
                      <a:cubicBezTo>
                        <a:pt x="240" y="0"/>
                        <a:pt x="300" y="234"/>
                        <a:pt x="360" y="468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4749" name="Freeform 13"/>
                <p:cNvSpPr>
                  <a:spLocks noChangeAspect="1"/>
                </p:cNvSpPr>
                <p:nvPr/>
              </p:nvSpPr>
              <p:spPr bwMode="auto">
                <a:xfrm>
                  <a:off x="5580" y="6588"/>
                  <a:ext cx="360" cy="312"/>
                </a:xfrm>
                <a:custGeom>
                  <a:avLst/>
                  <a:gdLst/>
                  <a:ahLst/>
                  <a:cxnLst>
                    <a:cxn ang="0">
                      <a:pos x="0" y="312"/>
                    </a:cxn>
                    <a:cxn ang="0">
                      <a:pos x="180" y="0"/>
                    </a:cxn>
                    <a:cxn ang="0">
                      <a:pos x="360" y="312"/>
                    </a:cxn>
                  </a:cxnLst>
                  <a:rect l="0" t="0" r="r" b="b"/>
                  <a:pathLst>
                    <a:path w="360" h="312">
                      <a:moveTo>
                        <a:pt x="0" y="312"/>
                      </a:moveTo>
                      <a:cubicBezTo>
                        <a:pt x="60" y="156"/>
                        <a:pt x="120" y="0"/>
                        <a:pt x="180" y="0"/>
                      </a:cubicBezTo>
                      <a:cubicBezTo>
                        <a:pt x="240" y="0"/>
                        <a:pt x="300" y="156"/>
                        <a:pt x="360" y="312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4750" name="Freeform 14"/>
                <p:cNvSpPr>
                  <a:spLocks noChangeAspect="1"/>
                </p:cNvSpPr>
                <p:nvPr/>
              </p:nvSpPr>
              <p:spPr bwMode="auto">
                <a:xfrm>
                  <a:off x="5940" y="6588"/>
                  <a:ext cx="360" cy="312"/>
                </a:xfrm>
                <a:custGeom>
                  <a:avLst/>
                  <a:gdLst/>
                  <a:ahLst/>
                  <a:cxnLst>
                    <a:cxn ang="0">
                      <a:pos x="0" y="312"/>
                    </a:cxn>
                    <a:cxn ang="0">
                      <a:pos x="180" y="0"/>
                    </a:cxn>
                    <a:cxn ang="0">
                      <a:pos x="360" y="312"/>
                    </a:cxn>
                  </a:cxnLst>
                  <a:rect l="0" t="0" r="r" b="b"/>
                  <a:pathLst>
                    <a:path w="360" h="312">
                      <a:moveTo>
                        <a:pt x="0" y="312"/>
                      </a:moveTo>
                      <a:cubicBezTo>
                        <a:pt x="60" y="156"/>
                        <a:pt x="120" y="0"/>
                        <a:pt x="180" y="0"/>
                      </a:cubicBezTo>
                      <a:cubicBezTo>
                        <a:pt x="240" y="0"/>
                        <a:pt x="300" y="156"/>
                        <a:pt x="360" y="312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4751" name="Freeform 15"/>
                <p:cNvSpPr>
                  <a:spLocks noChangeAspect="1"/>
                </p:cNvSpPr>
                <p:nvPr/>
              </p:nvSpPr>
              <p:spPr bwMode="auto">
                <a:xfrm>
                  <a:off x="6300" y="6432"/>
                  <a:ext cx="360" cy="468"/>
                </a:xfrm>
                <a:custGeom>
                  <a:avLst/>
                  <a:gdLst/>
                  <a:ahLst/>
                  <a:cxnLst>
                    <a:cxn ang="0">
                      <a:pos x="0" y="468"/>
                    </a:cxn>
                    <a:cxn ang="0">
                      <a:pos x="180" y="0"/>
                    </a:cxn>
                    <a:cxn ang="0">
                      <a:pos x="360" y="468"/>
                    </a:cxn>
                  </a:cxnLst>
                  <a:rect l="0" t="0" r="r" b="b"/>
                  <a:pathLst>
                    <a:path w="360" h="468">
                      <a:moveTo>
                        <a:pt x="0" y="468"/>
                      </a:moveTo>
                      <a:cubicBezTo>
                        <a:pt x="60" y="234"/>
                        <a:pt x="120" y="0"/>
                        <a:pt x="180" y="0"/>
                      </a:cubicBezTo>
                      <a:cubicBezTo>
                        <a:pt x="240" y="0"/>
                        <a:pt x="300" y="234"/>
                        <a:pt x="360" y="468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44752" name="Freeform 16"/>
              <p:cNvSpPr>
                <a:spLocks noChangeAspect="1"/>
              </p:cNvSpPr>
              <p:nvPr/>
            </p:nvSpPr>
            <p:spPr bwMode="auto">
              <a:xfrm>
                <a:off x="3316" y="826"/>
                <a:ext cx="87" cy="1117"/>
              </a:xfrm>
              <a:custGeom>
                <a:avLst/>
                <a:gdLst/>
                <a:ahLst/>
                <a:cxnLst>
                  <a:cxn ang="0">
                    <a:pos x="0" y="2028"/>
                  </a:cxn>
                  <a:cxn ang="0">
                    <a:pos x="180" y="0"/>
                  </a:cxn>
                  <a:cxn ang="0">
                    <a:pos x="360" y="2028"/>
                  </a:cxn>
                </a:cxnLst>
                <a:rect l="0" t="0" r="r" b="b"/>
                <a:pathLst>
                  <a:path w="360" h="2028">
                    <a:moveTo>
                      <a:pt x="0" y="2028"/>
                    </a:moveTo>
                    <a:cubicBezTo>
                      <a:pt x="60" y="1014"/>
                      <a:pt x="120" y="0"/>
                      <a:pt x="180" y="0"/>
                    </a:cubicBezTo>
                    <a:cubicBezTo>
                      <a:pt x="240" y="0"/>
                      <a:pt x="300" y="1014"/>
                      <a:pt x="360" y="2028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4753" name="Freeform 17"/>
              <p:cNvSpPr>
                <a:spLocks noChangeAspect="1"/>
              </p:cNvSpPr>
              <p:nvPr/>
            </p:nvSpPr>
            <p:spPr bwMode="auto">
              <a:xfrm>
                <a:off x="3760" y="827"/>
                <a:ext cx="87" cy="1117"/>
              </a:xfrm>
              <a:custGeom>
                <a:avLst/>
                <a:gdLst/>
                <a:ahLst/>
                <a:cxnLst>
                  <a:cxn ang="0">
                    <a:pos x="0" y="2028"/>
                  </a:cxn>
                  <a:cxn ang="0">
                    <a:pos x="180" y="0"/>
                  </a:cxn>
                  <a:cxn ang="0">
                    <a:pos x="360" y="2028"/>
                  </a:cxn>
                </a:cxnLst>
                <a:rect l="0" t="0" r="r" b="b"/>
                <a:pathLst>
                  <a:path w="360" h="2028">
                    <a:moveTo>
                      <a:pt x="0" y="2028"/>
                    </a:moveTo>
                    <a:cubicBezTo>
                      <a:pt x="60" y="1014"/>
                      <a:pt x="120" y="0"/>
                      <a:pt x="180" y="0"/>
                    </a:cubicBezTo>
                    <a:cubicBezTo>
                      <a:pt x="240" y="0"/>
                      <a:pt x="300" y="1014"/>
                      <a:pt x="360" y="2028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4754" name="Freeform 18"/>
              <p:cNvSpPr>
                <a:spLocks noChangeAspect="1"/>
              </p:cNvSpPr>
              <p:nvPr/>
            </p:nvSpPr>
            <p:spPr bwMode="auto">
              <a:xfrm>
                <a:off x="4195" y="827"/>
                <a:ext cx="87" cy="1117"/>
              </a:xfrm>
              <a:custGeom>
                <a:avLst/>
                <a:gdLst/>
                <a:ahLst/>
                <a:cxnLst>
                  <a:cxn ang="0">
                    <a:pos x="0" y="2028"/>
                  </a:cxn>
                  <a:cxn ang="0">
                    <a:pos x="180" y="0"/>
                  </a:cxn>
                  <a:cxn ang="0">
                    <a:pos x="360" y="2028"/>
                  </a:cxn>
                </a:cxnLst>
                <a:rect l="0" t="0" r="r" b="b"/>
                <a:pathLst>
                  <a:path w="360" h="2028">
                    <a:moveTo>
                      <a:pt x="0" y="2028"/>
                    </a:moveTo>
                    <a:cubicBezTo>
                      <a:pt x="60" y="1014"/>
                      <a:pt x="120" y="0"/>
                      <a:pt x="180" y="0"/>
                    </a:cubicBezTo>
                    <a:cubicBezTo>
                      <a:pt x="240" y="0"/>
                      <a:pt x="300" y="1014"/>
                      <a:pt x="360" y="2028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4755" name="Freeform 19"/>
              <p:cNvSpPr>
                <a:spLocks noChangeAspect="1"/>
              </p:cNvSpPr>
              <p:nvPr/>
            </p:nvSpPr>
            <p:spPr bwMode="auto">
              <a:xfrm>
                <a:off x="4640" y="827"/>
                <a:ext cx="87" cy="1117"/>
              </a:xfrm>
              <a:custGeom>
                <a:avLst/>
                <a:gdLst/>
                <a:ahLst/>
                <a:cxnLst>
                  <a:cxn ang="0">
                    <a:pos x="0" y="2028"/>
                  </a:cxn>
                  <a:cxn ang="0">
                    <a:pos x="180" y="0"/>
                  </a:cxn>
                  <a:cxn ang="0">
                    <a:pos x="360" y="2028"/>
                  </a:cxn>
                </a:cxnLst>
                <a:rect l="0" t="0" r="r" b="b"/>
                <a:pathLst>
                  <a:path w="360" h="2028">
                    <a:moveTo>
                      <a:pt x="0" y="2028"/>
                    </a:moveTo>
                    <a:cubicBezTo>
                      <a:pt x="60" y="1014"/>
                      <a:pt x="120" y="0"/>
                      <a:pt x="180" y="0"/>
                    </a:cubicBezTo>
                    <a:cubicBezTo>
                      <a:pt x="240" y="0"/>
                      <a:pt x="300" y="1014"/>
                      <a:pt x="360" y="2028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4756" name="Freeform 20"/>
              <p:cNvSpPr>
                <a:spLocks noChangeAspect="1"/>
              </p:cNvSpPr>
              <p:nvPr/>
            </p:nvSpPr>
            <p:spPr bwMode="auto">
              <a:xfrm>
                <a:off x="5084" y="835"/>
                <a:ext cx="87" cy="1117"/>
              </a:xfrm>
              <a:custGeom>
                <a:avLst/>
                <a:gdLst/>
                <a:ahLst/>
                <a:cxnLst>
                  <a:cxn ang="0">
                    <a:pos x="0" y="2028"/>
                  </a:cxn>
                  <a:cxn ang="0">
                    <a:pos x="180" y="0"/>
                  </a:cxn>
                  <a:cxn ang="0">
                    <a:pos x="360" y="2028"/>
                  </a:cxn>
                </a:cxnLst>
                <a:rect l="0" t="0" r="r" b="b"/>
                <a:pathLst>
                  <a:path w="360" h="2028">
                    <a:moveTo>
                      <a:pt x="0" y="2028"/>
                    </a:moveTo>
                    <a:cubicBezTo>
                      <a:pt x="60" y="1014"/>
                      <a:pt x="120" y="0"/>
                      <a:pt x="180" y="0"/>
                    </a:cubicBezTo>
                    <a:cubicBezTo>
                      <a:pt x="240" y="0"/>
                      <a:pt x="300" y="1014"/>
                      <a:pt x="360" y="2028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" name="Group 21"/>
              <p:cNvGrpSpPr>
                <a:grpSpLocks noChangeAspect="1"/>
              </p:cNvGrpSpPr>
              <p:nvPr/>
            </p:nvGrpSpPr>
            <p:grpSpPr bwMode="auto">
              <a:xfrm>
                <a:off x="3842" y="1878"/>
                <a:ext cx="349" cy="66"/>
                <a:chOff x="5220" y="6432"/>
                <a:chExt cx="1440" cy="468"/>
              </a:xfrm>
            </p:grpSpPr>
            <p:sp>
              <p:nvSpPr>
                <p:cNvPr id="244758" name="Freeform 22"/>
                <p:cNvSpPr>
                  <a:spLocks noChangeAspect="1"/>
                </p:cNvSpPr>
                <p:nvPr/>
              </p:nvSpPr>
              <p:spPr bwMode="auto">
                <a:xfrm>
                  <a:off x="5220" y="6432"/>
                  <a:ext cx="360" cy="468"/>
                </a:xfrm>
                <a:custGeom>
                  <a:avLst/>
                  <a:gdLst/>
                  <a:ahLst/>
                  <a:cxnLst>
                    <a:cxn ang="0">
                      <a:pos x="0" y="468"/>
                    </a:cxn>
                    <a:cxn ang="0">
                      <a:pos x="180" y="0"/>
                    </a:cxn>
                    <a:cxn ang="0">
                      <a:pos x="360" y="468"/>
                    </a:cxn>
                  </a:cxnLst>
                  <a:rect l="0" t="0" r="r" b="b"/>
                  <a:pathLst>
                    <a:path w="360" h="468">
                      <a:moveTo>
                        <a:pt x="0" y="468"/>
                      </a:moveTo>
                      <a:cubicBezTo>
                        <a:pt x="60" y="234"/>
                        <a:pt x="120" y="0"/>
                        <a:pt x="180" y="0"/>
                      </a:cubicBezTo>
                      <a:cubicBezTo>
                        <a:pt x="240" y="0"/>
                        <a:pt x="300" y="234"/>
                        <a:pt x="360" y="468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4759" name="Freeform 23"/>
                <p:cNvSpPr>
                  <a:spLocks noChangeAspect="1"/>
                </p:cNvSpPr>
                <p:nvPr/>
              </p:nvSpPr>
              <p:spPr bwMode="auto">
                <a:xfrm>
                  <a:off x="5580" y="6588"/>
                  <a:ext cx="360" cy="312"/>
                </a:xfrm>
                <a:custGeom>
                  <a:avLst/>
                  <a:gdLst/>
                  <a:ahLst/>
                  <a:cxnLst>
                    <a:cxn ang="0">
                      <a:pos x="0" y="312"/>
                    </a:cxn>
                    <a:cxn ang="0">
                      <a:pos x="180" y="0"/>
                    </a:cxn>
                    <a:cxn ang="0">
                      <a:pos x="360" y="312"/>
                    </a:cxn>
                  </a:cxnLst>
                  <a:rect l="0" t="0" r="r" b="b"/>
                  <a:pathLst>
                    <a:path w="360" h="312">
                      <a:moveTo>
                        <a:pt x="0" y="312"/>
                      </a:moveTo>
                      <a:cubicBezTo>
                        <a:pt x="60" y="156"/>
                        <a:pt x="120" y="0"/>
                        <a:pt x="180" y="0"/>
                      </a:cubicBezTo>
                      <a:cubicBezTo>
                        <a:pt x="240" y="0"/>
                        <a:pt x="300" y="156"/>
                        <a:pt x="360" y="312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4760" name="Freeform 24"/>
                <p:cNvSpPr>
                  <a:spLocks noChangeAspect="1"/>
                </p:cNvSpPr>
                <p:nvPr/>
              </p:nvSpPr>
              <p:spPr bwMode="auto">
                <a:xfrm>
                  <a:off x="5940" y="6588"/>
                  <a:ext cx="360" cy="312"/>
                </a:xfrm>
                <a:custGeom>
                  <a:avLst/>
                  <a:gdLst/>
                  <a:ahLst/>
                  <a:cxnLst>
                    <a:cxn ang="0">
                      <a:pos x="0" y="312"/>
                    </a:cxn>
                    <a:cxn ang="0">
                      <a:pos x="180" y="0"/>
                    </a:cxn>
                    <a:cxn ang="0">
                      <a:pos x="360" y="312"/>
                    </a:cxn>
                  </a:cxnLst>
                  <a:rect l="0" t="0" r="r" b="b"/>
                  <a:pathLst>
                    <a:path w="360" h="312">
                      <a:moveTo>
                        <a:pt x="0" y="312"/>
                      </a:moveTo>
                      <a:cubicBezTo>
                        <a:pt x="60" y="156"/>
                        <a:pt x="120" y="0"/>
                        <a:pt x="180" y="0"/>
                      </a:cubicBezTo>
                      <a:cubicBezTo>
                        <a:pt x="240" y="0"/>
                        <a:pt x="300" y="156"/>
                        <a:pt x="360" y="312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4761" name="Freeform 25"/>
                <p:cNvSpPr>
                  <a:spLocks noChangeAspect="1"/>
                </p:cNvSpPr>
                <p:nvPr/>
              </p:nvSpPr>
              <p:spPr bwMode="auto">
                <a:xfrm>
                  <a:off x="6300" y="6432"/>
                  <a:ext cx="360" cy="468"/>
                </a:xfrm>
                <a:custGeom>
                  <a:avLst/>
                  <a:gdLst/>
                  <a:ahLst/>
                  <a:cxnLst>
                    <a:cxn ang="0">
                      <a:pos x="0" y="468"/>
                    </a:cxn>
                    <a:cxn ang="0">
                      <a:pos x="180" y="0"/>
                    </a:cxn>
                    <a:cxn ang="0">
                      <a:pos x="360" y="468"/>
                    </a:cxn>
                  </a:cxnLst>
                  <a:rect l="0" t="0" r="r" b="b"/>
                  <a:pathLst>
                    <a:path w="360" h="468">
                      <a:moveTo>
                        <a:pt x="0" y="468"/>
                      </a:moveTo>
                      <a:cubicBezTo>
                        <a:pt x="60" y="234"/>
                        <a:pt x="120" y="0"/>
                        <a:pt x="180" y="0"/>
                      </a:cubicBezTo>
                      <a:cubicBezTo>
                        <a:pt x="240" y="0"/>
                        <a:pt x="300" y="234"/>
                        <a:pt x="360" y="468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" name="Group 26"/>
              <p:cNvGrpSpPr>
                <a:grpSpLocks noChangeAspect="1"/>
              </p:cNvGrpSpPr>
              <p:nvPr/>
            </p:nvGrpSpPr>
            <p:grpSpPr bwMode="auto">
              <a:xfrm>
                <a:off x="4286" y="1879"/>
                <a:ext cx="349" cy="66"/>
                <a:chOff x="5220" y="6432"/>
                <a:chExt cx="1440" cy="468"/>
              </a:xfrm>
            </p:grpSpPr>
            <p:sp>
              <p:nvSpPr>
                <p:cNvPr id="244763" name="Freeform 27"/>
                <p:cNvSpPr>
                  <a:spLocks noChangeAspect="1"/>
                </p:cNvSpPr>
                <p:nvPr/>
              </p:nvSpPr>
              <p:spPr bwMode="auto">
                <a:xfrm>
                  <a:off x="5220" y="6432"/>
                  <a:ext cx="360" cy="468"/>
                </a:xfrm>
                <a:custGeom>
                  <a:avLst/>
                  <a:gdLst/>
                  <a:ahLst/>
                  <a:cxnLst>
                    <a:cxn ang="0">
                      <a:pos x="0" y="468"/>
                    </a:cxn>
                    <a:cxn ang="0">
                      <a:pos x="180" y="0"/>
                    </a:cxn>
                    <a:cxn ang="0">
                      <a:pos x="360" y="468"/>
                    </a:cxn>
                  </a:cxnLst>
                  <a:rect l="0" t="0" r="r" b="b"/>
                  <a:pathLst>
                    <a:path w="360" h="468">
                      <a:moveTo>
                        <a:pt x="0" y="468"/>
                      </a:moveTo>
                      <a:cubicBezTo>
                        <a:pt x="60" y="234"/>
                        <a:pt x="120" y="0"/>
                        <a:pt x="180" y="0"/>
                      </a:cubicBezTo>
                      <a:cubicBezTo>
                        <a:pt x="240" y="0"/>
                        <a:pt x="300" y="234"/>
                        <a:pt x="360" y="468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4764" name="Freeform 28"/>
                <p:cNvSpPr>
                  <a:spLocks noChangeAspect="1"/>
                </p:cNvSpPr>
                <p:nvPr/>
              </p:nvSpPr>
              <p:spPr bwMode="auto">
                <a:xfrm>
                  <a:off x="5580" y="6588"/>
                  <a:ext cx="360" cy="312"/>
                </a:xfrm>
                <a:custGeom>
                  <a:avLst/>
                  <a:gdLst/>
                  <a:ahLst/>
                  <a:cxnLst>
                    <a:cxn ang="0">
                      <a:pos x="0" y="312"/>
                    </a:cxn>
                    <a:cxn ang="0">
                      <a:pos x="180" y="0"/>
                    </a:cxn>
                    <a:cxn ang="0">
                      <a:pos x="360" y="312"/>
                    </a:cxn>
                  </a:cxnLst>
                  <a:rect l="0" t="0" r="r" b="b"/>
                  <a:pathLst>
                    <a:path w="360" h="312">
                      <a:moveTo>
                        <a:pt x="0" y="312"/>
                      </a:moveTo>
                      <a:cubicBezTo>
                        <a:pt x="60" y="156"/>
                        <a:pt x="120" y="0"/>
                        <a:pt x="180" y="0"/>
                      </a:cubicBezTo>
                      <a:cubicBezTo>
                        <a:pt x="240" y="0"/>
                        <a:pt x="300" y="156"/>
                        <a:pt x="360" y="312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4765" name="Freeform 29"/>
                <p:cNvSpPr>
                  <a:spLocks noChangeAspect="1"/>
                </p:cNvSpPr>
                <p:nvPr/>
              </p:nvSpPr>
              <p:spPr bwMode="auto">
                <a:xfrm>
                  <a:off x="5940" y="6588"/>
                  <a:ext cx="360" cy="312"/>
                </a:xfrm>
                <a:custGeom>
                  <a:avLst/>
                  <a:gdLst/>
                  <a:ahLst/>
                  <a:cxnLst>
                    <a:cxn ang="0">
                      <a:pos x="0" y="312"/>
                    </a:cxn>
                    <a:cxn ang="0">
                      <a:pos x="180" y="0"/>
                    </a:cxn>
                    <a:cxn ang="0">
                      <a:pos x="360" y="312"/>
                    </a:cxn>
                  </a:cxnLst>
                  <a:rect l="0" t="0" r="r" b="b"/>
                  <a:pathLst>
                    <a:path w="360" h="312">
                      <a:moveTo>
                        <a:pt x="0" y="312"/>
                      </a:moveTo>
                      <a:cubicBezTo>
                        <a:pt x="60" y="156"/>
                        <a:pt x="120" y="0"/>
                        <a:pt x="180" y="0"/>
                      </a:cubicBezTo>
                      <a:cubicBezTo>
                        <a:pt x="240" y="0"/>
                        <a:pt x="300" y="156"/>
                        <a:pt x="360" y="312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4766" name="Freeform 30"/>
                <p:cNvSpPr>
                  <a:spLocks noChangeAspect="1"/>
                </p:cNvSpPr>
                <p:nvPr/>
              </p:nvSpPr>
              <p:spPr bwMode="auto">
                <a:xfrm>
                  <a:off x="6300" y="6432"/>
                  <a:ext cx="360" cy="468"/>
                </a:xfrm>
                <a:custGeom>
                  <a:avLst/>
                  <a:gdLst/>
                  <a:ahLst/>
                  <a:cxnLst>
                    <a:cxn ang="0">
                      <a:pos x="0" y="468"/>
                    </a:cxn>
                    <a:cxn ang="0">
                      <a:pos x="180" y="0"/>
                    </a:cxn>
                    <a:cxn ang="0">
                      <a:pos x="360" y="468"/>
                    </a:cxn>
                  </a:cxnLst>
                  <a:rect l="0" t="0" r="r" b="b"/>
                  <a:pathLst>
                    <a:path w="360" h="468">
                      <a:moveTo>
                        <a:pt x="0" y="468"/>
                      </a:moveTo>
                      <a:cubicBezTo>
                        <a:pt x="60" y="234"/>
                        <a:pt x="120" y="0"/>
                        <a:pt x="180" y="0"/>
                      </a:cubicBezTo>
                      <a:cubicBezTo>
                        <a:pt x="240" y="0"/>
                        <a:pt x="300" y="234"/>
                        <a:pt x="360" y="468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" name="Group 31"/>
              <p:cNvGrpSpPr>
                <a:grpSpLocks noChangeAspect="1"/>
              </p:cNvGrpSpPr>
              <p:nvPr/>
            </p:nvGrpSpPr>
            <p:grpSpPr bwMode="auto">
              <a:xfrm>
                <a:off x="4736" y="1879"/>
                <a:ext cx="349" cy="66"/>
                <a:chOff x="5220" y="6432"/>
                <a:chExt cx="1440" cy="468"/>
              </a:xfrm>
            </p:grpSpPr>
            <p:sp>
              <p:nvSpPr>
                <p:cNvPr id="244768" name="Freeform 32"/>
                <p:cNvSpPr>
                  <a:spLocks noChangeAspect="1"/>
                </p:cNvSpPr>
                <p:nvPr/>
              </p:nvSpPr>
              <p:spPr bwMode="auto">
                <a:xfrm>
                  <a:off x="5220" y="6432"/>
                  <a:ext cx="360" cy="468"/>
                </a:xfrm>
                <a:custGeom>
                  <a:avLst/>
                  <a:gdLst/>
                  <a:ahLst/>
                  <a:cxnLst>
                    <a:cxn ang="0">
                      <a:pos x="0" y="468"/>
                    </a:cxn>
                    <a:cxn ang="0">
                      <a:pos x="180" y="0"/>
                    </a:cxn>
                    <a:cxn ang="0">
                      <a:pos x="360" y="468"/>
                    </a:cxn>
                  </a:cxnLst>
                  <a:rect l="0" t="0" r="r" b="b"/>
                  <a:pathLst>
                    <a:path w="360" h="468">
                      <a:moveTo>
                        <a:pt x="0" y="468"/>
                      </a:moveTo>
                      <a:cubicBezTo>
                        <a:pt x="60" y="234"/>
                        <a:pt x="120" y="0"/>
                        <a:pt x="180" y="0"/>
                      </a:cubicBezTo>
                      <a:cubicBezTo>
                        <a:pt x="240" y="0"/>
                        <a:pt x="300" y="234"/>
                        <a:pt x="360" y="468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4769" name="Freeform 33"/>
                <p:cNvSpPr>
                  <a:spLocks noChangeAspect="1"/>
                </p:cNvSpPr>
                <p:nvPr/>
              </p:nvSpPr>
              <p:spPr bwMode="auto">
                <a:xfrm>
                  <a:off x="5580" y="6588"/>
                  <a:ext cx="360" cy="312"/>
                </a:xfrm>
                <a:custGeom>
                  <a:avLst/>
                  <a:gdLst/>
                  <a:ahLst/>
                  <a:cxnLst>
                    <a:cxn ang="0">
                      <a:pos x="0" y="312"/>
                    </a:cxn>
                    <a:cxn ang="0">
                      <a:pos x="180" y="0"/>
                    </a:cxn>
                    <a:cxn ang="0">
                      <a:pos x="360" y="312"/>
                    </a:cxn>
                  </a:cxnLst>
                  <a:rect l="0" t="0" r="r" b="b"/>
                  <a:pathLst>
                    <a:path w="360" h="312">
                      <a:moveTo>
                        <a:pt x="0" y="312"/>
                      </a:moveTo>
                      <a:cubicBezTo>
                        <a:pt x="60" y="156"/>
                        <a:pt x="120" y="0"/>
                        <a:pt x="180" y="0"/>
                      </a:cubicBezTo>
                      <a:cubicBezTo>
                        <a:pt x="240" y="0"/>
                        <a:pt x="300" y="156"/>
                        <a:pt x="360" y="312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4770" name="Freeform 34"/>
                <p:cNvSpPr>
                  <a:spLocks noChangeAspect="1"/>
                </p:cNvSpPr>
                <p:nvPr/>
              </p:nvSpPr>
              <p:spPr bwMode="auto">
                <a:xfrm>
                  <a:off x="5940" y="6588"/>
                  <a:ext cx="360" cy="312"/>
                </a:xfrm>
                <a:custGeom>
                  <a:avLst/>
                  <a:gdLst/>
                  <a:ahLst/>
                  <a:cxnLst>
                    <a:cxn ang="0">
                      <a:pos x="0" y="312"/>
                    </a:cxn>
                    <a:cxn ang="0">
                      <a:pos x="180" y="0"/>
                    </a:cxn>
                    <a:cxn ang="0">
                      <a:pos x="360" y="312"/>
                    </a:cxn>
                  </a:cxnLst>
                  <a:rect l="0" t="0" r="r" b="b"/>
                  <a:pathLst>
                    <a:path w="360" h="312">
                      <a:moveTo>
                        <a:pt x="0" y="312"/>
                      </a:moveTo>
                      <a:cubicBezTo>
                        <a:pt x="60" y="156"/>
                        <a:pt x="120" y="0"/>
                        <a:pt x="180" y="0"/>
                      </a:cubicBezTo>
                      <a:cubicBezTo>
                        <a:pt x="240" y="0"/>
                        <a:pt x="300" y="156"/>
                        <a:pt x="360" y="312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4771" name="Freeform 35"/>
                <p:cNvSpPr>
                  <a:spLocks noChangeAspect="1"/>
                </p:cNvSpPr>
                <p:nvPr/>
              </p:nvSpPr>
              <p:spPr bwMode="auto">
                <a:xfrm>
                  <a:off x="6300" y="6432"/>
                  <a:ext cx="360" cy="468"/>
                </a:xfrm>
                <a:custGeom>
                  <a:avLst/>
                  <a:gdLst/>
                  <a:ahLst/>
                  <a:cxnLst>
                    <a:cxn ang="0">
                      <a:pos x="0" y="468"/>
                    </a:cxn>
                    <a:cxn ang="0">
                      <a:pos x="180" y="0"/>
                    </a:cxn>
                    <a:cxn ang="0">
                      <a:pos x="360" y="468"/>
                    </a:cxn>
                  </a:cxnLst>
                  <a:rect l="0" t="0" r="r" b="b"/>
                  <a:pathLst>
                    <a:path w="360" h="468">
                      <a:moveTo>
                        <a:pt x="0" y="468"/>
                      </a:moveTo>
                      <a:cubicBezTo>
                        <a:pt x="60" y="234"/>
                        <a:pt x="120" y="0"/>
                        <a:pt x="180" y="0"/>
                      </a:cubicBezTo>
                      <a:cubicBezTo>
                        <a:pt x="240" y="0"/>
                        <a:pt x="300" y="234"/>
                        <a:pt x="360" y="468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" name="Group 36"/>
              <p:cNvGrpSpPr>
                <a:grpSpLocks noChangeAspect="1"/>
              </p:cNvGrpSpPr>
              <p:nvPr/>
            </p:nvGrpSpPr>
            <p:grpSpPr bwMode="auto">
              <a:xfrm>
                <a:off x="5175" y="1879"/>
                <a:ext cx="349" cy="66"/>
                <a:chOff x="5220" y="6432"/>
                <a:chExt cx="1440" cy="468"/>
              </a:xfrm>
            </p:grpSpPr>
            <p:sp>
              <p:nvSpPr>
                <p:cNvPr id="244773" name="Freeform 37"/>
                <p:cNvSpPr>
                  <a:spLocks noChangeAspect="1"/>
                </p:cNvSpPr>
                <p:nvPr/>
              </p:nvSpPr>
              <p:spPr bwMode="auto">
                <a:xfrm>
                  <a:off x="5220" y="6432"/>
                  <a:ext cx="360" cy="468"/>
                </a:xfrm>
                <a:custGeom>
                  <a:avLst/>
                  <a:gdLst/>
                  <a:ahLst/>
                  <a:cxnLst>
                    <a:cxn ang="0">
                      <a:pos x="0" y="468"/>
                    </a:cxn>
                    <a:cxn ang="0">
                      <a:pos x="180" y="0"/>
                    </a:cxn>
                    <a:cxn ang="0">
                      <a:pos x="360" y="468"/>
                    </a:cxn>
                  </a:cxnLst>
                  <a:rect l="0" t="0" r="r" b="b"/>
                  <a:pathLst>
                    <a:path w="360" h="468">
                      <a:moveTo>
                        <a:pt x="0" y="468"/>
                      </a:moveTo>
                      <a:cubicBezTo>
                        <a:pt x="60" y="234"/>
                        <a:pt x="120" y="0"/>
                        <a:pt x="180" y="0"/>
                      </a:cubicBezTo>
                      <a:cubicBezTo>
                        <a:pt x="240" y="0"/>
                        <a:pt x="300" y="234"/>
                        <a:pt x="360" y="468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4774" name="Freeform 38"/>
                <p:cNvSpPr>
                  <a:spLocks noChangeAspect="1"/>
                </p:cNvSpPr>
                <p:nvPr/>
              </p:nvSpPr>
              <p:spPr bwMode="auto">
                <a:xfrm>
                  <a:off x="5580" y="6588"/>
                  <a:ext cx="360" cy="312"/>
                </a:xfrm>
                <a:custGeom>
                  <a:avLst/>
                  <a:gdLst/>
                  <a:ahLst/>
                  <a:cxnLst>
                    <a:cxn ang="0">
                      <a:pos x="0" y="312"/>
                    </a:cxn>
                    <a:cxn ang="0">
                      <a:pos x="180" y="0"/>
                    </a:cxn>
                    <a:cxn ang="0">
                      <a:pos x="360" y="312"/>
                    </a:cxn>
                  </a:cxnLst>
                  <a:rect l="0" t="0" r="r" b="b"/>
                  <a:pathLst>
                    <a:path w="360" h="312">
                      <a:moveTo>
                        <a:pt x="0" y="312"/>
                      </a:moveTo>
                      <a:cubicBezTo>
                        <a:pt x="60" y="156"/>
                        <a:pt x="120" y="0"/>
                        <a:pt x="180" y="0"/>
                      </a:cubicBezTo>
                      <a:cubicBezTo>
                        <a:pt x="240" y="0"/>
                        <a:pt x="300" y="156"/>
                        <a:pt x="360" y="312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4775" name="Freeform 39"/>
                <p:cNvSpPr>
                  <a:spLocks noChangeAspect="1"/>
                </p:cNvSpPr>
                <p:nvPr/>
              </p:nvSpPr>
              <p:spPr bwMode="auto">
                <a:xfrm>
                  <a:off x="5940" y="6588"/>
                  <a:ext cx="360" cy="312"/>
                </a:xfrm>
                <a:custGeom>
                  <a:avLst/>
                  <a:gdLst/>
                  <a:ahLst/>
                  <a:cxnLst>
                    <a:cxn ang="0">
                      <a:pos x="0" y="312"/>
                    </a:cxn>
                    <a:cxn ang="0">
                      <a:pos x="180" y="0"/>
                    </a:cxn>
                    <a:cxn ang="0">
                      <a:pos x="360" y="312"/>
                    </a:cxn>
                  </a:cxnLst>
                  <a:rect l="0" t="0" r="r" b="b"/>
                  <a:pathLst>
                    <a:path w="360" h="312">
                      <a:moveTo>
                        <a:pt x="0" y="312"/>
                      </a:moveTo>
                      <a:cubicBezTo>
                        <a:pt x="60" y="156"/>
                        <a:pt x="120" y="0"/>
                        <a:pt x="180" y="0"/>
                      </a:cubicBezTo>
                      <a:cubicBezTo>
                        <a:pt x="240" y="0"/>
                        <a:pt x="300" y="156"/>
                        <a:pt x="360" y="312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4776" name="Freeform 40"/>
                <p:cNvSpPr>
                  <a:spLocks noChangeAspect="1"/>
                </p:cNvSpPr>
                <p:nvPr/>
              </p:nvSpPr>
              <p:spPr bwMode="auto">
                <a:xfrm>
                  <a:off x="6300" y="6432"/>
                  <a:ext cx="360" cy="468"/>
                </a:xfrm>
                <a:custGeom>
                  <a:avLst/>
                  <a:gdLst/>
                  <a:ahLst/>
                  <a:cxnLst>
                    <a:cxn ang="0">
                      <a:pos x="0" y="468"/>
                    </a:cxn>
                    <a:cxn ang="0">
                      <a:pos x="180" y="0"/>
                    </a:cxn>
                    <a:cxn ang="0">
                      <a:pos x="360" y="468"/>
                    </a:cxn>
                  </a:cxnLst>
                  <a:rect l="0" t="0" r="r" b="b"/>
                  <a:pathLst>
                    <a:path w="360" h="468">
                      <a:moveTo>
                        <a:pt x="0" y="468"/>
                      </a:moveTo>
                      <a:cubicBezTo>
                        <a:pt x="60" y="234"/>
                        <a:pt x="120" y="0"/>
                        <a:pt x="180" y="0"/>
                      </a:cubicBezTo>
                      <a:cubicBezTo>
                        <a:pt x="240" y="0"/>
                        <a:pt x="300" y="234"/>
                        <a:pt x="360" y="468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44777" name="Freeform 41"/>
              <p:cNvSpPr>
                <a:spLocks noChangeAspect="1"/>
              </p:cNvSpPr>
              <p:nvPr/>
            </p:nvSpPr>
            <p:spPr bwMode="auto">
              <a:xfrm>
                <a:off x="5529" y="827"/>
                <a:ext cx="87" cy="1117"/>
              </a:xfrm>
              <a:custGeom>
                <a:avLst/>
                <a:gdLst/>
                <a:ahLst/>
                <a:cxnLst>
                  <a:cxn ang="0">
                    <a:pos x="0" y="2028"/>
                  </a:cxn>
                  <a:cxn ang="0">
                    <a:pos x="180" y="0"/>
                  </a:cxn>
                  <a:cxn ang="0">
                    <a:pos x="360" y="2028"/>
                  </a:cxn>
                </a:cxnLst>
                <a:rect l="0" t="0" r="r" b="b"/>
                <a:pathLst>
                  <a:path w="360" h="2028">
                    <a:moveTo>
                      <a:pt x="0" y="2028"/>
                    </a:moveTo>
                    <a:cubicBezTo>
                      <a:pt x="60" y="1014"/>
                      <a:pt x="120" y="0"/>
                      <a:pt x="180" y="0"/>
                    </a:cubicBezTo>
                    <a:cubicBezTo>
                      <a:pt x="240" y="0"/>
                      <a:pt x="300" y="1014"/>
                      <a:pt x="360" y="2028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" name="Group 42"/>
            <p:cNvGrpSpPr/>
            <p:nvPr/>
          </p:nvGrpSpPr>
          <p:grpSpPr bwMode="auto">
            <a:xfrm>
              <a:off x="99" y="981"/>
              <a:ext cx="5535" cy="1427"/>
              <a:chOff x="99" y="981"/>
              <a:chExt cx="5535" cy="1427"/>
            </a:xfrm>
          </p:grpSpPr>
          <p:grpSp>
            <p:nvGrpSpPr>
              <p:cNvPr id="11" name="Group 43"/>
              <p:cNvGrpSpPr/>
              <p:nvPr/>
            </p:nvGrpSpPr>
            <p:grpSpPr bwMode="auto">
              <a:xfrm>
                <a:off x="99" y="2160"/>
                <a:ext cx="5535" cy="248"/>
                <a:chOff x="99" y="2160"/>
                <a:chExt cx="5535" cy="248"/>
              </a:xfrm>
            </p:grpSpPr>
            <p:graphicFrame>
              <p:nvGraphicFramePr>
                <p:cNvPr id="244780" name="Object 44"/>
                <p:cNvGraphicFramePr>
                  <a:graphicFrameLocks noChangeAspect="1"/>
                </p:cNvGraphicFramePr>
                <p:nvPr/>
              </p:nvGraphicFramePr>
              <p:xfrm>
                <a:off x="521" y="2161"/>
                <a:ext cx="290" cy="22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2" imgW="5486400" imgH="4267200" progId="">
                        <p:embed/>
                      </p:oleObj>
                    </mc:Choice>
                    <mc:Fallback>
                      <p:oleObj name="公式" r:id="rId2" imgW="5486400" imgH="4267200" progId="">
                        <p:embed/>
                        <p:pic>
                          <p:nvPicPr>
                            <p:cNvPr id="0" name="Picture 26" descr="image23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21" y="2161"/>
                              <a:ext cx="290" cy="22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44781" name="Object 45"/>
                <p:cNvGraphicFramePr>
                  <a:graphicFrameLocks noChangeAspect="1"/>
                </p:cNvGraphicFramePr>
                <p:nvPr/>
              </p:nvGraphicFramePr>
              <p:xfrm>
                <a:off x="99" y="2160"/>
                <a:ext cx="286" cy="22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4" imgW="5486400" imgH="4267200" progId="">
                        <p:embed/>
                      </p:oleObj>
                    </mc:Choice>
                    <mc:Fallback>
                      <p:oleObj name="公式" r:id="rId4" imgW="5486400" imgH="4267200" progId="">
                        <p:embed/>
                        <p:pic>
                          <p:nvPicPr>
                            <p:cNvPr id="0" name="Picture 25" descr="image23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9" y="2160"/>
                              <a:ext cx="286" cy="22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44782" name="Object 46"/>
                <p:cNvGraphicFramePr>
                  <a:graphicFrameLocks noChangeAspect="1"/>
                </p:cNvGraphicFramePr>
                <p:nvPr/>
              </p:nvGraphicFramePr>
              <p:xfrm>
                <a:off x="930" y="2160"/>
                <a:ext cx="326" cy="22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6" imgW="5486400" imgH="3962400" progId="">
                        <p:embed/>
                      </p:oleObj>
                    </mc:Choice>
                    <mc:Fallback>
                      <p:oleObj name="公式" r:id="rId6" imgW="5486400" imgH="3962400" progId="">
                        <p:embed/>
                        <p:pic>
                          <p:nvPicPr>
                            <p:cNvPr id="0" name="Picture 24" descr="image23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30" y="2160"/>
                              <a:ext cx="326" cy="22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44783" name="Object 47"/>
                <p:cNvGraphicFramePr>
                  <a:graphicFrameLocks noChangeAspect="1"/>
                </p:cNvGraphicFramePr>
                <p:nvPr/>
              </p:nvGraphicFramePr>
              <p:xfrm>
                <a:off x="1429" y="2160"/>
                <a:ext cx="290" cy="22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8" imgW="5486400" imgH="4267200" progId="">
                        <p:embed/>
                      </p:oleObj>
                    </mc:Choice>
                    <mc:Fallback>
                      <p:oleObj name="公式" r:id="rId8" imgW="5486400" imgH="4267200" progId="">
                        <p:embed/>
                        <p:pic>
                          <p:nvPicPr>
                            <p:cNvPr id="0" name="Picture 23" descr="image23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429" y="2160"/>
                              <a:ext cx="290" cy="22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44784" name="Object 48"/>
                <p:cNvGraphicFramePr>
                  <a:graphicFrameLocks noChangeAspect="1"/>
                </p:cNvGraphicFramePr>
                <p:nvPr/>
              </p:nvGraphicFramePr>
              <p:xfrm>
                <a:off x="1791" y="2160"/>
                <a:ext cx="324" cy="22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10" imgW="5486400" imgH="3962400" progId="">
                        <p:embed/>
                      </p:oleObj>
                    </mc:Choice>
                    <mc:Fallback>
                      <p:oleObj name="公式" r:id="rId10" imgW="5486400" imgH="3962400" progId="">
                        <p:embed/>
                        <p:pic>
                          <p:nvPicPr>
                            <p:cNvPr id="0" name="Picture 22" descr="image23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791" y="2160"/>
                              <a:ext cx="324" cy="22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44785" name="Object 49"/>
                <p:cNvGraphicFramePr>
                  <a:graphicFrameLocks noChangeAspect="1"/>
                </p:cNvGraphicFramePr>
                <p:nvPr/>
              </p:nvGraphicFramePr>
              <p:xfrm>
                <a:off x="2290" y="2160"/>
                <a:ext cx="292" cy="2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12" imgW="4876800" imgH="3962400" progId="">
                        <p:embed/>
                      </p:oleObj>
                    </mc:Choice>
                    <mc:Fallback>
                      <p:oleObj name="公式" r:id="rId12" imgW="4876800" imgH="3962400" progId="">
                        <p:embed/>
                        <p:pic>
                          <p:nvPicPr>
                            <p:cNvPr id="0" name="Picture 21" descr="image23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90" y="2160"/>
                              <a:ext cx="292" cy="22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44786" name="Object 50"/>
                <p:cNvGraphicFramePr>
                  <a:graphicFrameLocks noChangeAspect="1"/>
                </p:cNvGraphicFramePr>
                <p:nvPr/>
              </p:nvGraphicFramePr>
              <p:xfrm>
                <a:off x="2815" y="2166"/>
                <a:ext cx="156" cy="22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14" imgW="3048000" imgH="4267200" progId="">
                        <p:embed/>
                      </p:oleObj>
                    </mc:Choice>
                    <mc:Fallback>
                      <p:oleObj name="公式" r:id="rId14" imgW="3048000" imgH="4267200" progId="">
                        <p:embed/>
                        <p:pic>
                          <p:nvPicPr>
                            <p:cNvPr id="0" name="Picture 20" descr="image23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15" y="2166"/>
                              <a:ext cx="156" cy="221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44787" name="Object 51"/>
                <p:cNvGraphicFramePr>
                  <a:graphicFrameLocks noChangeAspect="1"/>
                </p:cNvGraphicFramePr>
                <p:nvPr/>
              </p:nvGraphicFramePr>
              <p:xfrm>
                <a:off x="3309" y="2160"/>
                <a:ext cx="147" cy="22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16" imgW="2133600" imgH="3962400" progId="">
                        <p:embed/>
                      </p:oleObj>
                    </mc:Choice>
                    <mc:Fallback>
                      <p:oleObj name="公式" r:id="rId16" imgW="2133600" imgH="3962400" progId="">
                        <p:embed/>
                        <p:pic>
                          <p:nvPicPr>
                            <p:cNvPr id="0" name="Picture 19" descr="image23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309" y="2160"/>
                              <a:ext cx="147" cy="22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44788" name="Object 52"/>
                <p:cNvGraphicFramePr>
                  <a:graphicFrameLocks noChangeAspect="1"/>
                </p:cNvGraphicFramePr>
                <p:nvPr/>
              </p:nvGraphicFramePr>
              <p:xfrm>
                <a:off x="3696" y="2163"/>
                <a:ext cx="170" cy="22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18" imgW="3048000" imgH="3962400" progId="">
                        <p:embed/>
                      </p:oleObj>
                    </mc:Choice>
                    <mc:Fallback>
                      <p:oleObj name="公式" r:id="rId18" imgW="3048000" imgH="3962400" progId="">
                        <p:embed/>
                        <p:pic>
                          <p:nvPicPr>
                            <p:cNvPr id="0" name="Picture 18" descr="image23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696" y="2163"/>
                              <a:ext cx="170" cy="22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44789" name="Object 53"/>
                <p:cNvGraphicFramePr>
                  <a:graphicFrameLocks noChangeAspect="1"/>
                </p:cNvGraphicFramePr>
                <p:nvPr/>
              </p:nvGraphicFramePr>
              <p:xfrm>
                <a:off x="4154" y="2178"/>
                <a:ext cx="143" cy="22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20" imgW="2743200" imgH="4267200" progId="">
                        <p:embed/>
                      </p:oleObj>
                    </mc:Choice>
                    <mc:Fallback>
                      <p:oleObj name="公式" r:id="rId20" imgW="2743200" imgH="4267200" progId="">
                        <p:embed/>
                        <p:pic>
                          <p:nvPicPr>
                            <p:cNvPr id="0" name="Picture 17" descr="image23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154" y="2178"/>
                              <a:ext cx="143" cy="22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44790" name="Object 54"/>
                <p:cNvGraphicFramePr>
                  <a:graphicFrameLocks noChangeAspect="1"/>
                </p:cNvGraphicFramePr>
                <p:nvPr/>
              </p:nvGraphicFramePr>
              <p:xfrm>
                <a:off x="4579" y="2169"/>
                <a:ext cx="170" cy="22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22" imgW="3048000" imgH="3962400" progId="">
                        <p:embed/>
                      </p:oleObj>
                    </mc:Choice>
                    <mc:Fallback>
                      <p:oleObj name="公式" r:id="rId22" imgW="3048000" imgH="3962400" progId="">
                        <p:embed/>
                        <p:pic>
                          <p:nvPicPr>
                            <p:cNvPr id="0" name="Picture 16" descr="image24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79" y="2169"/>
                              <a:ext cx="170" cy="22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44791" name="Object 55"/>
                <p:cNvGraphicFramePr>
                  <a:graphicFrameLocks noChangeAspect="1"/>
                </p:cNvGraphicFramePr>
                <p:nvPr/>
              </p:nvGraphicFramePr>
              <p:xfrm>
                <a:off x="5038" y="2178"/>
                <a:ext cx="143" cy="22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24" imgW="2743200" imgH="4267200" progId="">
                        <p:embed/>
                      </p:oleObj>
                    </mc:Choice>
                    <mc:Fallback>
                      <p:oleObj name="公式" r:id="rId24" imgW="2743200" imgH="4267200" progId="">
                        <p:embed/>
                        <p:pic>
                          <p:nvPicPr>
                            <p:cNvPr id="0" name="Picture 15" descr="image24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038" y="2178"/>
                              <a:ext cx="143" cy="22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44792" name="Object 56"/>
                <p:cNvGraphicFramePr>
                  <a:graphicFrameLocks noChangeAspect="1"/>
                </p:cNvGraphicFramePr>
                <p:nvPr/>
              </p:nvGraphicFramePr>
              <p:xfrm>
                <a:off x="5478" y="2187"/>
                <a:ext cx="156" cy="22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26" imgW="3048000" imgH="4267200" progId="">
                        <p:embed/>
                      </p:oleObj>
                    </mc:Choice>
                    <mc:Fallback>
                      <p:oleObj name="公式" r:id="rId26" imgW="3048000" imgH="4267200" progId="">
                        <p:embed/>
                        <p:pic>
                          <p:nvPicPr>
                            <p:cNvPr id="0" name="Picture 14" descr="image24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478" y="2187"/>
                              <a:ext cx="156" cy="221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2" name="Group 57"/>
              <p:cNvGrpSpPr/>
              <p:nvPr/>
            </p:nvGrpSpPr>
            <p:grpSpPr bwMode="auto">
              <a:xfrm>
                <a:off x="158" y="981"/>
                <a:ext cx="5444" cy="1144"/>
                <a:chOff x="158" y="981"/>
                <a:chExt cx="5444" cy="1144"/>
              </a:xfrm>
            </p:grpSpPr>
            <p:sp>
              <p:nvSpPr>
                <p:cNvPr id="244794" name="Line 58"/>
                <p:cNvSpPr>
                  <a:spLocks noChangeAspect="1" noChangeShapeType="1"/>
                </p:cNvSpPr>
                <p:nvPr/>
              </p:nvSpPr>
              <p:spPr bwMode="auto">
                <a:xfrm>
                  <a:off x="158" y="2125"/>
                  <a:ext cx="54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3" name="Group 59"/>
                <p:cNvGrpSpPr/>
                <p:nvPr/>
              </p:nvGrpSpPr>
              <p:grpSpPr bwMode="auto">
                <a:xfrm>
                  <a:off x="168" y="981"/>
                  <a:ext cx="2300" cy="1126"/>
                  <a:chOff x="3316" y="826"/>
                  <a:chExt cx="2300" cy="1126"/>
                </a:xfrm>
              </p:grpSpPr>
              <p:grpSp>
                <p:nvGrpSpPr>
                  <p:cNvPr id="14" name="Group 60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3403" y="1877"/>
                    <a:ext cx="349" cy="66"/>
                    <a:chOff x="5220" y="6432"/>
                    <a:chExt cx="1440" cy="468"/>
                  </a:xfrm>
                </p:grpSpPr>
                <p:sp>
                  <p:nvSpPr>
                    <p:cNvPr id="244797" name="Freeform 61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5220" y="6432"/>
                      <a:ext cx="360" cy="46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468"/>
                        </a:cxn>
                        <a:cxn ang="0">
                          <a:pos x="180" y="0"/>
                        </a:cxn>
                        <a:cxn ang="0">
                          <a:pos x="360" y="468"/>
                        </a:cxn>
                      </a:cxnLst>
                      <a:rect l="0" t="0" r="r" b="b"/>
                      <a:pathLst>
                        <a:path w="360" h="468">
                          <a:moveTo>
                            <a:pt x="0" y="468"/>
                          </a:moveTo>
                          <a:cubicBezTo>
                            <a:pt x="60" y="234"/>
                            <a:pt x="120" y="0"/>
                            <a:pt x="180" y="0"/>
                          </a:cubicBezTo>
                          <a:cubicBezTo>
                            <a:pt x="240" y="0"/>
                            <a:pt x="300" y="234"/>
                            <a:pt x="360" y="468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44798" name="Freeform 62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5580" y="6588"/>
                      <a:ext cx="360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12"/>
                        </a:cxn>
                        <a:cxn ang="0">
                          <a:pos x="180" y="0"/>
                        </a:cxn>
                        <a:cxn ang="0">
                          <a:pos x="360" y="312"/>
                        </a:cxn>
                      </a:cxnLst>
                      <a:rect l="0" t="0" r="r" b="b"/>
                      <a:pathLst>
                        <a:path w="360" h="312">
                          <a:moveTo>
                            <a:pt x="0" y="312"/>
                          </a:moveTo>
                          <a:cubicBezTo>
                            <a:pt x="60" y="156"/>
                            <a:pt x="120" y="0"/>
                            <a:pt x="180" y="0"/>
                          </a:cubicBezTo>
                          <a:cubicBezTo>
                            <a:pt x="240" y="0"/>
                            <a:pt x="300" y="156"/>
                            <a:pt x="360" y="312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44799" name="Freeform 63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5940" y="6588"/>
                      <a:ext cx="360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12"/>
                        </a:cxn>
                        <a:cxn ang="0">
                          <a:pos x="180" y="0"/>
                        </a:cxn>
                        <a:cxn ang="0">
                          <a:pos x="360" y="312"/>
                        </a:cxn>
                      </a:cxnLst>
                      <a:rect l="0" t="0" r="r" b="b"/>
                      <a:pathLst>
                        <a:path w="360" h="312">
                          <a:moveTo>
                            <a:pt x="0" y="312"/>
                          </a:moveTo>
                          <a:cubicBezTo>
                            <a:pt x="60" y="156"/>
                            <a:pt x="120" y="0"/>
                            <a:pt x="180" y="0"/>
                          </a:cubicBezTo>
                          <a:cubicBezTo>
                            <a:pt x="240" y="0"/>
                            <a:pt x="300" y="156"/>
                            <a:pt x="360" y="312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44800" name="Freeform 64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6300" y="6432"/>
                      <a:ext cx="360" cy="46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468"/>
                        </a:cxn>
                        <a:cxn ang="0">
                          <a:pos x="180" y="0"/>
                        </a:cxn>
                        <a:cxn ang="0">
                          <a:pos x="360" y="468"/>
                        </a:cxn>
                      </a:cxnLst>
                      <a:rect l="0" t="0" r="r" b="b"/>
                      <a:pathLst>
                        <a:path w="360" h="468">
                          <a:moveTo>
                            <a:pt x="0" y="468"/>
                          </a:moveTo>
                          <a:cubicBezTo>
                            <a:pt x="60" y="234"/>
                            <a:pt x="120" y="0"/>
                            <a:pt x="180" y="0"/>
                          </a:cubicBezTo>
                          <a:cubicBezTo>
                            <a:pt x="240" y="0"/>
                            <a:pt x="300" y="234"/>
                            <a:pt x="360" y="468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44801" name="Freeform 65"/>
                  <p:cNvSpPr>
                    <a:spLocks noChangeAspect="1"/>
                  </p:cNvSpPr>
                  <p:nvPr/>
                </p:nvSpPr>
                <p:spPr bwMode="auto">
                  <a:xfrm>
                    <a:off x="3316" y="826"/>
                    <a:ext cx="87" cy="1117"/>
                  </a:xfrm>
                  <a:custGeom>
                    <a:avLst/>
                    <a:gdLst/>
                    <a:ahLst/>
                    <a:cxnLst>
                      <a:cxn ang="0">
                        <a:pos x="0" y="2028"/>
                      </a:cxn>
                      <a:cxn ang="0">
                        <a:pos x="180" y="0"/>
                      </a:cxn>
                      <a:cxn ang="0">
                        <a:pos x="360" y="2028"/>
                      </a:cxn>
                    </a:cxnLst>
                    <a:rect l="0" t="0" r="r" b="b"/>
                    <a:pathLst>
                      <a:path w="360" h="2028">
                        <a:moveTo>
                          <a:pt x="0" y="2028"/>
                        </a:moveTo>
                        <a:cubicBezTo>
                          <a:pt x="60" y="1014"/>
                          <a:pt x="120" y="0"/>
                          <a:pt x="180" y="0"/>
                        </a:cubicBezTo>
                        <a:cubicBezTo>
                          <a:pt x="240" y="0"/>
                          <a:pt x="300" y="1014"/>
                          <a:pt x="360" y="2028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rou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802" name="Freeform 66"/>
                  <p:cNvSpPr>
                    <a:spLocks noChangeAspect="1"/>
                  </p:cNvSpPr>
                  <p:nvPr/>
                </p:nvSpPr>
                <p:spPr bwMode="auto">
                  <a:xfrm>
                    <a:off x="3760" y="827"/>
                    <a:ext cx="87" cy="1117"/>
                  </a:xfrm>
                  <a:custGeom>
                    <a:avLst/>
                    <a:gdLst/>
                    <a:ahLst/>
                    <a:cxnLst>
                      <a:cxn ang="0">
                        <a:pos x="0" y="2028"/>
                      </a:cxn>
                      <a:cxn ang="0">
                        <a:pos x="180" y="0"/>
                      </a:cxn>
                      <a:cxn ang="0">
                        <a:pos x="360" y="2028"/>
                      </a:cxn>
                    </a:cxnLst>
                    <a:rect l="0" t="0" r="r" b="b"/>
                    <a:pathLst>
                      <a:path w="360" h="2028">
                        <a:moveTo>
                          <a:pt x="0" y="2028"/>
                        </a:moveTo>
                        <a:cubicBezTo>
                          <a:pt x="60" y="1014"/>
                          <a:pt x="120" y="0"/>
                          <a:pt x="180" y="0"/>
                        </a:cubicBezTo>
                        <a:cubicBezTo>
                          <a:pt x="240" y="0"/>
                          <a:pt x="300" y="1014"/>
                          <a:pt x="360" y="2028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rou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803" name="Freeform 67"/>
                  <p:cNvSpPr>
                    <a:spLocks noChangeAspect="1"/>
                  </p:cNvSpPr>
                  <p:nvPr/>
                </p:nvSpPr>
                <p:spPr bwMode="auto">
                  <a:xfrm>
                    <a:off x="4195" y="827"/>
                    <a:ext cx="87" cy="1117"/>
                  </a:xfrm>
                  <a:custGeom>
                    <a:avLst/>
                    <a:gdLst/>
                    <a:ahLst/>
                    <a:cxnLst>
                      <a:cxn ang="0">
                        <a:pos x="0" y="2028"/>
                      </a:cxn>
                      <a:cxn ang="0">
                        <a:pos x="180" y="0"/>
                      </a:cxn>
                      <a:cxn ang="0">
                        <a:pos x="360" y="2028"/>
                      </a:cxn>
                    </a:cxnLst>
                    <a:rect l="0" t="0" r="r" b="b"/>
                    <a:pathLst>
                      <a:path w="360" h="2028">
                        <a:moveTo>
                          <a:pt x="0" y="2028"/>
                        </a:moveTo>
                        <a:cubicBezTo>
                          <a:pt x="60" y="1014"/>
                          <a:pt x="120" y="0"/>
                          <a:pt x="180" y="0"/>
                        </a:cubicBezTo>
                        <a:cubicBezTo>
                          <a:pt x="240" y="0"/>
                          <a:pt x="300" y="1014"/>
                          <a:pt x="360" y="2028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rou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804" name="Freeform 68"/>
                  <p:cNvSpPr>
                    <a:spLocks noChangeAspect="1"/>
                  </p:cNvSpPr>
                  <p:nvPr/>
                </p:nvSpPr>
                <p:spPr bwMode="auto">
                  <a:xfrm>
                    <a:off x="4640" y="827"/>
                    <a:ext cx="87" cy="1117"/>
                  </a:xfrm>
                  <a:custGeom>
                    <a:avLst/>
                    <a:gdLst/>
                    <a:ahLst/>
                    <a:cxnLst>
                      <a:cxn ang="0">
                        <a:pos x="0" y="2028"/>
                      </a:cxn>
                      <a:cxn ang="0">
                        <a:pos x="180" y="0"/>
                      </a:cxn>
                      <a:cxn ang="0">
                        <a:pos x="360" y="2028"/>
                      </a:cxn>
                    </a:cxnLst>
                    <a:rect l="0" t="0" r="r" b="b"/>
                    <a:pathLst>
                      <a:path w="360" h="2028">
                        <a:moveTo>
                          <a:pt x="0" y="2028"/>
                        </a:moveTo>
                        <a:cubicBezTo>
                          <a:pt x="60" y="1014"/>
                          <a:pt x="120" y="0"/>
                          <a:pt x="180" y="0"/>
                        </a:cubicBezTo>
                        <a:cubicBezTo>
                          <a:pt x="240" y="0"/>
                          <a:pt x="300" y="1014"/>
                          <a:pt x="360" y="2028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rou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805" name="Freeform 69"/>
                  <p:cNvSpPr>
                    <a:spLocks noChangeAspect="1"/>
                  </p:cNvSpPr>
                  <p:nvPr/>
                </p:nvSpPr>
                <p:spPr bwMode="auto">
                  <a:xfrm>
                    <a:off x="5084" y="835"/>
                    <a:ext cx="87" cy="1117"/>
                  </a:xfrm>
                  <a:custGeom>
                    <a:avLst/>
                    <a:gdLst/>
                    <a:ahLst/>
                    <a:cxnLst>
                      <a:cxn ang="0">
                        <a:pos x="0" y="2028"/>
                      </a:cxn>
                      <a:cxn ang="0">
                        <a:pos x="180" y="0"/>
                      </a:cxn>
                      <a:cxn ang="0">
                        <a:pos x="360" y="2028"/>
                      </a:cxn>
                    </a:cxnLst>
                    <a:rect l="0" t="0" r="r" b="b"/>
                    <a:pathLst>
                      <a:path w="360" h="2028">
                        <a:moveTo>
                          <a:pt x="0" y="2028"/>
                        </a:moveTo>
                        <a:cubicBezTo>
                          <a:pt x="60" y="1014"/>
                          <a:pt x="120" y="0"/>
                          <a:pt x="180" y="0"/>
                        </a:cubicBezTo>
                        <a:cubicBezTo>
                          <a:pt x="240" y="0"/>
                          <a:pt x="300" y="1014"/>
                          <a:pt x="360" y="2028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rou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5" name="Group 70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3842" y="1878"/>
                    <a:ext cx="349" cy="66"/>
                    <a:chOff x="5220" y="6432"/>
                    <a:chExt cx="1440" cy="468"/>
                  </a:xfrm>
                </p:grpSpPr>
                <p:sp>
                  <p:nvSpPr>
                    <p:cNvPr id="244807" name="Freeform 71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5220" y="6432"/>
                      <a:ext cx="360" cy="46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468"/>
                        </a:cxn>
                        <a:cxn ang="0">
                          <a:pos x="180" y="0"/>
                        </a:cxn>
                        <a:cxn ang="0">
                          <a:pos x="360" y="468"/>
                        </a:cxn>
                      </a:cxnLst>
                      <a:rect l="0" t="0" r="r" b="b"/>
                      <a:pathLst>
                        <a:path w="360" h="468">
                          <a:moveTo>
                            <a:pt x="0" y="468"/>
                          </a:moveTo>
                          <a:cubicBezTo>
                            <a:pt x="60" y="234"/>
                            <a:pt x="120" y="0"/>
                            <a:pt x="180" y="0"/>
                          </a:cubicBezTo>
                          <a:cubicBezTo>
                            <a:pt x="240" y="0"/>
                            <a:pt x="300" y="234"/>
                            <a:pt x="360" y="468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44808" name="Freeform 72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5580" y="6588"/>
                      <a:ext cx="360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12"/>
                        </a:cxn>
                        <a:cxn ang="0">
                          <a:pos x="180" y="0"/>
                        </a:cxn>
                        <a:cxn ang="0">
                          <a:pos x="360" y="312"/>
                        </a:cxn>
                      </a:cxnLst>
                      <a:rect l="0" t="0" r="r" b="b"/>
                      <a:pathLst>
                        <a:path w="360" h="312">
                          <a:moveTo>
                            <a:pt x="0" y="312"/>
                          </a:moveTo>
                          <a:cubicBezTo>
                            <a:pt x="60" y="156"/>
                            <a:pt x="120" y="0"/>
                            <a:pt x="180" y="0"/>
                          </a:cubicBezTo>
                          <a:cubicBezTo>
                            <a:pt x="240" y="0"/>
                            <a:pt x="300" y="156"/>
                            <a:pt x="360" y="312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44809" name="Freeform 73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5940" y="6588"/>
                      <a:ext cx="360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12"/>
                        </a:cxn>
                        <a:cxn ang="0">
                          <a:pos x="180" y="0"/>
                        </a:cxn>
                        <a:cxn ang="0">
                          <a:pos x="360" y="312"/>
                        </a:cxn>
                      </a:cxnLst>
                      <a:rect l="0" t="0" r="r" b="b"/>
                      <a:pathLst>
                        <a:path w="360" h="312">
                          <a:moveTo>
                            <a:pt x="0" y="312"/>
                          </a:moveTo>
                          <a:cubicBezTo>
                            <a:pt x="60" y="156"/>
                            <a:pt x="120" y="0"/>
                            <a:pt x="180" y="0"/>
                          </a:cubicBezTo>
                          <a:cubicBezTo>
                            <a:pt x="240" y="0"/>
                            <a:pt x="300" y="156"/>
                            <a:pt x="360" y="312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44810" name="Freeform 74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6300" y="6432"/>
                      <a:ext cx="360" cy="46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468"/>
                        </a:cxn>
                        <a:cxn ang="0">
                          <a:pos x="180" y="0"/>
                        </a:cxn>
                        <a:cxn ang="0">
                          <a:pos x="360" y="468"/>
                        </a:cxn>
                      </a:cxnLst>
                      <a:rect l="0" t="0" r="r" b="b"/>
                      <a:pathLst>
                        <a:path w="360" h="468">
                          <a:moveTo>
                            <a:pt x="0" y="468"/>
                          </a:moveTo>
                          <a:cubicBezTo>
                            <a:pt x="60" y="234"/>
                            <a:pt x="120" y="0"/>
                            <a:pt x="180" y="0"/>
                          </a:cubicBezTo>
                          <a:cubicBezTo>
                            <a:pt x="240" y="0"/>
                            <a:pt x="300" y="234"/>
                            <a:pt x="360" y="468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6" name="Group 75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86" y="1879"/>
                    <a:ext cx="349" cy="66"/>
                    <a:chOff x="5220" y="6432"/>
                    <a:chExt cx="1440" cy="468"/>
                  </a:xfrm>
                </p:grpSpPr>
                <p:sp>
                  <p:nvSpPr>
                    <p:cNvPr id="244812" name="Freeform 76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5220" y="6432"/>
                      <a:ext cx="360" cy="46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468"/>
                        </a:cxn>
                        <a:cxn ang="0">
                          <a:pos x="180" y="0"/>
                        </a:cxn>
                        <a:cxn ang="0">
                          <a:pos x="360" y="468"/>
                        </a:cxn>
                      </a:cxnLst>
                      <a:rect l="0" t="0" r="r" b="b"/>
                      <a:pathLst>
                        <a:path w="360" h="468">
                          <a:moveTo>
                            <a:pt x="0" y="468"/>
                          </a:moveTo>
                          <a:cubicBezTo>
                            <a:pt x="60" y="234"/>
                            <a:pt x="120" y="0"/>
                            <a:pt x="180" y="0"/>
                          </a:cubicBezTo>
                          <a:cubicBezTo>
                            <a:pt x="240" y="0"/>
                            <a:pt x="300" y="234"/>
                            <a:pt x="360" y="468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44813" name="Freeform 77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5580" y="6588"/>
                      <a:ext cx="360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12"/>
                        </a:cxn>
                        <a:cxn ang="0">
                          <a:pos x="180" y="0"/>
                        </a:cxn>
                        <a:cxn ang="0">
                          <a:pos x="360" y="312"/>
                        </a:cxn>
                      </a:cxnLst>
                      <a:rect l="0" t="0" r="r" b="b"/>
                      <a:pathLst>
                        <a:path w="360" h="312">
                          <a:moveTo>
                            <a:pt x="0" y="312"/>
                          </a:moveTo>
                          <a:cubicBezTo>
                            <a:pt x="60" y="156"/>
                            <a:pt x="120" y="0"/>
                            <a:pt x="180" y="0"/>
                          </a:cubicBezTo>
                          <a:cubicBezTo>
                            <a:pt x="240" y="0"/>
                            <a:pt x="300" y="156"/>
                            <a:pt x="360" y="312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44814" name="Freeform 78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5940" y="6588"/>
                      <a:ext cx="360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12"/>
                        </a:cxn>
                        <a:cxn ang="0">
                          <a:pos x="180" y="0"/>
                        </a:cxn>
                        <a:cxn ang="0">
                          <a:pos x="360" y="312"/>
                        </a:cxn>
                      </a:cxnLst>
                      <a:rect l="0" t="0" r="r" b="b"/>
                      <a:pathLst>
                        <a:path w="360" h="312">
                          <a:moveTo>
                            <a:pt x="0" y="312"/>
                          </a:moveTo>
                          <a:cubicBezTo>
                            <a:pt x="60" y="156"/>
                            <a:pt x="120" y="0"/>
                            <a:pt x="180" y="0"/>
                          </a:cubicBezTo>
                          <a:cubicBezTo>
                            <a:pt x="240" y="0"/>
                            <a:pt x="300" y="156"/>
                            <a:pt x="360" y="312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44815" name="Freeform 79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6300" y="6432"/>
                      <a:ext cx="360" cy="46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468"/>
                        </a:cxn>
                        <a:cxn ang="0">
                          <a:pos x="180" y="0"/>
                        </a:cxn>
                        <a:cxn ang="0">
                          <a:pos x="360" y="468"/>
                        </a:cxn>
                      </a:cxnLst>
                      <a:rect l="0" t="0" r="r" b="b"/>
                      <a:pathLst>
                        <a:path w="360" h="468">
                          <a:moveTo>
                            <a:pt x="0" y="468"/>
                          </a:moveTo>
                          <a:cubicBezTo>
                            <a:pt x="60" y="234"/>
                            <a:pt x="120" y="0"/>
                            <a:pt x="180" y="0"/>
                          </a:cubicBezTo>
                          <a:cubicBezTo>
                            <a:pt x="240" y="0"/>
                            <a:pt x="300" y="234"/>
                            <a:pt x="360" y="468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7" name="Group 80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736" y="1879"/>
                    <a:ext cx="349" cy="66"/>
                    <a:chOff x="5220" y="6432"/>
                    <a:chExt cx="1440" cy="468"/>
                  </a:xfrm>
                </p:grpSpPr>
                <p:sp>
                  <p:nvSpPr>
                    <p:cNvPr id="244817" name="Freeform 81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5220" y="6432"/>
                      <a:ext cx="360" cy="46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468"/>
                        </a:cxn>
                        <a:cxn ang="0">
                          <a:pos x="180" y="0"/>
                        </a:cxn>
                        <a:cxn ang="0">
                          <a:pos x="360" y="468"/>
                        </a:cxn>
                      </a:cxnLst>
                      <a:rect l="0" t="0" r="r" b="b"/>
                      <a:pathLst>
                        <a:path w="360" h="468">
                          <a:moveTo>
                            <a:pt x="0" y="468"/>
                          </a:moveTo>
                          <a:cubicBezTo>
                            <a:pt x="60" y="234"/>
                            <a:pt x="120" y="0"/>
                            <a:pt x="180" y="0"/>
                          </a:cubicBezTo>
                          <a:cubicBezTo>
                            <a:pt x="240" y="0"/>
                            <a:pt x="300" y="234"/>
                            <a:pt x="360" y="468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44818" name="Freeform 82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5580" y="6588"/>
                      <a:ext cx="360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12"/>
                        </a:cxn>
                        <a:cxn ang="0">
                          <a:pos x="180" y="0"/>
                        </a:cxn>
                        <a:cxn ang="0">
                          <a:pos x="360" y="312"/>
                        </a:cxn>
                      </a:cxnLst>
                      <a:rect l="0" t="0" r="r" b="b"/>
                      <a:pathLst>
                        <a:path w="360" h="312">
                          <a:moveTo>
                            <a:pt x="0" y="312"/>
                          </a:moveTo>
                          <a:cubicBezTo>
                            <a:pt x="60" y="156"/>
                            <a:pt x="120" y="0"/>
                            <a:pt x="180" y="0"/>
                          </a:cubicBezTo>
                          <a:cubicBezTo>
                            <a:pt x="240" y="0"/>
                            <a:pt x="300" y="156"/>
                            <a:pt x="360" y="312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44819" name="Freeform 83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5940" y="6588"/>
                      <a:ext cx="360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12"/>
                        </a:cxn>
                        <a:cxn ang="0">
                          <a:pos x="180" y="0"/>
                        </a:cxn>
                        <a:cxn ang="0">
                          <a:pos x="360" y="312"/>
                        </a:cxn>
                      </a:cxnLst>
                      <a:rect l="0" t="0" r="r" b="b"/>
                      <a:pathLst>
                        <a:path w="360" h="312">
                          <a:moveTo>
                            <a:pt x="0" y="312"/>
                          </a:moveTo>
                          <a:cubicBezTo>
                            <a:pt x="60" y="156"/>
                            <a:pt x="120" y="0"/>
                            <a:pt x="180" y="0"/>
                          </a:cubicBezTo>
                          <a:cubicBezTo>
                            <a:pt x="240" y="0"/>
                            <a:pt x="300" y="156"/>
                            <a:pt x="360" y="312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44820" name="Freeform 84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6300" y="6432"/>
                      <a:ext cx="360" cy="46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468"/>
                        </a:cxn>
                        <a:cxn ang="0">
                          <a:pos x="180" y="0"/>
                        </a:cxn>
                        <a:cxn ang="0">
                          <a:pos x="360" y="468"/>
                        </a:cxn>
                      </a:cxnLst>
                      <a:rect l="0" t="0" r="r" b="b"/>
                      <a:pathLst>
                        <a:path w="360" h="468">
                          <a:moveTo>
                            <a:pt x="0" y="468"/>
                          </a:moveTo>
                          <a:cubicBezTo>
                            <a:pt x="60" y="234"/>
                            <a:pt x="120" y="0"/>
                            <a:pt x="180" y="0"/>
                          </a:cubicBezTo>
                          <a:cubicBezTo>
                            <a:pt x="240" y="0"/>
                            <a:pt x="300" y="234"/>
                            <a:pt x="360" y="468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8" name="Group 85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5175" y="1879"/>
                    <a:ext cx="349" cy="66"/>
                    <a:chOff x="5220" y="6432"/>
                    <a:chExt cx="1440" cy="468"/>
                  </a:xfrm>
                </p:grpSpPr>
                <p:sp>
                  <p:nvSpPr>
                    <p:cNvPr id="244822" name="Freeform 86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5220" y="6432"/>
                      <a:ext cx="360" cy="46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468"/>
                        </a:cxn>
                        <a:cxn ang="0">
                          <a:pos x="180" y="0"/>
                        </a:cxn>
                        <a:cxn ang="0">
                          <a:pos x="360" y="468"/>
                        </a:cxn>
                      </a:cxnLst>
                      <a:rect l="0" t="0" r="r" b="b"/>
                      <a:pathLst>
                        <a:path w="360" h="468">
                          <a:moveTo>
                            <a:pt x="0" y="468"/>
                          </a:moveTo>
                          <a:cubicBezTo>
                            <a:pt x="60" y="234"/>
                            <a:pt x="120" y="0"/>
                            <a:pt x="180" y="0"/>
                          </a:cubicBezTo>
                          <a:cubicBezTo>
                            <a:pt x="240" y="0"/>
                            <a:pt x="300" y="234"/>
                            <a:pt x="360" y="468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44823" name="Freeform 87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5580" y="6588"/>
                      <a:ext cx="360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12"/>
                        </a:cxn>
                        <a:cxn ang="0">
                          <a:pos x="180" y="0"/>
                        </a:cxn>
                        <a:cxn ang="0">
                          <a:pos x="360" y="312"/>
                        </a:cxn>
                      </a:cxnLst>
                      <a:rect l="0" t="0" r="r" b="b"/>
                      <a:pathLst>
                        <a:path w="360" h="312">
                          <a:moveTo>
                            <a:pt x="0" y="312"/>
                          </a:moveTo>
                          <a:cubicBezTo>
                            <a:pt x="60" y="156"/>
                            <a:pt x="120" y="0"/>
                            <a:pt x="180" y="0"/>
                          </a:cubicBezTo>
                          <a:cubicBezTo>
                            <a:pt x="240" y="0"/>
                            <a:pt x="300" y="156"/>
                            <a:pt x="360" y="312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44824" name="Freeform 88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5940" y="6588"/>
                      <a:ext cx="360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12"/>
                        </a:cxn>
                        <a:cxn ang="0">
                          <a:pos x="180" y="0"/>
                        </a:cxn>
                        <a:cxn ang="0">
                          <a:pos x="360" y="312"/>
                        </a:cxn>
                      </a:cxnLst>
                      <a:rect l="0" t="0" r="r" b="b"/>
                      <a:pathLst>
                        <a:path w="360" h="312">
                          <a:moveTo>
                            <a:pt x="0" y="312"/>
                          </a:moveTo>
                          <a:cubicBezTo>
                            <a:pt x="60" y="156"/>
                            <a:pt x="120" y="0"/>
                            <a:pt x="180" y="0"/>
                          </a:cubicBezTo>
                          <a:cubicBezTo>
                            <a:pt x="240" y="0"/>
                            <a:pt x="300" y="156"/>
                            <a:pt x="360" y="312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44825" name="Freeform 89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6300" y="6432"/>
                      <a:ext cx="360" cy="46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468"/>
                        </a:cxn>
                        <a:cxn ang="0">
                          <a:pos x="180" y="0"/>
                        </a:cxn>
                        <a:cxn ang="0">
                          <a:pos x="360" y="468"/>
                        </a:cxn>
                      </a:cxnLst>
                      <a:rect l="0" t="0" r="r" b="b"/>
                      <a:pathLst>
                        <a:path w="360" h="468">
                          <a:moveTo>
                            <a:pt x="0" y="468"/>
                          </a:moveTo>
                          <a:cubicBezTo>
                            <a:pt x="60" y="234"/>
                            <a:pt x="120" y="0"/>
                            <a:pt x="180" y="0"/>
                          </a:cubicBezTo>
                          <a:cubicBezTo>
                            <a:pt x="240" y="0"/>
                            <a:pt x="300" y="234"/>
                            <a:pt x="360" y="468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44826" name="Freeform 90"/>
                  <p:cNvSpPr>
                    <a:spLocks noChangeAspect="1"/>
                  </p:cNvSpPr>
                  <p:nvPr/>
                </p:nvSpPr>
                <p:spPr bwMode="auto">
                  <a:xfrm>
                    <a:off x="5529" y="827"/>
                    <a:ext cx="87" cy="1117"/>
                  </a:xfrm>
                  <a:custGeom>
                    <a:avLst/>
                    <a:gdLst/>
                    <a:ahLst/>
                    <a:cxnLst>
                      <a:cxn ang="0">
                        <a:pos x="0" y="2028"/>
                      </a:cxn>
                      <a:cxn ang="0">
                        <a:pos x="180" y="0"/>
                      </a:cxn>
                      <a:cxn ang="0">
                        <a:pos x="360" y="2028"/>
                      </a:cxn>
                    </a:cxnLst>
                    <a:rect l="0" t="0" r="r" b="b"/>
                    <a:pathLst>
                      <a:path w="360" h="2028">
                        <a:moveTo>
                          <a:pt x="0" y="2028"/>
                        </a:moveTo>
                        <a:cubicBezTo>
                          <a:pt x="60" y="1014"/>
                          <a:pt x="120" y="0"/>
                          <a:pt x="180" y="0"/>
                        </a:cubicBezTo>
                        <a:cubicBezTo>
                          <a:pt x="240" y="0"/>
                          <a:pt x="300" y="1014"/>
                          <a:pt x="360" y="2028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rou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19" name="Group 91"/>
            <p:cNvGrpSpPr>
              <a:grpSpLocks noChangeAspect="1"/>
            </p:cNvGrpSpPr>
            <p:nvPr/>
          </p:nvGrpSpPr>
          <p:grpSpPr bwMode="auto">
            <a:xfrm>
              <a:off x="2481" y="2033"/>
              <a:ext cx="349" cy="66"/>
              <a:chOff x="5220" y="6432"/>
              <a:chExt cx="1440" cy="468"/>
            </a:xfrm>
          </p:grpSpPr>
          <p:sp>
            <p:nvSpPr>
              <p:cNvPr id="244828" name="Freeform 92"/>
              <p:cNvSpPr>
                <a:spLocks noChangeAspect="1"/>
              </p:cNvSpPr>
              <p:nvPr/>
            </p:nvSpPr>
            <p:spPr bwMode="auto">
              <a:xfrm>
                <a:off x="5220" y="6432"/>
                <a:ext cx="360" cy="468"/>
              </a:xfrm>
              <a:custGeom>
                <a:avLst/>
                <a:gdLst/>
                <a:ahLst/>
                <a:cxnLst>
                  <a:cxn ang="0">
                    <a:pos x="0" y="468"/>
                  </a:cxn>
                  <a:cxn ang="0">
                    <a:pos x="180" y="0"/>
                  </a:cxn>
                  <a:cxn ang="0">
                    <a:pos x="360" y="468"/>
                  </a:cxn>
                </a:cxnLst>
                <a:rect l="0" t="0" r="r" b="b"/>
                <a:pathLst>
                  <a:path w="360" h="468">
                    <a:moveTo>
                      <a:pt x="0" y="468"/>
                    </a:moveTo>
                    <a:cubicBezTo>
                      <a:pt x="60" y="234"/>
                      <a:pt x="120" y="0"/>
                      <a:pt x="180" y="0"/>
                    </a:cubicBezTo>
                    <a:cubicBezTo>
                      <a:pt x="240" y="0"/>
                      <a:pt x="300" y="234"/>
                      <a:pt x="360" y="468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4829" name="Freeform 93"/>
              <p:cNvSpPr>
                <a:spLocks noChangeAspect="1"/>
              </p:cNvSpPr>
              <p:nvPr/>
            </p:nvSpPr>
            <p:spPr bwMode="auto">
              <a:xfrm>
                <a:off x="5580" y="6588"/>
                <a:ext cx="360" cy="312"/>
              </a:xfrm>
              <a:custGeom>
                <a:avLst/>
                <a:gdLst/>
                <a:ahLst/>
                <a:cxnLst>
                  <a:cxn ang="0">
                    <a:pos x="0" y="312"/>
                  </a:cxn>
                  <a:cxn ang="0">
                    <a:pos x="180" y="0"/>
                  </a:cxn>
                  <a:cxn ang="0">
                    <a:pos x="360" y="312"/>
                  </a:cxn>
                </a:cxnLst>
                <a:rect l="0" t="0" r="r" b="b"/>
                <a:pathLst>
                  <a:path w="360" h="312">
                    <a:moveTo>
                      <a:pt x="0" y="312"/>
                    </a:moveTo>
                    <a:cubicBezTo>
                      <a:pt x="60" y="156"/>
                      <a:pt x="120" y="0"/>
                      <a:pt x="180" y="0"/>
                    </a:cubicBezTo>
                    <a:cubicBezTo>
                      <a:pt x="240" y="0"/>
                      <a:pt x="300" y="156"/>
                      <a:pt x="360" y="312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4830" name="Freeform 94"/>
              <p:cNvSpPr>
                <a:spLocks noChangeAspect="1"/>
              </p:cNvSpPr>
              <p:nvPr/>
            </p:nvSpPr>
            <p:spPr bwMode="auto">
              <a:xfrm>
                <a:off x="5940" y="6588"/>
                <a:ext cx="360" cy="312"/>
              </a:xfrm>
              <a:custGeom>
                <a:avLst/>
                <a:gdLst/>
                <a:ahLst/>
                <a:cxnLst>
                  <a:cxn ang="0">
                    <a:pos x="0" y="312"/>
                  </a:cxn>
                  <a:cxn ang="0">
                    <a:pos x="180" y="0"/>
                  </a:cxn>
                  <a:cxn ang="0">
                    <a:pos x="360" y="312"/>
                  </a:cxn>
                </a:cxnLst>
                <a:rect l="0" t="0" r="r" b="b"/>
                <a:pathLst>
                  <a:path w="360" h="312">
                    <a:moveTo>
                      <a:pt x="0" y="312"/>
                    </a:moveTo>
                    <a:cubicBezTo>
                      <a:pt x="60" y="156"/>
                      <a:pt x="120" y="0"/>
                      <a:pt x="180" y="0"/>
                    </a:cubicBezTo>
                    <a:cubicBezTo>
                      <a:pt x="240" y="0"/>
                      <a:pt x="300" y="156"/>
                      <a:pt x="360" y="312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4831" name="Freeform 95"/>
              <p:cNvSpPr>
                <a:spLocks noChangeAspect="1"/>
              </p:cNvSpPr>
              <p:nvPr/>
            </p:nvSpPr>
            <p:spPr bwMode="auto">
              <a:xfrm>
                <a:off x="6300" y="6432"/>
                <a:ext cx="360" cy="468"/>
              </a:xfrm>
              <a:custGeom>
                <a:avLst/>
                <a:gdLst/>
                <a:ahLst/>
                <a:cxnLst>
                  <a:cxn ang="0">
                    <a:pos x="0" y="468"/>
                  </a:cxn>
                  <a:cxn ang="0">
                    <a:pos x="180" y="0"/>
                  </a:cxn>
                  <a:cxn ang="0">
                    <a:pos x="360" y="468"/>
                  </a:cxn>
                </a:cxnLst>
                <a:rect l="0" t="0" r="r" b="b"/>
                <a:pathLst>
                  <a:path w="360" h="468">
                    <a:moveTo>
                      <a:pt x="0" y="468"/>
                    </a:moveTo>
                    <a:cubicBezTo>
                      <a:pt x="60" y="234"/>
                      <a:pt x="120" y="0"/>
                      <a:pt x="180" y="0"/>
                    </a:cubicBezTo>
                    <a:cubicBezTo>
                      <a:pt x="240" y="0"/>
                      <a:pt x="300" y="234"/>
                      <a:pt x="360" y="468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0" name="Group 96"/>
          <p:cNvGrpSpPr/>
          <p:nvPr/>
        </p:nvGrpSpPr>
        <p:grpSpPr bwMode="auto">
          <a:xfrm>
            <a:off x="152400" y="3789362"/>
            <a:ext cx="8786813" cy="2338388"/>
            <a:chOff x="112" y="2523"/>
            <a:chExt cx="5535" cy="1473"/>
          </a:xfrm>
        </p:grpSpPr>
        <p:grpSp>
          <p:nvGrpSpPr>
            <p:cNvPr id="21" name="Group 97"/>
            <p:cNvGrpSpPr>
              <a:grpSpLocks noChangeAspect="1"/>
            </p:cNvGrpSpPr>
            <p:nvPr/>
          </p:nvGrpSpPr>
          <p:grpSpPr bwMode="auto">
            <a:xfrm>
              <a:off x="204" y="2523"/>
              <a:ext cx="5398" cy="1167"/>
              <a:chOff x="4080" y="8286"/>
              <a:chExt cx="6960" cy="1504"/>
            </a:xfrm>
          </p:grpSpPr>
          <p:grpSp>
            <p:nvGrpSpPr>
              <p:cNvPr id="22" name="Group 98"/>
              <p:cNvGrpSpPr>
                <a:grpSpLocks noChangeAspect="1"/>
              </p:cNvGrpSpPr>
              <p:nvPr/>
            </p:nvGrpSpPr>
            <p:grpSpPr bwMode="auto">
              <a:xfrm>
                <a:off x="4080" y="8286"/>
                <a:ext cx="6960" cy="1504"/>
                <a:chOff x="4140" y="7275"/>
                <a:chExt cx="6960" cy="1504"/>
              </a:xfrm>
            </p:grpSpPr>
            <p:grpSp>
              <p:nvGrpSpPr>
                <p:cNvPr id="23" name="Group 99"/>
                <p:cNvGrpSpPr>
                  <a:grpSpLocks noChangeAspect="1"/>
                </p:cNvGrpSpPr>
                <p:nvPr/>
              </p:nvGrpSpPr>
              <p:grpSpPr bwMode="auto">
                <a:xfrm>
                  <a:off x="4215" y="7299"/>
                  <a:ext cx="6802" cy="1480"/>
                  <a:chOff x="3915" y="7164"/>
                  <a:chExt cx="6802" cy="1480"/>
                </a:xfrm>
              </p:grpSpPr>
              <p:sp>
                <p:nvSpPr>
                  <p:cNvPr id="244836" name="Freeform 100"/>
                  <p:cNvSpPr>
                    <a:spLocks noChangeAspect="1"/>
                  </p:cNvSpPr>
                  <p:nvPr/>
                </p:nvSpPr>
                <p:spPr bwMode="auto">
                  <a:xfrm>
                    <a:off x="7260" y="7164"/>
                    <a:ext cx="113" cy="1440"/>
                  </a:xfrm>
                  <a:custGeom>
                    <a:avLst/>
                    <a:gdLst/>
                    <a:ahLst/>
                    <a:cxnLst>
                      <a:cxn ang="0">
                        <a:pos x="0" y="2028"/>
                      </a:cxn>
                      <a:cxn ang="0">
                        <a:pos x="180" y="0"/>
                      </a:cxn>
                      <a:cxn ang="0">
                        <a:pos x="360" y="2028"/>
                      </a:cxn>
                    </a:cxnLst>
                    <a:rect l="0" t="0" r="r" b="b"/>
                    <a:pathLst>
                      <a:path w="360" h="2028">
                        <a:moveTo>
                          <a:pt x="0" y="2028"/>
                        </a:moveTo>
                        <a:cubicBezTo>
                          <a:pt x="60" y="1014"/>
                          <a:pt x="120" y="0"/>
                          <a:pt x="180" y="0"/>
                        </a:cubicBezTo>
                        <a:cubicBezTo>
                          <a:pt x="240" y="0"/>
                          <a:pt x="300" y="1014"/>
                          <a:pt x="360" y="2028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24" name="Group 101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7395" y="7533"/>
                    <a:ext cx="3322" cy="1108"/>
                    <a:chOff x="7395" y="7533"/>
                    <a:chExt cx="3322" cy="1108"/>
                  </a:xfrm>
                </p:grpSpPr>
                <p:grpSp>
                  <p:nvGrpSpPr>
                    <p:cNvPr id="25" name="Group 102"/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7395" y="8523"/>
                      <a:ext cx="450" cy="85"/>
                      <a:chOff x="5220" y="6432"/>
                      <a:chExt cx="1440" cy="468"/>
                    </a:xfrm>
                  </p:grpSpPr>
                  <p:sp>
                    <p:nvSpPr>
                      <p:cNvPr id="244839" name="Freeform 103"/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5220" y="6432"/>
                        <a:ext cx="360" cy="468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68"/>
                          </a:cxn>
                          <a:cxn ang="0">
                            <a:pos x="180" y="0"/>
                          </a:cxn>
                          <a:cxn ang="0">
                            <a:pos x="360" y="468"/>
                          </a:cxn>
                        </a:cxnLst>
                        <a:rect l="0" t="0" r="r" b="b"/>
                        <a:pathLst>
                          <a:path w="360" h="468">
                            <a:moveTo>
                              <a:pt x="0" y="468"/>
                            </a:moveTo>
                            <a:cubicBezTo>
                              <a:pt x="60" y="234"/>
                              <a:pt x="120" y="0"/>
                              <a:pt x="180" y="0"/>
                            </a:cubicBezTo>
                            <a:cubicBezTo>
                              <a:pt x="240" y="0"/>
                              <a:pt x="300" y="234"/>
                              <a:pt x="360" y="468"/>
                            </a:cubicBezTo>
                          </a:path>
                        </a:pathLst>
                      </a:custGeom>
                      <a:noFill/>
                      <a:ln w="19050" cap="flat" cmpd="sng">
                        <a:solidFill>
                          <a:schemeClr val="tx1"/>
                        </a:solidFill>
                        <a:prstDash val="solid"/>
                        <a:round/>
                      </a:ln>
                      <a:effectLst/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44840" name="Freeform 104"/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5580" y="6588"/>
                        <a:ext cx="360" cy="312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312"/>
                          </a:cxn>
                          <a:cxn ang="0">
                            <a:pos x="180" y="0"/>
                          </a:cxn>
                          <a:cxn ang="0">
                            <a:pos x="360" y="312"/>
                          </a:cxn>
                        </a:cxnLst>
                        <a:rect l="0" t="0" r="r" b="b"/>
                        <a:pathLst>
                          <a:path w="360" h="312">
                            <a:moveTo>
                              <a:pt x="0" y="312"/>
                            </a:moveTo>
                            <a:cubicBezTo>
                              <a:pt x="60" y="156"/>
                              <a:pt x="120" y="0"/>
                              <a:pt x="180" y="0"/>
                            </a:cubicBezTo>
                            <a:cubicBezTo>
                              <a:pt x="240" y="0"/>
                              <a:pt x="300" y="156"/>
                              <a:pt x="360" y="312"/>
                            </a:cubicBezTo>
                          </a:path>
                        </a:pathLst>
                      </a:custGeom>
                      <a:noFill/>
                      <a:ln w="19050" cap="flat" cmpd="sng">
                        <a:solidFill>
                          <a:schemeClr val="tx1"/>
                        </a:solidFill>
                        <a:prstDash val="solid"/>
                        <a:round/>
                      </a:ln>
                      <a:effectLst/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44841" name="Freeform 105"/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5940" y="6588"/>
                        <a:ext cx="360" cy="312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312"/>
                          </a:cxn>
                          <a:cxn ang="0">
                            <a:pos x="180" y="0"/>
                          </a:cxn>
                          <a:cxn ang="0">
                            <a:pos x="360" y="312"/>
                          </a:cxn>
                        </a:cxnLst>
                        <a:rect l="0" t="0" r="r" b="b"/>
                        <a:pathLst>
                          <a:path w="360" h="312">
                            <a:moveTo>
                              <a:pt x="0" y="312"/>
                            </a:moveTo>
                            <a:cubicBezTo>
                              <a:pt x="60" y="156"/>
                              <a:pt x="120" y="0"/>
                              <a:pt x="180" y="0"/>
                            </a:cubicBezTo>
                            <a:cubicBezTo>
                              <a:pt x="240" y="0"/>
                              <a:pt x="300" y="156"/>
                              <a:pt x="360" y="312"/>
                            </a:cubicBezTo>
                          </a:path>
                        </a:pathLst>
                      </a:custGeom>
                      <a:noFill/>
                      <a:ln w="19050" cap="flat" cmpd="sng">
                        <a:solidFill>
                          <a:schemeClr val="tx1"/>
                        </a:solidFill>
                        <a:prstDash val="solid"/>
                        <a:round/>
                      </a:ln>
                      <a:effectLst/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44842" name="Freeform 106"/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6300" y="6432"/>
                        <a:ext cx="360" cy="468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68"/>
                          </a:cxn>
                          <a:cxn ang="0">
                            <a:pos x="180" y="0"/>
                          </a:cxn>
                          <a:cxn ang="0">
                            <a:pos x="360" y="468"/>
                          </a:cxn>
                        </a:cxnLst>
                        <a:rect l="0" t="0" r="r" b="b"/>
                        <a:pathLst>
                          <a:path w="360" h="468">
                            <a:moveTo>
                              <a:pt x="0" y="468"/>
                            </a:moveTo>
                            <a:cubicBezTo>
                              <a:pt x="60" y="234"/>
                              <a:pt x="120" y="0"/>
                              <a:pt x="180" y="0"/>
                            </a:cubicBezTo>
                            <a:cubicBezTo>
                              <a:pt x="240" y="0"/>
                              <a:pt x="300" y="234"/>
                              <a:pt x="360" y="468"/>
                            </a:cubicBezTo>
                          </a:path>
                        </a:pathLst>
                      </a:custGeom>
                      <a:noFill/>
                      <a:ln w="19050" cap="flat" cmpd="sng">
                        <a:solidFill>
                          <a:schemeClr val="tx1"/>
                        </a:solidFill>
                        <a:prstDash val="solid"/>
                        <a:round/>
                      </a:ln>
                      <a:effectLst/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244843" name="Freeform 107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7842" y="7533"/>
                      <a:ext cx="113" cy="107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028"/>
                        </a:cxn>
                        <a:cxn ang="0">
                          <a:pos x="180" y="0"/>
                        </a:cxn>
                        <a:cxn ang="0">
                          <a:pos x="360" y="2028"/>
                        </a:cxn>
                      </a:cxnLst>
                      <a:rect l="0" t="0" r="r" b="b"/>
                      <a:pathLst>
                        <a:path w="360" h="2028">
                          <a:moveTo>
                            <a:pt x="0" y="2028"/>
                          </a:moveTo>
                          <a:cubicBezTo>
                            <a:pt x="60" y="1014"/>
                            <a:pt x="120" y="0"/>
                            <a:pt x="180" y="0"/>
                          </a:cubicBezTo>
                          <a:cubicBezTo>
                            <a:pt x="240" y="0"/>
                            <a:pt x="300" y="1014"/>
                            <a:pt x="360" y="2028"/>
                          </a:cubicBezTo>
                        </a:path>
                      </a:pathLst>
                    </a:custGeom>
                    <a:noFill/>
                    <a:ln w="19050" cap="flat" cmpd="sng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26" name="Group 108"/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7965" y="8529"/>
                      <a:ext cx="450" cy="85"/>
                      <a:chOff x="5220" y="6432"/>
                      <a:chExt cx="1440" cy="468"/>
                    </a:xfrm>
                  </p:grpSpPr>
                  <p:sp>
                    <p:nvSpPr>
                      <p:cNvPr id="244845" name="Freeform 109"/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5220" y="6432"/>
                        <a:ext cx="360" cy="468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68"/>
                          </a:cxn>
                          <a:cxn ang="0">
                            <a:pos x="180" y="0"/>
                          </a:cxn>
                          <a:cxn ang="0">
                            <a:pos x="360" y="468"/>
                          </a:cxn>
                        </a:cxnLst>
                        <a:rect l="0" t="0" r="r" b="b"/>
                        <a:pathLst>
                          <a:path w="360" h="468">
                            <a:moveTo>
                              <a:pt x="0" y="468"/>
                            </a:moveTo>
                            <a:cubicBezTo>
                              <a:pt x="60" y="234"/>
                              <a:pt x="120" y="0"/>
                              <a:pt x="180" y="0"/>
                            </a:cubicBezTo>
                            <a:cubicBezTo>
                              <a:pt x="240" y="0"/>
                              <a:pt x="300" y="234"/>
                              <a:pt x="360" y="468"/>
                            </a:cubicBezTo>
                          </a:path>
                        </a:pathLst>
                      </a:custGeom>
                      <a:noFill/>
                      <a:ln w="19050" cap="flat" cmpd="sng">
                        <a:solidFill>
                          <a:schemeClr val="tx1"/>
                        </a:solidFill>
                        <a:prstDash val="solid"/>
                        <a:round/>
                      </a:ln>
                      <a:effectLst/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44846" name="Freeform 110"/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5580" y="6588"/>
                        <a:ext cx="360" cy="312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312"/>
                          </a:cxn>
                          <a:cxn ang="0">
                            <a:pos x="180" y="0"/>
                          </a:cxn>
                          <a:cxn ang="0">
                            <a:pos x="360" y="312"/>
                          </a:cxn>
                        </a:cxnLst>
                        <a:rect l="0" t="0" r="r" b="b"/>
                        <a:pathLst>
                          <a:path w="360" h="312">
                            <a:moveTo>
                              <a:pt x="0" y="312"/>
                            </a:moveTo>
                            <a:cubicBezTo>
                              <a:pt x="60" y="156"/>
                              <a:pt x="120" y="0"/>
                              <a:pt x="180" y="0"/>
                            </a:cubicBezTo>
                            <a:cubicBezTo>
                              <a:pt x="240" y="0"/>
                              <a:pt x="300" y="156"/>
                              <a:pt x="360" y="312"/>
                            </a:cubicBezTo>
                          </a:path>
                        </a:pathLst>
                      </a:custGeom>
                      <a:noFill/>
                      <a:ln w="19050" cap="flat" cmpd="sng">
                        <a:solidFill>
                          <a:schemeClr val="tx1"/>
                        </a:solidFill>
                        <a:prstDash val="solid"/>
                        <a:round/>
                      </a:ln>
                      <a:effectLst/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44847" name="Freeform 111"/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5940" y="6588"/>
                        <a:ext cx="360" cy="312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312"/>
                          </a:cxn>
                          <a:cxn ang="0">
                            <a:pos x="180" y="0"/>
                          </a:cxn>
                          <a:cxn ang="0">
                            <a:pos x="360" y="312"/>
                          </a:cxn>
                        </a:cxnLst>
                        <a:rect l="0" t="0" r="r" b="b"/>
                        <a:pathLst>
                          <a:path w="360" h="312">
                            <a:moveTo>
                              <a:pt x="0" y="312"/>
                            </a:moveTo>
                            <a:cubicBezTo>
                              <a:pt x="60" y="156"/>
                              <a:pt x="120" y="0"/>
                              <a:pt x="180" y="0"/>
                            </a:cubicBezTo>
                            <a:cubicBezTo>
                              <a:pt x="240" y="0"/>
                              <a:pt x="300" y="156"/>
                              <a:pt x="360" y="312"/>
                            </a:cubicBezTo>
                          </a:path>
                        </a:pathLst>
                      </a:custGeom>
                      <a:noFill/>
                      <a:ln w="19050" cap="flat" cmpd="sng">
                        <a:solidFill>
                          <a:schemeClr val="tx1"/>
                        </a:solidFill>
                        <a:prstDash val="solid"/>
                        <a:round/>
                      </a:ln>
                      <a:effectLst/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44848" name="Freeform 112"/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6300" y="6432"/>
                        <a:ext cx="360" cy="468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68"/>
                          </a:cxn>
                          <a:cxn ang="0">
                            <a:pos x="180" y="0"/>
                          </a:cxn>
                          <a:cxn ang="0">
                            <a:pos x="360" y="468"/>
                          </a:cxn>
                        </a:cxnLst>
                        <a:rect l="0" t="0" r="r" b="b"/>
                        <a:pathLst>
                          <a:path w="360" h="468">
                            <a:moveTo>
                              <a:pt x="0" y="468"/>
                            </a:moveTo>
                            <a:cubicBezTo>
                              <a:pt x="60" y="234"/>
                              <a:pt x="120" y="0"/>
                              <a:pt x="180" y="0"/>
                            </a:cubicBezTo>
                            <a:cubicBezTo>
                              <a:pt x="240" y="0"/>
                              <a:pt x="300" y="234"/>
                              <a:pt x="360" y="468"/>
                            </a:cubicBezTo>
                          </a:path>
                        </a:pathLst>
                      </a:custGeom>
                      <a:noFill/>
                      <a:ln w="19050" cap="flat" cmpd="sng">
                        <a:solidFill>
                          <a:schemeClr val="tx1"/>
                        </a:solidFill>
                        <a:prstDash val="solid"/>
                        <a:round/>
                      </a:ln>
                      <a:effectLst/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244849" name="Freeform 113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15" y="8268"/>
                      <a:ext cx="113" cy="34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028"/>
                        </a:cxn>
                        <a:cxn ang="0">
                          <a:pos x="180" y="0"/>
                        </a:cxn>
                        <a:cxn ang="0">
                          <a:pos x="360" y="2028"/>
                        </a:cxn>
                      </a:cxnLst>
                      <a:rect l="0" t="0" r="r" b="b"/>
                      <a:pathLst>
                        <a:path w="360" h="2028">
                          <a:moveTo>
                            <a:pt x="0" y="2028"/>
                          </a:moveTo>
                          <a:cubicBezTo>
                            <a:pt x="60" y="1014"/>
                            <a:pt x="120" y="0"/>
                            <a:pt x="180" y="0"/>
                          </a:cubicBezTo>
                          <a:cubicBezTo>
                            <a:pt x="240" y="0"/>
                            <a:pt x="300" y="1014"/>
                            <a:pt x="360" y="2028"/>
                          </a:cubicBezTo>
                        </a:path>
                      </a:pathLst>
                    </a:custGeom>
                    <a:noFill/>
                    <a:ln w="19050" cap="flat" cmpd="sng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27" name="Group 114"/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8550" y="8553"/>
                      <a:ext cx="457" cy="62"/>
                      <a:chOff x="8550" y="8553"/>
                      <a:chExt cx="457" cy="62"/>
                    </a:xfrm>
                  </p:grpSpPr>
                  <p:grpSp>
                    <p:nvGrpSpPr>
                      <p:cNvPr id="28" name="Group 115"/>
                      <p:cNvGrpSpPr>
                        <a:grpSpLocks noChangeAspect="1"/>
                      </p:cNvGrpSpPr>
                      <p:nvPr/>
                    </p:nvGrpSpPr>
                    <p:grpSpPr bwMode="auto">
                      <a:xfrm>
                        <a:off x="8550" y="8553"/>
                        <a:ext cx="338" cy="62"/>
                        <a:chOff x="8550" y="8553"/>
                        <a:chExt cx="338" cy="62"/>
                      </a:xfrm>
                    </p:grpSpPr>
                    <p:sp>
                      <p:nvSpPr>
                        <p:cNvPr id="244852" name="Freeform 116"/>
                        <p:cNvSpPr>
                          <a:spLocks noChangeAspect="1"/>
                        </p:cNvSpPr>
                        <p:nvPr/>
                      </p:nvSpPr>
                      <p:spPr bwMode="auto">
                        <a:xfrm>
                          <a:off x="8550" y="8553"/>
                          <a:ext cx="113" cy="6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468"/>
                            </a:cxn>
                            <a:cxn ang="0">
                              <a:pos x="180" y="0"/>
                            </a:cxn>
                            <a:cxn ang="0">
                              <a:pos x="360" y="468"/>
                            </a:cxn>
                          </a:cxnLst>
                          <a:rect l="0" t="0" r="r" b="b"/>
                          <a:pathLst>
                            <a:path w="360" h="468">
                              <a:moveTo>
                                <a:pt x="0" y="468"/>
                              </a:moveTo>
                              <a:cubicBezTo>
                                <a:pt x="60" y="234"/>
                                <a:pt x="120" y="0"/>
                                <a:pt x="180" y="0"/>
                              </a:cubicBezTo>
                              <a:cubicBezTo>
                                <a:pt x="240" y="0"/>
                                <a:pt x="300" y="234"/>
                                <a:pt x="360" y="468"/>
                              </a:cubicBezTo>
                            </a:path>
                          </a:pathLst>
                        </a:custGeom>
                        <a:noFill/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rou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44853" name="Freeform 117"/>
                        <p:cNvSpPr>
                          <a:spLocks noChangeAspect="1"/>
                        </p:cNvSpPr>
                        <p:nvPr/>
                      </p:nvSpPr>
                      <p:spPr bwMode="auto">
                        <a:xfrm>
                          <a:off x="8663" y="8574"/>
                          <a:ext cx="112" cy="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312"/>
                            </a:cxn>
                            <a:cxn ang="0">
                              <a:pos x="180" y="0"/>
                            </a:cxn>
                            <a:cxn ang="0">
                              <a:pos x="360" y="312"/>
                            </a:cxn>
                          </a:cxnLst>
                          <a:rect l="0" t="0" r="r" b="b"/>
                          <a:pathLst>
                            <a:path w="360" h="312">
                              <a:moveTo>
                                <a:pt x="0" y="312"/>
                              </a:moveTo>
                              <a:cubicBezTo>
                                <a:pt x="60" y="156"/>
                                <a:pt x="120" y="0"/>
                                <a:pt x="180" y="0"/>
                              </a:cubicBezTo>
                              <a:cubicBezTo>
                                <a:pt x="240" y="0"/>
                                <a:pt x="300" y="156"/>
                                <a:pt x="360" y="312"/>
                              </a:cubicBezTo>
                            </a:path>
                          </a:pathLst>
                        </a:custGeom>
                        <a:noFill/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rou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44854" name="Freeform 118"/>
                        <p:cNvSpPr>
                          <a:spLocks noChangeAspect="1"/>
                        </p:cNvSpPr>
                        <p:nvPr/>
                      </p:nvSpPr>
                      <p:spPr bwMode="auto">
                        <a:xfrm>
                          <a:off x="8775" y="8574"/>
                          <a:ext cx="113" cy="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312"/>
                            </a:cxn>
                            <a:cxn ang="0">
                              <a:pos x="180" y="0"/>
                            </a:cxn>
                            <a:cxn ang="0">
                              <a:pos x="360" y="312"/>
                            </a:cxn>
                          </a:cxnLst>
                          <a:rect l="0" t="0" r="r" b="b"/>
                          <a:pathLst>
                            <a:path w="360" h="312">
                              <a:moveTo>
                                <a:pt x="0" y="312"/>
                              </a:moveTo>
                              <a:cubicBezTo>
                                <a:pt x="60" y="156"/>
                                <a:pt x="120" y="0"/>
                                <a:pt x="180" y="0"/>
                              </a:cubicBezTo>
                              <a:cubicBezTo>
                                <a:pt x="240" y="0"/>
                                <a:pt x="300" y="156"/>
                                <a:pt x="360" y="312"/>
                              </a:cubicBezTo>
                            </a:path>
                          </a:pathLst>
                        </a:custGeom>
                        <a:noFill/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rou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244855" name="Freeform 119"/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8895" y="8580"/>
                        <a:ext cx="112" cy="23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68"/>
                          </a:cxn>
                          <a:cxn ang="0">
                            <a:pos x="180" y="0"/>
                          </a:cxn>
                          <a:cxn ang="0">
                            <a:pos x="360" y="468"/>
                          </a:cxn>
                        </a:cxnLst>
                        <a:rect l="0" t="0" r="r" b="b"/>
                        <a:pathLst>
                          <a:path w="360" h="468">
                            <a:moveTo>
                              <a:pt x="0" y="468"/>
                            </a:moveTo>
                            <a:cubicBezTo>
                              <a:pt x="60" y="234"/>
                              <a:pt x="120" y="0"/>
                              <a:pt x="180" y="0"/>
                            </a:cubicBezTo>
                            <a:cubicBezTo>
                              <a:pt x="240" y="0"/>
                              <a:pt x="300" y="234"/>
                              <a:pt x="360" y="468"/>
                            </a:cubicBezTo>
                          </a:path>
                        </a:pathLst>
                      </a:custGeom>
                      <a:noFill/>
                      <a:ln w="19050" cap="flat" cmpd="sng">
                        <a:solidFill>
                          <a:schemeClr val="tx1"/>
                        </a:solidFill>
                        <a:prstDash val="solid"/>
                        <a:round/>
                      </a:ln>
                      <a:effectLst/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29" name="Group 120"/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9660" y="8565"/>
                      <a:ext cx="450" cy="62"/>
                      <a:chOff x="5220" y="6432"/>
                      <a:chExt cx="1440" cy="468"/>
                    </a:xfrm>
                  </p:grpSpPr>
                  <p:sp>
                    <p:nvSpPr>
                      <p:cNvPr id="244857" name="Freeform 121"/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5220" y="6432"/>
                        <a:ext cx="360" cy="468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68"/>
                          </a:cxn>
                          <a:cxn ang="0">
                            <a:pos x="180" y="0"/>
                          </a:cxn>
                          <a:cxn ang="0">
                            <a:pos x="360" y="468"/>
                          </a:cxn>
                        </a:cxnLst>
                        <a:rect l="0" t="0" r="r" b="b"/>
                        <a:pathLst>
                          <a:path w="360" h="468">
                            <a:moveTo>
                              <a:pt x="0" y="468"/>
                            </a:moveTo>
                            <a:cubicBezTo>
                              <a:pt x="60" y="234"/>
                              <a:pt x="120" y="0"/>
                              <a:pt x="180" y="0"/>
                            </a:cubicBezTo>
                            <a:cubicBezTo>
                              <a:pt x="240" y="0"/>
                              <a:pt x="300" y="234"/>
                              <a:pt x="360" y="468"/>
                            </a:cubicBezTo>
                          </a:path>
                        </a:pathLst>
                      </a:custGeom>
                      <a:noFill/>
                      <a:ln w="19050" cap="flat" cmpd="sng">
                        <a:solidFill>
                          <a:schemeClr val="tx1"/>
                        </a:solidFill>
                        <a:prstDash val="solid"/>
                        <a:round/>
                      </a:ln>
                      <a:effectLst/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44858" name="Freeform 122"/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5580" y="6588"/>
                        <a:ext cx="360" cy="312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312"/>
                          </a:cxn>
                          <a:cxn ang="0">
                            <a:pos x="180" y="0"/>
                          </a:cxn>
                          <a:cxn ang="0">
                            <a:pos x="360" y="312"/>
                          </a:cxn>
                        </a:cxnLst>
                        <a:rect l="0" t="0" r="r" b="b"/>
                        <a:pathLst>
                          <a:path w="360" h="312">
                            <a:moveTo>
                              <a:pt x="0" y="312"/>
                            </a:moveTo>
                            <a:cubicBezTo>
                              <a:pt x="60" y="156"/>
                              <a:pt x="120" y="0"/>
                              <a:pt x="180" y="0"/>
                            </a:cubicBezTo>
                            <a:cubicBezTo>
                              <a:pt x="240" y="0"/>
                              <a:pt x="300" y="156"/>
                              <a:pt x="360" y="312"/>
                            </a:cubicBezTo>
                          </a:path>
                        </a:pathLst>
                      </a:custGeom>
                      <a:noFill/>
                      <a:ln w="19050" cap="flat" cmpd="sng">
                        <a:solidFill>
                          <a:schemeClr val="tx1"/>
                        </a:solidFill>
                        <a:prstDash val="solid"/>
                        <a:round/>
                      </a:ln>
                      <a:effectLst/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44859" name="Freeform 123"/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5940" y="6588"/>
                        <a:ext cx="360" cy="312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312"/>
                          </a:cxn>
                          <a:cxn ang="0">
                            <a:pos x="180" y="0"/>
                          </a:cxn>
                          <a:cxn ang="0">
                            <a:pos x="360" y="312"/>
                          </a:cxn>
                        </a:cxnLst>
                        <a:rect l="0" t="0" r="r" b="b"/>
                        <a:pathLst>
                          <a:path w="360" h="312">
                            <a:moveTo>
                              <a:pt x="0" y="312"/>
                            </a:moveTo>
                            <a:cubicBezTo>
                              <a:pt x="60" y="156"/>
                              <a:pt x="120" y="0"/>
                              <a:pt x="180" y="0"/>
                            </a:cubicBezTo>
                            <a:cubicBezTo>
                              <a:pt x="240" y="0"/>
                              <a:pt x="300" y="156"/>
                              <a:pt x="360" y="312"/>
                            </a:cubicBezTo>
                          </a:path>
                        </a:pathLst>
                      </a:custGeom>
                      <a:noFill/>
                      <a:ln w="19050" cap="flat" cmpd="sng">
                        <a:solidFill>
                          <a:schemeClr val="tx1"/>
                        </a:solidFill>
                        <a:prstDash val="solid"/>
                        <a:round/>
                      </a:ln>
                      <a:effectLst/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44860" name="Freeform 124"/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6300" y="6432"/>
                        <a:ext cx="360" cy="468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68"/>
                          </a:cxn>
                          <a:cxn ang="0">
                            <a:pos x="180" y="0"/>
                          </a:cxn>
                          <a:cxn ang="0">
                            <a:pos x="360" y="468"/>
                          </a:cxn>
                        </a:cxnLst>
                        <a:rect l="0" t="0" r="r" b="b"/>
                        <a:pathLst>
                          <a:path w="360" h="468">
                            <a:moveTo>
                              <a:pt x="0" y="468"/>
                            </a:moveTo>
                            <a:cubicBezTo>
                              <a:pt x="60" y="234"/>
                              <a:pt x="120" y="0"/>
                              <a:pt x="180" y="0"/>
                            </a:cubicBezTo>
                            <a:cubicBezTo>
                              <a:pt x="240" y="0"/>
                              <a:pt x="300" y="234"/>
                              <a:pt x="360" y="468"/>
                            </a:cubicBezTo>
                          </a:path>
                        </a:pathLst>
                      </a:custGeom>
                      <a:noFill/>
                      <a:ln w="19050" cap="flat" cmpd="sng">
                        <a:solidFill>
                          <a:schemeClr val="tx1"/>
                        </a:solidFill>
                        <a:prstDash val="solid"/>
                        <a:round/>
                      </a:ln>
                      <a:effectLst/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30" name="Group 125"/>
                    <p:cNvGrpSpPr>
                      <a:grpSpLocks noChangeAspect="1"/>
                    </p:cNvGrpSpPr>
                    <p:nvPr/>
                  </p:nvGrpSpPr>
                  <p:grpSpPr bwMode="auto">
                    <a:xfrm flipH="1">
                      <a:off x="9060" y="8565"/>
                      <a:ext cx="457" cy="62"/>
                      <a:chOff x="8550" y="8553"/>
                      <a:chExt cx="457" cy="62"/>
                    </a:xfrm>
                  </p:grpSpPr>
                  <p:grpSp>
                    <p:nvGrpSpPr>
                      <p:cNvPr id="31" name="Group 126"/>
                      <p:cNvGrpSpPr>
                        <a:grpSpLocks noChangeAspect="1"/>
                      </p:cNvGrpSpPr>
                      <p:nvPr/>
                    </p:nvGrpSpPr>
                    <p:grpSpPr bwMode="auto">
                      <a:xfrm>
                        <a:off x="8550" y="8553"/>
                        <a:ext cx="338" cy="62"/>
                        <a:chOff x="8550" y="8553"/>
                        <a:chExt cx="338" cy="62"/>
                      </a:xfrm>
                    </p:grpSpPr>
                    <p:sp>
                      <p:nvSpPr>
                        <p:cNvPr id="244863" name="Freeform 127"/>
                        <p:cNvSpPr>
                          <a:spLocks noChangeAspect="1"/>
                        </p:cNvSpPr>
                        <p:nvPr/>
                      </p:nvSpPr>
                      <p:spPr bwMode="auto">
                        <a:xfrm>
                          <a:off x="8550" y="8553"/>
                          <a:ext cx="113" cy="6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468"/>
                            </a:cxn>
                            <a:cxn ang="0">
                              <a:pos x="180" y="0"/>
                            </a:cxn>
                            <a:cxn ang="0">
                              <a:pos x="360" y="468"/>
                            </a:cxn>
                          </a:cxnLst>
                          <a:rect l="0" t="0" r="r" b="b"/>
                          <a:pathLst>
                            <a:path w="360" h="468">
                              <a:moveTo>
                                <a:pt x="0" y="468"/>
                              </a:moveTo>
                              <a:cubicBezTo>
                                <a:pt x="60" y="234"/>
                                <a:pt x="120" y="0"/>
                                <a:pt x="180" y="0"/>
                              </a:cubicBezTo>
                              <a:cubicBezTo>
                                <a:pt x="240" y="0"/>
                                <a:pt x="300" y="234"/>
                                <a:pt x="360" y="468"/>
                              </a:cubicBezTo>
                            </a:path>
                          </a:pathLst>
                        </a:custGeom>
                        <a:noFill/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rou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44864" name="Freeform 128"/>
                        <p:cNvSpPr>
                          <a:spLocks noChangeAspect="1"/>
                        </p:cNvSpPr>
                        <p:nvPr/>
                      </p:nvSpPr>
                      <p:spPr bwMode="auto">
                        <a:xfrm>
                          <a:off x="8663" y="8574"/>
                          <a:ext cx="112" cy="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312"/>
                            </a:cxn>
                            <a:cxn ang="0">
                              <a:pos x="180" y="0"/>
                            </a:cxn>
                            <a:cxn ang="0">
                              <a:pos x="360" y="312"/>
                            </a:cxn>
                          </a:cxnLst>
                          <a:rect l="0" t="0" r="r" b="b"/>
                          <a:pathLst>
                            <a:path w="360" h="312">
                              <a:moveTo>
                                <a:pt x="0" y="312"/>
                              </a:moveTo>
                              <a:cubicBezTo>
                                <a:pt x="60" y="156"/>
                                <a:pt x="120" y="0"/>
                                <a:pt x="180" y="0"/>
                              </a:cubicBezTo>
                              <a:cubicBezTo>
                                <a:pt x="240" y="0"/>
                                <a:pt x="300" y="156"/>
                                <a:pt x="360" y="312"/>
                              </a:cubicBezTo>
                            </a:path>
                          </a:pathLst>
                        </a:custGeom>
                        <a:noFill/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rou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44865" name="Freeform 129"/>
                        <p:cNvSpPr>
                          <a:spLocks noChangeAspect="1"/>
                        </p:cNvSpPr>
                        <p:nvPr/>
                      </p:nvSpPr>
                      <p:spPr bwMode="auto">
                        <a:xfrm>
                          <a:off x="8775" y="8574"/>
                          <a:ext cx="113" cy="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312"/>
                            </a:cxn>
                            <a:cxn ang="0">
                              <a:pos x="180" y="0"/>
                            </a:cxn>
                            <a:cxn ang="0">
                              <a:pos x="360" y="312"/>
                            </a:cxn>
                          </a:cxnLst>
                          <a:rect l="0" t="0" r="r" b="b"/>
                          <a:pathLst>
                            <a:path w="360" h="312">
                              <a:moveTo>
                                <a:pt x="0" y="312"/>
                              </a:moveTo>
                              <a:cubicBezTo>
                                <a:pt x="60" y="156"/>
                                <a:pt x="120" y="0"/>
                                <a:pt x="180" y="0"/>
                              </a:cubicBezTo>
                              <a:cubicBezTo>
                                <a:pt x="240" y="0"/>
                                <a:pt x="300" y="156"/>
                                <a:pt x="360" y="312"/>
                              </a:cubicBezTo>
                            </a:path>
                          </a:pathLst>
                        </a:custGeom>
                        <a:noFill/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rou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244866" name="Freeform 130"/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8895" y="8580"/>
                        <a:ext cx="112" cy="23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68"/>
                          </a:cxn>
                          <a:cxn ang="0">
                            <a:pos x="180" y="0"/>
                          </a:cxn>
                          <a:cxn ang="0">
                            <a:pos x="360" y="468"/>
                          </a:cxn>
                        </a:cxnLst>
                        <a:rect l="0" t="0" r="r" b="b"/>
                        <a:pathLst>
                          <a:path w="360" h="468">
                            <a:moveTo>
                              <a:pt x="0" y="468"/>
                            </a:moveTo>
                            <a:cubicBezTo>
                              <a:pt x="60" y="234"/>
                              <a:pt x="120" y="0"/>
                              <a:pt x="180" y="0"/>
                            </a:cubicBezTo>
                            <a:cubicBezTo>
                              <a:pt x="240" y="0"/>
                              <a:pt x="300" y="234"/>
                              <a:pt x="360" y="468"/>
                            </a:cubicBezTo>
                          </a:path>
                        </a:pathLst>
                      </a:custGeom>
                      <a:noFill/>
                      <a:ln w="19050" cap="flat" cmpd="sng">
                        <a:solidFill>
                          <a:schemeClr val="tx1"/>
                        </a:solidFill>
                        <a:prstDash val="solid"/>
                        <a:round/>
                      </a:ln>
                      <a:effectLst/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244867" name="Freeform 131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9525" y="8358"/>
                      <a:ext cx="113" cy="283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028"/>
                        </a:cxn>
                        <a:cxn ang="0">
                          <a:pos x="180" y="0"/>
                        </a:cxn>
                        <a:cxn ang="0">
                          <a:pos x="360" y="2028"/>
                        </a:cxn>
                      </a:cxnLst>
                      <a:rect l="0" t="0" r="r" b="b"/>
                      <a:pathLst>
                        <a:path w="360" h="2028">
                          <a:moveTo>
                            <a:pt x="0" y="2028"/>
                          </a:moveTo>
                          <a:cubicBezTo>
                            <a:pt x="60" y="1014"/>
                            <a:pt x="120" y="0"/>
                            <a:pt x="180" y="0"/>
                          </a:cubicBezTo>
                          <a:cubicBezTo>
                            <a:pt x="240" y="0"/>
                            <a:pt x="300" y="1014"/>
                            <a:pt x="360" y="2028"/>
                          </a:cubicBezTo>
                        </a:path>
                      </a:pathLst>
                    </a:custGeom>
                    <a:noFill/>
                    <a:ln w="19050" cap="flat" cmpd="sng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44868" name="Freeform 132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10125" y="8439"/>
                      <a:ext cx="113" cy="17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028"/>
                        </a:cxn>
                        <a:cxn ang="0">
                          <a:pos x="180" y="0"/>
                        </a:cxn>
                        <a:cxn ang="0">
                          <a:pos x="360" y="2028"/>
                        </a:cxn>
                      </a:cxnLst>
                      <a:rect l="0" t="0" r="r" b="b"/>
                      <a:pathLst>
                        <a:path w="360" h="2028">
                          <a:moveTo>
                            <a:pt x="0" y="2028"/>
                          </a:moveTo>
                          <a:cubicBezTo>
                            <a:pt x="60" y="1014"/>
                            <a:pt x="120" y="0"/>
                            <a:pt x="180" y="0"/>
                          </a:cubicBezTo>
                          <a:cubicBezTo>
                            <a:pt x="240" y="0"/>
                            <a:pt x="300" y="1014"/>
                            <a:pt x="360" y="2028"/>
                          </a:cubicBezTo>
                        </a:path>
                      </a:pathLst>
                    </a:custGeom>
                    <a:noFill/>
                    <a:ln w="19050" cap="flat" cmpd="sng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244832" name="Group 133"/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10260" y="8565"/>
                      <a:ext cx="457" cy="62"/>
                      <a:chOff x="8550" y="8553"/>
                      <a:chExt cx="457" cy="62"/>
                    </a:xfrm>
                  </p:grpSpPr>
                  <p:grpSp>
                    <p:nvGrpSpPr>
                      <p:cNvPr id="244833" name="Group 134"/>
                      <p:cNvGrpSpPr>
                        <a:grpSpLocks noChangeAspect="1"/>
                      </p:cNvGrpSpPr>
                      <p:nvPr/>
                    </p:nvGrpSpPr>
                    <p:grpSpPr bwMode="auto">
                      <a:xfrm>
                        <a:off x="8550" y="8553"/>
                        <a:ext cx="338" cy="62"/>
                        <a:chOff x="8550" y="8553"/>
                        <a:chExt cx="338" cy="62"/>
                      </a:xfrm>
                    </p:grpSpPr>
                    <p:sp>
                      <p:nvSpPr>
                        <p:cNvPr id="244871" name="Freeform 135"/>
                        <p:cNvSpPr>
                          <a:spLocks noChangeAspect="1"/>
                        </p:cNvSpPr>
                        <p:nvPr/>
                      </p:nvSpPr>
                      <p:spPr bwMode="auto">
                        <a:xfrm>
                          <a:off x="8550" y="8553"/>
                          <a:ext cx="113" cy="6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468"/>
                            </a:cxn>
                            <a:cxn ang="0">
                              <a:pos x="180" y="0"/>
                            </a:cxn>
                            <a:cxn ang="0">
                              <a:pos x="360" y="468"/>
                            </a:cxn>
                          </a:cxnLst>
                          <a:rect l="0" t="0" r="r" b="b"/>
                          <a:pathLst>
                            <a:path w="360" h="468">
                              <a:moveTo>
                                <a:pt x="0" y="468"/>
                              </a:moveTo>
                              <a:cubicBezTo>
                                <a:pt x="60" y="234"/>
                                <a:pt x="120" y="0"/>
                                <a:pt x="180" y="0"/>
                              </a:cubicBezTo>
                              <a:cubicBezTo>
                                <a:pt x="240" y="0"/>
                                <a:pt x="300" y="234"/>
                                <a:pt x="360" y="468"/>
                              </a:cubicBezTo>
                            </a:path>
                          </a:pathLst>
                        </a:custGeom>
                        <a:noFill/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rou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44872" name="Freeform 136"/>
                        <p:cNvSpPr>
                          <a:spLocks noChangeAspect="1"/>
                        </p:cNvSpPr>
                        <p:nvPr/>
                      </p:nvSpPr>
                      <p:spPr bwMode="auto">
                        <a:xfrm>
                          <a:off x="8663" y="8574"/>
                          <a:ext cx="112" cy="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312"/>
                            </a:cxn>
                            <a:cxn ang="0">
                              <a:pos x="180" y="0"/>
                            </a:cxn>
                            <a:cxn ang="0">
                              <a:pos x="360" y="312"/>
                            </a:cxn>
                          </a:cxnLst>
                          <a:rect l="0" t="0" r="r" b="b"/>
                          <a:pathLst>
                            <a:path w="360" h="312">
                              <a:moveTo>
                                <a:pt x="0" y="312"/>
                              </a:moveTo>
                              <a:cubicBezTo>
                                <a:pt x="60" y="156"/>
                                <a:pt x="120" y="0"/>
                                <a:pt x="180" y="0"/>
                              </a:cubicBezTo>
                              <a:cubicBezTo>
                                <a:pt x="240" y="0"/>
                                <a:pt x="300" y="156"/>
                                <a:pt x="360" y="312"/>
                              </a:cubicBezTo>
                            </a:path>
                          </a:pathLst>
                        </a:custGeom>
                        <a:noFill/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rou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44873" name="Freeform 137"/>
                        <p:cNvSpPr>
                          <a:spLocks noChangeAspect="1"/>
                        </p:cNvSpPr>
                        <p:nvPr/>
                      </p:nvSpPr>
                      <p:spPr bwMode="auto">
                        <a:xfrm>
                          <a:off x="8775" y="8574"/>
                          <a:ext cx="113" cy="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312"/>
                            </a:cxn>
                            <a:cxn ang="0">
                              <a:pos x="180" y="0"/>
                            </a:cxn>
                            <a:cxn ang="0">
                              <a:pos x="360" y="312"/>
                            </a:cxn>
                          </a:cxnLst>
                          <a:rect l="0" t="0" r="r" b="b"/>
                          <a:pathLst>
                            <a:path w="360" h="312">
                              <a:moveTo>
                                <a:pt x="0" y="312"/>
                              </a:moveTo>
                              <a:cubicBezTo>
                                <a:pt x="60" y="156"/>
                                <a:pt x="120" y="0"/>
                                <a:pt x="180" y="0"/>
                              </a:cubicBezTo>
                              <a:cubicBezTo>
                                <a:pt x="240" y="0"/>
                                <a:pt x="300" y="156"/>
                                <a:pt x="360" y="312"/>
                              </a:cubicBezTo>
                            </a:path>
                          </a:pathLst>
                        </a:custGeom>
                        <a:noFill/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rou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244874" name="Freeform 138"/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8895" y="8580"/>
                        <a:ext cx="112" cy="23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68"/>
                          </a:cxn>
                          <a:cxn ang="0">
                            <a:pos x="180" y="0"/>
                          </a:cxn>
                          <a:cxn ang="0">
                            <a:pos x="360" y="468"/>
                          </a:cxn>
                        </a:cxnLst>
                        <a:rect l="0" t="0" r="r" b="b"/>
                        <a:pathLst>
                          <a:path w="360" h="468">
                            <a:moveTo>
                              <a:pt x="0" y="468"/>
                            </a:moveTo>
                            <a:cubicBezTo>
                              <a:pt x="60" y="234"/>
                              <a:pt x="120" y="0"/>
                              <a:pt x="180" y="0"/>
                            </a:cubicBezTo>
                            <a:cubicBezTo>
                              <a:pt x="240" y="0"/>
                              <a:pt x="300" y="234"/>
                              <a:pt x="360" y="468"/>
                            </a:cubicBezTo>
                          </a:path>
                        </a:pathLst>
                      </a:custGeom>
                      <a:noFill/>
                      <a:ln w="19050" cap="flat" cmpd="sng">
                        <a:solidFill>
                          <a:schemeClr val="tx1"/>
                        </a:solidFill>
                        <a:prstDash val="solid"/>
                        <a:round/>
                      </a:ln>
                      <a:effectLst/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244834" name="Group 139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3915" y="7536"/>
                    <a:ext cx="3322" cy="1108"/>
                    <a:chOff x="3915" y="7536"/>
                    <a:chExt cx="3322" cy="1108"/>
                  </a:xfrm>
                </p:grpSpPr>
                <p:sp>
                  <p:nvSpPr>
                    <p:cNvPr id="244876" name="Freeform 140"/>
                    <p:cNvSpPr>
                      <a:spLocks noChangeAspect="1"/>
                    </p:cNvSpPr>
                    <p:nvPr/>
                  </p:nvSpPr>
                  <p:spPr bwMode="auto">
                    <a:xfrm flipH="1">
                      <a:off x="6104" y="8226"/>
                      <a:ext cx="113" cy="39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028"/>
                        </a:cxn>
                        <a:cxn ang="0">
                          <a:pos x="180" y="0"/>
                        </a:cxn>
                        <a:cxn ang="0">
                          <a:pos x="360" y="2028"/>
                        </a:cxn>
                      </a:cxnLst>
                      <a:rect l="0" t="0" r="r" b="b"/>
                      <a:pathLst>
                        <a:path w="360" h="2028">
                          <a:moveTo>
                            <a:pt x="0" y="2028"/>
                          </a:moveTo>
                          <a:cubicBezTo>
                            <a:pt x="60" y="1014"/>
                            <a:pt x="120" y="0"/>
                            <a:pt x="180" y="0"/>
                          </a:cubicBezTo>
                          <a:cubicBezTo>
                            <a:pt x="240" y="0"/>
                            <a:pt x="300" y="1014"/>
                            <a:pt x="360" y="2028"/>
                          </a:cubicBezTo>
                        </a:path>
                      </a:pathLst>
                    </a:custGeom>
                    <a:noFill/>
                    <a:ln w="19050" cap="flat" cmpd="sng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244835" name="Group 141"/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3915" y="7536"/>
                      <a:ext cx="3322" cy="1108"/>
                      <a:chOff x="3915" y="7536"/>
                      <a:chExt cx="3322" cy="1108"/>
                    </a:xfrm>
                  </p:grpSpPr>
                  <p:grpSp>
                    <p:nvGrpSpPr>
                      <p:cNvPr id="244837" name="Group 142"/>
                      <p:cNvGrpSpPr>
                        <a:grpSpLocks noChangeAspect="1"/>
                      </p:cNvGrpSpPr>
                      <p:nvPr/>
                    </p:nvGrpSpPr>
                    <p:grpSpPr bwMode="auto">
                      <a:xfrm flipH="1">
                        <a:off x="6787" y="8526"/>
                        <a:ext cx="450" cy="85"/>
                        <a:chOff x="5220" y="6432"/>
                        <a:chExt cx="1440" cy="468"/>
                      </a:xfrm>
                    </p:grpSpPr>
                    <p:sp>
                      <p:nvSpPr>
                        <p:cNvPr id="244879" name="Freeform 143"/>
                        <p:cNvSpPr>
                          <a:spLocks noChangeAspect="1"/>
                        </p:cNvSpPr>
                        <p:nvPr/>
                      </p:nvSpPr>
                      <p:spPr bwMode="auto">
                        <a:xfrm>
                          <a:off x="5220" y="6432"/>
                          <a:ext cx="360" cy="468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468"/>
                            </a:cxn>
                            <a:cxn ang="0">
                              <a:pos x="180" y="0"/>
                            </a:cxn>
                            <a:cxn ang="0">
                              <a:pos x="360" y="468"/>
                            </a:cxn>
                          </a:cxnLst>
                          <a:rect l="0" t="0" r="r" b="b"/>
                          <a:pathLst>
                            <a:path w="360" h="468">
                              <a:moveTo>
                                <a:pt x="0" y="468"/>
                              </a:moveTo>
                              <a:cubicBezTo>
                                <a:pt x="60" y="234"/>
                                <a:pt x="120" y="0"/>
                                <a:pt x="180" y="0"/>
                              </a:cubicBezTo>
                              <a:cubicBezTo>
                                <a:pt x="240" y="0"/>
                                <a:pt x="300" y="234"/>
                                <a:pt x="360" y="468"/>
                              </a:cubicBezTo>
                            </a:path>
                          </a:pathLst>
                        </a:custGeom>
                        <a:noFill/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rou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44880" name="Freeform 144"/>
                        <p:cNvSpPr>
                          <a:spLocks noChangeAspect="1"/>
                        </p:cNvSpPr>
                        <p:nvPr/>
                      </p:nvSpPr>
                      <p:spPr bwMode="auto">
                        <a:xfrm>
                          <a:off x="5580" y="6588"/>
                          <a:ext cx="360" cy="31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312"/>
                            </a:cxn>
                            <a:cxn ang="0">
                              <a:pos x="180" y="0"/>
                            </a:cxn>
                            <a:cxn ang="0">
                              <a:pos x="360" y="312"/>
                            </a:cxn>
                          </a:cxnLst>
                          <a:rect l="0" t="0" r="r" b="b"/>
                          <a:pathLst>
                            <a:path w="360" h="312">
                              <a:moveTo>
                                <a:pt x="0" y="312"/>
                              </a:moveTo>
                              <a:cubicBezTo>
                                <a:pt x="60" y="156"/>
                                <a:pt x="120" y="0"/>
                                <a:pt x="180" y="0"/>
                              </a:cubicBezTo>
                              <a:cubicBezTo>
                                <a:pt x="240" y="0"/>
                                <a:pt x="300" y="156"/>
                                <a:pt x="360" y="312"/>
                              </a:cubicBezTo>
                            </a:path>
                          </a:pathLst>
                        </a:custGeom>
                        <a:noFill/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rou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44881" name="Freeform 145"/>
                        <p:cNvSpPr>
                          <a:spLocks noChangeAspect="1"/>
                        </p:cNvSpPr>
                        <p:nvPr/>
                      </p:nvSpPr>
                      <p:spPr bwMode="auto">
                        <a:xfrm>
                          <a:off x="5940" y="6588"/>
                          <a:ext cx="360" cy="31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312"/>
                            </a:cxn>
                            <a:cxn ang="0">
                              <a:pos x="180" y="0"/>
                            </a:cxn>
                            <a:cxn ang="0">
                              <a:pos x="360" y="312"/>
                            </a:cxn>
                          </a:cxnLst>
                          <a:rect l="0" t="0" r="r" b="b"/>
                          <a:pathLst>
                            <a:path w="360" h="312">
                              <a:moveTo>
                                <a:pt x="0" y="312"/>
                              </a:moveTo>
                              <a:cubicBezTo>
                                <a:pt x="60" y="156"/>
                                <a:pt x="120" y="0"/>
                                <a:pt x="180" y="0"/>
                              </a:cubicBezTo>
                              <a:cubicBezTo>
                                <a:pt x="240" y="0"/>
                                <a:pt x="300" y="156"/>
                                <a:pt x="360" y="312"/>
                              </a:cubicBezTo>
                            </a:path>
                          </a:pathLst>
                        </a:custGeom>
                        <a:noFill/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rou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44882" name="Freeform 146"/>
                        <p:cNvSpPr>
                          <a:spLocks noChangeAspect="1"/>
                        </p:cNvSpPr>
                        <p:nvPr/>
                      </p:nvSpPr>
                      <p:spPr bwMode="auto">
                        <a:xfrm>
                          <a:off x="6300" y="6432"/>
                          <a:ext cx="360" cy="468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468"/>
                            </a:cxn>
                            <a:cxn ang="0">
                              <a:pos x="180" y="0"/>
                            </a:cxn>
                            <a:cxn ang="0">
                              <a:pos x="360" y="468"/>
                            </a:cxn>
                          </a:cxnLst>
                          <a:rect l="0" t="0" r="r" b="b"/>
                          <a:pathLst>
                            <a:path w="360" h="468">
                              <a:moveTo>
                                <a:pt x="0" y="468"/>
                              </a:moveTo>
                              <a:cubicBezTo>
                                <a:pt x="60" y="234"/>
                                <a:pt x="120" y="0"/>
                                <a:pt x="180" y="0"/>
                              </a:cubicBezTo>
                              <a:cubicBezTo>
                                <a:pt x="240" y="0"/>
                                <a:pt x="300" y="234"/>
                                <a:pt x="360" y="468"/>
                              </a:cubicBezTo>
                            </a:path>
                          </a:pathLst>
                        </a:custGeom>
                        <a:noFill/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rou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244883" name="Freeform 147"/>
                      <p:cNvSpPr>
                        <a:spLocks noChangeAspect="1"/>
                      </p:cNvSpPr>
                      <p:nvPr/>
                    </p:nvSpPr>
                    <p:spPr bwMode="auto">
                      <a:xfrm flipH="1">
                        <a:off x="6677" y="7536"/>
                        <a:ext cx="113" cy="1077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2028"/>
                          </a:cxn>
                          <a:cxn ang="0">
                            <a:pos x="180" y="0"/>
                          </a:cxn>
                          <a:cxn ang="0">
                            <a:pos x="360" y="2028"/>
                          </a:cxn>
                        </a:cxnLst>
                        <a:rect l="0" t="0" r="r" b="b"/>
                        <a:pathLst>
                          <a:path w="360" h="2028">
                            <a:moveTo>
                              <a:pt x="0" y="2028"/>
                            </a:moveTo>
                            <a:cubicBezTo>
                              <a:pt x="60" y="1014"/>
                              <a:pt x="120" y="0"/>
                              <a:pt x="180" y="0"/>
                            </a:cubicBezTo>
                            <a:cubicBezTo>
                              <a:pt x="240" y="0"/>
                              <a:pt x="300" y="1014"/>
                              <a:pt x="360" y="2028"/>
                            </a:cubicBezTo>
                          </a:path>
                        </a:pathLst>
                      </a:custGeom>
                      <a:noFill/>
                      <a:ln w="19050" cap="flat" cmpd="sng">
                        <a:solidFill>
                          <a:schemeClr val="tx1"/>
                        </a:solidFill>
                        <a:prstDash val="solid"/>
                        <a:round/>
                      </a:ln>
                      <a:effectLst/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244838" name="Group 148"/>
                      <p:cNvGrpSpPr>
                        <a:grpSpLocks noChangeAspect="1"/>
                      </p:cNvGrpSpPr>
                      <p:nvPr/>
                    </p:nvGrpSpPr>
                    <p:grpSpPr bwMode="auto">
                      <a:xfrm flipH="1">
                        <a:off x="6217" y="8532"/>
                        <a:ext cx="450" cy="85"/>
                        <a:chOff x="5220" y="6432"/>
                        <a:chExt cx="1440" cy="468"/>
                      </a:xfrm>
                    </p:grpSpPr>
                    <p:sp>
                      <p:nvSpPr>
                        <p:cNvPr id="244885" name="Freeform 149"/>
                        <p:cNvSpPr>
                          <a:spLocks noChangeAspect="1"/>
                        </p:cNvSpPr>
                        <p:nvPr/>
                      </p:nvSpPr>
                      <p:spPr bwMode="auto">
                        <a:xfrm>
                          <a:off x="5220" y="6432"/>
                          <a:ext cx="360" cy="468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468"/>
                            </a:cxn>
                            <a:cxn ang="0">
                              <a:pos x="180" y="0"/>
                            </a:cxn>
                            <a:cxn ang="0">
                              <a:pos x="360" y="468"/>
                            </a:cxn>
                          </a:cxnLst>
                          <a:rect l="0" t="0" r="r" b="b"/>
                          <a:pathLst>
                            <a:path w="360" h="468">
                              <a:moveTo>
                                <a:pt x="0" y="468"/>
                              </a:moveTo>
                              <a:cubicBezTo>
                                <a:pt x="60" y="234"/>
                                <a:pt x="120" y="0"/>
                                <a:pt x="180" y="0"/>
                              </a:cubicBezTo>
                              <a:cubicBezTo>
                                <a:pt x="240" y="0"/>
                                <a:pt x="300" y="234"/>
                                <a:pt x="360" y="468"/>
                              </a:cubicBezTo>
                            </a:path>
                          </a:pathLst>
                        </a:custGeom>
                        <a:noFill/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rou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44886" name="Freeform 150"/>
                        <p:cNvSpPr>
                          <a:spLocks noChangeAspect="1"/>
                        </p:cNvSpPr>
                        <p:nvPr/>
                      </p:nvSpPr>
                      <p:spPr bwMode="auto">
                        <a:xfrm>
                          <a:off x="5580" y="6588"/>
                          <a:ext cx="360" cy="31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312"/>
                            </a:cxn>
                            <a:cxn ang="0">
                              <a:pos x="180" y="0"/>
                            </a:cxn>
                            <a:cxn ang="0">
                              <a:pos x="360" y="312"/>
                            </a:cxn>
                          </a:cxnLst>
                          <a:rect l="0" t="0" r="r" b="b"/>
                          <a:pathLst>
                            <a:path w="360" h="312">
                              <a:moveTo>
                                <a:pt x="0" y="312"/>
                              </a:moveTo>
                              <a:cubicBezTo>
                                <a:pt x="60" y="156"/>
                                <a:pt x="120" y="0"/>
                                <a:pt x="180" y="0"/>
                              </a:cubicBezTo>
                              <a:cubicBezTo>
                                <a:pt x="240" y="0"/>
                                <a:pt x="300" y="156"/>
                                <a:pt x="360" y="312"/>
                              </a:cubicBezTo>
                            </a:path>
                          </a:pathLst>
                        </a:custGeom>
                        <a:noFill/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rou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44887" name="Freeform 151"/>
                        <p:cNvSpPr>
                          <a:spLocks noChangeAspect="1"/>
                        </p:cNvSpPr>
                        <p:nvPr/>
                      </p:nvSpPr>
                      <p:spPr bwMode="auto">
                        <a:xfrm>
                          <a:off x="5940" y="6588"/>
                          <a:ext cx="360" cy="31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312"/>
                            </a:cxn>
                            <a:cxn ang="0">
                              <a:pos x="180" y="0"/>
                            </a:cxn>
                            <a:cxn ang="0">
                              <a:pos x="360" y="312"/>
                            </a:cxn>
                          </a:cxnLst>
                          <a:rect l="0" t="0" r="r" b="b"/>
                          <a:pathLst>
                            <a:path w="360" h="312">
                              <a:moveTo>
                                <a:pt x="0" y="312"/>
                              </a:moveTo>
                              <a:cubicBezTo>
                                <a:pt x="60" y="156"/>
                                <a:pt x="120" y="0"/>
                                <a:pt x="180" y="0"/>
                              </a:cubicBezTo>
                              <a:cubicBezTo>
                                <a:pt x="240" y="0"/>
                                <a:pt x="300" y="156"/>
                                <a:pt x="360" y="312"/>
                              </a:cubicBezTo>
                            </a:path>
                          </a:pathLst>
                        </a:custGeom>
                        <a:noFill/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rou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44888" name="Freeform 152"/>
                        <p:cNvSpPr>
                          <a:spLocks noChangeAspect="1"/>
                        </p:cNvSpPr>
                        <p:nvPr/>
                      </p:nvSpPr>
                      <p:spPr bwMode="auto">
                        <a:xfrm>
                          <a:off x="6300" y="6432"/>
                          <a:ext cx="360" cy="468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468"/>
                            </a:cxn>
                            <a:cxn ang="0">
                              <a:pos x="180" y="0"/>
                            </a:cxn>
                            <a:cxn ang="0">
                              <a:pos x="360" y="468"/>
                            </a:cxn>
                          </a:cxnLst>
                          <a:rect l="0" t="0" r="r" b="b"/>
                          <a:pathLst>
                            <a:path w="360" h="468">
                              <a:moveTo>
                                <a:pt x="0" y="468"/>
                              </a:moveTo>
                              <a:cubicBezTo>
                                <a:pt x="60" y="234"/>
                                <a:pt x="120" y="0"/>
                                <a:pt x="180" y="0"/>
                              </a:cubicBezTo>
                              <a:cubicBezTo>
                                <a:pt x="240" y="0"/>
                                <a:pt x="300" y="234"/>
                                <a:pt x="360" y="468"/>
                              </a:cubicBezTo>
                            </a:path>
                          </a:pathLst>
                        </a:custGeom>
                        <a:noFill/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rou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244844" name="Group 153"/>
                      <p:cNvGrpSpPr>
                        <a:grpSpLocks noChangeAspect="1"/>
                      </p:cNvGrpSpPr>
                      <p:nvPr/>
                    </p:nvGrpSpPr>
                    <p:grpSpPr bwMode="auto">
                      <a:xfrm flipH="1">
                        <a:off x="5625" y="8556"/>
                        <a:ext cx="457" cy="62"/>
                        <a:chOff x="8550" y="8553"/>
                        <a:chExt cx="457" cy="62"/>
                      </a:xfrm>
                    </p:grpSpPr>
                    <p:grpSp>
                      <p:nvGrpSpPr>
                        <p:cNvPr id="244850" name="Group 154"/>
                        <p:cNvGrpSpPr>
                          <a:grpSpLocks noChangeAspect="1"/>
                        </p:cNvGrpSpPr>
                        <p:nvPr/>
                      </p:nvGrpSpPr>
                      <p:grpSpPr bwMode="auto">
                        <a:xfrm>
                          <a:off x="8550" y="8553"/>
                          <a:ext cx="338" cy="62"/>
                          <a:chOff x="8550" y="8553"/>
                          <a:chExt cx="338" cy="62"/>
                        </a:xfrm>
                      </p:grpSpPr>
                      <p:sp>
                        <p:nvSpPr>
                          <p:cNvPr id="244891" name="Freeform 155"/>
                          <p:cNvSpPr>
                            <a:spLocks noChangeAspect="1"/>
                          </p:cNvSpPr>
                          <p:nvPr/>
                        </p:nvSpPr>
                        <p:spPr bwMode="auto">
                          <a:xfrm>
                            <a:off x="8550" y="8553"/>
                            <a:ext cx="113" cy="62"/>
                          </a:xfrm>
                          <a:custGeom>
                            <a:avLst/>
                            <a:gdLst/>
                            <a:ahLst/>
                            <a:cxnLst>
                              <a:cxn ang="0">
                                <a:pos x="0" y="468"/>
                              </a:cxn>
                              <a:cxn ang="0">
                                <a:pos x="180" y="0"/>
                              </a:cxn>
                              <a:cxn ang="0">
                                <a:pos x="360" y="468"/>
                              </a:cxn>
                            </a:cxnLst>
                            <a:rect l="0" t="0" r="r" b="b"/>
                            <a:pathLst>
                              <a:path w="360" h="468">
                                <a:moveTo>
                                  <a:pt x="0" y="468"/>
                                </a:moveTo>
                                <a:cubicBezTo>
                                  <a:pt x="60" y="234"/>
                                  <a:pt x="120" y="0"/>
                                  <a:pt x="180" y="0"/>
                                </a:cubicBezTo>
                                <a:cubicBezTo>
                                  <a:pt x="240" y="0"/>
                                  <a:pt x="300" y="234"/>
                                  <a:pt x="360" y="468"/>
                                </a:cubicBezTo>
                              </a:path>
                            </a:pathLst>
                          </a:custGeom>
                          <a:noFill/>
                          <a:ln w="19050" cap="flat" cmpd="sng">
                            <a:solidFill>
                              <a:schemeClr val="tx1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244892" name="Freeform 156"/>
                          <p:cNvSpPr>
                            <a:spLocks noChangeAspect="1"/>
                          </p:cNvSpPr>
                          <p:nvPr/>
                        </p:nvSpPr>
                        <p:spPr bwMode="auto">
                          <a:xfrm>
                            <a:off x="8663" y="8574"/>
                            <a:ext cx="112" cy="41"/>
                          </a:xfrm>
                          <a:custGeom>
                            <a:avLst/>
                            <a:gdLst/>
                            <a:ahLst/>
                            <a:cxnLst>
                              <a:cxn ang="0">
                                <a:pos x="0" y="312"/>
                              </a:cxn>
                              <a:cxn ang="0">
                                <a:pos x="180" y="0"/>
                              </a:cxn>
                              <a:cxn ang="0">
                                <a:pos x="360" y="312"/>
                              </a:cxn>
                            </a:cxnLst>
                            <a:rect l="0" t="0" r="r" b="b"/>
                            <a:pathLst>
                              <a:path w="360" h="312">
                                <a:moveTo>
                                  <a:pt x="0" y="312"/>
                                </a:moveTo>
                                <a:cubicBezTo>
                                  <a:pt x="60" y="156"/>
                                  <a:pt x="120" y="0"/>
                                  <a:pt x="180" y="0"/>
                                </a:cubicBezTo>
                                <a:cubicBezTo>
                                  <a:pt x="240" y="0"/>
                                  <a:pt x="300" y="156"/>
                                  <a:pt x="360" y="312"/>
                                </a:cubicBezTo>
                              </a:path>
                            </a:pathLst>
                          </a:custGeom>
                          <a:noFill/>
                          <a:ln w="19050" cap="flat" cmpd="sng">
                            <a:solidFill>
                              <a:schemeClr val="tx1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244893" name="Freeform 157"/>
                          <p:cNvSpPr>
                            <a:spLocks noChangeAspect="1"/>
                          </p:cNvSpPr>
                          <p:nvPr/>
                        </p:nvSpPr>
                        <p:spPr bwMode="auto">
                          <a:xfrm>
                            <a:off x="8775" y="8574"/>
                            <a:ext cx="113" cy="41"/>
                          </a:xfrm>
                          <a:custGeom>
                            <a:avLst/>
                            <a:gdLst/>
                            <a:ahLst/>
                            <a:cxnLst>
                              <a:cxn ang="0">
                                <a:pos x="0" y="312"/>
                              </a:cxn>
                              <a:cxn ang="0">
                                <a:pos x="180" y="0"/>
                              </a:cxn>
                              <a:cxn ang="0">
                                <a:pos x="360" y="312"/>
                              </a:cxn>
                            </a:cxnLst>
                            <a:rect l="0" t="0" r="r" b="b"/>
                            <a:pathLst>
                              <a:path w="360" h="312">
                                <a:moveTo>
                                  <a:pt x="0" y="312"/>
                                </a:moveTo>
                                <a:cubicBezTo>
                                  <a:pt x="60" y="156"/>
                                  <a:pt x="120" y="0"/>
                                  <a:pt x="180" y="0"/>
                                </a:cubicBezTo>
                                <a:cubicBezTo>
                                  <a:pt x="240" y="0"/>
                                  <a:pt x="300" y="156"/>
                                  <a:pt x="360" y="312"/>
                                </a:cubicBezTo>
                              </a:path>
                            </a:pathLst>
                          </a:custGeom>
                          <a:noFill/>
                          <a:ln w="19050" cap="flat" cmpd="sng">
                            <a:solidFill>
                              <a:schemeClr val="tx1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sp>
                      <p:nvSpPr>
                        <p:cNvPr id="244894" name="Freeform 158"/>
                        <p:cNvSpPr>
                          <a:spLocks noChangeAspect="1"/>
                        </p:cNvSpPr>
                        <p:nvPr/>
                      </p:nvSpPr>
                      <p:spPr bwMode="auto">
                        <a:xfrm>
                          <a:off x="8895" y="8580"/>
                          <a:ext cx="112" cy="23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468"/>
                            </a:cxn>
                            <a:cxn ang="0">
                              <a:pos x="180" y="0"/>
                            </a:cxn>
                            <a:cxn ang="0">
                              <a:pos x="360" y="468"/>
                            </a:cxn>
                          </a:cxnLst>
                          <a:rect l="0" t="0" r="r" b="b"/>
                          <a:pathLst>
                            <a:path w="360" h="468">
                              <a:moveTo>
                                <a:pt x="0" y="468"/>
                              </a:moveTo>
                              <a:cubicBezTo>
                                <a:pt x="60" y="234"/>
                                <a:pt x="120" y="0"/>
                                <a:pt x="180" y="0"/>
                              </a:cubicBezTo>
                              <a:cubicBezTo>
                                <a:pt x="240" y="0"/>
                                <a:pt x="300" y="234"/>
                                <a:pt x="360" y="468"/>
                              </a:cubicBezTo>
                            </a:path>
                          </a:pathLst>
                        </a:custGeom>
                        <a:noFill/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rou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244851" name="Group 159"/>
                      <p:cNvGrpSpPr>
                        <a:grpSpLocks noChangeAspect="1"/>
                      </p:cNvGrpSpPr>
                      <p:nvPr/>
                    </p:nvGrpSpPr>
                    <p:grpSpPr bwMode="auto">
                      <a:xfrm flipH="1">
                        <a:off x="4522" y="8568"/>
                        <a:ext cx="450" cy="62"/>
                        <a:chOff x="5220" y="6432"/>
                        <a:chExt cx="1440" cy="468"/>
                      </a:xfrm>
                    </p:grpSpPr>
                    <p:sp>
                      <p:nvSpPr>
                        <p:cNvPr id="244896" name="Freeform 160"/>
                        <p:cNvSpPr>
                          <a:spLocks noChangeAspect="1"/>
                        </p:cNvSpPr>
                        <p:nvPr/>
                      </p:nvSpPr>
                      <p:spPr bwMode="auto">
                        <a:xfrm>
                          <a:off x="5220" y="6432"/>
                          <a:ext cx="360" cy="468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468"/>
                            </a:cxn>
                            <a:cxn ang="0">
                              <a:pos x="180" y="0"/>
                            </a:cxn>
                            <a:cxn ang="0">
                              <a:pos x="360" y="468"/>
                            </a:cxn>
                          </a:cxnLst>
                          <a:rect l="0" t="0" r="r" b="b"/>
                          <a:pathLst>
                            <a:path w="360" h="468">
                              <a:moveTo>
                                <a:pt x="0" y="468"/>
                              </a:moveTo>
                              <a:cubicBezTo>
                                <a:pt x="60" y="234"/>
                                <a:pt x="120" y="0"/>
                                <a:pt x="180" y="0"/>
                              </a:cubicBezTo>
                              <a:cubicBezTo>
                                <a:pt x="240" y="0"/>
                                <a:pt x="300" y="234"/>
                                <a:pt x="360" y="468"/>
                              </a:cubicBezTo>
                            </a:path>
                          </a:pathLst>
                        </a:custGeom>
                        <a:noFill/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rou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44897" name="Freeform 161"/>
                        <p:cNvSpPr>
                          <a:spLocks noChangeAspect="1"/>
                        </p:cNvSpPr>
                        <p:nvPr/>
                      </p:nvSpPr>
                      <p:spPr bwMode="auto">
                        <a:xfrm>
                          <a:off x="5580" y="6588"/>
                          <a:ext cx="360" cy="31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312"/>
                            </a:cxn>
                            <a:cxn ang="0">
                              <a:pos x="180" y="0"/>
                            </a:cxn>
                            <a:cxn ang="0">
                              <a:pos x="360" y="312"/>
                            </a:cxn>
                          </a:cxnLst>
                          <a:rect l="0" t="0" r="r" b="b"/>
                          <a:pathLst>
                            <a:path w="360" h="312">
                              <a:moveTo>
                                <a:pt x="0" y="312"/>
                              </a:moveTo>
                              <a:cubicBezTo>
                                <a:pt x="60" y="156"/>
                                <a:pt x="120" y="0"/>
                                <a:pt x="180" y="0"/>
                              </a:cubicBezTo>
                              <a:cubicBezTo>
                                <a:pt x="240" y="0"/>
                                <a:pt x="300" y="156"/>
                                <a:pt x="360" y="312"/>
                              </a:cubicBezTo>
                            </a:path>
                          </a:pathLst>
                        </a:custGeom>
                        <a:noFill/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rou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44898" name="Freeform 162"/>
                        <p:cNvSpPr>
                          <a:spLocks noChangeAspect="1"/>
                        </p:cNvSpPr>
                        <p:nvPr/>
                      </p:nvSpPr>
                      <p:spPr bwMode="auto">
                        <a:xfrm>
                          <a:off x="5940" y="6588"/>
                          <a:ext cx="360" cy="31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312"/>
                            </a:cxn>
                            <a:cxn ang="0">
                              <a:pos x="180" y="0"/>
                            </a:cxn>
                            <a:cxn ang="0">
                              <a:pos x="360" y="312"/>
                            </a:cxn>
                          </a:cxnLst>
                          <a:rect l="0" t="0" r="r" b="b"/>
                          <a:pathLst>
                            <a:path w="360" h="312">
                              <a:moveTo>
                                <a:pt x="0" y="312"/>
                              </a:moveTo>
                              <a:cubicBezTo>
                                <a:pt x="60" y="156"/>
                                <a:pt x="120" y="0"/>
                                <a:pt x="180" y="0"/>
                              </a:cubicBezTo>
                              <a:cubicBezTo>
                                <a:pt x="240" y="0"/>
                                <a:pt x="300" y="156"/>
                                <a:pt x="360" y="312"/>
                              </a:cubicBezTo>
                            </a:path>
                          </a:pathLst>
                        </a:custGeom>
                        <a:noFill/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rou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44899" name="Freeform 163"/>
                        <p:cNvSpPr>
                          <a:spLocks noChangeAspect="1"/>
                        </p:cNvSpPr>
                        <p:nvPr/>
                      </p:nvSpPr>
                      <p:spPr bwMode="auto">
                        <a:xfrm>
                          <a:off x="6300" y="6432"/>
                          <a:ext cx="360" cy="468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468"/>
                            </a:cxn>
                            <a:cxn ang="0">
                              <a:pos x="180" y="0"/>
                            </a:cxn>
                            <a:cxn ang="0">
                              <a:pos x="360" y="468"/>
                            </a:cxn>
                          </a:cxnLst>
                          <a:rect l="0" t="0" r="r" b="b"/>
                          <a:pathLst>
                            <a:path w="360" h="468">
                              <a:moveTo>
                                <a:pt x="0" y="468"/>
                              </a:moveTo>
                              <a:cubicBezTo>
                                <a:pt x="60" y="234"/>
                                <a:pt x="120" y="0"/>
                                <a:pt x="180" y="0"/>
                              </a:cubicBezTo>
                              <a:cubicBezTo>
                                <a:pt x="240" y="0"/>
                                <a:pt x="300" y="234"/>
                                <a:pt x="360" y="468"/>
                              </a:cubicBezTo>
                            </a:path>
                          </a:pathLst>
                        </a:custGeom>
                        <a:noFill/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rou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244856" name="Group 164"/>
                      <p:cNvGrpSpPr>
                        <a:grpSpLocks noChangeAspect="1"/>
                      </p:cNvGrpSpPr>
                      <p:nvPr/>
                    </p:nvGrpSpPr>
                    <p:grpSpPr bwMode="auto">
                      <a:xfrm>
                        <a:off x="5115" y="8568"/>
                        <a:ext cx="457" cy="62"/>
                        <a:chOff x="8550" y="8553"/>
                        <a:chExt cx="457" cy="62"/>
                      </a:xfrm>
                    </p:grpSpPr>
                    <p:grpSp>
                      <p:nvGrpSpPr>
                        <p:cNvPr id="244861" name="Group 165"/>
                        <p:cNvGrpSpPr>
                          <a:grpSpLocks noChangeAspect="1"/>
                        </p:cNvGrpSpPr>
                        <p:nvPr/>
                      </p:nvGrpSpPr>
                      <p:grpSpPr bwMode="auto">
                        <a:xfrm>
                          <a:off x="8550" y="8553"/>
                          <a:ext cx="338" cy="62"/>
                          <a:chOff x="8550" y="8553"/>
                          <a:chExt cx="338" cy="62"/>
                        </a:xfrm>
                      </p:grpSpPr>
                      <p:sp>
                        <p:nvSpPr>
                          <p:cNvPr id="244902" name="Freeform 166"/>
                          <p:cNvSpPr>
                            <a:spLocks noChangeAspect="1"/>
                          </p:cNvSpPr>
                          <p:nvPr/>
                        </p:nvSpPr>
                        <p:spPr bwMode="auto">
                          <a:xfrm>
                            <a:off x="8550" y="8553"/>
                            <a:ext cx="113" cy="62"/>
                          </a:xfrm>
                          <a:custGeom>
                            <a:avLst/>
                            <a:gdLst/>
                            <a:ahLst/>
                            <a:cxnLst>
                              <a:cxn ang="0">
                                <a:pos x="0" y="468"/>
                              </a:cxn>
                              <a:cxn ang="0">
                                <a:pos x="180" y="0"/>
                              </a:cxn>
                              <a:cxn ang="0">
                                <a:pos x="360" y="468"/>
                              </a:cxn>
                            </a:cxnLst>
                            <a:rect l="0" t="0" r="r" b="b"/>
                            <a:pathLst>
                              <a:path w="360" h="468">
                                <a:moveTo>
                                  <a:pt x="0" y="468"/>
                                </a:moveTo>
                                <a:cubicBezTo>
                                  <a:pt x="60" y="234"/>
                                  <a:pt x="120" y="0"/>
                                  <a:pt x="180" y="0"/>
                                </a:cubicBezTo>
                                <a:cubicBezTo>
                                  <a:pt x="240" y="0"/>
                                  <a:pt x="300" y="234"/>
                                  <a:pt x="360" y="468"/>
                                </a:cubicBezTo>
                              </a:path>
                            </a:pathLst>
                          </a:custGeom>
                          <a:noFill/>
                          <a:ln w="19050" cap="flat" cmpd="sng">
                            <a:solidFill>
                              <a:schemeClr val="tx1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244903" name="Freeform 167"/>
                          <p:cNvSpPr>
                            <a:spLocks noChangeAspect="1"/>
                          </p:cNvSpPr>
                          <p:nvPr/>
                        </p:nvSpPr>
                        <p:spPr bwMode="auto">
                          <a:xfrm>
                            <a:off x="8663" y="8574"/>
                            <a:ext cx="112" cy="41"/>
                          </a:xfrm>
                          <a:custGeom>
                            <a:avLst/>
                            <a:gdLst/>
                            <a:ahLst/>
                            <a:cxnLst>
                              <a:cxn ang="0">
                                <a:pos x="0" y="312"/>
                              </a:cxn>
                              <a:cxn ang="0">
                                <a:pos x="180" y="0"/>
                              </a:cxn>
                              <a:cxn ang="0">
                                <a:pos x="360" y="312"/>
                              </a:cxn>
                            </a:cxnLst>
                            <a:rect l="0" t="0" r="r" b="b"/>
                            <a:pathLst>
                              <a:path w="360" h="312">
                                <a:moveTo>
                                  <a:pt x="0" y="312"/>
                                </a:moveTo>
                                <a:cubicBezTo>
                                  <a:pt x="60" y="156"/>
                                  <a:pt x="120" y="0"/>
                                  <a:pt x="180" y="0"/>
                                </a:cubicBezTo>
                                <a:cubicBezTo>
                                  <a:pt x="240" y="0"/>
                                  <a:pt x="300" y="156"/>
                                  <a:pt x="360" y="312"/>
                                </a:cubicBezTo>
                              </a:path>
                            </a:pathLst>
                          </a:custGeom>
                          <a:noFill/>
                          <a:ln w="19050" cap="flat" cmpd="sng">
                            <a:solidFill>
                              <a:schemeClr val="tx1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244904" name="Freeform 168"/>
                          <p:cNvSpPr>
                            <a:spLocks noChangeAspect="1"/>
                          </p:cNvSpPr>
                          <p:nvPr/>
                        </p:nvSpPr>
                        <p:spPr bwMode="auto">
                          <a:xfrm>
                            <a:off x="8775" y="8574"/>
                            <a:ext cx="113" cy="41"/>
                          </a:xfrm>
                          <a:custGeom>
                            <a:avLst/>
                            <a:gdLst/>
                            <a:ahLst/>
                            <a:cxnLst>
                              <a:cxn ang="0">
                                <a:pos x="0" y="312"/>
                              </a:cxn>
                              <a:cxn ang="0">
                                <a:pos x="180" y="0"/>
                              </a:cxn>
                              <a:cxn ang="0">
                                <a:pos x="360" y="312"/>
                              </a:cxn>
                            </a:cxnLst>
                            <a:rect l="0" t="0" r="r" b="b"/>
                            <a:pathLst>
                              <a:path w="360" h="312">
                                <a:moveTo>
                                  <a:pt x="0" y="312"/>
                                </a:moveTo>
                                <a:cubicBezTo>
                                  <a:pt x="60" y="156"/>
                                  <a:pt x="120" y="0"/>
                                  <a:pt x="180" y="0"/>
                                </a:cubicBezTo>
                                <a:cubicBezTo>
                                  <a:pt x="240" y="0"/>
                                  <a:pt x="300" y="156"/>
                                  <a:pt x="360" y="312"/>
                                </a:cubicBezTo>
                              </a:path>
                            </a:pathLst>
                          </a:custGeom>
                          <a:noFill/>
                          <a:ln w="19050" cap="flat" cmpd="sng">
                            <a:solidFill>
                              <a:schemeClr val="tx1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sp>
                      <p:nvSpPr>
                        <p:cNvPr id="244905" name="Freeform 169"/>
                        <p:cNvSpPr>
                          <a:spLocks noChangeAspect="1"/>
                        </p:cNvSpPr>
                        <p:nvPr/>
                      </p:nvSpPr>
                      <p:spPr bwMode="auto">
                        <a:xfrm>
                          <a:off x="8895" y="8580"/>
                          <a:ext cx="112" cy="23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468"/>
                            </a:cxn>
                            <a:cxn ang="0">
                              <a:pos x="180" y="0"/>
                            </a:cxn>
                            <a:cxn ang="0">
                              <a:pos x="360" y="468"/>
                            </a:cxn>
                          </a:cxnLst>
                          <a:rect l="0" t="0" r="r" b="b"/>
                          <a:pathLst>
                            <a:path w="360" h="468">
                              <a:moveTo>
                                <a:pt x="0" y="468"/>
                              </a:moveTo>
                              <a:cubicBezTo>
                                <a:pt x="60" y="234"/>
                                <a:pt x="120" y="0"/>
                                <a:pt x="180" y="0"/>
                              </a:cubicBezTo>
                              <a:cubicBezTo>
                                <a:pt x="240" y="0"/>
                                <a:pt x="300" y="234"/>
                                <a:pt x="360" y="468"/>
                              </a:cubicBezTo>
                            </a:path>
                          </a:pathLst>
                        </a:custGeom>
                        <a:noFill/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rou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244906" name="Freeform 170"/>
                      <p:cNvSpPr>
                        <a:spLocks noChangeAspect="1"/>
                      </p:cNvSpPr>
                      <p:nvPr/>
                    </p:nvSpPr>
                    <p:spPr bwMode="auto">
                      <a:xfrm flipH="1">
                        <a:off x="4994" y="8361"/>
                        <a:ext cx="113" cy="283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2028"/>
                          </a:cxn>
                          <a:cxn ang="0">
                            <a:pos x="180" y="0"/>
                          </a:cxn>
                          <a:cxn ang="0">
                            <a:pos x="360" y="2028"/>
                          </a:cxn>
                        </a:cxnLst>
                        <a:rect l="0" t="0" r="r" b="b"/>
                        <a:pathLst>
                          <a:path w="360" h="2028">
                            <a:moveTo>
                              <a:pt x="0" y="2028"/>
                            </a:moveTo>
                            <a:cubicBezTo>
                              <a:pt x="60" y="1014"/>
                              <a:pt x="120" y="0"/>
                              <a:pt x="180" y="0"/>
                            </a:cubicBezTo>
                            <a:cubicBezTo>
                              <a:pt x="240" y="0"/>
                              <a:pt x="300" y="1014"/>
                              <a:pt x="360" y="2028"/>
                            </a:cubicBezTo>
                          </a:path>
                        </a:pathLst>
                      </a:custGeom>
                      <a:noFill/>
                      <a:ln w="19050" cap="flat" cmpd="sng">
                        <a:solidFill>
                          <a:schemeClr val="tx1"/>
                        </a:solidFill>
                        <a:prstDash val="solid"/>
                        <a:round/>
                      </a:ln>
                      <a:effectLst/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44907" name="Freeform 171"/>
                      <p:cNvSpPr>
                        <a:spLocks noChangeAspect="1"/>
                      </p:cNvSpPr>
                      <p:nvPr/>
                    </p:nvSpPr>
                    <p:spPr bwMode="auto">
                      <a:xfrm flipH="1">
                        <a:off x="4394" y="8442"/>
                        <a:ext cx="113" cy="170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2028"/>
                          </a:cxn>
                          <a:cxn ang="0">
                            <a:pos x="180" y="0"/>
                          </a:cxn>
                          <a:cxn ang="0">
                            <a:pos x="360" y="2028"/>
                          </a:cxn>
                        </a:cxnLst>
                        <a:rect l="0" t="0" r="r" b="b"/>
                        <a:pathLst>
                          <a:path w="360" h="2028">
                            <a:moveTo>
                              <a:pt x="0" y="2028"/>
                            </a:moveTo>
                            <a:cubicBezTo>
                              <a:pt x="60" y="1014"/>
                              <a:pt x="120" y="0"/>
                              <a:pt x="180" y="0"/>
                            </a:cubicBezTo>
                            <a:cubicBezTo>
                              <a:pt x="240" y="0"/>
                              <a:pt x="300" y="1014"/>
                              <a:pt x="360" y="2028"/>
                            </a:cubicBezTo>
                          </a:path>
                        </a:pathLst>
                      </a:custGeom>
                      <a:noFill/>
                      <a:ln w="19050" cap="flat" cmpd="sng">
                        <a:solidFill>
                          <a:schemeClr val="tx1"/>
                        </a:solidFill>
                        <a:prstDash val="solid"/>
                        <a:round/>
                      </a:ln>
                      <a:effectLst/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244862" name="Group 172"/>
                      <p:cNvGrpSpPr>
                        <a:grpSpLocks noChangeAspect="1"/>
                      </p:cNvGrpSpPr>
                      <p:nvPr/>
                    </p:nvGrpSpPr>
                    <p:grpSpPr bwMode="auto">
                      <a:xfrm flipH="1">
                        <a:off x="3915" y="8568"/>
                        <a:ext cx="457" cy="62"/>
                        <a:chOff x="8550" y="8553"/>
                        <a:chExt cx="457" cy="62"/>
                      </a:xfrm>
                    </p:grpSpPr>
                    <p:grpSp>
                      <p:nvGrpSpPr>
                        <p:cNvPr id="244869" name="Group 173"/>
                        <p:cNvGrpSpPr>
                          <a:grpSpLocks noChangeAspect="1"/>
                        </p:cNvGrpSpPr>
                        <p:nvPr/>
                      </p:nvGrpSpPr>
                      <p:grpSpPr bwMode="auto">
                        <a:xfrm>
                          <a:off x="8550" y="8553"/>
                          <a:ext cx="338" cy="62"/>
                          <a:chOff x="8550" y="8553"/>
                          <a:chExt cx="338" cy="62"/>
                        </a:xfrm>
                      </p:grpSpPr>
                      <p:sp>
                        <p:nvSpPr>
                          <p:cNvPr id="244910" name="Freeform 174"/>
                          <p:cNvSpPr>
                            <a:spLocks noChangeAspect="1"/>
                          </p:cNvSpPr>
                          <p:nvPr/>
                        </p:nvSpPr>
                        <p:spPr bwMode="auto">
                          <a:xfrm>
                            <a:off x="8550" y="8553"/>
                            <a:ext cx="113" cy="62"/>
                          </a:xfrm>
                          <a:custGeom>
                            <a:avLst/>
                            <a:gdLst/>
                            <a:ahLst/>
                            <a:cxnLst>
                              <a:cxn ang="0">
                                <a:pos x="0" y="468"/>
                              </a:cxn>
                              <a:cxn ang="0">
                                <a:pos x="180" y="0"/>
                              </a:cxn>
                              <a:cxn ang="0">
                                <a:pos x="360" y="468"/>
                              </a:cxn>
                            </a:cxnLst>
                            <a:rect l="0" t="0" r="r" b="b"/>
                            <a:pathLst>
                              <a:path w="360" h="468">
                                <a:moveTo>
                                  <a:pt x="0" y="468"/>
                                </a:moveTo>
                                <a:cubicBezTo>
                                  <a:pt x="60" y="234"/>
                                  <a:pt x="120" y="0"/>
                                  <a:pt x="180" y="0"/>
                                </a:cubicBezTo>
                                <a:cubicBezTo>
                                  <a:pt x="240" y="0"/>
                                  <a:pt x="300" y="234"/>
                                  <a:pt x="360" y="468"/>
                                </a:cubicBezTo>
                              </a:path>
                            </a:pathLst>
                          </a:custGeom>
                          <a:noFill/>
                          <a:ln w="19050" cap="flat" cmpd="sng">
                            <a:solidFill>
                              <a:schemeClr val="tx1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244911" name="Freeform 175"/>
                          <p:cNvSpPr>
                            <a:spLocks noChangeAspect="1"/>
                          </p:cNvSpPr>
                          <p:nvPr/>
                        </p:nvSpPr>
                        <p:spPr bwMode="auto">
                          <a:xfrm>
                            <a:off x="8663" y="8574"/>
                            <a:ext cx="112" cy="41"/>
                          </a:xfrm>
                          <a:custGeom>
                            <a:avLst/>
                            <a:gdLst/>
                            <a:ahLst/>
                            <a:cxnLst>
                              <a:cxn ang="0">
                                <a:pos x="0" y="312"/>
                              </a:cxn>
                              <a:cxn ang="0">
                                <a:pos x="180" y="0"/>
                              </a:cxn>
                              <a:cxn ang="0">
                                <a:pos x="360" y="312"/>
                              </a:cxn>
                            </a:cxnLst>
                            <a:rect l="0" t="0" r="r" b="b"/>
                            <a:pathLst>
                              <a:path w="360" h="312">
                                <a:moveTo>
                                  <a:pt x="0" y="312"/>
                                </a:moveTo>
                                <a:cubicBezTo>
                                  <a:pt x="60" y="156"/>
                                  <a:pt x="120" y="0"/>
                                  <a:pt x="180" y="0"/>
                                </a:cubicBezTo>
                                <a:cubicBezTo>
                                  <a:pt x="240" y="0"/>
                                  <a:pt x="300" y="156"/>
                                  <a:pt x="360" y="312"/>
                                </a:cubicBezTo>
                              </a:path>
                            </a:pathLst>
                          </a:custGeom>
                          <a:noFill/>
                          <a:ln w="19050" cap="flat" cmpd="sng">
                            <a:solidFill>
                              <a:schemeClr val="tx1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244912" name="Freeform 176"/>
                          <p:cNvSpPr>
                            <a:spLocks noChangeAspect="1"/>
                          </p:cNvSpPr>
                          <p:nvPr/>
                        </p:nvSpPr>
                        <p:spPr bwMode="auto">
                          <a:xfrm>
                            <a:off x="8775" y="8574"/>
                            <a:ext cx="113" cy="41"/>
                          </a:xfrm>
                          <a:custGeom>
                            <a:avLst/>
                            <a:gdLst/>
                            <a:ahLst/>
                            <a:cxnLst>
                              <a:cxn ang="0">
                                <a:pos x="0" y="312"/>
                              </a:cxn>
                              <a:cxn ang="0">
                                <a:pos x="180" y="0"/>
                              </a:cxn>
                              <a:cxn ang="0">
                                <a:pos x="360" y="312"/>
                              </a:cxn>
                            </a:cxnLst>
                            <a:rect l="0" t="0" r="r" b="b"/>
                            <a:pathLst>
                              <a:path w="360" h="312">
                                <a:moveTo>
                                  <a:pt x="0" y="312"/>
                                </a:moveTo>
                                <a:cubicBezTo>
                                  <a:pt x="60" y="156"/>
                                  <a:pt x="120" y="0"/>
                                  <a:pt x="180" y="0"/>
                                </a:cubicBezTo>
                                <a:cubicBezTo>
                                  <a:pt x="240" y="0"/>
                                  <a:pt x="300" y="156"/>
                                  <a:pt x="360" y="312"/>
                                </a:cubicBezTo>
                              </a:path>
                            </a:pathLst>
                          </a:custGeom>
                          <a:noFill/>
                          <a:ln w="19050" cap="flat" cmpd="sng">
                            <a:solidFill>
                              <a:schemeClr val="tx1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sp>
                      <p:nvSpPr>
                        <p:cNvPr id="244913" name="Freeform 177"/>
                        <p:cNvSpPr>
                          <a:spLocks noChangeAspect="1"/>
                        </p:cNvSpPr>
                        <p:nvPr/>
                      </p:nvSpPr>
                      <p:spPr bwMode="auto">
                        <a:xfrm>
                          <a:off x="8895" y="8580"/>
                          <a:ext cx="112" cy="23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468"/>
                            </a:cxn>
                            <a:cxn ang="0">
                              <a:pos x="180" y="0"/>
                            </a:cxn>
                            <a:cxn ang="0">
                              <a:pos x="360" y="468"/>
                            </a:cxn>
                          </a:cxnLst>
                          <a:rect l="0" t="0" r="r" b="b"/>
                          <a:pathLst>
                            <a:path w="360" h="468">
                              <a:moveTo>
                                <a:pt x="0" y="468"/>
                              </a:moveTo>
                              <a:cubicBezTo>
                                <a:pt x="60" y="234"/>
                                <a:pt x="120" y="0"/>
                                <a:pt x="180" y="0"/>
                              </a:cubicBezTo>
                              <a:cubicBezTo>
                                <a:pt x="240" y="0"/>
                                <a:pt x="300" y="234"/>
                                <a:pt x="360" y="468"/>
                              </a:cubicBezTo>
                            </a:path>
                          </a:pathLst>
                        </a:custGeom>
                        <a:noFill/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rou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244870" name="Group 178"/>
                <p:cNvGrpSpPr>
                  <a:grpSpLocks noChangeAspect="1"/>
                </p:cNvGrpSpPr>
                <p:nvPr/>
              </p:nvGrpSpPr>
              <p:grpSpPr bwMode="auto">
                <a:xfrm>
                  <a:off x="4140" y="7275"/>
                  <a:ext cx="6960" cy="1488"/>
                  <a:chOff x="4140" y="7275"/>
                  <a:chExt cx="6960" cy="1488"/>
                </a:xfrm>
              </p:grpSpPr>
              <p:sp>
                <p:nvSpPr>
                  <p:cNvPr id="244915" name="Freeform 179"/>
                  <p:cNvSpPr>
                    <a:spLocks noChangeAspect="1"/>
                  </p:cNvSpPr>
                  <p:nvPr/>
                </p:nvSpPr>
                <p:spPr bwMode="auto">
                  <a:xfrm>
                    <a:off x="5880" y="7275"/>
                    <a:ext cx="3480" cy="1477"/>
                  </a:xfrm>
                  <a:custGeom>
                    <a:avLst/>
                    <a:gdLst/>
                    <a:ahLst/>
                    <a:cxnLst>
                      <a:cxn ang="0">
                        <a:pos x="0" y="1477"/>
                      </a:cxn>
                      <a:cxn ang="0">
                        <a:pos x="510" y="1125"/>
                      </a:cxn>
                      <a:cxn ang="0">
                        <a:pos x="1140" y="375"/>
                      </a:cxn>
                      <a:cxn ang="0">
                        <a:pos x="1755" y="0"/>
                      </a:cxn>
                      <a:cxn ang="0">
                        <a:pos x="2325" y="375"/>
                      </a:cxn>
                      <a:cxn ang="0">
                        <a:pos x="2945" y="1147"/>
                      </a:cxn>
                      <a:cxn ang="0">
                        <a:pos x="3480" y="1455"/>
                      </a:cxn>
                    </a:cxnLst>
                    <a:rect l="0" t="0" r="r" b="b"/>
                    <a:pathLst>
                      <a:path w="3480" h="1477">
                        <a:moveTo>
                          <a:pt x="0" y="1477"/>
                        </a:moveTo>
                        <a:cubicBezTo>
                          <a:pt x="85" y="1418"/>
                          <a:pt x="320" y="1309"/>
                          <a:pt x="510" y="1125"/>
                        </a:cubicBezTo>
                        <a:cubicBezTo>
                          <a:pt x="700" y="941"/>
                          <a:pt x="933" y="562"/>
                          <a:pt x="1140" y="375"/>
                        </a:cubicBezTo>
                        <a:cubicBezTo>
                          <a:pt x="1347" y="188"/>
                          <a:pt x="1558" y="0"/>
                          <a:pt x="1755" y="0"/>
                        </a:cubicBezTo>
                        <a:cubicBezTo>
                          <a:pt x="1952" y="0"/>
                          <a:pt x="2127" y="184"/>
                          <a:pt x="2325" y="375"/>
                        </a:cubicBezTo>
                        <a:cubicBezTo>
                          <a:pt x="2523" y="566"/>
                          <a:pt x="2753" y="967"/>
                          <a:pt x="2945" y="1147"/>
                        </a:cubicBezTo>
                        <a:cubicBezTo>
                          <a:pt x="3137" y="1327"/>
                          <a:pt x="3369" y="1391"/>
                          <a:pt x="3480" y="1455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dash"/>
                    <a:rou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916" name="Freeform 180"/>
                  <p:cNvSpPr>
                    <a:spLocks noChangeAspect="1"/>
                  </p:cNvSpPr>
                  <p:nvPr/>
                </p:nvSpPr>
                <p:spPr bwMode="auto">
                  <a:xfrm>
                    <a:off x="9360" y="8439"/>
                    <a:ext cx="1740" cy="324"/>
                  </a:xfrm>
                  <a:custGeom>
                    <a:avLst/>
                    <a:gdLst/>
                    <a:ahLst/>
                    <a:cxnLst>
                      <a:cxn ang="0">
                        <a:pos x="0" y="304"/>
                      </a:cxn>
                      <a:cxn ang="0">
                        <a:pos x="210" y="199"/>
                      </a:cxn>
                      <a:cxn ang="0">
                        <a:pos x="405" y="79"/>
                      </a:cxn>
                      <a:cxn ang="0">
                        <a:pos x="645" y="4"/>
                      </a:cxn>
                      <a:cxn ang="0">
                        <a:pos x="945" y="105"/>
                      </a:cxn>
                      <a:cxn ang="0">
                        <a:pos x="1275" y="255"/>
                      </a:cxn>
                      <a:cxn ang="0">
                        <a:pos x="1500" y="321"/>
                      </a:cxn>
                    </a:cxnLst>
                    <a:rect l="0" t="0" r="r" b="b"/>
                    <a:pathLst>
                      <a:path w="1500" h="321">
                        <a:moveTo>
                          <a:pt x="0" y="304"/>
                        </a:moveTo>
                        <a:cubicBezTo>
                          <a:pt x="35" y="287"/>
                          <a:pt x="142" y="236"/>
                          <a:pt x="210" y="199"/>
                        </a:cubicBezTo>
                        <a:cubicBezTo>
                          <a:pt x="278" y="162"/>
                          <a:pt x="332" y="112"/>
                          <a:pt x="405" y="79"/>
                        </a:cubicBezTo>
                        <a:cubicBezTo>
                          <a:pt x="478" y="46"/>
                          <a:pt x="555" y="0"/>
                          <a:pt x="645" y="4"/>
                        </a:cubicBezTo>
                        <a:cubicBezTo>
                          <a:pt x="735" y="8"/>
                          <a:pt x="840" y="63"/>
                          <a:pt x="945" y="105"/>
                        </a:cubicBezTo>
                        <a:cubicBezTo>
                          <a:pt x="1050" y="147"/>
                          <a:pt x="1183" y="219"/>
                          <a:pt x="1275" y="255"/>
                        </a:cubicBezTo>
                        <a:cubicBezTo>
                          <a:pt x="1367" y="291"/>
                          <a:pt x="1453" y="307"/>
                          <a:pt x="1500" y="321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dash"/>
                    <a:rou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917" name="Freeform 181"/>
                  <p:cNvSpPr>
                    <a:spLocks noChangeAspect="1"/>
                  </p:cNvSpPr>
                  <p:nvPr/>
                </p:nvSpPr>
                <p:spPr bwMode="auto">
                  <a:xfrm flipH="1">
                    <a:off x="4140" y="8436"/>
                    <a:ext cx="1740" cy="324"/>
                  </a:xfrm>
                  <a:custGeom>
                    <a:avLst/>
                    <a:gdLst/>
                    <a:ahLst/>
                    <a:cxnLst>
                      <a:cxn ang="0">
                        <a:pos x="0" y="304"/>
                      </a:cxn>
                      <a:cxn ang="0">
                        <a:pos x="210" y="199"/>
                      </a:cxn>
                      <a:cxn ang="0">
                        <a:pos x="405" y="79"/>
                      </a:cxn>
                      <a:cxn ang="0">
                        <a:pos x="645" y="4"/>
                      </a:cxn>
                      <a:cxn ang="0">
                        <a:pos x="945" y="105"/>
                      </a:cxn>
                      <a:cxn ang="0">
                        <a:pos x="1275" y="255"/>
                      </a:cxn>
                      <a:cxn ang="0">
                        <a:pos x="1500" y="321"/>
                      </a:cxn>
                    </a:cxnLst>
                    <a:rect l="0" t="0" r="r" b="b"/>
                    <a:pathLst>
                      <a:path w="1500" h="321">
                        <a:moveTo>
                          <a:pt x="0" y="304"/>
                        </a:moveTo>
                        <a:cubicBezTo>
                          <a:pt x="35" y="287"/>
                          <a:pt x="142" y="236"/>
                          <a:pt x="210" y="199"/>
                        </a:cubicBezTo>
                        <a:cubicBezTo>
                          <a:pt x="278" y="162"/>
                          <a:pt x="332" y="112"/>
                          <a:pt x="405" y="79"/>
                        </a:cubicBezTo>
                        <a:cubicBezTo>
                          <a:pt x="478" y="46"/>
                          <a:pt x="555" y="0"/>
                          <a:pt x="645" y="4"/>
                        </a:cubicBezTo>
                        <a:cubicBezTo>
                          <a:pt x="735" y="8"/>
                          <a:pt x="840" y="63"/>
                          <a:pt x="945" y="105"/>
                        </a:cubicBezTo>
                        <a:cubicBezTo>
                          <a:pt x="1050" y="147"/>
                          <a:pt x="1183" y="219"/>
                          <a:pt x="1275" y="255"/>
                        </a:cubicBezTo>
                        <a:cubicBezTo>
                          <a:pt x="1367" y="291"/>
                          <a:pt x="1453" y="307"/>
                          <a:pt x="1500" y="321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dash"/>
                    <a:rou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244918" name="Line 182"/>
              <p:cNvSpPr>
                <a:spLocks noChangeAspect="1" noChangeShapeType="1"/>
              </p:cNvSpPr>
              <p:nvPr/>
            </p:nvSpPr>
            <p:spPr bwMode="auto">
              <a:xfrm>
                <a:off x="4170" y="9786"/>
                <a:ext cx="68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44875" name="Group 183"/>
            <p:cNvGrpSpPr/>
            <p:nvPr/>
          </p:nvGrpSpPr>
          <p:grpSpPr bwMode="auto">
            <a:xfrm>
              <a:off x="112" y="3748"/>
              <a:ext cx="5535" cy="248"/>
              <a:chOff x="99" y="2160"/>
              <a:chExt cx="5535" cy="248"/>
            </a:xfrm>
          </p:grpSpPr>
          <p:graphicFrame>
            <p:nvGraphicFramePr>
              <p:cNvPr id="244920" name="Object 184"/>
              <p:cNvGraphicFramePr>
                <a:graphicFrameLocks noChangeAspect="1"/>
              </p:cNvGraphicFramePr>
              <p:nvPr/>
            </p:nvGraphicFramePr>
            <p:xfrm>
              <a:off x="521" y="2161"/>
              <a:ext cx="290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8" imgW="5486400" imgH="4267200" progId="">
                      <p:embed/>
                    </p:oleObj>
                  </mc:Choice>
                  <mc:Fallback>
                    <p:oleObj name="公式" r:id="rId28" imgW="5486400" imgH="4267200" progId="">
                      <p:embed/>
                      <p:pic>
                        <p:nvPicPr>
                          <p:cNvPr id="0" name="Picture 13" descr="image2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1" y="2161"/>
                            <a:ext cx="290" cy="22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4921" name="Object 185"/>
              <p:cNvGraphicFramePr>
                <a:graphicFrameLocks noChangeAspect="1"/>
              </p:cNvGraphicFramePr>
              <p:nvPr/>
            </p:nvGraphicFramePr>
            <p:xfrm>
              <a:off x="99" y="2160"/>
              <a:ext cx="286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9" imgW="5486400" imgH="4267200" progId="">
                      <p:embed/>
                    </p:oleObj>
                  </mc:Choice>
                  <mc:Fallback>
                    <p:oleObj name="公式" r:id="rId29" imgW="5486400" imgH="4267200" progId="">
                      <p:embed/>
                      <p:pic>
                        <p:nvPicPr>
                          <p:cNvPr id="0" name="Picture 12" descr="image2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9" y="2160"/>
                            <a:ext cx="286" cy="22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4922" name="Object 186"/>
              <p:cNvGraphicFramePr>
                <a:graphicFrameLocks noChangeAspect="1"/>
              </p:cNvGraphicFramePr>
              <p:nvPr/>
            </p:nvGraphicFramePr>
            <p:xfrm>
              <a:off x="930" y="2160"/>
              <a:ext cx="326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30" imgW="5486400" imgH="3962400" progId="">
                      <p:embed/>
                    </p:oleObj>
                  </mc:Choice>
                  <mc:Fallback>
                    <p:oleObj name="公式" r:id="rId30" imgW="5486400" imgH="3962400" progId="">
                      <p:embed/>
                      <p:pic>
                        <p:nvPicPr>
                          <p:cNvPr id="0" name="Picture 11" descr="image2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30" y="2160"/>
                            <a:ext cx="326" cy="22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4923" name="Object 187"/>
              <p:cNvGraphicFramePr>
                <a:graphicFrameLocks noChangeAspect="1"/>
              </p:cNvGraphicFramePr>
              <p:nvPr/>
            </p:nvGraphicFramePr>
            <p:xfrm>
              <a:off x="1429" y="2160"/>
              <a:ext cx="290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31" imgW="5486400" imgH="4267200" progId="">
                      <p:embed/>
                    </p:oleObj>
                  </mc:Choice>
                  <mc:Fallback>
                    <p:oleObj name="公式" r:id="rId31" imgW="5486400" imgH="4267200" progId="">
                      <p:embed/>
                      <p:pic>
                        <p:nvPicPr>
                          <p:cNvPr id="0" name="Picture 10" descr="image2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29" y="2160"/>
                            <a:ext cx="290" cy="22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4924" name="Object 188"/>
              <p:cNvGraphicFramePr>
                <a:graphicFrameLocks noChangeAspect="1"/>
              </p:cNvGraphicFramePr>
              <p:nvPr/>
            </p:nvGraphicFramePr>
            <p:xfrm>
              <a:off x="1791" y="2160"/>
              <a:ext cx="324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32" imgW="5486400" imgH="3962400" progId="">
                      <p:embed/>
                    </p:oleObj>
                  </mc:Choice>
                  <mc:Fallback>
                    <p:oleObj name="公式" r:id="rId32" imgW="5486400" imgH="3962400" progId="">
                      <p:embed/>
                      <p:pic>
                        <p:nvPicPr>
                          <p:cNvPr id="0" name="Picture 9" descr="image2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91" y="2160"/>
                            <a:ext cx="324" cy="22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4925" name="Object 189"/>
              <p:cNvGraphicFramePr>
                <a:graphicFrameLocks noChangeAspect="1"/>
              </p:cNvGraphicFramePr>
              <p:nvPr/>
            </p:nvGraphicFramePr>
            <p:xfrm>
              <a:off x="2290" y="2160"/>
              <a:ext cx="292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33" imgW="4876800" imgH="3962400" progId="">
                      <p:embed/>
                    </p:oleObj>
                  </mc:Choice>
                  <mc:Fallback>
                    <p:oleObj name="公式" r:id="rId33" imgW="4876800" imgH="3962400" progId="">
                      <p:embed/>
                      <p:pic>
                        <p:nvPicPr>
                          <p:cNvPr id="0" name="Picture 8" descr="image2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90" y="2160"/>
                            <a:ext cx="292" cy="22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4926" name="Object 190"/>
              <p:cNvGraphicFramePr>
                <a:graphicFrameLocks noChangeAspect="1"/>
              </p:cNvGraphicFramePr>
              <p:nvPr/>
            </p:nvGraphicFramePr>
            <p:xfrm>
              <a:off x="2815" y="2166"/>
              <a:ext cx="156" cy="2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34" imgW="3048000" imgH="4267200" progId="">
                      <p:embed/>
                    </p:oleObj>
                  </mc:Choice>
                  <mc:Fallback>
                    <p:oleObj name="公式" r:id="rId34" imgW="3048000" imgH="4267200" progId="">
                      <p:embed/>
                      <p:pic>
                        <p:nvPicPr>
                          <p:cNvPr id="0" name="Picture 7" descr="image2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15" y="2166"/>
                            <a:ext cx="156" cy="22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4927" name="Object 191"/>
              <p:cNvGraphicFramePr>
                <a:graphicFrameLocks noChangeAspect="1"/>
              </p:cNvGraphicFramePr>
              <p:nvPr/>
            </p:nvGraphicFramePr>
            <p:xfrm>
              <a:off x="3309" y="2160"/>
              <a:ext cx="147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35" imgW="2133600" imgH="3962400" progId="">
                      <p:embed/>
                    </p:oleObj>
                  </mc:Choice>
                  <mc:Fallback>
                    <p:oleObj name="公式" r:id="rId35" imgW="2133600" imgH="3962400" progId="">
                      <p:embed/>
                      <p:pic>
                        <p:nvPicPr>
                          <p:cNvPr id="0" name="Picture 6" descr="image2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09" y="2160"/>
                            <a:ext cx="147" cy="22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4928" name="Object 192"/>
              <p:cNvGraphicFramePr>
                <a:graphicFrameLocks noChangeAspect="1"/>
              </p:cNvGraphicFramePr>
              <p:nvPr/>
            </p:nvGraphicFramePr>
            <p:xfrm>
              <a:off x="3696" y="2163"/>
              <a:ext cx="170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36" imgW="3048000" imgH="3962400" progId="">
                      <p:embed/>
                    </p:oleObj>
                  </mc:Choice>
                  <mc:Fallback>
                    <p:oleObj name="公式" r:id="rId36" imgW="3048000" imgH="3962400" progId="">
                      <p:embed/>
                      <p:pic>
                        <p:nvPicPr>
                          <p:cNvPr id="0" name="Picture 5" descr="image2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6" y="2163"/>
                            <a:ext cx="170" cy="22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4929" name="Object 193"/>
              <p:cNvGraphicFramePr>
                <a:graphicFrameLocks noChangeAspect="1"/>
              </p:cNvGraphicFramePr>
              <p:nvPr/>
            </p:nvGraphicFramePr>
            <p:xfrm>
              <a:off x="4154" y="2178"/>
              <a:ext cx="143" cy="2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37" imgW="2743200" imgH="4267200" progId="">
                      <p:embed/>
                    </p:oleObj>
                  </mc:Choice>
                  <mc:Fallback>
                    <p:oleObj name="公式" r:id="rId37" imgW="2743200" imgH="4267200" progId="">
                      <p:embed/>
                      <p:pic>
                        <p:nvPicPr>
                          <p:cNvPr id="0" name="Picture 4" descr="image2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54" y="2178"/>
                            <a:ext cx="143" cy="22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4930" name="Object 194"/>
              <p:cNvGraphicFramePr>
                <a:graphicFrameLocks noChangeAspect="1"/>
              </p:cNvGraphicFramePr>
              <p:nvPr/>
            </p:nvGraphicFramePr>
            <p:xfrm>
              <a:off x="4579" y="2169"/>
              <a:ext cx="170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38" imgW="3048000" imgH="3962400" progId="">
                      <p:embed/>
                    </p:oleObj>
                  </mc:Choice>
                  <mc:Fallback>
                    <p:oleObj name="公式" r:id="rId38" imgW="3048000" imgH="3962400" progId="">
                      <p:embed/>
                      <p:pic>
                        <p:nvPicPr>
                          <p:cNvPr id="0" name="Picture 3" descr="image2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79" y="2169"/>
                            <a:ext cx="170" cy="22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4931" name="Object 195"/>
              <p:cNvGraphicFramePr>
                <a:graphicFrameLocks noChangeAspect="1"/>
              </p:cNvGraphicFramePr>
              <p:nvPr/>
            </p:nvGraphicFramePr>
            <p:xfrm>
              <a:off x="5038" y="2178"/>
              <a:ext cx="143" cy="2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39" imgW="2743200" imgH="4267200" progId="">
                      <p:embed/>
                    </p:oleObj>
                  </mc:Choice>
                  <mc:Fallback>
                    <p:oleObj name="公式" r:id="rId39" imgW="2743200" imgH="4267200" progId="">
                      <p:embed/>
                      <p:pic>
                        <p:nvPicPr>
                          <p:cNvPr id="0" name="Picture 2" descr="image2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38" y="2178"/>
                            <a:ext cx="143" cy="22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4932" name="Object 196"/>
              <p:cNvGraphicFramePr>
                <a:graphicFrameLocks noChangeAspect="1"/>
              </p:cNvGraphicFramePr>
              <p:nvPr/>
            </p:nvGraphicFramePr>
            <p:xfrm>
              <a:off x="5478" y="2187"/>
              <a:ext cx="156" cy="2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40" imgW="3048000" imgH="4267200" progId="">
                      <p:embed/>
                    </p:oleObj>
                  </mc:Choice>
                  <mc:Fallback>
                    <p:oleObj name="公式" r:id="rId40" imgW="3048000" imgH="4267200" progId="">
                      <p:embed/>
                      <p:pic>
                        <p:nvPicPr>
                          <p:cNvPr id="0" name="Picture 1" descr="image2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78" y="2187"/>
                            <a:ext cx="156" cy="22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99" name="文本框 23598"/>
          <p:cNvSpPr txBox="1"/>
          <p:nvPr/>
        </p:nvSpPr>
        <p:spPr>
          <a:xfrm>
            <a:off x="365125" y="692150"/>
            <a:ext cx="5791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altLang="zh-CN" sz="2800" b="1">
                <a:solidFill>
                  <a:srgbClr val="CC00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2800" b="1" dirty="0">
                <a:solidFill>
                  <a:srgbClr val="CC00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单缝衍射对光强分布的影响</a:t>
            </a:r>
          </a:p>
        </p:txBody>
      </p:sp>
      <p:pic>
        <p:nvPicPr>
          <p:cNvPr id="23645" name="图片 23644" descr="a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14875" y="1484313"/>
            <a:ext cx="4249738" cy="1852612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23646" name="图片 23645" descr="b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388" y="3644900"/>
            <a:ext cx="4392612" cy="1906588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23647" name="图片 23646" descr="c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16463" y="3632200"/>
            <a:ext cx="4248150" cy="1909763"/>
          </a:xfrm>
          <a:prstGeom prst="rect">
            <a:avLst/>
          </a:prstGeom>
          <a:noFill/>
          <a:ln w="9525" cap="flat" cmpd="sng">
            <a:solidFill>
              <a:srgbClr val="993366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23648" name="文本框 23647"/>
          <p:cNvSpPr txBox="1"/>
          <p:nvPr/>
        </p:nvSpPr>
        <p:spPr>
          <a:xfrm>
            <a:off x="395288" y="1362075"/>
            <a:ext cx="3887787" cy="1203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如图所示，是一个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的光栅强度分布示意图 </a:t>
            </a:r>
            <a:endParaRPr lang="en-US" altLang="zh-CN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 altLang="en-US" dirty="0"/>
              <a:pPr lvl="0">
                <a:spcBef>
                  <a:spcPct val="50000"/>
                </a:spcBef>
              </a:pPr>
              <a:t>47</a:t>
            </a:fld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3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23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0065-DA80-47F4-A2F2-8015D33D4DD2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13.7 </a:t>
            </a:r>
            <a:r>
              <a:rPr lang="zh-CN" altLang="en-US"/>
              <a:t>光栅衍射</a:t>
            </a:r>
          </a:p>
        </p:txBody>
      </p:sp>
      <p:sp>
        <p:nvSpPr>
          <p:cNvPr id="245763" name="Text Box 3"/>
          <p:cNvSpPr txBox="1">
            <a:spLocks noChangeArrowheads="1"/>
          </p:cNvSpPr>
          <p:nvPr/>
        </p:nvSpPr>
        <p:spPr bwMode="auto">
          <a:xfrm>
            <a:off x="533400" y="1371600"/>
            <a:ext cx="8229600" cy="83099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FF3300"/>
                </a:solidFill>
              </a:rPr>
              <a:t>缺级</a:t>
            </a:r>
            <a:r>
              <a:rPr kumimoji="1" lang="zh-CN" altLang="en-US" sz="2400" dirty="0"/>
              <a:t>：在</a:t>
            </a:r>
            <a:r>
              <a:rPr kumimoji="1" lang="zh-CN" altLang="en-US" sz="2400" dirty="0">
                <a:solidFill>
                  <a:srgbClr val="0000CC"/>
                </a:solidFill>
              </a:rPr>
              <a:t>多缝干涉应出现明纹</a:t>
            </a:r>
            <a:r>
              <a:rPr kumimoji="1" lang="zh-CN" altLang="en-US" sz="2400" dirty="0"/>
              <a:t>处，由于</a:t>
            </a:r>
            <a:r>
              <a:rPr kumimoji="1" lang="zh-CN" altLang="en-US" sz="2400" dirty="0">
                <a:solidFill>
                  <a:srgbClr val="0000CC"/>
                </a:solidFill>
              </a:rPr>
              <a:t>衍射效应反成为暗纹</a:t>
            </a:r>
            <a:r>
              <a:rPr kumimoji="1" lang="en-US" altLang="zh-CN" sz="2400" dirty="0">
                <a:solidFill>
                  <a:srgbClr val="0000CC"/>
                </a:solidFill>
              </a:rPr>
              <a:t>	</a:t>
            </a:r>
            <a:r>
              <a:rPr kumimoji="1" lang="zh-CN" altLang="en-US" sz="2400" dirty="0"/>
              <a:t>的现象。</a:t>
            </a:r>
          </a:p>
        </p:txBody>
      </p:sp>
      <p:graphicFrame>
        <p:nvGraphicFramePr>
          <p:cNvPr id="245765" name="Object 5"/>
          <p:cNvGraphicFramePr>
            <a:graphicFrameLocks noChangeAspect="1"/>
          </p:cNvGraphicFramePr>
          <p:nvPr/>
        </p:nvGraphicFramePr>
        <p:xfrm>
          <a:off x="1447800" y="2339181"/>
          <a:ext cx="2098675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5298400" imgH="4876800" progId="">
                  <p:embed/>
                </p:oleObj>
              </mc:Choice>
              <mc:Fallback>
                <p:oleObj name="公式" r:id="rId2" imgW="25298400" imgH="4876800" progId="">
                  <p:embed/>
                  <p:pic>
                    <p:nvPicPr>
                      <p:cNvPr id="0" name="Picture 7" descr="image2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339181"/>
                        <a:ext cx="2098675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66" name="Rectangle 6"/>
          <p:cNvSpPr>
            <a:spLocks noChangeArrowheads="1"/>
          </p:cNvSpPr>
          <p:nvPr/>
        </p:nvSpPr>
        <p:spPr bwMode="auto">
          <a:xfrm>
            <a:off x="533400" y="2311400"/>
            <a:ext cx="898525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设：</a:t>
            </a:r>
          </a:p>
        </p:txBody>
      </p:sp>
      <p:sp>
        <p:nvSpPr>
          <p:cNvPr id="245767" name="Rectangle 7"/>
          <p:cNvSpPr>
            <a:spLocks noChangeArrowheads="1"/>
          </p:cNvSpPr>
          <p:nvPr/>
        </p:nvSpPr>
        <p:spPr bwMode="auto">
          <a:xfrm>
            <a:off x="533400" y="3200400"/>
            <a:ext cx="898525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则：</a:t>
            </a:r>
          </a:p>
        </p:txBody>
      </p:sp>
      <p:graphicFrame>
        <p:nvGraphicFramePr>
          <p:cNvPr id="245768" name="Object 8"/>
          <p:cNvGraphicFramePr>
            <a:graphicFrameLocks noChangeAspect="1"/>
          </p:cNvGraphicFramePr>
          <p:nvPr/>
        </p:nvGraphicFramePr>
        <p:xfrm>
          <a:off x="1447800" y="3225800"/>
          <a:ext cx="34274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41148000" imgH="4876800" progId="">
                  <p:embed/>
                </p:oleObj>
              </mc:Choice>
              <mc:Fallback>
                <p:oleObj name="公式" r:id="rId4" imgW="41148000" imgH="4876800" progId="">
                  <p:embed/>
                  <p:pic>
                    <p:nvPicPr>
                      <p:cNvPr id="0" name="Picture 6" descr="image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225800"/>
                        <a:ext cx="3427413" cy="40640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69" name="Object 9"/>
          <p:cNvGraphicFramePr>
            <a:graphicFrameLocks noChangeAspect="1"/>
          </p:cNvGraphicFramePr>
          <p:nvPr/>
        </p:nvGraphicFramePr>
        <p:xfrm>
          <a:off x="5257800" y="3225800"/>
          <a:ext cx="22590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7127200" imgH="4876800" progId="">
                  <p:embed/>
                </p:oleObj>
              </mc:Choice>
              <mc:Fallback>
                <p:oleObj name="公式" r:id="rId6" imgW="27127200" imgH="4876800" progId="">
                  <p:embed/>
                  <p:pic>
                    <p:nvPicPr>
                      <p:cNvPr id="0" name="Picture 5" descr="image2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225800"/>
                        <a:ext cx="225901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70" name="Object 10"/>
          <p:cNvGraphicFramePr>
            <a:graphicFrameLocks noChangeAspect="1"/>
          </p:cNvGraphicFramePr>
          <p:nvPr/>
        </p:nvGraphicFramePr>
        <p:xfrm>
          <a:off x="1447800" y="4025900"/>
          <a:ext cx="1854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2250400" imgH="9448800" progId="">
                  <p:embed/>
                </p:oleObj>
              </mc:Choice>
              <mc:Fallback>
                <p:oleObj name="公式" r:id="rId8" imgW="22250400" imgH="9448800" progId="">
                  <p:embed/>
                  <p:pic>
                    <p:nvPicPr>
                      <p:cNvPr id="0" name="Picture 4" descr="image2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025900"/>
                        <a:ext cx="18542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71" name="Object 11"/>
          <p:cNvGraphicFramePr>
            <a:graphicFrameLocks noChangeAspect="1"/>
          </p:cNvGraphicFramePr>
          <p:nvPr/>
        </p:nvGraphicFramePr>
        <p:xfrm>
          <a:off x="4343400" y="4025900"/>
          <a:ext cx="1574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8897600" imgH="9448800" progId="">
                  <p:embed/>
                </p:oleObj>
              </mc:Choice>
              <mc:Fallback>
                <p:oleObj name="公式" r:id="rId10" imgW="18897600" imgH="9448800" progId="">
                  <p:embed/>
                  <p:pic>
                    <p:nvPicPr>
                      <p:cNvPr id="0" name="Picture 3" descr="image2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025900"/>
                        <a:ext cx="15748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72" name="Object 12"/>
          <p:cNvGraphicFramePr>
            <a:graphicFrameLocks noChangeAspect="1"/>
          </p:cNvGraphicFramePr>
          <p:nvPr/>
        </p:nvGraphicFramePr>
        <p:xfrm>
          <a:off x="1435100" y="5122863"/>
          <a:ext cx="2236788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26822400" imgH="10363200" progId="">
                  <p:embed/>
                </p:oleObj>
              </mc:Choice>
              <mc:Fallback>
                <p:oleObj name="公式" r:id="rId12" imgW="26822400" imgH="10363200" progId="">
                  <p:embed/>
                  <p:pic>
                    <p:nvPicPr>
                      <p:cNvPr id="0" name="Picture 2" descr="image2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5122863"/>
                        <a:ext cx="2236788" cy="8588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73" name="Text Box 13"/>
          <p:cNvSpPr txBox="1">
            <a:spLocks noChangeArrowheads="1"/>
          </p:cNvSpPr>
          <p:nvPr/>
        </p:nvSpPr>
        <p:spPr bwMode="auto">
          <a:xfrm>
            <a:off x="4343400" y="5105400"/>
            <a:ext cx="11430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FF3300"/>
                </a:solidFill>
                <a:latin typeface="华文行楷" panose="02010800040101010101" charset="-122"/>
                <a:ea typeface="华文行楷" panose="02010800040101010101" charset="-122"/>
              </a:rPr>
              <a:t>缺级</a:t>
            </a:r>
          </a:p>
        </p:txBody>
      </p:sp>
      <p:graphicFrame>
        <p:nvGraphicFramePr>
          <p:cNvPr id="245774" name="Object 14"/>
          <p:cNvGraphicFramePr>
            <a:graphicFrameLocks noChangeAspect="1"/>
          </p:cNvGraphicFramePr>
          <p:nvPr/>
        </p:nvGraphicFramePr>
        <p:xfrm>
          <a:off x="6705600" y="4216400"/>
          <a:ext cx="1752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21031200" imgH="4876800" progId="">
                  <p:embed/>
                </p:oleObj>
              </mc:Choice>
              <mc:Fallback>
                <p:oleObj name="公式" r:id="rId14" imgW="21031200" imgH="4876800" progId="">
                  <p:embed/>
                  <p:pic>
                    <p:nvPicPr>
                      <p:cNvPr id="0" name="Picture 1" descr="image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216400"/>
                        <a:ext cx="1752600" cy="40640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096000" y="266700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00CC"/>
                </a:solidFill>
                <a:latin typeface="华文行楷" panose="02010800040101010101" charset="-122"/>
                <a:ea typeface="华文行楷" panose="02010800040101010101" charset="-122"/>
              </a:rPr>
              <a:t>干涉明纹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228600" y="4419600"/>
            <a:ext cx="1066800" cy="1295400"/>
            <a:chOff x="228600" y="4419600"/>
            <a:chExt cx="1066800" cy="1295400"/>
          </a:xfrm>
        </p:grpSpPr>
        <p:sp>
          <p:nvSpPr>
            <p:cNvPr id="18" name="TextBox 17"/>
            <p:cNvSpPr txBox="1"/>
            <p:nvPr/>
          </p:nvSpPr>
          <p:spPr>
            <a:xfrm>
              <a:off x="228600" y="4724400"/>
              <a:ext cx="838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0000CC"/>
                  </a:solidFill>
                  <a:latin typeface="华文行楷" panose="02010800040101010101" charset="-122"/>
                  <a:ea typeface="华文行楷" panose="02010800040101010101" charset="-122"/>
                </a:rPr>
                <a:t>衍射暗纹</a:t>
              </a:r>
            </a:p>
          </p:txBody>
        </p:sp>
        <p:sp>
          <p:nvSpPr>
            <p:cNvPr id="19" name="左大括号 18"/>
            <p:cNvSpPr/>
            <p:nvPr/>
          </p:nvSpPr>
          <p:spPr>
            <a:xfrm>
              <a:off x="1066800" y="4419600"/>
              <a:ext cx="228600" cy="12954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245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4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57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57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24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45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245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245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" dur="500"/>
                                        <p:tgtEl>
                                          <p:spTgt spid="245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245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245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3" grpId="0" autoUpdateAnimBg="0"/>
      <p:bldP spid="245766" grpId="0"/>
      <p:bldP spid="245767" grpId="0" autoUpdateAnimBg="0"/>
      <p:bldP spid="245773" grpId="0" autoUpdateAnimBg="0"/>
      <p:bldP spid="1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3401-A74C-45D1-A857-22D1D6C7EED5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13.7 </a:t>
            </a:r>
            <a:r>
              <a:rPr lang="zh-CN" altLang="en-US"/>
              <a:t>光栅衍射</a:t>
            </a:r>
          </a:p>
        </p:txBody>
      </p:sp>
      <p:graphicFrame>
        <p:nvGraphicFramePr>
          <p:cNvPr id="246787" name="Object 3"/>
          <p:cNvGraphicFramePr>
            <a:graphicFrameLocks noChangeAspect="1"/>
          </p:cNvGraphicFramePr>
          <p:nvPr/>
        </p:nvGraphicFramePr>
        <p:xfrm>
          <a:off x="558800" y="1752600"/>
          <a:ext cx="20574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4688800" imgH="5181600" progId="">
                  <p:embed/>
                </p:oleObj>
              </mc:Choice>
              <mc:Fallback>
                <p:oleObj name="公式" r:id="rId2" imgW="24688800" imgH="5181600" progId="">
                  <p:embed/>
                  <p:pic>
                    <p:nvPicPr>
                      <p:cNvPr id="0" name="Picture 17" descr="image2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" y="1752600"/>
                        <a:ext cx="2057400" cy="428625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/>
          <p:nvPr/>
        </p:nvGrpSpPr>
        <p:grpSpPr bwMode="auto">
          <a:xfrm>
            <a:off x="152400" y="1219200"/>
            <a:ext cx="8786813" cy="2338388"/>
            <a:chOff x="112" y="2523"/>
            <a:chExt cx="5535" cy="1473"/>
          </a:xfrm>
        </p:grpSpPr>
        <p:grpSp>
          <p:nvGrpSpPr>
            <p:cNvPr id="3" name="Group 5"/>
            <p:cNvGrpSpPr>
              <a:grpSpLocks noChangeAspect="1"/>
            </p:cNvGrpSpPr>
            <p:nvPr/>
          </p:nvGrpSpPr>
          <p:grpSpPr bwMode="auto">
            <a:xfrm>
              <a:off x="204" y="2523"/>
              <a:ext cx="5398" cy="1167"/>
              <a:chOff x="4080" y="8286"/>
              <a:chExt cx="6960" cy="1504"/>
            </a:xfrm>
          </p:grpSpPr>
          <p:grpSp>
            <p:nvGrpSpPr>
              <p:cNvPr id="4" name="Group 6"/>
              <p:cNvGrpSpPr>
                <a:grpSpLocks noChangeAspect="1"/>
              </p:cNvGrpSpPr>
              <p:nvPr/>
            </p:nvGrpSpPr>
            <p:grpSpPr bwMode="auto">
              <a:xfrm>
                <a:off x="4080" y="8286"/>
                <a:ext cx="6960" cy="1504"/>
                <a:chOff x="4140" y="7275"/>
                <a:chExt cx="6960" cy="1504"/>
              </a:xfrm>
            </p:grpSpPr>
            <p:grpSp>
              <p:nvGrpSpPr>
                <p:cNvPr id="5" name="Group 7"/>
                <p:cNvGrpSpPr>
                  <a:grpSpLocks noChangeAspect="1"/>
                </p:cNvGrpSpPr>
                <p:nvPr/>
              </p:nvGrpSpPr>
              <p:grpSpPr bwMode="auto">
                <a:xfrm>
                  <a:off x="4215" y="7299"/>
                  <a:ext cx="6802" cy="1480"/>
                  <a:chOff x="3915" y="7164"/>
                  <a:chExt cx="6802" cy="1480"/>
                </a:xfrm>
              </p:grpSpPr>
              <p:sp>
                <p:nvSpPr>
                  <p:cNvPr id="246792" name="Freeform 8"/>
                  <p:cNvSpPr>
                    <a:spLocks noChangeAspect="1"/>
                  </p:cNvSpPr>
                  <p:nvPr/>
                </p:nvSpPr>
                <p:spPr bwMode="auto">
                  <a:xfrm>
                    <a:off x="7260" y="7164"/>
                    <a:ext cx="113" cy="1440"/>
                  </a:xfrm>
                  <a:custGeom>
                    <a:avLst/>
                    <a:gdLst/>
                    <a:ahLst/>
                    <a:cxnLst>
                      <a:cxn ang="0">
                        <a:pos x="0" y="2028"/>
                      </a:cxn>
                      <a:cxn ang="0">
                        <a:pos x="180" y="0"/>
                      </a:cxn>
                      <a:cxn ang="0">
                        <a:pos x="360" y="2028"/>
                      </a:cxn>
                    </a:cxnLst>
                    <a:rect l="0" t="0" r="r" b="b"/>
                    <a:pathLst>
                      <a:path w="360" h="2028">
                        <a:moveTo>
                          <a:pt x="0" y="2028"/>
                        </a:moveTo>
                        <a:cubicBezTo>
                          <a:pt x="60" y="1014"/>
                          <a:pt x="120" y="0"/>
                          <a:pt x="180" y="0"/>
                        </a:cubicBezTo>
                        <a:cubicBezTo>
                          <a:pt x="240" y="0"/>
                          <a:pt x="300" y="1014"/>
                          <a:pt x="360" y="2028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6" name="Group 9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7395" y="7533"/>
                    <a:ext cx="3322" cy="1108"/>
                    <a:chOff x="7395" y="7533"/>
                    <a:chExt cx="3322" cy="1108"/>
                  </a:xfrm>
                </p:grpSpPr>
                <p:grpSp>
                  <p:nvGrpSpPr>
                    <p:cNvPr id="7" name="Group 10"/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7395" y="8523"/>
                      <a:ext cx="450" cy="85"/>
                      <a:chOff x="5220" y="6432"/>
                      <a:chExt cx="1440" cy="468"/>
                    </a:xfrm>
                  </p:grpSpPr>
                  <p:sp>
                    <p:nvSpPr>
                      <p:cNvPr id="246795" name="Freeform 11"/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5220" y="6432"/>
                        <a:ext cx="360" cy="468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68"/>
                          </a:cxn>
                          <a:cxn ang="0">
                            <a:pos x="180" y="0"/>
                          </a:cxn>
                          <a:cxn ang="0">
                            <a:pos x="360" y="468"/>
                          </a:cxn>
                        </a:cxnLst>
                        <a:rect l="0" t="0" r="r" b="b"/>
                        <a:pathLst>
                          <a:path w="360" h="468">
                            <a:moveTo>
                              <a:pt x="0" y="468"/>
                            </a:moveTo>
                            <a:cubicBezTo>
                              <a:pt x="60" y="234"/>
                              <a:pt x="120" y="0"/>
                              <a:pt x="180" y="0"/>
                            </a:cubicBezTo>
                            <a:cubicBezTo>
                              <a:pt x="240" y="0"/>
                              <a:pt x="300" y="234"/>
                              <a:pt x="360" y="468"/>
                            </a:cubicBezTo>
                          </a:path>
                        </a:pathLst>
                      </a:custGeom>
                      <a:noFill/>
                      <a:ln w="19050" cap="flat" cmpd="sng">
                        <a:solidFill>
                          <a:schemeClr val="tx1"/>
                        </a:solidFill>
                        <a:prstDash val="solid"/>
                        <a:round/>
                      </a:ln>
                      <a:effectLst/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46796" name="Freeform 12"/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5580" y="6588"/>
                        <a:ext cx="360" cy="312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312"/>
                          </a:cxn>
                          <a:cxn ang="0">
                            <a:pos x="180" y="0"/>
                          </a:cxn>
                          <a:cxn ang="0">
                            <a:pos x="360" y="312"/>
                          </a:cxn>
                        </a:cxnLst>
                        <a:rect l="0" t="0" r="r" b="b"/>
                        <a:pathLst>
                          <a:path w="360" h="312">
                            <a:moveTo>
                              <a:pt x="0" y="312"/>
                            </a:moveTo>
                            <a:cubicBezTo>
                              <a:pt x="60" y="156"/>
                              <a:pt x="120" y="0"/>
                              <a:pt x="180" y="0"/>
                            </a:cubicBezTo>
                            <a:cubicBezTo>
                              <a:pt x="240" y="0"/>
                              <a:pt x="300" y="156"/>
                              <a:pt x="360" y="312"/>
                            </a:cubicBezTo>
                          </a:path>
                        </a:pathLst>
                      </a:custGeom>
                      <a:noFill/>
                      <a:ln w="19050" cap="flat" cmpd="sng">
                        <a:solidFill>
                          <a:schemeClr val="tx1"/>
                        </a:solidFill>
                        <a:prstDash val="solid"/>
                        <a:round/>
                      </a:ln>
                      <a:effectLst/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46797" name="Freeform 13"/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5940" y="6588"/>
                        <a:ext cx="360" cy="312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312"/>
                          </a:cxn>
                          <a:cxn ang="0">
                            <a:pos x="180" y="0"/>
                          </a:cxn>
                          <a:cxn ang="0">
                            <a:pos x="360" y="312"/>
                          </a:cxn>
                        </a:cxnLst>
                        <a:rect l="0" t="0" r="r" b="b"/>
                        <a:pathLst>
                          <a:path w="360" h="312">
                            <a:moveTo>
                              <a:pt x="0" y="312"/>
                            </a:moveTo>
                            <a:cubicBezTo>
                              <a:pt x="60" y="156"/>
                              <a:pt x="120" y="0"/>
                              <a:pt x="180" y="0"/>
                            </a:cubicBezTo>
                            <a:cubicBezTo>
                              <a:pt x="240" y="0"/>
                              <a:pt x="300" y="156"/>
                              <a:pt x="360" y="312"/>
                            </a:cubicBezTo>
                          </a:path>
                        </a:pathLst>
                      </a:custGeom>
                      <a:noFill/>
                      <a:ln w="19050" cap="flat" cmpd="sng">
                        <a:solidFill>
                          <a:schemeClr val="tx1"/>
                        </a:solidFill>
                        <a:prstDash val="solid"/>
                        <a:round/>
                      </a:ln>
                      <a:effectLst/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46798" name="Freeform 14"/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6300" y="6432"/>
                        <a:ext cx="360" cy="468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68"/>
                          </a:cxn>
                          <a:cxn ang="0">
                            <a:pos x="180" y="0"/>
                          </a:cxn>
                          <a:cxn ang="0">
                            <a:pos x="360" y="468"/>
                          </a:cxn>
                        </a:cxnLst>
                        <a:rect l="0" t="0" r="r" b="b"/>
                        <a:pathLst>
                          <a:path w="360" h="468">
                            <a:moveTo>
                              <a:pt x="0" y="468"/>
                            </a:moveTo>
                            <a:cubicBezTo>
                              <a:pt x="60" y="234"/>
                              <a:pt x="120" y="0"/>
                              <a:pt x="180" y="0"/>
                            </a:cubicBezTo>
                            <a:cubicBezTo>
                              <a:pt x="240" y="0"/>
                              <a:pt x="300" y="234"/>
                              <a:pt x="360" y="468"/>
                            </a:cubicBezTo>
                          </a:path>
                        </a:pathLst>
                      </a:custGeom>
                      <a:noFill/>
                      <a:ln w="19050" cap="flat" cmpd="sng">
                        <a:solidFill>
                          <a:schemeClr val="tx1"/>
                        </a:solidFill>
                        <a:prstDash val="solid"/>
                        <a:round/>
                      </a:ln>
                      <a:effectLst/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246799" name="Freeform 15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7842" y="7533"/>
                      <a:ext cx="113" cy="107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028"/>
                        </a:cxn>
                        <a:cxn ang="0">
                          <a:pos x="180" y="0"/>
                        </a:cxn>
                        <a:cxn ang="0">
                          <a:pos x="360" y="2028"/>
                        </a:cxn>
                      </a:cxnLst>
                      <a:rect l="0" t="0" r="r" b="b"/>
                      <a:pathLst>
                        <a:path w="360" h="2028">
                          <a:moveTo>
                            <a:pt x="0" y="2028"/>
                          </a:moveTo>
                          <a:cubicBezTo>
                            <a:pt x="60" y="1014"/>
                            <a:pt x="120" y="0"/>
                            <a:pt x="180" y="0"/>
                          </a:cubicBezTo>
                          <a:cubicBezTo>
                            <a:pt x="240" y="0"/>
                            <a:pt x="300" y="1014"/>
                            <a:pt x="360" y="2028"/>
                          </a:cubicBezTo>
                        </a:path>
                      </a:pathLst>
                    </a:custGeom>
                    <a:noFill/>
                    <a:ln w="19050" cap="flat" cmpd="sng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8" name="Group 16"/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7965" y="8529"/>
                      <a:ext cx="450" cy="85"/>
                      <a:chOff x="5220" y="6432"/>
                      <a:chExt cx="1440" cy="468"/>
                    </a:xfrm>
                  </p:grpSpPr>
                  <p:sp>
                    <p:nvSpPr>
                      <p:cNvPr id="246801" name="Freeform 17"/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5220" y="6432"/>
                        <a:ext cx="360" cy="468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68"/>
                          </a:cxn>
                          <a:cxn ang="0">
                            <a:pos x="180" y="0"/>
                          </a:cxn>
                          <a:cxn ang="0">
                            <a:pos x="360" y="468"/>
                          </a:cxn>
                        </a:cxnLst>
                        <a:rect l="0" t="0" r="r" b="b"/>
                        <a:pathLst>
                          <a:path w="360" h="468">
                            <a:moveTo>
                              <a:pt x="0" y="468"/>
                            </a:moveTo>
                            <a:cubicBezTo>
                              <a:pt x="60" y="234"/>
                              <a:pt x="120" y="0"/>
                              <a:pt x="180" y="0"/>
                            </a:cubicBezTo>
                            <a:cubicBezTo>
                              <a:pt x="240" y="0"/>
                              <a:pt x="300" y="234"/>
                              <a:pt x="360" y="468"/>
                            </a:cubicBezTo>
                          </a:path>
                        </a:pathLst>
                      </a:custGeom>
                      <a:noFill/>
                      <a:ln w="19050" cap="flat" cmpd="sng">
                        <a:solidFill>
                          <a:schemeClr val="tx1"/>
                        </a:solidFill>
                        <a:prstDash val="solid"/>
                        <a:round/>
                      </a:ln>
                      <a:effectLst/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46802" name="Freeform 18"/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5580" y="6588"/>
                        <a:ext cx="360" cy="312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312"/>
                          </a:cxn>
                          <a:cxn ang="0">
                            <a:pos x="180" y="0"/>
                          </a:cxn>
                          <a:cxn ang="0">
                            <a:pos x="360" y="312"/>
                          </a:cxn>
                        </a:cxnLst>
                        <a:rect l="0" t="0" r="r" b="b"/>
                        <a:pathLst>
                          <a:path w="360" h="312">
                            <a:moveTo>
                              <a:pt x="0" y="312"/>
                            </a:moveTo>
                            <a:cubicBezTo>
                              <a:pt x="60" y="156"/>
                              <a:pt x="120" y="0"/>
                              <a:pt x="180" y="0"/>
                            </a:cubicBezTo>
                            <a:cubicBezTo>
                              <a:pt x="240" y="0"/>
                              <a:pt x="300" y="156"/>
                              <a:pt x="360" y="312"/>
                            </a:cubicBezTo>
                          </a:path>
                        </a:pathLst>
                      </a:custGeom>
                      <a:noFill/>
                      <a:ln w="19050" cap="flat" cmpd="sng">
                        <a:solidFill>
                          <a:schemeClr val="tx1"/>
                        </a:solidFill>
                        <a:prstDash val="solid"/>
                        <a:round/>
                      </a:ln>
                      <a:effectLst/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46803" name="Freeform 19"/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5940" y="6588"/>
                        <a:ext cx="360" cy="312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312"/>
                          </a:cxn>
                          <a:cxn ang="0">
                            <a:pos x="180" y="0"/>
                          </a:cxn>
                          <a:cxn ang="0">
                            <a:pos x="360" y="312"/>
                          </a:cxn>
                        </a:cxnLst>
                        <a:rect l="0" t="0" r="r" b="b"/>
                        <a:pathLst>
                          <a:path w="360" h="312">
                            <a:moveTo>
                              <a:pt x="0" y="312"/>
                            </a:moveTo>
                            <a:cubicBezTo>
                              <a:pt x="60" y="156"/>
                              <a:pt x="120" y="0"/>
                              <a:pt x="180" y="0"/>
                            </a:cubicBezTo>
                            <a:cubicBezTo>
                              <a:pt x="240" y="0"/>
                              <a:pt x="300" y="156"/>
                              <a:pt x="360" y="312"/>
                            </a:cubicBezTo>
                          </a:path>
                        </a:pathLst>
                      </a:custGeom>
                      <a:noFill/>
                      <a:ln w="19050" cap="flat" cmpd="sng">
                        <a:solidFill>
                          <a:schemeClr val="tx1"/>
                        </a:solidFill>
                        <a:prstDash val="solid"/>
                        <a:round/>
                      </a:ln>
                      <a:effectLst/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46804" name="Freeform 20"/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6300" y="6432"/>
                        <a:ext cx="360" cy="468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68"/>
                          </a:cxn>
                          <a:cxn ang="0">
                            <a:pos x="180" y="0"/>
                          </a:cxn>
                          <a:cxn ang="0">
                            <a:pos x="360" y="468"/>
                          </a:cxn>
                        </a:cxnLst>
                        <a:rect l="0" t="0" r="r" b="b"/>
                        <a:pathLst>
                          <a:path w="360" h="468">
                            <a:moveTo>
                              <a:pt x="0" y="468"/>
                            </a:moveTo>
                            <a:cubicBezTo>
                              <a:pt x="60" y="234"/>
                              <a:pt x="120" y="0"/>
                              <a:pt x="180" y="0"/>
                            </a:cubicBezTo>
                            <a:cubicBezTo>
                              <a:pt x="240" y="0"/>
                              <a:pt x="300" y="234"/>
                              <a:pt x="360" y="468"/>
                            </a:cubicBezTo>
                          </a:path>
                        </a:pathLst>
                      </a:custGeom>
                      <a:noFill/>
                      <a:ln w="19050" cap="flat" cmpd="sng">
                        <a:solidFill>
                          <a:schemeClr val="tx1"/>
                        </a:solidFill>
                        <a:prstDash val="solid"/>
                        <a:round/>
                      </a:ln>
                      <a:effectLst/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246805" name="Freeform 21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15" y="8268"/>
                      <a:ext cx="113" cy="34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028"/>
                        </a:cxn>
                        <a:cxn ang="0">
                          <a:pos x="180" y="0"/>
                        </a:cxn>
                        <a:cxn ang="0">
                          <a:pos x="360" y="2028"/>
                        </a:cxn>
                      </a:cxnLst>
                      <a:rect l="0" t="0" r="r" b="b"/>
                      <a:pathLst>
                        <a:path w="360" h="2028">
                          <a:moveTo>
                            <a:pt x="0" y="2028"/>
                          </a:moveTo>
                          <a:cubicBezTo>
                            <a:pt x="60" y="1014"/>
                            <a:pt x="120" y="0"/>
                            <a:pt x="180" y="0"/>
                          </a:cubicBezTo>
                          <a:cubicBezTo>
                            <a:pt x="240" y="0"/>
                            <a:pt x="300" y="1014"/>
                            <a:pt x="360" y="2028"/>
                          </a:cubicBezTo>
                        </a:path>
                      </a:pathLst>
                    </a:custGeom>
                    <a:noFill/>
                    <a:ln w="19050" cap="flat" cmpd="sng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9" name="Group 22"/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8550" y="8553"/>
                      <a:ext cx="457" cy="62"/>
                      <a:chOff x="8550" y="8553"/>
                      <a:chExt cx="457" cy="62"/>
                    </a:xfrm>
                  </p:grpSpPr>
                  <p:grpSp>
                    <p:nvGrpSpPr>
                      <p:cNvPr id="10" name="Group 23"/>
                      <p:cNvGrpSpPr>
                        <a:grpSpLocks noChangeAspect="1"/>
                      </p:cNvGrpSpPr>
                      <p:nvPr/>
                    </p:nvGrpSpPr>
                    <p:grpSpPr bwMode="auto">
                      <a:xfrm>
                        <a:off x="8550" y="8553"/>
                        <a:ext cx="338" cy="62"/>
                        <a:chOff x="8550" y="8553"/>
                        <a:chExt cx="338" cy="62"/>
                      </a:xfrm>
                    </p:grpSpPr>
                    <p:sp>
                      <p:nvSpPr>
                        <p:cNvPr id="246808" name="Freeform 24"/>
                        <p:cNvSpPr>
                          <a:spLocks noChangeAspect="1"/>
                        </p:cNvSpPr>
                        <p:nvPr/>
                      </p:nvSpPr>
                      <p:spPr bwMode="auto">
                        <a:xfrm>
                          <a:off x="8550" y="8553"/>
                          <a:ext cx="113" cy="6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468"/>
                            </a:cxn>
                            <a:cxn ang="0">
                              <a:pos x="180" y="0"/>
                            </a:cxn>
                            <a:cxn ang="0">
                              <a:pos x="360" y="468"/>
                            </a:cxn>
                          </a:cxnLst>
                          <a:rect l="0" t="0" r="r" b="b"/>
                          <a:pathLst>
                            <a:path w="360" h="468">
                              <a:moveTo>
                                <a:pt x="0" y="468"/>
                              </a:moveTo>
                              <a:cubicBezTo>
                                <a:pt x="60" y="234"/>
                                <a:pt x="120" y="0"/>
                                <a:pt x="180" y="0"/>
                              </a:cubicBezTo>
                              <a:cubicBezTo>
                                <a:pt x="240" y="0"/>
                                <a:pt x="300" y="234"/>
                                <a:pt x="360" y="468"/>
                              </a:cubicBezTo>
                            </a:path>
                          </a:pathLst>
                        </a:custGeom>
                        <a:noFill/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rou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46809" name="Freeform 25"/>
                        <p:cNvSpPr>
                          <a:spLocks noChangeAspect="1"/>
                        </p:cNvSpPr>
                        <p:nvPr/>
                      </p:nvSpPr>
                      <p:spPr bwMode="auto">
                        <a:xfrm>
                          <a:off x="8663" y="8574"/>
                          <a:ext cx="112" cy="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312"/>
                            </a:cxn>
                            <a:cxn ang="0">
                              <a:pos x="180" y="0"/>
                            </a:cxn>
                            <a:cxn ang="0">
                              <a:pos x="360" y="312"/>
                            </a:cxn>
                          </a:cxnLst>
                          <a:rect l="0" t="0" r="r" b="b"/>
                          <a:pathLst>
                            <a:path w="360" h="312">
                              <a:moveTo>
                                <a:pt x="0" y="312"/>
                              </a:moveTo>
                              <a:cubicBezTo>
                                <a:pt x="60" y="156"/>
                                <a:pt x="120" y="0"/>
                                <a:pt x="180" y="0"/>
                              </a:cubicBezTo>
                              <a:cubicBezTo>
                                <a:pt x="240" y="0"/>
                                <a:pt x="300" y="156"/>
                                <a:pt x="360" y="312"/>
                              </a:cubicBezTo>
                            </a:path>
                          </a:pathLst>
                        </a:custGeom>
                        <a:noFill/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rou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46810" name="Freeform 26"/>
                        <p:cNvSpPr>
                          <a:spLocks noChangeAspect="1"/>
                        </p:cNvSpPr>
                        <p:nvPr/>
                      </p:nvSpPr>
                      <p:spPr bwMode="auto">
                        <a:xfrm>
                          <a:off x="8775" y="8574"/>
                          <a:ext cx="113" cy="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312"/>
                            </a:cxn>
                            <a:cxn ang="0">
                              <a:pos x="180" y="0"/>
                            </a:cxn>
                            <a:cxn ang="0">
                              <a:pos x="360" y="312"/>
                            </a:cxn>
                          </a:cxnLst>
                          <a:rect l="0" t="0" r="r" b="b"/>
                          <a:pathLst>
                            <a:path w="360" h="312">
                              <a:moveTo>
                                <a:pt x="0" y="312"/>
                              </a:moveTo>
                              <a:cubicBezTo>
                                <a:pt x="60" y="156"/>
                                <a:pt x="120" y="0"/>
                                <a:pt x="180" y="0"/>
                              </a:cubicBezTo>
                              <a:cubicBezTo>
                                <a:pt x="240" y="0"/>
                                <a:pt x="300" y="156"/>
                                <a:pt x="360" y="312"/>
                              </a:cubicBezTo>
                            </a:path>
                          </a:pathLst>
                        </a:custGeom>
                        <a:noFill/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rou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246811" name="Freeform 27"/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8895" y="8580"/>
                        <a:ext cx="112" cy="23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68"/>
                          </a:cxn>
                          <a:cxn ang="0">
                            <a:pos x="180" y="0"/>
                          </a:cxn>
                          <a:cxn ang="0">
                            <a:pos x="360" y="468"/>
                          </a:cxn>
                        </a:cxnLst>
                        <a:rect l="0" t="0" r="r" b="b"/>
                        <a:pathLst>
                          <a:path w="360" h="468">
                            <a:moveTo>
                              <a:pt x="0" y="468"/>
                            </a:moveTo>
                            <a:cubicBezTo>
                              <a:pt x="60" y="234"/>
                              <a:pt x="120" y="0"/>
                              <a:pt x="180" y="0"/>
                            </a:cubicBezTo>
                            <a:cubicBezTo>
                              <a:pt x="240" y="0"/>
                              <a:pt x="300" y="234"/>
                              <a:pt x="360" y="468"/>
                            </a:cubicBezTo>
                          </a:path>
                        </a:pathLst>
                      </a:custGeom>
                      <a:noFill/>
                      <a:ln w="19050" cap="flat" cmpd="sng">
                        <a:solidFill>
                          <a:schemeClr val="tx1"/>
                        </a:solidFill>
                        <a:prstDash val="solid"/>
                        <a:round/>
                      </a:ln>
                      <a:effectLst/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1" name="Group 28"/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9660" y="8565"/>
                      <a:ext cx="450" cy="62"/>
                      <a:chOff x="5220" y="6432"/>
                      <a:chExt cx="1440" cy="468"/>
                    </a:xfrm>
                  </p:grpSpPr>
                  <p:sp>
                    <p:nvSpPr>
                      <p:cNvPr id="246813" name="Freeform 29"/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5220" y="6432"/>
                        <a:ext cx="360" cy="468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68"/>
                          </a:cxn>
                          <a:cxn ang="0">
                            <a:pos x="180" y="0"/>
                          </a:cxn>
                          <a:cxn ang="0">
                            <a:pos x="360" y="468"/>
                          </a:cxn>
                        </a:cxnLst>
                        <a:rect l="0" t="0" r="r" b="b"/>
                        <a:pathLst>
                          <a:path w="360" h="468">
                            <a:moveTo>
                              <a:pt x="0" y="468"/>
                            </a:moveTo>
                            <a:cubicBezTo>
                              <a:pt x="60" y="234"/>
                              <a:pt x="120" y="0"/>
                              <a:pt x="180" y="0"/>
                            </a:cubicBezTo>
                            <a:cubicBezTo>
                              <a:pt x="240" y="0"/>
                              <a:pt x="300" y="234"/>
                              <a:pt x="360" y="468"/>
                            </a:cubicBezTo>
                          </a:path>
                        </a:pathLst>
                      </a:custGeom>
                      <a:noFill/>
                      <a:ln w="19050" cap="flat" cmpd="sng">
                        <a:solidFill>
                          <a:schemeClr val="tx1"/>
                        </a:solidFill>
                        <a:prstDash val="solid"/>
                        <a:round/>
                      </a:ln>
                      <a:effectLst/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46814" name="Freeform 30"/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5580" y="6588"/>
                        <a:ext cx="360" cy="312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312"/>
                          </a:cxn>
                          <a:cxn ang="0">
                            <a:pos x="180" y="0"/>
                          </a:cxn>
                          <a:cxn ang="0">
                            <a:pos x="360" y="312"/>
                          </a:cxn>
                        </a:cxnLst>
                        <a:rect l="0" t="0" r="r" b="b"/>
                        <a:pathLst>
                          <a:path w="360" h="312">
                            <a:moveTo>
                              <a:pt x="0" y="312"/>
                            </a:moveTo>
                            <a:cubicBezTo>
                              <a:pt x="60" y="156"/>
                              <a:pt x="120" y="0"/>
                              <a:pt x="180" y="0"/>
                            </a:cubicBezTo>
                            <a:cubicBezTo>
                              <a:pt x="240" y="0"/>
                              <a:pt x="300" y="156"/>
                              <a:pt x="360" y="312"/>
                            </a:cubicBezTo>
                          </a:path>
                        </a:pathLst>
                      </a:custGeom>
                      <a:noFill/>
                      <a:ln w="19050" cap="flat" cmpd="sng">
                        <a:solidFill>
                          <a:schemeClr val="tx1"/>
                        </a:solidFill>
                        <a:prstDash val="solid"/>
                        <a:round/>
                      </a:ln>
                      <a:effectLst/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46815" name="Freeform 31"/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5940" y="6588"/>
                        <a:ext cx="360" cy="312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312"/>
                          </a:cxn>
                          <a:cxn ang="0">
                            <a:pos x="180" y="0"/>
                          </a:cxn>
                          <a:cxn ang="0">
                            <a:pos x="360" y="312"/>
                          </a:cxn>
                        </a:cxnLst>
                        <a:rect l="0" t="0" r="r" b="b"/>
                        <a:pathLst>
                          <a:path w="360" h="312">
                            <a:moveTo>
                              <a:pt x="0" y="312"/>
                            </a:moveTo>
                            <a:cubicBezTo>
                              <a:pt x="60" y="156"/>
                              <a:pt x="120" y="0"/>
                              <a:pt x="180" y="0"/>
                            </a:cubicBezTo>
                            <a:cubicBezTo>
                              <a:pt x="240" y="0"/>
                              <a:pt x="300" y="156"/>
                              <a:pt x="360" y="312"/>
                            </a:cubicBezTo>
                          </a:path>
                        </a:pathLst>
                      </a:custGeom>
                      <a:noFill/>
                      <a:ln w="19050" cap="flat" cmpd="sng">
                        <a:solidFill>
                          <a:schemeClr val="tx1"/>
                        </a:solidFill>
                        <a:prstDash val="solid"/>
                        <a:round/>
                      </a:ln>
                      <a:effectLst/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46816" name="Freeform 32"/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6300" y="6432"/>
                        <a:ext cx="360" cy="468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68"/>
                          </a:cxn>
                          <a:cxn ang="0">
                            <a:pos x="180" y="0"/>
                          </a:cxn>
                          <a:cxn ang="0">
                            <a:pos x="360" y="468"/>
                          </a:cxn>
                        </a:cxnLst>
                        <a:rect l="0" t="0" r="r" b="b"/>
                        <a:pathLst>
                          <a:path w="360" h="468">
                            <a:moveTo>
                              <a:pt x="0" y="468"/>
                            </a:moveTo>
                            <a:cubicBezTo>
                              <a:pt x="60" y="234"/>
                              <a:pt x="120" y="0"/>
                              <a:pt x="180" y="0"/>
                            </a:cubicBezTo>
                            <a:cubicBezTo>
                              <a:pt x="240" y="0"/>
                              <a:pt x="300" y="234"/>
                              <a:pt x="360" y="468"/>
                            </a:cubicBezTo>
                          </a:path>
                        </a:pathLst>
                      </a:custGeom>
                      <a:noFill/>
                      <a:ln w="19050" cap="flat" cmpd="sng">
                        <a:solidFill>
                          <a:schemeClr val="tx1"/>
                        </a:solidFill>
                        <a:prstDash val="solid"/>
                        <a:round/>
                      </a:ln>
                      <a:effectLst/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2" name="Group 33"/>
                    <p:cNvGrpSpPr>
                      <a:grpSpLocks noChangeAspect="1"/>
                    </p:cNvGrpSpPr>
                    <p:nvPr/>
                  </p:nvGrpSpPr>
                  <p:grpSpPr bwMode="auto">
                    <a:xfrm flipH="1">
                      <a:off x="9060" y="8565"/>
                      <a:ext cx="457" cy="62"/>
                      <a:chOff x="8550" y="8553"/>
                      <a:chExt cx="457" cy="62"/>
                    </a:xfrm>
                  </p:grpSpPr>
                  <p:grpSp>
                    <p:nvGrpSpPr>
                      <p:cNvPr id="13" name="Group 34"/>
                      <p:cNvGrpSpPr>
                        <a:grpSpLocks noChangeAspect="1"/>
                      </p:cNvGrpSpPr>
                      <p:nvPr/>
                    </p:nvGrpSpPr>
                    <p:grpSpPr bwMode="auto">
                      <a:xfrm>
                        <a:off x="8550" y="8553"/>
                        <a:ext cx="338" cy="62"/>
                        <a:chOff x="8550" y="8553"/>
                        <a:chExt cx="338" cy="62"/>
                      </a:xfrm>
                    </p:grpSpPr>
                    <p:sp>
                      <p:nvSpPr>
                        <p:cNvPr id="246819" name="Freeform 35"/>
                        <p:cNvSpPr>
                          <a:spLocks noChangeAspect="1"/>
                        </p:cNvSpPr>
                        <p:nvPr/>
                      </p:nvSpPr>
                      <p:spPr bwMode="auto">
                        <a:xfrm>
                          <a:off x="8550" y="8553"/>
                          <a:ext cx="113" cy="6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468"/>
                            </a:cxn>
                            <a:cxn ang="0">
                              <a:pos x="180" y="0"/>
                            </a:cxn>
                            <a:cxn ang="0">
                              <a:pos x="360" y="468"/>
                            </a:cxn>
                          </a:cxnLst>
                          <a:rect l="0" t="0" r="r" b="b"/>
                          <a:pathLst>
                            <a:path w="360" h="468">
                              <a:moveTo>
                                <a:pt x="0" y="468"/>
                              </a:moveTo>
                              <a:cubicBezTo>
                                <a:pt x="60" y="234"/>
                                <a:pt x="120" y="0"/>
                                <a:pt x="180" y="0"/>
                              </a:cubicBezTo>
                              <a:cubicBezTo>
                                <a:pt x="240" y="0"/>
                                <a:pt x="300" y="234"/>
                                <a:pt x="360" y="468"/>
                              </a:cubicBezTo>
                            </a:path>
                          </a:pathLst>
                        </a:custGeom>
                        <a:noFill/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rou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46820" name="Freeform 36"/>
                        <p:cNvSpPr>
                          <a:spLocks noChangeAspect="1"/>
                        </p:cNvSpPr>
                        <p:nvPr/>
                      </p:nvSpPr>
                      <p:spPr bwMode="auto">
                        <a:xfrm>
                          <a:off x="8663" y="8574"/>
                          <a:ext cx="112" cy="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312"/>
                            </a:cxn>
                            <a:cxn ang="0">
                              <a:pos x="180" y="0"/>
                            </a:cxn>
                            <a:cxn ang="0">
                              <a:pos x="360" y="312"/>
                            </a:cxn>
                          </a:cxnLst>
                          <a:rect l="0" t="0" r="r" b="b"/>
                          <a:pathLst>
                            <a:path w="360" h="312">
                              <a:moveTo>
                                <a:pt x="0" y="312"/>
                              </a:moveTo>
                              <a:cubicBezTo>
                                <a:pt x="60" y="156"/>
                                <a:pt x="120" y="0"/>
                                <a:pt x="180" y="0"/>
                              </a:cubicBezTo>
                              <a:cubicBezTo>
                                <a:pt x="240" y="0"/>
                                <a:pt x="300" y="156"/>
                                <a:pt x="360" y="312"/>
                              </a:cubicBezTo>
                            </a:path>
                          </a:pathLst>
                        </a:custGeom>
                        <a:noFill/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rou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46821" name="Freeform 37"/>
                        <p:cNvSpPr>
                          <a:spLocks noChangeAspect="1"/>
                        </p:cNvSpPr>
                        <p:nvPr/>
                      </p:nvSpPr>
                      <p:spPr bwMode="auto">
                        <a:xfrm>
                          <a:off x="8775" y="8574"/>
                          <a:ext cx="113" cy="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312"/>
                            </a:cxn>
                            <a:cxn ang="0">
                              <a:pos x="180" y="0"/>
                            </a:cxn>
                            <a:cxn ang="0">
                              <a:pos x="360" y="312"/>
                            </a:cxn>
                          </a:cxnLst>
                          <a:rect l="0" t="0" r="r" b="b"/>
                          <a:pathLst>
                            <a:path w="360" h="312">
                              <a:moveTo>
                                <a:pt x="0" y="312"/>
                              </a:moveTo>
                              <a:cubicBezTo>
                                <a:pt x="60" y="156"/>
                                <a:pt x="120" y="0"/>
                                <a:pt x="180" y="0"/>
                              </a:cubicBezTo>
                              <a:cubicBezTo>
                                <a:pt x="240" y="0"/>
                                <a:pt x="300" y="156"/>
                                <a:pt x="360" y="312"/>
                              </a:cubicBezTo>
                            </a:path>
                          </a:pathLst>
                        </a:custGeom>
                        <a:noFill/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rou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246822" name="Freeform 38"/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8895" y="8580"/>
                        <a:ext cx="112" cy="23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68"/>
                          </a:cxn>
                          <a:cxn ang="0">
                            <a:pos x="180" y="0"/>
                          </a:cxn>
                          <a:cxn ang="0">
                            <a:pos x="360" y="468"/>
                          </a:cxn>
                        </a:cxnLst>
                        <a:rect l="0" t="0" r="r" b="b"/>
                        <a:pathLst>
                          <a:path w="360" h="468">
                            <a:moveTo>
                              <a:pt x="0" y="468"/>
                            </a:moveTo>
                            <a:cubicBezTo>
                              <a:pt x="60" y="234"/>
                              <a:pt x="120" y="0"/>
                              <a:pt x="180" y="0"/>
                            </a:cubicBezTo>
                            <a:cubicBezTo>
                              <a:pt x="240" y="0"/>
                              <a:pt x="300" y="234"/>
                              <a:pt x="360" y="468"/>
                            </a:cubicBezTo>
                          </a:path>
                        </a:pathLst>
                      </a:custGeom>
                      <a:noFill/>
                      <a:ln w="19050" cap="flat" cmpd="sng">
                        <a:solidFill>
                          <a:schemeClr val="tx1"/>
                        </a:solidFill>
                        <a:prstDash val="solid"/>
                        <a:round/>
                      </a:ln>
                      <a:effectLst/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246823" name="Freeform 39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9525" y="8358"/>
                      <a:ext cx="113" cy="283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028"/>
                        </a:cxn>
                        <a:cxn ang="0">
                          <a:pos x="180" y="0"/>
                        </a:cxn>
                        <a:cxn ang="0">
                          <a:pos x="360" y="2028"/>
                        </a:cxn>
                      </a:cxnLst>
                      <a:rect l="0" t="0" r="r" b="b"/>
                      <a:pathLst>
                        <a:path w="360" h="2028">
                          <a:moveTo>
                            <a:pt x="0" y="2028"/>
                          </a:moveTo>
                          <a:cubicBezTo>
                            <a:pt x="60" y="1014"/>
                            <a:pt x="120" y="0"/>
                            <a:pt x="180" y="0"/>
                          </a:cubicBezTo>
                          <a:cubicBezTo>
                            <a:pt x="240" y="0"/>
                            <a:pt x="300" y="1014"/>
                            <a:pt x="360" y="2028"/>
                          </a:cubicBezTo>
                        </a:path>
                      </a:pathLst>
                    </a:custGeom>
                    <a:noFill/>
                    <a:ln w="19050" cap="flat" cmpd="sng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46824" name="Freeform 40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10125" y="8439"/>
                      <a:ext cx="113" cy="17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028"/>
                        </a:cxn>
                        <a:cxn ang="0">
                          <a:pos x="180" y="0"/>
                        </a:cxn>
                        <a:cxn ang="0">
                          <a:pos x="360" y="2028"/>
                        </a:cxn>
                      </a:cxnLst>
                      <a:rect l="0" t="0" r="r" b="b"/>
                      <a:pathLst>
                        <a:path w="360" h="2028">
                          <a:moveTo>
                            <a:pt x="0" y="2028"/>
                          </a:moveTo>
                          <a:cubicBezTo>
                            <a:pt x="60" y="1014"/>
                            <a:pt x="120" y="0"/>
                            <a:pt x="180" y="0"/>
                          </a:cubicBezTo>
                          <a:cubicBezTo>
                            <a:pt x="240" y="0"/>
                            <a:pt x="300" y="1014"/>
                            <a:pt x="360" y="2028"/>
                          </a:cubicBezTo>
                        </a:path>
                      </a:pathLst>
                    </a:custGeom>
                    <a:noFill/>
                    <a:ln w="19050" cap="flat" cmpd="sng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14" name="Group 41"/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10260" y="8565"/>
                      <a:ext cx="457" cy="62"/>
                      <a:chOff x="8550" y="8553"/>
                      <a:chExt cx="457" cy="62"/>
                    </a:xfrm>
                  </p:grpSpPr>
                  <p:grpSp>
                    <p:nvGrpSpPr>
                      <p:cNvPr id="15" name="Group 42"/>
                      <p:cNvGrpSpPr>
                        <a:grpSpLocks noChangeAspect="1"/>
                      </p:cNvGrpSpPr>
                      <p:nvPr/>
                    </p:nvGrpSpPr>
                    <p:grpSpPr bwMode="auto">
                      <a:xfrm>
                        <a:off x="8550" y="8553"/>
                        <a:ext cx="338" cy="62"/>
                        <a:chOff x="8550" y="8553"/>
                        <a:chExt cx="338" cy="62"/>
                      </a:xfrm>
                    </p:grpSpPr>
                    <p:sp>
                      <p:nvSpPr>
                        <p:cNvPr id="246827" name="Freeform 43"/>
                        <p:cNvSpPr>
                          <a:spLocks noChangeAspect="1"/>
                        </p:cNvSpPr>
                        <p:nvPr/>
                      </p:nvSpPr>
                      <p:spPr bwMode="auto">
                        <a:xfrm>
                          <a:off x="8550" y="8553"/>
                          <a:ext cx="113" cy="6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468"/>
                            </a:cxn>
                            <a:cxn ang="0">
                              <a:pos x="180" y="0"/>
                            </a:cxn>
                            <a:cxn ang="0">
                              <a:pos x="360" y="468"/>
                            </a:cxn>
                          </a:cxnLst>
                          <a:rect l="0" t="0" r="r" b="b"/>
                          <a:pathLst>
                            <a:path w="360" h="468">
                              <a:moveTo>
                                <a:pt x="0" y="468"/>
                              </a:moveTo>
                              <a:cubicBezTo>
                                <a:pt x="60" y="234"/>
                                <a:pt x="120" y="0"/>
                                <a:pt x="180" y="0"/>
                              </a:cubicBezTo>
                              <a:cubicBezTo>
                                <a:pt x="240" y="0"/>
                                <a:pt x="300" y="234"/>
                                <a:pt x="360" y="468"/>
                              </a:cubicBezTo>
                            </a:path>
                          </a:pathLst>
                        </a:custGeom>
                        <a:noFill/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rou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46828" name="Freeform 44"/>
                        <p:cNvSpPr>
                          <a:spLocks noChangeAspect="1"/>
                        </p:cNvSpPr>
                        <p:nvPr/>
                      </p:nvSpPr>
                      <p:spPr bwMode="auto">
                        <a:xfrm>
                          <a:off x="8663" y="8574"/>
                          <a:ext cx="112" cy="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312"/>
                            </a:cxn>
                            <a:cxn ang="0">
                              <a:pos x="180" y="0"/>
                            </a:cxn>
                            <a:cxn ang="0">
                              <a:pos x="360" y="312"/>
                            </a:cxn>
                          </a:cxnLst>
                          <a:rect l="0" t="0" r="r" b="b"/>
                          <a:pathLst>
                            <a:path w="360" h="312">
                              <a:moveTo>
                                <a:pt x="0" y="312"/>
                              </a:moveTo>
                              <a:cubicBezTo>
                                <a:pt x="60" y="156"/>
                                <a:pt x="120" y="0"/>
                                <a:pt x="180" y="0"/>
                              </a:cubicBezTo>
                              <a:cubicBezTo>
                                <a:pt x="240" y="0"/>
                                <a:pt x="300" y="156"/>
                                <a:pt x="360" y="312"/>
                              </a:cubicBezTo>
                            </a:path>
                          </a:pathLst>
                        </a:custGeom>
                        <a:noFill/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rou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46829" name="Freeform 45"/>
                        <p:cNvSpPr>
                          <a:spLocks noChangeAspect="1"/>
                        </p:cNvSpPr>
                        <p:nvPr/>
                      </p:nvSpPr>
                      <p:spPr bwMode="auto">
                        <a:xfrm>
                          <a:off x="8775" y="8574"/>
                          <a:ext cx="113" cy="4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312"/>
                            </a:cxn>
                            <a:cxn ang="0">
                              <a:pos x="180" y="0"/>
                            </a:cxn>
                            <a:cxn ang="0">
                              <a:pos x="360" y="312"/>
                            </a:cxn>
                          </a:cxnLst>
                          <a:rect l="0" t="0" r="r" b="b"/>
                          <a:pathLst>
                            <a:path w="360" h="312">
                              <a:moveTo>
                                <a:pt x="0" y="312"/>
                              </a:moveTo>
                              <a:cubicBezTo>
                                <a:pt x="60" y="156"/>
                                <a:pt x="120" y="0"/>
                                <a:pt x="180" y="0"/>
                              </a:cubicBezTo>
                              <a:cubicBezTo>
                                <a:pt x="240" y="0"/>
                                <a:pt x="300" y="156"/>
                                <a:pt x="360" y="312"/>
                              </a:cubicBezTo>
                            </a:path>
                          </a:pathLst>
                        </a:custGeom>
                        <a:noFill/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rou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246830" name="Freeform 46"/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8895" y="8580"/>
                        <a:ext cx="112" cy="23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68"/>
                          </a:cxn>
                          <a:cxn ang="0">
                            <a:pos x="180" y="0"/>
                          </a:cxn>
                          <a:cxn ang="0">
                            <a:pos x="360" y="468"/>
                          </a:cxn>
                        </a:cxnLst>
                        <a:rect l="0" t="0" r="r" b="b"/>
                        <a:pathLst>
                          <a:path w="360" h="468">
                            <a:moveTo>
                              <a:pt x="0" y="468"/>
                            </a:moveTo>
                            <a:cubicBezTo>
                              <a:pt x="60" y="234"/>
                              <a:pt x="120" y="0"/>
                              <a:pt x="180" y="0"/>
                            </a:cubicBezTo>
                            <a:cubicBezTo>
                              <a:pt x="240" y="0"/>
                              <a:pt x="300" y="234"/>
                              <a:pt x="360" y="468"/>
                            </a:cubicBezTo>
                          </a:path>
                        </a:pathLst>
                      </a:custGeom>
                      <a:noFill/>
                      <a:ln w="19050" cap="flat" cmpd="sng">
                        <a:solidFill>
                          <a:schemeClr val="tx1"/>
                        </a:solidFill>
                        <a:prstDash val="solid"/>
                        <a:round/>
                      </a:ln>
                      <a:effectLst/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16" name="Group 47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3915" y="7536"/>
                    <a:ext cx="3322" cy="1108"/>
                    <a:chOff x="3915" y="7536"/>
                    <a:chExt cx="3322" cy="1108"/>
                  </a:xfrm>
                </p:grpSpPr>
                <p:sp>
                  <p:nvSpPr>
                    <p:cNvPr id="246832" name="Freeform 48"/>
                    <p:cNvSpPr>
                      <a:spLocks noChangeAspect="1"/>
                    </p:cNvSpPr>
                    <p:nvPr/>
                  </p:nvSpPr>
                  <p:spPr bwMode="auto">
                    <a:xfrm flipH="1">
                      <a:off x="6104" y="8226"/>
                      <a:ext cx="113" cy="39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028"/>
                        </a:cxn>
                        <a:cxn ang="0">
                          <a:pos x="180" y="0"/>
                        </a:cxn>
                        <a:cxn ang="0">
                          <a:pos x="360" y="2028"/>
                        </a:cxn>
                      </a:cxnLst>
                      <a:rect l="0" t="0" r="r" b="b"/>
                      <a:pathLst>
                        <a:path w="360" h="2028">
                          <a:moveTo>
                            <a:pt x="0" y="2028"/>
                          </a:moveTo>
                          <a:cubicBezTo>
                            <a:pt x="60" y="1014"/>
                            <a:pt x="120" y="0"/>
                            <a:pt x="180" y="0"/>
                          </a:cubicBezTo>
                          <a:cubicBezTo>
                            <a:pt x="240" y="0"/>
                            <a:pt x="300" y="1014"/>
                            <a:pt x="360" y="2028"/>
                          </a:cubicBezTo>
                        </a:path>
                      </a:pathLst>
                    </a:custGeom>
                    <a:noFill/>
                    <a:ln w="19050" cap="flat" cmpd="sng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17" name="Group 49"/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3915" y="7536"/>
                      <a:ext cx="3322" cy="1108"/>
                      <a:chOff x="3915" y="7536"/>
                      <a:chExt cx="3322" cy="1108"/>
                    </a:xfrm>
                  </p:grpSpPr>
                  <p:grpSp>
                    <p:nvGrpSpPr>
                      <p:cNvPr id="18" name="Group 50"/>
                      <p:cNvGrpSpPr>
                        <a:grpSpLocks noChangeAspect="1"/>
                      </p:cNvGrpSpPr>
                      <p:nvPr/>
                    </p:nvGrpSpPr>
                    <p:grpSpPr bwMode="auto">
                      <a:xfrm flipH="1">
                        <a:off x="6787" y="8526"/>
                        <a:ext cx="450" cy="85"/>
                        <a:chOff x="5220" y="6432"/>
                        <a:chExt cx="1440" cy="468"/>
                      </a:xfrm>
                    </p:grpSpPr>
                    <p:sp>
                      <p:nvSpPr>
                        <p:cNvPr id="246835" name="Freeform 51"/>
                        <p:cNvSpPr>
                          <a:spLocks noChangeAspect="1"/>
                        </p:cNvSpPr>
                        <p:nvPr/>
                      </p:nvSpPr>
                      <p:spPr bwMode="auto">
                        <a:xfrm>
                          <a:off x="5220" y="6432"/>
                          <a:ext cx="360" cy="468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468"/>
                            </a:cxn>
                            <a:cxn ang="0">
                              <a:pos x="180" y="0"/>
                            </a:cxn>
                            <a:cxn ang="0">
                              <a:pos x="360" y="468"/>
                            </a:cxn>
                          </a:cxnLst>
                          <a:rect l="0" t="0" r="r" b="b"/>
                          <a:pathLst>
                            <a:path w="360" h="468">
                              <a:moveTo>
                                <a:pt x="0" y="468"/>
                              </a:moveTo>
                              <a:cubicBezTo>
                                <a:pt x="60" y="234"/>
                                <a:pt x="120" y="0"/>
                                <a:pt x="180" y="0"/>
                              </a:cubicBezTo>
                              <a:cubicBezTo>
                                <a:pt x="240" y="0"/>
                                <a:pt x="300" y="234"/>
                                <a:pt x="360" y="468"/>
                              </a:cubicBezTo>
                            </a:path>
                          </a:pathLst>
                        </a:custGeom>
                        <a:noFill/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rou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46836" name="Freeform 52"/>
                        <p:cNvSpPr>
                          <a:spLocks noChangeAspect="1"/>
                        </p:cNvSpPr>
                        <p:nvPr/>
                      </p:nvSpPr>
                      <p:spPr bwMode="auto">
                        <a:xfrm>
                          <a:off x="5580" y="6588"/>
                          <a:ext cx="360" cy="31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312"/>
                            </a:cxn>
                            <a:cxn ang="0">
                              <a:pos x="180" y="0"/>
                            </a:cxn>
                            <a:cxn ang="0">
                              <a:pos x="360" y="312"/>
                            </a:cxn>
                          </a:cxnLst>
                          <a:rect l="0" t="0" r="r" b="b"/>
                          <a:pathLst>
                            <a:path w="360" h="312">
                              <a:moveTo>
                                <a:pt x="0" y="312"/>
                              </a:moveTo>
                              <a:cubicBezTo>
                                <a:pt x="60" y="156"/>
                                <a:pt x="120" y="0"/>
                                <a:pt x="180" y="0"/>
                              </a:cubicBezTo>
                              <a:cubicBezTo>
                                <a:pt x="240" y="0"/>
                                <a:pt x="300" y="156"/>
                                <a:pt x="360" y="312"/>
                              </a:cubicBezTo>
                            </a:path>
                          </a:pathLst>
                        </a:custGeom>
                        <a:noFill/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rou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46837" name="Freeform 53"/>
                        <p:cNvSpPr>
                          <a:spLocks noChangeAspect="1"/>
                        </p:cNvSpPr>
                        <p:nvPr/>
                      </p:nvSpPr>
                      <p:spPr bwMode="auto">
                        <a:xfrm>
                          <a:off x="5940" y="6588"/>
                          <a:ext cx="360" cy="31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312"/>
                            </a:cxn>
                            <a:cxn ang="0">
                              <a:pos x="180" y="0"/>
                            </a:cxn>
                            <a:cxn ang="0">
                              <a:pos x="360" y="312"/>
                            </a:cxn>
                          </a:cxnLst>
                          <a:rect l="0" t="0" r="r" b="b"/>
                          <a:pathLst>
                            <a:path w="360" h="312">
                              <a:moveTo>
                                <a:pt x="0" y="312"/>
                              </a:moveTo>
                              <a:cubicBezTo>
                                <a:pt x="60" y="156"/>
                                <a:pt x="120" y="0"/>
                                <a:pt x="180" y="0"/>
                              </a:cubicBezTo>
                              <a:cubicBezTo>
                                <a:pt x="240" y="0"/>
                                <a:pt x="300" y="156"/>
                                <a:pt x="360" y="312"/>
                              </a:cubicBezTo>
                            </a:path>
                          </a:pathLst>
                        </a:custGeom>
                        <a:noFill/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rou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46838" name="Freeform 54"/>
                        <p:cNvSpPr>
                          <a:spLocks noChangeAspect="1"/>
                        </p:cNvSpPr>
                        <p:nvPr/>
                      </p:nvSpPr>
                      <p:spPr bwMode="auto">
                        <a:xfrm>
                          <a:off x="6300" y="6432"/>
                          <a:ext cx="360" cy="468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468"/>
                            </a:cxn>
                            <a:cxn ang="0">
                              <a:pos x="180" y="0"/>
                            </a:cxn>
                            <a:cxn ang="0">
                              <a:pos x="360" y="468"/>
                            </a:cxn>
                          </a:cxnLst>
                          <a:rect l="0" t="0" r="r" b="b"/>
                          <a:pathLst>
                            <a:path w="360" h="468">
                              <a:moveTo>
                                <a:pt x="0" y="468"/>
                              </a:moveTo>
                              <a:cubicBezTo>
                                <a:pt x="60" y="234"/>
                                <a:pt x="120" y="0"/>
                                <a:pt x="180" y="0"/>
                              </a:cubicBezTo>
                              <a:cubicBezTo>
                                <a:pt x="240" y="0"/>
                                <a:pt x="300" y="234"/>
                                <a:pt x="360" y="468"/>
                              </a:cubicBezTo>
                            </a:path>
                          </a:pathLst>
                        </a:custGeom>
                        <a:noFill/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rou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246839" name="Freeform 55"/>
                      <p:cNvSpPr>
                        <a:spLocks noChangeAspect="1"/>
                      </p:cNvSpPr>
                      <p:nvPr/>
                    </p:nvSpPr>
                    <p:spPr bwMode="auto">
                      <a:xfrm flipH="1">
                        <a:off x="6677" y="7536"/>
                        <a:ext cx="113" cy="1077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2028"/>
                          </a:cxn>
                          <a:cxn ang="0">
                            <a:pos x="180" y="0"/>
                          </a:cxn>
                          <a:cxn ang="0">
                            <a:pos x="360" y="2028"/>
                          </a:cxn>
                        </a:cxnLst>
                        <a:rect l="0" t="0" r="r" b="b"/>
                        <a:pathLst>
                          <a:path w="360" h="2028">
                            <a:moveTo>
                              <a:pt x="0" y="2028"/>
                            </a:moveTo>
                            <a:cubicBezTo>
                              <a:pt x="60" y="1014"/>
                              <a:pt x="120" y="0"/>
                              <a:pt x="180" y="0"/>
                            </a:cubicBezTo>
                            <a:cubicBezTo>
                              <a:pt x="240" y="0"/>
                              <a:pt x="300" y="1014"/>
                              <a:pt x="360" y="2028"/>
                            </a:cubicBezTo>
                          </a:path>
                        </a:pathLst>
                      </a:custGeom>
                      <a:noFill/>
                      <a:ln w="19050" cap="flat" cmpd="sng">
                        <a:solidFill>
                          <a:schemeClr val="tx1"/>
                        </a:solidFill>
                        <a:prstDash val="solid"/>
                        <a:round/>
                      </a:ln>
                      <a:effectLst/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9" name="Group 56"/>
                      <p:cNvGrpSpPr>
                        <a:grpSpLocks noChangeAspect="1"/>
                      </p:cNvGrpSpPr>
                      <p:nvPr/>
                    </p:nvGrpSpPr>
                    <p:grpSpPr bwMode="auto">
                      <a:xfrm flipH="1">
                        <a:off x="6217" y="8532"/>
                        <a:ext cx="450" cy="85"/>
                        <a:chOff x="5220" y="6432"/>
                        <a:chExt cx="1440" cy="468"/>
                      </a:xfrm>
                    </p:grpSpPr>
                    <p:sp>
                      <p:nvSpPr>
                        <p:cNvPr id="246841" name="Freeform 57"/>
                        <p:cNvSpPr>
                          <a:spLocks noChangeAspect="1"/>
                        </p:cNvSpPr>
                        <p:nvPr/>
                      </p:nvSpPr>
                      <p:spPr bwMode="auto">
                        <a:xfrm>
                          <a:off x="5220" y="6432"/>
                          <a:ext cx="360" cy="468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468"/>
                            </a:cxn>
                            <a:cxn ang="0">
                              <a:pos x="180" y="0"/>
                            </a:cxn>
                            <a:cxn ang="0">
                              <a:pos x="360" y="468"/>
                            </a:cxn>
                          </a:cxnLst>
                          <a:rect l="0" t="0" r="r" b="b"/>
                          <a:pathLst>
                            <a:path w="360" h="468">
                              <a:moveTo>
                                <a:pt x="0" y="468"/>
                              </a:moveTo>
                              <a:cubicBezTo>
                                <a:pt x="60" y="234"/>
                                <a:pt x="120" y="0"/>
                                <a:pt x="180" y="0"/>
                              </a:cubicBezTo>
                              <a:cubicBezTo>
                                <a:pt x="240" y="0"/>
                                <a:pt x="300" y="234"/>
                                <a:pt x="360" y="468"/>
                              </a:cubicBezTo>
                            </a:path>
                          </a:pathLst>
                        </a:custGeom>
                        <a:noFill/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rou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46842" name="Freeform 58"/>
                        <p:cNvSpPr>
                          <a:spLocks noChangeAspect="1"/>
                        </p:cNvSpPr>
                        <p:nvPr/>
                      </p:nvSpPr>
                      <p:spPr bwMode="auto">
                        <a:xfrm>
                          <a:off x="5580" y="6588"/>
                          <a:ext cx="360" cy="31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312"/>
                            </a:cxn>
                            <a:cxn ang="0">
                              <a:pos x="180" y="0"/>
                            </a:cxn>
                            <a:cxn ang="0">
                              <a:pos x="360" y="312"/>
                            </a:cxn>
                          </a:cxnLst>
                          <a:rect l="0" t="0" r="r" b="b"/>
                          <a:pathLst>
                            <a:path w="360" h="312">
                              <a:moveTo>
                                <a:pt x="0" y="312"/>
                              </a:moveTo>
                              <a:cubicBezTo>
                                <a:pt x="60" y="156"/>
                                <a:pt x="120" y="0"/>
                                <a:pt x="180" y="0"/>
                              </a:cubicBezTo>
                              <a:cubicBezTo>
                                <a:pt x="240" y="0"/>
                                <a:pt x="300" y="156"/>
                                <a:pt x="360" y="312"/>
                              </a:cubicBezTo>
                            </a:path>
                          </a:pathLst>
                        </a:custGeom>
                        <a:noFill/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rou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46843" name="Freeform 59"/>
                        <p:cNvSpPr>
                          <a:spLocks noChangeAspect="1"/>
                        </p:cNvSpPr>
                        <p:nvPr/>
                      </p:nvSpPr>
                      <p:spPr bwMode="auto">
                        <a:xfrm>
                          <a:off x="5940" y="6588"/>
                          <a:ext cx="360" cy="31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312"/>
                            </a:cxn>
                            <a:cxn ang="0">
                              <a:pos x="180" y="0"/>
                            </a:cxn>
                            <a:cxn ang="0">
                              <a:pos x="360" y="312"/>
                            </a:cxn>
                          </a:cxnLst>
                          <a:rect l="0" t="0" r="r" b="b"/>
                          <a:pathLst>
                            <a:path w="360" h="312">
                              <a:moveTo>
                                <a:pt x="0" y="312"/>
                              </a:moveTo>
                              <a:cubicBezTo>
                                <a:pt x="60" y="156"/>
                                <a:pt x="120" y="0"/>
                                <a:pt x="180" y="0"/>
                              </a:cubicBezTo>
                              <a:cubicBezTo>
                                <a:pt x="240" y="0"/>
                                <a:pt x="300" y="156"/>
                                <a:pt x="360" y="312"/>
                              </a:cubicBezTo>
                            </a:path>
                          </a:pathLst>
                        </a:custGeom>
                        <a:noFill/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rou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46844" name="Freeform 60"/>
                        <p:cNvSpPr>
                          <a:spLocks noChangeAspect="1"/>
                        </p:cNvSpPr>
                        <p:nvPr/>
                      </p:nvSpPr>
                      <p:spPr bwMode="auto">
                        <a:xfrm>
                          <a:off x="6300" y="6432"/>
                          <a:ext cx="360" cy="468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468"/>
                            </a:cxn>
                            <a:cxn ang="0">
                              <a:pos x="180" y="0"/>
                            </a:cxn>
                            <a:cxn ang="0">
                              <a:pos x="360" y="468"/>
                            </a:cxn>
                          </a:cxnLst>
                          <a:rect l="0" t="0" r="r" b="b"/>
                          <a:pathLst>
                            <a:path w="360" h="468">
                              <a:moveTo>
                                <a:pt x="0" y="468"/>
                              </a:moveTo>
                              <a:cubicBezTo>
                                <a:pt x="60" y="234"/>
                                <a:pt x="120" y="0"/>
                                <a:pt x="180" y="0"/>
                              </a:cubicBezTo>
                              <a:cubicBezTo>
                                <a:pt x="240" y="0"/>
                                <a:pt x="300" y="234"/>
                                <a:pt x="360" y="468"/>
                              </a:cubicBezTo>
                            </a:path>
                          </a:pathLst>
                        </a:custGeom>
                        <a:noFill/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rou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20" name="Group 61"/>
                      <p:cNvGrpSpPr>
                        <a:grpSpLocks noChangeAspect="1"/>
                      </p:cNvGrpSpPr>
                      <p:nvPr/>
                    </p:nvGrpSpPr>
                    <p:grpSpPr bwMode="auto">
                      <a:xfrm flipH="1">
                        <a:off x="5625" y="8556"/>
                        <a:ext cx="457" cy="62"/>
                        <a:chOff x="8550" y="8553"/>
                        <a:chExt cx="457" cy="62"/>
                      </a:xfrm>
                    </p:grpSpPr>
                    <p:grpSp>
                      <p:nvGrpSpPr>
                        <p:cNvPr id="21" name="Group 62"/>
                        <p:cNvGrpSpPr>
                          <a:grpSpLocks noChangeAspect="1"/>
                        </p:cNvGrpSpPr>
                        <p:nvPr/>
                      </p:nvGrpSpPr>
                      <p:grpSpPr bwMode="auto">
                        <a:xfrm>
                          <a:off x="8550" y="8553"/>
                          <a:ext cx="338" cy="62"/>
                          <a:chOff x="8550" y="8553"/>
                          <a:chExt cx="338" cy="62"/>
                        </a:xfrm>
                      </p:grpSpPr>
                      <p:sp>
                        <p:nvSpPr>
                          <p:cNvPr id="246847" name="Freeform 63"/>
                          <p:cNvSpPr>
                            <a:spLocks noChangeAspect="1"/>
                          </p:cNvSpPr>
                          <p:nvPr/>
                        </p:nvSpPr>
                        <p:spPr bwMode="auto">
                          <a:xfrm>
                            <a:off x="8550" y="8553"/>
                            <a:ext cx="113" cy="62"/>
                          </a:xfrm>
                          <a:custGeom>
                            <a:avLst/>
                            <a:gdLst/>
                            <a:ahLst/>
                            <a:cxnLst>
                              <a:cxn ang="0">
                                <a:pos x="0" y="468"/>
                              </a:cxn>
                              <a:cxn ang="0">
                                <a:pos x="180" y="0"/>
                              </a:cxn>
                              <a:cxn ang="0">
                                <a:pos x="360" y="468"/>
                              </a:cxn>
                            </a:cxnLst>
                            <a:rect l="0" t="0" r="r" b="b"/>
                            <a:pathLst>
                              <a:path w="360" h="468">
                                <a:moveTo>
                                  <a:pt x="0" y="468"/>
                                </a:moveTo>
                                <a:cubicBezTo>
                                  <a:pt x="60" y="234"/>
                                  <a:pt x="120" y="0"/>
                                  <a:pt x="180" y="0"/>
                                </a:cubicBezTo>
                                <a:cubicBezTo>
                                  <a:pt x="240" y="0"/>
                                  <a:pt x="300" y="234"/>
                                  <a:pt x="360" y="468"/>
                                </a:cubicBezTo>
                              </a:path>
                            </a:pathLst>
                          </a:custGeom>
                          <a:noFill/>
                          <a:ln w="19050" cap="flat" cmpd="sng">
                            <a:solidFill>
                              <a:schemeClr val="tx1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246848" name="Freeform 64"/>
                          <p:cNvSpPr>
                            <a:spLocks noChangeAspect="1"/>
                          </p:cNvSpPr>
                          <p:nvPr/>
                        </p:nvSpPr>
                        <p:spPr bwMode="auto">
                          <a:xfrm>
                            <a:off x="8663" y="8574"/>
                            <a:ext cx="112" cy="41"/>
                          </a:xfrm>
                          <a:custGeom>
                            <a:avLst/>
                            <a:gdLst/>
                            <a:ahLst/>
                            <a:cxnLst>
                              <a:cxn ang="0">
                                <a:pos x="0" y="312"/>
                              </a:cxn>
                              <a:cxn ang="0">
                                <a:pos x="180" y="0"/>
                              </a:cxn>
                              <a:cxn ang="0">
                                <a:pos x="360" y="312"/>
                              </a:cxn>
                            </a:cxnLst>
                            <a:rect l="0" t="0" r="r" b="b"/>
                            <a:pathLst>
                              <a:path w="360" h="312">
                                <a:moveTo>
                                  <a:pt x="0" y="312"/>
                                </a:moveTo>
                                <a:cubicBezTo>
                                  <a:pt x="60" y="156"/>
                                  <a:pt x="120" y="0"/>
                                  <a:pt x="180" y="0"/>
                                </a:cubicBezTo>
                                <a:cubicBezTo>
                                  <a:pt x="240" y="0"/>
                                  <a:pt x="300" y="156"/>
                                  <a:pt x="360" y="312"/>
                                </a:cubicBezTo>
                              </a:path>
                            </a:pathLst>
                          </a:custGeom>
                          <a:noFill/>
                          <a:ln w="19050" cap="flat" cmpd="sng">
                            <a:solidFill>
                              <a:schemeClr val="tx1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246849" name="Freeform 65"/>
                          <p:cNvSpPr>
                            <a:spLocks noChangeAspect="1"/>
                          </p:cNvSpPr>
                          <p:nvPr/>
                        </p:nvSpPr>
                        <p:spPr bwMode="auto">
                          <a:xfrm>
                            <a:off x="8775" y="8574"/>
                            <a:ext cx="113" cy="41"/>
                          </a:xfrm>
                          <a:custGeom>
                            <a:avLst/>
                            <a:gdLst/>
                            <a:ahLst/>
                            <a:cxnLst>
                              <a:cxn ang="0">
                                <a:pos x="0" y="312"/>
                              </a:cxn>
                              <a:cxn ang="0">
                                <a:pos x="180" y="0"/>
                              </a:cxn>
                              <a:cxn ang="0">
                                <a:pos x="360" y="312"/>
                              </a:cxn>
                            </a:cxnLst>
                            <a:rect l="0" t="0" r="r" b="b"/>
                            <a:pathLst>
                              <a:path w="360" h="312">
                                <a:moveTo>
                                  <a:pt x="0" y="312"/>
                                </a:moveTo>
                                <a:cubicBezTo>
                                  <a:pt x="60" y="156"/>
                                  <a:pt x="120" y="0"/>
                                  <a:pt x="180" y="0"/>
                                </a:cubicBezTo>
                                <a:cubicBezTo>
                                  <a:pt x="240" y="0"/>
                                  <a:pt x="300" y="156"/>
                                  <a:pt x="360" y="312"/>
                                </a:cubicBezTo>
                              </a:path>
                            </a:pathLst>
                          </a:custGeom>
                          <a:noFill/>
                          <a:ln w="19050" cap="flat" cmpd="sng">
                            <a:solidFill>
                              <a:schemeClr val="tx1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sp>
                      <p:nvSpPr>
                        <p:cNvPr id="246850" name="Freeform 66"/>
                        <p:cNvSpPr>
                          <a:spLocks noChangeAspect="1"/>
                        </p:cNvSpPr>
                        <p:nvPr/>
                      </p:nvSpPr>
                      <p:spPr bwMode="auto">
                        <a:xfrm>
                          <a:off x="8895" y="8580"/>
                          <a:ext cx="112" cy="23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468"/>
                            </a:cxn>
                            <a:cxn ang="0">
                              <a:pos x="180" y="0"/>
                            </a:cxn>
                            <a:cxn ang="0">
                              <a:pos x="360" y="468"/>
                            </a:cxn>
                          </a:cxnLst>
                          <a:rect l="0" t="0" r="r" b="b"/>
                          <a:pathLst>
                            <a:path w="360" h="468">
                              <a:moveTo>
                                <a:pt x="0" y="468"/>
                              </a:moveTo>
                              <a:cubicBezTo>
                                <a:pt x="60" y="234"/>
                                <a:pt x="120" y="0"/>
                                <a:pt x="180" y="0"/>
                              </a:cubicBezTo>
                              <a:cubicBezTo>
                                <a:pt x="240" y="0"/>
                                <a:pt x="300" y="234"/>
                                <a:pt x="360" y="468"/>
                              </a:cubicBezTo>
                            </a:path>
                          </a:pathLst>
                        </a:custGeom>
                        <a:noFill/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rou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22" name="Group 67"/>
                      <p:cNvGrpSpPr>
                        <a:grpSpLocks noChangeAspect="1"/>
                      </p:cNvGrpSpPr>
                      <p:nvPr/>
                    </p:nvGrpSpPr>
                    <p:grpSpPr bwMode="auto">
                      <a:xfrm flipH="1">
                        <a:off x="4522" y="8568"/>
                        <a:ext cx="450" cy="62"/>
                        <a:chOff x="5220" y="6432"/>
                        <a:chExt cx="1440" cy="468"/>
                      </a:xfrm>
                    </p:grpSpPr>
                    <p:sp>
                      <p:nvSpPr>
                        <p:cNvPr id="246852" name="Freeform 68"/>
                        <p:cNvSpPr>
                          <a:spLocks noChangeAspect="1"/>
                        </p:cNvSpPr>
                        <p:nvPr/>
                      </p:nvSpPr>
                      <p:spPr bwMode="auto">
                        <a:xfrm>
                          <a:off x="5220" y="6432"/>
                          <a:ext cx="360" cy="468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468"/>
                            </a:cxn>
                            <a:cxn ang="0">
                              <a:pos x="180" y="0"/>
                            </a:cxn>
                            <a:cxn ang="0">
                              <a:pos x="360" y="468"/>
                            </a:cxn>
                          </a:cxnLst>
                          <a:rect l="0" t="0" r="r" b="b"/>
                          <a:pathLst>
                            <a:path w="360" h="468">
                              <a:moveTo>
                                <a:pt x="0" y="468"/>
                              </a:moveTo>
                              <a:cubicBezTo>
                                <a:pt x="60" y="234"/>
                                <a:pt x="120" y="0"/>
                                <a:pt x="180" y="0"/>
                              </a:cubicBezTo>
                              <a:cubicBezTo>
                                <a:pt x="240" y="0"/>
                                <a:pt x="300" y="234"/>
                                <a:pt x="360" y="468"/>
                              </a:cubicBezTo>
                            </a:path>
                          </a:pathLst>
                        </a:custGeom>
                        <a:noFill/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rou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46853" name="Freeform 69"/>
                        <p:cNvSpPr>
                          <a:spLocks noChangeAspect="1"/>
                        </p:cNvSpPr>
                        <p:nvPr/>
                      </p:nvSpPr>
                      <p:spPr bwMode="auto">
                        <a:xfrm>
                          <a:off x="5580" y="6588"/>
                          <a:ext cx="360" cy="31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312"/>
                            </a:cxn>
                            <a:cxn ang="0">
                              <a:pos x="180" y="0"/>
                            </a:cxn>
                            <a:cxn ang="0">
                              <a:pos x="360" y="312"/>
                            </a:cxn>
                          </a:cxnLst>
                          <a:rect l="0" t="0" r="r" b="b"/>
                          <a:pathLst>
                            <a:path w="360" h="312">
                              <a:moveTo>
                                <a:pt x="0" y="312"/>
                              </a:moveTo>
                              <a:cubicBezTo>
                                <a:pt x="60" y="156"/>
                                <a:pt x="120" y="0"/>
                                <a:pt x="180" y="0"/>
                              </a:cubicBezTo>
                              <a:cubicBezTo>
                                <a:pt x="240" y="0"/>
                                <a:pt x="300" y="156"/>
                                <a:pt x="360" y="312"/>
                              </a:cubicBezTo>
                            </a:path>
                          </a:pathLst>
                        </a:custGeom>
                        <a:noFill/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rou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46854" name="Freeform 70"/>
                        <p:cNvSpPr>
                          <a:spLocks noChangeAspect="1"/>
                        </p:cNvSpPr>
                        <p:nvPr/>
                      </p:nvSpPr>
                      <p:spPr bwMode="auto">
                        <a:xfrm>
                          <a:off x="5940" y="6588"/>
                          <a:ext cx="360" cy="312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312"/>
                            </a:cxn>
                            <a:cxn ang="0">
                              <a:pos x="180" y="0"/>
                            </a:cxn>
                            <a:cxn ang="0">
                              <a:pos x="360" y="312"/>
                            </a:cxn>
                          </a:cxnLst>
                          <a:rect l="0" t="0" r="r" b="b"/>
                          <a:pathLst>
                            <a:path w="360" h="312">
                              <a:moveTo>
                                <a:pt x="0" y="312"/>
                              </a:moveTo>
                              <a:cubicBezTo>
                                <a:pt x="60" y="156"/>
                                <a:pt x="120" y="0"/>
                                <a:pt x="180" y="0"/>
                              </a:cubicBezTo>
                              <a:cubicBezTo>
                                <a:pt x="240" y="0"/>
                                <a:pt x="300" y="156"/>
                                <a:pt x="360" y="312"/>
                              </a:cubicBezTo>
                            </a:path>
                          </a:pathLst>
                        </a:custGeom>
                        <a:noFill/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rou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46855" name="Freeform 71"/>
                        <p:cNvSpPr>
                          <a:spLocks noChangeAspect="1"/>
                        </p:cNvSpPr>
                        <p:nvPr/>
                      </p:nvSpPr>
                      <p:spPr bwMode="auto">
                        <a:xfrm>
                          <a:off x="6300" y="6432"/>
                          <a:ext cx="360" cy="468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468"/>
                            </a:cxn>
                            <a:cxn ang="0">
                              <a:pos x="180" y="0"/>
                            </a:cxn>
                            <a:cxn ang="0">
                              <a:pos x="360" y="468"/>
                            </a:cxn>
                          </a:cxnLst>
                          <a:rect l="0" t="0" r="r" b="b"/>
                          <a:pathLst>
                            <a:path w="360" h="468">
                              <a:moveTo>
                                <a:pt x="0" y="468"/>
                              </a:moveTo>
                              <a:cubicBezTo>
                                <a:pt x="60" y="234"/>
                                <a:pt x="120" y="0"/>
                                <a:pt x="180" y="0"/>
                              </a:cubicBezTo>
                              <a:cubicBezTo>
                                <a:pt x="240" y="0"/>
                                <a:pt x="300" y="234"/>
                                <a:pt x="360" y="468"/>
                              </a:cubicBezTo>
                            </a:path>
                          </a:pathLst>
                        </a:custGeom>
                        <a:noFill/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rou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23" name="Group 72"/>
                      <p:cNvGrpSpPr>
                        <a:grpSpLocks noChangeAspect="1"/>
                      </p:cNvGrpSpPr>
                      <p:nvPr/>
                    </p:nvGrpSpPr>
                    <p:grpSpPr bwMode="auto">
                      <a:xfrm>
                        <a:off x="5115" y="8568"/>
                        <a:ext cx="457" cy="62"/>
                        <a:chOff x="8550" y="8553"/>
                        <a:chExt cx="457" cy="62"/>
                      </a:xfrm>
                    </p:grpSpPr>
                    <p:grpSp>
                      <p:nvGrpSpPr>
                        <p:cNvPr id="24" name="Group 73"/>
                        <p:cNvGrpSpPr>
                          <a:grpSpLocks noChangeAspect="1"/>
                        </p:cNvGrpSpPr>
                        <p:nvPr/>
                      </p:nvGrpSpPr>
                      <p:grpSpPr bwMode="auto">
                        <a:xfrm>
                          <a:off x="8550" y="8553"/>
                          <a:ext cx="338" cy="62"/>
                          <a:chOff x="8550" y="8553"/>
                          <a:chExt cx="338" cy="62"/>
                        </a:xfrm>
                      </p:grpSpPr>
                      <p:sp>
                        <p:nvSpPr>
                          <p:cNvPr id="246858" name="Freeform 74"/>
                          <p:cNvSpPr>
                            <a:spLocks noChangeAspect="1"/>
                          </p:cNvSpPr>
                          <p:nvPr/>
                        </p:nvSpPr>
                        <p:spPr bwMode="auto">
                          <a:xfrm>
                            <a:off x="8550" y="8553"/>
                            <a:ext cx="113" cy="62"/>
                          </a:xfrm>
                          <a:custGeom>
                            <a:avLst/>
                            <a:gdLst/>
                            <a:ahLst/>
                            <a:cxnLst>
                              <a:cxn ang="0">
                                <a:pos x="0" y="468"/>
                              </a:cxn>
                              <a:cxn ang="0">
                                <a:pos x="180" y="0"/>
                              </a:cxn>
                              <a:cxn ang="0">
                                <a:pos x="360" y="468"/>
                              </a:cxn>
                            </a:cxnLst>
                            <a:rect l="0" t="0" r="r" b="b"/>
                            <a:pathLst>
                              <a:path w="360" h="468">
                                <a:moveTo>
                                  <a:pt x="0" y="468"/>
                                </a:moveTo>
                                <a:cubicBezTo>
                                  <a:pt x="60" y="234"/>
                                  <a:pt x="120" y="0"/>
                                  <a:pt x="180" y="0"/>
                                </a:cubicBezTo>
                                <a:cubicBezTo>
                                  <a:pt x="240" y="0"/>
                                  <a:pt x="300" y="234"/>
                                  <a:pt x="360" y="468"/>
                                </a:cubicBezTo>
                              </a:path>
                            </a:pathLst>
                          </a:custGeom>
                          <a:noFill/>
                          <a:ln w="19050" cap="flat" cmpd="sng">
                            <a:solidFill>
                              <a:schemeClr val="tx1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246859" name="Freeform 75"/>
                          <p:cNvSpPr>
                            <a:spLocks noChangeAspect="1"/>
                          </p:cNvSpPr>
                          <p:nvPr/>
                        </p:nvSpPr>
                        <p:spPr bwMode="auto">
                          <a:xfrm>
                            <a:off x="8663" y="8574"/>
                            <a:ext cx="112" cy="41"/>
                          </a:xfrm>
                          <a:custGeom>
                            <a:avLst/>
                            <a:gdLst/>
                            <a:ahLst/>
                            <a:cxnLst>
                              <a:cxn ang="0">
                                <a:pos x="0" y="312"/>
                              </a:cxn>
                              <a:cxn ang="0">
                                <a:pos x="180" y="0"/>
                              </a:cxn>
                              <a:cxn ang="0">
                                <a:pos x="360" y="312"/>
                              </a:cxn>
                            </a:cxnLst>
                            <a:rect l="0" t="0" r="r" b="b"/>
                            <a:pathLst>
                              <a:path w="360" h="312">
                                <a:moveTo>
                                  <a:pt x="0" y="312"/>
                                </a:moveTo>
                                <a:cubicBezTo>
                                  <a:pt x="60" y="156"/>
                                  <a:pt x="120" y="0"/>
                                  <a:pt x="180" y="0"/>
                                </a:cubicBezTo>
                                <a:cubicBezTo>
                                  <a:pt x="240" y="0"/>
                                  <a:pt x="300" y="156"/>
                                  <a:pt x="360" y="312"/>
                                </a:cubicBezTo>
                              </a:path>
                            </a:pathLst>
                          </a:custGeom>
                          <a:noFill/>
                          <a:ln w="19050" cap="flat" cmpd="sng">
                            <a:solidFill>
                              <a:schemeClr val="tx1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246860" name="Freeform 76"/>
                          <p:cNvSpPr>
                            <a:spLocks noChangeAspect="1"/>
                          </p:cNvSpPr>
                          <p:nvPr/>
                        </p:nvSpPr>
                        <p:spPr bwMode="auto">
                          <a:xfrm>
                            <a:off x="8775" y="8574"/>
                            <a:ext cx="113" cy="41"/>
                          </a:xfrm>
                          <a:custGeom>
                            <a:avLst/>
                            <a:gdLst/>
                            <a:ahLst/>
                            <a:cxnLst>
                              <a:cxn ang="0">
                                <a:pos x="0" y="312"/>
                              </a:cxn>
                              <a:cxn ang="0">
                                <a:pos x="180" y="0"/>
                              </a:cxn>
                              <a:cxn ang="0">
                                <a:pos x="360" y="312"/>
                              </a:cxn>
                            </a:cxnLst>
                            <a:rect l="0" t="0" r="r" b="b"/>
                            <a:pathLst>
                              <a:path w="360" h="312">
                                <a:moveTo>
                                  <a:pt x="0" y="312"/>
                                </a:moveTo>
                                <a:cubicBezTo>
                                  <a:pt x="60" y="156"/>
                                  <a:pt x="120" y="0"/>
                                  <a:pt x="180" y="0"/>
                                </a:cubicBezTo>
                                <a:cubicBezTo>
                                  <a:pt x="240" y="0"/>
                                  <a:pt x="300" y="156"/>
                                  <a:pt x="360" y="312"/>
                                </a:cubicBezTo>
                              </a:path>
                            </a:pathLst>
                          </a:custGeom>
                          <a:noFill/>
                          <a:ln w="19050" cap="flat" cmpd="sng">
                            <a:solidFill>
                              <a:schemeClr val="tx1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sp>
                      <p:nvSpPr>
                        <p:cNvPr id="246861" name="Freeform 77"/>
                        <p:cNvSpPr>
                          <a:spLocks noChangeAspect="1"/>
                        </p:cNvSpPr>
                        <p:nvPr/>
                      </p:nvSpPr>
                      <p:spPr bwMode="auto">
                        <a:xfrm>
                          <a:off x="8895" y="8580"/>
                          <a:ext cx="112" cy="23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468"/>
                            </a:cxn>
                            <a:cxn ang="0">
                              <a:pos x="180" y="0"/>
                            </a:cxn>
                            <a:cxn ang="0">
                              <a:pos x="360" y="468"/>
                            </a:cxn>
                          </a:cxnLst>
                          <a:rect l="0" t="0" r="r" b="b"/>
                          <a:pathLst>
                            <a:path w="360" h="468">
                              <a:moveTo>
                                <a:pt x="0" y="468"/>
                              </a:moveTo>
                              <a:cubicBezTo>
                                <a:pt x="60" y="234"/>
                                <a:pt x="120" y="0"/>
                                <a:pt x="180" y="0"/>
                              </a:cubicBezTo>
                              <a:cubicBezTo>
                                <a:pt x="240" y="0"/>
                                <a:pt x="300" y="234"/>
                                <a:pt x="360" y="468"/>
                              </a:cubicBezTo>
                            </a:path>
                          </a:pathLst>
                        </a:custGeom>
                        <a:noFill/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rou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246862" name="Freeform 78"/>
                      <p:cNvSpPr>
                        <a:spLocks noChangeAspect="1"/>
                      </p:cNvSpPr>
                      <p:nvPr/>
                    </p:nvSpPr>
                    <p:spPr bwMode="auto">
                      <a:xfrm flipH="1">
                        <a:off x="4994" y="8361"/>
                        <a:ext cx="113" cy="283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2028"/>
                          </a:cxn>
                          <a:cxn ang="0">
                            <a:pos x="180" y="0"/>
                          </a:cxn>
                          <a:cxn ang="0">
                            <a:pos x="360" y="2028"/>
                          </a:cxn>
                        </a:cxnLst>
                        <a:rect l="0" t="0" r="r" b="b"/>
                        <a:pathLst>
                          <a:path w="360" h="2028">
                            <a:moveTo>
                              <a:pt x="0" y="2028"/>
                            </a:moveTo>
                            <a:cubicBezTo>
                              <a:pt x="60" y="1014"/>
                              <a:pt x="120" y="0"/>
                              <a:pt x="180" y="0"/>
                            </a:cubicBezTo>
                            <a:cubicBezTo>
                              <a:pt x="240" y="0"/>
                              <a:pt x="300" y="1014"/>
                              <a:pt x="360" y="2028"/>
                            </a:cubicBezTo>
                          </a:path>
                        </a:pathLst>
                      </a:custGeom>
                      <a:noFill/>
                      <a:ln w="19050" cap="flat" cmpd="sng">
                        <a:solidFill>
                          <a:schemeClr val="tx1"/>
                        </a:solidFill>
                        <a:prstDash val="solid"/>
                        <a:round/>
                      </a:ln>
                      <a:effectLst/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46863" name="Freeform 79"/>
                      <p:cNvSpPr>
                        <a:spLocks noChangeAspect="1"/>
                      </p:cNvSpPr>
                      <p:nvPr/>
                    </p:nvSpPr>
                    <p:spPr bwMode="auto">
                      <a:xfrm flipH="1">
                        <a:off x="4394" y="8442"/>
                        <a:ext cx="113" cy="170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2028"/>
                          </a:cxn>
                          <a:cxn ang="0">
                            <a:pos x="180" y="0"/>
                          </a:cxn>
                          <a:cxn ang="0">
                            <a:pos x="360" y="2028"/>
                          </a:cxn>
                        </a:cxnLst>
                        <a:rect l="0" t="0" r="r" b="b"/>
                        <a:pathLst>
                          <a:path w="360" h="2028">
                            <a:moveTo>
                              <a:pt x="0" y="2028"/>
                            </a:moveTo>
                            <a:cubicBezTo>
                              <a:pt x="60" y="1014"/>
                              <a:pt x="120" y="0"/>
                              <a:pt x="180" y="0"/>
                            </a:cubicBezTo>
                            <a:cubicBezTo>
                              <a:pt x="240" y="0"/>
                              <a:pt x="300" y="1014"/>
                              <a:pt x="360" y="2028"/>
                            </a:cubicBezTo>
                          </a:path>
                        </a:pathLst>
                      </a:custGeom>
                      <a:noFill/>
                      <a:ln w="19050" cap="flat" cmpd="sng">
                        <a:solidFill>
                          <a:schemeClr val="tx1"/>
                        </a:solidFill>
                        <a:prstDash val="solid"/>
                        <a:round/>
                      </a:ln>
                      <a:effectLst/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25" name="Group 80"/>
                      <p:cNvGrpSpPr>
                        <a:grpSpLocks noChangeAspect="1"/>
                      </p:cNvGrpSpPr>
                      <p:nvPr/>
                    </p:nvGrpSpPr>
                    <p:grpSpPr bwMode="auto">
                      <a:xfrm flipH="1">
                        <a:off x="3915" y="8568"/>
                        <a:ext cx="457" cy="62"/>
                        <a:chOff x="8550" y="8553"/>
                        <a:chExt cx="457" cy="62"/>
                      </a:xfrm>
                    </p:grpSpPr>
                    <p:grpSp>
                      <p:nvGrpSpPr>
                        <p:cNvPr id="26" name="Group 81"/>
                        <p:cNvGrpSpPr>
                          <a:grpSpLocks noChangeAspect="1"/>
                        </p:cNvGrpSpPr>
                        <p:nvPr/>
                      </p:nvGrpSpPr>
                      <p:grpSpPr bwMode="auto">
                        <a:xfrm>
                          <a:off x="8550" y="8553"/>
                          <a:ext cx="338" cy="62"/>
                          <a:chOff x="8550" y="8553"/>
                          <a:chExt cx="338" cy="62"/>
                        </a:xfrm>
                      </p:grpSpPr>
                      <p:sp>
                        <p:nvSpPr>
                          <p:cNvPr id="246866" name="Freeform 82"/>
                          <p:cNvSpPr>
                            <a:spLocks noChangeAspect="1"/>
                          </p:cNvSpPr>
                          <p:nvPr/>
                        </p:nvSpPr>
                        <p:spPr bwMode="auto">
                          <a:xfrm>
                            <a:off x="8550" y="8553"/>
                            <a:ext cx="113" cy="62"/>
                          </a:xfrm>
                          <a:custGeom>
                            <a:avLst/>
                            <a:gdLst/>
                            <a:ahLst/>
                            <a:cxnLst>
                              <a:cxn ang="0">
                                <a:pos x="0" y="468"/>
                              </a:cxn>
                              <a:cxn ang="0">
                                <a:pos x="180" y="0"/>
                              </a:cxn>
                              <a:cxn ang="0">
                                <a:pos x="360" y="468"/>
                              </a:cxn>
                            </a:cxnLst>
                            <a:rect l="0" t="0" r="r" b="b"/>
                            <a:pathLst>
                              <a:path w="360" h="468">
                                <a:moveTo>
                                  <a:pt x="0" y="468"/>
                                </a:moveTo>
                                <a:cubicBezTo>
                                  <a:pt x="60" y="234"/>
                                  <a:pt x="120" y="0"/>
                                  <a:pt x="180" y="0"/>
                                </a:cubicBezTo>
                                <a:cubicBezTo>
                                  <a:pt x="240" y="0"/>
                                  <a:pt x="300" y="234"/>
                                  <a:pt x="360" y="468"/>
                                </a:cubicBezTo>
                              </a:path>
                            </a:pathLst>
                          </a:custGeom>
                          <a:noFill/>
                          <a:ln w="19050" cap="flat" cmpd="sng">
                            <a:solidFill>
                              <a:schemeClr val="tx1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246867" name="Freeform 83"/>
                          <p:cNvSpPr>
                            <a:spLocks noChangeAspect="1"/>
                          </p:cNvSpPr>
                          <p:nvPr/>
                        </p:nvSpPr>
                        <p:spPr bwMode="auto">
                          <a:xfrm>
                            <a:off x="8663" y="8574"/>
                            <a:ext cx="112" cy="41"/>
                          </a:xfrm>
                          <a:custGeom>
                            <a:avLst/>
                            <a:gdLst/>
                            <a:ahLst/>
                            <a:cxnLst>
                              <a:cxn ang="0">
                                <a:pos x="0" y="312"/>
                              </a:cxn>
                              <a:cxn ang="0">
                                <a:pos x="180" y="0"/>
                              </a:cxn>
                              <a:cxn ang="0">
                                <a:pos x="360" y="312"/>
                              </a:cxn>
                            </a:cxnLst>
                            <a:rect l="0" t="0" r="r" b="b"/>
                            <a:pathLst>
                              <a:path w="360" h="312">
                                <a:moveTo>
                                  <a:pt x="0" y="312"/>
                                </a:moveTo>
                                <a:cubicBezTo>
                                  <a:pt x="60" y="156"/>
                                  <a:pt x="120" y="0"/>
                                  <a:pt x="180" y="0"/>
                                </a:cubicBezTo>
                                <a:cubicBezTo>
                                  <a:pt x="240" y="0"/>
                                  <a:pt x="300" y="156"/>
                                  <a:pt x="360" y="312"/>
                                </a:cubicBezTo>
                              </a:path>
                            </a:pathLst>
                          </a:custGeom>
                          <a:noFill/>
                          <a:ln w="19050" cap="flat" cmpd="sng">
                            <a:solidFill>
                              <a:schemeClr val="tx1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246868" name="Freeform 84"/>
                          <p:cNvSpPr>
                            <a:spLocks noChangeAspect="1"/>
                          </p:cNvSpPr>
                          <p:nvPr/>
                        </p:nvSpPr>
                        <p:spPr bwMode="auto">
                          <a:xfrm>
                            <a:off x="8775" y="8574"/>
                            <a:ext cx="113" cy="41"/>
                          </a:xfrm>
                          <a:custGeom>
                            <a:avLst/>
                            <a:gdLst/>
                            <a:ahLst/>
                            <a:cxnLst>
                              <a:cxn ang="0">
                                <a:pos x="0" y="312"/>
                              </a:cxn>
                              <a:cxn ang="0">
                                <a:pos x="180" y="0"/>
                              </a:cxn>
                              <a:cxn ang="0">
                                <a:pos x="360" y="312"/>
                              </a:cxn>
                            </a:cxnLst>
                            <a:rect l="0" t="0" r="r" b="b"/>
                            <a:pathLst>
                              <a:path w="360" h="312">
                                <a:moveTo>
                                  <a:pt x="0" y="312"/>
                                </a:moveTo>
                                <a:cubicBezTo>
                                  <a:pt x="60" y="156"/>
                                  <a:pt x="120" y="0"/>
                                  <a:pt x="180" y="0"/>
                                </a:cubicBezTo>
                                <a:cubicBezTo>
                                  <a:pt x="240" y="0"/>
                                  <a:pt x="300" y="156"/>
                                  <a:pt x="360" y="312"/>
                                </a:cubicBezTo>
                              </a:path>
                            </a:pathLst>
                          </a:custGeom>
                          <a:noFill/>
                          <a:ln w="19050" cap="flat" cmpd="sng">
                            <a:solidFill>
                              <a:schemeClr val="tx1"/>
                            </a:solidFill>
                            <a:prstDash val="solid"/>
                            <a:round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sp>
                      <p:nvSpPr>
                        <p:cNvPr id="246869" name="Freeform 85"/>
                        <p:cNvSpPr>
                          <a:spLocks noChangeAspect="1"/>
                        </p:cNvSpPr>
                        <p:nvPr/>
                      </p:nvSpPr>
                      <p:spPr bwMode="auto">
                        <a:xfrm>
                          <a:off x="8895" y="8580"/>
                          <a:ext cx="112" cy="23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468"/>
                            </a:cxn>
                            <a:cxn ang="0">
                              <a:pos x="180" y="0"/>
                            </a:cxn>
                            <a:cxn ang="0">
                              <a:pos x="360" y="468"/>
                            </a:cxn>
                          </a:cxnLst>
                          <a:rect l="0" t="0" r="r" b="b"/>
                          <a:pathLst>
                            <a:path w="360" h="468">
                              <a:moveTo>
                                <a:pt x="0" y="468"/>
                              </a:moveTo>
                              <a:cubicBezTo>
                                <a:pt x="60" y="234"/>
                                <a:pt x="120" y="0"/>
                                <a:pt x="180" y="0"/>
                              </a:cubicBezTo>
                              <a:cubicBezTo>
                                <a:pt x="240" y="0"/>
                                <a:pt x="300" y="234"/>
                                <a:pt x="360" y="468"/>
                              </a:cubicBezTo>
                            </a:path>
                          </a:pathLst>
                        </a:custGeom>
                        <a:noFill/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rou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27" name="Group 86"/>
                <p:cNvGrpSpPr>
                  <a:grpSpLocks noChangeAspect="1"/>
                </p:cNvGrpSpPr>
                <p:nvPr/>
              </p:nvGrpSpPr>
              <p:grpSpPr bwMode="auto">
                <a:xfrm>
                  <a:off x="4140" y="7275"/>
                  <a:ext cx="6960" cy="1488"/>
                  <a:chOff x="4140" y="7275"/>
                  <a:chExt cx="6960" cy="1488"/>
                </a:xfrm>
              </p:grpSpPr>
              <p:sp>
                <p:nvSpPr>
                  <p:cNvPr id="246871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5880" y="7275"/>
                    <a:ext cx="3480" cy="1477"/>
                  </a:xfrm>
                  <a:custGeom>
                    <a:avLst/>
                    <a:gdLst/>
                    <a:ahLst/>
                    <a:cxnLst>
                      <a:cxn ang="0">
                        <a:pos x="0" y="1477"/>
                      </a:cxn>
                      <a:cxn ang="0">
                        <a:pos x="510" y="1125"/>
                      </a:cxn>
                      <a:cxn ang="0">
                        <a:pos x="1140" y="375"/>
                      </a:cxn>
                      <a:cxn ang="0">
                        <a:pos x="1755" y="0"/>
                      </a:cxn>
                      <a:cxn ang="0">
                        <a:pos x="2325" y="375"/>
                      </a:cxn>
                      <a:cxn ang="0">
                        <a:pos x="2945" y="1147"/>
                      </a:cxn>
                      <a:cxn ang="0">
                        <a:pos x="3480" y="1455"/>
                      </a:cxn>
                    </a:cxnLst>
                    <a:rect l="0" t="0" r="r" b="b"/>
                    <a:pathLst>
                      <a:path w="3480" h="1477">
                        <a:moveTo>
                          <a:pt x="0" y="1477"/>
                        </a:moveTo>
                        <a:cubicBezTo>
                          <a:pt x="85" y="1418"/>
                          <a:pt x="320" y="1309"/>
                          <a:pt x="510" y="1125"/>
                        </a:cubicBezTo>
                        <a:cubicBezTo>
                          <a:pt x="700" y="941"/>
                          <a:pt x="933" y="562"/>
                          <a:pt x="1140" y="375"/>
                        </a:cubicBezTo>
                        <a:cubicBezTo>
                          <a:pt x="1347" y="188"/>
                          <a:pt x="1558" y="0"/>
                          <a:pt x="1755" y="0"/>
                        </a:cubicBezTo>
                        <a:cubicBezTo>
                          <a:pt x="1952" y="0"/>
                          <a:pt x="2127" y="184"/>
                          <a:pt x="2325" y="375"/>
                        </a:cubicBezTo>
                        <a:cubicBezTo>
                          <a:pt x="2523" y="566"/>
                          <a:pt x="2753" y="967"/>
                          <a:pt x="2945" y="1147"/>
                        </a:cubicBezTo>
                        <a:cubicBezTo>
                          <a:pt x="3137" y="1327"/>
                          <a:pt x="3369" y="1391"/>
                          <a:pt x="3480" y="1455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dash"/>
                    <a:rou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872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9360" y="8439"/>
                    <a:ext cx="1740" cy="324"/>
                  </a:xfrm>
                  <a:custGeom>
                    <a:avLst/>
                    <a:gdLst/>
                    <a:ahLst/>
                    <a:cxnLst>
                      <a:cxn ang="0">
                        <a:pos x="0" y="304"/>
                      </a:cxn>
                      <a:cxn ang="0">
                        <a:pos x="210" y="199"/>
                      </a:cxn>
                      <a:cxn ang="0">
                        <a:pos x="405" y="79"/>
                      </a:cxn>
                      <a:cxn ang="0">
                        <a:pos x="645" y="4"/>
                      </a:cxn>
                      <a:cxn ang="0">
                        <a:pos x="945" y="105"/>
                      </a:cxn>
                      <a:cxn ang="0">
                        <a:pos x="1275" y="255"/>
                      </a:cxn>
                      <a:cxn ang="0">
                        <a:pos x="1500" y="321"/>
                      </a:cxn>
                    </a:cxnLst>
                    <a:rect l="0" t="0" r="r" b="b"/>
                    <a:pathLst>
                      <a:path w="1500" h="321">
                        <a:moveTo>
                          <a:pt x="0" y="304"/>
                        </a:moveTo>
                        <a:cubicBezTo>
                          <a:pt x="35" y="287"/>
                          <a:pt x="142" y="236"/>
                          <a:pt x="210" y="199"/>
                        </a:cubicBezTo>
                        <a:cubicBezTo>
                          <a:pt x="278" y="162"/>
                          <a:pt x="332" y="112"/>
                          <a:pt x="405" y="79"/>
                        </a:cubicBezTo>
                        <a:cubicBezTo>
                          <a:pt x="478" y="46"/>
                          <a:pt x="555" y="0"/>
                          <a:pt x="645" y="4"/>
                        </a:cubicBezTo>
                        <a:cubicBezTo>
                          <a:pt x="735" y="8"/>
                          <a:pt x="840" y="63"/>
                          <a:pt x="945" y="105"/>
                        </a:cubicBezTo>
                        <a:cubicBezTo>
                          <a:pt x="1050" y="147"/>
                          <a:pt x="1183" y="219"/>
                          <a:pt x="1275" y="255"/>
                        </a:cubicBezTo>
                        <a:cubicBezTo>
                          <a:pt x="1367" y="291"/>
                          <a:pt x="1453" y="307"/>
                          <a:pt x="1500" y="321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dash"/>
                    <a:rou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873" name="Freeform 89"/>
                  <p:cNvSpPr>
                    <a:spLocks noChangeAspect="1"/>
                  </p:cNvSpPr>
                  <p:nvPr/>
                </p:nvSpPr>
                <p:spPr bwMode="auto">
                  <a:xfrm flipH="1">
                    <a:off x="4140" y="8436"/>
                    <a:ext cx="1740" cy="324"/>
                  </a:xfrm>
                  <a:custGeom>
                    <a:avLst/>
                    <a:gdLst/>
                    <a:ahLst/>
                    <a:cxnLst>
                      <a:cxn ang="0">
                        <a:pos x="0" y="304"/>
                      </a:cxn>
                      <a:cxn ang="0">
                        <a:pos x="210" y="199"/>
                      </a:cxn>
                      <a:cxn ang="0">
                        <a:pos x="405" y="79"/>
                      </a:cxn>
                      <a:cxn ang="0">
                        <a:pos x="645" y="4"/>
                      </a:cxn>
                      <a:cxn ang="0">
                        <a:pos x="945" y="105"/>
                      </a:cxn>
                      <a:cxn ang="0">
                        <a:pos x="1275" y="255"/>
                      </a:cxn>
                      <a:cxn ang="0">
                        <a:pos x="1500" y="321"/>
                      </a:cxn>
                    </a:cxnLst>
                    <a:rect l="0" t="0" r="r" b="b"/>
                    <a:pathLst>
                      <a:path w="1500" h="321">
                        <a:moveTo>
                          <a:pt x="0" y="304"/>
                        </a:moveTo>
                        <a:cubicBezTo>
                          <a:pt x="35" y="287"/>
                          <a:pt x="142" y="236"/>
                          <a:pt x="210" y="199"/>
                        </a:cubicBezTo>
                        <a:cubicBezTo>
                          <a:pt x="278" y="162"/>
                          <a:pt x="332" y="112"/>
                          <a:pt x="405" y="79"/>
                        </a:cubicBezTo>
                        <a:cubicBezTo>
                          <a:pt x="478" y="46"/>
                          <a:pt x="555" y="0"/>
                          <a:pt x="645" y="4"/>
                        </a:cubicBezTo>
                        <a:cubicBezTo>
                          <a:pt x="735" y="8"/>
                          <a:pt x="840" y="63"/>
                          <a:pt x="945" y="105"/>
                        </a:cubicBezTo>
                        <a:cubicBezTo>
                          <a:pt x="1050" y="147"/>
                          <a:pt x="1183" y="219"/>
                          <a:pt x="1275" y="255"/>
                        </a:cubicBezTo>
                        <a:cubicBezTo>
                          <a:pt x="1367" y="291"/>
                          <a:pt x="1453" y="307"/>
                          <a:pt x="1500" y="321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dash"/>
                    <a:rou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246874" name="Line 90"/>
              <p:cNvSpPr>
                <a:spLocks noChangeAspect="1" noChangeShapeType="1"/>
              </p:cNvSpPr>
              <p:nvPr/>
            </p:nvSpPr>
            <p:spPr bwMode="auto">
              <a:xfrm>
                <a:off x="4170" y="9786"/>
                <a:ext cx="68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8" name="Group 91"/>
            <p:cNvGrpSpPr/>
            <p:nvPr/>
          </p:nvGrpSpPr>
          <p:grpSpPr bwMode="auto">
            <a:xfrm>
              <a:off x="112" y="3748"/>
              <a:ext cx="5535" cy="248"/>
              <a:chOff x="99" y="2160"/>
              <a:chExt cx="5535" cy="248"/>
            </a:xfrm>
          </p:grpSpPr>
          <p:graphicFrame>
            <p:nvGraphicFramePr>
              <p:cNvPr id="246876" name="Object 92"/>
              <p:cNvGraphicFramePr>
                <a:graphicFrameLocks noChangeAspect="1"/>
              </p:cNvGraphicFramePr>
              <p:nvPr/>
            </p:nvGraphicFramePr>
            <p:xfrm>
              <a:off x="521" y="2161"/>
              <a:ext cx="290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4" imgW="5486400" imgH="4267200" progId="">
                      <p:embed/>
                    </p:oleObj>
                  </mc:Choice>
                  <mc:Fallback>
                    <p:oleObj name="公式" r:id="rId4" imgW="5486400" imgH="4267200" progId="">
                      <p:embed/>
                      <p:pic>
                        <p:nvPicPr>
                          <p:cNvPr id="0" name="Picture 16" descr="image2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1" y="2161"/>
                            <a:ext cx="290" cy="22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877" name="Object 93"/>
              <p:cNvGraphicFramePr>
                <a:graphicFrameLocks noChangeAspect="1"/>
              </p:cNvGraphicFramePr>
              <p:nvPr/>
            </p:nvGraphicFramePr>
            <p:xfrm>
              <a:off x="99" y="2160"/>
              <a:ext cx="286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6" imgW="5486400" imgH="4267200" progId="">
                      <p:embed/>
                    </p:oleObj>
                  </mc:Choice>
                  <mc:Fallback>
                    <p:oleObj name="公式" r:id="rId6" imgW="5486400" imgH="4267200" progId="">
                      <p:embed/>
                      <p:pic>
                        <p:nvPicPr>
                          <p:cNvPr id="0" name="Picture 15" descr="image2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9" y="2160"/>
                            <a:ext cx="286" cy="22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878" name="Object 94"/>
              <p:cNvGraphicFramePr>
                <a:graphicFrameLocks noChangeAspect="1"/>
              </p:cNvGraphicFramePr>
              <p:nvPr/>
            </p:nvGraphicFramePr>
            <p:xfrm>
              <a:off x="930" y="2160"/>
              <a:ext cx="326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8" imgW="5486400" imgH="3962400" progId="">
                      <p:embed/>
                    </p:oleObj>
                  </mc:Choice>
                  <mc:Fallback>
                    <p:oleObj name="公式" r:id="rId8" imgW="5486400" imgH="3962400" progId="">
                      <p:embed/>
                      <p:pic>
                        <p:nvPicPr>
                          <p:cNvPr id="0" name="Picture 14" descr="image2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30" y="2160"/>
                            <a:ext cx="326" cy="22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879" name="Object 95"/>
              <p:cNvGraphicFramePr>
                <a:graphicFrameLocks noChangeAspect="1"/>
              </p:cNvGraphicFramePr>
              <p:nvPr/>
            </p:nvGraphicFramePr>
            <p:xfrm>
              <a:off x="1429" y="2160"/>
              <a:ext cx="290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0" imgW="5486400" imgH="4267200" progId="">
                      <p:embed/>
                    </p:oleObj>
                  </mc:Choice>
                  <mc:Fallback>
                    <p:oleObj name="公式" r:id="rId10" imgW="5486400" imgH="4267200" progId="">
                      <p:embed/>
                      <p:pic>
                        <p:nvPicPr>
                          <p:cNvPr id="0" name="Picture 13" descr="image2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29" y="2160"/>
                            <a:ext cx="290" cy="22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880" name="Object 96"/>
              <p:cNvGraphicFramePr>
                <a:graphicFrameLocks noChangeAspect="1"/>
              </p:cNvGraphicFramePr>
              <p:nvPr/>
            </p:nvGraphicFramePr>
            <p:xfrm>
              <a:off x="1791" y="2160"/>
              <a:ext cx="324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2" imgW="5486400" imgH="3962400" progId="">
                      <p:embed/>
                    </p:oleObj>
                  </mc:Choice>
                  <mc:Fallback>
                    <p:oleObj name="公式" r:id="rId12" imgW="5486400" imgH="3962400" progId="">
                      <p:embed/>
                      <p:pic>
                        <p:nvPicPr>
                          <p:cNvPr id="0" name="Picture 12" descr="image2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91" y="2160"/>
                            <a:ext cx="324" cy="22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881" name="Object 97"/>
              <p:cNvGraphicFramePr>
                <a:graphicFrameLocks noChangeAspect="1"/>
              </p:cNvGraphicFramePr>
              <p:nvPr/>
            </p:nvGraphicFramePr>
            <p:xfrm>
              <a:off x="2290" y="2160"/>
              <a:ext cx="292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4" imgW="4876800" imgH="3962400" progId="">
                      <p:embed/>
                    </p:oleObj>
                  </mc:Choice>
                  <mc:Fallback>
                    <p:oleObj name="公式" r:id="rId14" imgW="4876800" imgH="3962400" progId="">
                      <p:embed/>
                      <p:pic>
                        <p:nvPicPr>
                          <p:cNvPr id="0" name="Picture 11" descr="image2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90" y="2160"/>
                            <a:ext cx="292" cy="22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882" name="Object 98"/>
              <p:cNvGraphicFramePr>
                <a:graphicFrameLocks noChangeAspect="1"/>
              </p:cNvGraphicFramePr>
              <p:nvPr/>
            </p:nvGraphicFramePr>
            <p:xfrm>
              <a:off x="2815" y="2166"/>
              <a:ext cx="156" cy="2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6" imgW="3048000" imgH="4267200" progId="">
                      <p:embed/>
                    </p:oleObj>
                  </mc:Choice>
                  <mc:Fallback>
                    <p:oleObj name="公式" r:id="rId16" imgW="3048000" imgH="4267200" progId="">
                      <p:embed/>
                      <p:pic>
                        <p:nvPicPr>
                          <p:cNvPr id="0" name="Picture 10" descr="image2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15" y="2166"/>
                            <a:ext cx="156" cy="22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883" name="Object 99"/>
              <p:cNvGraphicFramePr>
                <a:graphicFrameLocks noChangeAspect="1"/>
              </p:cNvGraphicFramePr>
              <p:nvPr/>
            </p:nvGraphicFramePr>
            <p:xfrm>
              <a:off x="3309" y="2160"/>
              <a:ext cx="147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8" imgW="2133600" imgH="3962400" progId="">
                      <p:embed/>
                    </p:oleObj>
                  </mc:Choice>
                  <mc:Fallback>
                    <p:oleObj name="公式" r:id="rId18" imgW="2133600" imgH="3962400" progId="">
                      <p:embed/>
                      <p:pic>
                        <p:nvPicPr>
                          <p:cNvPr id="0" name="Picture 9" descr="image2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09" y="2160"/>
                            <a:ext cx="147" cy="22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884" name="Object 100"/>
              <p:cNvGraphicFramePr>
                <a:graphicFrameLocks noChangeAspect="1"/>
              </p:cNvGraphicFramePr>
              <p:nvPr/>
            </p:nvGraphicFramePr>
            <p:xfrm>
              <a:off x="3696" y="2163"/>
              <a:ext cx="170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0" imgW="3048000" imgH="3962400" progId="">
                      <p:embed/>
                    </p:oleObj>
                  </mc:Choice>
                  <mc:Fallback>
                    <p:oleObj name="公式" r:id="rId20" imgW="3048000" imgH="3962400" progId="">
                      <p:embed/>
                      <p:pic>
                        <p:nvPicPr>
                          <p:cNvPr id="0" name="Picture 8" descr="image2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6" y="2163"/>
                            <a:ext cx="170" cy="22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885" name="Object 101"/>
              <p:cNvGraphicFramePr>
                <a:graphicFrameLocks noChangeAspect="1"/>
              </p:cNvGraphicFramePr>
              <p:nvPr/>
            </p:nvGraphicFramePr>
            <p:xfrm>
              <a:off x="4154" y="2178"/>
              <a:ext cx="143" cy="2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2" imgW="2743200" imgH="4267200" progId="">
                      <p:embed/>
                    </p:oleObj>
                  </mc:Choice>
                  <mc:Fallback>
                    <p:oleObj name="公式" r:id="rId22" imgW="2743200" imgH="4267200" progId="">
                      <p:embed/>
                      <p:pic>
                        <p:nvPicPr>
                          <p:cNvPr id="0" name="Picture 7" descr="image2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54" y="2178"/>
                            <a:ext cx="143" cy="22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886" name="Object 102"/>
              <p:cNvGraphicFramePr>
                <a:graphicFrameLocks noChangeAspect="1"/>
              </p:cNvGraphicFramePr>
              <p:nvPr/>
            </p:nvGraphicFramePr>
            <p:xfrm>
              <a:off x="4579" y="2169"/>
              <a:ext cx="170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4" imgW="3048000" imgH="3962400" progId="">
                      <p:embed/>
                    </p:oleObj>
                  </mc:Choice>
                  <mc:Fallback>
                    <p:oleObj name="公式" r:id="rId24" imgW="3048000" imgH="3962400" progId="">
                      <p:embed/>
                      <p:pic>
                        <p:nvPicPr>
                          <p:cNvPr id="0" name="Picture 6" descr="image2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79" y="2169"/>
                            <a:ext cx="170" cy="22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887" name="Object 103"/>
              <p:cNvGraphicFramePr>
                <a:graphicFrameLocks noChangeAspect="1"/>
              </p:cNvGraphicFramePr>
              <p:nvPr/>
            </p:nvGraphicFramePr>
            <p:xfrm>
              <a:off x="5038" y="2178"/>
              <a:ext cx="143" cy="2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6" imgW="2743200" imgH="4267200" progId="">
                      <p:embed/>
                    </p:oleObj>
                  </mc:Choice>
                  <mc:Fallback>
                    <p:oleObj name="公式" r:id="rId26" imgW="2743200" imgH="4267200" progId="">
                      <p:embed/>
                      <p:pic>
                        <p:nvPicPr>
                          <p:cNvPr id="0" name="Picture 5" descr="image2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38" y="2178"/>
                            <a:ext cx="143" cy="22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888" name="Object 104"/>
              <p:cNvGraphicFramePr>
                <a:graphicFrameLocks noChangeAspect="1"/>
              </p:cNvGraphicFramePr>
              <p:nvPr/>
            </p:nvGraphicFramePr>
            <p:xfrm>
              <a:off x="5478" y="2187"/>
              <a:ext cx="156" cy="2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8" imgW="3048000" imgH="4267200" progId="">
                      <p:embed/>
                    </p:oleObj>
                  </mc:Choice>
                  <mc:Fallback>
                    <p:oleObj name="公式" r:id="rId28" imgW="3048000" imgH="4267200" progId="">
                      <p:embed/>
                      <p:pic>
                        <p:nvPicPr>
                          <p:cNvPr id="0" name="Picture 4" descr="image2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78" y="2187"/>
                            <a:ext cx="156" cy="22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246889" name="Object 105"/>
          <p:cNvGraphicFramePr>
            <a:graphicFrameLocks noChangeAspect="1"/>
          </p:cNvGraphicFramePr>
          <p:nvPr/>
        </p:nvGraphicFramePr>
        <p:xfrm>
          <a:off x="5562600" y="1371600"/>
          <a:ext cx="335597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0" imgW="40233600" imgH="5181600" progId="">
                  <p:embed/>
                </p:oleObj>
              </mc:Choice>
              <mc:Fallback>
                <p:oleObj name="公式" r:id="rId30" imgW="40233600" imgH="5181600" progId="">
                  <p:embed/>
                  <p:pic>
                    <p:nvPicPr>
                      <p:cNvPr id="0" name="Picture 3" descr="image2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371600"/>
                        <a:ext cx="3355975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6891" name="Picture 107" descr="单双缝比较-1"/>
          <p:cNvPicPr>
            <a:picLocks noChangeArrowheads="1"/>
          </p:cNvPicPr>
          <p:nvPr/>
        </p:nvPicPr>
        <p:blipFill>
          <a:blip r:embed="rId32" cstate="print"/>
          <a:srcRect l="2520"/>
          <a:stretch>
            <a:fillRect/>
          </a:stretch>
        </p:blipFill>
        <p:spPr bwMode="auto">
          <a:xfrm>
            <a:off x="1671868" y="4038600"/>
            <a:ext cx="571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</p:pic>
      <p:sp>
        <p:nvSpPr>
          <p:cNvPr id="246892" name="Text Box 108"/>
          <p:cNvSpPr txBox="1">
            <a:spLocks noChangeArrowheads="1"/>
          </p:cNvSpPr>
          <p:nvPr/>
        </p:nvSpPr>
        <p:spPr bwMode="auto">
          <a:xfrm>
            <a:off x="381000" y="4038600"/>
            <a:ext cx="1408113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单缝：</a:t>
            </a:r>
          </a:p>
        </p:txBody>
      </p:sp>
      <p:pic>
        <p:nvPicPr>
          <p:cNvPr id="246894" name="Picture 110" descr="单双缝比较-2"/>
          <p:cNvPicPr>
            <a:picLocks noChangeArrowheads="1"/>
          </p:cNvPicPr>
          <p:nvPr/>
        </p:nvPicPr>
        <p:blipFill>
          <a:blip r:embed="rId33" cstate="print"/>
          <a:srcRect r="819"/>
          <a:stretch>
            <a:fillRect/>
          </a:stretch>
        </p:blipFill>
        <p:spPr bwMode="auto">
          <a:xfrm>
            <a:off x="1662953" y="4602163"/>
            <a:ext cx="5745366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</p:pic>
      <p:sp>
        <p:nvSpPr>
          <p:cNvPr id="246895" name="Text Box 111"/>
          <p:cNvSpPr txBox="1">
            <a:spLocks noChangeArrowheads="1"/>
          </p:cNvSpPr>
          <p:nvPr/>
        </p:nvSpPr>
        <p:spPr bwMode="auto">
          <a:xfrm>
            <a:off x="381000" y="4724400"/>
            <a:ext cx="1408113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光栅：</a:t>
            </a:r>
          </a:p>
        </p:txBody>
      </p:sp>
      <p:graphicFrame>
        <p:nvGraphicFramePr>
          <p:cNvPr id="246897" name="Object 113"/>
          <p:cNvGraphicFramePr>
            <a:graphicFrameLocks noChangeAspect="1"/>
          </p:cNvGraphicFramePr>
          <p:nvPr/>
        </p:nvGraphicFramePr>
        <p:xfrm>
          <a:off x="1981200" y="5867400"/>
          <a:ext cx="15224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4" imgW="18288000" imgH="5181600" progId="">
                  <p:embed/>
                </p:oleObj>
              </mc:Choice>
              <mc:Fallback>
                <p:oleObj name="公式" r:id="rId34" imgW="18288000" imgH="5181600" progId="">
                  <p:embed/>
                  <p:pic>
                    <p:nvPicPr>
                      <p:cNvPr id="0" name="Picture 2" descr="image2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867400"/>
                        <a:ext cx="15224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898" name="Object 114"/>
          <p:cNvGraphicFramePr>
            <a:graphicFrameLocks noChangeAspect="1"/>
          </p:cNvGraphicFramePr>
          <p:nvPr/>
        </p:nvGraphicFramePr>
        <p:xfrm>
          <a:off x="1981200" y="5410200"/>
          <a:ext cx="36306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6" imgW="43586400" imgH="5181600" progId="">
                  <p:embed/>
                </p:oleObj>
              </mc:Choice>
              <mc:Fallback>
                <p:oleObj name="公式" r:id="rId36" imgW="43586400" imgH="5181600" progId="">
                  <p:embed/>
                  <p:pic>
                    <p:nvPicPr>
                      <p:cNvPr id="0" name="Picture 1" descr="image2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410200"/>
                        <a:ext cx="36306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46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46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46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46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46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46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246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246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892" grpId="0"/>
      <p:bldP spid="24689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13.5 </a:t>
            </a:r>
            <a:r>
              <a:rPr lang="zh-CN" altLang="en-US"/>
              <a:t>单缝衍射</a:t>
            </a:r>
          </a:p>
        </p:txBody>
      </p:sp>
      <p:sp>
        <p:nvSpPr>
          <p:cNvPr id="3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593F-62EF-48CE-99F5-2E6624F45ACE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03779" name="Rectangle 3"/>
          <p:cNvSpPr>
            <a:spLocks noChangeArrowheads="1"/>
          </p:cNvSpPr>
          <p:nvPr/>
        </p:nvSpPr>
        <p:spPr bwMode="auto">
          <a:xfrm>
            <a:off x="457200" y="1143000"/>
            <a:ext cx="26670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>
                <a:latin typeface="Arial" panose="020B0604020202020204" pitchFamily="34" charset="0"/>
              </a:rPr>
              <a:t>夫琅禾费单缝衍射 </a:t>
            </a:r>
          </a:p>
        </p:txBody>
      </p:sp>
      <p:grpSp>
        <p:nvGrpSpPr>
          <p:cNvPr id="203780" name="Group 4"/>
          <p:cNvGrpSpPr/>
          <p:nvPr/>
        </p:nvGrpSpPr>
        <p:grpSpPr bwMode="auto">
          <a:xfrm>
            <a:off x="4932363" y="2362200"/>
            <a:ext cx="2916237" cy="3214687"/>
            <a:chOff x="3091" y="1298"/>
            <a:chExt cx="1837" cy="2025"/>
          </a:xfrm>
        </p:grpSpPr>
        <p:sp>
          <p:nvSpPr>
            <p:cNvPr id="203781" name="AutoShape 5"/>
            <p:cNvSpPr>
              <a:spLocks noChangeAspect="1" noChangeArrowheads="1"/>
            </p:cNvSpPr>
            <p:nvPr/>
          </p:nvSpPr>
          <p:spPr bwMode="auto">
            <a:xfrm>
              <a:off x="3604" y="1298"/>
              <a:ext cx="1324" cy="1148"/>
            </a:xfrm>
            <a:prstGeom prst="cube">
              <a:avLst>
                <a:gd name="adj" fmla="val 4245"/>
              </a:avLst>
            </a:prstGeom>
            <a:solidFill>
              <a:srgbClr val="006600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3782" name="Group 6"/>
            <p:cNvGrpSpPr>
              <a:grpSpLocks noChangeAspect="1"/>
            </p:cNvGrpSpPr>
            <p:nvPr/>
          </p:nvGrpSpPr>
          <p:grpSpPr bwMode="auto">
            <a:xfrm>
              <a:off x="3935" y="1442"/>
              <a:ext cx="496" cy="861"/>
              <a:chOff x="6480" y="12516"/>
              <a:chExt cx="540" cy="936"/>
            </a:xfrm>
          </p:grpSpPr>
          <p:sp>
            <p:nvSpPr>
              <p:cNvPr id="203783" name="Rectangle 7"/>
              <p:cNvSpPr>
                <a:spLocks noChangeAspect="1" noChangeArrowheads="1"/>
              </p:cNvSpPr>
              <p:nvPr/>
            </p:nvSpPr>
            <p:spPr bwMode="auto">
              <a:xfrm>
                <a:off x="6480" y="12828"/>
                <a:ext cx="540" cy="312"/>
              </a:xfrm>
              <a:prstGeom prst="rect">
                <a:avLst/>
              </a:prstGeom>
              <a:gradFill rotWithShape="0">
                <a:gsLst>
                  <a:gs pos="0">
                    <a:srgbClr val="FF9900">
                      <a:gamma/>
                      <a:shade val="76471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76471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3784" name="Rectangle 8"/>
              <p:cNvSpPr>
                <a:spLocks noChangeAspect="1" noChangeArrowheads="1"/>
              </p:cNvSpPr>
              <p:nvPr/>
            </p:nvSpPr>
            <p:spPr bwMode="auto">
              <a:xfrm>
                <a:off x="6480" y="12672"/>
                <a:ext cx="540" cy="156"/>
              </a:xfrm>
              <a:prstGeom prst="rect">
                <a:avLst/>
              </a:prstGeom>
              <a:gradFill rotWithShape="0">
                <a:gsLst>
                  <a:gs pos="0">
                    <a:srgbClr val="FFA92B">
                      <a:gamma/>
                      <a:shade val="80000"/>
                      <a:invGamma/>
                    </a:srgbClr>
                  </a:gs>
                  <a:gs pos="50000">
                    <a:srgbClr val="FFA92B"/>
                  </a:gs>
                  <a:gs pos="100000">
                    <a:srgbClr val="FFA92B">
                      <a:gamma/>
                      <a:shade val="80000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3785" name="Rectangle 9"/>
              <p:cNvSpPr>
                <a:spLocks noChangeAspect="1" noChangeArrowheads="1"/>
              </p:cNvSpPr>
              <p:nvPr/>
            </p:nvSpPr>
            <p:spPr bwMode="auto">
              <a:xfrm>
                <a:off x="6480" y="13296"/>
                <a:ext cx="540" cy="156"/>
              </a:xfrm>
              <a:prstGeom prst="rect">
                <a:avLst/>
              </a:prstGeom>
              <a:gradFill rotWithShape="0">
                <a:gsLst>
                  <a:gs pos="0">
                    <a:srgbClr val="FEA562">
                      <a:gamma/>
                      <a:shade val="76471"/>
                      <a:invGamma/>
                    </a:srgbClr>
                  </a:gs>
                  <a:gs pos="50000">
                    <a:srgbClr val="FEA562"/>
                  </a:gs>
                  <a:gs pos="100000">
                    <a:srgbClr val="FEA562">
                      <a:gamma/>
                      <a:shade val="76471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3786" name="Rectangle 10"/>
              <p:cNvSpPr>
                <a:spLocks noChangeAspect="1" noChangeArrowheads="1"/>
              </p:cNvSpPr>
              <p:nvPr/>
            </p:nvSpPr>
            <p:spPr bwMode="auto">
              <a:xfrm>
                <a:off x="6480" y="13140"/>
                <a:ext cx="540" cy="156"/>
              </a:xfrm>
              <a:prstGeom prst="rect">
                <a:avLst/>
              </a:prstGeom>
              <a:gradFill rotWithShape="0">
                <a:gsLst>
                  <a:gs pos="0">
                    <a:srgbClr val="FFA92B">
                      <a:gamma/>
                      <a:shade val="80000"/>
                      <a:invGamma/>
                    </a:srgbClr>
                  </a:gs>
                  <a:gs pos="50000">
                    <a:srgbClr val="FFA92B"/>
                  </a:gs>
                  <a:gs pos="100000">
                    <a:srgbClr val="FFA92B">
                      <a:gamma/>
                      <a:shade val="80000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3787" name="Rectangle 11"/>
              <p:cNvSpPr>
                <a:spLocks noChangeAspect="1" noChangeArrowheads="1"/>
              </p:cNvSpPr>
              <p:nvPr/>
            </p:nvSpPr>
            <p:spPr bwMode="auto">
              <a:xfrm>
                <a:off x="6480" y="12516"/>
                <a:ext cx="540" cy="156"/>
              </a:xfrm>
              <a:prstGeom prst="rect">
                <a:avLst/>
              </a:prstGeom>
              <a:gradFill rotWithShape="0">
                <a:gsLst>
                  <a:gs pos="0">
                    <a:srgbClr val="FEA562">
                      <a:gamma/>
                      <a:shade val="76471"/>
                      <a:invGamma/>
                    </a:srgbClr>
                  </a:gs>
                  <a:gs pos="50000">
                    <a:srgbClr val="FEA562"/>
                  </a:gs>
                  <a:gs pos="100000">
                    <a:srgbClr val="FEA562">
                      <a:gamma/>
                      <a:shade val="76471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3788" name="Group 12"/>
            <p:cNvGrpSpPr>
              <a:grpSpLocks noChangeAspect="1"/>
            </p:cNvGrpSpPr>
            <p:nvPr/>
          </p:nvGrpSpPr>
          <p:grpSpPr bwMode="auto">
            <a:xfrm>
              <a:off x="3769" y="1442"/>
              <a:ext cx="497" cy="1004"/>
              <a:chOff x="6300" y="12516"/>
              <a:chExt cx="540" cy="1092"/>
            </a:xfrm>
          </p:grpSpPr>
          <p:sp>
            <p:nvSpPr>
              <p:cNvPr id="203789" name="Line 13"/>
              <p:cNvSpPr>
                <a:spLocks noChangeAspect="1" noChangeShapeType="1"/>
              </p:cNvSpPr>
              <p:nvPr/>
            </p:nvSpPr>
            <p:spPr bwMode="auto">
              <a:xfrm flipV="1">
                <a:off x="6300" y="12516"/>
                <a:ext cx="360" cy="1092"/>
              </a:xfrm>
              <a:prstGeom prst="line">
                <a:avLst/>
              </a:prstGeom>
              <a:noFill/>
              <a:ln w="12700">
                <a:solidFill>
                  <a:srgbClr val="FF9900"/>
                </a:solidFill>
                <a:round/>
              </a:ln>
              <a:effectLst>
                <a:outerShdw dist="17961" dir="18900000" algn="ctr" rotWithShape="0">
                  <a:srgbClr val="808080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3790" name="Line 14"/>
              <p:cNvSpPr>
                <a:spLocks noChangeAspect="1" noChangeShapeType="1"/>
              </p:cNvSpPr>
              <p:nvPr/>
            </p:nvSpPr>
            <p:spPr bwMode="auto">
              <a:xfrm flipV="1">
                <a:off x="6300" y="13452"/>
                <a:ext cx="540" cy="156"/>
              </a:xfrm>
              <a:prstGeom prst="line">
                <a:avLst/>
              </a:prstGeom>
              <a:noFill/>
              <a:ln w="12700">
                <a:solidFill>
                  <a:srgbClr val="FF9900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3791" name="AutoShape 15"/>
            <p:cNvSpPr>
              <a:spLocks noChangeAspect="1" noChangeArrowheads="1"/>
            </p:cNvSpPr>
            <p:nvPr/>
          </p:nvSpPr>
          <p:spPr bwMode="auto">
            <a:xfrm>
              <a:off x="3438" y="2159"/>
              <a:ext cx="662" cy="574"/>
            </a:xfrm>
            <a:prstGeom prst="cube">
              <a:avLst>
                <a:gd name="adj" fmla="val 7852"/>
              </a:avLst>
            </a:prstGeom>
            <a:solidFill>
              <a:srgbClr val="CC99FF"/>
            </a:solidFill>
            <a:ln w="9525">
              <a:solidFill>
                <a:srgbClr val="CC99F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3792" name="Line 16"/>
            <p:cNvSpPr>
              <a:spLocks noChangeAspect="1" noChangeShapeType="1"/>
            </p:cNvSpPr>
            <p:nvPr/>
          </p:nvSpPr>
          <p:spPr bwMode="auto">
            <a:xfrm flipV="1">
              <a:off x="3507" y="2474"/>
              <a:ext cx="469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3793" name="Line 17"/>
            <p:cNvSpPr>
              <a:spLocks noChangeAspect="1" noChangeShapeType="1"/>
            </p:cNvSpPr>
            <p:nvPr/>
          </p:nvSpPr>
          <p:spPr bwMode="auto">
            <a:xfrm flipV="1">
              <a:off x="3091" y="2462"/>
              <a:ext cx="662" cy="861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3794" name="Line 18"/>
            <p:cNvSpPr>
              <a:spLocks noChangeAspect="1" noChangeShapeType="1"/>
            </p:cNvSpPr>
            <p:nvPr/>
          </p:nvSpPr>
          <p:spPr bwMode="auto">
            <a:xfrm flipV="1">
              <a:off x="3269" y="2885"/>
              <a:ext cx="153" cy="212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3795" name="Group 19"/>
          <p:cNvGrpSpPr/>
          <p:nvPr/>
        </p:nvGrpSpPr>
        <p:grpSpPr bwMode="auto">
          <a:xfrm>
            <a:off x="1187450" y="2362200"/>
            <a:ext cx="2889250" cy="3184525"/>
            <a:chOff x="703" y="1162"/>
            <a:chExt cx="1820" cy="2006"/>
          </a:xfrm>
        </p:grpSpPr>
        <p:grpSp>
          <p:nvGrpSpPr>
            <p:cNvPr id="203796" name="Group 20"/>
            <p:cNvGrpSpPr>
              <a:grpSpLocks noChangeAspect="1"/>
            </p:cNvGrpSpPr>
            <p:nvPr/>
          </p:nvGrpSpPr>
          <p:grpSpPr bwMode="auto">
            <a:xfrm>
              <a:off x="703" y="1162"/>
              <a:ext cx="1820" cy="2006"/>
              <a:chOff x="2490" y="12822"/>
              <a:chExt cx="1980" cy="2184"/>
            </a:xfrm>
          </p:grpSpPr>
          <p:sp>
            <p:nvSpPr>
              <p:cNvPr id="203797" name="AutoShape 21"/>
              <p:cNvSpPr>
                <a:spLocks noChangeAspect="1" noChangeArrowheads="1"/>
              </p:cNvSpPr>
              <p:nvPr/>
            </p:nvSpPr>
            <p:spPr bwMode="auto">
              <a:xfrm>
                <a:off x="3030" y="12822"/>
                <a:ext cx="1440" cy="1248"/>
              </a:xfrm>
              <a:prstGeom prst="cube">
                <a:avLst>
                  <a:gd name="adj" fmla="val 4245"/>
                </a:avLst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3798" name="AutoShape 22"/>
              <p:cNvSpPr>
                <a:spLocks noChangeAspect="1" noChangeArrowheads="1"/>
              </p:cNvSpPr>
              <p:nvPr/>
            </p:nvSpPr>
            <p:spPr bwMode="auto">
              <a:xfrm>
                <a:off x="2850" y="13758"/>
                <a:ext cx="720" cy="624"/>
              </a:xfrm>
              <a:prstGeom prst="cube">
                <a:avLst>
                  <a:gd name="adj" fmla="val 7852"/>
                </a:avLst>
              </a:prstGeom>
              <a:solidFill>
                <a:srgbClr val="CC99FF"/>
              </a:solidFill>
              <a:ln w="9525">
                <a:solidFill>
                  <a:srgbClr val="CC99FF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3799" name="Line 23"/>
              <p:cNvSpPr>
                <a:spLocks noChangeAspect="1" noChangeShapeType="1"/>
              </p:cNvSpPr>
              <p:nvPr/>
            </p:nvSpPr>
            <p:spPr bwMode="auto">
              <a:xfrm flipV="1">
                <a:off x="2925" y="14100"/>
                <a:ext cx="510" cy="0"/>
              </a:xfrm>
              <a:prstGeom prst="line">
                <a:avLst/>
              </a:prstGeom>
              <a:noFill/>
              <a:ln w="76200">
                <a:solidFill>
                  <a:srgbClr val="FFFFFF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3800" name="Line 24"/>
              <p:cNvSpPr>
                <a:spLocks noChangeAspect="1" noChangeShapeType="1"/>
              </p:cNvSpPr>
              <p:nvPr/>
            </p:nvSpPr>
            <p:spPr bwMode="auto">
              <a:xfrm flipV="1">
                <a:off x="2490" y="14070"/>
                <a:ext cx="720" cy="936"/>
              </a:xfrm>
              <a:prstGeom prst="line">
                <a:avLst/>
              </a:prstGeom>
              <a:noFill/>
              <a:ln w="28575">
                <a:solidFill>
                  <a:srgbClr val="FF99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3801" name="Line 25"/>
              <p:cNvSpPr>
                <a:spLocks noChangeAspect="1" noChangeShapeType="1"/>
              </p:cNvSpPr>
              <p:nvPr/>
            </p:nvSpPr>
            <p:spPr bwMode="auto">
              <a:xfrm flipV="1">
                <a:off x="3465" y="13437"/>
                <a:ext cx="510" cy="0"/>
              </a:xfrm>
              <a:prstGeom prst="line">
                <a:avLst/>
              </a:prstGeom>
              <a:noFill/>
              <a:ln w="76200">
                <a:solidFill>
                  <a:srgbClr val="FF99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3802" name="Line 26"/>
              <p:cNvSpPr>
                <a:spLocks noChangeAspect="1" noChangeShapeType="1"/>
              </p:cNvSpPr>
              <p:nvPr/>
            </p:nvSpPr>
            <p:spPr bwMode="auto">
              <a:xfrm flipV="1">
                <a:off x="2670" y="14538"/>
                <a:ext cx="180" cy="237"/>
              </a:xfrm>
              <a:prstGeom prst="line">
                <a:avLst/>
              </a:prstGeom>
              <a:noFill/>
              <a:ln w="28575">
                <a:solidFill>
                  <a:srgbClr val="FF9900"/>
                </a:solidFill>
                <a:round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3803" name="Line 27"/>
            <p:cNvSpPr>
              <a:spLocks noChangeShapeType="1"/>
            </p:cNvSpPr>
            <p:nvPr/>
          </p:nvSpPr>
          <p:spPr bwMode="auto">
            <a:xfrm flipV="1">
              <a:off x="1543" y="1736"/>
              <a:ext cx="203" cy="288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C6217-2C11-4A04-95A3-A74ED035044A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13.7 </a:t>
            </a:r>
            <a:r>
              <a:rPr lang="zh-CN" altLang="en-US"/>
              <a:t>光栅衍射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r:id="rId1" imgW="8140704" imgH="4617826"/>
        </mc:Choice>
        <mc:Fallback>
          <p:control r:id="rId1" imgW="8140704" imgH="4617826">
            <p:pic>
              <p:nvPicPr>
                <p:cNvPr id="2" name="ShockwaveFlash1"/>
                <p:cNvPicPr>
                  <a:picLocks noChangeArrowheads="1" noChangeShapeType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3400" y="1447800"/>
                  <a:ext cx="8140700" cy="46180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89FE-B261-47A0-BE00-06F1A75B60C2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13.7 </a:t>
            </a:r>
            <a:r>
              <a:rPr lang="zh-CN" altLang="en-US"/>
              <a:t>光栅衍射</a:t>
            </a:r>
          </a:p>
        </p:txBody>
      </p:sp>
      <p:sp>
        <p:nvSpPr>
          <p:cNvPr id="252931" name="Rectangle 3"/>
          <p:cNvSpPr>
            <a:spLocks noChangeArrowheads="1"/>
          </p:cNvSpPr>
          <p:nvPr/>
        </p:nvSpPr>
        <p:spPr bwMode="auto">
          <a:xfrm>
            <a:off x="457200" y="1143000"/>
            <a:ext cx="15240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>
                <a:latin typeface="Arial" panose="020B0604020202020204" pitchFamily="34" charset="0"/>
              </a:rPr>
              <a:t>光栅光谱</a:t>
            </a:r>
          </a:p>
        </p:txBody>
      </p:sp>
      <p:graphicFrame>
        <p:nvGraphicFramePr>
          <p:cNvPr id="252933" name="Object 5"/>
          <p:cNvGraphicFramePr>
            <a:graphicFrameLocks noChangeAspect="1"/>
          </p:cNvGraphicFramePr>
          <p:nvPr/>
        </p:nvGraphicFramePr>
        <p:xfrm>
          <a:off x="2438400" y="1333500"/>
          <a:ext cx="20812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4993600" imgH="4876800" progId="">
                  <p:embed/>
                </p:oleObj>
              </mc:Choice>
              <mc:Fallback>
                <p:oleObj name="公式" r:id="rId2" imgW="24993600" imgH="4876800" progId="">
                  <p:embed/>
                  <p:pic>
                    <p:nvPicPr>
                      <p:cNvPr id="0" name="Picture 1" descr="image2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333500"/>
                        <a:ext cx="208121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2936" name="Rectangle 8"/>
          <p:cNvSpPr>
            <a:spLocks noChangeArrowheads="1"/>
          </p:cNvSpPr>
          <p:nvPr/>
        </p:nvSpPr>
        <p:spPr bwMode="auto">
          <a:xfrm>
            <a:off x="0" y="2928938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52935" name="Object 7"/>
          <p:cNvGraphicFramePr>
            <a:graphicFrameLocks noChangeAspect="1"/>
          </p:cNvGraphicFramePr>
          <p:nvPr/>
        </p:nvGraphicFramePr>
        <p:xfrm>
          <a:off x="4495800" y="1143000"/>
          <a:ext cx="15986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9202400" imgH="9448800" progId="">
                  <p:embed/>
                </p:oleObj>
              </mc:Choice>
              <mc:Fallback>
                <p:oleObj name="公式" r:id="rId4" imgW="19202400" imgH="9448800" progId="">
                  <p:embed/>
                  <p:pic>
                    <p:nvPicPr>
                      <p:cNvPr id="0" name="Picture 2" descr="image2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143000"/>
                        <a:ext cx="1598613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2937" name="Rectangle 9"/>
          <p:cNvSpPr>
            <a:spLocks noChangeArrowheads="1"/>
          </p:cNvSpPr>
          <p:nvPr/>
        </p:nvSpPr>
        <p:spPr bwMode="auto">
          <a:xfrm>
            <a:off x="6553200" y="1308100"/>
            <a:ext cx="14493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i="1">
                <a:sym typeface="Symbol" panose="05050102010706020507" pitchFamily="18" charset="2"/>
              </a:rPr>
              <a:t></a:t>
            </a:r>
            <a:r>
              <a:rPr lang="zh-CN" altLang="en-US" sz="2400"/>
              <a:t>与</a:t>
            </a:r>
            <a:r>
              <a:rPr lang="zh-CN" altLang="en-US" sz="2400" i="1">
                <a:sym typeface="Symbol" panose="05050102010706020507" pitchFamily="18" charset="2"/>
              </a:rPr>
              <a:t></a:t>
            </a:r>
            <a:r>
              <a:rPr lang="zh-CN" altLang="en-US" sz="2400"/>
              <a:t>有关</a:t>
            </a:r>
          </a:p>
        </p:txBody>
      </p:sp>
      <p:sp>
        <p:nvSpPr>
          <p:cNvPr id="253028" name="Text Box 100"/>
          <p:cNvSpPr txBox="1">
            <a:spLocks noChangeArrowheads="1"/>
          </p:cNvSpPr>
          <p:nvPr/>
        </p:nvSpPr>
        <p:spPr bwMode="auto">
          <a:xfrm>
            <a:off x="609600" y="1600200"/>
            <a:ext cx="21336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单色入射光： </a:t>
            </a:r>
          </a:p>
        </p:txBody>
      </p:sp>
      <p:grpSp>
        <p:nvGrpSpPr>
          <p:cNvPr id="2" name="Group 101"/>
          <p:cNvGrpSpPr/>
          <p:nvPr/>
        </p:nvGrpSpPr>
        <p:grpSpPr bwMode="auto">
          <a:xfrm>
            <a:off x="1066799" y="2057398"/>
            <a:ext cx="7561263" cy="1152236"/>
            <a:chOff x="881" y="1661"/>
            <a:chExt cx="2520" cy="384"/>
          </a:xfrm>
        </p:grpSpPr>
        <p:sp>
          <p:nvSpPr>
            <p:cNvPr id="253030" name="Rectangle 102"/>
            <p:cNvSpPr>
              <a:spLocks noChangeArrowheads="1"/>
            </p:cNvSpPr>
            <p:nvPr/>
          </p:nvSpPr>
          <p:spPr bwMode="auto">
            <a:xfrm>
              <a:off x="881" y="1661"/>
              <a:ext cx="2448" cy="234"/>
            </a:xfrm>
            <a:prstGeom prst="rect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miter lim="800000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31" name="Line 103"/>
            <p:cNvSpPr>
              <a:spLocks noChangeShapeType="1"/>
            </p:cNvSpPr>
            <p:nvPr/>
          </p:nvSpPr>
          <p:spPr bwMode="auto">
            <a:xfrm flipH="1">
              <a:off x="1217" y="1661"/>
              <a:ext cx="1" cy="234"/>
            </a:xfrm>
            <a:prstGeom prst="line">
              <a:avLst/>
            </a:prstGeom>
            <a:noFill/>
            <a:ln w="38100">
              <a:solidFill>
                <a:srgbClr val="FFFF66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32" name="Line 104"/>
            <p:cNvSpPr>
              <a:spLocks noChangeShapeType="1"/>
            </p:cNvSpPr>
            <p:nvPr/>
          </p:nvSpPr>
          <p:spPr bwMode="auto">
            <a:xfrm flipH="1">
              <a:off x="1601" y="1661"/>
              <a:ext cx="1" cy="234"/>
            </a:xfrm>
            <a:prstGeom prst="line">
              <a:avLst/>
            </a:prstGeom>
            <a:noFill/>
            <a:ln w="38100">
              <a:solidFill>
                <a:srgbClr val="FFFF66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33" name="Rectangle 105"/>
            <p:cNvSpPr>
              <a:spLocks noChangeArrowheads="1"/>
            </p:cNvSpPr>
            <p:nvPr/>
          </p:nvSpPr>
          <p:spPr bwMode="auto">
            <a:xfrm>
              <a:off x="1025" y="1895"/>
              <a:ext cx="2376" cy="150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>
                  <a:solidFill>
                    <a:srgbClr val="000066"/>
                  </a:solidFill>
                </a:rPr>
                <a:t>      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k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=3        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k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=2     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k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=1  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k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=0  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k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=1     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k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=2         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k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=3 </a:t>
              </a:r>
            </a:p>
          </p:txBody>
        </p:sp>
        <p:sp>
          <p:nvSpPr>
            <p:cNvPr id="253034" name="Line 106"/>
            <p:cNvSpPr>
              <a:spLocks noChangeShapeType="1"/>
            </p:cNvSpPr>
            <p:nvPr/>
          </p:nvSpPr>
          <p:spPr bwMode="auto">
            <a:xfrm>
              <a:off x="2082" y="1661"/>
              <a:ext cx="0" cy="240"/>
            </a:xfrm>
            <a:prstGeom prst="line">
              <a:avLst/>
            </a:prstGeom>
            <a:noFill/>
            <a:ln w="38100">
              <a:solidFill>
                <a:srgbClr val="FFFF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035" name="Line 107"/>
            <p:cNvSpPr>
              <a:spLocks noChangeShapeType="1"/>
            </p:cNvSpPr>
            <p:nvPr/>
          </p:nvSpPr>
          <p:spPr bwMode="auto">
            <a:xfrm flipH="1">
              <a:off x="1889" y="1661"/>
              <a:ext cx="1" cy="234"/>
            </a:xfrm>
            <a:prstGeom prst="line">
              <a:avLst/>
            </a:prstGeom>
            <a:noFill/>
            <a:ln w="38100">
              <a:solidFill>
                <a:srgbClr val="FFFF66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36" name="Line 108"/>
            <p:cNvSpPr>
              <a:spLocks noChangeShapeType="1"/>
            </p:cNvSpPr>
            <p:nvPr/>
          </p:nvSpPr>
          <p:spPr bwMode="auto">
            <a:xfrm flipH="1">
              <a:off x="2945" y="1661"/>
              <a:ext cx="1" cy="234"/>
            </a:xfrm>
            <a:prstGeom prst="line">
              <a:avLst/>
            </a:prstGeom>
            <a:noFill/>
            <a:ln w="38100">
              <a:solidFill>
                <a:srgbClr val="FFFF66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37" name="Line 109"/>
            <p:cNvSpPr>
              <a:spLocks noChangeShapeType="1"/>
            </p:cNvSpPr>
            <p:nvPr/>
          </p:nvSpPr>
          <p:spPr bwMode="auto">
            <a:xfrm flipH="1">
              <a:off x="2562" y="1661"/>
              <a:ext cx="1" cy="234"/>
            </a:xfrm>
            <a:prstGeom prst="line">
              <a:avLst/>
            </a:prstGeom>
            <a:noFill/>
            <a:ln w="38100">
              <a:solidFill>
                <a:srgbClr val="FFFF66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38" name="Line 110"/>
            <p:cNvSpPr>
              <a:spLocks noChangeShapeType="1"/>
            </p:cNvSpPr>
            <p:nvPr/>
          </p:nvSpPr>
          <p:spPr bwMode="auto">
            <a:xfrm flipH="1">
              <a:off x="2273" y="1661"/>
              <a:ext cx="1" cy="234"/>
            </a:xfrm>
            <a:prstGeom prst="line">
              <a:avLst/>
            </a:prstGeom>
            <a:noFill/>
            <a:ln w="38100">
              <a:solidFill>
                <a:srgbClr val="FFFF66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3040" name="Text Box 112"/>
          <p:cNvSpPr txBox="1">
            <a:spLocks noChangeArrowheads="1"/>
          </p:cNvSpPr>
          <p:nvPr/>
        </p:nvSpPr>
        <p:spPr bwMode="auto">
          <a:xfrm>
            <a:off x="685800" y="3124200"/>
            <a:ext cx="52578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复色入射光（连续）： </a:t>
            </a:r>
          </a:p>
        </p:txBody>
      </p:sp>
      <p:grpSp>
        <p:nvGrpSpPr>
          <p:cNvPr id="3" name="Group 113"/>
          <p:cNvGrpSpPr/>
          <p:nvPr/>
        </p:nvGrpSpPr>
        <p:grpSpPr bwMode="auto">
          <a:xfrm>
            <a:off x="1066800" y="3505200"/>
            <a:ext cx="7489825" cy="1617663"/>
            <a:chOff x="864" y="3294"/>
            <a:chExt cx="2519" cy="544"/>
          </a:xfrm>
        </p:grpSpPr>
        <p:sp>
          <p:nvSpPr>
            <p:cNvPr id="253042" name="Rectangle 114"/>
            <p:cNvSpPr>
              <a:spLocks noChangeArrowheads="1"/>
            </p:cNvSpPr>
            <p:nvPr/>
          </p:nvSpPr>
          <p:spPr bwMode="auto">
            <a:xfrm>
              <a:off x="1007" y="3544"/>
              <a:ext cx="2376" cy="150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i="1" dirty="0">
                  <a:solidFill>
                    <a:srgbClr val="000066"/>
                  </a:solidFill>
                </a:rPr>
                <a:t>   k=</a:t>
              </a:r>
              <a:r>
                <a:rPr kumimoji="1" lang="en-US" altLang="zh-CN" sz="2400" dirty="0">
                  <a:solidFill>
                    <a:srgbClr val="000066"/>
                  </a:solidFill>
                </a:rPr>
                <a:t>3 </a:t>
              </a:r>
              <a:r>
                <a:rPr kumimoji="1" lang="en-US" altLang="zh-CN" sz="2400" i="1" dirty="0">
                  <a:solidFill>
                    <a:srgbClr val="000066"/>
                  </a:solidFill>
                </a:rPr>
                <a:t>     k=</a:t>
              </a:r>
              <a:r>
                <a:rPr kumimoji="1" lang="en-US" altLang="zh-CN" sz="2400" dirty="0">
                  <a:solidFill>
                    <a:srgbClr val="000066"/>
                  </a:solidFill>
                </a:rPr>
                <a:t>2</a:t>
              </a:r>
              <a:r>
                <a:rPr kumimoji="1" lang="en-US" altLang="zh-CN" sz="2400" i="1" dirty="0">
                  <a:solidFill>
                    <a:srgbClr val="000066"/>
                  </a:solidFill>
                </a:rPr>
                <a:t>        k=</a:t>
              </a:r>
              <a:r>
                <a:rPr kumimoji="1" lang="en-US" altLang="zh-CN" sz="2400" dirty="0">
                  <a:solidFill>
                    <a:srgbClr val="000066"/>
                  </a:solidFill>
                </a:rPr>
                <a:t>1  </a:t>
              </a:r>
              <a:r>
                <a:rPr kumimoji="1" lang="en-US" altLang="zh-CN" sz="2400" i="1" dirty="0">
                  <a:solidFill>
                    <a:srgbClr val="000066"/>
                  </a:solidFill>
                </a:rPr>
                <a:t>k=</a:t>
              </a:r>
              <a:r>
                <a:rPr kumimoji="1" lang="en-US" altLang="zh-CN" sz="2400" dirty="0">
                  <a:solidFill>
                    <a:srgbClr val="000066"/>
                  </a:solidFill>
                </a:rPr>
                <a:t>0</a:t>
              </a:r>
              <a:r>
                <a:rPr kumimoji="1" lang="en-US" altLang="zh-CN" sz="2400" i="1" dirty="0">
                  <a:solidFill>
                    <a:srgbClr val="000066"/>
                  </a:solidFill>
                </a:rPr>
                <a:t>   k=</a:t>
              </a:r>
              <a:r>
                <a:rPr kumimoji="1" lang="en-US" altLang="zh-CN" sz="2400" dirty="0">
                  <a:solidFill>
                    <a:srgbClr val="000066"/>
                  </a:solidFill>
                </a:rPr>
                <a:t>1</a:t>
              </a:r>
              <a:r>
                <a:rPr kumimoji="1" lang="en-US" altLang="zh-CN" sz="2400" i="1" dirty="0">
                  <a:solidFill>
                    <a:srgbClr val="000066"/>
                  </a:solidFill>
                </a:rPr>
                <a:t>       k=</a:t>
              </a:r>
              <a:r>
                <a:rPr kumimoji="1" lang="en-US" altLang="zh-CN" sz="2400" dirty="0">
                  <a:solidFill>
                    <a:srgbClr val="000066"/>
                  </a:solidFill>
                </a:rPr>
                <a:t>2  </a:t>
              </a:r>
              <a:r>
                <a:rPr kumimoji="1" lang="en-US" altLang="zh-CN" sz="2400" i="1" dirty="0">
                  <a:solidFill>
                    <a:srgbClr val="000066"/>
                  </a:solidFill>
                </a:rPr>
                <a:t>     k=</a:t>
              </a:r>
              <a:r>
                <a:rPr kumimoji="1" lang="en-US" altLang="zh-CN" sz="2400" dirty="0">
                  <a:solidFill>
                    <a:srgbClr val="000066"/>
                  </a:solidFill>
                </a:rPr>
                <a:t>3 </a:t>
              </a:r>
            </a:p>
          </p:txBody>
        </p:sp>
        <p:sp>
          <p:nvSpPr>
            <p:cNvPr id="253043" name="Rectangle 115"/>
            <p:cNvSpPr>
              <a:spLocks noChangeArrowheads="1"/>
            </p:cNvSpPr>
            <p:nvPr/>
          </p:nvSpPr>
          <p:spPr bwMode="auto">
            <a:xfrm>
              <a:off x="1872" y="3694"/>
              <a:ext cx="288" cy="144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lIns="12700" tIns="12700" rIns="12700" bIns="12700"/>
            <a:lstStyle/>
            <a:p>
              <a:pPr algn="just"/>
              <a:endParaRPr kumimoji="1" lang="zh-CN" altLang="zh-CN" sz="1200">
                <a:solidFill>
                  <a:schemeClr val="bg2"/>
                </a:solidFill>
              </a:endParaRPr>
            </a:p>
          </p:txBody>
        </p:sp>
        <p:sp>
          <p:nvSpPr>
            <p:cNvPr id="253044" name="Rectangle 116"/>
            <p:cNvSpPr>
              <a:spLocks noChangeArrowheads="1"/>
            </p:cNvSpPr>
            <p:nvPr/>
          </p:nvSpPr>
          <p:spPr bwMode="auto">
            <a:xfrm>
              <a:off x="864" y="3300"/>
              <a:ext cx="2448" cy="250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45" name="Line 117"/>
            <p:cNvSpPr>
              <a:spLocks noChangeShapeType="1"/>
            </p:cNvSpPr>
            <p:nvPr/>
          </p:nvSpPr>
          <p:spPr bwMode="auto">
            <a:xfrm>
              <a:off x="2087" y="3294"/>
              <a:ext cx="0" cy="25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46" name="Rectangle 118"/>
            <p:cNvSpPr>
              <a:spLocks noChangeArrowheads="1"/>
            </p:cNvSpPr>
            <p:nvPr/>
          </p:nvSpPr>
          <p:spPr bwMode="auto">
            <a:xfrm>
              <a:off x="1824" y="3300"/>
              <a:ext cx="144" cy="250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0000FF"/>
                </a:gs>
              </a:gsLst>
              <a:lin ang="0" scaled="1"/>
            </a:gradFill>
            <a:ln w="12700" algn="ctr">
              <a:noFill/>
              <a:miter lim="800000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47" name="Rectangle 119"/>
            <p:cNvSpPr>
              <a:spLocks noChangeArrowheads="1"/>
            </p:cNvSpPr>
            <p:nvPr/>
          </p:nvSpPr>
          <p:spPr bwMode="auto">
            <a:xfrm>
              <a:off x="1344" y="3300"/>
              <a:ext cx="317" cy="250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0000FF"/>
                </a:gs>
              </a:gsLst>
              <a:lin ang="0" scaled="1"/>
            </a:gradFill>
            <a:ln w="12700" algn="ctr">
              <a:noFill/>
              <a:miter lim="800000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48" name="Rectangle 120"/>
            <p:cNvSpPr>
              <a:spLocks noChangeArrowheads="1"/>
            </p:cNvSpPr>
            <p:nvPr/>
          </p:nvSpPr>
          <p:spPr bwMode="auto">
            <a:xfrm>
              <a:off x="1050" y="3300"/>
              <a:ext cx="342" cy="250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0000FF"/>
                </a:gs>
              </a:gsLst>
              <a:lin ang="0" scaled="1"/>
            </a:gradFill>
            <a:ln w="12700">
              <a:noFill/>
              <a:miter lim="800000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49" name="Rectangle 121"/>
            <p:cNvSpPr>
              <a:spLocks noChangeArrowheads="1"/>
            </p:cNvSpPr>
            <p:nvPr/>
          </p:nvSpPr>
          <p:spPr bwMode="auto">
            <a:xfrm>
              <a:off x="2208" y="3300"/>
              <a:ext cx="144" cy="250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100000">
                  <a:srgbClr val="FF0000"/>
                </a:gs>
              </a:gsLst>
              <a:lin ang="0" scaled="1"/>
            </a:gradFill>
            <a:ln w="12700" algn="ctr">
              <a:noFill/>
              <a:miter lim="800000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50" name="Rectangle 122"/>
            <p:cNvSpPr>
              <a:spLocks noChangeArrowheads="1"/>
            </p:cNvSpPr>
            <p:nvPr/>
          </p:nvSpPr>
          <p:spPr bwMode="auto">
            <a:xfrm>
              <a:off x="2544" y="3300"/>
              <a:ext cx="317" cy="250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100000">
                  <a:srgbClr val="FF0000"/>
                </a:gs>
              </a:gsLst>
              <a:lin ang="0" scaled="1"/>
            </a:gradFill>
            <a:ln w="12700" algn="ctr">
              <a:noFill/>
              <a:miter lim="800000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51" name="Rectangle 123"/>
            <p:cNvSpPr>
              <a:spLocks noChangeArrowheads="1"/>
            </p:cNvSpPr>
            <p:nvPr/>
          </p:nvSpPr>
          <p:spPr bwMode="auto">
            <a:xfrm rot="10800000">
              <a:off x="2826" y="3300"/>
              <a:ext cx="342" cy="250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100000">
                  <a:srgbClr val="FF0000"/>
                </a:gs>
              </a:gsLst>
              <a:lin ang="0" scaled="1"/>
            </a:gradFill>
            <a:ln w="12700" algn="ctr">
              <a:noFill/>
              <a:miter lim="800000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3117" name="Rectangle 189"/>
          <p:cNvSpPr>
            <a:spLocks noChangeArrowheads="1"/>
          </p:cNvSpPr>
          <p:nvPr/>
        </p:nvSpPr>
        <p:spPr bwMode="auto">
          <a:xfrm>
            <a:off x="692151" y="4648200"/>
            <a:ext cx="426085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入射光为复色光：（</a:t>
            </a:r>
            <a:r>
              <a:rPr kumimoji="1" lang="zh-CN" altLang="en-US" sz="2400" dirty="0">
                <a:sym typeface="Symbol" panose="05050102010706020507" pitchFamily="18" charset="2"/>
              </a:rPr>
              <a:t></a:t>
            </a:r>
            <a:r>
              <a:rPr kumimoji="1" lang="zh-CN" altLang="en-US" sz="2400" dirty="0"/>
              <a:t>离散）</a:t>
            </a:r>
          </a:p>
        </p:txBody>
      </p:sp>
      <p:grpSp>
        <p:nvGrpSpPr>
          <p:cNvPr id="4" name="Group 190"/>
          <p:cNvGrpSpPr/>
          <p:nvPr/>
        </p:nvGrpSpPr>
        <p:grpSpPr bwMode="auto">
          <a:xfrm>
            <a:off x="1063625" y="5068888"/>
            <a:ext cx="7416800" cy="1408112"/>
            <a:chOff x="576" y="2064"/>
            <a:chExt cx="4672" cy="887"/>
          </a:xfrm>
        </p:grpSpPr>
        <p:sp>
          <p:nvSpPr>
            <p:cNvPr id="253119" name="Rectangle 191"/>
            <p:cNvSpPr>
              <a:spLocks noChangeArrowheads="1"/>
            </p:cNvSpPr>
            <p:nvPr/>
          </p:nvSpPr>
          <p:spPr bwMode="auto">
            <a:xfrm>
              <a:off x="576" y="2064"/>
              <a:ext cx="4672" cy="502"/>
            </a:xfrm>
            <a:prstGeom prst="rect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miter lim="800000"/>
            </a:ln>
            <a:effectLst/>
          </p:spPr>
          <p:txBody>
            <a:bodyPr/>
            <a:lstStyle/>
            <a:p>
              <a:endParaRPr lang="zh-CN" altLang="zh-CN" sz="280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53120" name="Line 192"/>
            <p:cNvSpPr>
              <a:spLocks noChangeShapeType="1"/>
            </p:cNvSpPr>
            <p:nvPr/>
          </p:nvSpPr>
          <p:spPr bwMode="auto">
            <a:xfrm>
              <a:off x="2867" y="2064"/>
              <a:ext cx="0" cy="50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" name="Group 193"/>
            <p:cNvGrpSpPr/>
            <p:nvPr/>
          </p:nvGrpSpPr>
          <p:grpSpPr bwMode="auto">
            <a:xfrm>
              <a:off x="3092" y="2566"/>
              <a:ext cx="359" cy="96"/>
              <a:chOff x="-3" y="0"/>
              <a:chExt cx="20003" cy="20000"/>
            </a:xfrm>
          </p:grpSpPr>
          <p:sp>
            <p:nvSpPr>
              <p:cNvPr id="253122" name="Arc 194"/>
              <p:cNvSpPr/>
              <p:nvPr/>
            </p:nvSpPr>
            <p:spPr bwMode="auto">
              <a:xfrm flipV="1">
                <a:off x="18355" y="0"/>
                <a:ext cx="1645" cy="100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3123" name="Line 195"/>
              <p:cNvSpPr>
                <a:spLocks noChangeShapeType="1"/>
              </p:cNvSpPr>
              <p:nvPr/>
            </p:nvSpPr>
            <p:spPr bwMode="auto">
              <a:xfrm>
                <a:off x="11578" y="9865"/>
                <a:ext cx="6843" cy="13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3124" name="Arc 196"/>
              <p:cNvSpPr/>
              <p:nvPr/>
            </p:nvSpPr>
            <p:spPr bwMode="auto">
              <a:xfrm flipH="1">
                <a:off x="9933" y="10000"/>
                <a:ext cx="1645" cy="100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3125" name="Arc 197"/>
              <p:cNvSpPr/>
              <p:nvPr/>
            </p:nvSpPr>
            <p:spPr bwMode="auto">
              <a:xfrm>
                <a:off x="8288" y="10000"/>
                <a:ext cx="1645" cy="100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3126" name="Line 198"/>
              <p:cNvSpPr>
                <a:spLocks noChangeShapeType="1"/>
              </p:cNvSpPr>
              <p:nvPr/>
            </p:nvSpPr>
            <p:spPr bwMode="auto">
              <a:xfrm>
                <a:off x="1642" y="9865"/>
                <a:ext cx="6646" cy="13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3127" name="Arc 199"/>
              <p:cNvSpPr/>
              <p:nvPr/>
            </p:nvSpPr>
            <p:spPr bwMode="auto">
              <a:xfrm flipH="1" flipV="1">
                <a:off x="-3" y="0"/>
                <a:ext cx="1645" cy="100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" name="Group 200"/>
            <p:cNvGrpSpPr/>
            <p:nvPr/>
          </p:nvGrpSpPr>
          <p:grpSpPr bwMode="auto">
            <a:xfrm>
              <a:off x="3541" y="2566"/>
              <a:ext cx="719" cy="96"/>
              <a:chOff x="-4" y="0"/>
              <a:chExt cx="20004" cy="20000"/>
            </a:xfrm>
          </p:grpSpPr>
          <p:sp>
            <p:nvSpPr>
              <p:cNvPr id="253129" name="Arc 201"/>
              <p:cNvSpPr/>
              <p:nvPr/>
            </p:nvSpPr>
            <p:spPr bwMode="auto">
              <a:xfrm flipV="1">
                <a:off x="18363" y="0"/>
                <a:ext cx="1637" cy="100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3130" name="Line 202"/>
              <p:cNvSpPr>
                <a:spLocks noChangeShapeType="1"/>
              </p:cNvSpPr>
              <p:nvPr/>
            </p:nvSpPr>
            <p:spPr bwMode="auto">
              <a:xfrm>
                <a:off x="11649" y="9873"/>
                <a:ext cx="6742" cy="12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3131" name="Arc 203"/>
              <p:cNvSpPr/>
              <p:nvPr/>
            </p:nvSpPr>
            <p:spPr bwMode="auto">
              <a:xfrm flipH="1">
                <a:off x="10012" y="10000"/>
                <a:ext cx="1637" cy="100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3132" name="Arc 204"/>
              <p:cNvSpPr/>
              <p:nvPr/>
            </p:nvSpPr>
            <p:spPr bwMode="auto">
              <a:xfrm>
                <a:off x="8347" y="10000"/>
                <a:ext cx="1637" cy="100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3133" name="Line 205"/>
              <p:cNvSpPr>
                <a:spLocks noChangeShapeType="1"/>
              </p:cNvSpPr>
              <p:nvPr/>
            </p:nvSpPr>
            <p:spPr bwMode="auto">
              <a:xfrm>
                <a:off x="1633" y="9873"/>
                <a:ext cx="6742" cy="12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3134" name="Arc 206"/>
              <p:cNvSpPr/>
              <p:nvPr/>
            </p:nvSpPr>
            <p:spPr bwMode="auto">
              <a:xfrm flipH="1" flipV="1">
                <a:off x="-4" y="0"/>
                <a:ext cx="1637" cy="100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" name="Group 207"/>
            <p:cNvGrpSpPr/>
            <p:nvPr/>
          </p:nvGrpSpPr>
          <p:grpSpPr bwMode="auto">
            <a:xfrm>
              <a:off x="4080" y="2566"/>
              <a:ext cx="977" cy="96"/>
              <a:chOff x="-2" y="0"/>
              <a:chExt cx="20002" cy="20000"/>
            </a:xfrm>
          </p:grpSpPr>
          <p:sp>
            <p:nvSpPr>
              <p:cNvPr id="253136" name="Arc 208"/>
              <p:cNvSpPr/>
              <p:nvPr/>
            </p:nvSpPr>
            <p:spPr bwMode="auto">
              <a:xfrm flipV="1">
                <a:off x="18348" y="0"/>
                <a:ext cx="1652" cy="100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3137" name="Line 209"/>
              <p:cNvSpPr>
                <a:spLocks noChangeShapeType="1"/>
              </p:cNvSpPr>
              <p:nvPr/>
            </p:nvSpPr>
            <p:spPr bwMode="auto">
              <a:xfrm>
                <a:off x="11651" y="9873"/>
                <a:ext cx="6733" cy="12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3138" name="Arc 210"/>
              <p:cNvSpPr/>
              <p:nvPr/>
            </p:nvSpPr>
            <p:spPr bwMode="auto">
              <a:xfrm flipH="1">
                <a:off x="9999" y="10000"/>
                <a:ext cx="1652" cy="100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3139" name="Arc 211"/>
              <p:cNvSpPr/>
              <p:nvPr/>
            </p:nvSpPr>
            <p:spPr bwMode="auto">
              <a:xfrm>
                <a:off x="8347" y="10000"/>
                <a:ext cx="1652" cy="100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3140" name="Line 212"/>
              <p:cNvSpPr>
                <a:spLocks noChangeShapeType="1"/>
              </p:cNvSpPr>
              <p:nvPr/>
            </p:nvSpPr>
            <p:spPr bwMode="auto">
              <a:xfrm>
                <a:off x="1650" y="9873"/>
                <a:ext cx="6733" cy="12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3141" name="Arc 213"/>
              <p:cNvSpPr/>
              <p:nvPr/>
            </p:nvSpPr>
            <p:spPr bwMode="auto">
              <a:xfrm flipH="1" flipV="1">
                <a:off x="-2" y="0"/>
                <a:ext cx="1652" cy="100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3142" name="Line 214"/>
            <p:cNvSpPr>
              <a:spLocks noChangeShapeType="1"/>
            </p:cNvSpPr>
            <p:nvPr/>
          </p:nvSpPr>
          <p:spPr bwMode="auto">
            <a:xfrm>
              <a:off x="1205" y="2064"/>
              <a:ext cx="0" cy="502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143" name="Line 215"/>
            <p:cNvSpPr>
              <a:spLocks noChangeShapeType="1"/>
            </p:cNvSpPr>
            <p:nvPr/>
          </p:nvSpPr>
          <p:spPr bwMode="auto">
            <a:xfrm>
              <a:off x="2193" y="2064"/>
              <a:ext cx="0" cy="502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" name="Group 216"/>
            <p:cNvGrpSpPr/>
            <p:nvPr/>
          </p:nvGrpSpPr>
          <p:grpSpPr bwMode="auto">
            <a:xfrm>
              <a:off x="2283" y="2566"/>
              <a:ext cx="359" cy="96"/>
              <a:chOff x="0" y="0"/>
              <a:chExt cx="20003" cy="20000"/>
            </a:xfrm>
          </p:grpSpPr>
          <p:sp>
            <p:nvSpPr>
              <p:cNvPr id="253145" name="Arc 217"/>
              <p:cNvSpPr/>
              <p:nvPr/>
            </p:nvSpPr>
            <p:spPr bwMode="auto">
              <a:xfrm flipH="1" flipV="1">
                <a:off x="0" y="0"/>
                <a:ext cx="1645" cy="100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3146" name="Line 218"/>
              <p:cNvSpPr>
                <a:spLocks noChangeShapeType="1"/>
              </p:cNvSpPr>
              <p:nvPr/>
            </p:nvSpPr>
            <p:spPr bwMode="auto">
              <a:xfrm flipH="1">
                <a:off x="1579" y="9865"/>
                <a:ext cx="6843" cy="13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3147" name="Arc 219"/>
              <p:cNvSpPr/>
              <p:nvPr/>
            </p:nvSpPr>
            <p:spPr bwMode="auto">
              <a:xfrm>
                <a:off x="8422" y="10000"/>
                <a:ext cx="1645" cy="100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3148" name="Arc 220"/>
              <p:cNvSpPr/>
              <p:nvPr/>
            </p:nvSpPr>
            <p:spPr bwMode="auto">
              <a:xfrm flipH="1">
                <a:off x="10067" y="10000"/>
                <a:ext cx="1645" cy="100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3149" name="Line 221"/>
              <p:cNvSpPr>
                <a:spLocks noChangeShapeType="1"/>
              </p:cNvSpPr>
              <p:nvPr/>
            </p:nvSpPr>
            <p:spPr bwMode="auto">
              <a:xfrm flipH="1">
                <a:off x="11712" y="9865"/>
                <a:ext cx="6646" cy="13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3150" name="Arc 222"/>
              <p:cNvSpPr/>
              <p:nvPr/>
            </p:nvSpPr>
            <p:spPr bwMode="auto">
              <a:xfrm flipV="1">
                <a:off x="18358" y="0"/>
                <a:ext cx="1645" cy="100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" name="Group 223"/>
            <p:cNvGrpSpPr/>
            <p:nvPr/>
          </p:nvGrpSpPr>
          <p:grpSpPr bwMode="auto">
            <a:xfrm>
              <a:off x="1474" y="2566"/>
              <a:ext cx="719" cy="96"/>
              <a:chOff x="0" y="0"/>
              <a:chExt cx="20004" cy="20000"/>
            </a:xfrm>
          </p:grpSpPr>
          <p:sp>
            <p:nvSpPr>
              <p:cNvPr id="253152" name="Arc 224"/>
              <p:cNvSpPr/>
              <p:nvPr/>
            </p:nvSpPr>
            <p:spPr bwMode="auto">
              <a:xfrm flipH="1" flipV="1">
                <a:off x="0" y="0"/>
                <a:ext cx="1637" cy="100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3153" name="Line 225"/>
              <p:cNvSpPr>
                <a:spLocks noChangeShapeType="1"/>
              </p:cNvSpPr>
              <p:nvPr/>
            </p:nvSpPr>
            <p:spPr bwMode="auto">
              <a:xfrm flipH="1">
                <a:off x="1609" y="9873"/>
                <a:ext cx="6742" cy="12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3154" name="Arc 226"/>
              <p:cNvSpPr/>
              <p:nvPr/>
            </p:nvSpPr>
            <p:spPr bwMode="auto">
              <a:xfrm>
                <a:off x="8351" y="10000"/>
                <a:ext cx="1637" cy="100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3155" name="Arc 227"/>
              <p:cNvSpPr/>
              <p:nvPr/>
            </p:nvSpPr>
            <p:spPr bwMode="auto">
              <a:xfrm flipH="1">
                <a:off x="10016" y="10000"/>
                <a:ext cx="1637" cy="100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3156" name="Line 228"/>
              <p:cNvSpPr>
                <a:spLocks noChangeShapeType="1"/>
              </p:cNvSpPr>
              <p:nvPr/>
            </p:nvSpPr>
            <p:spPr bwMode="auto">
              <a:xfrm flipH="1">
                <a:off x="11625" y="9873"/>
                <a:ext cx="6742" cy="12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3157" name="Arc 229"/>
              <p:cNvSpPr/>
              <p:nvPr/>
            </p:nvSpPr>
            <p:spPr bwMode="auto">
              <a:xfrm flipV="1">
                <a:off x="18367" y="0"/>
                <a:ext cx="1637" cy="100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" name="Group 230"/>
            <p:cNvGrpSpPr/>
            <p:nvPr/>
          </p:nvGrpSpPr>
          <p:grpSpPr bwMode="auto">
            <a:xfrm>
              <a:off x="756" y="2566"/>
              <a:ext cx="898" cy="96"/>
              <a:chOff x="0" y="0"/>
              <a:chExt cx="20002" cy="20000"/>
            </a:xfrm>
          </p:grpSpPr>
          <p:sp>
            <p:nvSpPr>
              <p:cNvPr id="253159" name="Arc 231"/>
              <p:cNvSpPr/>
              <p:nvPr/>
            </p:nvSpPr>
            <p:spPr bwMode="auto">
              <a:xfrm flipH="1" flipV="1">
                <a:off x="0" y="0"/>
                <a:ext cx="1652" cy="100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3160" name="Line 232"/>
              <p:cNvSpPr>
                <a:spLocks noChangeShapeType="1"/>
              </p:cNvSpPr>
              <p:nvPr/>
            </p:nvSpPr>
            <p:spPr bwMode="auto">
              <a:xfrm flipH="1">
                <a:off x="1616" y="9873"/>
                <a:ext cx="6733" cy="12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3161" name="Arc 233"/>
              <p:cNvSpPr/>
              <p:nvPr/>
            </p:nvSpPr>
            <p:spPr bwMode="auto">
              <a:xfrm>
                <a:off x="8349" y="10000"/>
                <a:ext cx="1652" cy="100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3162" name="Arc 234"/>
              <p:cNvSpPr/>
              <p:nvPr/>
            </p:nvSpPr>
            <p:spPr bwMode="auto">
              <a:xfrm flipH="1">
                <a:off x="10001" y="10000"/>
                <a:ext cx="1652" cy="100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3163" name="Line 235"/>
              <p:cNvSpPr>
                <a:spLocks noChangeShapeType="1"/>
              </p:cNvSpPr>
              <p:nvPr/>
            </p:nvSpPr>
            <p:spPr bwMode="auto">
              <a:xfrm flipH="1">
                <a:off x="11617" y="9873"/>
                <a:ext cx="6733" cy="12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3164" name="Arc 236"/>
              <p:cNvSpPr/>
              <p:nvPr/>
            </p:nvSpPr>
            <p:spPr bwMode="auto">
              <a:xfrm flipV="1">
                <a:off x="18350" y="0"/>
                <a:ext cx="1652" cy="100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3165" name="Rectangle 237"/>
            <p:cNvSpPr>
              <a:spLocks noChangeArrowheads="1"/>
            </p:cNvSpPr>
            <p:nvPr/>
          </p:nvSpPr>
          <p:spPr bwMode="auto">
            <a:xfrm>
              <a:off x="756" y="2642"/>
              <a:ext cx="4447" cy="309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i="1">
                  <a:solidFill>
                    <a:srgbClr val="000066"/>
                  </a:solidFill>
                </a:rPr>
                <a:t>       k=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3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      k=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2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      k=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1  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k=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0 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  k=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1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     k=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2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       k=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3 </a:t>
              </a:r>
            </a:p>
          </p:txBody>
        </p:sp>
        <p:sp>
          <p:nvSpPr>
            <p:cNvPr id="253166" name="Line 238"/>
            <p:cNvSpPr>
              <a:spLocks noChangeShapeType="1"/>
            </p:cNvSpPr>
            <p:nvPr/>
          </p:nvSpPr>
          <p:spPr bwMode="auto">
            <a:xfrm>
              <a:off x="1654" y="2064"/>
              <a:ext cx="0" cy="502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167" name="Line 239"/>
            <p:cNvSpPr>
              <a:spLocks noChangeShapeType="1"/>
            </p:cNvSpPr>
            <p:nvPr/>
          </p:nvSpPr>
          <p:spPr bwMode="auto">
            <a:xfrm>
              <a:off x="756" y="2064"/>
              <a:ext cx="0" cy="502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168" name="Line 240"/>
            <p:cNvSpPr>
              <a:spLocks noChangeShapeType="1"/>
            </p:cNvSpPr>
            <p:nvPr/>
          </p:nvSpPr>
          <p:spPr bwMode="auto">
            <a:xfrm>
              <a:off x="1834" y="2084"/>
              <a:ext cx="0" cy="502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169" name="Line 241"/>
            <p:cNvSpPr>
              <a:spLocks noChangeShapeType="1"/>
            </p:cNvSpPr>
            <p:nvPr/>
          </p:nvSpPr>
          <p:spPr bwMode="auto">
            <a:xfrm>
              <a:off x="1474" y="2064"/>
              <a:ext cx="0" cy="502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170" name="Line 242"/>
            <p:cNvSpPr>
              <a:spLocks noChangeShapeType="1"/>
            </p:cNvSpPr>
            <p:nvPr/>
          </p:nvSpPr>
          <p:spPr bwMode="auto">
            <a:xfrm>
              <a:off x="2463" y="2064"/>
              <a:ext cx="0" cy="502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171" name="Line 243"/>
            <p:cNvSpPr>
              <a:spLocks noChangeShapeType="1"/>
            </p:cNvSpPr>
            <p:nvPr/>
          </p:nvSpPr>
          <p:spPr bwMode="auto">
            <a:xfrm>
              <a:off x="2642" y="2064"/>
              <a:ext cx="0" cy="502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172" name="Line 244"/>
            <p:cNvSpPr>
              <a:spLocks noChangeShapeType="1"/>
            </p:cNvSpPr>
            <p:nvPr/>
          </p:nvSpPr>
          <p:spPr bwMode="auto">
            <a:xfrm>
              <a:off x="2283" y="2064"/>
              <a:ext cx="0" cy="502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173" name="Line 245"/>
            <p:cNvSpPr>
              <a:spLocks noChangeShapeType="1"/>
            </p:cNvSpPr>
            <p:nvPr/>
          </p:nvSpPr>
          <p:spPr bwMode="auto">
            <a:xfrm>
              <a:off x="3271" y="2064"/>
              <a:ext cx="0" cy="502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174" name="Line 246"/>
            <p:cNvSpPr>
              <a:spLocks noChangeShapeType="1"/>
            </p:cNvSpPr>
            <p:nvPr/>
          </p:nvSpPr>
          <p:spPr bwMode="auto">
            <a:xfrm>
              <a:off x="3092" y="2064"/>
              <a:ext cx="0" cy="502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175" name="Line 247"/>
            <p:cNvSpPr>
              <a:spLocks noChangeShapeType="1"/>
            </p:cNvSpPr>
            <p:nvPr/>
          </p:nvSpPr>
          <p:spPr bwMode="auto">
            <a:xfrm>
              <a:off x="3451" y="2064"/>
              <a:ext cx="0" cy="502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176" name="Line 248"/>
            <p:cNvSpPr>
              <a:spLocks noChangeShapeType="1"/>
            </p:cNvSpPr>
            <p:nvPr/>
          </p:nvSpPr>
          <p:spPr bwMode="auto">
            <a:xfrm>
              <a:off x="3541" y="2064"/>
              <a:ext cx="0" cy="502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177" name="Line 249"/>
            <p:cNvSpPr>
              <a:spLocks noChangeShapeType="1"/>
            </p:cNvSpPr>
            <p:nvPr/>
          </p:nvSpPr>
          <p:spPr bwMode="auto">
            <a:xfrm>
              <a:off x="3900" y="2064"/>
              <a:ext cx="0" cy="502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178" name="Line 250"/>
            <p:cNvSpPr>
              <a:spLocks noChangeShapeType="1"/>
            </p:cNvSpPr>
            <p:nvPr/>
          </p:nvSpPr>
          <p:spPr bwMode="auto">
            <a:xfrm>
              <a:off x="4260" y="2064"/>
              <a:ext cx="0" cy="502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179" name="Line 251"/>
            <p:cNvSpPr>
              <a:spLocks noChangeShapeType="1"/>
            </p:cNvSpPr>
            <p:nvPr/>
          </p:nvSpPr>
          <p:spPr bwMode="auto">
            <a:xfrm>
              <a:off x="4529" y="2064"/>
              <a:ext cx="0" cy="502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180" name="Line 252"/>
            <p:cNvSpPr>
              <a:spLocks noChangeShapeType="1"/>
            </p:cNvSpPr>
            <p:nvPr/>
          </p:nvSpPr>
          <p:spPr bwMode="auto">
            <a:xfrm>
              <a:off x="4080" y="2064"/>
              <a:ext cx="0" cy="502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181" name="Line 253"/>
            <p:cNvSpPr>
              <a:spLocks noChangeShapeType="1"/>
            </p:cNvSpPr>
            <p:nvPr/>
          </p:nvSpPr>
          <p:spPr bwMode="auto">
            <a:xfrm>
              <a:off x="5068" y="2064"/>
              <a:ext cx="0" cy="502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3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3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3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3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253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028" grpId="0" autoUpdateAnimBg="0"/>
      <p:bldP spid="253040" grpId="0" autoUpdateAnimBg="0"/>
      <p:bldP spid="25311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0B40-D4F2-416D-8707-03CF279D0930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13.7 </a:t>
            </a:r>
            <a:r>
              <a:rPr lang="zh-CN" altLang="en-US"/>
              <a:t>光栅衍射</a:t>
            </a:r>
          </a:p>
        </p:txBody>
      </p:sp>
      <p:sp>
        <p:nvSpPr>
          <p:cNvPr id="247811" name="Text Box 3"/>
          <p:cNvSpPr txBox="1">
            <a:spLocks noChangeArrowheads="1"/>
          </p:cNvSpPr>
          <p:nvPr/>
        </p:nvSpPr>
        <p:spPr bwMode="auto">
          <a:xfrm>
            <a:off x="533400" y="1219200"/>
            <a:ext cx="8077200" cy="155448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例</a:t>
            </a:r>
            <a:r>
              <a:rPr kumimoji="1" lang="en-US" altLang="zh-CN" sz="2400" dirty="0"/>
              <a:t>13.16  </a:t>
            </a:r>
            <a:r>
              <a:rPr kumimoji="1" lang="zh-CN" altLang="en-US" sz="2400" dirty="0"/>
              <a:t>波长为</a:t>
            </a:r>
            <a:r>
              <a:rPr kumimoji="1" lang="en-US" altLang="zh-CN" sz="2400" dirty="0"/>
              <a:t>500 nm</a:t>
            </a:r>
            <a:r>
              <a:rPr kumimoji="1" lang="zh-CN" altLang="en-US" sz="2400" dirty="0"/>
              <a:t>和</a:t>
            </a:r>
            <a:r>
              <a:rPr kumimoji="1" lang="en-US" altLang="zh-CN" sz="2400" dirty="0"/>
              <a:t>520 nm</a:t>
            </a:r>
            <a:r>
              <a:rPr kumimoji="1" lang="zh-CN" altLang="en-US" sz="2400" dirty="0"/>
              <a:t>的两种单色光同时垂直入射在</a:t>
            </a:r>
            <a:r>
              <a:rPr kumimoji="1" lang="zh-CN" altLang="en-US" sz="2400" dirty="0">
                <a:solidFill>
                  <a:srgbClr val="0000CC"/>
                </a:solidFill>
              </a:rPr>
              <a:t>光栅常数为</a:t>
            </a:r>
            <a:r>
              <a:rPr kumimoji="1" lang="en-US" altLang="zh-CN" sz="2400" dirty="0">
                <a:solidFill>
                  <a:srgbClr val="0000CC"/>
                </a:solidFill>
              </a:rPr>
              <a:t>0.002 cm</a:t>
            </a:r>
            <a:r>
              <a:rPr kumimoji="1" lang="zh-CN" altLang="en-US" sz="2400" dirty="0"/>
              <a:t>的光栅上，紧靠光栅后用</a:t>
            </a:r>
            <a:r>
              <a:rPr kumimoji="1" lang="zh-CN" altLang="en-US" sz="2400" dirty="0">
                <a:solidFill>
                  <a:srgbClr val="0000CC"/>
                </a:solidFill>
              </a:rPr>
              <a:t>焦距为</a:t>
            </a:r>
            <a:r>
              <a:rPr kumimoji="1" lang="en-US" altLang="zh-CN" sz="2400" dirty="0">
                <a:solidFill>
                  <a:srgbClr val="0000CC"/>
                </a:solidFill>
              </a:rPr>
              <a:t>2 m</a:t>
            </a:r>
            <a:r>
              <a:rPr kumimoji="1" lang="zh-CN" altLang="en-US" sz="2400" dirty="0">
                <a:solidFill>
                  <a:srgbClr val="0000CC"/>
                </a:solidFill>
              </a:rPr>
              <a:t>的透镜</a:t>
            </a:r>
            <a:r>
              <a:rPr kumimoji="1" lang="zh-CN" altLang="en-US" sz="2400" dirty="0"/>
              <a:t>把光线聚焦在屏幕上。求这两束光的第三级谱线（</a:t>
            </a:r>
            <a:r>
              <a:rPr kumimoji="1" lang="zh-CN" altLang="en-US" sz="2400" dirty="0">
                <a:solidFill>
                  <a:srgbClr val="FF3300"/>
                </a:solidFill>
              </a:rPr>
              <a:t>同侧</a:t>
            </a:r>
            <a:r>
              <a:rPr kumimoji="1" lang="zh-CN" altLang="en-US" sz="2400" dirty="0"/>
              <a:t>）之间的距离。</a:t>
            </a:r>
          </a:p>
        </p:txBody>
      </p:sp>
      <p:sp>
        <p:nvSpPr>
          <p:cNvPr id="247812" name="Rectangle 4"/>
          <p:cNvSpPr>
            <a:spLocks noChangeArrowheads="1"/>
          </p:cNvSpPr>
          <p:nvPr/>
        </p:nvSpPr>
        <p:spPr bwMode="auto">
          <a:xfrm>
            <a:off x="533400" y="2819400"/>
            <a:ext cx="898525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解：</a:t>
            </a:r>
          </a:p>
        </p:txBody>
      </p:sp>
      <p:grpSp>
        <p:nvGrpSpPr>
          <p:cNvPr id="2" name="Group 5"/>
          <p:cNvGrpSpPr/>
          <p:nvPr/>
        </p:nvGrpSpPr>
        <p:grpSpPr bwMode="auto">
          <a:xfrm>
            <a:off x="5867400" y="2667000"/>
            <a:ext cx="2514600" cy="1905000"/>
            <a:chOff x="3840" y="1440"/>
            <a:chExt cx="1584" cy="1200"/>
          </a:xfrm>
        </p:grpSpPr>
        <p:sp>
          <p:nvSpPr>
            <p:cNvPr id="247814" name="Line 6"/>
            <p:cNvSpPr>
              <a:spLocks noChangeShapeType="1"/>
            </p:cNvSpPr>
            <p:nvPr/>
          </p:nvSpPr>
          <p:spPr bwMode="auto">
            <a:xfrm>
              <a:off x="5424" y="1440"/>
              <a:ext cx="0" cy="120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815" name="Line 7"/>
            <p:cNvSpPr>
              <a:spLocks noChangeShapeType="1"/>
            </p:cNvSpPr>
            <p:nvPr/>
          </p:nvSpPr>
          <p:spPr bwMode="auto">
            <a:xfrm>
              <a:off x="3840" y="2112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816" name="Line 8"/>
            <p:cNvSpPr>
              <a:spLocks noChangeShapeType="1"/>
            </p:cNvSpPr>
            <p:nvPr/>
          </p:nvSpPr>
          <p:spPr bwMode="auto">
            <a:xfrm>
              <a:off x="3840" y="21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817" name="Line 9"/>
            <p:cNvSpPr>
              <a:spLocks noChangeShapeType="1"/>
            </p:cNvSpPr>
            <p:nvPr/>
          </p:nvSpPr>
          <p:spPr bwMode="auto">
            <a:xfrm>
              <a:off x="3840" y="2256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lg"/>
              <a:tailEnd type="arrow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818" name="Rectangle 10"/>
            <p:cNvSpPr>
              <a:spLocks noChangeArrowheads="1"/>
            </p:cNvSpPr>
            <p:nvPr/>
          </p:nvSpPr>
          <p:spPr bwMode="auto">
            <a:xfrm>
              <a:off x="4512" y="2208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b="1" i="1"/>
                <a:t>f</a:t>
              </a:r>
            </a:p>
          </p:txBody>
        </p:sp>
      </p:grpSp>
      <p:grpSp>
        <p:nvGrpSpPr>
          <p:cNvPr id="3" name="Group 11"/>
          <p:cNvGrpSpPr/>
          <p:nvPr/>
        </p:nvGrpSpPr>
        <p:grpSpPr bwMode="auto">
          <a:xfrm>
            <a:off x="5867400" y="2438400"/>
            <a:ext cx="3048000" cy="1295400"/>
            <a:chOff x="3840" y="1296"/>
            <a:chExt cx="1920" cy="816"/>
          </a:xfrm>
        </p:grpSpPr>
        <p:sp>
          <p:nvSpPr>
            <p:cNvPr id="247820" name="Line 12"/>
            <p:cNvSpPr>
              <a:spLocks noChangeShapeType="1"/>
            </p:cNvSpPr>
            <p:nvPr/>
          </p:nvSpPr>
          <p:spPr bwMode="auto">
            <a:xfrm flipV="1">
              <a:off x="3840" y="1536"/>
              <a:ext cx="1584" cy="57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821" name="Rectangle 13"/>
            <p:cNvSpPr>
              <a:spLocks noChangeArrowheads="1"/>
            </p:cNvSpPr>
            <p:nvPr/>
          </p:nvSpPr>
          <p:spPr bwMode="auto">
            <a:xfrm>
              <a:off x="5456" y="1296"/>
              <a:ext cx="304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/>
                <a:t>x</a:t>
              </a:r>
              <a:r>
                <a:rPr kumimoji="1" lang="en-US" altLang="zh-CN" sz="2800" b="1" baseline="-25000"/>
                <a:t>2</a:t>
              </a:r>
            </a:p>
          </p:txBody>
        </p:sp>
      </p:grpSp>
      <p:grpSp>
        <p:nvGrpSpPr>
          <p:cNvPr id="4" name="Group 14"/>
          <p:cNvGrpSpPr/>
          <p:nvPr/>
        </p:nvGrpSpPr>
        <p:grpSpPr bwMode="auto">
          <a:xfrm>
            <a:off x="5867400" y="2971800"/>
            <a:ext cx="3048000" cy="793750"/>
            <a:chOff x="3651" y="1742"/>
            <a:chExt cx="1920" cy="500"/>
          </a:xfrm>
        </p:grpSpPr>
        <p:grpSp>
          <p:nvGrpSpPr>
            <p:cNvPr id="5" name="Group 15"/>
            <p:cNvGrpSpPr/>
            <p:nvPr/>
          </p:nvGrpSpPr>
          <p:grpSpPr bwMode="auto">
            <a:xfrm>
              <a:off x="3651" y="1742"/>
              <a:ext cx="1920" cy="500"/>
              <a:chOff x="3840" y="1632"/>
              <a:chExt cx="1920" cy="500"/>
            </a:xfrm>
          </p:grpSpPr>
          <p:grpSp>
            <p:nvGrpSpPr>
              <p:cNvPr id="6" name="Group 16"/>
              <p:cNvGrpSpPr/>
              <p:nvPr/>
            </p:nvGrpSpPr>
            <p:grpSpPr bwMode="auto">
              <a:xfrm>
                <a:off x="3840" y="1632"/>
                <a:ext cx="1920" cy="480"/>
                <a:chOff x="3840" y="1632"/>
                <a:chExt cx="1920" cy="480"/>
              </a:xfrm>
            </p:grpSpPr>
            <p:sp>
              <p:nvSpPr>
                <p:cNvPr id="247825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3840" y="1776"/>
                  <a:ext cx="1584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stealth" w="med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7826" name="Rectangle 18"/>
                <p:cNvSpPr>
                  <a:spLocks noChangeArrowheads="1"/>
                </p:cNvSpPr>
                <p:nvPr/>
              </p:nvSpPr>
              <p:spPr bwMode="auto">
                <a:xfrm>
                  <a:off x="5456" y="1632"/>
                  <a:ext cx="304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800" b="1" i="1"/>
                    <a:t>x</a:t>
                  </a:r>
                  <a:r>
                    <a:rPr kumimoji="1" lang="en-US" altLang="zh-CN" sz="2800" b="1" baseline="-25000"/>
                    <a:t>1</a:t>
                  </a:r>
                </a:p>
              </p:txBody>
            </p:sp>
          </p:grpSp>
          <p:graphicFrame>
            <p:nvGraphicFramePr>
              <p:cNvPr id="247827" name="Object 19"/>
              <p:cNvGraphicFramePr>
                <a:graphicFrameLocks noChangeAspect="1"/>
              </p:cNvGraphicFramePr>
              <p:nvPr/>
            </p:nvGraphicFramePr>
            <p:xfrm>
              <a:off x="4512" y="1872"/>
              <a:ext cx="198" cy="2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" imgW="3962400" imgH="5181600" progId="">
                      <p:embed/>
                    </p:oleObj>
                  </mc:Choice>
                  <mc:Fallback>
                    <p:oleObj name="公式" r:id="rId2" imgW="3962400" imgH="5181600" progId="">
                      <p:embed/>
                      <p:pic>
                        <p:nvPicPr>
                          <p:cNvPr id="0" name="Picture 1" descr="image2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2" y="1872"/>
                            <a:ext cx="198" cy="2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47828" name="Arc 20"/>
            <p:cNvSpPr/>
            <p:nvPr/>
          </p:nvSpPr>
          <p:spPr bwMode="auto">
            <a:xfrm>
              <a:off x="3970" y="2136"/>
              <a:ext cx="182" cy="83"/>
            </a:xfrm>
            <a:custGeom>
              <a:avLst/>
              <a:gdLst>
                <a:gd name="G0" fmla="+- 0 0 0"/>
                <a:gd name="G1" fmla="+- 8621 0 0"/>
                <a:gd name="G2" fmla="+- 21600 0 0"/>
                <a:gd name="T0" fmla="*/ 19805 w 21600"/>
                <a:gd name="T1" fmla="*/ 0 h 9965"/>
                <a:gd name="T2" fmla="*/ 21558 w 21600"/>
                <a:gd name="T3" fmla="*/ 9965 h 9965"/>
                <a:gd name="T4" fmla="*/ 0 w 21600"/>
                <a:gd name="T5" fmla="*/ 8621 h 9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9965" fill="none" extrusionOk="0">
                  <a:moveTo>
                    <a:pt x="19805" y="-1"/>
                  </a:moveTo>
                  <a:cubicBezTo>
                    <a:pt x="20988" y="2719"/>
                    <a:pt x="21600" y="5654"/>
                    <a:pt x="21600" y="8621"/>
                  </a:cubicBezTo>
                  <a:cubicBezTo>
                    <a:pt x="21600" y="9069"/>
                    <a:pt x="21586" y="9517"/>
                    <a:pt x="21558" y="9965"/>
                  </a:cubicBezTo>
                </a:path>
                <a:path w="21600" h="9965" stroke="0" extrusionOk="0">
                  <a:moveTo>
                    <a:pt x="19805" y="-1"/>
                  </a:moveTo>
                  <a:cubicBezTo>
                    <a:pt x="20988" y="2719"/>
                    <a:pt x="21600" y="5654"/>
                    <a:pt x="21600" y="8621"/>
                  </a:cubicBezTo>
                  <a:cubicBezTo>
                    <a:pt x="21600" y="9069"/>
                    <a:pt x="21586" y="9517"/>
                    <a:pt x="21558" y="9965"/>
                  </a:cubicBezTo>
                  <a:lnTo>
                    <a:pt x="0" y="862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47829" name="Object 21"/>
          <p:cNvGraphicFramePr>
            <a:graphicFrameLocks noChangeAspect="1"/>
          </p:cNvGraphicFramePr>
          <p:nvPr/>
        </p:nvGraphicFramePr>
        <p:xfrm>
          <a:off x="1676400" y="3022600"/>
          <a:ext cx="15208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8288000" imgH="4876800" progId="">
                  <p:embed/>
                </p:oleObj>
              </mc:Choice>
              <mc:Fallback>
                <p:oleObj name="公式" r:id="rId4" imgW="18288000" imgH="4876800" progId="">
                  <p:embed/>
                  <p:pic>
                    <p:nvPicPr>
                      <p:cNvPr id="0" name="Picture 2" descr="image2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022600"/>
                        <a:ext cx="1520825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30" name="Object 22"/>
          <p:cNvGraphicFramePr>
            <a:graphicFrameLocks noChangeAspect="1"/>
          </p:cNvGraphicFramePr>
          <p:nvPr/>
        </p:nvGraphicFramePr>
        <p:xfrm>
          <a:off x="1168400" y="3644900"/>
          <a:ext cx="15494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8592800" imgH="9753600" progId="">
                  <p:embed/>
                </p:oleObj>
              </mc:Choice>
              <mc:Fallback>
                <p:oleObj name="公式" r:id="rId6" imgW="18592800" imgH="9753600" progId="">
                  <p:embed/>
                  <p:pic>
                    <p:nvPicPr>
                      <p:cNvPr id="0" name="Picture 3" descr="image2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400" y="3644900"/>
                        <a:ext cx="1549400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31" name="Object 23"/>
          <p:cNvGraphicFramePr>
            <a:graphicFrameLocks noChangeAspect="1"/>
          </p:cNvGraphicFramePr>
          <p:nvPr/>
        </p:nvGraphicFramePr>
        <p:xfrm>
          <a:off x="3276600" y="3644900"/>
          <a:ext cx="162401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9507200" imgH="9753600" progId="">
                  <p:embed/>
                </p:oleObj>
              </mc:Choice>
              <mc:Fallback>
                <p:oleObj name="公式" r:id="rId8" imgW="19507200" imgH="9753600" progId="">
                  <p:embed/>
                  <p:pic>
                    <p:nvPicPr>
                      <p:cNvPr id="0" name="Picture 4" descr="image2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644900"/>
                        <a:ext cx="1624013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32" name="Object 24"/>
          <p:cNvGraphicFramePr>
            <a:graphicFrameLocks noChangeAspect="1"/>
          </p:cNvGraphicFramePr>
          <p:nvPr/>
        </p:nvGraphicFramePr>
        <p:xfrm>
          <a:off x="838200" y="4686300"/>
          <a:ext cx="1676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20116800" imgH="5181600" progId="">
                  <p:embed/>
                </p:oleObj>
              </mc:Choice>
              <mc:Fallback>
                <p:oleObj name="公式" r:id="rId10" imgW="20116800" imgH="5181600" progId="">
                  <p:embed/>
                  <p:pic>
                    <p:nvPicPr>
                      <p:cNvPr id="0" name="Picture 5" descr="image2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686300"/>
                        <a:ext cx="1676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33" name="Object 25"/>
          <p:cNvGraphicFramePr>
            <a:graphicFrameLocks noChangeAspect="1"/>
          </p:cNvGraphicFramePr>
          <p:nvPr/>
        </p:nvGraphicFramePr>
        <p:xfrm>
          <a:off x="3124200" y="4686300"/>
          <a:ext cx="17256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20726400" imgH="5181600" progId="">
                  <p:embed/>
                </p:oleObj>
              </mc:Choice>
              <mc:Fallback>
                <p:oleObj name="公式" r:id="rId12" imgW="20726400" imgH="5181600" progId="">
                  <p:embed/>
                  <p:pic>
                    <p:nvPicPr>
                      <p:cNvPr id="0" name="Picture 6" descr="image2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686300"/>
                        <a:ext cx="17256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34" name="Object 26"/>
          <p:cNvGraphicFramePr>
            <a:graphicFrameLocks noChangeAspect="1"/>
          </p:cNvGraphicFramePr>
          <p:nvPr/>
        </p:nvGraphicFramePr>
        <p:xfrm>
          <a:off x="5486400" y="4660900"/>
          <a:ext cx="1651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19812000" imgH="5791200" progId="">
                  <p:embed/>
                </p:oleObj>
              </mc:Choice>
              <mc:Fallback>
                <p:oleObj name="公式" r:id="rId14" imgW="19812000" imgH="5791200" progId="">
                  <p:embed/>
                  <p:pic>
                    <p:nvPicPr>
                      <p:cNvPr id="0" name="Picture 7" descr="image2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660900"/>
                        <a:ext cx="16510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35" name="Object 27"/>
          <p:cNvGraphicFramePr>
            <a:graphicFrameLocks noChangeAspect="1"/>
          </p:cNvGraphicFramePr>
          <p:nvPr/>
        </p:nvGraphicFramePr>
        <p:xfrm>
          <a:off x="990600" y="5397500"/>
          <a:ext cx="490061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58826400" imgH="9753600" progId="">
                  <p:embed/>
                </p:oleObj>
              </mc:Choice>
              <mc:Fallback>
                <p:oleObj name="公式" r:id="rId16" imgW="58826400" imgH="9753600" progId="">
                  <p:embed/>
                  <p:pic>
                    <p:nvPicPr>
                      <p:cNvPr id="0" name="Picture 8" descr="image2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397500"/>
                        <a:ext cx="4900613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36" name="Object 28"/>
          <p:cNvGraphicFramePr>
            <a:graphicFrameLocks noChangeAspect="1"/>
          </p:cNvGraphicFramePr>
          <p:nvPr/>
        </p:nvGraphicFramePr>
        <p:xfrm>
          <a:off x="6019800" y="5638800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15849600" imgH="4876800" progId="">
                  <p:embed/>
                </p:oleObj>
              </mc:Choice>
              <mc:Fallback>
                <p:oleObj name="公式" r:id="rId18" imgW="15849600" imgH="4876800" progId="">
                  <p:embed/>
                  <p:pic>
                    <p:nvPicPr>
                      <p:cNvPr id="0" name="Picture 9" descr="image2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638800"/>
                        <a:ext cx="1320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24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24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24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24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24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7" dur="500"/>
                                        <p:tgtEl>
                                          <p:spTgt spid="24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" dur="500"/>
                                        <p:tgtEl>
                                          <p:spTgt spid="247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7" dur="500"/>
                                        <p:tgtEl>
                                          <p:spTgt spid="247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4E851-D32C-4CC9-9F7A-3C4D33A3F176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13.7 </a:t>
            </a:r>
            <a:r>
              <a:rPr lang="zh-CN" altLang="en-US"/>
              <a:t>光栅衍射</a:t>
            </a:r>
          </a:p>
        </p:txBody>
      </p:sp>
      <p:sp>
        <p:nvSpPr>
          <p:cNvPr id="243715" name="Text Box 3"/>
          <p:cNvSpPr txBox="1">
            <a:spLocks noChangeArrowheads="1"/>
          </p:cNvSpPr>
          <p:nvPr/>
        </p:nvSpPr>
        <p:spPr bwMode="auto">
          <a:xfrm>
            <a:off x="533400" y="1219200"/>
            <a:ext cx="8001000" cy="155829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例</a:t>
            </a:r>
            <a:r>
              <a:rPr kumimoji="1" lang="en-US" altLang="zh-CN" sz="2400" dirty="0"/>
              <a:t>13.17  </a:t>
            </a:r>
            <a:r>
              <a:rPr kumimoji="1" lang="zh-CN" altLang="en-US" sz="2400" dirty="0"/>
              <a:t>用波长为</a:t>
            </a:r>
            <a:r>
              <a:rPr kumimoji="1" lang="zh-CN" altLang="en-US" sz="2400" i="1" dirty="0">
                <a:sym typeface="Symbol" panose="05050102010706020507" pitchFamily="18" charset="2"/>
              </a:rPr>
              <a:t></a:t>
            </a:r>
            <a:r>
              <a:rPr kumimoji="1" lang="zh-CN" altLang="en-US" sz="2400" dirty="0">
                <a:sym typeface="Symbol" panose="05050102010706020507" pitchFamily="18" charset="2"/>
              </a:rPr>
              <a:t> </a:t>
            </a:r>
            <a:r>
              <a:rPr kumimoji="1" lang="en-US" altLang="zh-CN" sz="2400" dirty="0">
                <a:sym typeface="Symbol" panose="05050102010706020507" pitchFamily="18" charset="2"/>
              </a:rPr>
              <a:t>= 600 nm</a:t>
            </a:r>
            <a:r>
              <a:rPr kumimoji="1" lang="zh-CN" altLang="en-US" sz="2400" dirty="0">
                <a:sym typeface="Symbol" panose="05050102010706020507" pitchFamily="18" charset="2"/>
              </a:rPr>
              <a:t>的单色光垂直照射光栅，观察到</a:t>
            </a:r>
            <a:r>
              <a:rPr kumimoji="1" lang="zh-CN" altLang="en-US" sz="2400" dirty="0">
                <a:solidFill>
                  <a:srgbClr val="FF3300"/>
                </a:solidFill>
                <a:sym typeface="Symbol" panose="05050102010706020507" pitchFamily="18" charset="2"/>
              </a:rPr>
              <a:t>相邻</a:t>
            </a:r>
            <a:r>
              <a:rPr kumimoji="1" lang="zh-CN" altLang="en-US" sz="2400" dirty="0">
                <a:sym typeface="Symbol" panose="05050102010706020507" pitchFamily="18" charset="2"/>
              </a:rPr>
              <a:t>两明纹分别出现在</a:t>
            </a:r>
            <a:r>
              <a:rPr kumimoji="1" lang="en-US" altLang="zh-CN" sz="2400" dirty="0">
                <a:sym typeface="Symbol" panose="05050102010706020507" pitchFamily="18" charset="2"/>
              </a:rPr>
              <a:t>sin</a:t>
            </a:r>
            <a:r>
              <a:rPr kumimoji="1" lang="en-US" altLang="zh-CN" sz="2400" i="1" dirty="0">
                <a:sym typeface="Symbol" panose="05050102010706020507" pitchFamily="18" charset="2"/>
              </a:rPr>
              <a:t></a:t>
            </a:r>
            <a:r>
              <a:rPr kumimoji="1" lang="en-US" altLang="zh-CN" sz="2400" dirty="0">
                <a:sym typeface="Symbol" panose="05050102010706020507" pitchFamily="18" charset="2"/>
              </a:rPr>
              <a:t> = 0.20 </a:t>
            </a:r>
            <a:r>
              <a:rPr kumimoji="1" lang="zh-CN" altLang="en-US" sz="2400" dirty="0">
                <a:sym typeface="Symbol" panose="05050102010706020507" pitchFamily="18" charset="2"/>
              </a:rPr>
              <a:t>和</a:t>
            </a:r>
            <a:r>
              <a:rPr kumimoji="1" lang="en-US" altLang="zh-CN" sz="2400" dirty="0">
                <a:sym typeface="Symbol" panose="05050102010706020507" pitchFamily="18" charset="2"/>
              </a:rPr>
              <a:t>sin</a:t>
            </a:r>
            <a:r>
              <a:rPr kumimoji="1" lang="en-US" altLang="zh-CN" sz="2400" i="1" dirty="0">
                <a:sym typeface="Symbol" panose="05050102010706020507" pitchFamily="18" charset="2"/>
              </a:rPr>
              <a:t></a:t>
            </a:r>
            <a:r>
              <a:rPr kumimoji="1" lang="en-US" altLang="zh-CN" sz="2400" dirty="0">
                <a:sym typeface="Symbol" panose="05050102010706020507" pitchFamily="18" charset="2"/>
              </a:rPr>
              <a:t> = 0.30 </a:t>
            </a:r>
            <a:r>
              <a:rPr kumimoji="1" lang="zh-CN" altLang="en-US" sz="2400" dirty="0">
                <a:sym typeface="Symbol" panose="05050102010706020507" pitchFamily="18" charset="2"/>
              </a:rPr>
              <a:t>处，第四级</a:t>
            </a:r>
            <a:r>
              <a:rPr kumimoji="1" lang="zh-CN" altLang="en-US" sz="2400" dirty="0">
                <a:solidFill>
                  <a:srgbClr val="0000CC"/>
                </a:solidFill>
                <a:sym typeface="Symbol" panose="05050102010706020507" pitchFamily="18" charset="2"/>
              </a:rPr>
              <a:t>缺级</a:t>
            </a:r>
            <a:r>
              <a:rPr kumimoji="1" lang="zh-CN" altLang="en-US" sz="2400" dirty="0">
                <a:sym typeface="Symbol" panose="05050102010706020507" pitchFamily="18" charset="2"/>
              </a:rPr>
              <a:t>。计算</a:t>
            </a:r>
            <a:r>
              <a:rPr kumimoji="1" lang="en-US" altLang="zh-CN" sz="2400" dirty="0">
                <a:sym typeface="Symbol" panose="05050102010706020507" pitchFamily="18" charset="2"/>
              </a:rPr>
              <a:t>:</a:t>
            </a:r>
            <a:r>
              <a:rPr kumimoji="1" lang="zh-CN" altLang="en-US" sz="2400" dirty="0">
                <a:sym typeface="Symbol" panose="05050102010706020507" pitchFamily="18" charset="2"/>
              </a:rPr>
              <a:t>（</a:t>
            </a:r>
            <a:r>
              <a:rPr kumimoji="1" lang="en-US" altLang="zh-CN" sz="2400" dirty="0">
                <a:sym typeface="Symbol" panose="05050102010706020507" pitchFamily="18" charset="2"/>
              </a:rPr>
              <a:t>1</a:t>
            </a:r>
            <a:r>
              <a:rPr kumimoji="1" lang="zh-CN" altLang="en-US" sz="2400" dirty="0">
                <a:sym typeface="Symbol" panose="05050102010706020507" pitchFamily="18" charset="2"/>
              </a:rPr>
              <a:t>）光栅常数；（</a:t>
            </a:r>
            <a:r>
              <a:rPr kumimoji="1" lang="en-US" altLang="zh-CN" sz="2400" dirty="0">
                <a:sym typeface="Symbol" panose="05050102010706020507" pitchFamily="18" charset="2"/>
              </a:rPr>
              <a:t>2</a:t>
            </a:r>
            <a:r>
              <a:rPr kumimoji="1" lang="zh-CN" altLang="en-US" sz="2400" dirty="0">
                <a:sym typeface="Symbol" panose="05050102010706020507" pitchFamily="18" charset="2"/>
              </a:rPr>
              <a:t>）狭缝的最小宽度；（</a:t>
            </a:r>
            <a:r>
              <a:rPr kumimoji="1" lang="en-US" altLang="zh-CN" sz="2400" dirty="0">
                <a:sym typeface="Symbol" panose="05050102010706020507" pitchFamily="18" charset="2"/>
              </a:rPr>
              <a:t>3</a:t>
            </a:r>
            <a:r>
              <a:rPr kumimoji="1" lang="zh-CN" altLang="en-US" sz="2400" dirty="0">
                <a:sym typeface="Symbol" panose="05050102010706020507" pitchFamily="18" charset="2"/>
              </a:rPr>
              <a:t>）</a:t>
            </a:r>
            <a:r>
              <a:rPr kumimoji="1" lang="zh-CN" altLang="en-US" sz="2400" dirty="0">
                <a:solidFill>
                  <a:srgbClr val="0000CC"/>
                </a:solidFill>
                <a:sym typeface="Symbol" panose="05050102010706020507" pitchFamily="18" charset="2"/>
              </a:rPr>
              <a:t>列出全部条纹的级数</a:t>
            </a:r>
            <a:r>
              <a:rPr kumimoji="1" lang="zh-CN" altLang="en-US" sz="2400" dirty="0"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685800" y="2743200"/>
            <a:ext cx="898525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解：</a:t>
            </a:r>
          </a:p>
        </p:txBody>
      </p:sp>
      <p:graphicFrame>
        <p:nvGraphicFramePr>
          <p:cNvPr id="243717" name="Object 5"/>
          <p:cNvGraphicFramePr>
            <a:graphicFrameLocks noChangeAspect="1"/>
          </p:cNvGraphicFramePr>
          <p:nvPr/>
        </p:nvGraphicFramePr>
        <p:xfrm>
          <a:off x="1828800" y="2895600"/>
          <a:ext cx="26384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1699200" imgH="5486400" progId="">
                  <p:embed/>
                </p:oleObj>
              </mc:Choice>
              <mc:Fallback>
                <p:oleObj name="公式" r:id="rId2" imgW="31699200" imgH="5486400" progId="">
                  <p:embed/>
                  <p:pic>
                    <p:nvPicPr>
                      <p:cNvPr id="0" name="Picture 1" descr="image2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895600"/>
                        <a:ext cx="26384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718" name="Object 6"/>
          <p:cNvGraphicFramePr>
            <a:graphicFrameLocks noChangeAspect="1"/>
          </p:cNvGraphicFramePr>
          <p:nvPr/>
        </p:nvGraphicFramePr>
        <p:xfrm>
          <a:off x="1803400" y="3352800"/>
          <a:ext cx="34766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41757600" imgH="5486400" progId="">
                  <p:embed/>
                </p:oleObj>
              </mc:Choice>
              <mc:Fallback>
                <p:oleObj name="公式" r:id="rId4" imgW="41757600" imgH="5486400" progId="">
                  <p:embed/>
                  <p:pic>
                    <p:nvPicPr>
                      <p:cNvPr id="0" name="Picture 2" descr="image2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00" y="3352800"/>
                        <a:ext cx="34766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719" name="Object 7"/>
          <p:cNvGraphicFramePr>
            <a:graphicFrameLocks noChangeAspect="1"/>
          </p:cNvGraphicFramePr>
          <p:nvPr/>
        </p:nvGraphicFramePr>
        <p:xfrm>
          <a:off x="5943600" y="3124200"/>
          <a:ext cx="106521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2801600" imgH="4267200" progId="">
                  <p:embed/>
                </p:oleObj>
              </mc:Choice>
              <mc:Fallback>
                <p:oleObj name="公式" r:id="rId6" imgW="12801600" imgH="4267200" progId="">
                  <p:embed/>
                  <p:pic>
                    <p:nvPicPr>
                      <p:cNvPr id="0" name="Picture 3" descr="image2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124200"/>
                        <a:ext cx="1065213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720" name="Object 8"/>
          <p:cNvGraphicFramePr>
            <a:graphicFrameLocks noChangeAspect="1"/>
          </p:cNvGraphicFramePr>
          <p:nvPr/>
        </p:nvGraphicFramePr>
        <p:xfrm>
          <a:off x="990600" y="4076700"/>
          <a:ext cx="2413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8956000" imgH="9448800" progId="">
                  <p:embed/>
                </p:oleObj>
              </mc:Choice>
              <mc:Fallback>
                <p:oleObj name="公式" r:id="rId8" imgW="28956000" imgH="9448800" progId="">
                  <p:embed/>
                  <p:pic>
                    <p:nvPicPr>
                      <p:cNvPr id="0" name="Picture 4" descr="image2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076700"/>
                        <a:ext cx="24130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721" name="Object 9"/>
          <p:cNvGraphicFramePr>
            <a:graphicFrameLocks noChangeAspect="1"/>
          </p:cNvGraphicFramePr>
          <p:nvPr/>
        </p:nvGraphicFramePr>
        <p:xfrm>
          <a:off x="3429000" y="4051300"/>
          <a:ext cx="37322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44805600" imgH="10058400" progId="">
                  <p:embed/>
                </p:oleObj>
              </mc:Choice>
              <mc:Fallback>
                <p:oleObj name="公式" r:id="rId10" imgW="44805600" imgH="10058400" progId="">
                  <p:embed/>
                  <p:pic>
                    <p:nvPicPr>
                      <p:cNvPr id="0" name="Picture 5" descr="image2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051300"/>
                        <a:ext cx="373221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722" name="Object 10"/>
          <p:cNvGraphicFramePr>
            <a:graphicFrameLocks noChangeAspect="1"/>
          </p:cNvGraphicFramePr>
          <p:nvPr/>
        </p:nvGraphicFramePr>
        <p:xfrm>
          <a:off x="5321300" y="5334000"/>
          <a:ext cx="269875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32308800" imgH="9448800" progId="">
                  <p:embed/>
                </p:oleObj>
              </mc:Choice>
              <mc:Fallback>
                <p:oleObj name="公式" r:id="rId12" imgW="32308800" imgH="9448800" progId="">
                  <p:embed/>
                  <p:pic>
                    <p:nvPicPr>
                      <p:cNvPr id="0" name="Picture 6" descr="image2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1300" y="5334000"/>
                        <a:ext cx="269875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723" name="Object 11"/>
          <p:cNvGraphicFramePr>
            <a:graphicFrameLocks noChangeAspect="1"/>
          </p:cNvGraphicFramePr>
          <p:nvPr/>
        </p:nvGraphicFramePr>
        <p:xfrm>
          <a:off x="990600" y="5334000"/>
          <a:ext cx="890588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10668000" imgH="9448800" progId="">
                  <p:embed/>
                </p:oleObj>
              </mc:Choice>
              <mc:Fallback>
                <p:oleObj name="公式" r:id="rId14" imgW="10668000" imgH="9448800" progId="">
                  <p:embed/>
                  <p:pic>
                    <p:nvPicPr>
                      <p:cNvPr id="0" name="Picture 7" descr="image2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334000"/>
                        <a:ext cx="890588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724" name="Object 12"/>
          <p:cNvGraphicFramePr>
            <a:graphicFrameLocks noChangeAspect="1"/>
          </p:cNvGraphicFramePr>
          <p:nvPr/>
        </p:nvGraphicFramePr>
        <p:xfrm>
          <a:off x="2667000" y="5334000"/>
          <a:ext cx="104457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12496800" imgH="9448800" progId="">
                  <p:embed/>
                </p:oleObj>
              </mc:Choice>
              <mc:Fallback>
                <p:oleObj name="公式" r:id="rId16" imgW="12496800" imgH="9448800" progId="">
                  <p:embed/>
                  <p:pic>
                    <p:nvPicPr>
                      <p:cNvPr id="0" name="Picture 8" descr="image2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334000"/>
                        <a:ext cx="1044575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43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243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243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243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243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243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243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243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7AF28-1C31-4978-A0A7-8CB62DF82322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13.7 </a:t>
            </a:r>
            <a:r>
              <a:rPr lang="zh-CN" altLang="en-US"/>
              <a:t>光栅衍射</a:t>
            </a:r>
          </a:p>
        </p:txBody>
      </p:sp>
      <p:graphicFrame>
        <p:nvGraphicFramePr>
          <p:cNvPr id="248835" name="Object 3"/>
          <p:cNvGraphicFramePr>
            <a:graphicFrameLocks noChangeAspect="1"/>
          </p:cNvGraphicFramePr>
          <p:nvPr/>
        </p:nvGraphicFramePr>
        <p:xfrm>
          <a:off x="1282700" y="2476500"/>
          <a:ext cx="17748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1336000" imgH="9448800" progId="">
                  <p:embed/>
                </p:oleObj>
              </mc:Choice>
              <mc:Fallback>
                <p:oleObj name="公式" r:id="rId2" imgW="21336000" imgH="9448800" progId="">
                  <p:embed/>
                  <p:pic>
                    <p:nvPicPr>
                      <p:cNvPr id="0" name="Picture 1" descr="image2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700" y="2476500"/>
                        <a:ext cx="1774825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36" name="Object 4"/>
          <p:cNvGraphicFramePr>
            <a:graphicFrameLocks noChangeAspect="1"/>
          </p:cNvGraphicFramePr>
          <p:nvPr/>
        </p:nvGraphicFramePr>
        <p:xfrm>
          <a:off x="3124200" y="2451100"/>
          <a:ext cx="24876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9870400" imgH="10058400" progId="">
                  <p:embed/>
                </p:oleObj>
              </mc:Choice>
              <mc:Fallback>
                <p:oleObj name="公式" r:id="rId4" imgW="29870400" imgH="10058400" progId="">
                  <p:embed/>
                  <p:pic>
                    <p:nvPicPr>
                      <p:cNvPr id="0" name="Picture 2" descr="image2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451100"/>
                        <a:ext cx="248761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37" name="Object 5"/>
          <p:cNvGraphicFramePr>
            <a:graphicFrameLocks noChangeAspect="1"/>
          </p:cNvGraphicFramePr>
          <p:nvPr/>
        </p:nvGraphicFramePr>
        <p:xfrm>
          <a:off x="1219200" y="5486400"/>
          <a:ext cx="42402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50901600" imgH="4876800" progId="">
                  <p:embed/>
                </p:oleObj>
              </mc:Choice>
              <mc:Fallback>
                <p:oleObj name="公式" r:id="rId6" imgW="50901600" imgH="4876800" progId="">
                  <p:embed/>
                  <p:pic>
                    <p:nvPicPr>
                      <p:cNvPr id="0" name="Picture 3" descr="image2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486400"/>
                        <a:ext cx="424021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38" name="Object 6"/>
          <p:cNvGraphicFramePr>
            <a:graphicFrameLocks noChangeAspect="1"/>
          </p:cNvGraphicFramePr>
          <p:nvPr/>
        </p:nvGraphicFramePr>
        <p:xfrm>
          <a:off x="990600" y="1649412"/>
          <a:ext cx="990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1887200" imgH="4876800" progId="">
                  <p:embed/>
                </p:oleObj>
              </mc:Choice>
              <mc:Fallback>
                <p:oleObj name="公式" r:id="rId8" imgW="11887200" imgH="4876800" progId="">
                  <p:embed/>
                  <p:pic>
                    <p:nvPicPr>
                      <p:cNvPr id="0" name="Picture 4" descr="image2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649412"/>
                        <a:ext cx="990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39" name="Object 7"/>
          <p:cNvGraphicFramePr>
            <a:graphicFrameLocks noChangeAspect="1"/>
          </p:cNvGraphicFramePr>
          <p:nvPr/>
        </p:nvGraphicFramePr>
        <p:xfrm>
          <a:off x="3505200" y="3683000"/>
          <a:ext cx="2006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24079200" imgH="5181600" progId="">
                  <p:embed/>
                </p:oleObj>
              </mc:Choice>
              <mc:Fallback>
                <p:oleObj name="公式" r:id="rId10" imgW="24079200" imgH="5181600" progId="">
                  <p:embed/>
                  <p:pic>
                    <p:nvPicPr>
                      <p:cNvPr id="0" name="Picture 5" descr="image2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683000"/>
                        <a:ext cx="2006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40" name="Object 8"/>
          <p:cNvGraphicFramePr>
            <a:graphicFrameLocks noChangeAspect="1"/>
          </p:cNvGraphicFramePr>
          <p:nvPr/>
        </p:nvGraphicFramePr>
        <p:xfrm>
          <a:off x="1143000" y="3505200"/>
          <a:ext cx="134937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6154400" imgH="9448800" progId="">
                  <p:embed/>
                </p:oleObj>
              </mc:Choice>
              <mc:Fallback>
                <p:oleObj name="公式" r:id="rId12" imgW="16154400" imgH="9448800" progId="">
                  <p:embed/>
                  <p:pic>
                    <p:nvPicPr>
                      <p:cNvPr id="0" name="Picture 6" descr="image2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505200"/>
                        <a:ext cx="1349375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841" name="Text Box 9"/>
          <p:cNvSpPr txBox="1">
            <a:spLocks noChangeArrowheads="1"/>
          </p:cNvSpPr>
          <p:nvPr/>
        </p:nvSpPr>
        <p:spPr bwMode="auto">
          <a:xfrm>
            <a:off x="2041525" y="1669256"/>
            <a:ext cx="155575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</a:rPr>
              <a:t>（极限情况）</a:t>
            </a:r>
          </a:p>
        </p:txBody>
      </p:sp>
      <p:sp>
        <p:nvSpPr>
          <p:cNvPr id="248843" name="Text Box 11"/>
          <p:cNvSpPr txBox="1">
            <a:spLocks noChangeArrowheads="1"/>
          </p:cNvSpPr>
          <p:nvPr/>
        </p:nvSpPr>
        <p:spPr bwMode="auto">
          <a:xfrm>
            <a:off x="762000" y="4724400"/>
            <a:ext cx="38417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Arial" panose="020B0604020202020204" pitchFamily="34" charset="0"/>
              </a:rPr>
              <a:t>能看到的全部条纹级数为：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8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48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248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248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248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48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248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4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190D6-482E-4A23-965B-78708BF5AA3F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13.7 </a:t>
            </a:r>
            <a:r>
              <a:rPr lang="zh-CN" altLang="en-US"/>
              <a:t>光栅衍射</a:t>
            </a:r>
          </a:p>
        </p:txBody>
      </p:sp>
      <p:graphicFrame>
        <p:nvGraphicFramePr>
          <p:cNvPr id="254979" name="Object 3"/>
          <p:cNvGraphicFramePr>
            <a:graphicFrameLocks noChangeAspect="1"/>
          </p:cNvGraphicFramePr>
          <p:nvPr/>
        </p:nvGraphicFramePr>
        <p:xfrm>
          <a:off x="532130" y="1373663"/>
          <a:ext cx="8136890" cy="2419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4046864" imgH="1204124" progId="Word.Document.8">
                  <p:embed/>
                </p:oleObj>
              </mc:Choice>
              <mc:Fallback>
                <p:oleObj name="文档" r:id="rId2" imgW="4046864" imgH="1204124" progId="Word.Document.8">
                  <p:embed/>
                  <p:pic>
                    <p:nvPicPr>
                      <p:cNvPr id="0" name="Picture 1" descr="image2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130" y="1373663"/>
                        <a:ext cx="8136890" cy="2419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32273-0CAB-4BD5-BCDC-56B4326C21A3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13.7 </a:t>
            </a:r>
            <a:r>
              <a:rPr lang="zh-CN" altLang="en-US"/>
              <a:t>光栅衍射</a:t>
            </a:r>
          </a:p>
        </p:txBody>
      </p:sp>
      <p:graphicFrame>
        <p:nvGraphicFramePr>
          <p:cNvPr id="249859" name="Object 3"/>
          <p:cNvGraphicFramePr>
            <a:graphicFrameLocks noChangeAspect="1"/>
          </p:cNvGraphicFramePr>
          <p:nvPr/>
        </p:nvGraphicFramePr>
        <p:xfrm>
          <a:off x="693738" y="1298575"/>
          <a:ext cx="7402512" cy="486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738434" imgH="2455833" progId="Word.Document.8">
                  <p:embed/>
                </p:oleObj>
              </mc:Choice>
              <mc:Fallback>
                <p:oleObj name="Document" r:id="rId2" imgW="3738434" imgH="2455833" progId="Word.Document.8">
                  <p:embed/>
                  <p:pic>
                    <p:nvPicPr>
                      <p:cNvPr id="0" name="Picture 1" descr="image2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8" y="1298575"/>
                        <a:ext cx="7402512" cy="4865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ADC0-DB1F-486B-B232-FBADF6B09B31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13.7 </a:t>
            </a:r>
            <a:r>
              <a:rPr lang="zh-CN" altLang="en-US"/>
              <a:t>光栅衍射</a:t>
            </a:r>
          </a:p>
        </p:txBody>
      </p:sp>
      <p:sp>
        <p:nvSpPr>
          <p:cNvPr id="257027" name="Rectangle 3"/>
          <p:cNvSpPr>
            <a:spLocks noChangeArrowheads="1"/>
          </p:cNvSpPr>
          <p:nvPr/>
        </p:nvSpPr>
        <p:spPr bwMode="auto">
          <a:xfrm>
            <a:off x="457200" y="1143000"/>
            <a:ext cx="17526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400" dirty="0"/>
              <a:t>X </a:t>
            </a:r>
            <a:r>
              <a:rPr lang="zh-CN" altLang="en-US" sz="2400" dirty="0"/>
              <a:t>射线衍射</a:t>
            </a:r>
          </a:p>
        </p:txBody>
      </p:sp>
      <p:grpSp>
        <p:nvGrpSpPr>
          <p:cNvPr id="2" name="Group 4"/>
          <p:cNvGrpSpPr/>
          <p:nvPr/>
        </p:nvGrpSpPr>
        <p:grpSpPr bwMode="auto">
          <a:xfrm>
            <a:off x="5715000" y="1447800"/>
            <a:ext cx="2951163" cy="4464050"/>
            <a:chOff x="3334" y="663"/>
            <a:chExt cx="1859" cy="2812"/>
          </a:xfrm>
        </p:grpSpPr>
        <p:sp>
          <p:nvSpPr>
            <p:cNvPr id="257029" name="Rectangle 5"/>
            <p:cNvSpPr>
              <a:spLocks noChangeArrowheads="1"/>
            </p:cNvSpPr>
            <p:nvPr/>
          </p:nvSpPr>
          <p:spPr bwMode="auto">
            <a:xfrm>
              <a:off x="3334" y="663"/>
              <a:ext cx="1859" cy="281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030" name="Oval 6"/>
            <p:cNvSpPr>
              <a:spLocks noChangeAspect="1" noChangeArrowheads="1"/>
            </p:cNvSpPr>
            <p:nvPr/>
          </p:nvSpPr>
          <p:spPr bwMode="auto">
            <a:xfrm>
              <a:off x="3720" y="1703"/>
              <a:ext cx="820" cy="769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rgbClr val="FFCC99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031" name="Rectangle 7"/>
            <p:cNvSpPr>
              <a:spLocks noChangeAspect="1" noChangeArrowheads="1"/>
            </p:cNvSpPr>
            <p:nvPr/>
          </p:nvSpPr>
          <p:spPr bwMode="auto">
            <a:xfrm>
              <a:off x="3925" y="1397"/>
              <a:ext cx="410" cy="1408"/>
            </a:xfrm>
            <a:prstGeom prst="rect">
              <a:avLst/>
            </a:prstGeom>
            <a:gradFill rotWithShape="1">
              <a:gsLst>
                <a:gs pos="0">
                  <a:srgbClr val="FFCC99"/>
                </a:gs>
                <a:gs pos="50000">
                  <a:srgbClr val="FFFFFF"/>
                </a:gs>
                <a:gs pos="100000">
                  <a:srgbClr val="FFCC99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032" name="Line 8"/>
            <p:cNvSpPr>
              <a:spLocks noChangeAspect="1" noChangeShapeType="1"/>
            </p:cNvSpPr>
            <p:nvPr/>
          </p:nvSpPr>
          <p:spPr bwMode="auto">
            <a:xfrm>
              <a:off x="3925" y="1427"/>
              <a:ext cx="0" cy="333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033" name="Line 9"/>
            <p:cNvSpPr>
              <a:spLocks noChangeAspect="1" noChangeShapeType="1"/>
            </p:cNvSpPr>
            <p:nvPr/>
          </p:nvSpPr>
          <p:spPr bwMode="auto">
            <a:xfrm>
              <a:off x="4335" y="1417"/>
              <a:ext cx="0" cy="333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034" name="Line 10"/>
            <p:cNvSpPr>
              <a:spLocks noChangeAspect="1" noChangeShapeType="1"/>
            </p:cNvSpPr>
            <p:nvPr/>
          </p:nvSpPr>
          <p:spPr bwMode="auto">
            <a:xfrm>
              <a:off x="3925" y="2422"/>
              <a:ext cx="0" cy="333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035" name="Line 11"/>
            <p:cNvSpPr>
              <a:spLocks noChangeAspect="1" noChangeShapeType="1"/>
            </p:cNvSpPr>
            <p:nvPr/>
          </p:nvSpPr>
          <p:spPr bwMode="auto">
            <a:xfrm>
              <a:off x="4335" y="2433"/>
              <a:ext cx="0" cy="333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036" name="Line 12"/>
            <p:cNvSpPr>
              <a:spLocks noChangeAspect="1" noChangeShapeType="1"/>
            </p:cNvSpPr>
            <p:nvPr/>
          </p:nvSpPr>
          <p:spPr bwMode="auto">
            <a:xfrm rot="23404199">
              <a:off x="3966" y="2443"/>
              <a:ext cx="328" cy="1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037" name="Line 13"/>
            <p:cNvSpPr>
              <a:spLocks noChangeAspect="1" noChangeShapeType="1"/>
            </p:cNvSpPr>
            <p:nvPr/>
          </p:nvSpPr>
          <p:spPr bwMode="auto">
            <a:xfrm>
              <a:off x="4075" y="1768"/>
              <a:ext cx="14" cy="6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038" name="Line 14"/>
            <p:cNvSpPr>
              <a:spLocks noChangeAspect="1" noChangeShapeType="1"/>
            </p:cNvSpPr>
            <p:nvPr/>
          </p:nvSpPr>
          <p:spPr bwMode="auto">
            <a:xfrm flipH="1">
              <a:off x="4171" y="1755"/>
              <a:ext cx="0" cy="6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039" name="Line 15"/>
            <p:cNvSpPr>
              <a:spLocks noChangeAspect="1" noChangeShapeType="1"/>
            </p:cNvSpPr>
            <p:nvPr/>
          </p:nvSpPr>
          <p:spPr bwMode="auto">
            <a:xfrm>
              <a:off x="4082" y="1966"/>
              <a:ext cx="0" cy="1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040" name="Line 16"/>
            <p:cNvSpPr>
              <a:spLocks noChangeAspect="1" noChangeShapeType="1"/>
            </p:cNvSpPr>
            <p:nvPr/>
          </p:nvSpPr>
          <p:spPr bwMode="auto">
            <a:xfrm>
              <a:off x="4171" y="1952"/>
              <a:ext cx="0" cy="14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041" name="Line 17"/>
            <p:cNvSpPr>
              <a:spLocks noChangeAspect="1" noChangeShapeType="1"/>
            </p:cNvSpPr>
            <p:nvPr/>
          </p:nvSpPr>
          <p:spPr bwMode="auto">
            <a:xfrm flipV="1">
              <a:off x="4089" y="1119"/>
              <a:ext cx="819" cy="127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042" name="Line 18"/>
            <p:cNvSpPr>
              <a:spLocks noChangeAspect="1" noChangeShapeType="1"/>
            </p:cNvSpPr>
            <p:nvPr/>
          </p:nvSpPr>
          <p:spPr bwMode="auto">
            <a:xfrm flipV="1">
              <a:off x="4622" y="1384"/>
              <a:ext cx="122" cy="180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043" name="Line 19"/>
            <p:cNvSpPr>
              <a:spLocks noChangeAspect="1" noChangeShapeType="1"/>
            </p:cNvSpPr>
            <p:nvPr/>
          </p:nvSpPr>
          <p:spPr bwMode="auto">
            <a:xfrm flipV="1">
              <a:off x="4184" y="1632"/>
              <a:ext cx="820" cy="819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044" name="Line 20"/>
            <p:cNvSpPr>
              <a:spLocks noChangeAspect="1" noChangeShapeType="1"/>
            </p:cNvSpPr>
            <p:nvPr/>
          </p:nvSpPr>
          <p:spPr bwMode="auto">
            <a:xfrm flipV="1">
              <a:off x="4785" y="1695"/>
              <a:ext cx="151" cy="153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57045" name="Object 21"/>
            <p:cNvGraphicFramePr>
              <a:graphicFrameLocks noChangeAspect="1"/>
            </p:cNvGraphicFramePr>
            <p:nvPr/>
          </p:nvGraphicFramePr>
          <p:xfrm>
            <a:off x="4212" y="1671"/>
            <a:ext cx="210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3962400" imgH="3962400" progId="">
                    <p:embed/>
                  </p:oleObj>
                </mc:Choice>
                <mc:Fallback>
                  <p:oleObj name="公式" r:id="rId2" imgW="3962400" imgH="3962400" progId="">
                    <p:embed/>
                    <p:pic>
                      <p:nvPicPr>
                        <p:cNvPr id="0" name="Picture 1" descr="image2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2" y="1671"/>
                          <a:ext cx="210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7046" name="Object 22"/>
            <p:cNvGraphicFramePr>
              <a:graphicFrameLocks noChangeAspect="1"/>
            </p:cNvGraphicFramePr>
            <p:nvPr/>
          </p:nvGraphicFramePr>
          <p:xfrm>
            <a:off x="4164" y="2511"/>
            <a:ext cx="193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3962400" imgH="3962400" progId="">
                    <p:embed/>
                  </p:oleObj>
                </mc:Choice>
                <mc:Fallback>
                  <p:oleObj name="公式" r:id="rId4" imgW="3962400" imgH="3962400" progId="">
                    <p:embed/>
                    <p:pic>
                      <p:nvPicPr>
                        <p:cNvPr id="0" name="Picture 2" descr="image2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4" y="2511"/>
                          <a:ext cx="193" cy="1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7047" name="Arc 23"/>
            <p:cNvSpPr>
              <a:spLocks noChangeAspect="1"/>
            </p:cNvSpPr>
            <p:nvPr/>
          </p:nvSpPr>
          <p:spPr bwMode="auto">
            <a:xfrm>
              <a:off x="3926" y="1210"/>
              <a:ext cx="408" cy="22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6 w 43200"/>
                <a:gd name="T1" fmla="*/ 22420 h 23286"/>
                <a:gd name="T2" fmla="*/ 43134 w 43200"/>
                <a:gd name="T3" fmla="*/ 23286 h 23286"/>
                <a:gd name="T4" fmla="*/ 21600 w 43200"/>
                <a:gd name="T5" fmla="*/ 21600 h 23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3286" fill="none" extrusionOk="0">
                  <a:moveTo>
                    <a:pt x="15" y="22420"/>
                  </a:moveTo>
                  <a:cubicBezTo>
                    <a:pt x="5" y="22146"/>
                    <a:pt x="0" y="2187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162"/>
                    <a:pt x="43178" y="22725"/>
                    <a:pt x="43134" y="23286"/>
                  </a:cubicBezTo>
                </a:path>
                <a:path w="43200" h="23286" stroke="0" extrusionOk="0">
                  <a:moveTo>
                    <a:pt x="15" y="22420"/>
                  </a:moveTo>
                  <a:cubicBezTo>
                    <a:pt x="5" y="22146"/>
                    <a:pt x="0" y="2187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162"/>
                    <a:pt x="43178" y="22725"/>
                    <a:pt x="43134" y="23286"/>
                  </a:cubicBezTo>
                  <a:lnTo>
                    <a:pt x="21600" y="21600"/>
                  </a:lnTo>
                  <a:close/>
                </a:path>
              </a:pathLst>
            </a:custGeom>
            <a:gradFill rotWithShape="1">
              <a:gsLst>
                <a:gs pos="0">
                  <a:srgbClr val="FFCC99"/>
                </a:gs>
                <a:gs pos="50000">
                  <a:srgbClr val="FFFFFF"/>
                </a:gs>
                <a:gs pos="100000">
                  <a:srgbClr val="FFCC99"/>
                </a:gs>
              </a:gsLst>
              <a:lin ang="0" scaled="1"/>
            </a:gradFill>
            <a:ln w="9525">
              <a:solidFill>
                <a:srgbClr val="FFCC99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048" name="Arc 24"/>
            <p:cNvSpPr>
              <a:spLocks noChangeAspect="1"/>
            </p:cNvSpPr>
            <p:nvPr/>
          </p:nvSpPr>
          <p:spPr bwMode="auto">
            <a:xfrm flipV="1">
              <a:off x="3927" y="2739"/>
              <a:ext cx="408" cy="22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6 w 43200"/>
                <a:gd name="T1" fmla="*/ 22420 h 23286"/>
                <a:gd name="T2" fmla="*/ 43134 w 43200"/>
                <a:gd name="T3" fmla="*/ 23286 h 23286"/>
                <a:gd name="T4" fmla="*/ 21600 w 43200"/>
                <a:gd name="T5" fmla="*/ 21600 h 23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3286" fill="none" extrusionOk="0">
                  <a:moveTo>
                    <a:pt x="15" y="22420"/>
                  </a:moveTo>
                  <a:cubicBezTo>
                    <a:pt x="5" y="22146"/>
                    <a:pt x="0" y="2187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162"/>
                    <a:pt x="43178" y="22725"/>
                    <a:pt x="43134" y="23286"/>
                  </a:cubicBezTo>
                </a:path>
                <a:path w="43200" h="23286" stroke="0" extrusionOk="0">
                  <a:moveTo>
                    <a:pt x="15" y="22420"/>
                  </a:moveTo>
                  <a:cubicBezTo>
                    <a:pt x="5" y="22146"/>
                    <a:pt x="0" y="2187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162"/>
                    <a:pt x="43178" y="22725"/>
                    <a:pt x="43134" y="23286"/>
                  </a:cubicBezTo>
                  <a:lnTo>
                    <a:pt x="21600" y="21600"/>
                  </a:lnTo>
                  <a:close/>
                </a:path>
              </a:pathLst>
            </a:custGeom>
            <a:gradFill rotWithShape="1">
              <a:gsLst>
                <a:gs pos="0">
                  <a:srgbClr val="FFCC99"/>
                </a:gs>
                <a:gs pos="50000">
                  <a:srgbClr val="FFFFFF"/>
                </a:gs>
                <a:gs pos="100000">
                  <a:srgbClr val="FFCC99"/>
                </a:gs>
              </a:gsLst>
              <a:lin ang="0" scaled="1"/>
            </a:gradFill>
            <a:ln w="9525">
              <a:solidFill>
                <a:srgbClr val="FFCC99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25"/>
            <p:cNvGrpSpPr>
              <a:grpSpLocks noChangeAspect="1"/>
            </p:cNvGrpSpPr>
            <p:nvPr/>
          </p:nvGrpSpPr>
          <p:grpSpPr bwMode="auto">
            <a:xfrm>
              <a:off x="4034" y="1010"/>
              <a:ext cx="164" cy="688"/>
              <a:chOff x="2685" y="6954"/>
              <a:chExt cx="180" cy="756"/>
            </a:xfrm>
          </p:grpSpPr>
          <p:grpSp>
            <p:nvGrpSpPr>
              <p:cNvPr id="4" name="Group 26"/>
              <p:cNvGrpSpPr>
                <a:grpSpLocks noChangeAspect="1"/>
              </p:cNvGrpSpPr>
              <p:nvPr/>
            </p:nvGrpSpPr>
            <p:grpSpPr bwMode="auto">
              <a:xfrm flipH="1" flipV="1">
                <a:off x="2685" y="7554"/>
                <a:ext cx="180" cy="156"/>
                <a:chOff x="6480" y="8304"/>
                <a:chExt cx="1260" cy="1404"/>
              </a:xfrm>
            </p:grpSpPr>
            <p:sp>
              <p:nvSpPr>
                <p:cNvPr id="257051" name="Arc 27"/>
                <p:cNvSpPr>
                  <a:spLocks noChangeAspect="1"/>
                </p:cNvSpPr>
                <p:nvPr/>
              </p:nvSpPr>
              <p:spPr bwMode="auto">
                <a:xfrm>
                  <a:off x="6480" y="8304"/>
                  <a:ext cx="720" cy="764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21 w 43200"/>
                    <a:gd name="T1" fmla="*/ 22549 h 35221"/>
                    <a:gd name="T2" fmla="*/ 38364 w 43200"/>
                    <a:gd name="T3" fmla="*/ 35221 h 35221"/>
                    <a:gd name="T4" fmla="*/ 21600 w 43200"/>
                    <a:gd name="T5" fmla="*/ 21600 h 352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35221" fill="none" extrusionOk="0">
                      <a:moveTo>
                        <a:pt x="20" y="22549"/>
                      </a:moveTo>
                      <a:cubicBezTo>
                        <a:pt x="6" y="22232"/>
                        <a:pt x="0" y="2191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6560"/>
                        <a:pt x="41492" y="31370"/>
                        <a:pt x="38363" y="35220"/>
                      </a:cubicBezTo>
                    </a:path>
                    <a:path w="43200" h="35221" stroke="0" extrusionOk="0">
                      <a:moveTo>
                        <a:pt x="20" y="22549"/>
                      </a:moveTo>
                      <a:cubicBezTo>
                        <a:pt x="6" y="22232"/>
                        <a:pt x="0" y="2191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6560"/>
                        <a:pt x="41492" y="31370"/>
                        <a:pt x="38363" y="3522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7052" name="Arc 28"/>
                <p:cNvSpPr>
                  <a:spLocks noChangeAspect="1"/>
                </p:cNvSpPr>
                <p:nvPr/>
              </p:nvSpPr>
              <p:spPr bwMode="auto">
                <a:xfrm>
                  <a:off x="7019" y="8304"/>
                  <a:ext cx="720" cy="769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5015 w 43200"/>
                    <a:gd name="T1" fmla="*/ 35439 h 35439"/>
                    <a:gd name="T2" fmla="*/ 43200 w 43200"/>
                    <a:gd name="T3" fmla="*/ 21600 h 35439"/>
                    <a:gd name="T4" fmla="*/ 21600 w 43200"/>
                    <a:gd name="T5" fmla="*/ 21600 h 354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35439" fill="none" extrusionOk="0">
                      <a:moveTo>
                        <a:pt x="5015" y="35438"/>
                      </a:moveTo>
                      <a:cubicBezTo>
                        <a:pt x="1774" y="31555"/>
                        <a:pt x="0" y="26657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</a:path>
                    <a:path w="43200" h="35439" stroke="0" extrusionOk="0">
                      <a:moveTo>
                        <a:pt x="5015" y="35438"/>
                      </a:moveTo>
                      <a:cubicBezTo>
                        <a:pt x="1774" y="31555"/>
                        <a:pt x="0" y="26657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7053" name="Line 29"/>
                <p:cNvSpPr>
                  <a:spLocks noChangeAspect="1" noChangeShapeType="1"/>
                </p:cNvSpPr>
                <p:nvPr/>
              </p:nvSpPr>
              <p:spPr bwMode="auto">
                <a:xfrm>
                  <a:off x="6480" y="8772"/>
                  <a:ext cx="0" cy="936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7054" name="Line 30"/>
                <p:cNvSpPr>
                  <a:spLocks noChangeAspect="1" noChangeShapeType="1"/>
                </p:cNvSpPr>
                <p:nvPr/>
              </p:nvSpPr>
              <p:spPr bwMode="auto">
                <a:xfrm>
                  <a:off x="7740" y="8772"/>
                  <a:ext cx="0" cy="936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57055" name="Line 31"/>
              <p:cNvSpPr>
                <a:spLocks noChangeAspect="1" noChangeShapeType="1"/>
              </p:cNvSpPr>
              <p:nvPr/>
            </p:nvSpPr>
            <p:spPr bwMode="auto">
              <a:xfrm flipV="1">
                <a:off x="2685" y="6954"/>
                <a:ext cx="0" cy="624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7056" name="Line 32"/>
              <p:cNvSpPr>
                <a:spLocks noChangeAspect="1" noChangeShapeType="1"/>
              </p:cNvSpPr>
              <p:nvPr/>
            </p:nvSpPr>
            <p:spPr bwMode="auto">
              <a:xfrm flipV="1">
                <a:off x="2865" y="6978"/>
                <a:ext cx="0" cy="624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" name="Group 33"/>
            <p:cNvGrpSpPr>
              <a:grpSpLocks noChangeAspect="1"/>
            </p:cNvGrpSpPr>
            <p:nvPr/>
          </p:nvGrpSpPr>
          <p:grpSpPr bwMode="auto">
            <a:xfrm>
              <a:off x="3515" y="890"/>
              <a:ext cx="710" cy="2271"/>
              <a:chOff x="2130" y="6816"/>
              <a:chExt cx="780" cy="2496"/>
            </a:xfrm>
          </p:grpSpPr>
          <p:sp>
            <p:nvSpPr>
              <p:cNvPr id="257058" name="Line 34"/>
              <p:cNvSpPr>
                <a:spLocks noChangeAspect="1" noChangeShapeType="1"/>
              </p:cNvSpPr>
              <p:nvPr/>
            </p:nvSpPr>
            <p:spPr bwMode="auto">
              <a:xfrm flipH="1">
                <a:off x="2655" y="7764"/>
                <a:ext cx="255" cy="6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7059" name="Freeform 35"/>
              <p:cNvSpPr>
                <a:spLocks noChangeAspect="1"/>
              </p:cNvSpPr>
              <p:nvPr/>
            </p:nvSpPr>
            <p:spPr bwMode="auto">
              <a:xfrm>
                <a:off x="2130" y="6816"/>
                <a:ext cx="540" cy="2496"/>
              </a:xfrm>
              <a:custGeom>
                <a:avLst/>
                <a:gdLst/>
                <a:ahLst/>
                <a:cxnLst>
                  <a:cxn ang="0">
                    <a:pos x="720" y="936"/>
                  </a:cxn>
                  <a:cxn ang="0">
                    <a:pos x="720" y="0"/>
                  </a:cxn>
                  <a:cxn ang="0">
                    <a:pos x="0" y="0"/>
                  </a:cxn>
                  <a:cxn ang="0">
                    <a:pos x="0" y="2496"/>
                  </a:cxn>
                  <a:cxn ang="0">
                    <a:pos x="360" y="2496"/>
                  </a:cxn>
                </a:cxnLst>
                <a:rect l="0" t="0" r="r" b="b"/>
                <a:pathLst>
                  <a:path w="720" h="2496">
                    <a:moveTo>
                      <a:pt x="720" y="936"/>
                    </a:moveTo>
                    <a:lnTo>
                      <a:pt x="720" y="0"/>
                    </a:lnTo>
                    <a:lnTo>
                      <a:pt x="0" y="0"/>
                    </a:lnTo>
                    <a:lnTo>
                      <a:pt x="0" y="2496"/>
                    </a:lnTo>
                    <a:lnTo>
                      <a:pt x="360" y="2496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7060" name="Line 36"/>
            <p:cNvSpPr>
              <a:spLocks noChangeAspect="1" noChangeShapeType="1"/>
            </p:cNvSpPr>
            <p:nvPr/>
          </p:nvSpPr>
          <p:spPr bwMode="auto">
            <a:xfrm>
              <a:off x="3775" y="3093"/>
              <a:ext cx="0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061" name="Line 37"/>
            <p:cNvSpPr>
              <a:spLocks noChangeAspect="1" noChangeShapeType="1"/>
            </p:cNvSpPr>
            <p:nvPr/>
          </p:nvSpPr>
          <p:spPr bwMode="auto">
            <a:xfrm>
              <a:off x="3829" y="3030"/>
              <a:ext cx="0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062" name="Line 38"/>
            <p:cNvSpPr>
              <a:spLocks noChangeAspect="1" noChangeShapeType="1"/>
            </p:cNvSpPr>
            <p:nvPr/>
          </p:nvSpPr>
          <p:spPr bwMode="auto">
            <a:xfrm flipV="1">
              <a:off x="3842" y="3160"/>
              <a:ext cx="2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063" name="Line 39"/>
            <p:cNvSpPr>
              <a:spLocks noChangeAspect="1" noChangeShapeType="1"/>
            </p:cNvSpPr>
            <p:nvPr/>
          </p:nvSpPr>
          <p:spPr bwMode="auto">
            <a:xfrm>
              <a:off x="4102" y="2443"/>
              <a:ext cx="0" cy="7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7064" name="Text Box 40"/>
          <p:cNvSpPr txBox="1">
            <a:spLocks noChangeArrowheads="1"/>
          </p:cNvSpPr>
          <p:nvPr/>
        </p:nvSpPr>
        <p:spPr bwMode="auto">
          <a:xfrm>
            <a:off x="762000" y="2362200"/>
            <a:ext cx="4803775" cy="230695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dirty="0"/>
              <a:t>         X </a:t>
            </a:r>
            <a:r>
              <a:rPr lang="zh-CN" altLang="en-US" sz="2400" dirty="0"/>
              <a:t>射线又称伦琴射线，是由德国物理学家伦琴于</a:t>
            </a:r>
            <a:r>
              <a:rPr lang="en-US" altLang="zh-CN" sz="2400" dirty="0"/>
              <a:t>1895</a:t>
            </a:r>
            <a:r>
              <a:rPr lang="zh-CN" altLang="en-US" sz="2400" dirty="0"/>
              <a:t>年发现的。</a:t>
            </a:r>
          </a:p>
          <a:p>
            <a:r>
              <a:rPr lang="zh-CN" altLang="en-US" sz="2400" dirty="0"/>
              <a:t>         </a:t>
            </a:r>
            <a:r>
              <a:rPr lang="en-US" altLang="zh-CN" sz="2400" dirty="0"/>
              <a:t>X </a:t>
            </a:r>
            <a:r>
              <a:rPr lang="zh-CN" altLang="en-US" sz="2400" dirty="0"/>
              <a:t>射线是由高速电子撞击物体时产生，从本质上它和可见光一样，是一种具有很强穿透能力的</a:t>
            </a:r>
            <a:r>
              <a:rPr lang="zh-CN" altLang="en-US" sz="2400" dirty="0">
                <a:solidFill>
                  <a:srgbClr val="0000CC"/>
                </a:solidFill>
              </a:rPr>
              <a:t>电磁波</a:t>
            </a:r>
            <a:r>
              <a:rPr lang="zh-CN" altLang="en-US" sz="2400" dirty="0"/>
              <a:t>，它的</a:t>
            </a:r>
            <a:r>
              <a:rPr lang="zh-CN" altLang="en-US" sz="2400" dirty="0">
                <a:solidFill>
                  <a:srgbClr val="0000CC"/>
                </a:solidFill>
              </a:rPr>
              <a:t>波长约为  </a:t>
            </a:r>
            <a:r>
              <a:rPr lang="en-US" altLang="zh-CN" sz="2400" dirty="0">
                <a:solidFill>
                  <a:srgbClr val="FF3300"/>
                </a:solidFill>
              </a:rPr>
              <a:t>0.1 nm</a:t>
            </a:r>
            <a:r>
              <a:rPr lang="zh-CN" altLang="en-US" sz="2400" dirty="0"/>
              <a:t>左右。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DCB5-D455-429F-8320-4AE772B91A9B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13.7 </a:t>
            </a:r>
            <a:r>
              <a:rPr lang="zh-CN" altLang="en-US"/>
              <a:t>光栅衍射</a:t>
            </a:r>
          </a:p>
        </p:txBody>
      </p:sp>
      <p:sp>
        <p:nvSpPr>
          <p:cNvPr id="258051" name="Text Box 3"/>
          <p:cNvSpPr txBox="1">
            <a:spLocks noChangeArrowheads="1"/>
          </p:cNvSpPr>
          <p:nvPr/>
        </p:nvSpPr>
        <p:spPr bwMode="auto">
          <a:xfrm>
            <a:off x="533400" y="1524000"/>
            <a:ext cx="8001000" cy="82232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/>
              <a:t>1912</a:t>
            </a:r>
            <a:r>
              <a:rPr lang="zh-CN" altLang="en-US" sz="2400" dirty="0"/>
              <a:t>年，德国物理学家劳厄（</a:t>
            </a:r>
            <a:r>
              <a:rPr lang="en-US" altLang="zh-CN" sz="2400" dirty="0"/>
              <a:t>Max von Laue 1879 — 1960</a:t>
            </a:r>
            <a:r>
              <a:rPr lang="zh-CN" altLang="en-US" sz="2400" dirty="0"/>
              <a:t>）进行了</a:t>
            </a:r>
            <a:r>
              <a:rPr lang="en-US" altLang="zh-CN" sz="2400" dirty="0"/>
              <a:t>X</a:t>
            </a:r>
            <a:r>
              <a:rPr lang="zh-CN" altLang="en-US" sz="2400" dirty="0"/>
              <a:t>射线的晶体衍射实验，看到了</a:t>
            </a:r>
            <a:r>
              <a:rPr lang="en-US" altLang="zh-CN" sz="2400" dirty="0"/>
              <a:t>X</a:t>
            </a:r>
            <a:r>
              <a:rPr lang="zh-CN" altLang="en-US" sz="2400" dirty="0"/>
              <a:t>射线的衍射图样。 </a:t>
            </a:r>
          </a:p>
        </p:txBody>
      </p:sp>
      <p:grpSp>
        <p:nvGrpSpPr>
          <p:cNvPr id="2" name="Group 4"/>
          <p:cNvGrpSpPr/>
          <p:nvPr/>
        </p:nvGrpSpPr>
        <p:grpSpPr bwMode="auto">
          <a:xfrm>
            <a:off x="457200" y="2590800"/>
            <a:ext cx="8280400" cy="3382963"/>
            <a:chOff x="249" y="1797"/>
            <a:chExt cx="5216" cy="2131"/>
          </a:xfrm>
        </p:grpSpPr>
        <p:sp>
          <p:nvSpPr>
            <p:cNvPr id="258053" name="Rectangle 5"/>
            <p:cNvSpPr>
              <a:spLocks noChangeArrowheads="1"/>
            </p:cNvSpPr>
            <p:nvPr/>
          </p:nvSpPr>
          <p:spPr bwMode="auto">
            <a:xfrm>
              <a:off x="249" y="1797"/>
              <a:ext cx="5216" cy="213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58054" name="Object 6"/>
            <p:cNvGraphicFramePr>
              <a:graphicFrameLocks noChangeAspect="1"/>
            </p:cNvGraphicFramePr>
            <p:nvPr/>
          </p:nvGraphicFramePr>
          <p:xfrm>
            <a:off x="295" y="1797"/>
            <a:ext cx="5080" cy="18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" r:id="rId2" imgW="2026752" imgH="734383" progId="">
                    <p:embed/>
                  </p:oleObj>
                </mc:Choice>
                <mc:Fallback>
                  <p:oleObj name="Image" r:id="rId2" imgW="2026752" imgH="734383" progId="">
                    <p:embed/>
                    <p:pic>
                      <p:nvPicPr>
                        <p:cNvPr id="0" name="Picture 1" descr="image2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" y="1797"/>
                          <a:ext cx="5080" cy="18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8055" name="Text Box 7"/>
            <p:cNvSpPr txBox="1">
              <a:spLocks noChangeArrowheads="1"/>
            </p:cNvSpPr>
            <p:nvPr/>
          </p:nvSpPr>
          <p:spPr bwMode="auto">
            <a:xfrm>
              <a:off x="1746" y="3656"/>
              <a:ext cx="680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</a:rPr>
                <a:t>(a)</a:t>
              </a:r>
            </a:p>
          </p:txBody>
        </p:sp>
        <p:sp>
          <p:nvSpPr>
            <p:cNvPr id="258056" name="Text Box 8"/>
            <p:cNvSpPr txBox="1">
              <a:spLocks noChangeArrowheads="1"/>
            </p:cNvSpPr>
            <p:nvPr/>
          </p:nvSpPr>
          <p:spPr bwMode="auto">
            <a:xfrm>
              <a:off x="4377" y="3656"/>
              <a:ext cx="680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</a:rPr>
                <a:t>(b)</a:t>
              </a:r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4E38-0FE7-455D-91A1-4173597A7879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13.7 </a:t>
            </a:r>
            <a:r>
              <a:rPr lang="zh-CN" altLang="en-US"/>
              <a:t>光栅衍射</a:t>
            </a:r>
          </a:p>
        </p:txBody>
      </p:sp>
      <p:grpSp>
        <p:nvGrpSpPr>
          <p:cNvPr id="2" name="Group 3"/>
          <p:cNvGrpSpPr/>
          <p:nvPr/>
        </p:nvGrpSpPr>
        <p:grpSpPr bwMode="auto">
          <a:xfrm>
            <a:off x="6170612" y="1676400"/>
            <a:ext cx="2592388" cy="2590800"/>
            <a:chOff x="3696" y="300"/>
            <a:chExt cx="1633" cy="1632"/>
          </a:xfrm>
        </p:grpSpPr>
        <p:sp>
          <p:nvSpPr>
            <p:cNvPr id="259076" name="Rectangle 4"/>
            <p:cNvSpPr>
              <a:spLocks noChangeArrowheads="1"/>
            </p:cNvSpPr>
            <p:nvPr/>
          </p:nvSpPr>
          <p:spPr bwMode="auto">
            <a:xfrm>
              <a:off x="3696" y="300"/>
              <a:ext cx="1633" cy="1632"/>
            </a:xfrm>
            <a:prstGeom prst="rect">
              <a:avLst/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5"/>
            <p:cNvGrpSpPr>
              <a:grpSpLocks noChangeAspect="1"/>
            </p:cNvGrpSpPr>
            <p:nvPr/>
          </p:nvGrpSpPr>
          <p:grpSpPr bwMode="auto">
            <a:xfrm>
              <a:off x="3833" y="436"/>
              <a:ext cx="1320" cy="1399"/>
              <a:chOff x="2070" y="12679"/>
              <a:chExt cx="1635" cy="1797"/>
            </a:xfrm>
          </p:grpSpPr>
          <p:grpSp>
            <p:nvGrpSpPr>
              <p:cNvPr id="4" name="Group 6"/>
              <p:cNvGrpSpPr>
                <a:grpSpLocks noChangeAspect="1"/>
              </p:cNvGrpSpPr>
              <p:nvPr/>
            </p:nvGrpSpPr>
            <p:grpSpPr bwMode="auto">
              <a:xfrm>
                <a:off x="2160" y="12789"/>
                <a:ext cx="1455" cy="1584"/>
                <a:chOff x="2160" y="12789"/>
                <a:chExt cx="1455" cy="1584"/>
              </a:xfrm>
            </p:grpSpPr>
            <p:sp>
              <p:nvSpPr>
                <p:cNvPr id="259079" name="Freeform 7"/>
                <p:cNvSpPr>
                  <a:spLocks noChangeAspect="1"/>
                </p:cNvSpPr>
                <p:nvPr/>
              </p:nvSpPr>
              <p:spPr bwMode="auto">
                <a:xfrm>
                  <a:off x="2160" y="13938"/>
                  <a:ext cx="1440" cy="435"/>
                </a:xfrm>
                <a:custGeom>
                  <a:avLst/>
                  <a:gdLst/>
                  <a:ahLst/>
                  <a:cxnLst>
                    <a:cxn ang="0">
                      <a:pos x="0" y="414"/>
                    </a:cxn>
                    <a:cxn ang="0">
                      <a:pos x="420" y="15"/>
                    </a:cxn>
                    <a:cxn ang="0">
                      <a:pos x="1440" y="0"/>
                    </a:cxn>
                    <a:cxn ang="0">
                      <a:pos x="1005" y="435"/>
                    </a:cxn>
                    <a:cxn ang="0">
                      <a:pos x="0" y="414"/>
                    </a:cxn>
                  </a:cxnLst>
                  <a:rect l="0" t="0" r="r" b="b"/>
                  <a:pathLst>
                    <a:path w="1440" h="435">
                      <a:moveTo>
                        <a:pt x="0" y="414"/>
                      </a:moveTo>
                      <a:lnTo>
                        <a:pt x="420" y="15"/>
                      </a:lnTo>
                      <a:lnTo>
                        <a:pt x="1440" y="0"/>
                      </a:lnTo>
                      <a:lnTo>
                        <a:pt x="1005" y="435"/>
                      </a:lnTo>
                      <a:lnTo>
                        <a:pt x="0" y="414"/>
                      </a:lnTo>
                      <a:close/>
                    </a:path>
                  </a:pathLst>
                </a:custGeom>
                <a:solidFill>
                  <a:srgbClr val="FFCC00">
                    <a:alpha val="50000"/>
                  </a:srgbClr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9080" name="Freeform 8"/>
                <p:cNvSpPr>
                  <a:spLocks noChangeAspect="1"/>
                </p:cNvSpPr>
                <p:nvPr/>
              </p:nvSpPr>
              <p:spPr bwMode="auto">
                <a:xfrm>
                  <a:off x="2175" y="12789"/>
                  <a:ext cx="1440" cy="435"/>
                </a:xfrm>
                <a:custGeom>
                  <a:avLst/>
                  <a:gdLst/>
                  <a:ahLst/>
                  <a:cxnLst>
                    <a:cxn ang="0">
                      <a:pos x="0" y="414"/>
                    </a:cxn>
                    <a:cxn ang="0">
                      <a:pos x="420" y="15"/>
                    </a:cxn>
                    <a:cxn ang="0">
                      <a:pos x="1440" y="0"/>
                    </a:cxn>
                    <a:cxn ang="0">
                      <a:pos x="1005" y="435"/>
                    </a:cxn>
                    <a:cxn ang="0">
                      <a:pos x="0" y="414"/>
                    </a:cxn>
                  </a:cxnLst>
                  <a:rect l="0" t="0" r="r" b="b"/>
                  <a:pathLst>
                    <a:path w="1440" h="435">
                      <a:moveTo>
                        <a:pt x="0" y="414"/>
                      </a:moveTo>
                      <a:lnTo>
                        <a:pt x="420" y="15"/>
                      </a:lnTo>
                      <a:lnTo>
                        <a:pt x="1440" y="0"/>
                      </a:lnTo>
                      <a:lnTo>
                        <a:pt x="1005" y="435"/>
                      </a:lnTo>
                      <a:lnTo>
                        <a:pt x="0" y="414"/>
                      </a:lnTo>
                      <a:close/>
                    </a:path>
                  </a:pathLst>
                </a:custGeom>
                <a:solidFill>
                  <a:srgbClr val="FFCC00">
                    <a:alpha val="50000"/>
                  </a:srgbClr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9081" name="Freeform 9"/>
                <p:cNvSpPr>
                  <a:spLocks noChangeAspect="1"/>
                </p:cNvSpPr>
                <p:nvPr/>
              </p:nvSpPr>
              <p:spPr bwMode="auto">
                <a:xfrm>
                  <a:off x="2160" y="13350"/>
                  <a:ext cx="1440" cy="435"/>
                </a:xfrm>
                <a:custGeom>
                  <a:avLst/>
                  <a:gdLst/>
                  <a:ahLst/>
                  <a:cxnLst>
                    <a:cxn ang="0">
                      <a:pos x="0" y="414"/>
                    </a:cxn>
                    <a:cxn ang="0">
                      <a:pos x="420" y="15"/>
                    </a:cxn>
                    <a:cxn ang="0">
                      <a:pos x="1440" y="0"/>
                    </a:cxn>
                    <a:cxn ang="0">
                      <a:pos x="1005" y="435"/>
                    </a:cxn>
                    <a:cxn ang="0">
                      <a:pos x="0" y="414"/>
                    </a:cxn>
                  </a:cxnLst>
                  <a:rect l="0" t="0" r="r" b="b"/>
                  <a:pathLst>
                    <a:path w="1440" h="435">
                      <a:moveTo>
                        <a:pt x="0" y="414"/>
                      </a:moveTo>
                      <a:lnTo>
                        <a:pt x="420" y="15"/>
                      </a:lnTo>
                      <a:lnTo>
                        <a:pt x="1440" y="0"/>
                      </a:lnTo>
                      <a:lnTo>
                        <a:pt x="1005" y="435"/>
                      </a:lnTo>
                      <a:lnTo>
                        <a:pt x="0" y="414"/>
                      </a:lnTo>
                      <a:close/>
                    </a:path>
                  </a:pathLst>
                </a:custGeom>
                <a:solidFill>
                  <a:srgbClr val="FFCC00">
                    <a:alpha val="50000"/>
                  </a:srgbClr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10"/>
              <p:cNvGrpSpPr>
                <a:grpSpLocks noChangeAspect="1"/>
              </p:cNvGrpSpPr>
              <p:nvPr/>
            </p:nvGrpSpPr>
            <p:grpSpPr bwMode="auto">
              <a:xfrm>
                <a:off x="2070" y="12679"/>
                <a:ext cx="1635" cy="1797"/>
                <a:chOff x="2070" y="12679"/>
                <a:chExt cx="1635" cy="1797"/>
              </a:xfrm>
            </p:grpSpPr>
            <p:sp>
              <p:nvSpPr>
                <p:cNvPr id="259083" name="Line 11"/>
                <p:cNvSpPr>
                  <a:spLocks noChangeAspect="1" noChangeShapeType="1"/>
                </p:cNvSpPr>
                <p:nvPr/>
              </p:nvSpPr>
              <p:spPr bwMode="auto">
                <a:xfrm>
                  <a:off x="2250" y="14125"/>
                  <a:ext cx="1035" cy="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6" name="Group 12"/>
                <p:cNvGrpSpPr>
                  <a:grpSpLocks noChangeAspect="1"/>
                </p:cNvGrpSpPr>
                <p:nvPr/>
              </p:nvGrpSpPr>
              <p:grpSpPr bwMode="auto">
                <a:xfrm>
                  <a:off x="2070" y="12679"/>
                  <a:ext cx="1620" cy="1797"/>
                  <a:chOff x="2070" y="12679"/>
                  <a:chExt cx="1620" cy="1797"/>
                </a:xfrm>
              </p:grpSpPr>
              <p:sp>
                <p:nvSpPr>
                  <p:cNvPr id="259085" name="Line 1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415" y="12985"/>
                    <a:ext cx="108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086" name="Line 1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610" y="13345"/>
                    <a:ext cx="108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087" name="Line 15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145" y="13933"/>
                    <a:ext cx="435" cy="43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088" name="Line 16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520" y="13930"/>
                    <a:ext cx="99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089" name="Line 17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115" y="13765"/>
                    <a:ext cx="960" cy="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090" name="Line 18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580" y="12796"/>
                    <a:ext cx="0" cy="115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091" name="Line 19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655" y="13222"/>
                    <a:ext cx="0" cy="12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092" name="Line 20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385" y="12961"/>
                    <a:ext cx="0" cy="12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093" name="AutoShape 2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60" y="12793"/>
                    <a:ext cx="1440" cy="1560"/>
                  </a:xfrm>
                  <a:prstGeom prst="cube">
                    <a:avLst>
                      <a:gd name="adj" fmla="val 30208"/>
                    </a:avLst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094" name="Line 22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390" y="12967"/>
                    <a:ext cx="0" cy="12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095" name="Line 2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3180" y="13330"/>
                    <a:ext cx="435" cy="43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096" name="Line 24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130" y="13273"/>
                    <a:ext cx="540" cy="5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097" name="Line 25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670" y="12811"/>
                    <a:ext cx="390" cy="40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098" name="Line 26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640" y="13417"/>
                    <a:ext cx="390" cy="3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099" name="Line 27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090" y="12712"/>
                    <a:ext cx="0" cy="12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100" name="Line 28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175" y="13555"/>
                    <a:ext cx="126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101" name="Line 29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655" y="13813"/>
                    <a:ext cx="540" cy="5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102" name="Oval 3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270" y="13999"/>
                    <a:ext cx="225" cy="24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99CCFF"/>
                      </a:gs>
                      <a:gs pos="100000">
                        <a:srgbClr val="99CCFF">
                          <a:gamma/>
                          <a:shade val="53333"/>
                          <a:invGamma/>
                        </a:srgbClr>
                      </a:gs>
                    </a:gsLst>
                    <a:path path="rect">
                      <a:fillToRect r="100000" b="100000"/>
                    </a:path>
                  </a:gradFill>
                  <a:ln w="9525">
                    <a:noFill/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103" name="Oval 3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00" y="12874"/>
                    <a:ext cx="225" cy="24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99CCFF"/>
                      </a:gs>
                      <a:gs pos="100000">
                        <a:srgbClr val="99CCFF">
                          <a:gamma/>
                          <a:shade val="53333"/>
                          <a:invGamma/>
                        </a:srgbClr>
                      </a:gs>
                    </a:gsLst>
                    <a:path path="rect">
                      <a:fillToRect r="100000" b="100000"/>
                    </a:path>
                  </a:gradFill>
                  <a:ln w="9525">
                    <a:noFill/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104" name="Oval 3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985" y="12679"/>
                    <a:ext cx="225" cy="24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99CCFF"/>
                      </a:gs>
                      <a:gs pos="100000">
                        <a:srgbClr val="99CCFF">
                          <a:gamma/>
                          <a:shade val="53333"/>
                          <a:invGamma/>
                        </a:srgbClr>
                      </a:gs>
                    </a:gsLst>
                    <a:path path="rect">
                      <a:fillToRect r="100000" b="100000"/>
                    </a:path>
                  </a:gradFill>
                  <a:ln w="9525">
                    <a:noFill/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105" name="Oval 3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80" y="12859"/>
                    <a:ext cx="225" cy="24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99CCFF"/>
                      </a:gs>
                      <a:gs pos="100000">
                        <a:srgbClr val="99CCFF">
                          <a:gamma/>
                          <a:shade val="53333"/>
                          <a:invGamma/>
                        </a:srgbClr>
                      </a:gs>
                    </a:gsLst>
                    <a:path path="rect">
                      <a:fillToRect r="100000" b="100000"/>
                    </a:path>
                  </a:gradFill>
                  <a:ln w="9525">
                    <a:noFill/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106" name="Oval 3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45" y="13444"/>
                    <a:ext cx="225" cy="24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99CCFF"/>
                      </a:gs>
                      <a:gs pos="100000">
                        <a:srgbClr val="99CCFF">
                          <a:gamma/>
                          <a:shade val="53333"/>
                          <a:invGamma/>
                        </a:srgbClr>
                      </a:gs>
                    </a:gsLst>
                    <a:path path="rect">
                      <a:fillToRect r="100000" b="100000"/>
                    </a:path>
                  </a:gradFill>
                  <a:ln w="9525">
                    <a:noFill/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107" name="Oval 3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070" y="13639"/>
                    <a:ext cx="225" cy="24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99CCFF"/>
                      </a:gs>
                      <a:gs pos="100000">
                        <a:srgbClr val="99CCFF">
                          <a:gamma/>
                          <a:shade val="53333"/>
                          <a:invGamma/>
                        </a:srgbClr>
                      </a:gs>
                    </a:gsLst>
                    <a:path path="rect">
                      <a:fillToRect r="100000" b="100000"/>
                    </a:path>
                  </a:gradFill>
                  <a:ln w="9525">
                    <a:noFill/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108" name="Oval 3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60" y="13234"/>
                    <a:ext cx="225" cy="24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99CCFF"/>
                      </a:gs>
                      <a:gs pos="100000">
                        <a:srgbClr val="99CCFF">
                          <a:gamma/>
                          <a:shade val="53333"/>
                          <a:invGamma/>
                        </a:srgbClr>
                      </a:gs>
                    </a:gsLst>
                    <a:path path="rect">
                      <a:fillToRect r="100000" b="100000"/>
                    </a:path>
                  </a:gradFill>
                  <a:ln w="9525">
                    <a:noFill/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109" name="Oval 3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35" y="13129"/>
                    <a:ext cx="225" cy="24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99CCFF"/>
                      </a:gs>
                      <a:gs pos="100000">
                        <a:srgbClr val="99CCFF">
                          <a:gamma/>
                          <a:shade val="53333"/>
                          <a:invGamma/>
                        </a:srgbClr>
                      </a:gs>
                    </a:gsLst>
                    <a:path path="rect">
                      <a:fillToRect r="100000" b="100000"/>
                    </a:path>
                  </a:gradFill>
                  <a:ln w="9525">
                    <a:noFill/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110" name="Oval 3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50" y="13999"/>
                    <a:ext cx="225" cy="24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99CCFF"/>
                      </a:gs>
                      <a:gs pos="100000">
                        <a:srgbClr val="99CCFF">
                          <a:gamma/>
                          <a:shade val="53333"/>
                          <a:invGamma/>
                        </a:srgbClr>
                      </a:gs>
                    </a:gsLst>
                    <a:path path="rect">
                      <a:fillToRect r="100000" b="100000"/>
                    </a:path>
                  </a:gradFill>
                  <a:ln w="9525">
                    <a:noFill/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111" name="Oval 3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970" y="13804"/>
                    <a:ext cx="225" cy="24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99CCFF"/>
                      </a:gs>
                      <a:gs pos="100000">
                        <a:srgbClr val="99CCFF">
                          <a:gamma/>
                          <a:shade val="53333"/>
                          <a:invGamma/>
                        </a:srgbClr>
                      </a:gs>
                    </a:gsLst>
                    <a:path path="rect">
                      <a:fillToRect r="100000" b="100000"/>
                    </a:path>
                  </a:gradFill>
                  <a:ln w="9525">
                    <a:noFill/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112" name="Oval 4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060" y="13645"/>
                    <a:ext cx="225" cy="24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99CCFF"/>
                      </a:gs>
                      <a:gs pos="100000">
                        <a:srgbClr val="99CCFF">
                          <a:gamma/>
                          <a:shade val="53333"/>
                          <a:invGamma/>
                        </a:srgbClr>
                      </a:gs>
                    </a:gsLst>
                    <a:path path="rect">
                      <a:fillToRect r="100000" b="100000"/>
                    </a:path>
                  </a:gradFill>
                  <a:ln w="9525">
                    <a:noFill/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113" name="Oval 4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35" y="14236"/>
                    <a:ext cx="225" cy="24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99CCFF"/>
                      </a:gs>
                      <a:gs pos="100000">
                        <a:srgbClr val="99CCFF">
                          <a:gamma/>
                          <a:shade val="53333"/>
                          <a:invGamma/>
                        </a:srgbClr>
                      </a:gs>
                    </a:gsLst>
                    <a:path path="rect">
                      <a:fillToRect r="100000" b="100000"/>
                    </a:path>
                  </a:gradFill>
                  <a:ln w="9525">
                    <a:noFill/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114" name="Oval 4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25" y="13870"/>
                    <a:ext cx="159" cy="15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0000"/>
                      </a:gs>
                      <a:gs pos="100000">
                        <a:srgbClr val="FF0000">
                          <a:gamma/>
                          <a:shade val="69804"/>
                          <a:invGamma/>
                        </a:srgbClr>
                      </a:gs>
                    </a:gsLst>
                    <a:path path="rect">
                      <a:fillToRect r="100000" b="100000"/>
                    </a:path>
                  </a:gradFill>
                  <a:ln w="9525">
                    <a:noFill/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115" name="Oval 4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105" y="14254"/>
                    <a:ext cx="159" cy="15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0000"/>
                      </a:gs>
                      <a:gs pos="100000">
                        <a:srgbClr val="FF0000">
                          <a:gamma/>
                          <a:shade val="69804"/>
                          <a:invGamma/>
                        </a:srgbClr>
                      </a:gs>
                    </a:gsLst>
                    <a:path path="rect">
                      <a:fillToRect r="100000" b="100000"/>
                    </a:path>
                  </a:gradFill>
                  <a:ln w="9525">
                    <a:noFill/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116" name="Oval 4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495" y="12709"/>
                    <a:ext cx="159" cy="15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0000"/>
                      </a:gs>
                      <a:gs pos="100000">
                        <a:srgbClr val="FF0000">
                          <a:gamma/>
                          <a:shade val="69804"/>
                          <a:invGamma/>
                        </a:srgbClr>
                      </a:gs>
                    </a:gsLst>
                    <a:path path="rect">
                      <a:fillToRect r="100000" b="100000"/>
                    </a:path>
                  </a:gradFill>
                  <a:ln w="9525">
                    <a:noFill/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117" name="Oval 4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05" y="12904"/>
                    <a:ext cx="159" cy="15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0000"/>
                      </a:gs>
                      <a:gs pos="100000">
                        <a:srgbClr val="FF0000">
                          <a:gamma/>
                          <a:shade val="69804"/>
                          <a:invGamma/>
                        </a:srgbClr>
                      </a:gs>
                    </a:gsLst>
                    <a:path path="rect">
                      <a:fillToRect r="100000" b="100000"/>
                    </a:path>
                  </a:gradFill>
                  <a:ln w="9525">
                    <a:noFill/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118" name="Oval 4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090" y="13129"/>
                    <a:ext cx="159" cy="15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0000"/>
                      </a:gs>
                      <a:gs pos="100000">
                        <a:srgbClr val="FF0000">
                          <a:gamma/>
                          <a:shade val="69804"/>
                          <a:invGamma/>
                        </a:srgbClr>
                      </a:gs>
                    </a:gsLst>
                    <a:path path="rect">
                      <a:fillToRect r="100000" b="100000"/>
                    </a:path>
                  </a:gradFill>
                  <a:ln w="9525">
                    <a:noFill/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119" name="Oval 4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070" y="13144"/>
                    <a:ext cx="159" cy="15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0000"/>
                      </a:gs>
                      <a:gs pos="100000">
                        <a:srgbClr val="FF0000">
                          <a:gamma/>
                          <a:shade val="69804"/>
                          <a:invGamma/>
                        </a:srgbClr>
                      </a:gs>
                    </a:gsLst>
                    <a:path path="rect">
                      <a:fillToRect r="100000" b="100000"/>
                    </a:path>
                  </a:gradFill>
                  <a:ln w="9525">
                    <a:noFill/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120" name="Oval 4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90" y="13849"/>
                    <a:ext cx="159" cy="15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0000"/>
                      </a:gs>
                      <a:gs pos="100000">
                        <a:srgbClr val="FF0000">
                          <a:gamma/>
                          <a:shade val="69804"/>
                          <a:invGamma/>
                        </a:srgbClr>
                      </a:gs>
                    </a:gsLst>
                    <a:path path="rect">
                      <a:fillToRect r="100000" b="100000"/>
                    </a:path>
                  </a:gradFill>
                  <a:ln w="9525">
                    <a:noFill/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121" name="Oval 4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90" y="14029"/>
                    <a:ext cx="159" cy="15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0000"/>
                      </a:gs>
                      <a:gs pos="100000">
                        <a:srgbClr val="FF0000">
                          <a:gamma/>
                          <a:shade val="69804"/>
                          <a:invGamma/>
                        </a:srgbClr>
                      </a:gs>
                    </a:gsLst>
                    <a:path path="rect">
                      <a:fillToRect r="100000" b="100000"/>
                    </a:path>
                  </a:gradFill>
                  <a:ln w="9525">
                    <a:noFill/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122" name="Oval 5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565" y="13669"/>
                    <a:ext cx="159" cy="15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0000"/>
                      </a:gs>
                      <a:gs pos="100000">
                        <a:srgbClr val="FF0000">
                          <a:gamma/>
                          <a:shade val="69804"/>
                          <a:invGamma/>
                        </a:srgbClr>
                      </a:gs>
                    </a:gsLst>
                    <a:path path="rect">
                      <a:fillToRect r="100000" b="100000"/>
                    </a:path>
                  </a:gradFill>
                  <a:ln w="9525">
                    <a:noFill/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123" name="Oval 5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90" y="12724"/>
                    <a:ext cx="159" cy="15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0000"/>
                      </a:gs>
                      <a:gs pos="100000">
                        <a:srgbClr val="FF0000">
                          <a:gamma/>
                          <a:shade val="69804"/>
                          <a:invGamma/>
                        </a:srgbClr>
                      </a:gs>
                    </a:gsLst>
                    <a:path path="rect">
                      <a:fillToRect r="100000" b="100000"/>
                    </a:path>
                  </a:gradFill>
                  <a:ln w="9525">
                    <a:noFill/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124" name="Oval 5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000" y="13279"/>
                    <a:ext cx="159" cy="15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0000"/>
                      </a:gs>
                      <a:gs pos="100000">
                        <a:srgbClr val="FF0000">
                          <a:gamma/>
                          <a:shade val="69804"/>
                          <a:invGamma/>
                        </a:srgbClr>
                      </a:gs>
                    </a:gsLst>
                    <a:path path="rect">
                      <a:fillToRect r="100000" b="100000"/>
                    </a:path>
                  </a:gradFill>
                  <a:ln w="9525">
                    <a:noFill/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125" name="Oval 5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00" y="13474"/>
                    <a:ext cx="159" cy="15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0000"/>
                      </a:gs>
                      <a:gs pos="100000">
                        <a:srgbClr val="FF0000">
                          <a:gamma/>
                          <a:shade val="69804"/>
                          <a:invGamma/>
                        </a:srgbClr>
                      </a:gs>
                    </a:gsLst>
                    <a:path path="rect">
                      <a:fillToRect r="100000" b="100000"/>
                    </a:path>
                  </a:gradFill>
                  <a:ln w="9525">
                    <a:noFill/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126" name="Oval 5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95" y="13465"/>
                    <a:ext cx="159" cy="15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0000"/>
                      </a:gs>
                      <a:gs pos="100000">
                        <a:srgbClr val="FF0000">
                          <a:gamma/>
                          <a:shade val="69804"/>
                          <a:invGamma/>
                        </a:srgbClr>
                      </a:gs>
                    </a:gsLst>
                    <a:path path="rect">
                      <a:fillToRect r="100000" b="100000"/>
                    </a:path>
                  </a:gradFill>
                  <a:ln w="9525">
                    <a:noFill/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127" name="Oval 5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085" y="14254"/>
                    <a:ext cx="159" cy="159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0000"/>
                      </a:gs>
                      <a:gs pos="100000">
                        <a:srgbClr val="FF0000">
                          <a:gamma/>
                          <a:shade val="69804"/>
                          <a:invGamma/>
                        </a:srgbClr>
                      </a:gs>
                    </a:gsLst>
                    <a:path path="rect">
                      <a:fillToRect r="100000" b="100000"/>
                    </a:path>
                  </a:gradFill>
                  <a:ln w="9525">
                    <a:noFill/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59128" name="Oval 56"/>
                <p:cNvSpPr>
                  <a:spLocks noChangeAspect="1" noChangeArrowheads="1"/>
                </p:cNvSpPr>
                <p:nvPr/>
              </p:nvSpPr>
              <p:spPr bwMode="auto">
                <a:xfrm>
                  <a:off x="3480" y="13225"/>
                  <a:ext cx="225" cy="24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99CCFF"/>
                    </a:gs>
                    <a:gs pos="100000">
                      <a:srgbClr val="99CCFF">
                        <a:gamma/>
                        <a:shade val="53333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7" name="Group 57"/>
          <p:cNvGrpSpPr/>
          <p:nvPr/>
        </p:nvGrpSpPr>
        <p:grpSpPr bwMode="auto">
          <a:xfrm>
            <a:off x="3884612" y="1600200"/>
            <a:ext cx="2159000" cy="557213"/>
            <a:chOff x="523" y="1842"/>
            <a:chExt cx="1360" cy="351"/>
          </a:xfrm>
        </p:grpSpPr>
        <p:graphicFrame>
          <p:nvGraphicFramePr>
            <p:cNvPr id="259130" name="Object 58"/>
            <p:cNvGraphicFramePr>
              <a:graphicFrameLocks noChangeAspect="1"/>
            </p:cNvGraphicFramePr>
            <p:nvPr/>
          </p:nvGraphicFramePr>
          <p:xfrm>
            <a:off x="523" y="1888"/>
            <a:ext cx="633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8839200" imgH="4267200" progId="">
                    <p:embed/>
                  </p:oleObj>
                </mc:Choice>
                <mc:Fallback>
                  <p:oleObj name="公式" r:id="rId2" imgW="8839200" imgH="4267200" progId="">
                    <p:embed/>
                    <p:pic>
                      <p:nvPicPr>
                        <p:cNvPr id="0" name="Picture 1" descr="image2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" y="1888"/>
                          <a:ext cx="633" cy="3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9131" name="Text Box 59"/>
            <p:cNvSpPr txBox="1">
              <a:spLocks noChangeArrowheads="1"/>
            </p:cNvSpPr>
            <p:nvPr/>
          </p:nvSpPr>
          <p:spPr bwMode="auto">
            <a:xfrm>
              <a:off x="1066" y="1842"/>
              <a:ext cx="817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Arial" panose="020B0604020202020204" pitchFamily="34" charset="0"/>
                </a:rPr>
                <a:t>晶体</a:t>
              </a:r>
            </a:p>
          </p:txBody>
        </p:sp>
      </p:grpSp>
      <p:grpSp>
        <p:nvGrpSpPr>
          <p:cNvPr id="8" name="Group 60"/>
          <p:cNvGrpSpPr/>
          <p:nvPr/>
        </p:nvGrpSpPr>
        <p:grpSpPr bwMode="auto">
          <a:xfrm>
            <a:off x="608012" y="2133600"/>
            <a:ext cx="5105400" cy="2362200"/>
            <a:chOff x="1282" y="538"/>
            <a:chExt cx="3216" cy="1488"/>
          </a:xfrm>
        </p:grpSpPr>
        <p:sp>
          <p:nvSpPr>
            <p:cNvPr id="259133" name="Line 61"/>
            <p:cNvSpPr>
              <a:spLocks noChangeShapeType="1"/>
            </p:cNvSpPr>
            <p:nvPr/>
          </p:nvSpPr>
          <p:spPr bwMode="auto">
            <a:xfrm>
              <a:off x="1282" y="922"/>
              <a:ext cx="1440" cy="62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9134" name="Line 62"/>
            <p:cNvSpPr>
              <a:spLocks noChangeShapeType="1"/>
            </p:cNvSpPr>
            <p:nvPr/>
          </p:nvSpPr>
          <p:spPr bwMode="auto">
            <a:xfrm>
              <a:off x="1787" y="1144"/>
              <a:ext cx="167" cy="6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9135" name="Line 63"/>
            <p:cNvSpPr>
              <a:spLocks noChangeShapeType="1"/>
            </p:cNvSpPr>
            <p:nvPr/>
          </p:nvSpPr>
          <p:spPr bwMode="auto">
            <a:xfrm flipV="1">
              <a:off x="2770" y="538"/>
              <a:ext cx="1344" cy="62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9136" name="Line 64"/>
            <p:cNvSpPr>
              <a:spLocks noChangeShapeType="1"/>
            </p:cNvSpPr>
            <p:nvPr/>
          </p:nvSpPr>
          <p:spPr bwMode="auto">
            <a:xfrm flipV="1">
              <a:off x="3301" y="865"/>
              <a:ext cx="102" cy="4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9137" name="Line 65"/>
            <p:cNvSpPr>
              <a:spLocks noChangeShapeType="1"/>
            </p:cNvSpPr>
            <p:nvPr/>
          </p:nvSpPr>
          <p:spPr bwMode="auto">
            <a:xfrm>
              <a:off x="1331" y="547"/>
              <a:ext cx="1440" cy="62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9138" name="Line 66"/>
            <p:cNvSpPr>
              <a:spLocks noChangeShapeType="1"/>
            </p:cNvSpPr>
            <p:nvPr/>
          </p:nvSpPr>
          <p:spPr bwMode="auto">
            <a:xfrm>
              <a:off x="1817" y="757"/>
              <a:ext cx="186" cy="7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9139" name="Line 67"/>
            <p:cNvSpPr>
              <a:spLocks noChangeShapeType="1"/>
            </p:cNvSpPr>
            <p:nvPr/>
          </p:nvSpPr>
          <p:spPr bwMode="auto">
            <a:xfrm flipV="1">
              <a:off x="2818" y="922"/>
              <a:ext cx="1344" cy="62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9140" name="Line 68"/>
            <p:cNvSpPr>
              <a:spLocks noChangeShapeType="1"/>
            </p:cNvSpPr>
            <p:nvPr/>
          </p:nvSpPr>
          <p:spPr bwMode="auto">
            <a:xfrm flipV="1">
              <a:off x="3352" y="1258"/>
              <a:ext cx="90" cy="4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9141" name="Arc 69"/>
            <p:cNvSpPr/>
            <p:nvPr/>
          </p:nvSpPr>
          <p:spPr bwMode="auto">
            <a:xfrm flipH="1">
              <a:off x="2471" y="1058"/>
              <a:ext cx="227" cy="137"/>
            </a:xfrm>
            <a:custGeom>
              <a:avLst/>
              <a:gdLst>
                <a:gd name="G0" fmla="+- 0 0 0"/>
                <a:gd name="G1" fmla="+- 9880 0 0"/>
                <a:gd name="G2" fmla="+- 21600 0 0"/>
                <a:gd name="T0" fmla="*/ 19208 w 21600"/>
                <a:gd name="T1" fmla="*/ 0 h 13016"/>
                <a:gd name="T2" fmla="*/ 21371 w 21600"/>
                <a:gd name="T3" fmla="*/ 13016 h 13016"/>
                <a:gd name="T4" fmla="*/ 0 w 21600"/>
                <a:gd name="T5" fmla="*/ 9880 h 13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3016" fill="none" extrusionOk="0">
                  <a:moveTo>
                    <a:pt x="19207" y="0"/>
                  </a:moveTo>
                  <a:cubicBezTo>
                    <a:pt x="20779" y="3056"/>
                    <a:pt x="21600" y="6443"/>
                    <a:pt x="21600" y="9880"/>
                  </a:cubicBezTo>
                  <a:cubicBezTo>
                    <a:pt x="21600" y="10929"/>
                    <a:pt x="21523" y="11977"/>
                    <a:pt x="21371" y="13016"/>
                  </a:cubicBezTo>
                </a:path>
                <a:path w="21600" h="13016" stroke="0" extrusionOk="0">
                  <a:moveTo>
                    <a:pt x="19207" y="0"/>
                  </a:moveTo>
                  <a:cubicBezTo>
                    <a:pt x="20779" y="3056"/>
                    <a:pt x="21600" y="6443"/>
                    <a:pt x="21600" y="9880"/>
                  </a:cubicBezTo>
                  <a:cubicBezTo>
                    <a:pt x="21600" y="10929"/>
                    <a:pt x="21523" y="11977"/>
                    <a:pt x="21371" y="13016"/>
                  </a:cubicBezTo>
                  <a:lnTo>
                    <a:pt x="0" y="988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59142" name="Object 70"/>
            <p:cNvGraphicFramePr>
              <a:graphicFrameLocks noChangeAspect="1"/>
            </p:cNvGraphicFramePr>
            <p:nvPr/>
          </p:nvGraphicFramePr>
          <p:xfrm>
            <a:off x="2257" y="979"/>
            <a:ext cx="189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3048000" imgH="4267200" progId="">
                    <p:embed/>
                  </p:oleObj>
                </mc:Choice>
                <mc:Fallback>
                  <p:oleObj name="公式" r:id="rId4" imgW="3048000" imgH="4267200" progId="">
                    <p:embed/>
                    <p:pic>
                      <p:nvPicPr>
                        <p:cNvPr id="0" name="Picture 2" descr="image2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7" y="979"/>
                          <a:ext cx="189" cy="2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" name="Group 71"/>
            <p:cNvGrpSpPr/>
            <p:nvPr/>
          </p:nvGrpSpPr>
          <p:grpSpPr bwMode="auto">
            <a:xfrm>
              <a:off x="2431" y="1215"/>
              <a:ext cx="665" cy="672"/>
              <a:chOff x="3269" y="1344"/>
              <a:chExt cx="665" cy="672"/>
            </a:xfrm>
          </p:grpSpPr>
          <p:sp>
            <p:nvSpPr>
              <p:cNvPr id="259144" name="Line 72"/>
              <p:cNvSpPr>
                <a:spLocks noChangeShapeType="1"/>
              </p:cNvSpPr>
              <p:nvPr/>
            </p:nvSpPr>
            <p:spPr bwMode="auto">
              <a:xfrm>
                <a:off x="3600" y="1392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prstDash val="dash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9145" name="Line 73"/>
              <p:cNvSpPr>
                <a:spLocks noChangeShapeType="1"/>
              </p:cNvSpPr>
              <p:nvPr/>
            </p:nvSpPr>
            <p:spPr bwMode="auto">
              <a:xfrm flipH="1">
                <a:off x="3456" y="1392"/>
                <a:ext cx="144" cy="24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prstDash val="dash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9146" name="Line 74"/>
              <p:cNvSpPr>
                <a:spLocks noChangeShapeType="1"/>
              </p:cNvSpPr>
              <p:nvPr/>
            </p:nvSpPr>
            <p:spPr bwMode="auto">
              <a:xfrm>
                <a:off x="3600" y="1392"/>
                <a:ext cx="144" cy="24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prstDash val="dash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9147" name="Text Box 75"/>
              <p:cNvSpPr txBox="1">
                <a:spLocks noChangeArrowheads="1"/>
              </p:cNvSpPr>
              <p:nvPr/>
            </p:nvSpPr>
            <p:spPr bwMode="auto">
              <a:xfrm>
                <a:off x="3461" y="1728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b="1" i="1" dirty="0"/>
                  <a:t>C</a:t>
                </a:r>
              </a:p>
            </p:txBody>
          </p:sp>
          <p:sp>
            <p:nvSpPr>
              <p:cNvPr id="259148" name="Rectangle 76"/>
              <p:cNvSpPr>
                <a:spLocks noChangeArrowheads="1"/>
              </p:cNvSpPr>
              <p:nvPr/>
            </p:nvSpPr>
            <p:spPr bwMode="auto">
              <a:xfrm>
                <a:off x="3269" y="1344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 i="1"/>
                  <a:t>A</a:t>
                </a:r>
              </a:p>
            </p:txBody>
          </p:sp>
          <p:sp>
            <p:nvSpPr>
              <p:cNvPr id="259149" name="Rectangle 77"/>
              <p:cNvSpPr>
                <a:spLocks noChangeArrowheads="1"/>
              </p:cNvSpPr>
              <p:nvPr/>
            </p:nvSpPr>
            <p:spPr bwMode="auto">
              <a:xfrm>
                <a:off x="3701" y="1344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i="1"/>
                  <a:t>B</a:t>
                </a:r>
              </a:p>
            </p:txBody>
          </p:sp>
        </p:grpSp>
        <p:grpSp>
          <p:nvGrpSpPr>
            <p:cNvPr id="10" name="Group 78"/>
            <p:cNvGrpSpPr/>
            <p:nvPr/>
          </p:nvGrpSpPr>
          <p:grpSpPr bwMode="auto">
            <a:xfrm>
              <a:off x="1474" y="1162"/>
              <a:ext cx="3024" cy="864"/>
              <a:chOff x="2304" y="1296"/>
              <a:chExt cx="3024" cy="864"/>
            </a:xfrm>
          </p:grpSpPr>
          <p:grpSp>
            <p:nvGrpSpPr>
              <p:cNvPr id="11" name="Group 79"/>
              <p:cNvGrpSpPr/>
              <p:nvPr/>
            </p:nvGrpSpPr>
            <p:grpSpPr bwMode="auto">
              <a:xfrm>
                <a:off x="2304" y="1296"/>
                <a:ext cx="3024" cy="864"/>
                <a:chOff x="2304" y="1296"/>
                <a:chExt cx="3024" cy="864"/>
              </a:xfrm>
            </p:grpSpPr>
            <p:grpSp>
              <p:nvGrpSpPr>
                <p:cNvPr id="12" name="Group 80"/>
                <p:cNvGrpSpPr/>
                <p:nvPr/>
              </p:nvGrpSpPr>
              <p:grpSpPr bwMode="auto">
                <a:xfrm>
                  <a:off x="2304" y="1296"/>
                  <a:ext cx="3024" cy="96"/>
                  <a:chOff x="2208" y="1104"/>
                  <a:chExt cx="3024" cy="96"/>
                </a:xfrm>
              </p:grpSpPr>
              <p:sp>
                <p:nvSpPr>
                  <p:cNvPr id="259153" name="Line 81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1152"/>
                    <a:ext cx="302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154" name="Oval 82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104"/>
                    <a:ext cx="96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CC"/>
                      </a:gs>
                      <a:gs pos="100000">
                        <a:srgbClr val="FFFFCC">
                          <a:gamma/>
                          <a:shade val="46275"/>
                          <a:invGamma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155" name="Oval 83"/>
                  <p:cNvSpPr>
                    <a:spLocks noChangeArrowheads="1"/>
                  </p:cNvSpPr>
                  <p:nvPr/>
                </p:nvSpPr>
                <p:spPr bwMode="auto">
                  <a:xfrm>
                    <a:off x="2304" y="1104"/>
                    <a:ext cx="96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CC"/>
                      </a:gs>
                      <a:gs pos="100000">
                        <a:srgbClr val="FFFFCC">
                          <a:gamma/>
                          <a:shade val="46275"/>
                          <a:invGamma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156" name="Oval 84"/>
                  <p:cNvSpPr>
                    <a:spLocks noChangeArrowheads="1"/>
                  </p:cNvSpPr>
                  <p:nvPr/>
                </p:nvSpPr>
                <p:spPr bwMode="auto">
                  <a:xfrm>
                    <a:off x="3456" y="1104"/>
                    <a:ext cx="96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CC"/>
                      </a:gs>
                      <a:gs pos="100000">
                        <a:srgbClr val="FFFFCC">
                          <a:gamma/>
                          <a:shade val="46275"/>
                          <a:invGamma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157" name="Oval 85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1104"/>
                    <a:ext cx="96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CC"/>
                      </a:gs>
                      <a:gs pos="100000">
                        <a:srgbClr val="FFFFCC">
                          <a:gamma/>
                          <a:shade val="46275"/>
                          <a:invGamma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158" name="Oval 86"/>
                  <p:cNvSpPr>
                    <a:spLocks noChangeArrowheads="1"/>
                  </p:cNvSpPr>
                  <p:nvPr/>
                </p:nvSpPr>
                <p:spPr bwMode="auto">
                  <a:xfrm>
                    <a:off x="4560" y="1104"/>
                    <a:ext cx="96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CC"/>
                      </a:gs>
                      <a:gs pos="100000">
                        <a:srgbClr val="FFFFCC">
                          <a:gamma/>
                          <a:shade val="46275"/>
                          <a:invGamma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159" name="Oval 87"/>
                  <p:cNvSpPr>
                    <a:spLocks noChangeArrowheads="1"/>
                  </p:cNvSpPr>
                  <p:nvPr/>
                </p:nvSpPr>
                <p:spPr bwMode="auto">
                  <a:xfrm>
                    <a:off x="5088" y="1104"/>
                    <a:ext cx="96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CC"/>
                      </a:gs>
                      <a:gs pos="100000">
                        <a:srgbClr val="FFFFCC">
                          <a:gamma/>
                          <a:shade val="46275"/>
                          <a:invGamma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3" name="Group 88"/>
                <p:cNvGrpSpPr/>
                <p:nvPr/>
              </p:nvGrpSpPr>
              <p:grpSpPr bwMode="auto">
                <a:xfrm>
                  <a:off x="2304" y="1680"/>
                  <a:ext cx="3024" cy="96"/>
                  <a:chOff x="2208" y="1104"/>
                  <a:chExt cx="3024" cy="96"/>
                </a:xfrm>
              </p:grpSpPr>
              <p:sp>
                <p:nvSpPr>
                  <p:cNvPr id="259161" name="Line 89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1152"/>
                    <a:ext cx="302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162" name="Oval 90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104"/>
                    <a:ext cx="96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CC"/>
                      </a:gs>
                      <a:gs pos="100000">
                        <a:srgbClr val="FFFFCC">
                          <a:gamma/>
                          <a:shade val="46275"/>
                          <a:invGamma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163" name="Oval 91"/>
                  <p:cNvSpPr>
                    <a:spLocks noChangeArrowheads="1"/>
                  </p:cNvSpPr>
                  <p:nvPr/>
                </p:nvSpPr>
                <p:spPr bwMode="auto">
                  <a:xfrm>
                    <a:off x="2304" y="1104"/>
                    <a:ext cx="96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CC"/>
                      </a:gs>
                      <a:gs pos="100000">
                        <a:srgbClr val="FFFFCC">
                          <a:gamma/>
                          <a:shade val="46275"/>
                          <a:invGamma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164" name="Oval 92"/>
                  <p:cNvSpPr>
                    <a:spLocks noChangeArrowheads="1"/>
                  </p:cNvSpPr>
                  <p:nvPr/>
                </p:nvSpPr>
                <p:spPr bwMode="auto">
                  <a:xfrm>
                    <a:off x="3456" y="1104"/>
                    <a:ext cx="96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CC"/>
                      </a:gs>
                      <a:gs pos="100000">
                        <a:srgbClr val="FFFFCC">
                          <a:gamma/>
                          <a:shade val="46275"/>
                          <a:invGamma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165" name="Oval 93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1104"/>
                    <a:ext cx="96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CC"/>
                      </a:gs>
                      <a:gs pos="100000">
                        <a:srgbClr val="FFFFCC">
                          <a:gamma/>
                          <a:shade val="46275"/>
                          <a:invGamma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166" name="Oval 94"/>
                  <p:cNvSpPr>
                    <a:spLocks noChangeArrowheads="1"/>
                  </p:cNvSpPr>
                  <p:nvPr/>
                </p:nvSpPr>
                <p:spPr bwMode="auto">
                  <a:xfrm>
                    <a:off x="4560" y="1104"/>
                    <a:ext cx="96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CC"/>
                      </a:gs>
                      <a:gs pos="100000">
                        <a:srgbClr val="FFFFCC">
                          <a:gamma/>
                          <a:shade val="46275"/>
                          <a:invGamma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167" name="Oval 95"/>
                  <p:cNvSpPr>
                    <a:spLocks noChangeArrowheads="1"/>
                  </p:cNvSpPr>
                  <p:nvPr/>
                </p:nvSpPr>
                <p:spPr bwMode="auto">
                  <a:xfrm>
                    <a:off x="5088" y="1104"/>
                    <a:ext cx="96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CC"/>
                      </a:gs>
                      <a:gs pos="100000">
                        <a:srgbClr val="FFFFCC">
                          <a:gamma/>
                          <a:shade val="46275"/>
                          <a:invGamma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4" name="Group 96"/>
                <p:cNvGrpSpPr/>
                <p:nvPr/>
              </p:nvGrpSpPr>
              <p:grpSpPr bwMode="auto">
                <a:xfrm>
                  <a:off x="2304" y="2064"/>
                  <a:ext cx="3024" cy="96"/>
                  <a:chOff x="2208" y="1104"/>
                  <a:chExt cx="3024" cy="96"/>
                </a:xfrm>
              </p:grpSpPr>
              <p:sp>
                <p:nvSpPr>
                  <p:cNvPr id="259169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1152"/>
                    <a:ext cx="302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170" name="Oval 98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104"/>
                    <a:ext cx="96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CC"/>
                      </a:gs>
                      <a:gs pos="100000">
                        <a:srgbClr val="FFFFCC">
                          <a:gamma/>
                          <a:shade val="46275"/>
                          <a:invGamma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171" name="Oval 99"/>
                  <p:cNvSpPr>
                    <a:spLocks noChangeArrowheads="1"/>
                  </p:cNvSpPr>
                  <p:nvPr/>
                </p:nvSpPr>
                <p:spPr bwMode="auto">
                  <a:xfrm>
                    <a:off x="2304" y="1104"/>
                    <a:ext cx="96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CC"/>
                      </a:gs>
                      <a:gs pos="100000">
                        <a:srgbClr val="FFFFCC">
                          <a:gamma/>
                          <a:shade val="46275"/>
                          <a:invGamma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172" name="Oval 100"/>
                  <p:cNvSpPr>
                    <a:spLocks noChangeArrowheads="1"/>
                  </p:cNvSpPr>
                  <p:nvPr/>
                </p:nvSpPr>
                <p:spPr bwMode="auto">
                  <a:xfrm>
                    <a:off x="3456" y="1104"/>
                    <a:ext cx="96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CC"/>
                      </a:gs>
                      <a:gs pos="100000">
                        <a:srgbClr val="FFFFCC">
                          <a:gamma/>
                          <a:shade val="46275"/>
                          <a:invGamma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173" name="Oval 101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1104"/>
                    <a:ext cx="96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CC"/>
                      </a:gs>
                      <a:gs pos="100000">
                        <a:srgbClr val="FFFFCC">
                          <a:gamma/>
                          <a:shade val="46275"/>
                          <a:invGamma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174" name="Oval 102"/>
                  <p:cNvSpPr>
                    <a:spLocks noChangeArrowheads="1"/>
                  </p:cNvSpPr>
                  <p:nvPr/>
                </p:nvSpPr>
                <p:spPr bwMode="auto">
                  <a:xfrm>
                    <a:off x="4560" y="1104"/>
                    <a:ext cx="96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CC"/>
                      </a:gs>
                      <a:gs pos="100000">
                        <a:srgbClr val="FFFFCC">
                          <a:gamma/>
                          <a:shade val="46275"/>
                          <a:invGamma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175" name="Oval 103"/>
                  <p:cNvSpPr>
                    <a:spLocks noChangeArrowheads="1"/>
                  </p:cNvSpPr>
                  <p:nvPr/>
                </p:nvSpPr>
                <p:spPr bwMode="auto">
                  <a:xfrm>
                    <a:off x="5088" y="1104"/>
                    <a:ext cx="96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CC"/>
                      </a:gs>
                      <a:gs pos="100000">
                        <a:srgbClr val="FFFFCC">
                          <a:gamma/>
                          <a:shade val="46275"/>
                          <a:invGamma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5" name="Group 104"/>
              <p:cNvGrpSpPr/>
              <p:nvPr/>
            </p:nvGrpSpPr>
            <p:grpSpPr bwMode="auto">
              <a:xfrm>
                <a:off x="4941" y="1344"/>
                <a:ext cx="228" cy="404"/>
                <a:chOff x="4941" y="1344"/>
                <a:chExt cx="228" cy="404"/>
              </a:xfrm>
            </p:grpSpPr>
            <p:sp>
              <p:nvSpPr>
                <p:cNvPr id="259177" name="Line 105"/>
                <p:cNvSpPr>
                  <a:spLocks noChangeShapeType="1"/>
                </p:cNvSpPr>
                <p:nvPr/>
              </p:nvSpPr>
              <p:spPr bwMode="auto">
                <a:xfrm>
                  <a:off x="4944" y="1344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arrow" w="med" len="med"/>
                  <a:tailEnd type="arrow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9178" name="Rectangle 106"/>
                <p:cNvSpPr>
                  <a:spLocks noChangeArrowheads="1"/>
                </p:cNvSpPr>
                <p:nvPr/>
              </p:nvSpPr>
              <p:spPr bwMode="auto">
                <a:xfrm>
                  <a:off x="4941" y="1421"/>
                  <a:ext cx="22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sz="2800" b="1" i="1" dirty="0"/>
                    <a:t>d</a:t>
                  </a:r>
                </a:p>
              </p:txBody>
            </p:sp>
          </p:grpSp>
        </p:grpSp>
      </p:grpSp>
      <p:sp>
        <p:nvSpPr>
          <p:cNvPr id="259273" name="Text Box 201"/>
          <p:cNvSpPr txBox="1">
            <a:spLocks noChangeArrowheads="1"/>
          </p:cNvSpPr>
          <p:nvPr/>
        </p:nvSpPr>
        <p:spPr bwMode="auto">
          <a:xfrm>
            <a:off x="455612" y="4876800"/>
            <a:ext cx="2809875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400"/>
              <a:t>布拉格方程：</a:t>
            </a:r>
          </a:p>
        </p:txBody>
      </p:sp>
      <p:graphicFrame>
        <p:nvGraphicFramePr>
          <p:cNvPr id="259274" name="Object 202"/>
          <p:cNvGraphicFramePr>
            <a:graphicFrameLocks noChangeAspect="1"/>
          </p:cNvGraphicFramePr>
          <p:nvPr/>
        </p:nvGraphicFramePr>
        <p:xfrm>
          <a:off x="1903412" y="5715000"/>
          <a:ext cx="168275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9812000" imgH="4876800" progId="">
                  <p:embed/>
                </p:oleObj>
              </mc:Choice>
              <mc:Fallback>
                <p:oleObj name="公式" r:id="rId6" imgW="19812000" imgH="4876800" progId="">
                  <p:embed/>
                  <p:pic>
                    <p:nvPicPr>
                      <p:cNvPr id="0" name="Picture 3" descr="image2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3412" y="5715000"/>
                        <a:ext cx="1682750" cy="411163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9275" name="Object 203"/>
          <p:cNvGraphicFramePr>
            <a:graphicFrameLocks noChangeAspect="1"/>
          </p:cNvGraphicFramePr>
          <p:nvPr/>
        </p:nvGraphicFramePr>
        <p:xfrm>
          <a:off x="4494212" y="5715000"/>
          <a:ext cx="1471613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7678400" imgH="4876800" progId="">
                  <p:embed/>
                </p:oleObj>
              </mc:Choice>
              <mc:Fallback>
                <p:oleObj name="公式" r:id="rId8" imgW="17678400" imgH="4876800" progId="">
                  <p:embed/>
                  <p:pic>
                    <p:nvPicPr>
                      <p:cNvPr id="0" name="Picture 4" descr="image2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4212" y="5715000"/>
                        <a:ext cx="1471613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9276" name="Rectangle 204"/>
          <p:cNvSpPr>
            <a:spLocks noChangeArrowheads="1"/>
          </p:cNvSpPr>
          <p:nvPr/>
        </p:nvSpPr>
        <p:spPr bwMode="auto">
          <a:xfrm>
            <a:off x="6399212" y="4572000"/>
            <a:ext cx="2327275" cy="11874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400"/>
              <a:t>光谱分析</a:t>
            </a:r>
          </a:p>
          <a:p>
            <a:r>
              <a:rPr lang="zh-CN" altLang="en-US" sz="2400"/>
              <a:t>晶体结构分析</a:t>
            </a:r>
          </a:p>
          <a:p>
            <a:r>
              <a:rPr lang="en-US" altLang="zh-CN" sz="2400"/>
              <a:t>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9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9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9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9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273" grpId="0" autoUpdateAnimBg="0"/>
      <p:bldP spid="25927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B4B9F-CA87-4BDB-A11D-8B1A3BEF027F}" type="slidenum">
              <a:rPr lang="en-US" altLang="zh-CN" smtClean="0"/>
              <a:pPr/>
              <a:t>6</a:t>
            </a:fld>
            <a:endParaRPr lang="en-US" altLang="zh-CN"/>
          </a:p>
        </p:txBody>
      </p:sp>
      <p:pic>
        <p:nvPicPr>
          <p:cNvPr id="4" name="Picture 2" descr="QQ图片2014052318070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1271588"/>
            <a:ext cx="6457950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/>
              <a:t>12.4 </a:t>
            </a:r>
            <a:r>
              <a:rPr lang="zh-CN" altLang="en-US" dirty="0"/>
              <a:t>光的衍射现象</a:t>
            </a:r>
          </a:p>
        </p:txBody>
      </p:sp>
    </p:spTree>
    <p:extLst>
      <p:ext uri="{BB962C8B-B14F-4D97-AF65-F5344CB8AC3E}">
        <p14:creationId xmlns:p14="http://schemas.microsoft.com/office/powerpoint/2010/main" val="10835178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13</a:t>
            </a:r>
            <a:r>
              <a:rPr lang="zh-CN" altLang="en-US" dirty="0"/>
              <a:t>章 波动光学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2562-5E72-4835-9915-A36C6FC6BC26}" type="slidenum">
              <a:rPr lang="en-US" altLang="zh-CN"/>
              <a:pPr/>
              <a:t>60</a:t>
            </a:fld>
            <a:endParaRPr lang="en-US" altLang="zh-CN"/>
          </a:p>
        </p:txBody>
      </p:sp>
      <p:graphicFrame>
        <p:nvGraphicFramePr>
          <p:cNvPr id="188420" name="Object 4"/>
          <p:cNvGraphicFramePr>
            <a:graphicFrameLocks noChangeAspect="1"/>
          </p:cNvGraphicFramePr>
          <p:nvPr/>
        </p:nvGraphicFramePr>
        <p:xfrm>
          <a:off x="609600" y="1676400"/>
          <a:ext cx="8039100" cy="355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4000042" imgH="1777257" progId="Word.Document.8">
                  <p:embed/>
                </p:oleObj>
              </mc:Choice>
              <mc:Fallback>
                <p:oleObj name="文档" r:id="rId2" imgW="4000042" imgH="1777257" progId="Word.Document.8">
                  <p:embed/>
                  <p:pic>
                    <p:nvPicPr>
                      <p:cNvPr id="0" name="Picture 1" descr="image2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676400"/>
                        <a:ext cx="8039100" cy="3551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13.5 </a:t>
            </a:r>
            <a:r>
              <a:rPr lang="zh-CN" altLang="en-US"/>
              <a:t>单缝衍射</a:t>
            </a:r>
          </a:p>
        </p:txBody>
      </p:sp>
      <p:sp>
        <p:nvSpPr>
          <p:cNvPr id="7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BBAB-A2D2-498F-9A7B-E418A2824606}" type="slidenum">
              <a:rPr lang="en-US" altLang="zh-CN"/>
              <a:pPr/>
              <a:t>7</a:t>
            </a:fld>
            <a:endParaRPr lang="en-US" altLang="zh-CN"/>
          </a:p>
        </p:txBody>
      </p:sp>
      <p:graphicFrame>
        <p:nvGraphicFramePr>
          <p:cNvPr id="187464" name="Object 72"/>
          <p:cNvGraphicFramePr>
            <a:graphicFrameLocks noChangeAspect="1"/>
          </p:cNvGraphicFramePr>
          <p:nvPr/>
        </p:nvGraphicFramePr>
        <p:xfrm>
          <a:off x="2667000" y="5867400"/>
          <a:ext cx="3446463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1148000" imgH="4876800" progId="">
                  <p:embed/>
                </p:oleObj>
              </mc:Choice>
              <mc:Fallback>
                <p:oleObj name="公式" r:id="rId2" imgW="41148000" imgH="4876800" progId="">
                  <p:embed/>
                  <p:pic>
                    <p:nvPicPr>
                      <p:cNvPr id="0" name="Picture 11" descr="image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867400"/>
                        <a:ext cx="3446463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465" name="Text Box 73"/>
          <p:cNvSpPr txBox="1">
            <a:spLocks noChangeArrowheads="1"/>
          </p:cNvSpPr>
          <p:nvPr/>
        </p:nvSpPr>
        <p:spPr bwMode="auto">
          <a:xfrm>
            <a:off x="838200" y="5257800"/>
            <a:ext cx="619125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狭缝边缘出射的两条光线光程差： </a:t>
            </a:r>
          </a:p>
        </p:txBody>
      </p:sp>
      <p:grpSp>
        <p:nvGrpSpPr>
          <p:cNvPr id="78" name="组合 77"/>
          <p:cNvGrpSpPr/>
          <p:nvPr/>
        </p:nvGrpSpPr>
        <p:grpSpPr>
          <a:xfrm>
            <a:off x="755650" y="1295400"/>
            <a:ext cx="7632701" cy="3887788"/>
            <a:chOff x="755650" y="1295400"/>
            <a:chExt cx="7632701" cy="3887788"/>
          </a:xfrm>
        </p:grpSpPr>
        <p:grpSp>
          <p:nvGrpSpPr>
            <p:cNvPr id="187395" name="Group 3"/>
            <p:cNvGrpSpPr/>
            <p:nvPr/>
          </p:nvGrpSpPr>
          <p:grpSpPr bwMode="auto">
            <a:xfrm>
              <a:off x="755650" y="1295400"/>
              <a:ext cx="7632701" cy="3887788"/>
              <a:chOff x="476" y="255"/>
              <a:chExt cx="4808" cy="2449"/>
            </a:xfrm>
          </p:grpSpPr>
          <p:sp>
            <p:nvSpPr>
              <p:cNvPr id="187396" name="Rectangle 4"/>
              <p:cNvSpPr>
                <a:spLocks noChangeArrowheads="1"/>
              </p:cNvSpPr>
              <p:nvPr/>
            </p:nvSpPr>
            <p:spPr bwMode="auto">
              <a:xfrm>
                <a:off x="476" y="255"/>
                <a:ext cx="4808" cy="2449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7397" name="Line 5"/>
              <p:cNvSpPr>
                <a:spLocks noChangeAspect="1" noChangeShapeType="1"/>
              </p:cNvSpPr>
              <p:nvPr/>
            </p:nvSpPr>
            <p:spPr bwMode="auto">
              <a:xfrm>
                <a:off x="2079" y="2427"/>
                <a:ext cx="190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lg" len="lg"/>
                <a:tailEnd type="arrow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7398" name="Line 6"/>
              <p:cNvSpPr>
                <a:spLocks noChangeAspect="1" noChangeShapeType="1"/>
              </p:cNvSpPr>
              <p:nvPr/>
            </p:nvSpPr>
            <p:spPr bwMode="auto">
              <a:xfrm flipH="1">
                <a:off x="2068" y="2319"/>
                <a:ext cx="0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87399" name="Object 7"/>
              <p:cNvGraphicFramePr>
                <a:graphicFrameLocks noChangeAspect="1"/>
              </p:cNvGraphicFramePr>
              <p:nvPr/>
            </p:nvGraphicFramePr>
            <p:xfrm>
              <a:off x="1400" y="1362"/>
              <a:ext cx="152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4" imgW="3352800" imgH="3962400" progId="">
                      <p:embed/>
                    </p:oleObj>
                  </mc:Choice>
                  <mc:Fallback>
                    <p:oleObj name="公式" r:id="rId4" imgW="3352800" imgH="3962400" progId="">
                      <p:embed/>
                      <p:pic>
                        <p:nvPicPr>
                          <p:cNvPr id="0" name="Picture 10" descr="image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00" y="1362"/>
                            <a:ext cx="152" cy="1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7400" name="Object 8"/>
              <p:cNvGraphicFramePr>
                <a:graphicFrameLocks noChangeAspect="1"/>
              </p:cNvGraphicFramePr>
              <p:nvPr/>
            </p:nvGraphicFramePr>
            <p:xfrm>
              <a:off x="4032" y="1253"/>
              <a:ext cx="195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6" imgW="3657600" imgH="4267200" progId="">
                      <p:embed/>
                    </p:oleObj>
                  </mc:Choice>
                  <mc:Fallback>
                    <p:oleObj name="公式" r:id="rId6" imgW="3657600" imgH="4267200" progId="">
                      <p:embed/>
                      <p:pic>
                        <p:nvPicPr>
                          <p:cNvPr id="0" name="Picture 9" descr="image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32" y="1253"/>
                            <a:ext cx="195" cy="22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7401" name="Object 9"/>
              <p:cNvGraphicFramePr>
                <a:graphicFrameLocks noChangeAspect="1"/>
              </p:cNvGraphicFramePr>
              <p:nvPr/>
            </p:nvGraphicFramePr>
            <p:xfrm>
              <a:off x="4024" y="1896"/>
              <a:ext cx="203" cy="2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8" imgW="3657600" imgH="3962400" progId="">
                      <p:embed/>
                    </p:oleObj>
                  </mc:Choice>
                  <mc:Fallback>
                    <p:oleObj name="公式" r:id="rId8" imgW="3657600" imgH="3962400" progId="">
                      <p:embed/>
                      <p:pic>
                        <p:nvPicPr>
                          <p:cNvPr id="0" name="Picture 8" descr="image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24" y="1896"/>
                            <a:ext cx="203" cy="21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7402" name="Line 10"/>
              <p:cNvSpPr>
                <a:spLocks noChangeAspect="1" noChangeShapeType="1"/>
              </p:cNvSpPr>
              <p:nvPr/>
            </p:nvSpPr>
            <p:spPr bwMode="auto">
              <a:xfrm flipV="1">
                <a:off x="1414" y="1059"/>
                <a:ext cx="270" cy="7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87403" name="Object 11"/>
              <p:cNvGraphicFramePr>
                <a:graphicFrameLocks noChangeAspect="1"/>
              </p:cNvGraphicFramePr>
              <p:nvPr/>
            </p:nvGraphicFramePr>
            <p:xfrm>
              <a:off x="1864" y="1371"/>
              <a:ext cx="152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0" imgW="3352800" imgH="3962400" progId="">
                      <p:embed/>
                    </p:oleObj>
                  </mc:Choice>
                  <mc:Fallback>
                    <p:oleObj name="公式" r:id="rId10" imgW="3352800" imgH="3962400" progId="">
                      <p:embed/>
                      <p:pic>
                        <p:nvPicPr>
                          <p:cNvPr id="0" name="Picture 7" descr="image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64" y="1371"/>
                            <a:ext cx="152" cy="1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7404" name="Line 12"/>
              <p:cNvSpPr>
                <a:spLocks noChangeAspect="1" noChangeShapeType="1"/>
              </p:cNvSpPr>
              <p:nvPr/>
            </p:nvSpPr>
            <p:spPr bwMode="auto">
              <a:xfrm>
                <a:off x="4009" y="391"/>
                <a:ext cx="0" cy="1942"/>
              </a:xfrm>
              <a:prstGeom prst="line">
                <a:avLst/>
              </a:prstGeom>
              <a:noFill/>
              <a:ln w="38100">
                <a:solidFill>
                  <a:srgbClr val="969696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7405" name="Line 13"/>
              <p:cNvSpPr>
                <a:spLocks noChangeAspect="1" noChangeShapeType="1"/>
              </p:cNvSpPr>
              <p:nvPr/>
            </p:nvSpPr>
            <p:spPr bwMode="auto">
              <a:xfrm>
                <a:off x="1020" y="607"/>
                <a:ext cx="0" cy="1403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7406" name="Line 14"/>
              <p:cNvSpPr>
                <a:spLocks noChangeAspect="1" noChangeShapeType="1"/>
              </p:cNvSpPr>
              <p:nvPr/>
            </p:nvSpPr>
            <p:spPr bwMode="auto">
              <a:xfrm>
                <a:off x="1020" y="1038"/>
                <a:ext cx="249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tailEnd type="stealth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7407" name="Line 15"/>
              <p:cNvSpPr>
                <a:spLocks noChangeAspect="1" noChangeShapeType="1"/>
              </p:cNvSpPr>
              <p:nvPr/>
            </p:nvSpPr>
            <p:spPr bwMode="auto">
              <a:xfrm>
                <a:off x="1020" y="1578"/>
                <a:ext cx="249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tailEnd type="stealth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7408" name="Rectangle 16"/>
              <p:cNvSpPr>
                <a:spLocks noChangeAspect="1" noChangeArrowheads="1"/>
              </p:cNvSpPr>
              <p:nvPr/>
            </p:nvSpPr>
            <p:spPr bwMode="auto">
              <a:xfrm>
                <a:off x="1352" y="397"/>
                <a:ext cx="125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7409" name="Rectangle 17"/>
              <p:cNvSpPr>
                <a:spLocks noChangeAspect="1" noChangeArrowheads="1"/>
              </p:cNvSpPr>
              <p:nvPr/>
            </p:nvSpPr>
            <p:spPr bwMode="auto">
              <a:xfrm>
                <a:off x="1342" y="1856"/>
                <a:ext cx="124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87410" name="Group 18"/>
              <p:cNvGrpSpPr>
                <a:grpSpLocks noChangeAspect="1"/>
              </p:cNvGrpSpPr>
              <p:nvPr/>
            </p:nvGrpSpPr>
            <p:grpSpPr bwMode="auto">
              <a:xfrm>
                <a:off x="1383" y="974"/>
                <a:ext cx="0" cy="756"/>
                <a:chOff x="6660" y="4404"/>
                <a:chExt cx="0" cy="1092"/>
              </a:xfrm>
            </p:grpSpPr>
            <p:sp>
              <p:nvSpPr>
                <p:cNvPr id="187411" name="Line 19"/>
                <p:cNvSpPr>
                  <a:spLocks noChangeAspect="1" noChangeShapeType="1"/>
                </p:cNvSpPr>
                <p:nvPr/>
              </p:nvSpPr>
              <p:spPr bwMode="auto">
                <a:xfrm>
                  <a:off x="6660" y="4404"/>
                  <a:ext cx="0" cy="156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412" name="Line 20"/>
                <p:cNvSpPr>
                  <a:spLocks noChangeAspect="1" noChangeShapeType="1"/>
                </p:cNvSpPr>
                <p:nvPr/>
              </p:nvSpPr>
              <p:spPr bwMode="auto">
                <a:xfrm>
                  <a:off x="6660" y="4716"/>
                  <a:ext cx="0" cy="156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413" name="Line 21"/>
                <p:cNvSpPr>
                  <a:spLocks noChangeAspect="1" noChangeShapeType="1"/>
                </p:cNvSpPr>
                <p:nvPr/>
              </p:nvSpPr>
              <p:spPr bwMode="auto">
                <a:xfrm>
                  <a:off x="6660" y="5028"/>
                  <a:ext cx="0" cy="156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414" name="Line 22"/>
                <p:cNvSpPr>
                  <a:spLocks noChangeAspect="1" noChangeShapeType="1"/>
                </p:cNvSpPr>
                <p:nvPr/>
              </p:nvSpPr>
              <p:spPr bwMode="auto">
                <a:xfrm>
                  <a:off x="6660" y="5340"/>
                  <a:ext cx="0" cy="156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87415" name="AutoShape 23"/>
              <p:cNvSpPr>
                <a:spLocks noChangeAspect="1" noChangeArrowheads="1"/>
              </p:cNvSpPr>
              <p:nvPr/>
            </p:nvSpPr>
            <p:spPr bwMode="auto">
              <a:xfrm>
                <a:off x="1342" y="866"/>
                <a:ext cx="82" cy="71"/>
              </a:xfrm>
              <a:prstGeom prst="star4">
                <a:avLst>
                  <a:gd name="adj" fmla="val 12500"/>
                </a:avLst>
              </a:prstGeom>
              <a:solidFill>
                <a:srgbClr val="FFFFFF"/>
              </a:solidFill>
              <a:ln w="19050">
                <a:solidFill>
                  <a:srgbClr val="0000FF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7416" name="AutoShape 24"/>
              <p:cNvSpPr>
                <a:spLocks noChangeAspect="1" noChangeArrowheads="1"/>
              </p:cNvSpPr>
              <p:nvPr/>
            </p:nvSpPr>
            <p:spPr bwMode="auto">
              <a:xfrm>
                <a:off x="1342" y="1082"/>
                <a:ext cx="82" cy="71"/>
              </a:xfrm>
              <a:prstGeom prst="star4">
                <a:avLst>
                  <a:gd name="adj" fmla="val 12500"/>
                </a:avLst>
              </a:prstGeom>
              <a:solidFill>
                <a:srgbClr val="FFFFFF"/>
              </a:solidFill>
              <a:ln w="19050">
                <a:solidFill>
                  <a:srgbClr val="0000FF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7417" name="AutoShape 25"/>
              <p:cNvSpPr>
                <a:spLocks noChangeAspect="1" noChangeArrowheads="1"/>
              </p:cNvSpPr>
              <p:nvPr/>
            </p:nvSpPr>
            <p:spPr bwMode="auto">
              <a:xfrm>
                <a:off x="1342" y="1298"/>
                <a:ext cx="82" cy="71"/>
              </a:xfrm>
              <a:prstGeom prst="star4">
                <a:avLst>
                  <a:gd name="adj" fmla="val 12500"/>
                </a:avLst>
              </a:prstGeom>
              <a:solidFill>
                <a:srgbClr val="FFFFFF"/>
              </a:solidFill>
              <a:ln w="19050">
                <a:solidFill>
                  <a:srgbClr val="0000FF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7418" name="AutoShape 26"/>
              <p:cNvSpPr>
                <a:spLocks noChangeAspect="1" noChangeArrowheads="1"/>
              </p:cNvSpPr>
              <p:nvPr/>
            </p:nvSpPr>
            <p:spPr bwMode="auto">
              <a:xfrm>
                <a:off x="1342" y="1514"/>
                <a:ext cx="82" cy="71"/>
              </a:xfrm>
              <a:prstGeom prst="star4">
                <a:avLst>
                  <a:gd name="adj" fmla="val 12500"/>
                </a:avLst>
              </a:prstGeom>
              <a:solidFill>
                <a:srgbClr val="FFFFFF"/>
              </a:solidFill>
              <a:ln w="19050">
                <a:solidFill>
                  <a:srgbClr val="0000FF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7419" name="AutoShape 27"/>
              <p:cNvSpPr>
                <a:spLocks noChangeAspect="1" noChangeArrowheads="1"/>
              </p:cNvSpPr>
              <p:nvPr/>
            </p:nvSpPr>
            <p:spPr bwMode="auto">
              <a:xfrm>
                <a:off x="1342" y="1730"/>
                <a:ext cx="82" cy="71"/>
              </a:xfrm>
              <a:prstGeom prst="star4">
                <a:avLst>
                  <a:gd name="adj" fmla="val 12500"/>
                </a:avLst>
              </a:prstGeom>
              <a:solidFill>
                <a:srgbClr val="FFFFFF"/>
              </a:solidFill>
              <a:ln w="19050">
                <a:solidFill>
                  <a:srgbClr val="0000FF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7420" name="Oval 28"/>
              <p:cNvSpPr>
                <a:spLocks noChangeAspect="1" noChangeArrowheads="1"/>
              </p:cNvSpPr>
              <p:nvPr/>
            </p:nvSpPr>
            <p:spPr bwMode="auto">
              <a:xfrm>
                <a:off x="2016" y="499"/>
                <a:ext cx="125" cy="172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7421" name="Line 29"/>
              <p:cNvSpPr>
                <a:spLocks noChangeAspect="1" noChangeShapeType="1"/>
              </p:cNvSpPr>
              <p:nvPr/>
            </p:nvSpPr>
            <p:spPr bwMode="auto">
              <a:xfrm>
                <a:off x="1518" y="931"/>
                <a:ext cx="550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7422" name="Line 30"/>
              <p:cNvSpPr>
                <a:spLocks noChangeAspect="1" noChangeShapeType="1"/>
              </p:cNvSpPr>
              <p:nvPr/>
            </p:nvSpPr>
            <p:spPr bwMode="auto">
              <a:xfrm>
                <a:off x="1518" y="1146"/>
                <a:ext cx="550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7423" name="Line 31"/>
              <p:cNvSpPr>
                <a:spLocks noChangeAspect="1" noChangeShapeType="1"/>
              </p:cNvSpPr>
              <p:nvPr/>
            </p:nvSpPr>
            <p:spPr bwMode="auto">
              <a:xfrm>
                <a:off x="1518" y="1362"/>
                <a:ext cx="550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7424" name="Line 32"/>
              <p:cNvSpPr>
                <a:spLocks noChangeAspect="1" noChangeShapeType="1"/>
              </p:cNvSpPr>
              <p:nvPr/>
            </p:nvSpPr>
            <p:spPr bwMode="auto">
              <a:xfrm>
                <a:off x="1518" y="1578"/>
                <a:ext cx="550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7425" name="Line 33"/>
              <p:cNvSpPr>
                <a:spLocks noChangeAspect="1" noChangeShapeType="1"/>
              </p:cNvSpPr>
              <p:nvPr/>
            </p:nvSpPr>
            <p:spPr bwMode="auto">
              <a:xfrm>
                <a:off x="1518" y="1788"/>
                <a:ext cx="550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7426" name="Line 34"/>
              <p:cNvSpPr>
                <a:spLocks noChangeAspect="1" noChangeShapeType="1"/>
              </p:cNvSpPr>
              <p:nvPr/>
            </p:nvSpPr>
            <p:spPr bwMode="auto">
              <a:xfrm>
                <a:off x="1643" y="931"/>
                <a:ext cx="249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tailEnd type="stealth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7427" name="Line 35"/>
              <p:cNvSpPr>
                <a:spLocks noChangeAspect="1" noChangeShapeType="1"/>
              </p:cNvSpPr>
              <p:nvPr/>
            </p:nvSpPr>
            <p:spPr bwMode="auto">
              <a:xfrm>
                <a:off x="1643" y="1146"/>
                <a:ext cx="249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tailEnd type="stealth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7428" name="Line 36"/>
              <p:cNvSpPr>
                <a:spLocks noChangeAspect="1" noChangeShapeType="1"/>
              </p:cNvSpPr>
              <p:nvPr/>
            </p:nvSpPr>
            <p:spPr bwMode="auto">
              <a:xfrm>
                <a:off x="1643" y="1362"/>
                <a:ext cx="249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tailEnd type="stealth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7429" name="Line 37"/>
              <p:cNvSpPr>
                <a:spLocks noChangeAspect="1" noChangeShapeType="1"/>
              </p:cNvSpPr>
              <p:nvPr/>
            </p:nvSpPr>
            <p:spPr bwMode="auto">
              <a:xfrm>
                <a:off x="1643" y="1578"/>
                <a:ext cx="249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tailEnd type="stealth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7430" name="Line 38"/>
              <p:cNvSpPr>
                <a:spLocks noChangeAspect="1" noChangeShapeType="1"/>
              </p:cNvSpPr>
              <p:nvPr/>
            </p:nvSpPr>
            <p:spPr bwMode="auto">
              <a:xfrm>
                <a:off x="1649" y="1788"/>
                <a:ext cx="249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tailEnd type="stealth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7431" name="Line 39"/>
              <p:cNvSpPr>
                <a:spLocks noChangeAspect="1" noChangeShapeType="1"/>
              </p:cNvSpPr>
              <p:nvPr/>
            </p:nvSpPr>
            <p:spPr bwMode="auto">
              <a:xfrm>
                <a:off x="2068" y="930"/>
                <a:ext cx="1941" cy="432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7432" name="Line 40"/>
              <p:cNvSpPr>
                <a:spLocks noChangeAspect="1" noChangeShapeType="1"/>
              </p:cNvSpPr>
              <p:nvPr/>
            </p:nvSpPr>
            <p:spPr bwMode="auto">
              <a:xfrm>
                <a:off x="2070" y="1148"/>
                <a:ext cx="1939" cy="21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7433" name="Line 41"/>
              <p:cNvSpPr>
                <a:spLocks noChangeAspect="1" noChangeShapeType="1"/>
              </p:cNvSpPr>
              <p:nvPr/>
            </p:nvSpPr>
            <p:spPr bwMode="auto">
              <a:xfrm>
                <a:off x="2016" y="1362"/>
                <a:ext cx="1993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7434" name="Line 42"/>
              <p:cNvSpPr>
                <a:spLocks noChangeAspect="1" noChangeShapeType="1"/>
              </p:cNvSpPr>
              <p:nvPr/>
            </p:nvSpPr>
            <p:spPr bwMode="auto">
              <a:xfrm flipV="1">
                <a:off x="2063" y="1360"/>
                <a:ext cx="1915" cy="43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7435" name="Line 43"/>
              <p:cNvSpPr>
                <a:spLocks noChangeAspect="1" noChangeShapeType="1"/>
              </p:cNvSpPr>
              <p:nvPr/>
            </p:nvSpPr>
            <p:spPr bwMode="auto">
              <a:xfrm flipV="1">
                <a:off x="2016" y="1362"/>
                <a:ext cx="1962" cy="22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7436" name="Line 44"/>
              <p:cNvSpPr>
                <a:spLocks noChangeAspect="1" noChangeShapeType="1"/>
              </p:cNvSpPr>
              <p:nvPr/>
            </p:nvSpPr>
            <p:spPr bwMode="auto">
              <a:xfrm>
                <a:off x="1456" y="955"/>
                <a:ext cx="623" cy="218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7437" name="Line 45"/>
              <p:cNvSpPr>
                <a:spLocks noChangeAspect="1" noChangeShapeType="1"/>
              </p:cNvSpPr>
              <p:nvPr/>
            </p:nvSpPr>
            <p:spPr bwMode="auto">
              <a:xfrm>
                <a:off x="1466" y="1381"/>
                <a:ext cx="613" cy="22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7438" name="Line 46"/>
              <p:cNvSpPr>
                <a:spLocks noChangeAspect="1" noChangeShapeType="1"/>
              </p:cNvSpPr>
              <p:nvPr/>
            </p:nvSpPr>
            <p:spPr bwMode="auto">
              <a:xfrm>
                <a:off x="1434" y="1592"/>
                <a:ext cx="634" cy="232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7439" name="Line 47"/>
              <p:cNvSpPr>
                <a:spLocks noChangeAspect="1" noChangeShapeType="1"/>
              </p:cNvSpPr>
              <p:nvPr/>
            </p:nvSpPr>
            <p:spPr bwMode="auto">
              <a:xfrm>
                <a:off x="1442" y="1802"/>
                <a:ext cx="612" cy="22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7440" name="Line 48"/>
              <p:cNvSpPr>
                <a:spLocks noChangeAspect="1" noChangeShapeType="1"/>
              </p:cNvSpPr>
              <p:nvPr/>
            </p:nvSpPr>
            <p:spPr bwMode="auto">
              <a:xfrm>
                <a:off x="1394" y="1146"/>
                <a:ext cx="2615" cy="86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7441" name="Line 49"/>
              <p:cNvSpPr>
                <a:spLocks noChangeAspect="1" noChangeShapeType="1"/>
              </p:cNvSpPr>
              <p:nvPr/>
            </p:nvSpPr>
            <p:spPr bwMode="auto">
              <a:xfrm>
                <a:off x="2016" y="1146"/>
                <a:ext cx="1993" cy="86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7442" name="Line 50"/>
              <p:cNvSpPr>
                <a:spLocks noChangeAspect="1" noChangeShapeType="1"/>
              </p:cNvSpPr>
              <p:nvPr/>
            </p:nvSpPr>
            <p:spPr bwMode="auto">
              <a:xfrm>
                <a:off x="2079" y="1604"/>
                <a:ext cx="1930" cy="405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7443" name="Line 51"/>
              <p:cNvSpPr>
                <a:spLocks noChangeAspect="1" noChangeShapeType="1"/>
              </p:cNvSpPr>
              <p:nvPr/>
            </p:nvSpPr>
            <p:spPr bwMode="auto">
              <a:xfrm>
                <a:off x="2068" y="1823"/>
                <a:ext cx="1941" cy="186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7444" name="Line 52"/>
              <p:cNvSpPr>
                <a:spLocks noChangeAspect="1" noChangeShapeType="1"/>
              </p:cNvSpPr>
              <p:nvPr/>
            </p:nvSpPr>
            <p:spPr bwMode="auto">
              <a:xfrm flipV="1">
                <a:off x="2054" y="2009"/>
                <a:ext cx="1950" cy="12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7445" name="Rectangle 53"/>
              <p:cNvSpPr>
                <a:spLocks noChangeAspect="1" noChangeArrowheads="1"/>
              </p:cNvSpPr>
              <p:nvPr/>
            </p:nvSpPr>
            <p:spPr bwMode="auto">
              <a:xfrm>
                <a:off x="4258" y="931"/>
                <a:ext cx="623" cy="863"/>
              </a:xfrm>
              <a:prstGeom prst="rect">
                <a:avLst/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7446" name="Rectangle 54"/>
              <p:cNvSpPr>
                <a:spLocks noChangeAspect="1" noChangeArrowheads="1"/>
              </p:cNvSpPr>
              <p:nvPr/>
            </p:nvSpPr>
            <p:spPr bwMode="auto">
              <a:xfrm>
                <a:off x="4258" y="1794"/>
                <a:ext cx="623" cy="431"/>
              </a:xfrm>
              <a:prstGeom prst="rect">
                <a:avLst/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7447" name="Rectangle 55"/>
              <p:cNvSpPr>
                <a:spLocks noChangeAspect="1" noChangeArrowheads="1"/>
              </p:cNvSpPr>
              <p:nvPr/>
            </p:nvSpPr>
            <p:spPr bwMode="auto">
              <a:xfrm>
                <a:off x="4258" y="499"/>
                <a:ext cx="623" cy="432"/>
              </a:xfrm>
              <a:prstGeom prst="rect">
                <a:avLst/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87448" name="Object 56"/>
              <p:cNvGraphicFramePr>
                <a:graphicFrameLocks noChangeAspect="1"/>
              </p:cNvGraphicFramePr>
              <p:nvPr/>
            </p:nvGraphicFramePr>
            <p:xfrm>
              <a:off x="1464" y="663"/>
              <a:ext cx="214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2" imgW="3657600" imgH="3962400" progId="">
                      <p:embed/>
                    </p:oleObj>
                  </mc:Choice>
                  <mc:Fallback>
                    <p:oleObj name="公式" r:id="rId12" imgW="3657600" imgH="3962400" progId="">
                      <p:embed/>
                      <p:pic>
                        <p:nvPicPr>
                          <p:cNvPr id="0" name="Picture 6" descr="image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64" y="663"/>
                            <a:ext cx="214" cy="2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7449" name="Line 57"/>
              <p:cNvSpPr>
                <a:spLocks noChangeAspect="1" noChangeShapeType="1"/>
              </p:cNvSpPr>
              <p:nvPr/>
            </p:nvSpPr>
            <p:spPr bwMode="auto">
              <a:xfrm>
                <a:off x="1113" y="1862"/>
                <a:ext cx="25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7450" name="Line 58"/>
              <p:cNvSpPr>
                <a:spLocks noChangeAspect="1" noChangeShapeType="1"/>
              </p:cNvSpPr>
              <p:nvPr/>
            </p:nvSpPr>
            <p:spPr bwMode="auto">
              <a:xfrm>
                <a:off x="1145" y="823"/>
                <a:ext cx="24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7451" name="Line 59"/>
              <p:cNvSpPr>
                <a:spLocks noChangeAspect="1" noChangeShapeType="1"/>
              </p:cNvSpPr>
              <p:nvPr/>
            </p:nvSpPr>
            <p:spPr bwMode="auto">
              <a:xfrm>
                <a:off x="1269" y="823"/>
                <a:ext cx="0" cy="102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lg" len="lg"/>
                <a:tailEnd type="arrow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87452" name="Object 60"/>
              <p:cNvGraphicFramePr>
                <a:graphicFrameLocks noChangeAspect="1"/>
              </p:cNvGraphicFramePr>
              <p:nvPr/>
            </p:nvGraphicFramePr>
            <p:xfrm>
              <a:off x="1162" y="1218"/>
              <a:ext cx="176" cy="2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4" imgW="3048000" imgH="4267200" progId="">
                      <p:embed/>
                    </p:oleObj>
                  </mc:Choice>
                  <mc:Fallback>
                    <p:oleObj name="公式" r:id="rId14" imgW="3048000" imgH="4267200" progId="">
                      <p:embed/>
                      <p:pic>
                        <p:nvPicPr>
                          <p:cNvPr id="0" name="Picture 5" descr="image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62" y="1218"/>
                            <a:ext cx="176" cy="271"/>
                          </a:xfrm>
                          <a:prstGeom prst="rect">
                            <a:avLst/>
                          </a:prstGeom>
                          <a:solidFill>
                            <a:srgbClr val="99CCFF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7453" name="Line 61"/>
              <p:cNvSpPr>
                <a:spLocks noChangeAspect="1" noChangeShapeType="1"/>
              </p:cNvSpPr>
              <p:nvPr/>
            </p:nvSpPr>
            <p:spPr bwMode="auto">
              <a:xfrm flipH="1">
                <a:off x="3988" y="2327"/>
                <a:ext cx="0" cy="2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87454" name="Object 62"/>
              <p:cNvGraphicFramePr>
                <a:graphicFrameLocks noChangeAspect="1"/>
              </p:cNvGraphicFramePr>
              <p:nvPr/>
            </p:nvGraphicFramePr>
            <p:xfrm>
              <a:off x="2867" y="2287"/>
              <a:ext cx="211" cy="2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6" imgW="3657600" imgH="4876800" progId="">
                      <p:embed/>
                    </p:oleObj>
                  </mc:Choice>
                  <mc:Fallback>
                    <p:oleObj name="公式" r:id="rId16" imgW="3657600" imgH="4876800" progId="">
                      <p:embed/>
                      <p:pic>
                        <p:nvPicPr>
                          <p:cNvPr id="0" name="Picture 4" descr="image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67" y="2287"/>
                            <a:ext cx="211" cy="281"/>
                          </a:xfrm>
                          <a:prstGeom prst="rect">
                            <a:avLst/>
                          </a:prstGeom>
                          <a:solidFill>
                            <a:srgbClr val="99CCFF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7455" name="Object 63"/>
              <p:cNvGraphicFramePr>
                <a:graphicFrameLocks noChangeAspect="1"/>
              </p:cNvGraphicFramePr>
              <p:nvPr/>
            </p:nvGraphicFramePr>
            <p:xfrm>
              <a:off x="1701" y="845"/>
              <a:ext cx="234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8" imgW="3657600" imgH="4267200" progId="">
                      <p:embed/>
                    </p:oleObj>
                  </mc:Choice>
                  <mc:Fallback>
                    <p:oleObj name="公式" r:id="rId18" imgW="3657600" imgH="4267200" progId="">
                      <p:embed/>
                      <p:pic>
                        <p:nvPicPr>
                          <p:cNvPr id="0" name="Picture 3" descr="image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01" y="845"/>
                            <a:ext cx="234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7456" name="Line 64"/>
              <p:cNvSpPr>
                <a:spLocks noChangeAspect="1" noChangeShapeType="1"/>
              </p:cNvSpPr>
              <p:nvPr/>
            </p:nvSpPr>
            <p:spPr bwMode="auto">
              <a:xfrm>
                <a:off x="2494" y="1353"/>
                <a:ext cx="212" cy="93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tailEnd type="stealth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7457" name="Line 65"/>
              <p:cNvSpPr>
                <a:spLocks noChangeAspect="1" noChangeShapeType="1"/>
              </p:cNvSpPr>
              <p:nvPr/>
            </p:nvSpPr>
            <p:spPr bwMode="auto">
              <a:xfrm>
                <a:off x="2396" y="1478"/>
                <a:ext cx="266" cy="89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tailEnd type="stealth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7458" name="Line 66"/>
              <p:cNvSpPr>
                <a:spLocks noChangeAspect="1" noChangeShapeType="1"/>
              </p:cNvSpPr>
              <p:nvPr/>
            </p:nvSpPr>
            <p:spPr bwMode="auto">
              <a:xfrm>
                <a:off x="2423" y="1677"/>
                <a:ext cx="183" cy="41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tailEnd type="stealth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7459" name="Line 67"/>
              <p:cNvSpPr>
                <a:spLocks noChangeAspect="1" noChangeShapeType="1"/>
              </p:cNvSpPr>
              <p:nvPr/>
            </p:nvSpPr>
            <p:spPr bwMode="auto">
              <a:xfrm>
                <a:off x="2359" y="1850"/>
                <a:ext cx="194" cy="19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tailEnd type="stealth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7460" name="Line 68"/>
              <p:cNvSpPr>
                <a:spLocks noChangeAspect="1" noChangeShapeType="1"/>
              </p:cNvSpPr>
              <p:nvPr/>
            </p:nvSpPr>
            <p:spPr bwMode="auto">
              <a:xfrm>
                <a:off x="2380" y="2013"/>
                <a:ext cx="244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tailEnd type="stealth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7461" name="Arc 69"/>
              <p:cNvSpPr>
                <a:spLocks noChangeAspect="1"/>
              </p:cNvSpPr>
              <p:nvPr/>
            </p:nvSpPr>
            <p:spPr bwMode="auto">
              <a:xfrm>
                <a:off x="1399" y="1525"/>
                <a:ext cx="104" cy="187"/>
              </a:xfrm>
              <a:custGeom>
                <a:avLst/>
                <a:gdLst>
                  <a:gd name="G0" fmla="+- 3373 0 0"/>
                  <a:gd name="G1" fmla="+- 21600 0 0"/>
                  <a:gd name="G2" fmla="+- 21600 0 0"/>
                  <a:gd name="T0" fmla="*/ 0 w 11884"/>
                  <a:gd name="T1" fmla="*/ 265 h 21600"/>
                  <a:gd name="T2" fmla="*/ 11884 w 11884"/>
                  <a:gd name="T3" fmla="*/ 1748 h 21600"/>
                  <a:gd name="T4" fmla="*/ 3373 w 11884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884" h="21600" fill="none" extrusionOk="0">
                    <a:moveTo>
                      <a:pt x="-1" y="264"/>
                    </a:moveTo>
                    <a:cubicBezTo>
                      <a:pt x="1115" y="88"/>
                      <a:pt x="2243" y="-1"/>
                      <a:pt x="3373" y="0"/>
                    </a:cubicBezTo>
                    <a:cubicBezTo>
                      <a:pt x="6299" y="0"/>
                      <a:pt x="9194" y="594"/>
                      <a:pt x="11884" y="1747"/>
                    </a:cubicBezTo>
                  </a:path>
                  <a:path w="11884" h="21600" stroke="0" extrusionOk="0">
                    <a:moveTo>
                      <a:pt x="-1" y="264"/>
                    </a:moveTo>
                    <a:cubicBezTo>
                      <a:pt x="1115" y="88"/>
                      <a:pt x="2243" y="-1"/>
                      <a:pt x="3373" y="0"/>
                    </a:cubicBezTo>
                    <a:cubicBezTo>
                      <a:pt x="6299" y="0"/>
                      <a:pt x="9194" y="594"/>
                      <a:pt x="11884" y="1747"/>
                    </a:cubicBezTo>
                    <a:lnTo>
                      <a:pt x="3373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7462" name="Arc 70"/>
              <p:cNvSpPr>
                <a:spLocks noChangeAspect="1"/>
              </p:cNvSpPr>
              <p:nvPr/>
            </p:nvSpPr>
            <p:spPr bwMode="auto">
              <a:xfrm>
                <a:off x="1573" y="1360"/>
                <a:ext cx="230" cy="136"/>
              </a:xfrm>
              <a:custGeom>
                <a:avLst/>
                <a:gdLst>
                  <a:gd name="G0" fmla="+- 0 0 0"/>
                  <a:gd name="G1" fmla="+- 3364 0 0"/>
                  <a:gd name="G2" fmla="+- 21600 0 0"/>
                  <a:gd name="T0" fmla="*/ 21336 w 21600"/>
                  <a:gd name="T1" fmla="*/ 0 h 12886"/>
                  <a:gd name="T2" fmla="*/ 19388 w 21600"/>
                  <a:gd name="T3" fmla="*/ 12886 h 12886"/>
                  <a:gd name="T4" fmla="*/ 0 w 21600"/>
                  <a:gd name="T5" fmla="*/ 3364 h 12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12886" fill="none" extrusionOk="0">
                    <a:moveTo>
                      <a:pt x="21336" y="-1"/>
                    </a:moveTo>
                    <a:cubicBezTo>
                      <a:pt x="21511" y="1112"/>
                      <a:pt x="21600" y="2237"/>
                      <a:pt x="21600" y="3364"/>
                    </a:cubicBezTo>
                    <a:cubicBezTo>
                      <a:pt x="21600" y="6665"/>
                      <a:pt x="20843" y="9922"/>
                      <a:pt x="19387" y="12885"/>
                    </a:cubicBezTo>
                  </a:path>
                  <a:path w="21600" h="12886" stroke="0" extrusionOk="0">
                    <a:moveTo>
                      <a:pt x="21336" y="-1"/>
                    </a:moveTo>
                    <a:cubicBezTo>
                      <a:pt x="21511" y="1112"/>
                      <a:pt x="21600" y="2237"/>
                      <a:pt x="21600" y="3364"/>
                    </a:cubicBezTo>
                    <a:cubicBezTo>
                      <a:pt x="21600" y="6665"/>
                      <a:pt x="20843" y="9922"/>
                      <a:pt x="19387" y="12885"/>
                    </a:cubicBezTo>
                    <a:lnTo>
                      <a:pt x="0" y="3364"/>
                    </a:lnTo>
                    <a:close/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 type="stealth"/>
                <a:tailEnd type="stealth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87463" name="Object 71"/>
              <p:cNvGraphicFramePr>
                <a:graphicFrameLocks noChangeAspect="1"/>
              </p:cNvGraphicFramePr>
              <p:nvPr/>
            </p:nvGraphicFramePr>
            <p:xfrm>
              <a:off x="1421" y="1681"/>
              <a:ext cx="232" cy="2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0" imgW="3657600" imgH="3962400" progId="">
                      <p:embed/>
                    </p:oleObj>
                  </mc:Choice>
                  <mc:Fallback>
                    <p:oleObj name="公式" r:id="rId20" imgW="3657600" imgH="3962400" progId="">
                      <p:embed/>
                      <p:pic>
                        <p:nvPicPr>
                          <p:cNvPr id="0" name="Picture 2" descr="image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21" y="1681"/>
                            <a:ext cx="232" cy="2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75" name="Object 11"/>
            <p:cNvGraphicFramePr>
              <a:graphicFrameLocks noChangeAspect="1"/>
            </p:cNvGraphicFramePr>
            <p:nvPr/>
          </p:nvGraphicFramePr>
          <p:xfrm>
            <a:off x="3949700" y="3080497"/>
            <a:ext cx="241300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2" imgW="3352800" imgH="3962400" progId="">
                    <p:embed/>
                  </p:oleObj>
                </mc:Choice>
                <mc:Fallback>
                  <p:oleObj name="公式" r:id="rId22" imgW="3352800" imgH="3962400" progId="">
                    <p:embed/>
                    <p:pic>
                      <p:nvPicPr>
                        <p:cNvPr id="0" name="Picture 1" descr="image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9700" y="3080497"/>
                          <a:ext cx="241300" cy="285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" name="Arc 70"/>
            <p:cNvSpPr>
              <a:spLocks noChangeAspect="1"/>
            </p:cNvSpPr>
            <p:nvPr/>
          </p:nvSpPr>
          <p:spPr bwMode="auto">
            <a:xfrm>
              <a:off x="3548062" y="3036980"/>
              <a:ext cx="365837" cy="216000"/>
            </a:xfrm>
            <a:custGeom>
              <a:avLst/>
              <a:gdLst>
                <a:gd name="G0" fmla="+- 0 0 0"/>
                <a:gd name="G1" fmla="+- 3364 0 0"/>
                <a:gd name="G2" fmla="+- 21600 0 0"/>
                <a:gd name="T0" fmla="*/ 21336 w 21600"/>
                <a:gd name="T1" fmla="*/ 0 h 12886"/>
                <a:gd name="T2" fmla="*/ 19388 w 21600"/>
                <a:gd name="T3" fmla="*/ 12886 h 12886"/>
                <a:gd name="T4" fmla="*/ 0 w 21600"/>
                <a:gd name="T5" fmla="*/ 3364 h 12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2886" fill="none" extrusionOk="0">
                  <a:moveTo>
                    <a:pt x="21336" y="-1"/>
                  </a:moveTo>
                  <a:cubicBezTo>
                    <a:pt x="21511" y="1112"/>
                    <a:pt x="21600" y="2237"/>
                    <a:pt x="21600" y="3364"/>
                  </a:cubicBezTo>
                  <a:cubicBezTo>
                    <a:pt x="21600" y="6665"/>
                    <a:pt x="20843" y="9922"/>
                    <a:pt x="19387" y="12885"/>
                  </a:cubicBezTo>
                </a:path>
                <a:path w="21600" h="12886" stroke="0" extrusionOk="0">
                  <a:moveTo>
                    <a:pt x="21336" y="-1"/>
                  </a:moveTo>
                  <a:cubicBezTo>
                    <a:pt x="21511" y="1112"/>
                    <a:pt x="21600" y="2237"/>
                    <a:pt x="21600" y="3364"/>
                  </a:cubicBezTo>
                  <a:cubicBezTo>
                    <a:pt x="21600" y="6665"/>
                    <a:pt x="20843" y="9922"/>
                    <a:pt x="19387" y="12885"/>
                  </a:cubicBezTo>
                  <a:lnTo>
                    <a:pt x="0" y="3364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 type="stealth"/>
              <a:tailEnd type="stealth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6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13.5 </a:t>
            </a:r>
            <a:r>
              <a:rPr lang="zh-CN" altLang="en-US"/>
              <a:t>单缝衍射</a:t>
            </a:r>
          </a:p>
        </p:txBody>
      </p:sp>
      <p:sp>
        <p:nvSpPr>
          <p:cNvPr id="5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FC44-0B99-43EF-A4F4-AC5EB58C0317}" type="slidenum">
              <a:rPr lang="en-US" altLang="zh-CN"/>
              <a:pPr/>
              <a:t>8</a:t>
            </a:fld>
            <a:endParaRPr lang="en-US" altLang="zh-CN"/>
          </a:p>
        </p:txBody>
      </p:sp>
      <p:grpSp>
        <p:nvGrpSpPr>
          <p:cNvPr id="204803" name="Group 3"/>
          <p:cNvGrpSpPr>
            <a:grpSpLocks noChangeAspect="1"/>
          </p:cNvGrpSpPr>
          <p:nvPr/>
        </p:nvGrpSpPr>
        <p:grpSpPr bwMode="auto">
          <a:xfrm>
            <a:off x="533400" y="1219200"/>
            <a:ext cx="2969810" cy="5040000"/>
            <a:chOff x="158" y="391"/>
            <a:chExt cx="1951" cy="3311"/>
          </a:xfrm>
        </p:grpSpPr>
        <p:sp>
          <p:nvSpPr>
            <p:cNvPr id="204804" name="Rectangle 4"/>
            <p:cNvSpPr>
              <a:spLocks noChangeArrowheads="1"/>
            </p:cNvSpPr>
            <p:nvPr/>
          </p:nvSpPr>
          <p:spPr bwMode="auto">
            <a:xfrm>
              <a:off x="158" y="391"/>
              <a:ext cx="1951" cy="331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4805" name="Object 5"/>
            <p:cNvGraphicFramePr>
              <a:graphicFrameLocks noChangeAspect="1"/>
            </p:cNvGraphicFramePr>
            <p:nvPr/>
          </p:nvGraphicFramePr>
          <p:xfrm>
            <a:off x="440" y="691"/>
            <a:ext cx="143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3048000" imgH="4267200" progId="">
                    <p:embed/>
                  </p:oleObj>
                </mc:Choice>
                <mc:Fallback>
                  <p:oleObj name="公式" r:id="rId2" imgW="3048000" imgH="4267200" progId="">
                    <p:embed/>
                    <p:pic>
                      <p:nvPicPr>
                        <p:cNvPr id="0" name="Picture 7" descr="image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" y="691"/>
                          <a:ext cx="143" cy="2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806" name="Rectangle 6" descr="浅色下对角线"/>
            <p:cNvSpPr>
              <a:spLocks noChangeAspect="1" noChangeArrowheads="1"/>
            </p:cNvSpPr>
            <p:nvPr/>
          </p:nvSpPr>
          <p:spPr bwMode="auto">
            <a:xfrm>
              <a:off x="681" y="618"/>
              <a:ext cx="1146" cy="124"/>
            </a:xfrm>
            <a:prstGeom prst="rect">
              <a:avLst/>
            </a:prstGeom>
            <a:pattFill prst="ltDnDiag">
              <a:fgClr>
                <a:srgbClr val="0000CC"/>
              </a:fgClr>
              <a:bgClr>
                <a:srgbClr val="FFFFFF"/>
              </a:bgClr>
            </a:pattFill>
            <a:ln w="9525" algn="ctr">
              <a:solidFill>
                <a:schemeClr val="bg1"/>
              </a:solidFill>
              <a:miter lim="800000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07" name="Rectangle 7"/>
            <p:cNvSpPr>
              <a:spLocks noChangeAspect="1" noChangeArrowheads="1"/>
            </p:cNvSpPr>
            <p:nvPr/>
          </p:nvSpPr>
          <p:spPr bwMode="auto">
            <a:xfrm>
              <a:off x="681" y="742"/>
              <a:ext cx="1146" cy="124"/>
            </a:xfrm>
            <a:prstGeom prst="rect">
              <a:avLst/>
            </a:prstGeom>
            <a:pattFill prst="ltUpDiag">
              <a:fgClr>
                <a:srgbClr val="0000CC"/>
              </a:fgClr>
              <a:bgClr>
                <a:srgbClr val="FFFFFF"/>
              </a:bgClr>
            </a:pattFill>
            <a:ln w="9525">
              <a:solidFill>
                <a:schemeClr val="bg1"/>
              </a:solidFill>
              <a:miter lim="800000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08" name="Rectangle 8" descr="浅色下对角线"/>
            <p:cNvSpPr>
              <a:spLocks noChangeAspect="1" noChangeArrowheads="1"/>
            </p:cNvSpPr>
            <p:nvPr/>
          </p:nvSpPr>
          <p:spPr bwMode="auto">
            <a:xfrm>
              <a:off x="681" y="866"/>
              <a:ext cx="1146" cy="125"/>
            </a:xfrm>
            <a:prstGeom prst="rect">
              <a:avLst/>
            </a:prstGeom>
            <a:pattFill prst="ltDnDiag">
              <a:fgClr>
                <a:srgbClr val="0000CC"/>
              </a:fgClr>
              <a:bgClr>
                <a:srgbClr val="FFFFFF"/>
              </a:bgClr>
            </a:pattFill>
            <a:ln w="9525">
              <a:solidFill>
                <a:schemeClr val="bg1"/>
              </a:solidFill>
              <a:miter lim="800000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4809" name="Group 9"/>
            <p:cNvGrpSpPr>
              <a:grpSpLocks noChangeAspect="1"/>
            </p:cNvGrpSpPr>
            <p:nvPr/>
          </p:nvGrpSpPr>
          <p:grpSpPr bwMode="auto">
            <a:xfrm>
              <a:off x="524" y="618"/>
              <a:ext cx="157" cy="373"/>
              <a:chOff x="2177" y="3617"/>
              <a:chExt cx="360" cy="468"/>
            </a:xfrm>
          </p:grpSpPr>
          <p:sp>
            <p:nvSpPr>
              <p:cNvPr id="204810" name="Line 10"/>
              <p:cNvSpPr>
                <a:spLocks noChangeAspect="1" noChangeShapeType="1"/>
              </p:cNvSpPr>
              <p:nvPr/>
            </p:nvSpPr>
            <p:spPr bwMode="auto">
              <a:xfrm>
                <a:off x="2177" y="3617"/>
                <a:ext cx="360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11" name="Line 11"/>
              <p:cNvSpPr>
                <a:spLocks noChangeAspect="1" noChangeShapeType="1"/>
              </p:cNvSpPr>
              <p:nvPr/>
            </p:nvSpPr>
            <p:spPr bwMode="auto">
              <a:xfrm>
                <a:off x="2177" y="4085"/>
                <a:ext cx="360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12" name="Line 12"/>
              <p:cNvSpPr>
                <a:spLocks noChangeAspect="1" noChangeShapeType="1"/>
              </p:cNvSpPr>
              <p:nvPr/>
            </p:nvSpPr>
            <p:spPr bwMode="auto">
              <a:xfrm>
                <a:off x="2357" y="3617"/>
                <a:ext cx="0" cy="4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arrow" w="med" len="lg"/>
                <a:tailEnd type="arrow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4813" name="Line 13"/>
            <p:cNvSpPr>
              <a:spLocks noChangeAspect="1" noChangeShapeType="1"/>
            </p:cNvSpPr>
            <p:nvPr/>
          </p:nvSpPr>
          <p:spPr bwMode="auto">
            <a:xfrm flipH="1">
              <a:off x="667" y="1811"/>
              <a:ext cx="394" cy="10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4814" name="Group 14"/>
            <p:cNvGrpSpPr>
              <a:grpSpLocks noChangeAspect="1"/>
            </p:cNvGrpSpPr>
            <p:nvPr/>
          </p:nvGrpSpPr>
          <p:grpSpPr bwMode="auto">
            <a:xfrm>
              <a:off x="538" y="1363"/>
              <a:ext cx="1014" cy="1987"/>
              <a:chOff x="1980" y="8460"/>
              <a:chExt cx="1275" cy="2496"/>
            </a:xfrm>
          </p:grpSpPr>
          <p:sp>
            <p:nvSpPr>
              <p:cNvPr id="204815" name="Rectangle 15"/>
              <p:cNvSpPr>
                <a:spLocks noChangeAspect="1" noChangeArrowheads="1"/>
              </p:cNvSpPr>
              <p:nvPr/>
            </p:nvSpPr>
            <p:spPr bwMode="auto">
              <a:xfrm>
                <a:off x="1980" y="8460"/>
                <a:ext cx="180" cy="468"/>
              </a:xfrm>
              <a:prstGeom prst="rect">
                <a:avLst/>
              </a:prstGeom>
              <a:solidFill>
                <a:srgbClr val="FF7C80"/>
              </a:solidFill>
              <a:ln w="9525">
                <a:noFill/>
                <a:miter lim="800000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16" name="Rectangle 16"/>
              <p:cNvSpPr>
                <a:spLocks noChangeAspect="1" noChangeArrowheads="1"/>
              </p:cNvSpPr>
              <p:nvPr/>
            </p:nvSpPr>
            <p:spPr bwMode="auto">
              <a:xfrm>
                <a:off x="1980" y="10488"/>
                <a:ext cx="180" cy="468"/>
              </a:xfrm>
              <a:prstGeom prst="rect">
                <a:avLst/>
              </a:prstGeom>
              <a:solidFill>
                <a:srgbClr val="FF7C80"/>
              </a:solidFill>
              <a:ln w="9525" algn="ctr">
                <a:noFill/>
                <a:miter lim="800000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04817" name="Group 17"/>
              <p:cNvGrpSpPr>
                <a:grpSpLocks noChangeAspect="1"/>
              </p:cNvGrpSpPr>
              <p:nvPr/>
            </p:nvGrpSpPr>
            <p:grpSpPr bwMode="auto">
              <a:xfrm>
                <a:off x="2160" y="9084"/>
                <a:ext cx="1095" cy="1653"/>
                <a:chOff x="2160" y="9084"/>
                <a:chExt cx="1095" cy="1653"/>
              </a:xfrm>
            </p:grpSpPr>
            <p:sp>
              <p:nvSpPr>
                <p:cNvPr id="204818" name="Line 18"/>
                <p:cNvSpPr>
                  <a:spLocks noChangeAspect="1" noChangeShapeType="1"/>
                </p:cNvSpPr>
                <p:nvPr/>
              </p:nvSpPr>
              <p:spPr bwMode="auto">
                <a:xfrm>
                  <a:off x="2160" y="9084"/>
                  <a:ext cx="1080" cy="46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tailEnd type="stealth" w="med" len="lg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4819" name="Line 19"/>
                <p:cNvSpPr>
                  <a:spLocks noChangeAspect="1" noChangeShapeType="1"/>
                </p:cNvSpPr>
                <p:nvPr/>
              </p:nvSpPr>
              <p:spPr bwMode="auto">
                <a:xfrm>
                  <a:off x="2160" y="9708"/>
                  <a:ext cx="1080" cy="46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tailEnd type="stealth" w="med" len="lg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4820" name="Line 20"/>
                <p:cNvSpPr>
                  <a:spLocks noChangeAspect="1" noChangeShapeType="1"/>
                </p:cNvSpPr>
                <p:nvPr/>
              </p:nvSpPr>
              <p:spPr bwMode="auto">
                <a:xfrm>
                  <a:off x="2175" y="10269"/>
                  <a:ext cx="1080" cy="46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tailEnd type="stealth" w="med" len="lg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04821" name="Line 21"/>
              <p:cNvSpPr>
                <a:spLocks noChangeAspect="1" noChangeShapeType="1"/>
              </p:cNvSpPr>
              <p:nvPr/>
            </p:nvSpPr>
            <p:spPr bwMode="auto">
              <a:xfrm>
                <a:off x="2160" y="8928"/>
                <a:ext cx="0" cy="468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22" name="Line 22"/>
              <p:cNvSpPr>
                <a:spLocks noChangeAspect="1" noChangeShapeType="1"/>
              </p:cNvSpPr>
              <p:nvPr/>
            </p:nvSpPr>
            <p:spPr bwMode="auto">
              <a:xfrm>
                <a:off x="2160" y="9432"/>
                <a:ext cx="0" cy="468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23" name="Line 23"/>
              <p:cNvSpPr>
                <a:spLocks noChangeAspect="1" noChangeShapeType="1"/>
              </p:cNvSpPr>
              <p:nvPr/>
            </p:nvSpPr>
            <p:spPr bwMode="auto">
              <a:xfrm>
                <a:off x="2160" y="9993"/>
                <a:ext cx="0" cy="468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4824" name="Group 24"/>
            <p:cNvGrpSpPr>
              <a:grpSpLocks noChangeAspect="1"/>
            </p:cNvGrpSpPr>
            <p:nvPr/>
          </p:nvGrpSpPr>
          <p:grpSpPr bwMode="auto">
            <a:xfrm rot="259985">
              <a:off x="705" y="1831"/>
              <a:ext cx="574" cy="297"/>
              <a:chOff x="2159" y="8960"/>
              <a:chExt cx="1277" cy="770"/>
            </a:xfrm>
          </p:grpSpPr>
          <p:sp>
            <p:nvSpPr>
              <p:cNvPr id="204825" name="Freeform 25"/>
              <p:cNvSpPr>
                <a:spLocks noChangeAspect="1"/>
              </p:cNvSpPr>
              <p:nvPr/>
            </p:nvSpPr>
            <p:spPr bwMode="auto">
              <a:xfrm>
                <a:off x="2159" y="8960"/>
                <a:ext cx="631" cy="517"/>
              </a:xfrm>
              <a:custGeom>
                <a:avLst/>
                <a:gdLst/>
                <a:ahLst/>
                <a:cxnLst>
                  <a:cxn ang="0">
                    <a:pos x="0" y="148"/>
                  </a:cxn>
                  <a:cxn ang="0">
                    <a:pos x="106" y="40"/>
                  </a:cxn>
                  <a:cxn ang="0">
                    <a:pos x="241" y="10"/>
                  </a:cxn>
                  <a:cxn ang="0">
                    <a:pos x="301" y="100"/>
                  </a:cxn>
                  <a:cxn ang="0">
                    <a:pos x="311" y="259"/>
                  </a:cxn>
                  <a:cxn ang="0">
                    <a:pos x="346" y="400"/>
                  </a:cxn>
                  <a:cxn ang="0">
                    <a:pos x="406" y="505"/>
                  </a:cxn>
                  <a:cxn ang="0">
                    <a:pos x="541" y="475"/>
                  </a:cxn>
                  <a:cxn ang="0">
                    <a:pos x="631" y="400"/>
                  </a:cxn>
                </a:cxnLst>
                <a:rect l="0" t="0" r="r" b="b"/>
                <a:pathLst>
                  <a:path w="631" h="517">
                    <a:moveTo>
                      <a:pt x="0" y="148"/>
                    </a:moveTo>
                    <a:cubicBezTo>
                      <a:pt x="18" y="130"/>
                      <a:pt x="66" y="63"/>
                      <a:pt x="106" y="40"/>
                    </a:cubicBezTo>
                    <a:cubicBezTo>
                      <a:pt x="146" y="17"/>
                      <a:pt x="209" y="0"/>
                      <a:pt x="241" y="10"/>
                    </a:cubicBezTo>
                    <a:cubicBezTo>
                      <a:pt x="273" y="20"/>
                      <a:pt x="289" y="59"/>
                      <a:pt x="301" y="100"/>
                    </a:cubicBezTo>
                    <a:cubicBezTo>
                      <a:pt x="313" y="141"/>
                      <a:pt x="304" y="209"/>
                      <a:pt x="311" y="259"/>
                    </a:cubicBezTo>
                    <a:cubicBezTo>
                      <a:pt x="318" y="309"/>
                      <a:pt x="330" y="359"/>
                      <a:pt x="346" y="400"/>
                    </a:cubicBezTo>
                    <a:cubicBezTo>
                      <a:pt x="362" y="441"/>
                      <a:pt x="374" y="493"/>
                      <a:pt x="406" y="505"/>
                    </a:cubicBezTo>
                    <a:cubicBezTo>
                      <a:pt x="438" y="517"/>
                      <a:pt x="503" y="492"/>
                      <a:pt x="541" y="475"/>
                    </a:cubicBezTo>
                    <a:cubicBezTo>
                      <a:pt x="579" y="458"/>
                      <a:pt x="612" y="416"/>
                      <a:pt x="631" y="400"/>
                    </a:cubicBezTo>
                  </a:path>
                </a:pathLst>
              </a:custGeom>
              <a:noFill/>
              <a:ln w="9525" cap="flat" cmpd="sng">
                <a:solidFill>
                  <a:srgbClr val="FFFF00"/>
                </a:solidFill>
                <a:prstDash val="solid"/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26" name="Freeform 26"/>
              <p:cNvSpPr>
                <a:spLocks noChangeAspect="1"/>
              </p:cNvSpPr>
              <p:nvPr/>
            </p:nvSpPr>
            <p:spPr bwMode="auto">
              <a:xfrm>
                <a:off x="2805" y="9213"/>
                <a:ext cx="631" cy="517"/>
              </a:xfrm>
              <a:custGeom>
                <a:avLst/>
                <a:gdLst/>
                <a:ahLst/>
                <a:cxnLst>
                  <a:cxn ang="0">
                    <a:pos x="0" y="148"/>
                  </a:cxn>
                  <a:cxn ang="0">
                    <a:pos x="106" y="40"/>
                  </a:cxn>
                  <a:cxn ang="0">
                    <a:pos x="241" y="10"/>
                  </a:cxn>
                  <a:cxn ang="0">
                    <a:pos x="301" y="100"/>
                  </a:cxn>
                  <a:cxn ang="0">
                    <a:pos x="311" y="259"/>
                  </a:cxn>
                  <a:cxn ang="0">
                    <a:pos x="346" y="400"/>
                  </a:cxn>
                  <a:cxn ang="0">
                    <a:pos x="406" y="505"/>
                  </a:cxn>
                  <a:cxn ang="0">
                    <a:pos x="541" y="475"/>
                  </a:cxn>
                  <a:cxn ang="0">
                    <a:pos x="631" y="400"/>
                  </a:cxn>
                </a:cxnLst>
                <a:rect l="0" t="0" r="r" b="b"/>
                <a:pathLst>
                  <a:path w="631" h="517">
                    <a:moveTo>
                      <a:pt x="0" y="148"/>
                    </a:moveTo>
                    <a:cubicBezTo>
                      <a:pt x="18" y="130"/>
                      <a:pt x="66" y="63"/>
                      <a:pt x="106" y="40"/>
                    </a:cubicBezTo>
                    <a:cubicBezTo>
                      <a:pt x="146" y="17"/>
                      <a:pt x="209" y="0"/>
                      <a:pt x="241" y="10"/>
                    </a:cubicBezTo>
                    <a:cubicBezTo>
                      <a:pt x="273" y="20"/>
                      <a:pt x="289" y="59"/>
                      <a:pt x="301" y="100"/>
                    </a:cubicBezTo>
                    <a:cubicBezTo>
                      <a:pt x="313" y="141"/>
                      <a:pt x="304" y="209"/>
                      <a:pt x="311" y="259"/>
                    </a:cubicBezTo>
                    <a:cubicBezTo>
                      <a:pt x="318" y="309"/>
                      <a:pt x="330" y="359"/>
                      <a:pt x="346" y="400"/>
                    </a:cubicBezTo>
                    <a:cubicBezTo>
                      <a:pt x="362" y="441"/>
                      <a:pt x="374" y="493"/>
                      <a:pt x="406" y="505"/>
                    </a:cubicBezTo>
                    <a:cubicBezTo>
                      <a:pt x="438" y="517"/>
                      <a:pt x="503" y="492"/>
                      <a:pt x="541" y="475"/>
                    </a:cubicBezTo>
                    <a:cubicBezTo>
                      <a:pt x="579" y="458"/>
                      <a:pt x="612" y="416"/>
                      <a:pt x="631" y="400"/>
                    </a:cubicBezTo>
                  </a:path>
                </a:pathLst>
              </a:custGeom>
              <a:noFill/>
              <a:ln w="9525" cap="flat" cmpd="sng">
                <a:solidFill>
                  <a:srgbClr val="FFFF00"/>
                </a:solidFill>
                <a:prstDash val="solid"/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4827" name="Group 27"/>
            <p:cNvGrpSpPr>
              <a:grpSpLocks noChangeAspect="1"/>
            </p:cNvGrpSpPr>
            <p:nvPr/>
          </p:nvGrpSpPr>
          <p:grpSpPr bwMode="auto">
            <a:xfrm rot="259985">
              <a:off x="693" y="2326"/>
              <a:ext cx="574" cy="296"/>
              <a:chOff x="2159" y="8960"/>
              <a:chExt cx="1277" cy="770"/>
            </a:xfrm>
          </p:grpSpPr>
          <p:sp>
            <p:nvSpPr>
              <p:cNvPr id="204828" name="Freeform 28"/>
              <p:cNvSpPr>
                <a:spLocks noChangeAspect="1"/>
              </p:cNvSpPr>
              <p:nvPr/>
            </p:nvSpPr>
            <p:spPr bwMode="auto">
              <a:xfrm>
                <a:off x="2159" y="8960"/>
                <a:ext cx="631" cy="517"/>
              </a:xfrm>
              <a:custGeom>
                <a:avLst/>
                <a:gdLst/>
                <a:ahLst/>
                <a:cxnLst>
                  <a:cxn ang="0">
                    <a:pos x="0" y="148"/>
                  </a:cxn>
                  <a:cxn ang="0">
                    <a:pos x="106" y="40"/>
                  </a:cxn>
                  <a:cxn ang="0">
                    <a:pos x="241" y="10"/>
                  </a:cxn>
                  <a:cxn ang="0">
                    <a:pos x="301" y="100"/>
                  </a:cxn>
                  <a:cxn ang="0">
                    <a:pos x="311" y="259"/>
                  </a:cxn>
                  <a:cxn ang="0">
                    <a:pos x="346" y="400"/>
                  </a:cxn>
                  <a:cxn ang="0">
                    <a:pos x="406" y="505"/>
                  </a:cxn>
                  <a:cxn ang="0">
                    <a:pos x="541" y="475"/>
                  </a:cxn>
                  <a:cxn ang="0">
                    <a:pos x="631" y="400"/>
                  </a:cxn>
                </a:cxnLst>
                <a:rect l="0" t="0" r="r" b="b"/>
                <a:pathLst>
                  <a:path w="631" h="517">
                    <a:moveTo>
                      <a:pt x="0" y="148"/>
                    </a:moveTo>
                    <a:cubicBezTo>
                      <a:pt x="18" y="130"/>
                      <a:pt x="66" y="63"/>
                      <a:pt x="106" y="40"/>
                    </a:cubicBezTo>
                    <a:cubicBezTo>
                      <a:pt x="146" y="17"/>
                      <a:pt x="209" y="0"/>
                      <a:pt x="241" y="10"/>
                    </a:cubicBezTo>
                    <a:cubicBezTo>
                      <a:pt x="273" y="20"/>
                      <a:pt x="289" y="59"/>
                      <a:pt x="301" y="100"/>
                    </a:cubicBezTo>
                    <a:cubicBezTo>
                      <a:pt x="313" y="141"/>
                      <a:pt x="304" y="209"/>
                      <a:pt x="311" y="259"/>
                    </a:cubicBezTo>
                    <a:cubicBezTo>
                      <a:pt x="318" y="309"/>
                      <a:pt x="330" y="359"/>
                      <a:pt x="346" y="400"/>
                    </a:cubicBezTo>
                    <a:cubicBezTo>
                      <a:pt x="362" y="441"/>
                      <a:pt x="374" y="493"/>
                      <a:pt x="406" y="505"/>
                    </a:cubicBezTo>
                    <a:cubicBezTo>
                      <a:pt x="438" y="517"/>
                      <a:pt x="503" y="492"/>
                      <a:pt x="541" y="475"/>
                    </a:cubicBezTo>
                    <a:cubicBezTo>
                      <a:pt x="579" y="458"/>
                      <a:pt x="612" y="416"/>
                      <a:pt x="631" y="400"/>
                    </a:cubicBezTo>
                  </a:path>
                </a:pathLst>
              </a:custGeom>
              <a:noFill/>
              <a:ln w="9525" cap="flat" cmpd="sng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29" name="Freeform 29"/>
              <p:cNvSpPr>
                <a:spLocks noChangeAspect="1"/>
              </p:cNvSpPr>
              <p:nvPr/>
            </p:nvSpPr>
            <p:spPr bwMode="auto">
              <a:xfrm>
                <a:off x="2805" y="9213"/>
                <a:ext cx="631" cy="517"/>
              </a:xfrm>
              <a:custGeom>
                <a:avLst/>
                <a:gdLst/>
                <a:ahLst/>
                <a:cxnLst>
                  <a:cxn ang="0">
                    <a:pos x="0" y="148"/>
                  </a:cxn>
                  <a:cxn ang="0">
                    <a:pos x="106" y="40"/>
                  </a:cxn>
                  <a:cxn ang="0">
                    <a:pos x="241" y="10"/>
                  </a:cxn>
                  <a:cxn ang="0">
                    <a:pos x="301" y="100"/>
                  </a:cxn>
                  <a:cxn ang="0">
                    <a:pos x="311" y="259"/>
                  </a:cxn>
                  <a:cxn ang="0">
                    <a:pos x="346" y="400"/>
                  </a:cxn>
                  <a:cxn ang="0">
                    <a:pos x="406" y="505"/>
                  </a:cxn>
                  <a:cxn ang="0">
                    <a:pos x="541" y="475"/>
                  </a:cxn>
                  <a:cxn ang="0">
                    <a:pos x="631" y="400"/>
                  </a:cxn>
                </a:cxnLst>
                <a:rect l="0" t="0" r="r" b="b"/>
                <a:pathLst>
                  <a:path w="631" h="517">
                    <a:moveTo>
                      <a:pt x="0" y="148"/>
                    </a:moveTo>
                    <a:cubicBezTo>
                      <a:pt x="18" y="130"/>
                      <a:pt x="66" y="63"/>
                      <a:pt x="106" y="40"/>
                    </a:cubicBezTo>
                    <a:cubicBezTo>
                      <a:pt x="146" y="17"/>
                      <a:pt x="209" y="0"/>
                      <a:pt x="241" y="10"/>
                    </a:cubicBezTo>
                    <a:cubicBezTo>
                      <a:pt x="273" y="20"/>
                      <a:pt x="289" y="59"/>
                      <a:pt x="301" y="100"/>
                    </a:cubicBezTo>
                    <a:cubicBezTo>
                      <a:pt x="313" y="141"/>
                      <a:pt x="304" y="209"/>
                      <a:pt x="311" y="259"/>
                    </a:cubicBezTo>
                    <a:cubicBezTo>
                      <a:pt x="318" y="309"/>
                      <a:pt x="330" y="359"/>
                      <a:pt x="346" y="400"/>
                    </a:cubicBezTo>
                    <a:cubicBezTo>
                      <a:pt x="362" y="441"/>
                      <a:pt x="374" y="493"/>
                      <a:pt x="406" y="505"/>
                    </a:cubicBezTo>
                    <a:cubicBezTo>
                      <a:pt x="438" y="517"/>
                      <a:pt x="503" y="492"/>
                      <a:pt x="541" y="475"/>
                    </a:cubicBezTo>
                    <a:cubicBezTo>
                      <a:pt x="579" y="458"/>
                      <a:pt x="612" y="416"/>
                      <a:pt x="631" y="400"/>
                    </a:cubicBezTo>
                  </a:path>
                </a:pathLst>
              </a:custGeom>
              <a:noFill/>
              <a:ln w="9525" cap="flat" cmpd="sng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4830" name="Group 30"/>
            <p:cNvGrpSpPr>
              <a:grpSpLocks noChangeAspect="1"/>
            </p:cNvGrpSpPr>
            <p:nvPr/>
          </p:nvGrpSpPr>
          <p:grpSpPr bwMode="auto">
            <a:xfrm rot="259985">
              <a:off x="705" y="2774"/>
              <a:ext cx="574" cy="297"/>
              <a:chOff x="2159" y="8960"/>
              <a:chExt cx="1277" cy="770"/>
            </a:xfrm>
          </p:grpSpPr>
          <p:sp>
            <p:nvSpPr>
              <p:cNvPr id="204831" name="Freeform 31"/>
              <p:cNvSpPr>
                <a:spLocks noChangeAspect="1"/>
              </p:cNvSpPr>
              <p:nvPr/>
            </p:nvSpPr>
            <p:spPr bwMode="auto">
              <a:xfrm>
                <a:off x="2159" y="8960"/>
                <a:ext cx="631" cy="517"/>
              </a:xfrm>
              <a:custGeom>
                <a:avLst/>
                <a:gdLst/>
                <a:ahLst/>
                <a:cxnLst>
                  <a:cxn ang="0">
                    <a:pos x="0" y="148"/>
                  </a:cxn>
                  <a:cxn ang="0">
                    <a:pos x="106" y="40"/>
                  </a:cxn>
                  <a:cxn ang="0">
                    <a:pos x="241" y="10"/>
                  </a:cxn>
                  <a:cxn ang="0">
                    <a:pos x="301" y="100"/>
                  </a:cxn>
                  <a:cxn ang="0">
                    <a:pos x="311" y="259"/>
                  </a:cxn>
                  <a:cxn ang="0">
                    <a:pos x="346" y="400"/>
                  </a:cxn>
                  <a:cxn ang="0">
                    <a:pos x="406" y="505"/>
                  </a:cxn>
                  <a:cxn ang="0">
                    <a:pos x="541" y="475"/>
                  </a:cxn>
                  <a:cxn ang="0">
                    <a:pos x="631" y="400"/>
                  </a:cxn>
                </a:cxnLst>
                <a:rect l="0" t="0" r="r" b="b"/>
                <a:pathLst>
                  <a:path w="631" h="517">
                    <a:moveTo>
                      <a:pt x="0" y="148"/>
                    </a:moveTo>
                    <a:cubicBezTo>
                      <a:pt x="18" y="130"/>
                      <a:pt x="66" y="63"/>
                      <a:pt x="106" y="40"/>
                    </a:cubicBezTo>
                    <a:cubicBezTo>
                      <a:pt x="146" y="17"/>
                      <a:pt x="209" y="0"/>
                      <a:pt x="241" y="10"/>
                    </a:cubicBezTo>
                    <a:cubicBezTo>
                      <a:pt x="273" y="20"/>
                      <a:pt x="289" y="59"/>
                      <a:pt x="301" y="100"/>
                    </a:cubicBezTo>
                    <a:cubicBezTo>
                      <a:pt x="313" y="141"/>
                      <a:pt x="304" y="209"/>
                      <a:pt x="311" y="259"/>
                    </a:cubicBezTo>
                    <a:cubicBezTo>
                      <a:pt x="318" y="309"/>
                      <a:pt x="330" y="359"/>
                      <a:pt x="346" y="400"/>
                    </a:cubicBezTo>
                    <a:cubicBezTo>
                      <a:pt x="362" y="441"/>
                      <a:pt x="374" y="493"/>
                      <a:pt x="406" y="505"/>
                    </a:cubicBezTo>
                    <a:cubicBezTo>
                      <a:pt x="438" y="517"/>
                      <a:pt x="503" y="492"/>
                      <a:pt x="541" y="475"/>
                    </a:cubicBezTo>
                    <a:cubicBezTo>
                      <a:pt x="579" y="458"/>
                      <a:pt x="612" y="416"/>
                      <a:pt x="631" y="400"/>
                    </a:cubicBezTo>
                  </a:path>
                </a:pathLst>
              </a:custGeom>
              <a:noFill/>
              <a:ln w="9525" cap="flat" cmpd="sng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32" name="Freeform 32"/>
              <p:cNvSpPr>
                <a:spLocks noChangeAspect="1"/>
              </p:cNvSpPr>
              <p:nvPr/>
            </p:nvSpPr>
            <p:spPr bwMode="auto">
              <a:xfrm>
                <a:off x="2805" y="9213"/>
                <a:ext cx="631" cy="517"/>
              </a:xfrm>
              <a:custGeom>
                <a:avLst/>
                <a:gdLst/>
                <a:ahLst/>
                <a:cxnLst>
                  <a:cxn ang="0">
                    <a:pos x="0" y="148"/>
                  </a:cxn>
                  <a:cxn ang="0">
                    <a:pos x="106" y="40"/>
                  </a:cxn>
                  <a:cxn ang="0">
                    <a:pos x="241" y="10"/>
                  </a:cxn>
                  <a:cxn ang="0">
                    <a:pos x="301" y="100"/>
                  </a:cxn>
                  <a:cxn ang="0">
                    <a:pos x="311" y="259"/>
                  </a:cxn>
                  <a:cxn ang="0">
                    <a:pos x="346" y="400"/>
                  </a:cxn>
                  <a:cxn ang="0">
                    <a:pos x="406" y="505"/>
                  </a:cxn>
                  <a:cxn ang="0">
                    <a:pos x="541" y="475"/>
                  </a:cxn>
                  <a:cxn ang="0">
                    <a:pos x="631" y="400"/>
                  </a:cxn>
                </a:cxnLst>
                <a:rect l="0" t="0" r="r" b="b"/>
                <a:pathLst>
                  <a:path w="631" h="517">
                    <a:moveTo>
                      <a:pt x="0" y="148"/>
                    </a:moveTo>
                    <a:cubicBezTo>
                      <a:pt x="18" y="130"/>
                      <a:pt x="66" y="63"/>
                      <a:pt x="106" y="40"/>
                    </a:cubicBezTo>
                    <a:cubicBezTo>
                      <a:pt x="146" y="17"/>
                      <a:pt x="209" y="0"/>
                      <a:pt x="241" y="10"/>
                    </a:cubicBezTo>
                    <a:cubicBezTo>
                      <a:pt x="273" y="20"/>
                      <a:pt x="289" y="59"/>
                      <a:pt x="301" y="100"/>
                    </a:cubicBezTo>
                    <a:cubicBezTo>
                      <a:pt x="313" y="141"/>
                      <a:pt x="304" y="209"/>
                      <a:pt x="311" y="259"/>
                    </a:cubicBezTo>
                    <a:cubicBezTo>
                      <a:pt x="318" y="309"/>
                      <a:pt x="330" y="359"/>
                      <a:pt x="346" y="400"/>
                    </a:cubicBezTo>
                    <a:cubicBezTo>
                      <a:pt x="362" y="441"/>
                      <a:pt x="374" y="493"/>
                      <a:pt x="406" y="505"/>
                    </a:cubicBezTo>
                    <a:cubicBezTo>
                      <a:pt x="438" y="517"/>
                      <a:pt x="503" y="492"/>
                      <a:pt x="541" y="475"/>
                    </a:cubicBezTo>
                    <a:cubicBezTo>
                      <a:pt x="579" y="458"/>
                      <a:pt x="612" y="416"/>
                      <a:pt x="631" y="400"/>
                    </a:cubicBezTo>
                  </a:path>
                </a:pathLst>
              </a:custGeom>
              <a:noFill/>
              <a:ln w="9525" cap="flat" cmpd="sng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4833" name="Line 33"/>
            <p:cNvSpPr>
              <a:spLocks noChangeAspect="1" noChangeShapeType="1"/>
            </p:cNvSpPr>
            <p:nvPr/>
          </p:nvSpPr>
          <p:spPr bwMode="auto">
            <a:xfrm flipH="1">
              <a:off x="693" y="1924"/>
              <a:ext cx="167" cy="4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34" name="Line 34"/>
            <p:cNvSpPr>
              <a:spLocks noChangeAspect="1" noChangeShapeType="1"/>
            </p:cNvSpPr>
            <p:nvPr/>
          </p:nvSpPr>
          <p:spPr bwMode="auto">
            <a:xfrm flipV="1">
              <a:off x="663" y="1650"/>
              <a:ext cx="93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35" name="Line 35"/>
            <p:cNvSpPr>
              <a:spLocks noChangeAspect="1" noChangeShapeType="1"/>
            </p:cNvSpPr>
            <p:nvPr/>
          </p:nvSpPr>
          <p:spPr bwMode="auto">
            <a:xfrm>
              <a:off x="739" y="1710"/>
              <a:ext cx="310" cy="13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 type="arrow" w="med" len="lg"/>
              <a:tailEnd type="arrow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36" name="Line 36"/>
            <p:cNvSpPr>
              <a:spLocks noChangeAspect="1" noChangeShapeType="1"/>
            </p:cNvSpPr>
            <p:nvPr/>
          </p:nvSpPr>
          <p:spPr bwMode="auto">
            <a:xfrm>
              <a:off x="524" y="2114"/>
              <a:ext cx="203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arrow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37" name="Line 37"/>
            <p:cNvSpPr>
              <a:spLocks noChangeAspect="1" noChangeShapeType="1"/>
            </p:cNvSpPr>
            <p:nvPr/>
          </p:nvSpPr>
          <p:spPr bwMode="auto">
            <a:xfrm>
              <a:off x="904" y="2283"/>
              <a:ext cx="203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4838" name="Object 38"/>
            <p:cNvGraphicFramePr>
              <a:graphicFrameLocks noChangeAspect="1"/>
            </p:cNvGraphicFramePr>
            <p:nvPr/>
          </p:nvGraphicFramePr>
          <p:xfrm>
            <a:off x="882" y="1525"/>
            <a:ext cx="197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3352800" imgH="4267200" progId="">
                    <p:embed/>
                  </p:oleObj>
                </mc:Choice>
                <mc:Fallback>
                  <p:oleObj name="公式" r:id="rId4" imgW="3352800" imgH="4267200" progId="">
                    <p:embed/>
                    <p:pic>
                      <p:nvPicPr>
                        <p:cNvPr id="0" name="Picture 6" descr="image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2" y="1525"/>
                          <a:ext cx="197" cy="2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39" name="Object 39"/>
            <p:cNvGraphicFramePr>
              <a:graphicFrameLocks noChangeAspect="1"/>
            </p:cNvGraphicFramePr>
            <p:nvPr/>
          </p:nvGraphicFramePr>
          <p:xfrm>
            <a:off x="987" y="2134"/>
            <a:ext cx="351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6705600" imgH="5181600" progId="">
                    <p:embed/>
                  </p:oleObj>
                </mc:Choice>
                <mc:Fallback>
                  <p:oleObj name="公式" r:id="rId6" imgW="6705600" imgH="5181600" progId="">
                    <p:embed/>
                    <p:pic>
                      <p:nvPicPr>
                        <p:cNvPr id="0" name="Picture 5" descr="image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7" y="2134"/>
                          <a:ext cx="351" cy="2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840" name="Line 40"/>
            <p:cNvSpPr>
              <a:spLocks noChangeAspect="1" noChangeShapeType="1"/>
            </p:cNvSpPr>
            <p:nvPr/>
          </p:nvSpPr>
          <p:spPr bwMode="auto">
            <a:xfrm>
              <a:off x="391" y="1729"/>
              <a:ext cx="1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41" name="Line 41"/>
            <p:cNvSpPr>
              <a:spLocks noChangeAspect="1" noChangeShapeType="1"/>
            </p:cNvSpPr>
            <p:nvPr/>
          </p:nvSpPr>
          <p:spPr bwMode="auto">
            <a:xfrm>
              <a:off x="379" y="2977"/>
              <a:ext cx="1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42" name="Line 42"/>
            <p:cNvSpPr>
              <a:spLocks noChangeAspect="1" noChangeShapeType="1"/>
            </p:cNvSpPr>
            <p:nvPr/>
          </p:nvSpPr>
          <p:spPr bwMode="auto">
            <a:xfrm>
              <a:off x="438" y="1729"/>
              <a:ext cx="0" cy="12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lg"/>
              <a:tailEnd type="arrow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4843" name="Object 43"/>
            <p:cNvGraphicFramePr>
              <a:graphicFrameLocks noChangeAspect="1"/>
            </p:cNvGraphicFramePr>
            <p:nvPr/>
          </p:nvGraphicFramePr>
          <p:xfrm>
            <a:off x="295" y="2232"/>
            <a:ext cx="143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3048000" imgH="4267200" progId="">
                    <p:embed/>
                  </p:oleObj>
                </mc:Choice>
                <mc:Fallback>
                  <p:oleObj name="公式" r:id="rId8" imgW="3048000" imgH="4267200" progId="">
                    <p:embed/>
                    <p:pic>
                      <p:nvPicPr>
                        <p:cNvPr id="0" name="Picture 4" descr="image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" y="2232"/>
                          <a:ext cx="143" cy="2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844" name="Arc 44"/>
            <p:cNvSpPr>
              <a:spLocks noChangeAspect="1"/>
            </p:cNvSpPr>
            <p:nvPr/>
          </p:nvSpPr>
          <p:spPr bwMode="auto">
            <a:xfrm>
              <a:off x="683" y="2536"/>
              <a:ext cx="100" cy="215"/>
            </a:xfrm>
            <a:custGeom>
              <a:avLst/>
              <a:gdLst>
                <a:gd name="G0" fmla="+- 1901 0 0"/>
                <a:gd name="G1" fmla="+- 21600 0 0"/>
                <a:gd name="G2" fmla="+- 21600 0 0"/>
                <a:gd name="T0" fmla="*/ 0 w 10029"/>
                <a:gd name="T1" fmla="*/ 84 h 21600"/>
                <a:gd name="T2" fmla="*/ 10029 w 10029"/>
                <a:gd name="T3" fmla="*/ 1588 h 21600"/>
                <a:gd name="T4" fmla="*/ 1901 w 1002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29" h="21600" fill="none" extrusionOk="0">
                  <a:moveTo>
                    <a:pt x="-1" y="83"/>
                  </a:moveTo>
                  <a:cubicBezTo>
                    <a:pt x="632" y="27"/>
                    <a:pt x="1266" y="-1"/>
                    <a:pt x="1901" y="0"/>
                  </a:cubicBezTo>
                  <a:cubicBezTo>
                    <a:pt x="4687" y="0"/>
                    <a:pt x="7447" y="539"/>
                    <a:pt x="10029" y="1587"/>
                  </a:cubicBezTo>
                </a:path>
                <a:path w="10029" h="21600" stroke="0" extrusionOk="0">
                  <a:moveTo>
                    <a:pt x="-1" y="83"/>
                  </a:moveTo>
                  <a:cubicBezTo>
                    <a:pt x="632" y="27"/>
                    <a:pt x="1266" y="-1"/>
                    <a:pt x="1901" y="0"/>
                  </a:cubicBezTo>
                  <a:cubicBezTo>
                    <a:pt x="4687" y="0"/>
                    <a:pt x="7447" y="539"/>
                    <a:pt x="10029" y="1587"/>
                  </a:cubicBezTo>
                  <a:lnTo>
                    <a:pt x="1901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4845" name="Object 45"/>
            <p:cNvGraphicFramePr>
              <a:graphicFrameLocks noChangeAspect="1"/>
            </p:cNvGraphicFramePr>
            <p:nvPr/>
          </p:nvGraphicFramePr>
          <p:xfrm>
            <a:off x="657" y="2341"/>
            <a:ext cx="20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9" imgW="3352800" imgH="3962400" progId="">
                    <p:embed/>
                  </p:oleObj>
                </mc:Choice>
                <mc:Fallback>
                  <p:oleObj name="公式" r:id="rId9" imgW="3352800" imgH="3962400" progId="">
                    <p:embed/>
                    <p:pic>
                      <p:nvPicPr>
                        <p:cNvPr id="0" name="Picture 3" descr="image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2341"/>
                          <a:ext cx="209" cy="2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4846" name="Rectangle 46"/>
          <p:cNvSpPr>
            <a:spLocks noChangeArrowheads="1"/>
          </p:cNvSpPr>
          <p:nvPr/>
        </p:nvSpPr>
        <p:spPr bwMode="auto">
          <a:xfrm>
            <a:off x="3617913" y="4518025"/>
            <a:ext cx="222250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1100">
                <a:latin typeface="Arial" panose="020B0604020202020204" pitchFamily="34" charset="0"/>
              </a:rPr>
              <a:t> 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04890" name="Text Box 90"/>
          <p:cNvSpPr txBox="1">
            <a:spLocks noChangeArrowheads="1"/>
          </p:cNvSpPr>
          <p:nvPr/>
        </p:nvSpPr>
        <p:spPr bwMode="auto">
          <a:xfrm>
            <a:off x="3962400" y="1371600"/>
            <a:ext cx="316865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400"/>
              <a:t> </a:t>
            </a:r>
            <a:r>
              <a:rPr lang="zh-CN" altLang="en-US" sz="2400"/>
              <a:t>菲涅耳半波带： </a:t>
            </a:r>
          </a:p>
        </p:txBody>
      </p:sp>
      <p:sp>
        <p:nvSpPr>
          <p:cNvPr id="204892" name="Rectangle 92"/>
          <p:cNvSpPr>
            <a:spLocks noChangeArrowheads="1"/>
          </p:cNvSpPr>
          <p:nvPr/>
        </p:nvSpPr>
        <p:spPr bwMode="auto">
          <a:xfrm>
            <a:off x="4038600" y="2057400"/>
            <a:ext cx="4752975" cy="10429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cs typeface="Times New Roman" panose="02020603050405020304" pitchFamily="18" charset="0"/>
              </a:rPr>
              <a:t>相邻两波带发出的子波之光程差正好是</a:t>
            </a:r>
            <a:r>
              <a:rPr lang="zh-CN" altLang="en-US" sz="2800" b="1" dirty="0">
                <a:cs typeface="Times New Roman" panose="02020603050405020304" pitchFamily="18" charset="0"/>
              </a:rPr>
              <a:t>         。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graphicFrame>
        <p:nvGraphicFramePr>
          <p:cNvPr id="204893" name="Object 93"/>
          <p:cNvGraphicFramePr>
            <a:graphicFrameLocks noChangeAspect="1"/>
          </p:cNvGraphicFramePr>
          <p:nvPr/>
        </p:nvGraphicFramePr>
        <p:xfrm>
          <a:off x="5143500" y="2535238"/>
          <a:ext cx="64770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6705600" imgH="5181600" progId="">
                  <p:embed/>
                </p:oleObj>
              </mc:Choice>
              <mc:Fallback>
                <p:oleObj name="公式" r:id="rId11" imgW="6705600" imgH="5181600" progId="">
                  <p:embed/>
                  <p:pic>
                    <p:nvPicPr>
                      <p:cNvPr id="0" name="Picture 2" descr="image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2535238"/>
                        <a:ext cx="647700" cy="512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94" name="Text Box 94"/>
          <p:cNvSpPr txBox="1">
            <a:spLocks noChangeArrowheads="1"/>
          </p:cNvSpPr>
          <p:nvPr/>
        </p:nvSpPr>
        <p:spPr bwMode="auto">
          <a:xfrm>
            <a:off x="4038600" y="3352800"/>
            <a:ext cx="4435475" cy="53022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cs typeface="Times New Roman" panose="02020603050405020304" pitchFamily="18" charset="0"/>
              </a:rPr>
              <a:t>半波带个数与衍射角的关系： </a:t>
            </a:r>
          </a:p>
        </p:txBody>
      </p:sp>
      <p:graphicFrame>
        <p:nvGraphicFramePr>
          <p:cNvPr id="204895" name="Object 95"/>
          <p:cNvGraphicFramePr>
            <a:graphicFrameLocks noChangeAspect="1"/>
          </p:cNvGraphicFramePr>
          <p:nvPr/>
        </p:nvGraphicFramePr>
        <p:xfrm>
          <a:off x="5105400" y="3886200"/>
          <a:ext cx="1490663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17678400" imgH="14020800" progId="">
                  <p:embed/>
                </p:oleObj>
              </mc:Choice>
              <mc:Fallback>
                <p:oleObj name="公式" r:id="rId13" imgW="17678400" imgH="14020800" progId="">
                  <p:embed/>
                  <p:pic>
                    <p:nvPicPr>
                      <p:cNvPr id="0" name="Picture 1" descr="image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886200"/>
                        <a:ext cx="1490663" cy="1169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96" name="Text Box 96"/>
          <p:cNvSpPr txBox="1">
            <a:spLocks noChangeArrowheads="1"/>
          </p:cNvSpPr>
          <p:nvPr/>
        </p:nvSpPr>
        <p:spPr bwMode="auto">
          <a:xfrm>
            <a:off x="4267200" y="5257800"/>
            <a:ext cx="4038600" cy="9683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cs typeface="Times New Roman" panose="02020603050405020304" pitchFamily="18" charset="0"/>
              </a:rPr>
              <a:t>结论：衍射角越大，半波带个数越多。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96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81" name="组合 6280"/>
          <p:cNvGrpSpPr/>
          <p:nvPr/>
        </p:nvGrpSpPr>
        <p:grpSpPr>
          <a:xfrm>
            <a:off x="3810000" y="228600"/>
            <a:ext cx="5105400" cy="5943600"/>
            <a:chOff x="2400" y="384"/>
            <a:chExt cx="3216" cy="3744"/>
          </a:xfrm>
        </p:grpSpPr>
        <p:grpSp>
          <p:nvGrpSpPr>
            <p:cNvPr id="6279" name="组合 6278"/>
            <p:cNvGrpSpPr/>
            <p:nvPr/>
          </p:nvGrpSpPr>
          <p:grpSpPr>
            <a:xfrm>
              <a:off x="2400" y="384"/>
              <a:ext cx="3216" cy="3744"/>
              <a:chOff x="2400" y="384"/>
              <a:chExt cx="3216" cy="3744"/>
            </a:xfrm>
          </p:grpSpPr>
          <p:grpSp>
            <p:nvGrpSpPr>
              <p:cNvPr id="6148" name="组合 6147"/>
              <p:cNvGrpSpPr/>
              <p:nvPr/>
            </p:nvGrpSpPr>
            <p:grpSpPr>
              <a:xfrm>
                <a:off x="2400" y="384"/>
                <a:ext cx="3216" cy="3744"/>
                <a:chOff x="2400" y="384"/>
                <a:chExt cx="3216" cy="3744"/>
              </a:xfrm>
            </p:grpSpPr>
            <p:grpSp>
              <p:nvGrpSpPr>
                <p:cNvPr id="6149" name="组合 6148"/>
                <p:cNvGrpSpPr/>
                <p:nvPr/>
              </p:nvGrpSpPr>
              <p:grpSpPr>
                <a:xfrm>
                  <a:off x="2400" y="384"/>
                  <a:ext cx="3216" cy="3744"/>
                  <a:chOff x="2400" y="384"/>
                  <a:chExt cx="3216" cy="3744"/>
                </a:xfrm>
              </p:grpSpPr>
              <p:sp>
                <p:nvSpPr>
                  <p:cNvPr id="6150" name="矩形 6149"/>
                  <p:cNvSpPr/>
                  <p:nvPr/>
                </p:nvSpPr>
                <p:spPr>
                  <a:xfrm>
                    <a:off x="2400" y="384"/>
                    <a:ext cx="3216" cy="374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>
                    <a:solidFill>
                      <a:schemeClr val="tx2"/>
                    </a:solidFill>
                    <a:prstDash val="solid"/>
                    <a:miter/>
                    <a:headEnd type="none" w="med" len="med"/>
                    <a:tailEnd type="none" w="sm" len="lg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51" name="直接连接符 6150"/>
                  <p:cNvSpPr/>
                  <p:nvPr/>
                </p:nvSpPr>
                <p:spPr>
                  <a:xfrm>
                    <a:off x="2544" y="1440"/>
                    <a:ext cx="3024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lgDashDot"/>
                    <a:headEnd type="none" w="sm" len="lg"/>
                    <a:tailEnd type="none" w="sm" len="lg"/>
                  </a:ln>
                </p:spPr>
              </p:sp>
              <p:sp>
                <p:nvSpPr>
                  <p:cNvPr id="6152" name="矩形 6151"/>
                  <p:cNvSpPr/>
                  <p:nvPr/>
                </p:nvSpPr>
                <p:spPr>
                  <a:xfrm>
                    <a:off x="5263" y="433"/>
                    <a:ext cx="34" cy="1775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bg1">
                          <a:gamma/>
                          <a:shade val="0"/>
                          <a:invGamma/>
                        </a:schemeClr>
                      </a:gs>
                    </a:gsLst>
                    <a:lin ang="0" scaled="1"/>
                    <a:tileRect/>
                  </a:gradFill>
                  <a:ln w="1905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6153" name="对象 6152"/>
                  <p:cNvGraphicFramePr>
                    <a:graphicFrameLocks/>
                  </p:cNvGraphicFramePr>
                  <p:nvPr/>
                </p:nvGraphicFramePr>
                <p:xfrm>
                  <a:off x="5344" y="1474"/>
                  <a:ext cx="176" cy="27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r:id="rId2" imgW="164885" imgH="228303" progId="">
                          <p:embed/>
                        </p:oleObj>
                      </mc:Choice>
                      <mc:Fallback>
                        <p:oleObj r:id="rId2" imgW="164885" imgH="228303" progId="">
                          <p:embed/>
                          <p:pic>
                            <p:nvPicPr>
                              <p:cNvPr id="0" name="Picture 32" descr="image44"/>
                              <p:cNvPicPr>
                                <a:picLocks noChangeArrowheads="1"/>
                              </p:cNvPicPr>
                              <p:nvPr/>
                            </p:nvPicPr>
                            <p:blipFill>
                              <a:blip r:embed="rId3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344" y="1474"/>
                                <a:ext cx="176" cy="278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3810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6154" name="对象 6153"/>
                  <p:cNvGraphicFramePr>
                    <a:graphicFrameLocks/>
                  </p:cNvGraphicFramePr>
                  <p:nvPr/>
                </p:nvGraphicFramePr>
                <p:xfrm>
                  <a:off x="4954" y="408"/>
                  <a:ext cx="232" cy="31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r:id="rId4" imgW="139518" imgH="164885" progId="">
                          <p:embed/>
                        </p:oleObj>
                      </mc:Choice>
                      <mc:Fallback>
                        <p:oleObj r:id="rId4" imgW="139518" imgH="164885" progId="">
                          <p:embed/>
                          <p:pic>
                            <p:nvPicPr>
                              <p:cNvPr id="0" name="Picture 31" descr="image27"/>
                              <p:cNvPicPr>
                                <a:picLocks noChangeArrowheads="1"/>
                              </p:cNvPicPr>
                              <p:nvPr/>
                            </p:nvPicPr>
                            <p:blipFill>
                              <a:blip r:embed="rId5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954" y="408"/>
                                <a:ext cx="232" cy="31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3810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6155" name="矩形 6154"/>
                  <p:cNvSpPr/>
                  <p:nvPr/>
                </p:nvSpPr>
                <p:spPr>
                  <a:xfrm>
                    <a:off x="3156" y="674"/>
                    <a:ext cx="60" cy="382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tx1"/>
                      </a:gs>
                      <a:gs pos="50000">
                        <a:schemeClr val="tx1">
                          <a:gamma/>
                          <a:tint val="20000"/>
                          <a:invGamma/>
                        </a:schemeClr>
                      </a:gs>
                      <a:gs pos="100000">
                        <a:schemeClr val="tx1"/>
                      </a:gs>
                    </a:gsLst>
                    <a:lin ang="0" scaled="1"/>
                    <a:tileRect/>
                  </a:gradFill>
                  <a:ln w="1905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6156" name="对象 6155"/>
                  <p:cNvGraphicFramePr>
                    <a:graphicFrameLocks/>
                  </p:cNvGraphicFramePr>
                  <p:nvPr/>
                </p:nvGraphicFramePr>
                <p:xfrm>
                  <a:off x="2897" y="404"/>
                  <a:ext cx="243" cy="27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r:id="rId6" imgW="164885" imgH="164885" progId="">
                          <p:embed/>
                        </p:oleObj>
                      </mc:Choice>
                      <mc:Fallback>
                        <p:oleObj r:id="rId6" imgW="164885" imgH="164885" progId="">
                          <p:embed/>
                          <p:pic>
                            <p:nvPicPr>
                              <p:cNvPr id="0" name="Picture 30" descr="image45"/>
                              <p:cNvPicPr>
                                <a:picLocks noChangeArrowheads="1"/>
                              </p:cNvPicPr>
                              <p:nvPr/>
                            </p:nvPicPr>
                            <p:blipFill>
                              <a:blip r:embed="rId7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897" y="404"/>
                                <a:ext cx="243" cy="277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3810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6157" name="直接连接符 6156"/>
                  <p:cNvSpPr/>
                  <p:nvPr/>
                </p:nvSpPr>
                <p:spPr>
                  <a:xfrm>
                    <a:off x="2695" y="1437"/>
                    <a:ext cx="521" cy="3"/>
                  </a:xfrm>
                  <a:prstGeom prst="line">
                    <a:avLst/>
                  </a:prstGeom>
                  <a:ln w="19050" cap="flat" cmpd="sng">
                    <a:solidFill>
                      <a:srgbClr val="33CCCC"/>
                    </a:solidFill>
                    <a:prstDash val="solid"/>
                    <a:headEnd type="none" w="sm" len="lg"/>
                    <a:tailEnd type="none" w="sm" len="lg"/>
                  </a:ln>
                </p:spPr>
              </p:sp>
              <p:sp>
                <p:nvSpPr>
                  <p:cNvPr id="6158" name="直接连接符 6157"/>
                  <p:cNvSpPr/>
                  <p:nvPr/>
                </p:nvSpPr>
                <p:spPr>
                  <a:xfrm flipH="1">
                    <a:off x="2525" y="1050"/>
                    <a:ext cx="271" cy="0"/>
                  </a:xfrm>
                  <a:prstGeom prst="line">
                    <a:avLst/>
                  </a:prstGeom>
                  <a:ln w="19050" cap="flat" cmpd="sng">
                    <a:solidFill>
                      <a:srgbClr val="33CCCC"/>
                    </a:solidFill>
                    <a:prstDash val="solid"/>
                    <a:headEnd type="triangle" w="sm" len="lg"/>
                    <a:tailEnd type="none" w="sm" len="lg"/>
                  </a:ln>
                </p:spPr>
              </p:sp>
              <p:sp>
                <p:nvSpPr>
                  <p:cNvPr id="6159" name="直接连接符 6158"/>
                  <p:cNvSpPr/>
                  <p:nvPr/>
                </p:nvSpPr>
                <p:spPr>
                  <a:xfrm flipH="1">
                    <a:off x="2525" y="1437"/>
                    <a:ext cx="271" cy="0"/>
                  </a:xfrm>
                  <a:prstGeom prst="line">
                    <a:avLst/>
                  </a:prstGeom>
                  <a:ln w="19050" cap="flat" cmpd="sng">
                    <a:solidFill>
                      <a:srgbClr val="33CCCC"/>
                    </a:solidFill>
                    <a:prstDash val="solid"/>
                    <a:headEnd type="triangle" w="sm" len="lg"/>
                    <a:tailEnd type="none" w="sm" len="lg"/>
                  </a:ln>
                </p:spPr>
              </p:sp>
              <p:sp>
                <p:nvSpPr>
                  <p:cNvPr id="6160" name="直接连接符 6159"/>
                  <p:cNvSpPr/>
                  <p:nvPr/>
                </p:nvSpPr>
                <p:spPr>
                  <a:xfrm flipH="1">
                    <a:off x="2525" y="1824"/>
                    <a:ext cx="271" cy="0"/>
                  </a:xfrm>
                  <a:prstGeom prst="line">
                    <a:avLst/>
                  </a:prstGeom>
                  <a:ln w="19050" cap="flat" cmpd="sng">
                    <a:solidFill>
                      <a:srgbClr val="33CCCC"/>
                    </a:solidFill>
                    <a:prstDash val="solid"/>
                    <a:headEnd type="triangle" w="sm" len="lg"/>
                    <a:tailEnd type="none" w="sm" len="lg"/>
                  </a:ln>
                </p:spPr>
              </p:sp>
              <p:graphicFrame>
                <p:nvGraphicFramePr>
                  <p:cNvPr id="6161" name="对象 6160"/>
                  <p:cNvGraphicFramePr>
                    <a:graphicFrameLocks/>
                  </p:cNvGraphicFramePr>
                  <p:nvPr/>
                </p:nvGraphicFramePr>
                <p:xfrm>
                  <a:off x="2853" y="720"/>
                  <a:ext cx="315" cy="34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r:id="rId8" imgW="152202" imgH="164885" progId="">
                          <p:embed/>
                        </p:oleObj>
                      </mc:Choice>
                      <mc:Fallback>
                        <p:oleObj r:id="rId8" imgW="152202" imgH="164885" progId="">
                          <p:embed/>
                          <p:pic>
                            <p:nvPicPr>
                              <p:cNvPr id="0" name="Picture 29" descr="image46"/>
                              <p:cNvPicPr>
                                <a:picLocks noChangeArrowheads="1"/>
                              </p:cNvPicPr>
                              <p:nvPr/>
                            </p:nvPicPr>
                            <p:blipFill>
                              <a:blip r:embed="rId9">
                                <a:clrChange>
                                  <a:clrFrom>
                                    <a:srgbClr val="000000"/>
                                  </a:clrFrom>
                                  <a:clrTo>
                                    <a:srgbClr val="000000">
                                      <a:alpha val="0"/>
                                    </a:srgbClr>
                                  </a:clrTo>
                                </a:clrChange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853" y="720"/>
                                <a:ext cx="315" cy="34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3810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6162" name="对象 6161"/>
                  <p:cNvGraphicFramePr>
                    <a:graphicFrameLocks/>
                  </p:cNvGraphicFramePr>
                  <p:nvPr/>
                </p:nvGraphicFramePr>
                <p:xfrm>
                  <a:off x="2853" y="1776"/>
                  <a:ext cx="315" cy="34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r:id="rId10" imgW="152202" imgH="164885" progId="">
                          <p:embed/>
                        </p:oleObj>
                      </mc:Choice>
                      <mc:Fallback>
                        <p:oleObj r:id="rId10" imgW="152202" imgH="164885" progId="">
                          <p:embed/>
                          <p:pic>
                            <p:nvPicPr>
                              <p:cNvPr id="0" name="Picture 28" descr="image31"/>
                              <p:cNvPicPr>
                                <a:picLocks noChangeArrowheads="1"/>
                              </p:cNvPicPr>
                              <p:nvPr/>
                            </p:nvPicPr>
                            <p:blipFill>
                              <a:blip r:embed="rId11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853" y="1776"/>
                                <a:ext cx="315" cy="34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3810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6163" name="矩形 6162"/>
                  <p:cNvSpPr/>
                  <p:nvPr/>
                </p:nvSpPr>
                <p:spPr>
                  <a:xfrm>
                    <a:off x="3164" y="1824"/>
                    <a:ext cx="52" cy="355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tx1"/>
                      </a:gs>
                      <a:gs pos="50000">
                        <a:schemeClr val="tx1">
                          <a:gamma/>
                          <a:tint val="20000"/>
                          <a:invGamma/>
                        </a:schemeClr>
                      </a:gs>
                      <a:gs pos="100000">
                        <a:schemeClr val="tx1"/>
                      </a:gs>
                    </a:gsLst>
                    <a:lin ang="0" scaled="1"/>
                    <a:tileRect/>
                  </a:gradFill>
                  <a:ln w="1905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aphicFrame>
              <p:nvGraphicFramePr>
                <p:cNvPr id="6164" name="对象 6163"/>
                <p:cNvGraphicFramePr>
                  <a:graphicFrameLocks/>
                </p:cNvGraphicFramePr>
                <p:nvPr/>
              </p:nvGraphicFramePr>
              <p:xfrm>
                <a:off x="5280" y="900"/>
                <a:ext cx="288" cy="31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r:id="rId12" imgW="152202" imgH="164885" progId="">
                        <p:embed/>
                      </p:oleObj>
                    </mc:Choice>
                    <mc:Fallback>
                      <p:oleObj r:id="rId12" imgW="152202" imgH="164885" progId="">
                        <p:embed/>
                        <p:pic>
                          <p:nvPicPr>
                            <p:cNvPr id="0" name="Picture 27" descr="image32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280" y="900"/>
                              <a:ext cx="288" cy="31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6278" name="组合 6277"/>
              <p:cNvGrpSpPr/>
              <p:nvPr/>
            </p:nvGrpSpPr>
            <p:grpSpPr>
              <a:xfrm>
                <a:off x="3456" y="528"/>
                <a:ext cx="288" cy="336"/>
                <a:chOff x="3456" y="528"/>
                <a:chExt cx="288" cy="336"/>
              </a:xfrm>
            </p:grpSpPr>
            <p:sp>
              <p:nvSpPr>
                <p:cNvPr id="6166" name="圆角矩形标注 6165"/>
                <p:cNvSpPr/>
                <p:nvPr/>
              </p:nvSpPr>
              <p:spPr>
                <a:xfrm>
                  <a:off x="3456" y="528"/>
                  <a:ext cx="288" cy="336"/>
                </a:xfrm>
                <a:prstGeom prst="wedgeRoundRectCallout">
                  <a:avLst>
                    <a:gd name="adj1" fmla="val -10069"/>
                    <a:gd name="adj2" fmla="val 100894"/>
                    <a:gd name="adj3" fmla="val 16667"/>
                  </a:avLst>
                </a:prstGeom>
                <a:gradFill rotWithShape="0">
                  <a:gsLst>
                    <a:gs pos="0">
                      <a:srgbClr val="DEF9D5"/>
                    </a:gs>
                    <a:gs pos="50000">
                      <a:srgbClr val="FFFFFF"/>
                    </a:gs>
                    <a:gs pos="100000">
                      <a:srgbClr val="DEF9D5"/>
                    </a:gs>
                  </a:gsLst>
                  <a:lin ang="5400000" scaled="1"/>
                  <a:tileRect/>
                </a:gradFill>
                <a:ln w="9525" cap="flat" cmpd="sng">
                  <a:solidFill>
                    <a:srgbClr val="399D72"/>
                  </a:solidFill>
                  <a:prstDash val="solid"/>
                  <a:miter/>
                  <a:headEnd type="none" w="med" len="med"/>
                  <a:tailEnd type="none" w="sm" len="lg"/>
                </a:ln>
              </p:spPr>
              <p:txBody>
                <a:bodyPr/>
                <a:lstStyle/>
                <a:p>
                  <a:pPr lvl="0" algn="ctr">
                    <a:spcBef>
                      <a:spcPct val="50000"/>
                    </a:spcBef>
                  </a:pPr>
                  <a:endParaRPr lang="zh-CN" altLang="en-US" sz="2800" b="1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graphicFrame>
              <p:nvGraphicFramePr>
                <p:cNvPr id="6167" name="对象 6166"/>
                <p:cNvGraphicFramePr>
                  <a:graphicFrameLocks/>
                </p:cNvGraphicFramePr>
                <p:nvPr/>
              </p:nvGraphicFramePr>
              <p:xfrm>
                <a:off x="3526" y="621"/>
                <a:ext cx="168" cy="19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r:id="rId14" imgW="139518" imgH="164885" progId="">
                        <p:embed/>
                      </p:oleObj>
                    </mc:Choice>
                    <mc:Fallback>
                      <p:oleObj r:id="rId14" imgW="139518" imgH="164885" progId="">
                        <p:embed/>
                        <p:pic>
                          <p:nvPicPr>
                            <p:cNvPr id="0" name="Picture 26" descr="image47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26" y="621"/>
                              <a:ext cx="168" cy="19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6280" name="组合 6279"/>
            <p:cNvGrpSpPr/>
            <p:nvPr/>
          </p:nvGrpSpPr>
          <p:grpSpPr>
            <a:xfrm>
              <a:off x="2705" y="1050"/>
              <a:ext cx="463" cy="774"/>
              <a:chOff x="2705" y="1050"/>
              <a:chExt cx="463" cy="774"/>
            </a:xfrm>
          </p:grpSpPr>
          <p:sp>
            <p:nvSpPr>
              <p:cNvPr id="6169" name="直接连接符 6168"/>
              <p:cNvSpPr/>
              <p:nvPr/>
            </p:nvSpPr>
            <p:spPr>
              <a:xfrm flipV="1">
                <a:off x="2705" y="1050"/>
                <a:ext cx="453" cy="0"/>
              </a:xfrm>
              <a:prstGeom prst="line">
                <a:avLst/>
              </a:prstGeom>
              <a:ln w="19050" cap="flat" cmpd="sng">
                <a:solidFill>
                  <a:srgbClr val="33CCCC"/>
                </a:solidFill>
                <a:prstDash val="solid"/>
                <a:headEnd type="none" w="sm" len="lg"/>
                <a:tailEnd type="none" w="sm" len="lg"/>
              </a:ln>
            </p:spPr>
          </p:sp>
          <p:sp>
            <p:nvSpPr>
              <p:cNvPr id="6170" name="直接连接符 6169"/>
              <p:cNvSpPr/>
              <p:nvPr/>
            </p:nvSpPr>
            <p:spPr>
              <a:xfrm>
                <a:off x="2705" y="1824"/>
                <a:ext cx="463" cy="0"/>
              </a:xfrm>
              <a:prstGeom prst="line">
                <a:avLst/>
              </a:prstGeom>
              <a:ln w="19050" cap="flat" cmpd="sng">
                <a:solidFill>
                  <a:srgbClr val="33CCCC"/>
                </a:solidFill>
                <a:prstDash val="solid"/>
                <a:headEnd type="none" w="sm" len="lg"/>
                <a:tailEnd type="none" w="sm" len="lg"/>
              </a:ln>
            </p:spPr>
          </p:sp>
        </p:grpSp>
      </p:grpSp>
      <p:graphicFrame>
        <p:nvGraphicFramePr>
          <p:cNvPr id="6171" name="对象 6170"/>
          <p:cNvGraphicFramePr>
            <a:graphicFrameLocks/>
          </p:cNvGraphicFramePr>
          <p:nvPr/>
        </p:nvGraphicFramePr>
        <p:xfrm>
          <a:off x="361950" y="2546350"/>
          <a:ext cx="31623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1053186" imgH="304536" progId="">
                  <p:embed/>
                </p:oleObj>
              </mc:Choice>
              <mc:Fallback>
                <p:oleObj r:id="rId16" imgW="1053186" imgH="304536" progId="">
                  <p:embed/>
                  <p:pic>
                    <p:nvPicPr>
                      <p:cNvPr id="0" name="Picture 25" descr="image48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" y="2546350"/>
                        <a:ext cx="3162300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2" name="对象 6171"/>
          <p:cNvGraphicFramePr>
            <a:graphicFrameLocks/>
          </p:cNvGraphicFramePr>
          <p:nvPr/>
        </p:nvGraphicFramePr>
        <p:xfrm>
          <a:off x="288925" y="4872038"/>
          <a:ext cx="3384550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1345032" imgH="304536" progId="">
                  <p:embed/>
                </p:oleObj>
              </mc:Choice>
              <mc:Fallback>
                <p:oleObj r:id="rId18" imgW="1345032" imgH="304536" progId="">
                  <p:embed/>
                  <p:pic>
                    <p:nvPicPr>
                      <p:cNvPr id="0" name="Picture 24" descr="image49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" y="4872038"/>
                        <a:ext cx="3384550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3" name="文本框 6172"/>
          <p:cNvSpPr txBox="1"/>
          <p:nvPr/>
        </p:nvSpPr>
        <p:spPr>
          <a:xfrm>
            <a:off x="107950" y="239713"/>
            <a:ext cx="3690938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spcBef>
                <a:spcPct val="50000"/>
              </a:spcBef>
            </a:pP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一、菲涅耳半波带法</a:t>
            </a:r>
          </a:p>
        </p:txBody>
      </p:sp>
      <p:graphicFrame>
        <p:nvGraphicFramePr>
          <p:cNvPr id="6174" name="对象 6173"/>
          <p:cNvGraphicFramePr>
            <a:graphicFrameLocks/>
          </p:cNvGraphicFramePr>
          <p:nvPr/>
        </p:nvGraphicFramePr>
        <p:xfrm>
          <a:off x="390525" y="5634038"/>
          <a:ext cx="280987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1396394" imgH="330057" progId="">
                  <p:embed/>
                </p:oleObj>
              </mc:Choice>
              <mc:Fallback>
                <p:oleObj r:id="rId20" imgW="1396394" imgH="330057" progId="">
                  <p:embed/>
                  <p:pic>
                    <p:nvPicPr>
                      <p:cNvPr id="0" name="Picture 23" descr="image50"/>
                      <p:cNvPicPr>
                        <a:picLocks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" y="5634038"/>
                        <a:ext cx="2809875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75" name="组合 6174"/>
          <p:cNvGrpSpPr/>
          <p:nvPr/>
        </p:nvGrpSpPr>
        <p:grpSpPr>
          <a:xfrm>
            <a:off x="4567238" y="4114800"/>
            <a:ext cx="2062162" cy="2057400"/>
            <a:chOff x="2877" y="2832"/>
            <a:chExt cx="1299" cy="1296"/>
          </a:xfrm>
        </p:grpSpPr>
        <p:grpSp>
          <p:nvGrpSpPr>
            <p:cNvPr id="6176" name="组合 6175"/>
            <p:cNvGrpSpPr/>
            <p:nvPr/>
          </p:nvGrpSpPr>
          <p:grpSpPr>
            <a:xfrm>
              <a:off x="2877" y="2832"/>
              <a:ext cx="826" cy="816"/>
              <a:chOff x="2877" y="2832"/>
              <a:chExt cx="826" cy="816"/>
            </a:xfrm>
          </p:grpSpPr>
          <p:graphicFrame>
            <p:nvGraphicFramePr>
              <p:cNvPr id="6177" name="对象 6176"/>
              <p:cNvGraphicFramePr>
                <a:graphicFrameLocks/>
              </p:cNvGraphicFramePr>
              <p:nvPr/>
            </p:nvGraphicFramePr>
            <p:xfrm>
              <a:off x="2900" y="2832"/>
              <a:ext cx="316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2" imgW="177492" imgH="215526" progId="">
                      <p:embed/>
                    </p:oleObj>
                  </mc:Choice>
                  <mc:Fallback>
                    <p:oleObj r:id="rId22" imgW="177492" imgH="215526" progId="">
                      <p:embed/>
                      <p:pic>
                        <p:nvPicPr>
                          <p:cNvPr id="0" name="Picture 22" descr="image51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00" y="2832"/>
                            <a:ext cx="316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78" name="对象 6177"/>
              <p:cNvGraphicFramePr>
                <a:graphicFrameLocks/>
              </p:cNvGraphicFramePr>
              <p:nvPr/>
            </p:nvGraphicFramePr>
            <p:xfrm>
              <a:off x="2877" y="3264"/>
              <a:ext cx="339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4" imgW="190252" imgH="215619" progId="">
                      <p:embed/>
                    </p:oleObj>
                  </mc:Choice>
                  <mc:Fallback>
                    <p:oleObj r:id="rId24" imgW="190252" imgH="215619" progId="">
                      <p:embed/>
                      <p:pic>
                        <p:nvPicPr>
                          <p:cNvPr id="0" name="Picture 21" descr="image5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7" y="3264"/>
                            <a:ext cx="339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79" name="对象 6178"/>
              <p:cNvGraphicFramePr>
                <a:graphicFrameLocks/>
              </p:cNvGraphicFramePr>
              <p:nvPr/>
            </p:nvGraphicFramePr>
            <p:xfrm>
              <a:off x="3456" y="3264"/>
              <a:ext cx="247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6" imgW="152136" imgH="177492" progId="">
                      <p:embed/>
                    </p:oleObj>
                  </mc:Choice>
                  <mc:Fallback>
                    <p:oleObj r:id="rId26" imgW="152136" imgH="177492" progId="">
                      <p:embed/>
                      <p:pic>
                        <p:nvPicPr>
                          <p:cNvPr id="0" name="Picture 20" descr="image5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6" y="3264"/>
                            <a:ext cx="247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180" name="组合 6179"/>
            <p:cNvGrpSpPr/>
            <p:nvPr/>
          </p:nvGrpSpPr>
          <p:grpSpPr>
            <a:xfrm>
              <a:off x="3164" y="2880"/>
              <a:ext cx="1012" cy="1248"/>
              <a:chOff x="3164" y="2880"/>
              <a:chExt cx="1012" cy="1248"/>
            </a:xfrm>
          </p:grpSpPr>
          <p:grpSp>
            <p:nvGrpSpPr>
              <p:cNvPr id="6181" name="组合 6180"/>
              <p:cNvGrpSpPr/>
              <p:nvPr/>
            </p:nvGrpSpPr>
            <p:grpSpPr>
              <a:xfrm>
                <a:off x="3216" y="2880"/>
                <a:ext cx="460" cy="1204"/>
                <a:chOff x="3216" y="2880"/>
                <a:chExt cx="460" cy="1204"/>
              </a:xfrm>
            </p:grpSpPr>
            <p:sp>
              <p:nvSpPr>
                <p:cNvPr id="6182" name="任意多边形 6181"/>
                <p:cNvSpPr/>
                <p:nvPr/>
              </p:nvSpPr>
              <p:spPr>
                <a:xfrm>
                  <a:off x="3230" y="3388"/>
                  <a:ext cx="280" cy="68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80" h="686">
                      <a:moveTo>
                        <a:pt x="0" y="0"/>
                      </a:moveTo>
                      <a:lnTo>
                        <a:pt x="280" y="668"/>
                      </a:lnTo>
                      <a:lnTo>
                        <a:pt x="200" y="686"/>
                      </a:lnTo>
                      <a:lnTo>
                        <a:pt x="20" y="2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pattFill prst="ltUpDiag">
                  <a:fgClr>
                    <a:srgbClr val="009900"/>
                  </a:fgClr>
                  <a:bgClr>
                    <a:schemeClr val="bg1"/>
                  </a:bgClr>
                </a:patt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83" name="任意多边形 6182"/>
                <p:cNvSpPr/>
                <p:nvPr/>
              </p:nvSpPr>
              <p:spPr>
                <a:xfrm>
                  <a:off x="3216" y="2888"/>
                  <a:ext cx="460" cy="11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60" h="1124">
                      <a:moveTo>
                        <a:pt x="12" y="0"/>
                      </a:moveTo>
                      <a:lnTo>
                        <a:pt x="460" y="1084"/>
                      </a:lnTo>
                      <a:lnTo>
                        <a:pt x="380" y="1124"/>
                      </a:lnTo>
                      <a:lnTo>
                        <a:pt x="0" y="25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pattFill prst="ltUpDiag">
                  <a:fgClr>
                    <a:srgbClr val="009900"/>
                  </a:fgClr>
                  <a:bgClr>
                    <a:schemeClr val="bg1"/>
                  </a:bgClr>
                </a:pattFill>
                <a:ln w="12700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headEnd type="none" w="med" len="med"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84" name="任意多边形 6183"/>
                <p:cNvSpPr/>
                <p:nvPr/>
              </p:nvSpPr>
              <p:spPr>
                <a:xfrm>
                  <a:off x="3230" y="3152"/>
                  <a:ext cx="376" cy="8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76" h="892">
                      <a:moveTo>
                        <a:pt x="0" y="0"/>
                      </a:moveTo>
                      <a:lnTo>
                        <a:pt x="376" y="864"/>
                      </a:lnTo>
                      <a:lnTo>
                        <a:pt x="274" y="892"/>
                      </a:lnTo>
                      <a:lnTo>
                        <a:pt x="48" y="344"/>
                      </a:lnTo>
                      <a:lnTo>
                        <a:pt x="0" y="2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pattFill prst="ltHorz">
                  <a:fgClr>
                    <a:srgbClr val="008000"/>
                  </a:fgClr>
                  <a:bgClr>
                    <a:schemeClr val="bg1"/>
                  </a:bgClr>
                </a:patt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6185" name="组合 6184"/>
                <p:cNvGrpSpPr/>
                <p:nvPr/>
              </p:nvGrpSpPr>
              <p:grpSpPr>
                <a:xfrm>
                  <a:off x="3216" y="2880"/>
                  <a:ext cx="460" cy="1204"/>
                  <a:chOff x="3236" y="2880"/>
                  <a:chExt cx="460" cy="1204"/>
                </a:xfrm>
              </p:grpSpPr>
              <p:sp>
                <p:nvSpPr>
                  <p:cNvPr id="6186" name="任意多边形 6185"/>
                  <p:cNvSpPr/>
                  <p:nvPr/>
                </p:nvSpPr>
                <p:spPr>
                  <a:xfrm>
                    <a:off x="3252" y="3624"/>
                    <a:ext cx="188" cy="46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88" h="460">
                        <a:moveTo>
                          <a:pt x="0" y="0"/>
                        </a:moveTo>
                        <a:lnTo>
                          <a:pt x="188" y="460"/>
                        </a:lnTo>
                      </a:path>
                    </a:pathLst>
                  </a:custGeom>
                  <a:pattFill prst="wdUpDiag">
                    <a:fgClr>
                      <a:srgbClr val="009900"/>
                    </a:fgClr>
                    <a:bgClr>
                      <a:schemeClr val="bg1"/>
                    </a:bgClr>
                  </a:pattFill>
                  <a:ln w="19050" cap="flat" cmpd="sng">
                    <a:solidFill>
                      <a:schemeClr val="tx1">
                        <a:alpha val="100000"/>
                      </a:schemeClr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87" name="任意多边形 6186"/>
                  <p:cNvSpPr/>
                  <p:nvPr/>
                </p:nvSpPr>
                <p:spPr>
                  <a:xfrm>
                    <a:off x="3252" y="2880"/>
                    <a:ext cx="444" cy="109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44" h="1092">
                        <a:moveTo>
                          <a:pt x="0" y="0"/>
                        </a:moveTo>
                        <a:lnTo>
                          <a:pt x="444" y="1092"/>
                        </a:lnTo>
                      </a:path>
                    </a:pathLst>
                  </a:custGeom>
                  <a:pattFill prst="wdUpDiag">
                    <a:fgClr>
                      <a:srgbClr val="009900"/>
                    </a:fgClr>
                    <a:bgClr>
                      <a:schemeClr val="bg1"/>
                    </a:bgClr>
                  </a:pattFill>
                  <a:ln w="19050" cap="flat" cmpd="sng">
                    <a:solidFill>
                      <a:schemeClr val="tx1">
                        <a:alpha val="100000"/>
                      </a:schemeClr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88" name="任意多边形 6187"/>
                  <p:cNvSpPr/>
                  <p:nvPr/>
                </p:nvSpPr>
                <p:spPr>
                  <a:xfrm>
                    <a:off x="3236" y="3122"/>
                    <a:ext cx="380" cy="89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80" h="890">
                        <a:moveTo>
                          <a:pt x="0" y="0"/>
                        </a:moveTo>
                        <a:lnTo>
                          <a:pt x="380" y="890"/>
                        </a:lnTo>
                      </a:path>
                    </a:pathLst>
                  </a:custGeom>
                  <a:pattFill prst="wdUpDiag">
                    <a:fgClr>
                      <a:srgbClr val="009900"/>
                    </a:fgClr>
                    <a:bgClr>
                      <a:schemeClr val="bg1"/>
                    </a:bgClr>
                  </a:pattFill>
                  <a:ln w="19050" cap="flat" cmpd="sng">
                    <a:solidFill>
                      <a:schemeClr val="tx1">
                        <a:alpha val="100000"/>
                      </a:schemeClr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89" name="任意多边形 6188"/>
                  <p:cNvSpPr/>
                  <p:nvPr/>
                </p:nvSpPr>
                <p:spPr>
                  <a:xfrm>
                    <a:off x="3236" y="3374"/>
                    <a:ext cx="280" cy="67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80" h="676">
                        <a:moveTo>
                          <a:pt x="0" y="0"/>
                        </a:moveTo>
                        <a:lnTo>
                          <a:pt x="280" y="676"/>
                        </a:lnTo>
                      </a:path>
                    </a:pathLst>
                  </a:custGeom>
                  <a:pattFill prst="wdUpDiag">
                    <a:fgClr>
                      <a:srgbClr val="009900"/>
                    </a:fgClr>
                    <a:bgClr>
                      <a:schemeClr val="bg1"/>
                    </a:bgClr>
                  </a:pattFill>
                  <a:ln w="19050" cap="flat" cmpd="sng">
                    <a:solidFill>
                      <a:schemeClr val="tx1">
                        <a:alpha val="100000"/>
                      </a:schemeClr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6190" name="组合 6189"/>
              <p:cNvGrpSpPr/>
              <p:nvPr/>
            </p:nvGrpSpPr>
            <p:grpSpPr>
              <a:xfrm>
                <a:off x="3164" y="3640"/>
                <a:ext cx="1012" cy="488"/>
                <a:chOff x="3164" y="3640"/>
                <a:chExt cx="1012" cy="488"/>
              </a:xfrm>
            </p:grpSpPr>
            <p:sp>
              <p:nvSpPr>
                <p:cNvPr id="6191" name="任意多边形 6190"/>
                <p:cNvSpPr/>
                <p:nvPr/>
              </p:nvSpPr>
              <p:spPr>
                <a:xfrm>
                  <a:off x="3164" y="3792"/>
                  <a:ext cx="340" cy="13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40" h="132">
                      <a:moveTo>
                        <a:pt x="0" y="132"/>
                      </a:moveTo>
                      <a:lnTo>
                        <a:pt x="340" y="0"/>
                      </a:lnTo>
                    </a:path>
                  </a:pathLst>
                </a:custGeom>
                <a:noFill/>
                <a:ln w="38100" cap="flat" cmpd="sng">
                  <a:solidFill>
                    <a:srgbClr val="FF0000"/>
                  </a:solidFill>
                  <a:prstDash val="solid"/>
                  <a:headEnd type="none" w="med" len="med"/>
                  <a:tailEnd type="triangl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92" name="任意多边形 6191"/>
                <p:cNvSpPr/>
                <p:nvPr/>
              </p:nvSpPr>
              <p:spPr>
                <a:xfrm>
                  <a:off x="3596" y="3640"/>
                  <a:ext cx="308" cy="12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08" h="120">
                      <a:moveTo>
                        <a:pt x="308" y="0"/>
                      </a:moveTo>
                      <a:lnTo>
                        <a:pt x="0" y="120"/>
                      </a:lnTo>
                    </a:path>
                  </a:pathLst>
                </a:custGeom>
                <a:noFill/>
                <a:ln w="38100" cap="flat" cmpd="sng">
                  <a:solidFill>
                    <a:srgbClr val="FF0000"/>
                  </a:solidFill>
                  <a:prstDash val="solid"/>
                  <a:headEnd type="none" w="med" len="med"/>
                  <a:tailEnd type="triangl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6193" name="对象 6192"/>
                <p:cNvGraphicFramePr>
                  <a:graphicFrameLocks/>
                </p:cNvGraphicFramePr>
                <p:nvPr/>
              </p:nvGraphicFramePr>
              <p:xfrm>
                <a:off x="3643" y="3817"/>
                <a:ext cx="533" cy="31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r:id="rId28" imgW="304272" imgH="177492" progId="">
                        <p:embed/>
                      </p:oleObj>
                    </mc:Choice>
                    <mc:Fallback>
                      <p:oleObj r:id="rId28" imgW="304272" imgH="177492" progId="">
                        <p:embed/>
                        <p:pic>
                          <p:nvPicPr>
                            <p:cNvPr id="0" name="Picture 19" descr="image54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29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000000">
                                    <a:alpha val="0"/>
                                  </a:srgbClr>
                                </a:clrTo>
                              </a:clrChange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643" y="3817"/>
                              <a:ext cx="533" cy="31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grpSp>
        <p:nvGrpSpPr>
          <p:cNvPr id="6194" name="组合 6193"/>
          <p:cNvGrpSpPr/>
          <p:nvPr/>
        </p:nvGrpSpPr>
        <p:grpSpPr>
          <a:xfrm>
            <a:off x="533400" y="3352800"/>
            <a:ext cx="2635250" cy="1600200"/>
            <a:chOff x="359" y="2400"/>
            <a:chExt cx="1660" cy="1008"/>
          </a:xfrm>
        </p:grpSpPr>
        <p:sp>
          <p:nvSpPr>
            <p:cNvPr id="6195" name="矩形 6194"/>
            <p:cNvSpPr/>
            <p:nvPr/>
          </p:nvSpPr>
          <p:spPr>
            <a:xfrm>
              <a:off x="694" y="2544"/>
              <a:ext cx="1007" cy="256"/>
            </a:xfrm>
            <a:prstGeom prst="rect">
              <a:avLst/>
            </a:prstGeom>
            <a:pattFill prst="ltUpDiag">
              <a:fgClr>
                <a:srgbClr val="009900"/>
              </a:fgClr>
              <a:bgClr>
                <a:schemeClr val="bg1"/>
              </a:bgClr>
            </a:patt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6" name="矩形 6195"/>
            <p:cNvSpPr/>
            <p:nvPr/>
          </p:nvSpPr>
          <p:spPr>
            <a:xfrm>
              <a:off x="694" y="2800"/>
              <a:ext cx="1007" cy="256"/>
            </a:xfrm>
            <a:prstGeom prst="rect">
              <a:avLst/>
            </a:prstGeom>
            <a:pattFill prst="ltDnDiag">
              <a:fgClr>
                <a:srgbClr val="009900"/>
              </a:fgClr>
              <a:bgClr>
                <a:schemeClr val="bg1"/>
              </a:bgClr>
            </a:patt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7" name="矩形 6196"/>
            <p:cNvSpPr/>
            <p:nvPr/>
          </p:nvSpPr>
          <p:spPr>
            <a:xfrm>
              <a:off x="694" y="3056"/>
              <a:ext cx="1007" cy="256"/>
            </a:xfrm>
            <a:prstGeom prst="rect">
              <a:avLst/>
            </a:prstGeom>
            <a:pattFill prst="ltUpDiag">
              <a:fgClr>
                <a:srgbClr val="009900"/>
              </a:fgClr>
              <a:bgClr>
                <a:schemeClr val="bg1"/>
              </a:bgClr>
            </a:patt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198" name="组合 6197"/>
            <p:cNvGrpSpPr/>
            <p:nvPr/>
          </p:nvGrpSpPr>
          <p:grpSpPr>
            <a:xfrm>
              <a:off x="359" y="2544"/>
              <a:ext cx="336" cy="768"/>
              <a:chOff x="359" y="2544"/>
              <a:chExt cx="336" cy="768"/>
            </a:xfrm>
          </p:grpSpPr>
          <p:sp>
            <p:nvSpPr>
              <p:cNvPr id="6199" name="直接连接符 6198"/>
              <p:cNvSpPr/>
              <p:nvPr/>
            </p:nvSpPr>
            <p:spPr>
              <a:xfrm flipH="1">
                <a:off x="359" y="2544"/>
                <a:ext cx="336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sm" len="lg"/>
                <a:tailEnd type="none" w="sm" len="lg"/>
              </a:ln>
            </p:spPr>
          </p:sp>
          <p:sp>
            <p:nvSpPr>
              <p:cNvPr id="6200" name="直接连接符 6199"/>
              <p:cNvSpPr/>
              <p:nvPr/>
            </p:nvSpPr>
            <p:spPr>
              <a:xfrm flipH="1">
                <a:off x="359" y="3312"/>
                <a:ext cx="336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sm" len="lg"/>
                <a:tailEnd type="none" w="sm" len="lg"/>
              </a:ln>
            </p:spPr>
          </p:sp>
          <p:sp>
            <p:nvSpPr>
              <p:cNvPr id="6201" name="直接连接符 6200"/>
              <p:cNvSpPr/>
              <p:nvPr/>
            </p:nvSpPr>
            <p:spPr>
              <a:xfrm>
                <a:off x="455" y="2544"/>
                <a:ext cx="0" cy="76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headEnd type="triangle" w="sm" len="lg"/>
                <a:tailEnd type="triangle" w="sm" len="lg"/>
              </a:ln>
            </p:spPr>
          </p:sp>
          <p:graphicFrame>
            <p:nvGraphicFramePr>
              <p:cNvPr id="6202" name="对象 6201"/>
              <p:cNvGraphicFramePr>
                <a:graphicFrameLocks/>
              </p:cNvGraphicFramePr>
              <p:nvPr/>
            </p:nvGraphicFramePr>
            <p:xfrm>
              <a:off x="468" y="2806"/>
              <a:ext cx="155" cy="1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30" imgW="126725" imgH="139397" progId="">
                      <p:embed/>
                    </p:oleObj>
                  </mc:Choice>
                  <mc:Fallback>
                    <p:oleObj r:id="rId30" imgW="126725" imgH="139397" progId="">
                      <p:embed/>
                      <p:pic>
                        <p:nvPicPr>
                          <p:cNvPr id="0" name="Picture 18" descr="image3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8" y="2806"/>
                            <a:ext cx="155" cy="17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6203" name="对象 6202"/>
            <p:cNvGraphicFramePr>
              <a:graphicFrameLocks/>
            </p:cNvGraphicFramePr>
            <p:nvPr/>
          </p:nvGraphicFramePr>
          <p:xfrm>
            <a:off x="1708" y="2400"/>
            <a:ext cx="311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2" imgW="152202" imgH="164885" progId="">
                    <p:embed/>
                  </p:oleObj>
                </mc:Choice>
                <mc:Fallback>
                  <p:oleObj r:id="rId32" imgW="152202" imgH="164885" progId="">
                    <p:embed/>
                    <p:pic>
                      <p:nvPicPr>
                        <p:cNvPr id="0" name="Picture 17" descr="image4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8" y="2400"/>
                          <a:ext cx="311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04" name="对象 6203"/>
            <p:cNvGraphicFramePr>
              <a:graphicFrameLocks/>
            </p:cNvGraphicFramePr>
            <p:nvPr/>
          </p:nvGraphicFramePr>
          <p:xfrm>
            <a:off x="1704" y="3120"/>
            <a:ext cx="26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3" imgW="152202" imgH="164885" progId="">
                    <p:embed/>
                  </p:oleObj>
                </mc:Choice>
                <mc:Fallback>
                  <p:oleObj r:id="rId33" imgW="152202" imgH="164885" progId="">
                    <p:embed/>
                    <p:pic>
                      <p:nvPicPr>
                        <p:cNvPr id="0" name="Picture 16" descr="image3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4" y="3120"/>
                          <a:ext cx="26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205" name="组合 6204"/>
          <p:cNvGrpSpPr/>
          <p:nvPr/>
        </p:nvGrpSpPr>
        <p:grpSpPr>
          <a:xfrm>
            <a:off x="533400" y="609600"/>
            <a:ext cx="2635250" cy="2119313"/>
            <a:chOff x="288" y="1152"/>
            <a:chExt cx="1660" cy="1335"/>
          </a:xfrm>
        </p:grpSpPr>
        <p:sp>
          <p:nvSpPr>
            <p:cNvPr id="6206" name="矩形 6205"/>
            <p:cNvSpPr/>
            <p:nvPr/>
          </p:nvSpPr>
          <p:spPr>
            <a:xfrm>
              <a:off x="624" y="1296"/>
              <a:ext cx="1008" cy="384"/>
            </a:xfrm>
            <a:prstGeom prst="rect">
              <a:avLst/>
            </a:prstGeom>
            <a:pattFill prst="ltUpDiag">
              <a:fgClr>
                <a:srgbClr val="CC00CC"/>
              </a:fgClr>
              <a:bgClr>
                <a:schemeClr val="bg1"/>
              </a:bgClr>
            </a:patt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07" name="直接连接符 6206"/>
            <p:cNvSpPr/>
            <p:nvPr/>
          </p:nvSpPr>
          <p:spPr>
            <a:xfrm flipH="1">
              <a:off x="288" y="1296"/>
              <a:ext cx="33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lg"/>
              <a:tailEnd type="none" w="sm" len="lg"/>
            </a:ln>
          </p:spPr>
        </p:sp>
        <p:sp>
          <p:nvSpPr>
            <p:cNvPr id="6208" name="直接连接符 6207"/>
            <p:cNvSpPr/>
            <p:nvPr/>
          </p:nvSpPr>
          <p:spPr>
            <a:xfrm flipH="1">
              <a:off x="288" y="2064"/>
              <a:ext cx="33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lg"/>
              <a:tailEnd type="none" w="sm" len="lg"/>
            </a:ln>
          </p:spPr>
        </p:sp>
        <p:sp>
          <p:nvSpPr>
            <p:cNvPr id="6209" name="直接连接符 6208"/>
            <p:cNvSpPr/>
            <p:nvPr/>
          </p:nvSpPr>
          <p:spPr>
            <a:xfrm>
              <a:off x="384" y="1296"/>
              <a:ext cx="0" cy="76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triangle" w="sm" len="lg"/>
              <a:tailEnd type="triangle" w="sm" len="lg"/>
            </a:ln>
          </p:spPr>
        </p:sp>
        <p:graphicFrame>
          <p:nvGraphicFramePr>
            <p:cNvPr id="6210" name="对象 6209"/>
            <p:cNvGraphicFramePr>
              <a:graphicFrameLocks/>
            </p:cNvGraphicFramePr>
            <p:nvPr/>
          </p:nvGraphicFramePr>
          <p:xfrm>
            <a:off x="397" y="1558"/>
            <a:ext cx="155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4" imgW="126725" imgH="139397" progId="">
                    <p:embed/>
                  </p:oleObj>
                </mc:Choice>
                <mc:Fallback>
                  <p:oleObj r:id="rId34" imgW="126725" imgH="139397" progId="">
                    <p:embed/>
                    <p:pic>
                      <p:nvPicPr>
                        <p:cNvPr id="0" name="Picture 15" descr="image3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" y="1558"/>
                          <a:ext cx="155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11" name="直接连接符 6210"/>
            <p:cNvSpPr/>
            <p:nvPr/>
          </p:nvSpPr>
          <p:spPr>
            <a:xfrm>
              <a:off x="624" y="2208"/>
              <a:ext cx="100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triangle" w="sm" len="lg"/>
              <a:tailEnd type="triangle" w="sm" len="lg"/>
            </a:ln>
          </p:spPr>
        </p:sp>
        <p:sp>
          <p:nvSpPr>
            <p:cNvPr id="6212" name="文本框 6211"/>
            <p:cNvSpPr txBox="1"/>
            <p:nvPr/>
          </p:nvSpPr>
          <p:spPr>
            <a:xfrm>
              <a:off x="816" y="2160"/>
              <a:ext cx="56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缝长</a:t>
              </a:r>
            </a:p>
          </p:txBody>
        </p:sp>
        <p:graphicFrame>
          <p:nvGraphicFramePr>
            <p:cNvPr id="6213" name="对象 6212"/>
            <p:cNvGraphicFramePr>
              <a:graphicFrameLocks/>
            </p:cNvGraphicFramePr>
            <p:nvPr/>
          </p:nvGraphicFramePr>
          <p:xfrm>
            <a:off x="1637" y="1152"/>
            <a:ext cx="311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5" imgW="152202" imgH="164885" progId="">
                    <p:embed/>
                  </p:oleObj>
                </mc:Choice>
                <mc:Fallback>
                  <p:oleObj r:id="rId35" imgW="152202" imgH="164885" progId="">
                    <p:embed/>
                    <p:pic>
                      <p:nvPicPr>
                        <p:cNvPr id="0" name="Picture 14" descr="image4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7" y="1152"/>
                          <a:ext cx="311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14" name="对象 6213"/>
            <p:cNvGraphicFramePr>
              <a:graphicFrameLocks/>
            </p:cNvGraphicFramePr>
            <p:nvPr/>
          </p:nvGraphicFramePr>
          <p:xfrm>
            <a:off x="1633" y="1872"/>
            <a:ext cx="26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6" imgW="152202" imgH="164885" progId="">
                    <p:embed/>
                  </p:oleObj>
                </mc:Choice>
                <mc:Fallback>
                  <p:oleObj r:id="rId36" imgW="152202" imgH="164885" progId="">
                    <p:embed/>
                    <p:pic>
                      <p:nvPicPr>
                        <p:cNvPr id="0" name="Picture 13" descr="image3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3" y="1872"/>
                          <a:ext cx="26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15" name="矩形 6214"/>
            <p:cNvSpPr/>
            <p:nvPr/>
          </p:nvSpPr>
          <p:spPr>
            <a:xfrm>
              <a:off x="624" y="1680"/>
              <a:ext cx="1008" cy="384"/>
            </a:xfrm>
            <a:prstGeom prst="rect">
              <a:avLst/>
            </a:prstGeom>
            <a:pattFill prst="ltDnDiag">
              <a:fgClr>
                <a:srgbClr val="CC00CC"/>
              </a:fgClr>
              <a:bgClr>
                <a:schemeClr val="bg1"/>
              </a:bgClr>
            </a:patt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6" name="直接连接符 6215"/>
            <p:cNvSpPr/>
            <p:nvPr/>
          </p:nvSpPr>
          <p:spPr>
            <a:xfrm>
              <a:off x="624" y="2064"/>
              <a:ext cx="0" cy="24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med" len="med"/>
              <a:tailEnd type="none" w="sm" len="lg"/>
            </a:ln>
          </p:spPr>
        </p:sp>
        <p:sp>
          <p:nvSpPr>
            <p:cNvPr id="6217" name="直接连接符 6216"/>
            <p:cNvSpPr/>
            <p:nvPr/>
          </p:nvSpPr>
          <p:spPr>
            <a:xfrm>
              <a:off x="1630" y="2064"/>
              <a:ext cx="2" cy="24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med" len="med"/>
              <a:tailEnd type="none" w="sm" len="lg"/>
            </a:ln>
          </p:spPr>
        </p:sp>
      </p:grpSp>
      <p:grpSp>
        <p:nvGrpSpPr>
          <p:cNvPr id="6218" name="组合 6217"/>
          <p:cNvGrpSpPr/>
          <p:nvPr/>
        </p:nvGrpSpPr>
        <p:grpSpPr>
          <a:xfrm>
            <a:off x="3810000" y="3200400"/>
            <a:ext cx="5113338" cy="2895600"/>
            <a:chOff x="2400" y="2256"/>
            <a:chExt cx="3221" cy="1824"/>
          </a:xfrm>
        </p:grpSpPr>
        <p:sp>
          <p:nvSpPr>
            <p:cNvPr id="6219" name="直接连接符 6218"/>
            <p:cNvSpPr/>
            <p:nvPr/>
          </p:nvSpPr>
          <p:spPr>
            <a:xfrm>
              <a:off x="2400" y="2256"/>
              <a:ext cx="3221" cy="0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solid"/>
              <a:headEnd type="none" w="med" len="med"/>
              <a:tailEnd type="none" w="sm" len="lg"/>
            </a:ln>
          </p:spPr>
        </p:sp>
        <p:grpSp>
          <p:nvGrpSpPr>
            <p:cNvPr id="6220" name="组合 6219"/>
            <p:cNvGrpSpPr/>
            <p:nvPr/>
          </p:nvGrpSpPr>
          <p:grpSpPr>
            <a:xfrm rot="-83261">
              <a:off x="3167" y="2591"/>
              <a:ext cx="1105" cy="1055"/>
              <a:chOff x="3120" y="2688"/>
              <a:chExt cx="912" cy="1008"/>
            </a:xfrm>
          </p:grpSpPr>
          <p:sp>
            <p:nvSpPr>
              <p:cNvPr id="6221" name="直接连接符 6220"/>
              <p:cNvSpPr/>
              <p:nvPr/>
            </p:nvSpPr>
            <p:spPr>
              <a:xfrm flipV="1">
                <a:off x="3120" y="2688"/>
                <a:ext cx="864" cy="272"/>
              </a:xfrm>
              <a:prstGeom prst="line">
                <a:avLst/>
              </a:prstGeom>
              <a:ln w="19050" cap="flat" cmpd="sng">
                <a:solidFill>
                  <a:srgbClr val="33CC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222" name="直接连接符 6221"/>
              <p:cNvSpPr/>
              <p:nvPr/>
            </p:nvSpPr>
            <p:spPr>
              <a:xfrm flipV="1">
                <a:off x="3120" y="2928"/>
                <a:ext cx="912" cy="288"/>
              </a:xfrm>
              <a:prstGeom prst="line">
                <a:avLst/>
              </a:prstGeom>
              <a:ln w="19050" cap="flat" cmpd="sng">
                <a:solidFill>
                  <a:srgbClr val="33CC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223" name="直接连接符 6222"/>
              <p:cNvSpPr/>
              <p:nvPr/>
            </p:nvSpPr>
            <p:spPr>
              <a:xfrm flipV="1">
                <a:off x="3120" y="3168"/>
                <a:ext cx="912" cy="288"/>
              </a:xfrm>
              <a:prstGeom prst="line">
                <a:avLst/>
              </a:prstGeom>
              <a:ln w="19050" cap="flat" cmpd="sng">
                <a:solidFill>
                  <a:srgbClr val="33CC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224" name="直接连接符 6223"/>
              <p:cNvSpPr/>
              <p:nvPr/>
            </p:nvSpPr>
            <p:spPr>
              <a:xfrm flipV="1">
                <a:off x="3120" y="3408"/>
                <a:ext cx="912" cy="288"/>
              </a:xfrm>
              <a:prstGeom prst="line">
                <a:avLst/>
              </a:prstGeom>
              <a:ln w="19050" cap="flat" cmpd="sng">
                <a:solidFill>
                  <a:srgbClr val="33CCCC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6225" name="组合 6224"/>
            <p:cNvGrpSpPr/>
            <p:nvPr/>
          </p:nvGrpSpPr>
          <p:grpSpPr>
            <a:xfrm>
              <a:off x="4224" y="2592"/>
              <a:ext cx="1056" cy="720"/>
              <a:chOff x="4224" y="2592"/>
              <a:chExt cx="1056" cy="720"/>
            </a:xfrm>
          </p:grpSpPr>
          <p:sp>
            <p:nvSpPr>
              <p:cNvPr id="6226" name="直接连接符 6225"/>
              <p:cNvSpPr/>
              <p:nvPr/>
            </p:nvSpPr>
            <p:spPr>
              <a:xfrm>
                <a:off x="4272" y="2832"/>
                <a:ext cx="1008" cy="0"/>
              </a:xfrm>
              <a:prstGeom prst="line">
                <a:avLst/>
              </a:prstGeom>
              <a:ln w="19050" cap="flat" cmpd="sng">
                <a:solidFill>
                  <a:srgbClr val="33CC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227" name="直接连接符 6226"/>
              <p:cNvSpPr/>
              <p:nvPr/>
            </p:nvSpPr>
            <p:spPr>
              <a:xfrm flipV="1">
                <a:off x="4272" y="2832"/>
                <a:ext cx="1008" cy="233"/>
              </a:xfrm>
              <a:prstGeom prst="line">
                <a:avLst/>
              </a:prstGeom>
              <a:ln w="19050" cap="flat" cmpd="sng">
                <a:solidFill>
                  <a:srgbClr val="33CC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228" name="直接连接符 6227"/>
              <p:cNvSpPr/>
              <p:nvPr/>
            </p:nvSpPr>
            <p:spPr>
              <a:xfrm>
                <a:off x="4224" y="2592"/>
                <a:ext cx="1056" cy="240"/>
              </a:xfrm>
              <a:prstGeom prst="line">
                <a:avLst/>
              </a:prstGeom>
              <a:ln w="19050" cap="flat" cmpd="sng">
                <a:solidFill>
                  <a:srgbClr val="33CC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229" name="直接连接符 6228"/>
              <p:cNvSpPr/>
              <p:nvPr/>
            </p:nvSpPr>
            <p:spPr>
              <a:xfrm flipV="1">
                <a:off x="4272" y="2832"/>
                <a:ext cx="1008" cy="480"/>
              </a:xfrm>
              <a:prstGeom prst="line">
                <a:avLst/>
              </a:prstGeom>
              <a:ln w="19050" cap="flat" cmpd="sng">
                <a:solidFill>
                  <a:srgbClr val="33CCCC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6230" name="直接连接符 6229"/>
            <p:cNvSpPr/>
            <p:nvPr/>
          </p:nvSpPr>
          <p:spPr>
            <a:xfrm>
              <a:off x="2640" y="3264"/>
              <a:ext cx="292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lgDashDot"/>
              <a:headEnd type="none" w="sm" len="lg"/>
              <a:tailEnd type="none" w="sm" len="lg"/>
            </a:ln>
          </p:spPr>
        </p:sp>
        <p:sp>
          <p:nvSpPr>
            <p:cNvPr id="6231" name="矩形 6230"/>
            <p:cNvSpPr/>
            <p:nvPr/>
          </p:nvSpPr>
          <p:spPr>
            <a:xfrm>
              <a:off x="5263" y="2305"/>
              <a:ext cx="34" cy="177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0" scaled="1"/>
              <a:tileRect/>
            </a:gra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232" name="对象 6231"/>
            <p:cNvGraphicFramePr>
              <a:graphicFrameLocks/>
            </p:cNvGraphicFramePr>
            <p:nvPr/>
          </p:nvGraphicFramePr>
          <p:xfrm>
            <a:off x="5344" y="3250"/>
            <a:ext cx="176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7" imgW="164885" imgH="228303" progId="">
                    <p:embed/>
                  </p:oleObj>
                </mc:Choice>
                <mc:Fallback>
                  <p:oleObj r:id="rId37" imgW="164885" imgH="228303" progId="">
                    <p:embed/>
                    <p:pic>
                      <p:nvPicPr>
                        <p:cNvPr id="0" name="Picture 12" descr="image4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44" y="3250"/>
                          <a:ext cx="176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33" name="矩形 6232"/>
            <p:cNvSpPr/>
            <p:nvPr/>
          </p:nvSpPr>
          <p:spPr>
            <a:xfrm>
              <a:off x="3156" y="2498"/>
              <a:ext cx="60" cy="382"/>
            </a:xfrm>
            <a:prstGeom prst="rect">
              <a:avLst/>
            </a:prstGeom>
            <a:gradFill rotWithShape="0">
              <a:gsLst>
                <a:gs pos="0">
                  <a:schemeClr val="tx1"/>
                </a:gs>
                <a:gs pos="50000">
                  <a:schemeClr val="tx1">
                    <a:gamma/>
                    <a:tint val="20000"/>
                    <a:invGamma/>
                  </a:schemeClr>
                </a:gs>
                <a:gs pos="100000">
                  <a:schemeClr val="tx1"/>
                </a:gs>
              </a:gsLst>
              <a:lin ang="0" scaled="1"/>
              <a:tileRect/>
            </a:gra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34" name="矩形 6233"/>
            <p:cNvSpPr/>
            <p:nvPr/>
          </p:nvSpPr>
          <p:spPr>
            <a:xfrm>
              <a:off x="3164" y="3648"/>
              <a:ext cx="52" cy="355"/>
            </a:xfrm>
            <a:prstGeom prst="rect">
              <a:avLst/>
            </a:prstGeom>
            <a:gradFill rotWithShape="0">
              <a:gsLst>
                <a:gs pos="0">
                  <a:schemeClr val="tx1"/>
                </a:gs>
                <a:gs pos="50000">
                  <a:schemeClr val="tx1">
                    <a:gamma/>
                    <a:tint val="20000"/>
                    <a:invGamma/>
                  </a:schemeClr>
                </a:gs>
                <a:gs pos="100000">
                  <a:schemeClr val="tx1"/>
                </a:gs>
              </a:gsLst>
              <a:lin ang="0" scaled="1"/>
              <a:tileRect/>
            </a:gra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235" name="对象 6234"/>
            <p:cNvGraphicFramePr>
              <a:graphicFrameLocks/>
            </p:cNvGraphicFramePr>
            <p:nvPr/>
          </p:nvGraphicFramePr>
          <p:xfrm>
            <a:off x="5280" y="2580"/>
            <a:ext cx="28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8" imgW="152202" imgH="164885" progId="">
                    <p:embed/>
                  </p:oleObj>
                </mc:Choice>
                <mc:Fallback>
                  <p:oleObj r:id="rId38" imgW="152202" imgH="164885" progId="">
                    <p:embed/>
                    <p:pic>
                      <p:nvPicPr>
                        <p:cNvPr id="0" name="Picture 11" descr="image3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2580"/>
                          <a:ext cx="288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36" name="对象 6235"/>
            <p:cNvGraphicFramePr>
              <a:graphicFrameLocks/>
            </p:cNvGraphicFramePr>
            <p:nvPr/>
          </p:nvGraphicFramePr>
          <p:xfrm>
            <a:off x="2857" y="2544"/>
            <a:ext cx="311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9" imgW="152202" imgH="164885" progId="">
                    <p:embed/>
                  </p:oleObj>
                </mc:Choice>
                <mc:Fallback>
                  <p:oleObj r:id="rId39" imgW="152202" imgH="164885" progId="">
                    <p:embed/>
                    <p:pic>
                      <p:nvPicPr>
                        <p:cNvPr id="0" name="Picture 10" descr="image4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7" y="2544"/>
                          <a:ext cx="311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37" name="对象 6236"/>
            <p:cNvGraphicFramePr>
              <a:graphicFrameLocks/>
            </p:cNvGraphicFramePr>
            <p:nvPr/>
          </p:nvGraphicFramePr>
          <p:xfrm>
            <a:off x="2832" y="3600"/>
            <a:ext cx="315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0" imgW="152202" imgH="164885" progId="">
                    <p:embed/>
                  </p:oleObj>
                </mc:Choice>
                <mc:Fallback>
                  <p:oleObj r:id="rId40" imgW="152202" imgH="164885" progId="">
                    <p:embed/>
                    <p:pic>
                      <p:nvPicPr>
                        <p:cNvPr id="0" name="Picture 9" descr="image3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3600"/>
                          <a:ext cx="315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38" name="直接连接符 6237"/>
            <p:cNvSpPr/>
            <p:nvPr/>
          </p:nvSpPr>
          <p:spPr>
            <a:xfrm>
              <a:off x="3216" y="2880"/>
              <a:ext cx="7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6239" name="对象 6238"/>
            <p:cNvGraphicFramePr>
              <a:graphicFrameLocks/>
            </p:cNvGraphicFramePr>
            <p:nvPr/>
          </p:nvGraphicFramePr>
          <p:xfrm>
            <a:off x="3745" y="2685"/>
            <a:ext cx="168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1" imgW="139518" imgH="164885" progId="">
                    <p:embed/>
                  </p:oleObj>
                </mc:Choice>
                <mc:Fallback>
                  <p:oleObj r:id="rId41" imgW="139518" imgH="164885" progId="">
                    <p:embed/>
                    <p:pic>
                      <p:nvPicPr>
                        <p:cNvPr id="0" name="Picture 8" descr="image5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5" y="2685"/>
                          <a:ext cx="168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240" name="组合 6239"/>
            <p:cNvGrpSpPr/>
            <p:nvPr/>
          </p:nvGrpSpPr>
          <p:grpSpPr>
            <a:xfrm>
              <a:off x="2544" y="2880"/>
              <a:ext cx="643" cy="768"/>
              <a:chOff x="2592" y="2880"/>
              <a:chExt cx="643" cy="768"/>
            </a:xfrm>
          </p:grpSpPr>
          <p:sp>
            <p:nvSpPr>
              <p:cNvPr id="6241" name="直接连接符 6240"/>
              <p:cNvSpPr/>
              <p:nvPr/>
            </p:nvSpPr>
            <p:spPr>
              <a:xfrm flipV="1">
                <a:off x="2762" y="3168"/>
                <a:ext cx="473" cy="0"/>
              </a:xfrm>
              <a:prstGeom prst="line">
                <a:avLst/>
              </a:prstGeom>
              <a:ln w="19050" cap="flat" cmpd="sng">
                <a:solidFill>
                  <a:srgbClr val="33CCCC"/>
                </a:solidFill>
                <a:prstDash val="solid"/>
                <a:headEnd type="none" w="sm" len="lg"/>
                <a:tailEnd type="none" w="sm" len="lg"/>
              </a:ln>
            </p:spPr>
          </p:sp>
          <p:sp>
            <p:nvSpPr>
              <p:cNvPr id="6242" name="直接连接符 6241"/>
              <p:cNvSpPr/>
              <p:nvPr/>
            </p:nvSpPr>
            <p:spPr>
              <a:xfrm>
                <a:off x="2762" y="3408"/>
                <a:ext cx="473" cy="0"/>
              </a:xfrm>
              <a:prstGeom prst="line">
                <a:avLst/>
              </a:prstGeom>
              <a:ln w="19050" cap="flat" cmpd="sng">
                <a:solidFill>
                  <a:srgbClr val="33CCCC"/>
                </a:solidFill>
                <a:prstDash val="solid"/>
                <a:headEnd type="none" w="sm" len="lg"/>
                <a:tailEnd type="none" w="sm" len="lg"/>
              </a:ln>
            </p:spPr>
          </p:sp>
          <p:sp>
            <p:nvSpPr>
              <p:cNvPr id="6243" name="直接连接符 6242"/>
              <p:cNvSpPr/>
              <p:nvPr/>
            </p:nvSpPr>
            <p:spPr>
              <a:xfrm flipV="1">
                <a:off x="2762" y="3648"/>
                <a:ext cx="473" cy="0"/>
              </a:xfrm>
              <a:prstGeom prst="line">
                <a:avLst/>
              </a:prstGeom>
              <a:ln w="19050" cap="flat" cmpd="sng">
                <a:solidFill>
                  <a:srgbClr val="33CCCC"/>
                </a:solidFill>
                <a:prstDash val="solid"/>
                <a:headEnd type="none" w="sm" len="lg"/>
                <a:tailEnd type="none" w="sm" len="lg"/>
              </a:ln>
            </p:spPr>
          </p:sp>
          <p:sp>
            <p:nvSpPr>
              <p:cNvPr id="6244" name="直接连接符 6243"/>
              <p:cNvSpPr/>
              <p:nvPr/>
            </p:nvSpPr>
            <p:spPr>
              <a:xfrm>
                <a:off x="2772" y="2880"/>
                <a:ext cx="463" cy="0"/>
              </a:xfrm>
              <a:prstGeom prst="line">
                <a:avLst/>
              </a:prstGeom>
              <a:ln w="19050" cap="flat" cmpd="sng">
                <a:solidFill>
                  <a:srgbClr val="33CCCC"/>
                </a:solidFill>
                <a:prstDash val="solid"/>
                <a:headEnd type="none" w="sm" len="lg"/>
                <a:tailEnd type="none" w="sm" len="lg"/>
              </a:ln>
            </p:spPr>
          </p:sp>
          <p:sp>
            <p:nvSpPr>
              <p:cNvPr id="6245" name="直接连接符 6244"/>
              <p:cNvSpPr/>
              <p:nvPr/>
            </p:nvSpPr>
            <p:spPr>
              <a:xfrm flipH="1">
                <a:off x="2592" y="3168"/>
                <a:ext cx="271" cy="0"/>
              </a:xfrm>
              <a:prstGeom prst="line">
                <a:avLst/>
              </a:prstGeom>
              <a:ln w="19050" cap="flat" cmpd="sng">
                <a:solidFill>
                  <a:srgbClr val="33CCCC"/>
                </a:solidFill>
                <a:prstDash val="solid"/>
                <a:headEnd type="triangle" w="sm" len="lg"/>
                <a:tailEnd type="none" w="sm" len="lg"/>
              </a:ln>
            </p:spPr>
          </p:sp>
          <p:sp>
            <p:nvSpPr>
              <p:cNvPr id="6246" name="直接连接符 6245"/>
              <p:cNvSpPr/>
              <p:nvPr/>
            </p:nvSpPr>
            <p:spPr>
              <a:xfrm flipH="1">
                <a:off x="2592" y="3408"/>
                <a:ext cx="271" cy="0"/>
              </a:xfrm>
              <a:prstGeom prst="line">
                <a:avLst/>
              </a:prstGeom>
              <a:ln w="19050" cap="flat" cmpd="sng">
                <a:solidFill>
                  <a:srgbClr val="33CCCC"/>
                </a:solidFill>
                <a:prstDash val="solid"/>
                <a:headEnd type="triangle" w="sm" len="lg"/>
                <a:tailEnd type="none" w="sm" len="lg"/>
              </a:ln>
            </p:spPr>
          </p:sp>
          <p:sp>
            <p:nvSpPr>
              <p:cNvPr id="6247" name="直接连接符 6246"/>
              <p:cNvSpPr/>
              <p:nvPr/>
            </p:nvSpPr>
            <p:spPr>
              <a:xfrm flipH="1">
                <a:off x="2592" y="3647"/>
                <a:ext cx="271" cy="0"/>
              </a:xfrm>
              <a:prstGeom prst="line">
                <a:avLst/>
              </a:prstGeom>
              <a:ln w="19050" cap="flat" cmpd="sng">
                <a:solidFill>
                  <a:srgbClr val="33CCCC"/>
                </a:solidFill>
                <a:prstDash val="solid"/>
                <a:headEnd type="triangle" w="sm" len="lg"/>
                <a:tailEnd type="none" w="sm" len="lg"/>
              </a:ln>
            </p:spPr>
          </p:sp>
          <p:sp>
            <p:nvSpPr>
              <p:cNvPr id="6248" name="直接连接符 6247"/>
              <p:cNvSpPr/>
              <p:nvPr/>
            </p:nvSpPr>
            <p:spPr>
              <a:xfrm flipH="1">
                <a:off x="2592" y="2880"/>
                <a:ext cx="271" cy="0"/>
              </a:xfrm>
              <a:prstGeom prst="line">
                <a:avLst/>
              </a:prstGeom>
              <a:ln w="19050" cap="flat" cmpd="sng">
                <a:solidFill>
                  <a:srgbClr val="33CCCC"/>
                </a:solidFill>
                <a:prstDash val="solid"/>
                <a:headEnd type="triangle" w="sm" len="lg"/>
                <a:tailEnd type="none" w="sm" len="lg"/>
              </a:ln>
            </p:spPr>
          </p:sp>
        </p:grpSp>
        <p:graphicFrame>
          <p:nvGraphicFramePr>
            <p:cNvPr id="6249" name="对象 6248"/>
            <p:cNvGraphicFramePr>
              <a:graphicFrameLocks/>
            </p:cNvGraphicFramePr>
            <p:nvPr/>
          </p:nvGraphicFramePr>
          <p:xfrm>
            <a:off x="2925" y="2315"/>
            <a:ext cx="243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3" imgW="164885" imgH="164885" progId="">
                    <p:embed/>
                  </p:oleObj>
                </mc:Choice>
                <mc:Fallback>
                  <p:oleObj r:id="rId43" imgW="164885" imgH="164885" progId="">
                    <p:embed/>
                    <p:pic>
                      <p:nvPicPr>
                        <p:cNvPr id="0" name="Picture 7" descr="image4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5" y="2315"/>
                          <a:ext cx="243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50" name="对象 6249"/>
            <p:cNvGraphicFramePr>
              <a:graphicFrameLocks/>
            </p:cNvGraphicFramePr>
            <p:nvPr/>
          </p:nvGraphicFramePr>
          <p:xfrm>
            <a:off x="3792" y="2352"/>
            <a:ext cx="24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4" imgW="139518" imgH="164885" progId="">
                    <p:embed/>
                  </p:oleObj>
                </mc:Choice>
                <mc:Fallback>
                  <p:oleObj r:id="rId44" imgW="139518" imgH="164885" progId="">
                    <p:embed/>
                    <p:pic>
                      <p:nvPicPr>
                        <p:cNvPr id="0" name="Picture 6" descr="image5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2352"/>
                          <a:ext cx="241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51" name="对象 6250"/>
            <p:cNvGraphicFramePr>
              <a:graphicFrameLocks/>
            </p:cNvGraphicFramePr>
            <p:nvPr/>
          </p:nvGraphicFramePr>
          <p:xfrm>
            <a:off x="4944" y="2328"/>
            <a:ext cx="232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6" imgW="139518" imgH="164885" progId="">
                    <p:embed/>
                  </p:oleObj>
                </mc:Choice>
                <mc:Fallback>
                  <p:oleObj r:id="rId46" imgW="139518" imgH="164885" progId="">
                    <p:embed/>
                    <p:pic>
                      <p:nvPicPr>
                        <p:cNvPr id="0" name="Picture 5" descr="image2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2328"/>
                          <a:ext cx="232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52" name="椭圆 6251"/>
            <p:cNvSpPr/>
            <p:nvPr/>
          </p:nvSpPr>
          <p:spPr>
            <a:xfrm>
              <a:off x="4021" y="2352"/>
              <a:ext cx="251" cy="1658"/>
            </a:xfrm>
            <a:prstGeom prst="ellipse">
              <a:avLst/>
            </a:prstGeom>
            <a:solidFill>
              <a:srgbClr val="FFCC99">
                <a:alpha val="50000"/>
              </a:srgbClr>
            </a:solidFill>
            <a:ln w="19050" cap="flat" cmpd="sng">
              <a:solidFill>
                <a:srgbClr val="006666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253" name="直接连接符 6252"/>
          <p:cNvSpPr/>
          <p:nvPr/>
        </p:nvSpPr>
        <p:spPr>
          <a:xfrm>
            <a:off x="5105400" y="1295400"/>
            <a:ext cx="1219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grpSp>
        <p:nvGrpSpPr>
          <p:cNvPr id="6254" name="组合 6253"/>
          <p:cNvGrpSpPr/>
          <p:nvPr/>
        </p:nvGrpSpPr>
        <p:grpSpPr>
          <a:xfrm>
            <a:off x="4572000" y="1219200"/>
            <a:ext cx="1660525" cy="1941513"/>
            <a:chOff x="2880" y="1008"/>
            <a:chExt cx="1046" cy="1223"/>
          </a:xfrm>
        </p:grpSpPr>
        <p:graphicFrame>
          <p:nvGraphicFramePr>
            <p:cNvPr id="6255" name="对象 6254"/>
            <p:cNvGraphicFramePr>
              <a:graphicFrameLocks/>
            </p:cNvGraphicFramePr>
            <p:nvPr/>
          </p:nvGraphicFramePr>
          <p:xfrm>
            <a:off x="3401" y="1488"/>
            <a:ext cx="24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7" imgW="152136" imgH="177492" progId="">
                    <p:embed/>
                  </p:oleObj>
                </mc:Choice>
                <mc:Fallback>
                  <p:oleObj r:id="rId47" imgW="152136" imgH="177492" progId="">
                    <p:embed/>
                    <p:pic>
                      <p:nvPicPr>
                        <p:cNvPr id="0" name="Picture 4" descr="image5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1" y="1488"/>
                          <a:ext cx="24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256" name="组合 6255"/>
            <p:cNvGrpSpPr/>
            <p:nvPr/>
          </p:nvGrpSpPr>
          <p:grpSpPr>
            <a:xfrm>
              <a:off x="2880" y="1008"/>
              <a:ext cx="1046" cy="1223"/>
              <a:chOff x="2880" y="1008"/>
              <a:chExt cx="1046" cy="1223"/>
            </a:xfrm>
          </p:grpSpPr>
          <p:graphicFrame>
            <p:nvGraphicFramePr>
              <p:cNvPr id="6257" name="对象 6256"/>
              <p:cNvGraphicFramePr>
                <a:graphicFrameLocks/>
              </p:cNvGraphicFramePr>
              <p:nvPr/>
            </p:nvGraphicFramePr>
            <p:xfrm>
              <a:off x="2880" y="1104"/>
              <a:ext cx="384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48" imgW="177492" imgH="215526" progId="">
                      <p:embed/>
                    </p:oleObj>
                  </mc:Choice>
                  <mc:Fallback>
                    <p:oleObj r:id="rId48" imgW="177492" imgH="215526" progId="">
                      <p:embed/>
                      <p:pic>
                        <p:nvPicPr>
                          <p:cNvPr id="0" name="Picture 3" descr="image51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3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>
                                  <a:alpha val="0"/>
                                </a:srgbClr>
                              </a:clrTo>
                            </a:clrChang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0" y="1104"/>
                            <a:ext cx="384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6258" name="组合 6257"/>
              <p:cNvGrpSpPr/>
              <p:nvPr/>
            </p:nvGrpSpPr>
            <p:grpSpPr>
              <a:xfrm>
                <a:off x="3158" y="1008"/>
                <a:ext cx="768" cy="1223"/>
                <a:chOff x="3158" y="1008"/>
                <a:chExt cx="768" cy="1223"/>
              </a:xfrm>
            </p:grpSpPr>
            <p:graphicFrame>
              <p:nvGraphicFramePr>
                <p:cNvPr id="6259" name="对象 6258"/>
                <p:cNvGraphicFramePr>
                  <a:graphicFrameLocks/>
                </p:cNvGraphicFramePr>
                <p:nvPr/>
              </p:nvGraphicFramePr>
              <p:xfrm>
                <a:off x="3494" y="1920"/>
                <a:ext cx="432" cy="31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r:id="rId49" imgW="304272" imgH="177492" progId="">
                        <p:embed/>
                      </p:oleObj>
                    </mc:Choice>
                    <mc:Fallback>
                      <p:oleObj r:id="rId49" imgW="304272" imgH="177492" progId="">
                        <p:embed/>
                        <p:pic>
                          <p:nvPicPr>
                            <p:cNvPr id="0" name="Picture 2" descr="image57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50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000000">
                                    <a:alpha val="0"/>
                                  </a:srgbClr>
                                </a:clrTo>
                              </a:clrChange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494" y="1920"/>
                              <a:ext cx="432" cy="31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6260" name="任意多边形 6259"/>
                <p:cNvSpPr/>
                <p:nvPr/>
              </p:nvSpPr>
              <p:spPr>
                <a:xfrm>
                  <a:off x="3206" y="1008"/>
                  <a:ext cx="288" cy="1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88" h="1200">
                      <a:moveTo>
                        <a:pt x="0" y="0"/>
                      </a:moveTo>
                      <a:lnTo>
                        <a:pt x="288" y="1152"/>
                      </a:lnTo>
                      <a:lnTo>
                        <a:pt x="192" y="1200"/>
                      </a:lnTo>
                      <a:lnTo>
                        <a:pt x="0" y="432"/>
                      </a:lnTo>
                      <a:lnTo>
                        <a:pt x="0" y="48"/>
                      </a:lnTo>
                    </a:path>
                  </a:pathLst>
                </a:custGeom>
                <a:pattFill prst="ltUpDiag">
                  <a:fgClr>
                    <a:schemeClr val="tx1"/>
                  </a:fgClr>
                  <a:bgClr>
                    <a:srgbClr val="FFDDFF"/>
                  </a:bgClr>
                </a:patt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61" name="任意多边形 6260"/>
                <p:cNvSpPr/>
                <p:nvPr/>
              </p:nvSpPr>
              <p:spPr>
                <a:xfrm>
                  <a:off x="3206" y="1440"/>
                  <a:ext cx="192" cy="76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2" h="768">
                      <a:moveTo>
                        <a:pt x="192" y="768"/>
                      </a:moveTo>
                      <a:lnTo>
                        <a:pt x="0" y="0"/>
                      </a:lnTo>
                      <a:lnTo>
                        <a:pt x="0" y="384"/>
                      </a:lnTo>
                      <a:lnTo>
                        <a:pt x="96" y="768"/>
                      </a:lnTo>
                      <a:lnTo>
                        <a:pt x="192" y="768"/>
                      </a:lnTo>
                      <a:close/>
                    </a:path>
                  </a:pathLst>
                </a:custGeom>
                <a:pattFill prst="ltDnDiag">
                  <a:fgClr>
                    <a:schemeClr val="tx1"/>
                  </a:fgClr>
                  <a:bgClr>
                    <a:srgbClr val="FFDDFF"/>
                  </a:bgClr>
                </a:patt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62" name="直接连接符 6261"/>
                <p:cNvSpPr/>
                <p:nvPr/>
              </p:nvSpPr>
              <p:spPr>
                <a:xfrm>
                  <a:off x="3206" y="1056"/>
                  <a:ext cx="288" cy="1104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sm" len="lg"/>
                </a:ln>
              </p:spPr>
            </p:sp>
            <p:sp>
              <p:nvSpPr>
                <p:cNvPr id="6263" name="直接连接符 6262"/>
                <p:cNvSpPr/>
                <p:nvPr/>
              </p:nvSpPr>
              <p:spPr>
                <a:xfrm>
                  <a:off x="3206" y="1440"/>
                  <a:ext cx="192" cy="76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sm" len="lg"/>
                </a:ln>
              </p:spPr>
            </p:sp>
            <p:sp>
              <p:nvSpPr>
                <p:cNvPr id="6264" name="直接连接符 6263"/>
                <p:cNvSpPr/>
                <p:nvPr/>
              </p:nvSpPr>
              <p:spPr>
                <a:xfrm>
                  <a:off x="3216" y="1824"/>
                  <a:ext cx="96" cy="384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sm" len="lg"/>
                </a:ln>
              </p:spPr>
            </p:sp>
            <p:sp>
              <p:nvSpPr>
                <p:cNvPr id="6265" name="直接连接符 6264"/>
                <p:cNvSpPr/>
                <p:nvPr/>
              </p:nvSpPr>
              <p:spPr>
                <a:xfrm flipV="1">
                  <a:off x="3158" y="2016"/>
                  <a:ext cx="240" cy="144"/>
                </a:xfrm>
                <a:prstGeom prst="line">
                  <a:avLst/>
                </a:prstGeom>
                <a:ln w="38100" cap="flat" cmpd="sng">
                  <a:solidFill>
                    <a:srgbClr val="FF0000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  <p:sp>
              <p:nvSpPr>
                <p:cNvPr id="6266" name="任意多边形 6265"/>
                <p:cNvSpPr/>
                <p:nvPr/>
              </p:nvSpPr>
              <p:spPr>
                <a:xfrm>
                  <a:off x="3446" y="1872"/>
                  <a:ext cx="288" cy="13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88" h="138">
                      <a:moveTo>
                        <a:pt x="288" y="0"/>
                      </a:moveTo>
                      <a:lnTo>
                        <a:pt x="0" y="138"/>
                      </a:lnTo>
                    </a:path>
                  </a:pathLst>
                </a:custGeom>
                <a:noFill/>
                <a:ln w="38100" cap="flat" cmpd="sng">
                  <a:solidFill>
                    <a:srgbClr val="FF0000"/>
                  </a:solidFill>
                  <a:prstDash val="solid"/>
                  <a:headEnd type="none" w="med" len="med"/>
                  <a:tailEnd type="triangl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6267" name="组合 6266"/>
          <p:cNvGrpSpPr/>
          <p:nvPr/>
        </p:nvGrpSpPr>
        <p:grpSpPr>
          <a:xfrm>
            <a:off x="5029200" y="846138"/>
            <a:ext cx="3352800" cy="1668462"/>
            <a:chOff x="3168" y="773"/>
            <a:chExt cx="2160" cy="1051"/>
          </a:xfrm>
        </p:grpSpPr>
        <p:sp>
          <p:nvSpPr>
            <p:cNvPr id="6268" name="任意多边形 6267"/>
            <p:cNvSpPr/>
            <p:nvPr/>
          </p:nvSpPr>
          <p:spPr>
            <a:xfrm>
              <a:off x="3168" y="816"/>
              <a:ext cx="1056" cy="240"/>
            </a:xfrm>
            <a:custGeom>
              <a:avLst/>
              <a:gdLst/>
              <a:ahLst/>
              <a:cxnLst/>
              <a:rect l="0" t="0" r="0" b="0"/>
              <a:pathLst>
                <a:path w="959" h="432">
                  <a:moveTo>
                    <a:pt x="0" y="432"/>
                  </a:moveTo>
                  <a:lnTo>
                    <a:pt x="959" y="0"/>
                  </a:lnTo>
                </a:path>
              </a:pathLst>
            </a:custGeom>
            <a:noFill/>
            <a:ln w="19050" cap="flat" cmpd="sng">
              <a:solidFill>
                <a:srgbClr val="33CCCC"/>
              </a:solidFill>
              <a:prstDash val="solid"/>
              <a:headEnd type="none" w="sm" len="lg"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9" name="直接连接符 6268"/>
            <p:cNvSpPr/>
            <p:nvPr/>
          </p:nvSpPr>
          <p:spPr>
            <a:xfrm rot="-282648" flipV="1">
              <a:off x="4270" y="1151"/>
              <a:ext cx="1058" cy="381"/>
            </a:xfrm>
            <a:prstGeom prst="line">
              <a:avLst/>
            </a:prstGeom>
            <a:ln w="19050" cap="flat" cmpd="sng">
              <a:solidFill>
                <a:srgbClr val="33CCCC"/>
              </a:solidFill>
              <a:prstDash val="solid"/>
              <a:headEnd type="none" w="sm" len="lg"/>
              <a:tailEnd type="none" w="sm" len="lg"/>
            </a:ln>
          </p:spPr>
        </p:sp>
        <p:sp>
          <p:nvSpPr>
            <p:cNvPr id="6270" name="直接连接符 6269"/>
            <p:cNvSpPr/>
            <p:nvPr/>
          </p:nvSpPr>
          <p:spPr>
            <a:xfrm rot="-282648">
              <a:off x="4271" y="773"/>
              <a:ext cx="1008" cy="377"/>
            </a:xfrm>
            <a:prstGeom prst="line">
              <a:avLst/>
            </a:prstGeom>
            <a:ln w="19050" cap="flat" cmpd="sng">
              <a:solidFill>
                <a:srgbClr val="33CCCC"/>
              </a:solidFill>
              <a:prstDash val="solid"/>
              <a:headEnd type="none" w="sm" len="lg"/>
              <a:tailEnd type="none" w="sm" len="lg"/>
            </a:ln>
          </p:spPr>
        </p:sp>
        <p:sp>
          <p:nvSpPr>
            <p:cNvPr id="6271" name="任意多边形 6270"/>
            <p:cNvSpPr/>
            <p:nvPr/>
          </p:nvSpPr>
          <p:spPr>
            <a:xfrm>
              <a:off x="3216" y="1200"/>
              <a:ext cx="1056" cy="240"/>
            </a:xfrm>
            <a:custGeom>
              <a:avLst/>
              <a:gdLst/>
              <a:ahLst/>
              <a:cxnLst/>
              <a:rect l="0" t="0" r="0" b="0"/>
              <a:pathLst>
                <a:path w="959" h="432">
                  <a:moveTo>
                    <a:pt x="0" y="432"/>
                  </a:moveTo>
                  <a:lnTo>
                    <a:pt x="959" y="0"/>
                  </a:lnTo>
                </a:path>
              </a:pathLst>
            </a:custGeom>
            <a:noFill/>
            <a:ln w="19050" cap="flat" cmpd="sng">
              <a:solidFill>
                <a:srgbClr val="33CCCC"/>
              </a:solidFill>
              <a:prstDash val="solid"/>
              <a:headEnd type="none" w="sm" len="lg"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72" name="任意多边形 6271"/>
            <p:cNvSpPr/>
            <p:nvPr/>
          </p:nvSpPr>
          <p:spPr>
            <a:xfrm>
              <a:off x="3216" y="1584"/>
              <a:ext cx="1056" cy="240"/>
            </a:xfrm>
            <a:custGeom>
              <a:avLst/>
              <a:gdLst/>
              <a:ahLst/>
              <a:cxnLst/>
              <a:rect l="0" t="0" r="0" b="0"/>
              <a:pathLst>
                <a:path w="959" h="432">
                  <a:moveTo>
                    <a:pt x="0" y="432"/>
                  </a:moveTo>
                  <a:lnTo>
                    <a:pt x="959" y="0"/>
                  </a:lnTo>
                </a:path>
              </a:pathLst>
            </a:custGeom>
            <a:noFill/>
            <a:ln w="19050" cap="flat" cmpd="sng">
              <a:solidFill>
                <a:srgbClr val="33CCCC"/>
              </a:solidFill>
              <a:prstDash val="solid"/>
              <a:headEnd type="none" w="sm" len="lg"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73" name="直接连接符 6272"/>
            <p:cNvSpPr/>
            <p:nvPr/>
          </p:nvSpPr>
          <p:spPr>
            <a:xfrm rot="-282648">
              <a:off x="4286" y="1150"/>
              <a:ext cx="993" cy="0"/>
            </a:xfrm>
            <a:prstGeom prst="line">
              <a:avLst/>
            </a:prstGeom>
            <a:ln w="19050" cap="flat" cmpd="sng">
              <a:solidFill>
                <a:srgbClr val="33CCCC"/>
              </a:solidFill>
              <a:prstDash val="solid"/>
              <a:headEnd type="none" w="sm" len="lg"/>
              <a:tailEnd type="none" w="sm" len="lg"/>
            </a:ln>
          </p:spPr>
        </p:sp>
      </p:grpSp>
      <p:grpSp>
        <p:nvGrpSpPr>
          <p:cNvPr id="6274" name="组合 6273"/>
          <p:cNvGrpSpPr/>
          <p:nvPr/>
        </p:nvGrpSpPr>
        <p:grpSpPr>
          <a:xfrm>
            <a:off x="6096000" y="228600"/>
            <a:ext cx="703263" cy="2860675"/>
            <a:chOff x="3840" y="384"/>
            <a:chExt cx="443" cy="1802"/>
          </a:xfrm>
        </p:grpSpPr>
        <p:graphicFrame>
          <p:nvGraphicFramePr>
            <p:cNvPr id="6275" name="对象 6274"/>
            <p:cNvGraphicFramePr>
              <a:graphicFrameLocks/>
            </p:cNvGraphicFramePr>
            <p:nvPr/>
          </p:nvGraphicFramePr>
          <p:xfrm>
            <a:off x="3840" y="384"/>
            <a:ext cx="24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1" imgW="139518" imgH="164885" progId="">
                    <p:embed/>
                  </p:oleObj>
                </mc:Choice>
                <mc:Fallback>
                  <p:oleObj r:id="rId51" imgW="139518" imgH="164885" progId="">
                    <p:embed/>
                    <p:pic>
                      <p:nvPicPr>
                        <p:cNvPr id="0" name="Picture 1" descr="image5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384"/>
                          <a:ext cx="241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76" name="椭圆 6275"/>
            <p:cNvSpPr/>
            <p:nvPr/>
          </p:nvSpPr>
          <p:spPr>
            <a:xfrm>
              <a:off x="4032" y="528"/>
              <a:ext cx="251" cy="1658"/>
            </a:xfrm>
            <a:prstGeom prst="ellipse">
              <a:avLst/>
            </a:prstGeom>
            <a:solidFill>
              <a:srgbClr val="FFCC99">
                <a:alpha val="50000"/>
              </a:srgbClr>
            </a:solidFill>
            <a:ln w="19050" cap="flat" cmpd="sng">
              <a:solidFill>
                <a:srgbClr val="006666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 altLang="en-US" dirty="0"/>
              <a:pPr lvl="0">
                <a:spcBef>
                  <a:spcPct val="50000"/>
                </a:spcBef>
              </a:pPr>
              <a:t>9</a:t>
            </a:fld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6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van1">
      <a:majorFont>
        <a:latin typeface="Georgia"/>
        <a:ea typeface="华文行楷"/>
        <a:cs typeface=""/>
      </a:majorFont>
      <a:minorFont>
        <a:latin typeface="Times New Roman"/>
        <a:ea typeface="宋体"/>
        <a:cs typeface="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8969</TotalTime>
  <Words>2174</Words>
  <Application>Microsoft Office PowerPoint</Application>
  <PresentationFormat>全屏显示(4:3)</PresentationFormat>
  <Paragraphs>346</Paragraphs>
  <Slides>60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60</vt:i4>
      </vt:variant>
    </vt:vector>
  </HeadingPairs>
  <TitlesOfParts>
    <vt:vector size="74" baseType="lpstr">
      <vt:lpstr>华文行楷</vt:lpstr>
      <vt:lpstr>楷体_GB2312</vt:lpstr>
      <vt:lpstr>宋体</vt:lpstr>
      <vt:lpstr>Arial</vt:lpstr>
      <vt:lpstr>Georgia</vt:lpstr>
      <vt:lpstr>Times New Roman</vt:lpstr>
      <vt:lpstr>Wingdings</vt:lpstr>
      <vt:lpstr>Wingdings 3</vt:lpstr>
      <vt:lpstr>质朴</vt:lpstr>
      <vt:lpstr>公式</vt:lpstr>
      <vt:lpstr>Equation</vt:lpstr>
      <vt:lpstr>文档</vt:lpstr>
      <vt:lpstr>Document</vt:lpstr>
      <vt:lpstr>Image</vt:lpstr>
      <vt:lpstr>13.4 光的衍射现象</vt:lpstr>
      <vt:lpstr>13.4 光的衍射现象</vt:lpstr>
      <vt:lpstr>13.4 光的衍射现象</vt:lpstr>
      <vt:lpstr>13.4 光的衍射现象</vt:lpstr>
      <vt:lpstr>13.5 单缝衍射</vt:lpstr>
      <vt:lpstr>PowerPoint 演示文稿</vt:lpstr>
      <vt:lpstr>13.5 单缝衍射</vt:lpstr>
      <vt:lpstr>13.5 单缝衍射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13.5 单缝衍射</vt:lpstr>
      <vt:lpstr>13.5 单缝衍射</vt:lpstr>
      <vt:lpstr>13.5 单缝衍射</vt:lpstr>
      <vt:lpstr>13.5 单缝衍射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13.5 单缝衍射</vt:lpstr>
      <vt:lpstr>13.6 光学仪器分辨本领</vt:lpstr>
      <vt:lpstr>13.6 光学仪器分辨本领</vt:lpstr>
      <vt:lpstr>13.6 光学仪器分辨本领</vt:lpstr>
      <vt:lpstr>13.6 光学仪器分辨本领</vt:lpstr>
      <vt:lpstr>13.6 光学仪器分辨本领</vt:lpstr>
      <vt:lpstr>13.6 光学仪器分辨本领</vt:lpstr>
      <vt:lpstr>13.6 光学仪器分辨本领</vt:lpstr>
      <vt:lpstr>13.6 光学仪器分辨本领</vt:lpstr>
      <vt:lpstr>13.6 光学仪器分辨本领</vt:lpstr>
      <vt:lpstr>13.6 光学仪器分辨本领</vt:lpstr>
      <vt:lpstr>13.6 光学仪器分辨本领</vt:lpstr>
      <vt:lpstr>13.6 光学仪器分辨本领</vt:lpstr>
      <vt:lpstr>13.5 单缝衍射</vt:lpstr>
      <vt:lpstr>13.7 光栅衍射</vt:lpstr>
      <vt:lpstr>13.7 光栅衍射</vt:lpstr>
      <vt:lpstr>PowerPoint 演示文稿</vt:lpstr>
      <vt:lpstr>PowerPoint 演示文稿</vt:lpstr>
      <vt:lpstr>PowerPoint 演示文稿</vt:lpstr>
      <vt:lpstr>13.7 光栅衍射</vt:lpstr>
      <vt:lpstr>13.7 光栅衍射</vt:lpstr>
      <vt:lpstr>13.7 光栅衍射</vt:lpstr>
      <vt:lpstr>PowerPoint 演示文稿</vt:lpstr>
      <vt:lpstr>13.7 光栅衍射</vt:lpstr>
      <vt:lpstr>13.7 光栅衍射</vt:lpstr>
      <vt:lpstr>13.7 光栅衍射</vt:lpstr>
      <vt:lpstr>13.7 光栅衍射</vt:lpstr>
      <vt:lpstr>13.7 光栅衍射</vt:lpstr>
      <vt:lpstr>13.7 光栅衍射</vt:lpstr>
      <vt:lpstr>13.7 光栅衍射</vt:lpstr>
      <vt:lpstr>13.7 光栅衍射</vt:lpstr>
      <vt:lpstr>13.7 光栅衍射</vt:lpstr>
      <vt:lpstr>13.7 光栅衍射</vt:lpstr>
      <vt:lpstr>13.7 光栅衍射</vt:lpstr>
      <vt:lpstr>13.7 光栅衍射</vt:lpstr>
      <vt:lpstr>第13章 波动光学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第12章 波动光学</dc:title>
  <dc:creator>S.Q. Wu</dc:creator>
  <cp:lastModifiedBy>碧娥 林</cp:lastModifiedBy>
  <cp:revision>1820</cp:revision>
  <cp:lastPrinted>2113-01-01T00:00:00Z</cp:lastPrinted>
  <dcterms:created xsi:type="dcterms:W3CDTF">2010-09-14T09:01:00Z</dcterms:created>
  <dcterms:modified xsi:type="dcterms:W3CDTF">2023-06-12T06:13:51Z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2052-10.1.0.7346</vt:lpwstr>
  </property>
</Properties>
</file>