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36" r:id="rId2"/>
    <p:sldId id="432" r:id="rId3"/>
    <p:sldId id="433" r:id="rId4"/>
    <p:sldId id="389" r:id="rId5"/>
    <p:sldId id="468" r:id="rId6"/>
    <p:sldId id="394" r:id="rId7"/>
    <p:sldId id="434" r:id="rId8"/>
    <p:sldId id="435" r:id="rId9"/>
    <p:sldId id="396" r:id="rId10"/>
    <p:sldId id="385" r:id="rId11"/>
    <p:sldId id="500" r:id="rId12"/>
    <p:sldId id="501" r:id="rId13"/>
    <p:sldId id="502" r:id="rId14"/>
    <p:sldId id="503" r:id="rId15"/>
    <p:sldId id="504" r:id="rId16"/>
    <p:sldId id="398" r:id="rId17"/>
    <p:sldId id="400" r:id="rId18"/>
    <p:sldId id="401" r:id="rId19"/>
    <p:sldId id="403" r:id="rId20"/>
    <p:sldId id="404" r:id="rId21"/>
    <p:sldId id="405" r:id="rId22"/>
    <p:sldId id="406" r:id="rId23"/>
    <p:sldId id="409" r:id="rId24"/>
    <p:sldId id="410" r:id="rId25"/>
    <p:sldId id="411" r:id="rId26"/>
    <p:sldId id="470" r:id="rId27"/>
    <p:sldId id="421" r:id="rId28"/>
    <p:sldId id="414" r:id="rId29"/>
    <p:sldId id="416" r:id="rId30"/>
    <p:sldId id="471" r:id="rId31"/>
    <p:sldId id="473" r:id="rId32"/>
    <p:sldId id="419" r:id="rId33"/>
    <p:sldId id="417" r:id="rId34"/>
    <p:sldId id="420" r:id="rId35"/>
    <p:sldId id="412" r:id="rId36"/>
    <p:sldId id="413" r:id="rId37"/>
    <p:sldId id="474" r:id="rId38"/>
    <p:sldId id="475" r:id="rId39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9.wmf"/><Relationship Id="rId7" Type="http://schemas.openxmlformats.org/officeDocument/2006/relationships/image" Target="../media/image42.wmf"/><Relationship Id="rId2" Type="http://schemas.openxmlformats.org/officeDocument/2006/relationships/image" Target="../media/image4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0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6FF1439-01EE-4D1C-A489-48A3880C4F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3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4657C28-0A5F-41CB-ADF4-2497B28F06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933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39834F4-8650-4E6D-A2DF-8A53B3829D3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7C35-31A0-42B9-B92A-185150B908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3BD-7908-4463-B8F6-BF4B430EB3A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E1684-77EE-4662-8245-1EBDBCD701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5FE34A4-1681-4D32-9E75-ADCA87E6788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D639-922B-4118-8E61-AC2A02739AF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060F-3D4C-4FB3-9ACA-B410159365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ED6F-7FE5-4E2B-A3F2-E033C17846F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1A0-7BF4-473F-992B-CB655F8FC36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E4B8-030D-4CD5-996A-40CA8DDD281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FBFA-D25B-416E-A5DD-820E6368FF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989D856-6B67-463E-B083-9D218239D7B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6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5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0.wmf"/><Relationship Id="rId18" Type="http://schemas.openxmlformats.org/officeDocument/2006/relationships/image" Target="../media/image81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0.bin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7.wmf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9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6.bin"/><Relationship Id="rId23" Type="http://schemas.openxmlformats.org/officeDocument/2006/relationships/image" Target="../media/image82.wmf"/><Relationship Id="rId28" Type="http://schemas.openxmlformats.org/officeDocument/2006/relationships/image" Target="../media/image84.wmf"/><Relationship Id="rId10" Type="http://schemas.openxmlformats.org/officeDocument/2006/relationships/oleObject" Target="../embeddings/oleObject83.bin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2.bin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92.bin"/><Relationship Id="rId27" Type="http://schemas.openxmlformats.org/officeDocument/2006/relationships/oleObject" Target="../embeddings/oleObject95.bin"/><Relationship Id="rId30" Type="http://schemas.openxmlformats.org/officeDocument/2006/relationships/oleObject" Target="../embeddings/oleObject9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jpeg"/><Relationship Id="rId4" Type="http://schemas.openxmlformats.org/officeDocument/2006/relationships/image" Target="../media/image90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audio" Target="../media/audio2.wav"/><Relationship Id="rId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3" Type="http://schemas.openxmlformats.org/officeDocument/2006/relationships/image" Target="../media/image9.jpe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61A0-7BF4-473F-992B-CB655F8FC363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861695" y="1960880"/>
            <a:ext cx="742124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charset="0"/>
              <a:buChar char="l"/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</a:rPr>
              <a:t>自然光和偏振光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280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charset="0"/>
              <a:buChar char="l"/>
            </a:pPr>
            <a:r>
              <a:rPr lang="zh-CN" altLang="en-US" sz="2800">
                <a:solidFill>
                  <a:srgbClr val="FF0000"/>
                </a:solidFill>
              </a:rPr>
              <a:t> 起偏和检偏   马吕斯定律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280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charset="0"/>
              <a:buChar char="l"/>
            </a:pPr>
            <a:r>
              <a:rPr lang="zh-CN" altLang="en-US" sz="2800">
                <a:solidFill>
                  <a:srgbClr val="FF0000"/>
                </a:solidFill>
              </a:rPr>
              <a:t> 反射与折射时光的偏振   布儒斯特定律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280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charset="0"/>
              <a:buChar char="l"/>
            </a:pP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1813560" y="473075"/>
            <a:ext cx="52730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solidFill>
                  <a:srgbClr val="FF0000"/>
                </a:solidFill>
              </a:rPr>
              <a:t>光的偏振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12.8 </a:t>
            </a:r>
            <a:r>
              <a:rPr lang="zh-CN" altLang="en-US"/>
              <a:t>自然光与偏振光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A3D8-E140-4604-8132-EC5EC95F7E6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457200" y="1143000"/>
            <a:ext cx="1752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部分偏振光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609600" y="1828800"/>
            <a:ext cx="3657600" cy="118745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某一方向的光振动比与之相垂直的另一方向的光振动占优势。</a:t>
            </a:r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4576763" y="1828800"/>
            <a:ext cx="4262437" cy="11874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介于线偏振光与自然光之间的情形，可看成线偏振光与自然光的混合。</a:t>
            </a:r>
          </a:p>
        </p:txBody>
      </p:sp>
      <p:grpSp>
        <p:nvGrpSpPr>
          <p:cNvPr id="250886" name="Group 6"/>
          <p:cNvGrpSpPr/>
          <p:nvPr/>
        </p:nvGrpSpPr>
        <p:grpSpPr bwMode="auto">
          <a:xfrm>
            <a:off x="854075" y="3024188"/>
            <a:ext cx="3636963" cy="3148012"/>
            <a:chOff x="586" y="1855"/>
            <a:chExt cx="2291" cy="1983"/>
          </a:xfrm>
        </p:grpSpPr>
        <p:sp>
          <p:nvSpPr>
            <p:cNvPr id="250887" name="Line 7"/>
            <p:cNvSpPr>
              <a:spLocks noChangeShapeType="1"/>
            </p:cNvSpPr>
            <p:nvPr/>
          </p:nvSpPr>
          <p:spPr bwMode="auto">
            <a:xfrm flipV="1">
              <a:off x="2063" y="2362"/>
              <a:ext cx="814" cy="213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8" name="AutoShape 8"/>
            <p:cNvSpPr>
              <a:spLocks noChangeArrowheads="1"/>
            </p:cNvSpPr>
            <p:nvPr/>
          </p:nvSpPr>
          <p:spPr bwMode="auto">
            <a:xfrm rot="5400000">
              <a:off x="860" y="2239"/>
              <a:ext cx="1608" cy="840"/>
            </a:xfrm>
            <a:prstGeom prst="parallelogram">
              <a:avLst>
                <a:gd name="adj" fmla="val 61186"/>
              </a:avLst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2700000" scaled="1"/>
            </a:gradFill>
            <a:ln w="19050" cap="sq" algn="ctr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9" name="Oval 9"/>
            <p:cNvSpPr>
              <a:spLocks noChangeArrowheads="1"/>
            </p:cNvSpPr>
            <p:nvPr/>
          </p:nvSpPr>
          <p:spPr bwMode="auto">
            <a:xfrm rot="3631330">
              <a:off x="1056" y="2480"/>
              <a:ext cx="1240" cy="382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 rot="3631330">
              <a:off x="1052" y="2671"/>
              <a:ext cx="1248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1" name="Line 11"/>
            <p:cNvSpPr>
              <a:spLocks noChangeShapeType="1"/>
            </p:cNvSpPr>
            <p:nvPr/>
          </p:nvSpPr>
          <p:spPr bwMode="auto">
            <a:xfrm rot="3631330">
              <a:off x="1676" y="2479"/>
              <a:ext cx="0" cy="38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2" name="Line 12"/>
            <p:cNvSpPr>
              <a:spLocks noChangeShapeType="1"/>
            </p:cNvSpPr>
            <p:nvPr/>
          </p:nvSpPr>
          <p:spPr bwMode="auto">
            <a:xfrm rot="3631330" flipH="1">
              <a:off x="1213" y="2540"/>
              <a:ext cx="914" cy="26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3" name="Line 13"/>
            <p:cNvSpPr>
              <a:spLocks noChangeShapeType="1"/>
            </p:cNvSpPr>
            <p:nvPr/>
          </p:nvSpPr>
          <p:spPr bwMode="auto">
            <a:xfrm rot="3631330">
              <a:off x="1249" y="2555"/>
              <a:ext cx="874" cy="2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4" name="Line 14"/>
            <p:cNvSpPr>
              <a:spLocks noChangeShapeType="1"/>
            </p:cNvSpPr>
            <p:nvPr/>
          </p:nvSpPr>
          <p:spPr bwMode="auto">
            <a:xfrm rot="3631330">
              <a:off x="1454" y="2513"/>
              <a:ext cx="464" cy="35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 rot="3631330" flipH="1">
              <a:off x="1464" y="2512"/>
              <a:ext cx="444" cy="35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6" name="Line 16"/>
            <p:cNvSpPr>
              <a:spLocks noChangeShapeType="1"/>
            </p:cNvSpPr>
            <p:nvPr/>
          </p:nvSpPr>
          <p:spPr bwMode="auto">
            <a:xfrm rot="3631330" flipH="1" flipV="1">
              <a:off x="1109" y="2621"/>
              <a:ext cx="1153" cy="13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7" name="Line 17"/>
            <p:cNvSpPr>
              <a:spLocks noChangeShapeType="1"/>
            </p:cNvSpPr>
            <p:nvPr/>
          </p:nvSpPr>
          <p:spPr bwMode="auto">
            <a:xfrm rot="3631330" flipV="1">
              <a:off x="1081" y="2615"/>
              <a:ext cx="1205" cy="15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898" name="Line 18"/>
            <p:cNvSpPr>
              <a:spLocks noChangeShapeType="1"/>
            </p:cNvSpPr>
            <p:nvPr/>
          </p:nvSpPr>
          <p:spPr bwMode="auto">
            <a:xfrm flipV="1">
              <a:off x="586" y="2671"/>
              <a:ext cx="1090" cy="252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99" name="Text Box 19"/>
            <p:cNvSpPr txBox="1">
              <a:spLocks noChangeArrowheads="1"/>
            </p:cNvSpPr>
            <p:nvPr/>
          </p:nvSpPr>
          <p:spPr bwMode="auto">
            <a:xfrm>
              <a:off x="1655" y="3550"/>
              <a:ext cx="64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(a)</a:t>
              </a:r>
            </a:p>
          </p:txBody>
        </p:sp>
      </p:grpSp>
      <p:grpSp>
        <p:nvGrpSpPr>
          <p:cNvPr id="250900" name="Group 20"/>
          <p:cNvGrpSpPr/>
          <p:nvPr/>
        </p:nvGrpSpPr>
        <p:grpSpPr bwMode="auto">
          <a:xfrm>
            <a:off x="4783138" y="3238500"/>
            <a:ext cx="3805237" cy="2933700"/>
            <a:chOff x="3061" y="1990"/>
            <a:chExt cx="2397" cy="1848"/>
          </a:xfrm>
        </p:grpSpPr>
        <p:grpSp>
          <p:nvGrpSpPr>
            <p:cNvPr id="250901" name="Group 21"/>
            <p:cNvGrpSpPr/>
            <p:nvPr/>
          </p:nvGrpSpPr>
          <p:grpSpPr bwMode="auto">
            <a:xfrm>
              <a:off x="3061" y="1990"/>
              <a:ext cx="2352" cy="384"/>
              <a:chOff x="2592" y="1392"/>
              <a:chExt cx="2352" cy="384"/>
            </a:xfrm>
          </p:grpSpPr>
          <p:sp>
            <p:nvSpPr>
              <p:cNvPr id="250902" name="Line 22"/>
              <p:cNvSpPr>
                <a:spLocks noChangeShapeType="1"/>
              </p:cNvSpPr>
              <p:nvPr/>
            </p:nvSpPr>
            <p:spPr bwMode="auto">
              <a:xfrm>
                <a:off x="2592" y="1584"/>
                <a:ext cx="2352" cy="0"/>
              </a:xfrm>
              <a:prstGeom prst="line">
                <a:avLst/>
              </a:prstGeom>
              <a:noFill/>
              <a:ln w="19050" cap="sq">
                <a:solidFill>
                  <a:srgbClr val="0066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3" name="Line 23"/>
              <p:cNvSpPr>
                <a:spLocks noChangeShapeType="1"/>
              </p:cNvSpPr>
              <p:nvPr/>
            </p:nvSpPr>
            <p:spPr bwMode="auto">
              <a:xfrm>
                <a:off x="2976" y="1392"/>
                <a:ext cx="0" cy="384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4" name="Oval 24"/>
              <p:cNvSpPr>
                <a:spLocks noChangeArrowheads="1"/>
              </p:cNvSpPr>
              <p:nvPr/>
            </p:nvSpPr>
            <p:spPr bwMode="auto">
              <a:xfrm>
                <a:off x="3504" y="15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5" name="Oval 25"/>
              <p:cNvSpPr>
                <a:spLocks noChangeArrowheads="1"/>
              </p:cNvSpPr>
              <p:nvPr/>
            </p:nvSpPr>
            <p:spPr bwMode="auto">
              <a:xfrm>
                <a:off x="4368" y="15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6" name="Line 2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384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7" name="Line 27"/>
              <p:cNvSpPr>
                <a:spLocks noChangeShapeType="1"/>
              </p:cNvSpPr>
              <p:nvPr/>
            </p:nvSpPr>
            <p:spPr bwMode="auto">
              <a:xfrm>
                <a:off x="3840" y="1392"/>
                <a:ext cx="0" cy="384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8" name="Line 28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384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0909" name="Group 29"/>
            <p:cNvGrpSpPr/>
            <p:nvPr/>
          </p:nvGrpSpPr>
          <p:grpSpPr bwMode="auto">
            <a:xfrm>
              <a:off x="3106" y="2852"/>
              <a:ext cx="2352" cy="384"/>
              <a:chOff x="2592" y="2784"/>
              <a:chExt cx="2352" cy="384"/>
            </a:xfrm>
          </p:grpSpPr>
          <p:sp>
            <p:nvSpPr>
              <p:cNvPr id="250910" name="Line 30"/>
              <p:cNvSpPr>
                <a:spLocks noChangeShapeType="1"/>
              </p:cNvSpPr>
              <p:nvPr/>
            </p:nvSpPr>
            <p:spPr bwMode="auto">
              <a:xfrm>
                <a:off x="2592" y="2976"/>
                <a:ext cx="2352" cy="0"/>
              </a:xfrm>
              <a:prstGeom prst="line">
                <a:avLst/>
              </a:prstGeom>
              <a:noFill/>
              <a:ln w="19050" cap="sq">
                <a:solidFill>
                  <a:srgbClr val="0066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1" name="Oval 31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2" name="Oval 32"/>
              <p:cNvSpPr>
                <a:spLocks noChangeArrowheads="1"/>
              </p:cNvSpPr>
              <p:nvPr/>
            </p:nvSpPr>
            <p:spPr bwMode="auto">
              <a:xfrm>
                <a:off x="4080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3" name="Line 33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384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4" name="Oval 34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5" name="Oval 35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6" name="Line 36"/>
              <p:cNvSpPr>
                <a:spLocks noChangeShapeType="1"/>
              </p:cNvSpPr>
              <p:nvPr/>
            </p:nvSpPr>
            <p:spPr bwMode="auto">
              <a:xfrm>
                <a:off x="3840" y="2784"/>
                <a:ext cx="0" cy="384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0917" name="Text Box 37"/>
            <p:cNvSpPr txBox="1">
              <a:spLocks noChangeArrowheads="1"/>
            </p:cNvSpPr>
            <p:nvPr/>
          </p:nvSpPr>
          <p:spPr bwMode="auto">
            <a:xfrm>
              <a:off x="4052" y="3550"/>
              <a:ext cx="64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AB60-18A8-436A-B6FF-762F679503F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12003" name="Rectangle 3"/>
          <p:cNvSpPr>
            <a:spLocks noChangeArrowheads="1"/>
          </p:cNvSpPr>
          <p:nvPr/>
        </p:nvSpPr>
        <p:spPr bwMode="auto">
          <a:xfrm>
            <a:off x="457200" y="1143000"/>
            <a:ext cx="54864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 smtClean="0">
                <a:latin typeface="+mn-lt"/>
              </a:rPr>
              <a:t>两</a:t>
            </a:r>
            <a:r>
              <a:rPr lang="zh-CN" altLang="en-US" sz="2400" dirty="0">
                <a:latin typeface="+mn-lt"/>
              </a:rPr>
              <a:t>个</a:t>
            </a:r>
            <a:r>
              <a:rPr lang="zh-CN" altLang="en-US" sz="2400" dirty="0">
                <a:solidFill>
                  <a:srgbClr val="FF3300"/>
                </a:solidFill>
                <a:latin typeface="+mn-lt"/>
              </a:rPr>
              <a:t>同频率</a:t>
            </a:r>
            <a:r>
              <a:rPr lang="zh-CN" altLang="en-US" sz="2400" dirty="0">
                <a:latin typeface="+mn-lt"/>
              </a:rPr>
              <a:t>相互垂直简谐运动的合成 </a:t>
            </a:r>
          </a:p>
        </p:txBody>
      </p:sp>
      <p:graphicFrame>
        <p:nvGraphicFramePr>
          <p:cNvPr id="512006" name="Object 6"/>
          <p:cNvGraphicFramePr>
            <a:graphicFrameLocks noChangeAspect="1"/>
          </p:cNvGraphicFramePr>
          <p:nvPr/>
        </p:nvGraphicFramePr>
        <p:xfrm>
          <a:off x="1066800" y="2362200"/>
          <a:ext cx="2462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3" imgW="29565600" imgH="5181600" progId="">
                  <p:embed/>
                </p:oleObj>
              </mc:Choice>
              <mc:Fallback>
                <p:oleObj name="公式" r:id="rId3" imgW="29565600" imgH="5181600" progId="">
                  <p:embed/>
                  <p:pic>
                    <p:nvPicPr>
                      <p:cNvPr id="0" name="Picture 5" descr="image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2462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7" name="Object 7"/>
          <p:cNvGraphicFramePr>
            <a:graphicFrameLocks noChangeAspect="1"/>
          </p:cNvGraphicFramePr>
          <p:nvPr/>
        </p:nvGraphicFramePr>
        <p:xfrm>
          <a:off x="1066800" y="3784600"/>
          <a:ext cx="4087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公式" r:id="rId5" imgW="49072800" imgH="10363200" progId="">
                  <p:embed/>
                </p:oleObj>
              </mc:Choice>
              <mc:Fallback>
                <p:oleObj name="公式" r:id="rId5" imgW="49072800" imgH="10363200" progId="">
                  <p:embed/>
                  <p:pic>
                    <p:nvPicPr>
                      <p:cNvPr id="0" name="Picture 4" descr="image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84600"/>
                        <a:ext cx="40878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8" name="Object 8"/>
          <p:cNvGraphicFramePr>
            <a:graphicFrameLocks noChangeAspect="1"/>
          </p:cNvGraphicFramePr>
          <p:nvPr/>
        </p:nvGraphicFramePr>
        <p:xfrm>
          <a:off x="1066800" y="1905000"/>
          <a:ext cx="2386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公式" r:id="rId7" imgW="28651200" imgH="5181600" progId="">
                  <p:embed/>
                </p:oleObj>
              </mc:Choice>
              <mc:Fallback>
                <p:oleObj name="公式" r:id="rId7" imgW="28651200" imgH="5181600" progId="">
                  <p:embed/>
                  <p:pic>
                    <p:nvPicPr>
                      <p:cNvPr id="0" name="Picture 3" descr="image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2386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09" name="Object 9"/>
          <p:cNvGraphicFramePr>
            <a:graphicFrameLocks noChangeAspect="1"/>
          </p:cNvGraphicFramePr>
          <p:nvPr/>
        </p:nvGraphicFramePr>
        <p:xfrm>
          <a:off x="1066800" y="3048000"/>
          <a:ext cx="4062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公式" r:id="rId9" imgW="48768000" imgH="10363200" progId="">
                  <p:embed/>
                </p:oleObj>
              </mc:Choice>
              <mc:Fallback>
                <p:oleObj name="公式" r:id="rId9" imgW="48768000" imgH="10363200" progId="">
                  <p:embed/>
                  <p:pic>
                    <p:nvPicPr>
                      <p:cNvPr id="0" name="Picture 2" descr="image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0"/>
                        <a:ext cx="40624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11" name="Object 11"/>
          <p:cNvGraphicFramePr>
            <a:graphicFrameLocks noChangeAspect="1"/>
          </p:cNvGraphicFramePr>
          <p:nvPr/>
        </p:nvGraphicFramePr>
        <p:xfrm>
          <a:off x="1905000" y="4648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公式" r:id="rId11" imgW="64312800" imgH="10972800" progId="">
                  <p:embed/>
                </p:oleObj>
              </mc:Choice>
              <mc:Fallback>
                <p:oleObj name="公式" r:id="rId11" imgW="64312800" imgH="10972800" progId="">
                  <p:embed/>
                  <p:pic>
                    <p:nvPicPr>
                      <p:cNvPr id="0" name="Picture 1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12" name="Text Box 12"/>
          <p:cNvSpPr txBox="1">
            <a:spLocks noChangeArrowheads="1"/>
          </p:cNvSpPr>
          <p:nvPr/>
        </p:nvSpPr>
        <p:spPr bwMode="auto">
          <a:xfrm>
            <a:off x="457200" y="4876800"/>
            <a:ext cx="10985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anose="02010800040101010101" charset="-122"/>
                <a:ea typeface="华文行楷" panose="02010800040101010101" charset="-122"/>
              </a:rPr>
              <a:t>轨道方程</a:t>
            </a:r>
          </a:p>
        </p:txBody>
      </p:sp>
      <p:grpSp>
        <p:nvGrpSpPr>
          <p:cNvPr id="512013" name="Group 13"/>
          <p:cNvGrpSpPr>
            <a:grpSpLocks noChangeAspect="1"/>
          </p:cNvGrpSpPr>
          <p:nvPr/>
        </p:nvGrpSpPr>
        <p:grpSpPr bwMode="auto">
          <a:xfrm>
            <a:off x="6553200" y="1752600"/>
            <a:ext cx="1914525" cy="2886075"/>
            <a:chOff x="3878" y="980"/>
            <a:chExt cx="1506" cy="2269"/>
          </a:xfrm>
        </p:grpSpPr>
        <p:sp>
          <p:nvSpPr>
            <p:cNvPr id="512014" name="Rectangle 14"/>
            <p:cNvSpPr>
              <a:spLocks noChangeAspect="1" noChangeArrowheads="1"/>
            </p:cNvSpPr>
            <p:nvPr/>
          </p:nvSpPr>
          <p:spPr bwMode="auto">
            <a:xfrm>
              <a:off x="3878" y="981"/>
              <a:ext cx="1497" cy="22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5" name="Oval 15"/>
            <p:cNvSpPr>
              <a:spLocks noChangeAspect="1" noChangeArrowheads="1"/>
            </p:cNvSpPr>
            <p:nvPr/>
          </p:nvSpPr>
          <p:spPr bwMode="auto">
            <a:xfrm rot="1264720">
              <a:off x="4108" y="1171"/>
              <a:ext cx="960" cy="192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016" name="Group 16"/>
            <p:cNvGrpSpPr>
              <a:grpSpLocks noChangeAspect="1"/>
            </p:cNvGrpSpPr>
            <p:nvPr/>
          </p:nvGrpSpPr>
          <p:grpSpPr bwMode="auto">
            <a:xfrm>
              <a:off x="4108" y="980"/>
              <a:ext cx="1276" cy="2111"/>
              <a:chOff x="3936" y="721"/>
              <a:chExt cx="1276" cy="2111"/>
            </a:xfrm>
          </p:grpSpPr>
          <p:sp>
            <p:nvSpPr>
              <p:cNvPr id="512017" name="Line 17"/>
              <p:cNvSpPr>
                <a:spLocks noChangeAspect="1" noChangeShapeType="1"/>
              </p:cNvSpPr>
              <p:nvPr/>
            </p:nvSpPr>
            <p:spPr bwMode="auto">
              <a:xfrm>
                <a:off x="3936" y="1872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18" name="Line 18"/>
              <p:cNvSpPr>
                <a:spLocks noChangeAspect="1" noChangeShapeType="1"/>
              </p:cNvSpPr>
              <p:nvPr/>
            </p:nvSpPr>
            <p:spPr bwMode="auto">
              <a:xfrm>
                <a:off x="4416" y="912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019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4164" y="721"/>
                <a:ext cx="269" cy="4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</a:p>
            </p:txBody>
          </p:sp>
          <p:sp>
            <p:nvSpPr>
              <p:cNvPr id="51202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943" y="1698"/>
                <a:ext cx="269" cy="40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</a:p>
            </p:txBody>
          </p:sp>
        </p:grpSp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57200" y="5562600"/>
            <a:ext cx="8064500" cy="75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结论</a:t>
            </a:r>
            <a:r>
              <a:rPr kumimoji="1" lang="zh-CN" altLang="en-US"/>
              <a:t>：两相互垂直同频率简谐运动的合成其振动轨迹为一</a:t>
            </a:r>
            <a:r>
              <a:rPr kumimoji="1" lang="zh-CN" altLang="en-US">
                <a:solidFill>
                  <a:srgbClr val="0000CC"/>
                </a:solidFill>
              </a:rPr>
              <a:t>椭圆</a:t>
            </a:r>
            <a:r>
              <a:rPr kumimoji="1" lang="en-US" altLang="zh-CN"/>
              <a:t>(</a:t>
            </a:r>
            <a:r>
              <a:rPr kumimoji="1" lang="zh-CN" altLang="en-US"/>
              <a:t>又称“椭圆振动”</a:t>
            </a:r>
            <a:r>
              <a:rPr kumimoji="1" lang="en-US" altLang="zh-CN"/>
              <a:t>)</a:t>
            </a:r>
            <a:r>
              <a:rPr kumimoji="1" lang="zh-CN" altLang="en-US"/>
              <a:t>。椭圆轨迹的形状取决于振幅和相位差。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327-59C5-49FD-9BB8-7B566D16BFB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609600" y="2362200"/>
            <a:ext cx="869950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/>
              <a:t>讨论：</a:t>
            </a:r>
          </a:p>
        </p:txBody>
      </p:sp>
      <p:grpSp>
        <p:nvGrpSpPr>
          <p:cNvPr id="513028" name="Group 4"/>
          <p:cNvGrpSpPr>
            <a:grpSpLocks noChangeAspect="1"/>
          </p:cNvGrpSpPr>
          <p:nvPr/>
        </p:nvGrpSpPr>
        <p:grpSpPr bwMode="auto">
          <a:xfrm>
            <a:off x="5943600" y="1828800"/>
            <a:ext cx="2897188" cy="3603625"/>
            <a:chOff x="3606" y="1071"/>
            <a:chExt cx="1678" cy="2087"/>
          </a:xfrm>
        </p:grpSpPr>
        <p:sp>
          <p:nvSpPr>
            <p:cNvPr id="513029" name="Rectangle 5"/>
            <p:cNvSpPr>
              <a:spLocks noChangeAspect="1" noChangeArrowheads="1"/>
            </p:cNvSpPr>
            <p:nvPr/>
          </p:nvSpPr>
          <p:spPr bwMode="auto">
            <a:xfrm>
              <a:off x="3606" y="1071"/>
              <a:ext cx="1678" cy="208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3030" name="Group 6"/>
            <p:cNvGrpSpPr>
              <a:grpSpLocks noChangeAspect="1"/>
            </p:cNvGrpSpPr>
            <p:nvPr/>
          </p:nvGrpSpPr>
          <p:grpSpPr bwMode="auto">
            <a:xfrm>
              <a:off x="3787" y="1071"/>
              <a:ext cx="1378" cy="1951"/>
              <a:chOff x="3787" y="1071"/>
              <a:chExt cx="1378" cy="1951"/>
            </a:xfrm>
          </p:grpSpPr>
          <p:grpSp>
            <p:nvGrpSpPr>
              <p:cNvPr id="513031" name="Group 7"/>
              <p:cNvGrpSpPr>
                <a:grpSpLocks noChangeAspect="1"/>
              </p:cNvGrpSpPr>
              <p:nvPr/>
            </p:nvGrpSpPr>
            <p:grpSpPr bwMode="auto">
              <a:xfrm>
                <a:off x="3928" y="1474"/>
                <a:ext cx="951" cy="1426"/>
                <a:chOff x="3744" y="1440"/>
                <a:chExt cx="1152" cy="1728"/>
              </a:xfrm>
            </p:grpSpPr>
            <p:sp>
              <p:nvSpPr>
                <p:cNvPr id="513032" name="Rectangle 8"/>
                <p:cNvSpPr>
                  <a:spLocks noChangeAspect="1" noChangeArrowheads="1"/>
                </p:cNvSpPr>
                <p:nvPr/>
              </p:nvSpPr>
              <p:spPr bwMode="auto">
                <a:xfrm>
                  <a:off x="3744" y="1440"/>
                  <a:ext cx="1152" cy="17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miter lim="800000"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3033" name="Line 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744" y="1440"/>
                  <a:ext cx="1152" cy="1728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stealth" w="lg" len="lg"/>
                  <a:tailEnd type="stealth" w="lg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3034" name="Line 10"/>
              <p:cNvSpPr>
                <a:spLocks noChangeAspect="1" noChangeShapeType="1"/>
              </p:cNvSpPr>
              <p:nvPr/>
            </p:nvSpPr>
            <p:spPr bwMode="auto">
              <a:xfrm>
                <a:off x="3787" y="2187"/>
                <a:ext cx="12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35" name="Line 11"/>
              <p:cNvSpPr>
                <a:spLocks noChangeAspect="1" noChangeShapeType="1"/>
              </p:cNvSpPr>
              <p:nvPr/>
            </p:nvSpPr>
            <p:spPr bwMode="auto">
              <a:xfrm flipV="1">
                <a:off x="4404" y="1239"/>
                <a:ext cx="0" cy="178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3036" name="Rectangle 12"/>
              <p:cNvSpPr>
                <a:spLocks noChangeAspect="1" noChangeArrowheads="1"/>
              </p:cNvSpPr>
              <p:nvPr/>
            </p:nvSpPr>
            <p:spPr bwMode="auto">
              <a:xfrm>
                <a:off x="4422" y="1071"/>
                <a:ext cx="199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800" i="1"/>
                  <a:t>y</a:t>
                </a:r>
                <a:endParaRPr kumimoji="1" lang="en-US" altLang="zh-CN" sz="2800" i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513037" name="Rectangle 13"/>
              <p:cNvSpPr>
                <a:spLocks noChangeAspect="1" noChangeArrowheads="1"/>
              </p:cNvSpPr>
              <p:nvPr/>
            </p:nvSpPr>
            <p:spPr bwMode="auto">
              <a:xfrm>
                <a:off x="4967" y="2115"/>
                <a:ext cx="198" cy="3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/>
                  <a:t>x</a:t>
                </a:r>
                <a:endParaRPr kumimoji="1" lang="en-US" altLang="zh-CN" i="1"/>
              </a:p>
            </p:txBody>
          </p:sp>
        </p:grpSp>
      </p:grpSp>
      <p:graphicFrame>
        <p:nvGraphicFramePr>
          <p:cNvPr id="513048" name="Object 24"/>
          <p:cNvGraphicFramePr>
            <a:graphicFrameLocks noChangeAspect="1"/>
          </p:cNvGraphicFramePr>
          <p:nvPr/>
        </p:nvGraphicFramePr>
        <p:xfrm>
          <a:off x="609600" y="2819400"/>
          <a:ext cx="281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公式" r:id="rId3" imgW="33832800" imgH="5181600" progId="">
                  <p:embed/>
                </p:oleObj>
              </mc:Choice>
              <mc:Fallback>
                <p:oleObj name="公式" r:id="rId3" imgW="33832800" imgH="5181600" progId="">
                  <p:embed/>
                  <p:pic>
                    <p:nvPicPr>
                      <p:cNvPr id="0" name="Picture 5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2817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0" name="Object 26"/>
          <p:cNvGraphicFramePr>
            <a:graphicFrameLocks noChangeAspect="1"/>
          </p:cNvGraphicFramePr>
          <p:nvPr/>
        </p:nvGraphicFramePr>
        <p:xfrm>
          <a:off x="1447800" y="3352800"/>
          <a:ext cx="2487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公式" r:id="rId5" imgW="29870400" imgH="10972800" progId="">
                  <p:embed/>
                </p:oleObj>
              </mc:Choice>
              <mc:Fallback>
                <p:oleObj name="公式" r:id="rId5" imgW="29870400" imgH="10972800" progId="">
                  <p:embed/>
                  <p:pic>
                    <p:nvPicPr>
                      <p:cNvPr id="0" name="Picture 4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52800"/>
                        <a:ext cx="2487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1" name="Object 27"/>
          <p:cNvGraphicFramePr>
            <a:graphicFrameLocks noChangeAspect="1"/>
          </p:cNvGraphicFramePr>
          <p:nvPr/>
        </p:nvGraphicFramePr>
        <p:xfrm>
          <a:off x="1447800" y="4343400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7" imgW="23164800" imgH="12192000" progId="">
                  <p:embed/>
                </p:oleObj>
              </mc:Choice>
              <mc:Fallback>
                <p:oleObj name="公式" r:id="rId7" imgW="23164800" imgH="12192000" progId="">
                  <p:embed/>
                  <p:pic>
                    <p:nvPicPr>
                      <p:cNvPr id="0" name="Picture 3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193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2" name="Object 28"/>
          <p:cNvGraphicFramePr>
            <a:graphicFrameLocks noChangeAspect="1"/>
          </p:cNvGraphicFramePr>
          <p:nvPr/>
        </p:nvGraphicFramePr>
        <p:xfrm>
          <a:off x="609600" y="1219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9" imgW="64312800" imgH="10972800" progId="">
                  <p:embed/>
                </p:oleObj>
              </mc:Choice>
              <mc:Fallback>
                <p:oleObj name="公式" r:id="rId9" imgW="64312800" imgH="10972800" progId="">
                  <p:embed/>
                  <p:pic>
                    <p:nvPicPr>
                      <p:cNvPr id="0" name="Picture 2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53" name="Object 29"/>
          <p:cNvGraphicFramePr>
            <a:graphicFrameLocks noChangeAspect="1"/>
          </p:cNvGraphicFramePr>
          <p:nvPr/>
        </p:nvGraphicFramePr>
        <p:xfrm>
          <a:off x="1905000" y="5410200"/>
          <a:ext cx="2870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公式" r:id="rId11" imgW="34442400" imgH="10363200" progId="">
                  <p:embed/>
                </p:oleObj>
              </mc:Choice>
              <mc:Fallback>
                <p:oleObj name="公式" r:id="rId11" imgW="34442400" imgH="10363200" progId="">
                  <p:embed/>
                  <p:pic>
                    <p:nvPicPr>
                      <p:cNvPr id="0" name="Picture 1" descr="image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28702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54" name="Text Box 30"/>
          <p:cNvSpPr txBox="1">
            <a:spLocks noChangeArrowheads="1"/>
          </p:cNvSpPr>
          <p:nvPr/>
        </p:nvSpPr>
        <p:spPr bwMode="auto">
          <a:xfrm>
            <a:off x="654050" y="5638800"/>
            <a:ext cx="8699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线振动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ECAF1-B1D8-4A58-8818-E73CC2C5E691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514051" name="Group 3"/>
          <p:cNvGrpSpPr>
            <a:grpSpLocks noChangeAspect="1"/>
          </p:cNvGrpSpPr>
          <p:nvPr/>
        </p:nvGrpSpPr>
        <p:grpSpPr bwMode="auto">
          <a:xfrm>
            <a:off x="6019800" y="1810200"/>
            <a:ext cx="2737725" cy="3600000"/>
            <a:chOff x="3334" y="971"/>
            <a:chExt cx="1905" cy="2505"/>
          </a:xfrm>
        </p:grpSpPr>
        <p:sp>
          <p:nvSpPr>
            <p:cNvPr id="514052" name="Rectangle 4"/>
            <p:cNvSpPr>
              <a:spLocks noChangeArrowheads="1"/>
            </p:cNvSpPr>
            <p:nvPr/>
          </p:nvSpPr>
          <p:spPr bwMode="auto">
            <a:xfrm>
              <a:off x="3334" y="981"/>
              <a:ext cx="1905" cy="249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53" name="Line 5"/>
            <p:cNvSpPr>
              <a:spLocks noChangeShapeType="1"/>
            </p:cNvSpPr>
            <p:nvPr/>
          </p:nvSpPr>
          <p:spPr bwMode="auto">
            <a:xfrm>
              <a:off x="3456" y="2334"/>
              <a:ext cx="1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54" name="Line 6"/>
            <p:cNvSpPr>
              <a:spLocks noChangeShapeType="1"/>
            </p:cNvSpPr>
            <p:nvPr/>
          </p:nvSpPr>
          <p:spPr bwMode="auto">
            <a:xfrm flipV="1">
              <a:off x="4224" y="1162"/>
              <a:ext cx="0" cy="21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55" name="Rectangle 7"/>
            <p:cNvSpPr>
              <a:spLocks noChangeArrowheads="1"/>
            </p:cNvSpPr>
            <p:nvPr/>
          </p:nvSpPr>
          <p:spPr bwMode="auto">
            <a:xfrm>
              <a:off x="4921" y="2251"/>
              <a:ext cx="2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514056" name="Rectangle 8"/>
            <p:cNvSpPr>
              <a:spLocks noChangeArrowheads="1"/>
            </p:cNvSpPr>
            <p:nvPr/>
          </p:nvSpPr>
          <p:spPr bwMode="auto">
            <a:xfrm>
              <a:off x="4253" y="971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y</a:t>
              </a:r>
            </a:p>
          </p:txBody>
        </p:sp>
        <p:grpSp>
          <p:nvGrpSpPr>
            <p:cNvPr id="514057" name="Group 9"/>
            <p:cNvGrpSpPr/>
            <p:nvPr/>
          </p:nvGrpSpPr>
          <p:grpSpPr bwMode="auto">
            <a:xfrm>
              <a:off x="3651" y="1440"/>
              <a:ext cx="1152" cy="1728"/>
              <a:chOff x="3888" y="1536"/>
              <a:chExt cx="1152" cy="1728"/>
            </a:xfrm>
          </p:grpSpPr>
          <p:sp>
            <p:nvSpPr>
              <p:cNvPr id="514058" name="Line 10"/>
              <p:cNvSpPr>
                <a:spLocks noChangeShapeType="1"/>
              </p:cNvSpPr>
              <p:nvPr/>
            </p:nvSpPr>
            <p:spPr bwMode="auto">
              <a:xfrm>
                <a:off x="3888" y="1536"/>
                <a:ext cx="1152" cy="17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stealth" w="lg" len="lg"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059" name="Rectangle 1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1152" cy="17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14060" name="Object 12"/>
          <p:cNvGraphicFramePr>
            <a:graphicFrameLocks noChangeAspect="1"/>
          </p:cNvGraphicFramePr>
          <p:nvPr/>
        </p:nvGraphicFramePr>
        <p:xfrm>
          <a:off x="1029335" y="2336800"/>
          <a:ext cx="2309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3" imgW="27736800" imgH="5181600" progId="">
                  <p:embed/>
                </p:oleObj>
              </mc:Choice>
              <mc:Fallback>
                <p:oleObj name="公式" r:id="rId3" imgW="27736800" imgH="5181600" progId="">
                  <p:embed/>
                  <p:pic>
                    <p:nvPicPr>
                      <p:cNvPr id="0" name="Picture 5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335" y="2336800"/>
                        <a:ext cx="2309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2" name="Object 14"/>
          <p:cNvGraphicFramePr>
            <a:graphicFrameLocks noChangeAspect="1"/>
          </p:cNvGraphicFramePr>
          <p:nvPr/>
        </p:nvGraphicFramePr>
        <p:xfrm>
          <a:off x="1219200" y="2971800"/>
          <a:ext cx="2487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5" imgW="29870400" imgH="10972800" progId="">
                  <p:embed/>
                </p:oleObj>
              </mc:Choice>
              <mc:Fallback>
                <p:oleObj name="公式" r:id="rId5" imgW="29870400" imgH="10972800" progId="">
                  <p:embed/>
                  <p:pic>
                    <p:nvPicPr>
                      <p:cNvPr id="0" name="Picture 4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24876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3" name="Object 15"/>
          <p:cNvGraphicFramePr>
            <a:graphicFrameLocks noChangeAspect="1"/>
          </p:cNvGraphicFramePr>
          <p:nvPr/>
        </p:nvGraphicFramePr>
        <p:xfrm>
          <a:off x="1219200" y="4029075"/>
          <a:ext cx="1930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公式" r:id="rId7" imgW="23164800" imgH="12192000" progId="">
                  <p:embed/>
                </p:oleObj>
              </mc:Choice>
              <mc:Fallback>
                <p:oleObj name="公式" r:id="rId7" imgW="23164800" imgH="12192000" progId="">
                  <p:embed/>
                  <p:pic>
                    <p:nvPicPr>
                      <p:cNvPr id="0" name="Picture 3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29075"/>
                        <a:ext cx="1930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4" name="Object 16"/>
          <p:cNvGraphicFramePr>
            <a:graphicFrameLocks noChangeAspect="1"/>
          </p:cNvGraphicFramePr>
          <p:nvPr/>
        </p:nvGraphicFramePr>
        <p:xfrm>
          <a:off x="609600" y="1219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公式" r:id="rId9" imgW="64312800" imgH="10972800" progId="">
                  <p:embed/>
                </p:oleObj>
              </mc:Choice>
              <mc:Fallback>
                <p:oleObj name="公式" r:id="rId9" imgW="64312800" imgH="10972800" progId="">
                  <p:embed/>
                  <p:pic>
                    <p:nvPicPr>
                      <p:cNvPr id="0" name="Picture 2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65" name="Object 17"/>
          <p:cNvGraphicFramePr>
            <a:graphicFrameLocks noChangeAspect="1"/>
          </p:cNvGraphicFramePr>
          <p:nvPr/>
        </p:nvGraphicFramePr>
        <p:xfrm>
          <a:off x="2337753" y="5229225"/>
          <a:ext cx="136906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公式" r:id="rId11" imgW="672840" imgH="431640" progId="">
                  <p:embed/>
                </p:oleObj>
              </mc:Choice>
              <mc:Fallback>
                <p:oleObj name="公式" r:id="rId11" imgW="672840" imgH="431640" progId="">
                  <p:embed/>
                  <p:pic>
                    <p:nvPicPr>
                      <p:cNvPr id="0" name="Picture 1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53" y="5229225"/>
                        <a:ext cx="136906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66" name="Text Box 18"/>
          <p:cNvSpPr txBox="1">
            <a:spLocks noChangeArrowheads="1"/>
          </p:cNvSpPr>
          <p:nvPr/>
        </p:nvSpPr>
        <p:spPr bwMode="auto">
          <a:xfrm>
            <a:off x="612775" y="5448935"/>
            <a:ext cx="10972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线振动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391D-EFCB-40A4-AB72-B6A67CDB8336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516099" name="Object 3"/>
          <p:cNvGraphicFramePr>
            <a:graphicFrameLocks noChangeAspect="1"/>
          </p:cNvGraphicFramePr>
          <p:nvPr/>
        </p:nvGraphicFramePr>
        <p:xfrm>
          <a:off x="609600" y="1219200"/>
          <a:ext cx="53562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公式" r:id="rId3" imgW="64312800" imgH="10972800" progId="">
                  <p:embed/>
                </p:oleObj>
              </mc:Choice>
              <mc:Fallback>
                <p:oleObj name="公式" r:id="rId3" imgW="64312800" imgH="10972800" progId="">
                  <p:embed/>
                  <p:pic>
                    <p:nvPicPr>
                      <p:cNvPr id="0" name="Picture 3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53562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00" name="Group 4"/>
          <p:cNvGrpSpPr/>
          <p:nvPr/>
        </p:nvGrpSpPr>
        <p:grpSpPr bwMode="auto">
          <a:xfrm>
            <a:off x="6019800" y="1828800"/>
            <a:ext cx="2663825" cy="3743325"/>
            <a:chOff x="3696" y="1344"/>
            <a:chExt cx="1678" cy="2358"/>
          </a:xfrm>
        </p:grpSpPr>
        <p:sp>
          <p:nvSpPr>
            <p:cNvPr id="516101" name="Rectangle 5"/>
            <p:cNvSpPr>
              <a:spLocks noChangeArrowheads="1"/>
            </p:cNvSpPr>
            <p:nvPr/>
          </p:nvSpPr>
          <p:spPr bwMode="auto">
            <a:xfrm>
              <a:off x="3696" y="1344"/>
              <a:ext cx="1678" cy="235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6102" name="Group 6"/>
            <p:cNvGrpSpPr>
              <a:grpSpLocks noChangeAspect="1"/>
            </p:cNvGrpSpPr>
            <p:nvPr/>
          </p:nvGrpSpPr>
          <p:grpSpPr bwMode="auto">
            <a:xfrm>
              <a:off x="3840" y="1392"/>
              <a:ext cx="1481" cy="2153"/>
              <a:chOff x="3840" y="1008"/>
              <a:chExt cx="1685" cy="2448"/>
            </a:xfrm>
          </p:grpSpPr>
          <p:sp>
            <p:nvSpPr>
              <p:cNvPr id="516103" name="Oval 7"/>
              <p:cNvSpPr>
                <a:spLocks noChangeAspect="1" noChangeArrowheads="1"/>
              </p:cNvSpPr>
              <p:nvPr/>
            </p:nvSpPr>
            <p:spPr bwMode="auto">
              <a:xfrm>
                <a:off x="4032" y="1392"/>
                <a:ext cx="1056" cy="177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6104" name="Group 8"/>
              <p:cNvGrpSpPr>
                <a:grpSpLocks noChangeAspect="1"/>
              </p:cNvGrpSpPr>
              <p:nvPr/>
            </p:nvGrpSpPr>
            <p:grpSpPr bwMode="auto">
              <a:xfrm>
                <a:off x="3840" y="1008"/>
                <a:ext cx="1685" cy="2448"/>
                <a:chOff x="3840" y="1008"/>
                <a:chExt cx="1685" cy="2448"/>
              </a:xfrm>
            </p:grpSpPr>
            <p:sp>
              <p:nvSpPr>
                <p:cNvPr id="516105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3840" y="2304"/>
                  <a:ext cx="15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06" name="Line 1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560" y="1104"/>
                  <a:ext cx="0" cy="23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107" name="Rectangle 11"/>
                <p:cNvSpPr>
                  <a:spLocks noChangeAspect="1" noChangeArrowheads="1"/>
                </p:cNvSpPr>
                <p:nvPr/>
              </p:nvSpPr>
              <p:spPr bwMode="auto">
                <a:xfrm>
                  <a:off x="4608" y="1008"/>
                  <a:ext cx="288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800" i="1"/>
                    <a:t>y</a:t>
                  </a:r>
                </a:p>
              </p:txBody>
            </p:sp>
            <p:sp>
              <p:nvSpPr>
                <p:cNvPr id="516108" name="Rectangl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5280" y="2256"/>
                  <a:ext cx="245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800" i="1"/>
                    <a:t>x</a:t>
                  </a:r>
                  <a:endParaRPr kumimoji="1" lang="en-US" altLang="zh-CN" sz="2400" i="1"/>
                </a:p>
              </p:txBody>
            </p:sp>
          </p:grpSp>
        </p:grpSp>
      </p:grpSp>
      <p:sp>
        <p:nvSpPr>
          <p:cNvPr id="516110" name="Rectangle 14"/>
          <p:cNvSpPr>
            <a:spLocks noChangeArrowheads="1"/>
          </p:cNvSpPr>
          <p:nvPr/>
        </p:nvSpPr>
        <p:spPr bwMode="auto">
          <a:xfrm>
            <a:off x="914400" y="5867400"/>
            <a:ext cx="4038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dirty="0"/>
              <a:t>结论</a:t>
            </a:r>
            <a:r>
              <a:rPr kumimoji="1" lang="zh-CN" altLang="en-US" dirty="0" smtClean="0"/>
              <a:t>：当</a:t>
            </a: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=A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，质点</a:t>
            </a:r>
            <a:r>
              <a:rPr kumimoji="1" lang="zh-CN" altLang="en-US" dirty="0"/>
              <a:t>振动轨迹为圆</a:t>
            </a:r>
          </a:p>
        </p:txBody>
      </p:sp>
      <p:graphicFrame>
        <p:nvGraphicFramePr>
          <p:cNvPr id="516112" name="Object 16"/>
          <p:cNvGraphicFramePr>
            <a:graphicFrameLocks noChangeAspect="1"/>
          </p:cNvGraphicFramePr>
          <p:nvPr/>
        </p:nvGraphicFramePr>
        <p:xfrm>
          <a:off x="609600" y="2514600"/>
          <a:ext cx="33845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公式" r:id="rId5" imgW="42367200" imgH="10363200" progId="">
                  <p:embed/>
                </p:oleObj>
              </mc:Choice>
              <mc:Fallback>
                <p:oleObj name="公式" r:id="rId5" imgW="42367200" imgH="10363200" progId="">
                  <p:embed/>
                  <p:pic>
                    <p:nvPicPr>
                      <p:cNvPr id="0" name="Picture 2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338455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14" name="Object 18"/>
          <p:cNvGraphicFramePr>
            <a:graphicFrameLocks noChangeAspect="1"/>
          </p:cNvGraphicFramePr>
          <p:nvPr/>
        </p:nvGraphicFramePr>
        <p:xfrm>
          <a:off x="1447800" y="3962400"/>
          <a:ext cx="14843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公式" r:id="rId7" imgW="18592800" imgH="10972800" progId="">
                  <p:embed/>
                </p:oleObj>
              </mc:Choice>
              <mc:Fallback>
                <p:oleObj name="公式" r:id="rId7" imgW="18592800" imgH="10972800" progId="">
                  <p:embed/>
                  <p:pic>
                    <p:nvPicPr>
                      <p:cNvPr id="0" name="Picture 1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148431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altLang="zh-CN"/>
              <a:t>5.3  </a:t>
            </a:r>
            <a:r>
              <a:rPr lang="zh-CN" altLang="en-US"/>
              <a:t>振动的合成和分解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0228-36C9-4EF9-AC8D-400A49BCE554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457200" y="1143000"/>
            <a:ext cx="33528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/>
              <a:t>椭圆偏振光、圆偏振光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0" y="1782445"/>
            <a:ext cx="7821930" cy="883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/>
              <a:t>在同一方向上传播的两列频率相同的线偏振光，振动方向相互垂直，且具有固定的相位差</a:t>
            </a:r>
            <a:r>
              <a:rPr lang="zh-CN" altLang="en-US" sz="2600">
                <a:latin typeface="Arial" panose="020B0604020202020204" pitchFamily="34" charset="0"/>
              </a:rPr>
              <a:t>∆</a:t>
            </a:r>
            <a:r>
              <a:rPr lang="zh-CN" altLang="en-US" sz="2600">
                <a:latin typeface="Arial" panose="020B0604020202020204" pitchFamily="34" charset="0"/>
                <a:cs typeface="Arial" panose="020B0604020202020204" pitchFamily="34" charset="0"/>
              </a:rPr>
              <a:t>φ。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52805" y="2829560"/>
            <a:ext cx="7757795" cy="457200"/>
            <a:chOff x="1343" y="4456"/>
            <a:chExt cx="12217" cy="720"/>
          </a:xfrm>
        </p:grpSpPr>
        <p:sp>
          <p:nvSpPr>
            <p:cNvPr id="5" name="文本框 4"/>
            <p:cNvSpPr txBox="1"/>
            <p:nvPr/>
          </p:nvSpPr>
          <p:spPr>
            <a:xfrm>
              <a:off x="1343" y="4456"/>
              <a:ext cx="12217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charset="0"/>
                <a:buChar char="l"/>
              </a:pPr>
              <a:r>
                <a:rPr lang="en-US" altLang="zh-CN" sz="2400"/>
                <a:t> </a:t>
              </a:r>
              <a:r>
                <a:rPr lang="zh-CN" altLang="en-US" sz="2400"/>
                <a:t>当               </a:t>
              </a:r>
              <a:r>
                <a:rPr lang="en-US" altLang="zh-CN" sz="2400"/>
                <a:t>(</a:t>
              </a:r>
              <a:r>
                <a:rPr lang="en-US" altLang="zh-CN" sz="2400" i="1"/>
                <a:t>k</a:t>
              </a:r>
              <a:r>
                <a:rPr lang="en-US" altLang="zh-CN" sz="2400"/>
                <a:t> = 0,1,2,3,4</a:t>
              </a:r>
              <a:r>
                <a:rPr lang="en-US" altLang="zh-CN" sz="2400">
                  <a:latin typeface="Arial" panose="020B0604020202020204" pitchFamily="34" charset="0"/>
                </a:rPr>
                <a:t>∙</a:t>
              </a:r>
              <a:r>
                <a:rPr lang="en-US" altLang="zh-CN" sz="2400">
                  <a:latin typeface="Arial" panose="020B0604020202020204" pitchFamily="34" charset="0"/>
                  <a:sym typeface="+mn-ea"/>
                </a:rPr>
                <a:t>∙∙)         </a:t>
              </a: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  <a:sym typeface="+mn-ea"/>
                </a:rPr>
                <a:t>线偏振光</a:t>
              </a:r>
              <a:endParaRPr lang="zh-CN" altLang="en-US" sz="2400" i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aphicFrame>
          <p:nvGraphicFramePr>
            <p:cNvPr id="6" name="对象 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537" y="4563"/>
            <a:ext cx="1646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6" r:id="rId3" imgW="571320" imgH="203040" progId="">
                    <p:embed/>
                  </p:oleObj>
                </mc:Choice>
                <mc:Fallback>
                  <p:oleObj r:id="rId3" imgW="571320" imgH="20304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" y="4563"/>
                          <a:ext cx="1646" cy="5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828675" y="3566795"/>
            <a:ext cx="7500620" cy="457200"/>
            <a:chOff x="1305" y="5617"/>
            <a:chExt cx="11812" cy="720"/>
          </a:xfrm>
        </p:grpSpPr>
        <p:sp>
          <p:nvSpPr>
            <p:cNvPr id="9" name="文本框 8"/>
            <p:cNvSpPr txBox="1"/>
            <p:nvPr/>
          </p:nvSpPr>
          <p:spPr>
            <a:xfrm>
              <a:off x="1305" y="5617"/>
              <a:ext cx="11812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charset="0"/>
                <a:buChar char="l"/>
              </a:pPr>
              <a:r>
                <a:rPr lang="en-US" altLang="zh-CN" sz="2400"/>
                <a:t> </a:t>
              </a:r>
              <a:r>
                <a:rPr lang="zh-CN" altLang="en-US" sz="2400"/>
                <a:t>当振幅不相等，                           </a:t>
              </a:r>
              <a:endParaRPr lang="zh-CN" altLang="en-US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090" y="5656"/>
            <a:ext cx="1915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7" r:id="rId5" imgW="571320" imgH="203040" progId="">
                    <p:embed/>
                  </p:oleObj>
                </mc:Choice>
                <mc:Fallback>
                  <p:oleObj r:id="rId5" imgW="571320" imgH="20304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0" y="5656"/>
                          <a:ext cx="1915" cy="6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828675" y="4099560"/>
            <a:ext cx="8688070" cy="803910"/>
            <a:chOff x="1305" y="6336"/>
            <a:chExt cx="13682" cy="1266"/>
          </a:xfrm>
        </p:grpSpPr>
        <p:sp>
          <p:nvSpPr>
            <p:cNvPr id="11" name="文本框 10"/>
            <p:cNvSpPr txBox="1"/>
            <p:nvPr/>
          </p:nvSpPr>
          <p:spPr>
            <a:xfrm>
              <a:off x="1305" y="6636"/>
              <a:ext cx="1368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charset="0"/>
                <a:buChar char="l"/>
              </a:pPr>
              <a:r>
                <a:rPr lang="en-US" altLang="zh-CN" sz="2400"/>
                <a:t> </a:t>
              </a:r>
              <a:r>
                <a:rPr lang="zh-CN" altLang="en-US" sz="2400"/>
                <a:t>当振幅相等，</a:t>
              </a:r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924" y="6336"/>
            <a:ext cx="5268" cy="1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8" r:id="rId7" imgW="1638000" imgH="393480" progId="">
                    <p:embed/>
                  </p:oleObj>
                </mc:Choice>
                <mc:Fallback>
                  <p:oleObj r:id="rId7" imgW="1638000" imgH="39348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4" y="6336"/>
                          <a:ext cx="5268" cy="1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文本框 12"/>
          <p:cNvSpPr txBox="1"/>
          <p:nvPr/>
        </p:nvSpPr>
        <p:spPr>
          <a:xfrm>
            <a:off x="6739255" y="3848100"/>
            <a:ext cx="1706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椭圆偏振光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03275" y="4988560"/>
            <a:ext cx="8688705" cy="804545"/>
            <a:chOff x="1305" y="6336"/>
            <a:chExt cx="13683" cy="1267"/>
          </a:xfrm>
        </p:grpSpPr>
        <p:sp>
          <p:nvSpPr>
            <p:cNvPr id="19" name="文本框 18"/>
            <p:cNvSpPr txBox="1"/>
            <p:nvPr/>
          </p:nvSpPr>
          <p:spPr>
            <a:xfrm>
              <a:off x="1305" y="6636"/>
              <a:ext cx="1368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charset="0"/>
                <a:buChar char="l"/>
              </a:pPr>
              <a:r>
                <a:rPr lang="en-US" altLang="zh-CN" sz="2400"/>
                <a:t> </a:t>
              </a:r>
              <a:r>
                <a:rPr lang="zh-CN" altLang="en-US" sz="2400"/>
                <a:t>当振幅相等，</a:t>
              </a:r>
            </a:p>
          </p:txBody>
        </p:sp>
        <p:graphicFrame>
          <p:nvGraphicFramePr>
            <p:cNvPr id="20" name="对象 1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005" y="6336"/>
            <a:ext cx="3186" cy="1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09" r:id="rId9" imgW="990360" imgH="393480" progId="">
                    <p:embed/>
                  </p:oleObj>
                </mc:Choice>
                <mc:Fallback>
                  <p:oleObj r:id="rId9" imgW="990360" imgH="39348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6336"/>
                          <a:ext cx="3186" cy="1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6891655" y="5179060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sym typeface="+mn-ea"/>
              </a:rPr>
              <a:t>圆偏振光</a:t>
            </a:r>
          </a:p>
        </p:txBody>
      </p:sp>
    </p:spTree>
    <p:extLst>
      <p:ext uri="{BB962C8B-B14F-4D97-AF65-F5344CB8AC3E}">
        <p14:creationId xmlns:p14="http://schemas.microsoft.com/office/powerpoint/2010/main" val="18741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2D99-10E0-4127-9F48-656721F8A846}" type="slidenum">
              <a:rPr lang="en-US" altLang="zh-CN"/>
              <a:pPr/>
              <a:t>16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722" r:id="rId2" imgW="6664903" imgH="5036763"/>
        </mc:Choice>
        <mc:Fallback>
          <p:control r:id="rId2" imgW="6664903" imgH="5036763">
            <p:pic>
              <p:nvPicPr>
                <p:cNvPr id="0" name="ShockwaveFlash1"/>
                <p:cNvPicPr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36675" y="1219200"/>
                  <a:ext cx="6664325" cy="50371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7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5216-35C6-49F8-9380-E668FD00167C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07375" cy="82232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0000CC"/>
                </a:solidFill>
              </a:rPr>
              <a:t>偏振片</a:t>
            </a:r>
            <a:r>
              <a:rPr lang="zh-CN" altLang="en-US" sz="2400" dirty="0"/>
              <a:t>：能吸收某一方向的光振动，而只让与之垂直方向上的光振动通过的一种透明薄片。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457200" y="2438400"/>
            <a:ext cx="35052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rgbClr val="0000CC"/>
                </a:solidFill>
              </a:rPr>
              <a:t>偏振化方向</a:t>
            </a:r>
            <a:r>
              <a:rPr lang="zh-CN" altLang="en-US" sz="2400"/>
              <a:t>：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允许通过的光振动方向。</a:t>
            </a:r>
          </a:p>
        </p:txBody>
      </p:sp>
      <p:grpSp>
        <p:nvGrpSpPr>
          <p:cNvPr id="267269" name="Group 5"/>
          <p:cNvGrpSpPr/>
          <p:nvPr/>
        </p:nvGrpSpPr>
        <p:grpSpPr bwMode="auto">
          <a:xfrm>
            <a:off x="7086600" y="2800350"/>
            <a:ext cx="1676400" cy="349250"/>
            <a:chOff x="4210" y="2262"/>
            <a:chExt cx="1056" cy="220"/>
          </a:xfrm>
        </p:grpSpPr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>
              <a:off x="4210" y="2370"/>
              <a:ext cx="1056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>
              <a:off x="4258" y="2262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2" name="Line 8"/>
            <p:cNvSpPr>
              <a:spLocks noChangeShapeType="1"/>
            </p:cNvSpPr>
            <p:nvPr/>
          </p:nvSpPr>
          <p:spPr bwMode="auto">
            <a:xfrm>
              <a:off x="4450" y="2262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>
              <a:off x="4642" y="2262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>
              <a:off x="4834" y="2262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5" name="Line 11"/>
            <p:cNvSpPr>
              <a:spLocks noChangeShapeType="1"/>
            </p:cNvSpPr>
            <p:nvPr/>
          </p:nvSpPr>
          <p:spPr bwMode="auto">
            <a:xfrm>
              <a:off x="5026" y="2262"/>
              <a:ext cx="0" cy="2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276" name="Group 12"/>
          <p:cNvGrpSpPr/>
          <p:nvPr/>
        </p:nvGrpSpPr>
        <p:grpSpPr bwMode="auto">
          <a:xfrm>
            <a:off x="6019800" y="2133600"/>
            <a:ext cx="1066800" cy="1676400"/>
            <a:chOff x="3538" y="1920"/>
            <a:chExt cx="672" cy="1056"/>
          </a:xfrm>
        </p:grpSpPr>
        <p:grpSp>
          <p:nvGrpSpPr>
            <p:cNvPr id="267277" name="Group 13"/>
            <p:cNvGrpSpPr/>
            <p:nvPr/>
          </p:nvGrpSpPr>
          <p:grpSpPr bwMode="auto">
            <a:xfrm>
              <a:off x="3538" y="1920"/>
              <a:ext cx="672" cy="1056"/>
              <a:chOff x="3538" y="1842"/>
              <a:chExt cx="672" cy="1056"/>
            </a:xfrm>
          </p:grpSpPr>
          <p:sp>
            <p:nvSpPr>
              <p:cNvPr id="267278" name="Oval 14"/>
              <p:cNvSpPr>
                <a:spLocks noChangeArrowheads="1"/>
              </p:cNvSpPr>
              <p:nvPr/>
            </p:nvSpPr>
            <p:spPr bwMode="auto">
              <a:xfrm>
                <a:off x="3586" y="1842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9" name="Oval 15"/>
              <p:cNvSpPr>
                <a:spLocks noChangeArrowheads="1"/>
              </p:cNvSpPr>
              <p:nvPr/>
            </p:nvSpPr>
            <p:spPr bwMode="auto">
              <a:xfrm>
                <a:off x="3538" y="1842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80" name="Line 16"/>
            <p:cNvSpPr>
              <a:spLocks noChangeShapeType="1"/>
            </p:cNvSpPr>
            <p:nvPr/>
          </p:nvSpPr>
          <p:spPr bwMode="auto">
            <a:xfrm>
              <a:off x="3923" y="2601"/>
              <a:ext cx="0" cy="288"/>
            </a:xfrm>
            <a:prstGeom prst="line">
              <a:avLst/>
            </a:prstGeom>
            <a:noFill/>
            <a:ln w="28575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281" name="Group 17"/>
          <p:cNvGrpSpPr/>
          <p:nvPr/>
        </p:nvGrpSpPr>
        <p:grpSpPr bwMode="auto">
          <a:xfrm>
            <a:off x="4038600" y="2800350"/>
            <a:ext cx="2514600" cy="349250"/>
            <a:chOff x="2290" y="2262"/>
            <a:chExt cx="1584" cy="220"/>
          </a:xfrm>
        </p:grpSpPr>
        <p:grpSp>
          <p:nvGrpSpPr>
            <p:cNvPr id="267282" name="Group 18"/>
            <p:cNvGrpSpPr/>
            <p:nvPr/>
          </p:nvGrpSpPr>
          <p:grpSpPr bwMode="auto">
            <a:xfrm>
              <a:off x="2290" y="2370"/>
              <a:ext cx="1584" cy="0"/>
              <a:chOff x="3504" y="2256"/>
              <a:chExt cx="1584" cy="0"/>
            </a:xfrm>
          </p:grpSpPr>
          <p:grpSp>
            <p:nvGrpSpPr>
              <p:cNvPr id="267283" name="Group 19"/>
              <p:cNvGrpSpPr/>
              <p:nvPr/>
            </p:nvGrpSpPr>
            <p:grpSpPr bwMode="auto">
              <a:xfrm>
                <a:off x="3504" y="2256"/>
                <a:ext cx="384" cy="0"/>
                <a:chOff x="3504" y="2256"/>
                <a:chExt cx="384" cy="0"/>
              </a:xfrm>
            </p:grpSpPr>
            <p:sp>
              <p:nvSpPr>
                <p:cNvPr id="267284" name="Line 20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285" name="Line 21"/>
                <p:cNvSpPr>
                  <a:spLocks noChangeShapeType="1"/>
                </p:cNvSpPr>
                <p:nvPr/>
              </p:nvSpPr>
              <p:spPr bwMode="auto">
                <a:xfrm>
                  <a:off x="3696" y="225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7286" name="Group 22"/>
              <p:cNvGrpSpPr/>
              <p:nvPr/>
            </p:nvGrpSpPr>
            <p:grpSpPr bwMode="auto">
              <a:xfrm>
                <a:off x="4272" y="2256"/>
                <a:ext cx="384" cy="0"/>
                <a:chOff x="3504" y="2256"/>
                <a:chExt cx="384" cy="0"/>
              </a:xfrm>
            </p:grpSpPr>
            <p:sp>
              <p:nvSpPr>
                <p:cNvPr id="267287" name="Line 23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288" name="Line 24"/>
                <p:cNvSpPr>
                  <a:spLocks noChangeShapeType="1"/>
                </p:cNvSpPr>
                <p:nvPr/>
              </p:nvSpPr>
              <p:spPr bwMode="auto">
                <a:xfrm>
                  <a:off x="3696" y="225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7289" name="Group 25"/>
              <p:cNvGrpSpPr/>
              <p:nvPr/>
            </p:nvGrpSpPr>
            <p:grpSpPr bwMode="auto">
              <a:xfrm>
                <a:off x="3888" y="2256"/>
                <a:ext cx="384" cy="0"/>
                <a:chOff x="3504" y="2256"/>
                <a:chExt cx="384" cy="0"/>
              </a:xfrm>
            </p:grpSpPr>
            <p:sp>
              <p:nvSpPr>
                <p:cNvPr id="267290" name="Line 26"/>
                <p:cNvSpPr>
                  <a:spLocks noChangeShapeType="1"/>
                </p:cNvSpPr>
                <p:nvPr/>
              </p:nvSpPr>
              <p:spPr bwMode="auto">
                <a:xfrm>
                  <a:off x="3504" y="225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291" name="Line 27"/>
                <p:cNvSpPr>
                  <a:spLocks noChangeShapeType="1"/>
                </p:cNvSpPr>
                <p:nvPr/>
              </p:nvSpPr>
              <p:spPr bwMode="auto">
                <a:xfrm>
                  <a:off x="3696" y="2256"/>
                  <a:ext cx="1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7292" name="Line 28"/>
              <p:cNvSpPr>
                <a:spLocks noChangeShapeType="1"/>
              </p:cNvSpPr>
              <p:nvPr/>
            </p:nvSpPr>
            <p:spPr bwMode="auto">
              <a:xfrm>
                <a:off x="4656" y="2256"/>
                <a:ext cx="43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293" name="Group 29"/>
            <p:cNvGrpSpPr/>
            <p:nvPr/>
          </p:nvGrpSpPr>
          <p:grpSpPr bwMode="auto">
            <a:xfrm>
              <a:off x="2386" y="2262"/>
              <a:ext cx="960" cy="220"/>
              <a:chOff x="2448" y="2496"/>
              <a:chExt cx="960" cy="288"/>
            </a:xfrm>
          </p:grpSpPr>
          <p:sp>
            <p:nvSpPr>
              <p:cNvPr id="267294" name="Line 30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5" name="Line 31"/>
              <p:cNvSpPr>
                <a:spLocks noChangeShapeType="1"/>
              </p:cNvSpPr>
              <p:nvPr/>
            </p:nvSpPr>
            <p:spPr bwMode="auto">
              <a:xfrm>
                <a:off x="2640" y="249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6" name="Line 32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7" name="Line 33"/>
              <p:cNvSpPr>
                <a:spLocks noChangeShapeType="1"/>
              </p:cNvSpPr>
              <p:nvPr/>
            </p:nvSpPr>
            <p:spPr bwMode="auto">
              <a:xfrm>
                <a:off x="3024" y="249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8" name="Line 34"/>
              <p:cNvSpPr>
                <a:spLocks noChangeShapeType="1"/>
              </p:cNvSpPr>
              <p:nvPr/>
            </p:nvSpPr>
            <p:spPr bwMode="auto">
              <a:xfrm>
                <a:off x="3216" y="249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99" name="Line 35"/>
              <p:cNvSpPr>
                <a:spLocks noChangeShapeType="1"/>
              </p:cNvSpPr>
              <p:nvPr/>
            </p:nvSpPr>
            <p:spPr bwMode="auto">
              <a:xfrm>
                <a:off x="3408" y="2496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7300" name="Text Box 36"/>
          <p:cNvSpPr txBox="1">
            <a:spLocks noChangeArrowheads="1"/>
          </p:cNvSpPr>
          <p:nvPr/>
        </p:nvSpPr>
        <p:spPr bwMode="auto">
          <a:xfrm>
            <a:off x="457200" y="3505200"/>
            <a:ext cx="61579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偏振片的用途：“</a:t>
            </a:r>
            <a:r>
              <a:rPr lang="zh-CN" altLang="en-US" sz="2400">
                <a:solidFill>
                  <a:srgbClr val="0000CC"/>
                </a:solidFill>
              </a:rPr>
              <a:t>起偏</a:t>
            </a:r>
            <a:r>
              <a:rPr lang="zh-CN" altLang="en-US" sz="2400"/>
              <a:t>”和“</a:t>
            </a:r>
            <a:r>
              <a:rPr lang="zh-CN" altLang="en-US" sz="2400">
                <a:solidFill>
                  <a:srgbClr val="0000CC"/>
                </a:solidFill>
              </a:rPr>
              <a:t>检偏</a:t>
            </a:r>
            <a:r>
              <a:rPr lang="zh-CN" altLang="en-US" sz="2400"/>
              <a:t>” </a:t>
            </a:r>
          </a:p>
        </p:txBody>
      </p: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2133600" y="3962400"/>
            <a:ext cx="49530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/>
              <a:t>A</a:t>
            </a:r>
            <a:r>
              <a:rPr lang="zh-CN" altLang="en-US" sz="2400"/>
              <a:t>：自然光，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：线偏振光 </a:t>
            </a:r>
          </a:p>
        </p:txBody>
      </p:sp>
      <p:sp>
        <p:nvSpPr>
          <p:cNvPr id="267302" name="Text Box 38"/>
          <p:cNvSpPr txBox="1">
            <a:spLocks noChangeArrowheads="1"/>
          </p:cNvSpPr>
          <p:nvPr/>
        </p:nvSpPr>
        <p:spPr bwMode="auto">
          <a:xfrm>
            <a:off x="457200" y="4000500"/>
            <a:ext cx="18288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起偏：</a:t>
            </a:r>
          </a:p>
        </p:txBody>
      </p:sp>
      <p:grpSp>
        <p:nvGrpSpPr>
          <p:cNvPr id="267303" name="Group 39"/>
          <p:cNvGrpSpPr/>
          <p:nvPr/>
        </p:nvGrpSpPr>
        <p:grpSpPr bwMode="auto">
          <a:xfrm>
            <a:off x="609600" y="4343400"/>
            <a:ext cx="8001000" cy="1943100"/>
            <a:chOff x="521" y="2478"/>
            <a:chExt cx="5040" cy="1224"/>
          </a:xfrm>
        </p:grpSpPr>
        <p:grpSp>
          <p:nvGrpSpPr>
            <p:cNvPr id="267304" name="Group 40"/>
            <p:cNvGrpSpPr/>
            <p:nvPr/>
          </p:nvGrpSpPr>
          <p:grpSpPr bwMode="auto">
            <a:xfrm>
              <a:off x="3977" y="3126"/>
              <a:ext cx="1584" cy="192"/>
              <a:chOff x="3792" y="2928"/>
              <a:chExt cx="1584" cy="192"/>
            </a:xfrm>
          </p:grpSpPr>
          <p:sp>
            <p:nvSpPr>
              <p:cNvPr id="267305" name="Line 41"/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1584" cy="0"/>
              </a:xfrm>
              <a:prstGeom prst="line">
                <a:avLst/>
              </a:prstGeom>
              <a:noFill/>
              <a:ln w="19050" cap="sq">
                <a:solidFill>
                  <a:srgbClr val="0066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6" name="Line 42"/>
              <p:cNvSpPr>
                <a:spLocks noChangeShapeType="1"/>
              </p:cNvSpPr>
              <p:nvPr/>
            </p:nvSpPr>
            <p:spPr bwMode="auto">
              <a:xfrm flipV="1">
                <a:off x="4608" y="2928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7" name="Line 43"/>
              <p:cNvSpPr>
                <a:spLocks noChangeShapeType="1"/>
              </p:cNvSpPr>
              <p:nvPr/>
            </p:nvSpPr>
            <p:spPr bwMode="auto">
              <a:xfrm flipV="1">
                <a:off x="4848" y="2928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08" name="Line 44"/>
              <p:cNvSpPr>
                <a:spLocks noChangeShapeType="1"/>
              </p:cNvSpPr>
              <p:nvPr/>
            </p:nvSpPr>
            <p:spPr bwMode="auto">
              <a:xfrm flipV="1">
                <a:off x="4368" y="2928"/>
                <a:ext cx="192" cy="192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309" name="Group 45"/>
            <p:cNvGrpSpPr/>
            <p:nvPr/>
          </p:nvGrpSpPr>
          <p:grpSpPr bwMode="auto">
            <a:xfrm>
              <a:off x="1961" y="2790"/>
              <a:ext cx="576" cy="912"/>
              <a:chOff x="768" y="2736"/>
              <a:chExt cx="576" cy="912"/>
            </a:xfrm>
          </p:grpSpPr>
          <p:sp>
            <p:nvSpPr>
              <p:cNvPr id="267310" name="Oval 46"/>
              <p:cNvSpPr>
                <a:spLocks noChangeArrowheads="1"/>
              </p:cNvSpPr>
              <p:nvPr/>
            </p:nvSpPr>
            <p:spPr bwMode="auto">
              <a:xfrm>
                <a:off x="816" y="2736"/>
                <a:ext cx="528" cy="912"/>
              </a:xfrm>
              <a:prstGeom prst="ellipse">
                <a:avLst/>
              </a:prstGeom>
              <a:solidFill>
                <a:srgbClr val="993366"/>
              </a:solidFill>
              <a:ln w="19050" cap="sq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1" name="Oval 47" descr="深色竖线"/>
              <p:cNvSpPr>
                <a:spLocks noChangeArrowheads="1"/>
              </p:cNvSpPr>
              <p:nvPr/>
            </p:nvSpPr>
            <p:spPr bwMode="auto">
              <a:xfrm>
                <a:off x="768" y="2736"/>
                <a:ext cx="528" cy="912"/>
              </a:xfrm>
              <a:prstGeom prst="ellipse">
                <a:avLst/>
              </a:prstGeom>
              <a:pattFill prst="dkVert">
                <a:fgClr>
                  <a:srgbClr val="0066FF"/>
                </a:fgClr>
                <a:bgClr>
                  <a:srgbClr val="FFFFFF"/>
                </a:bgClr>
              </a:pattFill>
              <a:ln w="19050" cap="sq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312" name="Group 48"/>
            <p:cNvGrpSpPr/>
            <p:nvPr/>
          </p:nvGrpSpPr>
          <p:grpSpPr bwMode="auto">
            <a:xfrm>
              <a:off x="3593" y="2790"/>
              <a:ext cx="576" cy="912"/>
              <a:chOff x="1824" y="2640"/>
              <a:chExt cx="576" cy="912"/>
            </a:xfrm>
          </p:grpSpPr>
          <p:sp>
            <p:nvSpPr>
              <p:cNvPr id="267313" name="Oval 49"/>
              <p:cNvSpPr>
                <a:spLocks noChangeArrowheads="1"/>
              </p:cNvSpPr>
              <p:nvPr/>
            </p:nvSpPr>
            <p:spPr bwMode="auto">
              <a:xfrm>
                <a:off x="1872" y="2640"/>
                <a:ext cx="528" cy="912"/>
              </a:xfrm>
              <a:prstGeom prst="ellipse">
                <a:avLst/>
              </a:prstGeom>
              <a:solidFill>
                <a:srgbClr val="993366"/>
              </a:solidFill>
              <a:ln w="19050" cap="sq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4" name="Oval 50" descr="宽上对角线"/>
              <p:cNvSpPr>
                <a:spLocks noChangeArrowheads="1"/>
              </p:cNvSpPr>
              <p:nvPr/>
            </p:nvSpPr>
            <p:spPr bwMode="auto">
              <a:xfrm>
                <a:off x="1824" y="2640"/>
                <a:ext cx="528" cy="912"/>
              </a:xfrm>
              <a:prstGeom prst="ellipse">
                <a:avLst/>
              </a:prstGeom>
              <a:pattFill prst="wdUpDiag">
                <a:fgClr>
                  <a:srgbClr val="0066FF"/>
                </a:fgClr>
                <a:bgClr>
                  <a:srgbClr val="FFFFFF"/>
                </a:bgClr>
              </a:pattFill>
              <a:ln w="19050" cap="sq" algn="ctr">
                <a:solidFill>
                  <a:srgbClr val="993366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315" name="Group 51"/>
            <p:cNvGrpSpPr/>
            <p:nvPr/>
          </p:nvGrpSpPr>
          <p:grpSpPr bwMode="auto">
            <a:xfrm>
              <a:off x="521" y="3078"/>
              <a:ext cx="1728" cy="288"/>
              <a:chOff x="336" y="2880"/>
              <a:chExt cx="1728" cy="288"/>
            </a:xfrm>
          </p:grpSpPr>
          <p:sp>
            <p:nvSpPr>
              <p:cNvPr id="267316" name="Line 52"/>
              <p:cNvSpPr>
                <a:spLocks noChangeShapeType="1"/>
              </p:cNvSpPr>
              <p:nvPr/>
            </p:nvSpPr>
            <p:spPr bwMode="auto">
              <a:xfrm>
                <a:off x="336" y="3024"/>
                <a:ext cx="1728" cy="0"/>
              </a:xfrm>
              <a:prstGeom prst="line">
                <a:avLst/>
              </a:prstGeom>
              <a:noFill/>
              <a:ln w="19050" cap="sq">
                <a:solidFill>
                  <a:srgbClr val="0066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7" name="Line 53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8" name="Oval 54"/>
              <p:cNvSpPr>
                <a:spLocks noChangeArrowheads="1"/>
              </p:cNvSpPr>
              <p:nvPr/>
            </p:nvSpPr>
            <p:spPr bwMode="auto">
              <a:xfrm>
                <a:off x="1104" y="297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19" name="Line 55"/>
              <p:cNvSpPr>
                <a:spLocks noChangeShapeType="1"/>
              </p:cNvSpPr>
              <p:nvPr/>
            </p:nvSpPr>
            <p:spPr bwMode="auto">
              <a:xfrm>
                <a:off x="1296" y="288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0" name="Line 56"/>
              <p:cNvSpPr>
                <a:spLocks noChangeShapeType="1"/>
              </p:cNvSpPr>
              <p:nvPr/>
            </p:nvSpPr>
            <p:spPr bwMode="auto">
              <a:xfrm>
                <a:off x="720" y="288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1" name="Oval 57"/>
              <p:cNvSpPr>
                <a:spLocks noChangeArrowheads="1"/>
              </p:cNvSpPr>
              <p:nvPr/>
            </p:nvSpPr>
            <p:spPr bwMode="auto">
              <a:xfrm>
                <a:off x="1392" y="297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2" name="Oval 58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7323" name="Group 59"/>
            <p:cNvGrpSpPr/>
            <p:nvPr/>
          </p:nvGrpSpPr>
          <p:grpSpPr bwMode="auto">
            <a:xfrm>
              <a:off x="2537" y="3078"/>
              <a:ext cx="1296" cy="288"/>
              <a:chOff x="2352" y="2880"/>
              <a:chExt cx="1296" cy="288"/>
            </a:xfrm>
          </p:grpSpPr>
          <p:sp>
            <p:nvSpPr>
              <p:cNvPr id="267324" name="Line 60"/>
              <p:cNvSpPr>
                <a:spLocks noChangeShapeType="1"/>
              </p:cNvSpPr>
              <p:nvPr/>
            </p:nvSpPr>
            <p:spPr bwMode="auto">
              <a:xfrm>
                <a:off x="2352" y="3024"/>
                <a:ext cx="1296" cy="0"/>
              </a:xfrm>
              <a:prstGeom prst="line">
                <a:avLst/>
              </a:prstGeom>
              <a:noFill/>
              <a:ln w="19050" cap="sq">
                <a:solidFill>
                  <a:srgbClr val="006666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5" name="Line 61"/>
              <p:cNvSpPr>
                <a:spLocks noChangeShapeType="1"/>
              </p:cNvSpPr>
              <p:nvPr/>
            </p:nvSpPr>
            <p:spPr bwMode="auto">
              <a:xfrm>
                <a:off x="3120" y="288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6" name="Line 62"/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327" name="Line 63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0" cy="288"/>
              </a:xfrm>
              <a:prstGeom prst="line">
                <a:avLst/>
              </a:prstGeom>
              <a:noFill/>
              <a:ln w="19050" cap="sq">
                <a:solidFill>
                  <a:srgbClr val="FF0000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328" name="Text Box 64"/>
            <p:cNvSpPr txBox="1">
              <a:spLocks noChangeArrowheads="1"/>
            </p:cNvSpPr>
            <p:nvPr/>
          </p:nvSpPr>
          <p:spPr bwMode="auto">
            <a:xfrm>
              <a:off x="1115" y="2795"/>
              <a:ext cx="317" cy="288"/>
            </a:xfrm>
            <a:prstGeom prst="rect">
              <a:avLst/>
            </a:prstGeom>
            <a:noFill/>
            <a:ln w="1905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267329" name="Text Box 65"/>
            <p:cNvSpPr txBox="1">
              <a:spLocks noChangeArrowheads="1"/>
            </p:cNvSpPr>
            <p:nvPr/>
          </p:nvSpPr>
          <p:spPr bwMode="auto">
            <a:xfrm>
              <a:off x="2929" y="2795"/>
              <a:ext cx="317" cy="288"/>
            </a:xfrm>
            <a:prstGeom prst="rect">
              <a:avLst/>
            </a:prstGeom>
            <a:noFill/>
            <a:ln w="1905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267330" name="Text Box 66"/>
            <p:cNvSpPr txBox="1">
              <a:spLocks noChangeArrowheads="1"/>
            </p:cNvSpPr>
            <p:nvPr/>
          </p:nvSpPr>
          <p:spPr bwMode="auto">
            <a:xfrm>
              <a:off x="4834" y="2795"/>
              <a:ext cx="317" cy="288"/>
            </a:xfrm>
            <a:prstGeom prst="rect">
              <a:avLst/>
            </a:prstGeom>
            <a:noFill/>
            <a:ln w="1905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267331" name="Text Box 67"/>
            <p:cNvSpPr txBox="1">
              <a:spLocks noChangeArrowheads="1"/>
            </p:cNvSpPr>
            <p:nvPr/>
          </p:nvSpPr>
          <p:spPr bwMode="auto">
            <a:xfrm>
              <a:off x="2113" y="2478"/>
              <a:ext cx="317" cy="288"/>
            </a:xfrm>
            <a:prstGeom prst="rect">
              <a:avLst/>
            </a:prstGeom>
            <a:noFill/>
            <a:ln w="1905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7332" name="Text Box 68"/>
            <p:cNvSpPr txBox="1">
              <a:spLocks noChangeArrowheads="1"/>
            </p:cNvSpPr>
            <p:nvPr/>
          </p:nvSpPr>
          <p:spPr bwMode="auto">
            <a:xfrm>
              <a:off x="3745" y="2494"/>
              <a:ext cx="317" cy="288"/>
            </a:xfrm>
            <a:prstGeom prst="rect">
              <a:avLst/>
            </a:prstGeom>
            <a:noFill/>
            <a:ln w="1905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7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6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  <p:bldP spid="267300" grpId="0" autoUpdateAnimBg="0"/>
      <p:bldP spid="267301" grpId="0" autoUpdateAnimBg="0"/>
      <p:bldP spid="2673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1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CEB8-0346-416A-9D02-EF1B3FBD51B3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268291" name="Group 3"/>
          <p:cNvGrpSpPr/>
          <p:nvPr/>
        </p:nvGrpSpPr>
        <p:grpSpPr bwMode="auto">
          <a:xfrm>
            <a:off x="2847975" y="1166813"/>
            <a:ext cx="963613" cy="1295400"/>
            <a:chOff x="1511" y="1152"/>
            <a:chExt cx="607" cy="816"/>
          </a:xfrm>
        </p:grpSpPr>
        <p:grpSp>
          <p:nvGrpSpPr>
            <p:cNvPr id="268292" name="Group 4"/>
            <p:cNvGrpSpPr/>
            <p:nvPr/>
          </p:nvGrpSpPr>
          <p:grpSpPr bwMode="auto">
            <a:xfrm>
              <a:off x="1511" y="1152"/>
              <a:ext cx="607" cy="816"/>
              <a:chOff x="3744" y="2208"/>
              <a:chExt cx="672" cy="1056"/>
            </a:xfrm>
          </p:grpSpPr>
          <p:sp>
            <p:nvSpPr>
              <p:cNvPr id="268293" name="Oval 5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294" name="Oval 6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>
              <a:off x="1824" y="1680"/>
              <a:ext cx="0" cy="2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296" name="Group 8"/>
          <p:cNvGrpSpPr/>
          <p:nvPr/>
        </p:nvGrpSpPr>
        <p:grpSpPr bwMode="auto">
          <a:xfrm>
            <a:off x="4868863" y="1166813"/>
            <a:ext cx="963612" cy="1295400"/>
            <a:chOff x="2784" y="1152"/>
            <a:chExt cx="607" cy="816"/>
          </a:xfrm>
        </p:grpSpPr>
        <p:grpSp>
          <p:nvGrpSpPr>
            <p:cNvPr id="268297" name="Group 9"/>
            <p:cNvGrpSpPr/>
            <p:nvPr/>
          </p:nvGrpSpPr>
          <p:grpSpPr bwMode="auto">
            <a:xfrm>
              <a:off x="2784" y="1152"/>
              <a:ext cx="607" cy="816"/>
              <a:chOff x="3744" y="2208"/>
              <a:chExt cx="672" cy="1056"/>
            </a:xfrm>
          </p:grpSpPr>
          <p:sp>
            <p:nvSpPr>
              <p:cNvPr id="268298" name="Oval 10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299" name="Oval 11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8300" name="Line 12"/>
            <p:cNvSpPr>
              <a:spLocks noChangeShapeType="1"/>
            </p:cNvSpPr>
            <p:nvPr/>
          </p:nvSpPr>
          <p:spPr bwMode="auto">
            <a:xfrm rot="2212194">
              <a:off x="3120" y="1680"/>
              <a:ext cx="1" cy="2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301" name="Group 13"/>
          <p:cNvGrpSpPr/>
          <p:nvPr/>
        </p:nvGrpSpPr>
        <p:grpSpPr bwMode="auto">
          <a:xfrm>
            <a:off x="1058863" y="1638300"/>
            <a:ext cx="2271712" cy="1419225"/>
            <a:chOff x="384" y="1449"/>
            <a:chExt cx="1431" cy="894"/>
          </a:xfrm>
        </p:grpSpPr>
        <p:grpSp>
          <p:nvGrpSpPr>
            <p:cNvPr id="268302" name="Group 14"/>
            <p:cNvGrpSpPr/>
            <p:nvPr/>
          </p:nvGrpSpPr>
          <p:grpSpPr bwMode="auto">
            <a:xfrm>
              <a:off x="384" y="1449"/>
              <a:ext cx="1431" cy="222"/>
              <a:chOff x="2352" y="2496"/>
              <a:chExt cx="1584" cy="288"/>
            </a:xfrm>
          </p:grpSpPr>
          <p:grpSp>
            <p:nvGrpSpPr>
              <p:cNvPr id="268303" name="Group 15"/>
              <p:cNvGrpSpPr/>
              <p:nvPr/>
            </p:nvGrpSpPr>
            <p:grpSpPr bwMode="auto">
              <a:xfrm>
                <a:off x="2352" y="2640"/>
                <a:ext cx="1584" cy="0"/>
                <a:chOff x="3504" y="2256"/>
                <a:chExt cx="1584" cy="0"/>
              </a:xfrm>
            </p:grpSpPr>
            <p:grpSp>
              <p:nvGrpSpPr>
                <p:cNvPr id="268304" name="Group 16"/>
                <p:cNvGrpSpPr/>
                <p:nvPr/>
              </p:nvGrpSpPr>
              <p:grpSpPr bwMode="auto">
                <a:xfrm>
                  <a:off x="3504" y="2256"/>
                  <a:ext cx="384" cy="0"/>
                  <a:chOff x="3504" y="2256"/>
                  <a:chExt cx="384" cy="0"/>
                </a:xfrm>
              </p:grpSpPr>
              <p:sp>
                <p:nvSpPr>
                  <p:cNvPr id="26830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0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307" name="Group 19"/>
                <p:cNvGrpSpPr/>
                <p:nvPr/>
              </p:nvGrpSpPr>
              <p:grpSpPr bwMode="auto">
                <a:xfrm>
                  <a:off x="4272" y="2256"/>
                  <a:ext cx="384" cy="0"/>
                  <a:chOff x="3504" y="2256"/>
                  <a:chExt cx="384" cy="0"/>
                </a:xfrm>
              </p:grpSpPr>
              <p:sp>
                <p:nvSpPr>
                  <p:cNvPr id="2683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0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310" name="Group 22"/>
                <p:cNvGrpSpPr/>
                <p:nvPr/>
              </p:nvGrpSpPr>
              <p:grpSpPr bwMode="auto">
                <a:xfrm>
                  <a:off x="3888" y="2256"/>
                  <a:ext cx="384" cy="0"/>
                  <a:chOff x="3504" y="2256"/>
                  <a:chExt cx="384" cy="0"/>
                </a:xfrm>
              </p:grpSpPr>
              <p:sp>
                <p:nvSpPr>
                  <p:cNvPr id="26831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8313" name="Line 25"/>
                <p:cNvSpPr>
                  <a:spLocks noChangeShapeType="1"/>
                </p:cNvSpPr>
                <p:nvPr/>
              </p:nvSpPr>
              <p:spPr bwMode="auto">
                <a:xfrm>
                  <a:off x="4656" y="2256"/>
                  <a:ext cx="43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8314" name="Group 26"/>
              <p:cNvGrpSpPr/>
              <p:nvPr/>
            </p:nvGrpSpPr>
            <p:grpSpPr bwMode="auto">
              <a:xfrm>
                <a:off x="2448" y="2496"/>
                <a:ext cx="960" cy="288"/>
                <a:chOff x="2448" y="2496"/>
                <a:chExt cx="960" cy="288"/>
              </a:xfrm>
            </p:grpSpPr>
            <p:sp>
              <p:nvSpPr>
                <p:cNvPr id="268315" name="Line 27"/>
                <p:cNvSpPr>
                  <a:spLocks noChangeShapeType="1"/>
                </p:cNvSpPr>
                <p:nvPr/>
              </p:nvSpPr>
              <p:spPr bwMode="auto">
                <a:xfrm>
                  <a:off x="2448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16" name="Line 28"/>
                <p:cNvSpPr>
                  <a:spLocks noChangeShapeType="1"/>
                </p:cNvSpPr>
                <p:nvPr/>
              </p:nvSpPr>
              <p:spPr bwMode="auto">
                <a:xfrm>
                  <a:off x="2640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17" name="Line 29"/>
                <p:cNvSpPr>
                  <a:spLocks noChangeShapeType="1"/>
                </p:cNvSpPr>
                <p:nvPr/>
              </p:nvSpPr>
              <p:spPr bwMode="auto">
                <a:xfrm>
                  <a:off x="2832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18" name="Line 30"/>
                <p:cNvSpPr>
                  <a:spLocks noChangeShapeType="1"/>
                </p:cNvSpPr>
                <p:nvPr/>
              </p:nvSpPr>
              <p:spPr bwMode="auto">
                <a:xfrm>
                  <a:off x="3024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19" name="Line 31"/>
                <p:cNvSpPr>
                  <a:spLocks noChangeShapeType="1"/>
                </p:cNvSpPr>
                <p:nvPr/>
              </p:nvSpPr>
              <p:spPr bwMode="auto">
                <a:xfrm>
                  <a:off x="3216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20" name="Line 32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8321" name="Text Box 33"/>
            <p:cNvSpPr txBox="1">
              <a:spLocks noChangeArrowheads="1"/>
            </p:cNvSpPr>
            <p:nvPr/>
          </p:nvSpPr>
          <p:spPr bwMode="auto">
            <a:xfrm>
              <a:off x="531" y="2016"/>
              <a:ext cx="788" cy="327"/>
            </a:xfrm>
            <a:prstGeom prst="rect">
              <a:avLst/>
            </a:prstGeom>
            <a:noFill/>
            <a:ln w="9525" cap="sq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/>
                <a:t>自然光</a:t>
              </a:r>
            </a:p>
          </p:txBody>
        </p:sp>
      </p:grpSp>
      <p:grpSp>
        <p:nvGrpSpPr>
          <p:cNvPr id="268323" name="Group 35"/>
          <p:cNvGrpSpPr/>
          <p:nvPr/>
        </p:nvGrpSpPr>
        <p:grpSpPr bwMode="auto">
          <a:xfrm>
            <a:off x="3805238" y="1638300"/>
            <a:ext cx="1520825" cy="1419225"/>
            <a:chOff x="2114" y="1449"/>
            <a:chExt cx="958" cy="894"/>
          </a:xfrm>
        </p:grpSpPr>
        <p:grpSp>
          <p:nvGrpSpPr>
            <p:cNvPr id="268324" name="Group 36"/>
            <p:cNvGrpSpPr/>
            <p:nvPr/>
          </p:nvGrpSpPr>
          <p:grpSpPr bwMode="auto">
            <a:xfrm>
              <a:off x="2118" y="1449"/>
              <a:ext cx="954" cy="222"/>
              <a:chOff x="4272" y="2496"/>
              <a:chExt cx="1056" cy="288"/>
            </a:xfrm>
          </p:grpSpPr>
          <p:sp>
            <p:nvSpPr>
              <p:cNvPr id="268325" name="Line 37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10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8326" name="Group 38"/>
              <p:cNvGrpSpPr/>
              <p:nvPr/>
            </p:nvGrpSpPr>
            <p:grpSpPr bwMode="auto">
              <a:xfrm>
                <a:off x="4320" y="2496"/>
                <a:ext cx="768" cy="288"/>
                <a:chOff x="4032" y="3408"/>
                <a:chExt cx="768" cy="288"/>
              </a:xfrm>
            </p:grpSpPr>
            <p:sp>
              <p:nvSpPr>
                <p:cNvPr id="268327" name="Line 39"/>
                <p:cNvSpPr>
                  <a:spLocks noChangeShapeType="1"/>
                </p:cNvSpPr>
                <p:nvPr/>
              </p:nvSpPr>
              <p:spPr bwMode="auto">
                <a:xfrm>
                  <a:off x="4032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28" name="Line 40"/>
                <p:cNvSpPr>
                  <a:spLocks noChangeShapeType="1"/>
                </p:cNvSpPr>
                <p:nvPr/>
              </p:nvSpPr>
              <p:spPr bwMode="auto">
                <a:xfrm>
                  <a:off x="4224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29" name="Line 41"/>
                <p:cNvSpPr>
                  <a:spLocks noChangeShapeType="1"/>
                </p:cNvSpPr>
                <p:nvPr/>
              </p:nvSpPr>
              <p:spPr bwMode="auto">
                <a:xfrm>
                  <a:off x="4416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30" name="Line 42"/>
                <p:cNvSpPr>
                  <a:spLocks noChangeShapeType="1"/>
                </p:cNvSpPr>
                <p:nvPr/>
              </p:nvSpPr>
              <p:spPr bwMode="auto">
                <a:xfrm>
                  <a:off x="4608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31" name="Line 43"/>
                <p:cNvSpPr>
                  <a:spLocks noChangeShapeType="1"/>
                </p:cNvSpPr>
                <p:nvPr/>
              </p:nvSpPr>
              <p:spPr bwMode="auto">
                <a:xfrm>
                  <a:off x="4800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68332" name="Text Box 44"/>
            <p:cNvSpPr txBox="1">
              <a:spLocks noChangeArrowheads="1"/>
            </p:cNvSpPr>
            <p:nvPr/>
          </p:nvSpPr>
          <p:spPr bwMode="auto">
            <a:xfrm>
              <a:off x="2114" y="2016"/>
              <a:ext cx="789" cy="327"/>
            </a:xfrm>
            <a:prstGeom prst="rect">
              <a:avLst/>
            </a:prstGeom>
            <a:noFill/>
            <a:ln w="9525" cap="sq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/>
                <a:t>偏振光</a:t>
              </a:r>
            </a:p>
          </p:txBody>
        </p:sp>
      </p:grpSp>
      <p:grpSp>
        <p:nvGrpSpPr>
          <p:cNvPr id="268334" name="Group 46"/>
          <p:cNvGrpSpPr/>
          <p:nvPr/>
        </p:nvGrpSpPr>
        <p:grpSpPr bwMode="auto">
          <a:xfrm>
            <a:off x="5845175" y="1666875"/>
            <a:ext cx="2209800" cy="1376363"/>
            <a:chOff x="3586" y="570"/>
            <a:chExt cx="1392" cy="867"/>
          </a:xfrm>
        </p:grpSpPr>
        <p:grpSp>
          <p:nvGrpSpPr>
            <p:cNvPr id="268335" name="Group 47"/>
            <p:cNvGrpSpPr/>
            <p:nvPr/>
          </p:nvGrpSpPr>
          <p:grpSpPr bwMode="auto">
            <a:xfrm>
              <a:off x="3586" y="570"/>
              <a:ext cx="1392" cy="192"/>
              <a:chOff x="3408" y="1440"/>
              <a:chExt cx="1392" cy="192"/>
            </a:xfrm>
          </p:grpSpPr>
          <p:sp>
            <p:nvSpPr>
              <p:cNvPr id="268336" name="Line 48"/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13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37" name="Line 49"/>
              <p:cNvSpPr>
                <a:spLocks noChangeShapeType="1"/>
              </p:cNvSpPr>
              <p:nvPr/>
            </p:nvSpPr>
            <p:spPr bwMode="auto">
              <a:xfrm flipH="1">
                <a:off x="3648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38" name="Line 50"/>
              <p:cNvSpPr>
                <a:spLocks noChangeShapeType="1"/>
              </p:cNvSpPr>
              <p:nvPr/>
            </p:nvSpPr>
            <p:spPr bwMode="auto">
              <a:xfrm flipH="1">
                <a:off x="3504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39" name="Line 51"/>
              <p:cNvSpPr>
                <a:spLocks noChangeShapeType="1"/>
              </p:cNvSpPr>
              <p:nvPr/>
            </p:nvSpPr>
            <p:spPr bwMode="auto">
              <a:xfrm flipH="1">
                <a:off x="3792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40" name="Line 52"/>
              <p:cNvSpPr>
                <a:spLocks noChangeShapeType="1"/>
              </p:cNvSpPr>
              <p:nvPr/>
            </p:nvSpPr>
            <p:spPr bwMode="auto">
              <a:xfrm flipH="1">
                <a:off x="3936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41" name="Line 53"/>
              <p:cNvSpPr>
                <a:spLocks noChangeShapeType="1"/>
              </p:cNvSpPr>
              <p:nvPr/>
            </p:nvSpPr>
            <p:spPr bwMode="auto">
              <a:xfrm flipH="1">
                <a:off x="4080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42" name="Line 54"/>
              <p:cNvSpPr>
                <a:spLocks noChangeShapeType="1"/>
              </p:cNvSpPr>
              <p:nvPr/>
            </p:nvSpPr>
            <p:spPr bwMode="auto">
              <a:xfrm flipH="1">
                <a:off x="4224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8343" name="Text Box 55"/>
            <p:cNvSpPr txBox="1">
              <a:spLocks noChangeArrowheads="1"/>
            </p:cNvSpPr>
            <p:nvPr/>
          </p:nvSpPr>
          <p:spPr bwMode="auto">
            <a:xfrm>
              <a:off x="3730" y="1110"/>
              <a:ext cx="789" cy="327"/>
            </a:xfrm>
            <a:prstGeom prst="rect">
              <a:avLst/>
            </a:prstGeom>
            <a:noFill/>
            <a:ln w="9525" cap="sq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/>
                <a:t>偏振光</a:t>
              </a:r>
            </a:p>
          </p:txBody>
        </p:sp>
      </p:grpSp>
      <p:grpSp>
        <p:nvGrpSpPr>
          <p:cNvPr id="268344" name="Group 56"/>
          <p:cNvGrpSpPr/>
          <p:nvPr/>
        </p:nvGrpSpPr>
        <p:grpSpPr bwMode="auto">
          <a:xfrm>
            <a:off x="4868863" y="2878138"/>
            <a:ext cx="963612" cy="1295400"/>
            <a:chOff x="2971" y="1662"/>
            <a:chExt cx="607" cy="816"/>
          </a:xfrm>
        </p:grpSpPr>
        <p:grpSp>
          <p:nvGrpSpPr>
            <p:cNvPr id="268345" name="Group 57"/>
            <p:cNvGrpSpPr/>
            <p:nvPr/>
          </p:nvGrpSpPr>
          <p:grpSpPr bwMode="auto">
            <a:xfrm>
              <a:off x="2971" y="1662"/>
              <a:ext cx="607" cy="816"/>
              <a:chOff x="3744" y="2208"/>
              <a:chExt cx="672" cy="1056"/>
            </a:xfrm>
          </p:grpSpPr>
          <p:sp>
            <p:nvSpPr>
              <p:cNvPr id="268346" name="Oval 58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47" name="Oval 59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8348" name="Line 60"/>
            <p:cNvSpPr>
              <a:spLocks noChangeShapeType="1"/>
            </p:cNvSpPr>
            <p:nvPr/>
          </p:nvSpPr>
          <p:spPr bwMode="auto">
            <a:xfrm>
              <a:off x="3279" y="2197"/>
              <a:ext cx="0" cy="2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349" name="Group 61"/>
          <p:cNvGrpSpPr/>
          <p:nvPr/>
        </p:nvGrpSpPr>
        <p:grpSpPr bwMode="auto">
          <a:xfrm>
            <a:off x="1058863" y="2878138"/>
            <a:ext cx="4267200" cy="1779587"/>
            <a:chOff x="571" y="1662"/>
            <a:chExt cx="2688" cy="1121"/>
          </a:xfrm>
        </p:grpSpPr>
        <p:grpSp>
          <p:nvGrpSpPr>
            <p:cNvPr id="268350" name="Group 62"/>
            <p:cNvGrpSpPr/>
            <p:nvPr/>
          </p:nvGrpSpPr>
          <p:grpSpPr bwMode="auto">
            <a:xfrm>
              <a:off x="1698" y="1662"/>
              <a:ext cx="607" cy="816"/>
              <a:chOff x="1698" y="1662"/>
              <a:chExt cx="607" cy="816"/>
            </a:xfrm>
          </p:grpSpPr>
          <p:grpSp>
            <p:nvGrpSpPr>
              <p:cNvPr id="268351" name="Group 63"/>
              <p:cNvGrpSpPr/>
              <p:nvPr/>
            </p:nvGrpSpPr>
            <p:grpSpPr bwMode="auto">
              <a:xfrm>
                <a:off x="1698" y="1662"/>
                <a:ext cx="607" cy="816"/>
                <a:chOff x="3744" y="2208"/>
                <a:chExt cx="672" cy="1056"/>
              </a:xfrm>
            </p:grpSpPr>
            <p:sp>
              <p:nvSpPr>
                <p:cNvPr id="268352" name="Oval 64"/>
                <p:cNvSpPr>
                  <a:spLocks noChangeArrowheads="1"/>
                </p:cNvSpPr>
                <p:nvPr/>
              </p:nvSpPr>
              <p:spPr bwMode="auto">
                <a:xfrm>
                  <a:off x="3792" y="2208"/>
                  <a:ext cx="624" cy="105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35294"/>
                        <a:invGamma/>
                      </a:srgbClr>
                    </a:gs>
                  </a:gsLst>
                  <a:lin ang="5400000" scaled="1"/>
                </a:gradFill>
                <a:ln w="12700" cap="sq">
                  <a:solidFill>
                    <a:srgbClr val="99FF33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353" name="Oval 65"/>
                <p:cNvSpPr>
                  <a:spLocks noChangeArrowheads="1"/>
                </p:cNvSpPr>
                <p:nvPr/>
              </p:nvSpPr>
              <p:spPr bwMode="auto">
                <a:xfrm>
                  <a:off x="3744" y="2208"/>
                  <a:ext cx="624" cy="105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 w="12700" cap="sq">
                  <a:solidFill>
                    <a:srgbClr val="99FF33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8354" name="Line 66"/>
              <p:cNvSpPr>
                <a:spLocks noChangeShapeType="1"/>
              </p:cNvSpPr>
              <p:nvPr/>
            </p:nvSpPr>
            <p:spPr bwMode="auto">
              <a:xfrm>
                <a:off x="2011" y="2190"/>
                <a:ext cx="0" cy="24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8355" name="Group 67"/>
            <p:cNvGrpSpPr/>
            <p:nvPr/>
          </p:nvGrpSpPr>
          <p:grpSpPr bwMode="auto">
            <a:xfrm>
              <a:off x="571" y="1959"/>
              <a:ext cx="1431" cy="700"/>
              <a:chOff x="571" y="1959"/>
              <a:chExt cx="1431" cy="700"/>
            </a:xfrm>
          </p:grpSpPr>
          <p:grpSp>
            <p:nvGrpSpPr>
              <p:cNvPr id="268356" name="Group 68"/>
              <p:cNvGrpSpPr/>
              <p:nvPr/>
            </p:nvGrpSpPr>
            <p:grpSpPr bwMode="auto">
              <a:xfrm>
                <a:off x="571" y="1959"/>
                <a:ext cx="1431" cy="222"/>
                <a:chOff x="2352" y="2496"/>
                <a:chExt cx="1584" cy="288"/>
              </a:xfrm>
            </p:grpSpPr>
            <p:grpSp>
              <p:nvGrpSpPr>
                <p:cNvPr id="268357" name="Group 69"/>
                <p:cNvGrpSpPr/>
                <p:nvPr/>
              </p:nvGrpSpPr>
              <p:grpSpPr bwMode="auto">
                <a:xfrm>
                  <a:off x="2352" y="2640"/>
                  <a:ext cx="1584" cy="0"/>
                  <a:chOff x="3504" y="2256"/>
                  <a:chExt cx="1584" cy="0"/>
                </a:xfrm>
              </p:grpSpPr>
              <p:grpSp>
                <p:nvGrpSpPr>
                  <p:cNvPr id="268358" name="Group 70"/>
                  <p:cNvGrpSpPr/>
                  <p:nvPr/>
                </p:nvGrpSpPr>
                <p:grpSpPr bwMode="auto">
                  <a:xfrm>
                    <a:off x="3504" y="2256"/>
                    <a:ext cx="384" cy="0"/>
                    <a:chOff x="3504" y="2256"/>
                    <a:chExt cx="384" cy="0"/>
                  </a:xfrm>
                </p:grpSpPr>
                <p:sp>
                  <p:nvSpPr>
                    <p:cNvPr id="268359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256"/>
                      <a:ext cx="192" cy="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8360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56"/>
                      <a:ext cx="192" cy="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8361" name="Group 73"/>
                  <p:cNvGrpSpPr/>
                  <p:nvPr/>
                </p:nvGrpSpPr>
                <p:grpSpPr bwMode="auto">
                  <a:xfrm>
                    <a:off x="4272" y="2256"/>
                    <a:ext cx="384" cy="0"/>
                    <a:chOff x="3504" y="2256"/>
                    <a:chExt cx="384" cy="0"/>
                  </a:xfrm>
                </p:grpSpPr>
                <p:sp>
                  <p:nvSpPr>
                    <p:cNvPr id="26836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256"/>
                      <a:ext cx="192" cy="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8363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56"/>
                      <a:ext cx="192" cy="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68364" name="Group 76"/>
                  <p:cNvGrpSpPr/>
                  <p:nvPr/>
                </p:nvGrpSpPr>
                <p:grpSpPr bwMode="auto">
                  <a:xfrm>
                    <a:off x="3888" y="2256"/>
                    <a:ext cx="384" cy="0"/>
                    <a:chOff x="3504" y="2256"/>
                    <a:chExt cx="384" cy="0"/>
                  </a:xfrm>
                </p:grpSpPr>
                <p:sp>
                  <p:nvSpPr>
                    <p:cNvPr id="268365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256"/>
                      <a:ext cx="192" cy="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8366" name="Line 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256"/>
                      <a:ext cx="192" cy="0"/>
                    </a:xfrm>
                    <a:prstGeom prst="line">
                      <a:avLst/>
                    </a:prstGeom>
                    <a:noFill/>
                    <a:ln w="1905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6836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2256"/>
                    <a:ext cx="43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368" name="Group 80"/>
                <p:cNvGrpSpPr/>
                <p:nvPr/>
              </p:nvGrpSpPr>
              <p:grpSpPr bwMode="auto">
                <a:xfrm>
                  <a:off x="2448" y="2496"/>
                  <a:ext cx="960" cy="288"/>
                  <a:chOff x="2448" y="2496"/>
                  <a:chExt cx="960" cy="288"/>
                </a:xfrm>
              </p:grpSpPr>
              <p:sp>
                <p:nvSpPr>
                  <p:cNvPr id="268369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496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496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71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832" y="2496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72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024" y="2496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496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74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496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68375" name="Object 87"/>
              <p:cNvGraphicFramePr>
                <a:graphicFrameLocks noChangeAspect="1"/>
              </p:cNvGraphicFramePr>
              <p:nvPr/>
            </p:nvGraphicFramePr>
            <p:xfrm>
              <a:off x="1111" y="2360"/>
              <a:ext cx="21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7" name="公式" r:id="rId3" imgW="3962400" imgH="5486400" progId="">
                      <p:embed/>
                    </p:oleObj>
                  </mc:Choice>
                  <mc:Fallback>
                    <p:oleObj name="公式" r:id="rId3" imgW="3962400" imgH="5486400" progId="">
                      <p:embed/>
                      <p:pic>
                        <p:nvPicPr>
                          <p:cNvPr id="0" name="Picture 6" descr="image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360"/>
                            <a:ext cx="216" cy="2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8376" name="Group 88"/>
            <p:cNvGrpSpPr/>
            <p:nvPr/>
          </p:nvGrpSpPr>
          <p:grpSpPr bwMode="auto">
            <a:xfrm>
              <a:off x="2305" y="1959"/>
              <a:ext cx="954" cy="824"/>
              <a:chOff x="2305" y="1959"/>
              <a:chExt cx="954" cy="824"/>
            </a:xfrm>
          </p:grpSpPr>
          <p:grpSp>
            <p:nvGrpSpPr>
              <p:cNvPr id="268377" name="Group 89"/>
              <p:cNvGrpSpPr/>
              <p:nvPr/>
            </p:nvGrpSpPr>
            <p:grpSpPr bwMode="auto">
              <a:xfrm>
                <a:off x="2305" y="1959"/>
                <a:ext cx="954" cy="222"/>
                <a:chOff x="4272" y="2496"/>
                <a:chExt cx="1056" cy="288"/>
              </a:xfrm>
            </p:grpSpPr>
            <p:sp>
              <p:nvSpPr>
                <p:cNvPr id="268378" name="Line 90"/>
                <p:cNvSpPr>
                  <a:spLocks noChangeShapeType="1"/>
                </p:cNvSpPr>
                <p:nvPr/>
              </p:nvSpPr>
              <p:spPr bwMode="auto">
                <a:xfrm>
                  <a:off x="4272" y="2640"/>
                  <a:ext cx="10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8379" name="Group 91"/>
                <p:cNvGrpSpPr/>
                <p:nvPr/>
              </p:nvGrpSpPr>
              <p:grpSpPr bwMode="auto">
                <a:xfrm>
                  <a:off x="4320" y="2496"/>
                  <a:ext cx="768" cy="288"/>
                  <a:chOff x="4032" y="3408"/>
                  <a:chExt cx="768" cy="288"/>
                </a:xfrm>
              </p:grpSpPr>
              <p:sp>
                <p:nvSpPr>
                  <p:cNvPr id="2683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8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82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83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384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68385" name="Object 97"/>
              <p:cNvGraphicFramePr>
                <a:graphicFrameLocks noChangeAspect="1"/>
              </p:cNvGraphicFramePr>
              <p:nvPr/>
            </p:nvGraphicFramePr>
            <p:xfrm>
              <a:off x="2562" y="2251"/>
              <a:ext cx="275" cy="5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8" name="公式" r:id="rId5" imgW="4876800" imgH="9448800" progId="">
                      <p:embed/>
                    </p:oleObj>
                  </mc:Choice>
                  <mc:Fallback>
                    <p:oleObj name="公式" r:id="rId5" imgW="4876800" imgH="9448800" progId="">
                      <p:embed/>
                      <p:pic>
                        <p:nvPicPr>
                          <p:cNvPr id="0" name="Picture 5" descr="image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2251"/>
                            <a:ext cx="275" cy="5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68386" name="Group 98"/>
          <p:cNvGrpSpPr/>
          <p:nvPr/>
        </p:nvGrpSpPr>
        <p:grpSpPr bwMode="auto">
          <a:xfrm>
            <a:off x="5845175" y="3338513"/>
            <a:ext cx="2209800" cy="1319212"/>
            <a:chOff x="3586" y="1952"/>
            <a:chExt cx="1392" cy="831"/>
          </a:xfrm>
        </p:grpSpPr>
        <p:sp>
          <p:nvSpPr>
            <p:cNvPr id="268387" name="Line 99"/>
            <p:cNvSpPr>
              <a:spLocks noChangeShapeType="1"/>
            </p:cNvSpPr>
            <p:nvPr/>
          </p:nvSpPr>
          <p:spPr bwMode="auto">
            <a:xfrm>
              <a:off x="3586" y="2073"/>
              <a:ext cx="139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8388" name="Group 100"/>
            <p:cNvGrpSpPr/>
            <p:nvPr/>
          </p:nvGrpSpPr>
          <p:grpSpPr bwMode="auto">
            <a:xfrm>
              <a:off x="3694" y="1952"/>
              <a:ext cx="694" cy="222"/>
              <a:chOff x="4032" y="3408"/>
              <a:chExt cx="768" cy="288"/>
            </a:xfrm>
          </p:grpSpPr>
          <p:sp>
            <p:nvSpPr>
              <p:cNvPr id="268389" name="Line 101"/>
              <p:cNvSpPr>
                <a:spLocks noChangeShapeType="1"/>
              </p:cNvSpPr>
              <p:nvPr/>
            </p:nvSpPr>
            <p:spPr bwMode="auto">
              <a:xfrm>
                <a:off x="4032" y="340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90" name="Line 102"/>
              <p:cNvSpPr>
                <a:spLocks noChangeShapeType="1"/>
              </p:cNvSpPr>
              <p:nvPr/>
            </p:nvSpPr>
            <p:spPr bwMode="auto">
              <a:xfrm>
                <a:off x="4224" y="340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91" name="Line 103"/>
              <p:cNvSpPr>
                <a:spLocks noChangeShapeType="1"/>
              </p:cNvSpPr>
              <p:nvPr/>
            </p:nvSpPr>
            <p:spPr bwMode="auto">
              <a:xfrm>
                <a:off x="4416" y="340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92" name="Line 104"/>
              <p:cNvSpPr>
                <a:spLocks noChangeShapeType="1"/>
              </p:cNvSpPr>
              <p:nvPr/>
            </p:nvSpPr>
            <p:spPr bwMode="auto">
              <a:xfrm>
                <a:off x="4608" y="340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93" name="Line 105"/>
              <p:cNvSpPr>
                <a:spLocks noChangeShapeType="1"/>
              </p:cNvSpPr>
              <p:nvPr/>
            </p:nvSpPr>
            <p:spPr bwMode="auto">
              <a:xfrm>
                <a:off x="4800" y="3408"/>
                <a:ext cx="0" cy="28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68394" name="Object 106"/>
            <p:cNvGraphicFramePr>
              <a:graphicFrameLocks noChangeAspect="1"/>
            </p:cNvGraphicFramePr>
            <p:nvPr/>
          </p:nvGraphicFramePr>
          <p:xfrm>
            <a:off x="3833" y="2251"/>
            <a:ext cx="275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9" name="公式" r:id="rId7" imgW="4876800" imgH="9448800" progId="">
                    <p:embed/>
                  </p:oleObj>
                </mc:Choice>
                <mc:Fallback>
                  <p:oleObj name="公式" r:id="rId7" imgW="4876800" imgH="9448800" progId="">
                    <p:embed/>
                    <p:pic>
                      <p:nvPicPr>
                        <p:cNvPr id="0" name="Picture 4" descr="image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251"/>
                          <a:ext cx="275" cy="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8395" name="Group 107"/>
          <p:cNvGrpSpPr/>
          <p:nvPr/>
        </p:nvGrpSpPr>
        <p:grpSpPr bwMode="auto">
          <a:xfrm>
            <a:off x="4953000" y="4630738"/>
            <a:ext cx="963613" cy="1295400"/>
            <a:chOff x="3016" y="2886"/>
            <a:chExt cx="607" cy="816"/>
          </a:xfrm>
        </p:grpSpPr>
        <p:grpSp>
          <p:nvGrpSpPr>
            <p:cNvPr id="268396" name="Group 108"/>
            <p:cNvGrpSpPr/>
            <p:nvPr/>
          </p:nvGrpSpPr>
          <p:grpSpPr bwMode="auto">
            <a:xfrm>
              <a:off x="3016" y="2886"/>
              <a:ext cx="607" cy="816"/>
              <a:chOff x="3744" y="2208"/>
              <a:chExt cx="672" cy="1056"/>
            </a:xfrm>
          </p:grpSpPr>
          <p:sp>
            <p:nvSpPr>
              <p:cNvPr id="268397" name="Oval 109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398" name="Oval 110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8399" name="Line 111"/>
            <p:cNvSpPr>
              <a:spLocks noChangeShapeType="1"/>
            </p:cNvSpPr>
            <p:nvPr/>
          </p:nvSpPr>
          <p:spPr bwMode="auto">
            <a:xfrm rot="-5400000">
              <a:off x="3324" y="3421"/>
              <a:ext cx="0" cy="2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8400" name="Group 112"/>
          <p:cNvGrpSpPr/>
          <p:nvPr/>
        </p:nvGrpSpPr>
        <p:grpSpPr bwMode="auto">
          <a:xfrm>
            <a:off x="1143000" y="4630738"/>
            <a:ext cx="4267200" cy="1779587"/>
            <a:chOff x="616" y="2886"/>
            <a:chExt cx="2688" cy="1121"/>
          </a:xfrm>
        </p:grpSpPr>
        <p:grpSp>
          <p:nvGrpSpPr>
            <p:cNvPr id="268401" name="Group 113"/>
            <p:cNvGrpSpPr/>
            <p:nvPr/>
          </p:nvGrpSpPr>
          <p:grpSpPr bwMode="auto">
            <a:xfrm>
              <a:off x="1743" y="2886"/>
              <a:ext cx="607" cy="816"/>
              <a:chOff x="3744" y="2208"/>
              <a:chExt cx="672" cy="1056"/>
            </a:xfrm>
          </p:grpSpPr>
          <p:sp>
            <p:nvSpPr>
              <p:cNvPr id="268402" name="Oval 114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8403" name="Oval 115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8404" name="Line 116"/>
            <p:cNvSpPr>
              <a:spLocks noChangeShapeType="1"/>
            </p:cNvSpPr>
            <p:nvPr/>
          </p:nvSpPr>
          <p:spPr bwMode="auto">
            <a:xfrm>
              <a:off x="2056" y="3414"/>
              <a:ext cx="0" cy="2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8405" name="Group 117"/>
            <p:cNvGrpSpPr/>
            <p:nvPr/>
          </p:nvGrpSpPr>
          <p:grpSpPr bwMode="auto">
            <a:xfrm>
              <a:off x="616" y="3183"/>
              <a:ext cx="1431" cy="222"/>
              <a:chOff x="2352" y="2496"/>
              <a:chExt cx="1584" cy="288"/>
            </a:xfrm>
          </p:grpSpPr>
          <p:grpSp>
            <p:nvGrpSpPr>
              <p:cNvPr id="268406" name="Group 118"/>
              <p:cNvGrpSpPr/>
              <p:nvPr/>
            </p:nvGrpSpPr>
            <p:grpSpPr bwMode="auto">
              <a:xfrm>
                <a:off x="2352" y="2640"/>
                <a:ext cx="1584" cy="0"/>
                <a:chOff x="3504" y="2256"/>
                <a:chExt cx="1584" cy="0"/>
              </a:xfrm>
            </p:grpSpPr>
            <p:grpSp>
              <p:nvGrpSpPr>
                <p:cNvPr id="268407" name="Group 119"/>
                <p:cNvGrpSpPr/>
                <p:nvPr/>
              </p:nvGrpSpPr>
              <p:grpSpPr bwMode="auto">
                <a:xfrm>
                  <a:off x="3504" y="2256"/>
                  <a:ext cx="384" cy="0"/>
                  <a:chOff x="3504" y="2256"/>
                  <a:chExt cx="384" cy="0"/>
                </a:xfrm>
              </p:grpSpPr>
              <p:sp>
                <p:nvSpPr>
                  <p:cNvPr id="268408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0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410" name="Group 122"/>
                <p:cNvGrpSpPr/>
                <p:nvPr/>
              </p:nvGrpSpPr>
              <p:grpSpPr bwMode="auto">
                <a:xfrm>
                  <a:off x="4272" y="2256"/>
                  <a:ext cx="384" cy="0"/>
                  <a:chOff x="3504" y="2256"/>
                  <a:chExt cx="384" cy="0"/>
                </a:xfrm>
              </p:grpSpPr>
              <p:sp>
                <p:nvSpPr>
                  <p:cNvPr id="268411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12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8413" name="Group 125"/>
                <p:cNvGrpSpPr/>
                <p:nvPr/>
              </p:nvGrpSpPr>
              <p:grpSpPr bwMode="auto">
                <a:xfrm>
                  <a:off x="3888" y="2256"/>
                  <a:ext cx="384" cy="0"/>
                  <a:chOff x="3504" y="2256"/>
                  <a:chExt cx="384" cy="0"/>
                </a:xfrm>
              </p:grpSpPr>
              <p:sp>
                <p:nvSpPr>
                  <p:cNvPr id="268414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415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256"/>
                    <a:ext cx="192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8416" name="Line 128"/>
                <p:cNvSpPr>
                  <a:spLocks noChangeShapeType="1"/>
                </p:cNvSpPr>
                <p:nvPr/>
              </p:nvSpPr>
              <p:spPr bwMode="auto">
                <a:xfrm>
                  <a:off x="4656" y="2256"/>
                  <a:ext cx="43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8417" name="Group 129"/>
              <p:cNvGrpSpPr/>
              <p:nvPr/>
            </p:nvGrpSpPr>
            <p:grpSpPr bwMode="auto">
              <a:xfrm>
                <a:off x="2448" y="2496"/>
                <a:ext cx="960" cy="288"/>
                <a:chOff x="2448" y="2496"/>
                <a:chExt cx="960" cy="288"/>
              </a:xfrm>
            </p:grpSpPr>
            <p:sp>
              <p:nvSpPr>
                <p:cNvPr id="268418" name="Line 130"/>
                <p:cNvSpPr>
                  <a:spLocks noChangeShapeType="1"/>
                </p:cNvSpPr>
                <p:nvPr/>
              </p:nvSpPr>
              <p:spPr bwMode="auto">
                <a:xfrm>
                  <a:off x="2448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19" name="Line 131"/>
                <p:cNvSpPr>
                  <a:spLocks noChangeShapeType="1"/>
                </p:cNvSpPr>
                <p:nvPr/>
              </p:nvSpPr>
              <p:spPr bwMode="auto">
                <a:xfrm>
                  <a:off x="2640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20" name="Line 132"/>
                <p:cNvSpPr>
                  <a:spLocks noChangeShapeType="1"/>
                </p:cNvSpPr>
                <p:nvPr/>
              </p:nvSpPr>
              <p:spPr bwMode="auto">
                <a:xfrm>
                  <a:off x="2832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21" name="Line 133"/>
                <p:cNvSpPr>
                  <a:spLocks noChangeShapeType="1"/>
                </p:cNvSpPr>
                <p:nvPr/>
              </p:nvSpPr>
              <p:spPr bwMode="auto">
                <a:xfrm>
                  <a:off x="3024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22" name="Line 134"/>
                <p:cNvSpPr>
                  <a:spLocks noChangeShapeType="1"/>
                </p:cNvSpPr>
                <p:nvPr/>
              </p:nvSpPr>
              <p:spPr bwMode="auto">
                <a:xfrm>
                  <a:off x="3216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23" name="Line 135"/>
                <p:cNvSpPr>
                  <a:spLocks noChangeShapeType="1"/>
                </p:cNvSpPr>
                <p:nvPr/>
              </p:nvSpPr>
              <p:spPr bwMode="auto">
                <a:xfrm>
                  <a:off x="3408" y="2496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68424" name="Group 136"/>
            <p:cNvGrpSpPr/>
            <p:nvPr/>
          </p:nvGrpSpPr>
          <p:grpSpPr bwMode="auto">
            <a:xfrm>
              <a:off x="2350" y="3183"/>
              <a:ext cx="954" cy="222"/>
              <a:chOff x="4272" y="2496"/>
              <a:chExt cx="1056" cy="288"/>
            </a:xfrm>
          </p:grpSpPr>
          <p:sp>
            <p:nvSpPr>
              <p:cNvPr id="268425" name="Line 137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10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68426" name="Group 138"/>
              <p:cNvGrpSpPr/>
              <p:nvPr/>
            </p:nvGrpSpPr>
            <p:grpSpPr bwMode="auto">
              <a:xfrm>
                <a:off x="4320" y="2496"/>
                <a:ext cx="768" cy="288"/>
                <a:chOff x="4032" y="3408"/>
                <a:chExt cx="768" cy="288"/>
              </a:xfrm>
            </p:grpSpPr>
            <p:sp>
              <p:nvSpPr>
                <p:cNvPr id="268427" name="Line 139"/>
                <p:cNvSpPr>
                  <a:spLocks noChangeShapeType="1"/>
                </p:cNvSpPr>
                <p:nvPr/>
              </p:nvSpPr>
              <p:spPr bwMode="auto">
                <a:xfrm>
                  <a:off x="4032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28" name="Line 140"/>
                <p:cNvSpPr>
                  <a:spLocks noChangeShapeType="1"/>
                </p:cNvSpPr>
                <p:nvPr/>
              </p:nvSpPr>
              <p:spPr bwMode="auto">
                <a:xfrm>
                  <a:off x="4224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29" name="Line 141"/>
                <p:cNvSpPr>
                  <a:spLocks noChangeShapeType="1"/>
                </p:cNvSpPr>
                <p:nvPr/>
              </p:nvSpPr>
              <p:spPr bwMode="auto">
                <a:xfrm>
                  <a:off x="4416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30" name="Line 142"/>
                <p:cNvSpPr>
                  <a:spLocks noChangeShapeType="1"/>
                </p:cNvSpPr>
                <p:nvPr/>
              </p:nvSpPr>
              <p:spPr bwMode="auto">
                <a:xfrm>
                  <a:off x="4608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431" name="Line 143"/>
                <p:cNvSpPr>
                  <a:spLocks noChangeShapeType="1"/>
                </p:cNvSpPr>
                <p:nvPr/>
              </p:nvSpPr>
              <p:spPr bwMode="auto">
                <a:xfrm>
                  <a:off x="4800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68432" name="Object 144"/>
            <p:cNvGraphicFramePr>
              <a:graphicFrameLocks noChangeAspect="1"/>
            </p:cNvGraphicFramePr>
            <p:nvPr/>
          </p:nvGraphicFramePr>
          <p:xfrm>
            <a:off x="1156" y="3584"/>
            <a:ext cx="21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0" name="公式" r:id="rId8" imgW="3962400" imgH="5486400" progId="">
                    <p:embed/>
                  </p:oleObj>
                </mc:Choice>
                <mc:Fallback>
                  <p:oleObj name="公式" r:id="rId8" imgW="3962400" imgH="5486400" progId="">
                    <p:embed/>
                    <p:pic>
                      <p:nvPicPr>
                        <p:cNvPr id="0" name="Picture 3" descr="image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584"/>
                          <a:ext cx="216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8433" name="Object 145"/>
            <p:cNvGraphicFramePr>
              <a:graphicFrameLocks noChangeAspect="1"/>
            </p:cNvGraphicFramePr>
            <p:nvPr/>
          </p:nvGraphicFramePr>
          <p:xfrm>
            <a:off x="2607" y="3475"/>
            <a:ext cx="275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name="公式" r:id="rId10" imgW="4876800" imgH="9448800" progId="">
                    <p:embed/>
                  </p:oleObj>
                </mc:Choice>
                <mc:Fallback>
                  <p:oleObj name="公式" r:id="rId10" imgW="4876800" imgH="9448800" progId="">
                    <p:embed/>
                    <p:pic>
                      <p:nvPicPr>
                        <p:cNvPr id="0" name="Picture 2" descr="image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7" y="3475"/>
                          <a:ext cx="275" cy="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8434" name="Object 146"/>
          <p:cNvGraphicFramePr>
            <a:graphicFrameLocks noChangeAspect="1"/>
          </p:cNvGraphicFramePr>
          <p:nvPr/>
        </p:nvGraphicFramePr>
        <p:xfrm>
          <a:off x="6249988" y="5133975"/>
          <a:ext cx="736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2" name="公式" r:id="rId11" imgW="8229600" imgH="4267200" progId="">
                  <p:embed/>
                </p:oleObj>
              </mc:Choice>
              <mc:Fallback>
                <p:oleObj name="公式" r:id="rId11" imgW="8229600" imgH="4267200" progId="">
                  <p:embed/>
                  <p:pic>
                    <p:nvPicPr>
                      <p:cNvPr id="0" name="Picture 1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5133975"/>
                        <a:ext cx="7366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EC0F-DBB5-48A8-876C-2CF62DEC4B4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457200" y="1143000"/>
            <a:ext cx="838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/>
              <a:t>检偏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371600" y="1752600"/>
            <a:ext cx="5976938" cy="604838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/>
              <a:t>A</a:t>
            </a:r>
            <a:r>
              <a:rPr kumimoji="1" lang="zh-CN" altLang="en-US" sz="2800" dirty="0"/>
              <a:t>：自然光</a:t>
            </a:r>
            <a:r>
              <a:rPr kumimoji="1" lang="zh-CN" altLang="en-US" sz="2800" dirty="0">
                <a:sym typeface="Symbol" panose="05050102010706020507" pitchFamily="18" charset="2"/>
              </a:rPr>
              <a:t></a:t>
            </a:r>
            <a:r>
              <a:rPr kumimoji="1" lang="en-US" altLang="zh-CN" sz="2800" dirty="0">
                <a:sym typeface="Symbol" panose="05050102010706020507" pitchFamily="18" charset="2"/>
              </a:rPr>
              <a:t>B</a:t>
            </a:r>
            <a:r>
              <a:rPr kumimoji="1" lang="zh-CN" altLang="en-US" sz="2800" dirty="0">
                <a:sym typeface="Symbol" panose="05050102010706020507" pitchFamily="18" charset="2"/>
              </a:rPr>
              <a:t>：亮度不变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1371600" y="2400300"/>
            <a:ext cx="5976938" cy="604838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/>
              <a:t>A</a:t>
            </a:r>
            <a:r>
              <a:rPr kumimoji="1" lang="zh-CN" altLang="en-US" sz="2800"/>
              <a:t>：线偏振光</a:t>
            </a:r>
            <a:r>
              <a:rPr kumimoji="1" lang="zh-CN" altLang="en-US" sz="2800">
                <a:sym typeface="Symbol" panose="05050102010706020507" pitchFamily="18" charset="2"/>
              </a:rPr>
              <a:t></a:t>
            </a:r>
            <a:r>
              <a:rPr kumimoji="1" lang="en-US" altLang="zh-CN" sz="2800">
                <a:sym typeface="Symbol" panose="05050102010706020507" pitchFamily="18" charset="2"/>
              </a:rPr>
              <a:t>B</a:t>
            </a:r>
            <a:r>
              <a:rPr kumimoji="1" lang="zh-CN" altLang="en-US" sz="2800">
                <a:sym typeface="Symbol" panose="05050102010706020507" pitchFamily="18" charset="2"/>
              </a:rPr>
              <a:t>：最亮到全暗</a:t>
            </a: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1371600" y="3108325"/>
            <a:ext cx="7200900" cy="604838"/>
          </a:xfrm>
          <a:prstGeom prst="rect">
            <a:avLst/>
          </a:prstGeom>
          <a:noFill/>
          <a:ln w="9525" algn="ctr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/>
              <a:t>A</a:t>
            </a:r>
            <a:r>
              <a:rPr kumimoji="1" lang="zh-CN" altLang="en-US" sz="2800"/>
              <a:t>：部分偏振光</a:t>
            </a:r>
            <a:r>
              <a:rPr kumimoji="1" lang="zh-CN" altLang="en-US" sz="2800">
                <a:sym typeface="Symbol" panose="05050102010706020507" pitchFamily="18" charset="2"/>
              </a:rPr>
              <a:t></a:t>
            </a:r>
            <a:r>
              <a:rPr kumimoji="1" lang="en-US" altLang="zh-CN" sz="2800">
                <a:sym typeface="Symbol" panose="05050102010706020507" pitchFamily="18" charset="2"/>
              </a:rPr>
              <a:t>B</a:t>
            </a:r>
            <a:r>
              <a:rPr kumimoji="1" lang="zh-CN" altLang="en-US" sz="2800">
                <a:sym typeface="Symbol" panose="05050102010706020507" pitchFamily="18" charset="2"/>
              </a:rPr>
              <a:t>：亮度变化，但不全暗</a:t>
            </a:r>
          </a:p>
        </p:txBody>
      </p:sp>
      <p:grpSp>
        <p:nvGrpSpPr>
          <p:cNvPr id="270351" name="Group 15"/>
          <p:cNvGrpSpPr/>
          <p:nvPr/>
        </p:nvGrpSpPr>
        <p:grpSpPr bwMode="auto">
          <a:xfrm>
            <a:off x="1979613" y="3527425"/>
            <a:ext cx="5400675" cy="2628900"/>
            <a:chOff x="1247" y="2472"/>
            <a:chExt cx="3402" cy="1656"/>
          </a:xfrm>
        </p:grpSpPr>
        <p:sp>
          <p:nvSpPr>
            <p:cNvPr id="270343" name="Oval 7"/>
            <p:cNvSpPr>
              <a:spLocks noChangeArrowheads="1"/>
            </p:cNvSpPr>
            <p:nvPr/>
          </p:nvSpPr>
          <p:spPr bwMode="auto">
            <a:xfrm>
              <a:off x="2555" y="2779"/>
              <a:ext cx="634" cy="1346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44" name="Oval 8" descr="宽上对角线"/>
            <p:cNvSpPr>
              <a:spLocks noChangeArrowheads="1"/>
            </p:cNvSpPr>
            <p:nvPr/>
          </p:nvSpPr>
          <p:spPr bwMode="auto">
            <a:xfrm>
              <a:off x="2451" y="2770"/>
              <a:ext cx="681" cy="1358"/>
            </a:xfrm>
            <a:prstGeom prst="ellipse">
              <a:avLst/>
            </a:prstGeom>
            <a:pattFill prst="wdUpDiag">
              <a:fgClr>
                <a:schemeClr val="bg1"/>
              </a:fgClr>
              <a:bgClr>
                <a:srgbClr val="3366FF"/>
              </a:bgClr>
            </a:pattFill>
            <a:ln w="9525">
              <a:solidFill>
                <a:srgbClr val="006666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5" name="Rectangle 9"/>
            <p:cNvSpPr>
              <a:spLocks noChangeArrowheads="1"/>
            </p:cNvSpPr>
            <p:nvPr/>
          </p:nvSpPr>
          <p:spPr bwMode="auto">
            <a:xfrm>
              <a:off x="1247" y="3285"/>
              <a:ext cx="340" cy="4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270346" name="Rectangle 10"/>
            <p:cNvSpPr>
              <a:spLocks noChangeArrowheads="1"/>
            </p:cNvSpPr>
            <p:nvPr/>
          </p:nvSpPr>
          <p:spPr bwMode="auto">
            <a:xfrm>
              <a:off x="4309" y="3285"/>
              <a:ext cx="340" cy="4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270347" name="Arc 11"/>
            <p:cNvSpPr/>
            <p:nvPr/>
          </p:nvSpPr>
          <p:spPr bwMode="auto">
            <a:xfrm>
              <a:off x="2778" y="2640"/>
              <a:ext cx="510" cy="7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triangle" w="sm" len="lg"/>
              <a:tailEnd type="non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48" name="Rectangle 12"/>
            <p:cNvSpPr>
              <a:spLocks noChangeArrowheads="1"/>
            </p:cNvSpPr>
            <p:nvPr/>
          </p:nvSpPr>
          <p:spPr bwMode="auto">
            <a:xfrm>
              <a:off x="2566" y="2472"/>
              <a:ext cx="340" cy="4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0000"/>
                  </a:solidFill>
                  <a:sym typeface="Symbol" panose="05050102010706020507" pitchFamily="18" charset="2"/>
                </a:rPr>
                <a:t>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1429" y="3448"/>
              <a:ext cx="1359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>
              <a:off x="3132" y="3449"/>
              <a:ext cx="1132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  <p:bldP spid="270341" grpId="0"/>
      <p:bldP spid="2703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矩形 5155"/>
          <p:cNvSpPr/>
          <p:nvPr/>
        </p:nvSpPr>
        <p:spPr>
          <a:xfrm>
            <a:off x="342900" y="1527175"/>
            <a:ext cx="80883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光的干涉和衍射现象不能分辨光波是横波还是纵波，因为这两种波都能产生干涉现象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sym typeface="Monotype Sorts" pitchFamily="2" charset="2"/>
            </a:endParaRPr>
          </a:p>
        </p:txBody>
      </p:sp>
      <p:sp>
        <p:nvSpPr>
          <p:cNvPr id="5157" name="矩形 5156"/>
          <p:cNvSpPr/>
          <p:nvPr/>
        </p:nvSpPr>
        <p:spPr>
          <a:xfrm>
            <a:off x="333375" y="2798763"/>
            <a:ext cx="7953375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光的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偏振现象清楚地显示了光的横波性</a:t>
            </a:r>
          </a:p>
        </p:txBody>
      </p:sp>
      <p:sp>
        <p:nvSpPr>
          <p:cNvPr id="5158" name="矩形 5157"/>
          <p:cNvSpPr/>
          <p:nvPr/>
        </p:nvSpPr>
        <p:spPr>
          <a:xfrm>
            <a:off x="323850" y="3600450"/>
            <a:ext cx="8194675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 光的偏振也是肯定光是电磁波的根据之一</a:t>
            </a:r>
          </a:p>
        </p:txBody>
      </p:sp>
      <p:sp>
        <p:nvSpPr>
          <p:cNvPr id="5159" name="矩形 5158"/>
          <p:cNvSpPr/>
          <p:nvPr/>
        </p:nvSpPr>
        <p:spPr>
          <a:xfrm>
            <a:off x="336550" y="4379913"/>
            <a:ext cx="8650288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由于光的偏振，使光的传播又出现了一些新的特点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</a:t>
            </a:fld>
            <a:endParaRPr lang="zh-CN" altLang="en-US" dirty="0"/>
          </a:p>
        </p:txBody>
      </p:sp>
      <p:sp>
        <p:nvSpPr>
          <p:cNvPr id="256002" name="Rectangle 2"/>
          <p:cNvSpPr>
            <a:spLocks noGrp="1" noChangeArrowheads="1"/>
          </p:cNvSpPr>
          <p:nvPr/>
        </p:nvSpPr>
        <p:spPr>
          <a:xfrm>
            <a:off x="381000" y="79375"/>
            <a:ext cx="8229600" cy="9144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/>
      <p:bldP spid="5158" grpId="0"/>
      <p:bldP spid="51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AA999-779C-4821-A336-1FA2F0E71A6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457200" y="1143000"/>
            <a:ext cx="17526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马吕斯定律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42672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光强为 </a:t>
            </a:r>
            <a:r>
              <a:rPr lang="en-US" altLang="zh-CN" sz="2400" i="1"/>
              <a:t>I</a:t>
            </a:r>
            <a:r>
              <a:rPr lang="en-US" altLang="zh-CN" sz="2400" baseline="-25000"/>
              <a:t>1</a:t>
            </a:r>
            <a:r>
              <a:rPr lang="en-US" altLang="zh-CN" sz="2400"/>
              <a:t> </a:t>
            </a:r>
            <a:r>
              <a:rPr lang="zh-CN" altLang="en-US" sz="2400"/>
              <a:t>的线偏振光，透过偏振片后，其透射强度为：</a:t>
            </a:r>
          </a:p>
        </p:txBody>
      </p:sp>
      <p:graphicFrame>
        <p:nvGraphicFramePr>
          <p:cNvPr id="271365" name="Object 5"/>
          <p:cNvGraphicFramePr>
            <a:graphicFrameLocks noChangeAspect="1"/>
          </p:cNvGraphicFramePr>
          <p:nvPr/>
        </p:nvGraphicFramePr>
        <p:xfrm>
          <a:off x="5867400" y="2057400"/>
          <a:ext cx="170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公式" r:id="rId3" imgW="20421600" imgH="5486400" progId="">
                  <p:embed/>
                </p:oleObj>
              </mc:Choice>
              <mc:Fallback>
                <p:oleObj name="公式" r:id="rId3" imgW="20421600" imgH="5486400" progId="">
                  <p:embed/>
                  <p:pic>
                    <p:nvPicPr>
                      <p:cNvPr id="0" name="Picture 11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057400"/>
                        <a:ext cx="1709738" cy="457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6" name="Object 6"/>
          <p:cNvGraphicFramePr>
            <a:graphicFrameLocks noChangeAspect="1"/>
          </p:cNvGraphicFramePr>
          <p:nvPr/>
        </p:nvGraphicFramePr>
        <p:xfrm>
          <a:off x="5867400" y="2895600"/>
          <a:ext cx="1690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5" imgW="20421600" imgH="5181600" progId="">
                  <p:embed/>
                </p:oleObj>
              </mc:Choice>
              <mc:Fallback>
                <p:oleObj name="公式" r:id="rId5" imgW="20421600" imgH="5181600" progId="">
                  <p:embed/>
                  <p:pic>
                    <p:nvPicPr>
                      <p:cNvPr id="0" name="Picture 10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95600"/>
                        <a:ext cx="1690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1367" name="Group 7"/>
          <p:cNvGrpSpPr/>
          <p:nvPr/>
        </p:nvGrpSpPr>
        <p:grpSpPr bwMode="auto">
          <a:xfrm>
            <a:off x="1111250" y="3787775"/>
            <a:ext cx="4202113" cy="1470025"/>
            <a:chOff x="748" y="1842"/>
            <a:chExt cx="2647" cy="926"/>
          </a:xfrm>
        </p:grpSpPr>
        <p:grpSp>
          <p:nvGrpSpPr>
            <p:cNvPr id="271368" name="Group 8"/>
            <p:cNvGrpSpPr/>
            <p:nvPr/>
          </p:nvGrpSpPr>
          <p:grpSpPr bwMode="auto">
            <a:xfrm>
              <a:off x="2003" y="2159"/>
              <a:ext cx="1392" cy="192"/>
              <a:chOff x="3408" y="1440"/>
              <a:chExt cx="1392" cy="192"/>
            </a:xfrm>
          </p:grpSpPr>
          <p:sp>
            <p:nvSpPr>
              <p:cNvPr id="271369" name="Line 9"/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13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0" name="Line 10"/>
              <p:cNvSpPr>
                <a:spLocks noChangeShapeType="1"/>
              </p:cNvSpPr>
              <p:nvPr/>
            </p:nvSpPr>
            <p:spPr bwMode="auto">
              <a:xfrm flipH="1">
                <a:off x="3648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1" name="Line 11"/>
              <p:cNvSpPr>
                <a:spLocks noChangeShapeType="1"/>
              </p:cNvSpPr>
              <p:nvPr/>
            </p:nvSpPr>
            <p:spPr bwMode="auto">
              <a:xfrm flipH="1">
                <a:off x="3504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2" name="Line 12"/>
              <p:cNvSpPr>
                <a:spLocks noChangeShapeType="1"/>
              </p:cNvSpPr>
              <p:nvPr/>
            </p:nvSpPr>
            <p:spPr bwMode="auto">
              <a:xfrm flipH="1">
                <a:off x="3792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3" name="Line 13"/>
              <p:cNvSpPr>
                <a:spLocks noChangeShapeType="1"/>
              </p:cNvSpPr>
              <p:nvPr/>
            </p:nvSpPr>
            <p:spPr bwMode="auto">
              <a:xfrm flipH="1">
                <a:off x="3936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4" name="Line 14"/>
              <p:cNvSpPr>
                <a:spLocks noChangeShapeType="1"/>
              </p:cNvSpPr>
              <p:nvPr/>
            </p:nvSpPr>
            <p:spPr bwMode="auto">
              <a:xfrm flipH="1">
                <a:off x="4080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5" name="Line 15"/>
              <p:cNvSpPr>
                <a:spLocks noChangeShapeType="1"/>
              </p:cNvSpPr>
              <p:nvPr/>
            </p:nvSpPr>
            <p:spPr bwMode="auto">
              <a:xfrm flipH="1">
                <a:off x="4224" y="1440"/>
                <a:ext cx="144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1376" name="Group 16"/>
            <p:cNvGrpSpPr/>
            <p:nvPr/>
          </p:nvGrpSpPr>
          <p:grpSpPr bwMode="auto">
            <a:xfrm>
              <a:off x="1414" y="1842"/>
              <a:ext cx="607" cy="816"/>
              <a:chOff x="3744" y="2208"/>
              <a:chExt cx="672" cy="1056"/>
            </a:xfrm>
          </p:grpSpPr>
          <p:sp>
            <p:nvSpPr>
              <p:cNvPr id="271377" name="Oval 17"/>
              <p:cNvSpPr>
                <a:spLocks noChangeArrowheads="1"/>
              </p:cNvSpPr>
              <p:nvPr/>
            </p:nvSpPr>
            <p:spPr bwMode="auto">
              <a:xfrm>
                <a:off x="3792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35294"/>
                      <a:invGamma/>
                    </a:srgbClr>
                  </a:gs>
                </a:gsLst>
                <a:lin ang="54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1378" name="Oval 18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624" cy="1056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CCFFFF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12700" cap="sq">
                <a:solidFill>
                  <a:srgbClr val="99FF33"/>
                </a:solidFill>
                <a:round/>
                <a:head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1379" name="Line 19"/>
            <p:cNvSpPr>
              <a:spLocks noChangeShapeType="1"/>
            </p:cNvSpPr>
            <p:nvPr/>
          </p:nvSpPr>
          <p:spPr bwMode="auto">
            <a:xfrm rot="2137567">
              <a:off x="1722" y="2377"/>
              <a:ext cx="0" cy="240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1380" name="Object 20"/>
            <p:cNvGraphicFramePr>
              <a:graphicFrameLocks noChangeAspect="1"/>
            </p:cNvGraphicFramePr>
            <p:nvPr/>
          </p:nvGraphicFramePr>
          <p:xfrm>
            <a:off x="1021" y="2485"/>
            <a:ext cx="18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6" name="公式" r:id="rId7" imgW="3352800" imgH="5181600" progId="">
                    <p:embed/>
                  </p:oleObj>
                </mc:Choice>
                <mc:Fallback>
                  <p:oleObj name="公式" r:id="rId7" imgW="3352800" imgH="5181600" progId="">
                    <p:embed/>
                    <p:pic>
                      <p:nvPicPr>
                        <p:cNvPr id="0" name="Picture 9" descr="image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485"/>
                          <a:ext cx="183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1381" name="Group 21"/>
            <p:cNvGrpSpPr/>
            <p:nvPr/>
          </p:nvGrpSpPr>
          <p:grpSpPr bwMode="auto">
            <a:xfrm>
              <a:off x="748" y="2139"/>
              <a:ext cx="954" cy="222"/>
              <a:chOff x="4272" y="2496"/>
              <a:chExt cx="1056" cy="288"/>
            </a:xfrm>
          </p:grpSpPr>
          <p:sp>
            <p:nvSpPr>
              <p:cNvPr id="271382" name="Line 22"/>
              <p:cNvSpPr>
                <a:spLocks noChangeShapeType="1"/>
              </p:cNvSpPr>
              <p:nvPr/>
            </p:nvSpPr>
            <p:spPr bwMode="auto">
              <a:xfrm>
                <a:off x="4272" y="2640"/>
                <a:ext cx="1056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71383" name="Group 23"/>
              <p:cNvGrpSpPr/>
              <p:nvPr/>
            </p:nvGrpSpPr>
            <p:grpSpPr bwMode="auto">
              <a:xfrm>
                <a:off x="4320" y="2496"/>
                <a:ext cx="768" cy="288"/>
                <a:chOff x="4032" y="3408"/>
                <a:chExt cx="768" cy="288"/>
              </a:xfrm>
            </p:grpSpPr>
            <p:sp>
              <p:nvSpPr>
                <p:cNvPr id="271384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385" name="Line 25"/>
                <p:cNvSpPr>
                  <a:spLocks noChangeShapeType="1"/>
                </p:cNvSpPr>
                <p:nvPr/>
              </p:nvSpPr>
              <p:spPr bwMode="auto">
                <a:xfrm>
                  <a:off x="4224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386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387" name="Line 27"/>
                <p:cNvSpPr>
                  <a:spLocks noChangeShapeType="1"/>
                </p:cNvSpPr>
                <p:nvPr/>
              </p:nvSpPr>
              <p:spPr bwMode="auto">
                <a:xfrm>
                  <a:off x="4608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388" name="Line 28"/>
                <p:cNvSpPr>
                  <a:spLocks noChangeShapeType="1"/>
                </p:cNvSpPr>
                <p:nvPr/>
              </p:nvSpPr>
              <p:spPr bwMode="auto">
                <a:xfrm>
                  <a:off x="4800" y="3408"/>
                  <a:ext cx="0" cy="28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71389" name="Object 29"/>
            <p:cNvGraphicFramePr>
              <a:graphicFrameLocks noChangeAspect="1"/>
            </p:cNvGraphicFramePr>
            <p:nvPr/>
          </p:nvGraphicFramePr>
          <p:xfrm>
            <a:off x="2340" y="2442"/>
            <a:ext cx="22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7" name="公式" r:id="rId9" imgW="3962400" imgH="5181600" progId="">
                    <p:embed/>
                  </p:oleObj>
                </mc:Choice>
                <mc:Fallback>
                  <p:oleObj name="公式" r:id="rId9" imgW="3962400" imgH="5181600" progId="">
                    <p:embed/>
                    <p:pic>
                      <p:nvPicPr>
                        <p:cNvPr id="0" name="Picture 8" descr="image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0" y="2442"/>
                          <a:ext cx="227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1390" name="Group 30"/>
          <p:cNvGrpSpPr/>
          <p:nvPr/>
        </p:nvGrpSpPr>
        <p:grpSpPr bwMode="auto">
          <a:xfrm>
            <a:off x="1676400" y="3581400"/>
            <a:ext cx="1965325" cy="852488"/>
            <a:chOff x="1093" y="1717"/>
            <a:chExt cx="1238" cy="537"/>
          </a:xfrm>
        </p:grpSpPr>
        <p:sp>
          <p:nvSpPr>
            <p:cNvPr id="271391" name="Line 31"/>
            <p:cNvSpPr>
              <a:spLocks noChangeShapeType="1"/>
            </p:cNvSpPr>
            <p:nvPr/>
          </p:nvSpPr>
          <p:spPr bwMode="auto">
            <a:xfrm flipV="1">
              <a:off x="1717" y="1752"/>
              <a:ext cx="347" cy="502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392" name="Line 32"/>
            <p:cNvSpPr>
              <a:spLocks noChangeShapeType="1"/>
            </p:cNvSpPr>
            <p:nvPr/>
          </p:nvSpPr>
          <p:spPr bwMode="auto">
            <a:xfrm flipH="1" flipV="1">
              <a:off x="1333" y="1966"/>
              <a:ext cx="384" cy="288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1393" name="Object 33"/>
            <p:cNvGraphicFramePr>
              <a:graphicFrameLocks noChangeAspect="1"/>
            </p:cNvGraphicFramePr>
            <p:nvPr/>
          </p:nvGraphicFramePr>
          <p:xfrm>
            <a:off x="2044" y="1717"/>
            <a:ext cx="287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8" name="公式" r:id="rId11" imgW="4572000" imgH="5486400" progId="">
                    <p:embed/>
                  </p:oleObj>
                </mc:Choice>
                <mc:Fallback>
                  <p:oleObj name="公式" r:id="rId11" imgW="4572000" imgH="5486400" progId="">
                    <p:embed/>
                    <p:pic>
                      <p:nvPicPr>
                        <p:cNvPr id="0" name="Picture 7" descr="image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" y="1717"/>
                          <a:ext cx="287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1394" name="Object 34"/>
            <p:cNvGraphicFramePr>
              <a:graphicFrameLocks noChangeAspect="1"/>
            </p:cNvGraphicFramePr>
            <p:nvPr/>
          </p:nvGraphicFramePr>
          <p:xfrm>
            <a:off x="1093" y="1764"/>
            <a:ext cx="29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" name="公式" r:id="rId13" imgW="4572000" imgH="5486400" progId="">
                    <p:embed/>
                  </p:oleObj>
                </mc:Choice>
                <mc:Fallback>
                  <p:oleObj name="公式" r:id="rId13" imgW="4572000" imgH="5486400" progId="">
                    <p:embed/>
                    <p:pic>
                      <p:nvPicPr>
                        <p:cNvPr id="0" name="Picture 6" descr="image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1764"/>
                          <a:ext cx="290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1395" name="Group 35"/>
          <p:cNvGrpSpPr/>
          <p:nvPr/>
        </p:nvGrpSpPr>
        <p:grpSpPr bwMode="auto">
          <a:xfrm>
            <a:off x="2057400" y="2852738"/>
            <a:ext cx="1122363" cy="1658937"/>
            <a:chOff x="1338" y="1253"/>
            <a:chExt cx="707" cy="1045"/>
          </a:xfrm>
        </p:grpSpPr>
        <p:sp>
          <p:nvSpPr>
            <p:cNvPr id="271396" name="Line 36"/>
            <p:cNvSpPr>
              <a:spLocks noChangeShapeType="1"/>
            </p:cNvSpPr>
            <p:nvPr/>
          </p:nvSpPr>
          <p:spPr bwMode="auto">
            <a:xfrm flipV="1">
              <a:off x="1714" y="1502"/>
              <a:ext cx="0" cy="7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1397" name="Object 37"/>
            <p:cNvGraphicFramePr>
              <a:graphicFrameLocks noChangeAspect="1"/>
            </p:cNvGraphicFramePr>
            <p:nvPr/>
          </p:nvGraphicFramePr>
          <p:xfrm>
            <a:off x="1710" y="1253"/>
            <a:ext cx="24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" name="公式" r:id="rId15" imgW="4267200" imgH="5486400" progId="">
                    <p:embed/>
                  </p:oleObj>
                </mc:Choice>
                <mc:Fallback>
                  <p:oleObj name="公式" r:id="rId15" imgW="4267200" imgH="5486400" progId="">
                    <p:embed/>
                    <p:pic>
                      <p:nvPicPr>
                        <p:cNvPr id="0" name="Picture 5" descr="image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1253"/>
                          <a:ext cx="242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1398" name="Object 38"/>
            <p:cNvGraphicFramePr>
              <a:graphicFrameLocks noChangeAspect="1"/>
            </p:cNvGraphicFramePr>
            <p:nvPr/>
          </p:nvGraphicFramePr>
          <p:xfrm>
            <a:off x="1699" y="1882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1" name="公式" r:id="rId17" imgW="3352800" imgH="3352800" progId="">
                    <p:embed/>
                  </p:oleObj>
                </mc:Choice>
                <mc:Fallback>
                  <p:oleObj name="公式" r:id="rId17" imgW="3352800" imgH="3352800" progId="">
                    <p:embed/>
                    <p:pic>
                      <p:nvPicPr>
                        <p:cNvPr id="0" name="Picture 4" descr="image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1882"/>
                          <a:ext cx="188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1399" name="Line 39"/>
            <p:cNvSpPr>
              <a:spLocks noChangeShapeType="1"/>
            </p:cNvSpPr>
            <p:nvPr/>
          </p:nvSpPr>
          <p:spPr bwMode="auto">
            <a:xfrm flipV="1">
              <a:off x="1338" y="1480"/>
              <a:ext cx="363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400" name="Line 40"/>
            <p:cNvSpPr>
              <a:spLocks noChangeShapeType="1"/>
            </p:cNvSpPr>
            <p:nvPr/>
          </p:nvSpPr>
          <p:spPr bwMode="auto">
            <a:xfrm flipH="1" flipV="1">
              <a:off x="1728" y="1500"/>
              <a:ext cx="31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1401" name="Arc 41"/>
            <p:cNvSpPr/>
            <p:nvPr/>
          </p:nvSpPr>
          <p:spPr bwMode="auto">
            <a:xfrm>
              <a:off x="1720" y="2071"/>
              <a:ext cx="101" cy="227"/>
            </a:xfrm>
            <a:custGeom>
              <a:avLst/>
              <a:gdLst>
                <a:gd name="G0" fmla="+- 421 0 0"/>
                <a:gd name="G1" fmla="+- 21600 0 0"/>
                <a:gd name="G2" fmla="+- 21600 0 0"/>
                <a:gd name="T0" fmla="*/ 0 w 9660"/>
                <a:gd name="T1" fmla="*/ 4 h 21600"/>
                <a:gd name="T2" fmla="*/ 9660 w 9660"/>
                <a:gd name="T3" fmla="*/ 2076 h 21600"/>
                <a:gd name="T4" fmla="*/ 421 w 966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60" h="21600" fill="none" extrusionOk="0">
                  <a:moveTo>
                    <a:pt x="0" y="4"/>
                  </a:moveTo>
                  <a:cubicBezTo>
                    <a:pt x="140" y="1"/>
                    <a:pt x="280" y="-1"/>
                    <a:pt x="421" y="0"/>
                  </a:cubicBezTo>
                  <a:cubicBezTo>
                    <a:pt x="3616" y="0"/>
                    <a:pt x="6771" y="708"/>
                    <a:pt x="9660" y="2075"/>
                  </a:cubicBezTo>
                </a:path>
                <a:path w="9660" h="21600" stroke="0" extrusionOk="0">
                  <a:moveTo>
                    <a:pt x="0" y="4"/>
                  </a:moveTo>
                  <a:cubicBezTo>
                    <a:pt x="140" y="1"/>
                    <a:pt x="280" y="-1"/>
                    <a:pt x="421" y="0"/>
                  </a:cubicBezTo>
                  <a:cubicBezTo>
                    <a:pt x="3616" y="0"/>
                    <a:pt x="6771" y="708"/>
                    <a:pt x="9660" y="2075"/>
                  </a:cubicBezTo>
                  <a:lnTo>
                    <a:pt x="42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1402" name="Object 42"/>
          <p:cNvGraphicFramePr>
            <a:graphicFrameLocks noChangeAspect="1"/>
          </p:cNvGraphicFramePr>
          <p:nvPr/>
        </p:nvGraphicFramePr>
        <p:xfrm>
          <a:off x="5410200" y="3581400"/>
          <a:ext cx="3043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公式" r:id="rId19" imgW="36271200" imgH="5486400" progId="">
                  <p:embed/>
                </p:oleObj>
              </mc:Choice>
              <mc:Fallback>
                <p:oleObj name="公式" r:id="rId19" imgW="36271200" imgH="5486400" progId="">
                  <p:embed/>
                  <p:pic>
                    <p:nvPicPr>
                      <p:cNvPr id="0" name="Picture 3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581400"/>
                        <a:ext cx="3043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403" name="Object 43"/>
          <p:cNvGraphicFramePr>
            <a:graphicFrameLocks noChangeAspect="1"/>
          </p:cNvGraphicFramePr>
          <p:nvPr/>
        </p:nvGraphicFramePr>
        <p:xfrm>
          <a:off x="5410200" y="4267200"/>
          <a:ext cx="2665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21" imgW="32004000" imgH="10972800" progId="">
                  <p:embed/>
                </p:oleObj>
              </mc:Choice>
              <mc:Fallback>
                <p:oleObj name="公式" r:id="rId21" imgW="32004000" imgH="10972800" progId="">
                  <p:embed/>
                  <p:pic>
                    <p:nvPicPr>
                      <p:cNvPr id="0" name="Picture 2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67200"/>
                        <a:ext cx="2665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404" name="Object 44"/>
          <p:cNvGraphicFramePr>
            <a:graphicFrameLocks noChangeAspect="1"/>
          </p:cNvGraphicFramePr>
          <p:nvPr/>
        </p:nvGraphicFramePr>
        <p:xfrm>
          <a:off x="6019800" y="5486400"/>
          <a:ext cx="1700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公式" r:id="rId23" imgW="20421600" imgH="5486400" progId="">
                  <p:embed/>
                </p:oleObj>
              </mc:Choice>
              <mc:Fallback>
                <p:oleObj name="公式" r:id="rId23" imgW="20421600" imgH="5486400" progId="">
                  <p:embed/>
                  <p:pic>
                    <p:nvPicPr>
                      <p:cNvPr id="0" name="Picture 1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86400"/>
                        <a:ext cx="1700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7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7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F2BB9-4A2F-478E-A39D-1D07CABE9E5A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272387" name="Object 3"/>
          <p:cNvGraphicFramePr>
            <a:graphicFrameLocks noChangeAspect="1"/>
          </p:cNvGraphicFramePr>
          <p:nvPr/>
        </p:nvGraphicFramePr>
        <p:xfrm>
          <a:off x="5334000" y="2057400"/>
          <a:ext cx="170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公式" r:id="rId3" imgW="20421600" imgH="5486400" progId="">
                  <p:embed/>
                </p:oleObj>
              </mc:Choice>
              <mc:Fallback>
                <p:oleObj name="公式" r:id="rId3" imgW="20421600" imgH="5486400" progId="">
                  <p:embed/>
                  <p:pic>
                    <p:nvPicPr>
                      <p:cNvPr id="0" name="Picture 9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057400"/>
                        <a:ext cx="1709738" cy="4572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8" name="Object 4"/>
          <p:cNvGraphicFramePr>
            <a:graphicFrameLocks noChangeAspect="1"/>
          </p:cNvGraphicFramePr>
          <p:nvPr/>
        </p:nvGraphicFramePr>
        <p:xfrm>
          <a:off x="4800600" y="3200400"/>
          <a:ext cx="3198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公式" r:id="rId5" imgW="38404800" imgH="5181600" progId="">
                  <p:embed/>
                </p:oleObj>
              </mc:Choice>
              <mc:Fallback>
                <p:oleObj name="公式" r:id="rId5" imgW="38404800" imgH="5181600" progId="">
                  <p:embed/>
                  <p:pic>
                    <p:nvPicPr>
                      <p:cNvPr id="0" name="Picture 8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3198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2389" name="Object 5"/>
          <p:cNvGraphicFramePr>
            <a:graphicFrameLocks noChangeAspect="1"/>
          </p:cNvGraphicFramePr>
          <p:nvPr/>
        </p:nvGraphicFramePr>
        <p:xfrm>
          <a:off x="4800600" y="3962400"/>
          <a:ext cx="3833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公式" r:id="rId7" imgW="46024800" imgH="5181600" progId="">
                  <p:embed/>
                </p:oleObj>
              </mc:Choice>
              <mc:Fallback>
                <p:oleObj name="公式" r:id="rId7" imgW="46024800" imgH="5181600" progId="">
                  <p:embed/>
                  <p:pic>
                    <p:nvPicPr>
                      <p:cNvPr id="0" name="Picture 7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62400"/>
                        <a:ext cx="3833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609600" y="5100935"/>
            <a:ext cx="8001000" cy="4616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结论：当旋转检偏器一周时，会出现两次全明和两次全暗。</a:t>
            </a:r>
          </a:p>
        </p:txBody>
      </p:sp>
      <p:grpSp>
        <p:nvGrpSpPr>
          <p:cNvPr id="272426" name="Group 42"/>
          <p:cNvGrpSpPr/>
          <p:nvPr/>
        </p:nvGrpSpPr>
        <p:grpSpPr bwMode="auto">
          <a:xfrm>
            <a:off x="685800" y="1447800"/>
            <a:ext cx="4202113" cy="2405063"/>
            <a:chOff x="480" y="1152"/>
            <a:chExt cx="2647" cy="1515"/>
          </a:xfrm>
        </p:grpSpPr>
        <p:grpSp>
          <p:nvGrpSpPr>
            <p:cNvPr id="272391" name="Group 7"/>
            <p:cNvGrpSpPr/>
            <p:nvPr/>
          </p:nvGrpSpPr>
          <p:grpSpPr bwMode="auto">
            <a:xfrm>
              <a:off x="480" y="1741"/>
              <a:ext cx="2647" cy="926"/>
              <a:chOff x="748" y="1842"/>
              <a:chExt cx="2647" cy="926"/>
            </a:xfrm>
          </p:grpSpPr>
          <p:grpSp>
            <p:nvGrpSpPr>
              <p:cNvPr id="272392" name="Group 8"/>
              <p:cNvGrpSpPr/>
              <p:nvPr/>
            </p:nvGrpSpPr>
            <p:grpSpPr bwMode="auto">
              <a:xfrm>
                <a:off x="2003" y="2159"/>
                <a:ext cx="1392" cy="192"/>
                <a:chOff x="3408" y="1440"/>
                <a:chExt cx="1392" cy="192"/>
              </a:xfrm>
            </p:grpSpPr>
            <p:sp>
              <p:nvSpPr>
                <p:cNvPr id="272393" name="Line 9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392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648" y="1440"/>
                  <a:ext cx="144" cy="192"/>
                </a:xfrm>
                <a:prstGeom prst="lin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5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504" y="1440"/>
                  <a:ext cx="144" cy="192"/>
                </a:xfrm>
                <a:prstGeom prst="lin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792" y="1440"/>
                  <a:ext cx="144" cy="192"/>
                </a:xfrm>
                <a:prstGeom prst="lin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936" y="1440"/>
                  <a:ext cx="144" cy="192"/>
                </a:xfrm>
                <a:prstGeom prst="lin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8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080" y="1440"/>
                  <a:ext cx="144" cy="192"/>
                </a:xfrm>
                <a:prstGeom prst="lin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399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4224" y="1440"/>
                  <a:ext cx="144" cy="192"/>
                </a:xfrm>
                <a:prstGeom prst="lin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2400" name="Group 16"/>
              <p:cNvGrpSpPr/>
              <p:nvPr/>
            </p:nvGrpSpPr>
            <p:grpSpPr bwMode="auto">
              <a:xfrm>
                <a:off x="1414" y="1842"/>
                <a:ext cx="607" cy="816"/>
                <a:chOff x="3744" y="2208"/>
                <a:chExt cx="672" cy="1056"/>
              </a:xfrm>
            </p:grpSpPr>
            <p:sp>
              <p:nvSpPr>
                <p:cNvPr id="272401" name="Oval 17"/>
                <p:cNvSpPr>
                  <a:spLocks noChangeArrowheads="1"/>
                </p:cNvSpPr>
                <p:nvPr/>
              </p:nvSpPr>
              <p:spPr bwMode="auto">
                <a:xfrm>
                  <a:off x="3792" y="2208"/>
                  <a:ext cx="624" cy="105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35294"/>
                        <a:invGamma/>
                      </a:srgbClr>
                    </a:gs>
                  </a:gsLst>
                  <a:lin ang="5400000" scaled="1"/>
                </a:gradFill>
                <a:ln w="12700" cap="sq">
                  <a:solidFill>
                    <a:srgbClr val="99FF33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402" name="Oval 18"/>
                <p:cNvSpPr>
                  <a:spLocks noChangeArrowheads="1"/>
                </p:cNvSpPr>
                <p:nvPr/>
              </p:nvSpPr>
              <p:spPr bwMode="auto">
                <a:xfrm>
                  <a:off x="3744" y="2208"/>
                  <a:ext cx="624" cy="105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FFFF"/>
                    </a:gs>
                    <a:gs pos="100000">
                      <a:srgbClr val="CCFFFF">
                        <a:gamma/>
                        <a:shade val="46275"/>
                        <a:invGamma/>
                      </a:srgbClr>
                    </a:gs>
                  </a:gsLst>
                  <a:lin ang="18900000" scaled="1"/>
                </a:gradFill>
                <a:ln w="12700" cap="sq">
                  <a:solidFill>
                    <a:srgbClr val="99FF33"/>
                  </a:solidFill>
                  <a:round/>
                  <a:head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2403" name="Line 19"/>
              <p:cNvSpPr>
                <a:spLocks noChangeShapeType="1"/>
              </p:cNvSpPr>
              <p:nvPr/>
            </p:nvSpPr>
            <p:spPr bwMode="auto">
              <a:xfrm rot="2137567">
                <a:off x="1722" y="2377"/>
                <a:ext cx="0" cy="240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stealth" w="med" len="med"/>
                <a:tailEnd type="stealth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2404" name="Object 20"/>
              <p:cNvGraphicFramePr>
                <a:graphicFrameLocks noChangeAspect="1"/>
              </p:cNvGraphicFramePr>
              <p:nvPr/>
            </p:nvGraphicFramePr>
            <p:xfrm>
              <a:off x="1021" y="2485"/>
              <a:ext cx="18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19" name="公式" r:id="rId9" imgW="3352800" imgH="5181600" progId="">
                      <p:embed/>
                    </p:oleObj>
                  </mc:Choice>
                  <mc:Fallback>
                    <p:oleObj name="公式" r:id="rId9" imgW="3352800" imgH="5181600" progId="">
                      <p:embed/>
                      <p:pic>
                        <p:nvPicPr>
                          <p:cNvPr id="0" name="Picture 6" descr="image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1" y="2485"/>
                            <a:ext cx="183" cy="2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72405" name="Group 21"/>
              <p:cNvGrpSpPr/>
              <p:nvPr/>
            </p:nvGrpSpPr>
            <p:grpSpPr bwMode="auto">
              <a:xfrm>
                <a:off x="748" y="2139"/>
                <a:ext cx="954" cy="222"/>
                <a:chOff x="4272" y="2496"/>
                <a:chExt cx="1056" cy="288"/>
              </a:xfrm>
            </p:grpSpPr>
            <p:sp>
              <p:nvSpPr>
                <p:cNvPr id="272406" name="Line 22"/>
                <p:cNvSpPr>
                  <a:spLocks noChangeShapeType="1"/>
                </p:cNvSpPr>
                <p:nvPr/>
              </p:nvSpPr>
              <p:spPr bwMode="auto">
                <a:xfrm>
                  <a:off x="4272" y="2640"/>
                  <a:ext cx="1056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72407" name="Group 23"/>
                <p:cNvGrpSpPr/>
                <p:nvPr/>
              </p:nvGrpSpPr>
              <p:grpSpPr bwMode="auto">
                <a:xfrm>
                  <a:off x="4320" y="2496"/>
                  <a:ext cx="768" cy="288"/>
                  <a:chOff x="4032" y="3408"/>
                  <a:chExt cx="768" cy="288"/>
                </a:xfrm>
              </p:grpSpPr>
              <p:sp>
                <p:nvSpPr>
                  <p:cNvPr id="27240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40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224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41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41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41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3408"/>
                    <a:ext cx="0" cy="28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72413" name="Object 29"/>
              <p:cNvGraphicFramePr>
                <a:graphicFrameLocks noChangeAspect="1"/>
              </p:cNvGraphicFramePr>
              <p:nvPr/>
            </p:nvGraphicFramePr>
            <p:xfrm>
              <a:off x="2340" y="2442"/>
              <a:ext cx="227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0" name="公式" r:id="rId11" imgW="3962400" imgH="5181600" progId="">
                      <p:embed/>
                    </p:oleObj>
                  </mc:Choice>
                  <mc:Fallback>
                    <p:oleObj name="公式" r:id="rId11" imgW="3962400" imgH="5181600" progId="">
                      <p:embed/>
                      <p:pic>
                        <p:nvPicPr>
                          <p:cNvPr id="0" name="Picture 5" descr="image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0" y="2442"/>
                            <a:ext cx="227" cy="2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2414" name="Group 30"/>
            <p:cNvGrpSpPr/>
            <p:nvPr/>
          </p:nvGrpSpPr>
          <p:grpSpPr bwMode="auto">
            <a:xfrm>
              <a:off x="836" y="1632"/>
              <a:ext cx="1238" cy="537"/>
              <a:chOff x="1093" y="1717"/>
              <a:chExt cx="1238" cy="537"/>
            </a:xfrm>
          </p:grpSpPr>
          <p:sp>
            <p:nvSpPr>
              <p:cNvPr id="272415" name="Line 31"/>
              <p:cNvSpPr>
                <a:spLocks noChangeShapeType="1"/>
              </p:cNvSpPr>
              <p:nvPr/>
            </p:nvSpPr>
            <p:spPr bwMode="auto">
              <a:xfrm flipV="1">
                <a:off x="1717" y="1752"/>
                <a:ext cx="347" cy="502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16" name="Line 32"/>
              <p:cNvSpPr>
                <a:spLocks noChangeShapeType="1"/>
              </p:cNvSpPr>
              <p:nvPr/>
            </p:nvSpPr>
            <p:spPr bwMode="auto">
              <a:xfrm flipH="1" flipV="1">
                <a:off x="1333" y="1966"/>
                <a:ext cx="384" cy="288"/>
              </a:xfrm>
              <a:prstGeom prst="line">
                <a:avLst/>
              </a:prstGeom>
              <a:noFill/>
              <a:ln w="28575" cap="sq">
                <a:solidFill>
                  <a:srgbClr val="0000FF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2417" name="Object 33"/>
              <p:cNvGraphicFramePr>
                <a:graphicFrameLocks noChangeAspect="1"/>
              </p:cNvGraphicFramePr>
              <p:nvPr/>
            </p:nvGraphicFramePr>
            <p:xfrm>
              <a:off x="2044" y="1717"/>
              <a:ext cx="287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1" name="公式" r:id="rId13" imgW="4572000" imgH="5486400" progId="">
                      <p:embed/>
                    </p:oleObj>
                  </mc:Choice>
                  <mc:Fallback>
                    <p:oleObj name="公式" r:id="rId13" imgW="4572000" imgH="5486400" progId="">
                      <p:embed/>
                      <p:pic>
                        <p:nvPicPr>
                          <p:cNvPr id="0" name="Picture 4" descr="image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4" y="1717"/>
                            <a:ext cx="287" cy="3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2418" name="Object 34"/>
              <p:cNvGraphicFramePr>
                <a:graphicFrameLocks noChangeAspect="1"/>
              </p:cNvGraphicFramePr>
              <p:nvPr/>
            </p:nvGraphicFramePr>
            <p:xfrm>
              <a:off x="1093" y="1764"/>
              <a:ext cx="29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2" name="公式" r:id="rId15" imgW="4572000" imgH="5486400" progId="">
                      <p:embed/>
                    </p:oleObj>
                  </mc:Choice>
                  <mc:Fallback>
                    <p:oleObj name="公式" r:id="rId15" imgW="4572000" imgH="5486400" progId="">
                      <p:embed/>
                      <p:pic>
                        <p:nvPicPr>
                          <p:cNvPr id="0" name="Picture 3" descr="image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3" y="1764"/>
                            <a:ext cx="290" cy="3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2419" name="Group 35"/>
            <p:cNvGrpSpPr/>
            <p:nvPr/>
          </p:nvGrpSpPr>
          <p:grpSpPr bwMode="auto">
            <a:xfrm>
              <a:off x="1076" y="1152"/>
              <a:ext cx="707" cy="1045"/>
              <a:chOff x="1338" y="1253"/>
              <a:chExt cx="707" cy="1045"/>
            </a:xfrm>
          </p:grpSpPr>
          <p:sp>
            <p:nvSpPr>
              <p:cNvPr id="272420" name="Line 36"/>
              <p:cNvSpPr>
                <a:spLocks noChangeShapeType="1"/>
              </p:cNvSpPr>
              <p:nvPr/>
            </p:nvSpPr>
            <p:spPr bwMode="auto">
              <a:xfrm flipV="1">
                <a:off x="1714" y="1502"/>
                <a:ext cx="0" cy="74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72421" name="Object 37"/>
              <p:cNvGraphicFramePr>
                <a:graphicFrameLocks noChangeAspect="1"/>
              </p:cNvGraphicFramePr>
              <p:nvPr/>
            </p:nvGraphicFramePr>
            <p:xfrm>
              <a:off x="1710" y="1253"/>
              <a:ext cx="242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3" name="公式" r:id="rId17" imgW="4267200" imgH="5486400" progId="">
                      <p:embed/>
                    </p:oleObj>
                  </mc:Choice>
                  <mc:Fallback>
                    <p:oleObj name="公式" r:id="rId17" imgW="4267200" imgH="5486400" progId="">
                      <p:embed/>
                      <p:pic>
                        <p:nvPicPr>
                          <p:cNvPr id="0" name="Picture 2" descr="image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0" y="1253"/>
                            <a:ext cx="242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2422" name="Object 38"/>
              <p:cNvGraphicFramePr>
                <a:graphicFrameLocks noChangeAspect="1"/>
              </p:cNvGraphicFramePr>
              <p:nvPr/>
            </p:nvGraphicFramePr>
            <p:xfrm>
              <a:off x="1699" y="1882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24" name="公式" r:id="rId19" imgW="3352800" imgH="3352800" progId="">
                      <p:embed/>
                    </p:oleObj>
                  </mc:Choice>
                  <mc:Fallback>
                    <p:oleObj name="公式" r:id="rId19" imgW="3352800" imgH="3352800" progId="">
                      <p:embed/>
                      <p:pic>
                        <p:nvPicPr>
                          <p:cNvPr id="0" name="Picture 1" descr="image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9" y="1882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2423" name="Line 39"/>
              <p:cNvSpPr>
                <a:spLocks noChangeShapeType="1"/>
              </p:cNvSpPr>
              <p:nvPr/>
            </p:nvSpPr>
            <p:spPr bwMode="auto">
              <a:xfrm flipV="1">
                <a:off x="1338" y="1480"/>
                <a:ext cx="363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24" name="Line 40"/>
              <p:cNvSpPr>
                <a:spLocks noChangeShapeType="1"/>
              </p:cNvSpPr>
              <p:nvPr/>
            </p:nvSpPr>
            <p:spPr bwMode="auto">
              <a:xfrm flipH="1" flipV="1">
                <a:off x="1728" y="1500"/>
                <a:ext cx="31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tailEnd type="non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2425" name="Arc 41"/>
              <p:cNvSpPr/>
              <p:nvPr/>
            </p:nvSpPr>
            <p:spPr bwMode="auto">
              <a:xfrm>
                <a:off x="1720" y="2071"/>
                <a:ext cx="101" cy="227"/>
              </a:xfrm>
              <a:custGeom>
                <a:avLst/>
                <a:gdLst>
                  <a:gd name="G0" fmla="+- 421 0 0"/>
                  <a:gd name="G1" fmla="+- 21600 0 0"/>
                  <a:gd name="G2" fmla="+- 21600 0 0"/>
                  <a:gd name="T0" fmla="*/ 0 w 9660"/>
                  <a:gd name="T1" fmla="*/ 4 h 21600"/>
                  <a:gd name="T2" fmla="*/ 9660 w 9660"/>
                  <a:gd name="T3" fmla="*/ 2076 h 21600"/>
                  <a:gd name="T4" fmla="*/ 421 w 966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60" h="21600" fill="none" extrusionOk="0">
                    <a:moveTo>
                      <a:pt x="0" y="4"/>
                    </a:moveTo>
                    <a:cubicBezTo>
                      <a:pt x="140" y="1"/>
                      <a:pt x="280" y="-1"/>
                      <a:pt x="421" y="0"/>
                    </a:cubicBezTo>
                    <a:cubicBezTo>
                      <a:pt x="3616" y="0"/>
                      <a:pt x="6771" y="708"/>
                      <a:pt x="9660" y="2075"/>
                    </a:cubicBezTo>
                  </a:path>
                  <a:path w="9660" h="21600" stroke="0" extrusionOk="0">
                    <a:moveTo>
                      <a:pt x="0" y="4"/>
                    </a:moveTo>
                    <a:cubicBezTo>
                      <a:pt x="140" y="1"/>
                      <a:pt x="280" y="-1"/>
                      <a:pt x="421" y="0"/>
                    </a:cubicBezTo>
                    <a:cubicBezTo>
                      <a:pt x="3616" y="0"/>
                      <a:pt x="6771" y="708"/>
                      <a:pt x="9660" y="2075"/>
                    </a:cubicBezTo>
                    <a:lnTo>
                      <a:pt x="42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7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12.9 </a:t>
            </a:r>
            <a:r>
              <a:rPr lang="zh-CN" altLang="en-US"/>
              <a:t>马吕斯定律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00B1B-FDD2-4215-A8D6-8E355EE73E2C}" type="slidenum">
              <a:rPr lang="en-US" altLang="zh-CN"/>
              <a:pPr/>
              <a:t>22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8914" r:id="rId2" imgW="6811326" imgH="5036763"/>
        </mc:Choice>
        <mc:Fallback>
          <p:control r:id="rId2" imgW="6811326" imgH="5036763">
            <p:pic>
              <p:nvPicPr>
                <p:cNvPr id="0" name="ShockwaveFlash1"/>
                <p:cNvPicPr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9038" y="1239838"/>
                  <a:ext cx="6811962" cy="50371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865A-C78E-4A6C-BD1D-23C8E86A073A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527685" y="1405255"/>
          <a:ext cx="8088630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文档" r:id="rId3" imgW="4001273" imgH="416757" progId="Word.Document.8">
                  <p:embed/>
                </p:oleObj>
              </mc:Choice>
              <mc:Fallback>
                <p:oleObj name="文档" r:id="rId3" imgW="4001273" imgH="416757" progId="Word.Document.8">
                  <p:embed/>
                  <p:pic>
                    <p:nvPicPr>
                      <p:cNvPr id="0" name="Picture 2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" y="1405255"/>
                        <a:ext cx="8088630" cy="9391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612775" y="2606675"/>
          <a:ext cx="740219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文档" r:id="rId5" imgW="2982972" imgH="816569" progId="Word.Document.8">
                  <p:embed/>
                </p:oleObj>
              </mc:Choice>
              <mc:Fallback>
                <p:oleObj name="文档" r:id="rId5" imgW="2982972" imgH="816569" progId="Word.Document.8">
                  <p:embed/>
                  <p:pic>
                    <p:nvPicPr>
                      <p:cNvPr id="0" name="Picture 1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606675"/>
                        <a:ext cx="7402195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63B9F-9BA0-461F-8065-1B9BA824CC4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555625" y="1219200"/>
            <a:ext cx="8131175" cy="15544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13.20  </a:t>
            </a:r>
            <a:r>
              <a:rPr lang="zh-CN" altLang="en-US" sz="2400" dirty="0"/>
              <a:t>一束光由自然光和线偏振光混合组成，当它通过一偏振片时，发现透射光的强度随偏振片的转动</a:t>
            </a:r>
            <a:r>
              <a:rPr lang="zh-CN" altLang="en-US" sz="2400" dirty="0">
                <a:solidFill>
                  <a:srgbClr val="0000CC"/>
                </a:solidFill>
              </a:rPr>
              <a:t>可以变化到五倍</a:t>
            </a:r>
            <a:r>
              <a:rPr lang="zh-CN" altLang="en-US" sz="2400" dirty="0"/>
              <a:t>。求入射光中自然光和线偏振光的强度各占入射光强度的几分之几？</a:t>
            </a: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762000" y="2971800"/>
            <a:ext cx="793750" cy="457200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/>
              <a:t>解：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1524000" y="3048000"/>
            <a:ext cx="5467350" cy="822325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 dirty="0"/>
              <a:t>设入射光强度：</a:t>
            </a:r>
            <a:r>
              <a:rPr kumimoji="1" lang="en-US" altLang="zh-CN" sz="2400" i="1" dirty="0"/>
              <a:t>I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； 自然光强度：</a:t>
            </a:r>
            <a:r>
              <a:rPr kumimoji="1" lang="en-US" altLang="zh-CN" sz="2400" i="1" dirty="0"/>
              <a:t>I</a:t>
            </a:r>
            <a:r>
              <a:rPr kumimoji="1" lang="en-US" altLang="zh-CN" sz="2400" baseline="-25000" dirty="0"/>
              <a:t>10 </a:t>
            </a:r>
            <a:r>
              <a:rPr kumimoji="1" lang="zh-CN" altLang="en-US" sz="2400" dirty="0"/>
              <a:t>；</a:t>
            </a:r>
          </a:p>
          <a:p>
            <a:r>
              <a:rPr kumimoji="1" lang="zh-CN" altLang="en-US" sz="2400" dirty="0"/>
              <a:t>偏振光强度 </a:t>
            </a:r>
            <a:r>
              <a:rPr kumimoji="1" lang="en-US" altLang="zh-CN" sz="2400" dirty="0"/>
              <a:t>:   </a:t>
            </a:r>
            <a:r>
              <a:rPr kumimoji="1" lang="en-US" altLang="zh-CN" sz="2400" i="1" dirty="0"/>
              <a:t>I</a:t>
            </a:r>
            <a:r>
              <a:rPr kumimoji="1" lang="en-US" altLang="zh-CN" sz="2400" baseline="-25000" dirty="0"/>
              <a:t>20</a:t>
            </a:r>
          </a:p>
        </p:txBody>
      </p:sp>
      <p:graphicFrame>
        <p:nvGraphicFramePr>
          <p:cNvPr id="277512" name="Object 8"/>
          <p:cNvGraphicFramePr>
            <a:graphicFrameLocks noChangeAspect="1"/>
          </p:cNvGraphicFramePr>
          <p:nvPr/>
        </p:nvGraphicFramePr>
        <p:xfrm>
          <a:off x="2935288" y="4038600"/>
          <a:ext cx="16462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公式" r:id="rId3" imgW="19812000" imgH="5486400" progId="">
                  <p:embed/>
                </p:oleObj>
              </mc:Choice>
              <mc:Fallback>
                <p:oleObj name="公式" r:id="rId3" imgW="19812000" imgH="5486400" progId="">
                  <p:embed/>
                  <p:pic>
                    <p:nvPicPr>
                      <p:cNvPr id="0" name="Picture 3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4038600"/>
                        <a:ext cx="164623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212850" y="4724400"/>
            <a:ext cx="5873750" cy="457200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 dirty="0"/>
              <a:t>设通过偏振片后的光强分别为：</a:t>
            </a:r>
            <a:r>
              <a:rPr kumimoji="1" lang="en-US" altLang="zh-CN" sz="2400" i="1" dirty="0"/>
              <a:t>I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 </a:t>
            </a:r>
            <a:r>
              <a:rPr kumimoji="1" lang="en-US" altLang="zh-CN" sz="2400" i="1" dirty="0"/>
              <a:t>I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 </a:t>
            </a:r>
            <a:r>
              <a:rPr kumimoji="1" lang="en-US" altLang="zh-CN" sz="2400" i="1" dirty="0"/>
              <a:t>I</a:t>
            </a:r>
            <a:r>
              <a:rPr kumimoji="1" lang="en-US" altLang="zh-CN" sz="2400" baseline="-25000" dirty="0"/>
              <a:t>2</a:t>
            </a:r>
          </a:p>
        </p:txBody>
      </p:sp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2057400" y="5257800"/>
          <a:ext cx="11699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公式" r:id="rId5" imgW="14020800" imgH="9448800" progId="">
                  <p:embed/>
                </p:oleObj>
              </mc:Choice>
              <mc:Fallback>
                <p:oleObj name="公式" r:id="rId5" imgW="14020800" imgH="9448800" progId="">
                  <p:embed/>
                  <p:pic>
                    <p:nvPicPr>
                      <p:cNvPr id="0" name="Picture 2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57800"/>
                        <a:ext cx="1169988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Object 11"/>
          <p:cNvGraphicFramePr>
            <a:graphicFrameLocks noChangeAspect="1"/>
          </p:cNvGraphicFramePr>
          <p:nvPr/>
        </p:nvGraphicFramePr>
        <p:xfrm>
          <a:off x="4419600" y="5410200"/>
          <a:ext cx="1828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公式" r:id="rId7" imgW="21640800" imgH="5791200" progId="">
                  <p:embed/>
                </p:oleObj>
              </mc:Choice>
              <mc:Fallback>
                <p:oleObj name="公式" r:id="rId7" imgW="21640800" imgH="5791200" progId="">
                  <p:embed/>
                  <p:pic>
                    <p:nvPicPr>
                      <p:cNvPr id="0" name="Picture 1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410200"/>
                        <a:ext cx="1828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utoUpdateAnimBg="0"/>
      <p:bldP spid="27751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13.9 </a:t>
            </a:r>
            <a:r>
              <a:rPr lang="zh-CN" altLang="en-US"/>
              <a:t>马吕斯定律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BE9D9-1651-439D-A0B9-0F5A3A3CB4B5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/>
        </p:nvGraphicFramePr>
        <p:xfrm>
          <a:off x="1524000" y="1447800"/>
          <a:ext cx="3605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公式" r:id="rId3" imgW="43281600" imgH="9448800" progId="">
                  <p:embed/>
                </p:oleObj>
              </mc:Choice>
              <mc:Fallback>
                <p:oleObj name="公式" r:id="rId3" imgW="43281600" imgH="9448800" progId="">
                  <p:embed/>
                  <p:pic>
                    <p:nvPicPr>
                      <p:cNvPr id="0" name="Picture 8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3605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2" name="Object 4"/>
          <p:cNvGraphicFramePr>
            <a:graphicFrameLocks noChangeAspect="1"/>
          </p:cNvGraphicFramePr>
          <p:nvPr/>
        </p:nvGraphicFramePr>
        <p:xfrm>
          <a:off x="1524000" y="2362200"/>
          <a:ext cx="4087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公式" r:id="rId5" imgW="49072800" imgH="9448800" progId="">
                  <p:embed/>
                </p:oleObj>
              </mc:Choice>
              <mc:Fallback>
                <p:oleObj name="公式" r:id="rId5" imgW="49072800" imgH="9448800" progId="">
                  <p:embed/>
                  <p:pic>
                    <p:nvPicPr>
                      <p:cNvPr id="0" name="Picture 7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4087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3" name="Object 5"/>
          <p:cNvGraphicFramePr>
            <a:graphicFrameLocks noChangeAspect="1"/>
          </p:cNvGraphicFramePr>
          <p:nvPr/>
        </p:nvGraphicFramePr>
        <p:xfrm>
          <a:off x="1524000" y="3276600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公式" r:id="rId7" imgW="45720000" imgH="9448800" progId="">
                  <p:embed/>
                </p:oleObj>
              </mc:Choice>
              <mc:Fallback>
                <p:oleObj name="公式" r:id="rId7" imgW="45720000" imgH="9448800" progId="">
                  <p:embed/>
                  <p:pic>
                    <p:nvPicPr>
                      <p:cNvPr id="0" name="Picture 6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3808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4" name="Object 6"/>
          <p:cNvGraphicFramePr>
            <a:graphicFrameLocks noChangeAspect="1"/>
          </p:cNvGraphicFramePr>
          <p:nvPr/>
        </p:nvGraphicFramePr>
        <p:xfrm>
          <a:off x="1524000" y="4330700"/>
          <a:ext cx="144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公式" r:id="rId9" imgW="17373600" imgH="5486400" progId="">
                  <p:embed/>
                </p:oleObj>
              </mc:Choice>
              <mc:Fallback>
                <p:oleObj name="公式" r:id="rId9" imgW="17373600" imgH="5486400" progId="">
                  <p:embed/>
                  <p:pic>
                    <p:nvPicPr>
                      <p:cNvPr id="0" name="Picture 5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30700"/>
                        <a:ext cx="1446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5" name="Object 7"/>
          <p:cNvGraphicFramePr>
            <a:graphicFrameLocks noChangeAspect="1"/>
          </p:cNvGraphicFramePr>
          <p:nvPr/>
        </p:nvGraphicFramePr>
        <p:xfrm>
          <a:off x="3151188" y="4165600"/>
          <a:ext cx="28686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公式" r:id="rId11" imgW="34442400" imgH="9448800" progId="">
                  <p:embed/>
                </p:oleObj>
              </mc:Choice>
              <mc:Fallback>
                <p:oleObj name="公式" r:id="rId11" imgW="34442400" imgH="9448800" progId="">
                  <p:embed/>
                  <p:pic>
                    <p:nvPicPr>
                      <p:cNvPr id="0" name="Picture 4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4165600"/>
                        <a:ext cx="28686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6" name="Object 8"/>
          <p:cNvGraphicFramePr>
            <a:graphicFrameLocks noChangeAspect="1"/>
          </p:cNvGraphicFramePr>
          <p:nvPr/>
        </p:nvGraphicFramePr>
        <p:xfrm>
          <a:off x="3657600" y="5257800"/>
          <a:ext cx="2259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公式" r:id="rId13" imgW="27127200" imgH="10363200" progId="">
                  <p:embed/>
                </p:oleObj>
              </mc:Choice>
              <mc:Fallback>
                <p:oleObj name="公式" r:id="rId13" imgW="27127200" imgH="10363200" progId="">
                  <p:embed/>
                  <p:pic>
                    <p:nvPicPr>
                      <p:cNvPr id="0" name="Picture 3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2259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7" name="Object 9"/>
          <p:cNvGraphicFramePr>
            <a:graphicFrameLocks noChangeAspect="1"/>
          </p:cNvGraphicFramePr>
          <p:nvPr/>
        </p:nvGraphicFramePr>
        <p:xfrm>
          <a:off x="7010400" y="5257800"/>
          <a:ext cx="989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公式" r:id="rId15" imgW="11887200" imgH="10363200" progId="">
                  <p:embed/>
                </p:oleObj>
              </mc:Choice>
              <mc:Fallback>
                <p:oleObj name="公式" r:id="rId15" imgW="11887200" imgH="10363200" progId="">
                  <p:embed/>
                  <p:pic>
                    <p:nvPicPr>
                      <p:cNvPr id="0" name="Picture 2" descr="image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257800"/>
                        <a:ext cx="9890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38" name="Object 10"/>
          <p:cNvGraphicFramePr>
            <a:graphicFrameLocks noChangeAspect="1"/>
          </p:cNvGraphicFramePr>
          <p:nvPr/>
        </p:nvGraphicFramePr>
        <p:xfrm>
          <a:off x="1524000" y="54610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公式" r:id="rId17" imgW="14325600" imgH="5486400" progId="">
                  <p:embed/>
                </p:oleObj>
              </mc:Choice>
              <mc:Fallback>
                <p:oleObj name="公式" r:id="rId17" imgW="14325600" imgH="5486400" progId="">
                  <p:embed/>
                  <p:pic>
                    <p:nvPicPr>
                      <p:cNvPr id="0" name="Picture 1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61000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7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7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23553"/>
          <p:cNvSpPr txBox="1"/>
          <p:nvPr/>
        </p:nvSpPr>
        <p:spPr>
          <a:xfrm>
            <a:off x="336550" y="620713"/>
            <a:ext cx="8375650" cy="1499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13.21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要使一束线偏振光通过偏振片后振动方向转过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90°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，至少需要让这束光通过几块理想偏振片？在此情况下，透射光强最大是原来光强的多少倍？</a:t>
            </a:r>
          </a:p>
        </p:txBody>
      </p:sp>
      <p:sp>
        <p:nvSpPr>
          <p:cNvPr id="23555" name="文本框 23554"/>
          <p:cNvSpPr txBox="1"/>
          <p:nvPr/>
        </p:nvSpPr>
        <p:spPr>
          <a:xfrm>
            <a:off x="431800" y="2132013"/>
            <a:ext cx="5489575" cy="23583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解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　至少需要两块理想偏振片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如图所示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).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其中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透光轴与线偏振光振动方向的夹角为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，第二块偏振片透光轴与</a:t>
            </a:r>
            <a:r>
              <a:rPr lang="en-US" altLang="zh-CN" sz="2400" b="1" i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P</a:t>
            </a:r>
            <a:r>
              <a:rPr lang="en-US" altLang="zh-CN" sz="2400" b="1" baseline="-3000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透光轴夹角为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(90°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－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设入射线偏振光原来的光强为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，则透射光强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23556" name="对象 23555"/>
          <p:cNvGraphicFramePr>
            <a:graphicFrameLocks/>
          </p:cNvGraphicFramePr>
          <p:nvPr/>
        </p:nvGraphicFramePr>
        <p:xfrm>
          <a:off x="762953" y="4577080"/>
          <a:ext cx="76231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r:id="rId3" imgW="3465596" imgH="393529" progId="">
                  <p:embed/>
                </p:oleObj>
              </mc:Choice>
              <mc:Fallback>
                <p:oleObj r:id="rId3" imgW="3465596" imgH="393529" progId="">
                  <p:embed/>
                  <p:pic>
                    <p:nvPicPr>
                      <p:cNvPr id="0" name="Picture 2" descr="image4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3" y="4577080"/>
                        <a:ext cx="76231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2" name="组合 23561"/>
          <p:cNvGrpSpPr/>
          <p:nvPr/>
        </p:nvGrpSpPr>
        <p:grpSpPr>
          <a:xfrm>
            <a:off x="992188" y="5467350"/>
            <a:ext cx="8375650" cy="815975"/>
            <a:chOff x="241" y="3636"/>
            <a:chExt cx="5276" cy="514"/>
          </a:xfrm>
        </p:grpSpPr>
        <p:sp>
          <p:nvSpPr>
            <p:cNvPr id="23559" name="文本框 23558"/>
            <p:cNvSpPr txBox="1"/>
            <p:nvPr/>
          </p:nvSpPr>
          <p:spPr>
            <a:xfrm>
              <a:off x="241" y="3689"/>
              <a:ext cx="5276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当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＝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90°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，即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α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＝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45°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时，</a:t>
              </a:r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         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23560" name="对象 23559"/>
            <p:cNvGraphicFramePr>
              <a:graphicFrameLocks/>
            </p:cNvGraphicFramePr>
            <p:nvPr/>
          </p:nvGraphicFramePr>
          <p:xfrm>
            <a:off x="3326" y="3636"/>
            <a:ext cx="1057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6" r:id="rId5" imgW="812447" imgH="393529" progId="">
                    <p:embed/>
                  </p:oleObj>
                </mc:Choice>
                <mc:Fallback>
                  <p:oleObj r:id="rId5" imgW="812447" imgH="393529" progId="">
                    <p:embed/>
                    <p:pic>
                      <p:nvPicPr>
                        <p:cNvPr id="0" name="Picture 1" descr="image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3636"/>
                          <a:ext cx="1057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3561" name="图片 23560" descr="140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3300" y="2459038"/>
            <a:ext cx="2736850" cy="219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26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13.10 </a:t>
            </a:r>
            <a:r>
              <a:rPr lang="zh-CN" altLang="en-US"/>
              <a:t>反射和折射时光的偏振</a:t>
            </a:r>
          </a:p>
        </p:txBody>
      </p:sp>
      <p:sp>
        <p:nvSpPr>
          <p:cNvPr id="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830B9-1D9C-4079-ADE1-1E9F8D30303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457200" y="1143000"/>
            <a:ext cx="3048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反射和折射光的偏振 </a:t>
            </a:r>
          </a:p>
        </p:txBody>
      </p:sp>
      <p:graphicFrame>
        <p:nvGraphicFramePr>
          <p:cNvPr id="288772" name="Object 4"/>
          <p:cNvGraphicFramePr>
            <a:graphicFrameLocks noChangeAspect="1"/>
          </p:cNvGraphicFramePr>
          <p:nvPr/>
        </p:nvGraphicFramePr>
        <p:xfrm>
          <a:off x="685800" y="2514600"/>
          <a:ext cx="324485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文档" r:id="rId3" imgW="1616786" imgH="1385591" progId="Word.Document.8">
                  <p:embed/>
                </p:oleObj>
              </mc:Choice>
              <mc:Fallback>
                <p:oleObj name="文档" r:id="rId3" imgW="1616786" imgH="1385591" progId="Word.Document.8">
                  <p:embed/>
                  <p:pic>
                    <p:nvPicPr>
                      <p:cNvPr id="0" name="Picture 1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3244850" cy="27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73" name="Group 5"/>
          <p:cNvGrpSpPr/>
          <p:nvPr/>
        </p:nvGrpSpPr>
        <p:grpSpPr bwMode="auto">
          <a:xfrm>
            <a:off x="4343400" y="1828800"/>
            <a:ext cx="4089400" cy="4117975"/>
            <a:chOff x="3061" y="1282"/>
            <a:chExt cx="2576" cy="2594"/>
          </a:xfrm>
        </p:grpSpPr>
        <p:sp>
          <p:nvSpPr>
            <p:cNvPr id="288774" name="Line 6"/>
            <p:cNvSpPr>
              <a:spLocks noChangeShapeType="1"/>
            </p:cNvSpPr>
            <p:nvPr/>
          </p:nvSpPr>
          <p:spPr bwMode="auto">
            <a:xfrm>
              <a:off x="3198" y="2527"/>
              <a:ext cx="242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75" name="Line 7"/>
            <p:cNvSpPr>
              <a:spLocks noChangeShapeType="1"/>
            </p:cNvSpPr>
            <p:nvPr/>
          </p:nvSpPr>
          <p:spPr bwMode="auto">
            <a:xfrm rot="-10800000">
              <a:off x="3327" y="1537"/>
              <a:ext cx="990" cy="99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76" name="Line 8"/>
            <p:cNvSpPr>
              <a:spLocks noChangeShapeType="1"/>
            </p:cNvSpPr>
            <p:nvPr/>
          </p:nvSpPr>
          <p:spPr bwMode="auto">
            <a:xfrm flipV="1">
              <a:off x="4317" y="1537"/>
              <a:ext cx="990" cy="99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77" name="Line 9"/>
            <p:cNvSpPr>
              <a:spLocks noChangeShapeType="1"/>
            </p:cNvSpPr>
            <p:nvPr/>
          </p:nvSpPr>
          <p:spPr bwMode="auto">
            <a:xfrm>
              <a:off x="4317" y="1757"/>
              <a:ext cx="0" cy="154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>
              <a:off x="4317" y="2527"/>
              <a:ext cx="660" cy="1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79" name="Arc 11"/>
            <p:cNvSpPr/>
            <p:nvPr/>
          </p:nvSpPr>
          <p:spPr bwMode="auto">
            <a:xfrm rot="10800000" flipV="1">
              <a:off x="4207" y="2307"/>
              <a:ext cx="110" cy="1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5"/>
                <a:gd name="T1" fmla="*/ 0 h 21600"/>
                <a:gd name="T2" fmla="*/ 21595 w 21595"/>
                <a:gd name="T3" fmla="*/ 21124 h 21600"/>
                <a:gd name="T4" fmla="*/ 0 w 215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5" h="21600" fill="none" extrusionOk="0">
                  <a:moveTo>
                    <a:pt x="-1" y="0"/>
                  </a:moveTo>
                  <a:cubicBezTo>
                    <a:pt x="11743" y="0"/>
                    <a:pt x="21335" y="9382"/>
                    <a:pt x="21594" y="21124"/>
                  </a:cubicBezTo>
                </a:path>
                <a:path w="21595" h="21600" stroke="0" extrusionOk="0">
                  <a:moveTo>
                    <a:pt x="-1" y="0"/>
                  </a:moveTo>
                  <a:cubicBezTo>
                    <a:pt x="11743" y="0"/>
                    <a:pt x="21335" y="9382"/>
                    <a:pt x="21594" y="211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0" name="Arc 12"/>
            <p:cNvSpPr/>
            <p:nvPr/>
          </p:nvSpPr>
          <p:spPr bwMode="auto">
            <a:xfrm rot="-10800000" flipH="1" flipV="1">
              <a:off x="4317" y="2367"/>
              <a:ext cx="105" cy="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5"/>
                <a:gd name="T1" fmla="*/ 0 h 21600"/>
                <a:gd name="T2" fmla="*/ 21595 w 21595"/>
                <a:gd name="T3" fmla="*/ 21124 h 21600"/>
                <a:gd name="T4" fmla="*/ 0 w 2159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5" h="21600" fill="none" extrusionOk="0">
                  <a:moveTo>
                    <a:pt x="-1" y="0"/>
                  </a:moveTo>
                  <a:cubicBezTo>
                    <a:pt x="11743" y="0"/>
                    <a:pt x="21335" y="9382"/>
                    <a:pt x="21594" y="21124"/>
                  </a:cubicBezTo>
                </a:path>
                <a:path w="21595" h="21600" stroke="0" extrusionOk="0">
                  <a:moveTo>
                    <a:pt x="-1" y="0"/>
                  </a:moveTo>
                  <a:cubicBezTo>
                    <a:pt x="11743" y="0"/>
                    <a:pt x="21335" y="9382"/>
                    <a:pt x="21594" y="211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1" name="Arc 13"/>
            <p:cNvSpPr/>
            <p:nvPr/>
          </p:nvSpPr>
          <p:spPr bwMode="auto">
            <a:xfrm rot="10800000" flipH="1">
              <a:off x="4310" y="2677"/>
              <a:ext cx="108" cy="109"/>
            </a:xfrm>
            <a:custGeom>
              <a:avLst/>
              <a:gdLst>
                <a:gd name="G0" fmla="+- 0 0 0"/>
                <a:gd name="G1" fmla="+- 21315 0 0"/>
                <a:gd name="G2" fmla="+- 21600 0 0"/>
                <a:gd name="T0" fmla="*/ 3500 w 21285"/>
                <a:gd name="T1" fmla="*/ 0 h 21315"/>
                <a:gd name="T2" fmla="*/ 21285 w 21285"/>
                <a:gd name="T3" fmla="*/ 17638 h 21315"/>
                <a:gd name="T4" fmla="*/ 0 w 21285"/>
                <a:gd name="T5" fmla="*/ 21315 h 2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5" h="21315" fill="none" extrusionOk="0">
                  <a:moveTo>
                    <a:pt x="3499" y="0"/>
                  </a:moveTo>
                  <a:cubicBezTo>
                    <a:pt x="12579" y="1491"/>
                    <a:pt x="19718" y="8570"/>
                    <a:pt x="21284" y="17638"/>
                  </a:cubicBezTo>
                </a:path>
                <a:path w="21285" h="21315" stroke="0" extrusionOk="0">
                  <a:moveTo>
                    <a:pt x="3499" y="0"/>
                  </a:moveTo>
                  <a:cubicBezTo>
                    <a:pt x="12579" y="1491"/>
                    <a:pt x="19718" y="8570"/>
                    <a:pt x="21284" y="17638"/>
                  </a:cubicBezTo>
                  <a:lnTo>
                    <a:pt x="0" y="21315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2" name="Text Box 14"/>
            <p:cNvSpPr txBox="1">
              <a:spLocks noChangeArrowheads="1"/>
            </p:cNvSpPr>
            <p:nvPr/>
          </p:nvSpPr>
          <p:spPr bwMode="auto">
            <a:xfrm>
              <a:off x="4063" y="2052"/>
              <a:ext cx="495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i</a:t>
              </a:r>
            </a:p>
          </p:txBody>
        </p:sp>
        <p:sp>
          <p:nvSpPr>
            <p:cNvPr id="288783" name="Text Box 15"/>
            <p:cNvSpPr txBox="1">
              <a:spLocks noChangeArrowheads="1"/>
            </p:cNvSpPr>
            <p:nvPr/>
          </p:nvSpPr>
          <p:spPr bwMode="auto">
            <a:xfrm>
              <a:off x="4286" y="2115"/>
              <a:ext cx="33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i</a:t>
              </a:r>
            </a:p>
          </p:txBody>
        </p:sp>
        <p:sp>
          <p:nvSpPr>
            <p:cNvPr id="288784" name="Text Box 16"/>
            <p:cNvSpPr txBox="1">
              <a:spLocks noChangeArrowheads="1"/>
            </p:cNvSpPr>
            <p:nvPr/>
          </p:nvSpPr>
          <p:spPr bwMode="auto">
            <a:xfrm>
              <a:off x="4274" y="2688"/>
              <a:ext cx="33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r</a:t>
              </a:r>
            </a:p>
          </p:txBody>
        </p:sp>
        <p:sp>
          <p:nvSpPr>
            <p:cNvPr id="288785" name="Line 17"/>
            <p:cNvSpPr>
              <a:spLocks noChangeShapeType="1"/>
            </p:cNvSpPr>
            <p:nvPr/>
          </p:nvSpPr>
          <p:spPr bwMode="auto">
            <a:xfrm flipV="1">
              <a:off x="3547" y="1757"/>
              <a:ext cx="220" cy="2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6" name="Line 18"/>
            <p:cNvSpPr>
              <a:spLocks noChangeShapeType="1"/>
            </p:cNvSpPr>
            <p:nvPr/>
          </p:nvSpPr>
          <p:spPr bwMode="auto">
            <a:xfrm flipV="1">
              <a:off x="3657" y="1867"/>
              <a:ext cx="220" cy="2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7" name="Line 19"/>
            <p:cNvSpPr>
              <a:spLocks noChangeShapeType="1"/>
            </p:cNvSpPr>
            <p:nvPr/>
          </p:nvSpPr>
          <p:spPr bwMode="auto">
            <a:xfrm flipV="1">
              <a:off x="3767" y="1977"/>
              <a:ext cx="220" cy="2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8" name="Line 20"/>
            <p:cNvSpPr>
              <a:spLocks noChangeShapeType="1"/>
            </p:cNvSpPr>
            <p:nvPr/>
          </p:nvSpPr>
          <p:spPr bwMode="auto">
            <a:xfrm flipV="1">
              <a:off x="3877" y="2087"/>
              <a:ext cx="220" cy="2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89" name="Line 21"/>
            <p:cNvSpPr>
              <a:spLocks noChangeShapeType="1"/>
            </p:cNvSpPr>
            <p:nvPr/>
          </p:nvSpPr>
          <p:spPr bwMode="auto">
            <a:xfrm flipV="1">
              <a:off x="3437" y="1647"/>
              <a:ext cx="220" cy="2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0" name="Oval 22"/>
            <p:cNvSpPr>
              <a:spLocks noChangeArrowheads="1"/>
            </p:cNvSpPr>
            <p:nvPr/>
          </p:nvSpPr>
          <p:spPr bwMode="auto">
            <a:xfrm>
              <a:off x="3575" y="1785"/>
              <a:ext cx="57" cy="57"/>
            </a:xfrm>
            <a:prstGeom prst="ellipse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1" name="Oval 23"/>
            <p:cNvSpPr>
              <a:spLocks noChangeArrowheads="1"/>
            </p:cNvSpPr>
            <p:nvPr/>
          </p:nvSpPr>
          <p:spPr bwMode="auto">
            <a:xfrm>
              <a:off x="3795" y="2005"/>
              <a:ext cx="57" cy="57"/>
            </a:xfrm>
            <a:prstGeom prst="ellipse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2" name="Oval 24"/>
            <p:cNvSpPr>
              <a:spLocks noChangeArrowheads="1"/>
            </p:cNvSpPr>
            <p:nvPr/>
          </p:nvSpPr>
          <p:spPr bwMode="auto">
            <a:xfrm>
              <a:off x="4015" y="2225"/>
              <a:ext cx="57" cy="57"/>
            </a:xfrm>
            <a:prstGeom prst="ellipse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3" name="Oval 25"/>
            <p:cNvSpPr>
              <a:spLocks noChangeArrowheads="1"/>
            </p:cNvSpPr>
            <p:nvPr/>
          </p:nvSpPr>
          <p:spPr bwMode="auto">
            <a:xfrm>
              <a:off x="3902" y="2115"/>
              <a:ext cx="58" cy="57"/>
            </a:xfrm>
            <a:prstGeom prst="ellipse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4" name="Oval 26"/>
            <p:cNvSpPr>
              <a:spLocks noChangeArrowheads="1"/>
            </p:cNvSpPr>
            <p:nvPr/>
          </p:nvSpPr>
          <p:spPr bwMode="auto">
            <a:xfrm>
              <a:off x="3685" y="1908"/>
              <a:ext cx="57" cy="58"/>
            </a:xfrm>
            <a:prstGeom prst="ellipse">
              <a:avLst/>
            </a:prstGeom>
            <a:solidFill>
              <a:srgbClr val="993366"/>
            </a:solidFill>
            <a:ln w="19050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5" name="Line 27"/>
            <p:cNvSpPr>
              <a:spLocks noChangeShapeType="1"/>
            </p:cNvSpPr>
            <p:nvPr/>
          </p:nvSpPr>
          <p:spPr bwMode="auto">
            <a:xfrm flipH="1" flipV="1">
              <a:off x="4757" y="1867"/>
              <a:ext cx="220" cy="22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6" name="Oval 28"/>
            <p:cNvSpPr>
              <a:spLocks noChangeArrowheads="1"/>
            </p:cNvSpPr>
            <p:nvPr/>
          </p:nvSpPr>
          <p:spPr bwMode="auto">
            <a:xfrm flipH="1">
              <a:off x="5005" y="1785"/>
              <a:ext cx="57" cy="57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7" name="Oval 29"/>
            <p:cNvSpPr>
              <a:spLocks noChangeArrowheads="1"/>
            </p:cNvSpPr>
            <p:nvPr/>
          </p:nvSpPr>
          <p:spPr bwMode="auto">
            <a:xfrm flipH="1">
              <a:off x="4537" y="2252"/>
              <a:ext cx="57" cy="57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8" name="Oval 30"/>
            <p:cNvSpPr>
              <a:spLocks noChangeArrowheads="1"/>
            </p:cNvSpPr>
            <p:nvPr/>
          </p:nvSpPr>
          <p:spPr bwMode="auto">
            <a:xfrm flipH="1">
              <a:off x="4551" y="2926"/>
              <a:ext cx="57" cy="5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799" name="Oval 31"/>
            <p:cNvSpPr>
              <a:spLocks noChangeArrowheads="1"/>
            </p:cNvSpPr>
            <p:nvPr/>
          </p:nvSpPr>
          <p:spPr bwMode="auto">
            <a:xfrm flipH="1">
              <a:off x="4785" y="2005"/>
              <a:ext cx="57" cy="57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0" name="Line 32"/>
            <p:cNvSpPr>
              <a:spLocks noChangeShapeType="1"/>
            </p:cNvSpPr>
            <p:nvPr/>
          </p:nvSpPr>
          <p:spPr bwMode="auto">
            <a:xfrm flipH="1" flipV="1">
              <a:off x="4537" y="2087"/>
              <a:ext cx="220" cy="22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1" name="Line 33"/>
            <p:cNvSpPr>
              <a:spLocks noChangeShapeType="1"/>
            </p:cNvSpPr>
            <p:nvPr/>
          </p:nvSpPr>
          <p:spPr bwMode="auto">
            <a:xfrm flipH="1" flipV="1">
              <a:off x="4977" y="1647"/>
              <a:ext cx="220" cy="22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2" name="Line 34"/>
            <p:cNvSpPr>
              <a:spLocks noChangeShapeType="1"/>
            </p:cNvSpPr>
            <p:nvPr/>
          </p:nvSpPr>
          <p:spPr bwMode="auto">
            <a:xfrm flipV="1">
              <a:off x="4702" y="3297"/>
              <a:ext cx="289" cy="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3" name="Line 35"/>
            <p:cNvSpPr>
              <a:spLocks noChangeShapeType="1"/>
            </p:cNvSpPr>
            <p:nvPr/>
          </p:nvSpPr>
          <p:spPr bwMode="auto">
            <a:xfrm flipV="1">
              <a:off x="4537" y="3036"/>
              <a:ext cx="289" cy="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4" name="Line 36"/>
            <p:cNvSpPr>
              <a:spLocks noChangeShapeType="1"/>
            </p:cNvSpPr>
            <p:nvPr/>
          </p:nvSpPr>
          <p:spPr bwMode="auto">
            <a:xfrm flipV="1">
              <a:off x="4372" y="2761"/>
              <a:ext cx="289" cy="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5" name="Oval 37"/>
            <p:cNvSpPr>
              <a:spLocks noChangeArrowheads="1"/>
            </p:cNvSpPr>
            <p:nvPr/>
          </p:nvSpPr>
          <p:spPr bwMode="auto">
            <a:xfrm flipH="1">
              <a:off x="4716" y="3185"/>
              <a:ext cx="57" cy="5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6" name="Text Box 38"/>
            <p:cNvSpPr txBox="1">
              <a:spLocks noChangeArrowheads="1"/>
            </p:cNvSpPr>
            <p:nvPr/>
          </p:nvSpPr>
          <p:spPr bwMode="auto">
            <a:xfrm>
              <a:off x="3166" y="1326"/>
              <a:ext cx="44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993366"/>
                  </a:solidFill>
                </a:rPr>
                <a:t>S</a:t>
              </a:r>
            </a:p>
          </p:txBody>
        </p:sp>
        <p:sp>
          <p:nvSpPr>
            <p:cNvPr id="288807" name="Text Box 39"/>
            <p:cNvSpPr txBox="1">
              <a:spLocks noChangeArrowheads="1"/>
            </p:cNvSpPr>
            <p:nvPr/>
          </p:nvSpPr>
          <p:spPr bwMode="auto">
            <a:xfrm>
              <a:off x="5197" y="1282"/>
              <a:ext cx="44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8080"/>
                  </a:solidFill>
                </a:rPr>
                <a:t>R</a:t>
              </a:r>
            </a:p>
          </p:txBody>
        </p:sp>
        <p:sp>
          <p:nvSpPr>
            <p:cNvPr id="288808" name="Oval 40"/>
            <p:cNvSpPr>
              <a:spLocks noChangeArrowheads="1"/>
            </p:cNvSpPr>
            <p:nvPr/>
          </p:nvSpPr>
          <p:spPr bwMode="auto">
            <a:xfrm flipH="1">
              <a:off x="4675" y="2115"/>
              <a:ext cx="57" cy="57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09" name="Oval 41"/>
            <p:cNvSpPr>
              <a:spLocks noChangeArrowheads="1"/>
            </p:cNvSpPr>
            <p:nvPr/>
          </p:nvSpPr>
          <p:spPr bwMode="auto">
            <a:xfrm flipH="1">
              <a:off x="4908" y="1878"/>
              <a:ext cx="58" cy="58"/>
            </a:xfrm>
            <a:prstGeom prst="ellipse">
              <a:avLst/>
            </a:prstGeom>
            <a:solidFill>
              <a:srgbClr val="006666"/>
            </a:solidFill>
            <a:ln w="19050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10" name="Line 42"/>
            <p:cNvSpPr>
              <a:spLocks noChangeShapeType="1"/>
            </p:cNvSpPr>
            <p:nvPr/>
          </p:nvSpPr>
          <p:spPr bwMode="auto">
            <a:xfrm flipV="1">
              <a:off x="4468" y="2912"/>
              <a:ext cx="289" cy="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11" name="Line 43"/>
            <p:cNvSpPr>
              <a:spLocks noChangeShapeType="1"/>
            </p:cNvSpPr>
            <p:nvPr/>
          </p:nvSpPr>
          <p:spPr bwMode="auto">
            <a:xfrm flipV="1">
              <a:off x="4620" y="3187"/>
              <a:ext cx="288" cy="17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12" name="Text Box 44"/>
            <p:cNvSpPr txBox="1">
              <a:spLocks noChangeArrowheads="1"/>
            </p:cNvSpPr>
            <p:nvPr/>
          </p:nvSpPr>
          <p:spPr bwMode="auto">
            <a:xfrm>
              <a:off x="5116" y="2205"/>
              <a:ext cx="44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n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88813" name="Text Box 45"/>
            <p:cNvSpPr txBox="1">
              <a:spLocks noChangeArrowheads="1"/>
            </p:cNvSpPr>
            <p:nvPr/>
          </p:nvSpPr>
          <p:spPr bwMode="auto">
            <a:xfrm>
              <a:off x="5116" y="2523"/>
              <a:ext cx="440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n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88814" name="Text Box 46"/>
            <p:cNvSpPr txBox="1">
              <a:spLocks noChangeArrowheads="1"/>
            </p:cNvSpPr>
            <p:nvPr/>
          </p:nvSpPr>
          <p:spPr bwMode="auto">
            <a:xfrm>
              <a:off x="4921" y="3588"/>
              <a:ext cx="318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R</a:t>
              </a:r>
              <a:r>
                <a:rPr kumimoji="1" lang="en-US" altLang="zh-CN" sz="2400">
                  <a:solidFill>
                    <a:srgbClr val="FF0000"/>
                  </a:solidFill>
                  <a:sym typeface="Symbol" panose="05050102010706020507" pitchFamily="18" charset="2"/>
                </a:rPr>
                <a:t></a:t>
              </a:r>
            </a:p>
          </p:txBody>
        </p:sp>
        <p:sp>
          <p:nvSpPr>
            <p:cNvPr id="288815" name="Text Box 47"/>
            <p:cNvSpPr txBox="1">
              <a:spLocks noChangeArrowheads="1"/>
            </p:cNvSpPr>
            <p:nvPr/>
          </p:nvSpPr>
          <p:spPr bwMode="auto">
            <a:xfrm>
              <a:off x="3061" y="152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13.10 </a:t>
            </a:r>
            <a:r>
              <a:rPr lang="zh-CN" altLang="en-US"/>
              <a:t>反射和折射时光的偏振</a:t>
            </a:r>
          </a:p>
        </p:txBody>
      </p:sp>
      <p:sp>
        <p:nvSpPr>
          <p:cNvPr id="10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86E7-0C02-43AF-B30F-3B9025EC934F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457200" y="1143000"/>
            <a:ext cx="3048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反射和折射光的偏振 </a:t>
            </a:r>
          </a:p>
        </p:txBody>
      </p:sp>
      <p:grpSp>
        <p:nvGrpSpPr>
          <p:cNvPr id="281604" name="Group 4"/>
          <p:cNvGrpSpPr/>
          <p:nvPr/>
        </p:nvGrpSpPr>
        <p:grpSpPr bwMode="auto">
          <a:xfrm>
            <a:off x="676735" y="2209800"/>
            <a:ext cx="3581400" cy="2362200"/>
            <a:chOff x="480" y="1680"/>
            <a:chExt cx="2256" cy="1488"/>
          </a:xfrm>
        </p:grpSpPr>
        <p:sp>
          <p:nvSpPr>
            <p:cNvPr id="281605" name="Line 5"/>
            <p:cNvSpPr>
              <a:spLocks noChangeShapeType="1"/>
            </p:cNvSpPr>
            <p:nvPr/>
          </p:nvSpPr>
          <p:spPr bwMode="auto">
            <a:xfrm>
              <a:off x="480" y="2544"/>
              <a:ext cx="2256" cy="0"/>
            </a:xfrm>
            <a:prstGeom prst="line">
              <a:avLst/>
            </a:prstGeom>
            <a:noFill/>
            <a:ln w="28575" cap="sq">
              <a:solidFill>
                <a:srgbClr val="0099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06" name="Line 6"/>
            <p:cNvSpPr>
              <a:spLocks noChangeShapeType="1"/>
            </p:cNvSpPr>
            <p:nvPr/>
          </p:nvSpPr>
          <p:spPr bwMode="auto">
            <a:xfrm>
              <a:off x="1584" y="168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1607" name="Group 7"/>
          <p:cNvGrpSpPr/>
          <p:nvPr/>
        </p:nvGrpSpPr>
        <p:grpSpPr bwMode="auto">
          <a:xfrm>
            <a:off x="2422985" y="2505075"/>
            <a:ext cx="2332037" cy="2495550"/>
            <a:chOff x="1395" y="1756"/>
            <a:chExt cx="1469" cy="1572"/>
          </a:xfrm>
        </p:grpSpPr>
        <p:grpSp>
          <p:nvGrpSpPr>
            <p:cNvPr id="281608" name="Group 8"/>
            <p:cNvGrpSpPr/>
            <p:nvPr/>
          </p:nvGrpSpPr>
          <p:grpSpPr bwMode="auto">
            <a:xfrm rot="-1618865">
              <a:off x="1413" y="2215"/>
              <a:ext cx="432" cy="192"/>
              <a:chOff x="3600" y="2976"/>
              <a:chExt cx="432" cy="192"/>
            </a:xfrm>
          </p:grpSpPr>
          <p:grpSp>
            <p:nvGrpSpPr>
              <p:cNvPr id="281609" name="Group 9"/>
              <p:cNvGrpSpPr/>
              <p:nvPr/>
            </p:nvGrpSpPr>
            <p:grpSpPr bwMode="auto">
              <a:xfrm>
                <a:off x="3600" y="3072"/>
                <a:ext cx="432" cy="0"/>
                <a:chOff x="3600" y="3072"/>
                <a:chExt cx="432" cy="0"/>
              </a:xfrm>
            </p:grpSpPr>
            <p:sp>
              <p:nvSpPr>
                <p:cNvPr id="281610" name="Line 10"/>
                <p:cNvSpPr>
                  <a:spLocks noChangeShapeType="1"/>
                </p:cNvSpPr>
                <p:nvPr/>
              </p:nvSpPr>
              <p:spPr bwMode="auto">
                <a:xfrm>
                  <a:off x="3600" y="3072"/>
                  <a:ext cx="14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11" name="Line 11"/>
                <p:cNvSpPr>
                  <a:spLocks noChangeShapeType="1"/>
                </p:cNvSpPr>
                <p:nvPr/>
              </p:nvSpPr>
              <p:spPr bwMode="auto">
                <a:xfrm>
                  <a:off x="3744" y="3072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1612" name="Line 12"/>
              <p:cNvSpPr>
                <a:spLocks noChangeShapeType="1"/>
              </p:cNvSpPr>
              <p:nvPr/>
            </p:nvSpPr>
            <p:spPr bwMode="auto">
              <a:xfrm>
                <a:off x="3936" y="2976"/>
                <a:ext cx="0" cy="19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1613" name="Group 13"/>
            <p:cNvGrpSpPr/>
            <p:nvPr/>
          </p:nvGrpSpPr>
          <p:grpSpPr bwMode="auto">
            <a:xfrm>
              <a:off x="1395" y="1756"/>
              <a:ext cx="1469" cy="1572"/>
              <a:chOff x="1395" y="1756"/>
              <a:chExt cx="1469" cy="1572"/>
            </a:xfrm>
          </p:grpSpPr>
          <p:grpSp>
            <p:nvGrpSpPr>
              <p:cNvPr id="281614" name="Group 14"/>
              <p:cNvGrpSpPr/>
              <p:nvPr/>
            </p:nvGrpSpPr>
            <p:grpSpPr bwMode="auto">
              <a:xfrm>
                <a:off x="1798" y="1756"/>
                <a:ext cx="1066" cy="455"/>
                <a:chOff x="1798" y="1756"/>
                <a:chExt cx="1066" cy="455"/>
              </a:xfrm>
            </p:grpSpPr>
            <p:grpSp>
              <p:nvGrpSpPr>
                <p:cNvPr id="281615" name="Group 15"/>
                <p:cNvGrpSpPr/>
                <p:nvPr/>
              </p:nvGrpSpPr>
              <p:grpSpPr bwMode="auto">
                <a:xfrm rot="-1618865">
                  <a:off x="1798" y="2019"/>
                  <a:ext cx="432" cy="192"/>
                  <a:chOff x="3600" y="2976"/>
                  <a:chExt cx="432" cy="192"/>
                </a:xfrm>
              </p:grpSpPr>
              <p:grpSp>
                <p:nvGrpSpPr>
                  <p:cNvPr id="281616" name="Group 16"/>
                  <p:cNvGrpSpPr/>
                  <p:nvPr/>
                </p:nvGrpSpPr>
                <p:grpSpPr bwMode="auto">
                  <a:xfrm>
                    <a:off x="3600" y="3072"/>
                    <a:ext cx="432" cy="0"/>
                    <a:chOff x="3600" y="3072"/>
                    <a:chExt cx="432" cy="0"/>
                  </a:xfrm>
                </p:grpSpPr>
                <p:sp>
                  <p:nvSpPr>
                    <p:cNvPr id="28161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072"/>
                      <a:ext cx="144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161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3072"/>
                      <a:ext cx="288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1619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976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1620" name="Group 20"/>
                <p:cNvGrpSpPr/>
                <p:nvPr/>
              </p:nvGrpSpPr>
              <p:grpSpPr bwMode="auto">
                <a:xfrm rot="-1618865">
                  <a:off x="2183" y="1823"/>
                  <a:ext cx="432" cy="192"/>
                  <a:chOff x="3600" y="2976"/>
                  <a:chExt cx="432" cy="192"/>
                </a:xfrm>
              </p:grpSpPr>
              <p:grpSp>
                <p:nvGrpSpPr>
                  <p:cNvPr id="281621" name="Group 21"/>
                  <p:cNvGrpSpPr/>
                  <p:nvPr/>
                </p:nvGrpSpPr>
                <p:grpSpPr bwMode="auto">
                  <a:xfrm>
                    <a:off x="3600" y="3072"/>
                    <a:ext cx="432" cy="0"/>
                    <a:chOff x="3600" y="3072"/>
                    <a:chExt cx="432" cy="0"/>
                  </a:xfrm>
                </p:grpSpPr>
                <p:sp>
                  <p:nvSpPr>
                    <p:cNvPr id="281622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3072"/>
                      <a:ext cx="144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1623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4" y="3072"/>
                      <a:ext cx="288" cy="0"/>
                    </a:xfrm>
                    <a:prstGeom prst="line">
                      <a:avLst/>
                    </a:prstGeom>
                    <a:noFill/>
                    <a:ln w="12700" cap="sq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8162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2976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1625" name="Line 25"/>
                <p:cNvSpPr>
                  <a:spLocks noChangeShapeType="1"/>
                </p:cNvSpPr>
                <p:nvPr/>
              </p:nvSpPr>
              <p:spPr bwMode="auto">
                <a:xfrm rot="-1618865">
                  <a:off x="2576" y="1756"/>
                  <a:ext cx="28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26" name="Group 26"/>
              <p:cNvGrpSpPr/>
              <p:nvPr/>
            </p:nvGrpSpPr>
            <p:grpSpPr bwMode="auto">
              <a:xfrm>
                <a:off x="1395" y="2485"/>
                <a:ext cx="1108" cy="843"/>
                <a:chOff x="1395" y="2485"/>
                <a:chExt cx="1108" cy="843"/>
              </a:xfrm>
            </p:grpSpPr>
            <p:grpSp>
              <p:nvGrpSpPr>
                <p:cNvPr id="281627" name="Group 27"/>
                <p:cNvGrpSpPr/>
                <p:nvPr/>
              </p:nvGrpSpPr>
              <p:grpSpPr bwMode="auto">
                <a:xfrm rot="-19009904">
                  <a:off x="1395" y="2485"/>
                  <a:ext cx="384" cy="192"/>
                  <a:chOff x="3264" y="2928"/>
                  <a:chExt cx="384" cy="192"/>
                </a:xfrm>
              </p:grpSpPr>
              <p:sp>
                <p:nvSpPr>
                  <p:cNvPr id="28162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024"/>
                    <a:ext cx="38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2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928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928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1631" name="Group 31"/>
                <p:cNvGrpSpPr/>
                <p:nvPr/>
              </p:nvGrpSpPr>
              <p:grpSpPr bwMode="auto">
                <a:xfrm rot="-19009904">
                  <a:off x="1675" y="2748"/>
                  <a:ext cx="384" cy="192"/>
                  <a:chOff x="3264" y="2928"/>
                  <a:chExt cx="384" cy="192"/>
                </a:xfrm>
              </p:grpSpPr>
              <p:sp>
                <p:nvSpPr>
                  <p:cNvPr id="2816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024"/>
                    <a:ext cx="38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928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928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81635" name="Group 35"/>
                <p:cNvGrpSpPr/>
                <p:nvPr/>
              </p:nvGrpSpPr>
              <p:grpSpPr bwMode="auto">
                <a:xfrm rot="-19009904">
                  <a:off x="1955" y="3011"/>
                  <a:ext cx="384" cy="192"/>
                  <a:chOff x="3264" y="2928"/>
                  <a:chExt cx="384" cy="192"/>
                </a:xfrm>
              </p:grpSpPr>
              <p:sp>
                <p:nvSpPr>
                  <p:cNvPr id="28163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3024"/>
                    <a:ext cx="384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3408" y="2928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3504" y="2928"/>
                    <a:ext cx="0" cy="192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1639" name="Line 39"/>
                <p:cNvSpPr>
                  <a:spLocks noChangeShapeType="1"/>
                </p:cNvSpPr>
                <p:nvPr/>
              </p:nvSpPr>
              <p:spPr bwMode="auto">
                <a:xfrm rot="-19009904">
                  <a:off x="2263" y="3328"/>
                  <a:ext cx="240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81640" name="Group 40"/>
          <p:cNvGrpSpPr/>
          <p:nvPr/>
        </p:nvGrpSpPr>
        <p:grpSpPr bwMode="auto">
          <a:xfrm>
            <a:off x="4642310" y="2698750"/>
            <a:ext cx="2209800" cy="685800"/>
            <a:chOff x="3120" y="2016"/>
            <a:chExt cx="1392" cy="432"/>
          </a:xfrm>
        </p:grpSpPr>
        <p:grpSp>
          <p:nvGrpSpPr>
            <p:cNvPr id="281641" name="Group 41"/>
            <p:cNvGrpSpPr/>
            <p:nvPr/>
          </p:nvGrpSpPr>
          <p:grpSpPr bwMode="auto">
            <a:xfrm rot="-41294128">
              <a:off x="3120" y="2064"/>
              <a:ext cx="1392" cy="192"/>
              <a:chOff x="3456" y="3024"/>
              <a:chExt cx="1392" cy="192"/>
            </a:xfrm>
          </p:grpSpPr>
          <p:grpSp>
            <p:nvGrpSpPr>
              <p:cNvPr id="281642" name="Group 42"/>
              <p:cNvGrpSpPr/>
              <p:nvPr/>
            </p:nvGrpSpPr>
            <p:grpSpPr bwMode="auto">
              <a:xfrm>
                <a:off x="3456" y="3120"/>
                <a:ext cx="1392" cy="0"/>
                <a:chOff x="3456" y="3120"/>
                <a:chExt cx="1392" cy="0"/>
              </a:xfrm>
            </p:grpSpPr>
            <p:grpSp>
              <p:nvGrpSpPr>
                <p:cNvPr id="281643" name="Group 43"/>
                <p:cNvGrpSpPr/>
                <p:nvPr/>
              </p:nvGrpSpPr>
              <p:grpSpPr bwMode="auto">
                <a:xfrm>
                  <a:off x="3456" y="3120"/>
                  <a:ext cx="1152" cy="0"/>
                  <a:chOff x="3456" y="3120"/>
                  <a:chExt cx="1152" cy="0"/>
                </a:xfrm>
              </p:grpSpPr>
              <p:sp>
                <p:nvSpPr>
                  <p:cNvPr id="28164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120"/>
                    <a:ext cx="288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4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744" y="3120"/>
                    <a:ext cx="288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4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3120"/>
                    <a:ext cx="288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647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4320" y="3120"/>
                    <a:ext cx="288" cy="0"/>
                  </a:xfrm>
                  <a:prstGeom prst="line">
                    <a:avLst/>
                  </a:prstGeom>
                  <a:noFill/>
                  <a:ln w="19050" cap="sq">
                    <a:solidFill>
                      <a:schemeClr val="tx1"/>
                    </a:solidFill>
                    <a:round/>
                    <a:headEnd type="oval" w="med" len="med"/>
                    <a:tailEnd type="oval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1648" name="Line 48"/>
                <p:cNvSpPr>
                  <a:spLocks noChangeShapeType="1"/>
                </p:cNvSpPr>
                <p:nvPr/>
              </p:nvSpPr>
              <p:spPr bwMode="auto">
                <a:xfrm>
                  <a:off x="4608" y="3120"/>
                  <a:ext cx="240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1649" name="Line 49"/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0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50" name="Line 50"/>
              <p:cNvSpPr>
                <a:spLocks noChangeShapeType="1"/>
              </p:cNvSpPr>
              <p:nvPr/>
            </p:nvSpPr>
            <p:spPr bwMode="auto">
              <a:xfrm>
                <a:off x="3888" y="3024"/>
                <a:ext cx="0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51" name="Line 51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52" name="Line 52"/>
              <p:cNvSpPr>
                <a:spLocks noChangeShapeType="1"/>
              </p:cNvSpPr>
              <p:nvPr/>
            </p:nvSpPr>
            <p:spPr bwMode="auto">
              <a:xfrm>
                <a:off x="4464" y="3024"/>
                <a:ext cx="0" cy="192"/>
              </a:xfrm>
              <a:prstGeom prst="line">
                <a:avLst/>
              </a:pr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1653" name="Group 53"/>
            <p:cNvGrpSpPr/>
            <p:nvPr/>
          </p:nvGrpSpPr>
          <p:grpSpPr bwMode="auto">
            <a:xfrm>
              <a:off x="4128" y="2016"/>
              <a:ext cx="378" cy="432"/>
              <a:chOff x="4128" y="2016"/>
              <a:chExt cx="378" cy="432"/>
            </a:xfrm>
          </p:grpSpPr>
          <p:graphicFrame>
            <p:nvGraphicFramePr>
              <p:cNvPr id="281654" name="Object 54"/>
              <p:cNvGraphicFramePr>
                <a:graphicFrameLocks noChangeAspect="1"/>
              </p:cNvGraphicFramePr>
              <p:nvPr/>
            </p:nvGraphicFramePr>
            <p:xfrm>
              <a:off x="4128" y="2016"/>
              <a:ext cx="37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69" name="公式" r:id="rId3" imgW="3048000" imgH="5486400" progId="">
                      <p:embed/>
                    </p:oleObj>
                  </mc:Choice>
                  <mc:Fallback>
                    <p:oleObj name="公式" r:id="rId3" imgW="3048000" imgH="5486400" progId="">
                      <p:embed/>
                      <p:pic>
                        <p:nvPicPr>
                          <p:cNvPr id="0" name="Picture 4" descr="image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016"/>
                            <a:ext cx="378" cy="4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1655" name="Arc 55"/>
              <p:cNvSpPr/>
              <p:nvPr/>
            </p:nvSpPr>
            <p:spPr bwMode="auto">
              <a:xfrm flipH="1">
                <a:off x="4272" y="2352"/>
                <a:ext cx="144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 cap="sq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81656" name="Group 56"/>
          <p:cNvGrpSpPr/>
          <p:nvPr/>
        </p:nvGrpSpPr>
        <p:grpSpPr bwMode="auto">
          <a:xfrm>
            <a:off x="4947110" y="2241550"/>
            <a:ext cx="3505200" cy="2438400"/>
            <a:chOff x="3312" y="1728"/>
            <a:chExt cx="2208" cy="1536"/>
          </a:xfrm>
        </p:grpSpPr>
        <p:sp>
          <p:nvSpPr>
            <p:cNvPr id="281657" name="Line 57"/>
            <p:cNvSpPr>
              <a:spLocks noChangeShapeType="1"/>
            </p:cNvSpPr>
            <p:nvPr/>
          </p:nvSpPr>
          <p:spPr bwMode="auto">
            <a:xfrm>
              <a:off x="3312" y="2544"/>
              <a:ext cx="2208" cy="0"/>
            </a:xfrm>
            <a:prstGeom prst="line">
              <a:avLst/>
            </a:prstGeom>
            <a:noFill/>
            <a:ln w="38100" cap="sq">
              <a:solidFill>
                <a:srgbClr val="0099CC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58" name="Line 58"/>
            <p:cNvSpPr>
              <a:spLocks noChangeShapeType="1"/>
            </p:cNvSpPr>
            <p:nvPr/>
          </p:nvSpPr>
          <p:spPr bwMode="auto">
            <a:xfrm>
              <a:off x="4416" y="172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1659" name="Group 59"/>
          <p:cNvGrpSpPr/>
          <p:nvPr/>
        </p:nvGrpSpPr>
        <p:grpSpPr bwMode="auto">
          <a:xfrm rot="-41294128">
            <a:off x="371935" y="2819400"/>
            <a:ext cx="2209800" cy="304800"/>
            <a:chOff x="3456" y="3024"/>
            <a:chExt cx="1392" cy="192"/>
          </a:xfrm>
        </p:grpSpPr>
        <p:grpSp>
          <p:nvGrpSpPr>
            <p:cNvPr id="281660" name="Group 60"/>
            <p:cNvGrpSpPr/>
            <p:nvPr/>
          </p:nvGrpSpPr>
          <p:grpSpPr bwMode="auto">
            <a:xfrm>
              <a:off x="3456" y="3120"/>
              <a:ext cx="1392" cy="0"/>
              <a:chOff x="3456" y="3120"/>
              <a:chExt cx="1392" cy="0"/>
            </a:xfrm>
          </p:grpSpPr>
          <p:grpSp>
            <p:nvGrpSpPr>
              <p:cNvPr id="281661" name="Group 61"/>
              <p:cNvGrpSpPr/>
              <p:nvPr/>
            </p:nvGrpSpPr>
            <p:grpSpPr bwMode="auto">
              <a:xfrm>
                <a:off x="3456" y="3120"/>
                <a:ext cx="1152" cy="0"/>
                <a:chOff x="3456" y="3120"/>
                <a:chExt cx="1152" cy="0"/>
              </a:xfrm>
            </p:grpSpPr>
            <p:sp>
              <p:nvSpPr>
                <p:cNvPr id="281662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3120"/>
                  <a:ext cx="288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63" name="Line 63"/>
                <p:cNvSpPr>
                  <a:spLocks noChangeShapeType="1"/>
                </p:cNvSpPr>
                <p:nvPr/>
              </p:nvSpPr>
              <p:spPr bwMode="auto">
                <a:xfrm>
                  <a:off x="3744" y="3120"/>
                  <a:ext cx="288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64" name="Line 64"/>
                <p:cNvSpPr>
                  <a:spLocks noChangeShapeType="1"/>
                </p:cNvSpPr>
                <p:nvPr/>
              </p:nvSpPr>
              <p:spPr bwMode="auto">
                <a:xfrm>
                  <a:off x="4032" y="3120"/>
                  <a:ext cx="288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65" name="Line 65"/>
                <p:cNvSpPr>
                  <a:spLocks noChangeShapeType="1"/>
                </p:cNvSpPr>
                <p:nvPr/>
              </p:nvSpPr>
              <p:spPr bwMode="auto">
                <a:xfrm>
                  <a:off x="4320" y="3120"/>
                  <a:ext cx="288" cy="0"/>
                </a:xfrm>
                <a:prstGeom prst="line">
                  <a:avLst/>
                </a:prstGeom>
                <a:noFill/>
                <a:ln w="1905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1666" name="Line 66"/>
              <p:cNvSpPr>
                <a:spLocks noChangeShapeType="1"/>
              </p:cNvSpPr>
              <p:nvPr/>
            </p:nvSpPr>
            <p:spPr bwMode="auto">
              <a:xfrm>
                <a:off x="4608" y="3120"/>
                <a:ext cx="2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1667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68" name="Line 68"/>
            <p:cNvSpPr>
              <a:spLocks noChangeShapeType="1"/>
            </p:cNvSpPr>
            <p:nvPr/>
          </p:nvSpPr>
          <p:spPr bwMode="auto">
            <a:xfrm>
              <a:off x="3888" y="3024"/>
              <a:ext cx="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69" name="Line 69"/>
            <p:cNvSpPr>
              <a:spLocks noChangeShapeType="1"/>
            </p:cNvSpPr>
            <p:nvPr/>
          </p:nvSpPr>
          <p:spPr bwMode="auto">
            <a:xfrm>
              <a:off x="4176" y="3024"/>
              <a:ext cx="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670" name="Line 70"/>
            <p:cNvSpPr>
              <a:spLocks noChangeShapeType="1"/>
            </p:cNvSpPr>
            <p:nvPr/>
          </p:nvSpPr>
          <p:spPr bwMode="auto">
            <a:xfrm>
              <a:off x="4464" y="3024"/>
              <a:ext cx="0" cy="192"/>
            </a:xfrm>
            <a:prstGeom prst="line">
              <a:avLst/>
            </a:prstGeom>
            <a:noFill/>
            <a:ln w="9525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1671" name="Group 71"/>
          <p:cNvGrpSpPr/>
          <p:nvPr/>
        </p:nvGrpSpPr>
        <p:grpSpPr bwMode="auto">
          <a:xfrm>
            <a:off x="2048335" y="2895600"/>
            <a:ext cx="417512" cy="533400"/>
            <a:chOff x="1344" y="2112"/>
            <a:chExt cx="263" cy="336"/>
          </a:xfrm>
        </p:grpSpPr>
        <p:graphicFrame>
          <p:nvGraphicFramePr>
            <p:cNvPr id="281672" name="Object 72"/>
            <p:cNvGraphicFramePr>
              <a:graphicFrameLocks noChangeAspect="1"/>
            </p:cNvGraphicFramePr>
            <p:nvPr/>
          </p:nvGraphicFramePr>
          <p:xfrm>
            <a:off x="1344" y="2112"/>
            <a:ext cx="26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0" name="公式" r:id="rId5" imgW="2133600" imgH="3962400" progId="">
                    <p:embed/>
                  </p:oleObj>
                </mc:Choice>
                <mc:Fallback>
                  <p:oleObj name="公式" r:id="rId5" imgW="2133600" imgH="3962400" progId="">
                    <p:embed/>
                    <p:pic>
                      <p:nvPicPr>
                        <p:cNvPr id="0" name="Picture 3" descr="image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112"/>
                          <a:ext cx="263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1673" name="Arc 73"/>
            <p:cNvSpPr/>
            <p:nvPr/>
          </p:nvSpPr>
          <p:spPr bwMode="auto">
            <a:xfrm flipH="1">
              <a:off x="1440" y="2352"/>
              <a:ext cx="144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sq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1674" name="Object 74"/>
          <p:cNvGraphicFramePr>
            <a:graphicFrameLocks noChangeAspect="1"/>
          </p:cNvGraphicFramePr>
          <p:nvPr/>
        </p:nvGraphicFramePr>
        <p:xfrm>
          <a:off x="5196840" y="5638800"/>
          <a:ext cx="153352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1" name="公式" r:id="rId7" imgW="723600" imgH="228600" progId="">
                  <p:embed/>
                </p:oleObj>
              </mc:Choice>
              <mc:Fallback>
                <p:oleObj name="公式" r:id="rId7" imgW="7236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840" y="5638800"/>
                        <a:ext cx="1533525" cy="4908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1675" name="Group 75"/>
          <p:cNvGrpSpPr/>
          <p:nvPr/>
        </p:nvGrpSpPr>
        <p:grpSpPr bwMode="auto">
          <a:xfrm>
            <a:off x="6480635" y="2822575"/>
            <a:ext cx="2438400" cy="2587625"/>
            <a:chOff x="4093" y="1984"/>
            <a:chExt cx="1536" cy="1630"/>
          </a:xfrm>
        </p:grpSpPr>
        <p:grpSp>
          <p:nvGrpSpPr>
            <p:cNvPr id="281676" name="Group 76"/>
            <p:cNvGrpSpPr/>
            <p:nvPr/>
          </p:nvGrpSpPr>
          <p:grpSpPr bwMode="auto">
            <a:xfrm rot="-2031333">
              <a:off x="4093" y="1984"/>
              <a:ext cx="1536" cy="1"/>
              <a:chOff x="3504" y="3744"/>
              <a:chExt cx="1536" cy="0"/>
            </a:xfrm>
          </p:grpSpPr>
          <p:sp>
            <p:nvSpPr>
              <p:cNvPr id="281677" name="Line 77"/>
              <p:cNvSpPr>
                <a:spLocks noChangeShapeType="1"/>
              </p:cNvSpPr>
              <p:nvPr/>
            </p:nvSpPr>
            <p:spPr bwMode="auto">
              <a:xfrm>
                <a:off x="3504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78" name="Line 78"/>
              <p:cNvSpPr>
                <a:spLocks noChangeShapeType="1"/>
              </p:cNvSpPr>
              <p:nvPr/>
            </p:nvSpPr>
            <p:spPr bwMode="auto">
              <a:xfrm>
                <a:off x="3696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79" name="Line 79"/>
              <p:cNvSpPr>
                <a:spLocks noChangeShapeType="1"/>
              </p:cNvSpPr>
              <p:nvPr/>
            </p:nvSpPr>
            <p:spPr bwMode="auto">
              <a:xfrm>
                <a:off x="3888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80" name="Line 80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81" name="Line 81"/>
              <p:cNvSpPr>
                <a:spLocks noChangeShapeType="1"/>
              </p:cNvSpPr>
              <p:nvPr/>
            </p:nvSpPr>
            <p:spPr bwMode="auto">
              <a:xfrm>
                <a:off x="4272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82" name="Line 82"/>
              <p:cNvSpPr>
                <a:spLocks noChangeShapeType="1"/>
              </p:cNvSpPr>
              <p:nvPr/>
            </p:nvSpPr>
            <p:spPr bwMode="auto">
              <a:xfrm>
                <a:off x="4464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83" name="Line 83"/>
              <p:cNvSpPr>
                <a:spLocks noChangeShapeType="1"/>
              </p:cNvSpPr>
              <p:nvPr/>
            </p:nvSpPr>
            <p:spPr bwMode="auto">
              <a:xfrm>
                <a:off x="4656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1684" name="Line 84"/>
              <p:cNvSpPr>
                <a:spLocks noChangeShapeType="1"/>
              </p:cNvSpPr>
              <p:nvPr/>
            </p:nvSpPr>
            <p:spPr bwMode="auto">
              <a:xfrm>
                <a:off x="4848" y="37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81685" name="Group 85"/>
            <p:cNvGrpSpPr/>
            <p:nvPr/>
          </p:nvGrpSpPr>
          <p:grpSpPr bwMode="auto">
            <a:xfrm>
              <a:off x="4197" y="2420"/>
              <a:ext cx="789" cy="1194"/>
              <a:chOff x="4197" y="2420"/>
              <a:chExt cx="789" cy="1194"/>
            </a:xfrm>
          </p:grpSpPr>
          <p:grpSp>
            <p:nvGrpSpPr>
              <p:cNvPr id="281686" name="Group 86"/>
              <p:cNvGrpSpPr/>
              <p:nvPr/>
            </p:nvGrpSpPr>
            <p:grpSpPr bwMode="auto">
              <a:xfrm rot="-18363245">
                <a:off x="4156" y="2516"/>
                <a:ext cx="384" cy="192"/>
                <a:chOff x="3264" y="2928"/>
                <a:chExt cx="384" cy="192"/>
              </a:xfrm>
            </p:grpSpPr>
            <p:sp>
              <p:nvSpPr>
                <p:cNvPr id="281687" name="Line 87"/>
                <p:cNvSpPr>
                  <a:spLocks noChangeShapeType="1"/>
                </p:cNvSpPr>
                <p:nvPr/>
              </p:nvSpPr>
              <p:spPr bwMode="auto">
                <a:xfrm>
                  <a:off x="3264" y="3024"/>
                  <a:ext cx="38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88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0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89" name="Line 89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0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90" name="Group 90"/>
              <p:cNvGrpSpPr/>
              <p:nvPr/>
            </p:nvGrpSpPr>
            <p:grpSpPr bwMode="auto">
              <a:xfrm rot="-18363245">
                <a:off x="4381" y="2826"/>
                <a:ext cx="384" cy="192"/>
                <a:chOff x="3264" y="2928"/>
                <a:chExt cx="384" cy="192"/>
              </a:xfrm>
            </p:grpSpPr>
            <p:sp>
              <p:nvSpPr>
                <p:cNvPr id="281691" name="Line 91"/>
                <p:cNvSpPr>
                  <a:spLocks noChangeShapeType="1"/>
                </p:cNvSpPr>
                <p:nvPr/>
              </p:nvSpPr>
              <p:spPr bwMode="auto">
                <a:xfrm>
                  <a:off x="3264" y="3024"/>
                  <a:ext cx="38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92" name="Line 92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0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93" name="Line 93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0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1694" name="Group 94"/>
              <p:cNvGrpSpPr/>
              <p:nvPr/>
            </p:nvGrpSpPr>
            <p:grpSpPr bwMode="auto">
              <a:xfrm rot="-18363245">
                <a:off x="4607" y="3137"/>
                <a:ext cx="384" cy="192"/>
                <a:chOff x="3264" y="2928"/>
                <a:chExt cx="384" cy="192"/>
              </a:xfrm>
            </p:grpSpPr>
            <p:sp>
              <p:nvSpPr>
                <p:cNvPr id="281695" name="Line 95"/>
                <p:cNvSpPr>
                  <a:spLocks noChangeShapeType="1"/>
                </p:cNvSpPr>
                <p:nvPr/>
              </p:nvSpPr>
              <p:spPr bwMode="auto">
                <a:xfrm>
                  <a:off x="3264" y="3024"/>
                  <a:ext cx="38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oval" w="med" len="med"/>
                  <a:tailEnd type="oval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96" name="Line 96"/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0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1697" name="Line 97"/>
                <p:cNvSpPr>
                  <a:spLocks noChangeShapeType="1"/>
                </p:cNvSpPr>
                <p:nvPr/>
              </p:nvSpPr>
              <p:spPr bwMode="auto">
                <a:xfrm>
                  <a:off x="3504" y="2928"/>
                  <a:ext cx="0" cy="19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81698" name="Line 98"/>
              <p:cNvSpPr>
                <a:spLocks noChangeShapeType="1"/>
              </p:cNvSpPr>
              <p:nvPr/>
            </p:nvSpPr>
            <p:spPr bwMode="auto">
              <a:xfrm rot="-18363245">
                <a:off x="4866" y="3494"/>
                <a:ext cx="2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1699" name="Object 99"/>
              <p:cNvGraphicFramePr>
                <a:graphicFrameLocks noChangeAspect="1"/>
              </p:cNvGraphicFramePr>
              <p:nvPr/>
            </p:nvGraphicFramePr>
            <p:xfrm>
              <a:off x="4282" y="2731"/>
              <a:ext cx="171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072" name="公式" r:id="rId9" imgW="126720" imgH="164880" progId="">
                      <p:embed/>
                    </p:oleObj>
                  </mc:Choice>
                  <mc:Fallback>
                    <p:oleObj name="公式" r:id="rId9" imgW="126720" imgH="164880" progId="">
                      <p:embed/>
                      <p:pic>
                        <p:nvPicPr>
                          <p:cNvPr id="0" name="Picture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2" y="2731"/>
                            <a:ext cx="171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1700" name="Arc 100"/>
              <p:cNvSpPr/>
              <p:nvPr/>
            </p:nvSpPr>
            <p:spPr bwMode="auto">
              <a:xfrm>
                <a:off x="4197" y="2432"/>
                <a:ext cx="143" cy="22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13649 w 13649"/>
                  <a:gd name="T1" fmla="*/ 16741 h 21454"/>
                  <a:gd name="T2" fmla="*/ 2506 w 13649"/>
                  <a:gd name="T3" fmla="*/ 21454 h 21454"/>
                  <a:gd name="T4" fmla="*/ 0 w 13649"/>
                  <a:gd name="T5" fmla="*/ 0 h 2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649" h="21454" fill="none" extrusionOk="0">
                    <a:moveTo>
                      <a:pt x="13649" y="16741"/>
                    </a:moveTo>
                    <a:cubicBezTo>
                      <a:pt x="10459" y="19341"/>
                      <a:pt x="6593" y="20976"/>
                      <a:pt x="2506" y="21454"/>
                    </a:cubicBezTo>
                  </a:path>
                  <a:path w="13649" h="21454" stroke="0" extrusionOk="0">
                    <a:moveTo>
                      <a:pt x="13649" y="16741"/>
                    </a:moveTo>
                    <a:cubicBezTo>
                      <a:pt x="10459" y="19341"/>
                      <a:pt x="6593" y="20976"/>
                      <a:pt x="2506" y="21454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81701" name="Text Box 101"/>
          <p:cNvSpPr txBox="1">
            <a:spLocks noChangeArrowheads="1"/>
          </p:cNvSpPr>
          <p:nvPr/>
        </p:nvSpPr>
        <p:spPr bwMode="auto">
          <a:xfrm>
            <a:off x="564022" y="5638800"/>
            <a:ext cx="4451350" cy="457200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/>
              <a:t>反射光的偏振性与入射角有关。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1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1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28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70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13.10 </a:t>
            </a:r>
            <a:r>
              <a:rPr lang="zh-CN" altLang="en-US"/>
              <a:t>反射和折射时光的偏振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EEDBF-18C0-4E61-8666-58A8FB30ED77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283651" name="Object 3"/>
          <p:cNvGraphicFramePr>
            <a:graphicFrameLocks noChangeAspect="1"/>
          </p:cNvGraphicFramePr>
          <p:nvPr/>
        </p:nvGraphicFramePr>
        <p:xfrm>
          <a:off x="1635760" y="2045970"/>
          <a:ext cx="5328285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公式" r:id="rId3" imgW="2565360" imgH="431640" progId="">
                  <p:embed/>
                </p:oleObj>
              </mc:Choice>
              <mc:Fallback>
                <p:oleObj name="公式" r:id="rId3" imgW="256536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760" y="2045970"/>
                        <a:ext cx="5328285" cy="893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8305800" cy="8223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 </a:t>
            </a:r>
            <a:r>
              <a:rPr lang="zh-CN" altLang="en-US" sz="2400" dirty="0"/>
              <a:t>布儒斯特定律：当自然光以布儒斯特角入射到两不同介质的表面时，其</a:t>
            </a:r>
            <a:r>
              <a:rPr lang="zh-CN" altLang="en-US" sz="2400" dirty="0">
                <a:solidFill>
                  <a:srgbClr val="0000CC"/>
                </a:solidFill>
              </a:rPr>
              <a:t>反射光为线偏振光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CC"/>
                </a:solidFill>
              </a:rPr>
              <a:t>光振动垂直于入射面</a:t>
            </a:r>
            <a:r>
              <a:rPr lang="zh-CN" altLang="en-US" sz="2400" dirty="0"/>
              <a:t>。</a:t>
            </a: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1558925" y="4953000"/>
            <a:ext cx="2327275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400"/>
              <a:t> </a:t>
            </a:r>
            <a:r>
              <a:rPr lang="zh-CN" altLang="en-US" sz="2400"/>
              <a:t>布儒斯特角：</a:t>
            </a:r>
          </a:p>
        </p:txBody>
      </p:sp>
      <p:graphicFrame>
        <p:nvGraphicFramePr>
          <p:cNvPr id="283654" name="Object 6"/>
          <p:cNvGraphicFramePr>
            <a:graphicFrameLocks noChangeAspect="1"/>
          </p:cNvGraphicFramePr>
          <p:nvPr/>
        </p:nvGraphicFramePr>
        <p:xfrm>
          <a:off x="4606925" y="4800600"/>
          <a:ext cx="13430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公式" r:id="rId5" imgW="16154400" imgH="10363200" progId="">
                  <p:embed/>
                </p:oleObj>
              </mc:Choice>
              <mc:Fallback>
                <p:oleObj name="公式" r:id="rId5" imgW="16154400" imgH="10363200" progId="">
                  <p:embed/>
                  <p:pic>
                    <p:nvPicPr>
                      <p:cNvPr id="0" name="Picture 2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800600"/>
                        <a:ext cx="1343025" cy="8620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5" name="Object 7"/>
          <p:cNvGraphicFramePr>
            <a:graphicFrameLocks noChangeAspect="1"/>
          </p:cNvGraphicFramePr>
          <p:nvPr/>
        </p:nvGraphicFramePr>
        <p:xfrm>
          <a:off x="3464560" y="1377315"/>
          <a:ext cx="167005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公式" r:id="rId7" imgW="723600" imgH="228600" progId="">
                  <p:embed/>
                </p:oleObj>
              </mc:Choice>
              <mc:Fallback>
                <p:oleObj name="公式" r:id="rId7" imgW="723600" imgH="22860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60" y="1377315"/>
                        <a:ext cx="1670050" cy="5219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 autoUpdateAnimBg="0"/>
      <p:bldP spid="28365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文本框 46085"/>
          <p:cNvSpPr txBox="1"/>
          <p:nvPr/>
        </p:nvSpPr>
        <p:spPr>
          <a:xfrm>
            <a:off x="304800" y="690880"/>
            <a:ext cx="6127750" cy="518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一、横波的偏振性及纵波的对称性</a:t>
            </a:r>
          </a:p>
        </p:txBody>
      </p:sp>
      <p:sp>
        <p:nvSpPr>
          <p:cNvPr id="46087" name="文本框 46086"/>
          <p:cNvSpPr txBox="1"/>
          <p:nvPr/>
        </p:nvSpPr>
        <p:spPr>
          <a:xfrm>
            <a:off x="385763" y="1298575"/>
            <a:ext cx="8101012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沿纵波的传播方向作任意平面，波的运动情况相同，具有对称性，即</a:t>
            </a:r>
            <a:r>
              <a:rPr lang="zh-CN" altLang="en-US" sz="2800" b="1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纵波的振动相对于传播方向是轴对称的。</a:t>
            </a:r>
          </a:p>
        </p:txBody>
      </p:sp>
      <p:sp>
        <p:nvSpPr>
          <p:cNvPr id="46088" name="矩形 46087"/>
          <p:cNvSpPr/>
          <p:nvPr/>
        </p:nvSpPr>
        <p:spPr>
          <a:xfrm>
            <a:off x="234950" y="3379788"/>
            <a:ext cx="8782050" cy="2209800"/>
          </a:xfrm>
          <a:prstGeom prst="rect">
            <a:avLst/>
          </a:prstGeom>
          <a:solidFill>
            <a:srgbClr val="BDFFFF"/>
          </a:solidFill>
          <a:ln w="127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089" name="组合 46088"/>
          <p:cNvGrpSpPr/>
          <p:nvPr/>
        </p:nvGrpSpPr>
        <p:grpSpPr>
          <a:xfrm>
            <a:off x="479425" y="4449763"/>
            <a:ext cx="8048625" cy="384175"/>
            <a:chOff x="302" y="3312"/>
            <a:chExt cx="5070" cy="460"/>
          </a:xfrm>
        </p:grpSpPr>
        <p:grpSp>
          <p:nvGrpSpPr>
            <p:cNvPr id="46090" name="组合 46089"/>
            <p:cNvGrpSpPr/>
            <p:nvPr/>
          </p:nvGrpSpPr>
          <p:grpSpPr>
            <a:xfrm flipV="1">
              <a:off x="302" y="3509"/>
              <a:ext cx="5070" cy="83"/>
              <a:chOff x="1224" y="1668"/>
              <a:chExt cx="3876" cy="0"/>
            </a:xfrm>
          </p:grpSpPr>
          <p:sp>
            <p:nvSpPr>
              <p:cNvPr id="46091" name="直接连接符 46090"/>
              <p:cNvSpPr/>
              <p:nvPr/>
            </p:nvSpPr>
            <p:spPr>
              <a:xfrm>
                <a:off x="1224" y="1668"/>
                <a:ext cx="2016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092" name="直接连接符 46091"/>
              <p:cNvSpPr/>
              <p:nvPr/>
            </p:nvSpPr>
            <p:spPr>
              <a:xfrm>
                <a:off x="3216" y="1668"/>
                <a:ext cx="45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6093" name="直接连接符 46092"/>
              <p:cNvSpPr/>
              <p:nvPr/>
            </p:nvSpPr>
            <p:spPr>
              <a:xfrm>
                <a:off x="3684" y="1668"/>
                <a:ext cx="1416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6094" name="组合 46093"/>
            <p:cNvGrpSpPr/>
            <p:nvPr/>
          </p:nvGrpSpPr>
          <p:grpSpPr>
            <a:xfrm>
              <a:off x="2884" y="3316"/>
              <a:ext cx="551" cy="456"/>
              <a:chOff x="2100" y="2664"/>
              <a:chExt cx="1632" cy="456"/>
            </a:xfrm>
          </p:grpSpPr>
          <p:sp>
            <p:nvSpPr>
              <p:cNvPr id="46095" name="直接连接符 46094"/>
              <p:cNvSpPr/>
              <p:nvPr/>
            </p:nvSpPr>
            <p:spPr>
              <a:xfrm>
                <a:off x="2676" y="2688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CC00FF"/>
                </a:solidFill>
                <a:prstDash val="lgDashDot"/>
                <a:headEnd type="none" w="med" len="med"/>
                <a:tailEnd type="none" w="med" len="med"/>
              </a:ln>
            </p:spPr>
          </p:sp>
          <p:grpSp>
            <p:nvGrpSpPr>
              <p:cNvPr id="46096" name="组合 46095"/>
              <p:cNvGrpSpPr/>
              <p:nvPr/>
            </p:nvGrpSpPr>
            <p:grpSpPr>
              <a:xfrm>
                <a:off x="2100" y="2664"/>
                <a:ext cx="1632" cy="432"/>
                <a:chOff x="1932" y="2196"/>
                <a:chExt cx="1632" cy="432"/>
              </a:xfrm>
            </p:grpSpPr>
            <p:sp>
              <p:nvSpPr>
                <p:cNvPr id="46097" name="直接连接符 46096"/>
                <p:cNvSpPr/>
                <p:nvPr/>
              </p:nvSpPr>
              <p:spPr>
                <a:xfrm>
                  <a:off x="1932" y="2340"/>
                  <a:ext cx="96" cy="288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098" name="直接连接符 46097"/>
                <p:cNvSpPr/>
                <p:nvPr/>
              </p:nvSpPr>
              <p:spPr>
                <a:xfrm flipV="1">
                  <a:off x="2028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099" name="直接连接符 46098"/>
                <p:cNvSpPr/>
                <p:nvPr/>
              </p:nvSpPr>
              <p:spPr>
                <a:xfrm>
                  <a:off x="212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0" name="直接连接符 46099"/>
                <p:cNvSpPr/>
                <p:nvPr/>
              </p:nvSpPr>
              <p:spPr>
                <a:xfrm flipV="1">
                  <a:off x="222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1" name="直接连接符 46100"/>
                <p:cNvSpPr/>
                <p:nvPr/>
              </p:nvSpPr>
              <p:spPr>
                <a:xfrm>
                  <a:off x="231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2" name="直接连接符 46101"/>
                <p:cNvSpPr/>
                <p:nvPr/>
              </p:nvSpPr>
              <p:spPr>
                <a:xfrm flipV="1">
                  <a:off x="241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3" name="直接连接符 46102"/>
                <p:cNvSpPr/>
                <p:nvPr/>
              </p:nvSpPr>
              <p:spPr>
                <a:xfrm flipV="1">
                  <a:off x="260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4" name="直接连接符 46103"/>
                <p:cNvSpPr/>
                <p:nvPr/>
              </p:nvSpPr>
              <p:spPr>
                <a:xfrm>
                  <a:off x="270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5" name="直接连接符 46104"/>
                <p:cNvSpPr/>
                <p:nvPr/>
              </p:nvSpPr>
              <p:spPr>
                <a:xfrm flipV="1">
                  <a:off x="279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6" name="直接连接符 46105"/>
                <p:cNvSpPr/>
                <p:nvPr/>
              </p:nvSpPr>
              <p:spPr>
                <a:xfrm>
                  <a:off x="289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7" name="直接连接符 46106"/>
                <p:cNvSpPr/>
                <p:nvPr/>
              </p:nvSpPr>
              <p:spPr>
                <a:xfrm flipV="1">
                  <a:off x="2988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8" name="直接连接符 46107"/>
                <p:cNvSpPr/>
                <p:nvPr/>
              </p:nvSpPr>
              <p:spPr>
                <a:xfrm>
                  <a:off x="308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09" name="直接连接符 46108"/>
                <p:cNvSpPr/>
                <p:nvPr/>
              </p:nvSpPr>
              <p:spPr>
                <a:xfrm flipV="1">
                  <a:off x="318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10" name="直接连接符 46109"/>
                <p:cNvSpPr/>
                <p:nvPr/>
              </p:nvSpPr>
              <p:spPr>
                <a:xfrm>
                  <a:off x="327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11" name="直接连接符 46110"/>
                <p:cNvSpPr/>
                <p:nvPr/>
              </p:nvSpPr>
              <p:spPr>
                <a:xfrm flipV="1">
                  <a:off x="337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  <p:sp>
              <p:nvSpPr>
                <p:cNvPr id="46112" name="直接连接符 46111"/>
                <p:cNvSpPr/>
                <p:nvPr/>
              </p:nvSpPr>
              <p:spPr>
                <a:xfrm>
                  <a:off x="3468" y="2196"/>
                  <a:ext cx="96" cy="216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lgDashDot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6113" name="组合 46112"/>
            <p:cNvGrpSpPr/>
            <p:nvPr/>
          </p:nvGrpSpPr>
          <p:grpSpPr>
            <a:xfrm>
              <a:off x="1029" y="3315"/>
              <a:ext cx="1825" cy="456"/>
              <a:chOff x="2100" y="2664"/>
              <a:chExt cx="1632" cy="456"/>
            </a:xfrm>
          </p:grpSpPr>
          <p:sp>
            <p:nvSpPr>
              <p:cNvPr id="46114" name="直接连接符 46113"/>
              <p:cNvSpPr/>
              <p:nvPr/>
            </p:nvSpPr>
            <p:spPr>
              <a:xfrm>
                <a:off x="2676" y="2688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CC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6115" name="组合 46114"/>
              <p:cNvGrpSpPr/>
              <p:nvPr/>
            </p:nvGrpSpPr>
            <p:grpSpPr>
              <a:xfrm>
                <a:off x="2100" y="2664"/>
                <a:ext cx="1632" cy="432"/>
                <a:chOff x="1932" y="2196"/>
                <a:chExt cx="1632" cy="432"/>
              </a:xfrm>
            </p:grpSpPr>
            <p:sp>
              <p:nvSpPr>
                <p:cNvPr id="46116" name="直接连接符 46115"/>
                <p:cNvSpPr/>
                <p:nvPr/>
              </p:nvSpPr>
              <p:spPr>
                <a:xfrm>
                  <a:off x="1932" y="2340"/>
                  <a:ext cx="96" cy="288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17" name="直接连接符 46116"/>
                <p:cNvSpPr/>
                <p:nvPr/>
              </p:nvSpPr>
              <p:spPr>
                <a:xfrm flipV="1">
                  <a:off x="2028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18" name="直接连接符 46117"/>
                <p:cNvSpPr/>
                <p:nvPr/>
              </p:nvSpPr>
              <p:spPr>
                <a:xfrm>
                  <a:off x="212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19" name="直接连接符 46118"/>
                <p:cNvSpPr/>
                <p:nvPr/>
              </p:nvSpPr>
              <p:spPr>
                <a:xfrm flipV="1">
                  <a:off x="222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0" name="直接连接符 46119"/>
                <p:cNvSpPr/>
                <p:nvPr/>
              </p:nvSpPr>
              <p:spPr>
                <a:xfrm>
                  <a:off x="231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1" name="直接连接符 46120"/>
                <p:cNvSpPr/>
                <p:nvPr/>
              </p:nvSpPr>
              <p:spPr>
                <a:xfrm flipV="1">
                  <a:off x="241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2" name="直接连接符 46121"/>
                <p:cNvSpPr/>
                <p:nvPr/>
              </p:nvSpPr>
              <p:spPr>
                <a:xfrm flipV="1">
                  <a:off x="260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3" name="直接连接符 46122"/>
                <p:cNvSpPr/>
                <p:nvPr/>
              </p:nvSpPr>
              <p:spPr>
                <a:xfrm>
                  <a:off x="270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4" name="直接连接符 46123"/>
                <p:cNvSpPr/>
                <p:nvPr/>
              </p:nvSpPr>
              <p:spPr>
                <a:xfrm flipV="1">
                  <a:off x="279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5" name="直接连接符 46124"/>
                <p:cNvSpPr/>
                <p:nvPr/>
              </p:nvSpPr>
              <p:spPr>
                <a:xfrm>
                  <a:off x="289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6" name="直接连接符 46125"/>
                <p:cNvSpPr/>
                <p:nvPr/>
              </p:nvSpPr>
              <p:spPr>
                <a:xfrm flipV="1">
                  <a:off x="2988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7" name="直接连接符 46126"/>
                <p:cNvSpPr/>
                <p:nvPr/>
              </p:nvSpPr>
              <p:spPr>
                <a:xfrm>
                  <a:off x="308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8" name="直接连接符 46127"/>
                <p:cNvSpPr/>
                <p:nvPr/>
              </p:nvSpPr>
              <p:spPr>
                <a:xfrm flipV="1">
                  <a:off x="318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29" name="直接连接符 46128"/>
                <p:cNvSpPr/>
                <p:nvPr/>
              </p:nvSpPr>
              <p:spPr>
                <a:xfrm>
                  <a:off x="327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30" name="直接连接符 46129"/>
                <p:cNvSpPr/>
                <p:nvPr/>
              </p:nvSpPr>
              <p:spPr>
                <a:xfrm flipV="1">
                  <a:off x="337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31" name="直接连接符 46130"/>
                <p:cNvSpPr/>
                <p:nvPr/>
              </p:nvSpPr>
              <p:spPr>
                <a:xfrm>
                  <a:off x="3468" y="2196"/>
                  <a:ext cx="96" cy="216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6132" name="组合 46131"/>
            <p:cNvGrpSpPr/>
            <p:nvPr/>
          </p:nvGrpSpPr>
          <p:grpSpPr>
            <a:xfrm>
              <a:off x="480" y="3312"/>
              <a:ext cx="550" cy="456"/>
              <a:chOff x="2100" y="2664"/>
              <a:chExt cx="1632" cy="456"/>
            </a:xfrm>
          </p:grpSpPr>
          <p:sp>
            <p:nvSpPr>
              <p:cNvPr id="46133" name="直接连接符 46132"/>
              <p:cNvSpPr/>
              <p:nvPr/>
            </p:nvSpPr>
            <p:spPr>
              <a:xfrm>
                <a:off x="2676" y="2688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CC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6134" name="组合 46133"/>
              <p:cNvGrpSpPr/>
              <p:nvPr/>
            </p:nvGrpSpPr>
            <p:grpSpPr>
              <a:xfrm>
                <a:off x="2100" y="2664"/>
                <a:ext cx="1632" cy="432"/>
                <a:chOff x="1932" y="2196"/>
                <a:chExt cx="1632" cy="432"/>
              </a:xfrm>
            </p:grpSpPr>
            <p:sp>
              <p:nvSpPr>
                <p:cNvPr id="46135" name="直接连接符 46134"/>
                <p:cNvSpPr/>
                <p:nvPr/>
              </p:nvSpPr>
              <p:spPr>
                <a:xfrm>
                  <a:off x="1932" y="2340"/>
                  <a:ext cx="96" cy="288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36" name="直接连接符 46135"/>
                <p:cNvSpPr/>
                <p:nvPr/>
              </p:nvSpPr>
              <p:spPr>
                <a:xfrm flipV="1">
                  <a:off x="2028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37" name="直接连接符 46136"/>
                <p:cNvSpPr/>
                <p:nvPr/>
              </p:nvSpPr>
              <p:spPr>
                <a:xfrm>
                  <a:off x="212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38" name="直接连接符 46137"/>
                <p:cNvSpPr/>
                <p:nvPr/>
              </p:nvSpPr>
              <p:spPr>
                <a:xfrm flipV="1">
                  <a:off x="222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39" name="直接连接符 46138"/>
                <p:cNvSpPr/>
                <p:nvPr/>
              </p:nvSpPr>
              <p:spPr>
                <a:xfrm>
                  <a:off x="231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0" name="直接连接符 46139"/>
                <p:cNvSpPr/>
                <p:nvPr/>
              </p:nvSpPr>
              <p:spPr>
                <a:xfrm flipV="1">
                  <a:off x="241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1" name="直接连接符 46140"/>
                <p:cNvSpPr/>
                <p:nvPr/>
              </p:nvSpPr>
              <p:spPr>
                <a:xfrm flipV="1">
                  <a:off x="260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2" name="直接连接符 46141"/>
                <p:cNvSpPr/>
                <p:nvPr/>
              </p:nvSpPr>
              <p:spPr>
                <a:xfrm>
                  <a:off x="270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3" name="直接连接符 46142"/>
                <p:cNvSpPr/>
                <p:nvPr/>
              </p:nvSpPr>
              <p:spPr>
                <a:xfrm flipV="1">
                  <a:off x="279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4" name="直接连接符 46143"/>
                <p:cNvSpPr/>
                <p:nvPr/>
              </p:nvSpPr>
              <p:spPr>
                <a:xfrm>
                  <a:off x="289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5" name="直接连接符 46144"/>
                <p:cNvSpPr/>
                <p:nvPr/>
              </p:nvSpPr>
              <p:spPr>
                <a:xfrm flipV="1">
                  <a:off x="2988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6" name="直接连接符 46145"/>
                <p:cNvSpPr/>
                <p:nvPr/>
              </p:nvSpPr>
              <p:spPr>
                <a:xfrm>
                  <a:off x="3084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7" name="直接连接符 46146"/>
                <p:cNvSpPr/>
                <p:nvPr/>
              </p:nvSpPr>
              <p:spPr>
                <a:xfrm flipV="1">
                  <a:off x="3180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8" name="直接连接符 46147"/>
                <p:cNvSpPr/>
                <p:nvPr/>
              </p:nvSpPr>
              <p:spPr>
                <a:xfrm>
                  <a:off x="3276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49" name="直接连接符 46148"/>
                <p:cNvSpPr/>
                <p:nvPr/>
              </p:nvSpPr>
              <p:spPr>
                <a:xfrm flipV="1">
                  <a:off x="3372" y="2196"/>
                  <a:ext cx="96" cy="432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50" name="直接连接符 46149"/>
                <p:cNvSpPr/>
                <p:nvPr/>
              </p:nvSpPr>
              <p:spPr>
                <a:xfrm>
                  <a:off x="3468" y="2196"/>
                  <a:ext cx="96" cy="216"/>
                </a:xfrm>
                <a:prstGeom prst="line">
                  <a:avLst/>
                </a:prstGeom>
                <a:ln w="38100" cap="flat" cmpd="sng">
                  <a:solidFill>
                    <a:srgbClr val="CC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46151" name="组合 46150"/>
          <p:cNvGrpSpPr/>
          <p:nvPr/>
        </p:nvGrpSpPr>
        <p:grpSpPr>
          <a:xfrm>
            <a:off x="5410200" y="4408488"/>
            <a:ext cx="2897188" cy="381000"/>
            <a:chOff x="3252" y="852"/>
            <a:chExt cx="1632" cy="456"/>
          </a:xfrm>
        </p:grpSpPr>
        <p:sp>
          <p:nvSpPr>
            <p:cNvPr id="46152" name="直接连接符 46151"/>
            <p:cNvSpPr/>
            <p:nvPr/>
          </p:nvSpPr>
          <p:spPr>
            <a:xfrm>
              <a:off x="3828" y="876"/>
              <a:ext cx="96" cy="432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6153" name="组合 46152"/>
            <p:cNvGrpSpPr/>
            <p:nvPr/>
          </p:nvGrpSpPr>
          <p:grpSpPr>
            <a:xfrm>
              <a:off x="3252" y="852"/>
              <a:ext cx="1632" cy="432"/>
              <a:chOff x="1932" y="2196"/>
              <a:chExt cx="1632" cy="432"/>
            </a:xfrm>
          </p:grpSpPr>
          <p:sp>
            <p:nvSpPr>
              <p:cNvPr id="46154" name="直接连接符 46153"/>
              <p:cNvSpPr/>
              <p:nvPr/>
            </p:nvSpPr>
            <p:spPr>
              <a:xfrm>
                <a:off x="1932" y="2340"/>
                <a:ext cx="96" cy="288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55" name="直接连接符 46154"/>
              <p:cNvSpPr/>
              <p:nvPr/>
            </p:nvSpPr>
            <p:spPr>
              <a:xfrm flipV="1">
                <a:off x="2028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56" name="直接连接符 46155"/>
              <p:cNvSpPr/>
              <p:nvPr/>
            </p:nvSpPr>
            <p:spPr>
              <a:xfrm>
                <a:off x="2124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57" name="直接连接符 46156"/>
              <p:cNvSpPr/>
              <p:nvPr/>
            </p:nvSpPr>
            <p:spPr>
              <a:xfrm flipV="1">
                <a:off x="2220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58" name="直接连接符 46157"/>
              <p:cNvSpPr/>
              <p:nvPr/>
            </p:nvSpPr>
            <p:spPr>
              <a:xfrm>
                <a:off x="2316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59" name="直接连接符 46158"/>
              <p:cNvSpPr/>
              <p:nvPr/>
            </p:nvSpPr>
            <p:spPr>
              <a:xfrm flipV="1">
                <a:off x="2412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0" name="直接连接符 46159"/>
              <p:cNvSpPr/>
              <p:nvPr/>
            </p:nvSpPr>
            <p:spPr>
              <a:xfrm flipV="1">
                <a:off x="2604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1" name="直接连接符 46160"/>
              <p:cNvSpPr/>
              <p:nvPr/>
            </p:nvSpPr>
            <p:spPr>
              <a:xfrm>
                <a:off x="2700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2" name="直接连接符 46161"/>
              <p:cNvSpPr/>
              <p:nvPr/>
            </p:nvSpPr>
            <p:spPr>
              <a:xfrm flipV="1">
                <a:off x="2796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3" name="直接连接符 46162"/>
              <p:cNvSpPr/>
              <p:nvPr/>
            </p:nvSpPr>
            <p:spPr>
              <a:xfrm>
                <a:off x="2892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4" name="直接连接符 46163"/>
              <p:cNvSpPr/>
              <p:nvPr/>
            </p:nvSpPr>
            <p:spPr>
              <a:xfrm flipV="1">
                <a:off x="2988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5" name="直接连接符 46164"/>
              <p:cNvSpPr/>
              <p:nvPr/>
            </p:nvSpPr>
            <p:spPr>
              <a:xfrm>
                <a:off x="3084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6" name="直接连接符 46165"/>
              <p:cNvSpPr/>
              <p:nvPr/>
            </p:nvSpPr>
            <p:spPr>
              <a:xfrm flipV="1">
                <a:off x="3180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7" name="直接连接符 46166"/>
              <p:cNvSpPr/>
              <p:nvPr/>
            </p:nvSpPr>
            <p:spPr>
              <a:xfrm>
                <a:off x="3276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8" name="直接连接符 46167"/>
              <p:cNvSpPr/>
              <p:nvPr/>
            </p:nvSpPr>
            <p:spPr>
              <a:xfrm flipV="1">
                <a:off x="3372" y="2196"/>
                <a:ext cx="96" cy="432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9" name="直接连接符 46168"/>
              <p:cNvSpPr/>
              <p:nvPr/>
            </p:nvSpPr>
            <p:spPr>
              <a:xfrm>
                <a:off x="3468" y="2196"/>
                <a:ext cx="96" cy="216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6170" name="组合 46169"/>
          <p:cNvGrpSpPr/>
          <p:nvPr/>
        </p:nvGrpSpPr>
        <p:grpSpPr>
          <a:xfrm>
            <a:off x="4246563" y="3721100"/>
            <a:ext cx="1851025" cy="1643063"/>
            <a:chOff x="2675" y="2927"/>
            <a:chExt cx="1166" cy="1035"/>
          </a:xfrm>
        </p:grpSpPr>
        <p:grpSp>
          <p:nvGrpSpPr>
            <p:cNvPr id="46171" name="组合 46170"/>
            <p:cNvGrpSpPr/>
            <p:nvPr/>
          </p:nvGrpSpPr>
          <p:grpSpPr>
            <a:xfrm>
              <a:off x="2675" y="2927"/>
              <a:ext cx="1166" cy="1035"/>
              <a:chOff x="2643" y="2927"/>
              <a:chExt cx="1166" cy="1035"/>
            </a:xfrm>
          </p:grpSpPr>
          <p:sp>
            <p:nvSpPr>
              <p:cNvPr id="46172" name="平行四边形 46171"/>
              <p:cNvSpPr/>
              <p:nvPr/>
            </p:nvSpPr>
            <p:spPr>
              <a:xfrm rot="-964993">
                <a:off x="2643" y="2927"/>
                <a:ext cx="1166" cy="994"/>
              </a:xfrm>
              <a:prstGeom prst="parallelogram">
                <a:avLst>
                  <a:gd name="adj" fmla="val 29325"/>
                </a:avLst>
              </a:prstGeom>
              <a:solidFill>
                <a:srgbClr val="FF99CC">
                  <a:alpha val="50000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3" name="平行四边形 46172"/>
              <p:cNvSpPr/>
              <p:nvPr/>
            </p:nvSpPr>
            <p:spPr>
              <a:xfrm rot="-436924">
                <a:off x="2872" y="3040"/>
                <a:ext cx="528" cy="922"/>
              </a:xfrm>
              <a:prstGeom prst="parallelogram">
                <a:avLst>
                  <a:gd name="adj" fmla="val 25000"/>
                </a:avLst>
              </a:prstGeom>
              <a:solidFill>
                <a:srgbClr val="FF99CC">
                  <a:alpha val="5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74" name="组合 46173"/>
              <p:cNvGrpSpPr/>
              <p:nvPr/>
            </p:nvGrpSpPr>
            <p:grpSpPr>
              <a:xfrm>
                <a:off x="3096" y="3152"/>
                <a:ext cx="304" cy="632"/>
                <a:chOff x="4088" y="3072"/>
                <a:chExt cx="304" cy="632"/>
              </a:xfrm>
            </p:grpSpPr>
            <p:sp>
              <p:nvSpPr>
                <p:cNvPr id="46175" name="直接连接符 46174"/>
                <p:cNvSpPr/>
                <p:nvPr/>
              </p:nvSpPr>
              <p:spPr>
                <a:xfrm>
                  <a:off x="4096" y="3176"/>
                  <a:ext cx="0" cy="52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76" name="直接连接符 46175"/>
                <p:cNvSpPr/>
                <p:nvPr/>
              </p:nvSpPr>
              <p:spPr>
                <a:xfrm>
                  <a:off x="4368" y="3072"/>
                  <a:ext cx="0" cy="52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77" name="直接连接符 46176"/>
                <p:cNvSpPr/>
                <p:nvPr/>
              </p:nvSpPr>
              <p:spPr>
                <a:xfrm flipV="1">
                  <a:off x="4088" y="3072"/>
                  <a:ext cx="288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6178" name="直接连接符 46177"/>
                <p:cNvSpPr/>
                <p:nvPr/>
              </p:nvSpPr>
              <p:spPr>
                <a:xfrm flipV="1">
                  <a:off x="4104" y="3608"/>
                  <a:ext cx="288" cy="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46179" name="平行四边形 46178"/>
            <p:cNvSpPr/>
            <p:nvPr/>
          </p:nvSpPr>
          <p:spPr>
            <a:xfrm rot="-695216">
              <a:off x="3087" y="3215"/>
              <a:ext cx="376" cy="543"/>
            </a:xfrm>
            <a:prstGeom prst="parallelogram">
              <a:avLst>
                <a:gd name="adj" fmla="val 25000"/>
              </a:avLst>
            </a:prstGeom>
            <a:solidFill>
              <a:srgbClr val="CCEC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7169"/>
          <p:cNvSpPr/>
          <p:nvPr/>
        </p:nvSpPr>
        <p:spPr>
          <a:xfrm>
            <a:off x="4648200" y="411163"/>
            <a:ext cx="3886200" cy="3200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1" name="对象 7170"/>
          <p:cNvGraphicFramePr>
            <a:graphicFrameLocks/>
          </p:cNvGraphicFramePr>
          <p:nvPr/>
        </p:nvGraphicFramePr>
        <p:xfrm>
          <a:off x="762000" y="4754563"/>
          <a:ext cx="19050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r:id="rId3" imgW="1091726" imgH="672808" progId="">
                  <p:embed/>
                </p:oleObj>
              </mc:Choice>
              <mc:Fallback>
                <p:oleObj r:id="rId3" imgW="1091726" imgH="672808" progId="">
                  <p:embed/>
                  <p:pic>
                    <p:nvPicPr>
                      <p:cNvPr id="0" name="Picture 19" descr="image5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54563"/>
                        <a:ext cx="19050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/>
          <p:cNvGraphicFramePr>
            <a:graphicFrameLocks/>
          </p:cNvGraphicFramePr>
          <p:nvPr/>
        </p:nvGraphicFramePr>
        <p:xfrm>
          <a:off x="3124200" y="4830763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r:id="rId5" imgW="3135539" imgH="672808" progId="">
                  <p:embed/>
                </p:oleObj>
              </mc:Choice>
              <mc:Fallback>
                <p:oleObj r:id="rId5" imgW="3135539" imgH="672808" progId="">
                  <p:embed/>
                  <p:pic>
                    <p:nvPicPr>
                      <p:cNvPr id="0" name="Picture 18" descr="image5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30763"/>
                        <a:ext cx="525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3" name="组合 7172"/>
          <p:cNvGrpSpPr/>
          <p:nvPr/>
        </p:nvGrpSpPr>
        <p:grpSpPr>
          <a:xfrm>
            <a:off x="457200" y="3722688"/>
            <a:ext cx="8458200" cy="1031875"/>
            <a:chOff x="240" y="2496"/>
            <a:chExt cx="5328" cy="650"/>
          </a:xfrm>
        </p:grpSpPr>
        <p:sp>
          <p:nvSpPr>
            <p:cNvPr id="7174" name="文本框 7173"/>
            <p:cNvSpPr txBox="1"/>
            <p:nvPr/>
          </p:nvSpPr>
          <p:spPr>
            <a:xfrm>
              <a:off x="240" y="2544"/>
              <a:ext cx="5328" cy="5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根据光的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可逆性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，当入射光以      角从      介质入射于界面时，此     角即为布儒斯特角 .</a:t>
              </a:r>
            </a:p>
          </p:txBody>
        </p:sp>
        <p:graphicFrame>
          <p:nvGraphicFramePr>
            <p:cNvPr id="7175" name="对象 7174"/>
            <p:cNvGraphicFramePr>
              <a:graphicFrameLocks/>
            </p:cNvGraphicFramePr>
            <p:nvPr/>
          </p:nvGraphicFramePr>
          <p:xfrm>
            <a:off x="3600" y="2544"/>
            <a:ext cx="22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4" r:id="rId7" imgW="177646" imgH="241091" progId="">
                    <p:embed/>
                  </p:oleObj>
                </mc:Choice>
                <mc:Fallback>
                  <p:oleObj r:id="rId7" imgW="177646" imgH="241091" progId="">
                    <p:embed/>
                    <p:pic>
                      <p:nvPicPr>
                        <p:cNvPr id="0" name="Picture 17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544"/>
                          <a:ext cx="22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对象 7175"/>
            <p:cNvGraphicFramePr>
              <a:graphicFrameLocks/>
            </p:cNvGraphicFramePr>
            <p:nvPr/>
          </p:nvGraphicFramePr>
          <p:xfrm>
            <a:off x="1920" y="2832"/>
            <a:ext cx="22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5" r:id="rId9" imgW="177646" imgH="241091" progId="">
                    <p:embed/>
                  </p:oleObj>
                </mc:Choice>
                <mc:Fallback>
                  <p:oleObj r:id="rId9" imgW="177646" imgH="241091" progId="">
                    <p:embed/>
                    <p:pic>
                      <p:nvPicPr>
                        <p:cNvPr id="0" name="Picture 16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32"/>
                          <a:ext cx="22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对象 7176"/>
            <p:cNvGraphicFramePr>
              <a:graphicFrameLocks/>
            </p:cNvGraphicFramePr>
            <p:nvPr/>
          </p:nvGraphicFramePr>
          <p:xfrm>
            <a:off x="4335" y="2496"/>
            <a:ext cx="29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6" r:id="rId10" imgW="253780" imgH="317225" progId="">
                    <p:embed/>
                  </p:oleObj>
                </mc:Choice>
                <mc:Fallback>
                  <p:oleObj r:id="rId10" imgW="253780" imgH="317225" progId="">
                    <p:embed/>
                    <p:pic>
                      <p:nvPicPr>
                        <p:cNvPr id="0" name="Picture 15" descr="image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5" y="2496"/>
                          <a:ext cx="29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8" name="对象 7177"/>
          <p:cNvGraphicFramePr>
            <a:graphicFrameLocks/>
          </p:cNvGraphicFramePr>
          <p:nvPr/>
        </p:nvGraphicFramePr>
        <p:xfrm>
          <a:off x="7620000" y="1249363"/>
          <a:ext cx="4413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r:id="rId12" imgW="228402" imgH="317225" progId="">
                  <p:embed/>
                </p:oleObj>
              </mc:Choice>
              <mc:Fallback>
                <p:oleObj r:id="rId12" imgW="228402" imgH="317225" progId="">
                  <p:embed/>
                  <p:pic>
                    <p:nvPicPr>
                      <p:cNvPr id="0" name="Picture 14" descr="image6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249363"/>
                        <a:ext cx="4413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9" name="组合 7178"/>
          <p:cNvGrpSpPr/>
          <p:nvPr/>
        </p:nvGrpSpPr>
        <p:grpSpPr>
          <a:xfrm>
            <a:off x="5867400" y="1706563"/>
            <a:ext cx="762000" cy="1752600"/>
            <a:chOff x="3696" y="1363"/>
            <a:chExt cx="480" cy="1104"/>
          </a:xfrm>
        </p:grpSpPr>
        <p:sp>
          <p:nvSpPr>
            <p:cNvPr id="7180" name="直接连接符 7179"/>
            <p:cNvSpPr/>
            <p:nvPr/>
          </p:nvSpPr>
          <p:spPr>
            <a:xfrm rot="-14399222">
              <a:off x="3312" y="1891"/>
              <a:ext cx="1104" cy="4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7181" name="椭圆 7180"/>
            <p:cNvSpPr/>
            <p:nvPr/>
          </p:nvSpPr>
          <p:spPr>
            <a:xfrm rot="-14399222">
              <a:off x="3983" y="1635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椭圆 7181"/>
            <p:cNvSpPr/>
            <p:nvPr/>
          </p:nvSpPr>
          <p:spPr>
            <a:xfrm rot="-14399222">
              <a:off x="3887" y="1779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椭圆 7182"/>
            <p:cNvSpPr/>
            <p:nvPr/>
          </p:nvSpPr>
          <p:spPr>
            <a:xfrm rot="-14399222">
              <a:off x="3791" y="1939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椭圆 7183"/>
            <p:cNvSpPr/>
            <p:nvPr/>
          </p:nvSpPr>
          <p:spPr>
            <a:xfrm rot="-14399222">
              <a:off x="3695" y="2082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5" name="对象 7184"/>
            <p:cNvGraphicFramePr>
              <a:graphicFrameLocks/>
            </p:cNvGraphicFramePr>
            <p:nvPr/>
          </p:nvGraphicFramePr>
          <p:xfrm>
            <a:off x="3936" y="1843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8" r:id="rId14" imgW="177646" imgH="241091" progId="">
                    <p:embed/>
                  </p:oleObj>
                </mc:Choice>
                <mc:Fallback>
                  <p:oleObj r:id="rId14" imgW="177646" imgH="241091" progId="">
                    <p:embed/>
                    <p:pic>
                      <p:nvPicPr>
                        <p:cNvPr id="0" name="Picture 13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43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任意多边形 7185"/>
            <p:cNvSpPr/>
            <p:nvPr/>
          </p:nvSpPr>
          <p:spPr>
            <a:xfrm>
              <a:off x="3963" y="1747"/>
              <a:ext cx="213" cy="43"/>
            </a:xfrm>
            <a:custGeom>
              <a:avLst/>
              <a:gdLst/>
              <a:ahLst/>
              <a:cxnLst/>
              <a:rect l="0" t="0" r="0" b="0"/>
              <a:pathLst>
                <a:path w="213" h="43">
                  <a:moveTo>
                    <a:pt x="0" y="0"/>
                  </a:moveTo>
                  <a:cubicBezTo>
                    <a:pt x="17" y="7"/>
                    <a:pt x="68" y="39"/>
                    <a:pt x="103" y="41"/>
                  </a:cubicBezTo>
                  <a:cubicBezTo>
                    <a:pt x="138" y="43"/>
                    <a:pt x="190" y="19"/>
                    <a:pt x="213" y="13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headEnd type="none" w="sm" len="lg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87" name="组合 7186"/>
          <p:cNvGrpSpPr/>
          <p:nvPr/>
        </p:nvGrpSpPr>
        <p:grpSpPr>
          <a:xfrm>
            <a:off x="6629400" y="1630363"/>
            <a:ext cx="1143000" cy="1828800"/>
            <a:chOff x="4176" y="1315"/>
            <a:chExt cx="720" cy="1152"/>
          </a:xfrm>
        </p:grpSpPr>
        <p:graphicFrame>
          <p:nvGraphicFramePr>
            <p:cNvPr id="7188" name="对象 7187"/>
            <p:cNvGraphicFramePr>
              <a:graphicFrameLocks/>
            </p:cNvGraphicFramePr>
            <p:nvPr/>
          </p:nvGraphicFramePr>
          <p:xfrm>
            <a:off x="4224" y="1843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9" r:id="rId15" imgW="177646" imgH="241091" progId="">
                    <p:embed/>
                  </p:oleObj>
                </mc:Choice>
                <mc:Fallback>
                  <p:oleObj r:id="rId15" imgW="177646" imgH="241091" progId="">
                    <p:embed/>
                    <p:pic>
                      <p:nvPicPr>
                        <p:cNvPr id="0" name="Picture 12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43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直接连接符 7188"/>
            <p:cNvSpPr/>
            <p:nvPr/>
          </p:nvSpPr>
          <p:spPr>
            <a:xfrm rot="-18457689">
              <a:off x="3952" y="1891"/>
              <a:ext cx="115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triangle" w="sm" len="lg"/>
              <a:tailEnd type="none" w="med" len="med"/>
            </a:ln>
          </p:spPr>
        </p:sp>
        <p:sp>
          <p:nvSpPr>
            <p:cNvPr id="7190" name="直接连接符 7189"/>
            <p:cNvSpPr/>
            <p:nvPr/>
          </p:nvSpPr>
          <p:spPr>
            <a:xfrm rot="-18457689">
              <a:off x="4328" y="1520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none" w="med" len="med"/>
            </a:ln>
          </p:spPr>
        </p:sp>
        <p:sp>
          <p:nvSpPr>
            <p:cNvPr id="7191" name="直接连接符 7190"/>
            <p:cNvSpPr/>
            <p:nvPr/>
          </p:nvSpPr>
          <p:spPr>
            <a:xfrm rot="-18457689">
              <a:off x="4442" y="1668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none" w="med" len="med"/>
            </a:ln>
          </p:spPr>
        </p:sp>
        <p:sp>
          <p:nvSpPr>
            <p:cNvPr id="7192" name="直接连接符 7191"/>
            <p:cNvSpPr/>
            <p:nvPr/>
          </p:nvSpPr>
          <p:spPr>
            <a:xfrm rot="-18457689">
              <a:off x="4556" y="1816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none" w="med" len="med"/>
            </a:ln>
          </p:spPr>
        </p:sp>
        <p:sp>
          <p:nvSpPr>
            <p:cNvPr id="7193" name="直接连接符 7192"/>
            <p:cNvSpPr/>
            <p:nvPr/>
          </p:nvSpPr>
          <p:spPr>
            <a:xfrm rot="-18457689">
              <a:off x="4670" y="1964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none" w="med" len="med"/>
            </a:ln>
          </p:spPr>
        </p:sp>
        <p:sp>
          <p:nvSpPr>
            <p:cNvPr id="7194" name="直接连接符 7193"/>
            <p:cNvSpPr/>
            <p:nvPr/>
          </p:nvSpPr>
          <p:spPr>
            <a:xfrm rot="-18457689">
              <a:off x="4784" y="2111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sm" len="lg"/>
              <a:tailEnd type="none" w="med" len="med"/>
            </a:ln>
          </p:spPr>
        </p:sp>
        <p:sp>
          <p:nvSpPr>
            <p:cNvPr id="7195" name="椭圆 7194"/>
            <p:cNvSpPr/>
            <p:nvPr/>
          </p:nvSpPr>
          <p:spPr>
            <a:xfrm rot="-18457689">
              <a:off x="4353" y="1677"/>
              <a:ext cx="63" cy="56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椭圆 7195"/>
            <p:cNvSpPr/>
            <p:nvPr/>
          </p:nvSpPr>
          <p:spPr>
            <a:xfrm rot="-18457689">
              <a:off x="4468" y="1825"/>
              <a:ext cx="62" cy="56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椭圆 7196"/>
            <p:cNvSpPr/>
            <p:nvPr/>
          </p:nvSpPr>
          <p:spPr>
            <a:xfrm rot="-18457689">
              <a:off x="4582" y="1973"/>
              <a:ext cx="62" cy="56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椭圆 7197"/>
            <p:cNvSpPr/>
            <p:nvPr/>
          </p:nvSpPr>
          <p:spPr>
            <a:xfrm rot="-18457689">
              <a:off x="4696" y="2121"/>
              <a:ext cx="62" cy="56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任意多边形 7198"/>
            <p:cNvSpPr/>
            <p:nvPr/>
          </p:nvSpPr>
          <p:spPr>
            <a:xfrm>
              <a:off x="4176" y="1740"/>
              <a:ext cx="226" cy="55"/>
            </a:xfrm>
            <a:custGeom>
              <a:avLst/>
              <a:gdLst/>
              <a:ahLst/>
              <a:cxnLst/>
              <a:rect l="0" t="0" r="0" b="0"/>
              <a:pathLst>
                <a:path w="226" h="55">
                  <a:moveTo>
                    <a:pt x="0" y="41"/>
                  </a:moveTo>
                  <a:cubicBezTo>
                    <a:pt x="19" y="42"/>
                    <a:pt x="79" y="55"/>
                    <a:pt x="117" y="48"/>
                  </a:cubicBezTo>
                  <a:cubicBezTo>
                    <a:pt x="155" y="41"/>
                    <a:pt x="203" y="10"/>
                    <a:pt x="226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headEnd type="none" w="sm" len="lg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60" name="组合 7259"/>
          <p:cNvGrpSpPr/>
          <p:nvPr/>
        </p:nvGrpSpPr>
        <p:grpSpPr>
          <a:xfrm>
            <a:off x="5029200" y="1828800"/>
            <a:ext cx="3124200" cy="1600200"/>
            <a:chOff x="3168" y="1440"/>
            <a:chExt cx="1968" cy="1008"/>
          </a:xfrm>
        </p:grpSpPr>
        <p:sp>
          <p:nvSpPr>
            <p:cNvPr id="7201" name="矩形 7200"/>
            <p:cNvSpPr/>
            <p:nvPr/>
          </p:nvSpPr>
          <p:spPr>
            <a:xfrm>
              <a:off x="3168" y="1440"/>
              <a:ext cx="1968" cy="1008"/>
            </a:xfrm>
            <a:prstGeom prst="rect">
              <a:avLst/>
            </a:prstGeom>
            <a:solidFill>
              <a:srgbClr val="C5FFFF">
                <a:alpha val="50000"/>
              </a:srgbClr>
            </a:solidFill>
            <a:ln w="19050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02" name="对象 7201"/>
            <p:cNvGraphicFramePr>
              <a:graphicFrameLocks/>
            </p:cNvGraphicFramePr>
            <p:nvPr/>
          </p:nvGraphicFramePr>
          <p:xfrm>
            <a:off x="4800" y="1459"/>
            <a:ext cx="32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0" r:id="rId16" imgW="253780" imgH="317225" progId="">
                    <p:embed/>
                  </p:oleObj>
                </mc:Choice>
                <mc:Fallback>
                  <p:oleObj r:id="rId16" imgW="253780" imgH="317225" progId="">
                    <p:embed/>
                    <p:pic>
                      <p:nvPicPr>
                        <p:cNvPr id="0" name="Picture 11" descr="image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59"/>
                          <a:ext cx="32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3" name="矩形 7202"/>
            <p:cNvSpPr/>
            <p:nvPr/>
          </p:nvSpPr>
          <p:spPr>
            <a:xfrm>
              <a:off x="3312" y="1459"/>
              <a:ext cx="6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0"/>
                </a:spcBef>
              </a:pP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04" name="直接连接符 7203"/>
          <p:cNvSpPr/>
          <p:nvPr/>
        </p:nvSpPr>
        <p:spPr>
          <a:xfrm>
            <a:off x="6629400" y="792163"/>
            <a:ext cx="0" cy="2438400"/>
          </a:xfrm>
          <a:prstGeom prst="line">
            <a:avLst/>
          </a:prstGeom>
          <a:ln w="19050" cap="flat" cmpd="sng"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205" name="矩形 7204"/>
          <p:cNvSpPr/>
          <p:nvPr/>
        </p:nvSpPr>
        <p:spPr>
          <a:xfrm>
            <a:off x="457200" y="457200"/>
            <a:ext cx="3810000" cy="3200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06" name="组合 7205"/>
          <p:cNvGrpSpPr/>
          <p:nvPr/>
        </p:nvGrpSpPr>
        <p:grpSpPr>
          <a:xfrm>
            <a:off x="541338" y="895350"/>
            <a:ext cx="1897062" cy="933450"/>
            <a:chOff x="341" y="756"/>
            <a:chExt cx="1195" cy="588"/>
          </a:xfrm>
        </p:grpSpPr>
        <p:sp>
          <p:nvSpPr>
            <p:cNvPr id="7207" name="直接连接符 7206"/>
            <p:cNvSpPr/>
            <p:nvPr/>
          </p:nvSpPr>
          <p:spPr>
            <a:xfrm rot="-19786639">
              <a:off x="341" y="1040"/>
              <a:ext cx="119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7208" name="直接连接符 7207"/>
            <p:cNvSpPr/>
            <p:nvPr/>
          </p:nvSpPr>
          <p:spPr>
            <a:xfrm rot="-19786639">
              <a:off x="645" y="756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09" name="直接连接符 7208"/>
            <p:cNvSpPr/>
            <p:nvPr/>
          </p:nvSpPr>
          <p:spPr>
            <a:xfrm rot="-19786639">
              <a:off x="812" y="854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10" name="直接连接符 7209"/>
            <p:cNvSpPr/>
            <p:nvPr/>
          </p:nvSpPr>
          <p:spPr>
            <a:xfrm rot="-19786639">
              <a:off x="980" y="952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11" name="直接连接符 7210"/>
            <p:cNvSpPr/>
            <p:nvPr/>
          </p:nvSpPr>
          <p:spPr>
            <a:xfrm rot="-19786639">
              <a:off x="1148" y="1049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12" name="直接连接符 7211"/>
            <p:cNvSpPr/>
            <p:nvPr/>
          </p:nvSpPr>
          <p:spPr>
            <a:xfrm rot="-19786639">
              <a:off x="1296" y="1120"/>
              <a:ext cx="0" cy="22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13" name="椭圆 7212"/>
            <p:cNvSpPr/>
            <p:nvPr/>
          </p:nvSpPr>
          <p:spPr>
            <a:xfrm rot="-19786639">
              <a:off x="529" y="792"/>
              <a:ext cx="65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椭圆 7213"/>
            <p:cNvSpPr/>
            <p:nvPr/>
          </p:nvSpPr>
          <p:spPr>
            <a:xfrm rot="-19786639">
              <a:off x="696" y="890"/>
              <a:ext cx="65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椭圆 7214"/>
            <p:cNvSpPr/>
            <p:nvPr/>
          </p:nvSpPr>
          <p:spPr>
            <a:xfrm rot="-19786639">
              <a:off x="864" y="987"/>
              <a:ext cx="64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椭圆 7215"/>
            <p:cNvSpPr/>
            <p:nvPr/>
          </p:nvSpPr>
          <p:spPr>
            <a:xfrm rot="-19786639">
              <a:off x="1032" y="1084"/>
              <a:ext cx="64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椭圆 7216"/>
            <p:cNvSpPr/>
            <p:nvPr/>
          </p:nvSpPr>
          <p:spPr>
            <a:xfrm rot="-19786639">
              <a:off x="1198" y="1182"/>
              <a:ext cx="65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8" name="直接连接符 7217"/>
          <p:cNvSpPr/>
          <p:nvPr/>
        </p:nvSpPr>
        <p:spPr>
          <a:xfrm rot="-23345951">
            <a:off x="2122488" y="1347788"/>
            <a:ext cx="2133600" cy="635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7219" name="椭圆 7218"/>
          <p:cNvSpPr/>
          <p:nvPr/>
        </p:nvSpPr>
        <p:spPr>
          <a:xfrm rot="-23345951">
            <a:off x="2428875" y="1685925"/>
            <a:ext cx="101600" cy="100013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0" name="椭圆 7219"/>
          <p:cNvSpPr/>
          <p:nvPr/>
        </p:nvSpPr>
        <p:spPr>
          <a:xfrm rot="-23345951">
            <a:off x="2794000" y="1466850"/>
            <a:ext cx="101600" cy="100013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1" name="椭圆 7220"/>
          <p:cNvSpPr/>
          <p:nvPr/>
        </p:nvSpPr>
        <p:spPr>
          <a:xfrm rot="-23345951">
            <a:off x="3098800" y="1314450"/>
            <a:ext cx="101600" cy="100013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2" name="椭圆 7221"/>
          <p:cNvSpPr/>
          <p:nvPr/>
        </p:nvSpPr>
        <p:spPr>
          <a:xfrm rot="-23345951">
            <a:off x="3403600" y="1138238"/>
            <a:ext cx="101600" cy="100012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3" name="椭圆 7222"/>
          <p:cNvSpPr/>
          <p:nvPr/>
        </p:nvSpPr>
        <p:spPr>
          <a:xfrm rot="-23345951">
            <a:off x="3657600" y="985838"/>
            <a:ext cx="101600" cy="100012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24" name="对象 7223"/>
          <p:cNvGraphicFramePr>
            <a:graphicFrameLocks/>
          </p:cNvGraphicFramePr>
          <p:nvPr/>
        </p:nvGraphicFramePr>
        <p:xfrm>
          <a:off x="1828800" y="762000"/>
          <a:ext cx="3127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r:id="rId17" imgW="164885" imgH="329771" progId="">
                  <p:embed/>
                </p:oleObj>
              </mc:Choice>
              <mc:Fallback>
                <p:oleObj r:id="rId17" imgW="164885" imgH="329771" progId="">
                  <p:embed/>
                  <p:pic>
                    <p:nvPicPr>
                      <p:cNvPr id="0" name="Picture 10" descr="image6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3127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5" name="对象 7224"/>
          <p:cNvGraphicFramePr>
            <a:graphicFrameLocks/>
          </p:cNvGraphicFramePr>
          <p:nvPr/>
        </p:nvGraphicFramePr>
        <p:xfrm>
          <a:off x="2514600" y="762000"/>
          <a:ext cx="3111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r:id="rId19" imgW="164885" imgH="329771" progId="">
                  <p:embed/>
                </p:oleObj>
              </mc:Choice>
              <mc:Fallback>
                <p:oleObj r:id="rId19" imgW="164885" imgH="329771" progId="">
                  <p:embed/>
                  <p:pic>
                    <p:nvPicPr>
                      <p:cNvPr id="0" name="Picture 9" descr="image63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3111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任意多边形 7225"/>
          <p:cNvSpPr/>
          <p:nvPr/>
        </p:nvSpPr>
        <p:spPr>
          <a:xfrm rot="9220608" flipH="1" flipV="1">
            <a:off x="2341563" y="1293813"/>
            <a:ext cx="328612" cy="395287"/>
          </a:xfrm>
          <a:custGeom>
            <a:avLst/>
            <a:gdLst>
              <a:gd name="txL" fmla="*/ 0 w 24985"/>
              <a:gd name="txT" fmla="*/ 0 h 21600"/>
              <a:gd name="txR" fmla="*/ 24985 w 24985"/>
              <a:gd name="txB" fmla="*/ 21600 h 21600"/>
            </a:gdLst>
            <a:ahLst/>
            <a:cxnLst>
              <a:cxn ang="180">
                <a:pos x="0" y="266"/>
              </a:cxn>
              <a:cxn ang="0">
                <a:pos x="24985" y="21600"/>
              </a:cxn>
              <a:cxn ang="90">
                <a:pos x="3385" y="21600"/>
              </a:cxn>
            </a:cxnLst>
            <a:rect l="txL" t="txT" r="txR" b="txB"/>
            <a:pathLst>
              <a:path w="24985" h="21600" fill="none">
                <a:moveTo>
                  <a:pt x="0" y="266"/>
                </a:moveTo>
                <a:arcTo wR="21600" hR="21600" stAng="-5940947" swAng="5940947"/>
              </a:path>
              <a:path w="24985" h="21600" stroke="0">
                <a:moveTo>
                  <a:pt x="0" y="266"/>
                </a:moveTo>
                <a:arcTo wR="21600" hR="21600" stAng="-5940947" swAng="5940947"/>
                <a:lnTo>
                  <a:pt x="3385" y="21600"/>
                </a:lnTo>
                <a:close/>
              </a:path>
            </a:pathLst>
          </a:custGeom>
          <a:noFill/>
          <a:ln w="28575" cap="flat" cmpd="sng">
            <a:solidFill>
              <a:srgbClr val="33CC33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27" name="直接连接符 7226"/>
          <p:cNvSpPr/>
          <p:nvPr/>
        </p:nvSpPr>
        <p:spPr>
          <a:xfrm>
            <a:off x="2286000" y="685800"/>
            <a:ext cx="0" cy="2590800"/>
          </a:xfrm>
          <a:prstGeom prst="line">
            <a:avLst/>
          </a:prstGeom>
          <a:ln w="19050" cap="flat" cmpd="sng">
            <a:solidFill>
              <a:srgbClr val="000000"/>
            </a:solidFill>
            <a:prstDash val="dash"/>
            <a:headEnd type="none" w="med" len="med"/>
            <a:tailEnd type="none" w="sm" len="lg"/>
          </a:ln>
        </p:spPr>
      </p:sp>
      <p:graphicFrame>
        <p:nvGraphicFramePr>
          <p:cNvPr id="7228" name="对象 7227"/>
          <p:cNvGraphicFramePr>
            <a:graphicFrameLocks/>
          </p:cNvGraphicFramePr>
          <p:nvPr/>
        </p:nvGraphicFramePr>
        <p:xfrm>
          <a:off x="3341688" y="1214438"/>
          <a:ext cx="4397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r:id="rId20" imgW="228402" imgH="317225" progId="">
                  <p:embed/>
                </p:oleObj>
              </mc:Choice>
              <mc:Fallback>
                <p:oleObj r:id="rId20" imgW="228402" imgH="317225" progId="">
                  <p:embed/>
                  <p:pic>
                    <p:nvPicPr>
                      <p:cNvPr id="0" name="Picture 8" descr="image6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688" y="1214438"/>
                        <a:ext cx="4397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29" name="组合 7228"/>
          <p:cNvGrpSpPr/>
          <p:nvPr/>
        </p:nvGrpSpPr>
        <p:grpSpPr>
          <a:xfrm>
            <a:off x="2362200" y="1751013"/>
            <a:ext cx="746125" cy="1828800"/>
            <a:chOff x="1488" y="1391"/>
            <a:chExt cx="470" cy="1152"/>
          </a:xfrm>
        </p:grpSpPr>
        <p:sp>
          <p:nvSpPr>
            <p:cNvPr id="7230" name="直接连接符 7229"/>
            <p:cNvSpPr/>
            <p:nvPr/>
          </p:nvSpPr>
          <p:spPr>
            <a:xfrm rot="-18018907" flipH="1">
              <a:off x="1174" y="1959"/>
              <a:ext cx="1152" cy="1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triangle" w="sm" len="lg"/>
              <a:tailEnd type="none" w="sm" len="lg"/>
            </a:ln>
          </p:spPr>
        </p:sp>
        <p:sp>
          <p:nvSpPr>
            <p:cNvPr id="7231" name="直接连接符 7230"/>
            <p:cNvSpPr/>
            <p:nvPr/>
          </p:nvSpPr>
          <p:spPr>
            <a:xfrm rot="-18018907" flipV="1">
              <a:off x="1584" y="1584"/>
              <a:ext cx="0" cy="192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32" name="直接连接符 7231"/>
            <p:cNvSpPr/>
            <p:nvPr/>
          </p:nvSpPr>
          <p:spPr>
            <a:xfrm rot="-18018907">
              <a:off x="1855" y="2031"/>
              <a:ext cx="18" cy="18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33" name="椭圆 7232"/>
            <p:cNvSpPr/>
            <p:nvPr/>
          </p:nvSpPr>
          <p:spPr>
            <a:xfrm rot="-18018907">
              <a:off x="1487" y="1545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椭圆 7233"/>
            <p:cNvSpPr/>
            <p:nvPr/>
          </p:nvSpPr>
          <p:spPr>
            <a:xfrm rot="-18018907">
              <a:off x="1698" y="1877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椭圆 7234"/>
            <p:cNvSpPr/>
            <p:nvPr/>
          </p:nvSpPr>
          <p:spPr>
            <a:xfrm rot="-18018907">
              <a:off x="1889" y="2193"/>
              <a:ext cx="64" cy="63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直接连接符 7235"/>
            <p:cNvSpPr/>
            <p:nvPr/>
          </p:nvSpPr>
          <p:spPr>
            <a:xfrm rot="-18018907">
              <a:off x="1769" y="1913"/>
              <a:ext cx="18" cy="18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7237" name="直接连接符 7236"/>
            <p:cNvSpPr/>
            <p:nvPr/>
          </p:nvSpPr>
          <p:spPr>
            <a:xfrm rot="-18018907">
              <a:off x="1673" y="1721"/>
              <a:ext cx="18" cy="187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7259" name="组合 7258"/>
          <p:cNvGrpSpPr/>
          <p:nvPr/>
        </p:nvGrpSpPr>
        <p:grpSpPr>
          <a:xfrm>
            <a:off x="838200" y="1828800"/>
            <a:ext cx="3070225" cy="1676400"/>
            <a:chOff x="528" y="1440"/>
            <a:chExt cx="1934" cy="1056"/>
          </a:xfrm>
        </p:grpSpPr>
        <p:sp>
          <p:nvSpPr>
            <p:cNvPr id="7239" name="矩形 7238"/>
            <p:cNvSpPr/>
            <p:nvPr/>
          </p:nvSpPr>
          <p:spPr>
            <a:xfrm>
              <a:off x="528" y="1440"/>
              <a:ext cx="1920" cy="1056"/>
            </a:xfrm>
            <a:prstGeom prst="rect">
              <a:avLst/>
            </a:prstGeom>
            <a:solidFill>
              <a:srgbClr val="C5FFFF">
                <a:alpha val="50000"/>
              </a:srgbClr>
            </a:solidFill>
            <a:ln w="19050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矩形 7239"/>
            <p:cNvSpPr/>
            <p:nvPr/>
          </p:nvSpPr>
          <p:spPr>
            <a:xfrm>
              <a:off x="624" y="2016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0"/>
                </a:spcBef>
              </a:pP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241" name="对象 7240"/>
            <p:cNvGraphicFramePr>
              <a:graphicFrameLocks/>
            </p:cNvGraphicFramePr>
            <p:nvPr/>
          </p:nvGraphicFramePr>
          <p:xfrm>
            <a:off x="2153" y="1488"/>
            <a:ext cx="30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4" r:id="rId21" imgW="253780" imgH="317225" progId="">
                    <p:embed/>
                  </p:oleObj>
                </mc:Choice>
                <mc:Fallback>
                  <p:oleObj r:id="rId21" imgW="253780" imgH="317225" progId="">
                    <p:embed/>
                    <p:pic>
                      <p:nvPicPr>
                        <p:cNvPr id="0" name="Picture 7" descr="image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1488"/>
                          <a:ext cx="309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42" name="任意多边形 7241"/>
          <p:cNvSpPr/>
          <p:nvPr/>
        </p:nvSpPr>
        <p:spPr>
          <a:xfrm rot="6572052" flipH="1" flipV="1">
            <a:off x="1884363" y="1247775"/>
            <a:ext cx="284162" cy="395288"/>
          </a:xfrm>
          <a:custGeom>
            <a:avLst/>
            <a:gdLst>
              <a:gd name="txL" fmla="*/ 0 w 21600"/>
              <a:gd name="txT" fmla="*/ 0 h 21580"/>
              <a:gd name="txR" fmla="*/ 21600 w 21600"/>
              <a:gd name="txB" fmla="*/ 21580 h 21580"/>
            </a:gdLst>
            <a:ahLst/>
            <a:cxnLst>
              <a:cxn ang="270">
                <a:pos x="928" y="0"/>
              </a:cxn>
              <a:cxn ang="0">
                <a:pos x="21600" y="21580"/>
              </a:cxn>
              <a:cxn ang="180">
                <a:pos x="0" y="21580"/>
              </a:cxn>
            </a:cxnLst>
            <a:rect l="txL" t="txT" r="txR" b="txB"/>
            <a:pathLst>
              <a:path w="21600" h="21580" fill="none">
                <a:moveTo>
                  <a:pt x="928" y="0"/>
                </a:moveTo>
                <a:arcTo wR="21600" hR="21600" stAng="-5252258" swAng="5252258"/>
              </a:path>
              <a:path w="21600" h="21580" stroke="0">
                <a:moveTo>
                  <a:pt x="928" y="0"/>
                </a:moveTo>
                <a:arcTo wR="21600" hR="21600" stAng="-5252258" swAng="5252258"/>
                <a:lnTo>
                  <a:pt x="0" y="21580"/>
                </a:lnTo>
                <a:close/>
              </a:path>
            </a:pathLst>
          </a:custGeom>
          <a:noFill/>
          <a:ln w="28575" cap="flat" cmpd="sng">
            <a:solidFill>
              <a:srgbClr val="FFCC66"/>
            </a:solidFill>
            <a:prstDash val="solid"/>
            <a:headEnd type="none" w="med" len="med"/>
            <a:tailEnd type="none" w="sm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243" name="组合 7242"/>
          <p:cNvGrpSpPr/>
          <p:nvPr/>
        </p:nvGrpSpPr>
        <p:grpSpPr>
          <a:xfrm>
            <a:off x="4800600" y="715963"/>
            <a:ext cx="1973263" cy="1112837"/>
            <a:chOff x="3024" y="576"/>
            <a:chExt cx="1243" cy="701"/>
          </a:xfrm>
        </p:grpSpPr>
        <p:grpSp>
          <p:nvGrpSpPr>
            <p:cNvPr id="7244" name="组合 7243"/>
            <p:cNvGrpSpPr/>
            <p:nvPr/>
          </p:nvGrpSpPr>
          <p:grpSpPr>
            <a:xfrm>
              <a:off x="3024" y="576"/>
              <a:ext cx="1243" cy="701"/>
              <a:chOff x="3024" y="576"/>
              <a:chExt cx="1243" cy="701"/>
            </a:xfrm>
          </p:grpSpPr>
          <p:sp>
            <p:nvSpPr>
              <p:cNvPr id="7245" name="直接连接符 7244"/>
              <p:cNvSpPr/>
              <p:nvPr/>
            </p:nvSpPr>
            <p:spPr>
              <a:xfrm rot="-20020631">
                <a:off x="3024" y="1024"/>
                <a:ext cx="1243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triangle" w="sm" len="lg"/>
                <a:tailEnd type="none" w="med" len="med"/>
              </a:ln>
            </p:spPr>
          </p:sp>
          <p:sp>
            <p:nvSpPr>
              <p:cNvPr id="7246" name="直接连接符 7245"/>
              <p:cNvSpPr/>
              <p:nvPr/>
            </p:nvSpPr>
            <p:spPr>
              <a:xfrm rot="-20020631">
                <a:off x="3397" y="813"/>
                <a:ext cx="0" cy="17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lg"/>
                <a:tailEnd type="none" w="med" len="med"/>
              </a:ln>
            </p:spPr>
          </p:sp>
          <p:sp>
            <p:nvSpPr>
              <p:cNvPr id="7247" name="直接连接符 7246"/>
              <p:cNvSpPr/>
              <p:nvPr/>
            </p:nvSpPr>
            <p:spPr>
              <a:xfrm rot="-20020631" flipH="1">
                <a:off x="3589" y="904"/>
                <a:ext cx="14" cy="184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lg"/>
                <a:tailEnd type="none" w="med" len="med"/>
              </a:ln>
            </p:spPr>
          </p:sp>
          <p:sp>
            <p:nvSpPr>
              <p:cNvPr id="7248" name="直接连接符 7247"/>
              <p:cNvSpPr/>
              <p:nvPr/>
            </p:nvSpPr>
            <p:spPr>
              <a:xfrm rot="-20020631" flipH="1">
                <a:off x="3686" y="958"/>
                <a:ext cx="8" cy="188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lg"/>
                <a:tailEnd type="none" w="med" len="med"/>
              </a:ln>
            </p:spPr>
          </p:sp>
          <p:sp>
            <p:nvSpPr>
              <p:cNvPr id="7249" name="直接连接符 7248"/>
              <p:cNvSpPr/>
              <p:nvPr/>
            </p:nvSpPr>
            <p:spPr>
              <a:xfrm rot="-20020631">
                <a:off x="3877" y="1053"/>
                <a:ext cx="0" cy="17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lg"/>
                <a:tailEnd type="none" w="med" len="med"/>
              </a:ln>
            </p:spPr>
          </p:sp>
          <p:sp>
            <p:nvSpPr>
              <p:cNvPr id="7250" name="直接连接符 7249"/>
              <p:cNvSpPr/>
              <p:nvPr/>
            </p:nvSpPr>
            <p:spPr>
              <a:xfrm rot="-20020631">
                <a:off x="3973" y="1101"/>
                <a:ext cx="0" cy="17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lg"/>
                <a:tailEnd type="none" w="med" len="med"/>
              </a:ln>
            </p:spPr>
          </p:sp>
          <p:sp>
            <p:nvSpPr>
              <p:cNvPr id="7251" name="椭圆 7250"/>
              <p:cNvSpPr/>
              <p:nvPr/>
            </p:nvSpPr>
            <p:spPr>
              <a:xfrm rot="-20020631">
                <a:off x="3456" y="912"/>
                <a:ext cx="67" cy="56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52" name="椭圆 7251"/>
              <p:cNvSpPr/>
              <p:nvPr/>
            </p:nvSpPr>
            <p:spPr>
              <a:xfrm rot="-20020631">
                <a:off x="3747" y="1062"/>
                <a:ext cx="67" cy="56"/>
              </a:xfrm>
              <a:prstGeom prst="ellipse">
                <a:avLst/>
              </a:prstGeom>
              <a:solidFill>
                <a:srgbClr val="FF3300"/>
              </a:solidFill>
              <a:ln w="9525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53" name="对象 7252"/>
              <p:cNvGraphicFramePr>
                <a:graphicFrameLocks/>
              </p:cNvGraphicFramePr>
              <p:nvPr/>
            </p:nvGraphicFramePr>
            <p:xfrm>
              <a:off x="3897" y="576"/>
              <a:ext cx="226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175" r:id="rId22" imgW="190417" imgH="330057" progId="">
                      <p:embed/>
                    </p:oleObj>
                  </mc:Choice>
                  <mc:Fallback>
                    <p:oleObj r:id="rId22" imgW="190417" imgH="330057" progId="">
                      <p:embed/>
                      <p:pic>
                        <p:nvPicPr>
                          <p:cNvPr id="0" name="Picture 6" descr="image6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7" y="576"/>
                            <a:ext cx="226" cy="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54" name="直接连接符 7253"/>
              <p:cNvSpPr/>
              <p:nvPr/>
            </p:nvSpPr>
            <p:spPr>
              <a:xfrm rot="-20020631">
                <a:off x="3301" y="765"/>
                <a:ext cx="0" cy="176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headEnd type="none" w="sm" len="lg"/>
                <a:tailEnd type="none" w="med" len="med"/>
              </a:ln>
            </p:spPr>
          </p:sp>
        </p:grpSp>
        <p:sp>
          <p:nvSpPr>
            <p:cNvPr id="7255" name="任意多边形 7254"/>
            <p:cNvSpPr/>
            <p:nvPr/>
          </p:nvSpPr>
          <p:spPr>
            <a:xfrm>
              <a:off x="3840" y="957"/>
              <a:ext cx="336" cy="174"/>
            </a:xfrm>
            <a:custGeom>
              <a:avLst/>
              <a:gdLst/>
              <a:ahLst/>
              <a:cxnLst/>
              <a:rect l="0" t="0" r="0" b="0"/>
              <a:pathLst>
                <a:path w="336" h="174">
                  <a:moveTo>
                    <a:pt x="0" y="174"/>
                  </a:moveTo>
                  <a:cubicBezTo>
                    <a:pt x="12" y="159"/>
                    <a:pt x="50" y="110"/>
                    <a:pt x="75" y="85"/>
                  </a:cubicBezTo>
                  <a:cubicBezTo>
                    <a:pt x="100" y="60"/>
                    <a:pt x="121" y="38"/>
                    <a:pt x="151" y="24"/>
                  </a:cubicBezTo>
                  <a:cubicBezTo>
                    <a:pt x="181" y="10"/>
                    <a:pt x="223" y="6"/>
                    <a:pt x="254" y="3"/>
                  </a:cubicBezTo>
                  <a:cubicBezTo>
                    <a:pt x="285" y="0"/>
                    <a:pt x="319" y="3"/>
                    <a:pt x="336" y="3"/>
                  </a:cubicBezTo>
                </a:path>
              </a:pathLst>
            </a:custGeom>
            <a:noFill/>
            <a:ln w="19050" cap="flat" cmpd="sng">
              <a:solidFill>
                <a:srgbClr val="33CC33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56" name="组合 7255"/>
          <p:cNvGrpSpPr/>
          <p:nvPr/>
        </p:nvGrpSpPr>
        <p:grpSpPr>
          <a:xfrm>
            <a:off x="2312988" y="2209800"/>
            <a:ext cx="354012" cy="762000"/>
            <a:chOff x="1457" y="1680"/>
            <a:chExt cx="223" cy="480"/>
          </a:xfrm>
        </p:grpSpPr>
        <p:sp>
          <p:nvSpPr>
            <p:cNvPr id="7257" name="任意多边形 7256"/>
            <p:cNvSpPr/>
            <p:nvPr/>
          </p:nvSpPr>
          <p:spPr>
            <a:xfrm rot="-8332883" flipH="1">
              <a:off x="1488" y="1680"/>
              <a:ext cx="95" cy="191"/>
            </a:xfrm>
            <a:custGeom>
              <a:avLst/>
              <a:gdLst>
                <a:gd name="txL" fmla="*/ 0 w 21403"/>
                <a:gd name="txT" fmla="*/ 0 h 21600"/>
                <a:gd name="txR" fmla="*/ 21403 w 21403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1403" y="18690"/>
                </a:cxn>
                <a:cxn ang="90">
                  <a:pos x="0" y="21600"/>
                </a:cxn>
              </a:cxnLst>
              <a:rect l="txL" t="txT" r="txR" b="txB"/>
              <a:pathLst>
                <a:path w="21403" h="21600" fill="none">
                  <a:moveTo>
                    <a:pt x="0" y="0"/>
                  </a:moveTo>
                  <a:arcTo wR="21600" hR="21600" stAng="-5400000" swAng="4935445"/>
                </a:path>
                <a:path w="21403" h="21600" stroke="0">
                  <a:moveTo>
                    <a:pt x="0" y="0"/>
                  </a:moveTo>
                  <a:arcTo wR="21600" hR="21600" stAng="-5400000" swAng="4935445"/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CC66"/>
              </a:solidFill>
              <a:prstDash val="solid"/>
              <a:headEnd type="none" w="med" len="med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258" name="对象 7257"/>
            <p:cNvGraphicFramePr>
              <a:graphicFrameLocks/>
            </p:cNvGraphicFramePr>
            <p:nvPr/>
          </p:nvGraphicFramePr>
          <p:xfrm>
            <a:off x="1457" y="1849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6" r:id="rId24" imgW="177646" imgH="241091" progId="">
                    <p:embed/>
                  </p:oleObj>
                </mc:Choice>
                <mc:Fallback>
                  <p:oleObj r:id="rId24" imgW="177646" imgH="241091" progId="">
                    <p:embed/>
                    <p:pic>
                      <p:nvPicPr>
                        <p:cNvPr id="0" name="Picture 5" descr="image6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1849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61" name="对象 7260"/>
          <p:cNvGraphicFramePr>
            <a:graphicFrameLocks/>
          </p:cNvGraphicFramePr>
          <p:nvPr/>
        </p:nvGraphicFramePr>
        <p:xfrm>
          <a:off x="2286000" y="517525"/>
          <a:ext cx="34131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r:id="rId25" imgW="177492" imgH="177492" progId="">
                  <p:embed/>
                </p:oleObj>
              </mc:Choice>
              <mc:Fallback>
                <p:oleObj r:id="rId25" imgW="177492" imgH="177492" progId="">
                  <p:embed/>
                  <p:pic>
                    <p:nvPicPr>
                      <p:cNvPr id="0" name="Picture 4" descr="image6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7525"/>
                        <a:ext cx="341313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2" name="对象 7261"/>
          <p:cNvGraphicFramePr>
            <a:graphicFrameLocks/>
          </p:cNvGraphicFramePr>
          <p:nvPr/>
        </p:nvGraphicFramePr>
        <p:xfrm>
          <a:off x="2030413" y="1817688"/>
          <a:ext cx="330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r:id="rId27" imgW="126725" imgH="164742" progId="">
                  <p:embed/>
                </p:oleObj>
              </mc:Choice>
              <mc:Fallback>
                <p:oleObj r:id="rId27" imgW="126725" imgH="164742" progId="">
                  <p:embed/>
                  <p:pic>
                    <p:nvPicPr>
                      <p:cNvPr id="0" name="Picture 3" descr="image6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817688"/>
                        <a:ext cx="330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3" name="对象 7262"/>
          <p:cNvGraphicFramePr>
            <a:graphicFrameLocks/>
          </p:cNvGraphicFramePr>
          <p:nvPr/>
        </p:nvGraphicFramePr>
        <p:xfrm>
          <a:off x="6627813" y="523875"/>
          <a:ext cx="34131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r:id="rId29" imgW="177492" imgH="177492" progId="">
                  <p:embed/>
                </p:oleObj>
              </mc:Choice>
              <mc:Fallback>
                <p:oleObj r:id="rId29" imgW="177492" imgH="177492" progId="">
                  <p:embed/>
                  <p:pic>
                    <p:nvPicPr>
                      <p:cNvPr id="0" name="Picture 2" descr="image65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3" y="523875"/>
                        <a:ext cx="341312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4" name="对象 7263"/>
          <p:cNvGraphicFramePr>
            <a:graphicFrameLocks/>
          </p:cNvGraphicFramePr>
          <p:nvPr/>
        </p:nvGraphicFramePr>
        <p:xfrm>
          <a:off x="6364288" y="1773238"/>
          <a:ext cx="330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r:id="rId30" imgW="126725" imgH="164742" progId="">
                  <p:embed/>
                </p:oleObj>
              </mc:Choice>
              <mc:Fallback>
                <p:oleObj r:id="rId30" imgW="126725" imgH="164742" progId="">
                  <p:embed/>
                  <p:pic>
                    <p:nvPicPr>
                      <p:cNvPr id="0" name="Picture 1" descr="image66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1773238"/>
                        <a:ext cx="330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30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1" name="组合 8280"/>
          <p:cNvGrpSpPr/>
          <p:nvPr/>
        </p:nvGrpSpPr>
        <p:grpSpPr>
          <a:xfrm>
            <a:off x="457200" y="244475"/>
            <a:ext cx="2286000" cy="1066800"/>
            <a:chOff x="336" y="384"/>
            <a:chExt cx="1440" cy="672"/>
          </a:xfrm>
        </p:grpSpPr>
        <p:sp>
          <p:nvSpPr>
            <p:cNvPr id="8195" name="爆炸形 1 8194"/>
            <p:cNvSpPr/>
            <p:nvPr/>
          </p:nvSpPr>
          <p:spPr>
            <a:xfrm>
              <a:off x="336" y="384"/>
              <a:ext cx="1056" cy="672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EDFF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6" name="文本框 8195"/>
            <p:cNvSpPr txBox="1"/>
            <p:nvPr/>
          </p:nvSpPr>
          <p:spPr>
            <a:xfrm>
              <a:off x="576" y="528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50000"/>
                </a:spcBef>
                <a:buClrTx/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注意</a:t>
              </a:r>
            </a:p>
          </p:txBody>
        </p:sp>
      </p:grpSp>
      <p:sp>
        <p:nvSpPr>
          <p:cNvPr id="8197" name="文本框 8196"/>
          <p:cNvSpPr txBox="1"/>
          <p:nvPr/>
        </p:nvSpPr>
        <p:spPr>
          <a:xfrm>
            <a:off x="533400" y="684213"/>
            <a:ext cx="84582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  <a:buClrTx/>
            </a:pP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对于一般的光学玻璃 ,   反射光的强度约占入射光强度的 </a:t>
            </a:r>
            <a:r>
              <a:rPr lang="zh-CN" altLang="en-US" sz="2800" b="0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800" b="0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5%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, 大部分光将透过玻璃 .</a:t>
            </a:r>
          </a:p>
        </p:txBody>
      </p:sp>
      <p:grpSp>
        <p:nvGrpSpPr>
          <p:cNvPr id="8284" name="组合 8283"/>
          <p:cNvGrpSpPr/>
          <p:nvPr/>
        </p:nvGrpSpPr>
        <p:grpSpPr>
          <a:xfrm>
            <a:off x="1524000" y="1971675"/>
            <a:ext cx="6096000" cy="4167188"/>
            <a:chOff x="960" y="1434"/>
            <a:chExt cx="3840" cy="2625"/>
          </a:xfrm>
        </p:grpSpPr>
        <p:sp>
          <p:nvSpPr>
            <p:cNvPr id="8201" name="文本框 8200"/>
            <p:cNvSpPr txBox="1"/>
            <p:nvPr/>
          </p:nvSpPr>
          <p:spPr>
            <a:xfrm>
              <a:off x="960" y="1434"/>
              <a:ext cx="3840" cy="371"/>
            </a:xfrm>
            <a:prstGeom prst="rect">
              <a:avLst/>
            </a:prstGeom>
            <a:solidFill>
              <a:srgbClr val="FFCC00">
                <a:alpha val="22000"/>
              </a:srgbClr>
            </a:solidFill>
            <a:ln w="38100" cap="flat" cmpd="dbl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lvl="0" algn="ctr">
                <a:spcBef>
                  <a:spcPct val="50000"/>
                </a:spcBef>
                <a:buClrTx/>
              </a:pP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利用</a:t>
              </a:r>
              <a:r>
                <a:rPr lang="zh-CN" altLang="en-US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玻璃片堆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产生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偏振光</a:t>
              </a:r>
            </a:p>
          </p:txBody>
        </p:sp>
        <p:pic>
          <p:nvPicPr>
            <p:cNvPr id="8283" name="图片 8282" descr="140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" y="1821"/>
              <a:ext cx="3084" cy="2238"/>
            </a:xfrm>
            <a:prstGeom prst="rect">
              <a:avLst/>
            </a:prstGeom>
            <a:noFill/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31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13.10 </a:t>
            </a:r>
            <a:r>
              <a:rPr lang="zh-CN" altLang="en-US"/>
              <a:t>反射和折射时光的偏振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8ABC-213D-4D52-B5C6-E027FC0D3D7F}" type="slidenum">
              <a:rPr lang="en-US" altLang="zh-CN"/>
              <a:pPr/>
              <a:t>32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130" r:id="rId2" imgW="7201905" imgH="5027241"/>
        </mc:Choice>
        <mc:Fallback>
          <p:control r:id="rId2" imgW="7201905" imgH="5027241">
            <p:pic>
              <p:nvPicPr>
                <p:cNvPr id="0" name="ShockwaveFlash1"/>
                <p:cNvPicPr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7113" y="1220788"/>
                  <a:ext cx="7202487" cy="50276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13.10 </a:t>
            </a:r>
            <a:r>
              <a:rPr lang="zh-CN" altLang="en-US"/>
              <a:t>反射和折射时光的偏振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698A3-BBE0-47CB-AB76-54AF3BD86FA3}" type="slidenum">
              <a:rPr lang="en-US" altLang="zh-CN"/>
              <a:pPr/>
              <a:t>33</a:t>
            </a:fld>
            <a:endParaRPr lang="en-US" altLang="zh-CN"/>
          </a:p>
        </p:txBody>
      </p:sp>
      <p:grpSp>
        <p:nvGrpSpPr>
          <p:cNvPr id="284731" name="Group 59"/>
          <p:cNvGrpSpPr/>
          <p:nvPr/>
        </p:nvGrpSpPr>
        <p:grpSpPr bwMode="auto">
          <a:xfrm>
            <a:off x="1035050" y="1295400"/>
            <a:ext cx="7343775" cy="2016125"/>
            <a:chOff x="567" y="2115"/>
            <a:chExt cx="4626" cy="1270"/>
          </a:xfrm>
        </p:grpSpPr>
        <p:sp>
          <p:nvSpPr>
            <p:cNvPr id="284732" name="Rectangle 60"/>
            <p:cNvSpPr>
              <a:spLocks noChangeArrowheads="1"/>
            </p:cNvSpPr>
            <p:nvPr/>
          </p:nvSpPr>
          <p:spPr bwMode="auto">
            <a:xfrm>
              <a:off x="567" y="2115"/>
              <a:ext cx="4626" cy="12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4733" name="Picture 61" descr="12-55小轿车"/>
            <p:cNvPicPr>
              <a:picLocks noChangeAspect="1" noChangeArrowheads="1"/>
            </p:cNvPicPr>
            <p:nvPr/>
          </p:nvPicPr>
          <p:blipFill>
            <a:blip r:embed="rId2" cstate="print"/>
            <a:srcRect l="3653" t="26926" r="17149" b="50186"/>
            <a:stretch>
              <a:fillRect/>
            </a:stretch>
          </p:blipFill>
          <p:spPr bwMode="auto">
            <a:xfrm>
              <a:off x="2880" y="2458"/>
              <a:ext cx="2087" cy="854"/>
            </a:xfrm>
            <a:prstGeom prst="rect">
              <a:avLst/>
            </a:prstGeom>
            <a:noFill/>
          </p:spPr>
        </p:pic>
        <p:grpSp>
          <p:nvGrpSpPr>
            <p:cNvPr id="284734" name="Group 62"/>
            <p:cNvGrpSpPr>
              <a:grpSpLocks noChangeAspect="1"/>
            </p:cNvGrpSpPr>
            <p:nvPr/>
          </p:nvGrpSpPr>
          <p:grpSpPr bwMode="auto">
            <a:xfrm flipH="1">
              <a:off x="853" y="2750"/>
              <a:ext cx="2435" cy="390"/>
              <a:chOff x="2924" y="807"/>
              <a:chExt cx="1448" cy="232"/>
            </a:xfrm>
          </p:grpSpPr>
          <p:sp>
            <p:nvSpPr>
              <p:cNvPr id="284735" name="Oval 63"/>
              <p:cNvSpPr>
                <a:spLocks noChangeAspect="1" noChangeArrowheads="1"/>
              </p:cNvSpPr>
              <p:nvPr/>
            </p:nvSpPr>
            <p:spPr bwMode="auto">
              <a:xfrm rot="1231949">
                <a:off x="3119" y="865"/>
                <a:ext cx="18" cy="1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7C8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736" name="Oval 64"/>
              <p:cNvSpPr>
                <a:spLocks noChangeAspect="1" noChangeArrowheads="1"/>
              </p:cNvSpPr>
              <p:nvPr/>
            </p:nvSpPr>
            <p:spPr bwMode="auto">
              <a:xfrm rot="1231949">
                <a:off x="3192" y="892"/>
                <a:ext cx="18" cy="1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7C8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737" name="Oval 65"/>
              <p:cNvSpPr>
                <a:spLocks noChangeAspect="1" noChangeArrowheads="1"/>
              </p:cNvSpPr>
              <p:nvPr/>
            </p:nvSpPr>
            <p:spPr bwMode="auto">
              <a:xfrm rot="1231949">
                <a:off x="3327" y="943"/>
                <a:ext cx="18" cy="1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7C8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738" name="Oval 66"/>
              <p:cNvSpPr>
                <a:spLocks noChangeAspect="1" noChangeArrowheads="1"/>
              </p:cNvSpPr>
              <p:nvPr/>
            </p:nvSpPr>
            <p:spPr bwMode="auto">
              <a:xfrm rot="1231949">
                <a:off x="3389" y="966"/>
                <a:ext cx="18" cy="18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7C8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739" name="Line 67"/>
              <p:cNvSpPr>
                <a:spLocks noChangeAspect="1" noChangeShapeType="1"/>
              </p:cNvSpPr>
              <p:nvPr/>
            </p:nvSpPr>
            <p:spPr bwMode="auto">
              <a:xfrm rot="1231949">
                <a:off x="3268" y="889"/>
                <a:ext cx="1" cy="79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740" name="Line 68"/>
              <p:cNvSpPr>
                <a:spLocks noChangeAspect="1" noChangeShapeType="1"/>
              </p:cNvSpPr>
              <p:nvPr/>
            </p:nvSpPr>
            <p:spPr bwMode="auto">
              <a:xfrm rot="1231949">
                <a:off x="2924" y="928"/>
                <a:ext cx="701" cy="3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741" name="Line 69"/>
              <p:cNvSpPr>
                <a:spLocks noChangeAspect="1" noChangeShapeType="1"/>
              </p:cNvSpPr>
              <p:nvPr/>
            </p:nvSpPr>
            <p:spPr bwMode="auto">
              <a:xfrm rot="1231949">
                <a:off x="3464" y="958"/>
                <a:ext cx="1" cy="8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4742" name="Group 70"/>
              <p:cNvGrpSpPr>
                <a:grpSpLocks noChangeAspect="1"/>
              </p:cNvGrpSpPr>
              <p:nvPr/>
            </p:nvGrpSpPr>
            <p:grpSpPr bwMode="auto">
              <a:xfrm>
                <a:off x="3580" y="807"/>
                <a:ext cx="792" cy="232"/>
                <a:chOff x="4993" y="14469"/>
                <a:chExt cx="1980" cy="579"/>
              </a:xfrm>
            </p:grpSpPr>
            <p:sp>
              <p:nvSpPr>
                <p:cNvPr id="284743" name="Oval 71"/>
                <p:cNvSpPr>
                  <a:spLocks noChangeAspect="1" noChangeArrowheads="1"/>
                </p:cNvSpPr>
                <p:nvPr/>
              </p:nvSpPr>
              <p:spPr bwMode="auto">
                <a:xfrm rot="-1208226">
                  <a:off x="5237" y="14995"/>
                  <a:ext cx="45" cy="45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44" name="Oval 72"/>
                <p:cNvSpPr>
                  <a:spLocks noChangeAspect="1" noChangeArrowheads="1"/>
                </p:cNvSpPr>
                <p:nvPr/>
              </p:nvSpPr>
              <p:spPr bwMode="auto">
                <a:xfrm rot="-1208226">
                  <a:off x="5575" y="14871"/>
                  <a:ext cx="45" cy="45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45" name="Oval 73"/>
                <p:cNvSpPr>
                  <a:spLocks noChangeAspect="1" noChangeArrowheads="1"/>
                </p:cNvSpPr>
                <p:nvPr/>
              </p:nvSpPr>
              <p:spPr bwMode="auto">
                <a:xfrm rot="-1208226">
                  <a:off x="5913" y="14747"/>
                  <a:ext cx="45" cy="45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46" name="Oval 74"/>
                <p:cNvSpPr>
                  <a:spLocks noChangeAspect="1" noChangeArrowheads="1"/>
                </p:cNvSpPr>
                <p:nvPr/>
              </p:nvSpPr>
              <p:spPr bwMode="auto">
                <a:xfrm rot="-1208226">
                  <a:off x="6251" y="14623"/>
                  <a:ext cx="45" cy="45"/>
                </a:xfrm>
                <a:prstGeom prst="ellipse">
                  <a:avLst/>
                </a:prstGeom>
                <a:solidFill>
                  <a:srgbClr val="FF6600"/>
                </a:solidFill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47" name="Line 75"/>
                <p:cNvSpPr>
                  <a:spLocks noChangeAspect="1" noChangeShapeType="1"/>
                </p:cNvSpPr>
                <p:nvPr/>
              </p:nvSpPr>
              <p:spPr bwMode="auto">
                <a:xfrm rot="-1208226">
                  <a:off x="6409" y="14494"/>
                  <a:ext cx="0" cy="198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48" name="Line 76"/>
                <p:cNvSpPr>
                  <a:spLocks noChangeAspect="1" noChangeShapeType="1"/>
                </p:cNvSpPr>
                <p:nvPr/>
              </p:nvSpPr>
              <p:spPr bwMode="auto">
                <a:xfrm rot="-1208226">
                  <a:off x="4993" y="14748"/>
                  <a:ext cx="1980" cy="0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49" name="Line 77"/>
                <p:cNvSpPr>
                  <a:spLocks noChangeAspect="1" noChangeShapeType="1"/>
                </p:cNvSpPr>
                <p:nvPr/>
              </p:nvSpPr>
              <p:spPr bwMode="auto">
                <a:xfrm rot="20391774" flipH="1">
                  <a:off x="6563" y="14469"/>
                  <a:ext cx="360" cy="0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50" name="Line 78"/>
                <p:cNvSpPr>
                  <a:spLocks noChangeAspect="1" noChangeShapeType="1"/>
                </p:cNvSpPr>
                <p:nvPr/>
              </p:nvSpPr>
              <p:spPr bwMode="auto">
                <a:xfrm rot="-1208226">
                  <a:off x="6104" y="14610"/>
                  <a:ext cx="0" cy="198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51" name="Line 79"/>
                <p:cNvSpPr>
                  <a:spLocks noChangeAspect="1" noChangeShapeType="1"/>
                </p:cNvSpPr>
                <p:nvPr/>
              </p:nvSpPr>
              <p:spPr bwMode="auto">
                <a:xfrm rot="-1208226">
                  <a:off x="5760" y="14734"/>
                  <a:ext cx="0" cy="198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4752" name="Line 80"/>
                <p:cNvSpPr>
                  <a:spLocks noChangeAspect="1" noChangeShapeType="1"/>
                </p:cNvSpPr>
                <p:nvPr/>
              </p:nvSpPr>
              <p:spPr bwMode="auto">
                <a:xfrm rot="-1208226">
                  <a:off x="5424" y="14850"/>
                  <a:ext cx="0" cy="198"/>
                </a:xfrm>
                <a:prstGeom prst="line">
                  <a:avLst/>
                </a:prstGeom>
                <a:noFill/>
                <a:ln w="19050">
                  <a:solidFill>
                    <a:srgbClr val="FF7C80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84753" name="Line 81"/>
            <p:cNvSpPr>
              <a:spLocks noChangeShapeType="1"/>
            </p:cNvSpPr>
            <p:nvPr/>
          </p:nvSpPr>
          <p:spPr bwMode="auto">
            <a:xfrm>
              <a:off x="884" y="3185"/>
              <a:ext cx="4174" cy="0"/>
            </a:xfrm>
            <a:prstGeom prst="line">
              <a:avLst/>
            </a:prstGeom>
            <a:noFill/>
            <a:ln w="57150" cmpd="thickThin">
              <a:solidFill>
                <a:srgbClr val="0000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4754" name="Group 82"/>
          <p:cNvGrpSpPr/>
          <p:nvPr/>
        </p:nvGrpSpPr>
        <p:grpSpPr bwMode="auto">
          <a:xfrm>
            <a:off x="4616450" y="1371600"/>
            <a:ext cx="1439863" cy="739775"/>
            <a:chOff x="2880" y="391"/>
            <a:chExt cx="907" cy="466"/>
          </a:xfrm>
        </p:grpSpPr>
        <p:pic>
          <p:nvPicPr>
            <p:cNvPr id="284755" name="Picture 83" descr="眼镜-1"/>
            <p:cNvPicPr>
              <a:picLocks noChangeAspect="1" noChangeArrowheads="1"/>
            </p:cNvPicPr>
            <p:nvPr/>
          </p:nvPicPr>
          <p:blipFill>
            <a:blip r:embed="rId3" cstate="print"/>
            <a:srcRect t="21167" b="27434"/>
            <a:stretch>
              <a:fillRect/>
            </a:stretch>
          </p:blipFill>
          <p:spPr bwMode="auto">
            <a:xfrm>
              <a:off x="2880" y="391"/>
              <a:ext cx="907" cy="466"/>
            </a:xfrm>
            <a:prstGeom prst="rect">
              <a:avLst/>
            </a:prstGeom>
            <a:noFill/>
          </p:spPr>
        </p:pic>
        <p:sp>
          <p:nvSpPr>
            <p:cNvPr id="284756" name="Line 84"/>
            <p:cNvSpPr>
              <a:spLocks noChangeShapeType="1"/>
            </p:cNvSpPr>
            <p:nvPr/>
          </p:nvSpPr>
          <p:spPr bwMode="auto">
            <a:xfrm>
              <a:off x="3379" y="618"/>
              <a:ext cx="0" cy="1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757" name="Line 85"/>
            <p:cNvSpPr>
              <a:spLocks noChangeShapeType="1"/>
            </p:cNvSpPr>
            <p:nvPr/>
          </p:nvSpPr>
          <p:spPr bwMode="auto">
            <a:xfrm>
              <a:off x="3016" y="572"/>
              <a:ext cx="0" cy="136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4758" name="Text Box 86"/>
          <p:cNvSpPr txBox="1">
            <a:spLocks noChangeArrowheads="1"/>
          </p:cNvSpPr>
          <p:nvPr/>
        </p:nvSpPr>
        <p:spPr bwMode="auto">
          <a:xfrm>
            <a:off x="1111250" y="3124200"/>
            <a:ext cx="7194550" cy="457200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/>
              <a:t>驾驶员戴上偏振太阳镜可以防止马路反射光的炫目。</a:t>
            </a:r>
          </a:p>
        </p:txBody>
      </p:sp>
      <p:pic>
        <p:nvPicPr>
          <p:cNvPr id="284759" name="Picture 87" descr="有偏振片照片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1250" y="3886200"/>
            <a:ext cx="2293938" cy="1720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84760" name="Picture 88" descr="无偏振片照片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25650" y="3886200"/>
            <a:ext cx="2293938" cy="1722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84761" name="Text Box 89"/>
          <p:cNvSpPr txBox="1">
            <a:spLocks noChangeArrowheads="1"/>
          </p:cNvSpPr>
          <p:nvPr/>
        </p:nvSpPr>
        <p:spPr bwMode="auto">
          <a:xfrm>
            <a:off x="1111250" y="5791200"/>
            <a:ext cx="7575550" cy="457200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/>
              <a:t>照相机安上偏振镜可以产生不同的效果，看出来了吗？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58" grpId="0"/>
      <p:bldP spid="28476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13.10 </a:t>
            </a:r>
            <a:r>
              <a:rPr lang="zh-CN" altLang="en-US"/>
              <a:t>反射和折射时光的偏振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E7A7-78F0-43BE-8EB2-743F560563F9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287748" name="Picture 4" descr="c01(橱窗、差)"/>
          <p:cNvPicPr>
            <a:picLocks noChangeAspect="1" noChangeArrowheads="1"/>
          </p:cNvPicPr>
          <p:nvPr/>
        </p:nvPicPr>
        <p:blipFill>
          <a:blip r:embed="rId2" cstate="print"/>
          <a:srcRect l="7368" t="600" b="6300"/>
          <a:stretch>
            <a:fillRect/>
          </a:stretch>
        </p:blipFill>
        <p:spPr bwMode="auto">
          <a:xfrm>
            <a:off x="1295400" y="1235075"/>
            <a:ext cx="2330450" cy="4110038"/>
          </a:xfrm>
          <a:prstGeom prst="rect">
            <a:avLst/>
          </a:prstGeom>
          <a:noFill/>
        </p:spPr>
      </p:pic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914400" y="5578475"/>
            <a:ext cx="2927350" cy="457200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/>
              <a:t>有反射光干扰的橱窗</a:t>
            </a:r>
          </a:p>
        </p:txBody>
      </p:sp>
      <p:pic>
        <p:nvPicPr>
          <p:cNvPr id="287751" name="Picture 7" descr="c02（橱窗、好）"/>
          <p:cNvPicPr>
            <a:picLocks noChangeAspect="1" noChangeArrowheads="1"/>
          </p:cNvPicPr>
          <p:nvPr/>
        </p:nvPicPr>
        <p:blipFill>
          <a:blip r:embed="rId3" cstate="print"/>
          <a:srcRect l="6230" r="8626" b="7156"/>
          <a:stretch>
            <a:fillRect/>
          </a:stretch>
        </p:blipFill>
        <p:spPr bwMode="auto">
          <a:xfrm>
            <a:off x="5334000" y="1235075"/>
            <a:ext cx="2349500" cy="4116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87752" name="Rectangle 8"/>
          <p:cNvSpPr>
            <a:spLocks noChangeArrowheads="1"/>
          </p:cNvSpPr>
          <p:nvPr/>
        </p:nvSpPr>
        <p:spPr bwMode="auto">
          <a:xfrm>
            <a:off x="4594225" y="5426075"/>
            <a:ext cx="4168775" cy="822325"/>
          </a:xfrm>
          <a:prstGeom prst="rect">
            <a:avLst/>
          </a:prstGeom>
          <a:noFill/>
          <a:ln w="9525" cap="sq" algn="ctr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/>
              <a:t>在照相机镜头前加</a:t>
            </a:r>
            <a:r>
              <a:rPr kumimoji="1" lang="zh-CN" altLang="en-US" sz="2400">
                <a:solidFill>
                  <a:srgbClr val="0000CC"/>
                </a:solidFill>
              </a:rPr>
              <a:t>偏振片</a:t>
            </a:r>
            <a:r>
              <a:rPr kumimoji="1" lang="zh-CN" altLang="en-US" sz="2400"/>
              <a:t>消除了反射光的干扰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偏振光与立体电影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8353-CB79-4B32-B8F9-23E5281B5D9C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279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044" y="1162050"/>
            <a:ext cx="6919913" cy="5164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偏振光与立体电影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11D2-2C4F-4376-9184-6EE23F53A75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531813" y="1438275"/>
            <a:ext cx="8080375" cy="4968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普通电影</a:t>
            </a:r>
            <a:r>
              <a:rPr lang="zh-CN" altLang="en-US" sz="2000" dirty="0">
                <a:latin typeface="Arial" panose="020B0604020202020204" pitchFamily="34" charset="0"/>
              </a:rPr>
              <a:t>是用一架摄影机拍摄，一架放映机放映的，银幕上的画面是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</a:rPr>
              <a:t>一幅平面图像</a:t>
            </a:r>
            <a:r>
              <a:rPr lang="zh-CN" altLang="en-US" sz="2000" dirty="0">
                <a:latin typeface="Arial" panose="020B0604020202020204" pitchFamily="34" charset="0"/>
              </a:rPr>
              <a:t>。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立体电影</a:t>
            </a:r>
            <a:r>
              <a:rPr lang="zh-CN" altLang="en-US" sz="2000" dirty="0">
                <a:latin typeface="Arial" panose="020B0604020202020204" pitchFamily="34" charset="0"/>
              </a:rPr>
              <a:t>是用两架摄影机并排在一起，同时拍下同一景物的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两幅图象</a:t>
            </a:r>
            <a:r>
              <a:rPr lang="zh-CN" altLang="en-US" sz="2000" dirty="0">
                <a:latin typeface="Arial" panose="020B0604020202020204" pitchFamily="34" charset="0"/>
              </a:rPr>
              <a:t>，由于两架摄影机对景物的角度不同，所以拍下的两幅图像略有差别，就如同两眼看到的同一物体略有差别一样。放映时，用两架放映机把两架摄影机拍下的两组影片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同步放映</a:t>
            </a:r>
            <a:r>
              <a:rPr lang="zh-CN" altLang="en-US" sz="2000" dirty="0">
                <a:latin typeface="Arial" panose="020B0604020202020204" pitchFamily="34" charset="0"/>
              </a:rPr>
              <a:t>，使略有差别的两幅图像重叠在银幕上．这时如果用眼睛直接观 看，看到的画面是模糊不清的，要看到立体电影，需要运用光的偏振知识，使两眼各看到一幅图像．在每架放映机前装一块偏振镜， 其作用相当于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起偏器</a:t>
            </a:r>
            <a:r>
              <a:rPr lang="zh-CN" altLang="en-US" sz="2000" dirty="0">
                <a:latin typeface="Arial" panose="020B0604020202020204" pitchFamily="34" charset="0"/>
              </a:rPr>
              <a:t>，从两架放映机发出的带有影像的两束光，通过偏振镜后，就成了偏振光。左右两架放映机前的偏振镜的偏振化方向互相垂直，因此产生的两束偏振光的偏振方向也互相垂直。这两束偏振光投射到银幕上再反射到观众，偏振方向不改变。观众戴的眼镜是一副偏光眼镜，相当于</a:t>
            </a:r>
            <a:r>
              <a:rPr lang="zh-CN" altLang="en-US" sz="2000" dirty="0">
                <a:solidFill>
                  <a:srgbClr val="FF3300"/>
                </a:solidFill>
                <a:latin typeface="Arial" panose="020B0604020202020204" pitchFamily="34" charset="0"/>
              </a:rPr>
              <a:t>检偏器</a:t>
            </a:r>
            <a:r>
              <a:rPr lang="zh-CN" altLang="en-US" sz="2000" dirty="0">
                <a:latin typeface="Arial" panose="020B0604020202020204" pitchFamily="34" charset="0"/>
              </a:rPr>
              <a:t>，偏光眼镜的两只镜片的 偏振化方向也是互相垂直的，而且左眼镜片的偏振化方向跟左边放映机前偏振镜的一致，右眼镜片的偏振化方向跟右边放映机前偏振镜的一致。这样，左眼只能看到 左机映出的画面，右眼只能看到右机映出的画面，两眼看到的画面略有差别，因而产生立体感。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457200" y="1143000"/>
            <a:ext cx="7366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/>
              <a:t>破解立体电影之谜  </a:t>
            </a:r>
            <a:r>
              <a:rPr lang="en-US" altLang="zh-CN" dirty="0"/>
              <a:t>http://v.youku.com/v_show/id_XMTg4MzIwODA0.html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53249"/>
          <p:cNvSpPr txBox="1"/>
          <p:nvPr/>
        </p:nvSpPr>
        <p:spPr>
          <a:xfrm>
            <a:off x="460375" y="692150"/>
            <a:ext cx="8215313" cy="2650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13.22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　如图所示为一玻璃三棱镜，材料的折射率为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1.50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，设光在棱镜中传播时能量不被吸收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问：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一束光强为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的单色光，从空气入射到棱镜左侧界面折射进入棱镜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若要求入射光全部能进入棱镜，对入射光和入射角有何要求？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53251" name="文本框 53250"/>
          <p:cNvSpPr txBox="1"/>
          <p:nvPr/>
        </p:nvSpPr>
        <p:spPr>
          <a:xfrm>
            <a:off x="539750" y="3597275"/>
            <a:ext cx="3754438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若要求光束经棱镜从右侧折射出来，强度仍保持不变，则对棱镜顶角有何要求？</a:t>
            </a:r>
          </a:p>
        </p:txBody>
      </p:sp>
      <p:pic>
        <p:nvPicPr>
          <p:cNvPr id="53255" name="图片 53254" descr="14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463" y="3284538"/>
            <a:ext cx="3671887" cy="3052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37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4273"/>
          <p:cNvSpPr txBox="1"/>
          <p:nvPr/>
        </p:nvSpPr>
        <p:spPr>
          <a:xfrm>
            <a:off x="522288" y="582613"/>
            <a:ext cx="7831137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解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　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 要求入射光是振动方向平行于入射面的线偏振光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入射角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Times New Roman" panose="02020603050405020304" pitchFamily="18" charset="0"/>
              </a:rPr>
              <a:t>为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54275" name="对象 54274"/>
          <p:cNvGraphicFramePr>
            <a:graphicFrameLocks/>
          </p:cNvGraphicFramePr>
          <p:nvPr/>
        </p:nvGraphicFramePr>
        <p:xfrm>
          <a:off x="1316038" y="1766888"/>
          <a:ext cx="65690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r:id="rId4" imgW="2043813" imgH="241195" progId="">
                  <p:embed/>
                </p:oleObj>
              </mc:Choice>
              <mc:Fallback>
                <p:oleObj r:id="rId4" imgW="2043813" imgH="241195" progId="">
                  <p:embed/>
                  <p:pic>
                    <p:nvPicPr>
                      <p:cNvPr id="0" name="Picture 4" descr="image7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1766888"/>
                        <a:ext cx="65690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矩形 54275"/>
          <p:cNvSpPr/>
          <p:nvPr/>
        </p:nvSpPr>
        <p:spPr>
          <a:xfrm>
            <a:off x="476250" y="2436813"/>
            <a:ext cx="8199438" cy="604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投射到界面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的起偏振角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800" b="1" baseline="-30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为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4277" name="对象 54276"/>
          <p:cNvGraphicFramePr>
            <a:graphicFrameLocks/>
          </p:cNvGraphicFramePr>
          <p:nvPr/>
        </p:nvGraphicFramePr>
        <p:xfrm>
          <a:off x="1262063" y="3070225"/>
          <a:ext cx="652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r:id="rId6" imgW="2031118" imgH="393529" progId="">
                  <p:embed/>
                </p:oleObj>
              </mc:Choice>
              <mc:Fallback>
                <p:oleObj r:id="rId6" imgW="2031118" imgH="393529" progId="">
                  <p:embed/>
                  <p:pic>
                    <p:nvPicPr>
                      <p:cNvPr id="0" name="Picture 3" descr="image7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070225"/>
                        <a:ext cx="652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" name="组合 54277"/>
          <p:cNvGrpSpPr/>
          <p:nvPr/>
        </p:nvGrpSpPr>
        <p:grpSpPr>
          <a:xfrm>
            <a:off x="422275" y="4144963"/>
            <a:ext cx="8199438" cy="1300162"/>
            <a:chOff x="266" y="2529"/>
            <a:chExt cx="5165" cy="819"/>
          </a:xfrm>
        </p:grpSpPr>
        <p:sp>
          <p:nvSpPr>
            <p:cNvPr id="54279" name="矩形 54278"/>
            <p:cNvSpPr/>
            <p:nvPr/>
          </p:nvSpPr>
          <p:spPr>
            <a:xfrm>
              <a:off x="266" y="2590"/>
              <a:ext cx="5165" cy="7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ourier New" panose="02070309020205020404" pitchFamily="49" charset="0"/>
                </a:rPr>
                <a:t>因为</a:t>
              </a:r>
              <a:r>
                <a:rPr lang="zh-CN" altLang="en-US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Courier New" panose="02070309020205020404" pitchFamily="49" charset="0"/>
                </a:rPr>
                <a:t>                                           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Courier New" panose="02070309020205020404" pitchFamily="49" charset="0"/>
                </a:rPr>
                <a:t>从图上的几何关系可以看出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</a:endParaRPr>
            </a:p>
          </p:txBody>
        </p:sp>
        <p:graphicFrame>
          <p:nvGraphicFramePr>
            <p:cNvPr id="54280" name="对象 54279"/>
            <p:cNvGraphicFramePr>
              <a:graphicFrameLocks/>
            </p:cNvGraphicFramePr>
            <p:nvPr/>
          </p:nvGraphicFramePr>
          <p:xfrm>
            <a:off x="810" y="2529"/>
            <a:ext cx="2665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1" r:id="rId8" imgW="1599506" imgH="393529" progId="">
                    <p:embed/>
                  </p:oleObj>
                </mc:Choice>
                <mc:Fallback>
                  <p:oleObj r:id="rId8" imgW="1599506" imgH="393529" progId="">
                    <p:embed/>
                    <p:pic>
                      <p:nvPicPr>
                        <p:cNvPr id="0" name="Picture 2" descr="image7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529"/>
                          <a:ext cx="2665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1" name="对象 54280"/>
          <p:cNvGraphicFramePr>
            <a:graphicFrameLocks/>
          </p:cNvGraphicFramePr>
          <p:nvPr/>
        </p:nvGraphicFramePr>
        <p:xfrm>
          <a:off x="441325" y="5445125"/>
          <a:ext cx="84963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r:id="rId10" imgW="3211706" imgH="393529" progId="">
                  <p:embed/>
                </p:oleObj>
              </mc:Choice>
              <mc:Fallback>
                <p:oleObj r:id="rId10" imgW="3211706" imgH="393529" progId="">
                  <p:embed/>
                  <p:pic>
                    <p:nvPicPr>
                      <p:cNvPr id="0" name="Picture 1" descr="image8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5445125"/>
                        <a:ext cx="84963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38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2535-D82A-44A2-BC3C-E2E25D63263F}" type="slidenum">
              <a:rPr lang="en-US" altLang="zh-CN"/>
              <a:pPr/>
              <a:t>4</a:t>
            </a:fld>
            <a:endParaRPr lang="en-US" altLang="zh-CN"/>
          </a:p>
        </p:txBody>
      </p:sp>
      <p:grpSp>
        <p:nvGrpSpPr>
          <p:cNvPr id="256069" name="Group 69"/>
          <p:cNvGrpSpPr/>
          <p:nvPr/>
        </p:nvGrpSpPr>
        <p:grpSpPr bwMode="auto">
          <a:xfrm>
            <a:off x="1295400" y="1447800"/>
            <a:ext cx="6553200" cy="2819400"/>
            <a:chOff x="1020" y="1661"/>
            <a:chExt cx="3720" cy="1395"/>
          </a:xfrm>
        </p:grpSpPr>
        <p:pic>
          <p:nvPicPr>
            <p:cNvPr id="256070" name="Picture 70" descr="8-3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0" y="1661"/>
              <a:ext cx="3720" cy="1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56071" name="Object 71"/>
            <p:cNvGraphicFramePr>
              <a:graphicFrameLocks noChangeAspect="1"/>
            </p:cNvGraphicFramePr>
            <p:nvPr/>
          </p:nvGraphicFramePr>
          <p:xfrm>
            <a:off x="2154" y="1824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公式" r:id="rId4" imgW="3657600" imgH="4572000" progId="">
                    <p:embed/>
                  </p:oleObj>
                </mc:Choice>
                <mc:Fallback>
                  <p:oleObj name="公式" r:id="rId4" imgW="3657600" imgH="4572000" progId="">
                    <p:embed/>
                    <p:pic>
                      <p:nvPicPr>
                        <p:cNvPr id="0" name="Picture 1" descr="image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824"/>
                          <a:ext cx="159" cy="199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2" name="Object 72"/>
            <p:cNvGraphicFramePr>
              <a:graphicFrameLocks noChangeAspect="1"/>
            </p:cNvGraphicFramePr>
            <p:nvPr/>
          </p:nvGraphicFramePr>
          <p:xfrm>
            <a:off x="1973" y="2568"/>
            <a:ext cx="17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公式" r:id="rId6" imgW="4267200" imgH="4572000" progId="">
                    <p:embed/>
                  </p:oleObj>
                </mc:Choice>
                <mc:Fallback>
                  <p:oleObj name="公式" r:id="rId6" imgW="4267200" imgH="4572000" progId="">
                    <p:embed/>
                    <p:pic>
                      <p:nvPicPr>
                        <p:cNvPr id="0" name="Picture 2" descr="image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68"/>
                          <a:ext cx="170" cy="182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73" name="Rectangle 73"/>
          <p:cNvSpPr>
            <a:spLocks noChangeArrowheads="1"/>
          </p:cNvSpPr>
          <p:nvPr/>
        </p:nvSpPr>
        <p:spPr bwMode="auto">
          <a:xfrm>
            <a:off x="457200" y="1143000"/>
            <a:ext cx="381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en-US" sz="2400" dirty="0"/>
              <a:t>光</a:t>
            </a:r>
            <a:endParaRPr lang="zh-CN" altLang="en-US" sz="2400" dirty="0"/>
          </a:p>
        </p:txBody>
      </p:sp>
      <p:grpSp>
        <p:nvGrpSpPr>
          <p:cNvPr id="256078" name="Group 78"/>
          <p:cNvGrpSpPr/>
          <p:nvPr/>
        </p:nvGrpSpPr>
        <p:grpSpPr bwMode="auto">
          <a:xfrm>
            <a:off x="914400" y="4267200"/>
            <a:ext cx="7543800" cy="822325"/>
            <a:chOff x="432" y="3360"/>
            <a:chExt cx="4752" cy="518"/>
          </a:xfrm>
        </p:grpSpPr>
        <p:sp>
          <p:nvSpPr>
            <p:cNvPr id="256075" name="Text Box 75"/>
            <p:cNvSpPr txBox="1">
              <a:spLocks noChangeArrowheads="1"/>
            </p:cNvSpPr>
            <p:nvPr/>
          </p:nvSpPr>
          <p:spPr bwMode="auto">
            <a:xfrm>
              <a:off x="432" y="3360"/>
              <a:ext cx="4752" cy="51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/>
                <a:t>光是一种电磁波（横波）。电矢量      与磁矢量      相互垂直，它们分别又</a:t>
              </a:r>
              <a:r>
                <a:rPr lang="zh-CN" altLang="en-US" sz="2400">
                  <a:solidFill>
                    <a:srgbClr val="0000CC"/>
                  </a:solidFill>
                </a:rPr>
                <a:t>与电磁波的传播方向垂直</a:t>
              </a:r>
              <a:r>
                <a:rPr lang="zh-CN" altLang="en-US" sz="2400"/>
                <a:t>。</a:t>
              </a:r>
            </a:p>
          </p:txBody>
        </p:sp>
        <p:graphicFrame>
          <p:nvGraphicFramePr>
            <p:cNvPr id="256076" name="Object 76"/>
            <p:cNvGraphicFramePr>
              <a:graphicFrameLocks noChangeAspect="1"/>
            </p:cNvGraphicFramePr>
            <p:nvPr/>
          </p:nvGraphicFramePr>
          <p:xfrm>
            <a:off x="3456" y="3360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公式" r:id="rId8" imgW="3657600" imgH="4572000" progId="">
                    <p:embed/>
                  </p:oleObj>
                </mc:Choice>
                <mc:Fallback>
                  <p:oleObj name="公式" r:id="rId8" imgW="3657600" imgH="4572000" progId="">
                    <p:embed/>
                    <p:pic>
                      <p:nvPicPr>
                        <p:cNvPr id="0" name="Picture 3" descr="image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60"/>
                          <a:ext cx="19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7" name="Object 77"/>
            <p:cNvGraphicFramePr>
              <a:graphicFrameLocks noChangeAspect="1"/>
            </p:cNvGraphicFramePr>
            <p:nvPr/>
          </p:nvGraphicFramePr>
          <p:xfrm>
            <a:off x="4464" y="3360"/>
            <a:ext cx="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公式" r:id="rId10" imgW="4267200" imgH="4572000" progId="">
                    <p:embed/>
                  </p:oleObj>
                </mc:Choice>
                <mc:Fallback>
                  <p:oleObj name="公式" r:id="rId10" imgW="4267200" imgH="4572000" progId="">
                    <p:embed/>
                    <p:pic>
                      <p:nvPicPr>
                        <p:cNvPr id="0" name="Picture 4" descr="image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60"/>
                          <a:ext cx="22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079" name="Text Box 79"/>
          <p:cNvSpPr txBox="1">
            <a:spLocks noChangeArrowheads="1"/>
          </p:cNvSpPr>
          <p:nvPr/>
        </p:nvSpPr>
        <p:spPr bwMode="auto">
          <a:xfrm>
            <a:off x="4876800" y="1295400"/>
            <a:ext cx="3200400" cy="701675"/>
          </a:xfrm>
          <a:prstGeom prst="rect">
            <a:avLst/>
          </a:prstGeom>
          <a:solidFill>
            <a:srgbClr val="FF99CC">
              <a:alpha val="5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/>
              <a:t>就可见光而言，能够引起人们视觉的是电场</a:t>
            </a:r>
            <a:r>
              <a:rPr lang="en-US" altLang="zh-CN" sz="2000"/>
              <a:t>E</a:t>
            </a:r>
            <a:r>
              <a:rPr lang="zh-CN" altLang="en-US" sz="2000"/>
              <a:t>的振动。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90600" y="5334000"/>
            <a:ext cx="6019800" cy="457200"/>
            <a:chOff x="1560" y="8400"/>
            <a:chExt cx="9480" cy="720"/>
          </a:xfrm>
        </p:grpSpPr>
        <p:sp>
          <p:nvSpPr>
            <p:cNvPr id="260100" name="Text Box 4"/>
            <p:cNvSpPr txBox="1">
              <a:spLocks noChangeArrowheads="1"/>
            </p:cNvSpPr>
            <p:nvPr/>
          </p:nvSpPr>
          <p:spPr bwMode="auto">
            <a:xfrm>
              <a:off x="1560" y="8400"/>
              <a:ext cx="9480" cy="72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n"/>
              </a:pPr>
              <a:r>
                <a:rPr lang="en-US" altLang="zh-CN" sz="2400"/>
                <a:t> </a:t>
              </a:r>
              <a:r>
                <a:rPr lang="zh-CN" altLang="en-US" sz="2400">
                  <a:solidFill>
                    <a:srgbClr val="0000CC"/>
                  </a:solidFill>
                </a:rPr>
                <a:t>光振动</a:t>
              </a:r>
              <a:r>
                <a:rPr lang="zh-CN" altLang="en-US" sz="2400"/>
                <a:t>：电磁波的       振动。</a:t>
              </a:r>
            </a:p>
          </p:txBody>
        </p:sp>
        <p:graphicFrame>
          <p:nvGraphicFramePr>
            <p:cNvPr id="260101" name="Object 5"/>
            <p:cNvGraphicFramePr>
              <a:graphicFrameLocks noChangeAspect="1"/>
            </p:cNvGraphicFramePr>
            <p:nvPr/>
          </p:nvGraphicFramePr>
          <p:xfrm>
            <a:off x="6205" y="8400"/>
            <a:ext cx="49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公式" r:id="rId12" imgW="3657600" imgH="4572000" progId="">
                    <p:embed/>
                  </p:oleObj>
                </mc:Choice>
                <mc:Fallback>
                  <p:oleObj name="公式" r:id="rId12" imgW="3657600" imgH="4572000" progId="">
                    <p:embed/>
                    <p:pic>
                      <p:nvPicPr>
                        <p:cNvPr id="0" name="Picture 1025" descr="image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5" y="8400"/>
                          <a:ext cx="490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003300" y="5867400"/>
            <a:ext cx="6019800" cy="457200"/>
            <a:chOff x="1100" y="3600"/>
            <a:chExt cx="9480" cy="720"/>
          </a:xfrm>
        </p:grpSpPr>
        <p:sp>
          <p:nvSpPr>
            <p:cNvPr id="260103" name="Text Box 7"/>
            <p:cNvSpPr txBox="1">
              <a:spLocks noChangeArrowheads="1"/>
            </p:cNvSpPr>
            <p:nvPr/>
          </p:nvSpPr>
          <p:spPr bwMode="auto">
            <a:xfrm>
              <a:off x="1100" y="3600"/>
              <a:ext cx="9480" cy="72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buClr>
                  <a:schemeClr val="hlink"/>
                </a:buClr>
                <a:buFont typeface="Wingdings" panose="05000000000000000000" pitchFamily="2" charset="2"/>
                <a:buChar char="n"/>
              </a:pPr>
              <a:r>
                <a:rPr lang="en-US" altLang="zh-CN" sz="2400"/>
                <a:t> </a:t>
              </a:r>
              <a:r>
                <a:rPr lang="zh-CN" altLang="en-US" sz="2400">
                  <a:solidFill>
                    <a:srgbClr val="0000CC"/>
                  </a:solidFill>
                </a:rPr>
                <a:t>光矢量</a:t>
              </a:r>
              <a:r>
                <a:rPr lang="zh-CN" altLang="en-US" sz="2400"/>
                <a:t>：电磁波的       矢量。</a:t>
              </a:r>
            </a:p>
          </p:txBody>
        </p:sp>
        <p:graphicFrame>
          <p:nvGraphicFramePr>
            <p:cNvPr id="260104" name="Object 8"/>
            <p:cNvGraphicFramePr>
              <a:graphicFrameLocks noChangeAspect="1"/>
            </p:cNvGraphicFramePr>
            <p:nvPr/>
          </p:nvGraphicFramePr>
          <p:xfrm>
            <a:off x="5760" y="3600"/>
            <a:ext cx="49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公式" r:id="rId14" imgW="3657600" imgH="4572000" progId="">
                    <p:embed/>
                  </p:oleObj>
                </mc:Choice>
                <mc:Fallback>
                  <p:oleObj name="公式" r:id="rId14" imgW="3657600" imgH="4572000" progId="">
                    <p:embed/>
                    <p:pic>
                      <p:nvPicPr>
                        <p:cNvPr id="0" name="Picture 1026" descr="image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0" y="3600"/>
                          <a:ext cx="490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108" name="Group 12"/>
          <p:cNvGrpSpPr/>
          <p:nvPr/>
        </p:nvGrpSpPr>
        <p:grpSpPr bwMode="auto">
          <a:xfrm>
            <a:off x="5520055" y="5089525"/>
            <a:ext cx="2373630" cy="1219200"/>
            <a:chOff x="3515" y="391"/>
            <a:chExt cx="1860" cy="1089"/>
          </a:xfrm>
        </p:grpSpPr>
        <p:sp>
          <p:nvSpPr>
            <p:cNvPr id="260109" name="Rectangle 13"/>
            <p:cNvSpPr>
              <a:spLocks noChangeArrowheads="1"/>
            </p:cNvSpPr>
            <p:nvPr/>
          </p:nvSpPr>
          <p:spPr bwMode="auto">
            <a:xfrm>
              <a:off x="3515" y="391"/>
              <a:ext cx="1860" cy="108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0110" name="Group 14"/>
            <p:cNvGrpSpPr/>
            <p:nvPr/>
          </p:nvGrpSpPr>
          <p:grpSpPr bwMode="auto">
            <a:xfrm>
              <a:off x="3606" y="493"/>
              <a:ext cx="1608" cy="757"/>
              <a:chOff x="3560" y="493"/>
              <a:chExt cx="1608" cy="757"/>
            </a:xfrm>
          </p:grpSpPr>
          <p:sp>
            <p:nvSpPr>
              <p:cNvPr id="260111" name="Line 15"/>
              <p:cNvSpPr>
                <a:spLocks noChangeShapeType="1"/>
              </p:cNvSpPr>
              <p:nvPr/>
            </p:nvSpPr>
            <p:spPr bwMode="auto">
              <a:xfrm>
                <a:off x="3560" y="1028"/>
                <a:ext cx="1440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2" name="Line 16"/>
              <p:cNvSpPr>
                <a:spLocks noChangeShapeType="1"/>
              </p:cNvSpPr>
              <p:nvPr/>
            </p:nvSpPr>
            <p:spPr bwMode="auto">
              <a:xfrm>
                <a:off x="3699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3" name="Line 17"/>
              <p:cNvSpPr>
                <a:spLocks noChangeShapeType="1"/>
              </p:cNvSpPr>
              <p:nvPr/>
            </p:nvSpPr>
            <p:spPr bwMode="auto">
              <a:xfrm>
                <a:off x="3843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4" name="Line 18"/>
              <p:cNvSpPr>
                <a:spLocks noChangeShapeType="1"/>
              </p:cNvSpPr>
              <p:nvPr/>
            </p:nvSpPr>
            <p:spPr bwMode="auto">
              <a:xfrm>
                <a:off x="4131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5" name="Line 19"/>
              <p:cNvSpPr>
                <a:spLocks noChangeShapeType="1"/>
              </p:cNvSpPr>
              <p:nvPr/>
            </p:nvSpPr>
            <p:spPr bwMode="auto">
              <a:xfrm>
                <a:off x="3987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6" name="Line 20"/>
              <p:cNvSpPr>
                <a:spLocks noChangeShapeType="1"/>
              </p:cNvSpPr>
              <p:nvPr/>
            </p:nvSpPr>
            <p:spPr bwMode="auto">
              <a:xfrm>
                <a:off x="4275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7" name="Line 21"/>
              <p:cNvSpPr>
                <a:spLocks noChangeShapeType="1"/>
              </p:cNvSpPr>
              <p:nvPr/>
            </p:nvSpPr>
            <p:spPr bwMode="auto">
              <a:xfrm>
                <a:off x="4419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118" name="Line 22"/>
              <p:cNvSpPr>
                <a:spLocks noChangeShapeType="1"/>
              </p:cNvSpPr>
              <p:nvPr/>
            </p:nvSpPr>
            <p:spPr bwMode="auto">
              <a:xfrm>
                <a:off x="4563" y="818"/>
                <a:ext cx="0" cy="43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0119" name="Object 23"/>
              <p:cNvGraphicFramePr>
                <a:graphicFrameLocks noChangeAspect="1"/>
              </p:cNvGraphicFramePr>
              <p:nvPr/>
            </p:nvGraphicFramePr>
            <p:xfrm>
              <a:off x="4947" y="759"/>
              <a:ext cx="221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" name="公式" r:id="rId15" imgW="3048000" imgH="4267200" progId="">
                      <p:embed/>
                    </p:oleObj>
                  </mc:Choice>
                  <mc:Fallback>
                    <p:oleObj name="公式" r:id="rId15" imgW="3048000" imgH="4267200" progId="">
                      <p:embed/>
                      <p:pic>
                        <p:nvPicPr>
                          <p:cNvPr id="0" name="Picture 1028" descr="image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7" y="759"/>
                            <a:ext cx="221" cy="3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0120" name="Object 24"/>
              <p:cNvGraphicFramePr>
                <a:graphicFrameLocks noChangeAspect="1"/>
              </p:cNvGraphicFramePr>
              <p:nvPr/>
            </p:nvGraphicFramePr>
            <p:xfrm>
              <a:off x="4143" y="493"/>
              <a:ext cx="263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name="公式" r:id="rId17" imgW="3657600" imgH="4572000" progId="">
                      <p:embed/>
                    </p:oleObj>
                  </mc:Choice>
                  <mc:Fallback>
                    <p:oleObj name="公式" r:id="rId17" imgW="3657600" imgH="4572000" progId="">
                      <p:embed/>
                      <p:pic>
                        <p:nvPicPr>
                          <p:cNvPr id="0" name="Picture 1029" descr="image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43" y="493"/>
                            <a:ext cx="263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40" name="文本框 47139"/>
          <p:cNvSpPr txBox="1"/>
          <p:nvPr/>
        </p:nvSpPr>
        <p:spPr>
          <a:xfrm>
            <a:off x="341313" y="4457700"/>
            <a:ext cx="7426325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振动面的概念</a:t>
            </a:r>
          </a:p>
          <a:p>
            <a:pPr lvl="0">
              <a:lnSpc>
                <a:spcPct val="13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振动方向与传播方向组成的平面。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141" name="文本框 47140"/>
          <p:cNvSpPr txBox="1"/>
          <p:nvPr/>
        </p:nvSpPr>
        <p:spPr>
          <a:xfrm>
            <a:off x="476250" y="330200"/>
            <a:ext cx="8258175" cy="1968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en-US" altLang="zh-CN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偏振</a:t>
            </a:r>
          </a:p>
          <a:p>
            <a:pPr lvl="0">
              <a:lnSpc>
                <a:spcPct val="110000"/>
              </a:lnSpc>
              <a:spcBef>
                <a:spcPct val="0"/>
              </a:spcBef>
            </a:pP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>
              <a:lnSpc>
                <a:spcPct val="11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波的振动方向相对于传播方向的不对称性，叫偏振。</a:t>
            </a:r>
          </a:p>
        </p:txBody>
      </p:sp>
      <p:sp>
        <p:nvSpPr>
          <p:cNvPr id="47142" name="文本框 47141"/>
          <p:cNvSpPr txBox="1"/>
          <p:nvPr/>
        </p:nvSpPr>
        <p:spPr>
          <a:xfrm>
            <a:off x="460375" y="2466975"/>
            <a:ext cx="811688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solidFill>
                  <a:srgbClr val="CC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这就是说，横波具有偏振性，而纵波不具备偏振性。</a:t>
            </a:r>
          </a:p>
        </p:txBody>
      </p:sp>
      <p:sp>
        <p:nvSpPr>
          <p:cNvPr id="47143" name="文本框 47142"/>
          <p:cNvSpPr txBox="1"/>
          <p:nvPr/>
        </p:nvSpPr>
        <p:spPr>
          <a:xfrm>
            <a:off x="431800" y="3681413"/>
            <a:ext cx="6165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光是横波，应该具有偏振性。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5</a:t>
            </a:fld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0" grpId="0"/>
      <p:bldP spid="47142" grpId="0"/>
      <p:bldP spid="471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4A82A-618C-4A0C-8636-F9F008505859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457200" y="1143000"/>
            <a:ext cx="16002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光的偏振态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685800" y="1828800"/>
            <a:ext cx="6096000" cy="51816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0000CC"/>
                </a:solidFill>
              </a:rPr>
              <a:t>偏振</a:t>
            </a:r>
            <a:r>
              <a:rPr lang="zh-CN" altLang="en-US" sz="2800" dirty="0"/>
              <a:t>是一切</a:t>
            </a:r>
            <a:r>
              <a:rPr lang="zh-CN" altLang="en-US" sz="2800" dirty="0">
                <a:solidFill>
                  <a:srgbClr val="FF3300"/>
                </a:solidFill>
              </a:rPr>
              <a:t>横波</a:t>
            </a:r>
            <a:r>
              <a:rPr lang="zh-CN" altLang="en-US" sz="2800" dirty="0"/>
              <a:t>的共同特征。</a:t>
            </a:r>
          </a:p>
        </p:txBody>
      </p:sp>
      <p:grpSp>
        <p:nvGrpSpPr>
          <p:cNvPr id="261125" name="Group 5"/>
          <p:cNvGrpSpPr/>
          <p:nvPr/>
        </p:nvGrpSpPr>
        <p:grpSpPr bwMode="auto">
          <a:xfrm>
            <a:off x="927100" y="3206750"/>
            <a:ext cx="7334250" cy="2393950"/>
            <a:chOff x="658" y="1480"/>
            <a:chExt cx="4620" cy="1508"/>
          </a:xfrm>
        </p:grpSpPr>
        <p:sp>
          <p:nvSpPr>
            <p:cNvPr id="261126" name="Text Box 6"/>
            <p:cNvSpPr txBox="1">
              <a:spLocks noChangeArrowheads="1"/>
            </p:cNvSpPr>
            <p:nvPr/>
          </p:nvSpPr>
          <p:spPr bwMode="auto">
            <a:xfrm>
              <a:off x="1247" y="1480"/>
              <a:ext cx="2144" cy="327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CC"/>
                  </a:solidFill>
                </a:rPr>
                <a:t>非偏振光（自然光）</a:t>
              </a:r>
            </a:p>
          </p:txBody>
        </p:sp>
        <p:sp>
          <p:nvSpPr>
            <p:cNvPr id="261127" name="Text Box 7"/>
            <p:cNvSpPr txBox="1">
              <a:spLocks noChangeArrowheads="1"/>
            </p:cNvSpPr>
            <p:nvPr/>
          </p:nvSpPr>
          <p:spPr bwMode="auto">
            <a:xfrm>
              <a:off x="1202" y="2060"/>
              <a:ext cx="1440" cy="327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CC"/>
                  </a:solidFill>
                </a:rPr>
                <a:t>完全偏振光</a:t>
              </a:r>
            </a:p>
          </p:txBody>
        </p:sp>
        <p:sp>
          <p:nvSpPr>
            <p:cNvPr id="261128" name="Text Box 8"/>
            <p:cNvSpPr txBox="1">
              <a:spLocks noChangeArrowheads="1"/>
            </p:cNvSpPr>
            <p:nvPr/>
          </p:nvSpPr>
          <p:spPr bwMode="auto">
            <a:xfrm>
              <a:off x="1247" y="2659"/>
              <a:ext cx="1440" cy="327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CC"/>
                  </a:solidFill>
                </a:rPr>
                <a:t>部分偏振光</a:t>
              </a:r>
            </a:p>
          </p:txBody>
        </p:sp>
        <p:sp>
          <p:nvSpPr>
            <p:cNvPr id="261130" name="Text Box 10"/>
            <p:cNvSpPr txBox="1">
              <a:spLocks noChangeArrowheads="1"/>
            </p:cNvSpPr>
            <p:nvPr/>
          </p:nvSpPr>
          <p:spPr bwMode="auto">
            <a:xfrm>
              <a:off x="2426" y="2060"/>
              <a:ext cx="1440" cy="330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0000CC"/>
                  </a:solidFill>
                </a:rPr>
                <a:t>（线偏振光）</a:t>
              </a:r>
              <a:endParaRPr kumimoji="1" lang="zh-CN" altLang="en-US" sz="2800" dirty="0">
                <a:solidFill>
                  <a:srgbClr val="0000CC"/>
                </a:solidFill>
              </a:endParaRPr>
            </a:p>
          </p:txBody>
        </p:sp>
        <p:sp>
          <p:nvSpPr>
            <p:cNvPr id="261131" name="Text Box 11"/>
            <p:cNvSpPr txBox="1">
              <a:spLocks noChangeArrowheads="1"/>
            </p:cNvSpPr>
            <p:nvPr/>
          </p:nvSpPr>
          <p:spPr bwMode="auto">
            <a:xfrm>
              <a:off x="2687" y="2659"/>
              <a:ext cx="2591" cy="329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CC"/>
                  </a:solidFill>
                </a:rPr>
                <a:t>椭圆偏振光  圆偏振光</a:t>
              </a:r>
            </a:p>
          </p:txBody>
        </p:sp>
        <p:sp>
          <p:nvSpPr>
            <p:cNvPr id="261132" name="AutoShape 12"/>
            <p:cNvSpPr/>
            <p:nvPr/>
          </p:nvSpPr>
          <p:spPr bwMode="auto">
            <a:xfrm>
              <a:off x="1157" y="1616"/>
              <a:ext cx="90" cy="1231"/>
            </a:xfrm>
            <a:prstGeom prst="leftBrace">
              <a:avLst>
                <a:gd name="adj1" fmla="val 113981"/>
                <a:gd name="adj2" fmla="val 50000"/>
              </a:avLst>
            </a:prstGeom>
            <a:noFill/>
            <a:ln w="28575" cap="sq">
              <a:solidFill>
                <a:srgbClr val="9933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33" name="Text Box 13"/>
            <p:cNvSpPr txBox="1">
              <a:spLocks noChangeArrowheads="1"/>
            </p:cNvSpPr>
            <p:nvPr/>
          </p:nvSpPr>
          <p:spPr bwMode="auto">
            <a:xfrm>
              <a:off x="658" y="2076"/>
              <a:ext cx="544" cy="327"/>
            </a:xfrm>
            <a:prstGeom prst="rect">
              <a:avLst/>
            </a:prstGeom>
            <a:noFill/>
            <a:ln w="12700" cap="sq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CC"/>
                  </a:solidFill>
                </a:rPr>
                <a:t>光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0100" y="2519045"/>
            <a:ext cx="72771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根据光振动状态不同：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文本框 6146"/>
          <p:cNvSpPr txBox="1"/>
          <p:nvPr/>
        </p:nvSpPr>
        <p:spPr>
          <a:xfrm>
            <a:off x="304800" y="1089025"/>
            <a:ext cx="8370888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光振动的振幅在垂直于光波的传播方向上，既有时间分布的均匀性，又有空间分布的均匀性，具有这种特性的光就叫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149" name="文本框 6148"/>
          <p:cNvSpPr txBox="1"/>
          <p:nvPr/>
        </p:nvSpPr>
        <p:spPr>
          <a:xfrm>
            <a:off x="304800" y="2590800"/>
            <a:ext cx="5638800" cy="2143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自然光以两互相</a:t>
            </a: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垂直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的互为独立的（</a:t>
            </a: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无确定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相位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关系）振幅相等的光振动表示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并各具有</a:t>
            </a: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一半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的振动能量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.</a:t>
            </a:r>
          </a:p>
        </p:txBody>
      </p:sp>
      <p:grpSp>
        <p:nvGrpSpPr>
          <p:cNvPr id="6181" name="组合 6180"/>
          <p:cNvGrpSpPr/>
          <p:nvPr/>
        </p:nvGrpSpPr>
        <p:grpSpPr>
          <a:xfrm>
            <a:off x="6019800" y="2133600"/>
            <a:ext cx="2819400" cy="3660775"/>
            <a:chOff x="3792" y="1440"/>
            <a:chExt cx="1776" cy="2306"/>
          </a:xfrm>
        </p:grpSpPr>
        <p:sp>
          <p:nvSpPr>
            <p:cNvPr id="6151" name="矩形 6150"/>
            <p:cNvSpPr/>
            <p:nvPr/>
          </p:nvSpPr>
          <p:spPr>
            <a:xfrm>
              <a:off x="3792" y="1440"/>
              <a:ext cx="1776" cy="2298"/>
            </a:xfrm>
            <a:prstGeom prst="rect">
              <a:avLst/>
            </a:prstGeom>
            <a:gradFill rotWithShape="0">
              <a:gsLst>
                <a:gs pos="0">
                  <a:srgbClr val="FFFFDD"/>
                </a:gs>
                <a:gs pos="50000">
                  <a:srgbClr val="FFFFFF"/>
                </a:gs>
                <a:gs pos="100000">
                  <a:srgbClr val="FFFFDD"/>
                </a:gs>
              </a:gsLst>
              <a:lin ang="5400000" scaled="1"/>
              <a:tileRect/>
            </a:gradFill>
            <a:ln w="12700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" name="文本框 6151"/>
            <p:cNvSpPr txBox="1"/>
            <p:nvPr/>
          </p:nvSpPr>
          <p:spPr>
            <a:xfrm>
              <a:off x="3792" y="3411"/>
              <a:ext cx="1776" cy="335"/>
            </a:xfrm>
            <a:prstGeom prst="rect">
              <a:avLst/>
            </a:prstGeom>
            <a:gradFill rotWithShape="0">
              <a:gsLst>
                <a:gs pos="0">
                  <a:srgbClr val="FFFFDD"/>
                </a:gs>
                <a:gs pos="50000">
                  <a:srgbClr val="FFFFFF"/>
                </a:gs>
                <a:gs pos="100000">
                  <a:srgbClr val="FFFFDD"/>
                </a:gs>
              </a:gsLst>
              <a:lin ang="5400000" scaled="1"/>
              <a:tileRect/>
            </a:gradFill>
            <a:ln w="12700" cap="flat" cmpd="sng">
              <a:solidFill>
                <a:srgbClr val="CC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符号表示</a:t>
              </a:r>
            </a:p>
          </p:txBody>
        </p:sp>
        <p:sp>
          <p:nvSpPr>
            <p:cNvPr id="6154" name="直接连接符 6153"/>
            <p:cNvSpPr/>
            <p:nvPr/>
          </p:nvSpPr>
          <p:spPr>
            <a:xfrm>
              <a:off x="3936" y="3071"/>
              <a:ext cx="1440" cy="0"/>
            </a:xfrm>
            <a:prstGeom prst="line">
              <a:avLst/>
            </a:prstGeom>
            <a:ln w="28575" cap="flat" cmpd="sng">
              <a:solidFill>
                <a:srgbClr val="33CCCC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6155" name="直接连接符 6154"/>
            <p:cNvSpPr/>
            <p:nvPr/>
          </p:nvSpPr>
          <p:spPr>
            <a:xfrm>
              <a:off x="4208" y="2928"/>
              <a:ext cx="0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6156" name="直接连接符 6155"/>
            <p:cNvSpPr/>
            <p:nvPr/>
          </p:nvSpPr>
          <p:spPr>
            <a:xfrm>
              <a:off x="4442" y="2928"/>
              <a:ext cx="0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6157" name="直接连接符 6156"/>
            <p:cNvSpPr/>
            <p:nvPr/>
          </p:nvSpPr>
          <p:spPr>
            <a:xfrm>
              <a:off x="4675" y="2928"/>
              <a:ext cx="0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6158" name="直接连接符 6157"/>
            <p:cNvSpPr/>
            <p:nvPr/>
          </p:nvSpPr>
          <p:spPr>
            <a:xfrm>
              <a:off x="4909" y="2928"/>
              <a:ext cx="0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6159" name="直接连接符 6158"/>
            <p:cNvSpPr/>
            <p:nvPr/>
          </p:nvSpPr>
          <p:spPr>
            <a:xfrm>
              <a:off x="5142" y="2928"/>
              <a:ext cx="0" cy="288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6160" name="椭圆 6159"/>
            <p:cNvSpPr/>
            <p:nvPr/>
          </p:nvSpPr>
          <p:spPr>
            <a:xfrm>
              <a:off x="4053" y="3036"/>
              <a:ext cx="78" cy="7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椭圆 6160"/>
            <p:cNvSpPr/>
            <p:nvPr/>
          </p:nvSpPr>
          <p:spPr>
            <a:xfrm>
              <a:off x="4286" y="3036"/>
              <a:ext cx="78" cy="7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椭圆 6161"/>
            <p:cNvSpPr/>
            <p:nvPr/>
          </p:nvSpPr>
          <p:spPr>
            <a:xfrm>
              <a:off x="4520" y="3036"/>
              <a:ext cx="78" cy="7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椭圆 6162"/>
            <p:cNvSpPr/>
            <p:nvPr/>
          </p:nvSpPr>
          <p:spPr>
            <a:xfrm>
              <a:off x="4753" y="3036"/>
              <a:ext cx="78" cy="7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椭圆 6163"/>
            <p:cNvSpPr/>
            <p:nvPr/>
          </p:nvSpPr>
          <p:spPr>
            <a:xfrm>
              <a:off x="4987" y="3036"/>
              <a:ext cx="78" cy="72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66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直接连接符 6165"/>
            <p:cNvSpPr/>
            <p:nvPr/>
          </p:nvSpPr>
          <p:spPr>
            <a:xfrm flipV="1">
              <a:off x="4608" y="1730"/>
              <a:ext cx="720" cy="384"/>
            </a:xfrm>
            <a:prstGeom prst="line">
              <a:avLst/>
            </a:prstGeom>
            <a:ln w="28575" cap="flat" cmpd="sng">
              <a:solidFill>
                <a:srgbClr val="33CCCC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6167" name="平行四边形 6166"/>
            <p:cNvSpPr/>
            <p:nvPr/>
          </p:nvSpPr>
          <p:spPr>
            <a:xfrm rot="16230033">
              <a:off x="4127" y="1774"/>
              <a:ext cx="1007" cy="720"/>
            </a:xfrm>
            <a:prstGeom prst="parallelogram">
              <a:avLst>
                <a:gd name="adj" fmla="val 34965"/>
              </a:avLst>
            </a:prstGeom>
            <a:gradFill rotWithShape="0">
              <a:gsLst>
                <a:gs pos="0">
                  <a:srgbClr val="EDFAD2"/>
                </a:gs>
                <a:gs pos="50000">
                  <a:srgbClr val="FFFFFF"/>
                </a:gs>
                <a:gs pos="100000">
                  <a:srgbClr val="EDFAD2"/>
                </a:gs>
              </a:gsLst>
              <a:lin ang="5400000" scaled="1"/>
              <a:tileRect/>
            </a:gradFill>
            <a:ln w="9525" cap="flat" cmpd="sng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直接连接符 6167"/>
            <p:cNvSpPr/>
            <p:nvPr/>
          </p:nvSpPr>
          <p:spPr>
            <a:xfrm>
              <a:off x="4416" y="2019"/>
              <a:ext cx="432" cy="192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6169" name="直接连接符 6168"/>
            <p:cNvSpPr/>
            <p:nvPr/>
          </p:nvSpPr>
          <p:spPr>
            <a:xfrm>
              <a:off x="4464" y="1875"/>
              <a:ext cx="288" cy="432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6170" name="直接连接符 6169"/>
            <p:cNvSpPr/>
            <p:nvPr/>
          </p:nvSpPr>
          <p:spPr>
            <a:xfrm>
              <a:off x="4608" y="1875"/>
              <a:ext cx="0" cy="480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triangle" w="sm" len="lg"/>
            </a:ln>
          </p:spPr>
        </p:sp>
        <p:sp>
          <p:nvSpPr>
            <p:cNvPr id="6171" name="直接连接符 6170"/>
            <p:cNvSpPr/>
            <p:nvPr/>
          </p:nvSpPr>
          <p:spPr>
            <a:xfrm flipV="1">
              <a:off x="4416" y="2019"/>
              <a:ext cx="384" cy="192"/>
            </a:xfrm>
            <a:prstGeom prst="line">
              <a:avLst/>
            </a:prstGeom>
            <a:ln w="19050" cap="flat" cmpd="sng">
              <a:solidFill>
                <a:srgbClr val="33CCCC"/>
              </a:solidFill>
              <a:prstDash val="solid"/>
              <a:headEnd type="triangle" w="sm" len="lg"/>
              <a:tailEnd type="triangle" w="sm" len="lg"/>
            </a:ln>
          </p:spPr>
        </p:sp>
        <p:graphicFrame>
          <p:nvGraphicFramePr>
            <p:cNvPr id="6172" name="对象 6171"/>
            <p:cNvGraphicFramePr>
              <a:graphicFrameLocks/>
            </p:cNvGraphicFramePr>
            <p:nvPr/>
          </p:nvGraphicFramePr>
          <p:xfrm>
            <a:off x="5184" y="1826"/>
            <a:ext cx="20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3" r:id="rId3" imgW="177492" imgH="228204" progId="">
                    <p:embed/>
                  </p:oleObj>
                </mc:Choice>
                <mc:Fallback>
                  <p:oleObj r:id="rId3" imgW="177492" imgH="228204" progId="">
                    <p:embed/>
                    <p:pic>
                      <p:nvPicPr>
                        <p:cNvPr id="0" name="Picture 2" descr="image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826"/>
                          <a:ext cx="20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直接连接符 6172"/>
            <p:cNvSpPr/>
            <p:nvPr/>
          </p:nvSpPr>
          <p:spPr>
            <a:xfrm flipV="1">
              <a:off x="3984" y="2114"/>
              <a:ext cx="624" cy="336"/>
            </a:xfrm>
            <a:prstGeom prst="line">
              <a:avLst/>
            </a:prstGeom>
            <a:ln w="28575" cap="flat" cmpd="sng">
              <a:solidFill>
                <a:srgbClr val="33CCCC"/>
              </a:solidFill>
              <a:prstDash val="solid"/>
              <a:headEnd type="none" w="sm" len="lg"/>
              <a:tailEnd type="none" w="sm" len="lg"/>
            </a:ln>
          </p:spPr>
        </p:sp>
        <p:graphicFrame>
          <p:nvGraphicFramePr>
            <p:cNvPr id="6174" name="对象 6173"/>
            <p:cNvGraphicFramePr>
              <a:graphicFrameLocks/>
            </p:cNvGraphicFramePr>
            <p:nvPr/>
          </p:nvGraphicFramePr>
          <p:xfrm>
            <a:off x="4752" y="2306"/>
            <a:ext cx="22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r:id="rId5" imgW="215619" imgH="266353" progId="">
                    <p:embed/>
                  </p:oleObj>
                </mc:Choice>
                <mc:Fallback>
                  <p:oleObj r:id="rId5" imgW="215619" imgH="266353" progId="">
                    <p:embed/>
                    <p:pic>
                      <p:nvPicPr>
                        <p:cNvPr id="0" name="Picture 1" descr="image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306"/>
                          <a:ext cx="22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0" name="组合 6179"/>
          <p:cNvGrpSpPr/>
          <p:nvPr/>
        </p:nvGrpSpPr>
        <p:grpSpPr>
          <a:xfrm>
            <a:off x="152400" y="4724400"/>
            <a:ext cx="1828800" cy="990600"/>
            <a:chOff x="144" y="2832"/>
            <a:chExt cx="1152" cy="624"/>
          </a:xfrm>
        </p:grpSpPr>
        <p:sp>
          <p:nvSpPr>
            <p:cNvPr id="6176" name="爆炸形 1 6175"/>
            <p:cNvSpPr/>
            <p:nvPr/>
          </p:nvSpPr>
          <p:spPr>
            <a:xfrm>
              <a:off x="144" y="2832"/>
              <a:ext cx="1056" cy="624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EFFF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矩形 6176"/>
            <p:cNvSpPr/>
            <p:nvPr/>
          </p:nvSpPr>
          <p:spPr>
            <a:xfrm>
              <a:off x="384" y="2937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>
                <a:spcBef>
                  <a:spcPct val="0"/>
                </a:spcBef>
                <a:buClrTx/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注意</a:t>
              </a:r>
            </a:p>
          </p:txBody>
        </p:sp>
      </p:grpSp>
      <p:sp>
        <p:nvSpPr>
          <p:cNvPr id="6178" name="矩形 6177"/>
          <p:cNvSpPr/>
          <p:nvPr/>
        </p:nvSpPr>
        <p:spPr>
          <a:xfrm>
            <a:off x="1066800" y="5805488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各光矢量间无固定的相位关系.</a:t>
            </a:r>
          </a:p>
        </p:txBody>
      </p:sp>
      <p:sp>
        <p:nvSpPr>
          <p:cNvPr id="6179" name="矩形 6178"/>
          <p:cNvSpPr/>
          <p:nvPr/>
        </p:nvSpPr>
        <p:spPr>
          <a:xfrm>
            <a:off x="1066800" y="5272088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互相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垂直方向是任选的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spcBef>
                <a:spcPct val="50000"/>
              </a:spcBef>
            </a:pPr>
            <a:fld id="{9A0DB2DC-4C9A-4742-B13C-FB6460FD3503}" type="slidenum">
              <a:rPr lang="zh-CN" altLang="en-US" dirty="0"/>
              <a:pPr lvl="0">
                <a:spcBef>
                  <a:spcPct val="50000"/>
                </a:spcBef>
              </a:pPr>
              <a:t>7</a:t>
            </a:fld>
            <a:endParaRPr lang="zh-CN" altLang="en-US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457200" y="457200"/>
            <a:ext cx="3350260" cy="52324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 dirty="0"/>
              <a:t>非偏振光（自然光）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9" grpId="0"/>
      <p:bldP spid="6178" grpId="0"/>
      <p:bldP spid="6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C332-308E-45B8-AD98-6B0A3BBFA02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457200" y="1143000"/>
            <a:ext cx="3048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非偏振光（自然光） 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685800" y="1905000"/>
            <a:ext cx="82296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无论在哪一个方向上光矢量的振动都不比其它方向占优势。</a:t>
            </a:r>
          </a:p>
        </p:txBody>
      </p:sp>
      <p:grpSp>
        <p:nvGrpSpPr>
          <p:cNvPr id="262149" name="Group 5"/>
          <p:cNvGrpSpPr/>
          <p:nvPr/>
        </p:nvGrpSpPr>
        <p:grpSpPr bwMode="auto">
          <a:xfrm>
            <a:off x="895350" y="2640013"/>
            <a:ext cx="4043363" cy="2552700"/>
            <a:chOff x="479" y="1661"/>
            <a:chExt cx="2547" cy="1608"/>
          </a:xfrm>
        </p:grpSpPr>
        <p:sp>
          <p:nvSpPr>
            <p:cNvPr id="262150" name="Line 6"/>
            <p:cNvSpPr>
              <a:spLocks noChangeShapeType="1"/>
            </p:cNvSpPr>
            <p:nvPr/>
          </p:nvSpPr>
          <p:spPr bwMode="auto">
            <a:xfrm flipV="1">
              <a:off x="2066" y="2141"/>
              <a:ext cx="960" cy="240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51" name="AutoShape 7"/>
            <p:cNvSpPr>
              <a:spLocks noChangeArrowheads="1"/>
            </p:cNvSpPr>
            <p:nvPr/>
          </p:nvSpPr>
          <p:spPr bwMode="auto">
            <a:xfrm rot="5400000">
              <a:off x="863" y="2045"/>
              <a:ext cx="1608" cy="840"/>
            </a:xfrm>
            <a:prstGeom prst="parallelogram">
              <a:avLst>
                <a:gd name="adj" fmla="val 61186"/>
              </a:avLst>
            </a:prstGeom>
            <a:gradFill rotWithShape="0">
              <a:gsLst>
                <a:gs pos="0">
                  <a:srgbClr val="6666FF"/>
                </a:gs>
                <a:gs pos="100000">
                  <a:schemeClr val="bg1"/>
                </a:gs>
              </a:gsLst>
              <a:lin ang="2700000" scaled="1"/>
            </a:gradFill>
            <a:ln w="19050" cap="sq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2152" name="Group 8"/>
            <p:cNvGrpSpPr/>
            <p:nvPr/>
          </p:nvGrpSpPr>
          <p:grpSpPr bwMode="auto">
            <a:xfrm>
              <a:off x="1343" y="2093"/>
              <a:ext cx="672" cy="768"/>
              <a:chOff x="3312" y="1920"/>
              <a:chExt cx="864" cy="1104"/>
            </a:xfrm>
          </p:grpSpPr>
          <p:sp>
            <p:nvSpPr>
              <p:cNvPr id="262153" name="Oval 9"/>
              <p:cNvSpPr>
                <a:spLocks noChangeArrowheads="1"/>
              </p:cNvSpPr>
              <p:nvPr/>
            </p:nvSpPr>
            <p:spPr bwMode="auto">
              <a:xfrm>
                <a:off x="3315" y="1924"/>
                <a:ext cx="858" cy="1096"/>
              </a:xfrm>
              <a:prstGeom prst="ellipse">
                <a:avLst/>
              </a:prstGeom>
              <a:noFill/>
              <a:ln w="19050">
                <a:solidFill>
                  <a:srgbClr val="FF3300"/>
                </a:solidFill>
                <a:prstDash val="dash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54" name="Line 10"/>
              <p:cNvSpPr>
                <a:spLocks noChangeShapeType="1"/>
              </p:cNvSpPr>
              <p:nvPr/>
            </p:nvSpPr>
            <p:spPr bwMode="auto">
              <a:xfrm>
                <a:off x="3312" y="2472"/>
                <a:ext cx="864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5" name="Line 11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0" cy="110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6" name="Line 12"/>
              <p:cNvSpPr>
                <a:spLocks noChangeShapeType="1"/>
              </p:cNvSpPr>
              <p:nvPr/>
            </p:nvSpPr>
            <p:spPr bwMode="auto">
              <a:xfrm flipH="1">
                <a:off x="3428" y="2104"/>
                <a:ext cx="633" cy="773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3456" y="2086"/>
                <a:ext cx="605" cy="77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8" name="Line 14"/>
              <p:cNvSpPr>
                <a:spLocks noChangeShapeType="1"/>
              </p:cNvSpPr>
              <p:nvPr/>
            </p:nvSpPr>
            <p:spPr bwMode="auto">
              <a:xfrm>
                <a:off x="3598" y="1965"/>
                <a:ext cx="321" cy="101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9" name="Line 15"/>
              <p:cNvSpPr>
                <a:spLocks noChangeShapeType="1"/>
              </p:cNvSpPr>
              <p:nvPr/>
            </p:nvSpPr>
            <p:spPr bwMode="auto">
              <a:xfrm flipH="1">
                <a:off x="3605" y="1962"/>
                <a:ext cx="307" cy="102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0" name="Line 16"/>
              <p:cNvSpPr>
                <a:spLocks noChangeShapeType="1"/>
              </p:cNvSpPr>
              <p:nvPr/>
            </p:nvSpPr>
            <p:spPr bwMode="auto">
              <a:xfrm flipH="1" flipV="1">
                <a:off x="3359" y="2276"/>
                <a:ext cx="798" cy="392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1" name="Line 17"/>
              <p:cNvSpPr>
                <a:spLocks noChangeShapeType="1"/>
              </p:cNvSpPr>
              <p:nvPr/>
            </p:nvSpPr>
            <p:spPr bwMode="auto">
              <a:xfrm flipV="1">
                <a:off x="3341" y="2263"/>
                <a:ext cx="834" cy="43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2162" name="Line 18"/>
            <p:cNvSpPr>
              <a:spLocks noChangeShapeType="1"/>
            </p:cNvSpPr>
            <p:nvPr/>
          </p:nvSpPr>
          <p:spPr bwMode="auto">
            <a:xfrm flipV="1">
              <a:off x="479" y="2477"/>
              <a:ext cx="1200" cy="288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2163" name="Group 19"/>
          <p:cNvGrpSpPr/>
          <p:nvPr/>
        </p:nvGrpSpPr>
        <p:grpSpPr bwMode="auto">
          <a:xfrm>
            <a:off x="4643438" y="2640013"/>
            <a:ext cx="4054475" cy="2552700"/>
            <a:chOff x="2928" y="1661"/>
            <a:chExt cx="2554" cy="1608"/>
          </a:xfrm>
        </p:grpSpPr>
        <p:sp>
          <p:nvSpPr>
            <p:cNvPr id="262164" name="Line 20"/>
            <p:cNvSpPr>
              <a:spLocks noChangeShapeType="1"/>
            </p:cNvSpPr>
            <p:nvPr/>
          </p:nvSpPr>
          <p:spPr bwMode="auto">
            <a:xfrm flipV="1">
              <a:off x="4522" y="2141"/>
              <a:ext cx="960" cy="240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5" name="AutoShape 21"/>
            <p:cNvSpPr>
              <a:spLocks noChangeArrowheads="1"/>
            </p:cNvSpPr>
            <p:nvPr/>
          </p:nvSpPr>
          <p:spPr bwMode="auto">
            <a:xfrm rot="5400000">
              <a:off x="3312" y="2045"/>
              <a:ext cx="1608" cy="840"/>
            </a:xfrm>
            <a:prstGeom prst="parallelogram">
              <a:avLst>
                <a:gd name="adj" fmla="val 61186"/>
              </a:avLst>
            </a:prstGeom>
            <a:gradFill rotWithShape="0">
              <a:gsLst>
                <a:gs pos="0">
                  <a:srgbClr val="6666FF"/>
                </a:gs>
                <a:gs pos="100000">
                  <a:schemeClr val="bg1"/>
                </a:gs>
              </a:gsLst>
              <a:lin ang="2700000" scaled="1"/>
            </a:gradFill>
            <a:ln w="19050" cap="sq">
              <a:solidFill>
                <a:srgbClr val="6666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6" name="Line 22"/>
            <p:cNvSpPr>
              <a:spLocks noChangeShapeType="1"/>
            </p:cNvSpPr>
            <p:nvPr/>
          </p:nvSpPr>
          <p:spPr bwMode="auto">
            <a:xfrm flipV="1">
              <a:off x="2928" y="2477"/>
              <a:ext cx="1200" cy="288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7" name="Line 23"/>
            <p:cNvSpPr>
              <a:spLocks noChangeShapeType="1"/>
            </p:cNvSpPr>
            <p:nvPr/>
          </p:nvSpPr>
          <p:spPr bwMode="auto">
            <a:xfrm>
              <a:off x="3888" y="2333"/>
              <a:ext cx="480" cy="288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68" name="Line 24"/>
            <p:cNvSpPr>
              <a:spLocks noChangeShapeType="1"/>
            </p:cNvSpPr>
            <p:nvPr/>
          </p:nvSpPr>
          <p:spPr bwMode="auto">
            <a:xfrm>
              <a:off x="4128" y="2141"/>
              <a:ext cx="0" cy="624"/>
            </a:xfrm>
            <a:prstGeom prst="line">
              <a:avLst/>
            </a:prstGeom>
            <a:noFill/>
            <a:ln w="19050" cap="sq">
              <a:solidFill>
                <a:srgbClr val="FF33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2169" name="Group 25"/>
          <p:cNvGrpSpPr/>
          <p:nvPr/>
        </p:nvGrpSpPr>
        <p:grpSpPr bwMode="auto">
          <a:xfrm>
            <a:off x="2700338" y="5486400"/>
            <a:ext cx="4038600" cy="609600"/>
            <a:chOff x="1742" y="3430"/>
            <a:chExt cx="2544" cy="384"/>
          </a:xfrm>
        </p:grpSpPr>
        <p:sp>
          <p:nvSpPr>
            <p:cNvPr id="262170" name="Line 26"/>
            <p:cNvSpPr>
              <a:spLocks noChangeShapeType="1"/>
            </p:cNvSpPr>
            <p:nvPr/>
          </p:nvSpPr>
          <p:spPr bwMode="auto">
            <a:xfrm>
              <a:off x="1742" y="3622"/>
              <a:ext cx="2544" cy="0"/>
            </a:xfrm>
            <a:prstGeom prst="line">
              <a:avLst/>
            </a:prstGeom>
            <a:noFill/>
            <a:ln w="19050" cap="sq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1" name="Line 27"/>
            <p:cNvSpPr>
              <a:spLocks noChangeShapeType="1"/>
            </p:cNvSpPr>
            <p:nvPr/>
          </p:nvSpPr>
          <p:spPr bwMode="auto">
            <a:xfrm>
              <a:off x="2126" y="3430"/>
              <a:ext cx="0" cy="38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2" name="Oval 28"/>
            <p:cNvSpPr>
              <a:spLocks noChangeArrowheads="1"/>
            </p:cNvSpPr>
            <p:nvPr/>
          </p:nvSpPr>
          <p:spPr bwMode="auto">
            <a:xfrm>
              <a:off x="2270" y="3574"/>
              <a:ext cx="96" cy="96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3" name="Oval 29"/>
            <p:cNvSpPr>
              <a:spLocks noChangeArrowheads="1"/>
            </p:cNvSpPr>
            <p:nvPr/>
          </p:nvSpPr>
          <p:spPr bwMode="auto">
            <a:xfrm>
              <a:off x="2654" y="3574"/>
              <a:ext cx="96" cy="96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4" name="Oval 30"/>
            <p:cNvSpPr>
              <a:spLocks noChangeArrowheads="1"/>
            </p:cNvSpPr>
            <p:nvPr/>
          </p:nvSpPr>
          <p:spPr bwMode="auto">
            <a:xfrm>
              <a:off x="3038" y="3574"/>
              <a:ext cx="96" cy="96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5" name="Oval 31"/>
            <p:cNvSpPr>
              <a:spLocks noChangeArrowheads="1"/>
            </p:cNvSpPr>
            <p:nvPr/>
          </p:nvSpPr>
          <p:spPr bwMode="auto">
            <a:xfrm>
              <a:off x="3806" y="3574"/>
              <a:ext cx="96" cy="96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6" name="Oval 32"/>
            <p:cNvSpPr>
              <a:spLocks noChangeArrowheads="1"/>
            </p:cNvSpPr>
            <p:nvPr/>
          </p:nvSpPr>
          <p:spPr bwMode="auto">
            <a:xfrm>
              <a:off x="3422" y="3574"/>
              <a:ext cx="96" cy="96"/>
            </a:xfrm>
            <a:prstGeom prst="ellipse">
              <a:avLst/>
            </a:prstGeom>
            <a:solidFill>
              <a:srgbClr val="FF0000"/>
            </a:solidFill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7" name="Line 33"/>
            <p:cNvSpPr>
              <a:spLocks noChangeShapeType="1"/>
            </p:cNvSpPr>
            <p:nvPr/>
          </p:nvSpPr>
          <p:spPr bwMode="auto">
            <a:xfrm>
              <a:off x="2510" y="3430"/>
              <a:ext cx="0" cy="38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8" name="Line 34"/>
            <p:cNvSpPr>
              <a:spLocks noChangeShapeType="1"/>
            </p:cNvSpPr>
            <p:nvPr/>
          </p:nvSpPr>
          <p:spPr bwMode="auto">
            <a:xfrm>
              <a:off x="2894" y="3430"/>
              <a:ext cx="0" cy="38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79" name="Line 35"/>
            <p:cNvSpPr>
              <a:spLocks noChangeShapeType="1"/>
            </p:cNvSpPr>
            <p:nvPr/>
          </p:nvSpPr>
          <p:spPr bwMode="auto">
            <a:xfrm>
              <a:off x="3278" y="3430"/>
              <a:ext cx="0" cy="38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2180" name="Line 36"/>
            <p:cNvSpPr>
              <a:spLocks noChangeShapeType="1"/>
            </p:cNvSpPr>
            <p:nvPr/>
          </p:nvSpPr>
          <p:spPr bwMode="auto">
            <a:xfrm>
              <a:off x="3662" y="3430"/>
              <a:ext cx="0" cy="38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13.8 </a:t>
            </a:r>
            <a:r>
              <a:rPr lang="zh-CN" altLang="en-US"/>
              <a:t>自然光与偏振光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4BC99-5003-4B11-90E7-6B55FED2C1D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457200" y="1143000"/>
            <a:ext cx="152400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dirty="0"/>
              <a:t>线偏振光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614362" y="1905000"/>
            <a:ext cx="6934200" cy="457200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一束光</a:t>
            </a:r>
            <a:r>
              <a:rPr lang="zh-CN" altLang="en-US" sz="2400">
                <a:solidFill>
                  <a:srgbClr val="0000CC"/>
                </a:solidFill>
              </a:rPr>
              <a:t>只含有一个确定方向的光振动</a:t>
            </a:r>
            <a:r>
              <a:rPr lang="zh-CN" altLang="en-US" sz="2400"/>
              <a:t>。</a:t>
            </a:r>
          </a:p>
        </p:txBody>
      </p:sp>
      <p:grpSp>
        <p:nvGrpSpPr>
          <p:cNvPr id="263174" name="Group 6"/>
          <p:cNvGrpSpPr/>
          <p:nvPr/>
        </p:nvGrpSpPr>
        <p:grpSpPr bwMode="auto">
          <a:xfrm>
            <a:off x="4787900" y="2819400"/>
            <a:ext cx="3822700" cy="2978150"/>
            <a:chOff x="3057" y="1753"/>
            <a:chExt cx="2408" cy="1876"/>
          </a:xfrm>
        </p:grpSpPr>
        <p:sp>
          <p:nvSpPr>
            <p:cNvPr id="263175" name="Line 7"/>
            <p:cNvSpPr>
              <a:spLocks noChangeShapeType="1"/>
            </p:cNvSpPr>
            <p:nvPr/>
          </p:nvSpPr>
          <p:spPr bwMode="auto">
            <a:xfrm>
              <a:off x="3180" y="1945"/>
              <a:ext cx="2285" cy="0"/>
            </a:xfrm>
            <a:prstGeom prst="line">
              <a:avLst/>
            </a:prstGeom>
            <a:noFill/>
            <a:ln w="28575" cap="sq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76" name="Line 8"/>
            <p:cNvSpPr>
              <a:spLocks noChangeShapeType="1"/>
            </p:cNvSpPr>
            <p:nvPr/>
          </p:nvSpPr>
          <p:spPr bwMode="auto">
            <a:xfrm>
              <a:off x="3602" y="1753"/>
              <a:ext cx="0" cy="38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77" name="Line 9"/>
            <p:cNvSpPr>
              <a:spLocks noChangeShapeType="1"/>
            </p:cNvSpPr>
            <p:nvPr/>
          </p:nvSpPr>
          <p:spPr bwMode="auto">
            <a:xfrm>
              <a:off x="3947" y="1753"/>
              <a:ext cx="0" cy="38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78" name="Line 10"/>
            <p:cNvSpPr>
              <a:spLocks noChangeShapeType="1"/>
            </p:cNvSpPr>
            <p:nvPr/>
          </p:nvSpPr>
          <p:spPr bwMode="auto">
            <a:xfrm>
              <a:off x="4292" y="1753"/>
              <a:ext cx="0" cy="38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79" name="Line 11"/>
            <p:cNvSpPr>
              <a:spLocks noChangeShapeType="1"/>
            </p:cNvSpPr>
            <p:nvPr/>
          </p:nvSpPr>
          <p:spPr bwMode="auto">
            <a:xfrm>
              <a:off x="4637" y="1753"/>
              <a:ext cx="0" cy="38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0" name="Line 12"/>
            <p:cNvSpPr>
              <a:spLocks noChangeShapeType="1"/>
            </p:cNvSpPr>
            <p:nvPr/>
          </p:nvSpPr>
          <p:spPr bwMode="auto">
            <a:xfrm>
              <a:off x="4982" y="1753"/>
              <a:ext cx="0" cy="38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1" name="Line 13"/>
            <p:cNvSpPr>
              <a:spLocks noChangeShapeType="1"/>
            </p:cNvSpPr>
            <p:nvPr/>
          </p:nvSpPr>
          <p:spPr bwMode="auto">
            <a:xfrm>
              <a:off x="3176" y="2753"/>
              <a:ext cx="2285" cy="0"/>
            </a:xfrm>
            <a:prstGeom prst="line">
              <a:avLst/>
            </a:prstGeom>
            <a:noFill/>
            <a:ln w="28575" cap="sq">
              <a:solidFill>
                <a:srgbClr val="006666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2" name="Oval 14"/>
            <p:cNvSpPr>
              <a:spLocks noChangeArrowheads="1"/>
            </p:cNvSpPr>
            <p:nvPr/>
          </p:nvSpPr>
          <p:spPr bwMode="auto">
            <a:xfrm>
              <a:off x="3588" y="2705"/>
              <a:ext cx="86" cy="96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3" name="Oval 15"/>
            <p:cNvSpPr>
              <a:spLocks noChangeArrowheads="1"/>
            </p:cNvSpPr>
            <p:nvPr/>
          </p:nvSpPr>
          <p:spPr bwMode="auto">
            <a:xfrm>
              <a:off x="3933" y="2705"/>
              <a:ext cx="86" cy="96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4" name="Oval 16"/>
            <p:cNvSpPr>
              <a:spLocks noChangeArrowheads="1"/>
            </p:cNvSpPr>
            <p:nvPr/>
          </p:nvSpPr>
          <p:spPr bwMode="auto">
            <a:xfrm>
              <a:off x="4278" y="2705"/>
              <a:ext cx="86" cy="96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5" name="Oval 17"/>
            <p:cNvSpPr>
              <a:spLocks noChangeArrowheads="1"/>
            </p:cNvSpPr>
            <p:nvPr/>
          </p:nvSpPr>
          <p:spPr bwMode="auto">
            <a:xfrm>
              <a:off x="4967" y="2705"/>
              <a:ext cx="87" cy="96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6" name="Oval 18"/>
            <p:cNvSpPr>
              <a:spLocks noChangeArrowheads="1"/>
            </p:cNvSpPr>
            <p:nvPr/>
          </p:nvSpPr>
          <p:spPr bwMode="auto">
            <a:xfrm>
              <a:off x="4623" y="2705"/>
              <a:ext cx="86" cy="96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187" name="Text Box 19"/>
            <p:cNvSpPr txBox="1">
              <a:spLocks noChangeArrowheads="1"/>
            </p:cNvSpPr>
            <p:nvPr/>
          </p:nvSpPr>
          <p:spPr bwMode="auto">
            <a:xfrm>
              <a:off x="4157" y="2248"/>
              <a:ext cx="245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263188" name="Text Box 20"/>
            <p:cNvSpPr txBox="1">
              <a:spLocks noChangeArrowheads="1"/>
            </p:cNvSpPr>
            <p:nvPr/>
          </p:nvSpPr>
          <p:spPr bwMode="auto">
            <a:xfrm>
              <a:off x="4105" y="3341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(b)</a:t>
              </a:r>
            </a:p>
          </p:txBody>
        </p:sp>
        <p:sp>
          <p:nvSpPr>
            <p:cNvPr id="263189" name="Text Box 21"/>
            <p:cNvSpPr txBox="1">
              <a:spLocks noChangeArrowheads="1"/>
            </p:cNvSpPr>
            <p:nvPr/>
          </p:nvSpPr>
          <p:spPr bwMode="auto">
            <a:xfrm>
              <a:off x="3057" y="2660"/>
              <a:ext cx="44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grpSp>
        <p:nvGrpSpPr>
          <p:cNvPr id="263190" name="Group 22"/>
          <p:cNvGrpSpPr/>
          <p:nvPr/>
        </p:nvGrpSpPr>
        <p:grpSpPr bwMode="auto">
          <a:xfrm>
            <a:off x="766762" y="3048000"/>
            <a:ext cx="3843338" cy="2673350"/>
            <a:chOff x="539" y="1899"/>
            <a:chExt cx="2421" cy="1684"/>
          </a:xfrm>
        </p:grpSpPr>
        <p:sp>
          <p:nvSpPr>
            <p:cNvPr id="263191" name="AutoShape 23"/>
            <p:cNvSpPr>
              <a:spLocks noChangeArrowheads="1"/>
            </p:cNvSpPr>
            <p:nvPr/>
          </p:nvSpPr>
          <p:spPr bwMode="auto">
            <a:xfrm rot="20146276">
              <a:off x="789" y="1938"/>
              <a:ext cx="1963" cy="874"/>
            </a:xfrm>
            <a:prstGeom prst="parallelogram">
              <a:avLst>
                <a:gd name="adj" fmla="val 40823"/>
              </a:avLst>
            </a:prstGeom>
            <a:gradFill rotWithShape="0">
              <a:gsLst>
                <a:gs pos="0">
                  <a:srgbClr val="0066FF"/>
                </a:gs>
                <a:gs pos="100000">
                  <a:schemeClr val="bg1"/>
                </a:gs>
              </a:gsLst>
              <a:lin ang="2700000" scaled="1"/>
            </a:gradFill>
            <a:ln w="19050" cap="sq" algn="ctr">
              <a:solidFill>
                <a:srgbClr val="6666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263192" name="Line 24"/>
            <p:cNvSpPr>
              <a:spLocks noChangeShapeType="1"/>
            </p:cNvSpPr>
            <p:nvPr/>
          </p:nvSpPr>
          <p:spPr bwMode="auto">
            <a:xfrm flipV="1">
              <a:off x="539" y="1899"/>
              <a:ext cx="2421" cy="1074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93" name="Freeform 25"/>
            <p:cNvSpPr/>
            <p:nvPr/>
          </p:nvSpPr>
          <p:spPr bwMode="auto">
            <a:xfrm>
              <a:off x="1164" y="2374"/>
              <a:ext cx="313" cy="313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45" y="182"/>
                </a:cxn>
                <a:cxn ang="0">
                  <a:pos x="136" y="0"/>
                </a:cxn>
                <a:cxn ang="0">
                  <a:pos x="317" y="182"/>
                </a:cxn>
              </a:cxnLst>
              <a:rect l="0" t="0" r="r" b="b"/>
              <a:pathLst>
                <a:path w="317" h="318">
                  <a:moveTo>
                    <a:pt x="0" y="318"/>
                  </a:moveTo>
                  <a:cubicBezTo>
                    <a:pt x="11" y="276"/>
                    <a:pt x="22" y="235"/>
                    <a:pt x="45" y="182"/>
                  </a:cubicBezTo>
                  <a:cubicBezTo>
                    <a:pt x="68" y="129"/>
                    <a:pt x="91" y="0"/>
                    <a:pt x="136" y="0"/>
                  </a:cubicBezTo>
                  <a:cubicBezTo>
                    <a:pt x="181" y="0"/>
                    <a:pt x="249" y="91"/>
                    <a:pt x="317" y="182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94" name="Freeform 26"/>
            <p:cNvSpPr/>
            <p:nvPr/>
          </p:nvSpPr>
          <p:spPr bwMode="auto">
            <a:xfrm rot="10800000">
              <a:off x="1469" y="2415"/>
              <a:ext cx="313" cy="313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45" y="182"/>
                </a:cxn>
                <a:cxn ang="0">
                  <a:pos x="136" y="0"/>
                </a:cxn>
                <a:cxn ang="0">
                  <a:pos x="317" y="182"/>
                </a:cxn>
              </a:cxnLst>
              <a:rect l="0" t="0" r="r" b="b"/>
              <a:pathLst>
                <a:path w="317" h="318">
                  <a:moveTo>
                    <a:pt x="0" y="318"/>
                  </a:moveTo>
                  <a:cubicBezTo>
                    <a:pt x="11" y="276"/>
                    <a:pt x="22" y="235"/>
                    <a:pt x="45" y="182"/>
                  </a:cubicBezTo>
                  <a:cubicBezTo>
                    <a:pt x="68" y="129"/>
                    <a:pt x="91" y="0"/>
                    <a:pt x="136" y="0"/>
                  </a:cubicBezTo>
                  <a:cubicBezTo>
                    <a:pt x="181" y="0"/>
                    <a:pt x="249" y="91"/>
                    <a:pt x="317" y="182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95" name="Freeform 27"/>
            <p:cNvSpPr/>
            <p:nvPr/>
          </p:nvSpPr>
          <p:spPr bwMode="auto">
            <a:xfrm>
              <a:off x="1782" y="2094"/>
              <a:ext cx="313" cy="313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45" y="182"/>
                </a:cxn>
                <a:cxn ang="0">
                  <a:pos x="136" y="0"/>
                </a:cxn>
                <a:cxn ang="0">
                  <a:pos x="317" y="182"/>
                </a:cxn>
              </a:cxnLst>
              <a:rect l="0" t="0" r="r" b="b"/>
              <a:pathLst>
                <a:path w="317" h="318">
                  <a:moveTo>
                    <a:pt x="0" y="318"/>
                  </a:moveTo>
                  <a:cubicBezTo>
                    <a:pt x="11" y="276"/>
                    <a:pt x="22" y="235"/>
                    <a:pt x="45" y="182"/>
                  </a:cubicBezTo>
                  <a:cubicBezTo>
                    <a:pt x="68" y="129"/>
                    <a:pt x="91" y="0"/>
                    <a:pt x="136" y="0"/>
                  </a:cubicBezTo>
                  <a:cubicBezTo>
                    <a:pt x="181" y="0"/>
                    <a:pt x="249" y="91"/>
                    <a:pt x="317" y="18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196" name="Freeform 28"/>
            <p:cNvSpPr/>
            <p:nvPr/>
          </p:nvSpPr>
          <p:spPr bwMode="auto">
            <a:xfrm rot="10800000">
              <a:off x="2103" y="2149"/>
              <a:ext cx="314" cy="313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45" y="182"/>
                </a:cxn>
                <a:cxn ang="0">
                  <a:pos x="136" y="0"/>
                </a:cxn>
                <a:cxn ang="0">
                  <a:pos x="317" y="182"/>
                </a:cxn>
              </a:cxnLst>
              <a:rect l="0" t="0" r="r" b="b"/>
              <a:pathLst>
                <a:path w="317" h="318">
                  <a:moveTo>
                    <a:pt x="0" y="318"/>
                  </a:moveTo>
                  <a:cubicBezTo>
                    <a:pt x="11" y="276"/>
                    <a:pt x="22" y="235"/>
                    <a:pt x="45" y="182"/>
                  </a:cubicBezTo>
                  <a:cubicBezTo>
                    <a:pt x="68" y="129"/>
                    <a:pt x="91" y="0"/>
                    <a:pt x="136" y="0"/>
                  </a:cubicBezTo>
                  <a:cubicBezTo>
                    <a:pt x="181" y="0"/>
                    <a:pt x="249" y="91"/>
                    <a:pt x="317" y="18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3197" name="Group 29"/>
            <p:cNvGrpSpPr/>
            <p:nvPr/>
          </p:nvGrpSpPr>
          <p:grpSpPr bwMode="auto">
            <a:xfrm>
              <a:off x="1236" y="2374"/>
              <a:ext cx="138" cy="273"/>
              <a:chOff x="1208" y="2160"/>
              <a:chExt cx="100" cy="198"/>
            </a:xfrm>
          </p:grpSpPr>
          <p:sp>
            <p:nvSpPr>
              <p:cNvPr id="263198" name="Line 30"/>
              <p:cNvSpPr>
                <a:spLocks noChangeShapeType="1"/>
              </p:cNvSpPr>
              <p:nvPr/>
            </p:nvSpPr>
            <p:spPr bwMode="auto">
              <a:xfrm flipH="1" flipV="1">
                <a:off x="1208" y="2251"/>
                <a:ext cx="4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99" name="Line 31"/>
              <p:cNvSpPr>
                <a:spLocks noChangeShapeType="1"/>
              </p:cNvSpPr>
              <p:nvPr/>
            </p:nvSpPr>
            <p:spPr bwMode="auto">
              <a:xfrm flipH="1" flipV="1">
                <a:off x="1259" y="2160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00" name="Line 32"/>
              <p:cNvSpPr>
                <a:spLocks noChangeShapeType="1"/>
              </p:cNvSpPr>
              <p:nvPr/>
            </p:nvSpPr>
            <p:spPr bwMode="auto">
              <a:xfrm flipH="1" flipV="1">
                <a:off x="1298" y="2181"/>
                <a:ext cx="10" cy="1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3201" name="Group 33"/>
            <p:cNvGrpSpPr/>
            <p:nvPr/>
          </p:nvGrpSpPr>
          <p:grpSpPr bwMode="auto">
            <a:xfrm rot="10800000">
              <a:off x="1574" y="2461"/>
              <a:ext cx="138" cy="273"/>
              <a:chOff x="1208" y="2160"/>
              <a:chExt cx="100" cy="198"/>
            </a:xfrm>
          </p:grpSpPr>
          <p:sp>
            <p:nvSpPr>
              <p:cNvPr id="263202" name="Line 34"/>
              <p:cNvSpPr>
                <a:spLocks noChangeShapeType="1"/>
              </p:cNvSpPr>
              <p:nvPr/>
            </p:nvSpPr>
            <p:spPr bwMode="auto">
              <a:xfrm flipH="1" flipV="1">
                <a:off x="1208" y="2251"/>
                <a:ext cx="4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03" name="Line 35"/>
              <p:cNvSpPr>
                <a:spLocks noChangeShapeType="1"/>
              </p:cNvSpPr>
              <p:nvPr/>
            </p:nvSpPr>
            <p:spPr bwMode="auto">
              <a:xfrm flipH="1" flipV="1">
                <a:off x="1259" y="2160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04" name="Line 36"/>
              <p:cNvSpPr>
                <a:spLocks noChangeShapeType="1"/>
              </p:cNvSpPr>
              <p:nvPr/>
            </p:nvSpPr>
            <p:spPr bwMode="auto">
              <a:xfrm flipH="1" flipV="1">
                <a:off x="1298" y="2181"/>
                <a:ext cx="10" cy="1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3205" name="Group 37"/>
            <p:cNvGrpSpPr/>
            <p:nvPr/>
          </p:nvGrpSpPr>
          <p:grpSpPr bwMode="auto">
            <a:xfrm>
              <a:off x="1848" y="2091"/>
              <a:ext cx="138" cy="273"/>
              <a:chOff x="1208" y="2160"/>
              <a:chExt cx="100" cy="198"/>
            </a:xfrm>
          </p:grpSpPr>
          <p:sp>
            <p:nvSpPr>
              <p:cNvPr id="263206" name="Line 38"/>
              <p:cNvSpPr>
                <a:spLocks noChangeShapeType="1"/>
              </p:cNvSpPr>
              <p:nvPr/>
            </p:nvSpPr>
            <p:spPr bwMode="auto">
              <a:xfrm flipH="1" flipV="1">
                <a:off x="1208" y="2251"/>
                <a:ext cx="4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07" name="Line 39"/>
              <p:cNvSpPr>
                <a:spLocks noChangeShapeType="1"/>
              </p:cNvSpPr>
              <p:nvPr/>
            </p:nvSpPr>
            <p:spPr bwMode="auto">
              <a:xfrm flipH="1" flipV="1">
                <a:off x="1259" y="2160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08" name="Line 40"/>
              <p:cNvSpPr>
                <a:spLocks noChangeShapeType="1"/>
              </p:cNvSpPr>
              <p:nvPr/>
            </p:nvSpPr>
            <p:spPr bwMode="auto">
              <a:xfrm flipH="1" flipV="1">
                <a:off x="1298" y="2181"/>
                <a:ext cx="10" cy="1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3209" name="Group 41"/>
            <p:cNvGrpSpPr/>
            <p:nvPr/>
          </p:nvGrpSpPr>
          <p:grpSpPr bwMode="auto">
            <a:xfrm rot="10800000">
              <a:off x="2207" y="2186"/>
              <a:ext cx="138" cy="273"/>
              <a:chOff x="1208" y="2160"/>
              <a:chExt cx="100" cy="198"/>
            </a:xfrm>
          </p:grpSpPr>
          <p:sp>
            <p:nvSpPr>
              <p:cNvPr id="263210" name="Line 42"/>
              <p:cNvSpPr>
                <a:spLocks noChangeShapeType="1"/>
              </p:cNvSpPr>
              <p:nvPr/>
            </p:nvSpPr>
            <p:spPr bwMode="auto">
              <a:xfrm flipH="1" flipV="1">
                <a:off x="1208" y="2251"/>
                <a:ext cx="4" cy="10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11" name="Line 43"/>
              <p:cNvSpPr>
                <a:spLocks noChangeShapeType="1"/>
              </p:cNvSpPr>
              <p:nvPr/>
            </p:nvSpPr>
            <p:spPr bwMode="auto">
              <a:xfrm flipH="1" flipV="1">
                <a:off x="1259" y="2160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212" name="Line 44"/>
              <p:cNvSpPr>
                <a:spLocks noChangeShapeType="1"/>
              </p:cNvSpPr>
              <p:nvPr/>
            </p:nvSpPr>
            <p:spPr bwMode="auto">
              <a:xfrm flipH="1" flipV="1">
                <a:off x="1298" y="2181"/>
                <a:ext cx="10" cy="1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3213" name="Text Box 45"/>
            <p:cNvSpPr txBox="1">
              <a:spLocks noChangeArrowheads="1"/>
            </p:cNvSpPr>
            <p:nvPr/>
          </p:nvSpPr>
          <p:spPr bwMode="auto">
            <a:xfrm>
              <a:off x="1701" y="3295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FF"/>
                  </a:solidFill>
                </a:rPr>
                <a:t>(a)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1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1551</TotalTime>
  <Words>1538</Words>
  <Application>Microsoft Office PowerPoint</Application>
  <PresentationFormat>全屏显示(4:3)</PresentationFormat>
  <Paragraphs>201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质朴</vt:lpstr>
      <vt:lpstr>公式</vt:lpstr>
      <vt:lpstr>文档</vt:lpstr>
      <vt:lpstr>PowerPoint 演示文稿</vt:lpstr>
      <vt:lpstr>PowerPoint 演示文稿</vt:lpstr>
      <vt:lpstr>PowerPoint 演示文稿</vt:lpstr>
      <vt:lpstr>13.8 自然光与偏振光</vt:lpstr>
      <vt:lpstr>PowerPoint 演示文稿</vt:lpstr>
      <vt:lpstr>13.8 自然光与偏振光</vt:lpstr>
      <vt:lpstr>PowerPoint 演示文稿</vt:lpstr>
      <vt:lpstr>13.8 自然光与偏振光</vt:lpstr>
      <vt:lpstr>13.8 自然光与偏振光</vt:lpstr>
      <vt:lpstr>12.8 自然光与偏振光</vt:lpstr>
      <vt:lpstr>5.3  振动的合成和分解</vt:lpstr>
      <vt:lpstr>5.3  振动的合成和分解</vt:lpstr>
      <vt:lpstr>5.3  振动的合成和分解</vt:lpstr>
      <vt:lpstr>5.3  振动的合成和分解</vt:lpstr>
      <vt:lpstr>13.8 自然光与偏振光</vt:lpstr>
      <vt:lpstr>13.8 自然光与偏振光</vt:lpstr>
      <vt:lpstr>13.9 马吕斯定律</vt:lpstr>
      <vt:lpstr>13.9 马吕斯定律</vt:lpstr>
      <vt:lpstr>13.9 马吕斯定律</vt:lpstr>
      <vt:lpstr>13.9 马吕斯定律</vt:lpstr>
      <vt:lpstr>13.9 马吕斯定律</vt:lpstr>
      <vt:lpstr>12.9 马吕斯定律</vt:lpstr>
      <vt:lpstr>13.9 马吕斯定律</vt:lpstr>
      <vt:lpstr>13.9 马吕斯定律</vt:lpstr>
      <vt:lpstr>13.9 马吕斯定律</vt:lpstr>
      <vt:lpstr>PowerPoint 演示文稿</vt:lpstr>
      <vt:lpstr>13.10 反射和折射时光的偏振</vt:lpstr>
      <vt:lpstr>13.10 反射和折射时光的偏振</vt:lpstr>
      <vt:lpstr>13.10 反射和折射时光的偏振</vt:lpstr>
      <vt:lpstr>PowerPoint 演示文稿</vt:lpstr>
      <vt:lpstr>PowerPoint 演示文稿</vt:lpstr>
      <vt:lpstr>13.10 反射和折射时光的偏振</vt:lpstr>
      <vt:lpstr>13.10 反射和折射时光的偏振</vt:lpstr>
      <vt:lpstr>13.10 反射和折射时光的偏振</vt:lpstr>
      <vt:lpstr>偏振光与立体电影</vt:lpstr>
      <vt:lpstr>偏振光与立体电影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第12章 波动光学</dc:title>
  <dc:creator>S.Q. Wu</dc:creator>
  <cp:lastModifiedBy>XuQingchi</cp:lastModifiedBy>
  <cp:revision>1606</cp:revision>
  <cp:lastPrinted>2113-01-01T00:00:00Z</cp:lastPrinted>
  <dcterms:created xsi:type="dcterms:W3CDTF">2010-09-14T09:01:00Z</dcterms:created>
  <dcterms:modified xsi:type="dcterms:W3CDTF">2022-05-26T14:56:53Z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2052-10.1.0.7346</vt:lpwstr>
  </property>
</Properties>
</file>