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embeddings/oleObject224.bin" ContentType="application/vnd.openxmlformats-officedocument.oleObject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ppt/embeddings/oleObject228.bin" ContentType="application/vnd.openxmlformats-officedocument.oleObject"/>
  <Override PartName="/ppt/embeddings/oleObject229.bin" ContentType="application/vnd.openxmlformats-officedocument.oleObject"/>
  <Override PartName="/ppt/embeddings/oleObject230.bin" ContentType="application/vnd.openxmlformats-officedocument.oleObject"/>
  <Override PartName="/ppt/embeddings/oleObject231.bin" ContentType="application/vnd.openxmlformats-officedocument.oleObject"/>
  <Override PartName="/ppt/embeddings/oleObject232.bin" ContentType="application/vnd.openxmlformats-officedocument.oleObject"/>
  <Override PartName="/ppt/embeddings/oleObject233.bin" ContentType="application/vnd.openxmlformats-officedocument.oleObject"/>
  <Override PartName="/ppt/embeddings/oleObject234.bin" ContentType="application/vnd.openxmlformats-officedocument.oleObject"/>
  <Override PartName="/ppt/embeddings/oleObject235.bin" ContentType="application/vnd.openxmlformats-officedocument.oleObject"/>
  <Override PartName="/ppt/embeddings/oleObject236.bin" ContentType="application/vnd.openxmlformats-officedocument.oleObject"/>
  <Override PartName="/ppt/embeddings/oleObject237.bin" ContentType="application/vnd.openxmlformats-officedocument.oleObject"/>
  <Override PartName="/ppt/embeddings/oleObject238.bin" ContentType="application/vnd.openxmlformats-officedocument.oleObject"/>
  <Override PartName="/ppt/embeddings/oleObject239.bin" ContentType="application/vnd.openxmlformats-officedocument.oleObject"/>
  <Override PartName="/ppt/embeddings/oleObject240.bin" ContentType="application/vnd.openxmlformats-officedocument.oleObject"/>
  <Override PartName="/ppt/embeddings/oleObject241.bin" ContentType="application/vnd.openxmlformats-officedocument.oleObject"/>
  <Override PartName="/ppt/embeddings/oleObject242.bin" ContentType="application/vnd.openxmlformats-officedocument.oleObject"/>
  <Override PartName="/ppt/embeddings/oleObject243.bin" ContentType="application/vnd.openxmlformats-officedocument.oleObject"/>
  <Override PartName="/ppt/embeddings/oleObject244.bin" ContentType="application/vnd.openxmlformats-officedocument.oleObject"/>
  <Override PartName="/ppt/embeddings/oleObject245.bin" ContentType="application/vnd.openxmlformats-officedocument.oleObject"/>
  <Override PartName="/ppt/embeddings/oleObject246.bin" ContentType="application/vnd.openxmlformats-officedocument.oleObject"/>
  <Override PartName="/ppt/embeddings/oleObject247.bin" ContentType="application/vnd.openxmlformats-officedocument.oleObject"/>
  <Override PartName="/ppt/embeddings/oleObject248.bin" ContentType="application/vnd.openxmlformats-officedocument.oleObject"/>
  <Override PartName="/ppt/embeddings/oleObject249.bin" ContentType="application/vnd.openxmlformats-officedocument.oleObject"/>
  <Override PartName="/ppt/embeddings/oleObject250.bin" ContentType="application/vnd.openxmlformats-officedocument.oleObject"/>
  <Override PartName="/ppt/embeddings/oleObject251.bin" ContentType="application/vnd.openxmlformats-officedocument.oleObject"/>
  <Override PartName="/ppt/embeddings/oleObject252.bin" ContentType="application/vnd.openxmlformats-officedocument.oleObject"/>
  <Override PartName="/ppt/embeddings/oleObject253.bin" ContentType="application/vnd.openxmlformats-officedocument.oleObject"/>
  <Override PartName="/ppt/embeddings/oleObject254.bin" ContentType="application/vnd.openxmlformats-officedocument.oleObject"/>
  <Override PartName="/ppt/embeddings/oleObject255.bin" ContentType="application/vnd.openxmlformats-officedocument.oleObject"/>
  <Override PartName="/ppt/embeddings/oleObject256.bin" ContentType="application/vnd.openxmlformats-officedocument.oleObject"/>
  <Override PartName="/ppt/embeddings/oleObject257.bin" ContentType="application/vnd.openxmlformats-officedocument.oleObject"/>
  <Override PartName="/ppt/embeddings/oleObject258.bin" ContentType="application/vnd.openxmlformats-officedocument.oleObject"/>
  <Override PartName="/ppt/embeddings/oleObject259.bin" ContentType="application/vnd.openxmlformats-officedocument.oleObject"/>
  <Override PartName="/ppt/embeddings/oleObject260.bin" ContentType="application/vnd.openxmlformats-officedocument.oleObject"/>
  <Override PartName="/ppt/embeddings/oleObject261.bin" ContentType="application/vnd.openxmlformats-officedocument.oleObject"/>
  <Override PartName="/ppt/embeddings/oleObject262.bin" ContentType="application/vnd.openxmlformats-officedocument.oleObject"/>
  <Override PartName="/ppt/embeddings/oleObject263.bin" ContentType="application/vnd.openxmlformats-officedocument.oleObject"/>
  <Override PartName="/ppt/embeddings/oleObject264.bin" ContentType="application/vnd.openxmlformats-officedocument.oleObject"/>
  <Override PartName="/ppt/embeddings/oleObject265.bin" ContentType="application/vnd.openxmlformats-officedocument.oleObject"/>
  <Override PartName="/ppt/embeddings/oleObject266.bin" ContentType="application/vnd.openxmlformats-officedocument.oleObject"/>
  <Override PartName="/ppt/embeddings/oleObject267.bin" ContentType="application/vnd.openxmlformats-officedocument.oleObject"/>
  <Override PartName="/ppt/embeddings/oleObject268.bin" ContentType="application/vnd.openxmlformats-officedocument.oleObject"/>
  <Override PartName="/ppt/embeddings/oleObject269.bin" ContentType="application/vnd.openxmlformats-officedocument.oleObject"/>
  <Override PartName="/ppt/embeddings/oleObject270.bin" ContentType="application/vnd.openxmlformats-officedocument.oleObject"/>
  <Override PartName="/ppt/embeddings/oleObject271.bin" ContentType="application/vnd.openxmlformats-officedocument.oleObject"/>
  <Override PartName="/ppt/embeddings/oleObject272.bin" ContentType="application/vnd.openxmlformats-officedocument.oleObject"/>
  <Override PartName="/ppt/embeddings/oleObject273.bin" ContentType="application/vnd.openxmlformats-officedocument.oleObject"/>
  <Override PartName="/ppt/embeddings/oleObject274.bin" ContentType="application/vnd.openxmlformats-officedocument.oleObject"/>
  <Override PartName="/ppt/embeddings/oleObject275.bin" ContentType="application/vnd.openxmlformats-officedocument.oleObject"/>
  <Override PartName="/ppt/embeddings/oleObject276.bin" ContentType="application/vnd.openxmlformats-officedocument.oleObject"/>
  <Override PartName="/ppt/embeddings/oleObject277.bin" ContentType="application/vnd.openxmlformats-officedocument.oleObject"/>
  <Override PartName="/ppt/embeddings/oleObject278.bin" ContentType="application/vnd.openxmlformats-officedocument.oleObject"/>
  <Override PartName="/ppt/embeddings/oleObject279.bin" ContentType="application/vnd.openxmlformats-officedocument.oleObject"/>
  <Override PartName="/ppt/embeddings/oleObject280.bin" ContentType="application/vnd.openxmlformats-officedocument.oleObject"/>
  <Override PartName="/ppt/embeddings/oleObject281.bin" ContentType="application/vnd.openxmlformats-officedocument.oleObject"/>
  <Override PartName="/ppt/embeddings/oleObject282.bin" ContentType="application/vnd.openxmlformats-officedocument.oleObject"/>
  <Override PartName="/ppt/embeddings/oleObject283.bin" ContentType="application/vnd.openxmlformats-officedocument.oleObject"/>
  <Override PartName="/ppt/embeddings/oleObject284.bin" ContentType="application/vnd.openxmlformats-officedocument.oleObject"/>
  <Override PartName="/ppt/embeddings/oleObject285.bin" ContentType="application/vnd.openxmlformats-officedocument.oleObject"/>
  <Override PartName="/ppt/embeddings/oleObject286.bin" ContentType="application/vnd.openxmlformats-officedocument.oleObject"/>
  <Override PartName="/ppt/embeddings/oleObject287.bin" ContentType="application/vnd.openxmlformats-officedocument.oleObject"/>
  <Override PartName="/ppt/embeddings/oleObject288.bin" ContentType="application/vnd.openxmlformats-officedocument.oleObject"/>
  <Override PartName="/ppt/embeddings/oleObject289.bin" ContentType="application/vnd.openxmlformats-officedocument.oleObject"/>
  <Override PartName="/ppt/embeddings/oleObject290.bin" ContentType="application/vnd.openxmlformats-officedocument.oleObject"/>
  <Override PartName="/ppt/embeddings/oleObject291.bin" ContentType="application/vnd.openxmlformats-officedocument.oleObject"/>
  <Override PartName="/ppt/embeddings/oleObject292.bin" ContentType="application/vnd.openxmlformats-officedocument.oleObject"/>
  <Override PartName="/ppt/embeddings/oleObject293.bin" ContentType="application/vnd.openxmlformats-officedocument.oleObject"/>
  <Override PartName="/ppt/embeddings/oleObject294.bin" ContentType="application/vnd.openxmlformats-officedocument.oleObject"/>
  <Override PartName="/ppt/embeddings/oleObject295.bin" ContentType="application/vnd.openxmlformats-officedocument.oleObject"/>
  <Override PartName="/ppt/embeddings/oleObject296.bin" ContentType="application/vnd.openxmlformats-officedocument.oleObject"/>
  <Override PartName="/ppt/embeddings/oleObject297.bin" ContentType="application/vnd.openxmlformats-officedocument.oleObject"/>
  <Override PartName="/ppt/embeddings/oleObject298.bin" ContentType="application/vnd.openxmlformats-officedocument.oleObject"/>
  <Override PartName="/ppt/embeddings/oleObject299.bin" ContentType="application/vnd.openxmlformats-officedocument.oleObject"/>
  <Override PartName="/ppt/embeddings/oleObject300.bin" ContentType="application/vnd.openxmlformats-officedocument.oleObject"/>
  <Override PartName="/ppt/embeddings/oleObject301.bin" ContentType="application/vnd.openxmlformats-officedocument.oleObject"/>
  <Override PartName="/ppt/embeddings/oleObject302.bin" ContentType="application/vnd.openxmlformats-officedocument.oleObject"/>
  <Override PartName="/ppt/embeddings/oleObject303.bin" ContentType="application/vnd.openxmlformats-officedocument.oleObject"/>
  <Override PartName="/ppt/embeddings/oleObject304.bin" ContentType="application/vnd.openxmlformats-officedocument.oleObject"/>
  <Override PartName="/ppt/embeddings/oleObject305.bin" ContentType="application/vnd.openxmlformats-officedocument.oleObject"/>
  <Override PartName="/ppt/embeddings/oleObject306.bin" ContentType="application/vnd.openxmlformats-officedocument.oleObject"/>
  <Override PartName="/ppt/embeddings/oleObject307.bin" ContentType="application/vnd.openxmlformats-officedocument.oleObject"/>
  <Override PartName="/ppt/embeddings/oleObject308.bin" ContentType="application/vnd.openxmlformats-officedocument.oleObject"/>
  <Override PartName="/ppt/embeddings/oleObject309.bin" ContentType="application/vnd.openxmlformats-officedocument.oleObject"/>
  <Override PartName="/ppt/embeddings/oleObject310.bin" ContentType="application/vnd.openxmlformats-officedocument.oleObject"/>
  <Override PartName="/ppt/embeddings/oleObject311.bin" ContentType="application/vnd.openxmlformats-officedocument.oleObject"/>
  <Override PartName="/ppt/embeddings/oleObject312.bin" ContentType="application/vnd.openxmlformats-officedocument.oleObject"/>
  <Override PartName="/ppt/embeddings/oleObject313.bin" ContentType="application/vnd.openxmlformats-officedocument.oleObject"/>
  <Override PartName="/ppt/embeddings/oleObject314.bin" ContentType="application/vnd.openxmlformats-officedocument.oleObject"/>
  <Override PartName="/ppt/embeddings/oleObject315.bin" ContentType="application/vnd.openxmlformats-officedocument.oleObject"/>
  <Override PartName="/ppt/embeddings/oleObject316.bin" ContentType="application/vnd.openxmlformats-officedocument.oleObject"/>
  <Override PartName="/ppt/embeddings/oleObject317.bin" ContentType="application/vnd.openxmlformats-officedocument.oleObject"/>
  <Override PartName="/ppt/embeddings/oleObject318.bin" ContentType="application/vnd.openxmlformats-officedocument.oleObject"/>
  <Override PartName="/ppt/embeddings/oleObject319.bin" ContentType="application/vnd.openxmlformats-officedocument.oleObject"/>
  <Override PartName="/ppt/embeddings/oleObject320.bin" ContentType="application/vnd.openxmlformats-officedocument.oleObject"/>
  <Override PartName="/ppt/embeddings/oleObject321.bin" ContentType="application/vnd.openxmlformats-officedocument.oleObject"/>
  <Override PartName="/ppt/embeddings/oleObject322.bin" ContentType="application/vnd.openxmlformats-officedocument.oleObject"/>
  <Override PartName="/ppt/embeddings/oleObject323.bin" ContentType="application/vnd.openxmlformats-officedocument.oleObject"/>
  <Override PartName="/ppt/embeddings/oleObject324.bin" ContentType="application/vnd.openxmlformats-officedocument.oleObject"/>
  <Override PartName="/ppt/embeddings/oleObject325.bin" ContentType="application/vnd.openxmlformats-officedocument.oleObject"/>
  <Override PartName="/ppt/embeddings/oleObject326.bin" ContentType="application/vnd.openxmlformats-officedocument.oleObject"/>
  <Override PartName="/ppt/embeddings/oleObject327.bin" ContentType="application/vnd.openxmlformats-officedocument.oleObject"/>
  <Override PartName="/ppt/embeddings/oleObject328.bin" ContentType="application/vnd.openxmlformats-officedocument.oleObject"/>
  <Override PartName="/ppt/embeddings/oleObject329.bin" ContentType="application/vnd.openxmlformats-officedocument.oleObject"/>
  <Override PartName="/ppt/embeddings/oleObject330.bin" ContentType="application/vnd.openxmlformats-officedocument.oleObject"/>
  <Override PartName="/ppt/embeddings/oleObject331.bin" ContentType="application/vnd.openxmlformats-officedocument.oleObject"/>
  <Override PartName="/ppt/embeddings/oleObject332.bin" ContentType="application/vnd.openxmlformats-officedocument.oleObject"/>
  <Override PartName="/ppt/embeddings/oleObject333.bin" ContentType="application/vnd.openxmlformats-officedocument.oleObject"/>
  <Override PartName="/ppt/embeddings/oleObject334.bin" ContentType="application/vnd.openxmlformats-officedocument.oleObject"/>
  <Override PartName="/ppt/embeddings/oleObject335.bin" ContentType="application/vnd.openxmlformats-officedocument.oleObject"/>
  <Override PartName="/ppt/embeddings/oleObject336.bin" ContentType="application/vnd.openxmlformats-officedocument.oleObject"/>
  <Override PartName="/ppt/embeddings/oleObject337.bin" ContentType="application/vnd.openxmlformats-officedocument.oleObject"/>
  <Override PartName="/ppt/embeddings/oleObject338.bin" ContentType="application/vnd.openxmlformats-officedocument.oleObject"/>
  <Override PartName="/ppt/embeddings/oleObject339.bin" ContentType="application/vnd.openxmlformats-officedocument.oleObject"/>
  <Override PartName="/ppt/embeddings/oleObject340.bin" ContentType="application/vnd.openxmlformats-officedocument.oleObject"/>
  <Override PartName="/ppt/embeddings/oleObject341.bin" ContentType="application/vnd.openxmlformats-officedocument.oleObject"/>
  <Override PartName="/ppt/embeddings/oleObject342.bin" ContentType="application/vnd.openxmlformats-officedocument.oleObject"/>
  <Override PartName="/ppt/embeddings/oleObject343.bin" ContentType="application/vnd.openxmlformats-officedocument.oleObject"/>
  <Override PartName="/ppt/embeddings/oleObject344.bin" ContentType="application/vnd.openxmlformats-officedocument.oleObject"/>
  <Override PartName="/ppt/embeddings/oleObject345.bin" ContentType="application/vnd.openxmlformats-officedocument.oleObject"/>
  <Override PartName="/ppt/embeddings/oleObject346.bin" ContentType="application/vnd.openxmlformats-officedocument.oleObject"/>
  <Override PartName="/ppt/embeddings/oleObject347.bin" ContentType="application/vnd.openxmlformats-officedocument.oleObject"/>
  <Override PartName="/ppt/embeddings/oleObject348.bin" ContentType="application/vnd.openxmlformats-officedocument.oleObject"/>
  <Override PartName="/ppt/embeddings/oleObject349.bin" ContentType="application/vnd.openxmlformats-officedocument.oleObject"/>
  <Override PartName="/ppt/embeddings/oleObject350.bin" ContentType="application/vnd.openxmlformats-officedocument.oleObject"/>
  <Override PartName="/ppt/embeddings/oleObject351.bin" ContentType="application/vnd.openxmlformats-officedocument.oleObject"/>
  <Override PartName="/ppt/embeddings/oleObject352.bin" ContentType="application/vnd.openxmlformats-officedocument.oleObject"/>
  <Override PartName="/ppt/embeddings/oleObject353.bin" ContentType="application/vnd.openxmlformats-officedocument.oleObject"/>
  <Override PartName="/ppt/embeddings/oleObject354.bin" ContentType="application/vnd.openxmlformats-officedocument.oleObject"/>
  <Override PartName="/ppt/embeddings/oleObject355.bin" ContentType="application/vnd.openxmlformats-officedocument.oleObject"/>
  <Override PartName="/ppt/embeddings/oleObject356.bin" ContentType="application/vnd.openxmlformats-officedocument.oleObject"/>
  <Override PartName="/ppt/embeddings/oleObject357.bin" ContentType="application/vnd.openxmlformats-officedocument.oleObject"/>
  <Override PartName="/ppt/embeddings/oleObject358.bin" ContentType="application/vnd.openxmlformats-officedocument.oleObject"/>
  <Override PartName="/ppt/embeddings/oleObject359.bin" ContentType="application/vnd.openxmlformats-officedocument.oleObject"/>
  <Override PartName="/ppt/embeddings/oleObject360.bin" ContentType="application/vnd.openxmlformats-officedocument.oleObject"/>
  <Override PartName="/ppt/embeddings/oleObject361.bin" ContentType="application/vnd.openxmlformats-officedocument.oleObject"/>
  <Override PartName="/ppt/embeddings/oleObject362.bin" ContentType="application/vnd.openxmlformats-officedocument.oleObject"/>
  <Override PartName="/ppt/embeddings/oleObject363.bin" ContentType="application/vnd.openxmlformats-officedocument.oleObject"/>
  <Override PartName="/ppt/embeddings/oleObject364.bin" ContentType="application/vnd.openxmlformats-officedocument.oleObject"/>
  <Override PartName="/ppt/embeddings/oleObject365.bin" ContentType="application/vnd.openxmlformats-officedocument.oleObject"/>
  <Override PartName="/ppt/embeddings/oleObject366.bin" ContentType="application/vnd.openxmlformats-officedocument.oleObject"/>
  <Override PartName="/ppt/embeddings/oleObject367.bin" ContentType="application/vnd.openxmlformats-officedocument.oleObject"/>
  <Override PartName="/ppt/embeddings/oleObject368.bin" ContentType="application/vnd.openxmlformats-officedocument.oleObject"/>
  <Override PartName="/ppt/embeddings/oleObject369.bin" ContentType="application/vnd.openxmlformats-officedocument.oleObject"/>
  <Override PartName="/ppt/embeddings/oleObject370.bin" ContentType="application/vnd.openxmlformats-officedocument.oleObject"/>
  <Override PartName="/ppt/embeddings/oleObject371.bin" ContentType="application/vnd.openxmlformats-officedocument.oleObject"/>
  <Override PartName="/ppt/embeddings/oleObject372.bin" ContentType="application/vnd.openxmlformats-officedocument.oleObject"/>
  <Override PartName="/ppt/embeddings/oleObject373.bin" ContentType="application/vnd.openxmlformats-officedocument.oleObject"/>
  <Override PartName="/ppt/embeddings/oleObject374.bin" ContentType="application/vnd.openxmlformats-officedocument.oleObject"/>
  <Override PartName="/ppt/embeddings/oleObject375.bin" ContentType="application/vnd.openxmlformats-officedocument.oleObject"/>
  <Override PartName="/ppt/embeddings/oleObject376.bin" ContentType="application/vnd.openxmlformats-officedocument.oleObject"/>
  <Override PartName="/ppt/embeddings/oleObject377.bin" ContentType="application/vnd.openxmlformats-officedocument.oleObject"/>
  <Override PartName="/ppt/embeddings/oleObject378.bin" ContentType="application/vnd.openxmlformats-officedocument.oleObject"/>
  <Override PartName="/ppt/embeddings/oleObject379.bin" ContentType="application/vnd.openxmlformats-officedocument.oleObject"/>
  <Override PartName="/ppt/embeddings/oleObject380.bin" ContentType="application/vnd.openxmlformats-officedocument.oleObject"/>
  <Override PartName="/ppt/embeddings/oleObject381.bin" ContentType="application/vnd.openxmlformats-officedocument.oleObject"/>
  <Override PartName="/ppt/embeddings/oleObject382.bin" ContentType="application/vnd.openxmlformats-officedocument.oleObject"/>
  <Override PartName="/ppt/embeddings/oleObject383.bin" ContentType="application/vnd.openxmlformats-officedocument.oleObject"/>
  <Override PartName="/ppt/embeddings/oleObject384.bin" ContentType="application/vnd.openxmlformats-officedocument.oleObject"/>
  <Override PartName="/ppt/embeddings/oleObject385.bin" ContentType="application/vnd.openxmlformats-officedocument.oleObject"/>
  <Override PartName="/ppt/embeddings/oleObject386.bin" ContentType="application/vnd.openxmlformats-officedocument.oleObject"/>
  <Override PartName="/ppt/embeddings/oleObject387.bin" ContentType="application/vnd.openxmlformats-officedocument.oleObject"/>
  <Override PartName="/ppt/embeddings/oleObject388.bin" ContentType="application/vnd.openxmlformats-officedocument.oleObject"/>
  <Override PartName="/ppt/embeddings/oleObject389.bin" ContentType="application/vnd.openxmlformats-officedocument.oleObject"/>
  <Override PartName="/ppt/embeddings/oleObject390.bin" ContentType="application/vnd.openxmlformats-officedocument.oleObject"/>
  <Override PartName="/ppt/embeddings/oleObject391.bin" ContentType="application/vnd.openxmlformats-officedocument.oleObject"/>
  <Override PartName="/ppt/embeddings/oleObject392.bin" ContentType="application/vnd.openxmlformats-officedocument.oleObject"/>
  <Override PartName="/ppt/embeddings/oleObject393.bin" ContentType="application/vnd.openxmlformats-officedocument.oleObject"/>
  <Override PartName="/ppt/embeddings/oleObject394.bin" ContentType="application/vnd.openxmlformats-officedocument.oleObject"/>
  <Override PartName="/ppt/embeddings/oleObject395.bin" ContentType="application/vnd.openxmlformats-officedocument.oleObject"/>
  <Override PartName="/ppt/embeddings/oleObject396.bin" ContentType="application/vnd.openxmlformats-officedocument.oleObject"/>
  <Override PartName="/ppt/embeddings/oleObject397.bin" ContentType="application/vnd.openxmlformats-officedocument.oleObject"/>
  <Override PartName="/ppt/embeddings/oleObject398.bin" ContentType="application/vnd.openxmlformats-officedocument.oleObject"/>
  <Override PartName="/ppt/embeddings/oleObject399.bin" ContentType="application/vnd.openxmlformats-officedocument.oleObject"/>
  <Override PartName="/ppt/embeddings/oleObject400.bin" ContentType="application/vnd.openxmlformats-officedocument.oleObject"/>
  <Override PartName="/ppt/embeddings/oleObject401.bin" ContentType="application/vnd.openxmlformats-officedocument.oleObject"/>
  <Override PartName="/ppt/embeddings/oleObject402.bin" ContentType="application/vnd.openxmlformats-officedocument.oleObject"/>
  <Override PartName="/ppt/embeddings/oleObject403.bin" ContentType="application/vnd.openxmlformats-officedocument.oleObject"/>
  <Override PartName="/ppt/embeddings/oleObject404.bin" ContentType="application/vnd.openxmlformats-officedocument.oleObject"/>
  <Override PartName="/ppt/embeddings/oleObject405.bin" ContentType="application/vnd.openxmlformats-officedocument.oleObject"/>
  <Override PartName="/ppt/embeddings/oleObject406.bin" ContentType="application/vnd.openxmlformats-officedocument.oleObject"/>
  <Override PartName="/ppt/embeddings/oleObject407.bin" ContentType="application/vnd.openxmlformats-officedocument.oleObject"/>
  <Override PartName="/ppt/embeddings/oleObject408.bin" ContentType="application/vnd.openxmlformats-officedocument.oleObject"/>
  <Override PartName="/ppt/embeddings/oleObject409.bin" ContentType="application/vnd.openxmlformats-officedocument.oleObject"/>
  <Override PartName="/ppt/embeddings/oleObject410.bin" ContentType="application/vnd.openxmlformats-officedocument.oleObject"/>
  <Override PartName="/ppt/embeddings/oleObject411.bin" ContentType="application/vnd.openxmlformats-officedocument.oleObject"/>
  <Override PartName="/ppt/embeddings/oleObject412.bin" ContentType="application/vnd.openxmlformats-officedocument.oleObject"/>
  <Override PartName="/ppt/embeddings/oleObject413.bin" ContentType="application/vnd.openxmlformats-officedocument.oleObject"/>
  <Override PartName="/ppt/embeddings/oleObject414.bin" ContentType="application/vnd.openxmlformats-officedocument.oleObject"/>
  <Override PartName="/ppt/embeddings/oleObject415.bin" ContentType="application/vnd.openxmlformats-officedocument.oleObject"/>
  <Override PartName="/ppt/embeddings/oleObject416.bin" ContentType="application/vnd.openxmlformats-officedocument.oleObject"/>
  <Override PartName="/ppt/embeddings/oleObject417.bin" ContentType="application/vnd.openxmlformats-officedocument.oleObject"/>
  <Override PartName="/ppt/embeddings/oleObject418.bin" ContentType="application/vnd.openxmlformats-officedocument.oleObject"/>
  <Override PartName="/ppt/embeddings/oleObject4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4" r:id="rId2"/>
    <p:sldId id="564" r:id="rId3"/>
    <p:sldId id="459" r:id="rId4"/>
    <p:sldId id="462" r:id="rId5"/>
    <p:sldId id="460" r:id="rId6"/>
    <p:sldId id="463" r:id="rId7"/>
    <p:sldId id="465" r:id="rId8"/>
    <p:sldId id="572" r:id="rId9"/>
    <p:sldId id="573" r:id="rId10"/>
    <p:sldId id="662" r:id="rId11"/>
    <p:sldId id="663" r:id="rId12"/>
    <p:sldId id="664" r:id="rId13"/>
    <p:sldId id="665" r:id="rId14"/>
    <p:sldId id="666" r:id="rId15"/>
    <p:sldId id="461" r:id="rId16"/>
    <p:sldId id="472" r:id="rId17"/>
    <p:sldId id="475" r:id="rId18"/>
    <p:sldId id="669" r:id="rId19"/>
    <p:sldId id="670" r:id="rId20"/>
    <p:sldId id="671" r:id="rId21"/>
    <p:sldId id="474" r:id="rId22"/>
    <p:sldId id="470" r:id="rId23"/>
    <p:sldId id="468" r:id="rId24"/>
    <p:sldId id="476" r:id="rId25"/>
    <p:sldId id="479" r:id="rId26"/>
    <p:sldId id="566" r:id="rId27"/>
    <p:sldId id="574" r:id="rId28"/>
    <p:sldId id="575" r:id="rId29"/>
    <p:sldId id="576" r:id="rId30"/>
    <p:sldId id="477" r:id="rId31"/>
    <p:sldId id="673" r:id="rId32"/>
    <p:sldId id="623" r:id="rId33"/>
    <p:sldId id="622" r:id="rId34"/>
    <p:sldId id="482" r:id="rId35"/>
    <p:sldId id="581" r:id="rId36"/>
    <p:sldId id="582" r:id="rId37"/>
    <p:sldId id="583" r:id="rId38"/>
    <p:sldId id="578" r:id="rId39"/>
    <p:sldId id="579" r:id="rId40"/>
    <p:sldId id="580" r:id="rId41"/>
    <p:sldId id="487" r:id="rId42"/>
    <p:sldId id="488" r:id="rId43"/>
    <p:sldId id="489" r:id="rId44"/>
    <p:sldId id="490" r:id="rId45"/>
    <p:sldId id="584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653" r:id="rId54"/>
    <p:sldId id="654" r:id="rId55"/>
    <p:sldId id="655" r:id="rId56"/>
    <p:sldId id="656" r:id="rId57"/>
    <p:sldId id="657" r:id="rId58"/>
    <p:sldId id="658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>
      <p:cViewPr varScale="1">
        <p:scale>
          <a:sx n="80" d="100"/>
          <a:sy n="80" d="100"/>
        </p:scale>
        <p:origin x="822" y="45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28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AD03DE8-040F-4695-9DFF-404ECA538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520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801D577-47A7-4687-AD99-541BDDD596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752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DDB78-A66F-43DD-82DF-A2E4BA12A9C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36F-D223-4F0D-BF70-FFD9B10F46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E68B-4CA5-4594-9082-430212EACC4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305800" cy="5668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BBA4D-DB3F-4515-82B1-4B232EF7B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112F-2439-4E7A-A66D-AF1369D245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812387A-9BFF-42C5-9BC4-ED5C3D7DD50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1B2E-F146-4507-94BD-704B6AEBE6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5A74-2ECB-41F2-B3C2-8419D0A4F54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A26-23B4-4E10-9081-087D1AAC6B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9EB-6C6C-4D1C-B067-5934D6C49A1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A7C-6E99-4194-86F2-F48EA140A6E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A51-7364-4284-91F0-9A38389C83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B22768-817D-4186-A1B6-872773C908D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8.e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75.wmf"/><Relationship Id="rId3" Type="http://schemas.openxmlformats.org/officeDocument/2006/relationships/image" Target="../media/image63.wmf"/><Relationship Id="rId21" Type="http://schemas.openxmlformats.org/officeDocument/2006/relationships/image" Target="../media/image72.e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70.wmf"/><Relationship Id="rId25" Type="http://schemas.openxmlformats.org/officeDocument/2006/relationships/oleObject" Target="../embeddings/oleObject68.bin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7.wmf"/><Relationship Id="rId24" Type="http://schemas.openxmlformats.org/officeDocument/2006/relationships/image" Target="../media/image74.png"/><Relationship Id="rId32" Type="http://schemas.openxmlformats.org/officeDocument/2006/relationships/image" Target="../media/image78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image" Target="../media/image76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1.emf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9" Type="http://schemas.openxmlformats.org/officeDocument/2006/relationships/image" Target="../media/image95.wmf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90.bin"/><Relationship Id="rId42" Type="http://schemas.openxmlformats.org/officeDocument/2006/relationships/oleObject" Target="../embeddings/oleObject94.bin"/><Relationship Id="rId47" Type="http://schemas.openxmlformats.org/officeDocument/2006/relationships/image" Target="../media/image99.e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9" Type="http://schemas.openxmlformats.org/officeDocument/2006/relationships/image" Target="../media/image90.e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37" Type="http://schemas.openxmlformats.org/officeDocument/2006/relationships/image" Target="../media/image94.wmf"/><Relationship Id="rId40" Type="http://schemas.openxmlformats.org/officeDocument/2006/relationships/oleObject" Target="../embeddings/oleObject93.bin"/><Relationship Id="rId45" Type="http://schemas.openxmlformats.org/officeDocument/2006/relationships/image" Target="../media/image98.wmf"/><Relationship Id="rId5" Type="http://schemas.openxmlformats.org/officeDocument/2006/relationships/image" Target="../media/image82.wmf"/><Relationship Id="rId15" Type="http://schemas.openxmlformats.org/officeDocument/2006/relationships/image" Target="../media/image85.wmf"/><Relationship Id="rId23" Type="http://schemas.openxmlformats.org/officeDocument/2006/relationships/image" Target="../media/image88.wmf"/><Relationship Id="rId28" Type="http://schemas.openxmlformats.org/officeDocument/2006/relationships/oleObject" Target="../embeddings/oleObject87.bin"/><Relationship Id="rId36" Type="http://schemas.openxmlformats.org/officeDocument/2006/relationships/oleObject" Target="../embeddings/oleObject91.bin"/><Relationship Id="rId49" Type="http://schemas.openxmlformats.org/officeDocument/2006/relationships/image" Target="../media/image100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7.wmf"/><Relationship Id="rId31" Type="http://schemas.openxmlformats.org/officeDocument/2006/relationships/image" Target="../media/image91.emf"/><Relationship Id="rId44" Type="http://schemas.openxmlformats.org/officeDocument/2006/relationships/oleObject" Target="../embeddings/oleObject95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9.wmf"/><Relationship Id="rId30" Type="http://schemas.openxmlformats.org/officeDocument/2006/relationships/oleObject" Target="../embeddings/oleObject88.bin"/><Relationship Id="rId35" Type="http://schemas.openxmlformats.org/officeDocument/2006/relationships/image" Target="../media/image93.emf"/><Relationship Id="rId43" Type="http://schemas.openxmlformats.org/officeDocument/2006/relationships/image" Target="../media/image97.emf"/><Relationship Id="rId48" Type="http://schemas.openxmlformats.org/officeDocument/2006/relationships/oleObject" Target="../embeddings/oleObject97.bin"/><Relationship Id="rId8" Type="http://schemas.openxmlformats.org/officeDocument/2006/relationships/oleObject" Target="../embeddings/oleObject77.bin"/><Relationship Id="rId3" Type="http://schemas.openxmlformats.org/officeDocument/2006/relationships/image" Target="../media/image81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6.wmf"/><Relationship Id="rId25" Type="http://schemas.openxmlformats.org/officeDocument/2006/relationships/image" Target="../media/image89.wmf"/><Relationship Id="rId33" Type="http://schemas.openxmlformats.org/officeDocument/2006/relationships/image" Target="../media/image92.wmf"/><Relationship Id="rId38" Type="http://schemas.openxmlformats.org/officeDocument/2006/relationships/oleObject" Target="../embeddings/oleObject92.bin"/><Relationship Id="rId46" Type="http://schemas.openxmlformats.org/officeDocument/2006/relationships/oleObject" Target="../embeddings/oleObject96.bin"/><Relationship Id="rId20" Type="http://schemas.openxmlformats.org/officeDocument/2006/relationships/oleObject" Target="../embeddings/oleObject83.bin"/><Relationship Id="rId41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2.bin"/><Relationship Id="rId3" Type="http://schemas.openxmlformats.org/officeDocument/2006/relationships/image" Target="../media/image101.wmf"/><Relationship Id="rId21" Type="http://schemas.openxmlformats.org/officeDocument/2006/relationships/image" Target="../media/image109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6.bin"/><Relationship Id="rId25" Type="http://schemas.openxmlformats.org/officeDocument/2006/relationships/image" Target="../media/image110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23" Type="http://schemas.openxmlformats.org/officeDocument/2006/relationships/oleObject" Target="../embeddings/oleObject110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18.bin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3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9" Type="http://schemas.openxmlformats.org/officeDocument/2006/relationships/image" Target="../media/image87.wmf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41.bin"/><Relationship Id="rId42" Type="http://schemas.openxmlformats.org/officeDocument/2006/relationships/oleObject" Target="../embeddings/oleObject146.bin"/><Relationship Id="rId47" Type="http://schemas.openxmlformats.org/officeDocument/2006/relationships/image" Target="../media/image143.wmf"/><Relationship Id="rId50" Type="http://schemas.openxmlformats.org/officeDocument/2006/relationships/oleObject" Target="../embeddings/oleObject151.bin"/><Relationship Id="rId7" Type="http://schemas.openxmlformats.org/officeDocument/2006/relationships/image" Target="../media/image127.wmf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9" Type="http://schemas.openxmlformats.org/officeDocument/2006/relationships/image" Target="../media/image138.wmf"/><Relationship Id="rId11" Type="http://schemas.openxmlformats.org/officeDocument/2006/relationships/image" Target="../media/image129.w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41.wmf"/><Relationship Id="rId40" Type="http://schemas.openxmlformats.org/officeDocument/2006/relationships/oleObject" Target="../embeddings/oleObject144.bin"/><Relationship Id="rId45" Type="http://schemas.openxmlformats.org/officeDocument/2006/relationships/image" Target="../media/image65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49" Type="http://schemas.openxmlformats.org/officeDocument/2006/relationships/oleObject" Target="../embeddings/oleObject150.bin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3.wmf"/><Relationship Id="rId31" Type="http://schemas.openxmlformats.org/officeDocument/2006/relationships/image" Target="../media/image139.wmf"/><Relationship Id="rId44" Type="http://schemas.openxmlformats.org/officeDocument/2006/relationships/oleObject" Target="../embeddings/oleObject147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37.wmf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140.wmf"/><Relationship Id="rId43" Type="http://schemas.openxmlformats.org/officeDocument/2006/relationships/image" Target="../media/image142.wmf"/><Relationship Id="rId48" Type="http://schemas.openxmlformats.org/officeDocument/2006/relationships/oleObject" Target="../embeddings/oleObject149.bin"/><Relationship Id="rId8" Type="http://schemas.openxmlformats.org/officeDocument/2006/relationships/oleObject" Target="../embeddings/oleObject128.bin"/><Relationship Id="rId51" Type="http://schemas.openxmlformats.org/officeDocument/2006/relationships/oleObject" Target="../embeddings/oleObject152.bin"/><Relationship Id="rId3" Type="http://schemas.openxmlformats.org/officeDocument/2006/relationships/image" Target="../media/image125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143.bin"/><Relationship Id="rId46" Type="http://schemas.openxmlformats.org/officeDocument/2006/relationships/oleObject" Target="../embeddings/oleObject148.bin"/><Relationship Id="rId20" Type="http://schemas.openxmlformats.org/officeDocument/2006/relationships/oleObject" Target="../embeddings/oleObject134.bin"/><Relationship Id="rId41" Type="http://schemas.openxmlformats.org/officeDocument/2006/relationships/oleObject" Target="../embeddings/oleObject1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7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image" Target="../media/image9.wmf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169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45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oleObject" Target="../embeddings/oleObject153.bin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5" Type="http://schemas.openxmlformats.org/officeDocument/2006/relationships/image" Target="../media/image98.wmf"/><Relationship Id="rId15" Type="http://schemas.openxmlformats.org/officeDocument/2006/relationships/image" Target="../media/image135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87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67.bin"/><Relationship Id="rId35" Type="http://schemas.openxmlformats.org/officeDocument/2006/relationships/image" Target="../media/image152.wmf"/><Relationship Id="rId8" Type="http://schemas.openxmlformats.org/officeDocument/2006/relationships/oleObject" Target="../embeddings/oleObject15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79.bin"/><Relationship Id="rId3" Type="http://schemas.openxmlformats.org/officeDocument/2006/relationships/image" Target="../media/image154.wmf"/><Relationship Id="rId21" Type="http://schemas.openxmlformats.org/officeDocument/2006/relationships/image" Target="../media/image163.wmf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61.wmf"/><Relationship Id="rId2" Type="http://schemas.openxmlformats.org/officeDocument/2006/relationships/oleObject" Target="../embeddings/oleObject171.bin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7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68.wmf"/><Relationship Id="rId3" Type="http://schemas.openxmlformats.org/officeDocument/2006/relationships/image" Target="../media/image164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86.bin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67.w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66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95.bin"/><Relationship Id="rId26" Type="http://schemas.openxmlformats.org/officeDocument/2006/relationships/oleObject" Target="../embeddings/oleObject199.bin"/><Relationship Id="rId3" Type="http://schemas.openxmlformats.org/officeDocument/2006/relationships/image" Target="../media/image164.wmf"/><Relationship Id="rId21" Type="http://schemas.openxmlformats.org/officeDocument/2006/relationships/image" Target="../media/image174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72.wmf"/><Relationship Id="rId25" Type="http://schemas.openxmlformats.org/officeDocument/2006/relationships/image" Target="../media/image176.wmf"/><Relationship Id="rId33" Type="http://schemas.openxmlformats.org/officeDocument/2006/relationships/image" Target="../media/image180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6.bin"/><Relationship Id="rId29" Type="http://schemas.openxmlformats.org/officeDocument/2006/relationships/image" Target="../media/image17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69.wmf"/><Relationship Id="rId24" Type="http://schemas.openxmlformats.org/officeDocument/2006/relationships/oleObject" Target="../embeddings/oleObject198.bin"/><Relationship Id="rId32" Type="http://schemas.openxmlformats.org/officeDocument/2006/relationships/oleObject" Target="../embeddings/oleObject202.bin"/><Relationship Id="rId5" Type="http://schemas.openxmlformats.org/officeDocument/2006/relationships/image" Target="../media/image165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28" Type="http://schemas.openxmlformats.org/officeDocument/2006/relationships/oleObject" Target="../embeddings/oleObject200.bin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73.wmf"/><Relationship Id="rId31" Type="http://schemas.openxmlformats.org/officeDocument/2006/relationships/image" Target="../media/image179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93.bin"/><Relationship Id="rId22" Type="http://schemas.openxmlformats.org/officeDocument/2006/relationships/oleObject" Target="../embeddings/oleObject197.bin"/><Relationship Id="rId27" Type="http://schemas.openxmlformats.org/officeDocument/2006/relationships/image" Target="../media/image177.wmf"/><Relationship Id="rId30" Type="http://schemas.openxmlformats.org/officeDocument/2006/relationships/oleObject" Target="../embeddings/oleObject201.bin"/><Relationship Id="rId8" Type="http://schemas.openxmlformats.org/officeDocument/2006/relationships/oleObject" Target="../embeddings/oleObject19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7" Type="http://schemas.openxmlformats.org/officeDocument/2006/relationships/image" Target="../media/image183.wmf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2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89.wmf"/><Relationship Id="rId3" Type="http://schemas.openxmlformats.org/officeDocument/2006/relationships/image" Target="../media/image184.e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211.bin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88.wmf"/><Relationship Id="rId5" Type="http://schemas.openxmlformats.org/officeDocument/2006/relationships/image" Target="../media/image185.e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8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7" Type="http://schemas.openxmlformats.org/officeDocument/2006/relationships/image" Target="../media/image189.w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191.emf"/><Relationship Id="rId4" Type="http://schemas.openxmlformats.org/officeDocument/2006/relationships/oleObject" Target="../embeddings/oleObject21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223.bin"/><Relationship Id="rId26" Type="http://schemas.openxmlformats.org/officeDocument/2006/relationships/image" Target="../media/image200.wmf"/><Relationship Id="rId3" Type="http://schemas.openxmlformats.org/officeDocument/2006/relationships/image" Target="../media/image9.wmf"/><Relationship Id="rId21" Type="http://schemas.openxmlformats.org/officeDocument/2006/relationships/oleObject" Target="../embeddings/oleObject226.bin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197.wmf"/><Relationship Id="rId25" Type="http://schemas.openxmlformats.org/officeDocument/2006/relationships/oleObject" Target="../embeddings/oleObject228.bin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94.emf"/><Relationship Id="rId24" Type="http://schemas.openxmlformats.org/officeDocument/2006/relationships/image" Target="../media/image199.wmf"/><Relationship Id="rId5" Type="http://schemas.openxmlformats.org/officeDocument/2006/relationships/image" Target="../media/image192.wmf"/><Relationship Id="rId15" Type="http://schemas.openxmlformats.org/officeDocument/2006/relationships/image" Target="../media/image196.wmf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01.wmf"/><Relationship Id="rId10" Type="http://schemas.openxmlformats.org/officeDocument/2006/relationships/oleObject" Target="../embeddings/oleObject219.bin"/><Relationship Id="rId19" Type="http://schemas.openxmlformats.org/officeDocument/2006/relationships/oleObject" Target="../embeddings/oleObject224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221.bin"/><Relationship Id="rId22" Type="http://schemas.openxmlformats.org/officeDocument/2006/relationships/image" Target="../media/image198.emf"/><Relationship Id="rId27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07.wmf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image" Target="../media/image202.wmf"/><Relationship Id="rId21" Type="http://schemas.openxmlformats.org/officeDocument/2006/relationships/oleObject" Target="../embeddings/oleObject240.bin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oleObject" Target="../embeddings/oleObject230.bin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06.wmf"/><Relationship Id="rId24" Type="http://schemas.openxmlformats.org/officeDocument/2006/relationships/image" Target="../media/image212.wmf"/><Relationship Id="rId5" Type="http://schemas.openxmlformats.org/officeDocument/2006/relationships/image" Target="../media/image203.wmf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10" Type="http://schemas.openxmlformats.org/officeDocument/2006/relationships/oleObject" Target="../embeddings/oleObject234.bin"/><Relationship Id="rId19" Type="http://schemas.openxmlformats.org/officeDocument/2006/relationships/oleObject" Target="../embeddings/oleObject239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236.bin"/><Relationship Id="rId22" Type="http://schemas.openxmlformats.org/officeDocument/2006/relationships/image" Target="../media/image211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wmf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" Type="http://schemas.openxmlformats.org/officeDocument/2006/relationships/image" Target="../media/image214.emf"/><Relationship Id="rId21" Type="http://schemas.openxmlformats.org/officeDocument/2006/relationships/image" Target="../media/image201.wmf"/><Relationship Id="rId7" Type="http://schemas.openxmlformats.org/officeDocument/2006/relationships/image" Target="../media/image216.e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20.emf"/><Relationship Id="rId25" Type="http://schemas.openxmlformats.org/officeDocument/2006/relationships/image" Target="../media/image222.wmf"/><Relationship Id="rId33" Type="http://schemas.openxmlformats.org/officeDocument/2006/relationships/image" Target="../media/image226.emf"/><Relationship Id="rId2" Type="http://schemas.openxmlformats.org/officeDocument/2006/relationships/oleObject" Target="../embeddings/oleObject243.bin"/><Relationship Id="rId16" Type="http://schemas.openxmlformats.org/officeDocument/2006/relationships/oleObject" Target="../embeddings/oleObject250.bin"/><Relationship Id="rId20" Type="http://schemas.openxmlformats.org/officeDocument/2006/relationships/oleObject" Target="../embeddings/oleObject252.bin"/><Relationship Id="rId29" Type="http://schemas.openxmlformats.org/officeDocument/2006/relationships/image" Target="../media/image224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5" Type="http://schemas.openxmlformats.org/officeDocument/2006/relationships/image" Target="../media/image215.emf"/><Relationship Id="rId15" Type="http://schemas.openxmlformats.org/officeDocument/2006/relationships/image" Target="../media/image219.wmf"/><Relationship Id="rId23" Type="http://schemas.openxmlformats.org/officeDocument/2006/relationships/image" Target="../media/image221.wmf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00.wmf"/><Relationship Id="rId31" Type="http://schemas.openxmlformats.org/officeDocument/2006/relationships/image" Target="../media/image225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17.emf"/><Relationship Id="rId14" Type="http://schemas.openxmlformats.org/officeDocument/2006/relationships/oleObject" Target="../embeddings/oleObject249.bin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223.wmf"/><Relationship Id="rId30" Type="http://schemas.openxmlformats.org/officeDocument/2006/relationships/oleObject" Target="../embeddings/oleObject257.bin"/><Relationship Id="rId8" Type="http://schemas.openxmlformats.org/officeDocument/2006/relationships/oleObject" Target="../embeddings/oleObject24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119.wmf"/><Relationship Id="rId3" Type="http://schemas.openxmlformats.org/officeDocument/2006/relationships/image" Target="../media/image227.emf"/><Relationship Id="rId7" Type="http://schemas.openxmlformats.org/officeDocument/2006/relationships/image" Target="../media/image229.emf"/><Relationship Id="rId12" Type="http://schemas.openxmlformats.org/officeDocument/2006/relationships/oleObject" Target="../embeddings/oleObject264.bin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118.wmf"/><Relationship Id="rId5" Type="http://schemas.openxmlformats.org/officeDocument/2006/relationships/image" Target="../media/image228.emf"/><Relationship Id="rId15" Type="http://schemas.openxmlformats.org/officeDocument/2006/relationships/image" Target="../media/image231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30.emf"/><Relationship Id="rId14" Type="http://schemas.openxmlformats.org/officeDocument/2006/relationships/oleObject" Target="../embeddings/oleObject26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oleObject" Target="../embeddings/oleObject2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6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74.bin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5" Type="http://schemas.openxmlformats.org/officeDocument/2006/relationships/image" Target="../media/image242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39.wmf"/><Relationship Id="rId14" Type="http://schemas.openxmlformats.org/officeDocument/2006/relationships/oleObject" Target="../embeddings/oleObject27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84.bin"/><Relationship Id="rId3" Type="http://schemas.openxmlformats.org/officeDocument/2006/relationships/image" Target="../media/image243.wmf"/><Relationship Id="rId21" Type="http://schemas.openxmlformats.org/officeDocument/2006/relationships/image" Target="../media/image252.wmf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50.wmf"/><Relationship Id="rId25" Type="http://schemas.openxmlformats.org/officeDocument/2006/relationships/image" Target="../media/image254.wmf"/><Relationship Id="rId2" Type="http://schemas.openxmlformats.org/officeDocument/2006/relationships/oleObject" Target="../embeddings/oleObject276.bin"/><Relationship Id="rId16" Type="http://schemas.openxmlformats.org/officeDocument/2006/relationships/oleObject" Target="../embeddings/oleObject283.bin"/><Relationship Id="rId20" Type="http://schemas.openxmlformats.org/officeDocument/2006/relationships/oleObject" Target="../embeddings/oleObject2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287.bin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53.emf"/><Relationship Id="rId10" Type="http://schemas.openxmlformats.org/officeDocument/2006/relationships/oleObject" Target="../embeddings/oleObject280.bin"/><Relationship Id="rId19" Type="http://schemas.openxmlformats.org/officeDocument/2006/relationships/image" Target="../media/image251.wmf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282.bin"/><Relationship Id="rId22" Type="http://schemas.openxmlformats.org/officeDocument/2006/relationships/oleObject" Target="../embeddings/oleObject28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0.bin"/><Relationship Id="rId3" Type="http://schemas.openxmlformats.org/officeDocument/2006/relationships/image" Target="../media/image243.wmf"/><Relationship Id="rId21" Type="http://schemas.openxmlformats.org/officeDocument/2006/relationships/image" Target="../media/image251.wmf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50.wmf"/><Relationship Id="rId25" Type="http://schemas.openxmlformats.org/officeDocument/2006/relationships/image" Target="../media/image256.emf"/><Relationship Id="rId2" Type="http://schemas.openxmlformats.org/officeDocument/2006/relationships/oleObject" Target="../embeddings/oleObject288.bin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299.bin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52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55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Relationship Id="rId27" Type="http://schemas.openxmlformats.org/officeDocument/2006/relationships/image" Target="../media/image25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309.bin"/><Relationship Id="rId26" Type="http://schemas.openxmlformats.org/officeDocument/2006/relationships/oleObject" Target="../embeddings/oleObject313.bin"/><Relationship Id="rId3" Type="http://schemas.openxmlformats.org/officeDocument/2006/relationships/image" Target="../media/image243.wmf"/><Relationship Id="rId21" Type="http://schemas.openxmlformats.org/officeDocument/2006/relationships/image" Target="../media/image258.wmf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250.wmf"/><Relationship Id="rId25" Type="http://schemas.openxmlformats.org/officeDocument/2006/relationships/image" Target="../media/image252.wmf"/><Relationship Id="rId2" Type="http://schemas.openxmlformats.org/officeDocument/2006/relationships/oleObject" Target="../embeddings/oleObject301.bin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image" Target="../media/image26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312.bin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51.wmf"/><Relationship Id="rId28" Type="http://schemas.openxmlformats.org/officeDocument/2006/relationships/oleObject" Target="../embeddings/oleObject314.bin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255.w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259.e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" Type="http://schemas.openxmlformats.org/officeDocument/2006/relationships/image" Target="../media/image243.wmf"/><Relationship Id="rId21" Type="http://schemas.openxmlformats.org/officeDocument/2006/relationships/image" Target="../media/image258.wmf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250.wmf"/><Relationship Id="rId25" Type="http://schemas.openxmlformats.org/officeDocument/2006/relationships/image" Target="../media/image262.wmf"/><Relationship Id="rId33" Type="http://schemas.openxmlformats.org/officeDocument/2006/relationships/image" Target="../media/image264.wmf"/><Relationship Id="rId2" Type="http://schemas.openxmlformats.org/officeDocument/2006/relationships/oleObject" Target="../embeddings/oleObject315.bin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29" Type="http://schemas.openxmlformats.org/officeDocument/2006/relationships/image" Target="../media/image25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326.bin"/><Relationship Id="rId32" Type="http://schemas.openxmlformats.org/officeDocument/2006/relationships/oleObject" Target="../embeddings/oleObject330.bin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61.wmf"/><Relationship Id="rId28" Type="http://schemas.openxmlformats.org/officeDocument/2006/relationships/oleObject" Target="../embeddings/oleObject328.bin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255.wmf"/><Relationship Id="rId31" Type="http://schemas.openxmlformats.org/officeDocument/2006/relationships/image" Target="../media/image263.e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251.wmf"/><Relationship Id="rId30" Type="http://schemas.openxmlformats.org/officeDocument/2006/relationships/oleObject" Target="../embeddings/oleObject329.bin"/><Relationship Id="rId8" Type="http://schemas.openxmlformats.org/officeDocument/2006/relationships/oleObject" Target="../embeddings/oleObject3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image" Target="../media/image276.wmf"/><Relationship Id="rId3" Type="http://schemas.openxmlformats.org/officeDocument/2006/relationships/image" Target="../media/image272.wmf"/><Relationship Id="rId7" Type="http://schemas.openxmlformats.org/officeDocument/2006/relationships/image" Target="../media/image266.wmf"/><Relationship Id="rId12" Type="http://schemas.openxmlformats.org/officeDocument/2006/relationships/image" Target="../media/image275.wmf"/><Relationship Id="rId2" Type="http://schemas.openxmlformats.org/officeDocument/2006/relationships/image" Target="../media/image27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wmf"/><Relationship Id="rId11" Type="http://schemas.openxmlformats.org/officeDocument/2006/relationships/image" Target="../media/image270.wmf"/><Relationship Id="rId5" Type="http://schemas.openxmlformats.org/officeDocument/2006/relationships/image" Target="../media/image274.wmf"/><Relationship Id="rId10" Type="http://schemas.openxmlformats.org/officeDocument/2006/relationships/image" Target="../media/image269.wmf"/><Relationship Id="rId4" Type="http://schemas.openxmlformats.org/officeDocument/2006/relationships/image" Target="../media/image273.wmf"/><Relationship Id="rId9" Type="http://schemas.openxmlformats.org/officeDocument/2006/relationships/image" Target="../media/image268.wmf"/><Relationship Id="rId14" Type="http://schemas.openxmlformats.org/officeDocument/2006/relationships/image" Target="../media/image27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0.w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144.wmf"/><Relationship Id="rId2" Type="http://schemas.openxmlformats.org/officeDocument/2006/relationships/oleObject" Target="../embeddings/oleObject331.bin"/><Relationship Id="rId16" Type="http://schemas.openxmlformats.org/officeDocument/2006/relationships/oleObject" Target="../embeddings/oleObject3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82.wmf"/><Relationship Id="rId5" Type="http://schemas.openxmlformats.org/officeDocument/2006/relationships/image" Target="../media/image279.wmf"/><Relationship Id="rId15" Type="http://schemas.openxmlformats.org/officeDocument/2006/relationships/image" Target="../media/image284.wmf"/><Relationship Id="rId10" Type="http://schemas.openxmlformats.org/officeDocument/2006/relationships/oleObject" Target="../embeddings/oleObject335.bin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81.wmf"/><Relationship Id="rId14" Type="http://schemas.openxmlformats.org/officeDocument/2006/relationships/oleObject" Target="../embeddings/oleObject3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13" Type="http://schemas.openxmlformats.org/officeDocument/2006/relationships/image" Target="../media/image289.wmf"/><Relationship Id="rId18" Type="http://schemas.openxmlformats.org/officeDocument/2006/relationships/oleObject" Target="../embeddings/oleObject347.bin"/><Relationship Id="rId3" Type="http://schemas.openxmlformats.org/officeDocument/2006/relationships/image" Target="../media/image143.wmf"/><Relationship Id="rId21" Type="http://schemas.openxmlformats.org/officeDocument/2006/relationships/image" Target="../media/image293.wmf"/><Relationship Id="rId7" Type="http://schemas.openxmlformats.org/officeDocument/2006/relationships/image" Target="../media/image286.wmf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291.wmf"/><Relationship Id="rId2" Type="http://schemas.openxmlformats.org/officeDocument/2006/relationships/oleObject" Target="../embeddings/oleObject339.bin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288.wmf"/><Relationship Id="rId5" Type="http://schemas.openxmlformats.org/officeDocument/2006/relationships/image" Target="../media/image285.wmf"/><Relationship Id="rId15" Type="http://schemas.openxmlformats.org/officeDocument/2006/relationships/image" Target="../media/image290.wmf"/><Relationship Id="rId10" Type="http://schemas.openxmlformats.org/officeDocument/2006/relationships/oleObject" Target="../embeddings/oleObject343.bin"/><Relationship Id="rId19" Type="http://schemas.openxmlformats.org/officeDocument/2006/relationships/image" Target="../media/image292.w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287.wmf"/><Relationship Id="rId14" Type="http://schemas.openxmlformats.org/officeDocument/2006/relationships/oleObject" Target="../embeddings/oleObject34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292.wmf"/><Relationship Id="rId18" Type="http://schemas.openxmlformats.org/officeDocument/2006/relationships/oleObject" Target="../embeddings/oleObject357.bin"/><Relationship Id="rId26" Type="http://schemas.openxmlformats.org/officeDocument/2006/relationships/image" Target="../media/image301.wmf"/><Relationship Id="rId3" Type="http://schemas.openxmlformats.org/officeDocument/2006/relationships/image" Target="../media/image143.wmf"/><Relationship Id="rId21" Type="http://schemas.openxmlformats.org/officeDocument/2006/relationships/oleObject" Target="../embeddings/oleObject359.bin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297.wmf"/><Relationship Id="rId25" Type="http://schemas.openxmlformats.org/officeDocument/2006/relationships/oleObject" Target="../embeddings/oleObject361.bin"/><Relationship Id="rId2" Type="http://schemas.openxmlformats.org/officeDocument/2006/relationships/oleObject" Target="../embeddings/oleObject349.bin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295.emf"/><Relationship Id="rId24" Type="http://schemas.openxmlformats.org/officeDocument/2006/relationships/image" Target="../media/image300.wmf"/><Relationship Id="rId5" Type="http://schemas.openxmlformats.org/officeDocument/2006/relationships/image" Target="../media/image285.wmf"/><Relationship Id="rId15" Type="http://schemas.openxmlformats.org/officeDocument/2006/relationships/image" Target="../media/image296.wmf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02.wmf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298.w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294.wmf"/><Relationship Id="rId14" Type="http://schemas.openxmlformats.org/officeDocument/2006/relationships/oleObject" Target="../embeddings/oleObject355.bin"/><Relationship Id="rId22" Type="http://schemas.openxmlformats.org/officeDocument/2006/relationships/image" Target="../media/image299.wmf"/><Relationship Id="rId27" Type="http://schemas.openxmlformats.org/officeDocument/2006/relationships/oleObject" Target="../embeddings/oleObject36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6.bin"/><Relationship Id="rId13" Type="http://schemas.openxmlformats.org/officeDocument/2006/relationships/image" Target="../media/image306.wmf"/><Relationship Id="rId18" Type="http://schemas.openxmlformats.org/officeDocument/2006/relationships/oleObject" Target="../embeddings/oleObject371.bin"/><Relationship Id="rId3" Type="http://schemas.openxmlformats.org/officeDocument/2006/relationships/image" Target="../media/image303.wmf"/><Relationship Id="rId21" Type="http://schemas.openxmlformats.org/officeDocument/2006/relationships/image" Target="../media/image309.wmf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368.bin"/><Relationship Id="rId17" Type="http://schemas.openxmlformats.org/officeDocument/2006/relationships/image" Target="../media/image308.emf"/><Relationship Id="rId25" Type="http://schemas.openxmlformats.org/officeDocument/2006/relationships/image" Target="../media/image311.wmf"/><Relationship Id="rId2" Type="http://schemas.openxmlformats.org/officeDocument/2006/relationships/oleObject" Target="../embeddings/oleObject363.bin"/><Relationship Id="rId16" Type="http://schemas.openxmlformats.org/officeDocument/2006/relationships/oleObject" Target="../embeddings/oleObject370.bin"/><Relationship Id="rId20" Type="http://schemas.openxmlformats.org/officeDocument/2006/relationships/oleObject" Target="../embeddings/oleObject3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5.bin"/><Relationship Id="rId11" Type="http://schemas.openxmlformats.org/officeDocument/2006/relationships/image" Target="../media/image285.wmf"/><Relationship Id="rId24" Type="http://schemas.openxmlformats.org/officeDocument/2006/relationships/oleObject" Target="../embeddings/oleObject374.bin"/><Relationship Id="rId5" Type="http://schemas.openxmlformats.org/officeDocument/2006/relationships/image" Target="../media/image304.wmf"/><Relationship Id="rId15" Type="http://schemas.openxmlformats.org/officeDocument/2006/relationships/image" Target="../media/image307.emf"/><Relationship Id="rId23" Type="http://schemas.openxmlformats.org/officeDocument/2006/relationships/image" Target="../media/image310.wmf"/><Relationship Id="rId10" Type="http://schemas.openxmlformats.org/officeDocument/2006/relationships/oleObject" Target="../embeddings/oleObject367.bin"/><Relationship Id="rId19" Type="http://schemas.openxmlformats.org/officeDocument/2006/relationships/image" Target="../media/image292.wmf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369.bin"/><Relationship Id="rId22" Type="http://schemas.openxmlformats.org/officeDocument/2006/relationships/oleObject" Target="../embeddings/oleObject37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17.emf"/><Relationship Id="rId3" Type="http://schemas.openxmlformats.org/officeDocument/2006/relationships/image" Target="../media/image312.emf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80.bin"/><Relationship Id="rId2" Type="http://schemas.openxmlformats.org/officeDocument/2006/relationships/oleObject" Target="../embeddings/oleObject3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316.emf"/><Relationship Id="rId5" Type="http://schemas.openxmlformats.org/officeDocument/2006/relationships/image" Target="../media/image313.emf"/><Relationship Id="rId10" Type="http://schemas.openxmlformats.org/officeDocument/2006/relationships/oleObject" Target="../embeddings/oleObject379.bin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15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13" Type="http://schemas.openxmlformats.org/officeDocument/2006/relationships/image" Target="../media/image323.emf"/><Relationship Id="rId3" Type="http://schemas.openxmlformats.org/officeDocument/2006/relationships/image" Target="../media/image318.emf"/><Relationship Id="rId7" Type="http://schemas.openxmlformats.org/officeDocument/2006/relationships/image" Target="../media/image320.emf"/><Relationship Id="rId12" Type="http://schemas.openxmlformats.org/officeDocument/2006/relationships/oleObject" Target="../embeddings/oleObject386.bin"/><Relationship Id="rId2" Type="http://schemas.openxmlformats.org/officeDocument/2006/relationships/oleObject" Target="../embeddings/oleObject3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3.bin"/><Relationship Id="rId11" Type="http://schemas.openxmlformats.org/officeDocument/2006/relationships/image" Target="../media/image322.emf"/><Relationship Id="rId5" Type="http://schemas.openxmlformats.org/officeDocument/2006/relationships/image" Target="../media/image319.emf"/><Relationship Id="rId15" Type="http://schemas.openxmlformats.org/officeDocument/2006/relationships/image" Target="../media/image324.emf"/><Relationship Id="rId10" Type="http://schemas.openxmlformats.org/officeDocument/2006/relationships/oleObject" Target="../embeddings/oleObject385.bin"/><Relationship Id="rId4" Type="http://schemas.openxmlformats.org/officeDocument/2006/relationships/oleObject" Target="../embeddings/oleObject382.bin"/><Relationship Id="rId9" Type="http://schemas.openxmlformats.org/officeDocument/2006/relationships/image" Target="../media/image321.emf"/><Relationship Id="rId14" Type="http://schemas.openxmlformats.org/officeDocument/2006/relationships/oleObject" Target="../embeddings/oleObject38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emf"/><Relationship Id="rId7" Type="http://schemas.openxmlformats.org/officeDocument/2006/relationships/image" Target="../media/image327.emf"/><Relationship Id="rId2" Type="http://schemas.openxmlformats.org/officeDocument/2006/relationships/oleObject" Target="../embeddings/oleObject38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0.bin"/><Relationship Id="rId5" Type="http://schemas.openxmlformats.org/officeDocument/2006/relationships/image" Target="../media/image326.emf"/><Relationship Id="rId4" Type="http://schemas.openxmlformats.org/officeDocument/2006/relationships/oleObject" Target="../embeddings/oleObject38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333.emf"/><Relationship Id="rId18" Type="http://schemas.openxmlformats.org/officeDocument/2006/relationships/oleObject" Target="../embeddings/oleObject399.bin"/><Relationship Id="rId3" Type="http://schemas.openxmlformats.org/officeDocument/2006/relationships/image" Target="../media/image328.emf"/><Relationship Id="rId7" Type="http://schemas.openxmlformats.org/officeDocument/2006/relationships/image" Target="../media/image330.e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335.emf"/><Relationship Id="rId2" Type="http://schemas.openxmlformats.org/officeDocument/2006/relationships/oleObject" Target="../embeddings/oleObject391.bin"/><Relationship Id="rId16" Type="http://schemas.openxmlformats.org/officeDocument/2006/relationships/oleObject" Target="../embeddings/oleObject39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32.emf"/><Relationship Id="rId5" Type="http://schemas.openxmlformats.org/officeDocument/2006/relationships/image" Target="../media/image329.emf"/><Relationship Id="rId15" Type="http://schemas.openxmlformats.org/officeDocument/2006/relationships/image" Target="../media/image334.emf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336.emf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31.emf"/><Relationship Id="rId14" Type="http://schemas.openxmlformats.org/officeDocument/2006/relationships/oleObject" Target="../embeddings/oleObject39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3" Type="http://schemas.openxmlformats.org/officeDocument/2006/relationships/image" Target="../media/image337.emf"/><Relationship Id="rId7" Type="http://schemas.openxmlformats.org/officeDocument/2006/relationships/image" Target="../media/image339.emf"/><Relationship Id="rId2" Type="http://schemas.openxmlformats.org/officeDocument/2006/relationships/oleObject" Target="../embeddings/oleObject40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2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0" Type="http://schemas.openxmlformats.org/officeDocument/2006/relationships/oleObject" Target="../embeddings/oleObject404.bin"/><Relationship Id="rId4" Type="http://schemas.openxmlformats.org/officeDocument/2006/relationships/oleObject" Target="../embeddings/oleObject401.bin"/><Relationship Id="rId9" Type="http://schemas.openxmlformats.org/officeDocument/2006/relationships/image" Target="../media/image340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8.bin"/><Relationship Id="rId13" Type="http://schemas.openxmlformats.org/officeDocument/2006/relationships/image" Target="../media/image347.emf"/><Relationship Id="rId3" Type="http://schemas.openxmlformats.org/officeDocument/2006/relationships/image" Target="../media/image342.emf"/><Relationship Id="rId7" Type="http://schemas.openxmlformats.org/officeDocument/2006/relationships/image" Target="../media/image344.emf"/><Relationship Id="rId12" Type="http://schemas.openxmlformats.org/officeDocument/2006/relationships/oleObject" Target="../embeddings/oleObject410.bin"/><Relationship Id="rId2" Type="http://schemas.openxmlformats.org/officeDocument/2006/relationships/oleObject" Target="../embeddings/oleObject4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7.bin"/><Relationship Id="rId11" Type="http://schemas.openxmlformats.org/officeDocument/2006/relationships/image" Target="../media/image346.emf"/><Relationship Id="rId5" Type="http://schemas.openxmlformats.org/officeDocument/2006/relationships/image" Target="../media/image343.emf"/><Relationship Id="rId10" Type="http://schemas.openxmlformats.org/officeDocument/2006/relationships/oleObject" Target="../embeddings/oleObject409.bin"/><Relationship Id="rId4" Type="http://schemas.openxmlformats.org/officeDocument/2006/relationships/oleObject" Target="../embeddings/oleObject406.bin"/><Relationship Id="rId9" Type="http://schemas.openxmlformats.org/officeDocument/2006/relationships/image" Target="../media/image345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3" Type="http://schemas.openxmlformats.org/officeDocument/2006/relationships/image" Target="../media/image348.emf"/><Relationship Id="rId7" Type="http://schemas.openxmlformats.org/officeDocument/2006/relationships/image" Target="../media/image350.emf"/><Relationship Id="rId2" Type="http://schemas.openxmlformats.org/officeDocument/2006/relationships/oleObject" Target="../embeddings/oleObject4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3.bin"/><Relationship Id="rId5" Type="http://schemas.openxmlformats.org/officeDocument/2006/relationships/image" Target="../media/image349.emf"/><Relationship Id="rId4" Type="http://schemas.openxmlformats.org/officeDocument/2006/relationships/oleObject" Target="../embeddings/oleObject412.bin"/><Relationship Id="rId9" Type="http://schemas.openxmlformats.org/officeDocument/2006/relationships/image" Target="../media/image35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8.bin"/><Relationship Id="rId3" Type="http://schemas.openxmlformats.org/officeDocument/2006/relationships/image" Target="../media/image352.emf"/><Relationship Id="rId7" Type="http://schemas.openxmlformats.org/officeDocument/2006/relationships/image" Target="../media/image354.emf"/><Relationship Id="rId2" Type="http://schemas.openxmlformats.org/officeDocument/2006/relationships/oleObject" Target="../embeddings/oleObject4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7.bin"/><Relationship Id="rId11" Type="http://schemas.openxmlformats.org/officeDocument/2006/relationships/image" Target="../media/image356.emf"/><Relationship Id="rId5" Type="http://schemas.openxmlformats.org/officeDocument/2006/relationships/image" Target="../media/image353.emf"/><Relationship Id="rId10" Type="http://schemas.openxmlformats.org/officeDocument/2006/relationships/oleObject" Target="../embeddings/oleObject419.bin"/><Relationship Id="rId4" Type="http://schemas.openxmlformats.org/officeDocument/2006/relationships/oleObject" Target="../embeddings/oleObject416.bin"/><Relationship Id="rId9" Type="http://schemas.openxmlformats.org/officeDocument/2006/relationships/image" Target="../media/image35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8.w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20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754620-D322-A3C4-4A55-3ED95A8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112F-2439-4E7A-A66D-AF1369D24535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D2A4B-0FE8-4D79-E4A3-13CEFDD1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733550"/>
            <a:ext cx="3400425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64C81B-158D-88C7-08FE-5A04F93F1256}"/>
              </a:ext>
            </a:extLst>
          </p:cNvPr>
          <p:cNvSpPr txBox="1"/>
          <p:nvPr/>
        </p:nvSpPr>
        <p:spPr>
          <a:xfrm>
            <a:off x="457200" y="5334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/>
              <a:t>随堂小测</a:t>
            </a:r>
          </a:p>
        </p:txBody>
      </p:sp>
    </p:spTree>
    <p:extLst>
      <p:ext uri="{BB962C8B-B14F-4D97-AF65-F5344CB8AC3E}">
        <p14:creationId xmlns:p14="http://schemas.microsoft.com/office/powerpoint/2010/main" val="25959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0B0C-CD6E-4332-B674-F124801DA2E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762000" y="13716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简谐运动的基本特征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3886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受力</a:t>
            </a:r>
            <a:r>
              <a:rPr lang="en-US" altLang="zh-CN" sz="2000" dirty="0"/>
              <a:t>——</a:t>
            </a:r>
            <a:r>
              <a:rPr lang="zh-CN" altLang="en-US" sz="2000" dirty="0"/>
              <a:t>动力学特征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4495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加速度</a:t>
            </a:r>
            <a:r>
              <a:rPr lang="en-US" altLang="zh-CN" sz="2000" dirty="0"/>
              <a:t>——</a:t>
            </a:r>
            <a:r>
              <a:rPr lang="zh-CN" altLang="en-US" sz="2000" dirty="0"/>
              <a:t>运动学特征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685800" y="4953000"/>
            <a:ext cx="39624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位移</a:t>
            </a:r>
            <a:r>
              <a:rPr lang="en-US" altLang="zh-CN" sz="2000" dirty="0"/>
              <a:t>——</a:t>
            </a:r>
            <a:r>
              <a:rPr lang="zh-CN" altLang="en-US" sz="2000" dirty="0"/>
              <a:t>运动学特征</a:t>
            </a:r>
          </a:p>
        </p:txBody>
      </p:sp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2514600" y="27432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6200" imgH="254160" progId="">
                  <p:embed/>
                </p:oleObj>
              </mc:Choice>
              <mc:Fallback>
                <p:oleObj name="公式" r:id="rId2" imgW="736200" imgH="254160" progId="">
                  <p:embed/>
                  <p:pic>
                    <p:nvPicPr>
                      <p:cNvPr id="435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2514600" y="3886200"/>
          <a:ext cx="1598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578000" imgH="13398480" progId="">
                  <p:embed/>
                </p:oleObj>
              </mc:Choice>
              <mc:Fallback>
                <p:oleObj name="公式" r:id="rId4" imgW="25578000" imgH="13398480" progId="">
                  <p:embed/>
                  <p:pic>
                    <p:nvPicPr>
                      <p:cNvPr id="435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598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5499100" y="5638800"/>
          <a:ext cx="2182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200" imgH="279360" progId="">
                  <p:embed/>
                </p:oleObj>
              </mc:Choice>
              <mc:Fallback>
                <p:oleObj r:id="rId6" imgW="1447200" imgH="279360" progId="">
                  <p:embed/>
                  <p:pic>
                    <p:nvPicPr>
                      <p:cNvPr id="435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5638800"/>
                        <a:ext cx="2182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5499100" y="4114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485000" imgH="6489720" progId="">
                  <p:embed/>
                </p:oleObj>
              </mc:Choice>
              <mc:Fallback>
                <p:oleObj name="公式" r:id="rId8" imgW="19485000" imgH="6489720" progId="">
                  <p:embed/>
                  <p:pic>
                    <p:nvPicPr>
                      <p:cNvPr id="435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1148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6" name="Object 16"/>
          <p:cNvGraphicFramePr>
            <a:graphicFrameLocks noChangeAspect="1"/>
          </p:cNvGraphicFramePr>
          <p:nvPr/>
        </p:nvGraphicFramePr>
        <p:xfrm>
          <a:off x="5499100" y="2768600"/>
          <a:ext cx="109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453880" imgH="5676840" progId="">
                  <p:embed/>
                </p:oleObj>
              </mc:Choice>
              <mc:Fallback>
                <p:oleObj name="公式" r:id="rId10" imgW="17453880" imgH="5676840" progId="">
                  <p:embed/>
                  <p:pic>
                    <p:nvPicPr>
                      <p:cNvPr id="4352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2768600"/>
                        <a:ext cx="1092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7" name="Object 17"/>
          <p:cNvGraphicFramePr>
            <a:graphicFrameLocks noChangeAspect="1"/>
          </p:cNvGraphicFramePr>
          <p:nvPr/>
        </p:nvGraphicFramePr>
        <p:xfrm>
          <a:off x="2514600" y="5486400"/>
          <a:ext cx="1827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233800" imgH="13398480" progId="">
                  <p:embed/>
                </p:oleObj>
              </mc:Choice>
              <mc:Fallback>
                <p:oleObj name="公式" r:id="rId12" imgW="29233800" imgH="13398480" progId="">
                  <p:embed/>
                  <p:pic>
                    <p:nvPicPr>
                      <p:cNvPr id="435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1827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9DE0-2CBF-44C4-A04E-A1471476688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762000" y="1447800"/>
            <a:ext cx="2286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简谐运动的判据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80010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运动学角度：若</a:t>
            </a:r>
            <a:r>
              <a:rPr lang="zh-CN" altLang="en-US" sz="2000" dirty="0">
                <a:solidFill>
                  <a:schemeClr val="tx2"/>
                </a:solidFill>
              </a:rPr>
              <a:t>质点加速度与位移成正比，方向相反</a:t>
            </a:r>
            <a:r>
              <a:rPr lang="zh-CN" altLang="en-US" sz="2000" dirty="0"/>
              <a:t>，则称为</a:t>
            </a:r>
            <a:r>
              <a:rPr lang="zh-CN" altLang="en-US" sz="2000" dirty="0">
                <a:solidFill>
                  <a:srgbClr val="0000CC"/>
                </a:solidFill>
              </a:rPr>
              <a:t>简谐运动</a:t>
            </a:r>
            <a:r>
              <a:rPr lang="zh-CN" altLang="en-US" sz="2000" dirty="0"/>
              <a:t>（简谐振动） 。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685800" y="2133600"/>
            <a:ext cx="80010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动力学角度：若</a:t>
            </a:r>
            <a:r>
              <a:rPr lang="zh-CN" altLang="en-US" sz="2000" dirty="0">
                <a:solidFill>
                  <a:srgbClr val="FF3300"/>
                </a:solidFill>
              </a:rPr>
              <a:t>质点受的力与位移成正比，方向相反</a:t>
            </a:r>
            <a:r>
              <a:rPr lang="zh-CN" altLang="en-US" sz="2000" dirty="0"/>
              <a:t>，则该质点的振动称为</a:t>
            </a:r>
            <a:r>
              <a:rPr lang="zh-CN" altLang="en-US" sz="2000" dirty="0">
                <a:solidFill>
                  <a:srgbClr val="0000CC"/>
                </a:solidFill>
              </a:rPr>
              <a:t>简谐运动</a:t>
            </a:r>
            <a:r>
              <a:rPr lang="zh-CN" altLang="en-US" sz="2000" dirty="0"/>
              <a:t>（简谐振动）。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685800" y="4953000"/>
            <a:ext cx="73310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CC"/>
                </a:solidFill>
              </a:rPr>
              <a:t>广义</a:t>
            </a:r>
            <a:r>
              <a:rPr lang="zh-CN" altLang="en-US" sz="2000" dirty="0"/>
              <a:t>地讲，任何物理量的变化满足下面的方程都称为</a:t>
            </a:r>
            <a:r>
              <a:rPr lang="zh-CN" altLang="en-US" sz="2000" dirty="0">
                <a:solidFill>
                  <a:srgbClr val="0000CC"/>
                </a:solidFill>
              </a:rPr>
              <a:t>简谐运动</a:t>
            </a:r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2819400" y="28956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6200" imgH="254160" progId="">
                  <p:embed/>
                </p:oleObj>
              </mc:Choice>
              <mc:Fallback>
                <p:oleObj name="公式" r:id="rId2" imgW="736200" imgH="254160" progId="">
                  <p:embed/>
                  <p:pic>
                    <p:nvPicPr>
                      <p:cNvPr id="442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2819400" y="5486400"/>
          <a:ext cx="1827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000" imgH="546120" progId="">
                  <p:embed/>
                </p:oleObj>
              </mc:Choice>
              <mc:Fallback>
                <p:oleObj name="公式" r:id="rId4" imgW="1206000" imgH="546120" progId="">
                  <p:embed/>
                  <p:pic>
                    <p:nvPicPr>
                      <p:cNvPr id="442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1827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2819400" y="3962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99560" imgH="254160" progId="">
                  <p:embed/>
                </p:oleObj>
              </mc:Choice>
              <mc:Fallback>
                <p:oleObj name="公式" r:id="rId6" imgW="799560" imgH="254160" progId="">
                  <p:embed/>
                  <p:pic>
                    <p:nvPicPr>
                      <p:cNvPr id="442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/>
        </p:nvGraphicFramePr>
        <p:xfrm>
          <a:off x="5410200" y="5638800"/>
          <a:ext cx="2182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47200" imgH="279360" progId="">
                  <p:embed/>
                </p:oleObj>
              </mc:Choice>
              <mc:Fallback>
                <p:oleObj r:id="rId8" imgW="1447200" imgH="279360" progId="">
                  <p:embed/>
                  <p:pic>
                    <p:nvPicPr>
                      <p:cNvPr id="4423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2182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1" name="Rectangle 13"/>
          <p:cNvSpPr>
            <a:spLocks noChangeArrowheads="1"/>
          </p:cNvSpPr>
          <p:nvPr/>
        </p:nvSpPr>
        <p:spPr bwMode="auto">
          <a:xfrm>
            <a:off x="1828800" y="4343400"/>
            <a:ext cx="6934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>
                <a:sym typeface="Symbol" panose="05050102010706020507" pitchFamily="18" charset="2"/>
              </a:rPr>
              <a:t>做简谐运动的质点，其加速度与位移恒成正比，而方向相反。 </a:t>
            </a:r>
          </a:p>
        </p:txBody>
      </p:sp>
      <p:graphicFrame>
        <p:nvGraphicFramePr>
          <p:cNvPr id="442382" name="Object 14"/>
          <p:cNvGraphicFramePr>
            <a:graphicFrameLocks noChangeAspect="1"/>
          </p:cNvGraphicFramePr>
          <p:nvPr/>
        </p:nvGraphicFramePr>
        <p:xfrm>
          <a:off x="5943600" y="2971800"/>
          <a:ext cx="109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453880" imgH="5676840" progId="">
                  <p:embed/>
                </p:oleObj>
              </mc:Choice>
              <mc:Fallback>
                <p:oleObj name="公式" r:id="rId10" imgW="17453880" imgH="5676840" progId="">
                  <p:embed/>
                  <p:pic>
                    <p:nvPicPr>
                      <p:cNvPr id="442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1092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3" name="Text Box 15"/>
          <p:cNvSpPr txBox="1">
            <a:spLocks noChangeArrowheads="1"/>
          </p:cNvSpPr>
          <p:nvPr/>
        </p:nvSpPr>
        <p:spPr bwMode="auto">
          <a:xfrm>
            <a:off x="4724400" y="2946400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标量式：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72A-793E-442D-BD28-8E43926C4B2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381000" y="1295400"/>
            <a:ext cx="7010400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dirty="0"/>
              <a:t>5.1  </a:t>
            </a:r>
            <a:r>
              <a:rPr lang="zh-CN" altLang="en-US" sz="2000" dirty="0"/>
              <a:t>一个轻质弹簧竖直悬挂，下端挂一质量为</a:t>
            </a:r>
            <a:r>
              <a:rPr lang="en-US" altLang="zh-CN" sz="2000" dirty="0"/>
              <a:t>m</a:t>
            </a:r>
            <a:r>
              <a:rPr lang="zh-CN" altLang="en-US" sz="2000" dirty="0"/>
              <a:t>的物体。今将物体向下拉一段距离后再放开，证明物体将作简谐振动。</a:t>
            </a:r>
          </a:p>
        </p:txBody>
      </p:sp>
      <p:sp>
        <p:nvSpPr>
          <p:cNvPr id="440324" name="AutoShape 4"/>
          <p:cNvSpPr>
            <a:spLocks noChangeArrowheads="1"/>
          </p:cNvSpPr>
          <p:nvPr/>
        </p:nvSpPr>
        <p:spPr bwMode="auto">
          <a:xfrm>
            <a:off x="4648200" y="2562225"/>
            <a:ext cx="1795463" cy="530225"/>
          </a:xfrm>
          <a:prstGeom prst="wedgeRoundRectCallout">
            <a:avLst>
              <a:gd name="adj1" fmla="val 80944"/>
              <a:gd name="adj2" fmla="val -10477"/>
              <a:gd name="adj3" fmla="val 16667"/>
            </a:avLst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 lIns="90508" tIns="45254" rIns="90508" bIns="45254" anchor="ctr"/>
          <a:lstStyle/>
          <a:p>
            <a:pPr algn="ctr" defTabSz="904875" eaLnBrk="0" hangingPunct="0"/>
            <a:r>
              <a:rPr lang="zh-CN" altLang="en-US" sz="2400" dirty="0"/>
              <a:t>弹簧原长</a:t>
            </a:r>
          </a:p>
        </p:txBody>
      </p:sp>
      <p:sp>
        <p:nvSpPr>
          <p:cNvPr id="440325" name="AutoShape 5"/>
          <p:cNvSpPr>
            <a:spLocks noChangeArrowheads="1"/>
          </p:cNvSpPr>
          <p:nvPr/>
        </p:nvSpPr>
        <p:spPr bwMode="auto">
          <a:xfrm>
            <a:off x="4419600" y="3200400"/>
            <a:ext cx="2262188" cy="760413"/>
          </a:xfrm>
          <a:prstGeom prst="wedgeRoundRectCallout">
            <a:avLst>
              <a:gd name="adj1" fmla="val 57440"/>
              <a:gd name="adj2" fmla="val 80273"/>
              <a:gd name="adj3" fmla="val 16667"/>
            </a:avLst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 lIns="90508" tIns="45254" rIns="90508" bIns="45254" anchor="ctr"/>
          <a:lstStyle/>
          <a:p>
            <a:pPr algn="ctr" defTabSz="904875" eaLnBrk="0" hangingPunct="0"/>
            <a:r>
              <a:rPr lang="zh-CN" altLang="en-US" sz="2400"/>
              <a:t>挂</a:t>
            </a:r>
            <a:r>
              <a:rPr lang="en-US" altLang="zh-CN" sz="2400" i="1"/>
              <a:t>m</a:t>
            </a:r>
            <a:r>
              <a:rPr lang="zh-CN" altLang="en-US" sz="2400"/>
              <a:t>后伸长</a:t>
            </a:r>
          </a:p>
        </p:txBody>
      </p:sp>
      <p:sp>
        <p:nvSpPr>
          <p:cNvPr id="440326" name="AutoShape 6"/>
          <p:cNvSpPr>
            <a:spLocks noChangeArrowheads="1"/>
          </p:cNvSpPr>
          <p:nvPr/>
        </p:nvSpPr>
        <p:spPr bwMode="auto">
          <a:xfrm>
            <a:off x="5105400" y="5638800"/>
            <a:ext cx="1482725" cy="608013"/>
          </a:xfrm>
          <a:prstGeom prst="wedgeRoundRectCallout">
            <a:avLst>
              <a:gd name="adj1" fmla="val 60171"/>
              <a:gd name="adj2" fmla="val -82898"/>
              <a:gd name="adj3" fmla="val 16667"/>
            </a:avLst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 lIns="90508" tIns="45254" rIns="90508" bIns="45254" anchor="ctr"/>
          <a:lstStyle/>
          <a:p>
            <a:pPr algn="ctr" defTabSz="904875" eaLnBrk="0" hangingPunct="0"/>
            <a:r>
              <a:rPr lang="zh-CN" altLang="en-US" sz="2400"/>
              <a:t>伸  长</a:t>
            </a:r>
          </a:p>
        </p:txBody>
      </p:sp>
      <p:sp>
        <p:nvSpPr>
          <p:cNvPr id="440327" name="AutoShape 7"/>
          <p:cNvSpPr>
            <a:spLocks noChangeArrowheads="1"/>
          </p:cNvSpPr>
          <p:nvPr/>
        </p:nvSpPr>
        <p:spPr bwMode="auto">
          <a:xfrm>
            <a:off x="4648200" y="4191000"/>
            <a:ext cx="1716088" cy="608012"/>
          </a:xfrm>
          <a:prstGeom prst="wedgeRoundRectCallout">
            <a:avLst>
              <a:gd name="adj1" fmla="val 69981"/>
              <a:gd name="adj2" fmla="val 15014"/>
              <a:gd name="adj3" fmla="val 16667"/>
            </a:avLst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 lIns="90508" tIns="45254" rIns="90508" bIns="45254" anchor="ctr"/>
          <a:lstStyle/>
          <a:p>
            <a:pPr algn="ctr" defTabSz="904875" eaLnBrk="0" hangingPunct="0"/>
            <a:r>
              <a:rPr lang="zh-CN" altLang="en-US" sz="2400"/>
              <a:t>平衡位置</a:t>
            </a:r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6858000" y="1233488"/>
            <a:ext cx="2050872" cy="5220000"/>
            <a:chOff x="4176" y="672"/>
            <a:chExt cx="1392" cy="354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4176" y="672"/>
              <a:ext cx="1392" cy="3543"/>
              <a:chOff x="4113" y="766"/>
              <a:chExt cx="1392" cy="3543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4323" y="766"/>
                <a:ext cx="1182" cy="241"/>
                <a:chOff x="624" y="1919"/>
                <a:chExt cx="1156" cy="241"/>
              </a:xfrm>
            </p:grpSpPr>
            <p:sp>
              <p:nvSpPr>
                <p:cNvPr id="440331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642" y="1973"/>
                  <a:ext cx="217" cy="109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2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1617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3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1509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4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1401" y="1973"/>
                  <a:ext cx="217" cy="109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5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1184" y="1973"/>
                  <a:ext cx="217" cy="109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6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1075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7" name="Line 17"/>
                <p:cNvSpPr>
                  <a:spLocks noChangeShapeType="1"/>
                </p:cNvSpPr>
                <p:nvPr/>
              </p:nvSpPr>
              <p:spPr bwMode="auto">
                <a:xfrm rot="-5400000">
                  <a:off x="1292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8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967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39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859" y="1973"/>
                  <a:ext cx="217" cy="109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40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750" y="1975"/>
                  <a:ext cx="217" cy="108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341" name="Line 2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200" y="1584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40342" name="Object 22"/>
              <p:cNvGraphicFramePr>
                <a:graphicFrameLocks noChangeAspect="1"/>
              </p:cNvGraphicFramePr>
              <p:nvPr/>
            </p:nvGraphicFramePr>
            <p:xfrm>
              <a:off x="5163" y="3256"/>
              <a:ext cx="239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080400" imgH="5270400" progId="">
                      <p:embed/>
                    </p:oleObj>
                  </mc:Choice>
                  <mc:Fallback>
                    <p:oleObj name="Equation" r:id="rId2" imgW="6080400" imgH="5270400" progId="">
                      <p:embed/>
                      <p:pic>
                        <p:nvPicPr>
                          <p:cNvPr id="44034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3" y="3256"/>
                            <a:ext cx="239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 flipH="1">
                <a:off x="4273" y="2442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3A7C3A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4519" y="1006"/>
                <a:ext cx="0" cy="1436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4519" y="2442"/>
                <a:ext cx="0" cy="622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46" name="Line 26"/>
              <p:cNvSpPr>
                <a:spLocks noChangeShapeType="1"/>
              </p:cNvSpPr>
              <p:nvPr/>
            </p:nvSpPr>
            <p:spPr bwMode="auto">
              <a:xfrm>
                <a:off x="4519" y="3064"/>
                <a:ext cx="0" cy="575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347" name="Object 27"/>
              <p:cNvGraphicFramePr>
                <a:graphicFrameLocks noChangeAspect="1"/>
              </p:cNvGraphicFramePr>
              <p:nvPr/>
            </p:nvGraphicFramePr>
            <p:xfrm>
              <a:off x="4308" y="1628"/>
              <a:ext cx="1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455360" imgH="8928000" progId="">
                      <p:embed/>
                    </p:oleObj>
                  </mc:Choice>
                  <mc:Fallback>
                    <p:oleObj name="Equation" r:id="rId4" imgW="4455360" imgH="8928000" progId="">
                      <p:embed/>
                      <p:pic>
                        <p:nvPicPr>
                          <p:cNvPr id="44034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1628"/>
                            <a:ext cx="140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48" name="Object 28"/>
              <p:cNvGraphicFramePr>
                <a:graphicFrameLocks noChangeAspect="1"/>
              </p:cNvGraphicFramePr>
              <p:nvPr/>
            </p:nvGraphicFramePr>
            <p:xfrm>
              <a:off x="4292" y="2586"/>
              <a:ext cx="224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6080400" imgH="8928000" progId="">
                      <p:embed/>
                    </p:oleObj>
                  </mc:Choice>
                  <mc:Fallback>
                    <p:oleObj name="Equation" r:id="rId6" imgW="6080400" imgH="8928000" progId="">
                      <p:embed/>
                      <p:pic>
                        <p:nvPicPr>
                          <p:cNvPr id="44034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2" y="2586"/>
                            <a:ext cx="224" cy="3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49" name="Object 29"/>
              <p:cNvGraphicFramePr>
                <a:graphicFrameLocks noChangeAspect="1"/>
              </p:cNvGraphicFramePr>
              <p:nvPr/>
            </p:nvGraphicFramePr>
            <p:xfrm>
              <a:off x="4286" y="3256"/>
              <a:ext cx="18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861800" imgH="5270400" progId="">
                      <p:embed/>
                    </p:oleObj>
                  </mc:Choice>
                  <mc:Fallback>
                    <p:oleObj name="Equation" r:id="rId8" imgW="4861800" imgH="5270400" progId="">
                      <p:embed/>
                      <p:pic>
                        <p:nvPicPr>
                          <p:cNvPr id="44034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256"/>
                            <a:ext cx="181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50" name="Object 30"/>
              <p:cNvGraphicFramePr>
                <a:graphicFrameLocks noChangeAspect="1"/>
              </p:cNvGraphicFramePr>
              <p:nvPr/>
            </p:nvGraphicFramePr>
            <p:xfrm>
              <a:off x="4679" y="4065"/>
              <a:ext cx="18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90440" imgH="203040" progId="">
                      <p:embed/>
                    </p:oleObj>
                  </mc:Choice>
                  <mc:Fallback>
                    <p:oleObj name="Equation" r:id="rId10" imgW="190440" imgH="203040" progId="">
                      <p:embed/>
                      <p:pic>
                        <p:nvPicPr>
                          <p:cNvPr id="44035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9" y="4065"/>
                            <a:ext cx="181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51" name="Object 31"/>
              <p:cNvGraphicFramePr>
                <a:graphicFrameLocks noChangeAspect="1"/>
              </p:cNvGraphicFramePr>
              <p:nvPr/>
            </p:nvGraphicFramePr>
            <p:xfrm>
              <a:off x="4113" y="2957"/>
              <a:ext cx="19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5267880" imgH="5676840" progId="">
                      <p:embed/>
                    </p:oleObj>
                  </mc:Choice>
                  <mc:Fallback>
                    <p:oleObj name="公式" r:id="rId12" imgW="5267880" imgH="5676840" progId="">
                      <p:embed/>
                      <p:pic>
                        <p:nvPicPr>
                          <p:cNvPr id="440351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3" y="2957"/>
                            <a:ext cx="196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52" name="Object 32"/>
              <p:cNvGraphicFramePr>
                <a:graphicFrameLocks noChangeAspect="1"/>
              </p:cNvGraphicFramePr>
              <p:nvPr/>
            </p:nvGraphicFramePr>
            <p:xfrm>
              <a:off x="5131" y="2841"/>
              <a:ext cx="21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5267880" imgH="5270400" progId="">
                      <p:embed/>
                    </p:oleObj>
                  </mc:Choice>
                  <mc:Fallback>
                    <p:oleObj name="公式" r:id="rId14" imgW="5267880" imgH="5270400" progId="">
                      <p:embed/>
                      <p:pic>
                        <p:nvPicPr>
                          <p:cNvPr id="44035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1" y="2841"/>
                            <a:ext cx="217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" name="Group 33"/>
              <p:cNvGrpSpPr/>
              <p:nvPr/>
            </p:nvGrpSpPr>
            <p:grpSpPr bwMode="auto">
              <a:xfrm>
                <a:off x="4666" y="1006"/>
                <a:ext cx="492" cy="2824"/>
                <a:chOff x="4704" y="576"/>
                <a:chExt cx="480" cy="2832"/>
              </a:xfrm>
            </p:grpSpPr>
            <p:sp useBgFill="1">
              <p:nvSpPr>
                <p:cNvPr id="4403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704" y="624"/>
                  <a:ext cx="480" cy="2304"/>
                </a:xfrm>
                <a:prstGeom prst="rect">
                  <a:avLst/>
                </a:prstGeom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35"/>
                <p:cNvGrpSpPr/>
                <p:nvPr/>
              </p:nvGrpSpPr>
              <p:grpSpPr bwMode="auto">
                <a:xfrm>
                  <a:off x="4752" y="576"/>
                  <a:ext cx="384" cy="2832"/>
                  <a:chOff x="4128" y="576"/>
                  <a:chExt cx="384" cy="2832"/>
                </a:xfrm>
              </p:grpSpPr>
              <p:grpSp>
                <p:nvGrpSpPr>
                  <p:cNvPr id="7" name="Group 36"/>
                  <p:cNvGrpSpPr/>
                  <p:nvPr/>
                </p:nvGrpSpPr>
                <p:grpSpPr bwMode="auto">
                  <a:xfrm>
                    <a:off x="4155" y="576"/>
                    <a:ext cx="309" cy="2496"/>
                    <a:chOff x="3360" y="2112"/>
                    <a:chExt cx="309" cy="1681"/>
                  </a:xfrm>
                </p:grpSpPr>
                <p:grpSp>
                  <p:nvGrpSpPr>
                    <p:cNvPr id="8" name="Group 37"/>
                    <p:cNvGrpSpPr/>
                    <p:nvPr/>
                  </p:nvGrpSpPr>
                  <p:grpSpPr bwMode="auto">
                    <a:xfrm>
                      <a:off x="3360" y="2112"/>
                      <a:ext cx="309" cy="1488"/>
                      <a:chOff x="3387" y="840"/>
                      <a:chExt cx="452" cy="1749"/>
                    </a:xfrm>
                  </p:grpSpPr>
                  <p:sp>
                    <p:nvSpPr>
                      <p:cNvPr id="440358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20" y="1271"/>
                        <a:ext cx="151" cy="38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59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18" y="1052"/>
                        <a:ext cx="150" cy="38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0" name="Arc 40"/>
                      <p:cNvSpPr/>
                      <p:nvPr/>
                    </p:nvSpPr>
                    <p:spPr bwMode="auto">
                      <a:xfrm rot="5351088">
                        <a:off x="3619" y="1044"/>
                        <a:ext cx="202" cy="216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0 w 33686"/>
                          <a:gd name="T1" fmla="*/ 21501 h 21600"/>
                          <a:gd name="T2" fmla="*/ 33686 w 33686"/>
                          <a:gd name="T3" fmla="*/ 3698 h 21600"/>
                          <a:gd name="T4" fmla="*/ 21600 w 33686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3686" h="21600" fill="none" extrusionOk="0">
                            <a:moveTo>
                              <a:pt x="0" y="21501"/>
                            </a:moveTo>
                            <a:cubicBezTo>
                              <a:pt x="54" y="9610"/>
                              <a:pt x="9709" y="-1"/>
                              <a:pt x="21600" y="0"/>
                            </a:cubicBezTo>
                            <a:cubicBezTo>
                              <a:pt x="25907" y="0"/>
                              <a:pt x="30116" y="1287"/>
                              <a:pt x="33686" y="3697"/>
                            </a:cubicBezTo>
                          </a:path>
                          <a:path w="33686" h="21600" stroke="0" extrusionOk="0">
                            <a:moveTo>
                              <a:pt x="0" y="21501"/>
                            </a:moveTo>
                            <a:cubicBezTo>
                              <a:pt x="54" y="9610"/>
                              <a:pt x="9709" y="-1"/>
                              <a:pt x="21600" y="0"/>
                            </a:cubicBezTo>
                            <a:cubicBezTo>
                              <a:pt x="25907" y="0"/>
                              <a:pt x="30116" y="1287"/>
                              <a:pt x="33686" y="3697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1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21" y="1472"/>
                        <a:ext cx="151" cy="38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2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24" y="1689"/>
                        <a:ext cx="151" cy="38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3" name="Arc 43"/>
                      <p:cNvSpPr/>
                      <p:nvPr/>
                    </p:nvSpPr>
                    <p:spPr bwMode="auto">
                      <a:xfrm rot="5351088">
                        <a:off x="3601" y="2092"/>
                        <a:ext cx="222" cy="216"/>
                      </a:xfrm>
                      <a:custGeom>
                        <a:avLst/>
                        <a:gdLst>
                          <a:gd name="G0" fmla="+- 13543 0 0"/>
                          <a:gd name="G1" fmla="+- 21600 0 0"/>
                          <a:gd name="G2" fmla="+- 21600 0 0"/>
                          <a:gd name="T0" fmla="*/ 0 w 26039"/>
                          <a:gd name="T1" fmla="*/ 4773 h 21600"/>
                          <a:gd name="T2" fmla="*/ 26039 w 26039"/>
                          <a:gd name="T3" fmla="*/ 3982 h 21600"/>
                          <a:gd name="T4" fmla="*/ 13543 w 2603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039" h="21600" fill="none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</a:path>
                          <a:path w="26039" h="21600" stroke="0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  <a:lnTo>
                              <a:pt x="13543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4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05" y="1907"/>
                        <a:ext cx="151" cy="38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5" name="Arc 45"/>
                      <p:cNvSpPr/>
                      <p:nvPr/>
                    </p:nvSpPr>
                    <p:spPr bwMode="auto">
                      <a:xfrm rot="5351088">
                        <a:off x="3570" y="1874"/>
                        <a:ext cx="322" cy="216"/>
                      </a:xfrm>
                      <a:custGeom>
                        <a:avLst/>
                        <a:gdLst>
                          <a:gd name="G0" fmla="+- 18989 0 0"/>
                          <a:gd name="G1" fmla="+- 21600 0 0"/>
                          <a:gd name="G2" fmla="+- 21600 0 0"/>
                          <a:gd name="T0" fmla="*/ 0 w 37849"/>
                          <a:gd name="T1" fmla="*/ 11306 h 21600"/>
                          <a:gd name="T2" fmla="*/ 37849 w 37849"/>
                          <a:gd name="T3" fmla="*/ 11070 h 21600"/>
                          <a:gd name="T4" fmla="*/ 18989 w 3784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7849" h="21600" fill="none" extrusionOk="0">
                            <a:moveTo>
                              <a:pt x="-1" y="11305"/>
                            </a:moveTo>
                            <a:cubicBezTo>
                              <a:pt x="3776" y="4339"/>
                              <a:pt x="11064" y="-1"/>
                              <a:pt x="18989" y="0"/>
                            </a:cubicBezTo>
                            <a:cubicBezTo>
                              <a:pt x="26817" y="0"/>
                              <a:pt x="34032" y="4235"/>
                              <a:pt x="37848" y="11070"/>
                            </a:cubicBezTo>
                          </a:path>
                          <a:path w="37849" h="21600" stroke="0" extrusionOk="0">
                            <a:moveTo>
                              <a:pt x="-1" y="11305"/>
                            </a:moveTo>
                            <a:cubicBezTo>
                              <a:pt x="3776" y="4339"/>
                              <a:pt x="11064" y="-1"/>
                              <a:pt x="18989" y="0"/>
                            </a:cubicBezTo>
                            <a:cubicBezTo>
                              <a:pt x="26817" y="0"/>
                              <a:pt x="34032" y="4235"/>
                              <a:pt x="37848" y="11070"/>
                            </a:cubicBezTo>
                            <a:lnTo>
                              <a:pt x="18989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6" name="Arc 46"/>
                      <p:cNvSpPr/>
                      <p:nvPr/>
                    </p:nvSpPr>
                    <p:spPr bwMode="auto">
                      <a:xfrm rot="5351088">
                        <a:off x="3613" y="1438"/>
                        <a:ext cx="222" cy="217"/>
                      </a:xfrm>
                      <a:custGeom>
                        <a:avLst/>
                        <a:gdLst>
                          <a:gd name="G0" fmla="+- 13543 0 0"/>
                          <a:gd name="G1" fmla="+- 21600 0 0"/>
                          <a:gd name="G2" fmla="+- 21600 0 0"/>
                          <a:gd name="T0" fmla="*/ 0 w 26039"/>
                          <a:gd name="T1" fmla="*/ 4773 h 21600"/>
                          <a:gd name="T2" fmla="*/ 26039 w 26039"/>
                          <a:gd name="T3" fmla="*/ 3982 h 21600"/>
                          <a:gd name="T4" fmla="*/ 13543 w 2603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039" h="21600" fill="none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</a:path>
                          <a:path w="26039" h="21600" stroke="0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  <a:lnTo>
                              <a:pt x="13543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7" name="Arc 47"/>
                      <p:cNvSpPr/>
                      <p:nvPr/>
                    </p:nvSpPr>
                    <p:spPr bwMode="auto">
                      <a:xfrm rot="5351088">
                        <a:off x="3612" y="1238"/>
                        <a:ext cx="222" cy="216"/>
                      </a:xfrm>
                      <a:custGeom>
                        <a:avLst/>
                        <a:gdLst>
                          <a:gd name="G0" fmla="+- 13543 0 0"/>
                          <a:gd name="G1" fmla="+- 21600 0 0"/>
                          <a:gd name="G2" fmla="+- 21600 0 0"/>
                          <a:gd name="T0" fmla="*/ 0 w 26039"/>
                          <a:gd name="T1" fmla="*/ 4773 h 21600"/>
                          <a:gd name="T2" fmla="*/ 26039 w 26039"/>
                          <a:gd name="T3" fmla="*/ 3982 h 21600"/>
                          <a:gd name="T4" fmla="*/ 13543 w 2603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039" h="21600" fill="none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</a:path>
                          <a:path w="26039" h="21600" stroke="0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  <a:lnTo>
                              <a:pt x="13543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8" name="Oval 48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09" y="2124"/>
                        <a:ext cx="150" cy="38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69" name="Arc 49"/>
                      <p:cNvSpPr/>
                      <p:nvPr/>
                    </p:nvSpPr>
                    <p:spPr bwMode="auto">
                      <a:xfrm rot="5351088">
                        <a:off x="3617" y="1656"/>
                        <a:ext cx="222" cy="216"/>
                      </a:xfrm>
                      <a:custGeom>
                        <a:avLst/>
                        <a:gdLst>
                          <a:gd name="G0" fmla="+- 13543 0 0"/>
                          <a:gd name="G1" fmla="+- 21600 0 0"/>
                          <a:gd name="G2" fmla="+- 21600 0 0"/>
                          <a:gd name="T0" fmla="*/ 0 w 26039"/>
                          <a:gd name="T1" fmla="*/ 4773 h 21600"/>
                          <a:gd name="T2" fmla="*/ 26039 w 26039"/>
                          <a:gd name="T3" fmla="*/ 3982 h 21600"/>
                          <a:gd name="T4" fmla="*/ 13543 w 2603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039" h="21600" fill="none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</a:path>
                          <a:path w="26039" h="21600" stroke="0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  <a:lnTo>
                              <a:pt x="13543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70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rot="5351088">
                        <a:off x="3514" y="946"/>
                        <a:ext cx="2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71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 rot="5351088">
                        <a:off x="3512" y="2320"/>
                        <a:ext cx="151" cy="38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372" name="Arc 52"/>
                      <p:cNvSpPr/>
                      <p:nvPr/>
                    </p:nvSpPr>
                    <p:spPr bwMode="auto">
                      <a:xfrm rot="5351088">
                        <a:off x="3604" y="2287"/>
                        <a:ext cx="222" cy="215"/>
                      </a:xfrm>
                      <a:custGeom>
                        <a:avLst/>
                        <a:gdLst>
                          <a:gd name="G0" fmla="+- 13543 0 0"/>
                          <a:gd name="G1" fmla="+- 21600 0 0"/>
                          <a:gd name="G2" fmla="+- 21600 0 0"/>
                          <a:gd name="T0" fmla="*/ 0 w 26039"/>
                          <a:gd name="T1" fmla="*/ 4773 h 21600"/>
                          <a:gd name="T2" fmla="*/ 26039 w 26039"/>
                          <a:gd name="T3" fmla="*/ 3982 h 21600"/>
                          <a:gd name="T4" fmla="*/ 13543 w 26039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039" h="21600" fill="none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</a:path>
                          <a:path w="26039" h="21600" stroke="0" extrusionOk="0">
                            <a:moveTo>
                              <a:pt x="0" y="4773"/>
                            </a:moveTo>
                            <a:cubicBezTo>
                              <a:pt x="3837" y="1684"/>
                              <a:pt x="8616" y="-1"/>
                              <a:pt x="13543" y="0"/>
                            </a:cubicBezTo>
                            <a:cubicBezTo>
                              <a:pt x="18020" y="0"/>
                              <a:pt x="22387" y="1391"/>
                              <a:pt x="26039" y="3981"/>
                            </a:cubicBezTo>
                            <a:lnTo>
                              <a:pt x="13543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40373" name="Arc 53"/>
                    <p:cNvSpPr/>
                    <p:nvPr/>
                  </p:nvSpPr>
                  <p:spPr bwMode="auto">
                    <a:xfrm rot="5351088">
                      <a:off x="3484" y="3533"/>
                      <a:ext cx="171" cy="164"/>
                    </a:xfrm>
                    <a:custGeom>
                      <a:avLst/>
                      <a:gdLst>
                        <a:gd name="G0" fmla="+- 14634 0 0"/>
                        <a:gd name="G1" fmla="+- 21600 0 0"/>
                        <a:gd name="G2" fmla="+- 21600 0 0"/>
                        <a:gd name="T0" fmla="*/ 0 w 36234"/>
                        <a:gd name="T1" fmla="*/ 5713 h 30801"/>
                        <a:gd name="T2" fmla="*/ 34176 w 36234"/>
                        <a:gd name="T3" fmla="*/ 30801 h 30801"/>
                        <a:gd name="T4" fmla="*/ 14634 w 36234"/>
                        <a:gd name="T5" fmla="*/ 21600 h 308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6234" h="30801" fill="none" extrusionOk="0">
                          <a:moveTo>
                            <a:pt x="-1" y="5712"/>
                          </a:moveTo>
                          <a:cubicBezTo>
                            <a:pt x="3987" y="2039"/>
                            <a:pt x="9211" y="-1"/>
                            <a:pt x="14634" y="0"/>
                          </a:cubicBezTo>
                          <a:cubicBezTo>
                            <a:pt x="26563" y="0"/>
                            <a:pt x="36234" y="9670"/>
                            <a:pt x="36234" y="21600"/>
                          </a:cubicBezTo>
                          <a:cubicBezTo>
                            <a:pt x="36234" y="24781"/>
                            <a:pt x="35531" y="27923"/>
                            <a:pt x="34176" y="30801"/>
                          </a:cubicBezTo>
                        </a:path>
                        <a:path w="36234" h="30801" stroke="0" extrusionOk="0">
                          <a:moveTo>
                            <a:pt x="-1" y="5712"/>
                          </a:moveTo>
                          <a:cubicBezTo>
                            <a:pt x="3987" y="2039"/>
                            <a:pt x="9211" y="-1"/>
                            <a:pt x="14634" y="0"/>
                          </a:cubicBezTo>
                          <a:cubicBezTo>
                            <a:pt x="26563" y="0"/>
                            <a:pt x="36234" y="9670"/>
                            <a:pt x="36234" y="21600"/>
                          </a:cubicBezTo>
                          <a:cubicBezTo>
                            <a:pt x="36234" y="24781"/>
                            <a:pt x="35531" y="27923"/>
                            <a:pt x="34176" y="30801"/>
                          </a:cubicBezTo>
                          <a:lnTo>
                            <a:pt x="14634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374" name="Line 54"/>
                    <p:cNvSpPr>
                      <a:spLocks noChangeShapeType="1"/>
                    </p:cNvSpPr>
                    <p:nvPr/>
                  </p:nvSpPr>
                  <p:spPr bwMode="auto">
                    <a:xfrm rot="5351088">
                      <a:off x="3461" y="3742"/>
                      <a:ext cx="97" cy="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40375" name="Oval 55"/>
                  <p:cNvSpPr>
                    <a:spLocks noChangeArrowheads="1"/>
                  </p:cNvSpPr>
                  <p:nvPr/>
                </p:nvSpPr>
                <p:spPr bwMode="auto">
                  <a:xfrm rot="5351088">
                    <a:off x="4130" y="3026"/>
                    <a:ext cx="380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2FE7C"/>
                      </a:gs>
                      <a:gs pos="100000">
                        <a:srgbClr val="F2FE7C">
                          <a:gamma/>
                          <a:shade val="56471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40376" name="Line 56"/>
              <p:cNvSpPr>
                <a:spLocks noChangeShapeType="1"/>
              </p:cNvSpPr>
              <p:nvPr/>
            </p:nvSpPr>
            <p:spPr bwMode="auto">
              <a:xfrm>
                <a:off x="4912" y="3064"/>
                <a:ext cx="0" cy="124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77" name="Line 57"/>
              <p:cNvSpPr>
                <a:spLocks noChangeShapeType="1"/>
              </p:cNvSpPr>
              <p:nvPr/>
            </p:nvSpPr>
            <p:spPr bwMode="auto">
              <a:xfrm flipV="1">
                <a:off x="4912" y="2873"/>
                <a:ext cx="0" cy="766"/>
              </a:xfrm>
              <a:prstGeom prst="line">
                <a:avLst/>
              </a:prstGeom>
              <a:noFill/>
              <a:ln w="38100">
                <a:solidFill>
                  <a:srgbClr val="FD5B29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78" name="Line 58"/>
              <p:cNvSpPr>
                <a:spLocks noChangeShapeType="1"/>
              </p:cNvSpPr>
              <p:nvPr/>
            </p:nvSpPr>
            <p:spPr bwMode="auto">
              <a:xfrm flipH="1">
                <a:off x="4273" y="3064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3A7C3A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379" name="Text Box 59"/>
              <p:cNvSpPr txBox="1">
                <a:spLocks noChangeArrowheads="1"/>
              </p:cNvSpPr>
              <p:nvPr/>
            </p:nvSpPr>
            <p:spPr bwMode="auto">
              <a:xfrm>
                <a:off x="5214" y="1375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508" tIns="45254" rIns="90508" bIns="45254">
                <a:spAutoFit/>
              </a:bodyPr>
              <a:lstStyle/>
              <a:p>
                <a:pPr defTabSz="904875"/>
                <a:r>
                  <a:rPr kumimoji="1" lang="en-US" altLang="zh-CN" sz="2400" b="1" i="1"/>
                  <a:t>k</a:t>
                </a:r>
              </a:p>
            </p:txBody>
          </p:sp>
        </p:grpSp>
        <p:sp>
          <p:nvSpPr>
            <p:cNvPr id="440380" name="Line 60"/>
            <p:cNvSpPr>
              <a:spLocks noChangeShapeType="1"/>
            </p:cNvSpPr>
            <p:nvPr/>
          </p:nvSpPr>
          <p:spPr bwMode="auto">
            <a:xfrm flipH="1">
              <a:off x="4177" y="3543"/>
              <a:ext cx="589" cy="0"/>
            </a:xfrm>
            <a:prstGeom prst="line">
              <a:avLst/>
            </a:prstGeom>
            <a:noFill/>
            <a:ln w="28575">
              <a:solidFill>
                <a:srgbClr val="3A7C3A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81" name="Rectangle 61"/>
          <p:cNvSpPr>
            <a:spLocks noChangeArrowheads="1"/>
          </p:cNvSpPr>
          <p:nvPr/>
        </p:nvSpPr>
        <p:spPr bwMode="auto">
          <a:xfrm>
            <a:off x="508000" y="2322513"/>
            <a:ext cx="688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508" tIns="45254" rIns="90508" bIns="45254">
            <a:spAutoFit/>
          </a:bodyPr>
          <a:lstStyle/>
          <a:p>
            <a:pPr algn="ctr" defTabSz="904875" eaLnBrk="0" hangingPunct="0"/>
            <a:r>
              <a:rPr lang="zh-CN" altLang="en-US" sz="2000" dirty="0"/>
              <a:t>证：</a:t>
            </a:r>
          </a:p>
        </p:txBody>
      </p:sp>
      <p:sp>
        <p:nvSpPr>
          <p:cNvPr id="440382" name="Rectangle 62"/>
          <p:cNvSpPr>
            <a:spLocks noChangeArrowheads="1"/>
          </p:cNvSpPr>
          <p:nvPr/>
        </p:nvSpPr>
        <p:spPr bwMode="auto">
          <a:xfrm>
            <a:off x="1460500" y="2032000"/>
            <a:ext cx="1450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508" tIns="45254" rIns="90508" bIns="45254">
            <a:spAutoFit/>
          </a:bodyPr>
          <a:lstStyle/>
          <a:p>
            <a:pPr algn="ctr" defTabSz="904875" eaLnBrk="0" hangingPunct="0"/>
            <a:r>
              <a:rPr lang="zh-CN" altLang="en-US" sz="2000" dirty="0"/>
              <a:t>求平衡位置</a:t>
            </a:r>
          </a:p>
        </p:txBody>
      </p:sp>
      <p:graphicFrame>
        <p:nvGraphicFramePr>
          <p:cNvPr id="440383" name="Object 63"/>
          <p:cNvGraphicFramePr>
            <a:graphicFrameLocks noChangeAspect="1"/>
          </p:cNvGraphicFramePr>
          <p:nvPr/>
        </p:nvGraphicFramePr>
        <p:xfrm>
          <a:off x="1600200" y="24384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9078560" imgH="7302600" progId="">
                  <p:embed/>
                </p:oleObj>
              </mc:Choice>
              <mc:Fallback>
                <p:oleObj name="公式" r:id="rId16" imgW="19078560" imgH="7302600" progId="">
                  <p:embed/>
                  <p:pic>
                    <p:nvPicPr>
                      <p:cNvPr id="44038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4" name="Object 64"/>
          <p:cNvGraphicFramePr>
            <a:graphicFrameLocks noChangeAspect="1"/>
          </p:cNvGraphicFramePr>
          <p:nvPr/>
        </p:nvGraphicFramePr>
        <p:xfrm>
          <a:off x="1752600" y="2895600"/>
          <a:ext cx="111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859960" imgH="12585600" progId="">
                  <p:embed/>
                </p:oleObj>
              </mc:Choice>
              <mc:Fallback>
                <p:oleObj name="公式" r:id="rId18" imgW="17859960" imgH="12585600" progId="">
                  <p:embed/>
                  <p:pic>
                    <p:nvPicPr>
                      <p:cNvPr id="44038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1117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5" name="Text Box 65"/>
          <p:cNvSpPr txBox="1">
            <a:spLocks noChangeArrowheads="1"/>
          </p:cNvSpPr>
          <p:nvPr/>
        </p:nvSpPr>
        <p:spPr bwMode="auto">
          <a:xfrm>
            <a:off x="917575" y="5919788"/>
            <a:ext cx="31654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90508" tIns="45254" rIns="90508" bIns="45254">
            <a:spAutoFit/>
          </a:bodyPr>
          <a:lstStyle/>
          <a:p>
            <a:pPr algn="ctr" defTabSz="904875" eaLnBrk="0" hangingPunct="0"/>
            <a:r>
              <a:rPr lang="zh-CN" altLang="en-US" sz="2000"/>
              <a:t>因此 </a:t>
            </a:r>
            <a:r>
              <a:rPr lang="en-US" altLang="zh-CN" sz="2000"/>
              <a:t>, </a:t>
            </a:r>
            <a:r>
              <a:rPr lang="zh-CN" altLang="en-US" sz="2000"/>
              <a:t>此振动为简谐振动。</a:t>
            </a:r>
          </a:p>
        </p:txBody>
      </p:sp>
      <p:sp>
        <p:nvSpPr>
          <p:cNvPr id="440386" name="Rectangle 66"/>
          <p:cNvSpPr>
            <a:spLocks noChangeArrowheads="1"/>
          </p:cNvSpPr>
          <p:nvPr/>
        </p:nvSpPr>
        <p:spPr bwMode="auto">
          <a:xfrm>
            <a:off x="879475" y="37099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90508" tIns="45254" rIns="90508" bIns="45254">
            <a:spAutoFit/>
          </a:bodyPr>
          <a:lstStyle/>
          <a:p>
            <a:pPr algn="ctr" defTabSz="904875" eaLnBrk="0" hangingPunct="0"/>
            <a:r>
              <a:rPr lang="zh-CN" altLang="en-US" sz="2000"/>
              <a:t>以平衡位置</a:t>
            </a:r>
            <a:r>
              <a:rPr lang="en-US" altLang="zh-CN" sz="2000"/>
              <a:t>O</a:t>
            </a:r>
            <a:r>
              <a:rPr lang="zh-CN" altLang="en-US" sz="2000"/>
              <a:t>为原点</a:t>
            </a:r>
          </a:p>
        </p:txBody>
      </p:sp>
      <p:graphicFrame>
        <p:nvGraphicFramePr>
          <p:cNvPr id="440387" name="Object 67"/>
          <p:cNvGraphicFramePr>
            <a:graphicFrameLocks noChangeAspect="1"/>
          </p:cNvGraphicFramePr>
          <p:nvPr/>
        </p:nvGraphicFramePr>
        <p:xfrm>
          <a:off x="1219200" y="4368800"/>
          <a:ext cx="236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7764000" imgH="7302600" progId="">
                  <p:embed/>
                </p:oleObj>
              </mc:Choice>
              <mc:Fallback>
                <p:oleObj name="公式" r:id="rId20" imgW="37764000" imgH="7302600" progId="">
                  <p:embed/>
                  <p:pic>
                    <p:nvPicPr>
                      <p:cNvPr id="44038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68800"/>
                        <a:ext cx="2360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8" name="Object 68"/>
          <p:cNvGraphicFramePr>
            <a:graphicFrameLocks noChangeAspect="1"/>
          </p:cNvGraphicFramePr>
          <p:nvPr/>
        </p:nvGraphicFramePr>
        <p:xfrm>
          <a:off x="1524000" y="49022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0858480" imgH="7302600" progId="">
                  <p:embed/>
                </p:oleObj>
              </mc:Choice>
              <mc:Fallback>
                <p:oleObj name="公式" r:id="rId22" imgW="30858480" imgH="7302600" progId="">
                  <p:embed/>
                  <p:pic>
                    <p:nvPicPr>
                      <p:cNvPr id="44038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02200"/>
                        <a:ext cx="193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9" name="Object 69"/>
          <p:cNvGraphicFramePr>
            <a:graphicFrameLocks noChangeAspect="1"/>
          </p:cNvGraphicFramePr>
          <p:nvPr/>
        </p:nvGraphicFramePr>
        <p:xfrm>
          <a:off x="1524000" y="54356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2579480" imgH="5676840" progId="">
                  <p:embed/>
                </p:oleObj>
              </mc:Choice>
              <mc:Fallback>
                <p:oleObj name="公式" r:id="rId24" imgW="12579480" imgH="5676840" progId="">
                  <p:embed/>
                  <p:pic>
                    <p:nvPicPr>
                      <p:cNvPr id="44038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35600"/>
                        <a:ext cx="787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4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44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4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4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4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4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44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/>
      <p:bldP spid="440325" grpId="0" animBg="1"/>
      <p:bldP spid="440326" grpId="0" animBg="1"/>
      <p:bldP spid="440327" grpId="0" animBg="1"/>
      <p:bldP spid="440381" grpId="0"/>
      <p:bldP spid="440382" grpId="0"/>
      <p:bldP spid="440385" grpId="0"/>
      <p:bldP spid="4403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B8251C-9D00-4451-800E-FE00DC804DD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609600" y="508586"/>
            <a:ext cx="7848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例</a:t>
            </a:r>
            <a:r>
              <a:rPr kumimoji="1" lang="en-US" altLang="zh-CN" sz="2400" dirty="0">
                <a:latin typeface="宋体" panose="02010600030101010101" pitchFamily="2" charset="-122"/>
              </a:rPr>
              <a:t>5.2</a:t>
            </a:r>
            <a:r>
              <a:rPr kumimoji="1" lang="zh-CN" altLang="en-US" sz="2400" dirty="0">
                <a:latin typeface="宋体" panose="02010600030101010101" pitchFamily="2" charset="-122"/>
              </a:rPr>
              <a:t>　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>
                <a:latin typeface="宋体" panose="02010600030101010101" pitchFamily="2" charset="-122"/>
              </a:rPr>
              <a:t>的物体悬挂于轻弹簧下端，不计空气阻力，试证其在平衡位置附近的振动是简谐振动</a:t>
            </a:r>
            <a:r>
              <a:rPr kumimoji="1" lang="en-US" altLang="zh-CN" sz="24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3889375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证</a:t>
            </a:r>
            <a:r>
              <a:rPr kumimoji="1" lang="zh-CN" altLang="en-US" sz="2400" dirty="0">
                <a:latin typeface="宋体" panose="02010600030101010101" pitchFamily="2" charset="-122"/>
              </a:rPr>
              <a:t>　如图所示，以平衡位置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>
                <a:latin typeface="宋体" panose="02010600030101010101" pitchFamily="2" charset="-122"/>
              </a:rPr>
              <a:t>为原点，向下为</a:t>
            </a:r>
            <a:r>
              <a:rPr kumimoji="1" lang="en-US" altLang="zh-CN" sz="2400" i="1" dirty="0"/>
              <a:t>x</a:t>
            </a:r>
            <a:r>
              <a:rPr kumimoji="1" lang="zh-CN" altLang="en-US" sz="2400" dirty="0">
                <a:latin typeface="宋体" panose="02010600030101010101" pitchFamily="2" charset="-122"/>
              </a:rPr>
              <a:t>轴正向，设某一瞬时振子的坐标为</a:t>
            </a:r>
            <a:r>
              <a:rPr kumimoji="1" lang="en-US" altLang="zh-CN" sz="2400" i="1" dirty="0"/>
              <a:t>x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，则物体在振动过程中的运动方程为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914400" y="4191001"/>
          <a:ext cx="385603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419100" progId="">
                  <p:embed/>
                </p:oleObj>
              </mc:Choice>
              <mc:Fallback>
                <p:oleObj name="Equation" r:id="rId3" imgW="1435100" imgH="419100" progId="">
                  <p:embed/>
                  <p:pic>
                    <p:nvPicPr>
                      <p:cNvPr id="198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1"/>
                        <a:ext cx="3856037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68" name="Picture 12" descr="04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68475"/>
            <a:ext cx="3889375" cy="34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C6BF277-0A96-4B1D-B171-A476208EF27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990600" y="981075"/>
            <a:ext cx="732631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式中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>
                <a:latin typeface="宋体" panose="02010600030101010101" pitchFamily="2" charset="-122"/>
              </a:rPr>
              <a:t>是弹簧挂上重物后的静伸长，因为</a:t>
            </a:r>
            <a:r>
              <a:rPr kumimoji="1" lang="en-US" altLang="zh-CN" sz="2400" i="1" dirty="0"/>
              <a:t>mg</a:t>
            </a:r>
            <a:r>
              <a:rPr kumimoji="1" lang="zh-CN" altLang="en-US" sz="2400" dirty="0"/>
              <a:t>＝</a:t>
            </a:r>
            <a:r>
              <a:rPr kumimoji="1" lang="en-US" altLang="zh-CN" sz="2400" i="1" dirty="0"/>
              <a:t>kl</a:t>
            </a:r>
            <a:r>
              <a:rPr kumimoji="1" lang="zh-CN" altLang="en-US" sz="2400" dirty="0">
                <a:latin typeface="宋体" panose="02010600030101010101" pitchFamily="2" charset="-122"/>
              </a:rPr>
              <a:t>，所以上式为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878263" y="1916113"/>
          <a:ext cx="23701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400" imgH="419100" progId="">
                  <p:embed/>
                </p:oleObj>
              </mc:Choice>
              <mc:Fallback>
                <p:oleObj name="Equation" r:id="rId3" imgW="787400" imgH="419100" progId="">
                  <p:embed/>
                  <p:pic>
                    <p:nvPicPr>
                      <p:cNvPr id="199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916113"/>
                        <a:ext cx="237013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 descr="羊皮纸"/>
          <p:cNvGraphicFramePr>
            <a:graphicFrameLocks noChangeAspect="1"/>
          </p:cNvGraphicFramePr>
          <p:nvPr/>
        </p:nvGraphicFramePr>
        <p:xfrm>
          <a:off x="2141538" y="3349625"/>
          <a:ext cx="42846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400" imgH="419100" progId="">
                  <p:embed/>
                </p:oleObj>
              </mc:Choice>
              <mc:Fallback>
                <p:oleObj name="Equation" r:id="rId5" imgW="1549400" imgH="419100" progId="">
                  <p:embed/>
                  <p:pic>
                    <p:nvPicPr>
                      <p:cNvPr id="199687" name="Object 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3349625"/>
                        <a:ext cx="428466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1609725" y="4652963"/>
            <a:ext cx="6924675" cy="1060450"/>
            <a:chOff x="468" y="2931"/>
            <a:chExt cx="4362" cy="668"/>
          </a:xfrm>
        </p:grpSpPr>
        <p:sp>
          <p:nvSpPr>
            <p:cNvPr id="199690" name="Text Box 10"/>
            <p:cNvSpPr txBox="1">
              <a:spLocks noChangeArrowheads="1"/>
            </p:cNvSpPr>
            <p:nvPr/>
          </p:nvSpPr>
          <p:spPr bwMode="auto">
            <a:xfrm>
              <a:off x="468" y="3084"/>
              <a:ext cx="436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kumimoji="1" lang="zh-CN" altLang="en-US" sz="2400" dirty="0">
                  <a:latin typeface="宋体" panose="02010600030101010101" pitchFamily="2" charset="-122"/>
                </a:rPr>
                <a:t>式中           于是该系统作简谐振动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99691" name="Object 11" descr="羊皮纸"/>
            <p:cNvGraphicFramePr>
              <a:graphicFrameLocks noChangeAspect="1"/>
            </p:cNvGraphicFramePr>
            <p:nvPr/>
          </p:nvGraphicFramePr>
          <p:xfrm>
            <a:off x="1034" y="2931"/>
            <a:ext cx="927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45863" imgH="393529" progId="">
                    <p:embed/>
                  </p:oleObj>
                </mc:Choice>
                <mc:Fallback>
                  <p:oleObj name="Equation" r:id="rId7" imgW="545863" imgH="393529" progId="">
                    <p:embed/>
                    <p:pic>
                      <p:nvPicPr>
                        <p:cNvPr id="199691" name="Object 11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2931"/>
                          <a:ext cx="927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DDC-0182-41D6-8015-6C5C9EFDEC4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762000" y="1371600"/>
            <a:ext cx="3276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描述简谐运动的物理量 </a:t>
            </a:r>
          </a:p>
        </p:txBody>
      </p:sp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2819400" y="2057400"/>
          <a:ext cx="310763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14280" imgH="6489720" progId="">
                  <p:embed/>
                </p:oleObj>
              </mc:Choice>
              <mc:Fallback>
                <p:oleObj name="公式" r:id="rId2" imgW="34514280" imgH="6489720" progId="">
                  <p:embed/>
                  <p:pic>
                    <p:nvPicPr>
                      <p:cNvPr id="432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10763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85800" y="2819400"/>
            <a:ext cx="6248400" cy="1006475"/>
            <a:chOff x="685800" y="2819400"/>
            <a:chExt cx="6248400" cy="1006475"/>
          </a:xfrm>
        </p:grpSpPr>
        <p:sp>
          <p:nvSpPr>
            <p:cNvPr id="432133" name="Rectangle 5"/>
            <p:cNvSpPr>
              <a:spLocks noChangeArrowheads="1"/>
            </p:cNvSpPr>
            <p:nvPr/>
          </p:nvSpPr>
          <p:spPr bwMode="auto">
            <a:xfrm>
              <a:off x="685800" y="2895600"/>
              <a:ext cx="15240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n"/>
              </a:pPr>
              <a:r>
                <a:rPr kumimoji="1" lang="zh-CN" altLang="en-US" sz="2000">
                  <a:solidFill>
                    <a:srgbClr val="0000FF"/>
                  </a:solidFill>
                  <a:latin typeface="宋体" panose="02010600030101010101" pitchFamily="2" charset="-122"/>
                </a:rPr>
                <a:t>振幅：</a:t>
              </a:r>
              <a:endParaRPr kumimoji="1" lang="zh-CN" altLang="en-US" sz="2000" i="1">
                <a:solidFill>
                  <a:srgbClr val="000066"/>
                </a:solidFill>
              </a:endParaRPr>
            </a:p>
          </p:txBody>
        </p:sp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362200" y="3429000"/>
              <a:ext cx="4572000" cy="3968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kumimoji="1" lang="en-US" altLang="zh-CN" sz="2000"/>
                <a:t>——</a:t>
              </a:r>
              <a:r>
                <a:rPr kumimoji="1" lang="zh-CN" altLang="en-US" sz="2000"/>
                <a:t>反映振动幅度的大小</a:t>
              </a:r>
            </a:p>
          </p:txBody>
        </p:sp>
        <p:graphicFrame>
          <p:nvGraphicFramePr>
            <p:cNvPr id="432135" name="Object 7"/>
            <p:cNvGraphicFramePr>
              <a:graphicFrameLocks noChangeAspect="1"/>
            </p:cNvGraphicFramePr>
            <p:nvPr/>
          </p:nvGraphicFramePr>
          <p:xfrm>
            <a:off x="2362200" y="2819400"/>
            <a:ext cx="14255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52087" imgH="355446" progId="">
                    <p:embed/>
                  </p:oleObj>
                </mc:Choice>
                <mc:Fallback>
                  <p:oleObj name="公式" r:id="rId4" imgW="952087" imgH="355446" progId="">
                    <p:embed/>
                    <p:pic>
                      <p:nvPicPr>
                        <p:cNvPr id="4321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2819400"/>
                          <a:ext cx="1425575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76200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作简谐运动的物体离开平衡位置的最大位移的绝对值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1283335" y="4876800"/>
            <a:ext cx="44196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恒为正值</a:t>
            </a:r>
          </a:p>
          <a:p>
            <a:pPr algn="just" eaLnBrk="0" hangingPunct="0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由系统的初始条件确定</a:t>
            </a:r>
          </a:p>
          <a:p>
            <a:pPr algn="just" eaLnBrk="0" hangingPunct="0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大小与系统的能量有关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6" grpId="0"/>
      <p:bldP spid="4321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4A4B-CF44-4777-866E-DD27F652E467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443395" name="Group 3"/>
          <p:cNvGrpSpPr/>
          <p:nvPr/>
        </p:nvGrpSpPr>
        <p:grpSpPr bwMode="auto">
          <a:xfrm>
            <a:off x="4419600" y="1219200"/>
            <a:ext cx="4572000" cy="2362200"/>
            <a:chOff x="2784" y="528"/>
            <a:chExt cx="2880" cy="1488"/>
          </a:xfrm>
        </p:grpSpPr>
        <p:sp>
          <p:nvSpPr>
            <p:cNvPr id="443396" name="Rectangle 4"/>
            <p:cNvSpPr>
              <a:spLocks noChangeArrowheads="1"/>
            </p:cNvSpPr>
            <p:nvPr/>
          </p:nvSpPr>
          <p:spPr bwMode="auto">
            <a:xfrm>
              <a:off x="2784" y="528"/>
              <a:ext cx="288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3397" name="Object 5"/>
            <p:cNvGraphicFramePr>
              <a:graphicFrameLocks noChangeAspect="1"/>
            </p:cNvGraphicFramePr>
            <p:nvPr/>
          </p:nvGraphicFramePr>
          <p:xfrm>
            <a:off x="3946" y="622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17225" imgH="152268" progId="">
                    <p:embed/>
                  </p:oleObj>
                </mc:Choice>
                <mc:Fallback>
                  <p:oleObj name="公式" r:id="rId2" imgW="317225" imgH="152268" progId="">
                    <p:embed/>
                    <p:pic>
                      <p:nvPicPr>
                        <p:cNvPr id="443397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622"/>
                          <a:ext cx="41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398" name="Rectangle 6"/>
            <p:cNvSpPr>
              <a:spLocks noChangeArrowheads="1"/>
            </p:cNvSpPr>
            <p:nvPr/>
          </p:nvSpPr>
          <p:spPr bwMode="auto">
            <a:xfrm>
              <a:off x="4429" y="537"/>
              <a:ext cx="8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图</a:t>
              </a:r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 flipV="1">
              <a:off x="3320" y="135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400" name="Line 8"/>
            <p:cNvSpPr>
              <a:spLocks noChangeShapeType="1"/>
            </p:cNvSpPr>
            <p:nvPr/>
          </p:nvSpPr>
          <p:spPr bwMode="auto">
            <a:xfrm flipH="1" flipV="1">
              <a:off x="3312" y="624"/>
              <a:ext cx="8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401" name="Line 9"/>
            <p:cNvSpPr>
              <a:spLocks noChangeShapeType="1"/>
            </p:cNvSpPr>
            <p:nvPr/>
          </p:nvSpPr>
          <p:spPr bwMode="auto">
            <a:xfrm flipH="1">
              <a:off x="3320" y="100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402" name="Line 10"/>
            <p:cNvSpPr>
              <a:spLocks noChangeShapeType="1"/>
            </p:cNvSpPr>
            <p:nvPr/>
          </p:nvSpPr>
          <p:spPr bwMode="auto">
            <a:xfrm flipH="1" flipV="1">
              <a:off x="3320" y="1680"/>
              <a:ext cx="2112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3403" name="Object 11"/>
            <p:cNvGraphicFramePr>
              <a:graphicFrameLocks noChangeAspect="1"/>
            </p:cNvGraphicFramePr>
            <p:nvPr/>
          </p:nvGraphicFramePr>
          <p:xfrm>
            <a:off x="3031" y="827"/>
            <a:ext cx="18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5806" imgH="228501" progId="">
                    <p:embed/>
                  </p:oleObj>
                </mc:Choice>
                <mc:Fallback>
                  <p:oleObj name="公式" r:id="rId4" imgW="215806" imgH="228501" progId="">
                    <p:embed/>
                    <p:pic>
                      <p:nvPicPr>
                        <p:cNvPr id="443403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" y="827"/>
                          <a:ext cx="185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04" name="Object 12"/>
            <p:cNvGraphicFramePr>
              <a:graphicFrameLocks noChangeAspect="1"/>
            </p:cNvGraphicFramePr>
            <p:nvPr/>
          </p:nvGraphicFramePr>
          <p:xfrm>
            <a:off x="2928" y="1632"/>
            <a:ext cx="33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93529" imgH="228501" progId="">
                    <p:embed/>
                  </p:oleObj>
                </mc:Choice>
                <mc:Fallback>
                  <p:oleObj name="公式" r:id="rId6" imgW="393529" imgH="228501" progId="">
                    <p:embed/>
                    <p:pic>
                      <p:nvPicPr>
                        <p:cNvPr id="443404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632"/>
                          <a:ext cx="33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05" name="Object 13"/>
            <p:cNvGraphicFramePr>
              <a:graphicFrameLocks noChangeAspect="1"/>
            </p:cNvGraphicFramePr>
            <p:nvPr/>
          </p:nvGraphicFramePr>
          <p:xfrm>
            <a:off x="3400" y="661"/>
            <a:ext cx="15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835" imgH="139518" progId="">
                    <p:embed/>
                  </p:oleObj>
                </mc:Choice>
                <mc:Fallback>
                  <p:oleObj name="公式" r:id="rId8" imgW="126835" imgH="139518" progId="">
                    <p:embed/>
                    <p:pic>
                      <p:nvPicPr>
                        <p:cNvPr id="443405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661"/>
                          <a:ext cx="158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3406" name="Group 14"/>
            <p:cNvGrpSpPr/>
            <p:nvPr/>
          </p:nvGrpSpPr>
          <p:grpSpPr bwMode="auto">
            <a:xfrm>
              <a:off x="3704" y="1000"/>
              <a:ext cx="1536" cy="680"/>
              <a:chOff x="3704" y="904"/>
              <a:chExt cx="1536" cy="896"/>
            </a:xfrm>
          </p:grpSpPr>
          <p:sp>
            <p:nvSpPr>
              <p:cNvPr id="443407" name="Line 15"/>
              <p:cNvSpPr>
                <a:spLocks noChangeShapeType="1"/>
              </p:cNvSpPr>
              <p:nvPr/>
            </p:nvSpPr>
            <p:spPr bwMode="auto">
              <a:xfrm flipV="1">
                <a:off x="3704" y="904"/>
                <a:ext cx="0" cy="896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08" name="Line 16"/>
              <p:cNvSpPr>
                <a:spLocks noChangeShapeType="1"/>
              </p:cNvSpPr>
              <p:nvPr/>
            </p:nvSpPr>
            <p:spPr bwMode="auto">
              <a:xfrm flipV="1">
                <a:off x="5240" y="904"/>
                <a:ext cx="0" cy="896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09" name="Line 17"/>
              <p:cNvSpPr>
                <a:spLocks noChangeShapeType="1"/>
              </p:cNvSpPr>
              <p:nvPr/>
            </p:nvSpPr>
            <p:spPr bwMode="auto">
              <a:xfrm flipV="1">
                <a:off x="4856" y="904"/>
                <a:ext cx="0" cy="896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10" name="Line 18"/>
              <p:cNvSpPr>
                <a:spLocks noChangeShapeType="1"/>
              </p:cNvSpPr>
              <p:nvPr/>
            </p:nvSpPr>
            <p:spPr bwMode="auto">
              <a:xfrm flipV="1">
                <a:off x="4472" y="904"/>
                <a:ext cx="0" cy="896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3411" name="Line 19"/>
              <p:cNvSpPr>
                <a:spLocks noChangeShapeType="1"/>
              </p:cNvSpPr>
              <p:nvPr/>
            </p:nvSpPr>
            <p:spPr bwMode="auto">
              <a:xfrm flipV="1">
                <a:off x="4088" y="904"/>
                <a:ext cx="0" cy="896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3412" name="Object 20"/>
            <p:cNvGraphicFramePr>
              <a:graphicFrameLocks noChangeAspect="1"/>
            </p:cNvGraphicFramePr>
            <p:nvPr/>
          </p:nvGraphicFramePr>
          <p:xfrm>
            <a:off x="4910" y="1178"/>
            <a:ext cx="14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579" imgH="164957" progId="">
                    <p:embed/>
                  </p:oleObj>
                </mc:Choice>
                <mc:Fallback>
                  <p:oleObj name="公式" r:id="rId10" imgW="139579" imgH="164957" progId="">
                    <p:embed/>
                    <p:pic>
                      <p:nvPicPr>
                        <p:cNvPr id="443412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1178"/>
                          <a:ext cx="145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13" name="Object 21"/>
            <p:cNvGraphicFramePr>
              <a:graphicFrameLocks noChangeAspect="1"/>
            </p:cNvGraphicFramePr>
            <p:nvPr/>
          </p:nvGraphicFramePr>
          <p:xfrm>
            <a:off x="4173" y="1437"/>
            <a:ext cx="22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64957" imgH="393359" progId="">
                    <p:embed/>
                  </p:oleObj>
                </mc:Choice>
                <mc:Fallback>
                  <p:oleObj name="公式" r:id="rId12" imgW="164957" imgH="393359" progId="">
                    <p:embed/>
                    <p:pic>
                      <p:nvPicPr>
                        <p:cNvPr id="443413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437"/>
                          <a:ext cx="228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14" name="Object 22"/>
            <p:cNvGraphicFramePr>
              <a:graphicFrameLocks noChangeAspect="1"/>
            </p:cNvGraphicFramePr>
            <p:nvPr/>
          </p:nvGraphicFramePr>
          <p:xfrm>
            <a:off x="5354" y="1093"/>
            <a:ext cx="12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88746" imgH="152136" progId="">
                    <p:embed/>
                  </p:oleObj>
                </mc:Choice>
                <mc:Fallback>
                  <p:oleObj name="公式" r:id="rId14" imgW="88746" imgH="152136" progId="">
                    <p:embed/>
                    <p:pic>
                      <p:nvPicPr>
                        <p:cNvPr id="443414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" y="1093"/>
                          <a:ext cx="125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15" name="Object 23"/>
            <p:cNvGraphicFramePr>
              <a:graphicFrameLocks noChangeAspect="1"/>
            </p:cNvGraphicFramePr>
            <p:nvPr/>
          </p:nvGraphicFramePr>
          <p:xfrm>
            <a:off x="3024" y="1248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835" imgH="139518" progId="">
                    <p:embed/>
                  </p:oleObj>
                </mc:Choice>
                <mc:Fallback>
                  <p:oleObj name="Equation" r:id="rId16" imgW="126835" imgH="139518" progId="">
                    <p:embed/>
                    <p:pic>
                      <p:nvPicPr>
                        <p:cNvPr id="443415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48"/>
                          <a:ext cx="25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16" name="Freeform 24"/>
            <p:cNvSpPr>
              <a:spLocks noChangeAspect="1"/>
            </p:cNvSpPr>
            <p:nvPr/>
          </p:nvSpPr>
          <p:spPr bwMode="auto">
            <a:xfrm>
              <a:off x="3312" y="1007"/>
              <a:ext cx="2061" cy="673"/>
            </a:xfrm>
            <a:custGeom>
              <a:avLst/>
              <a:gdLst/>
              <a:ahLst/>
              <a:cxnLst>
                <a:cxn ang="0">
                  <a:pos x="28" y="374"/>
                </a:cxn>
                <a:cxn ang="0">
                  <a:pos x="83" y="446"/>
                </a:cxn>
                <a:cxn ang="0">
                  <a:pos x="137" y="514"/>
                </a:cxn>
                <a:cxn ang="0">
                  <a:pos x="192" y="572"/>
                </a:cxn>
                <a:cxn ang="0">
                  <a:pos x="248" y="620"/>
                </a:cxn>
                <a:cxn ang="0">
                  <a:pos x="302" y="653"/>
                </a:cxn>
                <a:cxn ang="0">
                  <a:pos x="357" y="670"/>
                </a:cxn>
                <a:cxn ang="0">
                  <a:pos x="413" y="671"/>
                </a:cxn>
                <a:cxn ang="0">
                  <a:pos x="467" y="656"/>
                </a:cxn>
                <a:cxn ang="0">
                  <a:pos x="522" y="624"/>
                </a:cxn>
                <a:cxn ang="0">
                  <a:pos x="576" y="579"/>
                </a:cxn>
                <a:cxn ang="0">
                  <a:pos x="633" y="523"/>
                </a:cxn>
                <a:cxn ang="0">
                  <a:pos x="687" y="456"/>
                </a:cxn>
                <a:cxn ang="0">
                  <a:pos x="742" y="384"/>
                </a:cxn>
                <a:cxn ang="0">
                  <a:pos x="796" y="309"/>
                </a:cxn>
                <a:cxn ang="0">
                  <a:pos x="852" y="236"/>
                </a:cxn>
                <a:cxn ang="0">
                  <a:pos x="907" y="167"/>
                </a:cxn>
                <a:cxn ang="0">
                  <a:pos x="961" y="107"/>
                </a:cxn>
                <a:cxn ang="0">
                  <a:pos x="1017" y="59"/>
                </a:cxn>
                <a:cxn ang="0">
                  <a:pos x="1072" y="24"/>
                </a:cxn>
                <a:cxn ang="0">
                  <a:pos x="1126" y="4"/>
                </a:cxn>
                <a:cxn ang="0">
                  <a:pos x="1181" y="1"/>
                </a:cxn>
                <a:cxn ang="0">
                  <a:pos x="1237" y="14"/>
                </a:cxn>
                <a:cxn ang="0">
                  <a:pos x="1291" y="43"/>
                </a:cxn>
                <a:cxn ang="0">
                  <a:pos x="1346" y="87"/>
                </a:cxn>
                <a:cxn ang="0">
                  <a:pos x="1400" y="142"/>
                </a:cxn>
                <a:cxn ang="0">
                  <a:pos x="1457" y="207"/>
                </a:cxn>
                <a:cxn ang="0">
                  <a:pos x="1511" y="279"/>
                </a:cxn>
                <a:cxn ang="0">
                  <a:pos x="1566" y="354"/>
                </a:cxn>
                <a:cxn ang="0">
                  <a:pos x="1622" y="427"/>
                </a:cxn>
                <a:cxn ang="0">
                  <a:pos x="1676" y="496"/>
                </a:cxn>
                <a:cxn ang="0">
                  <a:pos x="1731" y="558"/>
                </a:cxn>
                <a:cxn ang="0">
                  <a:pos x="1785" y="608"/>
                </a:cxn>
                <a:cxn ang="0">
                  <a:pos x="1841" y="645"/>
                </a:cxn>
                <a:cxn ang="0">
                  <a:pos x="1896" y="667"/>
                </a:cxn>
                <a:cxn ang="0">
                  <a:pos x="1950" y="673"/>
                </a:cxn>
                <a:cxn ang="0">
                  <a:pos x="2005" y="662"/>
                </a:cxn>
                <a:cxn ang="0">
                  <a:pos x="2061" y="635"/>
                </a:cxn>
              </a:cxnLst>
              <a:rect l="0" t="0" r="r" b="b"/>
              <a:pathLst>
                <a:path w="2061" h="673">
                  <a:moveTo>
                    <a:pt x="0" y="337"/>
                  </a:moveTo>
                  <a:lnTo>
                    <a:pt x="28" y="374"/>
                  </a:lnTo>
                  <a:lnTo>
                    <a:pt x="54" y="410"/>
                  </a:lnTo>
                  <a:lnTo>
                    <a:pt x="83" y="446"/>
                  </a:lnTo>
                  <a:lnTo>
                    <a:pt x="111" y="481"/>
                  </a:lnTo>
                  <a:lnTo>
                    <a:pt x="137" y="514"/>
                  </a:lnTo>
                  <a:lnTo>
                    <a:pt x="165" y="544"/>
                  </a:lnTo>
                  <a:lnTo>
                    <a:pt x="192" y="572"/>
                  </a:lnTo>
                  <a:lnTo>
                    <a:pt x="220" y="598"/>
                  </a:lnTo>
                  <a:lnTo>
                    <a:pt x="248" y="620"/>
                  </a:lnTo>
                  <a:lnTo>
                    <a:pt x="274" y="638"/>
                  </a:lnTo>
                  <a:lnTo>
                    <a:pt x="302" y="653"/>
                  </a:lnTo>
                  <a:lnTo>
                    <a:pt x="330" y="663"/>
                  </a:lnTo>
                  <a:lnTo>
                    <a:pt x="357" y="670"/>
                  </a:lnTo>
                  <a:lnTo>
                    <a:pt x="385" y="673"/>
                  </a:lnTo>
                  <a:lnTo>
                    <a:pt x="413" y="671"/>
                  </a:lnTo>
                  <a:lnTo>
                    <a:pt x="439" y="666"/>
                  </a:lnTo>
                  <a:lnTo>
                    <a:pt x="467" y="656"/>
                  </a:lnTo>
                  <a:lnTo>
                    <a:pt x="494" y="643"/>
                  </a:lnTo>
                  <a:lnTo>
                    <a:pt x="522" y="624"/>
                  </a:lnTo>
                  <a:lnTo>
                    <a:pt x="550" y="604"/>
                  </a:lnTo>
                  <a:lnTo>
                    <a:pt x="576" y="579"/>
                  </a:lnTo>
                  <a:lnTo>
                    <a:pt x="604" y="552"/>
                  </a:lnTo>
                  <a:lnTo>
                    <a:pt x="633" y="523"/>
                  </a:lnTo>
                  <a:lnTo>
                    <a:pt x="659" y="491"/>
                  </a:lnTo>
                  <a:lnTo>
                    <a:pt x="687" y="456"/>
                  </a:lnTo>
                  <a:lnTo>
                    <a:pt x="715" y="420"/>
                  </a:lnTo>
                  <a:lnTo>
                    <a:pt x="742" y="384"/>
                  </a:lnTo>
                  <a:lnTo>
                    <a:pt x="770" y="347"/>
                  </a:lnTo>
                  <a:lnTo>
                    <a:pt x="796" y="309"/>
                  </a:lnTo>
                  <a:lnTo>
                    <a:pt x="824" y="273"/>
                  </a:lnTo>
                  <a:lnTo>
                    <a:pt x="852" y="236"/>
                  </a:lnTo>
                  <a:lnTo>
                    <a:pt x="879" y="201"/>
                  </a:lnTo>
                  <a:lnTo>
                    <a:pt x="907" y="167"/>
                  </a:lnTo>
                  <a:lnTo>
                    <a:pt x="935" y="136"/>
                  </a:lnTo>
                  <a:lnTo>
                    <a:pt x="961" y="107"/>
                  </a:lnTo>
                  <a:lnTo>
                    <a:pt x="989" y="81"/>
                  </a:lnTo>
                  <a:lnTo>
                    <a:pt x="1017" y="59"/>
                  </a:lnTo>
                  <a:lnTo>
                    <a:pt x="1044" y="39"/>
                  </a:lnTo>
                  <a:lnTo>
                    <a:pt x="1072" y="24"/>
                  </a:lnTo>
                  <a:lnTo>
                    <a:pt x="1098" y="12"/>
                  </a:lnTo>
                  <a:lnTo>
                    <a:pt x="1126" y="4"/>
                  </a:lnTo>
                  <a:lnTo>
                    <a:pt x="1154" y="0"/>
                  </a:lnTo>
                  <a:lnTo>
                    <a:pt x="1181" y="1"/>
                  </a:lnTo>
                  <a:lnTo>
                    <a:pt x="1209" y="6"/>
                  </a:lnTo>
                  <a:lnTo>
                    <a:pt x="1237" y="14"/>
                  </a:lnTo>
                  <a:lnTo>
                    <a:pt x="1263" y="26"/>
                  </a:lnTo>
                  <a:lnTo>
                    <a:pt x="1291" y="43"/>
                  </a:lnTo>
                  <a:lnTo>
                    <a:pt x="1320" y="63"/>
                  </a:lnTo>
                  <a:lnTo>
                    <a:pt x="1346" y="87"/>
                  </a:lnTo>
                  <a:lnTo>
                    <a:pt x="1374" y="113"/>
                  </a:lnTo>
                  <a:lnTo>
                    <a:pt x="1400" y="142"/>
                  </a:lnTo>
                  <a:lnTo>
                    <a:pt x="1429" y="174"/>
                  </a:lnTo>
                  <a:lnTo>
                    <a:pt x="1457" y="207"/>
                  </a:lnTo>
                  <a:lnTo>
                    <a:pt x="1483" y="242"/>
                  </a:lnTo>
                  <a:lnTo>
                    <a:pt x="1511" y="279"/>
                  </a:lnTo>
                  <a:lnTo>
                    <a:pt x="1539" y="316"/>
                  </a:lnTo>
                  <a:lnTo>
                    <a:pt x="1566" y="354"/>
                  </a:lnTo>
                  <a:lnTo>
                    <a:pt x="1594" y="390"/>
                  </a:lnTo>
                  <a:lnTo>
                    <a:pt x="1622" y="427"/>
                  </a:lnTo>
                  <a:lnTo>
                    <a:pt x="1648" y="462"/>
                  </a:lnTo>
                  <a:lnTo>
                    <a:pt x="1676" y="496"/>
                  </a:lnTo>
                  <a:lnTo>
                    <a:pt x="1703" y="528"/>
                  </a:lnTo>
                  <a:lnTo>
                    <a:pt x="1731" y="558"/>
                  </a:lnTo>
                  <a:lnTo>
                    <a:pt x="1759" y="584"/>
                  </a:lnTo>
                  <a:lnTo>
                    <a:pt x="1785" y="608"/>
                  </a:lnTo>
                  <a:lnTo>
                    <a:pt x="1813" y="628"/>
                  </a:lnTo>
                  <a:lnTo>
                    <a:pt x="1841" y="645"/>
                  </a:lnTo>
                  <a:lnTo>
                    <a:pt x="1868" y="658"/>
                  </a:lnTo>
                  <a:lnTo>
                    <a:pt x="1896" y="667"/>
                  </a:lnTo>
                  <a:lnTo>
                    <a:pt x="1924" y="672"/>
                  </a:lnTo>
                  <a:lnTo>
                    <a:pt x="1950" y="673"/>
                  </a:lnTo>
                  <a:lnTo>
                    <a:pt x="1978" y="669"/>
                  </a:lnTo>
                  <a:lnTo>
                    <a:pt x="2005" y="662"/>
                  </a:lnTo>
                  <a:lnTo>
                    <a:pt x="2033" y="650"/>
                  </a:lnTo>
                  <a:lnTo>
                    <a:pt x="2061" y="635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5800" y="1371600"/>
            <a:ext cx="3505200" cy="1473200"/>
            <a:chOff x="685800" y="1371600"/>
            <a:chExt cx="3505200" cy="1473200"/>
          </a:xfrm>
        </p:grpSpPr>
        <p:graphicFrame>
          <p:nvGraphicFramePr>
            <p:cNvPr id="443417" name="Object 25"/>
            <p:cNvGraphicFramePr>
              <a:graphicFrameLocks noChangeAspect="1"/>
            </p:cNvGraphicFramePr>
            <p:nvPr/>
          </p:nvGraphicFramePr>
          <p:xfrm>
            <a:off x="1066800" y="1905000"/>
            <a:ext cx="23717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21640" imgH="254160" progId="">
                    <p:embed/>
                  </p:oleObj>
                </mc:Choice>
                <mc:Fallback>
                  <p:oleObj name="公式" r:id="rId18" imgW="1421640" imgH="254160" progId="">
                    <p:embed/>
                    <p:pic>
                      <p:nvPicPr>
                        <p:cNvPr id="44341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1905000"/>
                          <a:ext cx="237172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18" name="Text Box 26"/>
            <p:cNvSpPr txBox="1">
              <a:spLocks noChangeArrowheads="1"/>
            </p:cNvSpPr>
            <p:nvPr/>
          </p:nvSpPr>
          <p:spPr bwMode="auto">
            <a:xfrm>
              <a:off x="685800" y="1371600"/>
              <a:ext cx="2667000" cy="3968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n"/>
              </a:pPr>
              <a:r>
                <a:rPr kumimoji="1" lang="zh-CN" altLang="en-US" sz="2000" dirty="0">
                  <a:solidFill>
                    <a:srgbClr val="0000FF"/>
                  </a:solidFill>
                </a:rPr>
                <a:t>周期和频率：</a:t>
              </a:r>
            </a:p>
          </p:txBody>
        </p:sp>
        <p:graphicFrame>
          <p:nvGraphicFramePr>
            <p:cNvPr id="443419" name="Object 27"/>
            <p:cNvGraphicFramePr>
              <a:graphicFrameLocks noChangeAspect="1"/>
            </p:cNvGraphicFramePr>
            <p:nvPr/>
          </p:nvGraphicFramePr>
          <p:xfrm>
            <a:off x="1325563" y="2438400"/>
            <a:ext cx="286543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41825880" imgH="6489720" progId="">
                    <p:embed/>
                  </p:oleObj>
                </mc:Choice>
                <mc:Fallback>
                  <p:oleObj name="公式" r:id="rId20" imgW="41825880" imgH="6489720" progId="">
                    <p:embed/>
                    <p:pic>
                      <p:nvPicPr>
                        <p:cNvPr id="44341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563" y="2438400"/>
                          <a:ext cx="2865437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3421" name="Object 29"/>
          <p:cNvGraphicFramePr>
            <a:graphicFrameLocks noChangeAspect="1"/>
          </p:cNvGraphicFramePr>
          <p:nvPr/>
        </p:nvGraphicFramePr>
        <p:xfrm>
          <a:off x="2438400" y="3048000"/>
          <a:ext cx="96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82391" imgH="393529" progId="">
                  <p:embed/>
                </p:oleObj>
              </mc:Choice>
              <mc:Fallback>
                <p:oleObj name="公式" r:id="rId22" imgW="482391" imgH="393529" progId="">
                  <p:embed/>
                  <p:pic>
                    <p:nvPicPr>
                      <p:cNvPr id="4434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965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609600" y="3200400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4"/>
              </a:buBlip>
            </a:pPr>
            <a:r>
              <a:rPr lang="zh-CN" altLang="en-US" sz="2000" b="1" dirty="0">
                <a:solidFill>
                  <a:srgbClr val="0000FF"/>
                </a:solidFill>
              </a:rPr>
              <a:t>周期</a:t>
            </a:r>
          </a:p>
        </p:txBody>
      </p:sp>
      <p:graphicFrame>
        <p:nvGraphicFramePr>
          <p:cNvPr id="443427" name="Object 35"/>
          <p:cNvGraphicFramePr>
            <a:graphicFrameLocks noChangeAspect="1"/>
          </p:cNvGraphicFramePr>
          <p:nvPr/>
        </p:nvGraphicFramePr>
        <p:xfrm>
          <a:off x="2362200" y="5537200"/>
          <a:ext cx="1878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939392" imgH="393529" progId="">
                  <p:embed/>
                </p:oleObj>
              </mc:Choice>
              <mc:Fallback>
                <p:oleObj name="公式" r:id="rId25" imgW="939392" imgH="393529" progId="">
                  <p:embed/>
                  <p:pic>
                    <p:nvPicPr>
                      <p:cNvPr id="4434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37200"/>
                        <a:ext cx="1878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609600" y="5759450"/>
            <a:ext cx="27955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4"/>
              </a:buBlip>
            </a:pPr>
            <a:r>
              <a:rPr lang="zh-CN" altLang="en-US" sz="2000" b="1" dirty="0">
                <a:solidFill>
                  <a:srgbClr val="0000FF"/>
                </a:solidFill>
              </a:rPr>
              <a:t>圆频率</a:t>
            </a:r>
          </a:p>
        </p:txBody>
      </p:sp>
      <p:sp>
        <p:nvSpPr>
          <p:cNvPr id="443430" name="Rectangle 38"/>
          <p:cNvSpPr>
            <a:spLocks noChangeArrowheads="1"/>
          </p:cNvSpPr>
          <p:nvPr/>
        </p:nvSpPr>
        <p:spPr bwMode="auto">
          <a:xfrm>
            <a:off x="990600" y="3854450"/>
            <a:ext cx="36893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完成一次全振动所经历的时间。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09600" y="4267200"/>
            <a:ext cx="4425950" cy="1295400"/>
            <a:chOff x="609600" y="4267200"/>
            <a:chExt cx="4425950" cy="1295400"/>
          </a:xfrm>
        </p:grpSpPr>
        <p:graphicFrame>
          <p:nvGraphicFramePr>
            <p:cNvPr id="443424" name="Object 32"/>
            <p:cNvGraphicFramePr>
              <a:graphicFrameLocks noChangeAspect="1"/>
            </p:cNvGraphicFramePr>
            <p:nvPr/>
          </p:nvGraphicFramePr>
          <p:xfrm>
            <a:off x="2438400" y="4267200"/>
            <a:ext cx="152241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761669" imgH="393529" progId="">
                    <p:embed/>
                  </p:oleObj>
                </mc:Choice>
                <mc:Fallback>
                  <p:oleObj name="公式" r:id="rId27" imgW="761669" imgH="393529" progId="">
                    <p:embed/>
                    <p:pic>
                      <p:nvPicPr>
                        <p:cNvPr id="44342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4267200"/>
                          <a:ext cx="1522413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25" name="Text Box 33"/>
            <p:cNvSpPr txBox="1">
              <a:spLocks noChangeArrowheads="1"/>
            </p:cNvSpPr>
            <p:nvPr/>
          </p:nvSpPr>
          <p:spPr bwMode="auto">
            <a:xfrm>
              <a:off x="609600" y="4489450"/>
              <a:ext cx="2133600" cy="39687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24"/>
                </a:buBlip>
              </a:pPr>
              <a:r>
                <a:rPr lang="zh-CN" altLang="en-US" sz="2000" b="1">
                  <a:solidFill>
                    <a:srgbClr val="0000FF"/>
                  </a:solidFill>
                </a:rPr>
                <a:t>频率</a:t>
              </a: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1295400" y="5165725"/>
              <a:ext cx="374015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单位时间内完成全振动的次数。</a:t>
              </a:r>
            </a:p>
          </p:txBody>
        </p:sp>
      </p:grpSp>
      <p:sp>
        <p:nvSpPr>
          <p:cNvPr id="443433" name="Text Box 41"/>
          <p:cNvSpPr txBox="1">
            <a:spLocks noChangeArrowheads="1"/>
          </p:cNvSpPr>
          <p:nvPr/>
        </p:nvSpPr>
        <p:spPr bwMode="auto">
          <a:xfrm>
            <a:off x="4876800" y="4419600"/>
            <a:ext cx="3886200" cy="714375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周期和频率仅与振动系统</a:t>
            </a:r>
            <a:r>
              <a:rPr lang="zh-CN" altLang="en-US" sz="2000" dirty="0">
                <a:solidFill>
                  <a:srgbClr val="FF0000"/>
                </a:solidFill>
              </a:rPr>
              <a:t>本身</a:t>
            </a:r>
            <a:r>
              <a:rPr lang="zh-CN" altLang="en-US" sz="2000" dirty="0">
                <a:solidFill>
                  <a:srgbClr val="000000"/>
                </a:solidFill>
              </a:rPr>
              <a:t>的物理性质有关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48200" y="3581400"/>
            <a:ext cx="4191000" cy="685800"/>
            <a:chOff x="4648200" y="3581400"/>
            <a:chExt cx="4191000" cy="685800"/>
          </a:xfrm>
        </p:grpSpPr>
        <p:sp>
          <p:nvSpPr>
            <p:cNvPr id="443435" name="Rectangle 43"/>
            <p:cNvSpPr>
              <a:spLocks noChangeArrowheads="1"/>
            </p:cNvSpPr>
            <p:nvPr/>
          </p:nvSpPr>
          <p:spPr bwMode="auto">
            <a:xfrm>
              <a:off x="4648200" y="3733800"/>
              <a:ext cx="140335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3300"/>
                  </a:solidFill>
                </a:rPr>
                <a:t>弹簧振子</a:t>
              </a:r>
            </a:p>
          </p:txBody>
        </p:sp>
        <p:graphicFrame>
          <p:nvGraphicFramePr>
            <p:cNvPr id="443438" name="Object 46"/>
            <p:cNvGraphicFramePr>
              <a:graphicFrameLocks noChangeAspect="1"/>
            </p:cNvGraphicFramePr>
            <p:nvPr/>
          </p:nvGraphicFramePr>
          <p:xfrm>
            <a:off x="6172200" y="3581400"/>
            <a:ext cx="108585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723586" imgH="444307" progId="">
                    <p:embed/>
                  </p:oleObj>
                </mc:Choice>
                <mc:Fallback>
                  <p:oleObj name="公式" r:id="rId29" imgW="723586" imgH="444307" progId="">
                    <p:embed/>
                    <p:pic>
                      <p:nvPicPr>
                        <p:cNvPr id="44343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3581400"/>
                          <a:ext cx="1085850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39" name="Object 47"/>
            <p:cNvGraphicFramePr>
              <a:graphicFrameLocks noChangeAspect="1"/>
            </p:cNvGraphicFramePr>
            <p:nvPr/>
          </p:nvGraphicFramePr>
          <p:xfrm>
            <a:off x="7715250" y="3600450"/>
            <a:ext cx="112395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748975" imgH="444307" progId="">
                    <p:embed/>
                  </p:oleObj>
                </mc:Choice>
                <mc:Fallback>
                  <p:oleObj name="公式" r:id="rId31" imgW="748975" imgH="444307" progId="">
                    <p:embed/>
                    <p:pic>
                      <p:nvPicPr>
                        <p:cNvPr id="443439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0" y="3600450"/>
                          <a:ext cx="1123950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42" name="Rectangle 50"/>
          <p:cNvSpPr>
            <a:spLocks noChangeArrowheads="1"/>
          </p:cNvSpPr>
          <p:nvPr/>
        </p:nvSpPr>
        <p:spPr bwMode="auto">
          <a:xfrm>
            <a:off x="4876800" y="5257800"/>
            <a:ext cx="3886200" cy="1019175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由振动系统本身的固有属性所决定的频率和周期称为</a:t>
            </a:r>
            <a:r>
              <a:rPr lang="zh-CN" altLang="en-US" sz="2000">
                <a:solidFill>
                  <a:srgbClr val="0000CC"/>
                </a:solidFill>
              </a:rPr>
              <a:t>固有频率</a:t>
            </a:r>
            <a:r>
              <a:rPr lang="zh-CN" altLang="en-US" sz="2000">
                <a:solidFill>
                  <a:srgbClr val="000000"/>
                </a:solidFill>
              </a:rPr>
              <a:t>和</a:t>
            </a:r>
            <a:r>
              <a:rPr lang="zh-CN" altLang="en-US" sz="2000">
                <a:solidFill>
                  <a:srgbClr val="0000CC"/>
                </a:solidFill>
              </a:rPr>
              <a:t>固有周期</a:t>
            </a:r>
            <a:r>
              <a:rPr lang="zh-CN" altLang="en-US" sz="2000">
                <a:solidFill>
                  <a:srgbClr val="000000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4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22" grpId="0"/>
      <p:bldP spid="443428" grpId="0"/>
      <p:bldP spid="443430" grpId="0"/>
      <p:bldP spid="443433" grpId="0" animBg="1"/>
      <p:bldP spid="4434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4F67-3559-486E-AA4C-3BB7100F7C86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85800" y="2743200"/>
            <a:ext cx="7239000" cy="1288197"/>
            <a:chOff x="685800" y="2743200"/>
            <a:chExt cx="7239000" cy="1288197"/>
          </a:xfrm>
        </p:grpSpPr>
        <p:sp>
          <p:nvSpPr>
            <p:cNvPr id="446468" name="Text Box 4"/>
            <p:cNvSpPr txBox="1">
              <a:spLocks noChangeArrowheads="1"/>
            </p:cNvSpPr>
            <p:nvPr/>
          </p:nvSpPr>
          <p:spPr bwMode="auto">
            <a:xfrm>
              <a:off x="685800" y="2743200"/>
              <a:ext cx="1371600" cy="45720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bg2"/>
                </a:buClr>
                <a:buFont typeface="Wingdings" panose="05000000000000000000" pitchFamily="2" charset="2"/>
                <a:buChar char="n"/>
              </a:pPr>
              <a:r>
                <a:rPr kumimoji="1" lang="zh-CN" altLang="en-US" sz="2400" dirty="0">
                  <a:solidFill>
                    <a:srgbClr val="0000CC"/>
                  </a:solidFill>
                  <a:latin typeface="华文行楷" panose="02010800040101010101" charset="-122"/>
                  <a:ea typeface="华文行楷" panose="02010800040101010101" charset="-122"/>
                </a:rPr>
                <a:t>相位差</a:t>
              </a:r>
            </a:p>
          </p:txBody>
        </p:sp>
        <p:sp>
          <p:nvSpPr>
            <p:cNvPr id="446469" name="Text Box 5"/>
            <p:cNvSpPr txBox="1">
              <a:spLocks noChangeArrowheads="1"/>
            </p:cNvSpPr>
            <p:nvPr/>
          </p:nvSpPr>
          <p:spPr bwMode="auto">
            <a:xfrm>
              <a:off x="1828800" y="3200400"/>
              <a:ext cx="6096000" cy="83099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kumimoji="1" lang="zh-CN" altLang="en-US" sz="2400" dirty="0"/>
                <a:t>定义：</a:t>
              </a:r>
              <a:r>
                <a:rPr kumimoji="1" lang="zh-CN" altLang="en-US" sz="2400" dirty="0">
                  <a:solidFill>
                    <a:srgbClr val="0000CC"/>
                  </a:solidFill>
                </a:rPr>
                <a:t>两个振动在同一时刻的相位之差</a:t>
              </a:r>
              <a:r>
                <a:rPr kumimoji="1" lang="zh-CN" altLang="en-US" sz="2400" dirty="0"/>
                <a:t>或</a:t>
              </a:r>
              <a:r>
                <a:rPr kumimoji="1" lang="zh-CN" altLang="en-US" sz="2400" dirty="0">
                  <a:solidFill>
                    <a:srgbClr val="FF3300"/>
                  </a:solidFill>
                </a:rPr>
                <a:t>同一振动在不同时刻的相位之差</a:t>
              </a:r>
              <a:r>
                <a:rPr kumimoji="1" lang="zh-CN" altLang="en-US" sz="2400" dirty="0"/>
                <a:t>。</a:t>
              </a:r>
            </a:p>
          </p:txBody>
        </p:sp>
      </p:grpSp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914400" y="4114800"/>
          <a:ext cx="571552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946680" imgH="7302600" progId="">
                  <p:embed/>
                </p:oleObj>
              </mc:Choice>
              <mc:Fallback>
                <p:oleObj name="公式" r:id="rId2" imgW="75946680" imgH="7302600" progId="">
                  <p:embed/>
                  <p:pic>
                    <p:nvPicPr>
                      <p:cNvPr id="446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571552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2514600" y="4772025"/>
            <a:ext cx="5529263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508" tIns="45254" rIns="90508" bIns="45254">
            <a:spAutoFit/>
          </a:bodyPr>
          <a:lstStyle/>
          <a:p>
            <a:pPr defTabSz="904875"/>
            <a:r>
              <a:rPr kumimoji="1" lang="en-US" altLang="zh-CN" sz="2400" dirty="0" err="1"/>
              <a:t>Δ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dirty="0"/>
              <a:t>&gt; 0                   </a:t>
            </a:r>
            <a:r>
              <a:rPr kumimoji="1" lang="zh-CN" altLang="en-US" sz="2400" dirty="0"/>
              <a:t>超前</a:t>
            </a:r>
          </a:p>
          <a:p>
            <a:pPr defTabSz="904875"/>
            <a:r>
              <a:rPr kumimoji="1" lang="en-US" altLang="zh-CN" sz="2400" dirty="0" err="1"/>
              <a:t>Δ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dirty="0"/>
              <a:t>&lt; 0                   </a:t>
            </a:r>
            <a:r>
              <a:rPr kumimoji="1" lang="zh-CN" altLang="en-US" sz="2400" dirty="0"/>
              <a:t>落后</a:t>
            </a:r>
          </a:p>
          <a:p>
            <a:pPr defTabSz="904875"/>
            <a:r>
              <a:rPr kumimoji="1" lang="en-US" altLang="zh-CN" sz="2400" dirty="0" err="1"/>
              <a:t>Δ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dirty="0"/>
              <a:t>=±2</a:t>
            </a:r>
            <a:r>
              <a:rPr kumimoji="1" lang="en-US" altLang="zh-CN" sz="2400" i="1" dirty="0"/>
              <a:t>kπ</a:t>
            </a:r>
            <a:r>
              <a:rPr kumimoji="1" lang="en-US" altLang="zh-CN" sz="2400" dirty="0"/>
              <a:t>          </a:t>
            </a:r>
            <a:r>
              <a:rPr kumimoji="1" lang="zh-CN" altLang="en-US" sz="2400" dirty="0"/>
              <a:t>同相（步调相同）</a:t>
            </a:r>
          </a:p>
          <a:p>
            <a:pPr defTabSz="904875"/>
            <a:r>
              <a:rPr kumimoji="1" lang="en-US" altLang="zh-CN" sz="2400" dirty="0" err="1"/>
              <a:t>Δ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dirty="0"/>
              <a:t>=±(2</a:t>
            </a:r>
            <a:r>
              <a:rPr kumimoji="1" lang="en-US" altLang="zh-CN" sz="2400" i="1" dirty="0"/>
              <a:t>k</a:t>
            </a:r>
            <a:r>
              <a:rPr kumimoji="1" lang="en-US" altLang="zh-CN" sz="2400" dirty="0"/>
              <a:t>+1)</a:t>
            </a:r>
            <a:r>
              <a:rPr kumimoji="1" lang="en-US" altLang="zh-CN" sz="2400" i="1" dirty="0"/>
              <a:t>π</a:t>
            </a:r>
            <a:r>
              <a:rPr kumimoji="1" lang="en-US" altLang="zh-CN" sz="2400" dirty="0"/>
              <a:t>   </a:t>
            </a:r>
            <a:r>
              <a:rPr kumimoji="1" lang="zh-CN" altLang="en-US" sz="2400" dirty="0"/>
              <a:t>反相（步调相反）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8200" y="1295400"/>
            <a:ext cx="8215940" cy="1360190"/>
            <a:chOff x="838200" y="1295400"/>
            <a:chExt cx="8215940" cy="1360190"/>
          </a:xfrm>
        </p:grpSpPr>
        <p:sp>
          <p:nvSpPr>
            <p:cNvPr id="446473" name="Rectangle 9"/>
            <p:cNvSpPr>
              <a:spLocks noChangeArrowheads="1"/>
            </p:cNvSpPr>
            <p:nvPr/>
          </p:nvSpPr>
          <p:spPr bwMode="auto">
            <a:xfrm>
              <a:off x="1143000" y="2193925"/>
              <a:ext cx="7911140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ym typeface="Symbol" panose="05050102010706020507" pitchFamily="18" charset="2"/>
                </a:rPr>
                <a:t></a:t>
              </a:r>
              <a:r>
                <a:rPr kumimoji="1" lang="en-US" altLang="zh-CN" sz="2400" dirty="0">
                  <a:sym typeface="Symbol" panose="05050102010706020507" pitchFamily="18" charset="2"/>
                </a:rPr>
                <a:t> </a:t>
              </a:r>
              <a:r>
                <a:rPr kumimoji="1" lang="zh-CN" altLang="en-US" sz="2400" dirty="0">
                  <a:sym typeface="Symbol" panose="05050102010706020507" pitchFamily="18" charset="2"/>
                </a:rPr>
                <a:t>：振动的“</a:t>
              </a:r>
              <a:r>
                <a:rPr kumimoji="1" lang="zh-CN" altLang="en-US" sz="2400" dirty="0">
                  <a:solidFill>
                    <a:srgbClr val="0000CC"/>
                  </a:solidFill>
                  <a:latin typeface="华文行楷" panose="02010800040101010101" charset="-122"/>
                  <a:ea typeface="华文行楷" panose="02010800040101010101" charset="-122"/>
                  <a:sym typeface="Symbol" panose="05050102010706020507" pitchFamily="18" charset="2"/>
                </a:rPr>
                <a:t>初相位</a:t>
              </a:r>
              <a:r>
                <a:rPr kumimoji="1" lang="zh-CN" altLang="en-US" sz="2400" i="1" dirty="0">
                  <a:sym typeface="Symbol" panose="05050102010706020507" pitchFamily="18" charset="2"/>
                </a:rPr>
                <a:t> </a:t>
              </a:r>
              <a:r>
                <a:rPr kumimoji="1" lang="zh-CN" altLang="en-US" sz="2400" dirty="0">
                  <a:sym typeface="Symbol" panose="05050102010706020507" pitchFamily="18" charset="2"/>
                </a:rPr>
                <a:t>”。描述质点初始时刻的运动状态。</a:t>
              </a:r>
            </a:p>
          </p:txBody>
        </p:sp>
        <p:sp>
          <p:nvSpPr>
            <p:cNvPr id="446474" name="Rectangle 10"/>
            <p:cNvSpPr>
              <a:spLocks noChangeArrowheads="1"/>
            </p:cNvSpPr>
            <p:nvPr/>
          </p:nvSpPr>
          <p:spPr bwMode="auto">
            <a:xfrm>
              <a:off x="990600" y="1727200"/>
              <a:ext cx="6944530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ym typeface="Symbol" panose="05050102010706020507" pitchFamily="18" charset="2"/>
                </a:rPr>
                <a:t>（</a:t>
              </a:r>
              <a:r>
                <a:rPr kumimoji="1" lang="zh-CN" altLang="en-US" sz="2400" i="1" dirty="0">
                  <a:sym typeface="Symbol" panose="05050102010706020507" pitchFamily="18" charset="2"/>
                </a:rPr>
                <a:t> </a:t>
              </a:r>
              <a:r>
                <a:rPr kumimoji="1" lang="en-US" altLang="zh-CN" sz="2400" i="1" dirty="0">
                  <a:sym typeface="Symbol" panose="05050102010706020507" pitchFamily="18" charset="2"/>
                </a:rPr>
                <a:t>t </a:t>
              </a:r>
              <a:r>
                <a:rPr kumimoji="1" lang="en-US" altLang="zh-CN" sz="2400" dirty="0">
                  <a:sym typeface="Symbol" panose="05050102010706020507" pitchFamily="18" charset="2"/>
                </a:rPr>
                <a:t>+ </a:t>
              </a:r>
              <a:r>
                <a:rPr kumimoji="1" lang="en-US" altLang="zh-CN" sz="2400" i="1" dirty="0">
                  <a:sym typeface="Symbol" panose="05050102010706020507" pitchFamily="18" charset="2"/>
                </a:rPr>
                <a:t></a:t>
              </a:r>
              <a:r>
                <a:rPr kumimoji="1" lang="en-US" altLang="zh-CN" sz="2400" dirty="0">
                  <a:sym typeface="Symbol" panose="05050102010706020507" pitchFamily="18" charset="2"/>
                </a:rPr>
                <a:t> ) </a:t>
              </a:r>
              <a:r>
                <a:rPr kumimoji="1" lang="zh-CN" altLang="en-US" sz="2400" dirty="0">
                  <a:sym typeface="Symbol" panose="05050102010706020507" pitchFamily="18" charset="2"/>
                </a:rPr>
                <a:t>：振动的“</a:t>
              </a:r>
              <a:r>
                <a:rPr kumimoji="1" lang="zh-CN" altLang="en-US" sz="2400" dirty="0">
                  <a:solidFill>
                    <a:srgbClr val="0000CC"/>
                  </a:solidFill>
                  <a:latin typeface="华文行楷" panose="02010800040101010101" charset="-122"/>
                  <a:ea typeface="华文行楷" panose="02010800040101010101" charset="-122"/>
                  <a:sym typeface="Symbol" panose="05050102010706020507" pitchFamily="18" charset="2"/>
                </a:rPr>
                <a:t>相位</a:t>
              </a:r>
              <a:r>
                <a:rPr kumimoji="1" lang="zh-CN" altLang="en-US" sz="2400" dirty="0">
                  <a:sym typeface="Symbol" panose="05050102010706020507" pitchFamily="18" charset="2"/>
                </a:rPr>
                <a:t> ”。反映振动的状态。</a:t>
              </a:r>
            </a:p>
          </p:txBody>
        </p:sp>
        <p:graphicFrame>
          <p:nvGraphicFramePr>
            <p:cNvPr id="446475" name="Object 11"/>
            <p:cNvGraphicFramePr>
              <a:graphicFrameLocks noChangeAspect="1"/>
            </p:cNvGraphicFramePr>
            <p:nvPr/>
          </p:nvGraphicFramePr>
          <p:xfrm>
            <a:off x="838200" y="1295400"/>
            <a:ext cx="233997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21640" imgH="254160" progId="">
                    <p:embed/>
                  </p:oleObj>
                </mc:Choice>
                <mc:Fallback>
                  <p:oleObj name="公式" r:id="rId4" imgW="1421640" imgH="254160" progId="">
                    <p:embed/>
                    <p:pic>
                      <p:nvPicPr>
                        <p:cNvPr id="44647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295400"/>
                          <a:ext cx="2339975" cy="401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5867400" y="48768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(0-π)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F3A-FB6A-40CE-804A-DEABB1FDFB0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62851" name="AutoShape 3"/>
          <p:cNvSpPr>
            <a:spLocks noChangeArrowheads="1"/>
          </p:cNvSpPr>
          <p:nvPr/>
        </p:nvSpPr>
        <p:spPr bwMode="auto">
          <a:xfrm>
            <a:off x="685800" y="1219200"/>
            <a:ext cx="1295400" cy="685800"/>
          </a:xfrm>
          <a:prstGeom prst="horizontalScroll">
            <a:avLst>
              <a:gd name="adj" fmla="val 12500"/>
            </a:avLst>
          </a:prstGeom>
          <a:solidFill>
            <a:srgbClr val="EDFAD2"/>
          </a:solidFill>
          <a:ln w="9525">
            <a:solidFill>
              <a:srgbClr val="000000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00CC"/>
                </a:solidFill>
              </a:rPr>
              <a:t>讨论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2438400" y="1223963"/>
            <a:ext cx="5029200" cy="528637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5400000" scaled="1"/>
          </a:gradFill>
          <a:ln w="9525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相位差：表示两个相位之差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.</a:t>
            </a:r>
            <a:endParaRPr lang="en-US" altLang="zh-CN" sz="28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609600" y="1812925"/>
            <a:ext cx="8229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宋体" panose="02010600030101010101" pitchFamily="2" charset="-122"/>
              </a:rPr>
              <a:t>  1</a:t>
            </a:r>
            <a:r>
              <a:rPr lang="zh-CN" altLang="en-US" sz="2000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rgbClr val="CC0000"/>
                </a:solidFill>
                <a:latin typeface="宋体" panose="02010600030101010101" pitchFamily="2" charset="-122"/>
              </a:rPr>
              <a:t>同一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简谐运动，相位差可以给出两运动状态间变化所需的时间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462854" name="Object 6"/>
          <p:cNvGraphicFramePr>
            <a:graphicFrameLocks noChangeAspect="1"/>
          </p:cNvGraphicFramePr>
          <p:nvPr/>
        </p:nvGraphicFramePr>
        <p:xfrm>
          <a:off x="4983162" y="2209800"/>
          <a:ext cx="31702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6811" imgH="215806" progId="">
                  <p:embed/>
                </p:oleObj>
              </mc:Choice>
              <mc:Fallback>
                <p:oleObj name="公式" r:id="rId2" imgW="1586811" imgH="215806" progId="">
                  <p:embed/>
                  <p:pic>
                    <p:nvPicPr>
                      <p:cNvPr id="462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2" y="2209800"/>
                        <a:ext cx="31702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 noChangeAspect="1"/>
          </p:cNvGraphicFramePr>
          <p:nvPr/>
        </p:nvGraphicFramePr>
        <p:xfrm>
          <a:off x="2209800" y="2133600"/>
          <a:ext cx="2246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17115" imgH="215806" progId="">
                  <p:embed/>
                </p:oleObj>
              </mc:Choice>
              <mc:Fallback>
                <p:oleObj name="公式" r:id="rId4" imgW="1117115" imgH="215806" progId="">
                  <p:embed/>
                  <p:pic>
                    <p:nvPicPr>
                      <p:cNvPr id="462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2246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6" name="Object 8"/>
          <p:cNvGraphicFramePr>
            <a:graphicFrameLocks noChangeAspect="1"/>
          </p:cNvGraphicFramePr>
          <p:nvPr/>
        </p:nvGraphicFramePr>
        <p:xfrm>
          <a:off x="2209800" y="2667000"/>
          <a:ext cx="230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3000" imgH="215900" progId="">
                  <p:embed/>
                </p:oleObj>
              </mc:Choice>
              <mc:Fallback>
                <p:oleObj name="公式" r:id="rId6" imgW="1143000" imgH="215900" progId="">
                  <p:embed/>
                  <p:pic>
                    <p:nvPicPr>
                      <p:cNvPr id="4628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2303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5003800" y="2514600"/>
          <a:ext cx="22526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91726" imgH="393529" progId="">
                  <p:embed/>
                </p:oleObj>
              </mc:Choice>
              <mc:Fallback>
                <p:oleObj name="公式" r:id="rId8" imgW="1091726" imgH="393529" progId="">
                  <p:embed/>
                  <p:pic>
                    <p:nvPicPr>
                      <p:cNvPr id="4628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514600"/>
                        <a:ext cx="22526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304800" y="3276600"/>
            <a:ext cx="8534400" cy="3124200"/>
            <a:chOff x="240" y="2160"/>
            <a:chExt cx="5376" cy="1968"/>
          </a:xfrm>
        </p:grpSpPr>
        <p:grpSp>
          <p:nvGrpSpPr>
            <p:cNvPr id="3" name="Group 11"/>
            <p:cNvGrpSpPr/>
            <p:nvPr/>
          </p:nvGrpSpPr>
          <p:grpSpPr bwMode="auto">
            <a:xfrm>
              <a:off x="240" y="2160"/>
              <a:ext cx="5376" cy="1968"/>
              <a:chOff x="240" y="2160"/>
              <a:chExt cx="5376" cy="1968"/>
            </a:xfrm>
          </p:grpSpPr>
          <p:sp>
            <p:nvSpPr>
              <p:cNvPr id="462860" name="Rectangle 12"/>
              <p:cNvSpPr>
                <a:spLocks noChangeArrowheads="1"/>
              </p:cNvSpPr>
              <p:nvPr/>
            </p:nvSpPr>
            <p:spPr bwMode="auto">
              <a:xfrm>
                <a:off x="240" y="2160"/>
                <a:ext cx="5376" cy="19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3"/>
              <p:cNvGrpSpPr/>
              <p:nvPr/>
            </p:nvGrpSpPr>
            <p:grpSpPr bwMode="auto">
              <a:xfrm>
                <a:off x="288" y="2160"/>
                <a:ext cx="2688" cy="1728"/>
                <a:chOff x="288" y="2160"/>
                <a:chExt cx="2688" cy="1728"/>
              </a:xfrm>
            </p:grpSpPr>
            <p:grpSp>
              <p:nvGrpSpPr>
                <p:cNvPr id="5" name="Group 14"/>
                <p:cNvGrpSpPr/>
                <p:nvPr/>
              </p:nvGrpSpPr>
              <p:grpSpPr bwMode="auto">
                <a:xfrm>
                  <a:off x="288" y="2160"/>
                  <a:ext cx="2688" cy="1728"/>
                  <a:chOff x="288" y="2160"/>
                  <a:chExt cx="2688" cy="1728"/>
                </a:xfrm>
              </p:grpSpPr>
              <p:sp>
                <p:nvSpPr>
                  <p:cNvPr id="46286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6" y="3113"/>
                    <a:ext cx="221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8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" y="2208"/>
                    <a:ext cx="2" cy="16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62865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45" y="2496"/>
                  <a:ext cx="184" cy="2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0" imgW="215806" imgH="228501" progId="">
                          <p:embed/>
                        </p:oleObj>
                      </mc:Choice>
                      <mc:Fallback>
                        <p:oleObj name="公式" r:id="rId10" imgW="215806" imgH="228501" progId="">
                          <p:embed/>
                          <p:pic>
                            <p:nvPicPr>
                              <p:cNvPr id="462865" name="Object 17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" y="2496"/>
                                <a:ext cx="184" cy="24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2866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336" y="3473"/>
                  <a:ext cx="340" cy="24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2" imgW="393529" imgH="228501" progId="">
                          <p:embed/>
                        </p:oleObj>
                      </mc:Choice>
                      <mc:Fallback>
                        <p:oleObj name="公式" r:id="rId12" imgW="393529" imgH="228501" progId="">
                          <p:embed/>
                          <p:pic>
                            <p:nvPicPr>
                              <p:cNvPr id="462866" name="Object 18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6" y="3473"/>
                                <a:ext cx="340" cy="24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2867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441" y="2160"/>
                  <a:ext cx="197" cy="2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4" imgW="177646" imgH="190335" progId="">
                          <p:embed/>
                        </p:oleObj>
                      </mc:Choice>
                      <mc:Fallback>
                        <p:oleObj name="公式" r:id="rId14" imgW="177646" imgH="190335" progId="">
                          <p:embed/>
                          <p:pic>
                            <p:nvPicPr>
                              <p:cNvPr id="462867" name="Object 19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" y="2160"/>
                                <a:ext cx="197" cy="2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62868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28" y="2662"/>
                    <a:ext cx="0" cy="902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86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32" y="2662"/>
                    <a:ext cx="0" cy="887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62870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88" y="2797"/>
                  <a:ext cx="374" cy="2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6" imgW="431425" imgH="317225" progId="">
                          <p:embed/>
                        </p:oleObj>
                      </mc:Choice>
                      <mc:Fallback>
                        <p:oleObj name="公式" r:id="rId16" imgW="431425" imgH="317225" progId="">
                          <p:embed/>
                          <p:pic>
                            <p:nvPicPr>
                              <p:cNvPr id="462870" name="Object 22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8" y="2797"/>
                                <a:ext cx="374" cy="29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2871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2778" y="2832"/>
                  <a:ext cx="150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8" imgW="114151" imgH="215619" progId="">
                          <p:embed/>
                        </p:oleObj>
                      </mc:Choice>
                      <mc:Fallback>
                        <p:oleObj name="公式" r:id="rId18" imgW="114151" imgH="215619" progId="">
                          <p:embed/>
                          <p:pic>
                            <p:nvPicPr>
                              <p:cNvPr id="462871" name="Object 23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78" y="2832"/>
                                <a:ext cx="150" cy="29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2872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504" y="3066"/>
                  <a:ext cx="264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0" imgW="126835" imgH="139518" progId="">
                          <p:embed/>
                        </p:oleObj>
                      </mc:Choice>
                      <mc:Fallback>
                        <p:oleObj name="Equation" r:id="rId20" imgW="126835" imgH="139518" progId="">
                          <p:embed/>
                          <p:pic>
                            <p:nvPicPr>
                              <p:cNvPr id="462872" name="Object 24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4" y="3066"/>
                                <a:ext cx="264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6" name="Group 25"/>
                  <p:cNvGrpSpPr/>
                  <p:nvPr/>
                </p:nvGrpSpPr>
                <p:grpSpPr bwMode="auto">
                  <a:xfrm>
                    <a:off x="909" y="2364"/>
                    <a:ext cx="113" cy="324"/>
                    <a:chOff x="957" y="2220"/>
                    <a:chExt cx="113" cy="324"/>
                  </a:xfrm>
                </p:grpSpPr>
                <p:graphicFrame>
                  <p:nvGraphicFramePr>
                    <p:cNvPr id="462874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57" y="2220"/>
                    <a:ext cx="113" cy="21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22" imgW="88707" imgH="164742" progId="">
                            <p:embed/>
                          </p:oleObj>
                        </mc:Choice>
                        <mc:Fallback>
                          <p:oleObj name="公式" r:id="rId22" imgW="88707" imgH="164742" progId="">
                            <p:embed/>
                            <p:pic>
                              <p:nvPicPr>
                                <p:cNvPr id="462874" name="Object 2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57" y="2220"/>
                                  <a:ext cx="113" cy="21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62875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3" y="2471"/>
                      <a:ext cx="73" cy="7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28"/>
                  <p:cNvGrpSpPr/>
                  <p:nvPr/>
                </p:nvGrpSpPr>
                <p:grpSpPr bwMode="auto">
                  <a:xfrm>
                    <a:off x="1152" y="2606"/>
                    <a:ext cx="161" cy="322"/>
                    <a:chOff x="1200" y="2462"/>
                    <a:chExt cx="161" cy="322"/>
                  </a:xfrm>
                </p:grpSpPr>
                <p:graphicFrame>
                  <p:nvGraphicFramePr>
                    <p:cNvPr id="462877" name="Object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200" y="2462"/>
                    <a:ext cx="161" cy="20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24" imgW="126780" imgH="164814" progId="">
                            <p:embed/>
                          </p:oleObj>
                        </mc:Choice>
                        <mc:Fallback>
                          <p:oleObj name="公式" r:id="rId24" imgW="126780" imgH="164814" progId="">
                            <p:embed/>
                            <p:pic>
                              <p:nvPicPr>
                                <p:cNvPr id="462877" name="Object 2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200" y="2462"/>
                                  <a:ext cx="161" cy="209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62878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2" y="2711"/>
                      <a:ext cx="73" cy="7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62879" name="Freeform 31"/>
                <p:cNvSpPr/>
                <p:nvPr/>
              </p:nvSpPr>
              <p:spPr bwMode="auto">
                <a:xfrm>
                  <a:off x="720" y="2663"/>
                  <a:ext cx="2107" cy="921"/>
                </a:xfrm>
                <a:custGeom>
                  <a:avLst/>
                  <a:gdLst/>
                  <a:ahLst/>
                  <a:cxnLst>
                    <a:cxn ang="0">
                      <a:pos x="22" y="203"/>
                    </a:cxn>
                    <a:cxn ang="0">
                      <a:pos x="67" y="133"/>
                    </a:cxn>
                    <a:cxn ang="0">
                      <a:pos x="112" y="76"/>
                    </a:cxn>
                    <a:cxn ang="0">
                      <a:pos x="157" y="33"/>
                    </a:cxn>
                    <a:cxn ang="0">
                      <a:pos x="202" y="8"/>
                    </a:cxn>
                    <a:cxn ang="0">
                      <a:pos x="246" y="0"/>
                    </a:cxn>
                    <a:cxn ang="0">
                      <a:pos x="291" y="11"/>
                    </a:cxn>
                    <a:cxn ang="0">
                      <a:pos x="337" y="38"/>
                    </a:cxn>
                    <a:cxn ang="0">
                      <a:pos x="381" y="82"/>
                    </a:cxn>
                    <a:cxn ang="0">
                      <a:pos x="426" y="142"/>
                    </a:cxn>
                    <a:cxn ang="0">
                      <a:pos x="471" y="213"/>
                    </a:cxn>
                    <a:cxn ang="0">
                      <a:pos x="516" y="294"/>
                    </a:cxn>
                    <a:cxn ang="0">
                      <a:pos x="560" y="382"/>
                    </a:cxn>
                    <a:cxn ang="0">
                      <a:pos x="605" y="473"/>
                    </a:cxn>
                    <a:cxn ang="0">
                      <a:pos x="650" y="563"/>
                    </a:cxn>
                    <a:cxn ang="0">
                      <a:pos x="695" y="649"/>
                    </a:cxn>
                    <a:cxn ang="0">
                      <a:pos x="739" y="728"/>
                    </a:cxn>
                    <a:cxn ang="0">
                      <a:pos x="784" y="796"/>
                    </a:cxn>
                    <a:cxn ang="0">
                      <a:pos x="830" y="852"/>
                    </a:cxn>
                    <a:cxn ang="0">
                      <a:pos x="874" y="893"/>
                    </a:cxn>
                    <a:cxn ang="0">
                      <a:pos x="919" y="915"/>
                    </a:cxn>
                    <a:cxn ang="0">
                      <a:pos x="964" y="921"/>
                    </a:cxn>
                    <a:cxn ang="0">
                      <a:pos x="1009" y="909"/>
                    </a:cxn>
                    <a:cxn ang="0">
                      <a:pos x="1053" y="879"/>
                    </a:cxn>
                    <a:cxn ang="0">
                      <a:pos x="1098" y="831"/>
                    </a:cxn>
                    <a:cxn ang="0">
                      <a:pos x="1143" y="771"/>
                    </a:cxn>
                    <a:cxn ang="0">
                      <a:pos x="1188" y="698"/>
                    </a:cxn>
                    <a:cxn ang="0">
                      <a:pos x="1232" y="616"/>
                    </a:cxn>
                    <a:cxn ang="0">
                      <a:pos x="1277" y="527"/>
                    </a:cxn>
                    <a:cxn ang="0">
                      <a:pos x="1323" y="436"/>
                    </a:cxn>
                    <a:cxn ang="0">
                      <a:pos x="1367" y="346"/>
                    </a:cxn>
                    <a:cxn ang="0">
                      <a:pos x="1412" y="261"/>
                    </a:cxn>
                    <a:cxn ang="0">
                      <a:pos x="1457" y="183"/>
                    </a:cxn>
                    <a:cxn ang="0">
                      <a:pos x="1502" y="117"/>
                    </a:cxn>
                    <a:cxn ang="0">
                      <a:pos x="1547" y="63"/>
                    </a:cxn>
                    <a:cxn ang="0">
                      <a:pos x="1591" y="25"/>
                    </a:cxn>
                    <a:cxn ang="0">
                      <a:pos x="1637" y="4"/>
                    </a:cxn>
                    <a:cxn ang="0">
                      <a:pos x="1681" y="1"/>
                    </a:cxn>
                    <a:cxn ang="0">
                      <a:pos x="1726" y="16"/>
                    </a:cxn>
                    <a:cxn ang="0">
                      <a:pos x="1770" y="48"/>
                    </a:cxn>
                    <a:cxn ang="0">
                      <a:pos x="1816" y="96"/>
                    </a:cxn>
                    <a:cxn ang="0">
                      <a:pos x="1860" y="159"/>
                    </a:cxn>
                    <a:cxn ang="0">
                      <a:pos x="1905" y="234"/>
                    </a:cxn>
                    <a:cxn ang="0">
                      <a:pos x="1951" y="316"/>
                    </a:cxn>
                    <a:cxn ang="0">
                      <a:pos x="1995" y="405"/>
                    </a:cxn>
                    <a:cxn ang="0">
                      <a:pos x="2040" y="497"/>
                    </a:cxn>
                    <a:cxn ang="0">
                      <a:pos x="2084" y="586"/>
                    </a:cxn>
                  </a:cxnLst>
                  <a:rect l="0" t="0" r="r" b="b"/>
                  <a:pathLst>
                    <a:path w="2107" h="921">
                      <a:moveTo>
                        <a:pt x="0" y="242"/>
                      </a:moveTo>
                      <a:lnTo>
                        <a:pt x="22" y="203"/>
                      </a:lnTo>
                      <a:lnTo>
                        <a:pt x="44" y="167"/>
                      </a:lnTo>
                      <a:lnTo>
                        <a:pt x="67" y="133"/>
                      </a:lnTo>
                      <a:lnTo>
                        <a:pt x="90" y="103"/>
                      </a:lnTo>
                      <a:lnTo>
                        <a:pt x="112" y="76"/>
                      </a:lnTo>
                      <a:lnTo>
                        <a:pt x="134" y="52"/>
                      </a:lnTo>
                      <a:lnTo>
                        <a:pt x="157" y="33"/>
                      </a:lnTo>
                      <a:lnTo>
                        <a:pt x="179" y="18"/>
                      </a:lnTo>
                      <a:lnTo>
                        <a:pt x="202" y="8"/>
                      </a:lnTo>
                      <a:lnTo>
                        <a:pt x="225" y="2"/>
                      </a:lnTo>
                      <a:lnTo>
                        <a:pt x="246" y="0"/>
                      </a:lnTo>
                      <a:lnTo>
                        <a:pt x="269" y="3"/>
                      </a:lnTo>
                      <a:lnTo>
                        <a:pt x="291" y="11"/>
                      </a:lnTo>
                      <a:lnTo>
                        <a:pt x="314" y="22"/>
                      </a:lnTo>
                      <a:lnTo>
                        <a:pt x="337" y="38"/>
                      </a:lnTo>
                      <a:lnTo>
                        <a:pt x="358" y="59"/>
                      </a:lnTo>
                      <a:lnTo>
                        <a:pt x="381" y="82"/>
                      </a:lnTo>
                      <a:lnTo>
                        <a:pt x="404" y="110"/>
                      </a:lnTo>
                      <a:lnTo>
                        <a:pt x="426" y="142"/>
                      </a:lnTo>
                      <a:lnTo>
                        <a:pt x="448" y="176"/>
                      </a:lnTo>
                      <a:lnTo>
                        <a:pt x="471" y="213"/>
                      </a:lnTo>
                      <a:lnTo>
                        <a:pt x="493" y="253"/>
                      </a:lnTo>
                      <a:lnTo>
                        <a:pt x="516" y="294"/>
                      </a:lnTo>
                      <a:lnTo>
                        <a:pt x="538" y="337"/>
                      </a:lnTo>
                      <a:lnTo>
                        <a:pt x="560" y="382"/>
                      </a:lnTo>
                      <a:lnTo>
                        <a:pt x="583" y="428"/>
                      </a:lnTo>
                      <a:lnTo>
                        <a:pt x="605" y="473"/>
                      </a:lnTo>
                      <a:lnTo>
                        <a:pt x="627" y="518"/>
                      </a:lnTo>
                      <a:lnTo>
                        <a:pt x="650" y="563"/>
                      </a:lnTo>
                      <a:lnTo>
                        <a:pt x="672" y="607"/>
                      </a:lnTo>
                      <a:lnTo>
                        <a:pt x="695" y="649"/>
                      </a:lnTo>
                      <a:lnTo>
                        <a:pt x="718" y="690"/>
                      </a:lnTo>
                      <a:lnTo>
                        <a:pt x="739" y="728"/>
                      </a:lnTo>
                      <a:lnTo>
                        <a:pt x="762" y="764"/>
                      </a:lnTo>
                      <a:lnTo>
                        <a:pt x="784" y="796"/>
                      </a:lnTo>
                      <a:lnTo>
                        <a:pt x="807" y="826"/>
                      </a:lnTo>
                      <a:lnTo>
                        <a:pt x="830" y="852"/>
                      </a:lnTo>
                      <a:lnTo>
                        <a:pt x="851" y="874"/>
                      </a:lnTo>
                      <a:lnTo>
                        <a:pt x="874" y="893"/>
                      </a:lnTo>
                      <a:lnTo>
                        <a:pt x="897" y="906"/>
                      </a:lnTo>
                      <a:lnTo>
                        <a:pt x="919" y="915"/>
                      </a:lnTo>
                      <a:lnTo>
                        <a:pt x="942" y="920"/>
                      </a:lnTo>
                      <a:lnTo>
                        <a:pt x="964" y="921"/>
                      </a:lnTo>
                      <a:lnTo>
                        <a:pt x="986" y="917"/>
                      </a:lnTo>
                      <a:lnTo>
                        <a:pt x="1009" y="909"/>
                      </a:lnTo>
                      <a:lnTo>
                        <a:pt x="1031" y="895"/>
                      </a:lnTo>
                      <a:lnTo>
                        <a:pt x="1053" y="879"/>
                      </a:lnTo>
                      <a:lnTo>
                        <a:pt x="1076" y="857"/>
                      </a:lnTo>
                      <a:lnTo>
                        <a:pt x="1098" y="831"/>
                      </a:lnTo>
                      <a:lnTo>
                        <a:pt x="1121" y="803"/>
                      </a:lnTo>
                      <a:lnTo>
                        <a:pt x="1143" y="771"/>
                      </a:lnTo>
                      <a:lnTo>
                        <a:pt x="1165" y="736"/>
                      </a:lnTo>
                      <a:lnTo>
                        <a:pt x="1188" y="698"/>
                      </a:lnTo>
                      <a:lnTo>
                        <a:pt x="1211" y="658"/>
                      </a:lnTo>
                      <a:lnTo>
                        <a:pt x="1232" y="616"/>
                      </a:lnTo>
                      <a:lnTo>
                        <a:pt x="1255" y="573"/>
                      </a:lnTo>
                      <a:lnTo>
                        <a:pt x="1277" y="527"/>
                      </a:lnTo>
                      <a:lnTo>
                        <a:pt x="1300" y="482"/>
                      </a:lnTo>
                      <a:lnTo>
                        <a:pt x="1323" y="436"/>
                      </a:lnTo>
                      <a:lnTo>
                        <a:pt x="1344" y="391"/>
                      </a:lnTo>
                      <a:lnTo>
                        <a:pt x="1367" y="346"/>
                      </a:lnTo>
                      <a:lnTo>
                        <a:pt x="1390" y="303"/>
                      </a:lnTo>
                      <a:lnTo>
                        <a:pt x="1412" y="261"/>
                      </a:lnTo>
                      <a:lnTo>
                        <a:pt x="1435" y="221"/>
                      </a:lnTo>
                      <a:lnTo>
                        <a:pt x="1457" y="183"/>
                      </a:lnTo>
                      <a:lnTo>
                        <a:pt x="1479" y="149"/>
                      </a:lnTo>
                      <a:lnTo>
                        <a:pt x="1502" y="117"/>
                      </a:lnTo>
                      <a:lnTo>
                        <a:pt x="1524" y="87"/>
                      </a:lnTo>
                      <a:lnTo>
                        <a:pt x="1547" y="63"/>
                      </a:lnTo>
                      <a:lnTo>
                        <a:pt x="1569" y="42"/>
                      </a:lnTo>
                      <a:lnTo>
                        <a:pt x="1591" y="25"/>
                      </a:lnTo>
                      <a:lnTo>
                        <a:pt x="1614" y="13"/>
                      </a:lnTo>
                      <a:lnTo>
                        <a:pt x="1637" y="4"/>
                      </a:lnTo>
                      <a:lnTo>
                        <a:pt x="1658" y="0"/>
                      </a:lnTo>
                      <a:lnTo>
                        <a:pt x="1681" y="1"/>
                      </a:lnTo>
                      <a:lnTo>
                        <a:pt x="1704" y="6"/>
                      </a:lnTo>
                      <a:lnTo>
                        <a:pt x="1726" y="16"/>
                      </a:lnTo>
                      <a:lnTo>
                        <a:pt x="1748" y="30"/>
                      </a:lnTo>
                      <a:lnTo>
                        <a:pt x="1770" y="48"/>
                      </a:lnTo>
                      <a:lnTo>
                        <a:pt x="1793" y="71"/>
                      </a:lnTo>
                      <a:lnTo>
                        <a:pt x="1816" y="96"/>
                      </a:lnTo>
                      <a:lnTo>
                        <a:pt x="1837" y="126"/>
                      </a:lnTo>
                      <a:lnTo>
                        <a:pt x="1860" y="159"/>
                      </a:lnTo>
                      <a:lnTo>
                        <a:pt x="1883" y="195"/>
                      </a:lnTo>
                      <a:lnTo>
                        <a:pt x="1905" y="234"/>
                      </a:lnTo>
                      <a:lnTo>
                        <a:pt x="1928" y="274"/>
                      </a:lnTo>
                      <a:lnTo>
                        <a:pt x="1951" y="316"/>
                      </a:lnTo>
                      <a:lnTo>
                        <a:pt x="1972" y="360"/>
                      </a:lnTo>
                      <a:lnTo>
                        <a:pt x="1995" y="405"/>
                      </a:lnTo>
                      <a:lnTo>
                        <a:pt x="2017" y="451"/>
                      </a:lnTo>
                      <a:lnTo>
                        <a:pt x="2040" y="497"/>
                      </a:lnTo>
                      <a:lnTo>
                        <a:pt x="2062" y="541"/>
                      </a:lnTo>
                      <a:lnTo>
                        <a:pt x="2084" y="586"/>
                      </a:lnTo>
                      <a:lnTo>
                        <a:pt x="2107" y="629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32"/>
            <p:cNvGrpSpPr/>
            <p:nvPr/>
          </p:nvGrpSpPr>
          <p:grpSpPr bwMode="auto">
            <a:xfrm>
              <a:off x="720" y="2662"/>
              <a:ext cx="2033" cy="902"/>
              <a:chOff x="752" y="2662"/>
              <a:chExt cx="2001" cy="902"/>
            </a:xfrm>
          </p:grpSpPr>
          <p:sp>
            <p:nvSpPr>
              <p:cNvPr id="462881" name="Line 33"/>
              <p:cNvSpPr>
                <a:spLocks noChangeShapeType="1"/>
              </p:cNvSpPr>
              <p:nvPr/>
            </p:nvSpPr>
            <p:spPr bwMode="auto">
              <a:xfrm flipH="1" flipV="1">
                <a:off x="752" y="2662"/>
                <a:ext cx="19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82" name="Line 34"/>
              <p:cNvSpPr>
                <a:spLocks noChangeShapeType="1"/>
              </p:cNvSpPr>
              <p:nvPr/>
            </p:nvSpPr>
            <p:spPr bwMode="auto">
              <a:xfrm flipH="1" flipV="1">
                <a:off x="766" y="3564"/>
                <a:ext cx="1987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83" name="Line 35"/>
              <p:cNvSpPr>
                <a:spLocks noChangeShapeType="1"/>
              </p:cNvSpPr>
              <p:nvPr/>
            </p:nvSpPr>
            <p:spPr bwMode="auto">
              <a:xfrm flipV="1">
                <a:off x="766" y="2880"/>
                <a:ext cx="1970" cy="7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6"/>
          <p:cNvGrpSpPr/>
          <p:nvPr/>
        </p:nvGrpSpPr>
        <p:grpSpPr bwMode="auto">
          <a:xfrm>
            <a:off x="5105400" y="3227388"/>
            <a:ext cx="3581400" cy="2819400"/>
            <a:chOff x="3264" y="2064"/>
            <a:chExt cx="2256" cy="1776"/>
          </a:xfrm>
        </p:grpSpPr>
        <p:sp>
          <p:nvSpPr>
            <p:cNvPr id="462885" name="Oval 37"/>
            <p:cNvSpPr>
              <a:spLocks noChangeArrowheads="1"/>
            </p:cNvSpPr>
            <p:nvPr/>
          </p:nvSpPr>
          <p:spPr bwMode="auto">
            <a:xfrm>
              <a:off x="3706" y="2324"/>
              <a:ext cx="1254" cy="1256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86" name="Line 38"/>
            <p:cNvSpPr>
              <a:spLocks noChangeShapeType="1"/>
            </p:cNvSpPr>
            <p:nvPr/>
          </p:nvSpPr>
          <p:spPr bwMode="auto">
            <a:xfrm>
              <a:off x="3403" y="2974"/>
              <a:ext cx="206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87" name="Line 39"/>
            <p:cNvSpPr>
              <a:spLocks noChangeShapeType="1"/>
            </p:cNvSpPr>
            <p:nvPr/>
          </p:nvSpPr>
          <p:spPr bwMode="auto">
            <a:xfrm>
              <a:off x="4311" y="206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888" name="Object 40"/>
            <p:cNvGraphicFramePr>
              <a:graphicFrameLocks noChangeAspect="1"/>
            </p:cNvGraphicFramePr>
            <p:nvPr/>
          </p:nvGraphicFramePr>
          <p:xfrm>
            <a:off x="5276" y="2688"/>
            <a:ext cx="2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77646" imgH="190335" progId="">
                    <p:embed/>
                  </p:oleObj>
                </mc:Choice>
                <mc:Fallback>
                  <p:oleObj name="公式" r:id="rId26" imgW="177646" imgH="190335" progId="">
                    <p:embed/>
                    <p:pic>
                      <p:nvPicPr>
                        <p:cNvPr id="462888" name="Object 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6" y="2688"/>
                          <a:ext cx="24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9" name="Object 41"/>
            <p:cNvGraphicFramePr>
              <a:graphicFrameLocks noChangeAspect="1"/>
            </p:cNvGraphicFramePr>
            <p:nvPr/>
          </p:nvGraphicFramePr>
          <p:xfrm>
            <a:off x="4939" y="2974"/>
            <a:ext cx="26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861800" imgH="5270400" progId="">
                    <p:embed/>
                  </p:oleObj>
                </mc:Choice>
                <mc:Fallback>
                  <p:oleObj name="Equation" r:id="rId28" imgW="4861800" imgH="5270400" progId="">
                    <p:embed/>
                    <p:pic>
                      <p:nvPicPr>
                        <p:cNvPr id="462889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" y="2974"/>
                          <a:ext cx="264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90" name="Object 42"/>
            <p:cNvGraphicFramePr>
              <a:graphicFrameLocks noChangeAspect="1"/>
            </p:cNvGraphicFramePr>
            <p:nvPr/>
          </p:nvGraphicFramePr>
          <p:xfrm>
            <a:off x="3264" y="2974"/>
            <a:ext cx="43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111160" imgH="5270400" progId="">
                    <p:embed/>
                  </p:oleObj>
                </mc:Choice>
                <mc:Fallback>
                  <p:oleObj name="Equation" r:id="rId30" imgW="8111160" imgH="5270400" progId="">
                    <p:embed/>
                    <p:pic>
                      <p:nvPicPr>
                        <p:cNvPr id="46289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4"/>
                          <a:ext cx="43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91" name="Object 43"/>
            <p:cNvGraphicFramePr>
              <a:graphicFrameLocks noChangeAspect="1"/>
            </p:cNvGraphicFramePr>
            <p:nvPr/>
          </p:nvGraphicFramePr>
          <p:xfrm>
            <a:off x="4138" y="2974"/>
            <a:ext cx="17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26725" imgH="177415" progId="">
                    <p:embed/>
                  </p:oleObj>
                </mc:Choice>
                <mc:Fallback>
                  <p:oleObj name="Equation" r:id="rId32" imgW="126725" imgH="177415" progId="">
                    <p:embed/>
                    <p:pic>
                      <p:nvPicPr>
                        <p:cNvPr id="462891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2974"/>
                          <a:ext cx="179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4"/>
          <p:cNvGrpSpPr/>
          <p:nvPr/>
        </p:nvGrpSpPr>
        <p:grpSpPr bwMode="auto">
          <a:xfrm>
            <a:off x="6781800" y="4675188"/>
            <a:ext cx="1066800" cy="365125"/>
            <a:chOff x="4320" y="2976"/>
            <a:chExt cx="672" cy="230"/>
          </a:xfrm>
        </p:grpSpPr>
        <p:sp>
          <p:nvSpPr>
            <p:cNvPr id="462893" name="Line 45"/>
            <p:cNvSpPr>
              <a:spLocks noChangeShapeType="1"/>
            </p:cNvSpPr>
            <p:nvPr/>
          </p:nvSpPr>
          <p:spPr bwMode="auto">
            <a:xfrm>
              <a:off x="4320" y="2976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894" name="Object 46"/>
            <p:cNvGraphicFramePr>
              <a:graphicFrameLocks noChangeAspect="1"/>
            </p:cNvGraphicFramePr>
            <p:nvPr/>
          </p:nvGraphicFramePr>
          <p:xfrm>
            <a:off x="4717" y="2986"/>
            <a:ext cx="13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4049280" imgH="6896160" progId="">
                    <p:embed/>
                  </p:oleObj>
                </mc:Choice>
                <mc:Fallback>
                  <p:oleObj name="公式" r:id="rId34" imgW="4049280" imgH="6896160" progId="">
                    <p:embed/>
                    <p:pic>
                      <p:nvPicPr>
                        <p:cNvPr id="462894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986"/>
                          <a:ext cx="137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7"/>
          <p:cNvGrpSpPr/>
          <p:nvPr/>
        </p:nvGrpSpPr>
        <p:grpSpPr bwMode="auto">
          <a:xfrm>
            <a:off x="7804150" y="3684588"/>
            <a:ext cx="425450" cy="762000"/>
            <a:chOff x="5232" y="2256"/>
            <a:chExt cx="268" cy="480"/>
          </a:xfrm>
        </p:grpSpPr>
        <p:sp>
          <p:nvSpPr>
            <p:cNvPr id="462896" name="Freeform 48"/>
            <p:cNvSpPr/>
            <p:nvPr/>
          </p:nvSpPr>
          <p:spPr bwMode="auto">
            <a:xfrm>
              <a:off x="5376" y="2496"/>
              <a:ext cx="56" cy="240"/>
            </a:xfrm>
            <a:custGeom>
              <a:avLst/>
              <a:gdLst/>
              <a:ahLst/>
              <a:cxnLst>
                <a:cxn ang="0">
                  <a:pos x="48" y="240"/>
                </a:cxn>
                <a:cxn ang="0">
                  <a:pos x="48" y="144"/>
                </a:cxn>
                <a:cxn ang="0">
                  <a:pos x="0" y="0"/>
                </a:cxn>
              </a:cxnLst>
              <a:rect l="0" t="0" r="r" b="b"/>
              <a:pathLst>
                <a:path w="56" h="240">
                  <a:moveTo>
                    <a:pt x="48" y="240"/>
                  </a:moveTo>
                  <a:cubicBezTo>
                    <a:pt x="52" y="212"/>
                    <a:pt x="56" y="184"/>
                    <a:pt x="48" y="144"/>
                  </a:cubicBezTo>
                  <a:cubicBezTo>
                    <a:pt x="40" y="104"/>
                    <a:pt x="8" y="24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66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897" name="Object 49"/>
            <p:cNvGraphicFramePr>
              <a:graphicFrameLocks noChangeAspect="1"/>
            </p:cNvGraphicFramePr>
            <p:nvPr/>
          </p:nvGraphicFramePr>
          <p:xfrm flipH="1">
            <a:off x="5232" y="2256"/>
            <a:ext cx="2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215713" imgH="190335" progId="">
                    <p:embed/>
                  </p:oleObj>
                </mc:Choice>
                <mc:Fallback>
                  <p:oleObj name="公式" r:id="rId36" imgW="215713" imgH="190335" progId="">
                    <p:embed/>
                    <p:pic>
                      <p:nvPicPr>
                        <p:cNvPr id="462897" name="Object 4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5232" y="2256"/>
                          <a:ext cx="26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2898" name="Object 50"/>
          <p:cNvGraphicFramePr>
            <a:graphicFrameLocks noChangeAspect="1"/>
          </p:cNvGraphicFramePr>
          <p:nvPr/>
        </p:nvGraphicFramePr>
        <p:xfrm>
          <a:off x="1658938" y="5268913"/>
          <a:ext cx="14652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45863" imgH="393529" progId="">
                  <p:embed/>
                </p:oleObj>
              </mc:Choice>
              <mc:Fallback>
                <p:oleObj name="Equation" r:id="rId38" imgW="545863" imgH="393529" progId="">
                  <p:embed/>
                  <p:pic>
                    <p:nvPicPr>
                      <p:cNvPr id="462898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268913"/>
                        <a:ext cx="1465262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99" name="Object 51"/>
          <p:cNvGraphicFramePr>
            <a:graphicFrameLocks noChangeAspect="1"/>
          </p:cNvGraphicFramePr>
          <p:nvPr/>
        </p:nvGraphicFramePr>
        <p:xfrm>
          <a:off x="3429000" y="5346700"/>
          <a:ext cx="2895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54100" imgH="393700" progId="">
                  <p:embed/>
                </p:oleObj>
              </mc:Choice>
              <mc:Fallback>
                <p:oleObj name="Equation" r:id="rId40" imgW="1054100" imgH="393700" progId="">
                  <p:embed/>
                  <p:pic>
                    <p:nvPicPr>
                      <p:cNvPr id="462899" name="Object 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46700"/>
                        <a:ext cx="28956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2"/>
          <p:cNvGrpSpPr/>
          <p:nvPr/>
        </p:nvGrpSpPr>
        <p:grpSpPr bwMode="auto">
          <a:xfrm>
            <a:off x="6934200" y="4102100"/>
            <a:ext cx="838200" cy="573088"/>
            <a:chOff x="4416" y="2759"/>
            <a:chExt cx="528" cy="361"/>
          </a:xfrm>
        </p:grpSpPr>
        <p:graphicFrame>
          <p:nvGraphicFramePr>
            <p:cNvPr id="462901" name="Object 53"/>
            <p:cNvGraphicFramePr>
              <a:graphicFrameLocks noChangeAspect="1"/>
            </p:cNvGraphicFramePr>
            <p:nvPr/>
          </p:nvGraphicFramePr>
          <p:xfrm>
            <a:off x="4526" y="2759"/>
            <a:ext cx="4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7705080" imgH="6489720" progId="">
                    <p:embed/>
                  </p:oleObj>
                </mc:Choice>
                <mc:Fallback>
                  <p:oleObj name="Equation" r:id="rId42" imgW="7705080" imgH="6489720" progId="">
                    <p:embed/>
                    <p:pic>
                      <p:nvPicPr>
                        <p:cNvPr id="462901" name="Object 5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2759"/>
                          <a:ext cx="41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02" name="Freeform 54"/>
            <p:cNvSpPr/>
            <p:nvPr/>
          </p:nvSpPr>
          <p:spPr bwMode="auto">
            <a:xfrm>
              <a:off x="4416" y="2928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144" y="192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cubicBezTo>
                    <a:pt x="36" y="8"/>
                    <a:pt x="72" y="16"/>
                    <a:pt x="96" y="48"/>
                  </a:cubicBezTo>
                  <a:cubicBezTo>
                    <a:pt x="120" y="80"/>
                    <a:pt x="136" y="168"/>
                    <a:pt x="144" y="19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5"/>
          <p:cNvGrpSpPr/>
          <p:nvPr/>
        </p:nvGrpSpPr>
        <p:grpSpPr bwMode="auto">
          <a:xfrm>
            <a:off x="1600200" y="4294188"/>
            <a:ext cx="393700" cy="1165225"/>
            <a:chOff x="1104" y="2736"/>
            <a:chExt cx="248" cy="734"/>
          </a:xfrm>
        </p:grpSpPr>
        <p:sp>
          <p:nvSpPr>
            <p:cNvPr id="462904" name="Line 56"/>
            <p:cNvSpPr>
              <a:spLocks noChangeShapeType="1"/>
            </p:cNvSpPr>
            <p:nvPr/>
          </p:nvSpPr>
          <p:spPr bwMode="auto">
            <a:xfrm>
              <a:off x="1248" y="2736"/>
              <a:ext cx="0" cy="43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905" name="Object 57"/>
            <p:cNvGraphicFramePr>
              <a:graphicFrameLocks noChangeAspect="1"/>
            </p:cNvGraphicFramePr>
            <p:nvPr/>
          </p:nvGraphicFramePr>
          <p:xfrm>
            <a:off x="1104" y="3120"/>
            <a:ext cx="24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26725" imgH="177415" progId="">
                    <p:embed/>
                  </p:oleObj>
                </mc:Choice>
                <mc:Fallback>
                  <p:oleObj name="Equation" r:id="rId44" imgW="126725" imgH="177415" progId="">
                    <p:embed/>
                    <p:pic>
                      <p:nvPicPr>
                        <p:cNvPr id="462905" name="Object 5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20"/>
                          <a:ext cx="248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8"/>
          <p:cNvGrpSpPr/>
          <p:nvPr/>
        </p:nvGrpSpPr>
        <p:grpSpPr bwMode="auto">
          <a:xfrm>
            <a:off x="6858000" y="3760788"/>
            <a:ext cx="381000" cy="1752600"/>
            <a:chOff x="4390" y="2400"/>
            <a:chExt cx="240" cy="1104"/>
          </a:xfrm>
        </p:grpSpPr>
        <p:sp>
          <p:nvSpPr>
            <p:cNvPr id="462907" name="Line 59"/>
            <p:cNvSpPr>
              <a:spLocks noChangeShapeType="1"/>
            </p:cNvSpPr>
            <p:nvPr/>
          </p:nvSpPr>
          <p:spPr bwMode="auto">
            <a:xfrm>
              <a:off x="4630" y="2400"/>
              <a:ext cx="0" cy="1104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prstDash val="sysDot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908" name="Object 60"/>
            <p:cNvGraphicFramePr>
              <a:graphicFrameLocks noChangeAspect="1"/>
            </p:cNvGraphicFramePr>
            <p:nvPr/>
          </p:nvGraphicFramePr>
          <p:xfrm>
            <a:off x="4390" y="2976"/>
            <a:ext cx="20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7705080" imgH="19494360" progId="">
                    <p:embed/>
                  </p:oleObj>
                </mc:Choice>
                <mc:Fallback>
                  <p:oleObj name="公式" r:id="rId46" imgW="7705080" imgH="19494360" progId="">
                    <p:embed/>
                    <p:pic>
                      <p:nvPicPr>
                        <p:cNvPr id="462908" name="Object 6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2976"/>
                          <a:ext cx="20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61"/>
          <p:cNvGrpSpPr/>
          <p:nvPr/>
        </p:nvGrpSpPr>
        <p:grpSpPr bwMode="auto">
          <a:xfrm>
            <a:off x="6781800" y="3408363"/>
            <a:ext cx="839788" cy="1266825"/>
            <a:chOff x="4320" y="2322"/>
            <a:chExt cx="529" cy="798"/>
          </a:xfrm>
        </p:grpSpPr>
        <p:sp>
          <p:nvSpPr>
            <p:cNvPr id="462910" name="Line 62"/>
            <p:cNvSpPr>
              <a:spLocks noChangeShapeType="1"/>
            </p:cNvSpPr>
            <p:nvPr/>
          </p:nvSpPr>
          <p:spPr bwMode="auto">
            <a:xfrm flipV="1">
              <a:off x="4320" y="2506"/>
              <a:ext cx="308" cy="61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911" name="Object 63"/>
            <p:cNvGraphicFramePr>
              <a:graphicFrameLocks noChangeAspect="1"/>
            </p:cNvGraphicFramePr>
            <p:nvPr/>
          </p:nvGraphicFramePr>
          <p:xfrm>
            <a:off x="4685" y="2322"/>
            <a:ext cx="16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4455360" imgH="6896160" progId="">
                    <p:embed/>
                  </p:oleObj>
                </mc:Choice>
                <mc:Fallback>
                  <p:oleObj name="公式" r:id="rId48" imgW="4455360" imgH="6896160" progId="">
                    <p:embed/>
                    <p:pic>
                      <p:nvPicPr>
                        <p:cNvPr id="462911" name="Object 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322"/>
                          <a:ext cx="164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4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4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F1DA-A15B-4972-B15D-B1BC86FDDED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286000" y="1295400"/>
            <a:ext cx="6553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对于两个</a:t>
            </a:r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同</a:t>
            </a:r>
            <a:r>
              <a:rPr lang="zh-CN" altLang="en-US" sz="2000">
                <a:solidFill>
                  <a:srgbClr val="010000"/>
                </a:solidFill>
                <a:latin typeface="宋体" panose="02010600030101010101" pitchFamily="2" charset="-122"/>
              </a:rPr>
              <a:t>频率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的简谐运动，相位差表示它们间</a:t>
            </a:r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步调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上的</a:t>
            </a:r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差异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（解决振动合成问题）</a:t>
            </a:r>
          </a:p>
        </p:txBody>
      </p:sp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1387475" y="1905000"/>
          <a:ext cx="2422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5977" imgH="215806" progId="">
                  <p:embed/>
                </p:oleObj>
              </mc:Choice>
              <mc:Fallback>
                <p:oleObj name="公式" r:id="rId2" imgW="1205977" imgH="215806" progId="">
                  <p:embed/>
                  <p:pic>
                    <p:nvPicPr>
                      <p:cNvPr id="463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905000"/>
                        <a:ext cx="2422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1371600" y="2362200"/>
          <a:ext cx="2525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6755" imgH="215806" progId="">
                  <p:embed/>
                </p:oleObj>
              </mc:Choice>
              <mc:Fallback>
                <p:oleObj name="公式" r:id="rId4" imgW="1256755" imgH="215806" progId="">
                  <p:embed/>
                  <p:pic>
                    <p:nvPicPr>
                      <p:cNvPr id="463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2525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/>
        </p:nvGraphicFramePr>
        <p:xfrm>
          <a:off x="4495800" y="1905000"/>
          <a:ext cx="3203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86811" imgH="215806" progId="">
                  <p:embed/>
                </p:oleObj>
              </mc:Choice>
              <mc:Fallback>
                <p:oleObj name="公式" r:id="rId6" imgW="1586811" imgH="215806" progId="">
                  <p:embed/>
                  <p:pic>
                    <p:nvPicPr>
                      <p:cNvPr id="463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32035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228600" y="2819400"/>
            <a:ext cx="8686800" cy="3429000"/>
            <a:chOff x="192" y="1920"/>
            <a:chExt cx="5472" cy="2160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92" y="1920"/>
              <a:ext cx="5472" cy="2160"/>
              <a:chOff x="192" y="1920"/>
              <a:chExt cx="5472" cy="2160"/>
            </a:xfrm>
          </p:grpSpPr>
          <p:sp>
            <p:nvSpPr>
              <p:cNvPr id="463882" name="Rectangle 10"/>
              <p:cNvSpPr>
                <a:spLocks noChangeArrowheads="1"/>
              </p:cNvSpPr>
              <p:nvPr/>
            </p:nvSpPr>
            <p:spPr bwMode="auto">
              <a:xfrm>
                <a:off x="192" y="1920"/>
                <a:ext cx="5472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66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1"/>
              <p:cNvGrpSpPr/>
              <p:nvPr/>
            </p:nvGrpSpPr>
            <p:grpSpPr bwMode="auto">
              <a:xfrm>
                <a:off x="309" y="2208"/>
                <a:ext cx="1515" cy="1680"/>
                <a:chOff x="309" y="2208"/>
                <a:chExt cx="1515" cy="1680"/>
              </a:xfrm>
            </p:grpSpPr>
            <p:sp>
              <p:nvSpPr>
                <p:cNvPr id="463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336" y="2208"/>
                  <a:ext cx="1392" cy="384"/>
                </a:xfrm>
                <a:prstGeom prst="rect">
                  <a:avLst/>
                </a:prstGeom>
                <a:gradFill rotWithShape="0">
                  <a:gsLst>
                    <a:gs pos="0">
                      <a:srgbClr val="F2DFFD"/>
                    </a:gs>
                    <a:gs pos="50000">
                      <a:srgbClr val="FFFFFF"/>
                    </a:gs>
                    <a:gs pos="100000">
                      <a:srgbClr val="F2DFFD"/>
                    </a:gs>
                  </a:gsLst>
                  <a:lin ang="5400000" scaled="1"/>
                </a:gradFill>
                <a:ln w="19050">
                  <a:solidFill>
                    <a:srgbClr val="CC00CC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63885" name="Object 13"/>
                <p:cNvGraphicFramePr>
                  <a:graphicFrameLocks noChangeAspect="1"/>
                </p:cNvGraphicFramePr>
                <p:nvPr/>
              </p:nvGraphicFramePr>
              <p:xfrm>
                <a:off x="432" y="2256"/>
                <a:ext cx="770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748975" imgH="291973" progId="">
                        <p:embed/>
                      </p:oleObj>
                    </mc:Choice>
                    <mc:Fallback>
                      <p:oleObj name="公式" r:id="rId8" imgW="748975" imgH="291973" progId="">
                        <p:embed/>
                        <p:pic>
                          <p:nvPicPr>
                            <p:cNvPr id="463885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2256"/>
                              <a:ext cx="770" cy="2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" name="Group 14"/>
                <p:cNvGrpSpPr/>
                <p:nvPr/>
              </p:nvGrpSpPr>
              <p:grpSpPr bwMode="auto">
                <a:xfrm>
                  <a:off x="309" y="2736"/>
                  <a:ext cx="1515" cy="1152"/>
                  <a:chOff x="309" y="2784"/>
                  <a:chExt cx="1515" cy="1152"/>
                </a:xfrm>
              </p:grpSpPr>
              <p:sp>
                <p:nvSpPr>
                  <p:cNvPr id="46388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408"/>
                    <a:ext cx="124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88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32"/>
                    <a:ext cx="0" cy="110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63889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336" y="2784"/>
                  <a:ext cx="189" cy="2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0" imgW="177646" imgH="190335" progId="">
                          <p:embed/>
                        </p:oleObj>
                      </mc:Choice>
                      <mc:Fallback>
                        <p:oleObj name="公式" r:id="rId10" imgW="177646" imgH="190335" progId="">
                          <p:embed/>
                          <p:pic>
                            <p:nvPicPr>
                              <p:cNvPr id="463889" name="Object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6" y="2784"/>
                                <a:ext cx="189" cy="2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3890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1632" y="3456"/>
                  <a:ext cx="120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2" imgW="114151" imgH="215619" progId="">
                          <p:embed/>
                        </p:oleObj>
                      </mc:Choice>
                      <mc:Fallback>
                        <p:oleObj name="公式" r:id="rId12" imgW="114151" imgH="215619" progId="">
                          <p:embed/>
                          <p:pic>
                            <p:nvPicPr>
                              <p:cNvPr id="463890" name="Object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32" y="3456"/>
                                <a:ext cx="120" cy="23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63891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309" y="3256"/>
                  <a:ext cx="267" cy="2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4" imgW="126835" imgH="139518" progId="">
                          <p:embed/>
                        </p:oleObj>
                      </mc:Choice>
                      <mc:Fallback>
                        <p:oleObj name="Equation" r:id="rId14" imgW="126835" imgH="139518" progId="">
                          <p:embed/>
                          <p:pic>
                            <p:nvPicPr>
                              <p:cNvPr id="463891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9" y="3256"/>
                                <a:ext cx="267" cy="29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63892" name="Freeform 20"/>
                <p:cNvSpPr>
                  <a:spLocks noChangeAspect="1"/>
                </p:cNvSpPr>
                <p:nvPr/>
              </p:nvSpPr>
              <p:spPr bwMode="auto">
                <a:xfrm>
                  <a:off x="576" y="3120"/>
                  <a:ext cx="839" cy="437"/>
                </a:xfrm>
                <a:custGeom>
                  <a:avLst/>
                  <a:gdLst/>
                  <a:ahLst/>
                  <a:cxnLst>
                    <a:cxn ang="0">
                      <a:pos x="34" y="714"/>
                    </a:cxn>
                    <a:cxn ang="0">
                      <a:pos x="100" y="816"/>
                    </a:cxn>
                    <a:cxn ang="0">
                      <a:pos x="166" y="912"/>
                    </a:cxn>
                    <a:cxn ang="0">
                      <a:pos x="232" y="1003"/>
                    </a:cxn>
                    <a:cxn ang="0">
                      <a:pos x="299" y="1086"/>
                    </a:cxn>
                    <a:cxn ang="0">
                      <a:pos x="365" y="1160"/>
                    </a:cxn>
                    <a:cxn ang="0">
                      <a:pos x="431" y="1221"/>
                    </a:cxn>
                    <a:cxn ang="0">
                      <a:pos x="499" y="1270"/>
                    </a:cxn>
                    <a:cxn ang="0">
                      <a:pos x="565" y="1304"/>
                    </a:cxn>
                    <a:cxn ang="0">
                      <a:pos x="631" y="1323"/>
                    </a:cxn>
                    <a:cxn ang="0">
                      <a:pos x="697" y="1327"/>
                    </a:cxn>
                    <a:cxn ang="0">
                      <a:pos x="765" y="1315"/>
                    </a:cxn>
                    <a:cxn ang="0">
                      <a:pos x="831" y="1287"/>
                    </a:cxn>
                    <a:cxn ang="0">
                      <a:pos x="897" y="1246"/>
                    </a:cxn>
                    <a:cxn ang="0">
                      <a:pos x="963" y="1189"/>
                    </a:cxn>
                    <a:cxn ang="0">
                      <a:pos x="1030" y="1121"/>
                    </a:cxn>
                    <a:cxn ang="0">
                      <a:pos x="1096" y="1043"/>
                    </a:cxn>
                    <a:cxn ang="0">
                      <a:pos x="1163" y="955"/>
                    </a:cxn>
                    <a:cxn ang="0">
                      <a:pos x="1230" y="860"/>
                    </a:cxn>
                    <a:cxn ang="0">
                      <a:pos x="1296" y="762"/>
                    </a:cxn>
                    <a:cxn ang="0">
                      <a:pos x="1362" y="659"/>
                    </a:cxn>
                    <a:cxn ang="0">
                      <a:pos x="1428" y="558"/>
                    </a:cxn>
                    <a:cxn ang="0">
                      <a:pos x="1496" y="459"/>
                    </a:cxn>
                    <a:cxn ang="0">
                      <a:pos x="1562" y="366"/>
                    </a:cxn>
                    <a:cxn ang="0">
                      <a:pos x="1628" y="278"/>
                    </a:cxn>
                    <a:cxn ang="0">
                      <a:pos x="1694" y="200"/>
                    </a:cxn>
                    <a:cxn ang="0">
                      <a:pos x="1762" y="132"/>
                    </a:cxn>
                    <a:cxn ang="0">
                      <a:pos x="1828" y="79"/>
                    </a:cxn>
                    <a:cxn ang="0">
                      <a:pos x="1894" y="37"/>
                    </a:cxn>
                    <a:cxn ang="0">
                      <a:pos x="1961" y="11"/>
                    </a:cxn>
                    <a:cxn ang="0">
                      <a:pos x="2027" y="0"/>
                    </a:cxn>
                    <a:cxn ang="0">
                      <a:pos x="2093" y="5"/>
                    </a:cxn>
                    <a:cxn ang="0">
                      <a:pos x="2159" y="26"/>
                    </a:cxn>
                    <a:cxn ang="0">
                      <a:pos x="2227" y="62"/>
                    </a:cxn>
                    <a:cxn ang="0">
                      <a:pos x="2293" y="111"/>
                    </a:cxn>
                    <a:cxn ang="0">
                      <a:pos x="2359" y="172"/>
                    </a:cxn>
                    <a:cxn ang="0">
                      <a:pos x="2425" y="247"/>
                    </a:cxn>
                    <a:cxn ang="0">
                      <a:pos x="2493" y="330"/>
                    </a:cxn>
                    <a:cxn ang="0">
                      <a:pos x="2559" y="423"/>
                    </a:cxn>
                    <a:cxn ang="0">
                      <a:pos x="2625" y="519"/>
                    </a:cxn>
                    <a:cxn ang="0">
                      <a:pos x="2692" y="621"/>
                    </a:cxn>
                    <a:cxn ang="0">
                      <a:pos x="2758" y="722"/>
                    </a:cxn>
                    <a:cxn ang="0">
                      <a:pos x="2824" y="823"/>
                    </a:cxn>
                    <a:cxn ang="0">
                      <a:pos x="2890" y="919"/>
                    </a:cxn>
                    <a:cxn ang="0">
                      <a:pos x="2958" y="1009"/>
                    </a:cxn>
                    <a:cxn ang="0">
                      <a:pos x="3024" y="1092"/>
                    </a:cxn>
                    <a:cxn ang="0">
                      <a:pos x="3090" y="1164"/>
                    </a:cxn>
                    <a:cxn ang="0">
                      <a:pos x="3156" y="1226"/>
                    </a:cxn>
                    <a:cxn ang="0">
                      <a:pos x="3224" y="1273"/>
                    </a:cxn>
                    <a:cxn ang="0">
                      <a:pos x="3290" y="1306"/>
                    </a:cxn>
                  </a:cxnLst>
                  <a:rect l="0" t="0" r="r" b="b"/>
                  <a:pathLst>
                    <a:path w="3290" h="1327">
                      <a:moveTo>
                        <a:pt x="0" y="664"/>
                      </a:moveTo>
                      <a:lnTo>
                        <a:pt x="34" y="714"/>
                      </a:lnTo>
                      <a:lnTo>
                        <a:pt x="66" y="765"/>
                      </a:lnTo>
                      <a:lnTo>
                        <a:pt x="100" y="816"/>
                      </a:lnTo>
                      <a:lnTo>
                        <a:pt x="133" y="865"/>
                      </a:lnTo>
                      <a:lnTo>
                        <a:pt x="166" y="912"/>
                      </a:lnTo>
                      <a:lnTo>
                        <a:pt x="199" y="959"/>
                      </a:lnTo>
                      <a:lnTo>
                        <a:pt x="232" y="1003"/>
                      </a:lnTo>
                      <a:lnTo>
                        <a:pt x="265" y="1046"/>
                      </a:lnTo>
                      <a:lnTo>
                        <a:pt x="299" y="1086"/>
                      </a:lnTo>
                      <a:lnTo>
                        <a:pt x="332" y="1124"/>
                      </a:lnTo>
                      <a:lnTo>
                        <a:pt x="365" y="1160"/>
                      </a:lnTo>
                      <a:lnTo>
                        <a:pt x="399" y="1192"/>
                      </a:lnTo>
                      <a:lnTo>
                        <a:pt x="431" y="1221"/>
                      </a:lnTo>
                      <a:lnTo>
                        <a:pt x="465" y="1247"/>
                      </a:lnTo>
                      <a:lnTo>
                        <a:pt x="499" y="1270"/>
                      </a:lnTo>
                      <a:lnTo>
                        <a:pt x="531" y="1289"/>
                      </a:lnTo>
                      <a:lnTo>
                        <a:pt x="565" y="1304"/>
                      </a:lnTo>
                      <a:lnTo>
                        <a:pt x="597" y="1315"/>
                      </a:lnTo>
                      <a:lnTo>
                        <a:pt x="631" y="1323"/>
                      </a:lnTo>
                      <a:lnTo>
                        <a:pt x="665" y="1327"/>
                      </a:lnTo>
                      <a:lnTo>
                        <a:pt x="697" y="1327"/>
                      </a:lnTo>
                      <a:lnTo>
                        <a:pt x="731" y="1323"/>
                      </a:lnTo>
                      <a:lnTo>
                        <a:pt x="765" y="1315"/>
                      </a:lnTo>
                      <a:lnTo>
                        <a:pt x="797" y="1303"/>
                      </a:lnTo>
                      <a:lnTo>
                        <a:pt x="831" y="1287"/>
                      </a:lnTo>
                      <a:lnTo>
                        <a:pt x="865" y="1269"/>
                      </a:lnTo>
                      <a:lnTo>
                        <a:pt x="897" y="1246"/>
                      </a:lnTo>
                      <a:lnTo>
                        <a:pt x="931" y="1220"/>
                      </a:lnTo>
                      <a:lnTo>
                        <a:pt x="963" y="1189"/>
                      </a:lnTo>
                      <a:lnTo>
                        <a:pt x="997" y="1157"/>
                      </a:lnTo>
                      <a:lnTo>
                        <a:pt x="1030" y="1121"/>
                      </a:lnTo>
                      <a:lnTo>
                        <a:pt x="1063" y="1083"/>
                      </a:lnTo>
                      <a:lnTo>
                        <a:pt x="1096" y="1043"/>
                      </a:lnTo>
                      <a:lnTo>
                        <a:pt x="1130" y="1000"/>
                      </a:lnTo>
                      <a:lnTo>
                        <a:pt x="1163" y="955"/>
                      </a:lnTo>
                      <a:lnTo>
                        <a:pt x="1196" y="908"/>
                      </a:lnTo>
                      <a:lnTo>
                        <a:pt x="1230" y="860"/>
                      </a:lnTo>
                      <a:lnTo>
                        <a:pt x="1262" y="811"/>
                      </a:lnTo>
                      <a:lnTo>
                        <a:pt x="1296" y="762"/>
                      </a:lnTo>
                      <a:lnTo>
                        <a:pt x="1328" y="711"/>
                      </a:lnTo>
                      <a:lnTo>
                        <a:pt x="1362" y="659"/>
                      </a:lnTo>
                      <a:lnTo>
                        <a:pt x="1396" y="608"/>
                      </a:lnTo>
                      <a:lnTo>
                        <a:pt x="1428" y="558"/>
                      </a:lnTo>
                      <a:lnTo>
                        <a:pt x="1462" y="509"/>
                      </a:lnTo>
                      <a:lnTo>
                        <a:pt x="1496" y="459"/>
                      </a:lnTo>
                      <a:lnTo>
                        <a:pt x="1528" y="412"/>
                      </a:lnTo>
                      <a:lnTo>
                        <a:pt x="1562" y="366"/>
                      </a:lnTo>
                      <a:lnTo>
                        <a:pt x="1596" y="321"/>
                      </a:lnTo>
                      <a:lnTo>
                        <a:pt x="1628" y="278"/>
                      </a:lnTo>
                      <a:lnTo>
                        <a:pt x="1662" y="238"/>
                      </a:lnTo>
                      <a:lnTo>
                        <a:pt x="1694" y="200"/>
                      </a:lnTo>
                      <a:lnTo>
                        <a:pt x="1728" y="165"/>
                      </a:lnTo>
                      <a:lnTo>
                        <a:pt x="1762" y="132"/>
                      </a:lnTo>
                      <a:lnTo>
                        <a:pt x="1794" y="105"/>
                      </a:lnTo>
                      <a:lnTo>
                        <a:pt x="1828" y="79"/>
                      </a:lnTo>
                      <a:lnTo>
                        <a:pt x="1861" y="55"/>
                      </a:lnTo>
                      <a:lnTo>
                        <a:pt x="1894" y="37"/>
                      </a:lnTo>
                      <a:lnTo>
                        <a:pt x="1927" y="23"/>
                      </a:lnTo>
                      <a:lnTo>
                        <a:pt x="1961" y="11"/>
                      </a:lnTo>
                      <a:lnTo>
                        <a:pt x="1993" y="3"/>
                      </a:lnTo>
                      <a:lnTo>
                        <a:pt x="2027" y="0"/>
                      </a:lnTo>
                      <a:lnTo>
                        <a:pt x="2060" y="0"/>
                      </a:lnTo>
                      <a:lnTo>
                        <a:pt x="2093" y="5"/>
                      </a:lnTo>
                      <a:lnTo>
                        <a:pt x="2127" y="14"/>
                      </a:lnTo>
                      <a:lnTo>
                        <a:pt x="2159" y="26"/>
                      </a:lnTo>
                      <a:lnTo>
                        <a:pt x="2193" y="42"/>
                      </a:lnTo>
                      <a:lnTo>
                        <a:pt x="2227" y="62"/>
                      </a:lnTo>
                      <a:lnTo>
                        <a:pt x="2259" y="85"/>
                      </a:lnTo>
                      <a:lnTo>
                        <a:pt x="2293" y="111"/>
                      </a:lnTo>
                      <a:lnTo>
                        <a:pt x="2327" y="140"/>
                      </a:lnTo>
                      <a:lnTo>
                        <a:pt x="2359" y="172"/>
                      </a:lnTo>
                      <a:lnTo>
                        <a:pt x="2393" y="209"/>
                      </a:lnTo>
                      <a:lnTo>
                        <a:pt x="2425" y="247"/>
                      </a:lnTo>
                      <a:lnTo>
                        <a:pt x="2459" y="287"/>
                      </a:lnTo>
                      <a:lnTo>
                        <a:pt x="2493" y="330"/>
                      </a:lnTo>
                      <a:lnTo>
                        <a:pt x="2525" y="376"/>
                      </a:lnTo>
                      <a:lnTo>
                        <a:pt x="2559" y="423"/>
                      </a:lnTo>
                      <a:lnTo>
                        <a:pt x="2593" y="470"/>
                      </a:lnTo>
                      <a:lnTo>
                        <a:pt x="2625" y="519"/>
                      </a:lnTo>
                      <a:lnTo>
                        <a:pt x="2659" y="570"/>
                      </a:lnTo>
                      <a:lnTo>
                        <a:pt x="2692" y="621"/>
                      </a:lnTo>
                      <a:lnTo>
                        <a:pt x="2725" y="671"/>
                      </a:lnTo>
                      <a:lnTo>
                        <a:pt x="2758" y="722"/>
                      </a:lnTo>
                      <a:lnTo>
                        <a:pt x="2791" y="773"/>
                      </a:lnTo>
                      <a:lnTo>
                        <a:pt x="2824" y="823"/>
                      </a:lnTo>
                      <a:lnTo>
                        <a:pt x="2858" y="871"/>
                      </a:lnTo>
                      <a:lnTo>
                        <a:pt x="2890" y="919"/>
                      </a:lnTo>
                      <a:lnTo>
                        <a:pt x="2924" y="966"/>
                      </a:lnTo>
                      <a:lnTo>
                        <a:pt x="2958" y="1009"/>
                      </a:lnTo>
                      <a:lnTo>
                        <a:pt x="2990" y="1052"/>
                      </a:lnTo>
                      <a:lnTo>
                        <a:pt x="3024" y="1092"/>
                      </a:lnTo>
                      <a:lnTo>
                        <a:pt x="3058" y="1131"/>
                      </a:lnTo>
                      <a:lnTo>
                        <a:pt x="3090" y="1164"/>
                      </a:lnTo>
                      <a:lnTo>
                        <a:pt x="3124" y="1197"/>
                      </a:lnTo>
                      <a:lnTo>
                        <a:pt x="3156" y="1226"/>
                      </a:lnTo>
                      <a:lnTo>
                        <a:pt x="3190" y="1250"/>
                      </a:lnTo>
                      <a:lnTo>
                        <a:pt x="3224" y="1273"/>
                      </a:lnTo>
                      <a:lnTo>
                        <a:pt x="3256" y="1292"/>
                      </a:lnTo>
                      <a:lnTo>
                        <a:pt x="3290" y="1306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893" name="Freeform 21"/>
                <p:cNvSpPr>
                  <a:spLocks noChangeAspect="1"/>
                </p:cNvSpPr>
                <p:nvPr/>
              </p:nvSpPr>
              <p:spPr bwMode="auto">
                <a:xfrm>
                  <a:off x="576" y="2880"/>
                  <a:ext cx="839" cy="912"/>
                </a:xfrm>
                <a:custGeom>
                  <a:avLst/>
                  <a:gdLst/>
                  <a:ahLst/>
                  <a:cxnLst>
                    <a:cxn ang="0">
                      <a:pos x="34" y="714"/>
                    </a:cxn>
                    <a:cxn ang="0">
                      <a:pos x="100" y="816"/>
                    </a:cxn>
                    <a:cxn ang="0">
                      <a:pos x="166" y="912"/>
                    </a:cxn>
                    <a:cxn ang="0">
                      <a:pos x="232" y="1003"/>
                    </a:cxn>
                    <a:cxn ang="0">
                      <a:pos x="299" y="1086"/>
                    </a:cxn>
                    <a:cxn ang="0">
                      <a:pos x="365" y="1160"/>
                    </a:cxn>
                    <a:cxn ang="0">
                      <a:pos x="431" y="1221"/>
                    </a:cxn>
                    <a:cxn ang="0">
                      <a:pos x="499" y="1270"/>
                    </a:cxn>
                    <a:cxn ang="0">
                      <a:pos x="565" y="1304"/>
                    </a:cxn>
                    <a:cxn ang="0">
                      <a:pos x="631" y="1323"/>
                    </a:cxn>
                    <a:cxn ang="0">
                      <a:pos x="697" y="1327"/>
                    </a:cxn>
                    <a:cxn ang="0">
                      <a:pos x="765" y="1315"/>
                    </a:cxn>
                    <a:cxn ang="0">
                      <a:pos x="831" y="1287"/>
                    </a:cxn>
                    <a:cxn ang="0">
                      <a:pos x="897" y="1246"/>
                    </a:cxn>
                    <a:cxn ang="0">
                      <a:pos x="963" y="1189"/>
                    </a:cxn>
                    <a:cxn ang="0">
                      <a:pos x="1030" y="1121"/>
                    </a:cxn>
                    <a:cxn ang="0">
                      <a:pos x="1096" y="1043"/>
                    </a:cxn>
                    <a:cxn ang="0">
                      <a:pos x="1163" y="955"/>
                    </a:cxn>
                    <a:cxn ang="0">
                      <a:pos x="1230" y="860"/>
                    </a:cxn>
                    <a:cxn ang="0">
                      <a:pos x="1296" y="762"/>
                    </a:cxn>
                    <a:cxn ang="0">
                      <a:pos x="1362" y="659"/>
                    </a:cxn>
                    <a:cxn ang="0">
                      <a:pos x="1428" y="558"/>
                    </a:cxn>
                    <a:cxn ang="0">
                      <a:pos x="1496" y="459"/>
                    </a:cxn>
                    <a:cxn ang="0">
                      <a:pos x="1562" y="366"/>
                    </a:cxn>
                    <a:cxn ang="0">
                      <a:pos x="1628" y="278"/>
                    </a:cxn>
                    <a:cxn ang="0">
                      <a:pos x="1694" y="200"/>
                    </a:cxn>
                    <a:cxn ang="0">
                      <a:pos x="1762" y="132"/>
                    </a:cxn>
                    <a:cxn ang="0">
                      <a:pos x="1828" y="79"/>
                    </a:cxn>
                    <a:cxn ang="0">
                      <a:pos x="1894" y="37"/>
                    </a:cxn>
                    <a:cxn ang="0">
                      <a:pos x="1961" y="11"/>
                    </a:cxn>
                    <a:cxn ang="0">
                      <a:pos x="2027" y="0"/>
                    </a:cxn>
                    <a:cxn ang="0">
                      <a:pos x="2093" y="5"/>
                    </a:cxn>
                    <a:cxn ang="0">
                      <a:pos x="2159" y="26"/>
                    </a:cxn>
                    <a:cxn ang="0">
                      <a:pos x="2227" y="62"/>
                    </a:cxn>
                    <a:cxn ang="0">
                      <a:pos x="2293" y="111"/>
                    </a:cxn>
                    <a:cxn ang="0">
                      <a:pos x="2359" y="172"/>
                    </a:cxn>
                    <a:cxn ang="0">
                      <a:pos x="2425" y="247"/>
                    </a:cxn>
                    <a:cxn ang="0">
                      <a:pos x="2493" y="330"/>
                    </a:cxn>
                    <a:cxn ang="0">
                      <a:pos x="2559" y="423"/>
                    </a:cxn>
                    <a:cxn ang="0">
                      <a:pos x="2625" y="519"/>
                    </a:cxn>
                    <a:cxn ang="0">
                      <a:pos x="2692" y="621"/>
                    </a:cxn>
                    <a:cxn ang="0">
                      <a:pos x="2758" y="722"/>
                    </a:cxn>
                    <a:cxn ang="0">
                      <a:pos x="2824" y="823"/>
                    </a:cxn>
                    <a:cxn ang="0">
                      <a:pos x="2890" y="919"/>
                    </a:cxn>
                    <a:cxn ang="0">
                      <a:pos x="2958" y="1009"/>
                    </a:cxn>
                    <a:cxn ang="0">
                      <a:pos x="3024" y="1092"/>
                    </a:cxn>
                    <a:cxn ang="0">
                      <a:pos x="3090" y="1164"/>
                    </a:cxn>
                    <a:cxn ang="0">
                      <a:pos x="3156" y="1226"/>
                    </a:cxn>
                    <a:cxn ang="0">
                      <a:pos x="3224" y="1273"/>
                    </a:cxn>
                    <a:cxn ang="0">
                      <a:pos x="3290" y="1306"/>
                    </a:cxn>
                  </a:cxnLst>
                  <a:rect l="0" t="0" r="r" b="b"/>
                  <a:pathLst>
                    <a:path w="3290" h="1327">
                      <a:moveTo>
                        <a:pt x="0" y="664"/>
                      </a:moveTo>
                      <a:lnTo>
                        <a:pt x="34" y="714"/>
                      </a:lnTo>
                      <a:lnTo>
                        <a:pt x="66" y="765"/>
                      </a:lnTo>
                      <a:lnTo>
                        <a:pt x="100" y="816"/>
                      </a:lnTo>
                      <a:lnTo>
                        <a:pt x="133" y="865"/>
                      </a:lnTo>
                      <a:lnTo>
                        <a:pt x="166" y="912"/>
                      </a:lnTo>
                      <a:lnTo>
                        <a:pt x="199" y="959"/>
                      </a:lnTo>
                      <a:lnTo>
                        <a:pt x="232" y="1003"/>
                      </a:lnTo>
                      <a:lnTo>
                        <a:pt x="265" y="1046"/>
                      </a:lnTo>
                      <a:lnTo>
                        <a:pt x="299" y="1086"/>
                      </a:lnTo>
                      <a:lnTo>
                        <a:pt x="332" y="1124"/>
                      </a:lnTo>
                      <a:lnTo>
                        <a:pt x="365" y="1160"/>
                      </a:lnTo>
                      <a:lnTo>
                        <a:pt x="399" y="1192"/>
                      </a:lnTo>
                      <a:lnTo>
                        <a:pt x="431" y="1221"/>
                      </a:lnTo>
                      <a:lnTo>
                        <a:pt x="465" y="1247"/>
                      </a:lnTo>
                      <a:lnTo>
                        <a:pt x="499" y="1270"/>
                      </a:lnTo>
                      <a:lnTo>
                        <a:pt x="531" y="1289"/>
                      </a:lnTo>
                      <a:lnTo>
                        <a:pt x="565" y="1304"/>
                      </a:lnTo>
                      <a:lnTo>
                        <a:pt x="597" y="1315"/>
                      </a:lnTo>
                      <a:lnTo>
                        <a:pt x="631" y="1323"/>
                      </a:lnTo>
                      <a:lnTo>
                        <a:pt x="665" y="1327"/>
                      </a:lnTo>
                      <a:lnTo>
                        <a:pt x="697" y="1327"/>
                      </a:lnTo>
                      <a:lnTo>
                        <a:pt x="731" y="1323"/>
                      </a:lnTo>
                      <a:lnTo>
                        <a:pt x="765" y="1315"/>
                      </a:lnTo>
                      <a:lnTo>
                        <a:pt x="797" y="1303"/>
                      </a:lnTo>
                      <a:lnTo>
                        <a:pt x="831" y="1287"/>
                      </a:lnTo>
                      <a:lnTo>
                        <a:pt x="865" y="1269"/>
                      </a:lnTo>
                      <a:lnTo>
                        <a:pt x="897" y="1246"/>
                      </a:lnTo>
                      <a:lnTo>
                        <a:pt x="931" y="1220"/>
                      </a:lnTo>
                      <a:lnTo>
                        <a:pt x="963" y="1189"/>
                      </a:lnTo>
                      <a:lnTo>
                        <a:pt x="997" y="1157"/>
                      </a:lnTo>
                      <a:lnTo>
                        <a:pt x="1030" y="1121"/>
                      </a:lnTo>
                      <a:lnTo>
                        <a:pt x="1063" y="1083"/>
                      </a:lnTo>
                      <a:lnTo>
                        <a:pt x="1096" y="1043"/>
                      </a:lnTo>
                      <a:lnTo>
                        <a:pt x="1130" y="1000"/>
                      </a:lnTo>
                      <a:lnTo>
                        <a:pt x="1163" y="955"/>
                      </a:lnTo>
                      <a:lnTo>
                        <a:pt x="1196" y="908"/>
                      </a:lnTo>
                      <a:lnTo>
                        <a:pt x="1230" y="860"/>
                      </a:lnTo>
                      <a:lnTo>
                        <a:pt x="1262" y="811"/>
                      </a:lnTo>
                      <a:lnTo>
                        <a:pt x="1296" y="762"/>
                      </a:lnTo>
                      <a:lnTo>
                        <a:pt x="1328" y="711"/>
                      </a:lnTo>
                      <a:lnTo>
                        <a:pt x="1362" y="659"/>
                      </a:lnTo>
                      <a:lnTo>
                        <a:pt x="1396" y="608"/>
                      </a:lnTo>
                      <a:lnTo>
                        <a:pt x="1428" y="558"/>
                      </a:lnTo>
                      <a:lnTo>
                        <a:pt x="1462" y="509"/>
                      </a:lnTo>
                      <a:lnTo>
                        <a:pt x="1496" y="459"/>
                      </a:lnTo>
                      <a:lnTo>
                        <a:pt x="1528" y="412"/>
                      </a:lnTo>
                      <a:lnTo>
                        <a:pt x="1562" y="366"/>
                      </a:lnTo>
                      <a:lnTo>
                        <a:pt x="1596" y="321"/>
                      </a:lnTo>
                      <a:lnTo>
                        <a:pt x="1628" y="278"/>
                      </a:lnTo>
                      <a:lnTo>
                        <a:pt x="1662" y="238"/>
                      </a:lnTo>
                      <a:lnTo>
                        <a:pt x="1694" y="200"/>
                      </a:lnTo>
                      <a:lnTo>
                        <a:pt x="1728" y="165"/>
                      </a:lnTo>
                      <a:lnTo>
                        <a:pt x="1762" y="132"/>
                      </a:lnTo>
                      <a:lnTo>
                        <a:pt x="1794" y="105"/>
                      </a:lnTo>
                      <a:lnTo>
                        <a:pt x="1828" y="79"/>
                      </a:lnTo>
                      <a:lnTo>
                        <a:pt x="1861" y="55"/>
                      </a:lnTo>
                      <a:lnTo>
                        <a:pt x="1894" y="37"/>
                      </a:lnTo>
                      <a:lnTo>
                        <a:pt x="1927" y="23"/>
                      </a:lnTo>
                      <a:lnTo>
                        <a:pt x="1961" y="11"/>
                      </a:lnTo>
                      <a:lnTo>
                        <a:pt x="1993" y="3"/>
                      </a:lnTo>
                      <a:lnTo>
                        <a:pt x="2027" y="0"/>
                      </a:lnTo>
                      <a:lnTo>
                        <a:pt x="2060" y="0"/>
                      </a:lnTo>
                      <a:lnTo>
                        <a:pt x="2093" y="5"/>
                      </a:lnTo>
                      <a:lnTo>
                        <a:pt x="2127" y="14"/>
                      </a:lnTo>
                      <a:lnTo>
                        <a:pt x="2159" y="26"/>
                      </a:lnTo>
                      <a:lnTo>
                        <a:pt x="2193" y="42"/>
                      </a:lnTo>
                      <a:lnTo>
                        <a:pt x="2227" y="62"/>
                      </a:lnTo>
                      <a:lnTo>
                        <a:pt x="2259" y="85"/>
                      </a:lnTo>
                      <a:lnTo>
                        <a:pt x="2293" y="111"/>
                      </a:lnTo>
                      <a:lnTo>
                        <a:pt x="2327" y="140"/>
                      </a:lnTo>
                      <a:lnTo>
                        <a:pt x="2359" y="172"/>
                      </a:lnTo>
                      <a:lnTo>
                        <a:pt x="2393" y="209"/>
                      </a:lnTo>
                      <a:lnTo>
                        <a:pt x="2425" y="247"/>
                      </a:lnTo>
                      <a:lnTo>
                        <a:pt x="2459" y="287"/>
                      </a:lnTo>
                      <a:lnTo>
                        <a:pt x="2493" y="330"/>
                      </a:lnTo>
                      <a:lnTo>
                        <a:pt x="2525" y="376"/>
                      </a:lnTo>
                      <a:lnTo>
                        <a:pt x="2559" y="423"/>
                      </a:lnTo>
                      <a:lnTo>
                        <a:pt x="2593" y="470"/>
                      </a:lnTo>
                      <a:lnTo>
                        <a:pt x="2625" y="519"/>
                      </a:lnTo>
                      <a:lnTo>
                        <a:pt x="2659" y="570"/>
                      </a:lnTo>
                      <a:lnTo>
                        <a:pt x="2692" y="621"/>
                      </a:lnTo>
                      <a:lnTo>
                        <a:pt x="2725" y="671"/>
                      </a:lnTo>
                      <a:lnTo>
                        <a:pt x="2758" y="722"/>
                      </a:lnTo>
                      <a:lnTo>
                        <a:pt x="2791" y="773"/>
                      </a:lnTo>
                      <a:lnTo>
                        <a:pt x="2824" y="823"/>
                      </a:lnTo>
                      <a:lnTo>
                        <a:pt x="2858" y="871"/>
                      </a:lnTo>
                      <a:lnTo>
                        <a:pt x="2890" y="919"/>
                      </a:lnTo>
                      <a:lnTo>
                        <a:pt x="2924" y="966"/>
                      </a:lnTo>
                      <a:lnTo>
                        <a:pt x="2958" y="1009"/>
                      </a:lnTo>
                      <a:lnTo>
                        <a:pt x="2990" y="1052"/>
                      </a:lnTo>
                      <a:lnTo>
                        <a:pt x="3024" y="1092"/>
                      </a:lnTo>
                      <a:lnTo>
                        <a:pt x="3058" y="1131"/>
                      </a:lnTo>
                      <a:lnTo>
                        <a:pt x="3090" y="1164"/>
                      </a:lnTo>
                      <a:lnTo>
                        <a:pt x="3124" y="1197"/>
                      </a:lnTo>
                      <a:lnTo>
                        <a:pt x="3156" y="1226"/>
                      </a:lnTo>
                      <a:lnTo>
                        <a:pt x="3190" y="1250"/>
                      </a:lnTo>
                      <a:lnTo>
                        <a:pt x="3224" y="1273"/>
                      </a:lnTo>
                      <a:lnTo>
                        <a:pt x="3256" y="1292"/>
                      </a:lnTo>
                      <a:lnTo>
                        <a:pt x="3290" y="1306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3894" name="Text Box 22"/>
            <p:cNvSpPr txBox="1">
              <a:spLocks noChangeArrowheads="1"/>
            </p:cNvSpPr>
            <p:nvPr/>
          </p:nvSpPr>
          <p:spPr bwMode="auto">
            <a:xfrm>
              <a:off x="1152" y="220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同步</a:t>
              </a:r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5791200" y="2819400"/>
            <a:ext cx="3276600" cy="3429000"/>
            <a:chOff x="3696" y="1920"/>
            <a:chExt cx="2064" cy="2160"/>
          </a:xfrm>
        </p:grpSpPr>
        <p:sp>
          <p:nvSpPr>
            <p:cNvPr id="463896" name="Line 24"/>
            <p:cNvSpPr>
              <a:spLocks noChangeShapeType="1"/>
            </p:cNvSpPr>
            <p:nvPr/>
          </p:nvSpPr>
          <p:spPr bwMode="auto">
            <a:xfrm>
              <a:off x="4104" y="336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897" name="Line 25"/>
            <p:cNvSpPr>
              <a:spLocks noChangeShapeType="1"/>
            </p:cNvSpPr>
            <p:nvPr/>
          </p:nvSpPr>
          <p:spPr bwMode="auto">
            <a:xfrm flipV="1">
              <a:off x="4104" y="2784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3898" name="Object 26"/>
            <p:cNvGraphicFramePr>
              <a:graphicFrameLocks noChangeAspect="1"/>
            </p:cNvGraphicFramePr>
            <p:nvPr/>
          </p:nvGraphicFramePr>
          <p:xfrm>
            <a:off x="3864" y="2736"/>
            <a:ext cx="18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77646" imgH="190335" progId="">
                    <p:embed/>
                  </p:oleObj>
                </mc:Choice>
                <mc:Fallback>
                  <p:oleObj name="公式" r:id="rId16" imgW="177646" imgH="190335" progId="">
                    <p:embed/>
                    <p:pic>
                      <p:nvPicPr>
                        <p:cNvPr id="4638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2736"/>
                          <a:ext cx="18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3899" name="Object 27"/>
            <p:cNvGraphicFramePr>
              <a:graphicFrameLocks noChangeAspect="1"/>
            </p:cNvGraphicFramePr>
            <p:nvPr/>
          </p:nvGraphicFramePr>
          <p:xfrm>
            <a:off x="5400" y="3408"/>
            <a:ext cx="12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14151" imgH="215619" progId="">
                    <p:embed/>
                  </p:oleObj>
                </mc:Choice>
                <mc:Fallback>
                  <p:oleObj name="公式" r:id="rId17" imgW="114151" imgH="215619" progId="">
                    <p:embed/>
                    <p:pic>
                      <p:nvPicPr>
                        <p:cNvPr id="4638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3408"/>
                          <a:ext cx="12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3900" name="Object 28"/>
            <p:cNvGraphicFramePr>
              <a:graphicFrameLocks noChangeAspect="1"/>
            </p:cNvGraphicFramePr>
            <p:nvPr/>
          </p:nvGraphicFramePr>
          <p:xfrm>
            <a:off x="3846" y="321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835" imgH="139518" progId="">
                    <p:embed/>
                  </p:oleObj>
                </mc:Choice>
                <mc:Fallback>
                  <p:oleObj name="Equation" r:id="rId18" imgW="126835" imgH="139518" progId="">
                    <p:embed/>
                    <p:pic>
                      <p:nvPicPr>
                        <p:cNvPr id="46390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" y="3216"/>
                          <a:ext cx="25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3840" y="1968"/>
              <a:ext cx="1728" cy="720"/>
            </a:xfrm>
            <a:prstGeom prst="rect">
              <a:avLst/>
            </a:prstGeom>
            <a:gradFill rotWithShape="0">
              <a:gsLst>
                <a:gs pos="0">
                  <a:srgbClr val="F2DFFD"/>
                </a:gs>
                <a:gs pos="50000">
                  <a:srgbClr val="FFFFFF"/>
                </a:gs>
                <a:gs pos="100000">
                  <a:srgbClr val="F2DFFD"/>
                </a:gs>
              </a:gsLst>
              <a:lin ang="5400000" scaled="1"/>
            </a:gradFill>
            <a:ln w="1905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3902" name="Object 30"/>
            <p:cNvGraphicFramePr>
              <a:graphicFrameLocks noChangeAspect="1"/>
            </p:cNvGraphicFramePr>
            <p:nvPr/>
          </p:nvGraphicFramePr>
          <p:xfrm>
            <a:off x="3840" y="2208"/>
            <a:ext cx="37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368140" imgH="291973" progId="">
                    <p:embed/>
                  </p:oleObj>
                </mc:Choice>
                <mc:Fallback>
                  <p:oleObj name="公式" r:id="rId20" imgW="368140" imgH="291973" progId="">
                    <p:embed/>
                    <p:pic>
                      <p:nvPicPr>
                        <p:cNvPr id="46390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37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903" name="Text Box 31"/>
            <p:cNvSpPr txBox="1">
              <a:spLocks noChangeArrowheads="1"/>
            </p:cNvSpPr>
            <p:nvPr/>
          </p:nvSpPr>
          <p:spPr bwMode="auto">
            <a:xfrm>
              <a:off x="4128" y="2160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为其它</a:t>
              </a:r>
              <a:endParaRPr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463904" name="Text Box 32"/>
            <p:cNvSpPr txBox="1">
              <a:spLocks noChangeArrowheads="1"/>
            </p:cNvSpPr>
            <p:nvPr/>
          </p:nvSpPr>
          <p:spPr bwMode="auto">
            <a:xfrm>
              <a:off x="4992" y="1968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超前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落后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63905" name="AutoShape 33"/>
            <p:cNvSpPr/>
            <p:nvPr/>
          </p:nvSpPr>
          <p:spPr bwMode="auto">
            <a:xfrm>
              <a:off x="4800" y="220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noFill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906" name="AutoShape 34"/>
            <p:cNvSpPr/>
            <p:nvPr/>
          </p:nvSpPr>
          <p:spPr bwMode="auto">
            <a:xfrm>
              <a:off x="4896" y="216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463907" name="Line 35"/>
            <p:cNvSpPr>
              <a:spLocks noChangeShapeType="1"/>
            </p:cNvSpPr>
            <p:nvPr/>
          </p:nvSpPr>
          <p:spPr bwMode="auto">
            <a:xfrm>
              <a:off x="3696" y="1920"/>
              <a:ext cx="0" cy="216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3908" name="Freeform 36"/>
            <p:cNvSpPr>
              <a:spLocks noChangeAspect="1"/>
            </p:cNvSpPr>
            <p:nvPr/>
          </p:nvSpPr>
          <p:spPr bwMode="auto">
            <a:xfrm flipV="1">
              <a:off x="4128" y="3073"/>
              <a:ext cx="1031" cy="575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909" name="Freeform 37"/>
            <p:cNvSpPr>
              <a:spLocks noChangeAspect="1"/>
            </p:cNvSpPr>
            <p:nvPr/>
          </p:nvSpPr>
          <p:spPr bwMode="auto">
            <a:xfrm>
              <a:off x="4107" y="2928"/>
              <a:ext cx="1173" cy="816"/>
            </a:xfrm>
            <a:custGeom>
              <a:avLst/>
              <a:gdLst/>
              <a:ahLst/>
              <a:cxnLst>
                <a:cxn ang="0">
                  <a:pos x="13" y="148"/>
                </a:cxn>
                <a:cxn ang="0">
                  <a:pos x="38" y="91"/>
                </a:cxn>
                <a:cxn ang="0">
                  <a:pos x="63" y="46"/>
                </a:cxn>
                <a:cxn ang="0">
                  <a:pos x="88" y="16"/>
                </a:cxn>
                <a:cxn ang="0">
                  <a:pos x="114" y="2"/>
                </a:cxn>
                <a:cxn ang="0">
                  <a:pos x="139" y="3"/>
                </a:cxn>
                <a:cxn ang="0">
                  <a:pos x="164" y="20"/>
                </a:cxn>
                <a:cxn ang="0">
                  <a:pos x="189" y="52"/>
                </a:cxn>
                <a:cxn ang="0">
                  <a:pos x="215" y="97"/>
                </a:cxn>
                <a:cxn ang="0">
                  <a:pos x="240" y="156"/>
                </a:cxn>
                <a:cxn ang="0">
                  <a:pos x="265" y="224"/>
                </a:cxn>
                <a:cxn ang="0">
                  <a:pos x="290" y="298"/>
                </a:cxn>
                <a:cxn ang="0">
                  <a:pos x="316" y="379"/>
                </a:cxn>
                <a:cxn ang="0">
                  <a:pos x="341" y="459"/>
                </a:cxn>
                <a:cxn ang="0">
                  <a:pos x="366" y="537"/>
                </a:cxn>
                <a:cxn ang="0">
                  <a:pos x="392" y="611"/>
                </a:cxn>
                <a:cxn ang="0">
                  <a:pos x="417" y="677"/>
                </a:cxn>
                <a:cxn ang="0">
                  <a:pos x="442" y="732"/>
                </a:cxn>
                <a:cxn ang="0">
                  <a:pos x="467" y="775"/>
                </a:cxn>
                <a:cxn ang="0">
                  <a:pos x="492" y="803"/>
                </a:cxn>
                <a:cxn ang="0">
                  <a:pos x="518" y="815"/>
                </a:cxn>
                <a:cxn ang="0">
                  <a:pos x="543" y="812"/>
                </a:cxn>
                <a:cxn ang="0">
                  <a:pos x="568" y="793"/>
                </a:cxn>
                <a:cxn ang="0">
                  <a:pos x="593" y="759"/>
                </a:cxn>
                <a:cxn ang="0">
                  <a:pos x="618" y="711"/>
                </a:cxn>
                <a:cxn ang="0">
                  <a:pos x="643" y="652"/>
                </a:cxn>
                <a:cxn ang="0">
                  <a:pos x="669" y="583"/>
                </a:cxn>
                <a:cxn ang="0">
                  <a:pos x="694" y="507"/>
                </a:cxn>
                <a:cxn ang="0">
                  <a:pos x="719" y="427"/>
                </a:cxn>
                <a:cxn ang="0">
                  <a:pos x="744" y="347"/>
                </a:cxn>
                <a:cxn ang="0">
                  <a:pos x="770" y="268"/>
                </a:cxn>
                <a:cxn ang="0">
                  <a:pos x="795" y="196"/>
                </a:cxn>
                <a:cxn ang="0">
                  <a:pos x="820" y="132"/>
                </a:cxn>
                <a:cxn ang="0">
                  <a:pos x="845" y="77"/>
                </a:cxn>
                <a:cxn ang="0">
                  <a:pos x="871" y="37"/>
                </a:cxn>
                <a:cxn ang="0">
                  <a:pos x="896" y="12"/>
                </a:cxn>
                <a:cxn ang="0">
                  <a:pos x="921" y="0"/>
                </a:cxn>
                <a:cxn ang="0">
                  <a:pos x="946" y="6"/>
                </a:cxn>
                <a:cxn ang="0">
                  <a:pos x="971" y="26"/>
                </a:cxn>
                <a:cxn ang="0">
                  <a:pos x="996" y="63"/>
                </a:cxn>
                <a:cxn ang="0">
                  <a:pos x="1021" y="111"/>
                </a:cxn>
                <a:cxn ang="0">
                  <a:pos x="1047" y="173"/>
                </a:cxn>
                <a:cxn ang="0">
                  <a:pos x="1072" y="243"/>
                </a:cxn>
                <a:cxn ang="0">
                  <a:pos x="1097" y="319"/>
                </a:cxn>
                <a:cxn ang="0">
                  <a:pos x="1122" y="400"/>
                </a:cxn>
                <a:cxn ang="0">
                  <a:pos x="1148" y="480"/>
                </a:cxn>
                <a:cxn ang="0">
                  <a:pos x="1173" y="557"/>
                </a:cxn>
              </a:cxnLst>
              <a:rect l="0" t="0" r="r" b="b"/>
              <a:pathLst>
                <a:path w="1173" h="816">
                  <a:moveTo>
                    <a:pt x="0" y="180"/>
                  </a:moveTo>
                  <a:lnTo>
                    <a:pt x="13" y="148"/>
                  </a:lnTo>
                  <a:lnTo>
                    <a:pt x="26" y="118"/>
                  </a:lnTo>
                  <a:lnTo>
                    <a:pt x="38" y="91"/>
                  </a:lnTo>
                  <a:lnTo>
                    <a:pt x="51" y="67"/>
                  </a:lnTo>
                  <a:lnTo>
                    <a:pt x="63" y="46"/>
                  </a:lnTo>
                  <a:lnTo>
                    <a:pt x="76" y="30"/>
                  </a:lnTo>
                  <a:lnTo>
                    <a:pt x="88" y="16"/>
                  </a:lnTo>
                  <a:lnTo>
                    <a:pt x="101" y="7"/>
                  </a:lnTo>
                  <a:lnTo>
                    <a:pt x="114" y="2"/>
                  </a:lnTo>
                  <a:lnTo>
                    <a:pt x="126" y="0"/>
                  </a:lnTo>
                  <a:lnTo>
                    <a:pt x="139" y="3"/>
                  </a:lnTo>
                  <a:lnTo>
                    <a:pt x="151" y="10"/>
                  </a:lnTo>
                  <a:lnTo>
                    <a:pt x="164" y="20"/>
                  </a:lnTo>
                  <a:lnTo>
                    <a:pt x="177" y="34"/>
                  </a:lnTo>
                  <a:lnTo>
                    <a:pt x="189" y="52"/>
                  </a:lnTo>
                  <a:lnTo>
                    <a:pt x="202" y="73"/>
                  </a:lnTo>
                  <a:lnTo>
                    <a:pt x="215" y="97"/>
                  </a:lnTo>
                  <a:lnTo>
                    <a:pt x="227" y="125"/>
                  </a:lnTo>
                  <a:lnTo>
                    <a:pt x="240" y="156"/>
                  </a:lnTo>
                  <a:lnTo>
                    <a:pt x="253" y="189"/>
                  </a:lnTo>
                  <a:lnTo>
                    <a:pt x="265" y="224"/>
                  </a:lnTo>
                  <a:lnTo>
                    <a:pt x="278" y="261"/>
                  </a:lnTo>
                  <a:lnTo>
                    <a:pt x="290" y="298"/>
                  </a:lnTo>
                  <a:lnTo>
                    <a:pt x="303" y="338"/>
                  </a:lnTo>
                  <a:lnTo>
                    <a:pt x="316" y="379"/>
                  </a:lnTo>
                  <a:lnTo>
                    <a:pt x="328" y="419"/>
                  </a:lnTo>
                  <a:lnTo>
                    <a:pt x="341" y="459"/>
                  </a:lnTo>
                  <a:lnTo>
                    <a:pt x="354" y="499"/>
                  </a:lnTo>
                  <a:lnTo>
                    <a:pt x="366" y="537"/>
                  </a:lnTo>
                  <a:lnTo>
                    <a:pt x="379" y="575"/>
                  </a:lnTo>
                  <a:lnTo>
                    <a:pt x="392" y="611"/>
                  </a:lnTo>
                  <a:lnTo>
                    <a:pt x="404" y="645"/>
                  </a:lnTo>
                  <a:lnTo>
                    <a:pt x="417" y="677"/>
                  </a:lnTo>
                  <a:lnTo>
                    <a:pt x="429" y="705"/>
                  </a:lnTo>
                  <a:lnTo>
                    <a:pt x="442" y="732"/>
                  </a:lnTo>
                  <a:lnTo>
                    <a:pt x="455" y="755"/>
                  </a:lnTo>
                  <a:lnTo>
                    <a:pt x="467" y="775"/>
                  </a:lnTo>
                  <a:lnTo>
                    <a:pt x="480" y="791"/>
                  </a:lnTo>
                  <a:lnTo>
                    <a:pt x="492" y="803"/>
                  </a:lnTo>
                  <a:lnTo>
                    <a:pt x="505" y="811"/>
                  </a:lnTo>
                  <a:lnTo>
                    <a:pt x="518" y="815"/>
                  </a:lnTo>
                  <a:lnTo>
                    <a:pt x="530" y="816"/>
                  </a:lnTo>
                  <a:lnTo>
                    <a:pt x="543" y="812"/>
                  </a:lnTo>
                  <a:lnTo>
                    <a:pt x="555" y="805"/>
                  </a:lnTo>
                  <a:lnTo>
                    <a:pt x="568" y="793"/>
                  </a:lnTo>
                  <a:lnTo>
                    <a:pt x="580" y="778"/>
                  </a:lnTo>
                  <a:lnTo>
                    <a:pt x="593" y="759"/>
                  </a:lnTo>
                  <a:lnTo>
                    <a:pt x="606" y="737"/>
                  </a:lnTo>
                  <a:lnTo>
                    <a:pt x="618" y="711"/>
                  </a:lnTo>
                  <a:lnTo>
                    <a:pt x="631" y="683"/>
                  </a:lnTo>
                  <a:lnTo>
                    <a:pt x="643" y="652"/>
                  </a:lnTo>
                  <a:lnTo>
                    <a:pt x="656" y="619"/>
                  </a:lnTo>
                  <a:lnTo>
                    <a:pt x="669" y="583"/>
                  </a:lnTo>
                  <a:lnTo>
                    <a:pt x="681" y="546"/>
                  </a:lnTo>
                  <a:lnTo>
                    <a:pt x="694" y="507"/>
                  </a:lnTo>
                  <a:lnTo>
                    <a:pt x="706" y="467"/>
                  </a:lnTo>
                  <a:lnTo>
                    <a:pt x="719" y="427"/>
                  </a:lnTo>
                  <a:lnTo>
                    <a:pt x="732" y="386"/>
                  </a:lnTo>
                  <a:lnTo>
                    <a:pt x="744" y="347"/>
                  </a:lnTo>
                  <a:lnTo>
                    <a:pt x="757" y="307"/>
                  </a:lnTo>
                  <a:lnTo>
                    <a:pt x="770" y="268"/>
                  </a:lnTo>
                  <a:lnTo>
                    <a:pt x="782" y="231"/>
                  </a:lnTo>
                  <a:lnTo>
                    <a:pt x="795" y="196"/>
                  </a:lnTo>
                  <a:lnTo>
                    <a:pt x="808" y="162"/>
                  </a:lnTo>
                  <a:lnTo>
                    <a:pt x="820" y="132"/>
                  </a:lnTo>
                  <a:lnTo>
                    <a:pt x="833" y="103"/>
                  </a:lnTo>
                  <a:lnTo>
                    <a:pt x="845" y="77"/>
                  </a:lnTo>
                  <a:lnTo>
                    <a:pt x="858" y="56"/>
                  </a:lnTo>
                  <a:lnTo>
                    <a:pt x="871" y="37"/>
                  </a:lnTo>
                  <a:lnTo>
                    <a:pt x="883" y="22"/>
                  </a:lnTo>
                  <a:lnTo>
                    <a:pt x="896" y="12"/>
                  </a:lnTo>
                  <a:lnTo>
                    <a:pt x="909" y="4"/>
                  </a:lnTo>
                  <a:lnTo>
                    <a:pt x="921" y="0"/>
                  </a:lnTo>
                  <a:lnTo>
                    <a:pt x="934" y="1"/>
                  </a:lnTo>
                  <a:lnTo>
                    <a:pt x="946" y="6"/>
                  </a:lnTo>
                  <a:lnTo>
                    <a:pt x="959" y="14"/>
                  </a:lnTo>
                  <a:lnTo>
                    <a:pt x="971" y="26"/>
                  </a:lnTo>
                  <a:lnTo>
                    <a:pt x="984" y="42"/>
                  </a:lnTo>
                  <a:lnTo>
                    <a:pt x="996" y="63"/>
                  </a:lnTo>
                  <a:lnTo>
                    <a:pt x="1009" y="85"/>
                  </a:lnTo>
                  <a:lnTo>
                    <a:pt x="1021" y="111"/>
                  </a:lnTo>
                  <a:lnTo>
                    <a:pt x="1034" y="141"/>
                  </a:lnTo>
                  <a:lnTo>
                    <a:pt x="1047" y="173"/>
                  </a:lnTo>
                  <a:lnTo>
                    <a:pt x="1059" y="207"/>
                  </a:lnTo>
                  <a:lnTo>
                    <a:pt x="1072" y="243"/>
                  </a:lnTo>
                  <a:lnTo>
                    <a:pt x="1085" y="280"/>
                  </a:lnTo>
                  <a:lnTo>
                    <a:pt x="1097" y="319"/>
                  </a:lnTo>
                  <a:lnTo>
                    <a:pt x="1110" y="359"/>
                  </a:lnTo>
                  <a:lnTo>
                    <a:pt x="1122" y="400"/>
                  </a:lnTo>
                  <a:lnTo>
                    <a:pt x="1135" y="440"/>
                  </a:lnTo>
                  <a:lnTo>
                    <a:pt x="1148" y="480"/>
                  </a:lnTo>
                  <a:lnTo>
                    <a:pt x="1160" y="520"/>
                  </a:lnTo>
                  <a:lnTo>
                    <a:pt x="1173" y="55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/>
          <p:nvPr/>
        </p:nvGrpSpPr>
        <p:grpSpPr bwMode="auto">
          <a:xfrm>
            <a:off x="2895600" y="2819400"/>
            <a:ext cx="3200400" cy="3429000"/>
            <a:chOff x="1872" y="1920"/>
            <a:chExt cx="2016" cy="2160"/>
          </a:xfrm>
        </p:grpSpPr>
        <p:grpSp>
          <p:nvGrpSpPr>
            <p:cNvPr id="8" name="Group 39"/>
            <p:cNvGrpSpPr/>
            <p:nvPr/>
          </p:nvGrpSpPr>
          <p:grpSpPr bwMode="auto">
            <a:xfrm>
              <a:off x="1872" y="1920"/>
              <a:ext cx="1704" cy="2160"/>
              <a:chOff x="1872" y="1920"/>
              <a:chExt cx="1704" cy="2160"/>
            </a:xfrm>
          </p:grpSpPr>
          <p:graphicFrame>
            <p:nvGraphicFramePr>
              <p:cNvPr id="463912" name="Object 40"/>
              <p:cNvGraphicFramePr>
                <a:graphicFrameLocks noChangeAspect="1"/>
              </p:cNvGraphicFramePr>
              <p:nvPr/>
            </p:nvGraphicFramePr>
            <p:xfrm>
              <a:off x="3456" y="3418"/>
              <a:ext cx="120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14151" imgH="215619" progId="">
                      <p:embed/>
                    </p:oleObj>
                  </mc:Choice>
                  <mc:Fallback>
                    <p:oleObj name="公式" r:id="rId22" imgW="114151" imgH="215619" progId="">
                      <p:embed/>
                      <p:pic>
                        <p:nvPicPr>
                          <p:cNvPr id="46391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418"/>
                            <a:ext cx="120" cy="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3913" name="Line 41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13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3914" name="Line 42"/>
              <p:cNvSpPr>
                <a:spLocks noChangeShapeType="1"/>
              </p:cNvSpPr>
              <p:nvPr/>
            </p:nvSpPr>
            <p:spPr bwMode="auto">
              <a:xfrm flipV="1">
                <a:off x="2208" y="2784"/>
                <a:ext cx="0" cy="1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3915" name="Object 43"/>
              <p:cNvGraphicFramePr>
                <a:graphicFrameLocks noChangeAspect="1"/>
              </p:cNvGraphicFramePr>
              <p:nvPr/>
            </p:nvGraphicFramePr>
            <p:xfrm>
              <a:off x="1968" y="2736"/>
              <a:ext cx="18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3" imgW="177646" imgH="190335" progId="">
                      <p:embed/>
                    </p:oleObj>
                  </mc:Choice>
                  <mc:Fallback>
                    <p:oleObj name="公式" r:id="rId23" imgW="177646" imgH="190335" progId="">
                      <p:embed/>
                      <p:pic>
                        <p:nvPicPr>
                          <p:cNvPr id="463915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736"/>
                            <a:ext cx="189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3916" name="Object 44"/>
              <p:cNvGraphicFramePr>
                <a:graphicFrameLocks noChangeAspect="1"/>
              </p:cNvGraphicFramePr>
              <p:nvPr/>
            </p:nvGraphicFramePr>
            <p:xfrm>
              <a:off x="1937" y="3216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26835" imgH="139518" progId="">
                      <p:embed/>
                    </p:oleObj>
                  </mc:Choice>
                  <mc:Fallback>
                    <p:oleObj name="Equation" r:id="rId24" imgW="126835" imgH="139518" progId="">
                      <p:embed/>
                      <p:pic>
                        <p:nvPicPr>
                          <p:cNvPr id="463916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7" y="3216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3917" name="Rectangle 45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1584" cy="384"/>
              </a:xfrm>
              <a:prstGeom prst="rect">
                <a:avLst/>
              </a:prstGeom>
              <a:gradFill rotWithShape="0">
                <a:gsLst>
                  <a:gs pos="0">
                    <a:srgbClr val="F2DFFD"/>
                  </a:gs>
                  <a:gs pos="50000">
                    <a:srgbClr val="FFFFFF"/>
                  </a:gs>
                  <a:gs pos="100000">
                    <a:srgbClr val="F2DFFD"/>
                  </a:gs>
                </a:gsLst>
                <a:lin ang="5400000" scaled="1"/>
              </a:gradFill>
              <a:ln w="19050">
                <a:solidFill>
                  <a:srgbClr val="CC00CC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3918" name="Object 46"/>
              <p:cNvGraphicFramePr>
                <a:graphicFrameLocks noChangeAspect="1"/>
              </p:cNvGraphicFramePr>
              <p:nvPr/>
            </p:nvGraphicFramePr>
            <p:xfrm>
              <a:off x="2016" y="2208"/>
              <a:ext cx="1056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596641" imgH="203112" progId="">
                      <p:embed/>
                    </p:oleObj>
                  </mc:Choice>
                  <mc:Fallback>
                    <p:oleObj name="Equation" r:id="rId26" imgW="596641" imgH="203112" progId="">
                      <p:embed/>
                      <p:pic>
                        <p:nvPicPr>
                          <p:cNvPr id="463918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208"/>
                            <a:ext cx="1056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3919" name="Line 47"/>
              <p:cNvSpPr>
                <a:spLocks noChangeShapeType="1"/>
              </p:cNvSpPr>
              <p:nvPr/>
            </p:nvSpPr>
            <p:spPr bwMode="auto">
              <a:xfrm>
                <a:off x="1872" y="1920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6666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3920" name="Freeform 48"/>
              <p:cNvSpPr>
                <a:spLocks noChangeAspect="1"/>
              </p:cNvSpPr>
              <p:nvPr/>
            </p:nvSpPr>
            <p:spPr bwMode="auto">
              <a:xfrm>
                <a:off x="2208" y="2976"/>
                <a:ext cx="1056" cy="864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108" y="32"/>
                  </a:cxn>
                  <a:cxn ang="0">
                    <a:pos x="180" y="89"/>
                  </a:cxn>
                  <a:cxn ang="0">
                    <a:pos x="251" y="170"/>
                  </a:cxn>
                  <a:cxn ang="0">
                    <a:pos x="324" y="272"/>
                  </a:cxn>
                  <a:cxn ang="0">
                    <a:pos x="395" y="390"/>
                  </a:cxn>
                  <a:cxn ang="0">
                    <a:pos x="467" y="517"/>
                  </a:cxn>
                  <a:cxn ang="0">
                    <a:pos x="540" y="649"/>
                  </a:cxn>
                  <a:cxn ang="0">
                    <a:pos x="612" y="777"/>
                  </a:cxn>
                  <a:cxn ang="0">
                    <a:pos x="683" y="896"/>
                  </a:cxn>
                  <a:cxn ang="0">
                    <a:pos x="754" y="1001"/>
                  </a:cxn>
                  <a:cxn ang="0">
                    <a:pos x="828" y="1085"/>
                  </a:cxn>
                  <a:cxn ang="0">
                    <a:pos x="899" y="1145"/>
                  </a:cxn>
                  <a:cxn ang="0">
                    <a:pos x="971" y="1178"/>
                  </a:cxn>
                  <a:cxn ang="0">
                    <a:pos x="1042" y="1182"/>
                  </a:cxn>
                  <a:cxn ang="0">
                    <a:pos x="1115" y="1157"/>
                  </a:cxn>
                  <a:cxn ang="0">
                    <a:pos x="1186" y="1104"/>
                  </a:cxn>
                  <a:cxn ang="0">
                    <a:pos x="1259" y="1026"/>
                  </a:cxn>
                  <a:cxn ang="0">
                    <a:pos x="1331" y="927"/>
                  </a:cxn>
                  <a:cxn ang="0">
                    <a:pos x="1403" y="811"/>
                  </a:cxn>
                  <a:cxn ang="0">
                    <a:pos x="1474" y="685"/>
                  </a:cxn>
                  <a:cxn ang="0">
                    <a:pos x="1546" y="553"/>
                  </a:cxn>
                  <a:cxn ang="0">
                    <a:pos x="1619" y="424"/>
                  </a:cxn>
                  <a:cxn ang="0">
                    <a:pos x="1691" y="303"/>
                  </a:cxn>
                  <a:cxn ang="0">
                    <a:pos x="1762" y="197"/>
                  </a:cxn>
                  <a:cxn ang="0">
                    <a:pos x="1834" y="109"/>
                  </a:cxn>
                  <a:cxn ang="0">
                    <a:pos x="1907" y="45"/>
                  </a:cxn>
                  <a:cxn ang="0">
                    <a:pos x="1979" y="9"/>
                  </a:cxn>
                  <a:cxn ang="0">
                    <a:pos x="2050" y="1"/>
                  </a:cxn>
                  <a:cxn ang="0">
                    <a:pos x="2123" y="22"/>
                  </a:cxn>
                  <a:cxn ang="0">
                    <a:pos x="2194" y="71"/>
                  </a:cxn>
                  <a:cxn ang="0">
                    <a:pos x="2265" y="146"/>
                  </a:cxn>
                  <a:cxn ang="0">
                    <a:pos x="2337" y="242"/>
                  </a:cxn>
                  <a:cxn ang="0">
                    <a:pos x="2410" y="356"/>
                  </a:cxn>
                  <a:cxn ang="0">
                    <a:pos x="2482" y="481"/>
                  </a:cxn>
                  <a:cxn ang="0">
                    <a:pos x="2553" y="613"/>
                  </a:cxn>
                  <a:cxn ang="0">
                    <a:pos x="2625" y="742"/>
                  </a:cxn>
                </a:cxnLst>
                <a:rect l="0" t="0" r="r" b="b"/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21" name="Freeform 49"/>
              <p:cNvSpPr>
                <a:spLocks noChangeAspect="1"/>
              </p:cNvSpPr>
              <p:nvPr/>
            </p:nvSpPr>
            <p:spPr bwMode="auto">
              <a:xfrm flipV="1">
                <a:off x="2233" y="3073"/>
                <a:ext cx="1031" cy="575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108" y="32"/>
                  </a:cxn>
                  <a:cxn ang="0">
                    <a:pos x="180" y="89"/>
                  </a:cxn>
                  <a:cxn ang="0">
                    <a:pos x="251" y="170"/>
                  </a:cxn>
                  <a:cxn ang="0">
                    <a:pos x="324" y="272"/>
                  </a:cxn>
                  <a:cxn ang="0">
                    <a:pos x="395" y="390"/>
                  </a:cxn>
                  <a:cxn ang="0">
                    <a:pos x="467" y="517"/>
                  </a:cxn>
                  <a:cxn ang="0">
                    <a:pos x="540" y="649"/>
                  </a:cxn>
                  <a:cxn ang="0">
                    <a:pos x="612" y="777"/>
                  </a:cxn>
                  <a:cxn ang="0">
                    <a:pos x="683" y="896"/>
                  </a:cxn>
                  <a:cxn ang="0">
                    <a:pos x="754" y="1001"/>
                  </a:cxn>
                  <a:cxn ang="0">
                    <a:pos x="828" y="1085"/>
                  </a:cxn>
                  <a:cxn ang="0">
                    <a:pos x="899" y="1145"/>
                  </a:cxn>
                  <a:cxn ang="0">
                    <a:pos x="971" y="1178"/>
                  </a:cxn>
                  <a:cxn ang="0">
                    <a:pos x="1042" y="1182"/>
                  </a:cxn>
                  <a:cxn ang="0">
                    <a:pos x="1115" y="1157"/>
                  </a:cxn>
                  <a:cxn ang="0">
                    <a:pos x="1186" y="1104"/>
                  </a:cxn>
                  <a:cxn ang="0">
                    <a:pos x="1259" y="1026"/>
                  </a:cxn>
                  <a:cxn ang="0">
                    <a:pos x="1331" y="927"/>
                  </a:cxn>
                  <a:cxn ang="0">
                    <a:pos x="1403" y="811"/>
                  </a:cxn>
                  <a:cxn ang="0">
                    <a:pos x="1474" y="685"/>
                  </a:cxn>
                  <a:cxn ang="0">
                    <a:pos x="1546" y="553"/>
                  </a:cxn>
                  <a:cxn ang="0">
                    <a:pos x="1619" y="424"/>
                  </a:cxn>
                  <a:cxn ang="0">
                    <a:pos x="1691" y="303"/>
                  </a:cxn>
                  <a:cxn ang="0">
                    <a:pos x="1762" y="197"/>
                  </a:cxn>
                  <a:cxn ang="0">
                    <a:pos x="1834" y="109"/>
                  </a:cxn>
                  <a:cxn ang="0">
                    <a:pos x="1907" y="45"/>
                  </a:cxn>
                  <a:cxn ang="0">
                    <a:pos x="1979" y="9"/>
                  </a:cxn>
                  <a:cxn ang="0">
                    <a:pos x="2050" y="1"/>
                  </a:cxn>
                  <a:cxn ang="0">
                    <a:pos x="2123" y="22"/>
                  </a:cxn>
                  <a:cxn ang="0">
                    <a:pos x="2194" y="71"/>
                  </a:cxn>
                  <a:cxn ang="0">
                    <a:pos x="2265" y="146"/>
                  </a:cxn>
                  <a:cxn ang="0">
                    <a:pos x="2337" y="242"/>
                  </a:cxn>
                  <a:cxn ang="0">
                    <a:pos x="2410" y="356"/>
                  </a:cxn>
                  <a:cxn ang="0">
                    <a:pos x="2482" y="481"/>
                  </a:cxn>
                  <a:cxn ang="0">
                    <a:pos x="2553" y="613"/>
                  </a:cxn>
                  <a:cxn ang="0">
                    <a:pos x="2625" y="742"/>
                  </a:cxn>
                </a:cxnLst>
                <a:rect l="0" t="0" r="r" b="b"/>
                <a:pathLst>
                  <a:path w="2625" h="1183">
                    <a:moveTo>
                      <a:pt x="0" y="0"/>
                    </a:moveTo>
                    <a:lnTo>
                      <a:pt x="37" y="4"/>
                    </a:lnTo>
                    <a:lnTo>
                      <a:pt x="71" y="14"/>
                    </a:lnTo>
                    <a:lnTo>
                      <a:pt x="108" y="32"/>
                    </a:lnTo>
                    <a:lnTo>
                      <a:pt x="144" y="58"/>
                    </a:lnTo>
                    <a:lnTo>
                      <a:pt x="180" y="89"/>
                    </a:lnTo>
                    <a:lnTo>
                      <a:pt x="215" y="127"/>
                    </a:lnTo>
                    <a:lnTo>
                      <a:pt x="251" y="170"/>
                    </a:lnTo>
                    <a:lnTo>
                      <a:pt x="287" y="219"/>
                    </a:lnTo>
                    <a:lnTo>
                      <a:pt x="324" y="272"/>
                    </a:lnTo>
                    <a:lnTo>
                      <a:pt x="359" y="329"/>
                    </a:lnTo>
                    <a:lnTo>
                      <a:pt x="395" y="390"/>
                    </a:lnTo>
                    <a:lnTo>
                      <a:pt x="432" y="453"/>
                    </a:lnTo>
                    <a:lnTo>
                      <a:pt x="467" y="517"/>
                    </a:lnTo>
                    <a:lnTo>
                      <a:pt x="503" y="583"/>
                    </a:lnTo>
                    <a:lnTo>
                      <a:pt x="540" y="649"/>
                    </a:lnTo>
                    <a:lnTo>
                      <a:pt x="575" y="713"/>
                    </a:lnTo>
                    <a:lnTo>
                      <a:pt x="612" y="777"/>
                    </a:lnTo>
                    <a:lnTo>
                      <a:pt x="646" y="839"/>
                    </a:lnTo>
                    <a:lnTo>
                      <a:pt x="683" y="896"/>
                    </a:lnTo>
                    <a:lnTo>
                      <a:pt x="720" y="951"/>
                    </a:lnTo>
                    <a:lnTo>
                      <a:pt x="754" y="1001"/>
                    </a:lnTo>
                    <a:lnTo>
                      <a:pt x="791" y="1046"/>
                    </a:lnTo>
                    <a:lnTo>
                      <a:pt x="828" y="1085"/>
                    </a:lnTo>
                    <a:lnTo>
                      <a:pt x="863" y="1118"/>
                    </a:lnTo>
                    <a:lnTo>
                      <a:pt x="899" y="1145"/>
                    </a:lnTo>
                    <a:lnTo>
                      <a:pt x="936" y="1165"/>
                    </a:lnTo>
                    <a:lnTo>
                      <a:pt x="971" y="1178"/>
                    </a:lnTo>
                    <a:lnTo>
                      <a:pt x="1008" y="1183"/>
                    </a:lnTo>
                    <a:lnTo>
                      <a:pt x="1042" y="1182"/>
                    </a:lnTo>
                    <a:lnTo>
                      <a:pt x="1079" y="1173"/>
                    </a:lnTo>
                    <a:lnTo>
                      <a:pt x="1115" y="1157"/>
                    </a:lnTo>
                    <a:lnTo>
                      <a:pt x="1151" y="1134"/>
                    </a:lnTo>
                    <a:lnTo>
                      <a:pt x="1186" y="1104"/>
                    </a:lnTo>
                    <a:lnTo>
                      <a:pt x="1223" y="1068"/>
                    </a:lnTo>
                    <a:lnTo>
                      <a:pt x="1259" y="1026"/>
                    </a:lnTo>
                    <a:lnTo>
                      <a:pt x="1295" y="979"/>
                    </a:lnTo>
                    <a:lnTo>
                      <a:pt x="1331" y="927"/>
                    </a:lnTo>
                    <a:lnTo>
                      <a:pt x="1366" y="870"/>
                    </a:lnTo>
                    <a:lnTo>
                      <a:pt x="1403" y="811"/>
                    </a:lnTo>
                    <a:lnTo>
                      <a:pt x="1437" y="749"/>
                    </a:lnTo>
                    <a:lnTo>
                      <a:pt x="1474" y="685"/>
                    </a:lnTo>
                    <a:lnTo>
                      <a:pt x="1511" y="620"/>
                    </a:lnTo>
                    <a:lnTo>
                      <a:pt x="1546" y="553"/>
                    </a:lnTo>
                    <a:lnTo>
                      <a:pt x="1582" y="488"/>
                    </a:lnTo>
                    <a:lnTo>
                      <a:pt x="1619" y="424"/>
                    </a:lnTo>
                    <a:lnTo>
                      <a:pt x="1654" y="362"/>
                    </a:lnTo>
                    <a:lnTo>
                      <a:pt x="1691" y="303"/>
                    </a:lnTo>
                    <a:lnTo>
                      <a:pt x="1727" y="247"/>
                    </a:lnTo>
                    <a:lnTo>
                      <a:pt x="1762" y="197"/>
                    </a:lnTo>
                    <a:lnTo>
                      <a:pt x="1799" y="150"/>
                    </a:lnTo>
                    <a:lnTo>
                      <a:pt x="1834" y="109"/>
                    </a:lnTo>
                    <a:lnTo>
                      <a:pt x="1870" y="75"/>
                    </a:lnTo>
                    <a:lnTo>
                      <a:pt x="1907" y="45"/>
                    </a:lnTo>
                    <a:lnTo>
                      <a:pt x="1942" y="24"/>
                    </a:lnTo>
                    <a:lnTo>
                      <a:pt x="1979" y="9"/>
                    </a:lnTo>
                    <a:lnTo>
                      <a:pt x="2014" y="1"/>
                    </a:lnTo>
                    <a:lnTo>
                      <a:pt x="2050" y="1"/>
                    </a:lnTo>
                    <a:lnTo>
                      <a:pt x="2086" y="8"/>
                    </a:lnTo>
                    <a:lnTo>
                      <a:pt x="2123" y="22"/>
                    </a:lnTo>
                    <a:lnTo>
                      <a:pt x="2157" y="43"/>
                    </a:lnTo>
                    <a:lnTo>
                      <a:pt x="2194" y="71"/>
                    </a:lnTo>
                    <a:lnTo>
                      <a:pt x="2230" y="105"/>
                    </a:lnTo>
                    <a:lnTo>
                      <a:pt x="2265" y="146"/>
                    </a:lnTo>
                    <a:lnTo>
                      <a:pt x="2302" y="191"/>
                    </a:lnTo>
                    <a:lnTo>
                      <a:pt x="2337" y="242"/>
                    </a:lnTo>
                    <a:lnTo>
                      <a:pt x="2374" y="298"/>
                    </a:lnTo>
                    <a:lnTo>
                      <a:pt x="2410" y="356"/>
                    </a:lnTo>
                    <a:lnTo>
                      <a:pt x="2445" y="418"/>
                    </a:lnTo>
                    <a:lnTo>
                      <a:pt x="2482" y="481"/>
                    </a:lnTo>
                    <a:lnTo>
                      <a:pt x="2519" y="547"/>
                    </a:lnTo>
                    <a:lnTo>
                      <a:pt x="2553" y="613"/>
                    </a:lnTo>
                    <a:lnTo>
                      <a:pt x="2590" y="679"/>
                    </a:lnTo>
                    <a:lnTo>
                      <a:pt x="2625" y="742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3922" name="Text Box 50"/>
            <p:cNvSpPr txBox="1">
              <a:spLocks noChangeArrowheads="1"/>
            </p:cNvSpPr>
            <p:nvPr/>
          </p:nvSpPr>
          <p:spPr bwMode="auto">
            <a:xfrm>
              <a:off x="2976" y="2208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反相</a:t>
              </a:r>
              <a:endParaRPr lang="zh-CN" altLang="en-US" sz="2800" b="1">
                <a:solidFill>
                  <a:srgbClr val="CC00CC"/>
                </a:solidFill>
              </a:endParaRPr>
            </a:p>
          </p:txBody>
        </p:sp>
      </p:grpSp>
      <p:sp>
        <p:nvSpPr>
          <p:cNvPr id="463923" name="AutoShape 51"/>
          <p:cNvSpPr>
            <a:spLocks noChangeArrowheads="1"/>
          </p:cNvSpPr>
          <p:nvPr/>
        </p:nvSpPr>
        <p:spPr bwMode="auto">
          <a:xfrm>
            <a:off x="685800" y="1219200"/>
            <a:ext cx="1295400" cy="685800"/>
          </a:xfrm>
          <a:prstGeom prst="horizontalScroll">
            <a:avLst>
              <a:gd name="adj" fmla="val 12500"/>
            </a:avLst>
          </a:prstGeom>
          <a:solidFill>
            <a:srgbClr val="EDFAD2"/>
          </a:solidFill>
          <a:ln w="9525">
            <a:solidFill>
              <a:srgbClr val="000000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00CC"/>
                </a:solidFill>
              </a:rPr>
              <a:t>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机械振动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D8E3-7036-455D-9A8A-D743A0ACB32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2966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简谐振动的描述</a:t>
            </a:r>
            <a:endParaRPr lang="en-US" altLang="zh-CN" sz="2800" dirty="0"/>
          </a:p>
          <a:p>
            <a:r>
              <a:rPr lang="en-US" altLang="zh-CN" sz="2800" dirty="0"/>
              <a:t>5.2 </a:t>
            </a:r>
            <a:r>
              <a:rPr lang="zh-CN" altLang="en-US" sz="2800" dirty="0"/>
              <a:t>简谐振动的</a:t>
            </a:r>
            <a:r>
              <a:rPr lang="zh-CN" altLang="en-US" sz="2800" dirty="0">
                <a:sym typeface="+mn-ea"/>
              </a:rPr>
              <a:t>动力学特征</a:t>
            </a:r>
            <a:endParaRPr lang="zh-CN" altLang="en-US" sz="2800" dirty="0"/>
          </a:p>
          <a:p>
            <a:r>
              <a:rPr lang="en-US" altLang="zh-CN" sz="2800" dirty="0"/>
              <a:t>5.3 </a:t>
            </a:r>
            <a:r>
              <a:rPr lang="zh-CN" altLang="en-US" sz="2800" dirty="0"/>
              <a:t>简谐振动的能量</a:t>
            </a:r>
            <a:endParaRPr lang="en-US" altLang="zh-CN" sz="2800" dirty="0"/>
          </a:p>
          <a:p>
            <a:r>
              <a:rPr lang="en-US" altLang="zh-CN" sz="2800" dirty="0"/>
              <a:t>5.4 </a:t>
            </a:r>
            <a:r>
              <a:rPr lang="zh-CN" altLang="en-US" sz="2800" dirty="0"/>
              <a:t>简谐振动的合成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112F-2439-4E7A-A66D-AF1369D2453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pic>
        <p:nvPicPr>
          <p:cNvPr id="513025" name="Picture 1" descr="C:\Users\cd\AppData\Roaming\Tencent\Users\28231541\QQ\WinTemp\RichOle\G}HZXLFD{ZSO}DK9)[05)Y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072" y="1295400"/>
            <a:ext cx="6653928" cy="44452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74036" y="2133600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360-7583-423B-9B3E-AF9DD208C437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1295400" y="2209800"/>
          <a:ext cx="2538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203112" progId="">
                  <p:embed/>
                </p:oleObj>
              </mc:Choice>
              <mc:Fallback>
                <p:oleObj name="Equation" r:id="rId2" imgW="1269449" imgH="203112" progId="">
                  <p:embed/>
                  <p:pic>
                    <p:nvPicPr>
                      <p:cNvPr id="445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253841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6" name="AutoShape 6"/>
          <p:cNvSpPr/>
          <p:nvPr/>
        </p:nvSpPr>
        <p:spPr bwMode="auto">
          <a:xfrm>
            <a:off x="990600" y="1752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5447" name="Object 7"/>
          <p:cNvGraphicFramePr>
            <a:graphicFrameLocks noChangeAspect="1"/>
          </p:cNvGraphicFramePr>
          <p:nvPr/>
        </p:nvGraphicFramePr>
        <p:xfrm>
          <a:off x="1295400" y="1600200"/>
          <a:ext cx="2157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03112" progId="">
                  <p:embed/>
                </p:oleObj>
              </mc:Choice>
              <mc:Fallback>
                <p:oleObj name="Equation" r:id="rId4" imgW="1079032" imgH="203112" progId="">
                  <p:embed/>
                  <p:pic>
                    <p:nvPicPr>
                      <p:cNvPr id="445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15741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49" name="Group 9"/>
          <p:cNvGrpSpPr/>
          <p:nvPr/>
        </p:nvGrpSpPr>
        <p:grpSpPr bwMode="auto">
          <a:xfrm>
            <a:off x="685800" y="2667000"/>
            <a:ext cx="5486400" cy="692150"/>
            <a:chOff x="192" y="1669"/>
            <a:chExt cx="3456" cy="436"/>
          </a:xfrm>
        </p:grpSpPr>
        <p:sp>
          <p:nvSpPr>
            <p:cNvPr id="445450" name="Rectangle 10"/>
            <p:cNvSpPr>
              <a:spLocks noChangeArrowheads="1"/>
            </p:cNvSpPr>
            <p:nvPr/>
          </p:nvSpPr>
          <p:spPr bwMode="auto">
            <a:xfrm>
              <a:off x="192" y="1680"/>
              <a:ext cx="3456" cy="384"/>
            </a:xfrm>
            <a:prstGeom prst="rect">
              <a:avLst/>
            </a:prstGeom>
            <a:gradFill rotWithShape="0">
              <a:gsLst>
                <a:gs pos="0">
                  <a:srgbClr val="EDFAD2"/>
                </a:gs>
                <a:gs pos="50000">
                  <a:srgbClr val="EDFAD2">
                    <a:gamma/>
                    <a:tint val="0"/>
                    <a:invGamma/>
                  </a:srgbClr>
                </a:gs>
                <a:gs pos="100000">
                  <a:srgbClr val="EDFAD2"/>
                </a:gs>
              </a:gsLst>
              <a:lin ang="5400000" scaled="1"/>
            </a:gradFill>
            <a:ln w="19050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5451" name="Object 11"/>
            <p:cNvGraphicFramePr>
              <a:graphicFrameLocks noChangeAspect="1"/>
            </p:cNvGraphicFramePr>
            <p:nvPr/>
          </p:nvGraphicFramePr>
          <p:xfrm>
            <a:off x="1248" y="1669"/>
            <a:ext cx="240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57300" imgH="228600" progId="">
                    <p:embed/>
                  </p:oleObj>
                </mc:Choice>
                <mc:Fallback>
                  <p:oleObj name="公式" r:id="rId6" imgW="1257300" imgH="228600" progId="">
                    <p:embed/>
                    <p:pic>
                      <p:nvPicPr>
                        <p:cNvPr id="4454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69"/>
                          <a:ext cx="240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40" y="1689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初始条件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45454" name="Object 14"/>
          <p:cNvGraphicFramePr>
            <a:graphicFrameLocks noChangeAspect="1"/>
          </p:cNvGraphicFramePr>
          <p:nvPr/>
        </p:nvGraphicFramePr>
        <p:xfrm>
          <a:off x="1454150" y="3657600"/>
          <a:ext cx="1547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4" imgH="228501" progId="">
                  <p:embed/>
                </p:oleObj>
              </mc:Choice>
              <mc:Fallback>
                <p:oleObj name="Equation" r:id="rId8" imgW="774364" imgH="228501" progId="">
                  <p:embed/>
                  <p:pic>
                    <p:nvPicPr>
                      <p:cNvPr id="4454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657600"/>
                        <a:ext cx="1547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5" name="AutoShape 15"/>
          <p:cNvSpPr/>
          <p:nvPr/>
        </p:nvSpPr>
        <p:spPr bwMode="auto">
          <a:xfrm>
            <a:off x="1143000" y="3886200"/>
            <a:ext cx="233363" cy="760413"/>
          </a:xfrm>
          <a:prstGeom prst="leftBrace">
            <a:avLst>
              <a:gd name="adj1" fmla="val 2715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5456" name="Object 16"/>
          <p:cNvGraphicFramePr>
            <a:graphicFrameLocks noChangeAspect="1"/>
          </p:cNvGraphicFramePr>
          <p:nvPr/>
        </p:nvGraphicFramePr>
        <p:xfrm>
          <a:off x="1454150" y="44196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228600" progId="">
                  <p:embed/>
                </p:oleObj>
              </mc:Choice>
              <mc:Fallback>
                <p:oleObj name="Equation" r:id="rId10" imgW="927100" imgH="228600" progId="">
                  <p:embed/>
                  <p:pic>
                    <p:nvPicPr>
                      <p:cNvPr id="445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419600"/>
                        <a:ext cx="185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57" name="Group 17"/>
          <p:cNvGrpSpPr/>
          <p:nvPr/>
        </p:nvGrpSpPr>
        <p:grpSpPr bwMode="auto">
          <a:xfrm>
            <a:off x="4114800" y="3657600"/>
            <a:ext cx="1295400" cy="1219200"/>
            <a:chOff x="2880" y="2208"/>
            <a:chExt cx="816" cy="768"/>
          </a:xfrm>
        </p:grpSpPr>
        <p:sp>
          <p:nvSpPr>
            <p:cNvPr id="445458" name="AutoShape 18"/>
            <p:cNvSpPr>
              <a:spLocks noChangeArrowheads="1"/>
            </p:cNvSpPr>
            <p:nvPr/>
          </p:nvSpPr>
          <p:spPr bwMode="auto">
            <a:xfrm>
              <a:off x="2880" y="2496"/>
              <a:ext cx="480" cy="192"/>
            </a:xfrm>
            <a:prstGeom prst="notchedRightArrow">
              <a:avLst>
                <a:gd name="adj1" fmla="val 50000"/>
                <a:gd name="adj2" fmla="val 62500"/>
              </a:avLst>
            </a:prstGeom>
            <a:gradFill rotWithShape="0">
              <a:gsLst>
                <a:gs pos="0">
                  <a:srgbClr val="FF0000">
                    <a:gamma/>
                    <a:tint val="20000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285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459" name="AutoShape 19"/>
            <p:cNvSpPr/>
            <p:nvPr/>
          </p:nvSpPr>
          <p:spPr bwMode="auto">
            <a:xfrm>
              <a:off x="3552" y="22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5460" name="Object 20"/>
          <p:cNvGraphicFramePr>
            <a:graphicFrameLocks noChangeAspect="1"/>
          </p:cNvGraphicFramePr>
          <p:nvPr/>
        </p:nvGraphicFramePr>
        <p:xfrm>
          <a:off x="5513387" y="3352800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700" imgH="457200" progId="">
                  <p:embed/>
                </p:oleObj>
              </mc:Choice>
              <mc:Fallback>
                <p:oleObj name="Equation" r:id="rId12" imgW="901700" imgH="457200" progId="">
                  <p:embed/>
                  <p:pic>
                    <p:nvPicPr>
                      <p:cNvPr id="445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7" y="3352800"/>
                        <a:ext cx="1801813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1" name="Object 21"/>
          <p:cNvGraphicFramePr>
            <a:graphicFrameLocks noChangeAspect="1"/>
          </p:cNvGraphicFramePr>
          <p:nvPr/>
        </p:nvGraphicFramePr>
        <p:xfrm>
          <a:off x="5486400" y="44958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7400" imgH="431800" progId="">
                  <p:embed/>
                </p:oleObj>
              </mc:Choice>
              <mc:Fallback>
                <p:oleObj name="Equation" r:id="rId14" imgW="787400" imgH="431800" progId="">
                  <p:embed/>
                  <p:pic>
                    <p:nvPicPr>
                      <p:cNvPr id="4454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95800"/>
                        <a:ext cx="1574800" cy="863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1143000" y="5483225"/>
            <a:ext cx="6553200" cy="841375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EDFAD2">
                  <a:gamma/>
                  <a:tint val="0"/>
                  <a:invGamma/>
                </a:srgbClr>
              </a:gs>
              <a:gs pos="100000">
                <a:srgbClr val="EDFAD2"/>
              </a:gs>
            </a:gsLst>
            <a:lin ang="5400000" scaled="1"/>
          </a:gradFill>
          <a:ln w="19050">
            <a:solidFill>
              <a:srgbClr val="006666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对给定振动系统，周期由系统本身性质决定，</a:t>
            </a:r>
            <a:r>
              <a:rPr lang="zh-CN" altLang="en-US" sz="2400">
                <a:solidFill>
                  <a:srgbClr val="0000CC"/>
                </a:solidFill>
              </a:rPr>
              <a:t>振幅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zh-CN" altLang="en-US" sz="2400">
                <a:solidFill>
                  <a:srgbClr val="0000CC"/>
                </a:solidFill>
              </a:rPr>
              <a:t>初相</a:t>
            </a:r>
            <a:r>
              <a:rPr lang="zh-CN" altLang="en-US" sz="2400">
                <a:solidFill>
                  <a:srgbClr val="000000"/>
                </a:solidFill>
              </a:rPr>
              <a:t>由初始条件决定</a:t>
            </a:r>
            <a:r>
              <a:rPr lang="en-US" altLang="zh-CN"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55" grpId="0" animBg="1"/>
      <p:bldP spid="4454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84B-5073-4D5A-B95B-F80570CC9CD2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838200" y="1295400"/>
          <a:ext cx="310763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1640" imgH="254160" progId="">
                  <p:embed/>
                </p:oleObj>
              </mc:Choice>
              <mc:Fallback>
                <p:oleObj name="公式" r:id="rId2" imgW="1421640" imgH="254160" progId="">
                  <p:embed/>
                  <p:pic>
                    <p:nvPicPr>
                      <p:cNvPr id="441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310763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3810000" y="3190020"/>
            <a:ext cx="4191000" cy="1000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zh-CN" sz="2400" dirty="0">
                <a:sym typeface="Symbol" panose="05050102010706020507" pitchFamily="18" charset="2"/>
              </a:rPr>
              <a:t>称为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速度幅</a:t>
            </a:r>
            <a:r>
              <a:rPr kumimoji="1" lang="zh-CN" altLang="en-US" sz="2400" dirty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Symbol" panose="05050102010706020507" pitchFamily="18" charset="2"/>
              </a:rPr>
              <a:t>速度相位比位移相位超前</a:t>
            </a:r>
            <a:r>
              <a:rPr kumimoji="1" lang="en-US" altLang="zh-CN" sz="2400" dirty="0">
                <a:sym typeface="Symbol" panose="05050102010706020507" pitchFamily="18" charset="2"/>
              </a:rPr>
              <a:t>/2</a:t>
            </a:r>
            <a:r>
              <a:rPr kumimoji="1" lang="zh-CN" altLang="en-US" sz="2400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1371599" y="3200400"/>
          <a:ext cx="16853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078560" imgH="6896160" progId="">
                  <p:embed/>
                </p:oleObj>
              </mc:Choice>
              <mc:Fallback>
                <p:oleObj name="公式" r:id="rId4" imgW="19078560" imgH="6896160" progId="">
                  <p:embed/>
                  <p:pic>
                    <p:nvPicPr>
                      <p:cNvPr id="4413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200400"/>
                        <a:ext cx="168536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/>
          <p:cNvGraphicFramePr>
            <a:graphicFrameLocks noChangeAspect="1"/>
          </p:cNvGraphicFramePr>
          <p:nvPr/>
        </p:nvGraphicFramePr>
        <p:xfrm>
          <a:off x="838200" y="4419600"/>
          <a:ext cx="7211449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6662880" imgH="12585600" progId="">
                  <p:embed/>
                </p:oleObj>
              </mc:Choice>
              <mc:Fallback>
                <p:oleObj name="公式" r:id="rId6" imgW="96662880" imgH="12585600" progId="">
                  <p:embed/>
                  <p:pic>
                    <p:nvPicPr>
                      <p:cNvPr id="441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7211449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9" name="Object 15"/>
          <p:cNvGraphicFramePr>
            <a:graphicFrameLocks noChangeAspect="1"/>
          </p:cNvGraphicFramePr>
          <p:nvPr/>
        </p:nvGraphicFramePr>
        <p:xfrm>
          <a:off x="838200" y="2057400"/>
          <a:ext cx="6999236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3819600" imgH="12585600" progId="">
                  <p:embed/>
                </p:oleObj>
              </mc:Choice>
              <mc:Fallback>
                <p:oleObj name="公式" r:id="rId8" imgW="93819600" imgH="12585600" progId="">
                  <p:embed/>
                  <p:pic>
                    <p:nvPicPr>
                      <p:cNvPr id="4413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6999236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1" name="Rectangle 17"/>
          <p:cNvSpPr>
            <a:spLocks noChangeArrowheads="1"/>
          </p:cNvSpPr>
          <p:nvPr/>
        </p:nvSpPr>
        <p:spPr bwMode="auto">
          <a:xfrm>
            <a:off x="3810000" y="5334000"/>
            <a:ext cx="3581400" cy="10009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Symbol" panose="05050102010706020507" pitchFamily="18" charset="2"/>
              </a:rPr>
              <a:t>称为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加速度幅</a:t>
            </a:r>
            <a:r>
              <a:rPr kumimoji="1" lang="zh-CN" altLang="en-US" sz="2400" dirty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Symbol" panose="05050102010706020507" pitchFamily="18" charset="2"/>
              </a:rPr>
              <a:t>加速度与位移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反相</a:t>
            </a:r>
            <a:r>
              <a:rPr kumimoji="1" lang="zh-CN" altLang="en-US" sz="2400" dirty="0">
                <a:sym typeface="Symbol" panose="05050102010706020507" pitchFamily="18" charset="2"/>
              </a:rPr>
              <a:t>位。</a:t>
            </a:r>
          </a:p>
        </p:txBody>
      </p:sp>
      <p:graphicFrame>
        <p:nvGraphicFramePr>
          <p:cNvPr id="441362" name="Object 18"/>
          <p:cNvGraphicFramePr>
            <a:graphicFrameLocks noChangeAspect="1"/>
          </p:cNvGraphicFramePr>
          <p:nvPr/>
        </p:nvGraphicFramePr>
        <p:xfrm>
          <a:off x="1447800" y="5562600"/>
          <a:ext cx="177395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109680" imgH="7302600" progId="">
                  <p:embed/>
                </p:oleObj>
              </mc:Choice>
              <mc:Fallback>
                <p:oleObj name="公式" r:id="rId10" imgW="21109680" imgH="7302600" progId="">
                  <p:embed/>
                  <p:pic>
                    <p:nvPicPr>
                      <p:cNvPr id="4413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177395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4" grpId="0"/>
      <p:bldP spid="4413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CF9-4333-4C0E-A09B-7D21316ECD00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457200" y="1252537"/>
          <a:ext cx="26781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203112" progId="">
                  <p:embed/>
                </p:oleObj>
              </mc:Choice>
              <mc:Fallback>
                <p:oleObj name="Equation" r:id="rId2" imgW="1079032" imgH="203112" progId="">
                  <p:embed/>
                  <p:pic>
                    <p:nvPicPr>
                      <p:cNvPr id="439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52537"/>
                        <a:ext cx="2678112" cy="5032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ECFF"/>
                          </a:gs>
                          <a:gs pos="50000">
                            <a:srgbClr val="FFFFFF"/>
                          </a:gs>
                          <a:gs pos="100000">
                            <a:srgbClr val="CCEC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9300" name="Group 4"/>
          <p:cNvGrpSpPr/>
          <p:nvPr/>
        </p:nvGrpSpPr>
        <p:grpSpPr bwMode="auto">
          <a:xfrm>
            <a:off x="620712" y="1862137"/>
            <a:ext cx="3124200" cy="1028700"/>
            <a:chOff x="582" y="1436"/>
            <a:chExt cx="1968" cy="648"/>
          </a:xfrm>
        </p:grpSpPr>
        <p:grpSp>
          <p:nvGrpSpPr>
            <p:cNvPr id="439301" name="Group 5"/>
            <p:cNvGrpSpPr/>
            <p:nvPr/>
          </p:nvGrpSpPr>
          <p:grpSpPr bwMode="auto">
            <a:xfrm>
              <a:off x="1584" y="1584"/>
              <a:ext cx="966" cy="332"/>
              <a:chOff x="1482" y="537"/>
              <a:chExt cx="966" cy="332"/>
            </a:xfrm>
          </p:grpSpPr>
          <p:graphicFrame>
            <p:nvGraphicFramePr>
              <p:cNvPr id="439302" name="Object 6"/>
              <p:cNvGraphicFramePr>
                <a:graphicFrameLocks noChangeAspect="1"/>
              </p:cNvGraphicFramePr>
              <p:nvPr/>
            </p:nvGraphicFramePr>
            <p:xfrm>
              <a:off x="1872" y="576"/>
              <a:ext cx="576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571252" imgH="291973" progId="">
                      <p:embed/>
                    </p:oleObj>
                  </mc:Choice>
                  <mc:Fallback>
                    <p:oleObj name="公式" r:id="rId4" imgW="571252" imgH="291973" progId="">
                      <p:embed/>
                      <p:pic>
                        <p:nvPicPr>
                          <p:cNvPr id="43930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576"/>
                            <a:ext cx="576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9303" name="Text Box 7"/>
              <p:cNvSpPr txBox="1">
                <a:spLocks noChangeArrowheads="1"/>
              </p:cNvSpPr>
              <p:nvPr/>
            </p:nvSpPr>
            <p:spPr bwMode="auto">
              <a:xfrm>
                <a:off x="1482" y="537"/>
                <a:ext cx="34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取</a:t>
                </a:r>
                <a:endParaRPr lang="zh-CN" altLang="en-US" sz="2800" b="1"/>
              </a:p>
            </p:txBody>
          </p:sp>
        </p:grpSp>
        <p:graphicFrame>
          <p:nvGraphicFramePr>
            <p:cNvPr id="439304" name="Object 8"/>
            <p:cNvGraphicFramePr>
              <a:graphicFrameLocks noChangeAspect="1"/>
            </p:cNvGraphicFramePr>
            <p:nvPr/>
          </p:nvGraphicFramePr>
          <p:xfrm>
            <a:off x="582" y="1436"/>
            <a:ext cx="813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085" imgH="393529" progId="">
                    <p:embed/>
                  </p:oleObj>
                </mc:Choice>
                <mc:Fallback>
                  <p:oleObj name="Equation" r:id="rId6" imgW="495085" imgH="393529" progId="">
                    <p:embed/>
                    <p:pic>
                      <p:nvPicPr>
                        <p:cNvPr id="4393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436"/>
                          <a:ext cx="813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773112" y="3614737"/>
          <a:ext cx="33083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393700" progId="">
                  <p:embed/>
                </p:oleObj>
              </mc:Choice>
              <mc:Fallback>
                <p:oleObj name="Equation" r:id="rId8" imgW="1333500" imgH="393700" progId="">
                  <p:embed/>
                  <p:pic>
                    <p:nvPicPr>
                      <p:cNvPr id="439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3614737"/>
                        <a:ext cx="33083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468312" y="3081337"/>
          <a:ext cx="3473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449" imgH="203112" progId="">
                  <p:embed/>
                </p:oleObj>
              </mc:Choice>
              <mc:Fallback>
                <p:oleObj name="Equation" r:id="rId10" imgW="1269449" imgH="203112" progId="">
                  <p:embed/>
                  <p:pic>
                    <p:nvPicPr>
                      <p:cNvPr id="439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3081337"/>
                        <a:ext cx="3473450" cy="5127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4F81BD"/>
                          </a:gs>
                          <a:gs pos="50000">
                            <a:srgbClr val="FFFFFF"/>
                          </a:gs>
                          <a:gs pos="100000">
                            <a:srgbClr val="4F81BD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731837" y="5443538"/>
          <a:ext cx="35464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228600" progId="">
                  <p:embed/>
                </p:oleObj>
              </mc:Choice>
              <mc:Fallback>
                <p:oleObj name="Equation" r:id="rId12" imgW="1384300" imgH="228600" progId="">
                  <p:embed/>
                  <p:pic>
                    <p:nvPicPr>
                      <p:cNvPr id="4393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" y="5443538"/>
                        <a:ext cx="35464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468312" y="4791075"/>
          <a:ext cx="3390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22500" imgH="330200" progId="">
                  <p:embed/>
                </p:oleObj>
              </mc:Choice>
              <mc:Fallback>
                <p:oleObj name="公式" r:id="rId14" imgW="2222500" imgH="330200" progId="">
                  <p:embed/>
                  <p:pic>
                    <p:nvPicPr>
                      <p:cNvPr id="439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4791075"/>
                        <a:ext cx="3390900" cy="4937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800080"/>
                          </a:gs>
                          <a:gs pos="50000">
                            <a:srgbClr val="FFFFFF"/>
                          </a:gs>
                          <a:gs pos="100000">
                            <a:srgbClr val="800080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9309" name="Group 13"/>
          <p:cNvGrpSpPr/>
          <p:nvPr/>
        </p:nvGrpSpPr>
        <p:grpSpPr bwMode="auto">
          <a:xfrm>
            <a:off x="4702175" y="1156447"/>
            <a:ext cx="4114800" cy="5181600"/>
            <a:chOff x="2736" y="384"/>
            <a:chExt cx="2928" cy="3744"/>
          </a:xfrm>
        </p:grpSpPr>
        <p:grpSp>
          <p:nvGrpSpPr>
            <p:cNvPr id="439310" name="Group 14"/>
            <p:cNvGrpSpPr/>
            <p:nvPr/>
          </p:nvGrpSpPr>
          <p:grpSpPr bwMode="auto">
            <a:xfrm>
              <a:off x="2736" y="384"/>
              <a:ext cx="2928" cy="3744"/>
              <a:chOff x="2736" y="384"/>
              <a:chExt cx="2928" cy="3744"/>
            </a:xfrm>
          </p:grpSpPr>
          <p:grpSp>
            <p:nvGrpSpPr>
              <p:cNvPr id="439311" name="Group 15"/>
              <p:cNvGrpSpPr/>
              <p:nvPr/>
            </p:nvGrpSpPr>
            <p:grpSpPr bwMode="auto">
              <a:xfrm>
                <a:off x="2736" y="384"/>
                <a:ext cx="2928" cy="3744"/>
                <a:chOff x="2736" y="384"/>
                <a:chExt cx="2928" cy="3744"/>
              </a:xfrm>
            </p:grpSpPr>
            <p:sp>
              <p:nvSpPr>
                <p:cNvPr id="439312" name="Rectangle 16"/>
                <p:cNvSpPr>
                  <a:spLocks noChangeArrowheads="1"/>
                </p:cNvSpPr>
                <p:nvPr/>
              </p:nvSpPr>
              <p:spPr bwMode="auto">
                <a:xfrm>
                  <a:off x="2736" y="384"/>
                  <a:ext cx="2928" cy="37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9313" name="Group 17"/>
                <p:cNvGrpSpPr/>
                <p:nvPr/>
              </p:nvGrpSpPr>
              <p:grpSpPr bwMode="auto">
                <a:xfrm>
                  <a:off x="2736" y="417"/>
                  <a:ext cx="2849" cy="3711"/>
                  <a:chOff x="2736" y="417"/>
                  <a:chExt cx="2849" cy="3711"/>
                </a:xfrm>
              </p:grpSpPr>
              <p:sp>
                <p:nvSpPr>
                  <p:cNvPr id="43931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" y="1104"/>
                    <a:ext cx="21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" y="2256"/>
                    <a:ext cx="20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1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3552"/>
                    <a:ext cx="20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1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68"/>
                    <a:ext cx="0" cy="326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1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768"/>
                    <a:ext cx="0" cy="326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1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768"/>
                    <a:ext cx="0" cy="326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768"/>
                    <a:ext cx="0" cy="326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768"/>
                    <a:ext cx="0" cy="326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768"/>
                    <a:ext cx="19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1440"/>
                    <a:ext cx="19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4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" y="528"/>
                    <a:ext cx="0" cy="100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" y="1728"/>
                    <a:ext cx="0" cy="105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" y="2928"/>
                    <a:ext cx="0" cy="1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7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0" y="1872"/>
                    <a:ext cx="19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0" y="2640"/>
                    <a:ext cx="19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29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0" y="3120"/>
                    <a:ext cx="198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3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432"/>
                    <a:ext cx="1008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ECFF"/>
                      </a:gs>
                      <a:gs pos="50000">
                        <a:srgbClr val="CCECFF">
                          <a:gamma/>
                          <a:tint val="0"/>
                          <a:invGamma/>
                        </a:srgbClr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  <a:ln w="19050">
                    <a:solidFill>
                      <a:srgbClr val="0000FF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39331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3936" y="432"/>
                  <a:ext cx="640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6" imgW="482181" imgH="215713" progId="">
                          <p:embed/>
                        </p:oleObj>
                      </mc:Choice>
                      <mc:Fallback>
                        <p:oleObj name="公式" r:id="rId16" imgW="482181" imgH="215713" progId="">
                          <p:embed/>
                          <p:pic>
                            <p:nvPicPr>
                              <p:cNvPr id="439331" name="Object 35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432"/>
                                <a:ext cx="640" cy="2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933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417"/>
                    <a:ext cx="385" cy="3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/>
                      <a:t>图</a:t>
                    </a:r>
                  </a:p>
                </p:txBody>
              </p:sp>
              <p:sp>
                <p:nvSpPr>
                  <p:cNvPr id="43933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536"/>
                    <a:ext cx="1008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19050">
                    <a:solidFill>
                      <a:srgbClr val="008000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39334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3936" y="1536"/>
                  <a:ext cx="619" cy="3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8" imgW="304536" imgH="152268" progId="">
                          <p:embed/>
                        </p:oleObj>
                      </mc:Choice>
                      <mc:Fallback>
                        <p:oleObj name="Equation" r:id="rId18" imgW="304536" imgH="152268" progId="">
                          <p:embed/>
                          <p:pic>
                            <p:nvPicPr>
                              <p:cNvPr id="439334" name="Object 38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1536"/>
                                <a:ext cx="619" cy="30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93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11" y="1503"/>
                    <a:ext cx="385" cy="3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/>
                      <a:t>图</a:t>
                    </a:r>
                  </a:p>
                </p:txBody>
              </p:sp>
              <p:grpSp>
                <p:nvGrpSpPr>
                  <p:cNvPr id="439336" name="Group 40"/>
                  <p:cNvGrpSpPr/>
                  <p:nvPr/>
                </p:nvGrpSpPr>
                <p:grpSpPr bwMode="auto">
                  <a:xfrm>
                    <a:off x="3888" y="2688"/>
                    <a:ext cx="1009" cy="375"/>
                    <a:chOff x="3888" y="2688"/>
                    <a:chExt cx="1009" cy="375"/>
                  </a:xfrm>
                </p:grpSpPr>
                <p:sp>
                  <p:nvSpPr>
                    <p:cNvPr id="439337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2727"/>
                      <a:ext cx="1008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folHlink"/>
                        </a:gs>
                        <a:gs pos="5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19050">
                      <a:solidFill>
                        <a:srgbClr val="9900CC"/>
                      </a:solidFill>
                      <a:miter lim="800000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439338" name="Object 4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00" y="2727"/>
                    <a:ext cx="608" cy="27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20" imgW="482181" imgH="215713" progId="">
                            <p:embed/>
                          </p:oleObj>
                        </mc:Choice>
                        <mc:Fallback>
                          <p:oleObj name="公式" r:id="rId20" imgW="482181" imgH="215713" progId="">
                            <p:embed/>
                            <p:pic>
                              <p:nvPicPr>
                                <p:cNvPr id="439338" name="Object 42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00" y="2727"/>
                                  <a:ext cx="608" cy="27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3933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688"/>
                      <a:ext cx="385" cy="37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800" b="1"/>
                        <a:t>图</a:t>
                      </a:r>
                    </a:p>
                  </p:txBody>
                </p:sp>
              </p:grpSp>
              <p:graphicFrame>
                <p:nvGraphicFramePr>
                  <p:cNvPr id="439340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4656" y="1104"/>
                  <a:ext cx="211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2" imgW="203112" imgH="228501" progId="">
                          <p:embed/>
                        </p:oleObj>
                      </mc:Choice>
                      <mc:Fallback>
                        <p:oleObj name="Equation" r:id="rId22" imgW="203112" imgH="228501" progId="">
                          <p:embed/>
                          <p:pic>
                            <p:nvPicPr>
                              <p:cNvPr id="439340" name="Object 44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1104"/>
                                <a:ext cx="211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1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2976" y="1797"/>
                  <a:ext cx="440" cy="2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4" imgW="418918" imgH="241195" progId="">
                          <p:embed/>
                        </p:oleObj>
                      </mc:Choice>
                      <mc:Fallback>
                        <p:oleObj name="公式" r:id="rId24" imgW="418918" imgH="241195" progId="">
                          <p:embed/>
                          <p:pic>
                            <p:nvPicPr>
                              <p:cNvPr id="439341" name="Object 45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6" y="1797"/>
                                <a:ext cx="440" cy="25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2" name="Object 46"/>
                  <p:cNvGraphicFramePr>
                    <a:graphicFrameLocks noChangeAspect="1"/>
                  </p:cNvGraphicFramePr>
                  <p:nvPr/>
                </p:nvGraphicFramePr>
                <p:xfrm>
                  <a:off x="2832" y="2474"/>
                  <a:ext cx="592" cy="2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6" imgW="596900" imgH="241300" progId="">
                          <p:embed/>
                        </p:oleObj>
                      </mc:Choice>
                      <mc:Fallback>
                        <p:oleObj name="公式" r:id="rId26" imgW="596900" imgH="241300" progId="">
                          <p:embed/>
                          <p:pic>
                            <p:nvPicPr>
                              <p:cNvPr id="439342" name="Object 46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32" y="2474"/>
                                <a:ext cx="592" cy="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3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2940" y="3053"/>
                  <a:ext cx="516" cy="30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8" imgW="507780" imgH="304668" progId="">
                          <p:embed/>
                        </p:oleObj>
                      </mc:Choice>
                      <mc:Fallback>
                        <p:oleObj name="公式" r:id="rId28" imgW="507780" imgH="304668" progId="">
                          <p:embed/>
                          <p:pic>
                            <p:nvPicPr>
                              <p:cNvPr id="439343" name="Object 47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40" y="3053"/>
                                <a:ext cx="516" cy="30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4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2736" y="3736"/>
                  <a:ext cx="718" cy="3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0" imgW="685502" imgH="304668" progId="">
                          <p:embed/>
                        </p:oleObj>
                      </mc:Choice>
                      <mc:Fallback>
                        <p:oleObj name="公式" r:id="rId30" imgW="685502" imgH="304668" progId="">
                          <p:embed/>
                          <p:pic>
                            <p:nvPicPr>
                              <p:cNvPr id="439344" name="Object 48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36" y="3736"/>
                                <a:ext cx="718" cy="3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5" name="Object 49"/>
                  <p:cNvGraphicFramePr>
                    <a:graphicFrameLocks noChangeAspect="1"/>
                  </p:cNvGraphicFramePr>
                  <p:nvPr/>
                </p:nvGraphicFramePr>
                <p:xfrm>
                  <a:off x="3456" y="480"/>
                  <a:ext cx="223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2" imgW="177492" imgH="190170" progId="">
                          <p:embed/>
                        </p:oleObj>
                      </mc:Choice>
                      <mc:Fallback>
                        <p:oleObj name="公式" r:id="rId32" imgW="177492" imgH="190170" progId="">
                          <p:embed/>
                          <p:pic>
                            <p:nvPicPr>
                              <p:cNvPr id="439345" name="Object 49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56" y="480"/>
                                <a:ext cx="223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6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3456" y="1632"/>
                  <a:ext cx="210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4" imgW="228600" imgH="241300" progId="">
                          <p:embed/>
                        </p:oleObj>
                      </mc:Choice>
                      <mc:Fallback>
                        <p:oleObj name="Equation" r:id="rId34" imgW="228600" imgH="241300" progId="">
                          <p:embed/>
                          <p:pic>
                            <p:nvPicPr>
                              <p:cNvPr id="439346" name="Object 50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56" y="1632"/>
                                <a:ext cx="210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7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3488" y="2832"/>
                  <a:ext cx="223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6" imgW="177646" imgH="190335" progId="">
                          <p:embed/>
                        </p:oleObj>
                      </mc:Choice>
                      <mc:Fallback>
                        <p:oleObj name="公式" r:id="rId36" imgW="177646" imgH="190335" progId="">
                          <p:embed/>
                          <p:pic>
                            <p:nvPicPr>
                              <p:cNvPr id="439347" name="Object 51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88" y="2832"/>
                                <a:ext cx="223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8" name="Object 52"/>
                  <p:cNvGraphicFramePr>
                    <a:graphicFrameLocks noChangeAspect="1"/>
                  </p:cNvGraphicFramePr>
                  <p:nvPr/>
                </p:nvGraphicFramePr>
                <p:xfrm>
                  <a:off x="5407" y="816"/>
                  <a:ext cx="161" cy="30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38" imgW="114151" imgH="215619" progId="">
                          <p:embed/>
                        </p:oleObj>
                      </mc:Choice>
                      <mc:Fallback>
                        <p:oleObj name="公式" r:id="rId38" imgW="114151" imgH="215619" progId="">
                          <p:embed/>
                          <p:pic>
                            <p:nvPicPr>
                              <p:cNvPr id="439348" name="Object 52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07" y="816"/>
                                <a:ext cx="161" cy="30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49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5393" y="1968"/>
                  <a:ext cx="151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0" imgW="114151" imgH="215619" progId="">
                          <p:embed/>
                        </p:oleObj>
                      </mc:Choice>
                      <mc:Fallback>
                        <p:oleObj name="公式" r:id="rId40" imgW="114151" imgH="215619" progId="">
                          <p:embed/>
                          <p:pic>
                            <p:nvPicPr>
                              <p:cNvPr id="439349" name="Object 53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93" y="1968"/>
                                <a:ext cx="151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0" name="Object 54"/>
                  <p:cNvGraphicFramePr>
                    <a:graphicFrameLocks noChangeAspect="1"/>
                  </p:cNvGraphicFramePr>
                  <p:nvPr/>
                </p:nvGraphicFramePr>
                <p:xfrm>
                  <a:off x="5424" y="3216"/>
                  <a:ext cx="161" cy="30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1" imgW="114151" imgH="215619" progId="">
                          <p:embed/>
                        </p:oleObj>
                      </mc:Choice>
                      <mc:Fallback>
                        <p:oleObj name="公式" r:id="rId41" imgW="114151" imgH="215619" progId="">
                          <p:embed/>
                          <p:pic>
                            <p:nvPicPr>
                              <p:cNvPr id="439350" name="Object 54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3216"/>
                                <a:ext cx="161" cy="30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1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3200" y="672"/>
                  <a:ext cx="22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2" imgW="215806" imgH="228501" progId="">
                          <p:embed/>
                        </p:oleObj>
                      </mc:Choice>
                      <mc:Fallback>
                        <p:oleObj name="公式" r:id="rId42" imgW="215806" imgH="228501" progId="">
                          <p:embed/>
                          <p:pic>
                            <p:nvPicPr>
                              <p:cNvPr id="439351" name="Object 55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00" y="672"/>
                                <a:ext cx="225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2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3056" y="1296"/>
                  <a:ext cx="319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4" imgW="393529" imgH="228501" progId="">
                          <p:embed/>
                        </p:oleObj>
                      </mc:Choice>
                      <mc:Fallback>
                        <p:oleObj name="公式" r:id="rId44" imgW="393529" imgH="228501" progId="">
                          <p:embed/>
                          <p:pic>
                            <p:nvPicPr>
                              <p:cNvPr id="439352" name="Object 56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56" y="1296"/>
                                <a:ext cx="319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3" name="Object 57"/>
                  <p:cNvGraphicFramePr>
                    <a:graphicFrameLocks noChangeAspect="1"/>
                  </p:cNvGraphicFramePr>
                  <p:nvPr/>
                </p:nvGraphicFramePr>
                <p:xfrm>
                  <a:off x="3194" y="1008"/>
                  <a:ext cx="26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6" imgW="126835" imgH="139518" progId="">
                          <p:embed/>
                        </p:oleObj>
                      </mc:Choice>
                      <mc:Fallback>
                        <p:oleObj name="Equation" r:id="rId46" imgW="126835" imgH="139518" progId="">
                          <p:embed/>
                          <p:pic>
                            <p:nvPicPr>
                              <p:cNvPr id="439353" name="Object 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94" y="1008"/>
                                <a:ext cx="262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4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3194" y="3408"/>
                  <a:ext cx="26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8" imgW="126835" imgH="139518" progId="">
                          <p:embed/>
                        </p:oleObj>
                      </mc:Choice>
                      <mc:Fallback>
                        <p:oleObj name="Equation" r:id="rId48" imgW="126835" imgH="139518" progId="">
                          <p:embed/>
                          <p:pic>
                            <p:nvPicPr>
                              <p:cNvPr id="439354" name="Object 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94" y="3408"/>
                                <a:ext cx="262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5" name="Object 59"/>
                  <p:cNvGraphicFramePr>
                    <a:graphicFrameLocks noChangeAspect="1"/>
                  </p:cNvGraphicFramePr>
                  <p:nvPr/>
                </p:nvGraphicFramePr>
                <p:xfrm>
                  <a:off x="3194" y="2112"/>
                  <a:ext cx="26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9" imgW="126835" imgH="139518" progId="">
                          <p:embed/>
                        </p:oleObj>
                      </mc:Choice>
                      <mc:Fallback>
                        <p:oleObj name="Equation" r:id="rId49" imgW="126835" imgH="139518" progId="">
                          <p:embed/>
                          <p:pic>
                            <p:nvPicPr>
                              <p:cNvPr id="439355" name="Object 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94" y="2112"/>
                                <a:ext cx="262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9356" name="Object 60"/>
                  <p:cNvGraphicFramePr>
                    <a:graphicFrameLocks noChangeAspect="1"/>
                  </p:cNvGraphicFramePr>
                  <p:nvPr/>
                </p:nvGraphicFramePr>
                <p:xfrm>
                  <a:off x="4656" y="2064"/>
                  <a:ext cx="211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50" imgW="203112" imgH="228501" progId="">
                          <p:embed/>
                        </p:oleObj>
                      </mc:Choice>
                      <mc:Fallback>
                        <p:oleObj name="公式" r:id="rId50" imgW="203112" imgH="228501" progId="">
                          <p:embed/>
                          <p:pic>
                            <p:nvPicPr>
                              <p:cNvPr id="439356" name="Object 60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2064"/>
                                <a:ext cx="211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9357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6" y="3984"/>
                    <a:ext cx="19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439358" name="Object 62"/>
              <p:cNvGraphicFramePr>
                <a:graphicFrameLocks noChangeAspect="1"/>
              </p:cNvGraphicFramePr>
              <p:nvPr/>
            </p:nvGraphicFramePr>
            <p:xfrm>
              <a:off x="4656" y="3360"/>
              <a:ext cx="21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203112" imgH="228501" progId="">
                      <p:embed/>
                    </p:oleObj>
                  </mc:Choice>
                  <mc:Fallback>
                    <p:oleObj name="Equation" r:id="rId51" imgW="203112" imgH="228501" progId="">
                      <p:embed/>
                      <p:pic>
                        <p:nvPicPr>
                          <p:cNvPr id="439358" name="Object 6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360"/>
                            <a:ext cx="211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9359" name="Freeform 63"/>
            <p:cNvSpPr>
              <a:spLocks noChangeAspect="1"/>
            </p:cNvSpPr>
            <p:nvPr/>
          </p:nvSpPr>
          <p:spPr bwMode="auto">
            <a:xfrm>
              <a:off x="3456" y="760"/>
              <a:ext cx="1548" cy="698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360" name="Freeform 64"/>
            <p:cNvSpPr>
              <a:spLocks noChangeAspect="1"/>
            </p:cNvSpPr>
            <p:nvPr/>
          </p:nvSpPr>
          <p:spPr bwMode="auto">
            <a:xfrm flipV="1">
              <a:off x="3444" y="3120"/>
              <a:ext cx="1548" cy="864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mpd="sng">
              <a:solidFill>
                <a:srgbClr val="CC00CC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361" name="Freeform 65"/>
            <p:cNvSpPr/>
            <p:nvPr/>
          </p:nvSpPr>
          <p:spPr bwMode="auto">
            <a:xfrm>
              <a:off x="3459" y="1891"/>
              <a:ext cx="1437" cy="749"/>
            </a:xfrm>
            <a:custGeom>
              <a:avLst/>
              <a:gdLst/>
              <a:ahLst/>
              <a:cxnLst>
                <a:cxn ang="0">
                  <a:pos x="34" y="714"/>
                </a:cxn>
                <a:cxn ang="0">
                  <a:pos x="100" y="816"/>
                </a:cxn>
                <a:cxn ang="0">
                  <a:pos x="166" y="912"/>
                </a:cxn>
                <a:cxn ang="0">
                  <a:pos x="232" y="1003"/>
                </a:cxn>
                <a:cxn ang="0">
                  <a:pos x="299" y="1086"/>
                </a:cxn>
                <a:cxn ang="0">
                  <a:pos x="365" y="1160"/>
                </a:cxn>
                <a:cxn ang="0">
                  <a:pos x="431" y="1221"/>
                </a:cxn>
                <a:cxn ang="0">
                  <a:pos x="499" y="1270"/>
                </a:cxn>
                <a:cxn ang="0">
                  <a:pos x="565" y="1304"/>
                </a:cxn>
                <a:cxn ang="0">
                  <a:pos x="631" y="1323"/>
                </a:cxn>
                <a:cxn ang="0">
                  <a:pos x="697" y="1327"/>
                </a:cxn>
                <a:cxn ang="0">
                  <a:pos x="765" y="1315"/>
                </a:cxn>
                <a:cxn ang="0">
                  <a:pos x="831" y="1287"/>
                </a:cxn>
                <a:cxn ang="0">
                  <a:pos x="897" y="1246"/>
                </a:cxn>
                <a:cxn ang="0">
                  <a:pos x="963" y="1189"/>
                </a:cxn>
                <a:cxn ang="0">
                  <a:pos x="1030" y="1121"/>
                </a:cxn>
                <a:cxn ang="0">
                  <a:pos x="1096" y="1043"/>
                </a:cxn>
                <a:cxn ang="0">
                  <a:pos x="1163" y="955"/>
                </a:cxn>
                <a:cxn ang="0">
                  <a:pos x="1230" y="860"/>
                </a:cxn>
                <a:cxn ang="0">
                  <a:pos x="1296" y="762"/>
                </a:cxn>
                <a:cxn ang="0">
                  <a:pos x="1362" y="659"/>
                </a:cxn>
                <a:cxn ang="0">
                  <a:pos x="1428" y="558"/>
                </a:cxn>
                <a:cxn ang="0">
                  <a:pos x="1496" y="459"/>
                </a:cxn>
                <a:cxn ang="0">
                  <a:pos x="1562" y="366"/>
                </a:cxn>
                <a:cxn ang="0">
                  <a:pos x="1628" y="278"/>
                </a:cxn>
                <a:cxn ang="0">
                  <a:pos x="1694" y="200"/>
                </a:cxn>
                <a:cxn ang="0">
                  <a:pos x="1762" y="132"/>
                </a:cxn>
                <a:cxn ang="0">
                  <a:pos x="1828" y="79"/>
                </a:cxn>
                <a:cxn ang="0">
                  <a:pos x="1894" y="37"/>
                </a:cxn>
                <a:cxn ang="0">
                  <a:pos x="1961" y="11"/>
                </a:cxn>
                <a:cxn ang="0">
                  <a:pos x="2027" y="0"/>
                </a:cxn>
                <a:cxn ang="0">
                  <a:pos x="2093" y="5"/>
                </a:cxn>
                <a:cxn ang="0">
                  <a:pos x="2159" y="26"/>
                </a:cxn>
                <a:cxn ang="0">
                  <a:pos x="2227" y="62"/>
                </a:cxn>
                <a:cxn ang="0">
                  <a:pos x="2293" y="111"/>
                </a:cxn>
                <a:cxn ang="0">
                  <a:pos x="2359" y="172"/>
                </a:cxn>
                <a:cxn ang="0">
                  <a:pos x="2425" y="247"/>
                </a:cxn>
                <a:cxn ang="0">
                  <a:pos x="2493" y="330"/>
                </a:cxn>
                <a:cxn ang="0">
                  <a:pos x="2559" y="423"/>
                </a:cxn>
                <a:cxn ang="0">
                  <a:pos x="2625" y="519"/>
                </a:cxn>
                <a:cxn ang="0">
                  <a:pos x="2692" y="621"/>
                </a:cxn>
                <a:cxn ang="0">
                  <a:pos x="2758" y="722"/>
                </a:cxn>
                <a:cxn ang="0">
                  <a:pos x="2824" y="823"/>
                </a:cxn>
                <a:cxn ang="0">
                  <a:pos x="2890" y="919"/>
                </a:cxn>
                <a:cxn ang="0">
                  <a:pos x="2958" y="1009"/>
                </a:cxn>
                <a:cxn ang="0">
                  <a:pos x="3024" y="1092"/>
                </a:cxn>
                <a:cxn ang="0">
                  <a:pos x="3090" y="1164"/>
                </a:cxn>
                <a:cxn ang="0">
                  <a:pos x="3156" y="1226"/>
                </a:cxn>
                <a:cxn ang="0">
                  <a:pos x="3224" y="1273"/>
                </a:cxn>
                <a:cxn ang="0">
                  <a:pos x="3290" y="1306"/>
                </a:cxn>
              </a:cxnLst>
              <a:rect l="0" t="0" r="r" b="b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8575" cmpd="sng">
              <a:solidFill>
                <a:srgbClr val="0099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08822" y="6338047"/>
            <a:ext cx="332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简谐振动曲线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8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B0CA-8AD1-4010-B5E5-6DC4CA1F0A4E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447492" name="Group 4"/>
          <p:cNvGrpSpPr/>
          <p:nvPr/>
        </p:nvGrpSpPr>
        <p:grpSpPr bwMode="auto">
          <a:xfrm>
            <a:off x="4495800" y="1905000"/>
            <a:ext cx="4495800" cy="4419600"/>
            <a:chOff x="2784" y="1152"/>
            <a:chExt cx="2832" cy="2784"/>
          </a:xfrm>
        </p:grpSpPr>
        <p:grpSp>
          <p:nvGrpSpPr>
            <p:cNvPr id="447493" name="Group 5"/>
            <p:cNvGrpSpPr/>
            <p:nvPr/>
          </p:nvGrpSpPr>
          <p:grpSpPr bwMode="auto">
            <a:xfrm>
              <a:off x="2784" y="1152"/>
              <a:ext cx="2832" cy="2784"/>
              <a:chOff x="2784" y="1152"/>
              <a:chExt cx="2832" cy="2784"/>
            </a:xfrm>
          </p:grpSpPr>
          <p:sp>
            <p:nvSpPr>
              <p:cNvPr id="447494" name="Rectangle 6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32" cy="27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7495" name="Group 7"/>
              <p:cNvGrpSpPr/>
              <p:nvPr/>
            </p:nvGrpSpPr>
            <p:grpSpPr bwMode="auto">
              <a:xfrm>
                <a:off x="3120" y="1248"/>
                <a:ext cx="2140" cy="1248"/>
                <a:chOff x="3264" y="1248"/>
                <a:chExt cx="2140" cy="1248"/>
              </a:xfrm>
            </p:grpSpPr>
            <p:sp>
              <p:nvSpPr>
                <p:cNvPr id="447496" name="Line 8"/>
                <p:cNvSpPr>
                  <a:spLocks noChangeShapeType="1"/>
                </p:cNvSpPr>
                <p:nvPr/>
              </p:nvSpPr>
              <p:spPr bwMode="auto">
                <a:xfrm>
                  <a:off x="3363" y="1843"/>
                  <a:ext cx="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47497" name="Group 9"/>
                <p:cNvGrpSpPr/>
                <p:nvPr/>
              </p:nvGrpSpPr>
              <p:grpSpPr bwMode="auto">
                <a:xfrm>
                  <a:off x="3413" y="1728"/>
                  <a:ext cx="1030" cy="151"/>
                  <a:chOff x="1180" y="3312"/>
                  <a:chExt cx="2920" cy="384"/>
                </a:xfrm>
              </p:grpSpPr>
              <p:grpSp>
                <p:nvGrpSpPr>
                  <p:cNvPr id="447498" name="Group 10"/>
                  <p:cNvGrpSpPr/>
                  <p:nvPr/>
                </p:nvGrpSpPr>
                <p:grpSpPr bwMode="auto">
                  <a:xfrm>
                    <a:off x="1438" y="3312"/>
                    <a:ext cx="299" cy="384"/>
                    <a:chOff x="1632" y="2064"/>
                    <a:chExt cx="336" cy="384"/>
                  </a:xfrm>
                </p:grpSpPr>
                <p:sp>
                  <p:nvSpPr>
                    <p:cNvPr id="447499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0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01" name="Group 13"/>
                  <p:cNvGrpSpPr/>
                  <p:nvPr/>
                </p:nvGrpSpPr>
                <p:grpSpPr bwMode="auto">
                  <a:xfrm>
                    <a:off x="1737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02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0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04" name="Group 16"/>
                  <p:cNvGrpSpPr/>
                  <p:nvPr/>
                </p:nvGrpSpPr>
                <p:grpSpPr bwMode="auto">
                  <a:xfrm>
                    <a:off x="2038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05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0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07" name="Group 19"/>
                  <p:cNvGrpSpPr/>
                  <p:nvPr/>
                </p:nvGrpSpPr>
                <p:grpSpPr bwMode="auto">
                  <a:xfrm>
                    <a:off x="2339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08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0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10" name="Group 22"/>
                  <p:cNvGrpSpPr/>
                  <p:nvPr/>
                </p:nvGrpSpPr>
                <p:grpSpPr bwMode="auto">
                  <a:xfrm>
                    <a:off x="2640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11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1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13" name="Group 25"/>
                  <p:cNvGrpSpPr/>
                  <p:nvPr/>
                </p:nvGrpSpPr>
                <p:grpSpPr bwMode="auto">
                  <a:xfrm>
                    <a:off x="2941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1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1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16" name="Group 28"/>
                  <p:cNvGrpSpPr/>
                  <p:nvPr/>
                </p:nvGrpSpPr>
                <p:grpSpPr bwMode="auto">
                  <a:xfrm>
                    <a:off x="3242" y="3312"/>
                    <a:ext cx="301" cy="384"/>
                    <a:chOff x="1632" y="2064"/>
                    <a:chExt cx="336" cy="384"/>
                  </a:xfrm>
                </p:grpSpPr>
                <p:sp>
                  <p:nvSpPr>
                    <p:cNvPr id="447517" name="Line 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1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7519" name="Group 31"/>
                  <p:cNvGrpSpPr/>
                  <p:nvPr/>
                </p:nvGrpSpPr>
                <p:grpSpPr bwMode="auto">
                  <a:xfrm>
                    <a:off x="3543" y="3312"/>
                    <a:ext cx="299" cy="384"/>
                    <a:chOff x="1632" y="2064"/>
                    <a:chExt cx="336" cy="384"/>
                  </a:xfrm>
                </p:grpSpPr>
                <p:sp>
                  <p:nvSpPr>
                    <p:cNvPr id="447520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064"/>
                      <a:ext cx="144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52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064"/>
                      <a:ext cx="19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47522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0" y="3312"/>
                    <a:ext cx="85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5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265" y="3312"/>
                    <a:ext cx="173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524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2" y="3312"/>
                    <a:ext cx="13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5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972" y="3312"/>
                    <a:ext cx="128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7526" name="Line 38"/>
                <p:cNvSpPr>
                  <a:spLocks noChangeShapeType="1"/>
                </p:cNvSpPr>
                <p:nvPr/>
              </p:nvSpPr>
              <p:spPr bwMode="auto">
                <a:xfrm>
                  <a:off x="3363" y="1993"/>
                  <a:ext cx="148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27" name="Rectangle 39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3363" y="1968"/>
                  <a:ext cx="1917" cy="96"/>
                </a:xfrm>
                <a:prstGeom prst="rect">
                  <a:avLst/>
                </a:prstGeom>
                <a:pattFill prst="ltDn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28" name="Rectangle 40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99" cy="532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29" name="Line 41"/>
                <p:cNvSpPr>
                  <a:spLocks noChangeShapeType="1"/>
                </p:cNvSpPr>
                <p:nvPr/>
              </p:nvSpPr>
              <p:spPr bwMode="auto">
                <a:xfrm>
                  <a:off x="3360" y="1968"/>
                  <a:ext cx="192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3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368" y="1488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47531" name="Object 43"/>
                <p:cNvGraphicFramePr>
                  <a:graphicFrameLocks noChangeAspect="1"/>
                </p:cNvGraphicFramePr>
                <p:nvPr/>
              </p:nvGraphicFramePr>
              <p:xfrm>
                <a:off x="5136" y="1632"/>
                <a:ext cx="2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77646" imgH="190335" progId="">
                        <p:embed/>
                      </p:oleObj>
                    </mc:Choice>
                    <mc:Fallback>
                      <p:oleObj name="公式" r:id="rId2" imgW="177646" imgH="190335" progId="">
                        <p:embed/>
                        <p:pic>
                          <p:nvPicPr>
                            <p:cNvPr id="447531" name="Object 4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1632"/>
                              <a:ext cx="26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7532" name="Object 44"/>
                <p:cNvGraphicFramePr>
                  <a:graphicFrameLocks noChangeAspect="1"/>
                </p:cNvGraphicFramePr>
                <p:nvPr/>
              </p:nvGraphicFramePr>
              <p:xfrm>
                <a:off x="3988" y="1248"/>
                <a:ext cx="284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126725" imgH="177415" progId="">
                        <p:embed/>
                      </p:oleObj>
                    </mc:Choice>
                    <mc:Fallback>
                      <p:oleObj name="Equation" r:id="rId4" imgW="126725" imgH="177415" progId="">
                        <p:embed/>
                        <p:pic>
                          <p:nvPicPr>
                            <p:cNvPr id="447532" name="Object 4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8" y="1248"/>
                              <a:ext cx="284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7533" name="Object 45"/>
                <p:cNvGraphicFramePr>
                  <a:graphicFrameLocks noChangeAspect="1"/>
                </p:cNvGraphicFramePr>
                <p:nvPr/>
              </p:nvGraphicFramePr>
              <p:xfrm>
                <a:off x="4464" y="2112"/>
                <a:ext cx="349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26835" imgH="139518" progId="">
                        <p:embed/>
                      </p:oleObj>
                    </mc:Choice>
                    <mc:Fallback>
                      <p:oleObj name="Equation" r:id="rId6" imgW="126835" imgH="139518" progId="">
                        <p:embed/>
                        <p:pic>
                          <p:nvPicPr>
                            <p:cNvPr id="447533" name="Object 4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112"/>
                              <a:ext cx="349" cy="3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7534" name="Oval 46"/>
                <p:cNvSpPr>
                  <a:spLocks noChangeArrowheads="1"/>
                </p:cNvSpPr>
                <p:nvPr/>
              </p:nvSpPr>
              <p:spPr bwMode="auto">
                <a:xfrm>
                  <a:off x="4464" y="1632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FF0000">
                        <a:gamma/>
                        <a:shade val="3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35" name="Line 47"/>
                <p:cNvSpPr>
                  <a:spLocks noChangeShapeType="1"/>
                </p:cNvSpPr>
                <p:nvPr/>
              </p:nvSpPr>
              <p:spPr bwMode="auto">
                <a:xfrm>
                  <a:off x="4633" y="1632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prstDash val="sysDot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7536" name="Group 48"/>
            <p:cNvGrpSpPr/>
            <p:nvPr/>
          </p:nvGrpSpPr>
          <p:grpSpPr bwMode="auto">
            <a:xfrm>
              <a:off x="2880" y="2544"/>
              <a:ext cx="2600" cy="1344"/>
              <a:chOff x="3024" y="2400"/>
              <a:chExt cx="2600" cy="1344"/>
            </a:xfrm>
          </p:grpSpPr>
          <p:sp>
            <p:nvSpPr>
              <p:cNvPr id="447537" name="Line 49"/>
              <p:cNvSpPr>
                <a:spLocks noChangeShapeType="1"/>
              </p:cNvSpPr>
              <p:nvPr/>
            </p:nvSpPr>
            <p:spPr bwMode="auto">
              <a:xfrm flipV="1">
                <a:off x="3416" y="3128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7538" name="Line 50"/>
              <p:cNvSpPr>
                <a:spLocks noChangeShapeType="1"/>
              </p:cNvSpPr>
              <p:nvPr/>
            </p:nvSpPr>
            <p:spPr bwMode="auto">
              <a:xfrm flipH="1" flipV="1">
                <a:off x="3408" y="2400"/>
                <a:ext cx="8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7539" name="Line 51"/>
              <p:cNvSpPr>
                <a:spLocks noChangeShapeType="1"/>
              </p:cNvSpPr>
              <p:nvPr/>
            </p:nvSpPr>
            <p:spPr bwMode="auto">
              <a:xfrm flipH="1">
                <a:off x="3416" y="2784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7540" name="Line 52"/>
              <p:cNvSpPr>
                <a:spLocks noChangeShapeType="1"/>
              </p:cNvSpPr>
              <p:nvPr/>
            </p:nvSpPr>
            <p:spPr bwMode="auto">
              <a:xfrm flipH="1" flipV="1">
                <a:off x="3416" y="3456"/>
                <a:ext cx="2112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7541" name="Object 53"/>
              <p:cNvGraphicFramePr>
                <a:graphicFrameLocks noChangeAspect="1"/>
              </p:cNvGraphicFramePr>
              <p:nvPr/>
            </p:nvGraphicFramePr>
            <p:xfrm>
              <a:off x="3127" y="2603"/>
              <a:ext cx="18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15806" imgH="228501" progId="">
                      <p:embed/>
                    </p:oleObj>
                  </mc:Choice>
                  <mc:Fallback>
                    <p:oleObj name="公式" r:id="rId8" imgW="215806" imgH="228501" progId="">
                      <p:embed/>
                      <p:pic>
                        <p:nvPicPr>
                          <p:cNvPr id="447541" name="Object 5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7" y="2603"/>
                            <a:ext cx="185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542" name="Object 54"/>
              <p:cNvGraphicFramePr>
                <a:graphicFrameLocks noChangeAspect="1"/>
              </p:cNvGraphicFramePr>
              <p:nvPr/>
            </p:nvGraphicFramePr>
            <p:xfrm>
              <a:off x="3024" y="3408"/>
              <a:ext cx="33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93529" imgH="228501" progId="">
                      <p:embed/>
                    </p:oleObj>
                  </mc:Choice>
                  <mc:Fallback>
                    <p:oleObj name="公式" r:id="rId10" imgW="393529" imgH="228501" progId="">
                      <p:embed/>
                      <p:pic>
                        <p:nvPicPr>
                          <p:cNvPr id="447542" name="Object 5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408"/>
                            <a:ext cx="336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543" name="Object 55"/>
              <p:cNvGraphicFramePr>
                <a:graphicFrameLocks noChangeAspect="1"/>
              </p:cNvGraphicFramePr>
              <p:nvPr/>
            </p:nvGraphicFramePr>
            <p:xfrm>
              <a:off x="3464" y="2400"/>
              <a:ext cx="22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77646" imgH="190335" progId="">
                      <p:embed/>
                    </p:oleObj>
                  </mc:Choice>
                  <mc:Fallback>
                    <p:oleObj name="公式" r:id="rId12" imgW="177646" imgH="190335" progId="">
                      <p:embed/>
                      <p:pic>
                        <p:nvPicPr>
                          <p:cNvPr id="447543" name="Object 5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4" y="2400"/>
                            <a:ext cx="222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47544" name="Group 56"/>
              <p:cNvGrpSpPr/>
              <p:nvPr/>
            </p:nvGrpSpPr>
            <p:grpSpPr bwMode="auto">
              <a:xfrm>
                <a:off x="3800" y="2776"/>
                <a:ext cx="1536" cy="680"/>
                <a:chOff x="3704" y="904"/>
                <a:chExt cx="1536" cy="896"/>
              </a:xfrm>
            </p:grpSpPr>
            <p:sp>
              <p:nvSpPr>
                <p:cNvPr id="44754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704" y="904"/>
                  <a:ext cx="0" cy="896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prstDash val="dash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4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240" y="904"/>
                  <a:ext cx="0" cy="896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prstDash val="dash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4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856" y="904"/>
                  <a:ext cx="0" cy="896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prstDash val="dash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4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72" y="904"/>
                  <a:ext cx="0" cy="896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prstDash val="dash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754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088" y="904"/>
                  <a:ext cx="0" cy="896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prstDash val="dash"/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47550" name="Object 62"/>
              <p:cNvGraphicFramePr>
                <a:graphicFrameLocks noChangeAspect="1"/>
              </p:cNvGraphicFramePr>
              <p:nvPr/>
            </p:nvGraphicFramePr>
            <p:xfrm>
              <a:off x="4973" y="2928"/>
              <a:ext cx="21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203112" imgH="228501" progId="">
                      <p:embed/>
                    </p:oleObj>
                  </mc:Choice>
                  <mc:Fallback>
                    <p:oleObj name="公式" r:id="rId14" imgW="203112" imgH="228501" progId="">
                      <p:embed/>
                      <p:pic>
                        <p:nvPicPr>
                          <p:cNvPr id="447550" name="Object 6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3" y="2928"/>
                            <a:ext cx="211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551" name="Object 63"/>
              <p:cNvGraphicFramePr>
                <a:graphicFrameLocks noChangeAspect="1"/>
              </p:cNvGraphicFramePr>
              <p:nvPr/>
            </p:nvGraphicFramePr>
            <p:xfrm>
              <a:off x="4225" y="3120"/>
              <a:ext cx="316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228600" imgH="609600" progId="">
                      <p:embed/>
                    </p:oleObj>
                  </mc:Choice>
                  <mc:Fallback>
                    <p:oleObj name="公式" r:id="rId16" imgW="228600" imgH="609600" progId="">
                      <p:embed/>
                      <p:pic>
                        <p:nvPicPr>
                          <p:cNvPr id="447551" name="Object 6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5" y="3120"/>
                            <a:ext cx="316" cy="5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552" name="Object 64"/>
              <p:cNvGraphicFramePr>
                <a:graphicFrameLocks noChangeAspect="1"/>
              </p:cNvGraphicFramePr>
              <p:nvPr/>
            </p:nvGraphicFramePr>
            <p:xfrm>
              <a:off x="5432" y="2824"/>
              <a:ext cx="16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14151" imgH="215619" progId="">
                      <p:embed/>
                    </p:oleObj>
                  </mc:Choice>
                  <mc:Fallback>
                    <p:oleObj name="公式" r:id="rId18" imgW="114151" imgH="215619" progId="">
                      <p:embed/>
                      <p:pic>
                        <p:nvPicPr>
                          <p:cNvPr id="447552" name="Object 6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2" y="2824"/>
                            <a:ext cx="161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7553" name="Object 65"/>
              <p:cNvGraphicFramePr>
                <a:graphicFrameLocks noChangeAspect="1"/>
              </p:cNvGraphicFramePr>
              <p:nvPr/>
            </p:nvGraphicFramePr>
            <p:xfrm>
              <a:off x="3120" y="3024"/>
              <a:ext cx="25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26835" imgH="139518" progId="">
                      <p:embed/>
                    </p:oleObj>
                  </mc:Choice>
                  <mc:Fallback>
                    <p:oleObj name="Equation" r:id="rId20" imgW="126835" imgH="139518" progId="">
                      <p:embed/>
                      <p:pic>
                        <p:nvPicPr>
                          <p:cNvPr id="447553" name="Object 6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024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7554" name="Freeform 66"/>
              <p:cNvSpPr>
                <a:spLocks noChangeAspect="1"/>
              </p:cNvSpPr>
              <p:nvPr/>
            </p:nvSpPr>
            <p:spPr bwMode="auto">
              <a:xfrm>
                <a:off x="3408" y="2783"/>
                <a:ext cx="2061" cy="673"/>
              </a:xfrm>
              <a:custGeom>
                <a:avLst/>
                <a:gdLst/>
                <a:ahLst/>
                <a:cxnLst>
                  <a:cxn ang="0">
                    <a:pos x="28" y="374"/>
                  </a:cxn>
                  <a:cxn ang="0">
                    <a:pos x="83" y="446"/>
                  </a:cxn>
                  <a:cxn ang="0">
                    <a:pos x="137" y="514"/>
                  </a:cxn>
                  <a:cxn ang="0">
                    <a:pos x="192" y="572"/>
                  </a:cxn>
                  <a:cxn ang="0">
                    <a:pos x="248" y="620"/>
                  </a:cxn>
                  <a:cxn ang="0">
                    <a:pos x="302" y="653"/>
                  </a:cxn>
                  <a:cxn ang="0">
                    <a:pos x="357" y="670"/>
                  </a:cxn>
                  <a:cxn ang="0">
                    <a:pos x="413" y="671"/>
                  </a:cxn>
                  <a:cxn ang="0">
                    <a:pos x="467" y="656"/>
                  </a:cxn>
                  <a:cxn ang="0">
                    <a:pos x="522" y="624"/>
                  </a:cxn>
                  <a:cxn ang="0">
                    <a:pos x="576" y="579"/>
                  </a:cxn>
                  <a:cxn ang="0">
                    <a:pos x="633" y="523"/>
                  </a:cxn>
                  <a:cxn ang="0">
                    <a:pos x="687" y="456"/>
                  </a:cxn>
                  <a:cxn ang="0">
                    <a:pos x="742" y="384"/>
                  </a:cxn>
                  <a:cxn ang="0">
                    <a:pos x="796" y="309"/>
                  </a:cxn>
                  <a:cxn ang="0">
                    <a:pos x="852" y="236"/>
                  </a:cxn>
                  <a:cxn ang="0">
                    <a:pos x="907" y="167"/>
                  </a:cxn>
                  <a:cxn ang="0">
                    <a:pos x="961" y="107"/>
                  </a:cxn>
                  <a:cxn ang="0">
                    <a:pos x="1017" y="59"/>
                  </a:cxn>
                  <a:cxn ang="0">
                    <a:pos x="1072" y="24"/>
                  </a:cxn>
                  <a:cxn ang="0">
                    <a:pos x="1126" y="4"/>
                  </a:cxn>
                  <a:cxn ang="0">
                    <a:pos x="1181" y="1"/>
                  </a:cxn>
                  <a:cxn ang="0">
                    <a:pos x="1237" y="14"/>
                  </a:cxn>
                  <a:cxn ang="0">
                    <a:pos x="1291" y="43"/>
                  </a:cxn>
                  <a:cxn ang="0">
                    <a:pos x="1346" y="87"/>
                  </a:cxn>
                  <a:cxn ang="0">
                    <a:pos x="1400" y="142"/>
                  </a:cxn>
                  <a:cxn ang="0">
                    <a:pos x="1457" y="207"/>
                  </a:cxn>
                  <a:cxn ang="0">
                    <a:pos x="1511" y="279"/>
                  </a:cxn>
                  <a:cxn ang="0">
                    <a:pos x="1566" y="354"/>
                  </a:cxn>
                  <a:cxn ang="0">
                    <a:pos x="1622" y="427"/>
                  </a:cxn>
                  <a:cxn ang="0">
                    <a:pos x="1676" y="496"/>
                  </a:cxn>
                  <a:cxn ang="0">
                    <a:pos x="1731" y="558"/>
                  </a:cxn>
                  <a:cxn ang="0">
                    <a:pos x="1785" y="608"/>
                  </a:cxn>
                  <a:cxn ang="0">
                    <a:pos x="1841" y="645"/>
                  </a:cxn>
                  <a:cxn ang="0">
                    <a:pos x="1896" y="667"/>
                  </a:cxn>
                  <a:cxn ang="0">
                    <a:pos x="1950" y="673"/>
                  </a:cxn>
                  <a:cxn ang="0">
                    <a:pos x="2005" y="662"/>
                  </a:cxn>
                  <a:cxn ang="0">
                    <a:pos x="2061" y="635"/>
                  </a:cxn>
                </a:cxnLst>
                <a:rect l="0" t="0" r="r" b="b"/>
                <a:pathLst>
                  <a:path w="2061" h="673">
                    <a:moveTo>
                      <a:pt x="0" y="337"/>
                    </a:moveTo>
                    <a:lnTo>
                      <a:pt x="28" y="374"/>
                    </a:lnTo>
                    <a:lnTo>
                      <a:pt x="54" y="410"/>
                    </a:lnTo>
                    <a:lnTo>
                      <a:pt x="83" y="446"/>
                    </a:lnTo>
                    <a:lnTo>
                      <a:pt x="111" y="481"/>
                    </a:lnTo>
                    <a:lnTo>
                      <a:pt x="137" y="514"/>
                    </a:lnTo>
                    <a:lnTo>
                      <a:pt x="165" y="544"/>
                    </a:lnTo>
                    <a:lnTo>
                      <a:pt x="192" y="572"/>
                    </a:lnTo>
                    <a:lnTo>
                      <a:pt x="220" y="598"/>
                    </a:lnTo>
                    <a:lnTo>
                      <a:pt x="248" y="620"/>
                    </a:lnTo>
                    <a:lnTo>
                      <a:pt x="274" y="638"/>
                    </a:lnTo>
                    <a:lnTo>
                      <a:pt x="302" y="653"/>
                    </a:lnTo>
                    <a:lnTo>
                      <a:pt x="330" y="663"/>
                    </a:lnTo>
                    <a:lnTo>
                      <a:pt x="357" y="670"/>
                    </a:lnTo>
                    <a:lnTo>
                      <a:pt x="385" y="673"/>
                    </a:lnTo>
                    <a:lnTo>
                      <a:pt x="413" y="671"/>
                    </a:lnTo>
                    <a:lnTo>
                      <a:pt x="439" y="666"/>
                    </a:lnTo>
                    <a:lnTo>
                      <a:pt x="467" y="656"/>
                    </a:lnTo>
                    <a:lnTo>
                      <a:pt x="494" y="643"/>
                    </a:lnTo>
                    <a:lnTo>
                      <a:pt x="522" y="624"/>
                    </a:lnTo>
                    <a:lnTo>
                      <a:pt x="550" y="604"/>
                    </a:lnTo>
                    <a:lnTo>
                      <a:pt x="576" y="579"/>
                    </a:lnTo>
                    <a:lnTo>
                      <a:pt x="604" y="552"/>
                    </a:lnTo>
                    <a:lnTo>
                      <a:pt x="633" y="523"/>
                    </a:lnTo>
                    <a:lnTo>
                      <a:pt x="659" y="491"/>
                    </a:lnTo>
                    <a:lnTo>
                      <a:pt x="687" y="456"/>
                    </a:lnTo>
                    <a:lnTo>
                      <a:pt x="715" y="420"/>
                    </a:lnTo>
                    <a:lnTo>
                      <a:pt x="742" y="384"/>
                    </a:lnTo>
                    <a:lnTo>
                      <a:pt x="770" y="347"/>
                    </a:lnTo>
                    <a:lnTo>
                      <a:pt x="796" y="309"/>
                    </a:lnTo>
                    <a:lnTo>
                      <a:pt x="824" y="273"/>
                    </a:lnTo>
                    <a:lnTo>
                      <a:pt x="852" y="236"/>
                    </a:lnTo>
                    <a:lnTo>
                      <a:pt x="879" y="201"/>
                    </a:lnTo>
                    <a:lnTo>
                      <a:pt x="907" y="167"/>
                    </a:lnTo>
                    <a:lnTo>
                      <a:pt x="935" y="136"/>
                    </a:lnTo>
                    <a:lnTo>
                      <a:pt x="961" y="107"/>
                    </a:lnTo>
                    <a:lnTo>
                      <a:pt x="989" y="81"/>
                    </a:lnTo>
                    <a:lnTo>
                      <a:pt x="1017" y="59"/>
                    </a:lnTo>
                    <a:lnTo>
                      <a:pt x="1044" y="39"/>
                    </a:lnTo>
                    <a:lnTo>
                      <a:pt x="1072" y="24"/>
                    </a:lnTo>
                    <a:lnTo>
                      <a:pt x="1098" y="12"/>
                    </a:lnTo>
                    <a:lnTo>
                      <a:pt x="1126" y="4"/>
                    </a:lnTo>
                    <a:lnTo>
                      <a:pt x="1154" y="0"/>
                    </a:lnTo>
                    <a:lnTo>
                      <a:pt x="1181" y="1"/>
                    </a:lnTo>
                    <a:lnTo>
                      <a:pt x="1209" y="6"/>
                    </a:lnTo>
                    <a:lnTo>
                      <a:pt x="1237" y="14"/>
                    </a:lnTo>
                    <a:lnTo>
                      <a:pt x="1263" y="26"/>
                    </a:lnTo>
                    <a:lnTo>
                      <a:pt x="1291" y="43"/>
                    </a:lnTo>
                    <a:lnTo>
                      <a:pt x="1320" y="63"/>
                    </a:lnTo>
                    <a:lnTo>
                      <a:pt x="1346" y="87"/>
                    </a:lnTo>
                    <a:lnTo>
                      <a:pt x="1374" y="113"/>
                    </a:lnTo>
                    <a:lnTo>
                      <a:pt x="1400" y="142"/>
                    </a:lnTo>
                    <a:lnTo>
                      <a:pt x="1429" y="174"/>
                    </a:lnTo>
                    <a:lnTo>
                      <a:pt x="1457" y="207"/>
                    </a:lnTo>
                    <a:lnTo>
                      <a:pt x="1483" y="242"/>
                    </a:lnTo>
                    <a:lnTo>
                      <a:pt x="1511" y="279"/>
                    </a:lnTo>
                    <a:lnTo>
                      <a:pt x="1539" y="316"/>
                    </a:lnTo>
                    <a:lnTo>
                      <a:pt x="1566" y="354"/>
                    </a:lnTo>
                    <a:lnTo>
                      <a:pt x="1594" y="390"/>
                    </a:lnTo>
                    <a:lnTo>
                      <a:pt x="1622" y="427"/>
                    </a:lnTo>
                    <a:lnTo>
                      <a:pt x="1648" y="462"/>
                    </a:lnTo>
                    <a:lnTo>
                      <a:pt x="1676" y="496"/>
                    </a:lnTo>
                    <a:lnTo>
                      <a:pt x="1703" y="528"/>
                    </a:lnTo>
                    <a:lnTo>
                      <a:pt x="1731" y="558"/>
                    </a:lnTo>
                    <a:lnTo>
                      <a:pt x="1759" y="584"/>
                    </a:lnTo>
                    <a:lnTo>
                      <a:pt x="1785" y="608"/>
                    </a:lnTo>
                    <a:lnTo>
                      <a:pt x="1813" y="628"/>
                    </a:lnTo>
                    <a:lnTo>
                      <a:pt x="1841" y="645"/>
                    </a:lnTo>
                    <a:lnTo>
                      <a:pt x="1868" y="658"/>
                    </a:lnTo>
                    <a:lnTo>
                      <a:pt x="1896" y="667"/>
                    </a:lnTo>
                    <a:lnTo>
                      <a:pt x="1924" y="672"/>
                    </a:lnTo>
                    <a:lnTo>
                      <a:pt x="1950" y="673"/>
                    </a:lnTo>
                    <a:lnTo>
                      <a:pt x="1978" y="669"/>
                    </a:lnTo>
                    <a:lnTo>
                      <a:pt x="2005" y="662"/>
                    </a:lnTo>
                    <a:lnTo>
                      <a:pt x="2033" y="650"/>
                    </a:lnTo>
                    <a:lnTo>
                      <a:pt x="2061" y="635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47556" name="Object 68"/>
          <p:cNvGraphicFramePr>
            <a:graphicFrameLocks noChangeAspect="1"/>
          </p:cNvGraphicFramePr>
          <p:nvPr/>
        </p:nvGraphicFramePr>
        <p:xfrm>
          <a:off x="2667000" y="1350963"/>
          <a:ext cx="22764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66337" imgH="203112" progId="">
                  <p:embed/>
                </p:oleObj>
              </mc:Choice>
              <mc:Fallback>
                <p:oleObj name="公式" r:id="rId22" imgW="1066337" imgH="203112" progId="">
                  <p:embed/>
                  <p:pic>
                    <p:nvPicPr>
                      <p:cNvPr id="44755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50963"/>
                        <a:ext cx="22764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57" name="Rectangle 69"/>
          <p:cNvSpPr>
            <a:spLocks noChangeArrowheads="1"/>
          </p:cNvSpPr>
          <p:nvPr/>
        </p:nvSpPr>
        <p:spPr bwMode="auto">
          <a:xfrm>
            <a:off x="1905000" y="1355725"/>
            <a:ext cx="1447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10000"/>
                </a:solidFill>
              </a:rPr>
              <a:t>已知</a:t>
            </a:r>
          </a:p>
        </p:txBody>
      </p:sp>
      <p:sp>
        <p:nvSpPr>
          <p:cNvPr id="447558" name="Rectangle 70"/>
          <p:cNvSpPr>
            <a:spLocks noChangeArrowheads="1"/>
          </p:cNvSpPr>
          <p:nvPr/>
        </p:nvSpPr>
        <p:spPr bwMode="auto">
          <a:xfrm>
            <a:off x="5257800" y="1295400"/>
            <a:ext cx="12969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10000"/>
                </a:solidFill>
              </a:rPr>
              <a:t> </a:t>
            </a:r>
            <a:r>
              <a:rPr lang="zh-CN" altLang="en-US" sz="2000">
                <a:solidFill>
                  <a:srgbClr val="010000"/>
                </a:solidFill>
              </a:rPr>
              <a:t>求</a:t>
            </a:r>
          </a:p>
        </p:txBody>
      </p:sp>
      <p:graphicFrame>
        <p:nvGraphicFramePr>
          <p:cNvPr id="447559" name="Object 71"/>
          <p:cNvGraphicFramePr>
            <a:graphicFrameLocks noChangeAspect="1"/>
          </p:cNvGraphicFramePr>
          <p:nvPr/>
        </p:nvGraphicFramePr>
        <p:xfrm>
          <a:off x="5791200" y="1371600"/>
          <a:ext cx="2857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39579" imgH="164957" progId="">
                  <p:embed/>
                </p:oleObj>
              </mc:Choice>
              <mc:Fallback>
                <p:oleObj name="公式" r:id="rId24" imgW="139579" imgH="164957" progId="">
                  <p:embed/>
                  <p:pic>
                    <p:nvPicPr>
                      <p:cNvPr id="44755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71600"/>
                        <a:ext cx="2857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60" name="Object 72"/>
          <p:cNvGraphicFramePr>
            <a:graphicFrameLocks noChangeAspect="1"/>
          </p:cNvGraphicFramePr>
          <p:nvPr/>
        </p:nvGraphicFramePr>
        <p:xfrm>
          <a:off x="1219200" y="2057400"/>
          <a:ext cx="14351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143000" imgH="292100" progId="">
                  <p:embed/>
                </p:oleObj>
              </mc:Choice>
              <mc:Fallback>
                <p:oleObj name="公式" r:id="rId26" imgW="1143000" imgH="292100" progId="">
                  <p:embed/>
                  <p:pic>
                    <p:nvPicPr>
                      <p:cNvPr id="44756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14351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61" name="Object 73"/>
          <p:cNvGraphicFramePr>
            <a:graphicFrameLocks noChangeAspect="1"/>
          </p:cNvGraphicFramePr>
          <p:nvPr/>
        </p:nvGraphicFramePr>
        <p:xfrm>
          <a:off x="1219200" y="2438400"/>
          <a:ext cx="10874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45863" imgH="393529" progId="">
                  <p:embed/>
                </p:oleObj>
              </mc:Choice>
              <mc:Fallback>
                <p:oleObj name="Equation" r:id="rId28" imgW="545863" imgH="393529" progId="">
                  <p:embed/>
                  <p:pic>
                    <p:nvPicPr>
                      <p:cNvPr id="44756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10874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62" name="Object 74"/>
          <p:cNvGraphicFramePr>
            <a:graphicFrameLocks noChangeAspect="1"/>
          </p:cNvGraphicFramePr>
          <p:nvPr/>
        </p:nvGraphicFramePr>
        <p:xfrm>
          <a:off x="838200" y="3429000"/>
          <a:ext cx="32972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20800" imgH="228600" progId="">
                  <p:embed/>
                </p:oleObj>
              </mc:Choice>
              <mc:Fallback>
                <p:oleObj name="Equation" r:id="rId30" imgW="1320800" imgH="228600" progId="">
                  <p:embed/>
                  <p:pic>
                    <p:nvPicPr>
                      <p:cNvPr id="44756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2972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63" name="Group 75"/>
          <p:cNvGrpSpPr/>
          <p:nvPr/>
        </p:nvGrpSpPr>
        <p:grpSpPr bwMode="auto">
          <a:xfrm>
            <a:off x="838200" y="4191000"/>
            <a:ext cx="3317875" cy="985838"/>
            <a:chOff x="432" y="2688"/>
            <a:chExt cx="2090" cy="621"/>
          </a:xfrm>
        </p:grpSpPr>
        <p:graphicFrame>
          <p:nvGraphicFramePr>
            <p:cNvPr id="447564" name="Object 76"/>
            <p:cNvGraphicFramePr>
              <a:graphicFrameLocks/>
            </p:cNvGraphicFramePr>
            <p:nvPr/>
          </p:nvGraphicFramePr>
          <p:xfrm>
            <a:off x="432" y="2688"/>
            <a:ext cx="209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20227" imgH="393529" progId="">
                    <p:embed/>
                  </p:oleObj>
                </mc:Choice>
                <mc:Fallback>
                  <p:oleObj name="Equation" r:id="rId32" imgW="1320227" imgH="393529" progId="">
                    <p:embed/>
                    <p:pic>
                      <p:nvPicPr>
                        <p:cNvPr id="447564" name="Object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688"/>
                          <a:ext cx="2090" cy="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65" name="Text Box 77"/>
            <p:cNvSpPr txBox="1">
              <a:spLocks noChangeArrowheads="1"/>
            </p:cNvSpPr>
            <p:nvPr/>
          </p:nvSpPr>
          <p:spPr bwMode="auto">
            <a:xfrm>
              <a:off x="1536" y="283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</a:rPr>
                <a:t>取</a:t>
              </a:r>
              <a:endParaRPr lang="zh-CN" altLang="en-US" sz="2400" b="1">
                <a:solidFill>
                  <a:srgbClr val="FF0066"/>
                </a:solidFill>
              </a:endParaRPr>
            </a:p>
          </p:txBody>
        </p:sp>
      </p:grpSp>
      <p:graphicFrame>
        <p:nvGraphicFramePr>
          <p:cNvPr id="447566" name="Object 78"/>
          <p:cNvGraphicFramePr>
            <a:graphicFrameLocks noChangeAspect="1"/>
          </p:cNvGraphicFramePr>
          <p:nvPr/>
        </p:nvGraphicFramePr>
        <p:xfrm>
          <a:off x="1143000" y="5257800"/>
          <a:ext cx="28606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43000" imgH="393700" progId="">
                  <p:embed/>
                </p:oleObj>
              </mc:Choice>
              <mc:Fallback>
                <p:oleObj name="Equation" r:id="rId34" imgW="1143000" imgH="393700" progId="">
                  <p:embed/>
                  <p:pic>
                    <p:nvPicPr>
                      <p:cNvPr id="447566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86067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67" name="Rectangle 79"/>
          <p:cNvSpPr>
            <a:spLocks noChangeArrowheads="1"/>
          </p:cNvSpPr>
          <p:nvPr/>
        </p:nvSpPr>
        <p:spPr bwMode="auto">
          <a:xfrm>
            <a:off x="762000" y="1347788"/>
            <a:ext cx="82586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dirty="0"/>
              <a:t>5.3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7CF1-E0A9-4294-B896-9BBE6A3964D9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762000" y="1371600"/>
          <a:ext cx="782713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2018" imgH="667274" progId="Word.Document.8">
                  <p:embed/>
                </p:oleObj>
              </mc:Choice>
              <mc:Fallback>
                <p:oleObj name="Document" r:id="rId2" imgW="3322018" imgH="667274" progId="Word.Document.8">
                  <p:embed/>
                  <p:pic>
                    <p:nvPicPr>
                      <p:cNvPr id="450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82713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64" name="Group 4"/>
          <p:cNvGrpSpPr/>
          <p:nvPr/>
        </p:nvGrpSpPr>
        <p:grpSpPr bwMode="auto">
          <a:xfrm>
            <a:off x="1905000" y="2895600"/>
            <a:ext cx="5083175" cy="3411538"/>
            <a:chOff x="1202" y="1689"/>
            <a:chExt cx="3202" cy="2149"/>
          </a:xfrm>
        </p:grpSpPr>
        <p:sp>
          <p:nvSpPr>
            <p:cNvPr id="450565" name="Line 5"/>
            <p:cNvSpPr>
              <a:spLocks noChangeShapeType="1"/>
            </p:cNvSpPr>
            <p:nvPr/>
          </p:nvSpPr>
          <p:spPr bwMode="auto">
            <a:xfrm>
              <a:off x="1772" y="2972"/>
              <a:ext cx="22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6" name="Line 6"/>
            <p:cNvSpPr>
              <a:spLocks noChangeShapeType="1"/>
            </p:cNvSpPr>
            <p:nvPr/>
          </p:nvSpPr>
          <p:spPr bwMode="auto">
            <a:xfrm flipV="1">
              <a:off x="1761" y="1948"/>
              <a:ext cx="0" cy="18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7" name="Line 7"/>
            <p:cNvSpPr>
              <a:spLocks noChangeShapeType="1"/>
            </p:cNvSpPr>
            <p:nvPr/>
          </p:nvSpPr>
          <p:spPr bwMode="auto">
            <a:xfrm>
              <a:off x="1761" y="2403"/>
              <a:ext cx="28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8" name="Line 8"/>
            <p:cNvSpPr>
              <a:spLocks noChangeShapeType="1"/>
            </p:cNvSpPr>
            <p:nvPr/>
          </p:nvSpPr>
          <p:spPr bwMode="auto">
            <a:xfrm flipH="1">
              <a:off x="1761" y="3505"/>
              <a:ext cx="1281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9" name="Line 9"/>
            <p:cNvSpPr>
              <a:spLocks noChangeShapeType="1"/>
            </p:cNvSpPr>
            <p:nvPr/>
          </p:nvSpPr>
          <p:spPr bwMode="auto">
            <a:xfrm flipV="1">
              <a:off x="2562" y="2615"/>
              <a:ext cx="0" cy="324"/>
            </a:xfrm>
            <a:prstGeom prst="line">
              <a:avLst/>
            </a:prstGeom>
            <a:noFill/>
            <a:ln w="3175">
              <a:solidFill>
                <a:srgbClr val="00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Line 10"/>
            <p:cNvSpPr>
              <a:spLocks noChangeShapeType="1"/>
            </p:cNvSpPr>
            <p:nvPr/>
          </p:nvSpPr>
          <p:spPr bwMode="auto">
            <a:xfrm flipV="1">
              <a:off x="3606" y="2615"/>
              <a:ext cx="0" cy="324"/>
            </a:xfrm>
            <a:prstGeom prst="line">
              <a:avLst/>
            </a:prstGeom>
            <a:noFill/>
            <a:ln w="3175">
              <a:solidFill>
                <a:srgbClr val="00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1" name="Line 11"/>
            <p:cNvSpPr>
              <a:spLocks noChangeShapeType="1"/>
            </p:cNvSpPr>
            <p:nvPr/>
          </p:nvSpPr>
          <p:spPr bwMode="auto">
            <a:xfrm>
              <a:off x="3243" y="2740"/>
              <a:ext cx="378" cy="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1610" y="1689"/>
              <a:ext cx="503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 x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(cm)</a:t>
              </a:r>
            </a:p>
            <a:p>
              <a:pPr algn="just"/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0573" name="Rectangle 13"/>
            <p:cNvSpPr>
              <a:spLocks noChangeArrowheads="1"/>
            </p:cNvSpPr>
            <p:nvPr/>
          </p:nvSpPr>
          <p:spPr bwMode="auto">
            <a:xfrm>
              <a:off x="1202" y="2393"/>
              <a:ext cx="334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" name="Rectangle 14"/>
            <p:cNvSpPr>
              <a:spLocks noChangeArrowheads="1"/>
            </p:cNvSpPr>
            <p:nvPr/>
          </p:nvSpPr>
          <p:spPr bwMode="auto">
            <a:xfrm>
              <a:off x="1610" y="2249"/>
              <a:ext cx="503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450575" name="Rectangle 15"/>
            <p:cNvSpPr>
              <a:spLocks noChangeArrowheads="1"/>
            </p:cNvSpPr>
            <p:nvPr/>
          </p:nvSpPr>
          <p:spPr bwMode="auto">
            <a:xfrm>
              <a:off x="1519" y="3359"/>
              <a:ext cx="503" cy="4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-4</a:t>
              </a:r>
            </a:p>
          </p:txBody>
        </p:sp>
        <p:sp>
          <p:nvSpPr>
            <p:cNvPr id="450576" name="Rectangle 16"/>
            <p:cNvSpPr>
              <a:spLocks noChangeArrowheads="1"/>
            </p:cNvSpPr>
            <p:nvPr/>
          </p:nvSpPr>
          <p:spPr bwMode="auto">
            <a:xfrm>
              <a:off x="2971" y="2612"/>
              <a:ext cx="336" cy="4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2 </a:t>
              </a:r>
            </a:p>
          </p:txBody>
        </p:sp>
        <p:sp>
          <p:nvSpPr>
            <p:cNvPr id="450577" name="Rectangle 17"/>
            <p:cNvSpPr>
              <a:spLocks noChangeArrowheads="1"/>
            </p:cNvSpPr>
            <p:nvPr/>
          </p:nvSpPr>
          <p:spPr bwMode="auto">
            <a:xfrm>
              <a:off x="4059" y="2886"/>
              <a:ext cx="345" cy="2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t 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(s)</a:t>
              </a:r>
            </a:p>
          </p:txBody>
        </p:sp>
        <p:sp>
          <p:nvSpPr>
            <p:cNvPr id="450578" name="Freeform 18"/>
            <p:cNvSpPr/>
            <p:nvPr/>
          </p:nvSpPr>
          <p:spPr bwMode="auto">
            <a:xfrm>
              <a:off x="2539" y="2967"/>
              <a:ext cx="1067" cy="5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  <a:cxn ang="0">
                  <a:pos x="480" y="0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cubicBezTo>
                    <a:pt x="80" y="120"/>
                    <a:pt x="160" y="240"/>
                    <a:pt x="240" y="240"/>
                  </a:cubicBezTo>
                  <a:cubicBezTo>
                    <a:pt x="320" y="240"/>
                    <a:pt x="400" y="120"/>
                    <a:pt x="48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579" name="Freeform 19"/>
            <p:cNvSpPr/>
            <p:nvPr/>
          </p:nvSpPr>
          <p:spPr bwMode="auto">
            <a:xfrm>
              <a:off x="1761" y="2381"/>
              <a:ext cx="778" cy="594"/>
            </a:xfrm>
            <a:custGeom>
              <a:avLst/>
              <a:gdLst/>
              <a:ahLst/>
              <a:cxnLst>
                <a:cxn ang="0">
                  <a:pos x="336" y="256"/>
                </a:cxn>
                <a:cxn ang="0">
                  <a:pos x="144" y="16"/>
                </a:cxn>
                <a:cxn ang="0">
                  <a:pos x="0" y="160"/>
                </a:cxn>
              </a:cxnLst>
              <a:rect l="0" t="0" r="r" b="b"/>
              <a:pathLst>
                <a:path w="336" h="256">
                  <a:moveTo>
                    <a:pt x="336" y="256"/>
                  </a:moveTo>
                  <a:cubicBezTo>
                    <a:pt x="268" y="144"/>
                    <a:pt x="200" y="32"/>
                    <a:pt x="144" y="16"/>
                  </a:cubicBezTo>
                  <a:cubicBezTo>
                    <a:pt x="88" y="0"/>
                    <a:pt x="44" y="80"/>
                    <a:pt x="0" y="16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580" name="Rectangle 20"/>
            <p:cNvSpPr>
              <a:spLocks noChangeArrowheads="1"/>
            </p:cNvSpPr>
            <p:nvPr/>
          </p:nvSpPr>
          <p:spPr bwMode="auto">
            <a:xfrm>
              <a:off x="1610" y="2597"/>
              <a:ext cx="503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450581" name="Line 21"/>
            <p:cNvSpPr>
              <a:spLocks noChangeShapeType="1"/>
            </p:cNvSpPr>
            <p:nvPr/>
          </p:nvSpPr>
          <p:spPr bwMode="auto">
            <a:xfrm flipH="1">
              <a:off x="2562" y="2726"/>
              <a:ext cx="378" cy="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Rectangle 22"/>
            <p:cNvSpPr>
              <a:spLocks noChangeArrowheads="1"/>
            </p:cNvSpPr>
            <p:nvPr/>
          </p:nvSpPr>
          <p:spPr bwMode="auto">
            <a:xfrm>
              <a:off x="1592" y="2858"/>
              <a:ext cx="336" cy="4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O </a:t>
              </a:r>
            </a:p>
          </p:txBody>
        </p:sp>
        <p:sp>
          <p:nvSpPr>
            <p:cNvPr id="450583" name="Text Box 23"/>
            <p:cNvSpPr txBox="1">
              <a:spLocks noChangeArrowheads="1"/>
            </p:cNvSpPr>
            <p:nvPr/>
          </p:nvSpPr>
          <p:spPr bwMode="auto">
            <a:xfrm>
              <a:off x="1429" y="2929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A26-23B4-4E10-9081-087D1AAC6B19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90600" y="1371600"/>
            <a:ext cx="54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+mn-lt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137160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1524000" y="1446213"/>
          <a:ext cx="51752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2751" imgH="152334" progId="">
                  <p:embed/>
                </p:oleObj>
              </mc:Choice>
              <mc:Fallback>
                <p:oleObj name="公式" r:id="rId2" imgW="342751" imgH="152334" progId="">
                  <p:embed/>
                  <p:pic>
                    <p:nvPicPr>
                      <p:cNvPr id="464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6213"/>
                        <a:ext cx="517525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2514600" y="1447800"/>
          <a:ext cx="22860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255" imgH="165028" progId="">
                  <p:embed/>
                </p:oleObj>
              </mc:Choice>
              <mc:Fallback>
                <p:oleObj name="公式" r:id="rId4" imgW="1485255" imgH="165028" progId="">
                  <p:embed/>
                  <p:pic>
                    <p:nvPicPr>
                      <p:cNvPr id="464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286000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92939"/>
              </p:ext>
            </p:extLst>
          </p:nvPr>
        </p:nvGraphicFramePr>
        <p:xfrm>
          <a:off x="1544637" y="1828800"/>
          <a:ext cx="16557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1726" imgH="393529" progId="">
                  <p:embed/>
                </p:oleObj>
              </mc:Choice>
              <mc:Fallback>
                <p:oleObj r:id="rId6" imgW="1091726" imgH="393529" progId="">
                  <p:embed/>
                  <p:pic>
                    <p:nvPicPr>
                      <p:cNvPr id="4648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7" y="1828800"/>
                        <a:ext cx="16557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5362"/>
              </p:ext>
            </p:extLst>
          </p:nvPr>
        </p:nvGraphicFramePr>
        <p:xfrm>
          <a:off x="1433512" y="2514600"/>
          <a:ext cx="31384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70100" imgH="508000" progId="Equation.3">
                  <p:embed/>
                </p:oleObj>
              </mc:Choice>
              <mc:Fallback>
                <p:oleObj name="公式" r:id="rId8" imgW="2070100" imgH="508000" progId="Equation.3">
                  <p:embed/>
                  <p:pic>
                    <p:nvPicPr>
                      <p:cNvPr id="464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2" y="2514600"/>
                        <a:ext cx="313848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25688"/>
              </p:ext>
            </p:extLst>
          </p:nvPr>
        </p:nvGraphicFramePr>
        <p:xfrm>
          <a:off x="5181600" y="2609850"/>
          <a:ext cx="1843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18671" imgH="393529" progId="">
                  <p:embed/>
                </p:oleObj>
              </mc:Choice>
              <mc:Fallback>
                <p:oleObj r:id="rId10" imgW="1218671" imgH="393529" progId="">
                  <p:embed/>
                  <p:pic>
                    <p:nvPicPr>
                      <p:cNvPr id="464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09850"/>
                        <a:ext cx="18430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64912" name="Object 16"/>
          <p:cNvGraphicFramePr>
            <a:graphicFrameLocks noChangeAspect="1"/>
          </p:cNvGraphicFramePr>
          <p:nvPr/>
        </p:nvGraphicFramePr>
        <p:xfrm>
          <a:off x="1524000" y="3505200"/>
          <a:ext cx="2328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74800" imgH="368300" progId="">
                  <p:embed/>
                </p:oleObj>
              </mc:Choice>
              <mc:Fallback>
                <p:oleObj name="公式" r:id="rId12" imgW="1574800" imgH="368300" progId="">
                  <p:embed/>
                  <p:pic>
                    <p:nvPicPr>
                      <p:cNvPr id="464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23288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1" name="Object 15"/>
          <p:cNvGraphicFramePr>
            <a:graphicFrameLocks noChangeAspect="1"/>
          </p:cNvGraphicFramePr>
          <p:nvPr/>
        </p:nvGraphicFramePr>
        <p:xfrm>
          <a:off x="1524000" y="4114800"/>
          <a:ext cx="23860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12900" imgH="368300" progId="">
                  <p:embed/>
                </p:oleObj>
              </mc:Choice>
              <mc:Fallback>
                <p:oleObj name="公式" r:id="rId14" imgW="1612900" imgH="368300" progId="">
                  <p:embed/>
                  <p:pic>
                    <p:nvPicPr>
                      <p:cNvPr id="4649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38601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0" name="Object 14"/>
          <p:cNvGraphicFramePr>
            <a:graphicFrameLocks noChangeAspect="1"/>
          </p:cNvGraphicFramePr>
          <p:nvPr/>
        </p:nvGraphicFramePr>
        <p:xfrm>
          <a:off x="1524000" y="4876800"/>
          <a:ext cx="4540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91847" imgH="164957" progId="">
                  <p:embed/>
                </p:oleObj>
              </mc:Choice>
              <mc:Fallback>
                <p:oleObj name="公式" r:id="rId16" imgW="291847" imgH="164957" progId="">
                  <p:embed/>
                  <p:pic>
                    <p:nvPicPr>
                      <p:cNvPr id="4649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54025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9" name="Object 13"/>
          <p:cNvGraphicFramePr>
            <a:graphicFrameLocks noChangeAspect="1"/>
          </p:cNvGraphicFramePr>
          <p:nvPr/>
        </p:nvGraphicFramePr>
        <p:xfrm>
          <a:off x="1524000" y="5334000"/>
          <a:ext cx="12668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50900" imgH="228600" progId="">
                  <p:embed/>
                </p:oleObj>
              </mc:Choice>
              <mc:Fallback>
                <p:oleObj name="公式" r:id="rId18" imgW="850900" imgH="228600" progId="">
                  <p:embed/>
                  <p:pic>
                    <p:nvPicPr>
                      <p:cNvPr id="4649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12668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8" name="Object 12"/>
          <p:cNvGraphicFramePr>
            <a:graphicFrameLocks noChangeAspect="1"/>
          </p:cNvGraphicFramePr>
          <p:nvPr/>
        </p:nvGraphicFramePr>
        <p:xfrm>
          <a:off x="1524000" y="5791200"/>
          <a:ext cx="1590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79032" imgH="215806" progId="">
                  <p:embed/>
                </p:oleObj>
              </mc:Choice>
              <mc:Fallback>
                <p:oleObj name="公式" r:id="rId20" imgW="1079032" imgH="215806" progId="">
                  <p:embed/>
                  <p:pic>
                    <p:nvPicPr>
                      <p:cNvPr id="4649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159067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0" y="22669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0600" y="3562290"/>
            <a:ext cx="54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+mn-lt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文本框 202753"/>
          <p:cNvSpPr txBox="1"/>
          <p:nvPr/>
        </p:nvSpPr>
        <p:spPr>
          <a:xfrm>
            <a:off x="316376" y="808892"/>
            <a:ext cx="4953000" cy="5307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如图所示系统（细线的质量和伸长可忽略不计），细线静止地处于铅直位置，重物位于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点时为平衡位置.</a:t>
            </a:r>
          </a:p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若把重物从平衡位置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略微移开后放手, 重物就在平衡位置附近往复的运动．这一振动系统叫做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单摆小角度振动时的周期．</a:t>
            </a:r>
          </a:p>
        </p:txBody>
      </p:sp>
      <p:grpSp>
        <p:nvGrpSpPr>
          <p:cNvPr id="202755" name="组合 202754"/>
          <p:cNvGrpSpPr/>
          <p:nvPr/>
        </p:nvGrpSpPr>
        <p:grpSpPr>
          <a:xfrm>
            <a:off x="5410200" y="1066800"/>
            <a:ext cx="3317875" cy="5029200"/>
            <a:chOff x="3408" y="672"/>
            <a:chExt cx="2090" cy="3168"/>
          </a:xfrm>
        </p:grpSpPr>
        <p:sp>
          <p:nvSpPr>
            <p:cNvPr id="202756" name="矩形 202755"/>
            <p:cNvSpPr/>
            <p:nvPr/>
          </p:nvSpPr>
          <p:spPr>
            <a:xfrm>
              <a:off x="3408" y="672"/>
              <a:ext cx="2090" cy="31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57" name="矩形 202756"/>
            <p:cNvSpPr/>
            <p:nvPr/>
          </p:nvSpPr>
          <p:spPr>
            <a:xfrm>
              <a:off x="3905" y="945"/>
              <a:ext cx="954" cy="91"/>
            </a:xfrm>
            <a:prstGeom prst="rect">
              <a:avLst/>
            </a:prstGeom>
            <a:pattFill prst="wdUpDiag">
              <a:fgClr>
                <a:srgbClr val="5F5F5F"/>
              </a:fgClr>
              <a:bgClr>
                <a:srgbClr val="EAEAEA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58" name="直接连接符 202757"/>
            <p:cNvSpPr/>
            <p:nvPr/>
          </p:nvSpPr>
          <p:spPr>
            <a:xfrm>
              <a:off x="4359" y="1036"/>
              <a:ext cx="0" cy="1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2759" name="椭圆 202758"/>
            <p:cNvSpPr/>
            <p:nvPr/>
          </p:nvSpPr>
          <p:spPr>
            <a:xfrm>
              <a:off x="4268" y="2580"/>
              <a:ext cx="182" cy="18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2760" name="对象 202759"/>
            <p:cNvGraphicFramePr>
              <a:graphicFrameLocks/>
            </p:cNvGraphicFramePr>
            <p:nvPr/>
          </p:nvGraphicFramePr>
          <p:xfrm>
            <a:off x="4767" y="1490"/>
            <a:ext cx="14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4102" imgH="253560" progId="">
                    <p:embed/>
                  </p:oleObj>
                </mc:Choice>
                <mc:Fallback>
                  <p:oleObj r:id="rId2" imgW="114102" imgH="253560" progId="">
                    <p:embed/>
                    <p:pic>
                      <p:nvPicPr>
                        <p:cNvPr id="202760" name="对象 2027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490"/>
                          <a:ext cx="14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1" name="任意多边形 202760"/>
            <p:cNvSpPr/>
            <p:nvPr/>
          </p:nvSpPr>
          <p:spPr>
            <a:xfrm rot="2359582" flipV="1">
              <a:off x="3670" y="1252"/>
              <a:ext cx="1692" cy="1758"/>
            </a:xfrm>
            <a:custGeom>
              <a:avLst/>
              <a:gdLst>
                <a:gd name="txL" fmla="*/ 0 w 20617"/>
                <a:gd name="txT" fmla="*/ 0 h 21432"/>
                <a:gd name="txR" fmla="*/ 20617 w 20617"/>
                <a:gd name="txB" fmla="*/ 21432 h 21432"/>
              </a:gdLst>
              <a:ahLst/>
              <a:cxnLst>
                <a:cxn ang="270">
                  <a:pos x="2687" y="0"/>
                </a:cxn>
                <a:cxn ang="0">
                  <a:pos x="20616" y="14989"/>
                </a:cxn>
                <a:cxn ang="180">
                  <a:pos x="0" y="21432"/>
                </a:cxn>
              </a:cxnLst>
              <a:rect l="txL" t="txT" r="txR" b="txB"/>
              <a:pathLst>
                <a:path w="20617" h="21432" fill="none">
                  <a:moveTo>
                    <a:pt x="2687" y="0"/>
                  </a:moveTo>
                  <a:arcTo wR="21600" hR="21600" stAng="-4971236" swAng="3929918"/>
                </a:path>
                <a:path w="20617" h="21432" stroke="0">
                  <a:moveTo>
                    <a:pt x="2687" y="0"/>
                  </a:moveTo>
                  <a:arcTo wR="21600" hR="21600" stAng="-4971236" swAng="3929918"/>
                  <a:lnTo>
                    <a:pt x="0" y="21432"/>
                  </a:lnTo>
                  <a:close/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dash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2762" name="对象 202761"/>
            <p:cNvGraphicFramePr>
              <a:graphicFrameLocks/>
            </p:cNvGraphicFramePr>
            <p:nvPr/>
          </p:nvGraphicFramePr>
          <p:xfrm>
            <a:off x="5041" y="2217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28501" imgH="190417" progId="">
                    <p:embed/>
                  </p:oleObj>
                </mc:Choice>
                <mc:Fallback>
                  <p:oleObj r:id="rId4" imgW="228501" imgH="190417" progId="">
                    <p:embed/>
                    <p:pic>
                      <p:nvPicPr>
                        <p:cNvPr id="202762" name="对象 2027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217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3" name="对象 202762"/>
            <p:cNvGraphicFramePr>
              <a:graphicFrameLocks/>
            </p:cNvGraphicFramePr>
            <p:nvPr/>
          </p:nvGraphicFramePr>
          <p:xfrm>
            <a:off x="4214" y="2717"/>
            <a:ext cx="33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6835" imgH="139518" progId="">
                    <p:embed/>
                  </p:oleObj>
                </mc:Choice>
                <mc:Fallback>
                  <p:oleObj r:id="rId6" imgW="126835" imgH="139518" progId="">
                    <p:embed/>
                    <p:pic>
                      <p:nvPicPr>
                        <p:cNvPr id="202763" name="对象 2027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" y="2717"/>
                          <a:ext cx="33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4" name="对象 202763"/>
            <p:cNvGraphicFramePr>
              <a:graphicFrameLocks/>
            </p:cNvGraphicFramePr>
            <p:nvPr/>
          </p:nvGraphicFramePr>
          <p:xfrm>
            <a:off x="4069" y="1036"/>
            <a:ext cx="29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202" imgH="164885" progId="">
                    <p:embed/>
                  </p:oleObj>
                </mc:Choice>
                <mc:Fallback>
                  <p:oleObj r:id="rId8" imgW="152202" imgH="164885" progId="">
                    <p:embed/>
                    <p:pic>
                      <p:nvPicPr>
                        <p:cNvPr id="202764" name="对象 2027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036"/>
                          <a:ext cx="29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5" name="椭圆 202764"/>
            <p:cNvSpPr/>
            <p:nvPr/>
          </p:nvSpPr>
          <p:spPr>
            <a:xfrm>
              <a:off x="4953" y="2490"/>
              <a:ext cx="182" cy="181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36078"/>
                    <a:invGamma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6" name="直接连接符 202765"/>
            <p:cNvSpPr/>
            <p:nvPr/>
          </p:nvSpPr>
          <p:spPr>
            <a:xfrm>
              <a:off x="4362" y="1036"/>
              <a:ext cx="682" cy="1499"/>
            </a:xfrm>
            <a:prstGeom prst="line">
              <a:avLst/>
            </a:prstGeom>
            <a:ln w="31750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202767" name="对象 202766"/>
            <p:cNvGraphicFramePr>
              <a:graphicFrameLocks/>
            </p:cNvGraphicFramePr>
            <p:nvPr/>
          </p:nvGraphicFramePr>
          <p:xfrm>
            <a:off x="4080" y="3120"/>
            <a:ext cx="76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3188" imgH="215619" progId="">
                    <p:embed/>
                  </p:oleObj>
                </mc:Choice>
                <mc:Fallback>
                  <p:oleObj r:id="rId10" imgW="393188" imgH="215619" progId="">
                    <p:embed/>
                    <p:pic>
                      <p:nvPicPr>
                        <p:cNvPr id="202767" name="对象 2027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20"/>
                          <a:ext cx="768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68" name="任意多边形 202767"/>
            <p:cNvSpPr/>
            <p:nvPr/>
          </p:nvSpPr>
          <p:spPr>
            <a:xfrm>
              <a:off x="4352" y="1488"/>
              <a:ext cx="208" cy="56"/>
            </a:xfrm>
            <a:custGeom>
              <a:avLst/>
              <a:gdLst/>
              <a:ahLst/>
              <a:cxnLst/>
              <a:rect l="0" t="0" r="0" b="0"/>
              <a:pathLst>
                <a:path w="208" h="56">
                  <a:moveTo>
                    <a:pt x="16" y="0"/>
                  </a:moveTo>
                  <a:cubicBezTo>
                    <a:pt x="8" y="20"/>
                    <a:pt x="0" y="40"/>
                    <a:pt x="16" y="48"/>
                  </a:cubicBezTo>
                  <a:cubicBezTo>
                    <a:pt x="32" y="56"/>
                    <a:pt x="80" y="56"/>
                    <a:pt x="112" y="48"/>
                  </a:cubicBezTo>
                  <a:cubicBezTo>
                    <a:pt x="144" y="40"/>
                    <a:pt x="192" y="8"/>
                    <a:pt x="208" y="0"/>
                  </a:cubicBezTo>
                </a:path>
              </a:pathLst>
            </a:custGeom>
            <a:noFill/>
            <a:ln w="28575" cap="flat" cmpd="sng">
              <a:solidFill>
                <a:srgbClr val="FF66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2769" name="对象 202768"/>
            <p:cNvGraphicFramePr>
              <a:graphicFrameLocks/>
            </p:cNvGraphicFramePr>
            <p:nvPr/>
          </p:nvGraphicFramePr>
          <p:xfrm>
            <a:off x="4368" y="1536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6725" imgH="177415" progId="">
                    <p:embed/>
                  </p:oleObj>
                </mc:Choice>
                <mc:Fallback>
                  <p:oleObj r:id="rId12" imgW="126725" imgH="177415" progId="">
                    <p:embed/>
                    <p:pic>
                      <p:nvPicPr>
                        <p:cNvPr id="202769" name="对象 202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36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组合 203777"/>
          <p:cNvGrpSpPr/>
          <p:nvPr/>
        </p:nvGrpSpPr>
        <p:grpSpPr>
          <a:xfrm>
            <a:off x="5486400" y="762000"/>
            <a:ext cx="3505200" cy="5715000"/>
            <a:chOff x="3456" y="480"/>
            <a:chExt cx="2208" cy="3600"/>
          </a:xfrm>
        </p:grpSpPr>
        <p:grpSp>
          <p:nvGrpSpPr>
            <p:cNvPr id="203779" name="组合 203778"/>
            <p:cNvGrpSpPr/>
            <p:nvPr/>
          </p:nvGrpSpPr>
          <p:grpSpPr>
            <a:xfrm>
              <a:off x="3456" y="480"/>
              <a:ext cx="2208" cy="3600"/>
              <a:chOff x="3456" y="480"/>
              <a:chExt cx="2208" cy="3600"/>
            </a:xfrm>
          </p:grpSpPr>
          <p:sp>
            <p:nvSpPr>
              <p:cNvPr id="203780" name="矩形 203779"/>
              <p:cNvSpPr/>
              <p:nvPr/>
            </p:nvSpPr>
            <p:spPr>
              <a:xfrm>
                <a:off x="3456" y="480"/>
                <a:ext cx="2208" cy="36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1" name="矩形 203780"/>
              <p:cNvSpPr/>
              <p:nvPr/>
            </p:nvSpPr>
            <p:spPr>
              <a:xfrm>
                <a:off x="3981" y="768"/>
                <a:ext cx="1008" cy="96"/>
              </a:xfrm>
              <a:prstGeom prst="rect">
                <a:avLst/>
              </a:prstGeom>
              <a:pattFill prst="wdUpDiag">
                <a:fgClr>
                  <a:srgbClr val="5F5F5F"/>
                </a:fgClr>
                <a:bgClr>
                  <a:srgbClr val="EAEAEA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2" name="直接连接符 203781"/>
              <p:cNvSpPr/>
              <p:nvPr/>
            </p:nvSpPr>
            <p:spPr>
              <a:xfrm>
                <a:off x="4461" y="864"/>
                <a:ext cx="0" cy="16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03783" name="椭圆 203782"/>
              <p:cNvSpPr/>
              <p:nvPr/>
            </p:nvSpPr>
            <p:spPr>
              <a:xfrm>
                <a:off x="4365" y="2496"/>
                <a:ext cx="192" cy="19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3784" name="对象 203783"/>
              <p:cNvGraphicFramePr>
                <a:graphicFrameLocks/>
              </p:cNvGraphicFramePr>
              <p:nvPr/>
            </p:nvGraphicFramePr>
            <p:xfrm>
              <a:off x="4892" y="1344"/>
              <a:ext cx="148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14102" imgH="253560" progId="">
                      <p:embed/>
                    </p:oleObj>
                  </mc:Choice>
                  <mc:Fallback>
                    <p:oleObj r:id="rId2" imgW="114102" imgH="253560" progId="">
                      <p:embed/>
                      <p:pic>
                        <p:nvPicPr>
                          <p:cNvPr id="203784" name="对象 2037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2" y="1344"/>
                            <a:ext cx="148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3785" name="任意多边形 203784"/>
              <p:cNvSpPr/>
              <p:nvPr/>
            </p:nvSpPr>
            <p:spPr>
              <a:xfrm rot="2359582" flipV="1">
                <a:off x="3733" y="1093"/>
                <a:ext cx="1787" cy="1857"/>
              </a:xfrm>
              <a:custGeom>
                <a:avLst/>
                <a:gdLst>
                  <a:gd name="txL" fmla="*/ 0 w 20617"/>
                  <a:gd name="txT" fmla="*/ 0 h 21432"/>
                  <a:gd name="txR" fmla="*/ 20617 w 20617"/>
                  <a:gd name="txB" fmla="*/ 21432 h 21432"/>
                </a:gdLst>
                <a:ahLst/>
                <a:cxnLst>
                  <a:cxn ang="270">
                    <a:pos x="2687" y="0"/>
                  </a:cxn>
                  <a:cxn ang="0">
                    <a:pos x="20616" y="14989"/>
                  </a:cxn>
                  <a:cxn ang="180">
                    <a:pos x="0" y="21432"/>
                  </a:cxn>
                </a:cxnLst>
                <a:rect l="txL" t="txT" r="txR" b="txB"/>
                <a:pathLst>
                  <a:path w="20617" h="21432" fill="none">
                    <a:moveTo>
                      <a:pt x="2687" y="0"/>
                    </a:moveTo>
                    <a:arcTo wR="21600" hR="21600" stAng="-4971236" swAng="3929918"/>
                  </a:path>
                  <a:path w="20617" h="21432" stroke="0">
                    <a:moveTo>
                      <a:pt x="2687" y="0"/>
                    </a:moveTo>
                    <a:arcTo wR="21600" hR="21600" stAng="-4971236" swAng="3929918"/>
                    <a:lnTo>
                      <a:pt x="0" y="21432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dash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3786" name="对象 203785"/>
              <p:cNvGraphicFramePr>
                <a:graphicFrameLocks/>
              </p:cNvGraphicFramePr>
              <p:nvPr/>
            </p:nvGraphicFramePr>
            <p:xfrm>
              <a:off x="5181" y="2112"/>
              <a:ext cx="2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28501" imgH="190417" progId="">
                      <p:embed/>
                    </p:oleObj>
                  </mc:Choice>
                  <mc:Fallback>
                    <p:oleObj r:id="rId4" imgW="228501" imgH="190417" progId="">
                      <p:embed/>
                      <p:pic>
                        <p:nvPicPr>
                          <p:cNvPr id="203786" name="对象 2037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1" y="2112"/>
                            <a:ext cx="2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7" name="对象 203786"/>
              <p:cNvGraphicFramePr>
                <a:graphicFrameLocks/>
              </p:cNvGraphicFramePr>
              <p:nvPr/>
            </p:nvGraphicFramePr>
            <p:xfrm>
              <a:off x="4308" y="2640"/>
              <a:ext cx="34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26835" imgH="139518" progId="">
                      <p:embed/>
                    </p:oleObj>
                  </mc:Choice>
                  <mc:Fallback>
                    <p:oleObj r:id="rId6" imgW="126835" imgH="139518" progId="">
                      <p:embed/>
                      <p:pic>
                        <p:nvPicPr>
                          <p:cNvPr id="203787" name="对象 2037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2640"/>
                            <a:ext cx="34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788" name="对象 203787"/>
              <p:cNvGraphicFramePr>
                <a:graphicFrameLocks/>
              </p:cNvGraphicFramePr>
              <p:nvPr/>
            </p:nvGraphicFramePr>
            <p:xfrm>
              <a:off x="4154" y="864"/>
              <a:ext cx="31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52202" imgH="164885" progId="">
                      <p:embed/>
                    </p:oleObj>
                  </mc:Choice>
                  <mc:Fallback>
                    <p:oleObj r:id="rId8" imgW="152202" imgH="164885" progId="">
                      <p:embed/>
                      <p:pic>
                        <p:nvPicPr>
                          <p:cNvPr id="203788" name="对象 2037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864"/>
                            <a:ext cx="31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3789" name="椭圆 203788"/>
              <p:cNvSpPr/>
              <p:nvPr/>
            </p:nvSpPr>
            <p:spPr>
              <a:xfrm>
                <a:off x="5088" y="24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3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3790" name="直接连接符 203789"/>
            <p:cNvSpPr/>
            <p:nvPr/>
          </p:nvSpPr>
          <p:spPr>
            <a:xfrm>
              <a:off x="4464" y="864"/>
              <a:ext cx="720" cy="1584"/>
            </a:xfrm>
            <a:prstGeom prst="line">
              <a:avLst/>
            </a:prstGeom>
            <a:ln w="31750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203791" name="组合 203790"/>
          <p:cNvGrpSpPr/>
          <p:nvPr/>
        </p:nvGrpSpPr>
        <p:grpSpPr>
          <a:xfrm>
            <a:off x="7081838" y="2057400"/>
            <a:ext cx="368300" cy="609600"/>
            <a:chOff x="4461" y="1296"/>
            <a:chExt cx="232" cy="384"/>
          </a:xfrm>
        </p:grpSpPr>
        <p:sp>
          <p:nvSpPr>
            <p:cNvPr id="203792" name="任意多边形 203791"/>
            <p:cNvSpPr/>
            <p:nvPr/>
          </p:nvSpPr>
          <p:spPr>
            <a:xfrm flipV="1">
              <a:off x="4461" y="1296"/>
              <a:ext cx="192" cy="4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3793" name="对象 203792"/>
            <p:cNvGraphicFramePr>
              <a:graphicFrameLocks/>
            </p:cNvGraphicFramePr>
            <p:nvPr/>
          </p:nvGraphicFramePr>
          <p:xfrm>
            <a:off x="4461" y="1364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7492" imgH="240882" progId="">
                    <p:embed/>
                  </p:oleObj>
                </mc:Choice>
                <mc:Fallback>
                  <p:oleObj r:id="rId10" imgW="177492" imgH="240882" progId="">
                    <p:embed/>
                    <p:pic>
                      <p:nvPicPr>
                        <p:cNvPr id="203793" name="对象 2037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1364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3794" name="对象 203793"/>
          <p:cNvGraphicFramePr>
            <a:graphicFrameLocks/>
          </p:cNvGraphicFramePr>
          <p:nvPr/>
        </p:nvGraphicFramePr>
        <p:xfrm>
          <a:off x="685800" y="1447800"/>
          <a:ext cx="441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50486" imgH="304536" progId="">
                  <p:embed/>
                </p:oleObj>
              </mc:Choice>
              <mc:Fallback>
                <p:oleObj r:id="rId12" imgW="2550486" imgH="304536" progId="">
                  <p:embed/>
                  <p:pic>
                    <p:nvPicPr>
                      <p:cNvPr id="203794" name="对象 20379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4419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5" name="对象 203794"/>
          <p:cNvGraphicFramePr>
            <a:graphicFrameLocks/>
          </p:cNvGraphicFramePr>
          <p:nvPr/>
        </p:nvGraphicFramePr>
        <p:xfrm>
          <a:off x="1295400" y="1905000"/>
          <a:ext cx="28194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02865" imgH="418918" progId="">
                  <p:embed/>
                </p:oleObj>
              </mc:Choice>
              <mc:Fallback>
                <p:oleObj r:id="rId14" imgW="1002865" imgH="418918" progId="">
                  <p:embed/>
                  <p:pic>
                    <p:nvPicPr>
                      <p:cNvPr id="203795" name="对象 20379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8194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6" name="对象 203795"/>
          <p:cNvGraphicFramePr>
            <a:graphicFrameLocks/>
          </p:cNvGraphicFramePr>
          <p:nvPr/>
        </p:nvGraphicFramePr>
        <p:xfrm>
          <a:off x="6457950" y="5689600"/>
          <a:ext cx="16954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12095" imgH="304536" progId="">
                  <p:embed/>
                </p:oleObj>
              </mc:Choice>
              <mc:Fallback>
                <p:oleObj r:id="rId16" imgW="812095" imgH="304536" progId="">
                  <p:embed/>
                  <p:pic>
                    <p:nvPicPr>
                      <p:cNvPr id="203796" name="对象 20379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689600"/>
                        <a:ext cx="16954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7" name="对象 203796"/>
          <p:cNvGraphicFramePr>
            <a:graphicFrameLocks/>
          </p:cNvGraphicFramePr>
          <p:nvPr/>
        </p:nvGraphicFramePr>
        <p:xfrm>
          <a:off x="762000" y="2895600"/>
          <a:ext cx="21336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74364" imgH="418918" progId="">
                  <p:embed/>
                </p:oleObj>
              </mc:Choice>
              <mc:Fallback>
                <p:oleObj r:id="rId18" imgW="774364" imgH="418918" progId="">
                  <p:embed/>
                  <p:pic>
                    <p:nvPicPr>
                      <p:cNvPr id="203797" name="对象 20379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21336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8" name="对象 203797"/>
          <p:cNvGraphicFramePr>
            <a:graphicFrameLocks/>
          </p:cNvGraphicFramePr>
          <p:nvPr/>
        </p:nvGraphicFramePr>
        <p:xfrm>
          <a:off x="1676400" y="4038600"/>
          <a:ext cx="2362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485255" imgH="761669" progId="">
                  <p:embed/>
                </p:oleObj>
              </mc:Choice>
              <mc:Fallback>
                <p:oleObj r:id="rId20" imgW="1485255" imgH="761669" progId="">
                  <p:embed/>
                  <p:pic>
                    <p:nvPicPr>
                      <p:cNvPr id="203798" name="对象 20379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3622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9" name="对象 203798"/>
          <p:cNvGraphicFramePr>
            <a:graphicFrameLocks/>
          </p:cNvGraphicFramePr>
          <p:nvPr/>
        </p:nvGraphicFramePr>
        <p:xfrm>
          <a:off x="914400" y="5181600"/>
          <a:ext cx="373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54197" imgH="215619" progId="">
                  <p:embed/>
                </p:oleObj>
              </mc:Choice>
              <mc:Fallback>
                <p:oleObj r:id="rId22" imgW="1154197" imgH="215619" progId="">
                  <p:embed/>
                  <p:pic>
                    <p:nvPicPr>
                      <p:cNvPr id="203799" name="对象 20379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733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00" name="组合 203799"/>
          <p:cNvGrpSpPr/>
          <p:nvPr/>
        </p:nvGrpSpPr>
        <p:grpSpPr>
          <a:xfrm>
            <a:off x="3276600" y="3048000"/>
            <a:ext cx="1676400" cy="1004888"/>
            <a:chOff x="2064" y="1815"/>
            <a:chExt cx="1200" cy="681"/>
          </a:xfrm>
        </p:grpSpPr>
        <p:graphicFrame>
          <p:nvGraphicFramePr>
            <p:cNvPr id="203801" name="对象 203800"/>
            <p:cNvGraphicFramePr>
              <a:graphicFrameLocks/>
            </p:cNvGraphicFramePr>
            <p:nvPr/>
          </p:nvGraphicFramePr>
          <p:xfrm>
            <a:off x="2400" y="1815"/>
            <a:ext cx="8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774364" imgH="609336" progId="">
                    <p:embed/>
                  </p:oleObj>
                </mc:Choice>
                <mc:Fallback>
                  <p:oleObj r:id="rId24" imgW="774364" imgH="609336" progId="">
                    <p:embed/>
                    <p:pic>
                      <p:nvPicPr>
                        <p:cNvPr id="203801" name="对象 2038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815"/>
                          <a:ext cx="8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802" name="文本框 203801"/>
            <p:cNvSpPr txBox="1"/>
            <p:nvPr/>
          </p:nvSpPr>
          <p:spPr>
            <a:xfrm>
              <a:off x="2064" y="1968"/>
              <a:ext cx="528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3803" name="组合 203802"/>
          <p:cNvGrpSpPr/>
          <p:nvPr/>
        </p:nvGrpSpPr>
        <p:grpSpPr>
          <a:xfrm>
            <a:off x="7315200" y="2895600"/>
            <a:ext cx="1155700" cy="2646363"/>
            <a:chOff x="4608" y="1824"/>
            <a:chExt cx="728" cy="1667"/>
          </a:xfrm>
        </p:grpSpPr>
        <p:graphicFrame>
          <p:nvGraphicFramePr>
            <p:cNvPr id="203804" name="对象 203803"/>
            <p:cNvGraphicFramePr>
              <a:graphicFrameLocks/>
            </p:cNvGraphicFramePr>
            <p:nvPr/>
          </p:nvGraphicFramePr>
          <p:xfrm>
            <a:off x="4608" y="1920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90417" imgH="228501" progId="">
                    <p:embed/>
                  </p:oleObj>
                </mc:Choice>
                <mc:Fallback>
                  <p:oleObj r:id="rId26" imgW="190417" imgH="228501" progId="">
                    <p:embed/>
                    <p:pic>
                      <p:nvPicPr>
                        <p:cNvPr id="203804" name="对象 2038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805" name="直接连接符 203804"/>
            <p:cNvSpPr/>
            <p:nvPr/>
          </p:nvSpPr>
          <p:spPr>
            <a:xfrm>
              <a:off x="5181" y="2448"/>
              <a:ext cx="0" cy="672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3806" name="直接连接符 203805"/>
            <p:cNvSpPr/>
            <p:nvPr/>
          </p:nvSpPr>
          <p:spPr>
            <a:xfrm flipH="1" flipV="1">
              <a:off x="4893" y="1824"/>
              <a:ext cx="288" cy="624"/>
            </a:xfrm>
            <a:prstGeom prst="line">
              <a:avLst/>
            </a:prstGeom>
            <a:ln w="38100" cap="flat" cmpd="sng">
              <a:solidFill>
                <a:srgbClr val="FF505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3807" name="对象 203806"/>
            <p:cNvGraphicFramePr>
              <a:graphicFrameLocks/>
            </p:cNvGraphicFramePr>
            <p:nvPr/>
          </p:nvGraphicFramePr>
          <p:xfrm>
            <a:off x="5040" y="3120"/>
            <a:ext cx="29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52268" imgH="190335" progId="">
                    <p:embed/>
                  </p:oleObj>
                </mc:Choice>
                <mc:Fallback>
                  <p:oleObj r:id="rId28" imgW="152268" imgH="190335" progId="">
                    <p:embed/>
                    <p:pic>
                      <p:nvPicPr>
                        <p:cNvPr id="203807" name="对象 2038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120"/>
                          <a:ext cx="29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3808" name="对象 203807"/>
          <p:cNvGraphicFramePr>
            <a:graphicFrameLocks/>
          </p:cNvGraphicFramePr>
          <p:nvPr/>
        </p:nvGraphicFramePr>
        <p:xfrm>
          <a:off x="1524000" y="5980113"/>
          <a:ext cx="2286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535367" imgH="406048" progId="">
                  <p:embed/>
                </p:oleObj>
              </mc:Choice>
              <mc:Fallback>
                <p:oleObj r:id="rId30" imgW="1535367" imgH="406048" progId="">
                  <p:embed/>
                  <p:pic>
                    <p:nvPicPr>
                      <p:cNvPr id="203808" name="对象 203807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80113"/>
                        <a:ext cx="2286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09" name="组合 203808"/>
          <p:cNvGrpSpPr/>
          <p:nvPr/>
        </p:nvGrpSpPr>
        <p:grpSpPr>
          <a:xfrm>
            <a:off x="7315200" y="762000"/>
            <a:ext cx="1600200" cy="914400"/>
            <a:chOff x="4608" y="480"/>
            <a:chExt cx="1008" cy="576"/>
          </a:xfrm>
        </p:grpSpPr>
        <p:sp>
          <p:nvSpPr>
            <p:cNvPr id="203810" name="右弧形箭头 203809"/>
            <p:cNvSpPr/>
            <p:nvPr/>
          </p:nvSpPr>
          <p:spPr>
            <a:xfrm flipV="1">
              <a:off x="4608" y="480"/>
              <a:ext cx="240" cy="576"/>
            </a:xfrm>
            <a:prstGeom prst="curvedLeftArrow">
              <a:avLst>
                <a:gd name="adj1" fmla="val 26654"/>
                <a:gd name="adj2" fmla="val 107500"/>
                <a:gd name="adj3" fmla="val 56245"/>
              </a:avLst>
            </a:prstGeom>
            <a:solidFill>
              <a:srgbClr val="FF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811" name="文本框 203810"/>
            <p:cNvSpPr txBox="1"/>
            <p:nvPr/>
          </p:nvSpPr>
          <p:spPr>
            <a:xfrm>
              <a:off x="4992" y="528"/>
              <a:ext cx="62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转动正向</a:t>
              </a:r>
            </a:p>
          </p:txBody>
        </p:sp>
      </p:grpSp>
      <p:grpSp>
        <p:nvGrpSpPr>
          <p:cNvPr id="203812" name="组合 203811"/>
          <p:cNvGrpSpPr/>
          <p:nvPr/>
        </p:nvGrpSpPr>
        <p:grpSpPr>
          <a:xfrm>
            <a:off x="1828800" y="685800"/>
            <a:ext cx="2895600" cy="574675"/>
            <a:chOff x="1344" y="451"/>
            <a:chExt cx="1824" cy="362"/>
          </a:xfrm>
        </p:grpSpPr>
        <p:graphicFrame>
          <p:nvGraphicFramePr>
            <p:cNvPr id="203813" name="对象 203812"/>
            <p:cNvGraphicFramePr>
              <a:graphicFrameLocks/>
            </p:cNvGraphicFramePr>
            <p:nvPr/>
          </p:nvGraphicFramePr>
          <p:xfrm>
            <a:off x="1344" y="451"/>
            <a:ext cx="182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2271328" imgH="406048" progId="">
                    <p:embed/>
                  </p:oleObj>
                </mc:Choice>
                <mc:Fallback>
                  <p:oleObj r:id="rId32" imgW="2271328" imgH="406048" progId="">
                    <p:embed/>
                    <p:pic>
                      <p:nvPicPr>
                        <p:cNvPr id="203813" name="对象 2038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51"/>
                          <a:ext cx="182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814" name="文本框 203813"/>
            <p:cNvSpPr txBox="1"/>
            <p:nvPr/>
          </p:nvSpPr>
          <p:spPr>
            <a:xfrm>
              <a:off x="1920" y="480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</a:p>
          </p:txBody>
        </p:sp>
      </p:grpSp>
      <p:sp>
        <p:nvSpPr>
          <p:cNvPr id="203815" name="矩形 203814"/>
          <p:cNvSpPr/>
          <p:nvPr/>
        </p:nvSpPr>
        <p:spPr>
          <a:xfrm>
            <a:off x="982663" y="6858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708" name="组合 198707"/>
          <p:cNvGrpSpPr/>
          <p:nvPr/>
        </p:nvGrpSpPr>
        <p:grpSpPr>
          <a:xfrm>
            <a:off x="2432050" y="912813"/>
            <a:ext cx="4948238" cy="1220787"/>
            <a:chOff x="1532" y="482"/>
            <a:chExt cx="3117" cy="769"/>
          </a:xfrm>
        </p:grpSpPr>
        <p:graphicFrame>
          <p:nvGraphicFramePr>
            <p:cNvPr id="198663" name="对象 198662"/>
            <p:cNvGraphicFramePr>
              <a:graphicFrameLocks/>
            </p:cNvGraphicFramePr>
            <p:nvPr/>
          </p:nvGraphicFramePr>
          <p:xfrm>
            <a:off x="3353" y="482"/>
            <a:ext cx="1296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48975" imgH="444307" progId="">
                    <p:embed/>
                  </p:oleObj>
                </mc:Choice>
                <mc:Fallback>
                  <p:oleObj r:id="rId2" imgW="748975" imgH="444307" progId="">
                    <p:embed/>
                    <p:pic>
                      <p:nvPicPr>
                        <p:cNvPr id="198663" name="对象 1986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482"/>
                          <a:ext cx="1296" cy="769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1999"/>
                          </a:srgbClr>
                        </a:solidFill>
                        <a:ln w="38100" cmpd="dbl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64" name="文本框 198663"/>
            <p:cNvSpPr txBox="1"/>
            <p:nvPr/>
          </p:nvSpPr>
          <p:spPr>
            <a:xfrm>
              <a:off x="1532" y="707"/>
              <a:ext cx="20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弹簧振子周期</a:t>
              </a:r>
            </a:p>
          </p:txBody>
        </p:sp>
      </p:grpSp>
      <p:sp>
        <p:nvSpPr>
          <p:cNvPr id="198675" name="文本框 198674"/>
          <p:cNvSpPr txBox="1"/>
          <p:nvPr/>
        </p:nvSpPr>
        <p:spPr>
          <a:xfrm>
            <a:off x="971550" y="4756150"/>
            <a:ext cx="7416800" cy="6175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周期和频率仅与振动系统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本身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的物理性质有关</a:t>
            </a:r>
          </a:p>
        </p:txBody>
      </p:sp>
      <p:grpSp>
        <p:nvGrpSpPr>
          <p:cNvPr id="198676" name="组合 198675"/>
          <p:cNvGrpSpPr/>
          <p:nvPr/>
        </p:nvGrpSpPr>
        <p:grpSpPr>
          <a:xfrm>
            <a:off x="269875" y="973138"/>
            <a:ext cx="2590800" cy="1066800"/>
            <a:chOff x="2832" y="2256"/>
            <a:chExt cx="1632" cy="672"/>
          </a:xfrm>
        </p:grpSpPr>
        <p:sp>
          <p:nvSpPr>
            <p:cNvPr id="198677" name="爆炸形 1 198676"/>
            <p:cNvSpPr/>
            <p:nvPr/>
          </p:nvSpPr>
          <p:spPr>
            <a:xfrm>
              <a:off x="2832" y="2256"/>
              <a:ext cx="1152" cy="672"/>
            </a:xfrm>
            <a:prstGeom prst="irregularSeal1">
              <a:avLst/>
            </a:prstGeom>
            <a:gradFill rotWithShape="0">
              <a:gsLst>
                <a:gs pos="0">
                  <a:srgbClr val="FFB5B5">
                    <a:gamma/>
                    <a:tint val="0"/>
                    <a:invGamma/>
                  </a:srgbClr>
                </a:gs>
                <a:gs pos="100000">
                  <a:srgbClr val="FFB5B5"/>
                </a:gs>
              </a:gsLst>
              <a:path path="shape">
                <a:fillToRect l="50000" t="50000" r="50000" b="50000"/>
              </a:path>
              <a:tileRect/>
            </a:gra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8" name="文本框 198677"/>
            <p:cNvSpPr txBox="1"/>
            <p:nvPr/>
          </p:nvSpPr>
          <p:spPr>
            <a:xfrm>
              <a:off x="3120" y="2400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Tx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注意</a:t>
              </a:r>
            </a:p>
          </p:txBody>
        </p:sp>
      </p:grpSp>
      <p:grpSp>
        <p:nvGrpSpPr>
          <p:cNvPr id="198707" name="组合 198706"/>
          <p:cNvGrpSpPr/>
          <p:nvPr/>
        </p:nvGrpSpPr>
        <p:grpSpPr>
          <a:xfrm>
            <a:off x="323850" y="2751138"/>
            <a:ext cx="3311525" cy="1290637"/>
            <a:chOff x="204" y="1480"/>
            <a:chExt cx="2086" cy="813"/>
          </a:xfrm>
        </p:grpSpPr>
        <p:graphicFrame>
          <p:nvGraphicFramePr>
            <p:cNvPr id="198702" name="对象 198701"/>
            <p:cNvGraphicFramePr>
              <a:graphicFrameLocks/>
            </p:cNvGraphicFramePr>
            <p:nvPr/>
          </p:nvGraphicFramePr>
          <p:xfrm>
            <a:off x="1038" y="1480"/>
            <a:ext cx="1252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23586" imgH="469696" progId="">
                    <p:embed/>
                  </p:oleObj>
                </mc:Choice>
                <mc:Fallback>
                  <p:oleObj r:id="rId4" imgW="723586" imgH="469696" progId="">
                    <p:embed/>
                    <p:pic>
                      <p:nvPicPr>
                        <p:cNvPr id="198702" name="对象 1987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480"/>
                          <a:ext cx="1252" cy="813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1999"/>
                          </a:srgbClr>
                        </a:solidFill>
                        <a:ln w="38100" cmpd="dbl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03" name="文本框 198702"/>
            <p:cNvSpPr txBox="1"/>
            <p:nvPr/>
          </p:nvSpPr>
          <p:spPr>
            <a:xfrm>
              <a:off x="204" y="1705"/>
              <a:ext cx="10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单摆</a:t>
              </a:r>
            </a:p>
          </p:txBody>
        </p:sp>
      </p:grpSp>
      <p:grpSp>
        <p:nvGrpSpPr>
          <p:cNvPr id="198706" name="组合 198705"/>
          <p:cNvGrpSpPr/>
          <p:nvPr/>
        </p:nvGrpSpPr>
        <p:grpSpPr>
          <a:xfrm>
            <a:off x="4572000" y="2787650"/>
            <a:ext cx="3887788" cy="1290638"/>
            <a:chOff x="2608" y="1503"/>
            <a:chExt cx="2449" cy="813"/>
          </a:xfrm>
        </p:grpSpPr>
        <p:graphicFrame>
          <p:nvGraphicFramePr>
            <p:cNvPr id="198704" name="对象 198703"/>
            <p:cNvGraphicFramePr>
              <a:graphicFrameLocks/>
            </p:cNvGraphicFramePr>
            <p:nvPr/>
          </p:nvGraphicFramePr>
          <p:xfrm>
            <a:off x="3498" y="1503"/>
            <a:ext cx="1559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1309" imgH="469696" progId="">
                    <p:embed/>
                  </p:oleObj>
                </mc:Choice>
                <mc:Fallback>
                  <p:oleObj r:id="rId6" imgW="901309" imgH="469696" progId="">
                    <p:embed/>
                    <p:pic>
                      <p:nvPicPr>
                        <p:cNvPr id="198704" name="对象 1987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1503"/>
                          <a:ext cx="1559" cy="813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1999"/>
                          </a:srgbClr>
                        </a:solidFill>
                        <a:ln w="38100" cmpd="dbl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05" name="文本框 198704"/>
            <p:cNvSpPr txBox="1"/>
            <p:nvPr/>
          </p:nvSpPr>
          <p:spPr>
            <a:xfrm>
              <a:off x="2608" y="1706"/>
              <a:ext cx="82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复摆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E1AB-04E8-40B4-B1DA-95A62FC6F51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609600" y="1447800"/>
            <a:ext cx="67278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/>
              <a:t>机械振动</a:t>
            </a:r>
            <a:r>
              <a:rPr lang="zh-CN" altLang="en-US" sz="2000" dirty="0"/>
              <a:t>：物体在一定的位置附近做来回往复的运动。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609600" y="1899708"/>
            <a:ext cx="8458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振动</a:t>
            </a:r>
            <a:r>
              <a:rPr lang="zh-CN" altLang="en-US" sz="2000"/>
              <a:t>（广义） ：任何一个物理量在某个确定的数值附近作周期性的变化。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09600" y="2351616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波动</a:t>
            </a:r>
            <a:r>
              <a:rPr lang="zh-CN" altLang="en-US" sz="2000"/>
              <a:t>：振动状态在空间的传播。</a:t>
            </a:r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9600" y="2803525"/>
            <a:ext cx="577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振动</a:t>
            </a:r>
            <a:r>
              <a:rPr lang="zh-CN" altLang="en-US" sz="2000"/>
              <a:t>是波动产生的</a:t>
            </a:r>
            <a:r>
              <a:rPr lang="zh-CN" altLang="en-US" sz="2000">
                <a:solidFill>
                  <a:srgbClr val="0000CC"/>
                </a:solidFill>
              </a:rPr>
              <a:t>根源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0000CC"/>
                </a:solidFill>
              </a:rPr>
              <a:t>波动</a:t>
            </a:r>
            <a:r>
              <a:rPr lang="zh-CN" altLang="en-US" sz="2000"/>
              <a:t>是振动传播的</a:t>
            </a:r>
            <a:r>
              <a:rPr lang="zh-CN" altLang="en-US" sz="2000">
                <a:solidFill>
                  <a:srgbClr val="0000CC"/>
                </a:solidFill>
              </a:rPr>
              <a:t>过程</a:t>
            </a:r>
            <a:r>
              <a:rPr lang="zh-CN" altLang="en-US" sz="2000"/>
              <a:t>。</a:t>
            </a:r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762000" y="5638800"/>
            <a:ext cx="7620000" cy="701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任何复杂的振动都可以看做是由若干个简单而又基本的振动的</a:t>
            </a:r>
            <a:r>
              <a:rPr lang="zh-CN" altLang="en-US" sz="2000" dirty="0">
                <a:solidFill>
                  <a:srgbClr val="0000CC"/>
                </a:solidFill>
              </a:rPr>
              <a:t>合成</a:t>
            </a:r>
            <a:r>
              <a:rPr lang="zh-CN" altLang="en-US" sz="2000" dirty="0"/>
              <a:t>。这种简单而又基本的振动形式称为</a:t>
            </a:r>
            <a:r>
              <a:rPr lang="zh-CN" altLang="en-US" sz="2000" dirty="0">
                <a:solidFill>
                  <a:srgbClr val="0000CC"/>
                </a:solidFill>
              </a:rPr>
              <a:t>简谐运动</a:t>
            </a:r>
            <a:r>
              <a:rPr lang="zh-CN" altLang="en-US" sz="2000" dirty="0"/>
              <a:t>。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机械振动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2362530" imgH="1980952"/>
        </mc:Choice>
        <mc:Fallback>
          <p:control r:id="rId1" imgW="2362530" imgH="1980952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7400" y="3505200"/>
                  <a:ext cx="2362200" cy="1981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2521142" imgH="2741407"/>
        </mc:Choice>
        <mc:Fallback>
          <p:control r:id="rId2" imgW="2521142" imgH="2741407">
            <p:pic>
              <p:nvPicPr>
                <p:cNvPr id="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4600" y="2743200"/>
                  <a:ext cx="2520950" cy="274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95BC-9F9C-4FB7-BA8F-D2F698EA99E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762000" y="1371600"/>
            <a:ext cx="3962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简谐运动的旋转矢量表示法 </a:t>
            </a:r>
          </a:p>
        </p:txBody>
      </p:sp>
      <p:sp>
        <p:nvSpPr>
          <p:cNvPr id="448609" name="Rectangle 97"/>
          <p:cNvSpPr>
            <a:spLocks noChangeArrowheads="1"/>
          </p:cNvSpPr>
          <p:nvPr/>
        </p:nvSpPr>
        <p:spPr bwMode="auto">
          <a:xfrm>
            <a:off x="838200" y="1992757"/>
            <a:ext cx="3124200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sym typeface="Symbol" panose="05050102010706020507" pitchFamily="18" charset="2"/>
              </a:rPr>
              <a:t>旋转矢量  </a:t>
            </a:r>
            <a:r>
              <a:rPr kumimoji="1" lang="zh-CN" altLang="en-US" sz="2800" i="1" dirty="0">
                <a:sym typeface="Symbol" panose="05050102010706020507" pitchFamily="18" charset="2"/>
              </a:rPr>
              <a:t>    </a:t>
            </a:r>
            <a:r>
              <a:rPr kumimoji="1" lang="zh-CN" altLang="en-US" sz="2800" dirty="0">
                <a:sym typeface="Symbol" panose="05050102010706020507" pitchFamily="18" charset="2"/>
              </a:rPr>
              <a:t>在 </a:t>
            </a:r>
            <a:r>
              <a:rPr kumimoji="1" lang="en-US" altLang="zh-CN" sz="2800" i="1" dirty="0">
                <a:sym typeface="Symbol" panose="05050102010706020507" pitchFamily="18" charset="2"/>
              </a:rPr>
              <a:t>x </a:t>
            </a:r>
            <a:r>
              <a:rPr kumimoji="1" lang="zh-CN" altLang="en-US" sz="2800" dirty="0">
                <a:sym typeface="Symbol" panose="05050102010706020507" pitchFamily="18" charset="2"/>
              </a:rPr>
              <a:t>轴上的投影点 </a:t>
            </a:r>
            <a:r>
              <a:rPr kumimoji="1" lang="en-US" altLang="zh-CN" sz="2800" i="1" dirty="0">
                <a:sym typeface="Symbol" panose="05050102010706020507" pitchFamily="18" charset="2"/>
              </a:rPr>
              <a:t>M </a:t>
            </a:r>
            <a:r>
              <a:rPr kumimoji="1" lang="zh-CN" altLang="en-US" sz="2800" dirty="0">
                <a:sym typeface="Symbol" panose="05050102010706020507" pitchFamily="18" charset="2"/>
              </a:rPr>
              <a:t>的运动规律：</a:t>
            </a:r>
          </a:p>
        </p:txBody>
      </p:sp>
      <p:sp>
        <p:nvSpPr>
          <p:cNvPr id="448611" name="Rectangle 99"/>
          <p:cNvSpPr>
            <a:spLocks noChangeArrowheads="1"/>
          </p:cNvSpPr>
          <p:nvPr/>
        </p:nvSpPr>
        <p:spPr bwMode="auto">
          <a:xfrm>
            <a:off x="738554" y="4724400"/>
            <a:ext cx="12618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ym typeface="Symbol" panose="05050102010706020507" pitchFamily="18" charset="2"/>
              </a:rPr>
              <a:t>结论：</a:t>
            </a:r>
          </a:p>
        </p:txBody>
      </p:sp>
      <p:sp>
        <p:nvSpPr>
          <p:cNvPr id="448612" name="Rectangle 100"/>
          <p:cNvSpPr>
            <a:spLocks noChangeArrowheads="1"/>
          </p:cNvSpPr>
          <p:nvPr/>
        </p:nvSpPr>
        <p:spPr bwMode="auto">
          <a:xfrm>
            <a:off x="838200" y="5365017"/>
            <a:ext cx="358140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sym typeface="Symbol" panose="05050102010706020507" pitchFamily="18" charset="2"/>
              </a:rPr>
              <a:t>投影点</a:t>
            </a:r>
            <a:r>
              <a:rPr kumimoji="1" lang="en-US" altLang="zh-CN" sz="2800" i="1" dirty="0">
                <a:sym typeface="Symbol" panose="05050102010706020507" pitchFamily="18" charset="2"/>
              </a:rPr>
              <a:t>M</a:t>
            </a:r>
            <a:r>
              <a:rPr kumimoji="1" lang="zh-CN" altLang="en-US" sz="2800" dirty="0">
                <a:sym typeface="Symbol" panose="05050102010706020507" pitchFamily="18" charset="2"/>
              </a:rPr>
              <a:t>的运动为简谐振动。</a:t>
            </a:r>
          </a:p>
        </p:txBody>
      </p:sp>
      <p:graphicFrame>
        <p:nvGraphicFramePr>
          <p:cNvPr id="448613" name="Object 101"/>
          <p:cNvGraphicFramePr>
            <a:graphicFrameLocks noChangeAspect="1"/>
          </p:cNvGraphicFramePr>
          <p:nvPr/>
        </p:nvGraphicFramePr>
        <p:xfrm>
          <a:off x="990600" y="4038600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732880" imgH="6489720" progId="">
                  <p:embed/>
                </p:oleObj>
              </mc:Choice>
              <mc:Fallback>
                <p:oleObj name="公式" r:id="rId2" imgW="35732880" imgH="6489720" progId="">
                  <p:embed/>
                  <p:pic>
                    <p:nvPicPr>
                      <p:cNvPr id="448613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93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614" name="Object 102"/>
          <p:cNvGraphicFramePr>
            <a:graphicFrameLocks noChangeAspect="1"/>
          </p:cNvGraphicFramePr>
          <p:nvPr/>
        </p:nvGraphicFramePr>
        <p:xfrm>
          <a:off x="2391508" y="2043478"/>
          <a:ext cx="383931" cy="47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61800" imgH="6083280" progId="">
                  <p:embed/>
                </p:oleObj>
              </mc:Choice>
              <mc:Fallback>
                <p:oleObj name="公式" r:id="rId4" imgW="4861800" imgH="6083280" progId="">
                  <p:embed/>
                  <p:pic>
                    <p:nvPicPr>
                      <p:cNvPr id="448614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508" y="2043478"/>
                        <a:ext cx="383931" cy="479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8615" name="Group 103"/>
          <p:cNvGrpSpPr/>
          <p:nvPr/>
        </p:nvGrpSpPr>
        <p:grpSpPr bwMode="auto">
          <a:xfrm>
            <a:off x="5257800" y="2317750"/>
            <a:ext cx="1066800" cy="1752600"/>
            <a:chOff x="3333" y="1673"/>
            <a:chExt cx="672" cy="1104"/>
          </a:xfrm>
        </p:grpSpPr>
        <p:sp>
          <p:nvSpPr>
            <p:cNvPr id="448616" name="Line 104"/>
            <p:cNvSpPr>
              <a:spLocks noChangeShapeType="1"/>
            </p:cNvSpPr>
            <p:nvPr/>
          </p:nvSpPr>
          <p:spPr bwMode="auto">
            <a:xfrm flipH="1" flipV="1">
              <a:off x="3381" y="1673"/>
              <a:ext cx="624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17" name="Line 105"/>
            <p:cNvSpPr>
              <a:spLocks noChangeShapeType="1"/>
            </p:cNvSpPr>
            <p:nvPr/>
          </p:nvSpPr>
          <p:spPr bwMode="auto">
            <a:xfrm>
              <a:off x="3381" y="1673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18" name="Oval 106"/>
            <p:cNvSpPr>
              <a:spLocks noChangeArrowheads="1"/>
            </p:cNvSpPr>
            <p:nvPr/>
          </p:nvSpPr>
          <p:spPr bwMode="auto">
            <a:xfrm>
              <a:off x="3333" y="268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8619" name="Group 107"/>
          <p:cNvGrpSpPr/>
          <p:nvPr/>
        </p:nvGrpSpPr>
        <p:grpSpPr bwMode="auto">
          <a:xfrm>
            <a:off x="4908550" y="3908425"/>
            <a:ext cx="1447800" cy="1447800"/>
            <a:chOff x="3093" y="2681"/>
            <a:chExt cx="912" cy="912"/>
          </a:xfrm>
        </p:grpSpPr>
        <p:sp>
          <p:nvSpPr>
            <p:cNvPr id="448620" name="Line 108"/>
            <p:cNvSpPr>
              <a:spLocks noChangeShapeType="1"/>
            </p:cNvSpPr>
            <p:nvPr/>
          </p:nvSpPr>
          <p:spPr bwMode="auto">
            <a:xfrm flipH="1">
              <a:off x="3141" y="2729"/>
              <a:ext cx="864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21" name="Line 109"/>
            <p:cNvSpPr>
              <a:spLocks noChangeShapeType="1"/>
            </p:cNvSpPr>
            <p:nvPr/>
          </p:nvSpPr>
          <p:spPr bwMode="auto">
            <a:xfrm flipV="1">
              <a:off x="3141" y="2729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22" name="Oval 110"/>
            <p:cNvSpPr>
              <a:spLocks noChangeArrowheads="1"/>
            </p:cNvSpPr>
            <p:nvPr/>
          </p:nvSpPr>
          <p:spPr bwMode="auto">
            <a:xfrm>
              <a:off x="3093" y="268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8623" name="Group 111"/>
          <p:cNvGrpSpPr/>
          <p:nvPr/>
        </p:nvGrpSpPr>
        <p:grpSpPr bwMode="auto">
          <a:xfrm>
            <a:off x="8110538" y="3265488"/>
            <a:ext cx="152400" cy="838200"/>
            <a:chOff x="5109" y="2249"/>
            <a:chExt cx="96" cy="528"/>
          </a:xfrm>
        </p:grpSpPr>
        <p:sp>
          <p:nvSpPr>
            <p:cNvPr id="448624" name="Line 112"/>
            <p:cNvSpPr>
              <a:spLocks noChangeShapeType="1"/>
            </p:cNvSpPr>
            <p:nvPr/>
          </p:nvSpPr>
          <p:spPr bwMode="auto">
            <a:xfrm>
              <a:off x="5157" y="22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25" name="Oval 113"/>
            <p:cNvSpPr>
              <a:spLocks noChangeArrowheads="1"/>
            </p:cNvSpPr>
            <p:nvPr/>
          </p:nvSpPr>
          <p:spPr bwMode="auto">
            <a:xfrm>
              <a:off x="5109" y="268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8626" name="Group 114"/>
          <p:cNvGrpSpPr/>
          <p:nvPr/>
        </p:nvGrpSpPr>
        <p:grpSpPr bwMode="auto">
          <a:xfrm>
            <a:off x="3962400" y="1219200"/>
            <a:ext cx="4910138" cy="4832350"/>
            <a:chOff x="2517" y="981"/>
            <a:chExt cx="3093" cy="3044"/>
          </a:xfrm>
        </p:grpSpPr>
        <p:sp>
          <p:nvSpPr>
            <p:cNvPr id="448627" name="Oval 115"/>
            <p:cNvSpPr>
              <a:spLocks noChangeArrowheads="1"/>
            </p:cNvSpPr>
            <p:nvPr/>
          </p:nvSpPr>
          <p:spPr bwMode="auto">
            <a:xfrm>
              <a:off x="2757" y="1529"/>
              <a:ext cx="2496" cy="2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8628" name="Group 116"/>
            <p:cNvGrpSpPr/>
            <p:nvPr/>
          </p:nvGrpSpPr>
          <p:grpSpPr bwMode="auto">
            <a:xfrm>
              <a:off x="2517" y="981"/>
              <a:ext cx="3093" cy="3044"/>
              <a:chOff x="2517" y="981"/>
              <a:chExt cx="3093" cy="3044"/>
            </a:xfrm>
          </p:grpSpPr>
          <p:sp>
            <p:nvSpPr>
              <p:cNvPr id="448629" name="Line 117"/>
              <p:cNvSpPr>
                <a:spLocks noChangeShapeType="1"/>
              </p:cNvSpPr>
              <p:nvPr/>
            </p:nvSpPr>
            <p:spPr bwMode="auto">
              <a:xfrm>
                <a:off x="2517" y="2729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8630" name="Line 118"/>
              <p:cNvSpPr>
                <a:spLocks noChangeShapeType="1"/>
              </p:cNvSpPr>
              <p:nvPr/>
            </p:nvSpPr>
            <p:spPr bwMode="auto">
              <a:xfrm flipV="1">
                <a:off x="4005" y="1145"/>
                <a:ext cx="0" cy="28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8631" name="Rectangle 119"/>
              <p:cNvSpPr>
                <a:spLocks noChangeArrowheads="1"/>
              </p:cNvSpPr>
              <p:nvPr/>
            </p:nvSpPr>
            <p:spPr bwMode="auto">
              <a:xfrm>
                <a:off x="3787" y="981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448632" name="Rectangle 120"/>
              <p:cNvSpPr>
                <a:spLocks noChangeArrowheads="1"/>
              </p:cNvSpPr>
              <p:nvPr/>
            </p:nvSpPr>
            <p:spPr bwMode="auto">
              <a:xfrm>
                <a:off x="5395" y="2695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448633" name="Line 121"/>
              <p:cNvSpPr>
                <a:spLocks noChangeShapeType="1"/>
              </p:cNvSpPr>
              <p:nvPr/>
            </p:nvSpPr>
            <p:spPr bwMode="auto">
              <a:xfrm flipV="1">
                <a:off x="4005" y="2249"/>
                <a:ext cx="1152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8634" name="Object 122"/>
              <p:cNvGraphicFramePr>
                <a:graphicFrameLocks noChangeAspect="1"/>
              </p:cNvGraphicFramePr>
              <p:nvPr/>
            </p:nvGraphicFramePr>
            <p:xfrm>
              <a:off x="4328" y="2532"/>
              <a:ext cx="19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39579" imgH="164957" progId="">
                      <p:embed/>
                    </p:oleObj>
                  </mc:Choice>
                  <mc:Fallback>
                    <p:oleObj name="公式" r:id="rId6" imgW="139579" imgH="164957" progId="">
                      <p:embed/>
                      <p:pic>
                        <p:nvPicPr>
                          <p:cNvPr id="448634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532"/>
                            <a:ext cx="19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635" name="Arc 123"/>
              <p:cNvSpPr/>
              <p:nvPr/>
            </p:nvSpPr>
            <p:spPr bwMode="auto">
              <a:xfrm>
                <a:off x="4023" y="2017"/>
                <a:ext cx="1282" cy="642"/>
              </a:xfrm>
              <a:custGeom>
                <a:avLst/>
                <a:gdLst>
                  <a:gd name="G0" fmla="+- 0 0 0"/>
                  <a:gd name="G1" fmla="+- 11325 0 0"/>
                  <a:gd name="G2" fmla="+- 21600 0 0"/>
                  <a:gd name="T0" fmla="*/ 18393 w 21054"/>
                  <a:gd name="T1" fmla="*/ 0 h 11325"/>
                  <a:gd name="T2" fmla="*/ 21054 w 21054"/>
                  <a:gd name="T3" fmla="*/ 6500 h 11325"/>
                  <a:gd name="T4" fmla="*/ 0 w 21054"/>
                  <a:gd name="T5" fmla="*/ 11325 h 11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54" h="11325" fill="none" extrusionOk="0">
                    <a:moveTo>
                      <a:pt x="18393" y="-1"/>
                    </a:moveTo>
                    <a:cubicBezTo>
                      <a:pt x="19628" y="2006"/>
                      <a:pt x="20527" y="4202"/>
                      <a:pt x="21054" y="6499"/>
                    </a:cubicBezTo>
                  </a:path>
                  <a:path w="21054" h="11325" stroke="0" extrusionOk="0">
                    <a:moveTo>
                      <a:pt x="18393" y="-1"/>
                    </a:moveTo>
                    <a:cubicBezTo>
                      <a:pt x="19628" y="2006"/>
                      <a:pt x="20527" y="4202"/>
                      <a:pt x="21054" y="6499"/>
                    </a:cubicBezTo>
                    <a:lnTo>
                      <a:pt x="0" y="11325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8636" name="Object 124"/>
              <p:cNvGraphicFramePr>
                <a:graphicFrameLocks noChangeAspect="1"/>
              </p:cNvGraphicFramePr>
              <p:nvPr/>
            </p:nvGraphicFramePr>
            <p:xfrm>
              <a:off x="5021" y="1842"/>
              <a:ext cx="22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4861800" imgH="4457880" progId="">
                      <p:embed/>
                    </p:oleObj>
                  </mc:Choice>
                  <mc:Fallback>
                    <p:oleObj name="公式" r:id="rId8" imgW="4861800" imgH="4457880" progId="">
                      <p:embed/>
                      <p:pic>
                        <p:nvPicPr>
                          <p:cNvPr id="448636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1" y="1842"/>
                            <a:ext cx="22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8637" name="Group 125"/>
          <p:cNvGrpSpPr/>
          <p:nvPr/>
        </p:nvGrpSpPr>
        <p:grpSpPr bwMode="auto">
          <a:xfrm>
            <a:off x="6354763" y="1828800"/>
            <a:ext cx="1417637" cy="2563813"/>
            <a:chOff x="4005" y="1377"/>
            <a:chExt cx="893" cy="1615"/>
          </a:xfrm>
        </p:grpSpPr>
        <p:sp>
          <p:nvSpPr>
            <p:cNvPr id="448638" name="Line 126"/>
            <p:cNvSpPr>
              <a:spLocks noChangeShapeType="1"/>
            </p:cNvSpPr>
            <p:nvPr/>
          </p:nvSpPr>
          <p:spPr bwMode="auto">
            <a:xfrm flipV="1">
              <a:off x="4005" y="1673"/>
              <a:ext cx="624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39" name="Arc 127"/>
            <p:cNvSpPr/>
            <p:nvPr/>
          </p:nvSpPr>
          <p:spPr bwMode="auto">
            <a:xfrm>
              <a:off x="4101" y="2585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8640" name="Object 128"/>
            <p:cNvGraphicFramePr>
              <a:graphicFrameLocks noChangeAspect="1"/>
            </p:cNvGraphicFramePr>
            <p:nvPr/>
          </p:nvGraphicFramePr>
          <p:xfrm>
            <a:off x="4170" y="2338"/>
            <a:ext cx="72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44114" imgH="177646" progId="">
                    <p:embed/>
                  </p:oleObj>
                </mc:Choice>
                <mc:Fallback>
                  <p:oleObj name="公式" r:id="rId10" imgW="444114" imgH="177646" progId="">
                    <p:embed/>
                    <p:pic>
                      <p:nvPicPr>
                        <p:cNvPr id="44864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338"/>
                          <a:ext cx="72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8641" name="Object 129"/>
            <p:cNvGraphicFramePr>
              <a:graphicFrameLocks noChangeAspect="1"/>
            </p:cNvGraphicFramePr>
            <p:nvPr/>
          </p:nvGraphicFramePr>
          <p:xfrm>
            <a:off x="4149" y="1865"/>
            <a:ext cx="2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334" imgH="190417" progId="">
                    <p:embed/>
                  </p:oleObj>
                </mc:Choice>
                <mc:Fallback>
                  <p:oleObj name="公式" r:id="rId12" imgW="152334" imgH="190417" progId="">
                    <p:embed/>
                    <p:pic>
                      <p:nvPicPr>
                        <p:cNvPr id="448641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865"/>
                          <a:ext cx="23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642" name="Line 130"/>
            <p:cNvSpPr>
              <a:spLocks noChangeShapeType="1"/>
            </p:cNvSpPr>
            <p:nvPr/>
          </p:nvSpPr>
          <p:spPr bwMode="auto">
            <a:xfrm>
              <a:off x="4629" y="1721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43" name="Oval 131"/>
            <p:cNvSpPr>
              <a:spLocks noChangeArrowheads="1"/>
            </p:cNvSpPr>
            <p:nvPr/>
          </p:nvSpPr>
          <p:spPr bwMode="auto">
            <a:xfrm>
              <a:off x="4581" y="268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644" name="Rectangle 132"/>
            <p:cNvSpPr>
              <a:spLocks noChangeArrowheads="1"/>
            </p:cNvSpPr>
            <p:nvPr/>
          </p:nvSpPr>
          <p:spPr bwMode="auto">
            <a:xfrm>
              <a:off x="4612" y="13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宋体" panose="02010600030101010101" pitchFamily="2" charset="-122"/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448645" name="Text Box 133"/>
            <p:cNvSpPr txBox="1">
              <a:spLocks noChangeArrowheads="1"/>
            </p:cNvSpPr>
            <p:nvPr/>
          </p:nvSpPr>
          <p:spPr bwMode="auto">
            <a:xfrm>
              <a:off x="4567" y="270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5E64-581A-49BE-98E9-4D5DE244203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44442" name="Rectangle 26"/>
          <p:cNvSpPr>
            <a:spLocks noChangeArrowheads="1"/>
          </p:cNvSpPr>
          <p:nvPr/>
        </p:nvSpPr>
        <p:spPr bwMode="auto">
          <a:xfrm>
            <a:off x="533400" y="5105400"/>
            <a:ext cx="3960813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>
                <a:sym typeface="Symbol" panose="05050102010706020507" pitchFamily="18" charset="2"/>
              </a:rPr>
              <a:t>  </a:t>
            </a:r>
            <a:r>
              <a:rPr kumimoji="1" lang="zh-CN" altLang="en-US" sz="2000">
                <a:sym typeface="Symbol" panose="05050102010706020507" pitchFamily="18" charset="2"/>
              </a:rPr>
              <a:t>旋转矢量</a:t>
            </a:r>
            <a:r>
              <a:rPr kumimoji="1" lang="en-US" altLang="zh-CN" sz="2000" i="1">
                <a:sym typeface="Symbol" panose="05050102010706020507" pitchFamily="18" charset="2"/>
              </a:rPr>
              <a:t>A</a:t>
            </a:r>
            <a:r>
              <a:rPr kumimoji="1" lang="zh-CN" altLang="en-US" sz="2000">
                <a:sym typeface="Symbol" panose="05050102010706020507" pitchFamily="18" charset="2"/>
              </a:rPr>
              <a:t>旋转一周，</a:t>
            </a:r>
            <a:r>
              <a:rPr kumimoji="1" lang="en-US" altLang="zh-CN" sz="2000" i="1">
                <a:sym typeface="Symbol" panose="05050102010706020507" pitchFamily="18" charset="2"/>
              </a:rPr>
              <a:t>M</a:t>
            </a:r>
            <a:r>
              <a:rPr kumimoji="1" lang="zh-CN" altLang="en-US" sz="2000">
                <a:sym typeface="Symbol" panose="05050102010706020507" pitchFamily="18" charset="2"/>
              </a:rPr>
              <a:t>点完成一次全振动。</a:t>
            </a:r>
          </a:p>
        </p:txBody>
      </p:sp>
      <p:sp>
        <p:nvSpPr>
          <p:cNvPr id="444443" name="Rectangle 27"/>
          <p:cNvSpPr>
            <a:spLocks noChangeArrowheads="1"/>
          </p:cNvSpPr>
          <p:nvPr/>
        </p:nvSpPr>
        <p:spPr bwMode="auto">
          <a:xfrm>
            <a:off x="533400" y="1600200"/>
            <a:ext cx="41084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ym typeface="Symbol" panose="05050102010706020507" pitchFamily="18" charset="2"/>
              </a:rPr>
              <a:t>旋转矢量的模</a:t>
            </a:r>
            <a:r>
              <a:rPr kumimoji="1" lang="en-US" altLang="zh-CN" sz="2000" i="1" dirty="0">
                <a:sym typeface="Symbol" panose="05050102010706020507" pitchFamily="18" charset="2"/>
              </a:rPr>
              <a:t>A</a:t>
            </a:r>
            <a:r>
              <a:rPr kumimoji="1" lang="zh-CN" altLang="en-US" sz="2000" dirty="0">
                <a:sym typeface="Symbol" panose="05050102010706020507" pitchFamily="18" charset="2"/>
              </a:rPr>
              <a:t>：振幅</a:t>
            </a:r>
          </a:p>
        </p:txBody>
      </p:sp>
      <p:sp>
        <p:nvSpPr>
          <p:cNvPr id="444444" name="Rectangle 28"/>
          <p:cNvSpPr>
            <a:spLocks noChangeArrowheads="1"/>
          </p:cNvSpPr>
          <p:nvPr/>
        </p:nvSpPr>
        <p:spPr bwMode="auto">
          <a:xfrm>
            <a:off x="533400" y="2286000"/>
            <a:ext cx="3962400" cy="442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>
                <a:sym typeface="Symbol" panose="05050102010706020507" pitchFamily="18" charset="2"/>
              </a:rPr>
              <a:t>   </a:t>
            </a:r>
            <a:r>
              <a:rPr kumimoji="1" lang="zh-CN" altLang="en-US" sz="2000">
                <a:sym typeface="Symbol" panose="05050102010706020507" pitchFamily="18" charset="2"/>
              </a:rPr>
              <a:t>旋转矢量</a:t>
            </a:r>
            <a:r>
              <a:rPr kumimoji="1" lang="en-US" altLang="zh-CN" sz="2000" i="1">
                <a:sym typeface="Symbol" panose="05050102010706020507" pitchFamily="18" charset="2"/>
              </a:rPr>
              <a:t>A</a:t>
            </a:r>
            <a:r>
              <a:rPr kumimoji="1" lang="zh-CN" altLang="en-US" sz="2000">
                <a:sym typeface="Symbol" panose="05050102010706020507" pitchFamily="18" charset="2"/>
              </a:rPr>
              <a:t>的角速度</a:t>
            </a:r>
            <a:r>
              <a:rPr kumimoji="1" lang="zh-CN" altLang="zh-CN" sz="2000" i="1">
                <a:sym typeface="Symbol" panose="05050102010706020507" pitchFamily="18" charset="2"/>
              </a:rPr>
              <a:t></a:t>
            </a:r>
            <a:r>
              <a:rPr kumimoji="1" lang="zh-CN" altLang="en-US" sz="2000">
                <a:sym typeface="Symbol" panose="05050102010706020507" pitchFamily="18" charset="2"/>
              </a:rPr>
              <a:t>：角频率</a:t>
            </a:r>
          </a:p>
        </p:txBody>
      </p:sp>
      <p:sp>
        <p:nvSpPr>
          <p:cNvPr id="444445" name="Rectangle 29"/>
          <p:cNvSpPr>
            <a:spLocks noChangeArrowheads="1"/>
          </p:cNvSpPr>
          <p:nvPr/>
        </p:nvSpPr>
        <p:spPr bwMode="auto">
          <a:xfrm>
            <a:off x="533400" y="4114800"/>
            <a:ext cx="3657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en-US" sz="2000">
                <a:sym typeface="Symbol" panose="05050102010706020507" pitchFamily="18" charset="2"/>
              </a:rPr>
              <a:t>   </a:t>
            </a:r>
            <a:r>
              <a:rPr kumimoji="1" lang="en-US" altLang="en-US" sz="2000" i="1"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sym typeface="Symbol" panose="05050102010706020507" pitchFamily="18" charset="2"/>
              </a:rPr>
              <a:t>t</a:t>
            </a:r>
            <a:r>
              <a:rPr kumimoji="1" lang="en-US" altLang="zh-CN" sz="2000">
                <a:sym typeface="Symbol" panose="05050102010706020507" pitchFamily="18" charset="2"/>
              </a:rPr>
              <a:t> = 0  </a:t>
            </a:r>
            <a:r>
              <a:rPr kumimoji="1" lang="zh-CN" altLang="en-US" sz="2000">
                <a:sym typeface="Symbol" panose="05050102010706020507" pitchFamily="18" charset="2"/>
              </a:rPr>
              <a:t>时， </a:t>
            </a:r>
            <a:r>
              <a:rPr kumimoji="1" lang="en-US" altLang="zh-CN" sz="2000" i="1">
                <a:sym typeface="Symbol" panose="05050102010706020507" pitchFamily="18" charset="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kumimoji="1" lang="en-US" altLang="zh-CN" sz="2000" i="1">
                <a:sym typeface="Symbol" panose="05050102010706020507" pitchFamily="18" charset="2"/>
              </a:rPr>
              <a:t>x</a:t>
            </a:r>
            <a:r>
              <a:rPr kumimoji="1" lang="en-US" altLang="zh-CN" sz="2000" i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000">
                <a:latin typeface="宋体" panose="02010600030101010101" pitchFamily="2" charset="-122"/>
                <a:sym typeface="Symbol" panose="05050102010706020507" pitchFamily="18" charset="2"/>
              </a:rPr>
              <a:t>轴</a:t>
            </a:r>
            <a:r>
              <a:rPr kumimoji="1"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的夹角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000" i="1">
                <a:sym typeface="Symbol" panose="05050102010706020507" pitchFamily="18" charset="2"/>
              </a:rPr>
              <a:t>       </a:t>
            </a:r>
            <a:r>
              <a:rPr kumimoji="1" lang="zh-CN" altLang="zh-CN" sz="2000" i="1">
                <a:sym typeface="Symbol" panose="05050102010706020507" pitchFamily="18" charset="2"/>
              </a:rPr>
              <a:t></a:t>
            </a:r>
            <a:r>
              <a:rPr kumimoji="1" lang="zh-CN" altLang="zh-CN" sz="2000">
                <a:sym typeface="Symbol" panose="05050102010706020507" pitchFamily="18" charset="2"/>
              </a:rPr>
              <a:t> </a:t>
            </a:r>
            <a:r>
              <a:rPr kumimoji="1" lang="zh-CN" altLang="en-US" sz="2000">
                <a:sym typeface="Symbol" panose="05050102010706020507" pitchFamily="18" charset="2"/>
              </a:rPr>
              <a:t>：初相位。</a:t>
            </a:r>
          </a:p>
        </p:txBody>
      </p:sp>
      <p:sp>
        <p:nvSpPr>
          <p:cNvPr id="444446" name="Rectangle 30"/>
          <p:cNvSpPr>
            <a:spLocks noChangeArrowheads="1"/>
          </p:cNvSpPr>
          <p:nvPr/>
        </p:nvSpPr>
        <p:spPr bwMode="auto">
          <a:xfrm>
            <a:off x="533400" y="2971800"/>
            <a:ext cx="35814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ym typeface="Symbol" panose="05050102010706020507" pitchFamily="18" charset="2"/>
              </a:rPr>
              <a:t>旋转矢量</a:t>
            </a:r>
            <a:r>
              <a:rPr kumimoji="1" lang="en-US" altLang="zh-CN" sz="2000" i="1" dirty="0">
                <a:sym typeface="Symbol" panose="05050102010706020507" pitchFamily="18" charset="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与 </a:t>
            </a:r>
            <a:r>
              <a:rPr kumimoji="1" lang="en-US" altLang="zh-CN" sz="2000" i="1" dirty="0">
                <a:sym typeface="Symbol" panose="05050102010706020507" pitchFamily="18" charset="2"/>
              </a:rPr>
              <a:t>x</a:t>
            </a:r>
            <a:r>
              <a:rPr kumimoji="1" lang="en-US" altLang="zh-CN" sz="2000" i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000" dirty="0">
                <a:latin typeface="宋体" panose="02010600030101010101" pitchFamily="2" charset="-122"/>
                <a:sym typeface="Symbol" panose="05050102010706020507" pitchFamily="18" charset="2"/>
              </a:rPr>
              <a:t>轴</a:t>
            </a: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的夹角</a:t>
            </a:r>
          </a:p>
          <a:p>
            <a:pPr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>
                <a:sym typeface="Symbol" panose="05050102010706020507" pitchFamily="18" charset="2"/>
              </a:rPr>
              <a:t>       </a:t>
            </a:r>
            <a:r>
              <a:rPr kumimoji="1" lang="en-US" altLang="zh-CN" sz="2000" dirty="0">
                <a:sym typeface="Symbol" panose="05050102010706020507" pitchFamily="18" charset="2"/>
              </a:rPr>
              <a:t>( </a:t>
            </a:r>
            <a:r>
              <a:rPr kumimoji="1" lang="zh-CN" altLang="zh-CN" sz="2000" i="1" dirty="0">
                <a:sym typeface="Symbol" panose="05050102010706020507" pitchFamily="18" charset="2"/>
              </a:rPr>
              <a:t></a:t>
            </a:r>
            <a:r>
              <a:rPr kumimoji="1" lang="zh-CN" altLang="zh-CN" sz="2000" i="1" dirty="0"/>
              <a:t> </a:t>
            </a:r>
            <a:r>
              <a:rPr kumimoji="1" lang="en-US" altLang="zh-CN" sz="2000" i="1" dirty="0"/>
              <a:t>t + </a:t>
            </a:r>
            <a:r>
              <a:rPr kumimoji="1" lang="en-US" altLang="zh-CN" sz="2000" i="1" dirty="0">
                <a:sym typeface="Symbol" panose="05050102010706020507" pitchFamily="18" charset="2"/>
              </a:rPr>
              <a:t>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sym typeface="Symbol" panose="05050102010706020507" pitchFamily="18" charset="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： </a:t>
            </a:r>
            <a:r>
              <a:rPr kumimoji="1" lang="zh-CN" altLang="en-US" sz="2000" dirty="0">
                <a:sym typeface="Symbol" panose="05050102010706020507" pitchFamily="18" charset="2"/>
              </a:rPr>
              <a:t>相位</a:t>
            </a:r>
          </a:p>
        </p:txBody>
      </p:sp>
      <p:grpSp>
        <p:nvGrpSpPr>
          <p:cNvPr id="444447" name="Group 31"/>
          <p:cNvGrpSpPr/>
          <p:nvPr/>
        </p:nvGrpSpPr>
        <p:grpSpPr bwMode="auto">
          <a:xfrm>
            <a:off x="4670425" y="1676400"/>
            <a:ext cx="4321175" cy="4175125"/>
            <a:chOff x="2789" y="210"/>
            <a:chExt cx="2722" cy="2630"/>
          </a:xfrm>
        </p:grpSpPr>
        <p:sp>
          <p:nvSpPr>
            <p:cNvPr id="444448" name="Rectangle 32"/>
            <p:cNvSpPr>
              <a:spLocks noChangeArrowheads="1"/>
            </p:cNvSpPr>
            <p:nvPr/>
          </p:nvSpPr>
          <p:spPr bwMode="auto">
            <a:xfrm>
              <a:off x="2789" y="210"/>
              <a:ext cx="2722" cy="263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9" name="Oval 33"/>
            <p:cNvSpPr>
              <a:spLocks noChangeAspect="1" noChangeArrowheads="1"/>
            </p:cNvSpPr>
            <p:nvPr/>
          </p:nvSpPr>
          <p:spPr bwMode="auto">
            <a:xfrm>
              <a:off x="3113" y="730"/>
              <a:ext cx="1957" cy="18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4450" name="Group 34"/>
            <p:cNvGrpSpPr>
              <a:grpSpLocks noChangeAspect="1"/>
            </p:cNvGrpSpPr>
            <p:nvPr/>
          </p:nvGrpSpPr>
          <p:grpSpPr bwMode="auto">
            <a:xfrm>
              <a:off x="4957" y="1294"/>
              <a:ext cx="75" cy="414"/>
              <a:chOff x="5109" y="2249"/>
              <a:chExt cx="96" cy="528"/>
            </a:xfrm>
          </p:grpSpPr>
          <p:sp>
            <p:nvSpPr>
              <p:cNvPr id="444451" name="Line 35"/>
              <p:cNvSpPr>
                <a:spLocks noChangeAspect="1" noChangeShapeType="1"/>
              </p:cNvSpPr>
              <p:nvPr/>
            </p:nvSpPr>
            <p:spPr bwMode="auto">
              <a:xfrm>
                <a:off x="5157" y="2249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4452" name="Oval 36"/>
              <p:cNvSpPr>
                <a:spLocks noChangeAspect="1" noChangeArrowheads="1"/>
              </p:cNvSpPr>
              <p:nvPr/>
            </p:nvSpPr>
            <p:spPr bwMode="auto">
              <a:xfrm>
                <a:off x="5109" y="2681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4453" name="Line 37"/>
            <p:cNvSpPr>
              <a:spLocks noChangeAspect="1" noChangeShapeType="1"/>
            </p:cNvSpPr>
            <p:nvPr/>
          </p:nvSpPr>
          <p:spPr bwMode="auto">
            <a:xfrm>
              <a:off x="2925" y="1670"/>
              <a:ext cx="23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4" name="Line 38"/>
            <p:cNvSpPr>
              <a:spLocks noChangeAspect="1" noChangeShapeType="1"/>
            </p:cNvSpPr>
            <p:nvPr/>
          </p:nvSpPr>
          <p:spPr bwMode="auto">
            <a:xfrm flipV="1">
              <a:off x="4092" y="429"/>
              <a:ext cx="0" cy="2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5" name="Rectangle 39"/>
            <p:cNvSpPr>
              <a:spLocks noChangeAspect="1" noChangeArrowheads="1"/>
            </p:cNvSpPr>
            <p:nvPr/>
          </p:nvSpPr>
          <p:spPr bwMode="auto">
            <a:xfrm>
              <a:off x="4105" y="21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444456" name="Rectangle 40"/>
            <p:cNvSpPr>
              <a:spLocks noChangeAspect="1" noChangeArrowheads="1"/>
            </p:cNvSpPr>
            <p:nvPr/>
          </p:nvSpPr>
          <p:spPr bwMode="auto">
            <a:xfrm>
              <a:off x="5182" y="16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44457" name="Line 41"/>
            <p:cNvSpPr>
              <a:spLocks noChangeAspect="1" noChangeShapeType="1"/>
            </p:cNvSpPr>
            <p:nvPr/>
          </p:nvSpPr>
          <p:spPr bwMode="auto">
            <a:xfrm flipV="1">
              <a:off x="4092" y="1294"/>
              <a:ext cx="903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8" name="Arc 42"/>
            <p:cNvSpPr>
              <a:spLocks noChangeAspect="1"/>
            </p:cNvSpPr>
            <p:nvPr/>
          </p:nvSpPr>
          <p:spPr bwMode="auto">
            <a:xfrm>
              <a:off x="4106" y="1112"/>
              <a:ext cx="1005" cy="503"/>
            </a:xfrm>
            <a:custGeom>
              <a:avLst/>
              <a:gdLst>
                <a:gd name="G0" fmla="+- 0 0 0"/>
                <a:gd name="G1" fmla="+- 11325 0 0"/>
                <a:gd name="G2" fmla="+- 21600 0 0"/>
                <a:gd name="T0" fmla="*/ 18393 w 21054"/>
                <a:gd name="T1" fmla="*/ 0 h 11325"/>
                <a:gd name="T2" fmla="*/ 21054 w 21054"/>
                <a:gd name="T3" fmla="*/ 6500 h 11325"/>
                <a:gd name="T4" fmla="*/ 0 w 21054"/>
                <a:gd name="T5" fmla="*/ 11325 h 1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54" h="11325" fill="none" extrusionOk="0">
                  <a:moveTo>
                    <a:pt x="18393" y="-1"/>
                  </a:moveTo>
                  <a:cubicBezTo>
                    <a:pt x="19628" y="2006"/>
                    <a:pt x="20527" y="4202"/>
                    <a:pt x="21054" y="6499"/>
                  </a:cubicBezTo>
                </a:path>
                <a:path w="21054" h="11325" stroke="0" extrusionOk="0">
                  <a:moveTo>
                    <a:pt x="18393" y="-1"/>
                  </a:moveTo>
                  <a:cubicBezTo>
                    <a:pt x="19628" y="2006"/>
                    <a:pt x="20527" y="4202"/>
                    <a:pt x="21054" y="6499"/>
                  </a:cubicBezTo>
                  <a:lnTo>
                    <a:pt x="0" y="11325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4459" name="Object 43"/>
            <p:cNvGraphicFramePr>
              <a:graphicFrameLocks noChangeAspect="1"/>
            </p:cNvGraphicFramePr>
            <p:nvPr/>
          </p:nvGraphicFramePr>
          <p:xfrm>
            <a:off x="4888" y="975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440" imgH="177840" progId="">
                    <p:embed/>
                  </p:oleObj>
                </mc:Choice>
                <mc:Fallback>
                  <p:oleObj name="公式" r:id="rId2" imgW="190440" imgH="177840" progId="">
                    <p:embed/>
                    <p:pic>
                      <p:nvPicPr>
                        <p:cNvPr id="44445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975"/>
                          <a:ext cx="17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4460" name="Line 44"/>
            <p:cNvSpPr>
              <a:spLocks noChangeAspect="1" noChangeShapeType="1"/>
            </p:cNvSpPr>
            <p:nvPr/>
          </p:nvSpPr>
          <p:spPr bwMode="auto">
            <a:xfrm flipV="1">
              <a:off x="4092" y="842"/>
              <a:ext cx="489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1" name="Arc 45"/>
            <p:cNvSpPr>
              <a:spLocks noChangeAspect="1"/>
            </p:cNvSpPr>
            <p:nvPr/>
          </p:nvSpPr>
          <p:spPr bwMode="auto">
            <a:xfrm>
              <a:off x="4140" y="1493"/>
              <a:ext cx="170" cy="174"/>
            </a:xfrm>
            <a:custGeom>
              <a:avLst/>
              <a:gdLst>
                <a:gd name="G0" fmla="+- 0 0 0"/>
                <a:gd name="G1" fmla="+- 20082 0 0"/>
                <a:gd name="G2" fmla="+- 21600 0 0"/>
                <a:gd name="T0" fmla="*/ 7955 w 21600"/>
                <a:gd name="T1" fmla="*/ 0 h 22151"/>
                <a:gd name="T2" fmla="*/ 21501 w 21600"/>
                <a:gd name="T3" fmla="*/ 22151 h 22151"/>
                <a:gd name="T4" fmla="*/ 0 w 21600"/>
                <a:gd name="T5" fmla="*/ 20082 h 2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51" fill="none" extrusionOk="0">
                  <a:moveTo>
                    <a:pt x="7954" y="0"/>
                  </a:moveTo>
                  <a:cubicBezTo>
                    <a:pt x="16190" y="3262"/>
                    <a:pt x="21600" y="11223"/>
                    <a:pt x="21600" y="20082"/>
                  </a:cubicBezTo>
                  <a:cubicBezTo>
                    <a:pt x="21600" y="20772"/>
                    <a:pt x="21566" y="21463"/>
                    <a:pt x="21500" y="22150"/>
                  </a:cubicBezTo>
                </a:path>
                <a:path w="21600" h="22151" stroke="0" extrusionOk="0">
                  <a:moveTo>
                    <a:pt x="7954" y="0"/>
                  </a:moveTo>
                  <a:cubicBezTo>
                    <a:pt x="16190" y="3262"/>
                    <a:pt x="21600" y="11223"/>
                    <a:pt x="21600" y="20082"/>
                  </a:cubicBezTo>
                  <a:cubicBezTo>
                    <a:pt x="21600" y="20772"/>
                    <a:pt x="21566" y="21463"/>
                    <a:pt x="21500" y="22150"/>
                  </a:cubicBezTo>
                  <a:lnTo>
                    <a:pt x="0" y="2008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4462" name="Object 46"/>
            <p:cNvGraphicFramePr>
              <a:graphicFrameLocks noChangeAspect="1"/>
            </p:cNvGraphicFramePr>
            <p:nvPr/>
          </p:nvGraphicFramePr>
          <p:xfrm>
            <a:off x="4264" y="1349"/>
            <a:ext cx="54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610600" imgH="5676840" progId="">
                    <p:embed/>
                  </p:oleObj>
                </mc:Choice>
                <mc:Fallback>
                  <p:oleObj name="公式" r:id="rId4" imgW="14610600" imgH="5676840" progId="">
                    <p:embed/>
                    <p:pic>
                      <p:nvPicPr>
                        <p:cNvPr id="44446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349"/>
                          <a:ext cx="54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4463" name="Object 47"/>
            <p:cNvGraphicFramePr>
              <a:graphicFrameLocks noChangeAspect="1"/>
            </p:cNvGraphicFramePr>
            <p:nvPr/>
          </p:nvGraphicFramePr>
          <p:xfrm>
            <a:off x="4205" y="993"/>
            <a:ext cx="1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334" imgH="190417" progId="">
                    <p:embed/>
                  </p:oleObj>
                </mc:Choice>
                <mc:Fallback>
                  <p:oleObj name="公式" r:id="rId6" imgW="152334" imgH="190417" progId="">
                    <p:embed/>
                    <p:pic>
                      <p:nvPicPr>
                        <p:cNvPr id="44446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993"/>
                          <a:ext cx="18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4464" name="Line 48"/>
            <p:cNvSpPr>
              <a:spLocks noChangeAspect="1" noChangeShapeType="1"/>
            </p:cNvSpPr>
            <p:nvPr/>
          </p:nvSpPr>
          <p:spPr bwMode="auto">
            <a:xfrm>
              <a:off x="4581" y="880"/>
              <a:ext cx="0" cy="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5" name="Oval 49"/>
            <p:cNvSpPr>
              <a:spLocks noChangeAspect="1" noChangeArrowheads="1"/>
            </p:cNvSpPr>
            <p:nvPr/>
          </p:nvSpPr>
          <p:spPr bwMode="auto">
            <a:xfrm>
              <a:off x="4543" y="1632"/>
              <a:ext cx="75" cy="7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6" name="Rectangle 50"/>
            <p:cNvSpPr>
              <a:spLocks noChangeAspect="1" noChangeArrowheads="1"/>
            </p:cNvSpPr>
            <p:nvPr/>
          </p:nvSpPr>
          <p:spPr bwMode="auto">
            <a:xfrm>
              <a:off x="4468" y="527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宋体" panose="02010600030101010101" pitchFamily="2" charset="-122"/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444467" name="Text Box 51"/>
            <p:cNvSpPr txBox="1">
              <a:spLocks noChangeAspect="1" noChangeArrowheads="1"/>
            </p:cNvSpPr>
            <p:nvPr/>
          </p:nvSpPr>
          <p:spPr bwMode="auto">
            <a:xfrm>
              <a:off x="4532" y="1650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52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0C7C-1E95-4A79-A038-94DE4E877EA1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454659" name="Group 3"/>
          <p:cNvGrpSpPr/>
          <p:nvPr/>
        </p:nvGrpSpPr>
        <p:grpSpPr bwMode="auto">
          <a:xfrm>
            <a:off x="457200" y="2209800"/>
            <a:ext cx="4024313" cy="3292475"/>
            <a:chOff x="624" y="1248"/>
            <a:chExt cx="2535" cy="2074"/>
          </a:xfrm>
        </p:grpSpPr>
        <p:grpSp>
          <p:nvGrpSpPr>
            <p:cNvPr id="454660" name="Group 4"/>
            <p:cNvGrpSpPr>
              <a:grpSpLocks noChangeAspect="1"/>
            </p:cNvGrpSpPr>
            <p:nvPr/>
          </p:nvGrpSpPr>
          <p:grpSpPr bwMode="auto">
            <a:xfrm>
              <a:off x="624" y="1248"/>
              <a:ext cx="2535" cy="2074"/>
              <a:chOff x="96" y="528"/>
              <a:chExt cx="4224" cy="3456"/>
            </a:xfrm>
          </p:grpSpPr>
          <p:sp>
            <p:nvSpPr>
              <p:cNvPr id="454661" name="Rectangle 5"/>
              <p:cNvSpPr>
                <a:spLocks noChangeAspect="1" noChangeArrowheads="1"/>
              </p:cNvSpPr>
              <p:nvPr/>
            </p:nvSpPr>
            <p:spPr bwMode="auto">
              <a:xfrm>
                <a:off x="96" y="528"/>
                <a:ext cx="4224" cy="3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2" name="Line 6"/>
              <p:cNvSpPr>
                <a:spLocks noChangeAspect="1" noChangeShapeType="1"/>
              </p:cNvSpPr>
              <p:nvPr/>
            </p:nvSpPr>
            <p:spPr bwMode="auto">
              <a:xfrm>
                <a:off x="288" y="2304"/>
                <a:ext cx="3936" cy="0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4663" name="Object 7"/>
              <p:cNvGraphicFramePr>
                <a:graphicFrameLocks noChangeAspect="1"/>
              </p:cNvGraphicFramePr>
              <p:nvPr/>
            </p:nvGraphicFramePr>
            <p:xfrm>
              <a:off x="3840" y="2352"/>
              <a:ext cx="3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77646" imgH="190335" progId="">
                      <p:embed/>
                    </p:oleObj>
                  </mc:Choice>
                  <mc:Fallback>
                    <p:oleObj name="公式" r:id="rId2" imgW="177646" imgH="190335" progId="">
                      <p:embed/>
                      <p:pic>
                        <p:nvPicPr>
                          <p:cNvPr id="454663" name="Object 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352"/>
                            <a:ext cx="3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4664" name="Object 8"/>
              <p:cNvGraphicFramePr>
                <a:graphicFrameLocks noChangeAspect="1"/>
              </p:cNvGraphicFramePr>
              <p:nvPr/>
            </p:nvGraphicFramePr>
            <p:xfrm>
              <a:off x="1920" y="2304"/>
              <a:ext cx="24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957" imgH="190335" progId="">
                      <p:embed/>
                    </p:oleObj>
                  </mc:Choice>
                  <mc:Fallback>
                    <p:oleObj name="Equation" r:id="rId4" imgW="164957" imgH="190335" progId="">
                      <p:embed/>
                      <p:pic>
                        <p:nvPicPr>
                          <p:cNvPr id="454664" name="Object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304"/>
                            <a:ext cx="248" cy="2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665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2160" y="768"/>
                <a:ext cx="0" cy="3072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4666" name="Oval 10"/>
            <p:cNvSpPr>
              <a:spLocks noChangeAspect="1" noChangeArrowheads="1"/>
            </p:cNvSpPr>
            <p:nvPr/>
          </p:nvSpPr>
          <p:spPr bwMode="auto">
            <a:xfrm>
              <a:off x="941" y="1392"/>
              <a:ext cx="1844" cy="184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667" name="Group 11"/>
            <p:cNvGrpSpPr>
              <a:grpSpLocks noChangeAspect="1"/>
            </p:cNvGrpSpPr>
            <p:nvPr/>
          </p:nvGrpSpPr>
          <p:grpSpPr bwMode="auto">
            <a:xfrm>
              <a:off x="2640" y="1968"/>
              <a:ext cx="87" cy="375"/>
              <a:chOff x="3456" y="1728"/>
              <a:chExt cx="144" cy="624"/>
            </a:xfrm>
          </p:grpSpPr>
          <p:sp>
            <p:nvSpPr>
              <p:cNvPr id="454668" name="Line 12"/>
              <p:cNvSpPr>
                <a:spLocks noChangeAspect="1" noChangeShapeType="1"/>
              </p:cNvSpPr>
              <p:nvPr/>
            </p:nvSpPr>
            <p:spPr bwMode="auto">
              <a:xfrm>
                <a:off x="3552" y="172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9" name="Oval 13"/>
              <p:cNvSpPr>
                <a:spLocks noChangeAspect="1" noChangeArrowheads="1"/>
              </p:cNvSpPr>
              <p:nvPr/>
            </p:nvSpPr>
            <p:spPr bwMode="auto">
              <a:xfrm>
                <a:off x="3456" y="220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C00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4670" name="Group 14"/>
            <p:cNvGrpSpPr>
              <a:grpSpLocks noChangeAspect="1"/>
            </p:cNvGrpSpPr>
            <p:nvPr/>
          </p:nvGrpSpPr>
          <p:grpSpPr bwMode="auto">
            <a:xfrm>
              <a:off x="2208" y="2170"/>
              <a:ext cx="198" cy="167"/>
              <a:chOff x="2736" y="2064"/>
              <a:chExt cx="329" cy="278"/>
            </a:xfrm>
          </p:grpSpPr>
          <p:sp>
            <p:nvSpPr>
              <p:cNvPr id="454671" name="Arc 15"/>
              <p:cNvSpPr>
                <a:spLocks noChangeAspect="1"/>
              </p:cNvSpPr>
              <p:nvPr/>
            </p:nvSpPr>
            <p:spPr bwMode="auto">
              <a:xfrm>
                <a:off x="2736" y="2064"/>
                <a:ext cx="48" cy="25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4672" name="Object 16"/>
              <p:cNvGraphicFramePr>
                <a:graphicFrameLocks noChangeAspect="1"/>
              </p:cNvGraphicFramePr>
              <p:nvPr/>
            </p:nvGraphicFramePr>
            <p:xfrm>
              <a:off x="2832" y="2064"/>
              <a:ext cx="23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03112" imgH="241195" progId="">
                      <p:embed/>
                    </p:oleObj>
                  </mc:Choice>
                  <mc:Fallback>
                    <p:oleObj name="公式" r:id="rId6" imgW="203112" imgH="241195" progId="">
                      <p:embed/>
                      <p:pic>
                        <p:nvPicPr>
                          <p:cNvPr id="454672" name="Object 1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064"/>
                            <a:ext cx="233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4673" name="Group 17"/>
            <p:cNvGrpSpPr>
              <a:grpSpLocks noChangeAspect="1"/>
            </p:cNvGrpSpPr>
            <p:nvPr/>
          </p:nvGrpSpPr>
          <p:grpSpPr bwMode="auto">
            <a:xfrm>
              <a:off x="2410" y="1334"/>
              <a:ext cx="288" cy="346"/>
              <a:chOff x="3072" y="672"/>
              <a:chExt cx="480" cy="576"/>
            </a:xfrm>
          </p:grpSpPr>
          <p:sp>
            <p:nvSpPr>
              <p:cNvPr id="454674" name="Arc 18"/>
              <p:cNvSpPr>
                <a:spLocks noChangeAspect="1"/>
              </p:cNvSpPr>
              <p:nvPr/>
            </p:nvSpPr>
            <p:spPr bwMode="auto">
              <a:xfrm>
                <a:off x="3312" y="960"/>
                <a:ext cx="240" cy="288"/>
              </a:xfrm>
              <a:custGeom>
                <a:avLst/>
                <a:gdLst>
                  <a:gd name="G0" fmla="+- 0 0 0"/>
                  <a:gd name="G1" fmla="+- 20757 0 0"/>
                  <a:gd name="G2" fmla="+- 21600 0 0"/>
                  <a:gd name="T0" fmla="*/ 5977 w 21285"/>
                  <a:gd name="T1" fmla="*/ 0 h 20757"/>
                  <a:gd name="T2" fmla="*/ 21285 w 21285"/>
                  <a:gd name="T3" fmla="*/ 17079 h 20757"/>
                  <a:gd name="T4" fmla="*/ 0 w 21285"/>
                  <a:gd name="T5" fmla="*/ 20757 h 20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85" h="20757" fill="none" extrusionOk="0">
                    <a:moveTo>
                      <a:pt x="5976" y="0"/>
                    </a:moveTo>
                    <a:cubicBezTo>
                      <a:pt x="13930" y="2290"/>
                      <a:pt x="19875" y="8923"/>
                      <a:pt x="21284" y="17079"/>
                    </a:cubicBezTo>
                  </a:path>
                  <a:path w="21285" h="20757" stroke="0" extrusionOk="0">
                    <a:moveTo>
                      <a:pt x="5976" y="0"/>
                    </a:moveTo>
                    <a:cubicBezTo>
                      <a:pt x="13930" y="2290"/>
                      <a:pt x="19875" y="8923"/>
                      <a:pt x="21284" y="17079"/>
                    </a:cubicBezTo>
                    <a:lnTo>
                      <a:pt x="0" y="20757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4675" name="Object 19"/>
              <p:cNvGraphicFramePr>
                <a:graphicFrameLocks noChangeAspect="1"/>
              </p:cNvGraphicFramePr>
              <p:nvPr/>
            </p:nvGraphicFramePr>
            <p:xfrm>
              <a:off x="3072" y="672"/>
              <a:ext cx="33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15713" imgH="190335" progId="">
                      <p:embed/>
                    </p:oleObj>
                  </mc:Choice>
                  <mc:Fallback>
                    <p:oleObj name="公式" r:id="rId8" imgW="215713" imgH="190335" progId="">
                      <p:embed/>
                      <p:pic>
                        <p:nvPicPr>
                          <p:cNvPr id="454675" name="Object 1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72"/>
                            <a:ext cx="336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4676" name="Group 20"/>
            <p:cNvGrpSpPr>
              <a:grpSpLocks noChangeAspect="1"/>
            </p:cNvGrpSpPr>
            <p:nvPr/>
          </p:nvGrpSpPr>
          <p:grpSpPr bwMode="auto">
            <a:xfrm>
              <a:off x="1863" y="1738"/>
              <a:ext cx="1094" cy="576"/>
              <a:chOff x="2160" y="1344"/>
              <a:chExt cx="1824" cy="960"/>
            </a:xfrm>
          </p:grpSpPr>
          <p:sp>
            <p:nvSpPr>
              <p:cNvPr id="454677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160" y="1728"/>
                <a:ext cx="1392" cy="576"/>
              </a:xfrm>
              <a:prstGeom prst="line">
                <a:avLst/>
              </a:prstGeom>
              <a:noFill/>
              <a:ln w="38100">
                <a:solidFill>
                  <a:srgbClr val="F01A04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4678" name="Object 22"/>
              <p:cNvGraphicFramePr>
                <a:graphicFrameLocks noChangeAspect="1"/>
              </p:cNvGraphicFramePr>
              <p:nvPr/>
            </p:nvGraphicFramePr>
            <p:xfrm>
              <a:off x="3651" y="1344"/>
              <a:ext cx="333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6892560" imgH="8521560" progId="">
                      <p:embed/>
                    </p:oleObj>
                  </mc:Choice>
                  <mc:Fallback>
                    <p:oleObj name="公式" r:id="rId10" imgW="6892560" imgH="8521560" progId="">
                      <p:embed/>
                      <p:pic>
                        <p:nvPicPr>
                          <p:cNvPr id="454678" name="Object 2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344"/>
                            <a:ext cx="333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4679" name="Object 23"/>
            <p:cNvGraphicFramePr>
              <a:graphicFrameLocks noChangeAspect="1"/>
            </p:cNvGraphicFramePr>
            <p:nvPr/>
          </p:nvGraphicFramePr>
          <p:xfrm>
            <a:off x="1373" y="2631"/>
            <a:ext cx="105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85900" imgH="381000" progId="">
                    <p:embed/>
                  </p:oleObj>
                </mc:Choice>
                <mc:Fallback>
                  <p:oleObj name="Equation" r:id="rId12" imgW="1485900" imgH="381000" progId="">
                    <p:embed/>
                    <p:pic>
                      <p:nvPicPr>
                        <p:cNvPr id="45467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631"/>
                          <a:ext cx="1050" cy="2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C00CC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80" name="Object 24"/>
            <p:cNvGraphicFramePr>
              <a:graphicFrameLocks noChangeAspect="1"/>
            </p:cNvGraphicFramePr>
            <p:nvPr/>
          </p:nvGraphicFramePr>
          <p:xfrm>
            <a:off x="1633" y="1680"/>
            <a:ext cx="40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95085" imgH="241195" progId="">
                    <p:embed/>
                  </p:oleObj>
                </mc:Choice>
                <mc:Fallback>
                  <p:oleObj name="公式" r:id="rId14" imgW="495085" imgH="241195" progId="">
                    <p:embed/>
                    <p:pic>
                      <p:nvPicPr>
                        <p:cNvPr id="4546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1680"/>
                          <a:ext cx="403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81" name="Object 25"/>
            <p:cNvGraphicFramePr>
              <a:graphicFrameLocks noChangeAspect="1"/>
            </p:cNvGraphicFramePr>
            <p:nvPr/>
          </p:nvGraphicFramePr>
          <p:xfrm>
            <a:off x="2591" y="2314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279" imgH="380835" progId="">
                    <p:embed/>
                  </p:oleObj>
                </mc:Choice>
                <mc:Fallback>
                  <p:oleObj name="Equation" r:id="rId16" imgW="279279" imgH="380835" progId="">
                    <p:embed/>
                    <p:pic>
                      <p:nvPicPr>
                        <p:cNvPr id="45468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314"/>
                          <a:ext cx="21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682" name="Group 26"/>
          <p:cNvGrpSpPr/>
          <p:nvPr/>
        </p:nvGrpSpPr>
        <p:grpSpPr bwMode="auto">
          <a:xfrm>
            <a:off x="4724400" y="2209800"/>
            <a:ext cx="4024313" cy="3292475"/>
            <a:chOff x="2880" y="816"/>
            <a:chExt cx="2535" cy="2074"/>
          </a:xfrm>
        </p:grpSpPr>
        <p:sp>
          <p:nvSpPr>
            <p:cNvPr id="454683" name="Rectangle 27"/>
            <p:cNvSpPr>
              <a:spLocks noChangeAspect="1" noChangeArrowheads="1"/>
            </p:cNvSpPr>
            <p:nvPr/>
          </p:nvSpPr>
          <p:spPr bwMode="auto">
            <a:xfrm>
              <a:off x="2880" y="816"/>
              <a:ext cx="2535" cy="20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4" name="Oval 28"/>
            <p:cNvSpPr>
              <a:spLocks noChangeAspect="1" noChangeArrowheads="1"/>
            </p:cNvSpPr>
            <p:nvPr/>
          </p:nvSpPr>
          <p:spPr bwMode="auto">
            <a:xfrm>
              <a:off x="3197" y="960"/>
              <a:ext cx="1844" cy="184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5" name="Line 29"/>
            <p:cNvSpPr>
              <a:spLocks noChangeAspect="1" noChangeShapeType="1"/>
            </p:cNvSpPr>
            <p:nvPr/>
          </p:nvSpPr>
          <p:spPr bwMode="auto">
            <a:xfrm>
              <a:off x="2995" y="1882"/>
              <a:ext cx="2362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6" name="Oval 30"/>
            <p:cNvSpPr>
              <a:spLocks noChangeAspect="1" noChangeArrowheads="1"/>
            </p:cNvSpPr>
            <p:nvPr/>
          </p:nvSpPr>
          <p:spPr bwMode="auto">
            <a:xfrm>
              <a:off x="4724" y="1824"/>
              <a:ext cx="86" cy="8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CC00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7" name="Arc 31"/>
            <p:cNvSpPr>
              <a:spLocks noChangeAspect="1"/>
            </p:cNvSpPr>
            <p:nvPr/>
          </p:nvSpPr>
          <p:spPr bwMode="auto">
            <a:xfrm>
              <a:off x="4637" y="931"/>
              <a:ext cx="144" cy="173"/>
            </a:xfrm>
            <a:custGeom>
              <a:avLst/>
              <a:gdLst>
                <a:gd name="G0" fmla="+- 0 0 0"/>
                <a:gd name="G1" fmla="+- 20757 0 0"/>
                <a:gd name="G2" fmla="+- 21600 0 0"/>
                <a:gd name="T0" fmla="*/ 5977 w 21285"/>
                <a:gd name="T1" fmla="*/ 0 h 20757"/>
                <a:gd name="T2" fmla="*/ 21285 w 21285"/>
                <a:gd name="T3" fmla="*/ 17079 h 20757"/>
                <a:gd name="T4" fmla="*/ 0 w 21285"/>
                <a:gd name="T5" fmla="*/ 20757 h 20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5" h="20757" fill="none" extrusionOk="0">
                  <a:moveTo>
                    <a:pt x="5976" y="0"/>
                  </a:moveTo>
                  <a:cubicBezTo>
                    <a:pt x="13930" y="2290"/>
                    <a:pt x="19875" y="8923"/>
                    <a:pt x="21284" y="17079"/>
                  </a:cubicBezTo>
                </a:path>
                <a:path w="21285" h="20757" stroke="0" extrusionOk="0">
                  <a:moveTo>
                    <a:pt x="5976" y="0"/>
                  </a:moveTo>
                  <a:cubicBezTo>
                    <a:pt x="13930" y="2290"/>
                    <a:pt x="19875" y="8923"/>
                    <a:pt x="21284" y="17079"/>
                  </a:cubicBezTo>
                  <a:lnTo>
                    <a:pt x="0" y="20757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4688" name="Object 32"/>
            <p:cNvGraphicFramePr>
              <a:graphicFrameLocks noChangeAspect="1"/>
            </p:cNvGraphicFramePr>
            <p:nvPr/>
          </p:nvGraphicFramePr>
          <p:xfrm>
            <a:off x="4464" y="816"/>
            <a:ext cx="20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15713" imgH="190335" progId="">
                    <p:embed/>
                  </p:oleObj>
                </mc:Choice>
                <mc:Fallback>
                  <p:oleObj name="公式" r:id="rId18" imgW="215713" imgH="190335" progId="">
                    <p:embed/>
                    <p:pic>
                      <p:nvPicPr>
                        <p:cNvPr id="454688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16"/>
                          <a:ext cx="202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89" name="Object 33"/>
            <p:cNvGraphicFramePr>
              <a:graphicFrameLocks noChangeAspect="1"/>
            </p:cNvGraphicFramePr>
            <p:nvPr/>
          </p:nvGraphicFramePr>
          <p:xfrm>
            <a:off x="5127" y="1911"/>
            <a:ext cx="21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646" imgH="190335" progId="">
                    <p:embed/>
                  </p:oleObj>
                </mc:Choice>
                <mc:Fallback>
                  <p:oleObj name="公式" r:id="rId19" imgW="177646" imgH="190335" progId="">
                    <p:embed/>
                    <p:pic>
                      <p:nvPicPr>
                        <p:cNvPr id="454689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1911"/>
                          <a:ext cx="214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0" name="Object 34"/>
            <p:cNvGraphicFramePr>
              <a:graphicFrameLocks noChangeAspect="1"/>
            </p:cNvGraphicFramePr>
            <p:nvPr/>
          </p:nvGraphicFramePr>
          <p:xfrm>
            <a:off x="3975" y="1882"/>
            <a:ext cx="14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957" imgH="190335" progId="">
                    <p:embed/>
                  </p:oleObj>
                </mc:Choice>
                <mc:Fallback>
                  <p:oleObj name="Equation" r:id="rId20" imgW="164957" imgH="190335" progId="">
                    <p:embed/>
                    <p:pic>
                      <p:nvPicPr>
                        <p:cNvPr id="45469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1882"/>
                          <a:ext cx="14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1" name="Object 35"/>
            <p:cNvGraphicFramePr>
              <a:graphicFrameLocks noChangeAspect="1"/>
            </p:cNvGraphicFramePr>
            <p:nvPr/>
          </p:nvGraphicFramePr>
          <p:xfrm>
            <a:off x="4810" y="1046"/>
            <a:ext cx="2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79360" imgH="343080" progId="">
                    <p:embed/>
                  </p:oleObj>
                </mc:Choice>
                <mc:Fallback>
                  <p:oleObj name="公式" r:id="rId21" imgW="279360" imgH="343080" progId="">
                    <p:embed/>
                    <p:pic>
                      <p:nvPicPr>
                        <p:cNvPr id="454691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46"/>
                          <a:ext cx="20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692" name="Line 36"/>
            <p:cNvSpPr>
              <a:spLocks noChangeAspect="1" noChangeShapeType="1"/>
            </p:cNvSpPr>
            <p:nvPr/>
          </p:nvSpPr>
          <p:spPr bwMode="auto">
            <a:xfrm flipV="1">
              <a:off x="4119" y="960"/>
              <a:ext cx="0" cy="1844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4693" name="Object 37"/>
            <p:cNvGraphicFramePr>
              <a:graphicFrameLocks noChangeAspect="1"/>
            </p:cNvGraphicFramePr>
            <p:nvPr/>
          </p:nvGraphicFramePr>
          <p:xfrm>
            <a:off x="3552" y="1440"/>
            <a:ext cx="39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73" imgH="152334" progId="">
                    <p:embed/>
                  </p:oleObj>
                </mc:Choice>
                <mc:Fallback>
                  <p:oleObj name="Equation" r:id="rId23" imgW="291973" imgH="152334" progId="">
                    <p:embed/>
                    <p:pic>
                      <p:nvPicPr>
                        <p:cNvPr id="45469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40"/>
                          <a:ext cx="396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694" name="Line 38"/>
            <p:cNvSpPr>
              <a:spLocks noChangeAspect="1" noChangeShapeType="1"/>
            </p:cNvSpPr>
            <p:nvPr/>
          </p:nvSpPr>
          <p:spPr bwMode="auto">
            <a:xfrm flipV="1">
              <a:off x="4119" y="1219"/>
              <a:ext cx="662" cy="663"/>
            </a:xfrm>
            <a:prstGeom prst="line">
              <a:avLst/>
            </a:prstGeom>
            <a:noFill/>
            <a:ln w="38100">
              <a:solidFill>
                <a:srgbClr val="F01A04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95" name="Line 39"/>
            <p:cNvSpPr>
              <a:spLocks noChangeAspect="1" noChangeShapeType="1"/>
            </p:cNvSpPr>
            <p:nvPr/>
          </p:nvSpPr>
          <p:spPr bwMode="auto">
            <a:xfrm>
              <a:off x="4781" y="1219"/>
              <a:ext cx="0" cy="6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696" name="Group 40"/>
            <p:cNvGrpSpPr>
              <a:grpSpLocks noChangeAspect="1"/>
            </p:cNvGrpSpPr>
            <p:nvPr/>
          </p:nvGrpSpPr>
          <p:grpSpPr bwMode="auto">
            <a:xfrm>
              <a:off x="4349" y="1582"/>
              <a:ext cx="605" cy="312"/>
              <a:chOff x="2544" y="1805"/>
              <a:chExt cx="1008" cy="519"/>
            </a:xfrm>
          </p:grpSpPr>
          <p:sp>
            <p:nvSpPr>
              <p:cNvPr id="454697" name="Arc 41"/>
              <p:cNvSpPr>
                <a:spLocks noChangeAspect="1"/>
              </p:cNvSpPr>
              <p:nvPr/>
            </p:nvSpPr>
            <p:spPr bwMode="auto">
              <a:xfrm>
                <a:off x="2544" y="1880"/>
                <a:ext cx="240" cy="444"/>
              </a:xfrm>
              <a:custGeom>
                <a:avLst/>
                <a:gdLst>
                  <a:gd name="G0" fmla="+- 0 0 0"/>
                  <a:gd name="G1" fmla="+- 21273 0 0"/>
                  <a:gd name="G2" fmla="+- 21600 0 0"/>
                  <a:gd name="T0" fmla="*/ 3745 w 21600"/>
                  <a:gd name="T1" fmla="*/ 0 h 21273"/>
                  <a:gd name="T2" fmla="*/ 21600 w 21600"/>
                  <a:gd name="T3" fmla="*/ 21273 h 21273"/>
                  <a:gd name="T4" fmla="*/ 0 w 21600"/>
                  <a:gd name="T5" fmla="*/ 21273 h 2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273" fill="none" extrusionOk="0">
                    <a:moveTo>
                      <a:pt x="3744" y="0"/>
                    </a:moveTo>
                    <a:cubicBezTo>
                      <a:pt x="14070" y="1817"/>
                      <a:pt x="21600" y="10788"/>
                      <a:pt x="21600" y="21273"/>
                    </a:cubicBezTo>
                  </a:path>
                  <a:path w="21600" h="21273" stroke="0" extrusionOk="0">
                    <a:moveTo>
                      <a:pt x="3744" y="0"/>
                    </a:moveTo>
                    <a:cubicBezTo>
                      <a:pt x="14070" y="1817"/>
                      <a:pt x="21600" y="10788"/>
                      <a:pt x="21600" y="21273"/>
                    </a:cubicBezTo>
                    <a:lnTo>
                      <a:pt x="0" y="21273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4698" name="Object 42"/>
              <p:cNvGraphicFramePr>
                <a:graphicFrameLocks noChangeAspect="1"/>
              </p:cNvGraphicFramePr>
              <p:nvPr/>
            </p:nvGraphicFramePr>
            <p:xfrm>
              <a:off x="2771" y="1805"/>
              <a:ext cx="78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5" imgW="672808" imgH="266584" progId="">
                      <p:embed/>
                    </p:oleObj>
                  </mc:Choice>
                  <mc:Fallback>
                    <p:oleObj name="公式" r:id="rId25" imgW="672808" imgH="266584" progId="">
                      <p:embed/>
                      <p:pic>
                        <p:nvPicPr>
                          <p:cNvPr id="454698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" y="1805"/>
                            <a:ext cx="781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4699" name="Object 43"/>
            <p:cNvGraphicFramePr>
              <a:graphicFrameLocks noChangeAspect="1"/>
            </p:cNvGraphicFramePr>
            <p:nvPr/>
          </p:nvGraphicFramePr>
          <p:xfrm>
            <a:off x="3485" y="2271"/>
            <a:ext cx="126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079032" imgH="203112" progId="">
                    <p:embed/>
                  </p:oleObj>
                </mc:Choice>
                <mc:Fallback>
                  <p:oleObj name="Equation" r:id="rId27" imgW="1079032" imgH="203112" progId="">
                    <p:embed/>
                    <p:pic>
                      <p:nvPicPr>
                        <p:cNvPr id="45469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" y="2271"/>
                          <a:ext cx="1267" cy="23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9050">
                          <a:solidFill>
                            <a:srgbClr val="9900CC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98" name="组合 208897"/>
          <p:cNvGrpSpPr/>
          <p:nvPr/>
        </p:nvGrpSpPr>
        <p:grpSpPr>
          <a:xfrm>
            <a:off x="381000" y="685800"/>
            <a:ext cx="8305800" cy="5568950"/>
            <a:chOff x="240" y="576"/>
            <a:chExt cx="5232" cy="3508"/>
          </a:xfrm>
        </p:grpSpPr>
        <p:sp>
          <p:nvSpPr>
            <p:cNvPr id="208899" name="矩形 208898"/>
            <p:cNvSpPr/>
            <p:nvPr/>
          </p:nvSpPr>
          <p:spPr>
            <a:xfrm>
              <a:off x="240" y="580"/>
              <a:ext cx="5232" cy="35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8900" name="组合 208899"/>
            <p:cNvGrpSpPr/>
            <p:nvPr/>
          </p:nvGrpSpPr>
          <p:grpSpPr>
            <a:xfrm>
              <a:off x="288" y="1200"/>
              <a:ext cx="5040" cy="2304"/>
              <a:chOff x="144" y="1152"/>
              <a:chExt cx="5040" cy="2304"/>
            </a:xfrm>
          </p:grpSpPr>
          <p:grpSp>
            <p:nvGrpSpPr>
              <p:cNvPr id="208901" name="组合 208900"/>
              <p:cNvGrpSpPr/>
              <p:nvPr/>
            </p:nvGrpSpPr>
            <p:grpSpPr>
              <a:xfrm>
                <a:off x="144" y="1152"/>
                <a:ext cx="5040" cy="2304"/>
                <a:chOff x="144" y="1152"/>
                <a:chExt cx="5040" cy="2304"/>
              </a:xfrm>
            </p:grpSpPr>
            <p:sp>
              <p:nvSpPr>
                <p:cNvPr id="208902" name="直接连接符 208901"/>
                <p:cNvSpPr/>
                <p:nvPr/>
              </p:nvSpPr>
              <p:spPr>
                <a:xfrm>
                  <a:off x="2256" y="2352"/>
                  <a:ext cx="29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08903" name="直接连接符 208902"/>
                <p:cNvSpPr/>
                <p:nvPr/>
              </p:nvSpPr>
              <p:spPr>
                <a:xfrm flipV="1">
                  <a:off x="2256" y="1152"/>
                  <a:ext cx="0" cy="23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08904" name="直接连接符 208903"/>
                <p:cNvSpPr/>
                <p:nvPr/>
              </p:nvSpPr>
              <p:spPr>
                <a:xfrm flipV="1">
                  <a:off x="1200" y="1152"/>
                  <a:ext cx="0" cy="23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08905" name="直接连接符 208904"/>
                <p:cNvSpPr/>
                <p:nvPr/>
              </p:nvSpPr>
              <p:spPr>
                <a:xfrm flipH="1">
                  <a:off x="144" y="2352"/>
                  <a:ext cx="2064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06" name="椭圆 208905"/>
                <p:cNvSpPr/>
                <p:nvPr/>
              </p:nvSpPr>
              <p:spPr>
                <a:xfrm>
                  <a:off x="528" y="1680"/>
                  <a:ext cx="1344" cy="134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7" name="直接连接符 208906"/>
                <p:cNvSpPr/>
                <p:nvPr/>
              </p:nvSpPr>
              <p:spPr>
                <a:xfrm>
                  <a:off x="1200" y="1680"/>
                  <a:ext cx="3888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08" name="直接连接符 208907"/>
                <p:cNvSpPr/>
                <p:nvPr/>
              </p:nvSpPr>
              <p:spPr>
                <a:xfrm>
                  <a:off x="1200" y="3024"/>
                  <a:ext cx="3888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09" name="直接连接符 208908"/>
                <p:cNvSpPr/>
                <p:nvPr/>
              </p:nvSpPr>
              <p:spPr>
                <a:xfrm>
                  <a:off x="2736" y="1680"/>
                  <a:ext cx="0" cy="1344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10" name="直接连接符 208909"/>
                <p:cNvSpPr/>
                <p:nvPr/>
              </p:nvSpPr>
              <p:spPr>
                <a:xfrm>
                  <a:off x="3216" y="1680"/>
                  <a:ext cx="0" cy="1344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11" name="直接连接符 208910"/>
                <p:cNvSpPr/>
                <p:nvPr/>
              </p:nvSpPr>
              <p:spPr>
                <a:xfrm>
                  <a:off x="3696" y="1680"/>
                  <a:ext cx="0" cy="1344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12" name="直接连接符 208911"/>
                <p:cNvSpPr/>
                <p:nvPr/>
              </p:nvSpPr>
              <p:spPr>
                <a:xfrm>
                  <a:off x="4176" y="1680"/>
                  <a:ext cx="0" cy="1344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13" name="直接连接符 208912"/>
                <p:cNvSpPr/>
                <p:nvPr/>
              </p:nvSpPr>
              <p:spPr>
                <a:xfrm>
                  <a:off x="4656" y="1680"/>
                  <a:ext cx="0" cy="1344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sm" len="lg"/>
                </a:ln>
              </p:spPr>
            </p:sp>
            <p:sp>
              <p:nvSpPr>
                <p:cNvPr id="208914" name="文本框 208913"/>
                <p:cNvSpPr txBox="1"/>
                <p:nvPr/>
              </p:nvSpPr>
              <p:spPr>
                <a:xfrm>
                  <a:off x="2016" y="1392"/>
                  <a:ext cx="432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208915" name="矩形 208914"/>
                <p:cNvSpPr/>
                <p:nvPr/>
              </p:nvSpPr>
              <p:spPr>
                <a:xfrm>
                  <a:off x="1920" y="2976"/>
                  <a:ext cx="3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 A</a:t>
                  </a:r>
                  <a:endParaRPr lang="zh-CN" altLang="en-US" sz="2800" b="1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916" name="文本框 208915"/>
                <p:cNvSpPr txBox="1"/>
                <p:nvPr/>
              </p:nvSpPr>
              <p:spPr>
                <a:xfrm>
                  <a:off x="960" y="2256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208917" name="矩形 208916"/>
                <p:cNvSpPr/>
                <p:nvPr/>
              </p:nvSpPr>
              <p:spPr>
                <a:xfrm>
                  <a:off x="2016" y="2304"/>
                  <a:ext cx="33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 </a:t>
                  </a:r>
                  <a:endParaRPr lang="zh-CN" altLang="en-US" sz="2800" b="1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08918" name="组合 208917"/>
                <p:cNvGrpSpPr/>
                <p:nvPr/>
              </p:nvGrpSpPr>
              <p:grpSpPr>
                <a:xfrm>
                  <a:off x="2496" y="2256"/>
                  <a:ext cx="2400" cy="96"/>
                  <a:chOff x="2496" y="2208"/>
                  <a:chExt cx="2400" cy="144"/>
                </a:xfrm>
              </p:grpSpPr>
              <p:sp>
                <p:nvSpPr>
                  <p:cNvPr id="208919" name="直接连接符 208918"/>
                  <p:cNvSpPr/>
                  <p:nvPr/>
                </p:nvSpPr>
                <p:spPr>
                  <a:xfrm>
                    <a:off x="249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0" name="直接连接符 208919"/>
                  <p:cNvSpPr/>
                  <p:nvPr/>
                </p:nvSpPr>
                <p:spPr>
                  <a:xfrm>
                    <a:off x="273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1" name="直接连接符 208920"/>
                  <p:cNvSpPr/>
                  <p:nvPr/>
                </p:nvSpPr>
                <p:spPr>
                  <a:xfrm>
                    <a:off x="297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2" name="直接连接符 208921"/>
                  <p:cNvSpPr/>
                  <p:nvPr/>
                </p:nvSpPr>
                <p:spPr>
                  <a:xfrm>
                    <a:off x="321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3" name="直接连接符 208922"/>
                  <p:cNvSpPr/>
                  <p:nvPr/>
                </p:nvSpPr>
                <p:spPr>
                  <a:xfrm>
                    <a:off x="345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4" name="直接连接符 208923"/>
                  <p:cNvSpPr/>
                  <p:nvPr/>
                </p:nvSpPr>
                <p:spPr>
                  <a:xfrm>
                    <a:off x="369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5" name="直接连接符 208924"/>
                  <p:cNvSpPr/>
                  <p:nvPr/>
                </p:nvSpPr>
                <p:spPr>
                  <a:xfrm>
                    <a:off x="393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6" name="直接连接符 208925"/>
                  <p:cNvSpPr/>
                  <p:nvPr/>
                </p:nvSpPr>
                <p:spPr>
                  <a:xfrm>
                    <a:off x="417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7" name="直接连接符 208926"/>
                  <p:cNvSpPr/>
                  <p:nvPr/>
                </p:nvSpPr>
                <p:spPr>
                  <a:xfrm>
                    <a:off x="441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8" name="直接连接符 208927"/>
                  <p:cNvSpPr/>
                  <p:nvPr/>
                </p:nvSpPr>
                <p:spPr>
                  <a:xfrm>
                    <a:off x="465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29" name="直接连接符 208928"/>
                  <p:cNvSpPr/>
                  <p:nvPr/>
                </p:nvSpPr>
                <p:spPr>
                  <a:xfrm>
                    <a:off x="4896" y="2208"/>
                    <a:ext cx="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sp>
              <p:nvSpPr>
                <p:cNvPr id="208930" name="文本框 208929"/>
                <p:cNvSpPr txBox="1"/>
                <p:nvPr/>
              </p:nvSpPr>
              <p:spPr>
                <a:xfrm>
                  <a:off x="4032" y="2352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graphicFrame>
              <p:nvGraphicFramePr>
                <p:cNvPr id="208931" name="对象 208930"/>
                <p:cNvGraphicFramePr>
                  <a:graphicFrameLocks/>
                </p:cNvGraphicFramePr>
                <p:nvPr/>
              </p:nvGraphicFramePr>
              <p:xfrm>
                <a:off x="3130" y="2352"/>
                <a:ext cx="182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" imgW="253780" imgH="723272" progId="">
                        <p:embed/>
                      </p:oleObj>
                    </mc:Choice>
                    <mc:Fallback>
                      <p:oleObj r:id="rId2" imgW="253780" imgH="723272" progId="">
                        <p:embed/>
                        <p:pic>
                          <p:nvPicPr>
                            <p:cNvPr id="208931" name="对象 20893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0" y="2352"/>
                              <a:ext cx="182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32" name="对象 208931"/>
                <p:cNvGraphicFramePr>
                  <a:graphicFrameLocks/>
                </p:cNvGraphicFramePr>
                <p:nvPr/>
              </p:nvGraphicFramePr>
              <p:xfrm>
                <a:off x="2650" y="2352"/>
                <a:ext cx="182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" imgW="253780" imgH="723272" progId="">
                        <p:embed/>
                      </p:oleObj>
                    </mc:Choice>
                    <mc:Fallback>
                      <p:oleObj r:id="rId4" imgW="253780" imgH="723272" progId="">
                        <p:embed/>
                        <p:pic>
                          <p:nvPicPr>
                            <p:cNvPr id="208932" name="对象 20893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50" y="2352"/>
                              <a:ext cx="182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33" name="对象 208932"/>
                <p:cNvGraphicFramePr>
                  <a:graphicFrameLocks/>
                </p:cNvGraphicFramePr>
                <p:nvPr/>
              </p:nvGraphicFramePr>
              <p:xfrm>
                <a:off x="3550" y="2352"/>
                <a:ext cx="282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6" imgW="393529" imgH="723586" progId="">
                        <p:embed/>
                      </p:oleObj>
                    </mc:Choice>
                    <mc:Fallback>
                      <p:oleObj r:id="rId6" imgW="393529" imgH="723586" progId="">
                        <p:embed/>
                        <p:pic>
                          <p:nvPicPr>
                            <p:cNvPr id="208933" name="对象 2089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0" y="2352"/>
                              <a:ext cx="282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34" name="对象 208933"/>
                <p:cNvGraphicFramePr>
                  <a:graphicFrameLocks/>
                </p:cNvGraphicFramePr>
                <p:nvPr/>
              </p:nvGraphicFramePr>
              <p:xfrm>
                <a:off x="4512" y="2352"/>
                <a:ext cx="282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8" imgW="393529" imgH="723586" progId="">
                        <p:embed/>
                      </p:oleObj>
                    </mc:Choice>
                    <mc:Fallback>
                      <p:oleObj r:id="rId8" imgW="393529" imgH="723586" progId="">
                        <p:embed/>
                        <p:pic>
                          <p:nvPicPr>
                            <p:cNvPr id="208934" name="对象 20893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2352"/>
                              <a:ext cx="282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8935" name="直接连接符 208934"/>
                <p:cNvSpPr/>
                <p:nvPr/>
              </p:nvSpPr>
              <p:spPr>
                <a:xfrm flipH="1" flipV="1">
                  <a:off x="720" y="1872"/>
                  <a:ext cx="480" cy="48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pSp>
              <p:nvGrpSpPr>
                <p:cNvPr id="208936" name="组合 208935"/>
                <p:cNvGrpSpPr/>
                <p:nvPr/>
              </p:nvGrpSpPr>
              <p:grpSpPr>
                <a:xfrm>
                  <a:off x="720" y="1728"/>
                  <a:ext cx="1776" cy="327"/>
                  <a:chOff x="720" y="1728"/>
                  <a:chExt cx="1776" cy="327"/>
                </a:xfrm>
              </p:grpSpPr>
              <p:sp>
                <p:nvSpPr>
                  <p:cNvPr id="208937" name="直接连接符 208936"/>
                  <p:cNvSpPr/>
                  <p:nvPr/>
                </p:nvSpPr>
                <p:spPr>
                  <a:xfrm>
                    <a:off x="720" y="1872"/>
                    <a:ext cx="1536" cy="0"/>
                  </a:xfrm>
                  <a:prstGeom prst="line">
                    <a:avLst/>
                  </a:prstGeom>
                  <a:ln w="19050" cap="flat" cmpd="sng">
                    <a:solidFill>
                      <a:srgbClr val="009900"/>
                    </a:solidFill>
                    <a:prstDash val="dash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208938" name="文本框 208937"/>
                  <p:cNvSpPr txBox="1"/>
                  <p:nvPr/>
                </p:nvSpPr>
                <p:spPr>
                  <a:xfrm>
                    <a:off x="2160" y="1728"/>
                    <a:ext cx="336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>
                      <a:spcBef>
                        <a:spcPct val="50000"/>
                      </a:spcBef>
                    </a:pPr>
                    <a:r>
                      <a: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*</a:t>
                    </a:r>
                  </a:p>
                </p:txBody>
              </p:sp>
            </p:grpSp>
            <p:graphicFrame>
              <p:nvGraphicFramePr>
                <p:cNvPr id="208939" name="对象 208938"/>
                <p:cNvGraphicFramePr>
                  <a:graphicFrameLocks/>
                </p:cNvGraphicFramePr>
                <p:nvPr/>
              </p:nvGraphicFramePr>
              <p:xfrm>
                <a:off x="1031" y="1985"/>
                <a:ext cx="160" cy="2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177492" imgH="228204" progId="">
                        <p:embed/>
                      </p:oleObj>
                    </mc:Choice>
                    <mc:Fallback>
                      <p:oleObj r:id="rId10" imgW="177492" imgH="228204" progId="">
                        <p:embed/>
                        <p:pic>
                          <p:nvPicPr>
                            <p:cNvPr id="208939" name="对象 2089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1" y="1985"/>
                              <a:ext cx="160" cy="2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40" name="对象 208939"/>
                <p:cNvGraphicFramePr>
                  <a:graphicFrameLocks/>
                </p:cNvGraphicFramePr>
                <p:nvPr/>
              </p:nvGraphicFramePr>
              <p:xfrm>
                <a:off x="2019" y="1152"/>
                <a:ext cx="22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190335" imgH="203024" progId="">
                        <p:embed/>
                      </p:oleObj>
                    </mc:Choice>
                    <mc:Fallback>
                      <p:oleObj r:id="rId12" imgW="190335" imgH="203024" progId="">
                        <p:embed/>
                        <p:pic>
                          <p:nvPicPr>
                            <p:cNvPr id="208940" name="对象 2089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9" y="1152"/>
                              <a:ext cx="225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41" name="对象 208940"/>
                <p:cNvGraphicFramePr>
                  <a:graphicFrameLocks/>
                </p:cNvGraphicFramePr>
                <p:nvPr/>
              </p:nvGraphicFramePr>
              <p:xfrm>
                <a:off x="960" y="1152"/>
                <a:ext cx="22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190335" imgH="203024" progId="">
                        <p:embed/>
                      </p:oleObj>
                    </mc:Choice>
                    <mc:Fallback>
                      <p:oleObj r:id="rId14" imgW="190335" imgH="203024" progId="">
                        <p:embed/>
                        <p:pic>
                          <p:nvPicPr>
                            <p:cNvPr id="208941" name="对象 20894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1152"/>
                              <a:ext cx="225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8942" name="对象 208941"/>
                <p:cNvGraphicFramePr>
                  <a:graphicFrameLocks/>
                </p:cNvGraphicFramePr>
                <p:nvPr/>
              </p:nvGraphicFramePr>
              <p:xfrm>
                <a:off x="4981" y="2378"/>
                <a:ext cx="150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5" imgW="126725" imgH="240777" progId="">
                        <p:embed/>
                      </p:oleObj>
                    </mc:Choice>
                    <mc:Fallback>
                      <p:oleObj r:id="rId15" imgW="126725" imgH="240777" progId="">
                        <p:embed/>
                        <p:pic>
                          <p:nvPicPr>
                            <p:cNvPr id="208942" name="对象 20894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81" y="2378"/>
                              <a:ext cx="150" cy="2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8943" name="文本框 208942"/>
              <p:cNvSpPr txBox="1"/>
              <p:nvPr/>
            </p:nvSpPr>
            <p:spPr>
              <a:xfrm>
                <a:off x="960" y="1392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08944" name="矩形 208943"/>
              <p:cNvSpPr/>
              <p:nvPr/>
            </p:nvSpPr>
            <p:spPr>
              <a:xfrm>
                <a:off x="864" y="2976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 A</a:t>
                </a:r>
                <a:endParaRPr lang="zh-CN" altLang="en-US" sz="28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8945" name="组合 208944"/>
            <p:cNvGrpSpPr/>
            <p:nvPr/>
          </p:nvGrpSpPr>
          <p:grpSpPr>
            <a:xfrm>
              <a:off x="768" y="576"/>
              <a:ext cx="4224" cy="340"/>
              <a:chOff x="768" y="423"/>
              <a:chExt cx="4224" cy="340"/>
            </a:xfrm>
          </p:grpSpPr>
          <p:sp>
            <p:nvSpPr>
              <p:cNvPr id="208946" name="文本框 208945"/>
              <p:cNvSpPr txBox="1"/>
              <p:nvPr/>
            </p:nvSpPr>
            <p:spPr>
              <a:xfrm>
                <a:off x="768" y="423"/>
                <a:ext cx="4224" cy="335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lvl="0"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用旋转矢量图画简谐运动的 </a:t>
                </a:r>
                <a:r>
                  <a:rPr lang="zh-CN" altLang="zh-CN" sz="2800" b="1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</a:p>
            </p:txBody>
          </p:sp>
          <p:graphicFrame>
            <p:nvGraphicFramePr>
              <p:cNvPr id="208947" name="对象 208946"/>
              <p:cNvGraphicFramePr>
                <a:graphicFrameLocks/>
              </p:cNvGraphicFramePr>
              <p:nvPr/>
            </p:nvGraphicFramePr>
            <p:xfrm>
              <a:off x="3804" y="480"/>
              <a:ext cx="66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558558" imgH="241195" progId="">
                      <p:embed/>
                    </p:oleObj>
                  </mc:Choice>
                  <mc:Fallback>
                    <p:oleObj r:id="rId17" imgW="558558" imgH="241195" progId="">
                      <p:embed/>
                      <p:pic>
                        <p:nvPicPr>
                          <p:cNvPr id="208947" name="对象 2089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4" y="480"/>
                            <a:ext cx="66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948" name="文本框 208947"/>
            <p:cNvSpPr txBox="1"/>
            <p:nvPr/>
          </p:nvSpPr>
          <p:spPr>
            <a:xfrm>
              <a:off x="480" y="3748"/>
              <a:ext cx="4800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（旋转矢量旋转一周所需的时间）</a:t>
              </a:r>
            </a:p>
          </p:txBody>
        </p:sp>
      </p:grpSp>
      <p:grpSp>
        <p:nvGrpSpPr>
          <p:cNvPr id="208949" name="组合 208948"/>
          <p:cNvGrpSpPr/>
          <p:nvPr/>
        </p:nvGrpSpPr>
        <p:grpSpPr>
          <a:xfrm>
            <a:off x="2133600" y="4419600"/>
            <a:ext cx="3352800" cy="519113"/>
            <a:chOff x="1200" y="2880"/>
            <a:chExt cx="2112" cy="327"/>
          </a:xfrm>
        </p:grpSpPr>
        <p:sp>
          <p:nvSpPr>
            <p:cNvPr id="208950" name="直接连接符 208949"/>
            <p:cNvSpPr/>
            <p:nvPr/>
          </p:nvSpPr>
          <p:spPr>
            <a:xfrm>
              <a:off x="1200" y="3024"/>
              <a:ext cx="1776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8951" name="文本框 208950"/>
            <p:cNvSpPr txBox="1"/>
            <p:nvPr/>
          </p:nvSpPr>
          <p:spPr>
            <a:xfrm>
              <a:off x="2880" y="288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8952" name="组合 208951"/>
          <p:cNvGrpSpPr/>
          <p:nvPr/>
        </p:nvGrpSpPr>
        <p:grpSpPr>
          <a:xfrm>
            <a:off x="1447800" y="2590800"/>
            <a:ext cx="5867400" cy="519113"/>
            <a:chOff x="768" y="1728"/>
            <a:chExt cx="3696" cy="327"/>
          </a:xfrm>
        </p:grpSpPr>
        <p:sp>
          <p:nvSpPr>
            <p:cNvPr id="208953" name="直接连接符 208952"/>
            <p:cNvSpPr/>
            <p:nvPr/>
          </p:nvSpPr>
          <p:spPr>
            <a:xfrm>
              <a:off x="768" y="1872"/>
              <a:ext cx="340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8954" name="文本框 208953"/>
            <p:cNvSpPr txBox="1"/>
            <p:nvPr/>
          </p:nvSpPr>
          <p:spPr>
            <a:xfrm>
              <a:off x="4080" y="172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8955" name="组合 208954"/>
          <p:cNvGrpSpPr/>
          <p:nvPr/>
        </p:nvGrpSpPr>
        <p:grpSpPr>
          <a:xfrm>
            <a:off x="1066800" y="2819400"/>
            <a:ext cx="1066800" cy="762000"/>
            <a:chOff x="528" y="1872"/>
            <a:chExt cx="672" cy="480"/>
          </a:xfrm>
        </p:grpSpPr>
        <p:sp>
          <p:nvSpPr>
            <p:cNvPr id="208956" name="直接连接符 208955"/>
            <p:cNvSpPr/>
            <p:nvPr/>
          </p:nvSpPr>
          <p:spPr>
            <a:xfrm flipH="1" flipV="1">
              <a:off x="528" y="2352"/>
              <a:ext cx="67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8957" name="直接连接符 208956"/>
            <p:cNvSpPr/>
            <p:nvPr/>
          </p:nvSpPr>
          <p:spPr>
            <a:xfrm flipH="1" flipV="1">
              <a:off x="720" y="1872"/>
              <a:ext cx="48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208958" name="组合 208957"/>
          <p:cNvGrpSpPr/>
          <p:nvPr/>
        </p:nvGrpSpPr>
        <p:grpSpPr>
          <a:xfrm>
            <a:off x="1066800" y="3352800"/>
            <a:ext cx="3352800" cy="519113"/>
            <a:chOff x="528" y="2208"/>
            <a:chExt cx="2112" cy="327"/>
          </a:xfrm>
        </p:grpSpPr>
        <p:sp>
          <p:nvSpPr>
            <p:cNvPr id="208959" name="直接连接符 208958"/>
            <p:cNvSpPr/>
            <p:nvPr/>
          </p:nvSpPr>
          <p:spPr>
            <a:xfrm>
              <a:off x="528" y="2352"/>
              <a:ext cx="1968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8960" name="文本框 208959"/>
            <p:cNvSpPr txBox="1"/>
            <p:nvPr/>
          </p:nvSpPr>
          <p:spPr>
            <a:xfrm>
              <a:off x="2352" y="220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8961" name="组合 208960"/>
          <p:cNvGrpSpPr/>
          <p:nvPr/>
        </p:nvGrpSpPr>
        <p:grpSpPr>
          <a:xfrm>
            <a:off x="1066800" y="2819400"/>
            <a:ext cx="1066800" cy="1524000"/>
            <a:chOff x="528" y="1872"/>
            <a:chExt cx="672" cy="960"/>
          </a:xfrm>
        </p:grpSpPr>
        <p:grpSp>
          <p:nvGrpSpPr>
            <p:cNvPr id="208962" name="组合 208961"/>
            <p:cNvGrpSpPr/>
            <p:nvPr/>
          </p:nvGrpSpPr>
          <p:grpSpPr>
            <a:xfrm>
              <a:off x="528" y="1872"/>
              <a:ext cx="672" cy="480"/>
              <a:chOff x="528" y="1872"/>
              <a:chExt cx="672" cy="480"/>
            </a:xfrm>
          </p:grpSpPr>
          <p:sp>
            <p:nvSpPr>
              <p:cNvPr id="208963" name="直接连接符 208962"/>
              <p:cNvSpPr/>
              <p:nvPr/>
            </p:nvSpPr>
            <p:spPr>
              <a:xfrm flipH="1" flipV="1">
                <a:off x="528" y="2352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08964" name="直接连接符 208963"/>
              <p:cNvSpPr/>
              <p:nvPr/>
            </p:nvSpPr>
            <p:spPr>
              <a:xfrm flipH="1" flipV="1">
                <a:off x="720" y="1872"/>
                <a:ext cx="48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8965" name="直接连接符 208964"/>
            <p:cNvSpPr/>
            <p:nvPr/>
          </p:nvSpPr>
          <p:spPr>
            <a:xfrm flipH="1">
              <a:off x="720" y="2352"/>
              <a:ext cx="48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8966" name="组合 208965"/>
          <p:cNvGrpSpPr/>
          <p:nvPr/>
        </p:nvGrpSpPr>
        <p:grpSpPr>
          <a:xfrm>
            <a:off x="1371600" y="4114800"/>
            <a:ext cx="3733800" cy="519113"/>
            <a:chOff x="720" y="2688"/>
            <a:chExt cx="2352" cy="327"/>
          </a:xfrm>
        </p:grpSpPr>
        <p:sp>
          <p:nvSpPr>
            <p:cNvPr id="208967" name="直接连接符 208966"/>
            <p:cNvSpPr/>
            <p:nvPr/>
          </p:nvSpPr>
          <p:spPr>
            <a:xfrm>
              <a:off x="720" y="2832"/>
              <a:ext cx="2016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8968" name="文本框 208967"/>
            <p:cNvSpPr txBox="1"/>
            <p:nvPr/>
          </p:nvSpPr>
          <p:spPr>
            <a:xfrm>
              <a:off x="2640" y="268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8969" name="组合 208968"/>
          <p:cNvGrpSpPr/>
          <p:nvPr/>
        </p:nvGrpSpPr>
        <p:grpSpPr>
          <a:xfrm>
            <a:off x="1066800" y="2819400"/>
            <a:ext cx="1066800" cy="1828800"/>
            <a:chOff x="528" y="1872"/>
            <a:chExt cx="672" cy="1152"/>
          </a:xfrm>
        </p:grpSpPr>
        <p:grpSp>
          <p:nvGrpSpPr>
            <p:cNvPr id="208970" name="组合 208969"/>
            <p:cNvGrpSpPr/>
            <p:nvPr/>
          </p:nvGrpSpPr>
          <p:grpSpPr>
            <a:xfrm>
              <a:off x="528" y="1872"/>
              <a:ext cx="672" cy="960"/>
              <a:chOff x="528" y="1872"/>
              <a:chExt cx="672" cy="960"/>
            </a:xfrm>
          </p:grpSpPr>
          <p:grpSp>
            <p:nvGrpSpPr>
              <p:cNvPr id="208971" name="组合 208970"/>
              <p:cNvGrpSpPr/>
              <p:nvPr/>
            </p:nvGrpSpPr>
            <p:grpSpPr>
              <a:xfrm>
                <a:off x="528" y="1872"/>
                <a:ext cx="672" cy="480"/>
                <a:chOff x="528" y="1872"/>
                <a:chExt cx="672" cy="480"/>
              </a:xfrm>
            </p:grpSpPr>
            <p:sp>
              <p:nvSpPr>
                <p:cNvPr id="208972" name="直接连接符 208971"/>
                <p:cNvSpPr/>
                <p:nvPr/>
              </p:nvSpPr>
              <p:spPr>
                <a:xfrm flipH="1" flipV="1">
                  <a:off x="528" y="2352"/>
                  <a:ext cx="6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  <p:sp>
              <p:nvSpPr>
                <p:cNvPr id="208973" name="直接连接符 208972"/>
                <p:cNvSpPr/>
                <p:nvPr/>
              </p:nvSpPr>
              <p:spPr>
                <a:xfrm flipH="1" flipV="1">
                  <a:off x="720" y="1872"/>
                  <a:ext cx="48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8974" name="直接连接符 208973"/>
              <p:cNvSpPr/>
              <p:nvPr/>
            </p:nvSpPr>
            <p:spPr>
              <a:xfrm flipH="1">
                <a:off x="720" y="2352"/>
                <a:ext cx="48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8975" name="直接连接符 208974"/>
            <p:cNvSpPr/>
            <p:nvPr/>
          </p:nvSpPr>
          <p:spPr>
            <a:xfrm>
              <a:off x="1200" y="2352"/>
              <a:ext cx="0" cy="6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8976" name="组合 208975"/>
          <p:cNvGrpSpPr/>
          <p:nvPr/>
        </p:nvGrpSpPr>
        <p:grpSpPr>
          <a:xfrm>
            <a:off x="1066800" y="2819400"/>
            <a:ext cx="1828800" cy="1828800"/>
            <a:chOff x="528" y="1872"/>
            <a:chExt cx="1152" cy="1152"/>
          </a:xfrm>
        </p:grpSpPr>
        <p:grpSp>
          <p:nvGrpSpPr>
            <p:cNvPr id="208977" name="组合 208976"/>
            <p:cNvGrpSpPr/>
            <p:nvPr/>
          </p:nvGrpSpPr>
          <p:grpSpPr>
            <a:xfrm>
              <a:off x="528" y="1872"/>
              <a:ext cx="672" cy="1152"/>
              <a:chOff x="528" y="1872"/>
              <a:chExt cx="672" cy="1152"/>
            </a:xfrm>
          </p:grpSpPr>
          <p:grpSp>
            <p:nvGrpSpPr>
              <p:cNvPr id="208978" name="组合 208977"/>
              <p:cNvGrpSpPr/>
              <p:nvPr/>
            </p:nvGrpSpPr>
            <p:grpSpPr>
              <a:xfrm>
                <a:off x="528" y="1872"/>
                <a:ext cx="672" cy="960"/>
                <a:chOff x="528" y="1872"/>
                <a:chExt cx="672" cy="960"/>
              </a:xfrm>
            </p:grpSpPr>
            <p:grpSp>
              <p:nvGrpSpPr>
                <p:cNvPr id="208979" name="组合 208978"/>
                <p:cNvGrpSpPr/>
                <p:nvPr/>
              </p:nvGrpSpPr>
              <p:grpSpPr>
                <a:xfrm>
                  <a:off x="528" y="1872"/>
                  <a:ext cx="672" cy="480"/>
                  <a:chOff x="528" y="1872"/>
                  <a:chExt cx="672" cy="480"/>
                </a:xfrm>
              </p:grpSpPr>
              <p:sp>
                <p:nvSpPr>
                  <p:cNvPr id="208980" name="直接连接符 208979"/>
                  <p:cNvSpPr/>
                  <p:nvPr/>
                </p:nvSpPr>
                <p:spPr>
                  <a:xfrm flipH="1" flipV="1">
                    <a:off x="528" y="2352"/>
                    <a:ext cx="6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208981" name="直接连接符 208980"/>
                  <p:cNvSpPr/>
                  <p:nvPr/>
                </p:nvSpPr>
                <p:spPr>
                  <a:xfrm flipH="1" flipV="1">
                    <a:off x="720" y="1872"/>
                    <a:ext cx="480" cy="48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</p:grpSp>
            <p:sp>
              <p:nvSpPr>
                <p:cNvPr id="208982" name="直接连接符 208981"/>
                <p:cNvSpPr/>
                <p:nvPr/>
              </p:nvSpPr>
              <p:spPr>
                <a:xfrm flipH="1">
                  <a:off x="720" y="2352"/>
                  <a:ext cx="48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8983" name="直接连接符 208982"/>
              <p:cNvSpPr/>
              <p:nvPr/>
            </p:nvSpPr>
            <p:spPr>
              <a:xfrm>
                <a:off x="1200" y="2352"/>
                <a:ext cx="0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8984" name="直接连接符 208983"/>
            <p:cNvSpPr/>
            <p:nvPr/>
          </p:nvSpPr>
          <p:spPr>
            <a:xfrm>
              <a:off x="1200" y="2352"/>
              <a:ext cx="48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8985" name="组合 208984"/>
          <p:cNvGrpSpPr/>
          <p:nvPr/>
        </p:nvGrpSpPr>
        <p:grpSpPr>
          <a:xfrm>
            <a:off x="2895600" y="4114800"/>
            <a:ext cx="2819400" cy="519113"/>
            <a:chOff x="1680" y="2688"/>
            <a:chExt cx="1776" cy="327"/>
          </a:xfrm>
        </p:grpSpPr>
        <p:sp>
          <p:nvSpPr>
            <p:cNvPr id="208986" name="直接连接符 208985"/>
            <p:cNvSpPr/>
            <p:nvPr/>
          </p:nvSpPr>
          <p:spPr>
            <a:xfrm>
              <a:off x="1680" y="2832"/>
              <a:ext cx="1536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8987" name="文本框 208986"/>
            <p:cNvSpPr txBox="1"/>
            <p:nvPr/>
          </p:nvSpPr>
          <p:spPr>
            <a:xfrm>
              <a:off x="3120" y="2688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8988" name="组合 208987"/>
          <p:cNvGrpSpPr/>
          <p:nvPr/>
        </p:nvGrpSpPr>
        <p:grpSpPr>
          <a:xfrm>
            <a:off x="1066800" y="2819400"/>
            <a:ext cx="2133600" cy="1828800"/>
            <a:chOff x="528" y="1872"/>
            <a:chExt cx="1344" cy="1152"/>
          </a:xfrm>
        </p:grpSpPr>
        <p:grpSp>
          <p:nvGrpSpPr>
            <p:cNvPr id="208989" name="组合 208988"/>
            <p:cNvGrpSpPr/>
            <p:nvPr/>
          </p:nvGrpSpPr>
          <p:grpSpPr>
            <a:xfrm>
              <a:off x="528" y="1872"/>
              <a:ext cx="1152" cy="1152"/>
              <a:chOff x="528" y="1872"/>
              <a:chExt cx="1152" cy="1152"/>
            </a:xfrm>
          </p:grpSpPr>
          <p:grpSp>
            <p:nvGrpSpPr>
              <p:cNvPr id="208990" name="组合 208989"/>
              <p:cNvGrpSpPr/>
              <p:nvPr/>
            </p:nvGrpSpPr>
            <p:grpSpPr>
              <a:xfrm>
                <a:off x="528" y="1872"/>
                <a:ext cx="672" cy="1152"/>
                <a:chOff x="528" y="1872"/>
                <a:chExt cx="672" cy="1152"/>
              </a:xfrm>
            </p:grpSpPr>
            <p:grpSp>
              <p:nvGrpSpPr>
                <p:cNvPr id="208991" name="组合 208990"/>
                <p:cNvGrpSpPr/>
                <p:nvPr/>
              </p:nvGrpSpPr>
              <p:grpSpPr>
                <a:xfrm>
                  <a:off x="528" y="1872"/>
                  <a:ext cx="672" cy="960"/>
                  <a:chOff x="528" y="1872"/>
                  <a:chExt cx="672" cy="960"/>
                </a:xfrm>
              </p:grpSpPr>
              <p:grpSp>
                <p:nvGrpSpPr>
                  <p:cNvPr id="208992" name="组合 208991"/>
                  <p:cNvGrpSpPr/>
                  <p:nvPr/>
                </p:nvGrpSpPr>
                <p:grpSpPr>
                  <a:xfrm>
                    <a:off x="528" y="1872"/>
                    <a:ext cx="672" cy="480"/>
                    <a:chOff x="528" y="1872"/>
                    <a:chExt cx="672" cy="480"/>
                  </a:xfrm>
                </p:grpSpPr>
                <p:sp>
                  <p:nvSpPr>
                    <p:cNvPr id="208993" name="直接连接符 208992"/>
                    <p:cNvSpPr/>
                    <p:nvPr/>
                  </p:nvSpPr>
                  <p:spPr>
                    <a:xfrm flipH="1" flipV="1">
                      <a:off x="528" y="2352"/>
                      <a:ext cx="672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208994" name="直接连接符 208993"/>
                    <p:cNvSpPr/>
                    <p:nvPr/>
                  </p:nvSpPr>
                  <p:spPr>
                    <a:xfrm flipH="1" flipV="1">
                      <a:off x="720" y="1872"/>
                      <a:ext cx="480" cy="48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sm" len="lg"/>
                    </a:ln>
                  </p:spPr>
                </p:sp>
              </p:grpSp>
              <p:sp>
                <p:nvSpPr>
                  <p:cNvPr id="208995" name="直接连接符 208994"/>
                  <p:cNvSpPr/>
                  <p:nvPr/>
                </p:nvSpPr>
                <p:spPr>
                  <a:xfrm flipH="1">
                    <a:off x="720" y="2352"/>
                    <a:ext cx="480" cy="48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</p:grpSp>
            <p:sp>
              <p:nvSpPr>
                <p:cNvPr id="208996" name="直接连接符 208995"/>
                <p:cNvSpPr/>
                <p:nvPr/>
              </p:nvSpPr>
              <p:spPr>
                <a:xfrm>
                  <a:off x="1200" y="2352"/>
                  <a:ext cx="0" cy="67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8997" name="直接连接符 208996"/>
              <p:cNvSpPr/>
              <p:nvPr/>
            </p:nvSpPr>
            <p:spPr>
              <a:xfrm>
                <a:off x="1200" y="2352"/>
                <a:ext cx="48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8998" name="直接连接符 208997"/>
            <p:cNvSpPr/>
            <p:nvPr/>
          </p:nvSpPr>
          <p:spPr>
            <a:xfrm>
              <a:off x="1200" y="2352"/>
              <a:ext cx="67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8999" name="组合 208998"/>
          <p:cNvGrpSpPr/>
          <p:nvPr/>
        </p:nvGrpSpPr>
        <p:grpSpPr>
          <a:xfrm>
            <a:off x="3200400" y="3352800"/>
            <a:ext cx="2819400" cy="519113"/>
            <a:chOff x="1872" y="2208"/>
            <a:chExt cx="1776" cy="327"/>
          </a:xfrm>
        </p:grpSpPr>
        <p:sp>
          <p:nvSpPr>
            <p:cNvPr id="209000" name="直接连接符 208999"/>
            <p:cNvSpPr/>
            <p:nvPr/>
          </p:nvSpPr>
          <p:spPr>
            <a:xfrm>
              <a:off x="1872" y="2352"/>
              <a:ext cx="1584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9001" name="文本框 209000"/>
            <p:cNvSpPr txBox="1"/>
            <p:nvPr/>
          </p:nvSpPr>
          <p:spPr>
            <a:xfrm>
              <a:off x="3360" y="220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9002" name="组合 209001"/>
          <p:cNvGrpSpPr/>
          <p:nvPr/>
        </p:nvGrpSpPr>
        <p:grpSpPr>
          <a:xfrm>
            <a:off x="1066800" y="2819400"/>
            <a:ext cx="2133600" cy="1828800"/>
            <a:chOff x="528" y="1872"/>
            <a:chExt cx="1344" cy="1152"/>
          </a:xfrm>
        </p:grpSpPr>
        <p:grpSp>
          <p:nvGrpSpPr>
            <p:cNvPr id="209003" name="组合 209002"/>
            <p:cNvGrpSpPr/>
            <p:nvPr/>
          </p:nvGrpSpPr>
          <p:grpSpPr>
            <a:xfrm>
              <a:off x="528" y="1872"/>
              <a:ext cx="1344" cy="1152"/>
              <a:chOff x="528" y="1872"/>
              <a:chExt cx="1344" cy="1152"/>
            </a:xfrm>
          </p:grpSpPr>
          <p:grpSp>
            <p:nvGrpSpPr>
              <p:cNvPr id="209004" name="组合 209003"/>
              <p:cNvGrpSpPr/>
              <p:nvPr/>
            </p:nvGrpSpPr>
            <p:grpSpPr>
              <a:xfrm>
                <a:off x="528" y="1872"/>
                <a:ext cx="1152" cy="1152"/>
                <a:chOff x="528" y="1872"/>
                <a:chExt cx="1152" cy="1152"/>
              </a:xfrm>
            </p:grpSpPr>
            <p:grpSp>
              <p:nvGrpSpPr>
                <p:cNvPr id="209005" name="组合 209004"/>
                <p:cNvGrpSpPr/>
                <p:nvPr/>
              </p:nvGrpSpPr>
              <p:grpSpPr>
                <a:xfrm>
                  <a:off x="528" y="1872"/>
                  <a:ext cx="672" cy="1152"/>
                  <a:chOff x="528" y="1872"/>
                  <a:chExt cx="672" cy="1152"/>
                </a:xfrm>
              </p:grpSpPr>
              <p:grpSp>
                <p:nvGrpSpPr>
                  <p:cNvPr id="209006" name="组合 209005"/>
                  <p:cNvGrpSpPr/>
                  <p:nvPr/>
                </p:nvGrpSpPr>
                <p:grpSpPr>
                  <a:xfrm>
                    <a:off x="528" y="1872"/>
                    <a:ext cx="672" cy="960"/>
                    <a:chOff x="528" y="1872"/>
                    <a:chExt cx="672" cy="960"/>
                  </a:xfrm>
                </p:grpSpPr>
                <p:grpSp>
                  <p:nvGrpSpPr>
                    <p:cNvPr id="209007" name="组合 209006"/>
                    <p:cNvGrpSpPr/>
                    <p:nvPr/>
                  </p:nvGrpSpPr>
                  <p:grpSpPr>
                    <a:xfrm>
                      <a:off x="528" y="1872"/>
                      <a:ext cx="672" cy="480"/>
                      <a:chOff x="528" y="1872"/>
                      <a:chExt cx="672" cy="480"/>
                    </a:xfrm>
                  </p:grpSpPr>
                  <p:sp>
                    <p:nvSpPr>
                      <p:cNvPr id="209008" name="直接连接符 209007"/>
                      <p:cNvSpPr/>
                      <p:nvPr/>
                    </p:nvSpPr>
                    <p:spPr>
                      <a:xfrm flipH="1" flipV="1">
                        <a:off x="528" y="2352"/>
                        <a:ext cx="672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triangle" w="sm" len="lg"/>
                      </a:ln>
                    </p:spPr>
                  </p:sp>
                  <p:sp>
                    <p:nvSpPr>
                      <p:cNvPr id="209009" name="直接连接符 209008"/>
                      <p:cNvSpPr/>
                      <p:nvPr/>
                    </p:nvSpPr>
                    <p:spPr>
                      <a:xfrm flipH="1" flipV="1">
                        <a:off x="720" y="1872"/>
                        <a:ext cx="480" cy="4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triangle" w="sm" len="lg"/>
                      </a:ln>
                    </p:spPr>
                  </p:sp>
                </p:grpSp>
                <p:sp>
                  <p:nvSpPr>
                    <p:cNvPr id="209010" name="直接连接符 209009"/>
                    <p:cNvSpPr/>
                    <p:nvPr/>
                  </p:nvSpPr>
                  <p:spPr>
                    <a:xfrm flipH="1">
                      <a:off x="720" y="2352"/>
                      <a:ext cx="480" cy="48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sm" len="lg"/>
                    </a:ln>
                  </p:spPr>
                </p:sp>
              </p:grpSp>
              <p:sp>
                <p:nvSpPr>
                  <p:cNvPr id="209011" name="直接连接符 209010"/>
                  <p:cNvSpPr/>
                  <p:nvPr/>
                </p:nvSpPr>
                <p:spPr>
                  <a:xfrm>
                    <a:off x="1200" y="2352"/>
                    <a:ext cx="0" cy="67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</p:grpSp>
            <p:sp>
              <p:nvSpPr>
                <p:cNvPr id="209012" name="直接连接符 209011"/>
                <p:cNvSpPr/>
                <p:nvPr/>
              </p:nvSpPr>
              <p:spPr>
                <a:xfrm>
                  <a:off x="1200" y="2352"/>
                  <a:ext cx="48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9013" name="直接连接符 209012"/>
              <p:cNvSpPr/>
              <p:nvPr/>
            </p:nvSpPr>
            <p:spPr>
              <a:xfrm>
                <a:off x="1200" y="2352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9014" name="直接连接符 209013"/>
            <p:cNvSpPr/>
            <p:nvPr/>
          </p:nvSpPr>
          <p:spPr>
            <a:xfrm flipV="1">
              <a:off x="1200" y="1872"/>
              <a:ext cx="48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9015" name="组合 209014"/>
          <p:cNvGrpSpPr/>
          <p:nvPr/>
        </p:nvGrpSpPr>
        <p:grpSpPr>
          <a:xfrm>
            <a:off x="2895600" y="2590800"/>
            <a:ext cx="3505200" cy="519113"/>
            <a:chOff x="1680" y="1728"/>
            <a:chExt cx="2208" cy="327"/>
          </a:xfrm>
        </p:grpSpPr>
        <p:sp>
          <p:nvSpPr>
            <p:cNvPr id="209016" name="直接连接符 209015"/>
            <p:cNvSpPr/>
            <p:nvPr/>
          </p:nvSpPr>
          <p:spPr>
            <a:xfrm>
              <a:off x="1680" y="1872"/>
              <a:ext cx="2016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9017" name="文本框 209016"/>
            <p:cNvSpPr txBox="1"/>
            <p:nvPr/>
          </p:nvSpPr>
          <p:spPr>
            <a:xfrm>
              <a:off x="3600" y="172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9018" name="组合 209017"/>
          <p:cNvGrpSpPr/>
          <p:nvPr/>
        </p:nvGrpSpPr>
        <p:grpSpPr>
          <a:xfrm>
            <a:off x="1066800" y="2514600"/>
            <a:ext cx="2133600" cy="2133600"/>
            <a:chOff x="528" y="1680"/>
            <a:chExt cx="1344" cy="1344"/>
          </a:xfrm>
        </p:grpSpPr>
        <p:grpSp>
          <p:nvGrpSpPr>
            <p:cNvPr id="209019" name="组合 209018"/>
            <p:cNvGrpSpPr/>
            <p:nvPr/>
          </p:nvGrpSpPr>
          <p:grpSpPr>
            <a:xfrm>
              <a:off x="528" y="1872"/>
              <a:ext cx="1344" cy="1152"/>
              <a:chOff x="528" y="1872"/>
              <a:chExt cx="1344" cy="1152"/>
            </a:xfrm>
          </p:grpSpPr>
          <p:grpSp>
            <p:nvGrpSpPr>
              <p:cNvPr id="209020" name="组合 209019"/>
              <p:cNvGrpSpPr/>
              <p:nvPr/>
            </p:nvGrpSpPr>
            <p:grpSpPr>
              <a:xfrm>
                <a:off x="528" y="1872"/>
                <a:ext cx="1344" cy="1152"/>
                <a:chOff x="528" y="1872"/>
                <a:chExt cx="1344" cy="1152"/>
              </a:xfrm>
            </p:grpSpPr>
            <p:grpSp>
              <p:nvGrpSpPr>
                <p:cNvPr id="209021" name="组合 209020"/>
                <p:cNvGrpSpPr/>
                <p:nvPr/>
              </p:nvGrpSpPr>
              <p:grpSpPr>
                <a:xfrm>
                  <a:off x="528" y="1872"/>
                  <a:ext cx="1152" cy="1152"/>
                  <a:chOff x="528" y="1872"/>
                  <a:chExt cx="1152" cy="1152"/>
                </a:xfrm>
              </p:grpSpPr>
              <p:grpSp>
                <p:nvGrpSpPr>
                  <p:cNvPr id="209022" name="组合 209021"/>
                  <p:cNvGrpSpPr/>
                  <p:nvPr/>
                </p:nvGrpSpPr>
                <p:grpSpPr>
                  <a:xfrm>
                    <a:off x="528" y="1872"/>
                    <a:ext cx="672" cy="1152"/>
                    <a:chOff x="528" y="1872"/>
                    <a:chExt cx="672" cy="1152"/>
                  </a:xfrm>
                </p:grpSpPr>
                <p:grpSp>
                  <p:nvGrpSpPr>
                    <p:cNvPr id="209023" name="组合 209022"/>
                    <p:cNvGrpSpPr/>
                    <p:nvPr/>
                  </p:nvGrpSpPr>
                  <p:grpSpPr>
                    <a:xfrm>
                      <a:off x="528" y="1872"/>
                      <a:ext cx="672" cy="960"/>
                      <a:chOff x="528" y="1872"/>
                      <a:chExt cx="672" cy="960"/>
                    </a:xfrm>
                  </p:grpSpPr>
                  <p:grpSp>
                    <p:nvGrpSpPr>
                      <p:cNvPr id="209024" name="组合 209023"/>
                      <p:cNvGrpSpPr/>
                      <p:nvPr/>
                    </p:nvGrpSpPr>
                    <p:grpSpPr>
                      <a:xfrm>
                        <a:off x="528" y="1872"/>
                        <a:ext cx="672" cy="480"/>
                        <a:chOff x="528" y="1872"/>
                        <a:chExt cx="672" cy="480"/>
                      </a:xfrm>
                    </p:grpSpPr>
                    <p:sp>
                      <p:nvSpPr>
                        <p:cNvPr id="209025" name="直接连接符 209024"/>
                        <p:cNvSpPr/>
                        <p:nvPr/>
                      </p:nvSpPr>
                      <p:spPr>
                        <a:xfrm flipH="1" flipV="1">
                          <a:off x="528" y="2352"/>
                          <a:ext cx="67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dash"/>
                          <a:headEnd type="none" w="med" len="med"/>
                          <a:tailEnd type="triangle" w="sm" len="lg"/>
                        </a:ln>
                      </p:spPr>
                    </p:sp>
                    <p:sp>
                      <p:nvSpPr>
                        <p:cNvPr id="209026" name="直接连接符 209025"/>
                        <p:cNvSpPr/>
                        <p:nvPr/>
                      </p:nvSpPr>
                      <p:spPr>
                        <a:xfrm flipH="1" flipV="1">
                          <a:off x="720" y="1872"/>
                          <a:ext cx="480" cy="48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dash"/>
                          <a:headEnd type="none" w="med" len="med"/>
                          <a:tailEnd type="triangle" w="sm" len="lg"/>
                        </a:ln>
                      </p:spPr>
                    </p:sp>
                  </p:grpSp>
                  <p:sp>
                    <p:nvSpPr>
                      <p:cNvPr id="209027" name="直接连接符 209026"/>
                      <p:cNvSpPr/>
                      <p:nvPr/>
                    </p:nvSpPr>
                    <p:spPr>
                      <a:xfrm flipH="1">
                        <a:off x="720" y="2352"/>
                        <a:ext cx="480" cy="4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triangle" w="sm" len="lg"/>
                      </a:ln>
                    </p:spPr>
                  </p:sp>
                </p:grpSp>
                <p:sp>
                  <p:nvSpPr>
                    <p:cNvPr id="209028" name="直接连接符 209027"/>
                    <p:cNvSpPr/>
                    <p:nvPr/>
                  </p:nvSpPr>
                  <p:spPr>
                    <a:xfrm>
                      <a:off x="1200" y="2352"/>
                      <a:ext cx="0" cy="672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sm" len="lg"/>
                    </a:ln>
                  </p:spPr>
                </p:sp>
              </p:grpSp>
              <p:sp>
                <p:nvSpPr>
                  <p:cNvPr id="209029" name="直接连接符 209028"/>
                  <p:cNvSpPr/>
                  <p:nvPr/>
                </p:nvSpPr>
                <p:spPr>
                  <a:xfrm>
                    <a:off x="1200" y="2352"/>
                    <a:ext cx="480" cy="48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</p:grpSp>
            <p:sp>
              <p:nvSpPr>
                <p:cNvPr id="209030" name="直接连接符 209029"/>
                <p:cNvSpPr/>
                <p:nvPr/>
              </p:nvSpPr>
              <p:spPr>
                <a:xfrm>
                  <a:off x="1200" y="2352"/>
                  <a:ext cx="6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9031" name="直接连接符 209030"/>
              <p:cNvSpPr/>
              <p:nvPr/>
            </p:nvSpPr>
            <p:spPr>
              <a:xfrm flipV="1">
                <a:off x="1200" y="1872"/>
                <a:ext cx="48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9032" name="直接连接符 209031"/>
            <p:cNvSpPr/>
            <p:nvPr/>
          </p:nvSpPr>
          <p:spPr>
            <a:xfrm flipV="1">
              <a:off x="1200" y="1680"/>
              <a:ext cx="0" cy="6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09033" name="组合 209032"/>
          <p:cNvGrpSpPr/>
          <p:nvPr/>
        </p:nvGrpSpPr>
        <p:grpSpPr>
          <a:xfrm>
            <a:off x="2133600" y="2300288"/>
            <a:ext cx="4572000" cy="519112"/>
            <a:chOff x="1344" y="1593"/>
            <a:chExt cx="2880" cy="327"/>
          </a:xfrm>
        </p:grpSpPr>
        <p:sp>
          <p:nvSpPr>
            <p:cNvPr id="209034" name="直接连接符 209033"/>
            <p:cNvSpPr/>
            <p:nvPr/>
          </p:nvSpPr>
          <p:spPr>
            <a:xfrm>
              <a:off x="1344" y="1728"/>
              <a:ext cx="2736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209035" name="文本框 209034"/>
            <p:cNvSpPr txBox="1"/>
            <p:nvPr/>
          </p:nvSpPr>
          <p:spPr>
            <a:xfrm>
              <a:off x="3936" y="1593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209036" name="组合 209035"/>
          <p:cNvGrpSpPr/>
          <p:nvPr/>
        </p:nvGrpSpPr>
        <p:grpSpPr>
          <a:xfrm>
            <a:off x="1066800" y="2514600"/>
            <a:ext cx="2133600" cy="2133600"/>
            <a:chOff x="528" y="1680"/>
            <a:chExt cx="1344" cy="1344"/>
          </a:xfrm>
        </p:grpSpPr>
        <p:grpSp>
          <p:nvGrpSpPr>
            <p:cNvPr id="209037" name="组合 209036"/>
            <p:cNvGrpSpPr/>
            <p:nvPr/>
          </p:nvGrpSpPr>
          <p:grpSpPr>
            <a:xfrm>
              <a:off x="528" y="1680"/>
              <a:ext cx="1344" cy="1344"/>
              <a:chOff x="528" y="1680"/>
              <a:chExt cx="1344" cy="1344"/>
            </a:xfrm>
          </p:grpSpPr>
          <p:grpSp>
            <p:nvGrpSpPr>
              <p:cNvPr id="209038" name="组合 209037"/>
              <p:cNvGrpSpPr/>
              <p:nvPr/>
            </p:nvGrpSpPr>
            <p:grpSpPr>
              <a:xfrm>
                <a:off x="528" y="1872"/>
                <a:ext cx="1344" cy="1152"/>
                <a:chOff x="528" y="1872"/>
                <a:chExt cx="1344" cy="1152"/>
              </a:xfrm>
            </p:grpSpPr>
            <p:grpSp>
              <p:nvGrpSpPr>
                <p:cNvPr id="209039" name="组合 209038"/>
                <p:cNvGrpSpPr/>
                <p:nvPr/>
              </p:nvGrpSpPr>
              <p:grpSpPr>
                <a:xfrm>
                  <a:off x="528" y="1872"/>
                  <a:ext cx="1344" cy="1152"/>
                  <a:chOff x="528" y="1872"/>
                  <a:chExt cx="1344" cy="1152"/>
                </a:xfrm>
              </p:grpSpPr>
              <p:grpSp>
                <p:nvGrpSpPr>
                  <p:cNvPr id="209040" name="组合 209039"/>
                  <p:cNvGrpSpPr/>
                  <p:nvPr/>
                </p:nvGrpSpPr>
                <p:grpSpPr>
                  <a:xfrm>
                    <a:off x="528" y="1872"/>
                    <a:ext cx="1152" cy="1152"/>
                    <a:chOff x="528" y="1872"/>
                    <a:chExt cx="1152" cy="1152"/>
                  </a:xfrm>
                </p:grpSpPr>
                <p:grpSp>
                  <p:nvGrpSpPr>
                    <p:cNvPr id="209041" name="组合 209040"/>
                    <p:cNvGrpSpPr/>
                    <p:nvPr/>
                  </p:nvGrpSpPr>
                  <p:grpSpPr>
                    <a:xfrm>
                      <a:off x="528" y="1872"/>
                      <a:ext cx="672" cy="1152"/>
                      <a:chOff x="528" y="1872"/>
                      <a:chExt cx="672" cy="1152"/>
                    </a:xfrm>
                  </p:grpSpPr>
                  <p:grpSp>
                    <p:nvGrpSpPr>
                      <p:cNvPr id="209042" name="组合 209041"/>
                      <p:cNvGrpSpPr/>
                      <p:nvPr/>
                    </p:nvGrpSpPr>
                    <p:grpSpPr>
                      <a:xfrm>
                        <a:off x="528" y="1872"/>
                        <a:ext cx="672" cy="960"/>
                        <a:chOff x="528" y="1872"/>
                        <a:chExt cx="672" cy="960"/>
                      </a:xfrm>
                    </p:grpSpPr>
                    <p:grpSp>
                      <p:nvGrpSpPr>
                        <p:cNvPr id="209043" name="组合 209042"/>
                        <p:cNvGrpSpPr/>
                        <p:nvPr/>
                      </p:nvGrpSpPr>
                      <p:grpSpPr>
                        <a:xfrm>
                          <a:off x="528" y="1872"/>
                          <a:ext cx="672" cy="480"/>
                          <a:chOff x="528" y="1872"/>
                          <a:chExt cx="672" cy="480"/>
                        </a:xfrm>
                      </p:grpSpPr>
                      <p:sp>
                        <p:nvSpPr>
                          <p:cNvPr id="209044" name="直接连接符 209043"/>
                          <p:cNvSpPr/>
                          <p:nvPr/>
                        </p:nvSpPr>
                        <p:spPr>
                          <a:xfrm flipH="1" flipV="1">
                            <a:off x="528" y="2352"/>
                            <a:ext cx="672" cy="0"/>
                          </a:xfrm>
                          <a:prstGeom prst="line">
                            <a:avLst/>
                          </a:prstGeom>
                          <a:ln w="19050" cap="flat" cmpd="sng">
                            <a:solidFill>
                              <a:schemeClr val="tx1"/>
                            </a:solidFill>
                            <a:prstDash val="dash"/>
                            <a:headEnd type="none" w="med" len="med"/>
                            <a:tailEnd type="triangle" w="sm" len="lg"/>
                          </a:ln>
                        </p:spPr>
                      </p:sp>
                      <p:sp>
                        <p:nvSpPr>
                          <p:cNvPr id="209045" name="直接连接符 209044"/>
                          <p:cNvSpPr/>
                          <p:nvPr/>
                        </p:nvSpPr>
                        <p:spPr>
                          <a:xfrm flipH="1" flipV="1">
                            <a:off x="720" y="1872"/>
                            <a:ext cx="480" cy="480"/>
                          </a:xfrm>
                          <a:prstGeom prst="line">
                            <a:avLst/>
                          </a:prstGeom>
                          <a:ln w="19050" cap="flat" cmpd="sng">
                            <a:solidFill>
                              <a:schemeClr val="tx1"/>
                            </a:solidFill>
                            <a:prstDash val="dash"/>
                            <a:headEnd type="none" w="med" len="med"/>
                            <a:tailEnd type="triangle" w="sm" len="lg"/>
                          </a:ln>
                        </p:spPr>
                      </p:sp>
                    </p:grpSp>
                    <p:sp>
                      <p:nvSpPr>
                        <p:cNvPr id="209046" name="直接连接符 209045"/>
                        <p:cNvSpPr/>
                        <p:nvPr/>
                      </p:nvSpPr>
                      <p:spPr>
                        <a:xfrm flipH="1">
                          <a:off x="720" y="2352"/>
                          <a:ext cx="480" cy="48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dash"/>
                          <a:headEnd type="none" w="med" len="med"/>
                          <a:tailEnd type="triangle" w="sm" len="lg"/>
                        </a:ln>
                      </p:spPr>
                    </p:sp>
                  </p:grpSp>
                  <p:sp>
                    <p:nvSpPr>
                      <p:cNvPr id="209047" name="直接连接符 209046"/>
                      <p:cNvSpPr/>
                      <p:nvPr/>
                    </p:nvSpPr>
                    <p:spPr>
                      <a:xfrm>
                        <a:off x="1200" y="2352"/>
                        <a:ext cx="0" cy="672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triangle" w="sm" len="lg"/>
                      </a:ln>
                    </p:spPr>
                  </p:sp>
                </p:grpSp>
                <p:sp>
                  <p:nvSpPr>
                    <p:cNvPr id="209048" name="直接连接符 209047"/>
                    <p:cNvSpPr/>
                    <p:nvPr/>
                  </p:nvSpPr>
                  <p:spPr>
                    <a:xfrm>
                      <a:off x="1200" y="2352"/>
                      <a:ext cx="480" cy="48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sm" len="lg"/>
                    </a:ln>
                  </p:spPr>
                </p:sp>
              </p:grpSp>
              <p:sp>
                <p:nvSpPr>
                  <p:cNvPr id="209049" name="直接连接符 209048"/>
                  <p:cNvSpPr/>
                  <p:nvPr/>
                </p:nvSpPr>
                <p:spPr>
                  <a:xfrm>
                    <a:off x="1200" y="2352"/>
                    <a:ext cx="6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</p:grpSp>
            <p:sp>
              <p:nvSpPr>
                <p:cNvPr id="209050" name="直接连接符 209049"/>
                <p:cNvSpPr/>
                <p:nvPr/>
              </p:nvSpPr>
              <p:spPr>
                <a:xfrm flipV="1">
                  <a:off x="1200" y="1872"/>
                  <a:ext cx="48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209051" name="直接连接符 209050"/>
              <p:cNvSpPr/>
              <p:nvPr/>
            </p:nvSpPr>
            <p:spPr>
              <a:xfrm flipV="1">
                <a:off x="1200" y="1680"/>
                <a:ext cx="0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  <p:sp>
          <p:nvSpPr>
            <p:cNvPr id="209052" name="直接连接符 209051"/>
            <p:cNvSpPr/>
            <p:nvPr/>
          </p:nvSpPr>
          <p:spPr>
            <a:xfrm flipH="1" flipV="1">
              <a:off x="720" y="1872"/>
              <a:ext cx="48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209053" name="任意多边形 209052"/>
          <p:cNvSpPr/>
          <p:nvPr/>
        </p:nvSpPr>
        <p:spPr>
          <a:xfrm>
            <a:off x="3810000" y="2514600"/>
            <a:ext cx="3810000" cy="2139950"/>
          </a:xfrm>
          <a:custGeom>
            <a:avLst/>
            <a:gdLst/>
            <a:ahLst/>
            <a:cxnLst/>
            <a:rect l="0" t="0" r="0" b="0"/>
            <a:pathLst>
              <a:path w="2400" h="1348">
                <a:moveTo>
                  <a:pt x="0" y="192"/>
                </a:moveTo>
                <a:cubicBezTo>
                  <a:pt x="16" y="221"/>
                  <a:pt x="59" y="289"/>
                  <a:pt x="99" y="369"/>
                </a:cubicBezTo>
                <a:cubicBezTo>
                  <a:pt x="139" y="449"/>
                  <a:pt x="199" y="582"/>
                  <a:pt x="240" y="672"/>
                </a:cubicBezTo>
                <a:cubicBezTo>
                  <a:pt x="281" y="762"/>
                  <a:pt x="308" y="829"/>
                  <a:pt x="348" y="909"/>
                </a:cubicBezTo>
                <a:cubicBezTo>
                  <a:pt x="388" y="989"/>
                  <a:pt x="442" y="1092"/>
                  <a:pt x="480" y="1152"/>
                </a:cubicBezTo>
                <a:cubicBezTo>
                  <a:pt x="518" y="1212"/>
                  <a:pt x="539" y="1237"/>
                  <a:pt x="579" y="1269"/>
                </a:cubicBezTo>
                <a:cubicBezTo>
                  <a:pt x="619" y="1301"/>
                  <a:pt x="676" y="1340"/>
                  <a:pt x="720" y="1344"/>
                </a:cubicBezTo>
                <a:cubicBezTo>
                  <a:pt x="764" y="1348"/>
                  <a:pt x="806" y="1322"/>
                  <a:pt x="846" y="1290"/>
                </a:cubicBezTo>
                <a:cubicBezTo>
                  <a:pt x="886" y="1258"/>
                  <a:pt x="921" y="1211"/>
                  <a:pt x="960" y="1152"/>
                </a:cubicBezTo>
                <a:cubicBezTo>
                  <a:pt x="999" y="1093"/>
                  <a:pt x="1040" y="1016"/>
                  <a:pt x="1080" y="936"/>
                </a:cubicBezTo>
                <a:cubicBezTo>
                  <a:pt x="1120" y="856"/>
                  <a:pt x="1157" y="768"/>
                  <a:pt x="1200" y="672"/>
                </a:cubicBezTo>
                <a:cubicBezTo>
                  <a:pt x="1243" y="576"/>
                  <a:pt x="1301" y="440"/>
                  <a:pt x="1341" y="360"/>
                </a:cubicBezTo>
                <a:cubicBezTo>
                  <a:pt x="1381" y="280"/>
                  <a:pt x="1406" y="243"/>
                  <a:pt x="1440" y="192"/>
                </a:cubicBezTo>
                <a:cubicBezTo>
                  <a:pt x="1474" y="141"/>
                  <a:pt x="1502" y="86"/>
                  <a:pt x="1542" y="54"/>
                </a:cubicBezTo>
                <a:cubicBezTo>
                  <a:pt x="1582" y="22"/>
                  <a:pt x="1637" y="0"/>
                  <a:pt x="1680" y="0"/>
                </a:cubicBezTo>
                <a:cubicBezTo>
                  <a:pt x="1723" y="0"/>
                  <a:pt x="1760" y="19"/>
                  <a:pt x="1800" y="51"/>
                </a:cubicBezTo>
                <a:cubicBezTo>
                  <a:pt x="1840" y="83"/>
                  <a:pt x="1883" y="139"/>
                  <a:pt x="1920" y="192"/>
                </a:cubicBezTo>
                <a:cubicBezTo>
                  <a:pt x="1957" y="245"/>
                  <a:pt x="1982" y="289"/>
                  <a:pt x="2022" y="369"/>
                </a:cubicBezTo>
                <a:cubicBezTo>
                  <a:pt x="2062" y="449"/>
                  <a:pt x="2117" y="578"/>
                  <a:pt x="2160" y="672"/>
                </a:cubicBezTo>
                <a:cubicBezTo>
                  <a:pt x="2203" y="766"/>
                  <a:pt x="2240" y="853"/>
                  <a:pt x="2280" y="933"/>
                </a:cubicBezTo>
                <a:cubicBezTo>
                  <a:pt x="2320" y="1013"/>
                  <a:pt x="2375" y="1106"/>
                  <a:pt x="2400" y="1152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9054" name="对象 209053"/>
          <p:cNvGraphicFramePr>
            <a:graphicFrameLocks/>
          </p:cNvGraphicFramePr>
          <p:nvPr/>
        </p:nvGraphicFramePr>
        <p:xfrm>
          <a:off x="1066800" y="5715000"/>
          <a:ext cx="182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634174" imgH="215619" progId="">
                  <p:embed/>
                </p:oleObj>
              </mc:Choice>
              <mc:Fallback>
                <p:oleObj r:id="rId19" imgW="634174" imgH="215619" progId="">
                  <p:embed/>
                  <p:pic>
                    <p:nvPicPr>
                      <p:cNvPr id="209054" name="对象 20905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1828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055" name="组合 209054"/>
          <p:cNvGrpSpPr/>
          <p:nvPr/>
        </p:nvGrpSpPr>
        <p:grpSpPr>
          <a:xfrm>
            <a:off x="762000" y="2274888"/>
            <a:ext cx="685800" cy="849312"/>
            <a:chOff x="480" y="1433"/>
            <a:chExt cx="432" cy="535"/>
          </a:xfrm>
        </p:grpSpPr>
        <p:sp>
          <p:nvSpPr>
            <p:cNvPr id="209056" name="任意多边形 209055"/>
            <p:cNvSpPr/>
            <p:nvPr/>
          </p:nvSpPr>
          <p:spPr>
            <a:xfrm>
              <a:off x="480" y="1680"/>
              <a:ext cx="192" cy="288"/>
            </a:xfrm>
            <a:custGeom>
              <a:avLst/>
              <a:gdLst/>
              <a:ahLst/>
              <a:cxnLst/>
              <a:rect l="0" t="0" r="0" b="0"/>
              <a:pathLst>
                <a:path w="192" h="288">
                  <a:moveTo>
                    <a:pt x="192" y="0"/>
                  </a:moveTo>
                  <a:cubicBezTo>
                    <a:pt x="160" y="24"/>
                    <a:pt x="128" y="48"/>
                    <a:pt x="96" y="96"/>
                  </a:cubicBezTo>
                  <a:cubicBezTo>
                    <a:pt x="64" y="144"/>
                    <a:pt x="16" y="256"/>
                    <a:pt x="0" y="288"/>
                  </a:cubicBezTo>
                </a:path>
              </a:pathLst>
            </a:custGeom>
            <a:noFill/>
            <a:ln w="38100" cap="flat" cmpd="sng">
              <a:solidFill>
                <a:srgbClr val="CC0099">
                  <a:alpha val="100000"/>
                </a:srgbClr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9057" name="对象 209056"/>
            <p:cNvGraphicFramePr>
              <a:graphicFrameLocks/>
            </p:cNvGraphicFramePr>
            <p:nvPr/>
          </p:nvGraphicFramePr>
          <p:xfrm>
            <a:off x="624" y="1433"/>
            <a:ext cx="2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53780" imgH="203024" progId="">
                    <p:embed/>
                  </p:oleObj>
                </mc:Choice>
                <mc:Fallback>
                  <p:oleObj r:id="rId21" imgW="253780" imgH="203024" progId="">
                    <p:embed/>
                    <p:pic>
                      <p:nvPicPr>
                        <p:cNvPr id="209057" name="对象 2090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33"/>
                          <a:ext cx="28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058" name="对象 209057"/>
          <p:cNvGraphicFramePr>
            <a:graphicFrameLocks/>
          </p:cNvGraphicFramePr>
          <p:nvPr/>
        </p:nvGraphicFramePr>
        <p:xfrm>
          <a:off x="7273925" y="1323975"/>
          <a:ext cx="1114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457002" imgH="393529" progId="">
                  <p:embed/>
                </p:oleObj>
              </mc:Choice>
              <mc:Fallback>
                <p:oleObj r:id="rId23" imgW="457002" imgH="393529" progId="">
                  <p:embed/>
                  <p:pic>
                    <p:nvPicPr>
                      <p:cNvPr id="209058" name="对象 20905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1323975"/>
                        <a:ext cx="1114425" cy="962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EEAFC"/>
                          </a:gs>
                          <a:gs pos="50000">
                            <a:srgbClr val="FFFFFF"/>
                          </a:gs>
                          <a:gs pos="100000">
                            <a:srgbClr val="FEEAFC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059" name="对象 209058"/>
          <p:cNvGraphicFramePr>
            <a:graphicFrameLocks/>
          </p:cNvGraphicFramePr>
          <p:nvPr/>
        </p:nvGraphicFramePr>
        <p:xfrm>
          <a:off x="4025900" y="1262063"/>
          <a:ext cx="32273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143000" imgH="228600" progId="">
                  <p:embed/>
                </p:oleObj>
              </mc:Choice>
              <mc:Fallback>
                <p:oleObj r:id="rId25" imgW="1143000" imgH="228600" progId="">
                  <p:embed/>
                  <p:pic>
                    <p:nvPicPr>
                      <p:cNvPr id="209059" name="对象 20905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262063"/>
                        <a:ext cx="32273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898648" y="6339840"/>
            <a:ext cx="3505200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0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0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0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0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0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F8A-87CF-4AE7-93B4-0753A1668361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453635" name="Group 3"/>
          <p:cNvGrpSpPr/>
          <p:nvPr/>
        </p:nvGrpSpPr>
        <p:grpSpPr bwMode="auto">
          <a:xfrm>
            <a:off x="3597275" y="1095375"/>
            <a:ext cx="2560638" cy="3476625"/>
            <a:chOff x="2170" y="450"/>
            <a:chExt cx="1613" cy="2190"/>
          </a:xfrm>
        </p:grpSpPr>
        <p:sp>
          <p:nvSpPr>
            <p:cNvPr id="453636" name="Line 4"/>
            <p:cNvSpPr>
              <a:spLocks noChangeShapeType="1"/>
            </p:cNvSpPr>
            <p:nvPr/>
          </p:nvSpPr>
          <p:spPr bwMode="auto">
            <a:xfrm>
              <a:off x="2400" y="912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37" name="Line 5"/>
            <p:cNvSpPr>
              <a:spLocks noChangeShapeType="1"/>
            </p:cNvSpPr>
            <p:nvPr/>
          </p:nvSpPr>
          <p:spPr bwMode="auto">
            <a:xfrm flipH="1" flipV="1">
              <a:off x="2400" y="912"/>
              <a:ext cx="38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>
              <a:off x="2784" y="1392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3639" name="Object 7"/>
            <p:cNvGraphicFramePr>
              <a:graphicFrameLocks noChangeAspect="1"/>
            </p:cNvGraphicFramePr>
            <p:nvPr/>
          </p:nvGraphicFramePr>
          <p:xfrm>
            <a:off x="2640" y="707"/>
            <a:ext cx="1143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734360" imgH="12585600" progId="">
                    <p:embed/>
                  </p:oleObj>
                </mc:Choice>
                <mc:Fallback>
                  <p:oleObj name="Equation" r:id="rId2" imgW="22734360" imgH="12585600" progId="">
                    <p:embed/>
                    <p:pic>
                      <p:nvPicPr>
                        <p:cNvPr id="453639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07"/>
                          <a:ext cx="1143" cy="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40" name="Arc 8"/>
            <p:cNvSpPr/>
            <p:nvPr/>
          </p:nvSpPr>
          <p:spPr bwMode="auto">
            <a:xfrm>
              <a:off x="2659" y="1200"/>
              <a:ext cx="461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851"/>
                <a:gd name="T1" fmla="*/ 0 h 21600"/>
                <a:gd name="T2" fmla="*/ 18851 w 18851"/>
                <a:gd name="T3" fmla="*/ 11055 h 21600"/>
                <a:gd name="T4" fmla="*/ 0 w 1885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51" h="21600" fill="none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99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3641" name="Object 9"/>
            <p:cNvGraphicFramePr>
              <a:graphicFrameLocks noChangeAspect="1"/>
            </p:cNvGraphicFramePr>
            <p:nvPr/>
          </p:nvGraphicFramePr>
          <p:xfrm>
            <a:off x="2170" y="450"/>
            <a:ext cx="42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86480" imgH="6896160" progId="">
                    <p:embed/>
                  </p:oleObj>
                </mc:Choice>
                <mc:Fallback>
                  <p:oleObj name="Equation" r:id="rId4" imgW="6486480" imgH="6896160" progId="">
                    <p:embed/>
                    <p:pic>
                      <p:nvPicPr>
                        <p:cNvPr id="453641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450"/>
                          <a:ext cx="422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42" name="Object 10"/>
            <p:cNvGraphicFramePr>
              <a:graphicFrameLocks noChangeAspect="1"/>
            </p:cNvGraphicFramePr>
            <p:nvPr/>
          </p:nvGraphicFramePr>
          <p:xfrm>
            <a:off x="2474" y="2270"/>
            <a:ext cx="26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228600" progId="">
                    <p:embed/>
                  </p:oleObj>
                </mc:Choice>
                <mc:Fallback>
                  <p:oleObj name="Equation" r:id="rId6" imgW="152280" imgH="228600" progId="">
                    <p:embed/>
                    <p:pic>
                      <p:nvPicPr>
                        <p:cNvPr id="453642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2270"/>
                          <a:ext cx="262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 flipH="1">
              <a:off x="2400" y="2256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3644" name="Group 12"/>
          <p:cNvGrpSpPr/>
          <p:nvPr/>
        </p:nvGrpSpPr>
        <p:grpSpPr bwMode="auto">
          <a:xfrm>
            <a:off x="304800" y="1295400"/>
            <a:ext cx="6172200" cy="5334000"/>
            <a:chOff x="96" y="576"/>
            <a:chExt cx="3888" cy="3360"/>
          </a:xfrm>
        </p:grpSpPr>
        <p:grpSp>
          <p:nvGrpSpPr>
            <p:cNvPr id="453645" name="Group 13"/>
            <p:cNvGrpSpPr/>
            <p:nvPr/>
          </p:nvGrpSpPr>
          <p:grpSpPr bwMode="auto">
            <a:xfrm>
              <a:off x="96" y="576"/>
              <a:ext cx="3888" cy="3360"/>
              <a:chOff x="96" y="576"/>
              <a:chExt cx="3888" cy="3360"/>
            </a:xfrm>
          </p:grpSpPr>
          <p:sp>
            <p:nvSpPr>
              <p:cNvPr id="453646" name="Oval 14"/>
              <p:cNvSpPr>
                <a:spLocks noChangeArrowheads="1"/>
              </p:cNvSpPr>
              <p:nvPr/>
            </p:nvSpPr>
            <p:spPr bwMode="auto">
              <a:xfrm>
                <a:off x="333" y="913"/>
                <a:ext cx="2760" cy="269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7" name="Line 15"/>
              <p:cNvSpPr>
                <a:spLocks noChangeShapeType="1"/>
              </p:cNvSpPr>
              <p:nvPr/>
            </p:nvSpPr>
            <p:spPr bwMode="auto">
              <a:xfrm flipV="1">
                <a:off x="96" y="2256"/>
                <a:ext cx="3600" cy="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8" name="Line 16"/>
              <p:cNvSpPr>
                <a:spLocks noChangeShapeType="1"/>
              </p:cNvSpPr>
              <p:nvPr/>
            </p:nvSpPr>
            <p:spPr bwMode="auto">
              <a:xfrm flipV="1">
                <a:off x="1728" y="576"/>
                <a:ext cx="0" cy="3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9" name="Line 17"/>
              <p:cNvSpPr>
                <a:spLocks noChangeShapeType="1"/>
              </p:cNvSpPr>
              <p:nvPr/>
            </p:nvSpPr>
            <p:spPr bwMode="auto">
              <a:xfrm flipV="1">
                <a:off x="1713" y="1392"/>
                <a:ext cx="1071" cy="86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50" name="Line 18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51" name="Oval 19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18" cy="115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7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52" name="Arc 20"/>
              <p:cNvSpPr/>
              <p:nvPr/>
            </p:nvSpPr>
            <p:spPr bwMode="auto">
              <a:xfrm rot="-316130">
                <a:off x="2880" y="1824"/>
                <a:ext cx="440" cy="404"/>
              </a:xfrm>
              <a:custGeom>
                <a:avLst/>
                <a:gdLst>
                  <a:gd name="G0" fmla="+- 0 0 0"/>
                  <a:gd name="G1" fmla="+- 13916 0 0"/>
                  <a:gd name="G2" fmla="+- 21600 0 0"/>
                  <a:gd name="T0" fmla="*/ 16520 w 21585"/>
                  <a:gd name="T1" fmla="*/ 0 h 13916"/>
                  <a:gd name="T2" fmla="*/ 21585 w 21585"/>
                  <a:gd name="T3" fmla="*/ 13117 h 13916"/>
                  <a:gd name="T4" fmla="*/ 0 w 21585"/>
                  <a:gd name="T5" fmla="*/ 13916 h 13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85" h="13916" fill="none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</a:path>
                  <a:path w="21585" h="13916" stroke="0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  <a:lnTo>
                      <a:pt x="0" y="13916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3653" name="Object 21"/>
              <p:cNvGraphicFramePr>
                <a:graphicFrameLocks noChangeAspect="1"/>
              </p:cNvGraphicFramePr>
              <p:nvPr/>
            </p:nvGraphicFramePr>
            <p:xfrm>
              <a:off x="3360" y="1872"/>
              <a:ext cx="28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79360" imgH="241200" progId="">
                      <p:embed/>
                    </p:oleObj>
                  </mc:Choice>
                  <mc:Fallback>
                    <p:oleObj name="公式" r:id="rId8" imgW="279360" imgH="241200" progId="">
                      <p:embed/>
                      <p:pic>
                        <p:nvPicPr>
                          <p:cNvPr id="453653" name="Object 2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872"/>
                            <a:ext cx="288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3654" name="Arc 22"/>
              <p:cNvSpPr/>
              <p:nvPr/>
            </p:nvSpPr>
            <p:spPr bwMode="auto">
              <a:xfrm>
                <a:off x="1824" y="2064"/>
                <a:ext cx="192" cy="193"/>
              </a:xfrm>
              <a:custGeom>
                <a:avLst/>
                <a:gdLst>
                  <a:gd name="G0" fmla="+- 0 0 0"/>
                  <a:gd name="G1" fmla="+- 16144 0 0"/>
                  <a:gd name="G2" fmla="+- 21600 0 0"/>
                  <a:gd name="T0" fmla="*/ 14350 w 21600"/>
                  <a:gd name="T1" fmla="*/ 0 h 16144"/>
                  <a:gd name="T2" fmla="*/ 21600 w 21600"/>
                  <a:gd name="T3" fmla="*/ 16144 h 16144"/>
                  <a:gd name="T4" fmla="*/ 0 w 21600"/>
                  <a:gd name="T5" fmla="*/ 16144 h 1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6144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</a:path>
                  <a:path w="21600" h="16144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lnTo>
                      <a:pt x="0" y="16144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3655" name="Object 23"/>
              <p:cNvGraphicFramePr>
                <a:graphicFrameLocks noChangeAspect="1"/>
              </p:cNvGraphicFramePr>
              <p:nvPr/>
            </p:nvGraphicFramePr>
            <p:xfrm>
              <a:off x="3695" y="2112"/>
              <a:ext cx="289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77646" imgH="190335" progId="">
                      <p:embed/>
                    </p:oleObj>
                  </mc:Choice>
                  <mc:Fallback>
                    <p:oleObj name="公式" r:id="rId10" imgW="177646" imgH="190335" progId="">
                      <p:embed/>
                      <p:pic>
                        <p:nvPicPr>
                          <p:cNvPr id="453655" name="Object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5" y="2112"/>
                            <a:ext cx="289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656" name="Object 24"/>
              <p:cNvGraphicFramePr>
                <a:graphicFrameLocks noChangeAspect="1"/>
              </p:cNvGraphicFramePr>
              <p:nvPr/>
            </p:nvGraphicFramePr>
            <p:xfrm>
              <a:off x="1776" y="576"/>
              <a:ext cx="25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90417" imgH="241195" progId="">
                      <p:embed/>
                    </p:oleObj>
                  </mc:Choice>
                  <mc:Fallback>
                    <p:oleObj name="公式" r:id="rId12" imgW="190417" imgH="241195" progId="">
                      <p:embed/>
                      <p:pic>
                        <p:nvPicPr>
                          <p:cNvPr id="453656" name="Object 2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576"/>
                            <a:ext cx="250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657" name="Object 25"/>
              <p:cNvGraphicFramePr>
                <a:graphicFrameLocks noChangeAspect="1"/>
              </p:cNvGraphicFramePr>
              <p:nvPr/>
            </p:nvGraphicFramePr>
            <p:xfrm>
              <a:off x="1488" y="2304"/>
              <a:ext cx="168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64957" imgH="241091" progId="">
                      <p:embed/>
                    </p:oleObj>
                  </mc:Choice>
                  <mc:Fallback>
                    <p:oleObj name="公式" r:id="rId14" imgW="164957" imgH="241091" progId="">
                      <p:embed/>
                      <p:pic>
                        <p:nvPicPr>
                          <p:cNvPr id="453657" name="Object 2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304"/>
                            <a:ext cx="168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658" name="Object 26"/>
              <p:cNvGraphicFramePr>
                <a:graphicFrameLocks noChangeAspect="1"/>
              </p:cNvGraphicFramePr>
              <p:nvPr/>
            </p:nvGraphicFramePr>
            <p:xfrm>
              <a:off x="2945" y="1392"/>
              <a:ext cx="27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6892560" imgH="8521560" progId="">
                      <p:embed/>
                    </p:oleObj>
                  </mc:Choice>
                  <mc:Fallback>
                    <p:oleObj name="公式" r:id="rId16" imgW="6892560" imgH="8521560" progId="">
                      <p:embed/>
                      <p:pic>
                        <p:nvPicPr>
                          <p:cNvPr id="453658" name="Object 2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5" y="1392"/>
                            <a:ext cx="271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3659" name="AutoShape 27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864" cy="336"/>
              </a:xfrm>
              <a:prstGeom prst="wedgeRectCallout">
                <a:avLst>
                  <a:gd name="adj1" fmla="val 85880"/>
                  <a:gd name="adj2" fmla="val 119940"/>
                </a:avLst>
              </a:prstGeom>
              <a:gradFill rotWithShape="0">
                <a:gsLst>
                  <a:gs pos="0">
                    <a:srgbClr val="FFF3FF"/>
                  </a:gs>
                  <a:gs pos="50000">
                    <a:srgbClr val="FFF3FF">
                      <a:gamma/>
                      <a:tint val="0"/>
                      <a:invGamma/>
                    </a:srgbClr>
                  </a:gs>
                  <a:gs pos="100000">
                    <a:srgbClr val="FFF3FF"/>
                  </a:gs>
                </a:gsLst>
                <a:lin ang="5400000" scaled="1"/>
              </a:gradFill>
              <a:ln w="19050">
                <a:solidFill>
                  <a:srgbClr val="9900CC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="1"/>
              </a:p>
            </p:txBody>
          </p:sp>
          <p:graphicFrame>
            <p:nvGraphicFramePr>
              <p:cNvPr id="453660" name="Object 28"/>
              <p:cNvGraphicFramePr>
                <a:graphicFrameLocks noChangeAspect="1"/>
              </p:cNvGraphicFramePr>
              <p:nvPr/>
            </p:nvGraphicFramePr>
            <p:xfrm>
              <a:off x="768" y="1679"/>
              <a:ext cx="81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672808" imgH="266584" progId="">
                      <p:embed/>
                    </p:oleObj>
                  </mc:Choice>
                  <mc:Fallback>
                    <p:oleObj name="公式" r:id="rId18" imgW="672808" imgH="266584" progId="">
                      <p:embed/>
                      <p:pic>
                        <p:nvPicPr>
                          <p:cNvPr id="453660" name="Object 2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679"/>
                            <a:ext cx="816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3661" name="Object 29"/>
            <p:cNvGraphicFramePr>
              <a:graphicFrameLocks noChangeAspect="1"/>
            </p:cNvGraphicFramePr>
            <p:nvPr/>
          </p:nvGraphicFramePr>
          <p:xfrm>
            <a:off x="720" y="2858"/>
            <a:ext cx="191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79032" imgH="203112" progId="">
                    <p:embed/>
                  </p:oleObj>
                </mc:Choice>
                <mc:Fallback>
                  <p:oleObj name="Equation" r:id="rId20" imgW="1079032" imgH="203112" progId="">
                    <p:embed/>
                    <p:pic>
                      <p:nvPicPr>
                        <p:cNvPr id="453661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58"/>
                          <a:ext cx="1910" cy="35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3FF"/>
                            </a:gs>
                            <a:gs pos="50000">
                              <a:srgbClr val="FFFFFF"/>
                            </a:gs>
                            <a:gs pos="100000">
                              <a:srgbClr val="FFF3FF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99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3662" name="Object 30"/>
          <p:cNvGraphicFramePr>
            <a:graphicFrameLocks noChangeAspect="1"/>
          </p:cNvGraphicFramePr>
          <p:nvPr/>
        </p:nvGraphicFramePr>
        <p:xfrm>
          <a:off x="7239000" y="16764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96641" imgH="215806" progId="">
                  <p:embed/>
                </p:oleObj>
              </mc:Choice>
              <mc:Fallback>
                <p:oleObj name="Equation" r:id="rId22" imgW="596641" imgH="215806" progId="">
                  <p:embed/>
                  <p:pic>
                    <p:nvPicPr>
                      <p:cNvPr id="4536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76400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51182"/>
              </p:ext>
            </p:extLst>
          </p:nvPr>
        </p:nvGraphicFramePr>
        <p:xfrm>
          <a:off x="7239000" y="2401887"/>
          <a:ext cx="1243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22030" imgH="228501" progId="">
                  <p:embed/>
                </p:oleObj>
              </mc:Choice>
              <mc:Fallback>
                <p:oleObj name="Equation" r:id="rId24" imgW="622030" imgH="228501" progId="">
                  <p:embed/>
                  <p:pic>
                    <p:nvPicPr>
                      <p:cNvPr id="4536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01887"/>
                        <a:ext cx="1243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64" name="Object 32"/>
          <p:cNvGraphicFramePr>
            <a:graphicFrameLocks noChangeAspect="1"/>
          </p:cNvGraphicFramePr>
          <p:nvPr/>
        </p:nvGraphicFramePr>
        <p:xfrm>
          <a:off x="5945188" y="4495800"/>
          <a:ext cx="2970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485900" imgH="393700" progId="">
                  <p:embed/>
                </p:oleObj>
              </mc:Choice>
              <mc:Fallback>
                <p:oleObj name="公式" r:id="rId26" imgW="1485900" imgH="393700" progId="">
                  <p:embed/>
                  <p:pic>
                    <p:nvPicPr>
                      <p:cNvPr id="4536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4495800"/>
                        <a:ext cx="2970212" cy="787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800080"/>
                          </a:gs>
                          <a:gs pos="50000">
                            <a:srgbClr val="FFFFFF"/>
                          </a:gs>
                          <a:gs pos="100000">
                            <a:srgbClr val="800080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65" name="Object 33"/>
          <p:cNvGraphicFramePr>
            <a:graphicFrameLocks noChangeAspect="1"/>
          </p:cNvGraphicFramePr>
          <p:nvPr/>
        </p:nvGraphicFramePr>
        <p:xfrm>
          <a:off x="5943600" y="5715000"/>
          <a:ext cx="271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358900" imgH="228600" progId="">
                  <p:embed/>
                </p:oleObj>
              </mc:Choice>
              <mc:Fallback>
                <p:oleObj name="公式" r:id="rId28" imgW="1358900" imgH="228600" progId="">
                  <p:embed/>
                  <p:pic>
                    <p:nvPicPr>
                      <p:cNvPr id="4536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15000"/>
                        <a:ext cx="2716213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800080"/>
                          </a:gs>
                          <a:gs pos="50000">
                            <a:srgbClr val="FFFFFF"/>
                          </a:gs>
                          <a:gs pos="100000">
                            <a:srgbClr val="800080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3666" name="Group 34"/>
          <p:cNvGrpSpPr/>
          <p:nvPr/>
        </p:nvGrpSpPr>
        <p:grpSpPr bwMode="auto">
          <a:xfrm>
            <a:off x="3200403" y="2482850"/>
            <a:ext cx="1371600" cy="2066925"/>
            <a:chOff x="3504" y="1578"/>
            <a:chExt cx="864" cy="1302"/>
          </a:xfrm>
        </p:grpSpPr>
        <p:graphicFrame>
          <p:nvGraphicFramePr>
            <p:cNvPr id="45366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883687"/>
                </p:ext>
              </p:extLst>
            </p:nvPr>
          </p:nvGraphicFramePr>
          <p:xfrm>
            <a:off x="3504" y="1578"/>
            <a:ext cx="48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64880" imgH="228600" progId="Equation.3">
                    <p:embed/>
                  </p:oleObj>
                </mc:Choice>
                <mc:Fallback>
                  <p:oleObj name="公式" r:id="rId30" imgW="164880" imgH="228600" progId="Equation.3">
                    <p:embed/>
                    <p:pic>
                      <p:nvPicPr>
                        <p:cNvPr id="453667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78"/>
                          <a:ext cx="480" cy="4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68" name="Object 36"/>
            <p:cNvGraphicFramePr>
              <a:graphicFrameLocks noChangeAspect="1"/>
            </p:cNvGraphicFramePr>
            <p:nvPr/>
          </p:nvGraphicFramePr>
          <p:xfrm>
            <a:off x="3580" y="2544"/>
            <a:ext cx="2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5673960" imgH="7302600" progId="">
                    <p:embed/>
                  </p:oleObj>
                </mc:Choice>
                <mc:Fallback>
                  <p:oleObj name="公式" r:id="rId32" imgW="5673960" imgH="7302600" progId="">
                    <p:embed/>
                    <p:pic>
                      <p:nvPicPr>
                        <p:cNvPr id="453668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2544"/>
                          <a:ext cx="26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69" name="Line 37"/>
            <p:cNvSpPr>
              <a:spLocks noChangeShapeType="1"/>
            </p:cNvSpPr>
            <p:nvPr/>
          </p:nvSpPr>
          <p:spPr bwMode="auto">
            <a:xfrm>
              <a:off x="3744" y="2160"/>
              <a:ext cx="0" cy="3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 flipH="1">
              <a:off x="3744" y="1632"/>
              <a:ext cx="624" cy="528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1" name="Line 39"/>
            <p:cNvSpPr>
              <a:spLocks noChangeShapeType="1"/>
            </p:cNvSpPr>
            <p:nvPr/>
          </p:nvSpPr>
          <p:spPr bwMode="auto">
            <a:xfrm flipH="1">
              <a:off x="3744" y="2496"/>
              <a:ext cx="624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162800" y="2286000"/>
            <a:ext cx="457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62800" y="231329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2800" baseline="-25000" dirty="0"/>
              <a:t>m</a:t>
            </a:r>
            <a:endParaRPr lang="zh-CN" alt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19ADF-D086-43A5-8762-1922BB615FF0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2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简谐振动的表示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533400" y="1814483"/>
            <a:ext cx="7848600" cy="4021960"/>
            <a:chOff x="0" y="0"/>
            <a:chExt cx="5280" cy="302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280" cy="3024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5"/>
            <p:cNvGrpSpPr/>
            <p:nvPr/>
          </p:nvGrpSpPr>
          <p:grpSpPr bwMode="auto">
            <a:xfrm>
              <a:off x="0" y="0"/>
              <a:ext cx="5280" cy="3024"/>
              <a:chOff x="0" y="0"/>
              <a:chExt cx="5280" cy="3024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0" y="1584"/>
                <a:ext cx="5280" cy="0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280" cy="0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0" y="2544"/>
                <a:ext cx="5280" cy="0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5280" cy="0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280" cy="0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302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024"/>
              </a:xfrm>
              <a:prstGeom prst="line">
                <a:avLst/>
              </a:prstGeom>
              <a:noFill/>
              <a:ln w="19050" cmpd="sng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52500" y="25908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 dirty="0">
                <a:latin typeface="Century Schoolbook" panose="02040604050505020304" pitchFamily="2" charset="0"/>
              </a:rPr>
              <a:t>A</a:t>
            </a:r>
            <a:endParaRPr lang="zh-CN" altLang="zh-CN" sz="2800" b="1" dirty="0">
              <a:latin typeface="Century Schoolbook" panose="02040604050505020304" pitchFamily="2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14600" y="1905000"/>
            <a:ext cx="236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简谐振动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9800" y="19050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旋转矢量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52500" y="32766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 dirty="0">
                <a:latin typeface="Century Schoolbook" panose="02040604050505020304" pitchFamily="2" charset="0"/>
                <a:sym typeface="Symbol" panose="05050102010706020507" pitchFamily="18" charset="2"/>
              </a:rPr>
              <a:t></a:t>
            </a:r>
            <a:endParaRPr lang="zh-CN" altLang="zh-CN" sz="2800" b="1" dirty="0">
              <a:latin typeface="Century Schoolbook" panose="02040604050505020304" pitchFamily="2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 dirty="0">
                <a:latin typeface="Century Schoolbook" panose="02040604050505020304" pitchFamily="2" charset="0"/>
                <a:sym typeface="Symbol" panose="05050102010706020507" pitchFamily="18" charset="2"/>
              </a:rPr>
              <a:t>t+</a:t>
            </a:r>
            <a:endParaRPr lang="zh-CN" altLang="zh-CN" sz="2800" b="1" dirty="0">
              <a:latin typeface="Century Schoolbook" panose="02040604050505020304" pitchFamily="2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76300" y="45720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Century Schoolbook" panose="02040604050505020304" pitchFamily="2" charset="0"/>
                <a:sym typeface="Symbol" panose="05050102010706020507" pitchFamily="18" charset="2"/>
              </a:rPr>
              <a:t></a:t>
            </a:r>
            <a:endParaRPr lang="zh-CN" altLang="zh-CN" sz="2800" b="1">
              <a:latin typeface="Century Schoolbook" panose="02040604050505020304" pitchFamily="2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819400" y="25908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振幅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19400" y="32766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初相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819400" y="40386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相位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90800" y="4648200"/>
            <a:ext cx="1676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圆频率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366946" y="5272087"/>
            <a:ext cx="2895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谐振动周期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400800" y="25908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半径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943600" y="3200400"/>
            <a:ext cx="2514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Century Schoolbook" panose="02040604050505020304" pitchFamily="2" charset="0"/>
              </a:rPr>
              <a:t>初始角坐标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324600" y="3967170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角坐标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324600" y="4572000"/>
            <a:ext cx="1676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角速度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638800" y="5272087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Century Schoolbook" panose="02040604050505020304" pitchFamily="2" charset="0"/>
              </a:rPr>
              <a:t>圆周运动周期</a:t>
            </a: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952500" y="1028665"/>
            <a:ext cx="7086600" cy="685800"/>
          </a:xfrm>
          <a:prstGeom prst="horizontalScroll">
            <a:avLst>
              <a:gd name="adj" fmla="val 12500"/>
            </a:avLst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 algn="ctr"/>
            <a:r>
              <a:rPr lang="zh-CN" sz="2800" dirty="0">
                <a:solidFill>
                  <a:srgbClr val="0000CC"/>
                </a:solidFill>
                <a:latin typeface="+mj-ea"/>
                <a:ea typeface="+mj-ea"/>
              </a:rPr>
              <a:t>物理模型与数学模型比较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00100" y="52578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 dirty="0">
                <a:latin typeface="Century Schoolbook" panose="02040604050505020304" pitchFamily="2" charset="0"/>
                <a:sym typeface="Symbol" panose="05050102010706020507" pitchFamily="18" charset="2"/>
              </a:rPr>
              <a:t>T</a:t>
            </a:r>
            <a:endParaRPr lang="zh-CN" altLang="zh-CN" sz="2800" b="1" dirty="0">
              <a:latin typeface="Century Schoolbook" panose="020406040505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8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8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8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8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8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8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8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28625" y="1295400"/>
            <a:ext cx="8229600" cy="8382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旋转矢量表示的优越性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2392362"/>
            <a:ext cx="8229600" cy="29416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直观展示简谐振动各参量的关系，便于确定</a:t>
            </a:r>
            <a:r>
              <a:rPr lang="en-US" altLang="zh-CN" sz="2800" i="1" dirty="0">
                <a:latin typeface="Symbol" panose="05050102010706020507" pitchFamily="18" charset="2"/>
              </a:rPr>
              <a:t>j</a:t>
            </a:r>
            <a:r>
              <a:rPr lang="zh-CN" altLang="en-US" sz="2800" dirty="0">
                <a:latin typeface="Symbol" panose="05050102010706020507" pitchFamily="18" charset="2"/>
              </a:rPr>
              <a:t>的象限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便于对两个或多个简谐振动进行比较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便于处理简谐振动叠加问题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简谐振动的表示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简谐运动的描述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C94-448B-4263-A762-88C27A0EF1A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762000" y="1676400"/>
            <a:ext cx="4495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由初始条件求解振幅和初相位</a:t>
            </a:r>
            <a:r>
              <a:rPr kumimoji="1" lang="zh-CN" altLang="en-US" sz="2000"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762000" y="2133600"/>
            <a:ext cx="4114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dirty="0">
                <a:sym typeface="Symbol" panose="05050102010706020507" pitchFamily="18" charset="2"/>
              </a:rPr>
              <a:t>设 </a:t>
            </a:r>
            <a:r>
              <a:rPr kumimoji="1" lang="en-US" altLang="zh-CN" sz="2000" i="1" dirty="0">
                <a:sym typeface="Symbol" panose="05050102010706020507" pitchFamily="18" charset="2"/>
              </a:rPr>
              <a:t>t = </a:t>
            </a:r>
            <a:r>
              <a:rPr kumimoji="1" lang="en-US" altLang="zh-CN" sz="2000" dirty="0">
                <a:sym typeface="Symbol" panose="05050102010706020507" pitchFamily="18" charset="2"/>
              </a:rPr>
              <a:t>0</a:t>
            </a:r>
            <a:r>
              <a:rPr kumimoji="1" lang="zh-CN" altLang="en-US" sz="2000" dirty="0">
                <a:sym typeface="Symbol" panose="05050102010706020507" pitchFamily="18" charset="2"/>
              </a:rPr>
              <a:t>时，位移：</a:t>
            </a:r>
            <a:r>
              <a:rPr kumimoji="1" lang="en-US" altLang="zh-CN" sz="2000" i="1" dirty="0">
                <a:sym typeface="Symbol" panose="05050102010706020507" pitchFamily="18" charset="2"/>
              </a:rPr>
              <a:t>x = x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0</a:t>
            </a:r>
            <a:r>
              <a:rPr kumimoji="1" lang="en-US" altLang="zh-CN" sz="2000" dirty="0">
                <a:sym typeface="Symbol" panose="05050102010706020507" pitchFamily="18" charset="2"/>
              </a:rPr>
              <a:t>                   </a:t>
            </a:r>
            <a:endParaRPr kumimoji="1" lang="en-US" altLang="zh-CN" sz="2000" baseline="-25000" dirty="0">
              <a:sym typeface="Symbol" panose="05050102010706020507" pitchFamily="18" charset="2"/>
            </a:endParaRPr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2057400" y="2566988"/>
            <a:ext cx="1524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ym typeface="Symbol" panose="05050102010706020507" pitchFamily="18" charset="2"/>
              </a:rPr>
              <a:t>速度：</a:t>
            </a:r>
            <a:r>
              <a:rPr kumimoji="1" lang="en-US" altLang="zh-CN" sz="2000" i="1" dirty="0">
                <a:sym typeface="Symbol" panose="05050102010706020507" pitchFamily="18" charset="2"/>
              </a:rPr>
              <a:t>v</a:t>
            </a:r>
            <a:r>
              <a:rPr kumimoji="1" lang="en-US" altLang="zh-CN" sz="2000" dirty="0">
                <a:sym typeface="Symbol" panose="05050102010706020507" pitchFamily="18" charset="2"/>
              </a:rPr>
              <a:t> = </a:t>
            </a:r>
            <a:r>
              <a:rPr kumimoji="1" lang="en-US" altLang="zh-CN" sz="2000" i="1" dirty="0">
                <a:sym typeface="Symbol" panose="05050102010706020507" pitchFamily="18" charset="2"/>
              </a:rPr>
              <a:t>v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479239" name="Object 7"/>
          <p:cNvGraphicFramePr>
            <a:graphicFrameLocks noChangeAspect="1"/>
          </p:cNvGraphicFramePr>
          <p:nvPr/>
        </p:nvGraphicFramePr>
        <p:xfrm>
          <a:off x="762000" y="30861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45400" imgH="6489720" progId="">
                  <p:embed/>
                </p:oleObj>
              </mc:Choice>
              <mc:Fallback>
                <p:oleObj name="公式" r:id="rId2" imgW="36545400" imgH="6489720" progId="">
                  <p:embed/>
                  <p:pic>
                    <p:nvPicPr>
                      <p:cNvPr id="479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228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/>
        </p:nvGraphicFramePr>
        <p:xfrm>
          <a:off x="762000" y="4762500"/>
          <a:ext cx="159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578000" imgH="7302600" progId="">
                  <p:embed/>
                </p:oleObj>
              </mc:Choice>
              <mc:Fallback>
                <p:oleObj name="公式" r:id="rId4" imgW="25578000" imgH="7302600" progId="">
                  <p:embed/>
                  <p:pic>
                    <p:nvPicPr>
                      <p:cNvPr id="479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62500"/>
                        <a:ext cx="1598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1" name="Object 9"/>
          <p:cNvGraphicFramePr>
            <a:graphicFrameLocks noChangeAspect="1"/>
          </p:cNvGraphicFramePr>
          <p:nvPr/>
        </p:nvGraphicFramePr>
        <p:xfrm>
          <a:off x="762000" y="3619500"/>
          <a:ext cx="2589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1419800" imgH="6489720" progId="">
                  <p:embed/>
                </p:oleObj>
              </mc:Choice>
              <mc:Fallback>
                <p:oleObj name="公式" r:id="rId6" imgW="41419800" imgH="6489720" progId="">
                  <p:embed/>
                  <p:pic>
                    <p:nvPicPr>
                      <p:cNvPr id="479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19500"/>
                        <a:ext cx="2589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762000" y="5295900"/>
          <a:ext cx="190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452400" imgH="7302600" progId="">
                  <p:embed/>
                </p:oleObj>
              </mc:Choice>
              <mc:Fallback>
                <p:oleObj name="公式" r:id="rId8" imgW="30452400" imgH="7302600" progId="">
                  <p:embed/>
                  <p:pic>
                    <p:nvPicPr>
                      <p:cNvPr id="479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95900"/>
                        <a:ext cx="1903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3" name="Object 11"/>
          <p:cNvGraphicFramePr>
            <a:graphicFrameLocks noChangeAspect="1"/>
          </p:cNvGraphicFramePr>
          <p:nvPr/>
        </p:nvGraphicFramePr>
        <p:xfrm>
          <a:off x="3200400" y="4305300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700" imgH="457200" progId="">
                  <p:embed/>
                </p:oleObj>
              </mc:Choice>
              <mc:Fallback>
                <p:oleObj name="Equation" r:id="rId10" imgW="901700" imgH="457200" progId="">
                  <p:embed/>
                  <p:pic>
                    <p:nvPicPr>
                      <p:cNvPr id="479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05300"/>
                        <a:ext cx="1801813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4" name="Object 12"/>
          <p:cNvGraphicFramePr>
            <a:graphicFrameLocks noChangeAspect="1"/>
          </p:cNvGraphicFramePr>
          <p:nvPr/>
        </p:nvGraphicFramePr>
        <p:xfrm>
          <a:off x="3200400" y="53721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400" imgH="431800" progId="">
                  <p:embed/>
                </p:oleObj>
              </mc:Choice>
              <mc:Fallback>
                <p:oleObj name="Equation" r:id="rId12" imgW="787400" imgH="431800" progId="">
                  <p:embed/>
                  <p:pic>
                    <p:nvPicPr>
                      <p:cNvPr id="479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72100"/>
                        <a:ext cx="1574800" cy="863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5" name="Object 13"/>
          <p:cNvGraphicFramePr>
            <a:graphicFrameLocks noChangeAspect="1"/>
          </p:cNvGraphicFramePr>
          <p:nvPr/>
        </p:nvGraphicFramePr>
        <p:xfrm>
          <a:off x="5257800" y="5372100"/>
          <a:ext cx="2082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40948" imgH="431613" progId="">
                  <p:embed/>
                </p:oleObj>
              </mc:Choice>
              <mc:Fallback>
                <p:oleObj name="公式" r:id="rId14" imgW="1040948" imgH="431613" progId="">
                  <p:embed/>
                  <p:pic>
                    <p:nvPicPr>
                      <p:cNvPr id="4792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72100"/>
                        <a:ext cx="2082800" cy="863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6" name="Rectangle 14"/>
          <p:cNvSpPr>
            <a:spLocks noChangeArrowheads="1"/>
          </p:cNvSpPr>
          <p:nvPr/>
        </p:nvSpPr>
        <p:spPr bwMode="auto">
          <a:xfrm>
            <a:off x="457200" y="1219200"/>
            <a:ext cx="1371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2400" dirty="0">
                <a:latin typeface="Arial" panose="020B0604020202020204" pitchFamily="34" charset="0"/>
              </a:rPr>
              <a:t>解题方法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79248" name="Text Box 16"/>
          <p:cNvSpPr txBox="1">
            <a:spLocks noChangeArrowheads="1"/>
          </p:cNvSpPr>
          <p:nvPr/>
        </p:nvSpPr>
        <p:spPr bwMode="auto">
          <a:xfrm>
            <a:off x="4267200" y="2209800"/>
            <a:ext cx="2533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结合旋转矢量表示法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文本框 212993"/>
          <p:cNvSpPr txBox="1"/>
          <p:nvPr/>
        </p:nvSpPr>
        <p:spPr>
          <a:xfrm>
            <a:off x="381000" y="661988"/>
            <a:ext cx="8534400" cy="291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5.6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　如图所示，轻质弹簧一端固定，另一端系一轻绳，绳过定滑轮挂一质量为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的物体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设弹簧的劲度系数为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，滑轮的转动惯量为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，半径为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若物体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在其初始位置时弹簧无伸长，然后由静止释放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.(1)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试证明物体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的运动是谐振动；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求此振动系统的振动周期；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写出振动方程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12995" name="文本框 212994"/>
          <p:cNvSpPr txBox="1"/>
          <p:nvPr/>
        </p:nvSpPr>
        <p:spPr>
          <a:xfrm>
            <a:off x="395288" y="3798888"/>
            <a:ext cx="4970462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若物体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离开初始位置的距离为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时，受力平衡，则此时有</a:t>
            </a:r>
          </a:p>
        </p:txBody>
      </p:sp>
      <p:graphicFrame>
        <p:nvGraphicFramePr>
          <p:cNvPr id="212996" name="对象 212995"/>
          <p:cNvGraphicFramePr>
            <a:graphicFrameLocks/>
          </p:cNvGraphicFramePr>
          <p:nvPr/>
        </p:nvGraphicFramePr>
        <p:xfrm>
          <a:off x="1547813" y="5356225"/>
          <a:ext cx="33115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69449" imgH="393529" progId="">
                  <p:embed/>
                </p:oleObj>
              </mc:Choice>
              <mc:Fallback>
                <p:oleObj r:id="rId2" imgW="1269449" imgH="393529" progId="">
                  <p:embed/>
                  <p:pic>
                    <p:nvPicPr>
                      <p:cNvPr id="212996" name="对象 21299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56225"/>
                        <a:ext cx="33115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3000" name="图片 212999" descr="040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600" y="3284538"/>
            <a:ext cx="3313113" cy="3167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文本框 216068"/>
          <p:cNvSpPr txBox="1"/>
          <p:nvPr/>
        </p:nvSpPr>
        <p:spPr>
          <a:xfrm>
            <a:off x="385763" y="596900"/>
            <a:ext cx="836295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以此平衡位置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为坐标原点，竖直向下为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轴正向，当物体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在坐标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处时，</a:t>
            </a:r>
          </a:p>
        </p:txBody>
      </p:sp>
      <p:graphicFrame>
        <p:nvGraphicFramePr>
          <p:cNvPr id="216070" name="对象 216069"/>
          <p:cNvGraphicFramePr>
            <a:graphicFrameLocks/>
          </p:cNvGraphicFramePr>
          <p:nvPr/>
        </p:nvGraphicFramePr>
        <p:xfrm>
          <a:off x="627856" y="1700372"/>
          <a:ext cx="7959725" cy="301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88960" imgH="1244520" progId="">
                  <p:embed/>
                </p:oleObj>
              </mc:Choice>
              <mc:Fallback>
                <p:oleObj r:id="rId2" imgW="3288960" imgH="1244520" progId="">
                  <p:embed/>
                  <p:pic>
                    <p:nvPicPr>
                      <p:cNvPr id="216070" name="对象 21606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" y="1700372"/>
                        <a:ext cx="7959725" cy="301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5" name="组合 216074"/>
          <p:cNvGrpSpPr/>
          <p:nvPr/>
        </p:nvGrpSpPr>
        <p:grpSpPr>
          <a:xfrm>
            <a:off x="1109663" y="4648200"/>
            <a:ext cx="5175250" cy="1231900"/>
            <a:chOff x="608" y="3256"/>
            <a:chExt cx="3260" cy="776"/>
          </a:xfrm>
        </p:grpSpPr>
        <p:sp>
          <p:nvSpPr>
            <p:cNvPr id="216073" name="文本框 216072"/>
            <p:cNvSpPr txBox="1"/>
            <p:nvPr/>
          </p:nvSpPr>
          <p:spPr>
            <a:xfrm>
              <a:off x="608" y="3385"/>
              <a:ext cx="276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</a:p>
          </p:txBody>
        </p:sp>
        <p:graphicFrame>
          <p:nvGraphicFramePr>
            <p:cNvPr id="216074" name="对象 216073"/>
            <p:cNvGraphicFramePr>
              <a:graphicFrameLocks/>
            </p:cNvGraphicFramePr>
            <p:nvPr/>
          </p:nvGraphicFramePr>
          <p:xfrm>
            <a:off x="1533" y="3256"/>
            <a:ext cx="2335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59866" imgH="495085" progId="">
                    <p:embed/>
                  </p:oleObj>
                </mc:Choice>
                <mc:Fallback>
                  <p:oleObj r:id="rId4" imgW="1459866" imgH="495085" progId="">
                    <p:embed/>
                    <p:pic>
                      <p:nvPicPr>
                        <p:cNvPr id="216074" name="对象 2160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3256"/>
                          <a:ext cx="2335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76" name="文本框 216075"/>
          <p:cNvSpPr txBox="1"/>
          <p:nvPr/>
        </p:nvSpPr>
        <p:spPr>
          <a:xfrm>
            <a:off x="611188" y="5791200"/>
            <a:ext cx="7488237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所以，此振动系统的运动是谐振动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39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0800" y="22860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860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</a:t>
            </a:r>
            <a:r>
              <a:rPr lang="el-GR" altLang="zh-CN" sz="3200" i="1" dirty="0"/>
              <a:t>α</a:t>
            </a:r>
            <a:endParaRPr lang="zh-CN" altLang="en-US" sz="3200" i="1" dirty="0"/>
          </a:p>
        </p:txBody>
      </p:sp>
      <p:sp>
        <p:nvSpPr>
          <p:cNvPr id="11" name="矩形 10"/>
          <p:cNvSpPr/>
          <p:nvPr/>
        </p:nvSpPr>
        <p:spPr>
          <a:xfrm>
            <a:off x="1676400" y="3505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0" y="33922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600" dirty="0"/>
              <a:t>α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26366-A363-34C1-0FBB-9B6D80CCE72F}"/>
              </a:ext>
            </a:extLst>
          </p:cNvPr>
          <p:cNvSpPr/>
          <p:nvPr/>
        </p:nvSpPr>
        <p:spPr>
          <a:xfrm>
            <a:off x="4385232" y="5257800"/>
            <a:ext cx="152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06BDE5-A5E1-CE6B-7CAB-A0DC03A1CE25}"/>
              </a:ext>
            </a:extLst>
          </p:cNvPr>
          <p:cNvSpPr txBox="1"/>
          <p:nvPr/>
        </p:nvSpPr>
        <p:spPr>
          <a:xfrm>
            <a:off x="4349376" y="5215968"/>
            <a:ext cx="26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J</a:t>
            </a:r>
            <a:endParaRPr lang="zh-CN" altLang="en-US" sz="2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1C91-7CBD-4B91-8684-86CA3BED416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4114800" y="5927725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广义振动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机械振动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100476" imgH="4536934"/>
        </mc:Choice>
        <mc:Fallback>
          <p:control r:id="rId1" imgW="8100476" imgH="4536934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295400"/>
                  <a:ext cx="8101013" cy="4537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4" name="文本框 214023"/>
          <p:cNvSpPr txBox="1"/>
          <p:nvPr/>
        </p:nvSpPr>
        <p:spPr>
          <a:xfrm>
            <a:off x="387350" y="635000"/>
            <a:ext cx="5354638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振动系统的圆频率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4026" name="对象 214025"/>
          <p:cNvGraphicFramePr>
            <a:graphicFrameLocks/>
          </p:cNvGraphicFramePr>
          <p:nvPr/>
        </p:nvGraphicFramePr>
        <p:xfrm>
          <a:off x="1187450" y="1412875"/>
          <a:ext cx="26495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67893" imgH="520474" progId="">
                  <p:embed/>
                </p:oleObj>
              </mc:Choice>
              <mc:Fallback>
                <p:oleObj r:id="rId2" imgW="1167893" imgH="520474" progId="">
                  <p:embed/>
                  <p:pic>
                    <p:nvPicPr>
                      <p:cNvPr id="214026" name="对象 21402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264953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对象 214028"/>
          <p:cNvGraphicFramePr>
            <a:graphicFrameLocks/>
          </p:cNvGraphicFramePr>
          <p:nvPr/>
        </p:nvGraphicFramePr>
        <p:xfrm>
          <a:off x="4284663" y="1341438"/>
          <a:ext cx="42481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79600" imgH="508000" progId="">
                  <p:embed/>
                </p:oleObj>
              </mc:Choice>
              <mc:Fallback>
                <p:oleObj r:id="rId4" imgW="1879600" imgH="508000" progId="">
                  <p:embed/>
                  <p:pic>
                    <p:nvPicPr>
                      <p:cNvPr id="214029" name="对象 2140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341438"/>
                        <a:ext cx="42481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38" name="组合 214037"/>
          <p:cNvGrpSpPr/>
          <p:nvPr/>
        </p:nvGrpSpPr>
        <p:grpSpPr>
          <a:xfrm>
            <a:off x="381000" y="2781300"/>
            <a:ext cx="8007350" cy="647700"/>
            <a:chOff x="240" y="1797"/>
            <a:chExt cx="5044" cy="408"/>
          </a:xfrm>
        </p:grpSpPr>
        <p:sp>
          <p:nvSpPr>
            <p:cNvPr id="214032" name="文本框 214031"/>
            <p:cNvSpPr txBox="1"/>
            <p:nvPr/>
          </p:nvSpPr>
          <p:spPr>
            <a:xfrm>
              <a:off x="240" y="1803"/>
              <a:ext cx="5044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(3)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依题意知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时，  ＝－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  ＝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，可求出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14033" name="对象 214032"/>
            <p:cNvGraphicFramePr>
              <a:graphicFrameLocks/>
            </p:cNvGraphicFramePr>
            <p:nvPr/>
          </p:nvGraphicFramePr>
          <p:xfrm>
            <a:off x="2360" y="1797"/>
            <a:ext cx="29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4885" imgH="228303" progId="">
                    <p:embed/>
                  </p:oleObj>
                </mc:Choice>
                <mc:Fallback>
                  <p:oleObj r:id="rId6" imgW="164885" imgH="228303" progId="">
                    <p:embed/>
                    <p:pic>
                      <p:nvPicPr>
                        <p:cNvPr id="214033" name="对象 214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797"/>
                          <a:ext cx="293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34" name="对象 214033"/>
            <p:cNvGraphicFramePr>
              <a:graphicFrameLocks/>
            </p:cNvGraphicFramePr>
            <p:nvPr/>
          </p:nvGraphicFramePr>
          <p:xfrm>
            <a:off x="3357" y="1797"/>
            <a:ext cx="3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7492" imgH="228204" progId="">
                    <p:embed/>
                  </p:oleObj>
                </mc:Choice>
                <mc:Fallback>
                  <p:oleObj r:id="rId8" imgW="177492" imgH="228204" progId="">
                    <p:embed/>
                    <p:pic>
                      <p:nvPicPr>
                        <p:cNvPr id="214034" name="对象 214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1797"/>
                          <a:ext cx="3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35" name="对象 214034"/>
          <p:cNvGraphicFramePr>
            <a:graphicFrameLocks/>
          </p:cNvGraphicFramePr>
          <p:nvPr/>
        </p:nvGraphicFramePr>
        <p:xfrm>
          <a:off x="525463" y="3717925"/>
          <a:ext cx="37750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49400" imgH="457200" progId="">
                  <p:embed/>
                </p:oleObj>
              </mc:Choice>
              <mc:Fallback>
                <p:oleObj r:id="rId10" imgW="1549400" imgH="457200" progId="">
                  <p:embed/>
                  <p:pic>
                    <p:nvPicPr>
                      <p:cNvPr id="214035" name="对象 21403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717925"/>
                        <a:ext cx="37750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6" name="对象 214035"/>
          <p:cNvGraphicFramePr>
            <a:graphicFrameLocks/>
          </p:cNvGraphicFramePr>
          <p:nvPr/>
        </p:nvGraphicFramePr>
        <p:xfrm>
          <a:off x="4716463" y="3722688"/>
          <a:ext cx="40322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23339" imgH="431613" progId="">
                  <p:embed/>
                </p:oleObj>
              </mc:Choice>
              <mc:Fallback>
                <p:oleObj r:id="rId12" imgW="1523339" imgH="431613" progId="">
                  <p:embed/>
                  <p:pic>
                    <p:nvPicPr>
                      <p:cNvPr id="214036" name="对象 21403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22688"/>
                        <a:ext cx="40322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7" name="对象 214036"/>
          <p:cNvGraphicFramePr>
            <a:graphicFrameLocks/>
          </p:cNvGraphicFramePr>
          <p:nvPr/>
        </p:nvGraphicFramePr>
        <p:xfrm>
          <a:off x="827088" y="4962525"/>
          <a:ext cx="77771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84500" imgH="469900" progId="">
                  <p:embed/>
                </p:oleObj>
              </mc:Choice>
              <mc:Fallback>
                <p:oleObj r:id="rId14" imgW="2984500" imgH="469900" progId="">
                  <p:embed/>
                  <p:pic>
                    <p:nvPicPr>
                      <p:cNvPr id="214037" name="对象 2140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62525"/>
                        <a:ext cx="777716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903-0747-4E2B-94B2-0F6147015D01}" type="slidenum">
              <a:rPr lang="en-US" altLang="zh-CN"/>
              <a:pPr/>
              <a:t>41</a:t>
            </a:fld>
            <a:endParaRPr lang="en-US" altLang="zh-CN"/>
          </a:p>
        </p:txBody>
      </p:sp>
      <p:grpSp>
        <p:nvGrpSpPr>
          <p:cNvPr id="458756" name="Group 4"/>
          <p:cNvGrpSpPr/>
          <p:nvPr/>
        </p:nvGrpSpPr>
        <p:grpSpPr bwMode="auto">
          <a:xfrm>
            <a:off x="768350" y="1955800"/>
            <a:ext cx="2376488" cy="555625"/>
            <a:chOff x="204" y="799"/>
            <a:chExt cx="1497" cy="350"/>
          </a:xfrm>
        </p:grpSpPr>
        <p:sp>
          <p:nvSpPr>
            <p:cNvPr id="458757" name="Text Box 5"/>
            <p:cNvSpPr txBox="1">
              <a:spLocks noChangeArrowheads="1"/>
            </p:cNvSpPr>
            <p:nvPr/>
          </p:nvSpPr>
          <p:spPr bwMode="auto">
            <a:xfrm>
              <a:off x="204" y="799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①</a:t>
              </a:r>
              <a:endPara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58758" name="Object 6"/>
            <p:cNvGraphicFramePr>
              <a:graphicFrameLocks noChangeAspect="1"/>
            </p:cNvGraphicFramePr>
            <p:nvPr/>
          </p:nvGraphicFramePr>
          <p:xfrm>
            <a:off x="567" y="845"/>
            <a:ext cx="9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35100" imgH="482600" progId="">
                    <p:embed/>
                  </p:oleObj>
                </mc:Choice>
                <mc:Fallback>
                  <p:oleObj name="公式" r:id="rId2" imgW="1435100" imgH="482600" progId="">
                    <p:embed/>
                    <p:pic>
                      <p:nvPicPr>
                        <p:cNvPr id="4587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5"/>
                          <a:ext cx="9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59" name="Group 7"/>
          <p:cNvGrpSpPr/>
          <p:nvPr/>
        </p:nvGrpSpPr>
        <p:grpSpPr bwMode="auto">
          <a:xfrm>
            <a:off x="762000" y="2717800"/>
            <a:ext cx="3816350" cy="965200"/>
            <a:chOff x="158" y="1344"/>
            <a:chExt cx="2404" cy="608"/>
          </a:xfrm>
        </p:grpSpPr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158" y="1525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</a:p>
          </p:txBody>
        </p:sp>
        <p:graphicFrame>
          <p:nvGraphicFramePr>
            <p:cNvPr id="458761" name="Object 9"/>
            <p:cNvGraphicFramePr>
              <a:graphicFrameLocks noChangeAspect="1"/>
            </p:cNvGraphicFramePr>
            <p:nvPr/>
          </p:nvGraphicFramePr>
          <p:xfrm>
            <a:off x="567" y="1344"/>
            <a:ext cx="11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41500" imgH="965200" progId="">
                    <p:embed/>
                  </p:oleObj>
                </mc:Choice>
                <mc:Fallback>
                  <p:oleObj name="公式" r:id="rId4" imgW="1841500" imgH="965200" progId="">
                    <p:embed/>
                    <p:pic>
                      <p:nvPicPr>
                        <p:cNvPr id="4587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344"/>
                          <a:ext cx="1160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762" name="Object 10"/>
            <p:cNvGraphicFramePr>
              <a:graphicFrameLocks noChangeAspect="1"/>
            </p:cNvGraphicFramePr>
            <p:nvPr/>
          </p:nvGraphicFramePr>
          <p:xfrm>
            <a:off x="1882" y="1525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79032" imgH="482391" progId="">
                    <p:embed/>
                  </p:oleObj>
                </mc:Choice>
                <mc:Fallback>
                  <p:oleObj name="公式" r:id="rId6" imgW="1079032" imgH="482391" progId="">
                    <p:embed/>
                    <p:pic>
                      <p:nvPicPr>
                        <p:cNvPr id="4587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63" name="Group 11"/>
          <p:cNvGrpSpPr/>
          <p:nvPr/>
        </p:nvGrpSpPr>
        <p:grpSpPr bwMode="auto">
          <a:xfrm>
            <a:off x="768350" y="4089400"/>
            <a:ext cx="3240088" cy="554038"/>
            <a:chOff x="612" y="2523"/>
            <a:chExt cx="2041" cy="349"/>
          </a:xfrm>
        </p:grpSpPr>
        <p:sp>
          <p:nvSpPr>
            <p:cNvPr id="458764" name="Text Box 12"/>
            <p:cNvSpPr txBox="1">
              <a:spLocks noChangeArrowheads="1"/>
            </p:cNvSpPr>
            <p:nvPr/>
          </p:nvSpPr>
          <p:spPr bwMode="auto">
            <a:xfrm>
              <a:off x="612" y="2523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③</a:t>
              </a:r>
            </a:p>
          </p:txBody>
        </p:sp>
        <p:graphicFrame>
          <p:nvGraphicFramePr>
            <p:cNvPr id="458765" name="Object 13"/>
            <p:cNvGraphicFramePr>
              <a:graphicFrameLocks noChangeAspect="1"/>
            </p:cNvGraphicFramePr>
            <p:nvPr/>
          </p:nvGraphicFramePr>
          <p:xfrm>
            <a:off x="1020" y="2568"/>
            <a:ext cx="7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29810" imgH="482391" progId="">
                    <p:embed/>
                  </p:oleObj>
                </mc:Choice>
                <mc:Fallback>
                  <p:oleObj name="公式" r:id="rId8" imgW="1129810" imgH="482391" progId="">
                    <p:embed/>
                    <p:pic>
                      <p:nvPicPr>
                        <p:cNvPr id="4587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7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766" name="Object 14"/>
            <p:cNvGraphicFramePr>
              <a:graphicFrameLocks noChangeAspect="1"/>
            </p:cNvGraphicFramePr>
            <p:nvPr/>
          </p:nvGraphicFramePr>
          <p:xfrm>
            <a:off x="1973" y="2568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79032" imgH="482391" progId="">
                    <p:embed/>
                  </p:oleObj>
                </mc:Choice>
                <mc:Fallback>
                  <p:oleObj name="公式" r:id="rId10" imgW="1079032" imgH="482391" progId="">
                    <p:embed/>
                    <p:pic>
                      <p:nvPicPr>
                        <p:cNvPr id="45876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68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67" name="Group 15"/>
          <p:cNvGrpSpPr/>
          <p:nvPr/>
        </p:nvGrpSpPr>
        <p:grpSpPr bwMode="auto">
          <a:xfrm>
            <a:off x="768350" y="5080000"/>
            <a:ext cx="3529013" cy="939800"/>
            <a:chOff x="158" y="2795"/>
            <a:chExt cx="2223" cy="592"/>
          </a:xfrm>
        </p:grpSpPr>
        <p:sp>
          <p:nvSpPr>
            <p:cNvPr id="458768" name="Text Box 16"/>
            <p:cNvSpPr txBox="1">
              <a:spLocks noChangeArrowheads="1"/>
            </p:cNvSpPr>
            <p:nvPr/>
          </p:nvSpPr>
          <p:spPr bwMode="auto">
            <a:xfrm>
              <a:off x="158" y="293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④</a:t>
              </a:r>
            </a:p>
          </p:txBody>
        </p:sp>
        <p:graphicFrame>
          <p:nvGraphicFramePr>
            <p:cNvPr id="458769" name="Object 17"/>
            <p:cNvGraphicFramePr>
              <a:graphicFrameLocks noChangeAspect="1"/>
            </p:cNvGraphicFramePr>
            <p:nvPr/>
          </p:nvGraphicFramePr>
          <p:xfrm>
            <a:off x="521" y="2795"/>
            <a:ext cx="9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11300" imgH="939800" progId="">
                    <p:embed/>
                  </p:oleObj>
                </mc:Choice>
                <mc:Fallback>
                  <p:oleObj name="公式" r:id="rId12" imgW="1511300" imgH="939800" progId="">
                    <p:embed/>
                    <p:pic>
                      <p:nvPicPr>
                        <p:cNvPr id="45876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95"/>
                          <a:ext cx="9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770" name="Object 18"/>
            <p:cNvGraphicFramePr>
              <a:graphicFrameLocks noChangeAspect="1"/>
            </p:cNvGraphicFramePr>
            <p:nvPr/>
          </p:nvGraphicFramePr>
          <p:xfrm>
            <a:off x="1701" y="2976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079032" imgH="482391" progId="">
                    <p:embed/>
                  </p:oleObj>
                </mc:Choice>
                <mc:Fallback>
                  <p:oleObj name="公式" r:id="rId14" imgW="1079032" imgH="482391" progId="">
                    <p:embed/>
                    <p:pic>
                      <p:nvPicPr>
                        <p:cNvPr id="45877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76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71" name="Object 19"/>
          <p:cNvGraphicFramePr>
            <a:graphicFrameLocks noChangeAspect="1"/>
          </p:cNvGraphicFramePr>
          <p:nvPr/>
        </p:nvGraphicFramePr>
        <p:xfrm>
          <a:off x="4889500" y="21336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77900" imgH="330200" progId="">
                  <p:embed/>
                </p:oleObj>
              </mc:Choice>
              <mc:Fallback>
                <p:oleObj name="公式" r:id="rId16" imgW="977900" imgH="330200" progId="">
                  <p:embed/>
                  <p:pic>
                    <p:nvPicPr>
                      <p:cNvPr id="4587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133600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72" name="Group 20"/>
          <p:cNvGrpSpPr/>
          <p:nvPr/>
        </p:nvGrpSpPr>
        <p:grpSpPr bwMode="auto">
          <a:xfrm>
            <a:off x="6011863" y="2420938"/>
            <a:ext cx="2740025" cy="1800225"/>
            <a:chOff x="3787" y="1298"/>
            <a:chExt cx="1726" cy="1134"/>
          </a:xfrm>
        </p:grpSpPr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3787" y="1298"/>
              <a:ext cx="1134" cy="113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4" name="Line 22"/>
            <p:cNvSpPr>
              <a:spLocks noChangeShapeType="1"/>
            </p:cNvSpPr>
            <p:nvPr/>
          </p:nvSpPr>
          <p:spPr bwMode="auto">
            <a:xfrm>
              <a:off x="4377" y="1842"/>
              <a:ext cx="9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8775" name="Object 23"/>
            <p:cNvGraphicFramePr>
              <a:graphicFrameLocks noChangeAspect="1"/>
            </p:cNvGraphicFramePr>
            <p:nvPr/>
          </p:nvGraphicFramePr>
          <p:xfrm>
            <a:off x="4241" y="1888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53780" imgH="266469" progId="">
                    <p:embed/>
                  </p:oleObj>
                </mc:Choice>
                <mc:Fallback>
                  <p:oleObj name="公式" r:id="rId18" imgW="253780" imgH="266469" progId="">
                    <p:embed/>
                    <p:pic>
                      <p:nvPicPr>
                        <p:cNvPr id="45877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88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776" name="Object 24"/>
            <p:cNvGraphicFramePr>
              <a:graphicFrameLocks noChangeAspect="1"/>
            </p:cNvGraphicFramePr>
            <p:nvPr/>
          </p:nvGraphicFramePr>
          <p:xfrm>
            <a:off x="5329" y="1888"/>
            <a:ext cx="1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91847" imgH="266469" progId="">
                    <p:embed/>
                  </p:oleObj>
                </mc:Choice>
                <mc:Fallback>
                  <p:oleObj name="公式" r:id="rId20" imgW="291847" imgH="266469" progId="">
                    <p:embed/>
                    <p:pic>
                      <p:nvPicPr>
                        <p:cNvPr id="4587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888"/>
                          <a:ext cx="184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77" name="Group 25"/>
          <p:cNvGrpSpPr/>
          <p:nvPr/>
        </p:nvGrpSpPr>
        <p:grpSpPr bwMode="auto">
          <a:xfrm>
            <a:off x="6011863" y="2852738"/>
            <a:ext cx="936625" cy="431800"/>
            <a:chOff x="3787" y="1570"/>
            <a:chExt cx="590" cy="272"/>
          </a:xfrm>
        </p:grpSpPr>
        <p:sp>
          <p:nvSpPr>
            <p:cNvPr id="458778" name="Line 26"/>
            <p:cNvSpPr>
              <a:spLocks noChangeShapeType="1"/>
            </p:cNvSpPr>
            <p:nvPr/>
          </p:nvSpPr>
          <p:spPr bwMode="auto">
            <a:xfrm flipH="1">
              <a:off x="3787" y="1842"/>
              <a:ext cx="590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8779" name="Group 27"/>
            <p:cNvGrpSpPr/>
            <p:nvPr/>
          </p:nvGrpSpPr>
          <p:grpSpPr bwMode="auto">
            <a:xfrm>
              <a:off x="4014" y="1570"/>
              <a:ext cx="245" cy="240"/>
              <a:chOff x="2772" y="2024"/>
              <a:chExt cx="245" cy="240"/>
            </a:xfrm>
          </p:grpSpPr>
          <p:graphicFrame>
            <p:nvGraphicFramePr>
              <p:cNvPr id="458780" name="Object 28"/>
              <p:cNvGraphicFramePr>
                <a:graphicFrameLocks noChangeAspect="1"/>
              </p:cNvGraphicFramePr>
              <p:nvPr/>
            </p:nvGraphicFramePr>
            <p:xfrm>
              <a:off x="2772" y="2056"/>
              <a:ext cx="21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0954800" imgH="10553760" progId="">
                      <p:embed/>
                    </p:oleObj>
                  </mc:Choice>
                  <mc:Fallback>
                    <p:oleObj name="公式" r:id="rId22" imgW="10954800" imgH="10553760" progId="">
                      <p:embed/>
                      <p:pic>
                        <p:nvPicPr>
                          <p:cNvPr id="45878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2056"/>
                            <a:ext cx="21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8781" name="Line 29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8782" name="Group 30"/>
          <p:cNvGrpSpPr/>
          <p:nvPr/>
        </p:nvGrpSpPr>
        <p:grpSpPr bwMode="auto">
          <a:xfrm>
            <a:off x="6804025" y="2925763"/>
            <a:ext cx="568325" cy="382587"/>
            <a:chOff x="4286" y="1616"/>
            <a:chExt cx="358" cy="241"/>
          </a:xfrm>
        </p:grpSpPr>
        <p:sp>
          <p:nvSpPr>
            <p:cNvPr id="458783" name="Freeform 31"/>
            <p:cNvSpPr/>
            <p:nvPr/>
          </p:nvSpPr>
          <p:spPr bwMode="auto">
            <a:xfrm rot="960000">
              <a:off x="4286" y="1752"/>
              <a:ext cx="181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45" y="15"/>
                </a:cxn>
                <a:cxn ang="0">
                  <a:pos x="136" y="15"/>
                </a:cxn>
                <a:cxn ang="0">
                  <a:pos x="181" y="60"/>
                </a:cxn>
              </a:cxnLst>
              <a:rect l="0" t="0" r="r" b="b"/>
              <a:pathLst>
                <a:path w="181" h="105">
                  <a:moveTo>
                    <a:pt x="0" y="105"/>
                  </a:moveTo>
                  <a:cubicBezTo>
                    <a:pt x="11" y="67"/>
                    <a:pt x="22" y="30"/>
                    <a:pt x="45" y="15"/>
                  </a:cubicBezTo>
                  <a:cubicBezTo>
                    <a:pt x="68" y="0"/>
                    <a:pt x="113" y="8"/>
                    <a:pt x="136" y="15"/>
                  </a:cubicBezTo>
                  <a:cubicBezTo>
                    <a:pt x="159" y="22"/>
                    <a:pt x="174" y="45"/>
                    <a:pt x="181" y="60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8784" name="Object 32"/>
            <p:cNvGraphicFramePr>
              <a:graphicFrameLocks noChangeAspect="1"/>
            </p:cNvGraphicFramePr>
            <p:nvPr/>
          </p:nvGraphicFramePr>
          <p:xfrm>
            <a:off x="4468" y="161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79400" imgH="330200" progId="">
                    <p:embed/>
                  </p:oleObj>
                </mc:Choice>
                <mc:Fallback>
                  <p:oleObj name="公式" r:id="rId24" imgW="279400" imgH="330200" progId="">
                    <p:embed/>
                    <p:pic>
                      <p:nvPicPr>
                        <p:cNvPr id="45878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6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8793" name="Rectangle 41"/>
          <p:cNvSpPr>
            <a:spLocks noChangeArrowheads="1"/>
          </p:cNvSpPr>
          <p:nvPr/>
        </p:nvSpPr>
        <p:spPr bwMode="auto">
          <a:xfrm>
            <a:off x="762000" y="1371600"/>
            <a:ext cx="108234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例 </a:t>
            </a:r>
            <a:r>
              <a:rPr lang="en-US" altLang="zh-CN" sz="2800" dirty="0"/>
              <a:t>5.7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1753-66BB-40B4-8DAE-673E12B67EE0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459780" name="Group 4"/>
          <p:cNvGrpSpPr/>
          <p:nvPr/>
        </p:nvGrpSpPr>
        <p:grpSpPr bwMode="auto">
          <a:xfrm>
            <a:off x="768350" y="1955800"/>
            <a:ext cx="2376488" cy="555625"/>
            <a:chOff x="204" y="799"/>
            <a:chExt cx="1497" cy="350"/>
          </a:xfrm>
        </p:grpSpPr>
        <p:sp>
          <p:nvSpPr>
            <p:cNvPr id="459781" name="Text Box 5"/>
            <p:cNvSpPr txBox="1">
              <a:spLocks noChangeArrowheads="1"/>
            </p:cNvSpPr>
            <p:nvPr/>
          </p:nvSpPr>
          <p:spPr bwMode="auto">
            <a:xfrm>
              <a:off x="204" y="799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①</a:t>
              </a:r>
              <a:endPara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59782" name="Object 6"/>
            <p:cNvGraphicFramePr>
              <a:graphicFrameLocks noChangeAspect="1"/>
            </p:cNvGraphicFramePr>
            <p:nvPr/>
          </p:nvGraphicFramePr>
          <p:xfrm>
            <a:off x="567" y="845"/>
            <a:ext cx="9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35100" imgH="482600" progId="">
                    <p:embed/>
                  </p:oleObj>
                </mc:Choice>
                <mc:Fallback>
                  <p:oleObj name="公式" r:id="rId2" imgW="1435100" imgH="482600" progId="">
                    <p:embed/>
                    <p:pic>
                      <p:nvPicPr>
                        <p:cNvPr id="4597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5"/>
                          <a:ext cx="9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783" name="Group 7"/>
          <p:cNvGrpSpPr/>
          <p:nvPr/>
        </p:nvGrpSpPr>
        <p:grpSpPr bwMode="auto">
          <a:xfrm>
            <a:off x="762000" y="2717800"/>
            <a:ext cx="3816350" cy="965200"/>
            <a:chOff x="158" y="1344"/>
            <a:chExt cx="2404" cy="608"/>
          </a:xfrm>
        </p:grpSpPr>
        <p:sp>
          <p:nvSpPr>
            <p:cNvPr id="459784" name="Text Box 8"/>
            <p:cNvSpPr txBox="1">
              <a:spLocks noChangeArrowheads="1"/>
            </p:cNvSpPr>
            <p:nvPr/>
          </p:nvSpPr>
          <p:spPr bwMode="auto">
            <a:xfrm>
              <a:off x="158" y="1525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</a:p>
          </p:txBody>
        </p:sp>
        <p:graphicFrame>
          <p:nvGraphicFramePr>
            <p:cNvPr id="459785" name="Object 9"/>
            <p:cNvGraphicFramePr>
              <a:graphicFrameLocks noChangeAspect="1"/>
            </p:cNvGraphicFramePr>
            <p:nvPr/>
          </p:nvGraphicFramePr>
          <p:xfrm>
            <a:off x="567" y="1344"/>
            <a:ext cx="11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41500" imgH="965200" progId="">
                    <p:embed/>
                  </p:oleObj>
                </mc:Choice>
                <mc:Fallback>
                  <p:oleObj name="公式" r:id="rId4" imgW="1841500" imgH="965200" progId="">
                    <p:embed/>
                    <p:pic>
                      <p:nvPicPr>
                        <p:cNvPr id="45978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344"/>
                          <a:ext cx="1160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786" name="Object 10"/>
            <p:cNvGraphicFramePr>
              <a:graphicFrameLocks noChangeAspect="1"/>
            </p:cNvGraphicFramePr>
            <p:nvPr/>
          </p:nvGraphicFramePr>
          <p:xfrm>
            <a:off x="1882" y="1525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79032" imgH="482391" progId="">
                    <p:embed/>
                  </p:oleObj>
                </mc:Choice>
                <mc:Fallback>
                  <p:oleObj name="公式" r:id="rId6" imgW="1079032" imgH="482391" progId="">
                    <p:embed/>
                    <p:pic>
                      <p:nvPicPr>
                        <p:cNvPr id="4597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787" name="Group 11"/>
          <p:cNvGrpSpPr/>
          <p:nvPr/>
        </p:nvGrpSpPr>
        <p:grpSpPr bwMode="auto">
          <a:xfrm>
            <a:off x="768350" y="4089400"/>
            <a:ext cx="3240088" cy="554038"/>
            <a:chOff x="612" y="2523"/>
            <a:chExt cx="2041" cy="349"/>
          </a:xfrm>
        </p:grpSpPr>
        <p:sp>
          <p:nvSpPr>
            <p:cNvPr id="459788" name="Text Box 12"/>
            <p:cNvSpPr txBox="1">
              <a:spLocks noChangeArrowheads="1"/>
            </p:cNvSpPr>
            <p:nvPr/>
          </p:nvSpPr>
          <p:spPr bwMode="auto">
            <a:xfrm>
              <a:off x="612" y="2523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③</a:t>
              </a:r>
            </a:p>
          </p:txBody>
        </p:sp>
        <p:graphicFrame>
          <p:nvGraphicFramePr>
            <p:cNvPr id="459789" name="Object 13"/>
            <p:cNvGraphicFramePr>
              <a:graphicFrameLocks noChangeAspect="1"/>
            </p:cNvGraphicFramePr>
            <p:nvPr/>
          </p:nvGraphicFramePr>
          <p:xfrm>
            <a:off x="1020" y="2568"/>
            <a:ext cx="7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29810" imgH="482391" progId="">
                    <p:embed/>
                  </p:oleObj>
                </mc:Choice>
                <mc:Fallback>
                  <p:oleObj name="公式" r:id="rId8" imgW="1129810" imgH="482391" progId="">
                    <p:embed/>
                    <p:pic>
                      <p:nvPicPr>
                        <p:cNvPr id="45978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7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790" name="Object 14"/>
            <p:cNvGraphicFramePr>
              <a:graphicFrameLocks noChangeAspect="1"/>
            </p:cNvGraphicFramePr>
            <p:nvPr/>
          </p:nvGraphicFramePr>
          <p:xfrm>
            <a:off x="1973" y="2568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79032" imgH="482391" progId="">
                    <p:embed/>
                  </p:oleObj>
                </mc:Choice>
                <mc:Fallback>
                  <p:oleObj name="公式" r:id="rId10" imgW="1079032" imgH="482391" progId="">
                    <p:embed/>
                    <p:pic>
                      <p:nvPicPr>
                        <p:cNvPr id="4597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68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791" name="Group 15"/>
          <p:cNvGrpSpPr/>
          <p:nvPr/>
        </p:nvGrpSpPr>
        <p:grpSpPr bwMode="auto">
          <a:xfrm>
            <a:off x="768350" y="5080000"/>
            <a:ext cx="3529013" cy="939800"/>
            <a:chOff x="158" y="2795"/>
            <a:chExt cx="2223" cy="592"/>
          </a:xfrm>
        </p:grpSpPr>
        <p:sp>
          <p:nvSpPr>
            <p:cNvPr id="459792" name="Text Box 16"/>
            <p:cNvSpPr txBox="1">
              <a:spLocks noChangeArrowheads="1"/>
            </p:cNvSpPr>
            <p:nvPr/>
          </p:nvSpPr>
          <p:spPr bwMode="auto">
            <a:xfrm>
              <a:off x="158" y="293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④</a:t>
              </a:r>
            </a:p>
          </p:txBody>
        </p:sp>
        <p:graphicFrame>
          <p:nvGraphicFramePr>
            <p:cNvPr id="459793" name="Object 17"/>
            <p:cNvGraphicFramePr>
              <a:graphicFrameLocks noChangeAspect="1"/>
            </p:cNvGraphicFramePr>
            <p:nvPr/>
          </p:nvGraphicFramePr>
          <p:xfrm>
            <a:off x="521" y="2795"/>
            <a:ext cx="9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11300" imgH="939800" progId="">
                    <p:embed/>
                  </p:oleObj>
                </mc:Choice>
                <mc:Fallback>
                  <p:oleObj name="公式" r:id="rId12" imgW="1511300" imgH="939800" progId="">
                    <p:embed/>
                    <p:pic>
                      <p:nvPicPr>
                        <p:cNvPr id="4597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95"/>
                          <a:ext cx="9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794" name="Object 18"/>
            <p:cNvGraphicFramePr>
              <a:graphicFrameLocks noChangeAspect="1"/>
            </p:cNvGraphicFramePr>
            <p:nvPr/>
          </p:nvGraphicFramePr>
          <p:xfrm>
            <a:off x="1701" y="2976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079032" imgH="482391" progId="">
                    <p:embed/>
                  </p:oleObj>
                </mc:Choice>
                <mc:Fallback>
                  <p:oleObj name="公式" r:id="rId14" imgW="1079032" imgH="482391" progId="">
                    <p:embed/>
                    <p:pic>
                      <p:nvPicPr>
                        <p:cNvPr id="45979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76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795" name="Object 19"/>
          <p:cNvGraphicFramePr>
            <a:graphicFrameLocks noChangeAspect="1"/>
          </p:cNvGraphicFramePr>
          <p:nvPr/>
        </p:nvGraphicFramePr>
        <p:xfrm>
          <a:off x="4889500" y="21336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77900" imgH="330200" progId="">
                  <p:embed/>
                </p:oleObj>
              </mc:Choice>
              <mc:Fallback>
                <p:oleObj name="公式" r:id="rId16" imgW="977900" imgH="330200" progId="">
                  <p:embed/>
                  <p:pic>
                    <p:nvPicPr>
                      <p:cNvPr id="459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133600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6" name="Object 20"/>
          <p:cNvGraphicFramePr>
            <a:graphicFrameLocks noChangeAspect="1"/>
          </p:cNvGraphicFramePr>
          <p:nvPr/>
        </p:nvGraphicFramePr>
        <p:xfrm>
          <a:off x="4876800" y="2667000"/>
          <a:ext cx="100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02865" imgH="939392" progId="">
                  <p:embed/>
                </p:oleObj>
              </mc:Choice>
              <mc:Fallback>
                <p:oleObj name="公式" r:id="rId18" imgW="1002865" imgH="939392" progId="">
                  <p:embed/>
                  <p:pic>
                    <p:nvPicPr>
                      <p:cNvPr id="4597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1003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801" name="Group 25"/>
          <p:cNvGrpSpPr/>
          <p:nvPr/>
        </p:nvGrpSpPr>
        <p:grpSpPr bwMode="auto">
          <a:xfrm>
            <a:off x="6011863" y="2420938"/>
            <a:ext cx="2740025" cy="1800225"/>
            <a:chOff x="3787" y="1298"/>
            <a:chExt cx="1726" cy="1134"/>
          </a:xfrm>
        </p:grpSpPr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3787" y="1298"/>
              <a:ext cx="1134" cy="113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03" name="Line 27"/>
            <p:cNvSpPr>
              <a:spLocks noChangeShapeType="1"/>
            </p:cNvSpPr>
            <p:nvPr/>
          </p:nvSpPr>
          <p:spPr bwMode="auto">
            <a:xfrm>
              <a:off x="4377" y="1842"/>
              <a:ext cx="9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9804" name="Object 28"/>
            <p:cNvGraphicFramePr>
              <a:graphicFrameLocks noChangeAspect="1"/>
            </p:cNvGraphicFramePr>
            <p:nvPr/>
          </p:nvGraphicFramePr>
          <p:xfrm>
            <a:off x="4241" y="1888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53780" imgH="266469" progId="">
                    <p:embed/>
                  </p:oleObj>
                </mc:Choice>
                <mc:Fallback>
                  <p:oleObj name="公式" r:id="rId20" imgW="253780" imgH="266469" progId="">
                    <p:embed/>
                    <p:pic>
                      <p:nvPicPr>
                        <p:cNvPr id="45980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88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05" name="Object 29"/>
            <p:cNvGraphicFramePr>
              <a:graphicFrameLocks noChangeAspect="1"/>
            </p:cNvGraphicFramePr>
            <p:nvPr/>
          </p:nvGraphicFramePr>
          <p:xfrm>
            <a:off x="5329" y="1888"/>
            <a:ext cx="1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91847" imgH="266469" progId="">
                    <p:embed/>
                  </p:oleObj>
                </mc:Choice>
                <mc:Fallback>
                  <p:oleObj name="公式" r:id="rId22" imgW="291847" imgH="266469" progId="">
                    <p:embed/>
                    <p:pic>
                      <p:nvPicPr>
                        <p:cNvPr id="45980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888"/>
                          <a:ext cx="184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06" name="Group 30"/>
          <p:cNvGrpSpPr/>
          <p:nvPr/>
        </p:nvGrpSpPr>
        <p:grpSpPr bwMode="auto">
          <a:xfrm>
            <a:off x="6877050" y="2627313"/>
            <a:ext cx="647700" cy="647700"/>
            <a:chOff x="4332" y="1434"/>
            <a:chExt cx="408" cy="408"/>
          </a:xfrm>
        </p:grpSpPr>
        <p:grpSp>
          <p:nvGrpSpPr>
            <p:cNvPr id="459807" name="Group 31"/>
            <p:cNvGrpSpPr/>
            <p:nvPr/>
          </p:nvGrpSpPr>
          <p:grpSpPr bwMode="auto">
            <a:xfrm>
              <a:off x="4332" y="1434"/>
              <a:ext cx="245" cy="240"/>
              <a:chOff x="2772" y="2024"/>
              <a:chExt cx="245" cy="240"/>
            </a:xfrm>
          </p:grpSpPr>
          <p:graphicFrame>
            <p:nvGraphicFramePr>
              <p:cNvPr id="459808" name="Object 32"/>
              <p:cNvGraphicFramePr>
                <a:graphicFrameLocks noChangeAspect="1"/>
              </p:cNvGraphicFramePr>
              <p:nvPr/>
            </p:nvGraphicFramePr>
            <p:xfrm>
              <a:off x="2772" y="2056"/>
              <a:ext cx="21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444240" imgH="431640" progId="">
                      <p:embed/>
                    </p:oleObj>
                  </mc:Choice>
                  <mc:Fallback>
                    <p:oleObj name="公式" r:id="rId24" imgW="444240" imgH="431640" progId="">
                      <p:embed/>
                      <p:pic>
                        <p:nvPicPr>
                          <p:cNvPr id="45980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2056"/>
                            <a:ext cx="21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9809" name="Line 33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9810" name="Line 34"/>
            <p:cNvSpPr>
              <a:spLocks noChangeShapeType="1"/>
            </p:cNvSpPr>
            <p:nvPr/>
          </p:nvSpPr>
          <p:spPr bwMode="auto">
            <a:xfrm flipV="1">
              <a:off x="4377" y="1434"/>
              <a:ext cx="363" cy="408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9811" name="Group 35"/>
          <p:cNvGrpSpPr/>
          <p:nvPr/>
        </p:nvGrpSpPr>
        <p:grpSpPr bwMode="auto">
          <a:xfrm>
            <a:off x="7092950" y="2916238"/>
            <a:ext cx="495300" cy="360362"/>
            <a:chOff x="4468" y="1616"/>
            <a:chExt cx="312" cy="227"/>
          </a:xfrm>
        </p:grpSpPr>
        <p:sp>
          <p:nvSpPr>
            <p:cNvPr id="459812" name="Freeform 36"/>
            <p:cNvSpPr/>
            <p:nvPr/>
          </p:nvSpPr>
          <p:spPr bwMode="auto">
            <a:xfrm>
              <a:off x="4468" y="1752"/>
              <a:ext cx="4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4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19" y="15"/>
                    <a:pt x="38" y="30"/>
                    <a:pt x="45" y="45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9813" name="Object 37"/>
            <p:cNvGraphicFramePr>
              <a:graphicFrameLocks noChangeAspect="1"/>
            </p:cNvGraphicFramePr>
            <p:nvPr/>
          </p:nvGraphicFramePr>
          <p:xfrm>
            <a:off x="4604" y="161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79400" imgH="330200" progId="">
                    <p:embed/>
                  </p:oleObj>
                </mc:Choice>
                <mc:Fallback>
                  <p:oleObj name="公式" r:id="rId26" imgW="279400" imgH="330200" progId="">
                    <p:embed/>
                    <p:pic>
                      <p:nvPicPr>
                        <p:cNvPr id="45981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616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18" name="Rectangle 42"/>
          <p:cNvSpPr>
            <a:spLocks noChangeArrowheads="1"/>
          </p:cNvSpPr>
          <p:nvPr/>
        </p:nvSpPr>
        <p:spPr bwMode="auto">
          <a:xfrm>
            <a:off x="762000" y="1371600"/>
            <a:ext cx="108234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例 </a:t>
            </a:r>
            <a:r>
              <a:rPr lang="en-US" altLang="zh-CN" sz="2800" dirty="0"/>
              <a:t>5.7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950E-0D37-4356-B5A4-2FFB1D1BC860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460804" name="Group 4"/>
          <p:cNvGrpSpPr/>
          <p:nvPr/>
        </p:nvGrpSpPr>
        <p:grpSpPr bwMode="auto">
          <a:xfrm>
            <a:off x="768350" y="1955800"/>
            <a:ext cx="2376488" cy="555625"/>
            <a:chOff x="204" y="799"/>
            <a:chExt cx="1497" cy="350"/>
          </a:xfrm>
        </p:grpSpPr>
        <p:sp>
          <p:nvSpPr>
            <p:cNvPr id="460805" name="Text Box 5"/>
            <p:cNvSpPr txBox="1">
              <a:spLocks noChangeArrowheads="1"/>
            </p:cNvSpPr>
            <p:nvPr/>
          </p:nvSpPr>
          <p:spPr bwMode="auto">
            <a:xfrm>
              <a:off x="204" y="799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①</a:t>
              </a:r>
              <a:endPara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60806" name="Object 6"/>
            <p:cNvGraphicFramePr>
              <a:graphicFrameLocks noChangeAspect="1"/>
            </p:cNvGraphicFramePr>
            <p:nvPr/>
          </p:nvGraphicFramePr>
          <p:xfrm>
            <a:off x="567" y="845"/>
            <a:ext cx="9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35100" imgH="482600" progId="">
                    <p:embed/>
                  </p:oleObj>
                </mc:Choice>
                <mc:Fallback>
                  <p:oleObj name="公式" r:id="rId2" imgW="1435100" imgH="482600" progId="">
                    <p:embed/>
                    <p:pic>
                      <p:nvPicPr>
                        <p:cNvPr id="4608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5"/>
                          <a:ext cx="9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07" name="Group 7"/>
          <p:cNvGrpSpPr/>
          <p:nvPr/>
        </p:nvGrpSpPr>
        <p:grpSpPr bwMode="auto">
          <a:xfrm>
            <a:off x="762000" y="2717800"/>
            <a:ext cx="3816350" cy="965200"/>
            <a:chOff x="158" y="1344"/>
            <a:chExt cx="2404" cy="608"/>
          </a:xfrm>
        </p:grpSpPr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58" y="1525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</a:p>
          </p:txBody>
        </p:sp>
        <p:graphicFrame>
          <p:nvGraphicFramePr>
            <p:cNvPr id="460809" name="Object 9"/>
            <p:cNvGraphicFramePr>
              <a:graphicFrameLocks noChangeAspect="1"/>
            </p:cNvGraphicFramePr>
            <p:nvPr/>
          </p:nvGraphicFramePr>
          <p:xfrm>
            <a:off x="567" y="1344"/>
            <a:ext cx="11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41500" imgH="965200" progId="">
                    <p:embed/>
                  </p:oleObj>
                </mc:Choice>
                <mc:Fallback>
                  <p:oleObj name="公式" r:id="rId4" imgW="1841500" imgH="965200" progId="">
                    <p:embed/>
                    <p:pic>
                      <p:nvPicPr>
                        <p:cNvPr id="4608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344"/>
                          <a:ext cx="1160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10" name="Object 10"/>
            <p:cNvGraphicFramePr>
              <a:graphicFrameLocks noChangeAspect="1"/>
            </p:cNvGraphicFramePr>
            <p:nvPr/>
          </p:nvGraphicFramePr>
          <p:xfrm>
            <a:off x="1882" y="1525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79032" imgH="482391" progId="">
                    <p:embed/>
                  </p:oleObj>
                </mc:Choice>
                <mc:Fallback>
                  <p:oleObj name="公式" r:id="rId6" imgW="1079032" imgH="482391" progId="">
                    <p:embed/>
                    <p:pic>
                      <p:nvPicPr>
                        <p:cNvPr id="4608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11" name="Group 11"/>
          <p:cNvGrpSpPr/>
          <p:nvPr/>
        </p:nvGrpSpPr>
        <p:grpSpPr bwMode="auto">
          <a:xfrm>
            <a:off x="768350" y="4089400"/>
            <a:ext cx="3240088" cy="554038"/>
            <a:chOff x="612" y="2523"/>
            <a:chExt cx="2041" cy="349"/>
          </a:xfrm>
        </p:grpSpPr>
        <p:sp>
          <p:nvSpPr>
            <p:cNvPr id="460812" name="Text Box 12"/>
            <p:cNvSpPr txBox="1">
              <a:spLocks noChangeArrowheads="1"/>
            </p:cNvSpPr>
            <p:nvPr/>
          </p:nvSpPr>
          <p:spPr bwMode="auto">
            <a:xfrm>
              <a:off x="612" y="2523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③</a:t>
              </a:r>
            </a:p>
          </p:txBody>
        </p:sp>
        <p:graphicFrame>
          <p:nvGraphicFramePr>
            <p:cNvPr id="460813" name="Object 13"/>
            <p:cNvGraphicFramePr>
              <a:graphicFrameLocks noChangeAspect="1"/>
            </p:cNvGraphicFramePr>
            <p:nvPr/>
          </p:nvGraphicFramePr>
          <p:xfrm>
            <a:off x="1020" y="2568"/>
            <a:ext cx="7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29810" imgH="482391" progId="">
                    <p:embed/>
                  </p:oleObj>
                </mc:Choice>
                <mc:Fallback>
                  <p:oleObj name="公式" r:id="rId8" imgW="1129810" imgH="482391" progId="">
                    <p:embed/>
                    <p:pic>
                      <p:nvPicPr>
                        <p:cNvPr id="4608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7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14" name="Object 14"/>
            <p:cNvGraphicFramePr>
              <a:graphicFrameLocks noChangeAspect="1"/>
            </p:cNvGraphicFramePr>
            <p:nvPr/>
          </p:nvGraphicFramePr>
          <p:xfrm>
            <a:off x="1973" y="2568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79032" imgH="482391" progId="">
                    <p:embed/>
                  </p:oleObj>
                </mc:Choice>
                <mc:Fallback>
                  <p:oleObj name="公式" r:id="rId10" imgW="1079032" imgH="482391" progId="">
                    <p:embed/>
                    <p:pic>
                      <p:nvPicPr>
                        <p:cNvPr id="4608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68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15" name="Group 15"/>
          <p:cNvGrpSpPr/>
          <p:nvPr/>
        </p:nvGrpSpPr>
        <p:grpSpPr bwMode="auto">
          <a:xfrm>
            <a:off x="768350" y="5080000"/>
            <a:ext cx="3529013" cy="939800"/>
            <a:chOff x="158" y="2795"/>
            <a:chExt cx="2223" cy="592"/>
          </a:xfrm>
        </p:grpSpPr>
        <p:sp>
          <p:nvSpPr>
            <p:cNvPr id="460816" name="Text Box 16"/>
            <p:cNvSpPr txBox="1">
              <a:spLocks noChangeArrowheads="1"/>
            </p:cNvSpPr>
            <p:nvPr/>
          </p:nvSpPr>
          <p:spPr bwMode="auto">
            <a:xfrm>
              <a:off x="158" y="293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④</a:t>
              </a:r>
            </a:p>
          </p:txBody>
        </p:sp>
        <p:graphicFrame>
          <p:nvGraphicFramePr>
            <p:cNvPr id="460817" name="Object 17"/>
            <p:cNvGraphicFramePr>
              <a:graphicFrameLocks noChangeAspect="1"/>
            </p:cNvGraphicFramePr>
            <p:nvPr/>
          </p:nvGraphicFramePr>
          <p:xfrm>
            <a:off x="521" y="2795"/>
            <a:ext cx="9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11300" imgH="939800" progId="">
                    <p:embed/>
                  </p:oleObj>
                </mc:Choice>
                <mc:Fallback>
                  <p:oleObj name="公式" r:id="rId12" imgW="1511300" imgH="939800" progId="">
                    <p:embed/>
                    <p:pic>
                      <p:nvPicPr>
                        <p:cNvPr id="4608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95"/>
                          <a:ext cx="9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18" name="Object 18"/>
            <p:cNvGraphicFramePr>
              <a:graphicFrameLocks noChangeAspect="1"/>
            </p:cNvGraphicFramePr>
            <p:nvPr/>
          </p:nvGraphicFramePr>
          <p:xfrm>
            <a:off x="1701" y="2976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079032" imgH="482391" progId="">
                    <p:embed/>
                  </p:oleObj>
                </mc:Choice>
                <mc:Fallback>
                  <p:oleObj name="公式" r:id="rId14" imgW="1079032" imgH="482391" progId="">
                    <p:embed/>
                    <p:pic>
                      <p:nvPicPr>
                        <p:cNvPr id="4608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76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19" name="Object 19"/>
          <p:cNvGraphicFramePr>
            <a:graphicFrameLocks noChangeAspect="1"/>
          </p:cNvGraphicFramePr>
          <p:nvPr/>
        </p:nvGraphicFramePr>
        <p:xfrm>
          <a:off x="4889500" y="21336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77900" imgH="330200" progId="">
                  <p:embed/>
                </p:oleObj>
              </mc:Choice>
              <mc:Fallback>
                <p:oleObj name="公式" r:id="rId16" imgW="977900" imgH="330200" progId="">
                  <p:embed/>
                  <p:pic>
                    <p:nvPicPr>
                      <p:cNvPr id="4608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133600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0" name="Object 20"/>
          <p:cNvGraphicFramePr>
            <a:graphicFrameLocks noChangeAspect="1"/>
          </p:cNvGraphicFramePr>
          <p:nvPr/>
        </p:nvGraphicFramePr>
        <p:xfrm>
          <a:off x="4876800" y="2667000"/>
          <a:ext cx="100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02865" imgH="939392" progId="">
                  <p:embed/>
                </p:oleObj>
              </mc:Choice>
              <mc:Fallback>
                <p:oleObj name="公式" r:id="rId18" imgW="1002865" imgH="939392" progId="">
                  <p:embed/>
                  <p:pic>
                    <p:nvPicPr>
                      <p:cNvPr id="460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1003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1" name="Object 21"/>
          <p:cNvGraphicFramePr>
            <a:graphicFrameLocks noChangeAspect="1"/>
          </p:cNvGraphicFramePr>
          <p:nvPr/>
        </p:nvGraphicFramePr>
        <p:xfrm>
          <a:off x="4876800" y="3886200"/>
          <a:ext cx="101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16000" imgH="939800" progId="">
                  <p:embed/>
                </p:oleObj>
              </mc:Choice>
              <mc:Fallback>
                <p:oleObj name="公式" r:id="rId20" imgW="1016000" imgH="939800" progId="">
                  <p:embed/>
                  <p:pic>
                    <p:nvPicPr>
                      <p:cNvPr id="4608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86200"/>
                        <a:ext cx="1016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26" name="Group 26"/>
          <p:cNvGrpSpPr/>
          <p:nvPr/>
        </p:nvGrpSpPr>
        <p:grpSpPr bwMode="auto">
          <a:xfrm>
            <a:off x="6011863" y="2420938"/>
            <a:ext cx="2740025" cy="1800225"/>
            <a:chOff x="3787" y="1298"/>
            <a:chExt cx="1726" cy="1134"/>
          </a:xfrm>
        </p:grpSpPr>
        <p:sp>
          <p:nvSpPr>
            <p:cNvPr id="460827" name="Oval 27"/>
            <p:cNvSpPr>
              <a:spLocks noChangeArrowheads="1"/>
            </p:cNvSpPr>
            <p:nvPr/>
          </p:nvSpPr>
          <p:spPr bwMode="auto">
            <a:xfrm>
              <a:off x="3787" y="1298"/>
              <a:ext cx="1134" cy="113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28" name="Line 28"/>
            <p:cNvSpPr>
              <a:spLocks noChangeShapeType="1"/>
            </p:cNvSpPr>
            <p:nvPr/>
          </p:nvSpPr>
          <p:spPr bwMode="auto">
            <a:xfrm>
              <a:off x="4377" y="1842"/>
              <a:ext cx="9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0829" name="Object 29"/>
            <p:cNvGraphicFramePr>
              <a:graphicFrameLocks noChangeAspect="1"/>
            </p:cNvGraphicFramePr>
            <p:nvPr/>
          </p:nvGraphicFramePr>
          <p:xfrm>
            <a:off x="4241" y="1888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53780" imgH="266469" progId="">
                    <p:embed/>
                  </p:oleObj>
                </mc:Choice>
                <mc:Fallback>
                  <p:oleObj name="公式" r:id="rId22" imgW="253780" imgH="266469" progId="">
                    <p:embed/>
                    <p:pic>
                      <p:nvPicPr>
                        <p:cNvPr id="4608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88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0" name="Object 30"/>
            <p:cNvGraphicFramePr>
              <a:graphicFrameLocks noChangeAspect="1"/>
            </p:cNvGraphicFramePr>
            <p:nvPr/>
          </p:nvGraphicFramePr>
          <p:xfrm>
            <a:off x="5329" y="1888"/>
            <a:ext cx="1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91847" imgH="266469" progId="">
                    <p:embed/>
                  </p:oleObj>
                </mc:Choice>
                <mc:Fallback>
                  <p:oleObj name="公式" r:id="rId24" imgW="291847" imgH="266469" progId="">
                    <p:embed/>
                    <p:pic>
                      <p:nvPicPr>
                        <p:cNvPr id="4608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888"/>
                          <a:ext cx="184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31" name="Group 31"/>
          <p:cNvGrpSpPr/>
          <p:nvPr/>
        </p:nvGrpSpPr>
        <p:grpSpPr bwMode="auto">
          <a:xfrm>
            <a:off x="6477000" y="2413000"/>
            <a:ext cx="431800" cy="863600"/>
            <a:chOff x="4105" y="1298"/>
            <a:chExt cx="272" cy="544"/>
          </a:xfrm>
        </p:grpSpPr>
        <p:grpSp>
          <p:nvGrpSpPr>
            <p:cNvPr id="460832" name="Group 32"/>
            <p:cNvGrpSpPr/>
            <p:nvPr/>
          </p:nvGrpSpPr>
          <p:grpSpPr bwMode="auto">
            <a:xfrm>
              <a:off x="4105" y="1525"/>
              <a:ext cx="245" cy="240"/>
              <a:chOff x="2772" y="2024"/>
              <a:chExt cx="245" cy="240"/>
            </a:xfrm>
          </p:grpSpPr>
          <p:graphicFrame>
            <p:nvGraphicFramePr>
              <p:cNvPr id="460833" name="Object 33"/>
              <p:cNvGraphicFramePr>
                <a:graphicFrameLocks noChangeAspect="1"/>
              </p:cNvGraphicFramePr>
              <p:nvPr/>
            </p:nvGraphicFramePr>
            <p:xfrm>
              <a:off x="2772" y="2056"/>
              <a:ext cx="21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444240" imgH="431640" progId="">
                      <p:embed/>
                    </p:oleObj>
                  </mc:Choice>
                  <mc:Fallback>
                    <p:oleObj name="公式" r:id="rId26" imgW="444240" imgH="431640" progId="">
                      <p:embed/>
                      <p:pic>
                        <p:nvPicPr>
                          <p:cNvPr id="46083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2056"/>
                            <a:ext cx="21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834" name="Line 34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835" name="Line 35"/>
            <p:cNvSpPr>
              <a:spLocks noChangeShapeType="1"/>
            </p:cNvSpPr>
            <p:nvPr/>
          </p:nvSpPr>
          <p:spPr bwMode="auto">
            <a:xfrm flipV="1">
              <a:off x="4377" y="1298"/>
              <a:ext cx="0" cy="544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836" name="Group 36"/>
          <p:cNvGrpSpPr/>
          <p:nvPr/>
        </p:nvGrpSpPr>
        <p:grpSpPr bwMode="auto">
          <a:xfrm>
            <a:off x="6916738" y="2917825"/>
            <a:ext cx="495300" cy="358775"/>
            <a:chOff x="4377" y="1616"/>
            <a:chExt cx="312" cy="226"/>
          </a:xfrm>
        </p:grpSpPr>
        <p:grpSp>
          <p:nvGrpSpPr>
            <p:cNvPr id="460837" name="Group 37"/>
            <p:cNvGrpSpPr/>
            <p:nvPr/>
          </p:nvGrpSpPr>
          <p:grpSpPr bwMode="auto">
            <a:xfrm>
              <a:off x="4377" y="1752"/>
              <a:ext cx="91" cy="90"/>
              <a:chOff x="4377" y="1752"/>
              <a:chExt cx="91" cy="90"/>
            </a:xfrm>
          </p:grpSpPr>
          <p:sp>
            <p:nvSpPr>
              <p:cNvPr id="460838" name="Line 38"/>
              <p:cNvSpPr>
                <a:spLocks noChangeShapeType="1"/>
              </p:cNvSpPr>
              <p:nvPr/>
            </p:nvSpPr>
            <p:spPr bwMode="auto">
              <a:xfrm>
                <a:off x="4377" y="1752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39" name="Line 39"/>
              <p:cNvSpPr>
                <a:spLocks noChangeShapeType="1"/>
              </p:cNvSpPr>
              <p:nvPr/>
            </p:nvSpPr>
            <p:spPr bwMode="auto">
              <a:xfrm>
                <a:off x="4468" y="1752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60840" name="Object 40"/>
            <p:cNvGraphicFramePr>
              <a:graphicFrameLocks noChangeAspect="1"/>
            </p:cNvGraphicFramePr>
            <p:nvPr/>
          </p:nvGraphicFramePr>
          <p:xfrm>
            <a:off x="4513" y="161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79400" imgH="330200" progId="">
                    <p:embed/>
                  </p:oleObj>
                </mc:Choice>
                <mc:Fallback>
                  <p:oleObj name="公式" r:id="rId28" imgW="279400" imgH="330200" progId="">
                    <p:embed/>
                    <p:pic>
                      <p:nvPicPr>
                        <p:cNvPr id="4608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616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45" name="Rectangle 45"/>
          <p:cNvSpPr>
            <a:spLocks noChangeArrowheads="1"/>
          </p:cNvSpPr>
          <p:nvPr/>
        </p:nvSpPr>
        <p:spPr bwMode="auto">
          <a:xfrm>
            <a:off x="762000" y="1371600"/>
            <a:ext cx="108234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例 </a:t>
            </a:r>
            <a:r>
              <a:rPr lang="en-US" altLang="zh-CN" sz="2800" dirty="0"/>
              <a:t>5.7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141E-61D9-4FAE-8C37-27B7B0D23777}" type="slidenum">
              <a:rPr lang="en-US" altLang="zh-CN"/>
              <a:pPr/>
              <a:t>44</a:t>
            </a:fld>
            <a:endParaRPr lang="en-US" altLang="zh-CN"/>
          </a:p>
        </p:txBody>
      </p:sp>
      <p:grpSp>
        <p:nvGrpSpPr>
          <p:cNvPr id="461828" name="Group 4"/>
          <p:cNvGrpSpPr/>
          <p:nvPr/>
        </p:nvGrpSpPr>
        <p:grpSpPr bwMode="auto">
          <a:xfrm>
            <a:off x="768350" y="1955800"/>
            <a:ext cx="2376488" cy="555625"/>
            <a:chOff x="204" y="799"/>
            <a:chExt cx="1497" cy="350"/>
          </a:xfrm>
        </p:grpSpPr>
        <p:sp>
          <p:nvSpPr>
            <p:cNvPr id="461829" name="Text Box 5"/>
            <p:cNvSpPr txBox="1">
              <a:spLocks noChangeArrowheads="1"/>
            </p:cNvSpPr>
            <p:nvPr/>
          </p:nvSpPr>
          <p:spPr bwMode="auto">
            <a:xfrm>
              <a:off x="204" y="799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①</a:t>
              </a:r>
              <a:endPara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61830" name="Object 6"/>
            <p:cNvGraphicFramePr>
              <a:graphicFrameLocks noChangeAspect="1"/>
            </p:cNvGraphicFramePr>
            <p:nvPr/>
          </p:nvGraphicFramePr>
          <p:xfrm>
            <a:off x="567" y="845"/>
            <a:ext cx="9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35100" imgH="482600" progId="">
                    <p:embed/>
                  </p:oleObj>
                </mc:Choice>
                <mc:Fallback>
                  <p:oleObj name="公式" r:id="rId2" imgW="1435100" imgH="482600" progId="">
                    <p:embed/>
                    <p:pic>
                      <p:nvPicPr>
                        <p:cNvPr id="4618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5"/>
                          <a:ext cx="9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31" name="Group 7"/>
          <p:cNvGrpSpPr/>
          <p:nvPr/>
        </p:nvGrpSpPr>
        <p:grpSpPr bwMode="auto">
          <a:xfrm>
            <a:off x="762000" y="2717800"/>
            <a:ext cx="3816350" cy="965200"/>
            <a:chOff x="158" y="1344"/>
            <a:chExt cx="2404" cy="608"/>
          </a:xfrm>
        </p:grpSpPr>
        <p:sp>
          <p:nvSpPr>
            <p:cNvPr id="461832" name="Text Box 8"/>
            <p:cNvSpPr txBox="1">
              <a:spLocks noChangeArrowheads="1"/>
            </p:cNvSpPr>
            <p:nvPr/>
          </p:nvSpPr>
          <p:spPr bwMode="auto">
            <a:xfrm>
              <a:off x="158" y="1525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</a:p>
          </p:txBody>
        </p:sp>
        <p:graphicFrame>
          <p:nvGraphicFramePr>
            <p:cNvPr id="461833" name="Object 9"/>
            <p:cNvGraphicFramePr>
              <a:graphicFrameLocks noChangeAspect="1"/>
            </p:cNvGraphicFramePr>
            <p:nvPr/>
          </p:nvGraphicFramePr>
          <p:xfrm>
            <a:off x="567" y="1344"/>
            <a:ext cx="11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41500" imgH="965200" progId="">
                    <p:embed/>
                  </p:oleObj>
                </mc:Choice>
                <mc:Fallback>
                  <p:oleObj name="公式" r:id="rId4" imgW="1841500" imgH="965200" progId="">
                    <p:embed/>
                    <p:pic>
                      <p:nvPicPr>
                        <p:cNvPr id="46183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344"/>
                          <a:ext cx="1160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34" name="Object 10"/>
            <p:cNvGraphicFramePr>
              <a:graphicFrameLocks noChangeAspect="1"/>
            </p:cNvGraphicFramePr>
            <p:nvPr/>
          </p:nvGraphicFramePr>
          <p:xfrm>
            <a:off x="1882" y="1525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79032" imgH="482391" progId="">
                    <p:embed/>
                  </p:oleObj>
                </mc:Choice>
                <mc:Fallback>
                  <p:oleObj name="公式" r:id="rId6" imgW="1079032" imgH="482391" progId="">
                    <p:embed/>
                    <p:pic>
                      <p:nvPicPr>
                        <p:cNvPr id="4618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35" name="Group 11"/>
          <p:cNvGrpSpPr/>
          <p:nvPr/>
        </p:nvGrpSpPr>
        <p:grpSpPr bwMode="auto">
          <a:xfrm>
            <a:off x="768350" y="4089400"/>
            <a:ext cx="3240088" cy="554038"/>
            <a:chOff x="612" y="2523"/>
            <a:chExt cx="2041" cy="349"/>
          </a:xfrm>
        </p:grpSpPr>
        <p:sp>
          <p:nvSpPr>
            <p:cNvPr id="461836" name="Text Box 12"/>
            <p:cNvSpPr txBox="1">
              <a:spLocks noChangeArrowheads="1"/>
            </p:cNvSpPr>
            <p:nvPr/>
          </p:nvSpPr>
          <p:spPr bwMode="auto">
            <a:xfrm>
              <a:off x="612" y="2523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③</a:t>
              </a:r>
            </a:p>
          </p:txBody>
        </p:sp>
        <p:graphicFrame>
          <p:nvGraphicFramePr>
            <p:cNvPr id="461837" name="Object 13"/>
            <p:cNvGraphicFramePr>
              <a:graphicFrameLocks noChangeAspect="1"/>
            </p:cNvGraphicFramePr>
            <p:nvPr/>
          </p:nvGraphicFramePr>
          <p:xfrm>
            <a:off x="1020" y="2568"/>
            <a:ext cx="7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29810" imgH="482391" progId="">
                    <p:embed/>
                  </p:oleObj>
                </mc:Choice>
                <mc:Fallback>
                  <p:oleObj name="公式" r:id="rId8" imgW="1129810" imgH="482391" progId="">
                    <p:embed/>
                    <p:pic>
                      <p:nvPicPr>
                        <p:cNvPr id="4618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7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38" name="Object 14"/>
            <p:cNvGraphicFramePr>
              <a:graphicFrameLocks noChangeAspect="1"/>
            </p:cNvGraphicFramePr>
            <p:nvPr/>
          </p:nvGraphicFramePr>
          <p:xfrm>
            <a:off x="1973" y="2568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79032" imgH="482391" progId="">
                    <p:embed/>
                  </p:oleObj>
                </mc:Choice>
                <mc:Fallback>
                  <p:oleObj name="公式" r:id="rId10" imgW="1079032" imgH="482391" progId="">
                    <p:embed/>
                    <p:pic>
                      <p:nvPicPr>
                        <p:cNvPr id="46183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68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39" name="Group 15"/>
          <p:cNvGrpSpPr/>
          <p:nvPr/>
        </p:nvGrpSpPr>
        <p:grpSpPr bwMode="auto">
          <a:xfrm>
            <a:off x="768350" y="5080000"/>
            <a:ext cx="3529013" cy="939800"/>
            <a:chOff x="158" y="2795"/>
            <a:chExt cx="2223" cy="592"/>
          </a:xfrm>
        </p:grpSpPr>
        <p:sp>
          <p:nvSpPr>
            <p:cNvPr id="461840" name="Text Box 16"/>
            <p:cNvSpPr txBox="1">
              <a:spLocks noChangeArrowheads="1"/>
            </p:cNvSpPr>
            <p:nvPr/>
          </p:nvSpPr>
          <p:spPr bwMode="auto">
            <a:xfrm>
              <a:off x="158" y="293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④</a:t>
              </a:r>
            </a:p>
          </p:txBody>
        </p:sp>
        <p:graphicFrame>
          <p:nvGraphicFramePr>
            <p:cNvPr id="461841" name="Object 17"/>
            <p:cNvGraphicFramePr>
              <a:graphicFrameLocks noChangeAspect="1"/>
            </p:cNvGraphicFramePr>
            <p:nvPr/>
          </p:nvGraphicFramePr>
          <p:xfrm>
            <a:off x="521" y="2795"/>
            <a:ext cx="9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11300" imgH="939800" progId="">
                    <p:embed/>
                  </p:oleObj>
                </mc:Choice>
                <mc:Fallback>
                  <p:oleObj name="公式" r:id="rId12" imgW="1511300" imgH="939800" progId="">
                    <p:embed/>
                    <p:pic>
                      <p:nvPicPr>
                        <p:cNvPr id="4618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95"/>
                          <a:ext cx="9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42" name="Object 18"/>
            <p:cNvGraphicFramePr>
              <a:graphicFrameLocks noChangeAspect="1"/>
            </p:cNvGraphicFramePr>
            <p:nvPr/>
          </p:nvGraphicFramePr>
          <p:xfrm>
            <a:off x="1701" y="2976"/>
            <a:ext cx="6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079032" imgH="482391" progId="">
                    <p:embed/>
                  </p:oleObj>
                </mc:Choice>
                <mc:Fallback>
                  <p:oleObj name="公式" r:id="rId14" imgW="1079032" imgH="482391" progId="">
                    <p:embed/>
                    <p:pic>
                      <p:nvPicPr>
                        <p:cNvPr id="4618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76"/>
                          <a:ext cx="6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43" name="Object 19"/>
          <p:cNvGraphicFramePr>
            <a:graphicFrameLocks noChangeAspect="1"/>
          </p:cNvGraphicFramePr>
          <p:nvPr/>
        </p:nvGraphicFramePr>
        <p:xfrm>
          <a:off x="4889500" y="21336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77900" imgH="330200" progId="">
                  <p:embed/>
                </p:oleObj>
              </mc:Choice>
              <mc:Fallback>
                <p:oleObj name="公式" r:id="rId16" imgW="977900" imgH="330200" progId="">
                  <p:embed/>
                  <p:pic>
                    <p:nvPicPr>
                      <p:cNvPr id="4618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133600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4" name="Object 20"/>
          <p:cNvGraphicFramePr>
            <a:graphicFrameLocks noChangeAspect="1"/>
          </p:cNvGraphicFramePr>
          <p:nvPr/>
        </p:nvGraphicFramePr>
        <p:xfrm>
          <a:off x="4876800" y="2667000"/>
          <a:ext cx="100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02865" imgH="939392" progId="">
                  <p:embed/>
                </p:oleObj>
              </mc:Choice>
              <mc:Fallback>
                <p:oleObj name="公式" r:id="rId18" imgW="1002865" imgH="939392" progId="">
                  <p:embed/>
                  <p:pic>
                    <p:nvPicPr>
                      <p:cNvPr id="461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1003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5" name="Object 21"/>
          <p:cNvGraphicFramePr>
            <a:graphicFrameLocks noChangeAspect="1"/>
          </p:cNvGraphicFramePr>
          <p:nvPr/>
        </p:nvGraphicFramePr>
        <p:xfrm>
          <a:off x="4876800" y="3886200"/>
          <a:ext cx="101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16000" imgH="939800" progId="">
                  <p:embed/>
                </p:oleObj>
              </mc:Choice>
              <mc:Fallback>
                <p:oleObj name="公式" r:id="rId20" imgW="1016000" imgH="939800" progId="">
                  <p:embed/>
                  <p:pic>
                    <p:nvPicPr>
                      <p:cNvPr id="4618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86200"/>
                        <a:ext cx="1016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46" name="Group 22"/>
          <p:cNvGrpSpPr/>
          <p:nvPr/>
        </p:nvGrpSpPr>
        <p:grpSpPr bwMode="auto">
          <a:xfrm>
            <a:off x="4876800" y="5181600"/>
            <a:ext cx="3557588" cy="939800"/>
            <a:chOff x="2608" y="2795"/>
            <a:chExt cx="2241" cy="592"/>
          </a:xfrm>
        </p:grpSpPr>
        <p:graphicFrame>
          <p:nvGraphicFramePr>
            <p:cNvPr id="461847" name="Object 23"/>
            <p:cNvGraphicFramePr>
              <a:graphicFrameLocks noChangeAspect="1"/>
            </p:cNvGraphicFramePr>
            <p:nvPr/>
          </p:nvGraphicFramePr>
          <p:xfrm>
            <a:off x="2608" y="2795"/>
            <a:ext cx="83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20227" imgH="939392" progId="">
                    <p:embed/>
                  </p:oleObj>
                </mc:Choice>
                <mc:Fallback>
                  <p:oleObj name="公式" r:id="rId22" imgW="1320227" imgH="939392" progId="">
                    <p:embed/>
                    <p:pic>
                      <p:nvPicPr>
                        <p:cNvPr id="4618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795"/>
                          <a:ext cx="83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48" name="Object 24"/>
            <p:cNvGraphicFramePr>
              <a:graphicFrameLocks noChangeAspect="1"/>
            </p:cNvGraphicFramePr>
            <p:nvPr/>
          </p:nvGraphicFramePr>
          <p:xfrm>
            <a:off x="3833" y="2795"/>
            <a:ext cx="101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12900" imgH="939800" progId="">
                    <p:embed/>
                  </p:oleObj>
                </mc:Choice>
                <mc:Fallback>
                  <p:oleObj name="公式" r:id="rId24" imgW="1612900" imgH="939800" progId="">
                    <p:embed/>
                    <p:pic>
                      <p:nvPicPr>
                        <p:cNvPr id="4618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95"/>
                          <a:ext cx="101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49" name="Text Box 25"/>
            <p:cNvSpPr txBox="1">
              <a:spLocks noChangeArrowheads="1"/>
            </p:cNvSpPr>
            <p:nvPr/>
          </p:nvSpPr>
          <p:spPr bwMode="auto">
            <a:xfrm>
              <a:off x="3424" y="2931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ahoma" panose="020B0604030504040204" pitchFamily="34" charset="0"/>
                  <a:ea typeface="楷体_GB2312" pitchFamily="49" charset="-122"/>
                </a:rPr>
                <a:t>或</a:t>
              </a:r>
            </a:p>
          </p:txBody>
        </p:sp>
      </p:grpSp>
      <p:grpSp>
        <p:nvGrpSpPr>
          <p:cNvPr id="461854" name="Group 30"/>
          <p:cNvGrpSpPr/>
          <p:nvPr/>
        </p:nvGrpSpPr>
        <p:grpSpPr bwMode="auto">
          <a:xfrm>
            <a:off x="6011863" y="2420938"/>
            <a:ext cx="2740025" cy="1800225"/>
            <a:chOff x="3787" y="1525"/>
            <a:chExt cx="1726" cy="1134"/>
          </a:xfrm>
        </p:grpSpPr>
        <p:sp>
          <p:nvSpPr>
            <p:cNvPr id="461855" name="Oval 31"/>
            <p:cNvSpPr>
              <a:spLocks noChangeArrowheads="1"/>
            </p:cNvSpPr>
            <p:nvPr/>
          </p:nvSpPr>
          <p:spPr bwMode="auto">
            <a:xfrm>
              <a:off x="3787" y="1525"/>
              <a:ext cx="1134" cy="113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56" name="Line 32"/>
            <p:cNvSpPr>
              <a:spLocks noChangeShapeType="1"/>
            </p:cNvSpPr>
            <p:nvPr/>
          </p:nvSpPr>
          <p:spPr bwMode="auto">
            <a:xfrm>
              <a:off x="4377" y="2069"/>
              <a:ext cx="9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1857" name="Object 33"/>
            <p:cNvGraphicFramePr>
              <a:graphicFrameLocks noChangeAspect="1"/>
            </p:cNvGraphicFramePr>
            <p:nvPr/>
          </p:nvGraphicFramePr>
          <p:xfrm>
            <a:off x="4416" y="2064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53780" imgH="266469" progId="">
                    <p:embed/>
                  </p:oleObj>
                </mc:Choice>
                <mc:Fallback>
                  <p:oleObj name="公式" r:id="rId26" imgW="253780" imgH="266469" progId="">
                    <p:embed/>
                    <p:pic>
                      <p:nvPicPr>
                        <p:cNvPr id="46185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58" name="Object 34"/>
            <p:cNvGraphicFramePr>
              <a:graphicFrameLocks noChangeAspect="1"/>
            </p:cNvGraphicFramePr>
            <p:nvPr/>
          </p:nvGraphicFramePr>
          <p:xfrm>
            <a:off x="5329" y="2115"/>
            <a:ext cx="1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91847" imgH="266469" progId="">
                    <p:embed/>
                  </p:oleObj>
                </mc:Choice>
                <mc:Fallback>
                  <p:oleObj name="公式" r:id="rId28" imgW="291847" imgH="266469" progId="">
                    <p:embed/>
                    <p:pic>
                      <p:nvPicPr>
                        <p:cNvPr id="46185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2115"/>
                          <a:ext cx="184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59" name="Group 35"/>
          <p:cNvGrpSpPr/>
          <p:nvPr/>
        </p:nvGrpSpPr>
        <p:grpSpPr bwMode="auto">
          <a:xfrm>
            <a:off x="6584950" y="3292475"/>
            <a:ext cx="604838" cy="865188"/>
            <a:chOff x="4150" y="1842"/>
            <a:chExt cx="381" cy="545"/>
          </a:xfrm>
        </p:grpSpPr>
        <p:grpSp>
          <p:nvGrpSpPr>
            <p:cNvPr id="461860" name="Group 36"/>
            <p:cNvGrpSpPr/>
            <p:nvPr/>
          </p:nvGrpSpPr>
          <p:grpSpPr bwMode="auto">
            <a:xfrm>
              <a:off x="4286" y="2069"/>
              <a:ext cx="245" cy="240"/>
              <a:chOff x="2772" y="2024"/>
              <a:chExt cx="245" cy="240"/>
            </a:xfrm>
          </p:grpSpPr>
          <p:graphicFrame>
            <p:nvGraphicFramePr>
              <p:cNvPr id="461861" name="Object 37"/>
              <p:cNvGraphicFramePr>
                <a:graphicFrameLocks noChangeAspect="1"/>
              </p:cNvGraphicFramePr>
              <p:nvPr/>
            </p:nvGraphicFramePr>
            <p:xfrm>
              <a:off x="2772" y="2056"/>
              <a:ext cx="21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444240" imgH="431640" progId="">
                      <p:embed/>
                    </p:oleObj>
                  </mc:Choice>
                  <mc:Fallback>
                    <p:oleObj name="公式" r:id="rId30" imgW="444240" imgH="431640" progId="">
                      <p:embed/>
                      <p:pic>
                        <p:nvPicPr>
                          <p:cNvPr id="461861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2056"/>
                            <a:ext cx="21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862" name="Line 38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863" name="Line 39"/>
            <p:cNvSpPr>
              <a:spLocks noChangeShapeType="1"/>
            </p:cNvSpPr>
            <p:nvPr/>
          </p:nvSpPr>
          <p:spPr bwMode="auto">
            <a:xfrm flipH="1">
              <a:off x="4150" y="1842"/>
              <a:ext cx="227" cy="545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864" name="Group 40"/>
          <p:cNvGrpSpPr/>
          <p:nvPr/>
        </p:nvGrpSpPr>
        <p:grpSpPr bwMode="auto">
          <a:xfrm>
            <a:off x="6800850" y="2914650"/>
            <a:ext cx="568325" cy="503238"/>
            <a:chOff x="4286" y="1616"/>
            <a:chExt cx="358" cy="317"/>
          </a:xfrm>
        </p:grpSpPr>
        <p:sp>
          <p:nvSpPr>
            <p:cNvPr id="461865" name="Freeform 41"/>
            <p:cNvSpPr/>
            <p:nvPr/>
          </p:nvSpPr>
          <p:spPr bwMode="auto">
            <a:xfrm>
              <a:off x="4286" y="1782"/>
              <a:ext cx="182" cy="151"/>
            </a:xfrm>
            <a:custGeom>
              <a:avLst/>
              <a:gdLst/>
              <a:ahLst/>
              <a:cxnLst>
                <a:cxn ang="0">
                  <a:pos x="46" y="151"/>
                </a:cxn>
                <a:cxn ang="0">
                  <a:pos x="0" y="106"/>
                </a:cxn>
                <a:cxn ang="0">
                  <a:pos x="46" y="15"/>
                </a:cxn>
                <a:cxn ang="0">
                  <a:pos x="136" y="15"/>
                </a:cxn>
                <a:cxn ang="0">
                  <a:pos x="182" y="60"/>
                </a:cxn>
              </a:cxnLst>
              <a:rect l="0" t="0" r="r" b="b"/>
              <a:pathLst>
                <a:path w="182" h="151">
                  <a:moveTo>
                    <a:pt x="46" y="151"/>
                  </a:moveTo>
                  <a:cubicBezTo>
                    <a:pt x="23" y="140"/>
                    <a:pt x="0" y="129"/>
                    <a:pt x="0" y="106"/>
                  </a:cubicBezTo>
                  <a:cubicBezTo>
                    <a:pt x="0" y="83"/>
                    <a:pt x="23" y="30"/>
                    <a:pt x="46" y="15"/>
                  </a:cubicBezTo>
                  <a:cubicBezTo>
                    <a:pt x="69" y="0"/>
                    <a:pt x="113" y="8"/>
                    <a:pt x="136" y="15"/>
                  </a:cubicBezTo>
                  <a:cubicBezTo>
                    <a:pt x="159" y="22"/>
                    <a:pt x="174" y="53"/>
                    <a:pt x="182" y="60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1866" name="Object 42"/>
            <p:cNvGraphicFramePr>
              <a:graphicFrameLocks noChangeAspect="1"/>
            </p:cNvGraphicFramePr>
            <p:nvPr/>
          </p:nvGraphicFramePr>
          <p:xfrm>
            <a:off x="4468" y="161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279400" imgH="330200" progId="">
                    <p:embed/>
                  </p:oleObj>
                </mc:Choice>
                <mc:Fallback>
                  <p:oleObj name="公式" r:id="rId32" imgW="279400" imgH="330200" progId="">
                    <p:embed/>
                    <p:pic>
                      <p:nvPicPr>
                        <p:cNvPr id="46186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6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871" name="Rectangle 47"/>
          <p:cNvSpPr>
            <a:spLocks noChangeArrowheads="1"/>
          </p:cNvSpPr>
          <p:nvPr/>
        </p:nvSpPr>
        <p:spPr bwMode="auto">
          <a:xfrm>
            <a:off x="762000" y="1371600"/>
            <a:ext cx="108234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例 </a:t>
            </a:r>
            <a:r>
              <a:rPr lang="en-US" altLang="zh-CN" sz="2800" dirty="0"/>
              <a:t>5.7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例题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14300" y="1219200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5.8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一质点沿x轴作简谐振动，振幅A=0.12m，周期T=2s，当t=0时，质点对平衡位置的位移x</a:t>
            </a:r>
            <a:r>
              <a:rPr lang="zh-CN" altLang="en-US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=0.06m，此时刻质点向x轴正向运动。求（1）此简谐振动的表达式；（2）从初始时刻开始第一次通过平衡位置的时刻。</a:t>
            </a:r>
          </a:p>
        </p:txBody>
      </p:sp>
      <p:grpSp>
        <p:nvGrpSpPr>
          <p:cNvPr id="37" name="Group 9"/>
          <p:cNvGrpSpPr/>
          <p:nvPr/>
        </p:nvGrpSpPr>
        <p:grpSpPr bwMode="auto">
          <a:xfrm>
            <a:off x="5454652" y="3530953"/>
            <a:ext cx="2660650" cy="2209801"/>
            <a:chOff x="0" y="0"/>
            <a:chExt cx="1676" cy="1392"/>
          </a:xfrm>
        </p:grpSpPr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341" y="358"/>
              <a:ext cx="910" cy="907"/>
            </a:xfrm>
            <a:prstGeom prst="ellipse">
              <a:avLst/>
            </a:prstGeom>
            <a:noFill/>
            <a:ln w="19050" cmpd="sng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0" y="816"/>
              <a:ext cx="15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797" y="157"/>
              <a:ext cx="0" cy="123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  <p:pic>
          <p:nvPicPr>
            <p:cNvPr id="50" name="图片 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" y="837"/>
              <a:ext cx="14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图片 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624"/>
              <a:ext cx="14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图片 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图片 5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960"/>
              <a:ext cx="16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" name="Arc 17"/>
            <p:cNvSpPr/>
            <p:nvPr/>
          </p:nvSpPr>
          <p:spPr bwMode="auto">
            <a:xfrm flipV="1">
              <a:off x="367" y="333"/>
              <a:ext cx="344" cy="365"/>
            </a:xfrm>
            <a:custGeom>
              <a:avLst/>
              <a:gdLst>
                <a:gd name="G0" fmla="+- 18374 0 0"/>
                <a:gd name="G1" fmla="+- 0 0 0"/>
                <a:gd name="G2" fmla="+- 21600 0 0"/>
                <a:gd name="T0" fmla="*/ 9264 w 18374"/>
                <a:gd name="T1" fmla="*/ 19585 h 19585"/>
                <a:gd name="T2" fmla="*/ 0 w 18374"/>
                <a:gd name="T3" fmla="*/ 11355 h 19585"/>
                <a:gd name="T4" fmla="*/ 18374 w 18374"/>
                <a:gd name="T5" fmla="*/ 0 h 19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74" h="19585" fill="none" extrusionOk="0">
                  <a:moveTo>
                    <a:pt x="9264" y="19584"/>
                  </a:moveTo>
                  <a:cubicBezTo>
                    <a:pt x="5438" y="17805"/>
                    <a:pt x="2217" y="14944"/>
                    <a:pt x="-1" y="11355"/>
                  </a:cubicBezTo>
                </a:path>
                <a:path w="18374" h="19585" stroke="0" extrusionOk="0">
                  <a:moveTo>
                    <a:pt x="9264" y="19584"/>
                  </a:moveTo>
                  <a:cubicBezTo>
                    <a:pt x="5438" y="17805"/>
                    <a:pt x="2217" y="14944"/>
                    <a:pt x="-1" y="11355"/>
                  </a:cubicBezTo>
                  <a:lnTo>
                    <a:pt x="18374" y="0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  <p:pic>
          <p:nvPicPr>
            <p:cNvPr id="55" name="图片 5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" y="165"/>
              <a:ext cx="17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7" y="812"/>
              <a:ext cx="355" cy="292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38" name="Group 20"/>
          <p:cNvGrpSpPr/>
          <p:nvPr/>
        </p:nvGrpSpPr>
        <p:grpSpPr bwMode="auto">
          <a:xfrm>
            <a:off x="6978651" y="4673954"/>
            <a:ext cx="1143000" cy="723900"/>
            <a:chOff x="0" y="0"/>
            <a:chExt cx="720" cy="456"/>
          </a:xfrm>
        </p:grpSpPr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0"/>
              <a:ext cx="624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Arc 22"/>
            <p:cNvSpPr/>
            <p:nvPr/>
          </p:nvSpPr>
          <p:spPr bwMode="auto">
            <a:xfrm flipV="1">
              <a:off x="0" y="96"/>
              <a:ext cx="96" cy="144"/>
            </a:xfrm>
            <a:custGeom>
              <a:avLst/>
              <a:gdLst>
                <a:gd name="G0" fmla="+- 19335 0 0"/>
                <a:gd name="G1" fmla="+- 21600 0 0"/>
                <a:gd name="G2" fmla="+- 21600 0 0"/>
                <a:gd name="T0" fmla="*/ 0 w 40935"/>
                <a:gd name="T1" fmla="*/ 11971 h 42134"/>
                <a:gd name="T2" fmla="*/ 26036 w 40935"/>
                <a:gd name="T3" fmla="*/ 42134 h 42134"/>
                <a:gd name="T4" fmla="*/ 19335 w 40935"/>
                <a:gd name="T5" fmla="*/ 21600 h 4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35" h="42134" fill="none" extrusionOk="0">
                  <a:moveTo>
                    <a:pt x="-1" y="11970"/>
                  </a:moveTo>
                  <a:cubicBezTo>
                    <a:pt x="3652" y="4636"/>
                    <a:pt x="11141" y="-1"/>
                    <a:pt x="19335" y="0"/>
                  </a:cubicBezTo>
                  <a:cubicBezTo>
                    <a:pt x="31264" y="0"/>
                    <a:pt x="40935" y="9670"/>
                    <a:pt x="40935" y="21600"/>
                  </a:cubicBezTo>
                  <a:cubicBezTo>
                    <a:pt x="40935" y="30947"/>
                    <a:pt x="34922" y="39234"/>
                    <a:pt x="26036" y="42134"/>
                  </a:cubicBezTo>
                </a:path>
                <a:path w="40935" h="42134" stroke="0" extrusionOk="0">
                  <a:moveTo>
                    <a:pt x="-1" y="11970"/>
                  </a:moveTo>
                  <a:cubicBezTo>
                    <a:pt x="3652" y="4636"/>
                    <a:pt x="11141" y="-1"/>
                    <a:pt x="19335" y="0"/>
                  </a:cubicBezTo>
                  <a:cubicBezTo>
                    <a:pt x="31264" y="0"/>
                    <a:pt x="40935" y="9670"/>
                    <a:pt x="40935" y="21600"/>
                  </a:cubicBezTo>
                  <a:cubicBezTo>
                    <a:pt x="40935" y="30947"/>
                    <a:pt x="34922" y="39234"/>
                    <a:pt x="26036" y="42134"/>
                  </a:cubicBezTo>
                  <a:lnTo>
                    <a:pt x="19335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>
                <a:latin typeface="+mn-ea"/>
                <a:ea typeface="+mn-ea"/>
              </a:rPr>
              <a:pPr/>
              <a:t>46</a:t>
            </a:fld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+mn-ea"/>
                <a:ea typeface="+mn-ea"/>
              </a:rPr>
              <a:t>例题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28467" y="1447800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latin typeface="+mn-ea"/>
                <a:ea typeface="+mn-ea"/>
              </a:rPr>
              <a:t>解：</a:t>
            </a:r>
          </a:p>
        </p:txBody>
      </p:sp>
      <p:pic>
        <p:nvPicPr>
          <p:cNvPr id="32" name="图片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86" y="2146547"/>
            <a:ext cx="1938337" cy="4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5" y="2133600"/>
            <a:ext cx="3346694" cy="5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78" y="2764083"/>
            <a:ext cx="160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图片 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4" y="1406525"/>
            <a:ext cx="31019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920629" y="1447800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latin typeface="+mn-ea"/>
                <a:ea typeface="+mn-ea"/>
              </a:rPr>
              <a:t>取平衡位置为坐标原点，</a:t>
            </a:r>
          </a:p>
        </p:txBody>
      </p:sp>
      <p:grpSp>
        <p:nvGrpSpPr>
          <p:cNvPr id="37" name="Group 9"/>
          <p:cNvGrpSpPr/>
          <p:nvPr/>
        </p:nvGrpSpPr>
        <p:grpSpPr bwMode="auto">
          <a:xfrm>
            <a:off x="6286501" y="3546474"/>
            <a:ext cx="2660650" cy="2209801"/>
            <a:chOff x="0" y="0"/>
            <a:chExt cx="1676" cy="1392"/>
          </a:xfrm>
        </p:grpSpPr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341" y="358"/>
              <a:ext cx="910" cy="907"/>
            </a:xfrm>
            <a:prstGeom prst="ellipse">
              <a:avLst/>
            </a:prstGeom>
            <a:noFill/>
            <a:ln w="19050" cmpd="sng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0" y="816"/>
              <a:ext cx="158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797" y="157"/>
              <a:ext cx="0" cy="123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50" name="图片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" y="837"/>
              <a:ext cx="14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图片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624"/>
              <a:ext cx="14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图片 5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图片 5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960"/>
              <a:ext cx="16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" name="Arc 17"/>
            <p:cNvSpPr/>
            <p:nvPr/>
          </p:nvSpPr>
          <p:spPr bwMode="auto">
            <a:xfrm flipV="1">
              <a:off x="367" y="333"/>
              <a:ext cx="344" cy="365"/>
            </a:xfrm>
            <a:custGeom>
              <a:avLst/>
              <a:gdLst>
                <a:gd name="G0" fmla="+- 18374 0 0"/>
                <a:gd name="G1" fmla="+- 0 0 0"/>
                <a:gd name="G2" fmla="+- 21600 0 0"/>
                <a:gd name="T0" fmla="*/ 9264 w 18374"/>
                <a:gd name="T1" fmla="*/ 19585 h 19585"/>
                <a:gd name="T2" fmla="*/ 0 w 18374"/>
                <a:gd name="T3" fmla="*/ 11355 h 19585"/>
                <a:gd name="T4" fmla="*/ 18374 w 18374"/>
                <a:gd name="T5" fmla="*/ 0 h 19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74" h="19585" fill="none" extrusionOk="0">
                  <a:moveTo>
                    <a:pt x="9264" y="19584"/>
                  </a:moveTo>
                  <a:cubicBezTo>
                    <a:pt x="5438" y="17805"/>
                    <a:pt x="2217" y="14944"/>
                    <a:pt x="-1" y="11355"/>
                  </a:cubicBezTo>
                </a:path>
                <a:path w="18374" h="19585" stroke="0" extrusionOk="0">
                  <a:moveTo>
                    <a:pt x="9264" y="19584"/>
                  </a:moveTo>
                  <a:cubicBezTo>
                    <a:pt x="5438" y="17805"/>
                    <a:pt x="2217" y="14944"/>
                    <a:pt x="-1" y="11355"/>
                  </a:cubicBezTo>
                  <a:lnTo>
                    <a:pt x="18374" y="0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55" name="图片 5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" y="165"/>
              <a:ext cx="17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7" y="812"/>
              <a:ext cx="355" cy="292"/>
            </a:xfrm>
            <a:prstGeom prst="line">
              <a:avLst/>
            </a:prstGeom>
            <a:noFill/>
            <a:ln w="19050" cmpd="sng">
              <a:solidFill>
                <a:srgbClr val="FF33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38" name="Group 20"/>
          <p:cNvGrpSpPr/>
          <p:nvPr/>
        </p:nvGrpSpPr>
        <p:grpSpPr bwMode="auto">
          <a:xfrm>
            <a:off x="7810500" y="4689475"/>
            <a:ext cx="1143000" cy="723900"/>
            <a:chOff x="0" y="0"/>
            <a:chExt cx="720" cy="456"/>
          </a:xfrm>
        </p:grpSpPr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0"/>
              <a:ext cx="624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Arc 22"/>
            <p:cNvSpPr/>
            <p:nvPr/>
          </p:nvSpPr>
          <p:spPr bwMode="auto">
            <a:xfrm flipV="1">
              <a:off x="0" y="96"/>
              <a:ext cx="96" cy="144"/>
            </a:xfrm>
            <a:custGeom>
              <a:avLst/>
              <a:gdLst>
                <a:gd name="G0" fmla="+- 19335 0 0"/>
                <a:gd name="G1" fmla="+- 21600 0 0"/>
                <a:gd name="G2" fmla="+- 21600 0 0"/>
                <a:gd name="T0" fmla="*/ 0 w 40935"/>
                <a:gd name="T1" fmla="*/ 11971 h 42134"/>
                <a:gd name="T2" fmla="*/ 26036 w 40935"/>
                <a:gd name="T3" fmla="*/ 42134 h 42134"/>
                <a:gd name="T4" fmla="*/ 19335 w 40935"/>
                <a:gd name="T5" fmla="*/ 21600 h 4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35" h="42134" fill="none" extrusionOk="0">
                  <a:moveTo>
                    <a:pt x="-1" y="11970"/>
                  </a:moveTo>
                  <a:cubicBezTo>
                    <a:pt x="3652" y="4636"/>
                    <a:pt x="11141" y="-1"/>
                    <a:pt x="19335" y="0"/>
                  </a:cubicBezTo>
                  <a:cubicBezTo>
                    <a:pt x="31264" y="0"/>
                    <a:pt x="40935" y="9670"/>
                    <a:pt x="40935" y="21600"/>
                  </a:cubicBezTo>
                  <a:cubicBezTo>
                    <a:pt x="40935" y="30947"/>
                    <a:pt x="34922" y="39234"/>
                    <a:pt x="26036" y="42134"/>
                  </a:cubicBezTo>
                </a:path>
                <a:path w="40935" h="42134" stroke="0" extrusionOk="0">
                  <a:moveTo>
                    <a:pt x="-1" y="11970"/>
                  </a:moveTo>
                  <a:cubicBezTo>
                    <a:pt x="3652" y="4636"/>
                    <a:pt x="11141" y="-1"/>
                    <a:pt x="19335" y="0"/>
                  </a:cubicBezTo>
                  <a:cubicBezTo>
                    <a:pt x="31264" y="0"/>
                    <a:pt x="40935" y="9670"/>
                    <a:pt x="40935" y="21600"/>
                  </a:cubicBezTo>
                  <a:cubicBezTo>
                    <a:pt x="40935" y="30947"/>
                    <a:pt x="34922" y="39234"/>
                    <a:pt x="26036" y="42134"/>
                  </a:cubicBezTo>
                  <a:lnTo>
                    <a:pt x="19335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250032" y="2800102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latin typeface="+mn-ea"/>
                <a:ea typeface="+mn-ea"/>
              </a:rPr>
              <a:t>由旋转矢量法可得：</a:t>
            </a:r>
          </a:p>
        </p:txBody>
      </p:sp>
      <p:pic>
        <p:nvPicPr>
          <p:cNvPr id="40" name="图片 3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" y="3357981"/>
            <a:ext cx="3691671" cy="45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84000" y="4051312"/>
            <a:ext cx="621347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zh-CN" sz="2400" dirty="0">
                <a:latin typeface="+mn-ea"/>
                <a:ea typeface="+mn-ea"/>
              </a:rPr>
              <a:t>（2）由旋转矢量法可知，质点第一次通过平衡位置时，振幅矢量转过的角度为：</a:t>
            </a:r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5025904" y="1447800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>
                <a:latin typeface="+mn-ea"/>
                <a:ea typeface="+mn-ea"/>
              </a:rPr>
              <a:t>设</a:t>
            </a:r>
          </a:p>
        </p:txBody>
      </p:sp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23326"/>
            <a:ext cx="2553571" cy="75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54089"/>
            <a:ext cx="2719848" cy="4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1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8796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例题</a:t>
            </a:r>
          </a:p>
        </p:txBody>
      </p:sp>
      <p:grpSp>
        <p:nvGrpSpPr>
          <p:cNvPr id="21" name="Group 2"/>
          <p:cNvGrpSpPr/>
          <p:nvPr/>
        </p:nvGrpSpPr>
        <p:grpSpPr bwMode="auto">
          <a:xfrm>
            <a:off x="186024" y="1178872"/>
            <a:ext cx="8763000" cy="1938338"/>
            <a:chOff x="96" y="480"/>
            <a:chExt cx="5520" cy="1221"/>
          </a:xfrm>
        </p:grpSpPr>
        <p:grpSp>
          <p:nvGrpSpPr>
            <p:cNvPr id="22" name="Group 3"/>
            <p:cNvGrpSpPr/>
            <p:nvPr/>
          </p:nvGrpSpPr>
          <p:grpSpPr bwMode="auto">
            <a:xfrm>
              <a:off x="96" y="480"/>
              <a:ext cx="5520" cy="1221"/>
              <a:chOff x="96" y="480"/>
              <a:chExt cx="5520" cy="1221"/>
            </a:xfrm>
          </p:grpSpPr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96" y="480"/>
                <a:ext cx="5520" cy="1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5.9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 如图所示，一轻弹簧的右端连着一物体，弹簧的劲度系数                            ，物体的质量                  .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cs typeface="Times New Roman" panose="02020603050405020304" pitchFamily="18" charset="0"/>
                  </a:rPr>
                  <a:t>   （1）把物体从平衡位置向右拉到                    处停下后再释放，求简谐运动方程；   </a:t>
                </a:r>
              </a:p>
            </p:txBody>
          </p:sp>
          <p:graphicFrame>
            <p:nvGraphicFramePr>
              <p:cNvPr id="29" name="Object 8"/>
              <p:cNvGraphicFramePr>
                <a:graphicFrameLocks noChangeAspect="1"/>
              </p:cNvGraphicFramePr>
              <p:nvPr/>
            </p:nvGraphicFramePr>
            <p:xfrm>
              <a:off x="390" y="704"/>
              <a:ext cx="123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52087" imgH="203112" progId="">
                      <p:embed/>
                    </p:oleObj>
                  </mc:Choice>
                  <mc:Fallback>
                    <p:oleObj name="Equation" r:id="rId2" imgW="952087" imgH="203112" progId="">
                      <p:embed/>
                      <p:pic>
                        <p:nvPicPr>
                          <p:cNvPr id="29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704"/>
                            <a:ext cx="1238" cy="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9"/>
              <p:cNvGraphicFramePr>
                <a:graphicFrameLocks noChangeAspect="1"/>
              </p:cNvGraphicFramePr>
              <p:nvPr/>
            </p:nvGraphicFramePr>
            <p:xfrm>
              <a:off x="2886" y="697"/>
              <a:ext cx="875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4630400" imgH="4572000" progId="">
                      <p:embed/>
                    </p:oleObj>
                  </mc:Choice>
                  <mc:Fallback>
                    <p:oleObj name="公式" r:id="rId4" imgW="14630400" imgH="4572000" progId="">
                      <p:embed/>
                      <p:pic>
                        <p:nvPicPr>
                          <p:cNvPr id="3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6" y="697"/>
                            <a:ext cx="875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7"/>
            <p:cNvGraphicFramePr>
              <a:graphicFrameLocks noChangeAspect="1"/>
            </p:cNvGraphicFramePr>
            <p:nvPr/>
          </p:nvGraphicFramePr>
          <p:xfrm>
            <a:off x="3126" y="1191"/>
            <a:ext cx="92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113" imgH="177723" progId="">
                    <p:embed/>
                  </p:oleObj>
                </mc:Choice>
                <mc:Fallback>
                  <p:oleObj name="Equation" r:id="rId6" imgW="660113" imgH="177723" progId="">
                    <p:embed/>
                    <p:pic>
                      <p:nvPicPr>
                        <p:cNvPr id="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" y="1191"/>
                          <a:ext cx="92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8"/>
          <p:cNvGrpSpPr/>
          <p:nvPr/>
        </p:nvGrpSpPr>
        <p:grpSpPr bwMode="auto">
          <a:xfrm>
            <a:off x="152400" y="3814770"/>
            <a:ext cx="8915400" cy="857253"/>
            <a:chOff x="189" y="2073"/>
            <a:chExt cx="5616" cy="540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89" y="2073"/>
              <a:ext cx="5616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</a:rPr>
                <a:t>   （3）如果物体在          处时速度不等于零，而是具有向右的初速度            ，求其运动方程.</a:t>
              </a:r>
            </a:p>
          </p:txBody>
        </p:sp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2025" y="2094"/>
            <a:ext cx="92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60113" imgH="177723" progId="">
                    <p:embed/>
                  </p:oleObj>
                </mc:Choice>
                <mc:Fallback>
                  <p:oleObj name="Equation" r:id="rId8" imgW="660113" imgH="177723" progId="">
                    <p:embed/>
                    <p:pic>
                      <p:nvPicPr>
                        <p:cNvPr id="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2094"/>
                          <a:ext cx="927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1222" y="2318"/>
            <a:ext cx="116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087" imgH="241195" progId="">
                    <p:embed/>
                  </p:oleObj>
                </mc:Choice>
                <mc:Fallback>
                  <p:oleObj name="Equation" r:id="rId10" imgW="952087" imgH="241195" progId="">
                    <p:embed/>
                    <p:pic>
                      <p:nvPicPr>
                        <p:cNvPr id="3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2318"/>
                          <a:ext cx="1163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2"/>
          <p:cNvGrpSpPr/>
          <p:nvPr/>
        </p:nvGrpSpPr>
        <p:grpSpPr bwMode="auto">
          <a:xfrm>
            <a:off x="110171" y="3202623"/>
            <a:ext cx="8686800" cy="647701"/>
            <a:chOff x="144" y="1628"/>
            <a:chExt cx="5472" cy="408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44" y="1673"/>
              <a:ext cx="547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</a:rPr>
                <a:t>   （2）求物体从初位置运动到第一次经过   处时的速度；</a:t>
              </a:r>
            </a:p>
          </p:txBody>
        </p:sp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3903" y="1628"/>
            <a:ext cx="1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646" imgH="393359" progId="">
                    <p:embed/>
                  </p:oleObj>
                </mc:Choice>
                <mc:Fallback>
                  <p:oleObj name="Equation" r:id="rId12" imgW="177646" imgH="393359" progId="">
                    <p:embed/>
                    <p:pic>
                      <p:nvPicPr>
                        <p:cNvPr id="3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628"/>
                          <a:ext cx="18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1828800" y="4724400"/>
            <a:ext cx="5705444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2475120" y="5346976"/>
            <a:ext cx="742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18"/>
          <p:cNvGrpSpPr/>
          <p:nvPr/>
        </p:nvGrpSpPr>
        <p:grpSpPr bwMode="auto">
          <a:xfrm>
            <a:off x="2549409" y="5188226"/>
            <a:ext cx="2346067" cy="198783"/>
            <a:chOff x="1180" y="3312"/>
            <a:chExt cx="2920" cy="384"/>
          </a:xfrm>
        </p:grpSpPr>
        <p:grpSp>
          <p:nvGrpSpPr>
            <p:cNvPr id="52" name="Group 19"/>
            <p:cNvGrpSpPr/>
            <p:nvPr/>
          </p:nvGrpSpPr>
          <p:grpSpPr bwMode="auto">
            <a:xfrm>
              <a:off x="1438" y="3312"/>
              <a:ext cx="299" cy="384"/>
              <a:chOff x="1632" y="2064"/>
              <a:chExt cx="336" cy="384"/>
            </a:xfrm>
          </p:grpSpPr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21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22"/>
            <p:cNvGrpSpPr/>
            <p:nvPr/>
          </p:nvGrpSpPr>
          <p:grpSpPr bwMode="auto">
            <a:xfrm>
              <a:off x="1737" y="3312"/>
              <a:ext cx="301" cy="384"/>
              <a:chOff x="1632" y="2064"/>
              <a:chExt cx="336" cy="384"/>
            </a:xfrm>
          </p:grpSpPr>
          <p:sp>
            <p:nvSpPr>
              <p:cNvPr id="76" name="Line 23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24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25"/>
            <p:cNvGrpSpPr/>
            <p:nvPr/>
          </p:nvGrpSpPr>
          <p:grpSpPr bwMode="auto">
            <a:xfrm>
              <a:off x="2038" y="3312"/>
              <a:ext cx="301" cy="384"/>
              <a:chOff x="1632" y="2064"/>
              <a:chExt cx="336" cy="384"/>
            </a:xfrm>
          </p:grpSpPr>
          <p:sp>
            <p:nvSpPr>
              <p:cNvPr id="74" name="Line 26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27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28"/>
            <p:cNvGrpSpPr/>
            <p:nvPr/>
          </p:nvGrpSpPr>
          <p:grpSpPr bwMode="auto">
            <a:xfrm>
              <a:off x="2339" y="3312"/>
              <a:ext cx="301" cy="384"/>
              <a:chOff x="1632" y="2064"/>
              <a:chExt cx="336" cy="384"/>
            </a:xfrm>
          </p:grpSpPr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31"/>
            <p:cNvGrpSpPr/>
            <p:nvPr/>
          </p:nvGrpSpPr>
          <p:grpSpPr bwMode="auto">
            <a:xfrm>
              <a:off x="2640" y="3312"/>
              <a:ext cx="301" cy="384"/>
              <a:chOff x="1632" y="2064"/>
              <a:chExt cx="336" cy="384"/>
            </a:xfrm>
          </p:grpSpPr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34"/>
            <p:cNvGrpSpPr/>
            <p:nvPr/>
          </p:nvGrpSpPr>
          <p:grpSpPr bwMode="auto">
            <a:xfrm>
              <a:off x="2941" y="3312"/>
              <a:ext cx="301" cy="384"/>
              <a:chOff x="1632" y="2064"/>
              <a:chExt cx="336" cy="384"/>
            </a:xfrm>
          </p:grpSpPr>
          <p:sp>
            <p:nvSpPr>
              <p:cNvPr id="68" name="Line 35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" name="Group 37"/>
            <p:cNvGrpSpPr/>
            <p:nvPr/>
          </p:nvGrpSpPr>
          <p:grpSpPr bwMode="auto">
            <a:xfrm>
              <a:off x="3242" y="3312"/>
              <a:ext cx="301" cy="384"/>
              <a:chOff x="1632" y="2064"/>
              <a:chExt cx="336" cy="384"/>
            </a:xfrm>
          </p:grpSpPr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" name="Group 40"/>
            <p:cNvGrpSpPr/>
            <p:nvPr/>
          </p:nvGrpSpPr>
          <p:grpSpPr bwMode="auto">
            <a:xfrm>
              <a:off x="3543" y="3312"/>
              <a:ext cx="299" cy="384"/>
              <a:chOff x="1632" y="2064"/>
              <a:chExt cx="336" cy="384"/>
            </a:xfrm>
          </p:grpSpPr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9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 flipH="1">
              <a:off x="1180" y="3312"/>
              <a:ext cx="85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44"/>
            <p:cNvSpPr>
              <a:spLocks noChangeShapeType="1"/>
            </p:cNvSpPr>
            <p:nvPr/>
          </p:nvSpPr>
          <p:spPr bwMode="auto">
            <a:xfrm>
              <a:off x="1265" y="3312"/>
              <a:ext cx="173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 flipH="1">
              <a:off x="3842" y="3312"/>
              <a:ext cx="13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3972" y="3312"/>
              <a:ext cx="1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2475120" y="5554041"/>
            <a:ext cx="22064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48" descr="浅色下对角线"/>
          <p:cNvSpPr>
            <a:spLocks noChangeArrowheads="1"/>
          </p:cNvSpPr>
          <p:nvPr/>
        </p:nvSpPr>
        <p:spPr bwMode="auto">
          <a:xfrm>
            <a:off x="2475120" y="5519530"/>
            <a:ext cx="4559898" cy="132522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49" descr="浅色上对角线"/>
          <p:cNvSpPr>
            <a:spLocks noChangeArrowheads="1"/>
          </p:cNvSpPr>
          <p:nvPr/>
        </p:nvSpPr>
        <p:spPr bwMode="auto">
          <a:xfrm>
            <a:off x="2328026" y="4923183"/>
            <a:ext cx="147093" cy="73439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2470662" y="5519530"/>
            <a:ext cx="442171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6179201" y="5055704"/>
          <a:ext cx="713181" cy="36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600" imgH="279400" progId="">
                  <p:embed/>
                </p:oleObj>
              </mc:Choice>
              <mc:Fallback>
                <p:oleObj name="Equation" r:id="rId14" imgW="609600" imgH="279400" progId="">
                  <p:embed/>
                  <p:pic>
                    <p:nvPicPr>
                      <p:cNvPr id="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201" y="5055704"/>
                        <a:ext cx="713181" cy="369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4234298" y="5652052"/>
          <a:ext cx="518542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835" imgH="139518" progId="">
                  <p:embed/>
                </p:oleObj>
              </mc:Choice>
              <mc:Fallback>
                <p:oleObj name="Equation" r:id="rId16" imgW="126835" imgH="139518" progId="">
                  <p:embed/>
                  <p:pic>
                    <p:nvPicPr>
                      <p:cNvPr id="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298" y="5652052"/>
                        <a:ext cx="518542" cy="53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4895476" y="5055704"/>
            <a:ext cx="499226" cy="463826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5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467568" y="4989443"/>
            <a:ext cx="0" cy="72887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4824158" y="5652052"/>
            <a:ext cx="998453" cy="451402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r>
              <a:rPr lang="zh-CN" altLang="en-US"/>
              <a:t>0.05</a:t>
            </a:r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142118" y="5519530"/>
            <a:ext cx="0" cy="198783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例题</a:t>
            </a:r>
          </a:p>
        </p:txBody>
      </p:sp>
      <p:grpSp>
        <p:nvGrpSpPr>
          <p:cNvPr id="80" name="Group 2"/>
          <p:cNvGrpSpPr/>
          <p:nvPr/>
        </p:nvGrpSpPr>
        <p:grpSpPr bwMode="auto">
          <a:xfrm>
            <a:off x="4953000" y="2233291"/>
            <a:ext cx="3432175" cy="3028950"/>
            <a:chOff x="3312" y="1296"/>
            <a:chExt cx="2304" cy="2064"/>
          </a:xfrm>
        </p:grpSpPr>
        <p:sp>
          <p:nvSpPr>
            <p:cNvPr id="81" name="Rectangle 3"/>
            <p:cNvSpPr>
              <a:spLocks noChangeArrowheads="1"/>
            </p:cNvSpPr>
            <p:nvPr/>
          </p:nvSpPr>
          <p:spPr bwMode="auto">
            <a:xfrm>
              <a:off x="3312" y="1296"/>
              <a:ext cx="230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4368" y="230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Oval 5"/>
            <p:cNvSpPr>
              <a:spLocks noChangeArrowheads="1"/>
            </p:cNvSpPr>
            <p:nvPr/>
          </p:nvSpPr>
          <p:spPr bwMode="auto">
            <a:xfrm>
              <a:off x="3504" y="1440"/>
              <a:ext cx="1728" cy="17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6"/>
            <p:cNvSpPr>
              <a:spLocks noChangeShapeType="1"/>
            </p:cNvSpPr>
            <p:nvPr/>
          </p:nvSpPr>
          <p:spPr bwMode="auto">
            <a:xfrm>
              <a:off x="3504" y="23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7"/>
            <p:cNvSpPr>
              <a:spLocks noChangeShapeType="1"/>
            </p:cNvSpPr>
            <p:nvPr/>
          </p:nvSpPr>
          <p:spPr bwMode="auto">
            <a:xfrm>
              <a:off x="4368" y="144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6" name="Object 10"/>
            <p:cNvGraphicFramePr>
              <a:graphicFrameLocks noChangeAspect="1"/>
            </p:cNvGraphicFramePr>
            <p:nvPr/>
          </p:nvGraphicFramePr>
          <p:xfrm>
            <a:off x="4066" y="2304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139518" progId="">
                    <p:embed/>
                  </p:oleObj>
                </mc:Choice>
                <mc:Fallback>
                  <p:oleObj name="Equation" r:id="rId2" imgW="126835" imgH="139518" progId="">
                    <p:embed/>
                    <p:pic>
                      <p:nvPicPr>
                        <p:cNvPr id="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304"/>
                          <a:ext cx="30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11"/>
            <p:cNvGraphicFramePr>
              <a:graphicFrameLocks noChangeAspect="1"/>
            </p:cNvGraphicFramePr>
            <p:nvPr/>
          </p:nvGraphicFramePr>
          <p:xfrm>
            <a:off x="5280" y="2352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835" imgH="139518" progId="">
                    <p:embed/>
                  </p:oleObj>
                </mc:Choice>
                <mc:Fallback>
                  <p:oleObj name="Equation" r:id="rId4" imgW="126835" imgH="139518" progId="">
                    <p:embed/>
                    <p:pic>
                      <p:nvPicPr>
                        <p:cNvPr id="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352"/>
                          <a:ext cx="30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199719" y="1288405"/>
            <a:ext cx="19716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/>
              <a:t>解   （1）</a:t>
            </a:r>
          </a:p>
        </p:txBody>
      </p:sp>
      <p:graphicFrame>
        <p:nvGraphicFramePr>
          <p:cNvPr id="89" name="Object 2"/>
          <p:cNvGraphicFramePr>
            <a:graphicFrameLocks noChangeAspect="1"/>
          </p:cNvGraphicFramePr>
          <p:nvPr/>
        </p:nvGraphicFramePr>
        <p:xfrm>
          <a:off x="1524000" y="1302262"/>
          <a:ext cx="4021138" cy="95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482600" progId="">
                  <p:embed/>
                </p:oleObj>
              </mc:Choice>
              <mc:Fallback>
                <p:oleObj name="Equation" r:id="rId6" imgW="2032000" imgH="482600" progId="">
                  <p:embed/>
                  <p:pic>
                    <p:nvPicPr>
                      <p:cNvPr id="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02262"/>
                        <a:ext cx="4021138" cy="95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3"/>
          <p:cNvGraphicFramePr>
            <a:graphicFrameLocks noChangeAspect="1"/>
          </p:cNvGraphicFramePr>
          <p:nvPr/>
        </p:nvGraphicFramePr>
        <p:xfrm>
          <a:off x="433754" y="2330450"/>
          <a:ext cx="3019425" cy="89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7200" imgH="457200" progId="">
                  <p:embed/>
                </p:oleObj>
              </mc:Choice>
              <mc:Fallback>
                <p:oleObj name="Equation" r:id="rId8" imgW="1727200" imgH="457200" progId="">
                  <p:embed/>
                  <p:pic>
                    <p:nvPicPr>
                      <p:cNvPr id="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54" y="2330450"/>
                        <a:ext cx="3019425" cy="89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4"/>
          <p:cNvGraphicFramePr>
            <a:graphicFrameLocks noChangeAspect="1"/>
          </p:cNvGraphicFramePr>
          <p:nvPr/>
        </p:nvGraphicFramePr>
        <p:xfrm>
          <a:off x="460131" y="3352800"/>
          <a:ext cx="23558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431800" progId="">
                  <p:embed/>
                </p:oleObj>
              </mc:Choice>
              <mc:Fallback>
                <p:oleObj name="Equation" r:id="rId10" imgW="1016000" imgH="431800" progId="">
                  <p:embed/>
                  <p:pic>
                    <p:nvPicPr>
                      <p:cNvPr id="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31" y="3352800"/>
                        <a:ext cx="23558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5"/>
          <p:cNvGraphicFramePr>
            <a:graphicFrameLocks noChangeAspect="1"/>
          </p:cNvGraphicFramePr>
          <p:nvPr/>
        </p:nvGraphicFramePr>
        <p:xfrm>
          <a:off x="579437" y="4343400"/>
          <a:ext cx="1782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280" imgH="215806" progId="">
                  <p:embed/>
                </p:oleObj>
              </mc:Choice>
              <mc:Fallback>
                <p:oleObj name="Equation" r:id="rId12" imgW="736280" imgH="215806" progId="">
                  <p:embed/>
                  <p:pic>
                    <p:nvPicPr>
                      <p:cNvPr id="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" y="4343400"/>
                        <a:ext cx="17827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Group 15"/>
          <p:cNvGrpSpPr/>
          <p:nvPr/>
        </p:nvGrpSpPr>
        <p:grpSpPr bwMode="auto">
          <a:xfrm>
            <a:off x="6541480" y="3713162"/>
            <a:ext cx="1383320" cy="401638"/>
            <a:chOff x="4368" y="2304"/>
            <a:chExt cx="864" cy="340"/>
          </a:xfrm>
        </p:grpSpPr>
        <p:graphicFrame>
          <p:nvGraphicFramePr>
            <p:cNvPr id="94" name="Object 9"/>
            <p:cNvGraphicFramePr>
              <a:graphicFrameLocks noChangeAspect="1"/>
            </p:cNvGraphicFramePr>
            <p:nvPr/>
          </p:nvGraphicFramePr>
          <p:xfrm>
            <a:off x="4656" y="2304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164957" progId="">
                    <p:embed/>
                  </p:oleObj>
                </mc:Choice>
                <mc:Fallback>
                  <p:oleObj name="Equation" r:id="rId14" imgW="152268" imgH="164957" progId="">
                    <p:embed/>
                    <p:pic>
                      <p:nvPicPr>
                        <p:cNvPr id="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304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17"/>
            <p:cNvSpPr>
              <a:spLocks noChangeShapeType="1"/>
            </p:cNvSpPr>
            <p:nvPr/>
          </p:nvSpPr>
          <p:spPr bwMode="auto">
            <a:xfrm>
              <a:off x="4368" y="230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" name="Group 18"/>
          <p:cNvGrpSpPr/>
          <p:nvPr/>
        </p:nvGrpSpPr>
        <p:grpSpPr bwMode="auto">
          <a:xfrm>
            <a:off x="436095" y="4936774"/>
            <a:ext cx="3831105" cy="463236"/>
            <a:chOff x="240" y="3033"/>
            <a:chExt cx="3077" cy="393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240" y="3033"/>
              <a:ext cx="2496" cy="39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b="1"/>
                <a:t>由旋转矢量图可知</a:t>
              </a:r>
            </a:p>
          </p:txBody>
        </p:sp>
        <p:graphicFrame>
          <p:nvGraphicFramePr>
            <p:cNvPr id="98" name="Object 8"/>
            <p:cNvGraphicFramePr>
              <a:graphicFrameLocks noChangeAspect="1"/>
            </p:cNvGraphicFramePr>
            <p:nvPr/>
          </p:nvGraphicFramePr>
          <p:xfrm>
            <a:off x="2575" y="3055"/>
            <a:ext cx="74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048" imgH="203024" progId="">
                    <p:embed/>
                  </p:oleObj>
                </mc:Choice>
                <mc:Fallback>
                  <p:oleObj name="Equation" r:id="rId16" imgW="406048" imgH="203024" progId="">
                    <p:embed/>
                    <p:pic>
                      <p:nvPicPr>
                        <p:cNvPr id="9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3055"/>
                          <a:ext cx="742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" name="Object 6"/>
          <p:cNvGraphicFramePr>
            <a:graphicFrameLocks noChangeAspect="1"/>
          </p:cNvGraphicFramePr>
          <p:nvPr/>
        </p:nvGraphicFramePr>
        <p:xfrm>
          <a:off x="533400" y="5562600"/>
          <a:ext cx="29924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4534" imgH="304668" progId="">
                  <p:embed/>
                </p:oleObj>
              </mc:Choice>
              <mc:Fallback>
                <p:oleObj name="Equation" r:id="rId18" imgW="1764534" imgH="304668" progId="">
                  <p:embed/>
                  <p:pic>
                    <p:nvPicPr>
                      <p:cNvPr id="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29924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90439" y="5537462"/>
          <a:ext cx="35020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85900" imgH="228600" progId="">
                  <p:embed/>
                </p:oleObj>
              </mc:Choice>
              <mc:Fallback>
                <p:oleObj name="Equation" r:id="rId20" imgW="1485900" imgH="22860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439" y="5537462"/>
                        <a:ext cx="35020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例题</a:t>
            </a:r>
          </a:p>
        </p:txBody>
      </p:sp>
      <p:grpSp>
        <p:nvGrpSpPr>
          <p:cNvPr id="25" name="Group 2"/>
          <p:cNvGrpSpPr/>
          <p:nvPr/>
        </p:nvGrpSpPr>
        <p:grpSpPr bwMode="auto">
          <a:xfrm>
            <a:off x="4876800" y="2171700"/>
            <a:ext cx="3657600" cy="3124200"/>
            <a:chOff x="3264" y="1536"/>
            <a:chExt cx="2304" cy="196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3264" y="1536"/>
              <a:ext cx="230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4272" y="254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408" y="1680"/>
              <a:ext cx="1728" cy="17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3408" y="254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4272" y="168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970" y="2544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139518" progId="">
                    <p:embed/>
                  </p:oleObj>
                </mc:Choice>
                <mc:Fallback>
                  <p:oleObj name="Equation" r:id="rId2" imgW="126835" imgH="139518" progId="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544"/>
                          <a:ext cx="30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/>
            <p:cNvGraphicFramePr>
              <a:graphicFrameLocks noChangeAspect="1"/>
            </p:cNvGraphicFramePr>
            <p:nvPr/>
          </p:nvGraphicFramePr>
          <p:xfrm>
            <a:off x="5184" y="2592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835" imgH="139518" progId="">
                    <p:embed/>
                  </p:oleObj>
                </mc:Choice>
                <mc:Fallback>
                  <p:oleObj name="Equation" r:id="rId4" imgW="126835" imgH="139518" progId="">
                    <p:embed/>
                    <p:pic>
                      <p:nvPicPr>
                        <p:cNvPr id="3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92"/>
                          <a:ext cx="30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272" y="254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" name="Object 14"/>
            <p:cNvGraphicFramePr>
              <a:graphicFrameLocks noChangeAspect="1"/>
            </p:cNvGraphicFramePr>
            <p:nvPr/>
          </p:nvGraphicFramePr>
          <p:xfrm>
            <a:off x="4870" y="2540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164957" progId="">
                    <p:embed/>
                  </p:oleObj>
                </mc:Choice>
                <mc:Fallback>
                  <p:oleObj name="Equation" r:id="rId6" imgW="152268" imgH="164957" progId="">
                    <p:embed/>
                    <p:pic>
                      <p:nvPicPr>
                        <p:cNvPr id="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" y="2540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5"/>
            <p:cNvGraphicFramePr>
              <a:graphicFrameLocks noChangeAspect="1"/>
            </p:cNvGraphicFramePr>
            <p:nvPr/>
          </p:nvGraphicFramePr>
          <p:xfrm>
            <a:off x="4416" y="2496"/>
            <a:ext cx="308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646" imgH="393359" progId="">
                    <p:embed/>
                  </p:oleObj>
                </mc:Choice>
                <mc:Fallback>
                  <p:oleObj name="Equation" r:id="rId8" imgW="177646" imgH="393359" progId="">
                    <p:embed/>
                    <p:pic>
                      <p:nvPicPr>
                        <p:cNvPr id="3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96"/>
                          <a:ext cx="308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Freeform 13"/>
            <p:cNvSpPr/>
            <p:nvPr/>
          </p:nvSpPr>
          <p:spPr bwMode="auto">
            <a:xfrm>
              <a:off x="5088" y="1995"/>
              <a:ext cx="142" cy="405"/>
            </a:xfrm>
            <a:custGeom>
              <a:avLst/>
              <a:gdLst>
                <a:gd name="T0" fmla="*/ 142 w 142"/>
                <a:gd name="T1" fmla="*/ 405 h 405"/>
                <a:gd name="T2" fmla="*/ 105 w 142"/>
                <a:gd name="T3" fmla="*/ 195 h 405"/>
                <a:gd name="T4" fmla="*/ 0 w 142"/>
                <a:gd name="T5" fmla="*/ 0 h 405"/>
                <a:gd name="T6" fmla="*/ 0 60000 65536"/>
                <a:gd name="T7" fmla="*/ 0 60000 65536"/>
                <a:gd name="T8" fmla="*/ 0 60000 65536"/>
                <a:gd name="T9" fmla="*/ 0 w 142"/>
                <a:gd name="T10" fmla="*/ 0 h 405"/>
                <a:gd name="T11" fmla="*/ 142 w 142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405">
                  <a:moveTo>
                    <a:pt x="142" y="405"/>
                  </a:moveTo>
                  <a:cubicBezTo>
                    <a:pt x="136" y="370"/>
                    <a:pt x="129" y="262"/>
                    <a:pt x="105" y="195"/>
                  </a:cubicBezTo>
                  <a:cubicBezTo>
                    <a:pt x="81" y="128"/>
                    <a:pt x="22" y="4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" name="Object 16"/>
            <p:cNvGraphicFramePr>
              <a:graphicFrameLocks noChangeAspect="1"/>
            </p:cNvGraphicFramePr>
            <p:nvPr/>
          </p:nvGraphicFramePr>
          <p:xfrm>
            <a:off x="5193" y="1968"/>
            <a:ext cx="3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7080" imgH="114480" progId="">
                    <p:embed/>
                  </p:oleObj>
                </mc:Choice>
                <mc:Fallback>
                  <p:oleObj name="Equation" r:id="rId10" imgW="127080" imgH="114480" progId="">
                    <p:embed/>
                    <p:pic>
                      <p:nvPicPr>
                        <p:cNvPr id="3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968"/>
                          <a:ext cx="31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5"/>
          <p:cNvGrpSpPr/>
          <p:nvPr/>
        </p:nvGrpSpPr>
        <p:grpSpPr bwMode="auto">
          <a:xfrm>
            <a:off x="304800" y="1393184"/>
            <a:ext cx="6019800" cy="511816"/>
            <a:chOff x="624" y="1152"/>
            <a:chExt cx="4464" cy="409"/>
          </a:xfrm>
        </p:grpSpPr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24" y="1161"/>
              <a:ext cx="1056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）  </a:t>
              </a:r>
            </a:p>
          </p:txBody>
        </p:sp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1248" y="1152"/>
            <a:ext cx="220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64534" imgH="304668" progId="">
                    <p:embed/>
                  </p:oleObj>
                </mc:Choice>
                <mc:Fallback>
                  <p:oleObj name="公式" r:id="rId12" imgW="1764534" imgH="304668" progId="">
                    <p:embed/>
                    <p:pic>
                      <p:nvPicPr>
                        <p:cNvPr id="4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2208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1"/>
            <p:cNvGraphicFramePr>
              <a:graphicFrameLocks noChangeAspect="1"/>
            </p:cNvGraphicFramePr>
            <p:nvPr/>
          </p:nvGraphicFramePr>
          <p:xfrm>
            <a:off x="3456" y="1160"/>
            <a:ext cx="163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736600" imgH="203200" progId="">
                    <p:embed/>
                  </p:oleObj>
                </mc:Choice>
                <mc:Fallback>
                  <p:oleObj name="公式" r:id="rId14" imgW="736600" imgH="203200" progId="">
                    <p:embed/>
                    <p:pic>
                      <p:nvPicPr>
                        <p:cNvPr id="4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60"/>
                          <a:ext cx="163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934915" y="2090639"/>
          <a:ext cx="2743200" cy="93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8254" imgH="393529" progId="">
                  <p:embed/>
                </p:oleObj>
              </mc:Choice>
              <mc:Fallback>
                <p:oleObj name="Equation" r:id="rId16" imgW="1028254" imgH="393529" progId="">
                  <p:embed/>
                  <p:pic>
                    <p:nvPicPr>
                      <p:cNvPr id="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915" y="2090639"/>
                        <a:ext cx="2743200" cy="933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1304502" y="3284537"/>
          <a:ext cx="221509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3225" imgH="393529" progId="">
                  <p:embed/>
                </p:oleObj>
              </mc:Choice>
              <mc:Fallback>
                <p:oleObj name="Equation" r:id="rId18" imgW="863225" imgH="393529" progId="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02" y="3284537"/>
                        <a:ext cx="221509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21"/>
          <p:cNvGrpSpPr/>
          <p:nvPr/>
        </p:nvGrpSpPr>
        <p:grpSpPr bwMode="auto">
          <a:xfrm>
            <a:off x="6477000" y="2546350"/>
            <a:ext cx="685800" cy="2444750"/>
            <a:chOff x="4272" y="1772"/>
            <a:chExt cx="432" cy="1540"/>
          </a:xfrm>
        </p:grpSpPr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V="1">
              <a:off x="4272" y="1776"/>
              <a:ext cx="432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4704" y="1776"/>
              <a:ext cx="0" cy="15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" name="Object 9"/>
            <p:cNvGraphicFramePr>
              <a:graphicFrameLocks noChangeAspect="1"/>
            </p:cNvGraphicFramePr>
            <p:nvPr/>
          </p:nvGraphicFramePr>
          <p:xfrm>
            <a:off x="4272" y="1772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68" imgH="164957" progId="">
                    <p:embed/>
                  </p:oleObj>
                </mc:Choice>
                <mc:Fallback>
                  <p:oleObj name="Equation" r:id="rId20" imgW="152268" imgH="164957" progId="">
                    <p:embed/>
                    <p:pic>
                      <p:nvPicPr>
                        <p:cNvPr id="4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772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25"/>
          <p:cNvGrpSpPr/>
          <p:nvPr/>
        </p:nvGrpSpPr>
        <p:grpSpPr bwMode="auto">
          <a:xfrm>
            <a:off x="305121" y="4070839"/>
            <a:ext cx="4169761" cy="914400"/>
            <a:chOff x="204" y="2544"/>
            <a:chExt cx="2770" cy="661"/>
          </a:xfrm>
        </p:grpSpPr>
        <p:graphicFrame>
          <p:nvGraphicFramePr>
            <p:cNvPr id="49" name="Object 8"/>
            <p:cNvGraphicFramePr>
              <a:graphicFrameLocks noChangeAspect="1"/>
            </p:cNvGraphicFramePr>
            <p:nvPr/>
          </p:nvGraphicFramePr>
          <p:xfrm>
            <a:off x="2112" y="2544"/>
            <a:ext cx="862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57002" imgH="393529" progId="">
                    <p:embed/>
                  </p:oleObj>
                </mc:Choice>
                <mc:Fallback>
                  <p:oleObj name="Equation" r:id="rId21" imgW="457002" imgH="393529" progId="">
                    <p:embed/>
                    <p:pic>
                      <p:nvPicPr>
                        <p:cNvPr id="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862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204" y="2721"/>
              <a:ext cx="2496" cy="334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dirty="0"/>
                <a:t>由旋转矢量图可知</a:t>
              </a:r>
            </a:p>
          </p:txBody>
        </p:sp>
      </p:grpSp>
      <p:graphicFrame>
        <p:nvGraphicFramePr>
          <p:cNvPr id="51" name="Object 4"/>
          <p:cNvGraphicFramePr>
            <a:graphicFrameLocks noChangeAspect="1"/>
          </p:cNvGraphicFramePr>
          <p:nvPr/>
        </p:nvGraphicFramePr>
        <p:xfrm>
          <a:off x="515657" y="4905864"/>
          <a:ext cx="261769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52087" imgH="177723" progId="">
                  <p:embed/>
                </p:oleObj>
              </mc:Choice>
              <mc:Fallback>
                <p:oleObj name="Equation" r:id="rId23" imgW="952087" imgH="177723" progId="">
                  <p:embed/>
                  <p:pic>
                    <p:nvPicPr>
                      <p:cNvPr id="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57" y="4905864"/>
                        <a:ext cx="2617694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"/>
          <p:cNvGraphicFramePr>
            <a:graphicFrameLocks noChangeAspect="1"/>
          </p:cNvGraphicFramePr>
          <p:nvPr/>
        </p:nvGraphicFramePr>
        <p:xfrm>
          <a:off x="515657" y="5386760"/>
          <a:ext cx="2282825" cy="52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63225" imgH="203112" progId="">
                  <p:embed/>
                </p:oleObj>
              </mc:Choice>
              <mc:Fallback>
                <p:oleObj name="Equation" r:id="rId25" imgW="863225" imgH="203112" progId="">
                  <p:embed/>
                  <p:pic>
                    <p:nvPicPr>
                      <p:cNvPr id="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57" y="5386760"/>
                        <a:ext cx="2282825" cy="522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30"/>
          <p:cNvGrpSpPr/>
          <p:nvPr/>
        </p:nvGrpSpPr>
        <p:grpSpPr bwMode="auto">
          <a:xfrm>
            <a:off x="2743200" y="5881696"/>
            <a:ext cx="5562600" cy="400051"/>
            <a:chOff x="2544" y="3648"/>
            <a:chExt cx="3504" cy="252"/>
          </a:xfrm>
        </p:grpSpPr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2544" y="3648"/>
              <a:ext cx="3504" cy="25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（负号表示速度沿       轴负方向）</a:t>
              </a:r>
            </a:p>
          </p:txBody>
        </p:sp>
        <p:graphicFrame>
          <p:nvGraphicFramePr>
            <p:cNvPr id="55" name="Object 7"/>
            <p:cNvGraphicFramePr>
              <a:graphicFrameLocks noChangeAspect="1"/>
            </p:cNvGraphicFramePr>
            <p:nvPr/>
          </p:nvGraphicFramePr>
          <p:xfrm>
            <a:off x="3888" y="3652"/>
            <a:ext cx="2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402" imgH="177646" progId="">
                    <p:embed/>
                  </p:oleObj>
                </mc:Choice>
                <mc:Fallback>
                  <p:oleObj name="Equation" r:id="rId27" imgW="228402" imgH="177646" progId="">
                    <p:embed/>
                    <p:pic>
                      <p:nvPicPr>
                        <p:cNvPr id="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52"/>
                          <a:ext cx="29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8741-AC10-4968-B079-9D41D7CB943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762000" y="12954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简谐运动的基本特征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85800" y="1965325"/>
            <a:ext cx="35052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弹簧振子：一根</a:t>
            </a:r>
            <a:r>
              <a:rPr lang="zh-CN" altLang="en-US" sz="2000" dirty="0">
                <a:solidFill>
                  <a:srgbClr val="0000CC"/>
                </a:solidFill>
              </a:rPr>
              <a:t>轻</a:t>
            </a:r>
            <a:r>
              <a:rPr lang="zh-CN" altLang="en-US" sz="2000" dirty="0"/>
              <a:t>弹簧和一个质点构成的一个振动系统。</a:t>
            </a:r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457200" y="4495800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根据胡克定律：</a:t>
            </a:r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609600" y="55626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i="1" dirty="0"/>
              <a:t>k</a:t>
            </a:r>
            <a:r>
              <a:rPr lang="zh-CN" altLang="zh-CN" sz="2000" dirty="0"/>
              <a:t>为</a:t>
            </a:r>
            <a:r>
              <a:rPr lang="zh-CN" altLang="en-US" sz="2000" dirty="0"/>
              <a:t>劲</a:t>
            </a:r>
            <a:r>
              <a:rPr lang="zh-CN" altLang="zh-CN" sz="2000" dirty="0"/>
              <a:t>度系数）</a:t>
            </a:r>
            <a:endParaRPr lang="zh-CN" altLang="en-US" sz="2000" dirty="0"/>
          </a:p>
        </p:txBody>
      </p:sp>
      <p:graphicFrame>
        <p:nvGraphicFramePr>
          <p:cNvPr id="431159" name="Object 55"/>
          <p:cNvGraphicFramePr>
            <a:graphicFrameLocks noChangeAspect="1"/>
          </p:cNvGraphicFramePr>
          <p:nvPr/>
        </p:nvGraphicFramePr>
        <p:xfrm>
          <a:off x="838200" y="5029200"/>
          <a:ext cx="1133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859960" imgH="6489720" progId="">
                  <p:embed/>
                </p:oleObj>
              </mc:Choice>
              <mc:Fallback>
                <p:oleObj name="公式" r:id="rId3" imgW="17859960" imgH="6489720" progId="">
                  <p:embed/>
                  <p:pic>
                    <p:nvPicPr>
                      <p:cNvPr id="43115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1334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2971800" y="4953000"/>
            <a:ext cx="60198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000" dirty="0"/>
              <a:t>（1） 在弹性限度内，弹性力</a:t>
            </a:r>
            <a:r>
              <a:rPr lang="en-US" altLang="zh-CN" sz="2000" dirty="0"/>
              <a:t>F</a:t>
            </a:r>
            <a:r>
              <a:rPr lang="zh-CN" altLang="zh-CN" sz="2000" dirty="0"/>
              <a:t>和位移</a:t>
            </a:r>
            <a:r>
              <a:rPr lang="zh-CN" altLang="en-US" sz="2000" dirty="0"/>
              <a:t> </a:t>
            </a:r>
            <a:r>
              <a:rPr lang="en-US" altLang="zh-CN" sz="2000" i="1" dirty="0"/>
              <a:t>x</a:t>
            </a:r>
            <a:r>
              <a:rPr lang="en-US" altLang="zh-CN" sz="2000" dirty="0"/>
              <a:t> </a:t>
            </a:r>
            <a:r>
              <a:rPr lang="zh-CN" altLang="zh-CN" sz="2000" dirty="0"/>
              <a:t>成正比。</a:t>
            </a:r>
          </a:p>
          <a:p>
            <a:r>
              <a:rPr lang="zh-CN" altLang="zh-CN" sz="2000" dirty="0"/>
              <a:t>（2） 弹性力</a:t>
            </a:r>
            <a:r>
              <a:rPr lang="en-US" altLang="zh-CN" sz="2000" dirty="0"/>
              <a:t>F</a:t>
            </a:r>
            <a:r>
              <a:rPr lang="zh-CN" altLang="zh-CN" sz="2000" dirty="0"/>
              <a:t>和位移</a:t>
            </a:r>
            <a:r>
              <a:rPr lang="zh-CN" altLang="en-US" sz="2000" dirty="0"/>
              <a:t> </a:t>
            </a:r>
            <a:r>
              <a:rPr lang="en-US" altLang="zh-CN" sz="2000" i="1" dirty="0"/>
              <a:t>x</a:t>
            </a:r>
            <a:r>
              <a:rPr lang="en-US" altLang="zh-CN" sz="2000" dirty="0"/>
              <a:t> </a:t>
            </a:r>
            <a:r>
              <a:rPr lang="zh-CN" altLang="zh-CN" sz="2000" dirty="0"/>
              <a:t>恒反向，始终指向平衡位置。</a:t>
            </a:r>
          </a:p>
        </p:txBody>
      </p:sp>
      <p:sp>
        <p:nvSpPr>
          <p:cNvPr id="431163" name="Rectangle 59"/>
          <p:cNvSpPr>
            <a:spLocks noChangeArrowheads="1"/>
          </p:cNvSpPr>
          <p:nvPr/>
        </p:nvSpPr>
        <p:spPr bwMode="auto">
          <a:xfrm>
            <a:off x="3429000" y="5943600"/>
            <a:ext cx="5029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</a:rPr>
              <a:t>回</a:t>
            </a:r>
            <a:r>
              <a:rPr lang="zh-CN" altLang="zh-CN" sz="2000">
                <a:solidFill>
                  <a:srgbClr val="0000CC"/>
                </a:solidFill>
              </a:rPr>
              <a:t>复力</a:t>
            </a:r>
            <a:r>
              <a:rPr lang="zh-CN" altLang="zh-CN" sz="2000"/>
              <a:t>：   始终指向平衡位置的作用力</a:t>
            </a:r>
            <a:endParaRPr lang="zh-CN" altLang="en-US" sz="2000"/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685800" y="2727325"/>
            <a:ext cx="3505200" cy="1006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/>
              <a:t>不考虑</a:t>
            </a:r>
            <a:r>
              <a:rPr lang="zh-CN" altLang="en-US" sz="2000" dirty="0">
                <a:solidFill>
                  <a:srgbClr val="0000CC"/>
                </a:solidFill>
              </a:rPr>
              <a:t>弹簧的质量</a:t>
            </a:r>
            <a:r>
              <a:rPr lang="zh-CN" altLang="en-US" sz="2000" dirty="0"/>
              <a:t>和任何摩擦，弹簧振子的振动是一种</a:t>
            </a:r>
            <a:r>
              <a:rPr lang="zh-CN" altLang="en-US" sz="2000" dirty="0">
                <a:solidFill>
                  <a:srgbClr val="0000CC"/>
                </a:solidFill>
              </a:rPr>
              <a:t>典型的简谐振动</a:t>
            </a:r>
            <a:r>
              <a:rPr lang="zh-CN" altLang="en-US" sz="2000" dirty="0"/>
              <a:t>。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3946525"/>
            <a:ext cx="49530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</a:rPr>
              <a:t>谐振子</a:t>
            </a:r>
            <a:r>
              <a:rPr lang="zh-CN" altLang="en-US" sz="2000" dirty="0"/>
              <a:t>  作简谐运动的物体（质点）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877481" imgH="1980952"/>
        </mc:Choice>
        <mc:Fallback>
          <p:control r:id="rId1" imgW="4877481" imgH="1980952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7200" y="1752600"/>
                  <a:ext cx="4876800" cy="1981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B1E0-566F-4E29-A287-0226616AFA50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例题</a:t>
            </a: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228600" y="1887598"/>
            <a:ext cx="1066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  </a:t>
            </a:r>
          </a:p>
        </p:txBody>
      </p:sp>
      <p:graphicFrame>
        <p:nvGraphicFramePr>
          <p:cNvPr id="57" name="Object 2"/>
          <p:cNvGraphicFramePr>
            <a:graphicFrameLocks noChangeAspect="1"/>
          </p:cNvGraphicFramePr>
          <p:nvPr/>
        </p:nvGraphicFramePr>
        <p:xfrm>
          <a:off x="1143000" y="1595305"/>
          <a:ext cx="3781425" cy="104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57200" progId="">
                  <p:embed/>
                </p:oleObj>
              </mc:Choice>
              <mc:Fallback>
                <p:oleObj name="Equation" r:id="rId2" imgW="1651000" imgH="457200" progId="">
                  <p:embed/>
                  <p:pic>
                    <p:nvPicPr>
                      <p:cNvPr id="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95305"/>
                        <a:ext cx="3781425" cy="1046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1676399" y="2847946"/>
          <a:ext cx="2562225" cy="9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31613" progId="">
                  <p:embed/>
                </p:oleObj>
              </mc:Choice>
              <mc:Fallback>
                <p:oleObj name="Equation" r:id="rId4" imgW="1129810" imgH="431613" progId="">
                  <p:embed/>
                  <p:pic>
                    <p:nvPicPr>
                      <p:cNvPr id="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847946"/>
                        <a:ext cx="2562225" cy="979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/>
        </p:nvGraphicFramePr>
        <p:xfrm>
          <a:off x="1828799" y="4046710"/>
          <a:ext cx="2181225" cy="82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393529" progId="">
                  <p:embed/>
                </p:oleObj>
              </mc:Choice>
              <mc:Fallback>
                <p:oleObj name="Equation" r:id="rId6" imgW="1040948" imgH="393529" progId="">
                  <p:embed/>
                  <p:pic>
                    <p:nvPicPr>
                      <p:cNvPr id="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4046710"/>
                        <a:ext cx="2181225" cy="825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6"/>
          <p:cNvGrpSpPr/>
          <p:nvPr/>
        </p:nvGrpSpPr>
        <p:grpSpPr bwMode="auto">
          <a:xfrm>
            <a:off x="5229225" y="1747838"/>
            <a:ext cx="3657600" cy="3124200"/>
            <a:chOff x="3312" y="1200"/>
            <a:chExt cx="2304" cy="1968"/>
          </a:xfrm>
        </p:grpSpPr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312" y="1200"/>
              <a:ext cx="230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>
              <a:off x="4368" y="216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Oval 9"/>
            <p:cNvSpPr>
              <a:spLocks noChangeArrowheads="1"/>
            </p:cNvSpPr>
            <p:nvPr/>
          </p:nvSpPr>
          <p:spPr bwMode="auto">
            <a:xfrm>
              <a:off x="3504" y="1296"/>
              <a:ext cx="1728" cy="17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3504" y="216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4368" y="1296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6" name="Object 11"/>
            <p:cNvGraphicFramePr>
              <a:graphicFrameLocks noChangeAspect="1"/>
            </p:cNvGraphicFramePr>
            <p:nvPr/>
          </p:nvGraphicFramePr>
          <p:xfrm>
            <a:off x="4066" y="2160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35" imgH="139518" progId="">
                    <p:embed/>
                  </p:oleObj>
                </mc:Choice>
                <mc:Fallback>
                  <p:oleObj name="Equation" r:id="rId8" imgW="126835" imgH="139518" progId="">
                    <p:embed/>
                    <p:pic>
                      <p:nvPicPr>
                        <p:cNvPr id="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160"/>
                          <a:ext cx="30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2"/>
            <p:cNvGraphicFramePr>
              <a:graphicFrameLocks noChangeAspect="1"/>
            </p:cNvGraphicFramePr>
            <p:nvPr/>
          </p:nvGraphicFramePr>
          <p:xfrm>
            <a:off x="5280" y="2208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139518" progId="">
                    <p:embed/>
                  </p:oleObj>
                </mc:Choice>
                <mc:Fallback>
                  <p:oleObj name="Equation" r:id="rId10" imgW="126835" imgH="139518" progId="">
                    <p:embed/>
                    <p:pic>
                      <p:nvPicPr>
                        <p:cNvPr id="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208"/>
                          <a:ext cx="30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14"/>
            <p:cNvGrpSpPr/>
            <p:nvPr/>
          </p:nvGrpSpPr>
          <p:grpSpPr bwMode="auto">
            <a:xfrm>
              <a:off x="4368" y="2160"/>
              <a:ext cx="1225" cy="876"/>
              <a:chOff x="4272" y="2496"/>
              <a:chExt cx="1225" cy="876"/>
            </a:xfrm>
          </p:grpSpPr>
          <p:graphicFrame>
            <p:nvGraphicFramePr>
              <p:cNvPr id="72" name="Object 14"/>
              <p:cNvGraphicFramePr>
                <a:graphicFrameLocks noChangeAspect="1"/>
              </p:cNvGraphicFramePr>
              <p:nvPr/>
            </p:nvGraphicFramePr>
            <p:xfrm>
              <a:off x="4368" y="2928"/>
              <a:ext cx="419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02936" imgH="177569" progId="">
                      <p:embed/>
                    </p:oleObj>
                  </mc:Choice>
                  <mc:Fallback>
                    <p:oleObj name="Equation" r:id="rId12" imgW="202936" imgH="177569" progId="">
                      <p:embed/>
                      <p:pic>
                        <p:nvPicPr>
                          <p:cNvPr id="7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928"/>
                            <a:ext cx="419" cy="3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624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/>
              <p:nvPr/>
            </p:nvSpPr>
            <p:spPr bwMode="auto">
              <a:xfrm>
                <a:off x="4788" y="3066"/>
                <a:ext cx="324" cy="306"/>
              </a:xfrm>
              <a:custGeom>
                <a:avLst/>
                <a:gdLst>
                  <a:gd name="T0" fmla="*/ 0 w 324"/>
                  <a:gd name="T1" fmla="*/ 306 h 306"/>
                  <a:gd name="T2" fmla="*/ 102 w 324"/>
                  <a:gd name="T3" fmla="*/ 252 h 306"/>
                  <a:gd name="T4" fmla="*/ 204 w 324"/>
                  <a:gd name="T5" fmla="*/ 162 h 306"/>
                  <a:gd name="T6" fmla="*/ 324 w 324"/>
                  <a:gd name="T7" fmla="*/ 0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4"/>
                  <a:gd name="T13" fmla="*/ 0 h 306"/>
                  <a:gd name="T14" fmla="*/ 324 w 324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4" h="306">
                    <a:moveTo>
                      <a:pt x="0" y="306"/>
                    </a:moveTo>
                    <a:cubicBezTo>
                      <a:pt x="17" y="297"/>
                      <a:pt x="68" y="276"/>
                      <a:pt x="102" y="252"/>
                    </a:cubicBezTo>
                    <a:cubicBezTo>
                      <a:pt x="136" y="228"/>
                      <a:pt x="167" y="204"/>
                      <a:pt x="204" y="162"/>
                    </a:cubicBezTo>
                    <a:cubicBezTo>
                      <a:pt x="241" y="120"/>
                      <a:pt x="299" y="34"/>
                      <a:pt x="324" y="0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5" name="Object 15"/>
              <p:cNvGraphicFramePr>
                <a:graphicFrameLocks noChangeAspect="1"/>
              </p:cNvGraphicFramePr>
              <p:nvPr/>
            </p:nvGraphicFramePr>
            <p:xfrm>
              <a:off x="5184" y="3072"/>
              <a:ext cx="3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7080" imgH="114480" progId="">
                      <p:embed/>
                    </p:oleObj>
                  </mc:Choice>
                  <mc:Fallback>
                    <p:oleObj name="Equation" r:id="rId14" imgW="127080" imgH="114480" progId="">
                      <p:embed/>
                      <p:pic>
                        <p:nvPicPr>
                          <p:cNvPr id="7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72"/>
                            <a:ext cx="313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19"/>
            <p:cNvGrpSpPr/>
            <p:nvPr/>
          </p:nvGrpSpPr>
          <p:grpSpPr bwMode="auto">
            <a:xfrm>
              <a:off x="4547" y="2160"/>
              <a:ext cx="685" cy="355"/>
              <a:chOff x="4451" y="2496"/>
              <a:chExt cx="685" cy="355"/>
            </a:xfrm>
          </p:grpSpPr>
          <p:sp>
            <p:nvSpPr>
              <p:cNvPr id="70" name="Freeform 20"/>
              <p:cNvSpPr/>
              <p:nvPr/>
            </p:nvSpPr>
            <p:spPr bwMode="auto">
              <a:xfrm>
                <a:off x="4451" y="2507"/>
                <a:ext cx="120" cy="183"/>
              </a:xfrm>
              <a:custGeom>
                <a:avLst/>
                <a:gdLst>
                  <a:gd name="T0" fmla="*/ 0 w 120"/>
                  <a:gd name="T1" fmla="*/ 183 h 183"/>
                  <a:gd name="T2" fmla="*/ 90 w 120"/>
                  <a:gd name="T3" fmla="*/ 116 h 183"/>
                  <a:gd name="T4" fmla="*/ 120 w 120"/>
                  <a:gd name="T5" fmla="*/ 0 h 183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183"/>
                  <a:gd name="T11" fmla="*/ 120 w 120"/>
                  <a:gd name="T12" fmla="*/ 183 h 1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183">
                    <a:moveTo>
                      <a:pt x="0" y="183"/>
                    </a:moveTo>
                    <a:cubicBezTo>
                      <a:pt x="15" y="172"/>
                      <a:pt x="70" y="146"/>
                      <a:pt x="90" y="116"/>
                    </a:cubicBezTo>
                    <a:cubicBezTo>
                      <a:pt x="110" y="86"/>
                      <a:pt x="114" y="24"/>
                      <a:pt x="120" y="0"/>
                    </a:cubicBez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1" name="Object 13"/>
              <p:cNvGraphicFramePr>
                <a:graphicFrameLocks noChangeAspect="1"/>
              </p:cNvGraphicFramePr>
              <p:nvPr/>
            </p:nvGraphicFramePr>
            <p:xfrm>
              <a:off x="4512" y="2496"/>
              <a:ext cx="6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44240" imgH="228600" progId="">
                      <p:embed/>
                    </p:oleObj>
                  </mc:Choice>
                  <mc:Fallback>
                    <p:oleObj name="Equation" r:id="rId16" imgW="444240" imgH="228600" progId="">
                      <p:embed/>
                      <p:pic>
                        <p:nvPicPr>
                          <p:cNvPr id="7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496"/>
                            <a:ext cx="6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6" name="Object 5"/>
          <p:cNvGraphicFramePr>
            <a:graphicFrameLocks noChangeAspect="1"/>
          </p:cNvGraphicFramePr>
          <p:nvPr/>
        </p:nvGraphicFramePr>
        <p:xfrm>
          <a:off x="533400" y="5715000"/>
          <a:ext cx="2790825" cy="4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4534" imgH="304668" progId="">
                  <p:embed/>
                </p:oleObj>
              </mc:Choice>
              <mc:Fallback>
                <p:oleObj name="Equation" r:id="rId18" imgW="1764534" imgH="304668" progId="">
                  <p:embed/>
                  <p:pic>
                    <p:nvPicPr>
                      <p:cNvPr id="7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2790825" cy="4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6"/>
          <p:cNvGraphicFramePr>
            <a:graphicFrameLocks noChangeAspect="1"/>
          </p:cNvGraphicFramePr>
          <p:nvPr/>
        </p:nvGraphicFramePr>
        <p:xfrm>
          <a:off x="3338512" y="5562600"/>
          <a:ext cx="3781425" cy="77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79600" imgH="393700" progId="">
                  <p:embed/>
                </p:oleObj>
              </mc:Choice>
              <mc:Fallback>
                <p:oleObj name="Equation" r:id="rId20" imgW="1879600" imgH="393700" progId="">
                  <p:embed/>
                  <p:pic>
                    <p:nvPicPr>
                      <p:cNvPr id="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2" y="5562600"/>
                        <a:ext cx="3781425" cy="770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28"/>
          <p:cNvGrpSpPr/>
          <p:nvPr/>
        </p:nvGrpSpPr>
        <p:grpSpPr bwMode="auto">
          <a:xfrm>
            <a:off x="352425" y="4962532"/>
            <a:ext cx="6629400" cy="427038"/>
            <a:chOff x="288" y="3225"/>
            <a:chExt cx="4176" cy="269"/>
          </a:xfrm>
        </p:grpSpPr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288" y="3225"/>
              <a:ext cx="4176" cy="25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因为               ，由旋转矢量图可知</a:t>
              </a:r>
            </a:p>
          </p:txBody>
        </p:sp>
        <p:graphicFrame>
          <p:nvGraphicFramePr>
            <p:cNvPr id="84" name="Object 7"/>
            <p:cNvGraphicFramePr>
              <a:graphicFrameLocks noChangeAspect="1"/>
            </p:cNvGraphicFramePr>
            <p:nvPr/>
          </p:nvGraphicFramePr>
          <p:xfrm>
            <a:off x="2917" y="3231"/>
            <a:ext cx="88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44600" imgH="368300" progId="">
                    <p:embed/>
                  </p:oleObj>
                </mc:Choice>
                <mc:Fallback>
                  <p:oleObj name="Equation" r:id="rId22" imgW="1244600" imgH="368300" progId="">
                    <p:embed/>
                    <p:pic>
                      <p:nvPicPr>
                        <p:cNvPr id="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3231"/>
                          <a:ext cx="886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"/>
            <p:cNvGraphicFramePr>
              <a:graphicFrameLocks noChangeAspect="1"/>
            </p:cNvGraphicFramePr>
            <p:nvPr/>
          </p:nvGraphicFramePr>
          <p:xfrm>
            <a:off x="651" y="3248"/>
            <a:ext cx="46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74364" imgH="380835" progId="">
                    <p:embed/>
                  </p:oleObj>
                </mc:Choice>
                <mc:Fallback>
                  <p:oleObj name="Equation" r:id="rId24" imgW="774364" imgH="380835" progId="">
                    <p:embed/>
                    <p:pic>
                      <p:nvPicPr>
                        <p:cNvPr id="8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248"/>
                          <a:ext cx="46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4A5-BF10-4C39-99B9-BDBD5C43F6E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457200" y="1219200"/>
            <a:ext cx="8188325" cy="11079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5.10</a:t>
            </a:r>
            <a:r>
              <a:rPr kumimoji="1" lang="en-US" altLang="zh-CN" sz="2000" dirty="0">
                <a:solidFill>
                  <a:srgbClr val="FFFF00"/>
                </a:solidFill>
              </a:rPr>
              <a:t> </a:t>
            </a:r>
            <a:r>
              <a:rPr kumimoji="1" lang="en-US" altLang="zh-CN" sz="2000" dirty="0"/>
              <a:t>   </a:t>
            </a:r>
            <a:r>
              <a:rPr kumimoji="1" lang="zh-CN" altLang="en-US" sz="2000" dirty="0"/>
              <a:t>两质点做同方向、同频率的简谐振动，振幅相等。当质点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在 </a:t>
            </a:r>
            <a:r>
              <a:rPr kumimoji="1" lang="en-US" altLang="zh-CN" sz="2000" i="1" dirty="0"/>
              <a:t>x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= </a:t>
            </a:r>
            <a:r>
              <a:rPr kumimoji="1" lang="en-US" altLang="zh-CN" sz="2000" i="1" dirty="0"/>
              <a:t>A</a:t>
            </a:r>
            <a:r>
              <a:rPr kumimoji="1" lang="en-US" altLang="zh-CN" sz="2000" dirty="0"/>
              <a:t>/2 </a:t>
            </a:r>
            <a:r>
              <a:rPr kumimoji="1" lang="zh-CN" altLang="zh-CN" sz="2000" dirty="0"/>
              <a:t>处，</a:t>
            </a:r>
            <a:r>
              <a:rPr kumimoji="1" lang="zh-CN" altLang="en-US" sz="2000" dirty="0"/>
              <a:t>且向左运动时，另一个质点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在 </a:t>
            </a:r>
            <a:r>
              <a:rPr kumimoji="1" lang="en-US" altLang="zh-CN" sz="2000" i="1" dirty="0"/>
              <a:t>x</a:t>
            </a:r>
            <a:r>
              <a:rPr kumimoji="1" lang="en-US" altLang="zh-CN" sz="2000" dirty="0"/>
              <a:t> 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= -</a:t>
            </a:r>
            <a:r>
              <a:rPr kumimoji="1" lang="en-US" altLang="zh-CN" sz="2000" i="1" dirty="0"/>
              <a:t>A</a:t>
            </a:r>
            <a:r>
              <a:rPr kumimoji="1" lang="en-US" altLang="zh-CN" sz="2000" dirty="0"/>
              <a:t>/2 </a:t>
            </a:r>
            <a:r>
              <a:rPr kumimoji="1" lang="zh-CN" altLang="en-US" sz="2000" dirty="0"/>
              <a:t>处，且向右运动。求这两个质点的相位差。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3886200" y="2286000"/>
            <a:ext cx="4897438" cy="1223963"/>
            <a:chOff x="2562" y="1253"/>
            <a:chExt cx="3085" cy="771"/>
          </a:xfrm>
        </p:grpSpPr>
        <p:sp>
          <p:nvSpPr>
            <p:cNvPr id="474143" name="Rectangle 31"/>
            <p:cNvSpPr>
              <a:spLocks noChangeArrowheads="1"/>
            </p:cNvSpPr>
            <p:nvPr/>
          </p:nvSpPr>
          <p:spPr bwMode="auto">
            <a:xfrm>
              <a:off x="2562" y="1253"/>
              <a:ext cx="3085" cy="7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2"/>
            <p:cNvGrpSpPr/>
            <p:nvPr/>
          </p:nvGrpSpPr>
          <p:grpSpPr bwMode="auto">
            <a:xfrm>
              <a:off x="2653" y="1480"/>
              <a:ext cx="2925" cy="485"/>
              <a:chOff x="2832" y="1488"/>
              <a:chExt cx="2586" cy="485"/>
            </a:xfrm>
          </p:grpSpPr>
          <p:sp>
            <p:nvSpPr>
              <p:cNvPr id="474145" name="Line 33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46" name="Rectangle 34"/>
              <p:cNvSpPr>
                <a:spLocks noChangeArrowheads="1"/>
              </p:cNvSpPr>
              <p:nvPr/>
            </p:nvSpPr>
            <p:spPr bwMode="auto">
              <a:xfrm>
                <a:off x="5184" y="1550"/>
                <a:ext cx="23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A</a:t>
                </a:r>
              </a:p>
            </p:txBody>
          </p:sp>
          <p:sp>
            <p:nvSpPr>
              <p:cNvPr id="474147" name="Rectangle 35"/>
              <p:cNvSpPr>
                <a:spLocks noChangeArrowheads="1"/>
              </p:cNvSpPr>
              <p:nvPr/>
            </p:nvSpPr>
            <p:spPr bwMode="auto">
              <a:xfrm>
                <a:off x="2832" y="1550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-A</a:t>
                </a:r>
              </a:p>
            </p:txBody>
          </p:sp>
          <p:sp>
            <p:nvSpPr>
              <p:cNvPr id="474148" name="Rectangle 36"/>
              <p:cNvSpPr>
                <a:spLocks noChangeArrowheads="1"/>
              </p:cNvSpPr>
              <p:nvPr/>
            </p:nvSpPr>
            <p:spPr bwMode="auto">
              <a:xfrm>
                <a:off x="3984" y="1550"/>
                <a:ext cx="20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o</a:t>
                </a:r>
              </a:p>
            </p:txBody>
          </p:sp>
          <p:sp>
            <p:nvSpPr>
              <p:cNvPr id="474149" name="Line 37"/>
              <p:cNvSpPr>
                <a:spLocks noChangeShapeType="1"/>
              </p:cNvSpPr>
              <p:nvPr/>
            </p:nvSpPr>
            <p:spPr bwMode="auto">
              <a:xfrm flipH="1">
                <a:off x="4512" y="148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50" name="Line 38"/>
              <p:cNvSpPr>
                <a:spLocks noChangeShapeType="1"/>
              </p:cNvSpPr>
              <p:nvPr/>
            </p:nvSpPr>
            <p:spPr bwMode="auto">
              <a:xfrm flipH="1">
                <a:off x="3456" y="148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51" name="Oval 39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52" name="Oval 40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53" name="Rectangle 41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45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i="1"/>
                  <a:t>A</a:t>
                </a:r>
                <a:r>
                  <a:rPr kumimoji="1" lang="en-US" altLang="zh-CN" sz="2800" b="1">
                    <a:latin typeface="宋体" panose="02010600030101010101" pitchFamily="2" charset="-122"/>
                  </a:rPr>
                  <a:t>/2</a:t>
                </a:r>
              </a:p>
            </p:txBody>
          </p:sp>
          <p:sp>
            <p:nvSpPr>
              <p:cNvPr id="474154" name="Rectangle 42"/>
              <p:cNvSpPr>
                <a:spLocks noChangeArrowheads="1"/>
              </p:cNvSpPr>
              <p:nvPr/>
            </p:nvSpPr>
            <p:spPr bwMode="auto">
              <a:xfrm>
                <a:off x="3312" y="1646"/>
                <a:ext cx="53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2800" b="1" i="1"/>
                  <a:t>A</a:t>
                </a:r>
                <a:r>
                  <a:rPr kumimoji="1" lang="en-US" altLang="zh-CN" sz="2800" b="1">
                    <a:latin typeface="宋体" panose="02010600030101010101" pitchFamily="2" charset="-122"/>
                  </a:rPr>
                  <a:t>/2</a:t>
                </a:r>
              </a:p>
            </p:txBody>
          </p:sp>
        </p:grpSp>
      </p:grpSp>
      <p:sp>
        <p:nvSpPr>
          <p:cNvPr id="474155" name="Text Box 43"/>
          <p:cNvSpPr txBox="1">
            <a:spLocks noChangeArrowheads="1"/>
          </p:cNvSpPr>
          <p:nvPr/>
        </p:nvSpPr>
        <p:spPr bwMode="auto">
          <a:xfrm>
            <a:off x="533400" y="24384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</a:t>
            </a:r>
          </a:p>
        </p:txBody>
      </p:sp>
      <p:graphicFrame>
        <p:nvGraphicFramePr>
          <p:cNvPr id="474156" name="Object 44"/>
          <p:cNvGraphicFramePr>
            <a:graphicFrameLocks noChangeAspect="1"/>
          </p:cNvGraphicFramePr>
          <p:nvPr/>
        </p:nvGraphicFramePr>
        <p:xfrm>
          <a:off x="914400" y="2971800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88680" imgH="6896160" progId="">
                  <p:embed/>
                </p:oleObj>
              </mc:Choice>
              <mc:Fallback>
                <p:oleObj name="公式" r:id="rId2" imgW="39388680" imgH="6896160" progId="">
                  <p:embed/>
                  <p:pic>
                    <p:nvPicPr>
                      <p:cNvPr id="4741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2462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57" name="Object 45"/>
          <p:cNvGraphicFramePr>
            <a:graphicFrameLocks noChangeAspect="1"/>
          </p:cNvGraphicFramePr>
          <p:nvPr/>
        </p:nvGraphicFramePr>
        <p:xfrm>
          <a:off x="914400" y="3801533"/>
          <a:ext cx="2690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044480" imgH="6896160" progId="">
                  <p:embed/>
                </p:oleObj>
              </mc:Choice>
              <mc:Fallback>
                <p:oleObj name="公式" r:id="rId4" imgW="43044480" imgH="6896160" progId="">
                  <p:embed/>
                  <p:pic>
                    <p:nvPicPr>
                      <p:cNvPr id="4741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01533"/>
                        <a:ext cx="2690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58" name="Object 46"/>
          <p:cNvGraphicFramePr>
            <a:graphicFrameLocks noChangeAspect="1"/>
          </p:cNvGraphicFramePr>
          <p:nvPr/>
        </p:nvGraphicFramePr>
        <p:xfrm>
          <a:off x="4038600" y="3771900"/>
          <a:ext cx="2259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138960" imgH="6896160" progId="">
                  <p:embed/>
                </p:oleObj>
              </mc:Choice>
              <mc:Fallback>
                <p:oleObj name="公式" r:id="rId6" imgW="36138960" imgH="6896160" progId="">
                  <p:embed/>
                  <p:pic>
                    <p:nvPicPr>
                      <p:cNvPr id="47415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71900"/>
                        <a:ext cx="2259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59" name="Object 47"/>
          <p:cNvGraphicFramePr>
            <a:graphicFrameLocks noChangeAspect="1"/>
          </p:cNvGraphicFramePr>
          <p:nvPr/>
        </p:nvGraphicFramePr>
        <p:xfrm>
          <a:off x="889000" y="5461000"/>
          <a:ext cx="2132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108200" imgH="6896160" progId="">
                  <p:embed/>
                </p:oleObj>
              </mc:Choice>
              <mc:Fallback>
                <p:oleObj name="公式" r:id="rId8" imgW="34108200" imgH="6896160" progId="">
                  <p:embed/>
                  <p:pic>
                    <p:nvPicPr>
                      <p:cNvPr id="474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461000"/>
                        <a:ext cx="2132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60" name="Object 48"/>
          <p:cNvGraphicFramePr>
            <a:graphicFrameLocks noChangeAspect="1"/>
          </p:cNvGraphicFramePr>
          <p:nvPr/>
        </p:nvGraphicFramePr>
        <p:xfrm>
          <a:off x="914400" y="4631266"/>
          <a:ext cx="3325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3199360" imgH="6896160" progId="">
                  <p:embed/>
                </p:oleObj>
              </mc:Choice>
              <mc:Fallback>
                <p:oleObj name="公式" r:id="rId10" imgW="53199360" imgH="6896160" progId="">
                  <p:embed/>
                  <p:pic>
                    <p:nvPicPr>
                      <p:cNvPr id="4741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1266"/>
                        <a:ext cx="3325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61" name="Object 49"/>
          <p:cNvGraphicFramePr>
            <a:graphicFrameLocks noChangeAspect="1"/>
          </p:cNvGraphicFramePr>
          <p:nvPr/>
        </p:nvGraphicFramePr>
        <p:xfrm>
          <a:off x="3786188" y="5461000"/>
          <a:ext cx="170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7202680" imgH="6896160" progId="">
                  <p:embed/>
                </p:oleObj>
              </mc:Choice>
              <mc:Fallback>
                <p:oleObj name="公式" r:id="rId12" imgW="27202680" imgH="6896160" progId="">
                  <p:embed/>
                  <p:pic>
                    <p:nvPicPr>
                      <p:cNvPr id="4741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461000"/>
                        <a:ext cx="17002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A86-3DFA-44EF-B6A5-5F6CDDB0CCB3}" type="slidenum">
              <a:rPr lang="en-US" altLang="zh-CN"/>
              <a:pPr/>
              <a:t>52</a:t>
            </a:fld>
            <a:endParaRPr lang="en-US" altLang="zh-CN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123281" y="1219200"/>
            <a:ext cx="4897438" cy="1223963"/>
            <a:chOff x="2562" y="1253"/>
            <a:chExt cx="3085" cy="771"/>
          </a:xfrm>
        </p:grpSpPr>
        <p:sp>
          <p:nvSpPr>
            <p:cNvPr id="475140" name="Rectangle 4"/>
            <p:cNvSpPr>
              <a:spLocks noChangeArrowheads="1"/>
            </p:cNvSpPr>
            <p:nvPr/>
          </p:nvSpPr>
          <p:spPr bwMode="auto">
            <a:xfrm>
              <a:off x="2562" y="1253"/>
              <a:ext cx="3085" cy="7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2653" y="1480"/>
              <a:ext cx="2925" cy="485"/>
              <a:chOff x="2832" y="1488"/>
              <a:chExt cx="2586" cy="485"/>
            </a:xfrm>
          </p:grpSpPr>
          <p:sp>
            <p:nvSpPr>
              <p:cNvPr id="475142" name="Line 6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5143" name="Rectangle 7"/>
              <p:cNvSpPr>
                <a:spLocks noChangeArrowheads="1"/>
              </p:cNvSpPr>
              <p:nvPr/>
            </p:nvSpPr>
            <p:spPr bwMode="auto">
              <a:xfrm>
                <a:off x="5184" y="1550"/>
                <a:ext cx="23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A</a:t>
                </a:r>
              </a:p>
            </p:txBody>
          </p:sp>
          <p:sp>
            <p:nvSpPr>
              <p:cNvPr id="475144" name="Rectangle 8"/>
              <p:cNvSpPr>
                <a:spLocks noChangeArrowheads="1"/>
              </p:cNvSpPr>
              <p:nvPr/>
            </p:nvSpPr>
            <p:spPr bwMode="auto">
              <a:xfrm>
                <a:off x="2832" y="1550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-A</a:t>
                </a:r>
              </a:p>
            </p:txBody>
          </p:sp>
          <p:sp>
            <p:nvSpPr>
              <p:cNvPr id="475145" name="Rectangle 9"/>
              <p:cNvSpPr>
                <a:spLocks noChangeArrowheads="1"/>
              </p:cNvSpPr>
              <p:nvPr/>
            </p:nvSpPr>
            <p:spPr bwMode="auto">
              <a:xfrm>
                <a:off x="3984" y="1550"/>
                <a:ext cx="20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o</a:t>
                </a:r>
              </a:p>
            </p:txBody>
          </p:sp>
          <p:sp>
            <p:nvSpPr>
              <p:cNvPr id="475146" name="Line 10"/>
              <p:cNvSpPr>
                <a:spLocks noChangeShapeType="1"/>
              </p:cNvSpPr>
              <p:nvPr/>
            </p:nvSpPr>
            <p:spPr bwMode="auto">
              <a:xfrm flipH="1">
                <a:off x="4512" y="148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5147" name="Line 11"/>
              <p:cNvSpPr>
                <a:spLocks noChangeShapeType="1"/>
              </p:cNvSpPr>
              <p:nvPr/>
            </p:nvSpPr>
            <p:spPr bwMode="auto">
              <a:xfrm flipH="1">
                <a:off x="3456" y="148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5148" name="Oval 12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5149" name="Oval 13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5150" name="Rectangle 14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45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i="1"/>
                  <a:t>A</a:t>
                </a:r>
                <a:r>
                  <a:rPr kumimoji="1" lang="en-US" altLang="zh-CN" sz="2800" b="1">
                    <a:latin typeface="宋体" panose="02010600030101010101" pitchFamily="2" charset="-122"/>
                  </a:rPr>
                  <a:t>/2</a:t>
                </a:r>
              </a:p>
            </p:txBody>
          </p:sp>
          <p:sp>
            <p:nvSpPr>
              <p:cNvPr id="475151" name="Rectangle 15"/>
              <p:cNvSpPr>
                <a:spLocks noChangeArrowheads="1"/>
              </p:cNvSpPr>
              <p:nvPr/>
            </p:nvSpPr>
            <p:spPr bwMode="auto">
              <a:xfrm>
                <a:off x="3312" y="1646"/>
                <a:ext cx="53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2800" b="1" i="1"/>
                  <a:t>A</a:t>
                </a:r>
                <a:r>
                  <a:rPr kumimoji="1" lang="en-US" altLang="zh-CN" sz="2800" b="1">
                    <a:latin typeface="宋体" panose="02010600030101010101" pitchFamily="2" charset="-122"/>
                  </a:rPr>
                  <a:t>/2</a:t>
                </a:r>
              </a:p>
            </p:txBody>
          </p:sp>
        </p:grpSp>
      </p:grpSp>
      <p:graphicFrame>
        <p:nvGraphicFramePr>
          <p:cNvPr id="475152" name="Object 16"/>
          <p:cNvGraphicFramePr>
            <a:graphicFrameLocks noChangeAspect="1"/>
          </p:cNvGraphicFramePr>
          <p:nvPr/>
        </p:nvGraphicFramePr>
        <p:xfrm>
          <a:off x="3962400" y="2667000"/>
          <a:ext cx="2690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044480" imgH="6896160" progId="">
                  <p:embed/>
                </p:oleObj>
              </mc:Choice>
              <mc:Fallback>
                <p:oleObj name="公式" r:id="rId2" imgW="43044480" imgH="6896160" progId="">
                  <p:embed/>
                  <p:pic>
                    <p:nvPicPr>
                      <p:cNvPr id="4751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2690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3" name="Object 17"/>
          <p:cNvGraphicFramePr>
            <a:graphicFrameLocks noChangeAspect="1"/>
          </p:cNvGraphicFramePr>
          <p:nvPr/>
        </p:nvGraphicFramePr>
        <p:xfrm>
          <a:off x="914400" y="2667000"/>
          <a:ext cx="286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887760" imgH="6896160" progId="">
                  <p:embed/>
                </p:oleObj>
              </mc:Choice>
              <mc:Fallback>
                <p:oleObj name="公式" r:id="rId4" imgW="45887760" imgH="6896160" progId="">
                  <p:embed/>
                  <p:pic>
                    <p:nvPicPr>
                      <p:cNvPr id="4751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86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4" name="Object 18"/>
          <p:cNvGraphicFramePr>
            <a:graphicFrameLocks noChangeAspect="1"/>
          </p:cNvGraphicFramePr>
          <p:nvPr/>
        </p:nvGraphicFramePr>
        <p:xfrm>
          <a:off x="914400" y="3340100"/>
          <a:ext cx="3402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417960" imgH="6896160" progId="">
                  <p:embed/>
                </p:oleObj>
              </mc:Choice>
              <mc:Fallback>
                <p:oleObj name="公式" r:id="rId6" imgW="54417960" imgH="6896160" progId="">
                  <p:embed/>
                  <p:pic>
                    <p:nvPicPr>
                      <p:cNvPr id="4751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0100"/>
                        <a:ext cx="3402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5" name="Object 19"/>
          <p:cNvGraphicFramePr>
            <a:graphicFrameLocks noChangeAspect="1"/>
          </p:cNvGraphicFramePr>
          <p:nvPr/>
        </p:nvGraphicFramePr>
        <p:xfrm>
          <a:off x="3657600" y="4038600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044480" imgH="6896160" progId="">
                  <p:embed/>
                </p:oleObj>
              </mc:Choice>
              <mc:Fallback>
                <p:oleObj name="公式" r:id="rId8" imgW="43044480" imgH="6896160" progId="">
                  <p:embed/>
                  <p:pic>
                    <p:nvPicPr>
                      <p:cNvPr id="4751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2689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6" name="Object 20"/>
          <p:cNvGraphicFramePr>
            <a:graphicFrameLocks noChangeAspect="1"/>
          </p:cNvGraphicFramePr>
          <p:nvPr/>
        </p:nvGraphicFramePr>
        <p:xfrm>
          <a:off x="914400" y="4686300"/>
          <a:ext cx="5561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8945200" imgH="12585600" progId="">
                  <p:embed/>
                </p:oleObj>
              </mc:Choice>
              <mc:Fallback>
                <p:oleObj name="公式" r:id="rId10" imgW="88945200" imgH="12585600" progId="">
                  <p:embed/>
                  <p:pic>
                    <p:nvPicPr>
                      <p:cNvPr id="4751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86300"/>
                        <a:ext cx="5561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9" name="Object 23"/>
          <p:cNvGraphicFramePr>
            <a:graphicFrameLocks noChangeAspect="1"/>
          </p:cNvGraphicFramePr>
          <p:nvPr/>
        </p:nvGraphicFramePr>
        <p:xfrm>
          <a:off x="914400" y="4013200"/>
          <a:ext cx="185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639880" imgH="6896160" progId="">
                  <p:embed/>
                </p:oleObj>
              </mc:Choice>
              <mc:Fallback>
                <p:oleObj name="公式" r:id="rId12" imgW="29639880" imgH="6896160" progId="">
                  <p:embed/>
                  <p:pic>
                    <p:nvPicPr>
                      <p:cNvPr id="4751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13200"/>
                        <a:ext cx="1852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0" name="Object 24"/>
          <p:cNvGraphicFramePr>
            <a:graphicFrameLocks noChangeAspect="1"/>
          </p:cNvGraphicFramePr>
          <p:nvPr/>
        </p:nvGraphicFramePr>
        <p:xfrm>
          <a:off x="939800" y="56388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641360" imgH="8115480" progId="">
                  <p:embed/>
                </p:oleObj>
              </mc:Choice>
              <mc:Fallback>
                <p:oleObj name="公式" r:id="rId14" imgW="16641360" imgH="8115480" progId="">
                  <p:embed/>
                  <p:pic>
                    <p:nvPicPr>
                      <p:cNvPr id="4751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638800"/>
                        <a:ext cx="1041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6FDC-8AF1-4A8B-BFB0-06BB871FC37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457200" y="1231900"/>
            <a:ext cx="8153400" cy="1445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5.12</a:t>
            </a:r>
            <a:r>
              <a:rPr kumimoji="1"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zh-CN" altLang="en-US" sz="2000" dirty="0"/>
              <a:t>一质点沿</a:t>
            </a:r>
            <a:r>
              <a:rPr kumimoji="1" lang="en-US" altLang="zh-CN" sz="2000" i="1" dirty="0"/>
              <a:t>x </a:t>
            </a:r>
            <a:r>
              <a:rPr kumimoji="1" lang="zh-CN" altLang="en-US" sz="2000" dirty="0"/>
              <a:t>轴作简谐振动，振幅为</a:t>
            </a:r>
            <a:r>
              <a:rPr kumimoji="1" lang="en-US" altLang="zh-CN" sz="2000" dirty="0"/>
              <a:t>12 cm</a:t>
            </a:r>
            <a:r>
              <a:rPr kumimoji="1" lang="zh-CN" altLang="en-US" sz="2000" dirty="0"/>
              <a:t>，周期为</a:t>
            </a:r>
            <a:r>
              <a:rPr kumimoji="1" lang="en-US" altLang="zh-CN" sz="2000" dirty="0"/>
              <a:t>2s</a:t>
            </a:r>
            <a:r>
              <a:rPr kumimoji="1" lang="zh-CN" altLang="en-US" sz="2000" dirty="0"/>
              <a:t>。当</a:t>
            </a:r>
            <a:r>
              <a:rPr kumimoji="1" lang="en-US" altLang="zh-CN" sz="2000" i="1" dirty="0"/>
              <a:t>t </a:t>
            </a:r>
            <a:r>
              <a:rPr kumimoji="1" lang="en-US" altLang="zh-CN" sz="2000" dirty="0"/>
              <a:t>= 0</a:t>
            </a:r>
            <a:r>
              <a:rPr kumimoji="1" lang="zh-CN" altLang="en-US" sz="2000" dirty="0"/>
              <a:t>时</a:t>
            </a:r>
            <a:r>
              <a:rPr kumimoji="1" lang="en-US" altLang="zh-CN" sz="2000" dirty="0"/>
              <a:t>,</a:t>
            </a:r>
            <a:r>
              <a:rPr kumimoji="1" lang="zh-CN" altLang="zh-CN" sz="2000" dirty="0"/>
              <a:t> </a:t>
            </a:r>
            <a:r>
              <a:rPr kumimoji="1" lang="zh-CN" altLang="en-US" sz="2000" dirty="0"/>
              <a:t>位移为</a:t>
            </a:r>
            <a:r>
              <a:rPr kumimoji="1" lang="en-US" altLang="zh-CN" sz="2000" dirty="0"/>
              <a:t>6 cm</a:t>
            </a:r>
            <a:r>
              <a:rPr kumimoji="1" lang="zh-CN" altLang="en-US" sz="2000" dirty="0"/>
              <a:t>，且向</a:t>
            </a:r>
            <a:r>
              <a:rPr kumimoji="1" lang="en-US" altLang="zh-CN" sz="2000" i="1" dirty="0"/>
              <a:t>x </a:t>
            </a:r>
            <a:r>
              <a:rPr kumimoji="1" lang="zh-CN" altLang="en-US" sz="2000" dirty="0"/>
              <a:t>轴正方向运动。求：</a:t>
            </a:r>
            <a:r>
              <a:rPr kumimoji="1" lang="en-US" altLang="zh-CN" sz="2000" dirty="0"/>
              <a:t>(1)</a:t>
            </a:r>
            <a:r>
              <a:rPr kumimoji="1" lang="zh-CN" altLang="en-US" sz="2000" dirty="0"/>
              <a:t>振动方程；</a:t>
            </a:r>
            <a:r>
              <a:rPr kumimoji="1" lang="en-US" altLang="zh-CN" sz="2000" dirty="0"/>
              <a:t>(2)</a:t>
            </a:r>
            <a:r>
              <a:rPr kumimoji="1" lang="en-US" altLang="zh-CN" sz="2000" i="1" dirty="0"/>
              <a:t>t </a:t>
            </a:r>
            <a:r>
              <a:rPr kumimoji="1" lang="en-US" altLang="zh-CN" sz="2000" dirty="0"/>
              <a:t>= 0.5 s</a:t>
            </a:r>
            <a:r>
              <a:rPr kumimoji="1" lang="zh-CN" altLang="zh-CN" sz="2000" dirty="0"/>
              <a:t>时，质点的位置、速度和加速度；</a:t>
            </a:r>
            <a:r>
              <a:rPr kumimoji="1" lang="en-US" altLang="zh-CN" sz="2000" dirty="0"/>
              <a:t>(3)</a:t>
            </a:r>
            <a:r>
              <a:rPr kumimoji="1" lang="zh-CN" altLang="en-US" sz="2000" dirty="0"/>
              <a:t>如果在某时刻质点位于</a:t>
            </a:r>
            <a:r>
              <a:rPr kumimoji="1" lang="en-US" altLang="zh-CN" sz="2000" i="1" dirty="0"/>
              <a:t>x </a:t>
            </a:r>
            <a:r>
              <a:rPr kumimoji="1" lang="en-US" altLang="zh-CN" sz="2000" dirty="0"/>
              <a:t>= -6 cm</a:t>
            </a:r>
            <a:r>
              <a:rPr kumimoji="1" lang="zh-CN" altLang="en-US" sz="2000" dirty="0"/>
              <a:t>，且向 </a:t>
            </a:r>
            <a:r>
              <a:rPr kumimoji="1" lang="en-US" altLang="zh-CN" sz="2000" i="1" dirty="0"/>
              <a:t>x </a:t>
            </a:r>
            <a:r>
              <a:rPr kumimoji="1" lang="zh-CN" altLang="en-US" sz="2000" dirty="0"/>
              <a:t>轴负方向运动，从该位置回到平衡位置所需要的时间。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600200" y="3175000"/>
            <a:ext cx="247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设简谐振动表达式为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990600" y="4243388"/>
            <a:ext cx="33972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000" dirty="0"/>
              <a:t>已知：</a:t>
            </a:r>
            <a:r>
              <a:rPr kumimoji="1" lang="en-US" altLang="zh-CN" sz="2000" i="1" dirty="0"/>
              <a:t>A </a:t>
            </a:r>
            <a:r>
              <a:rPr kumimoji="1" lang="en-US" altLang="zh-CN" sz="2000" dirty="0"/>
              <a:t>=12 cm ,     </a:t>
            </a:r>
            <a:r>
              <a:rPr kumimoji="1" lang="en-US" altLang="zh-CN" sz="2000" i="1" dirty="0"/>
              <a:t>T</a:t>
            </a:r>
            <a:r>
              <a:rPr kumimoji="1" lang="en-US" altLang="zh-CN" sz="2000" dirty="0"/>
              <a:t> = 2 s </a:t>
            </a:r>
            <a:r>
              <a:rPr kumimoji="1" lang="zh-CN" altLang="en-US" sz="2000" dirty="0"/>
              <a:t>，</a:t>
            </a:r>
          </a:p>
        </p:txBody>
      </p:sp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4419600" y="4038600"/>
          <a:ext cx="1801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827360" imgH="12585600" progId="">
                  <p:embed/>
                </p:oleObj>
              </mc:Choice>
              <mc:Fallback>
                <p:oleObj name="公式" r:id="rId2" imgW="28827360" imgH="12585600" progId="">
                  <p:embed/>
                  <p:pic>
                    <p:nvPicPr>
                      <p:cNvPr id="470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01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4419600" y="32004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545400" imgH="6489720" progId="">
                  <p:embed/>
                </p:oleObj>
              </mc:Choice>
              <mc:Fallback>
                <p:oleObj name="公式" r:id="rId4" imgW="36545400" imgH="6489720" progId="">
                  <p:embed/>
                  <p:pic>
                    <p:nvPicPr>
                      <p:cNvPr id="470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28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2590800" y="5410200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388680" imgH="6896160" progId="">
                  <p:embed/>
                </p:oleObj>
              </mc:Choice>
              <mc:Fallback>
                <p:oleObj name="公式" r:id="rId6" imgW="39388680" imgH="6896160" progId="">
                  <p:embed/>
                  <p:pic>
                    <p:nvPicPr>
                      <p:cNvPr id="470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462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5" name="Text Box 9"/>
          <p:cNvSpPr txBox="1">
            <a:spLocks noChangeArrowheads="1"/>
          </p:cNvSpPr>
          <p:nvPr/>
        </p:nvSpPr>
        <p:spPr bwMode="auto">
          <a:xfrm>
            <a:off x="685800" y="3175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</a:t>
            </a:r>
          </a:p>
        </p:txBody>
      </p:sp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990600" y="3200400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B4E0-27A9-4842-9B79-56E0EDEE1AA3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762000" y="1346200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000"/>
              <a:t>初始条件：</a:t>
            </a:r>
            <a:endParaRPr kumimoji="1" lang="zh-CN" altLang="en-US" sz="2000">
              <a:sym typeface="Symbol" panose="05050102010706020507" pitchFamily="18" charset="2"/>
            </a:endParaRP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2362200" y="1371600"/>
            <a:ext cx="50403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i="1" dirty="0"/>
              <a:t>t</a:t>
            </a:r>
            <a:r>
              <a:rPr kumimoji="1" lang="en-US" altLang="zh-CN" sz="2000" dirty="0"/>
              <a:t> = 0 </a:t>
            </a:r>
            <a:r>
              <a:rPr kumimoji="1" lang="zh-CN" altLang="zh-CN" sz="2000" dirty="0"/>
              <a:t>时， </a:t>
            </a:r>
            <a:r>
              <a:rPr kumimoji="1" lang="en-US" altLang="zh-CN" sz="2000" i="1" dirty="0"/>
              <a:t>x</a:t>
            </a:r>
            <a:r>
              <a:rPr kumimoji="1" lang="en-US" altLang="zh-CN" sz="2000" baseline="-25000" dirty="0"/>
              <a:t>0 </a:t>
            </a:r>
            <a:r>
              <a:rPr kumimoji="1" lang="en-US" altLang="zh-CN" sz="2000" dirty="0"/>
              <a:t>= 0.06 m ,     </a:t>
            </a:r>
            <a:r>
              <a:rPr kumimoji="1" lang="en-US" altLang="zh-CN" sz="2000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25000" dirty="0"/>
              <a:t>0 </a:t>
            </a:r>
            <a:r>
              <a:rPr kumimoji="1" lang="en-US" altLang="zh-CN" sz="2000" dirty="0"/>
              <a:t>&gt; 0</a:t>
            </a:r>
          </a:p>
        </p:txBody>
      </p:sp>
      <p:sp>
        <p:nvSpPr>
          <p:cNvPr id="471102" name="Rectangle 62"/>
          <p:cNvSpPr>
            <a:spLocks noChangeArrowheads="1"/>
          </p:cNvSpPr>
          <p:nvPr/>
        </p:nvSpPr>
        <p:spPr bwMode="auto">
          <a:xfrm>
            <a:off x="1295400" y="1879600"/>
            <a:ext cx="1897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/>
              <a:t>0.06 =0.12 cos </a:t>
            </a:r>
            <a:r>
              <a:rPr kumimoji="1" lang="en-US" altLang="zh-CN" sz="2000" i="1">
                <a:sym typeface="Symbol" panose="05050102010706020507" pitchFamily="18" charset="2"/>
              </a:rPr>
              <a:t></a:t>
            </a:r>
          </a:p>
        </p:txBody>
      </p:sp>
      <p:graphicFrame>
        <p:nvGraphicFramePr>
          <p:cNvPr id="471103" name="Object 63"/>
          <p:cNvGraphicFramePr>
            <a:graphicFrameLocks noChangeAspect="1"/>
          </p:cNvGraphicFramePr>
          <p:nvPr/>
        </p:nvGraphicFramePr>
        <p:xfrm>
          <a:off x="1066800" y="2590800"/>
          <a:ext cx="2589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419800" imgH="12585600" progId="">
                  <p:embed/>
                </p:oleObj>
              </mc:Choice>
              <mc:Fallback>
                <p:oleObj name="公式" r:id="rId2" imgW="41419800" imgH="12585600" progId="">
                  <p:embed/>
                  <p:pic>
                    <p:nvPicPr>
                      <p:cNvPr id="47110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589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4" name="Object 64"/>
          <p:cNvGraphicFramePr>
            <a:graphicFrameLocks noChangeAspect="1"/>
          </p:cNvGraphicFramePr>
          <p:nvPr/>
        </p:nvGraphicFramePr>
        <p:xfrm>
          <a:off x="1066800" y="3657600"/>
          <a:ext cx="2462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388680" imgH="7302600" progId="">
                  <p:embed/>
                </p:oleObj>
              </mc:Choice>
              <mc:Fallback>
                <p:oleObj name="公式" r:id="rId4" imgW="39388680" imgH="7302600" progId="">
                  <p:embed/>
                  <p:pic>
                    <p:nvPicPr>
                      <p:cNvPr id="47110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2462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5" name="Object 65"/>
          <p:cNvGraphicFramePr>
            <a:graphicFrameLocks noChangeAspect="1"/>
          </p:cNvGraphicFramePr>
          <p:nvPr/>
        </p:nvGraphicFramePr>
        <p:xfrm>
          <a:off x="1143000" y="4648200"/>
          <a:ext cx="1801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827360" imgH="6489720" progId="">
                  <p:embed/>
                </p:oleObj>
              </mc:Choice>
              <mc:Fallback>
                <p:oleObj name="公式" r:id="rId6" imgW="28827360" imgH="6489720" progId="">
                  <p:embed/>
                  <p:pic>
                    <p:nvPicPr>
                      <p:cNvPr id="47110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18018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6" name="Object 66"/>
          <p:cNvGraphicFramePr>
            <a:graphicFrameLocks noChangeAspect="1"/>
          </p:cNvGraphicFramePr>
          <p:nvPr/>
        </p:nvGraphicFramePr>
        <p:xfrm>
          <a:off x="3873500" y="4419600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641360" imgH="12585600" progId="">
                  <p:embed/>
                </p:oleObj>
              </mc:Choice>
              <mc:Fallback>
                <p:oleObj name="公式" r:id="rId8" imgW="16641360" imgH="12585600" progId="">
                  <p:embed/>
                  <p:pic>
                    <p:nvPicPr>
                      <p:cNvPr id="47110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419600"/>
                        <a:ext cx="104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7" name="Rectangle 67"/>
          <p:cNvSpPr>
            <a:spLocks noChangeArrowheads="1"/>
          </p:cNvSpPr>
          <p:nvPr/>
        </p:nvSpPr>
        <p:spPr bwMode="auto">
          <a:xfrm>
            <a:off x="1066800" y="5510213"/>
            <a:ext cx="1517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000"/>
              <a:t>振动方程： </a:t>
            </a:r>
          </a:p>
        </p:txBody>
      </p:sp>
      <p:graphicFrame>
        <p:nvGraphicFramePr>
          <p:cNvPr id="471109" name="Object 69"/>
          <p:cNvGraphicFramePr>
            <a:graphicFrameLocks noChangeAspect="1"/>
          </p:cNvGraphicFramePr>
          <p:nvPr/>
        </p:nvGraphicFramePr>
        <p:xfrm>
          <a:off x="3200400" y="5334000"/>
          <a:ext cx="259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1419800" imgH="12585600" progId="">
                  <p:embed/>
                </p:oleObj>
              </mc:Choice>
              <mc:Fallback>
                <p:oleObj name="公式" r:id="rId10" imgW="41419800" imgH="12585600" progId="">
                  <p:embed/>
                  <p:pic>
                    <p:nvPicPr>
                      <p:cNvPr id="47110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2590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2" name="Group 72"/>
          <p:cNvGrpSpPr/>
          <p:nvPr/>
        </p:nvGrpSpPr>
        <p:grpSpPr bwMode="auto">
          <a:xfrm>
            <a:off x="5334000" y="1295400"/>
            <a:ext cx="3660775" cy="3609975"/>
            <a:chOff x="3360" y="1056"/>
            <a:chExt cx="2306" cy="2274"/>
          </a:xfrm>
        </p:grpSpPr>
        <p:sp>
          <p:nvSpPr>
            <p:cNvPr id="471084" name="Oval 44"/>
            <p:cNvSpPr>
              <a:spLocks noChangeAspect="1" noChangeArrowheads="1"/>
            </p:cNvSpPr>
            <p:nvPr/>
          </p:nvSpPr>
          <p:spPr bwMode="auto">
            <a:xfrm>
              <a:off x="3543" y="1423"/>
              <a:ext cx="1908" cy="17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85" name="Line 45"/>
            <p:cNvSpPr>
              <a:spLocks noChangeAspect="1" noChangeShapeType="1"/>
            </p:cNvSpPr>
            <p:nvPr/>
          </p:nvSpPr>
          <p:spPr bwMode="auto">
            <a:xfrm>
              <a:off x="3360" y="2340"/>
              <a:ext cx="2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86" name="Line 46"/>
            <p:cNvSpPr>
              <a:spLocks noChangeAspect="1" noChangeShapeType="1"/>
            </p:cNvSpPr>
            <p:nvPr/>
          </p:nvSpPr>
          <p:spPr bwMode="auto">
            <a:xfrm flipV="1">
              <a:off x="4497" y="1129"/>
              <a:ext cx="0" cy="2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87" name="Rectangle 47"/>
            <p:cNvSpPr>
              <a:spLocks noChangeAspect="1" noChangeArrowheads="1"/>
            </p:cNvSpPr>
            <p:nvPr/>
          </p:nvSpPr>
          <p:spPr bwMode="auto">
            <a:xfrm>
              <a:off x="4277" y="105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471088" name="Rectangle 48"/>
            <p:cNvSpPr>
              <a:spLocks noChangeAspect="1" noChangeArrowheads="1"/>
            </p:cNvSpPr>
            <p:nvPr/>
          </p:nvSpPr>
          <p:spPr bwMode="auto">
            <a:xfrm>
              <a:off x="5451" y="226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71089" name="Line 49"/>
            <p:cNvSpPr>
              <a:spLocks noChangeShapeType="1"/>
            </p:cNvSpPr>
            <p:nvPr/>
          </p:nvSpPr>
          <p:spPr bwMode="auto">
            <a:xfrm flipV="1">
              <a:off x="4494" y="1555"/>
              <a:ext cx="499" cy="7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>
              <a:off x="4503" y="2339"/>
              <a:ext cx="499" cy="7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1" name="Arc 51"/>
            <p:cNvSpPr/>
            <p:nvPr/>
          </p:nvSpPr>
          <p:spPr bwMode="auto">
            <a:xfrm>
              <a:off x="4416" y="2352"/>
              <a:ext cx="295" cy="198"/>
            </a:xfrm>
            <a:custGeom>
              <a:avLst/>
              <a:gdLst>
                <a:gd name="G0" fmla="+- 0 0 0"/>
                <a:gd name="G1" fmla="+- 703 0 0"/>
                <a:gd name="G2" fmla="+- 21600 0 0"/>
                <a:gd name="T0" fmla="*/ 21589 w 21600"/>
                <a:gd name="T1" fmla="*/ 0 h 14496"/>
                <a:gd name="T2" fmla="*/ 16623 w 21600"/>
                <a:gd name="T3" fmla="*/ 14496 h 14496"/>
                <a:gd name="T4" fmla="*/ 0 w 21600"/>
                <a:gd name="T5" fmla="*/ 703 h 14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496" fill="none" extrusionOk="0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</a:path>
                <a:path w="21600" h="14496" stroke="0" extrusionOk="0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  <a:lnTo>
                    <a:pt x="0" y="7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2" name="Arc 52"/>
            <p:cNvSpPr/>
            <p:nvPr/>
          </p:nvSpPr>
          <p:spPr bwMode="auto">
            <a:xfrm>
              <a:off x="4464" y="2112"/>
              <a:ext cx="295" cy="241"/>
            </a:xfrm>
            <a:custGeom>
              <a:avLst/>
              <a:gdLst>
                <a:gd name="G0" fmla="+- 0 0 0"/>
                <a:gd name="G1" fmla="+- 17633 0 0"/>
                <a:gd name="G2" fmla="+- 21600 0 0"/>
                <a:gd name="T0" fmla="*/ 12475 w 21598"/>
                <a:gd name="T1" fmla="*/ 0 h 17633"/>
                <a:gd name="T2" fmla="*/ 21598 w 21598"/>
                <a:gd name="T3" fmla="*/ 17357 h 17633"/>
                <a:gd name="T4" fmla="*/ 0 w 21598"/>
                <a:gd name="T5" fmla="*/ 17633 h 17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17633" fill="none" extrusionOk="0">
                  <a:moveTo>
                    <a:pt x="12475" y="-1"/>
                  </a:moveTo>
                  <a:cubicBezTo>
                    <a:pt x="18118" y="3992"/>
                    <a:pt x="21509" y="10444"/>
                    <a:pt x="21598" y="17356"/>
                  </a:cubicBezTo>
                </a:path>
                <a:path w="21598" h="17633" stroke="0" extrusionOk="0">
                  <a:moveTo>
                    <a:pt x="12475" y="-1"/>
                  </a:moveTo>
                  <a:cubicBezTo>
                    <a:pt x="18118" y="3992"/>
                    <a:pt x="21509" y="10444"/>
                    <a:pt x="21598" y="17356"/>
                  </a:cubicBezTo>
                  <a:lnTo>
                    <a:pt x="0" y="1763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5" name="Line 55"/>
            <p:cNvSpPr>
              <a:spLocks noChangeShapeType="1"/>
            </p:cNvSpPr>
            <p:nvPr/>
          </p:nvSpPr>
          <p:spPr bwMode="auto">
            <a:xfrm>
              <a:off x="4993" y="160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6" name="Line 56"/>
            <p:cNvSpPr>
              <a:spLocks noChangeShapeType="1"/>
            </p:cNvSpPr>
            <p:nvPr/>
          </p:nvSpPr>
          <p:spPr bwMode="auto">
            <a:xfrm>
              <a:off x="4993" y="237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7" name="Oval 57"/>
            <p:cNvSpPr>
              <a:spLocks noChangeArrowheads="1"/>
            </p:cNvSpPr>
            <p:nvPr/>
          </p:nvSpPr>
          <p:spPr bwMode="auto">
            <a:xfrm>
              <a:off x="4947" y="2290"/>
              <a:ext cx="91" cy="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8" name="Arc 58"/>
            <p:cNvSpPr/>
            <p:nvPr/>
          </p:nvSpPr>
          <p:spPr bwMode="auto">
            <a:xfrm>
              <a:off x="4494" y="1407"/>
              <a:ext cx="669" cy="919"/>
            </a:xfrm>
            <a:custGeom>
              <a:avLst/>
              <a:gdLst>
                <a:gd name="G0" fmla="+- 0 0 0"/>
                <a:gd name="G1" fmla="+- 19896 0 0"/>
                <a:gd name="G2" fmla="+- 21600 0 0"/>
                <a:gd name="T0" fmla="*/ 8408 w 13271"/>
                <a:gd name="T1" fmla="*/ 0 h 19896"/>
                <a:gd name="T2" fmla="*/ 13271 w 13271"/>
                <a:gd name="T3" fmla="*/ 2854 h 19896"/>
                <a:gd name="T4" fmla="*/ 0 w 13271"/>
                <a:gd name="T5" fmla="*/ 19896 h 19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71" h="19896" fill="none" extrusionOk="0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</a:path>
                <a:path w="13271" h="19896" stroke="0" extrusionOk="0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  <a:lnTo>
                    <a:pt x="0" y="19896"/>
                  </a:lnTo>
                  <a:close/>
                </a:path>
              </a:pathLst>
            </a:custGeom>
            <a:noFill/>
            <a:ln w="19050">
              <a:solidFill>
                <a:srgbClr val="FF7C80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9" name="Arc 59"/>
            <p:cNvSpPr/>
            <p:nvPr/>
          </p:nvSpPr>
          <p:spPr bwMode="auto">
            <a:xfrm>
              <a:off x="4496" y="2327"/>
              <a:ext cx="688" cy="9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3651 w 13651"/>
                <a:gd name="T1" fmla="*/ 16739 h 20094"/>
                <a:gd name="T2" fmla="*/ 7925 w 13651"/>
                <a:gd name="T3" fmla="*/ 20094 h 20094"/>
                <a:gd name="T4" fmla="*/ 0 w 13651"/>
                <a:gd name="T5" fmla="*/ 0 h 20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51" h="20094" fill="none" extrusionOk="0">
                  <a:moveTo>
                    <a:pt x="13651" y="16739"/>
                  </a:moveTo>
                  <a:cubicBezTo>
                    <a:pt x="11926" y="18145"/>
                    <a:pt x="9995" y="19277"/>
                    <a:pt x="7924" y="20093"/>
                  </a:cubicBezTo>
                </a:path>
                <a:path w="13651" h="20094" stroke="0" extrusionOk="0">
                  <a:moveTo>
                    <a:pt x="13651" y="16739"/>
                  </a:moveTo>
                  <a:cubicBezTo>
                    <a:pt x="11926" y="18145"/>
                    <a:pt x="9995" y="19277"/>
                    <a:pt x="7924" y="2009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7C80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00" name="Object 60"/>
            <p:cNvGraphicFramePr>
              <a:graphicFrameLocks noChangeAspect="1"/>
            </p:cNvGraphicFramePr>
            <p:nvPr/>
          </p:nvGraphicFramePr>
          <p:xfrm>
            <a:off x="4721" y="1283"/>
            <a:ext cx="18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861800" imgH="4457880" progId="">
                    <p:embed/>
                  </p:oleObj>
                </mc:Choice>
                <mc:Fallback>
                  <p:oleObj name="公式" r:id="rId12" imgW="4861800" imgH="4457880" progId="">
                    <p:embed/>
                    <p:pic>
                      <p:nvPicPr>
                        <p:cNvPr id="47110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1283"/>
                          <a:ext cx="184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1" name="Object 61"/>
            <p:cNvGraphicFramePr>
              <a:graphicFrameLocks noChangeAspect="1"/>
            </p:cNvGraphicFramePr>
            <p:nvPr/>
          </p:nvGraphicFramePr>
          <p:xfrm>
            <a:off x="5175" y="2961"/>
            <a:ext cx="18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0440" imgH="177840" progId="">
                    <p:embed/>
                  </p:oleObj>
                </mc:Choice>
                <mc:Fallback>
                  <p:oleObj name="公式" r:id="rId14" imgW="190440" imgH="177840" progId="">
                    <p:embed/>
                    <p:pic>
                      <p:nvPicPr>
                        <p:cNvPr id="47110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2961"/>
                          <a:ext cx="184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0" name="Object 70"/>
            <p:cNvGraphicFramePr>
              <a:graphicFrameLocks noChangeAspect="1"/>
            </p:cNvGraphicFramePr>
            <p:nvPr/>
          </p:nvGraphicFramePr>
          <p:xfrm>
            <a:off x="4704" y="2352"/>
            <a:ext cx="26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8923680" imgH="12585600" progId="">
                    <p:embed/>
                  </p:oleObj>
                </mc:Choice>
                <mc:Fallback>
                  <p:oleObj name="公式" r:id="rId16" imgW="8923680" imgH="12585600" progId="">
                    <p:embed/>
                    <p:pic>
                      <p:nvPicPr>
                        <p:cNvPr id="47111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2"/>
                          <a:ext cx="265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1" name="Object 71"/>
            <p:cNvGraphicFramePr>
              <a:graphicFrameLocks noChangeAspect="1"/>
            </p:cNvGraphicFramePr>
            <p:nvPr/>
          </p:nvGraphicFramePr>
          <p:xfrm>
            <a:off x="4758" y="1920"/>
            <a:ext cx="15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5267880" imgH="12585600" progId="">
                    <p:embed/>
                  </p:oleObj>
                </mc:Choice>
                <mc:Fallback>
                  <p:oleObj name="公式" r:id="rId18" imgW="5267880" imgH="12585600" progId="">
                    <p:embed/>
                    <p:pic>
                      <p:nvPicPr>
                        <p:cNvPr id="47111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1920"/>
                          <a:ext cx="156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901-C40D-4F87-9BB8-6C0D535A97E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457200" y="1500188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1219200" y="2362200"/>
          <a:ext cx="6958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286080" imgH="14211360" progId="">
                  <p:embed/>
                </p:oleObj>
              </mc:Choice>
              <mc:Fallback>
                <p:oleObj name="公式" r:id="rId2" imgW="111286080" imgH="14211360" progId="">
                  <p:embed/>
                  <p:pic>
                    <p:nvPicPr>
                      <p:cNvPr id="472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95801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1219200" y="3429000"/>
          <a:ext cx="7083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317200" imgH="14211360" progId="">
                  <p:embed/>
                </p:oleObj>
              </mc:Choice>
              <mc:Fallback>
                <p:oleObj name="公式" r:id="rId4" imgW="113317200" imgH="14211360" progId="">
                  <p:embed/>
                  <p:pic>
                    <p:nvPicPr>
                      <p:cNvPr id="472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70834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1219200" y="1447800"/>
          <a:ext cx="482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165280" imgH="14211360" progId="">
                  <p:embed/>
                </p:oleObj>
              </mc:Choice>
              <mc:Fallback>
                <p:oleObj name="公式" r:id="rId6" imgW="77165280" imgH="14211360" progId="">
                  <p:embed/>
                  <p:pic>
                    <p:nvPicPr>
                      <p:cNvPr id="472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4826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457200" y="4319588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auto">
          <a:xfrm>
            <a:off x="1219200" y="4419600"/>
            <a:ext cx="51847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/>
              <a:t>设在某一时刻</a:t>
            </a:r>
            <a:r>
              <a:rPr kumimoji="1" lang="zh-CN" altLang="en-US" sz="2000" i="1"/>
              <a:t> 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1</a:t>
            </a:r>
            <a:r>
              <a:rPr kumimoji="1" lang="zh-CN" altLang="en-US" sz="2000"/>
              <a:t>， </a:t>
            </a:r>
            <a:r>
              <a:rPr kumimoji="1" lang="en-US" altLang="zh-CN" sz="2000" i="1"/>
              <a:t>x</a:t>
            </a:r>
            <a:r>
              <a:rPr kumimoji="1" lang="en-US" altLang="zh-CN" sz="2000"/>
              <a:t> = - 0.06 m</a:t>
            </a:r>
          </a:p>
        </p:txBody>
      </p:sp>
      <p:sp>
        <p:nvSpPr>
          <p:cNvPr id="472073" name="Rectangle 9"/>
          <p:cNvSpPr>
            <a:spLocks noChangeArrowheads="1"/>
          </p:cNvSpPr>
          <p:nvPr/>
        </p:nvSpPr>
        <p:spPr bwMode="auto">
          <a:xfrm>
            <a:off x="1219200" y="4927600"/>
            <a:ext cx="196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000"/>
              <a:t>代入振动方程：</a:t>
            </a:r>
          </a:p>
        </p:txBody>
      </p:sp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3352800" y="4953000"/>
          <a:ext cx="3452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230480" imgH="6896160" progId="">
                  <p:embed/>
                </p:oleObj>
              </mc:Choice>
              <mc:Fallback>
                <p:oleObj name="公式" r:id="rId8" imgW="55230480" imgH="6896160" progId="">
                  <p:embed/>
                  <p:pic>
                    <p:nvPicPr>
                      <p:cNvPr id="472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3452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3429000" y="5486400"/>
          <a:ext cx="2614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1825880" imgH="12585600" progId="">
                  <p:embed/>
                </p:oleObj>
              </mc:Choice>
              <mc:Fallback>
                <p:oleObj name="公式" r:id="rId10" imgW="41825880" imgH="12585600" progId="">
                  <p:embed/>
                  <p:pic>
                    <p:nvPicPr>
                      <p:cNvPr id="472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2614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B5B6-5529-4AB7-8D74-94B69FF8E9AF}" type="slidenum">
              <a:rPr lang="en-US" altLang="zh-CN"/>
              <a:pPr/>
              <a:t>56</a:t>
            </a:fld>
            <a:endParaRPr lang="en-US" altLang="zh-CN"/>
          </a:p>
        </p:txBody>
      </p:sp>
      <p:grpSp>
        <p:nvGrpSpPr>
          <p:cNvPr id="473109" name="Group 21"/>
          <p:cNvGrpSpPr/>
          <p:nvPr/>
        </p:nvGrpSpPr>
        <p:grpSpPr bwMode="auto">
          <a:xfrm>
            <a:off x="5181600" y="1676400"/>
            <a:ext cx="3670300" cy="3581400"/>
            <a:chOff x="3412" y="292"/>
            <a:chExt cx="2312" cy="2256"/>
          </a:xfrm>
        </p:grpSpPr>
        <p:grpSp>
          <p:nvGrpSpPr>
            <p:cNvPr id="473091" name="Group 3"/>
            <p:cNvGrpSpPr/>
            <p:nvPr/>
          </p:nvGrpSpPr>
          <p:grpSpPr bwMode="auto">
            <a:xfrm>
              <a:off x="3412" y="292"/>
              <a:ext cx="2312" cy="2256"/>
              <a:chOff x="3312" y="1776"/>
              <a:chExt cx="2312" cy="2256"/>
            </a:xfrm>
          </p:grpSpPr>
          <p:sp>
            <p:nvSpPr>
              <p:cNvPr id="473092" name="Oval 4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1728" cy="16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093" name="Line 5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094" name="Line 6"/>
              <p:cNvSpPr>
                <a:spLocks noChangeShapeType="1"/>
              </p:cNvSpPr>
              <p:nvPr/>
            </p:nvSpPr>
            <p:spPr bwMode="auto">
              <a:xfrm flipV="1">
                <a:off x="4464" y="1920"/>
                <a:ext cx="0" cy="2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095" name="Rectangle 7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473096" name="Rectangle 8"/>
              <p:cNvSpPr>
                <a:spLocks noChangeArrowheads="1"/>
              </p:cNvSpPr>
              <p:nvPr/>
            </p:nvSpPr>
            <p:spPr bwMode="auto">
              <a:xfrm>
                <a:off x="5409" y="2943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</p:grpSp>
        <p:grpSp>
          <p:nvGrpSpPr>
            <p:cNvPr id="473097" name="Group 9"/>
            <p:cNvGrpSpPr/>
            <p:nvPr/>
          </p:nvGrpSpPr>
          <p:grpSpPr bwMode="auto">
            <a:xfrm>
              <a:off x="4413" y="1052"/>
              <a:ext cx="731" cy="441"/>
              <a:chOff x="4313" y="2536"/>
              <a:chExt cx="731" cy="441"/>
            </a:xfrm>
          </p:grpSpPr>
          <p:sp>
            <p:nvSpPr>
              <p:cNvPr id="473098" name="Arc 10"/>
              <p:cNvSpPr/>
              <p:nvPr/>
            </p:nvSpPr>
            <p:spPr bwMode="auto">
              <a:xfrm>
                <a:off x="4313" y="2704"/>
                <a:ext cx="394" cy="273"/>
              </a:xfrm>
              <a:custGeom>
                <a:avLst/>
                <a:gdLst>
                  <a:gd name="G0" fmla="+- 11357 0 0"/>
                  <a:gd name="G1" fmla="+- 21600 0 0"/>
                  <a:gd name="G2" fmla="+- 21600 0 0"/>
                  <a:gd name="T0" fmla="*/ 0 w 32957"/>
                  <a:gd name="T1" fmla="*/ 3227 h 21600"/>
                  <a:gd name="T2" fmla="*/ 32957 w 32957"/>
                  <a:gd name="T3" fmla="*/ 21600 h 21600"/>
                  <a:gd name="T4" fmla="*/ 11357 w 329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957" h="21600" fill="none" extrusionOk="0">
                    <a:moveTo>
                      <a:pt x="-1" y="3226"/>
                    </a:moveTo>
                    <a:cubicBezTo>
                      <a:pt x="3412" y="1117"/>
                      <a:pt x="7345" y="-1"/>
                      <a:pt x="11357" y="0"/>
                    </a:cubicBezTo>
                    <a:cubicBezTo>
                      <a:pt x="23286" y="0"/>
                      <a:pt x="32957" y="9670"/>
                      <a:pt x="32957" y="21600"/>
                    </a:cubicBezTo>
                  </a:path>
                  <a:path w="32957" h="21600" stroke="0" extrusionOk="0">
                    <a:moveTo>
                      <a:pt x="-1" y="3226"/>
                    </a:moveTo>
                    <a:cubicBezTo>
                      <a:pt x="3412" y="1117"/>
                      <a:pt x="7345" y="-1"/>
                      <a:pt x="11357" y="0"/>
                    </a:cubicBezTo>
                    <a:cubicBezTo>
                      <a:pt x="23286" y="0"/>
                      <a:pt x="32957" y="9670"/>
                      <a:pt x="32957" y="21600"/>
                    </a:cubicBezTo>
                    <a:lnTo>
                      <a:pt x="11357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3099" name="Object 11"/>
              <p:cNvGraphicFramePr>
                <a:graphicFrameLocks noChangeAspect="1"/>
              </p:cNvGraphicFramePr>
              <p:nvPr/>
            </p:nvGraphicFramePr>
            <p:xfrm>
              <a:off x="4612" y="2536"/>
              <a:ext cx="432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0548360" imgH="6896160" progId="">
                      <p:embed/>
                    </p:oleObj>
                  </mc:Choice>
                  <mc:Fallback>
                    <p:oleObj name="公式" r:id="rId2" imgW="10548360" imgH="6896160" progId="">
                      <p:embed/>
                      <p:pic>
                        <p:nvPicPr>
                          <p:cNvPr id="47309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2536"/>
                            <a:ext cx="432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3100" name="Group 12"/>
            <p:cNvGrpSpPr/>
            <p:nvPr/>
          </p:nvGrpSpPr>
          <p:grpSpPr bwMode="auto">
            <a:xfrm>
              <a:off x="4036" y="805"/>
              <a:ext cx="528" cy="1344"/>
              <a:chOff x="3936" y="2304"/>
              <a:chExt cx="528" cy="1344"/>
            </a:xfrm>
          </p:grpSpPr>
          <p:sp>
            <p:nvSpPr>
              <p:cNvPr id="473101" name="Line 13"/>
              <p:cNvSpPr>
                <a:spLocks noChangeShapeType="1"/>
              </p:cNvSpPr>
              <p:nvPr/>
            </p:nvSpPr>
            <p:spPr bwMode="auto">
              <a:xfrm flipH="1" flipV="1">
                <a:off x="3984" y="2304"/>
                <a:ext cx="480" cy="6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102" name="Line 14"/>
              <p:cNvSpPr>
                <a:spLocks noChangeShapeType="1"/>
              </p:cNvSpPr>
              <p:nvPr/>
            </p:nvSpPr>
            <p:spPr bwMode="auto">
              <a:xfrm flipH="1">
                <a:off x="3984" y="2976"/>
                <a:ext cx="480" cy="6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103" name="Line 15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104" name="Oval 1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3105" name="Group 17"/>
            <p:cNvGrpSpPr/>
            <p:nvPr/>
          </p:nvGrpSpPr>
          <p:grpSpPr bwMode="auto">
            <a:xfrm>
              <a:off x="3942" y="1266"/>
              <a:ext cx="824" cy="522"/>
              <a:chOff x="3842" y="2750"/>
              <a:chExt cx="824" cy="522"/>
            </a:xfrm>
          </p:grpSpPr>
          <p:sp>
            <p:nvSpPr>
              <p:cNvPr id="473106" name="Arc 18"/>
              <p:cNvSpPr/>
              <p:nvPr/>
            </p:nvSpPr>
            <p:spPr bwMode="auto">
              <a:xfrm>
                <a:off x="4231" y="2750"/>
                <a:ext cx="435" cy="39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1134 w 43200"/>
                  <a:gd name="T1" fmla="*/ 40495 h 40495"/>
                  <a:gd name="T2" fmla="*/ 43172 w 43200"/>
                  <a:gd name="T3" fmla="*/ 22706 h 40495"/>
                  <a:gd name="T4" fmla="*/ 21600 w 43200"/>
                  <a:gd name="T5" fmla="*/ 21600 h 40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0495" fill="none" extrusionOk="0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</a:path>
                  <a:path w="43200" h="40495" stroke="0" extrusionOk="0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3107" name="Object 19"/>
              <p:cNvGraphicFramePr>
                <a:graphicFrameLocks noChangeAspect="1"/>
              </p:cNvGraphicFramePr>
              <p:nvPr/>
            </p:nvGraphicFramePr>
            <p:xfrm>
              <a:off x="3842" y="2976"/>
              <a:ext cx="453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0548360" imgH="6896160" progId="">
                      <p:embed/>
                    </p:oleObj>
                  </mc:Choice>
                  <mc:Fallback>
                    <p:oleObj name="公式" r:id="rId4" imgW="10548360" imgH="6896160" progId="">
                      <p:embed/>
                      <p:pic>
                        <p:nvPicPr>
                          <p:cNvPr id="47310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2" y="2976"/>
                            <a:ext cx="453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3108" name="Line 20"/>
            <p:cNvSpPr>
              <a:spLocks noChangeShapeType="1"/>
            </p:cNvSpPr>
            <p:nvPr/>
          </p:nvSpPr>
          <p:spPr bwMode="auto">
            <a:xfrm>
              <a:off x="4564" y="148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3110" name="Object 22"/>
          <p:cNvGraphicFramePr>
            <a:graphicFrameLocks noChangeAspect="1"/>
          </p:cNvGraphicFramePr>
          <p:nvPr/>
        </p:nvGraphicFramePr>
        <p:xfrm>
          <a:off x="966788" y="1676400"/>
          <a:ext cx="2995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918880" imgH="12585600" progId="">
                  <p:embed/>
                </p:oleObj>
              </mc:Choice>
              <mc:Fallback>
                <p:oleObj name="公式" r:id="rId6" imgW="47918880" imgH="12585600" progId="">
                  <p:embed/>
                  <p:pic>
                    <p:nvPicPr>
                      <p:cNvPr id="473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676400"/>
                        <a:ext cx="2995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1" name="Object 23"/>
          <p:cNvGraphicFramePr>
            <a:graphicFrameLocks noChangeAspect="1"/>
          </p:cNvGraphicFramePr>
          <p:nvPr/>
        </p:nvGraphicFramePr>
        <p:xfrm>
          <a:off x="939800" y="2819400"/>
          <a:ext cx="3325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3199360" imgH="12585600" progId="">
                  <p:embed/>
                </p:oleObj>
              </mc:Choice>
              <mc:Fallback>
                <p:oleObj name="公式" r:id="rId8" imgW="53199360" imgH="12585600" progId="">
                  <p:embed/>
                  <p:pic>
                    <p:nvPicPr>
                      <p:cNvPr id="4731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819400"/>
                        <a:ext cx="3325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2" name="Object 24"/>
          <p:cNvGraphicFramePr>
            <a:graphicFrameLocks noChangeAspect="1"/>
          </p:cNvGraphicFramePr>
          <p:nvPr/>
        </p:nvGraphicFramePr>
        <p:xfrm>
          <a:off x="915988" y="3962400"/>
          <a:ext cx="3579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7261600" imgH="12585600" progId="">
                  <p:embed/>
                </p:oleObj>
              </mc:Choice>
              <mc:Fallback>
                <p:oleObj name="公式" r:id="rId10" imgW="57261600" imgH="12585600" progId="">
                  <p:embed/>
                  <p:pic>
                    <p:nvPicPr>
                      <p:cNvPr id="4731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962400"/>
                        <a:ext cx="35798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4" name="Object 26"/>
          <p:cNvGraphicFramePr>
            <a:graphicFrameLocks noChangeAspect="1"/>
          </p:cNvGraphicFramePr>
          <p:nvPr/>
        </p:nvGraphicFramePr>
        <p:xfrm>
          <a:off x="1143000" y="5257800"/>
          <a:ext cx="3046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8731400" imgH="12585600" progId="">
                  <p:embed/>
                </p:oleObj>
              </mc:Choice>
              <mc:Fallback>
                <p:oleObj name="公式" r:id="rId12" imgW="48731400" imgH="12585600" progId="">
                  <p:embed/>
                  <p:pic>
                    <p:nvPicPr>
                      <p:cNvPr id="4731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046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71BA-0F98-4AAA-99EF-12D3BC4535B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1106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/>
              <a:t>例</a:t>
            </a:r>
            <a:r>
              <a:rPr kumimoji="1" lang="en-US" altLang="zh-CN" sz="2000" dirty="0"/>
              <a:t>5.13</a:t>
            </a:r>
            <a:r>
              <a:rPr kumimoji="1" lang="en-US" altLang="zh-CN" sz="2000" dirty="0">
                <a:solidFill>
                  <a:srgbClr val="FFFF00"/>
                </a:solidFill>
              </a:rPr>
              <a:t>  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质量为</a:t>
            </a:r>
            <a:r>
              <a:rPr kumimoji="1" lang="en-US" altLang="zh-CN" sz="2000" i="1" dirty="0"/>
              <a:t>m</a:t>
            </a:r>
            <a:r>
              <a:rPr kumimoji="1" lang="zh-CN" altLang="en-US" sz="2000" dirty="0"/>
              <a:t>的比重计，放在密度为</a:t>
            </a:r>
            <a:r>
              <a:rPr kumimoji="1" lang="zh-CN" altLang="en-US" sz="2000" i="1" dirty="0">
                <a:sym typeface="Symbol" panose="05050102010706020507" pitchFamily="18" charset="2"/>
              </a:rPr>
              <a:t></a:t>
            </a:r>
            <a:r>
              <a:rPr kumimoji="1" lang="zh-CN" altLang="en-US" sz="2000" dirty="0">
                <a:sym typeface="Symbol" panose="05050102010706020507" pitchFamily="18" charset="2"/>
              </a:rPr>
              <a:t> 的液体中。已知比重计圆管的直径为</a:t>
            </a:r>
            <a:r>
              <a:rPr kumimoji="1" lang="en-US" altLang="zh-CN" sz="2000" i="1" dirty="0">
                <a:sym typeface="Symbol" panose="05050102010706020507" pitchFamily="18" charset="2"/>
              </a:rPr>
              <a:t>d</a:t>
            </a:r>
            <a:r>
              <a:rPr kumimoji="1" lang="zh-CN" altLang="en-US" sz="2000" dirty="0">
                <a:sym typeface="Symbol" panose="05050102010706020507" pitchFamily="18" charset="2"/>
              </a:rPr>
              <a:t>。试证明，比重计推动后，在竖直方向的振动为简谐振动，并计算周期。</a:t>
            </a:r>
          </a:p>
        </p:txBody>
      </p:sp>
      <p:grpSp>
        <p:nvGrpSpPr>
          <p:cNvPr id="476183" name="Group 23"/>
          <p:cNvGrpSpPr/>
          <p:nvPr/>
        </p:nvGrpSpPr>
        <p:grpSpPr bwMode="auto">
          <a:xfrm>
            <a:off x="5715000" y="2133600"/>
            <a:ext cx="3095625" cy="3960813"/>
            <a:chOff x="3515" y="1434"/>
            <a:chExt cx="1950" cy="2495"/>
          </a:xfrm>
        </p:grpSpPr>
        <p:sp>
          <p:nvSpPr>
            <p:cNvPr id="476164" name="Rectangle 4"/>
            <p:cNvSpPr>
              <a:spLocks noChangeArrowheads="1"/>
            </p:cNvSpPr>
            <p:nvPr/>
          </p:nvSpPr>
          <p:spPr bwMode="auto">
            <a:xfrm>
              <a:off x="3515" y="1434"/>
              <a:ext cx="1950" cy="249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6165" name="Group 5"/>
            <p:cNvGrpSpPr/>
            <p:nvPr/>
          </p:nvGrpSpPr>
          <p:grpSpPr bwMode="auto">
            <a:xfrm>
              <a:off x="3840" y="1584"/>
              <a:ext cx="1344" cy="1918"/>
              <a:chOff x="3840" y="1584"/>
              <a:chExt cx="1344" cy="1918"/>
            </a:xfrm>
          </p:grpSpPr>
          <p:grpSp>
            <p:nvGrpSpPr>
              <p:cNvPr id="476166" name="Group 6"/>
              <p:cNvGrpSpPr/>
              <p:nvPr/>
            </p:nvGrpSpPr>
            <p:grpSpPr bwMode="auto">
              <a:xfrm>
                <a:off x="3840" y="1584"/>
                <a:ext cx="1344" cy="1918"/>
                <a:chOff x="3840" y="1584"/>
                <a:chExt cx="1344" cy="1918"/>
              </a:xfrm>
            </p:grpSpPr>
            <p:grpSp>
              <p:nvGrpSpPr>
                <p:cNvPr id="476167" name="Group 7"/>
                <p:cNvGrpSpPr/>
                <p:nvPr/>
              </p:nvGrpSpPr>
              <p:grpSpPr bwMode="auto">
                <a:xfrm>
                  <a:off x="4416" y="1584"/>
                  <a:ext cx="160" cy="1319"/>
                  <a:chOff x="4440" y="1467"/>
                  <a:chExt cx="160" cy="1319"/>
                </a:xfrm>
              </p:grpSpPr>
              <p:sp>
                <p:nvSpPr>
                  <p:cNvPr id="476168" name="Freeform 8"/>
                  <p:cNvSpPr/>
                  <p:nvPr/>
                </p:nvSpPr>
                <p:spPr bwMode="auto">
                  <a:xfrm>
                    <a:off x="4440" y="1467"/>
                    <a:ext cx="160" cy="11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67"/>
                      </a:cxn>
                      <a:cxn ang="0">
                        <a:pos x="97" y="870"/>
                      </a:cxn>
                      <a:cxn ang="0">
                        <a:pos x="97" y="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7" h="870">
                        <a:moveTo>
                          <a:pt x="0" y="0"/>
                        </a:moveTo>
                        <a:cubicBezTo>
                          <a:pt x="0" y="289"/>
                          <a:pt x="0" y="578"/>
                          <a:pt x="0" y="867"/>
                        </a:cubicBezTo>
                        <a:lnTo>
                          <a:pt x="97" y="870"/>
                        </a:lnTo>
                        <a:lnTo>
                          <a:pt x="97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CCFF"/>
                      </a:gs>
                      <a:gs pos="100000">
                        <a:srgbClr val="FFCCFF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16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441" y="2655"/>
                    <a:ext cx="159" cy="13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CCFF"/>
                      </a:gs>
                      <a:gs pos="100000">
                        <a:srgbClr val="FFCCFF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6170" name="Freeform 10"/>
                <p:cNvSpPr/>
                <p:nvPr/>
              </p:nvSpPr>
              <p:spPr bwMode="auto">
                <a:xfrm>
                  <a:off x="3840" y="2256"/>
                  <a:ext cx="1344" cy="12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4"/>
                    </a:cxn>
                    <a:cxn ang="0">
                      <a:pos x="816" y="624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624">
                      <a:moveTo>
                        <a:pt x="0" y="0"/>
                      </a:moveTo>
                      <a:lnTo>
                        <a:pt x="0" y="624"/>
                      </a:lnTo>
                      <a:lnTo>
                        <a:pt x="816" y="624"/>
                      </a:lnTo>
                      <a:lnTo>
                        <a:pt x="81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171" name="Line 11"/>
                <p:cNvSpPr>
                  <a:spLocks noChangeShapeType="1"/>
                </p:cNvSpPr>
                <p:nvPr/>
              </p:nvSpPr>
              <p:spPr bwMode="auto">
                <a:xfrm>
                  <a:off x="3840" y="2528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172" name="Line 12"/>
                <p:cNvSpPr>
                  <a:spLocks noChangeShapeType="1"/>
                </p:cNvSpPr>
                <p:nvPr/>
              </p:nvSpPr>
              <p:spPr bwMode="auto">
                <a:xfrm>
                  <a:off x="3840" y="2724"/>
                  <a:ext cx="47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173" name="Line 13"/>
                <p:cNvSpPr>
                  <a:spLocks noChangeShapeType="1"/>
                </p:cNvSpPr>
                <p:nvPr/>
              </p:nvSpPr>
              <p:spPr bwMode="auto">
                <a:xfrm>
                  <a:off x="4077" y="3183"/>
                  <a:ext cx="395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174" name="Line 14"/>
                <p:cNvSpPr>
                  <a:spLocks noChangeShapeType="1"/>
                </p:cNvSpPr>
                <p:nvPr/>
              </p:nvSpPr>
              <p:spPr bwMode="auto">
                <a:xfrm>
                  <a:off x="4472" y="331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175" name="Line 15"/>
                <p:cNvSpPr>
                  <a:spLocks noChangeShapeType="1"/>
                </p:cNvSpPr>
                <p:nvPr/>
              </p:nvSpPr>
              <p:spPr bwMode="auto">
                <a:xfrm>
                  <a:off x="3840" y="3380"/>
                  <a:ext cx="395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6176" name="Rectangle 16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ym typeface="Symbol" panose="05050102010706020507" pitchFamily="18" charset="2"/>
                  </a:rPr>
                  <a:t>O</a:t>
                </a:r>
              </a:p>
            </p:txBody>
          </p:sp>
          <p:sp>
            <p:nvSpPr>
              <p:cNvPr id="476177" name="Line 17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6178" name="Group 18"/>
            <p:cNvGrpSpPr/>
            <p:nvPr/>
          </p:nvGrpSpPr>
          <p:grpSpPr bwMode="auto">
            <a:xfrm>
              <a:off x="4512" y="2205"/>
              <a:ext cx="349" cy="1107"/>
              <a:chOff x="4512" y="2205"/>
              <a:chExt cx="349" cy="1107"/>
            </a:xfrm>
          </p:grpSpPr>
          <p:sp>
            <p:nvSpPr>
              <p:cNvPr id="476179" name="Line 19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6180" name="Line 20"/>
              <p:cNvSpPr>
                <a:spLocks noChangeShapeType="1"/>
              </p:cNvSpPr>
              <p:nvPr/>
            </p:nvSpPr>
            <p:spPr bwMode="auto">
              <a:xfrm flipV="1">
                <a:off x="4512" y="240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6181" name="Object 21"/>
              <p:cNvGraphicFramePr>
                <a:graphicFrameLocks noChangeAspect="1"/>
              </p:cNvGraphicFramePr>
              <p:nvPr/>
            </p:nvGraphicFramePr>
            <p:xfrm>
              <a:off x="4604" y="2205"/>
              <a:ext cx="249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203040" imgH="241200" progId="">
                      <p:embed/>
                    </p:oleObj>
                  </mc:Choice>
                  <mc:Fallback>
                    <p:oleObj name="公式" r:id="rId2" imgW="203040" imgH="241200" progId="">
                      <p:embed/>
                      <p:pic>
                        <p:nvPicPr>
                          <p:cNvPr id="47618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2205"/>
                            <a:ext cx="249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6182" name="Object 22"/>
              <p:cNvGraphicFramePr>
                <a:graphicFrameLocks noChangeAspect="1"/>
              </p:cNvGraphicFramePr>
              <p:nvPr/>
            </p:nvGraphicFramePr>
            <p:xfrm>
              <a:off x="4513" y="3022"/>
              <a:ext cx="348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04560" imgH="241200" progId="">
                      <p:embed/>
                    </p:oleObj>
                  </mc:Choice>
                  <mc:Fallback>
                    <p:oleObj name="公式" r:id="rId4" imgW="304560" imgH="241200" progId="">
                      <p:embed/>
                      <p:pic>
                        <p:nvPicPr>
                          <p:cNvPr id="47618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3022"/>
                            <a:ext cx="348" cy="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6184" name="Rectangle 24"/>
          <p:cNvSpPr>
            <a:spLocks noChangeArrowheads="1"/>
          </p:cNvSpPr>
          <p:nvPr/>
        </p:nvSpPr>
        <p:spPr bwMode="auto">
          <a:xfrm>
            <a:off x="669925" y="3062288"/>
            <a:ext cx="272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取平衡位置为坐标原点</a:t>
            </a:r>
          </a:p>
        </p:txBody>
      </p:sp>
      <p:sp>
        <p:nvSpPr>
          <p:cNvPr id="476185" name="Rectangle 25"/>
          <p:cNvSpPr>
            <a:spLocks noChangeArrowheads="1"/>
          </p:cNvSpPr>
          <p:nvPr/>
        </p:nvSpPr>
        <p:spPr bwMode="auto">
          <a:xfrm>
            <a:off x="746125" y="3671888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/>
              <a:t>平衡时：</a:t>
            </a:r>
          </a:p>
        </p:txBody>
      </p:sp>
      <p:sp>
        <p:nvSpPr>
          <p:cNvPr id="476186" name="Rectangle 26"/>
          <p:cNvSpPr>
            <a:spLocks noChangeArrowheads="1"/>
          </p:cNvSpPr>
          <p:nvPr/>
        </p:nvSpPr>
        <p:spPr bwMode="auto">
          <a:xfrm>
            <a:off x="746125" y="4700588"/>
            <a:ext cx="1009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ym typeface="Symbol" panose="05050102010706020507" pitchFamily="18" charset="2"/>
              </a:rPr>
              <a:t>浮力： </a:t>
            </a:r>
          </a:p>
        </p:txBody>
      </p:sp>
      <p:sp>
        <p:nvSpPr>
          <p:cNvPr id="476187" name="Rectangle 27"/>
          <p:cNvSpPr>
            <a:spLocks noChangeArrowheads="1"/>
          </p:cNvSpPr>
          <p:nvPr/>
        </p:nvSpPr>
        <p:spPr bwMode="auto">
          <a:xfrm>
            <a:off x="762000" y="5562600"/>
            <a:ext cx="4581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>
                <a:sym typeface="Symbol" panose="05050102010706020507" pitchFamily="18" charset="2"/>
              </a:rPr>
              <a:t>其中</a:t>
            </a:r>
            <a:r>
              <a:rPr kumimoji="1" lang="en-US" altLang="zh-CN" sz="2000" i="1">
                <a:sym typeface="Symbol" panose="05050102010706020507" pitchFamily="18" charset="2"/>
              </a:rPr>
              <a:t>V </a:t>
            </a:r>
            <a:r>
              <a:rPr kumimoji="1" lang="zh-CN" altLang="en-US" sz="2000">
                <a:sym typeface="Symbol" panose="05050102010706020507" pitchFamily="18" charset="2"/>
              </a:rPr>
              <a:t>为比重计的排水体积</a:t>
            </a: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685800" y="2667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</a:t>
            </a:r>
          </a:p>
        </p:txBody>
      </p:sp>
      <p:graphicFrame>
        <p:nvGraphicFramePr>
          <p:cNvPr id="476189" name="Object 29"/>
          <p:cNvGraphicFramePr>
            <a:graphicFrameLocks noChangeAspect="1"/>
          </p:cNvGraphicFramePr>
          <p:nvPr/>
        </p:nvGraphicFramePr>
        <p:xfrm>
          <a:off x="2371725" y="3716338"/>
          <a:ext cx="144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140800" imgH="6489720" progId="">
                  <p:embed/>
                </p:oleObj>
              </mc:Choice>
              <mc:Fallback>
                <p:oleObj name="公式" r:id="rId6" imgW="23140800" imgH="6489720" progId="">
                  <p:embed/>
                  <p:pic>
                    <p:nvPicPr>
                      <p:cNvPr id="4761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716338"/>
                        <a:ext cx="144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90" name="Object 30"/>
          <p:cNvGraphicFramePr>
            <a:graphicFrameLocks noChangeAspect="1"/>
          </p:cNvGraphicFramePr>
          <p:nvPr/>
        </p:nvGraphicFramePr>
        <p:xfrm>
          <a:off x="2362200" y="4724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485000" imgH="6489720" progId="">
                  <p:embed/>
                </p:oleObj>
              </mc:Choice>
              <mc:Fallback>
                <p:oleObj name="公式" r:id="rId8" imgW="19485000" imgH="6489720" progId="">
                  <p:embed/>
                  <p:pic>
                    <p:nvPicPr>
                      <p:cNvPr id="4761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DCC6-4E58-4879-A2D3-787F1E3AF56F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854075" y="1662112"/>
          <a:ext cx="39862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760680" imgH="17056080" progId="">
                  <p:embed/>
                </p:oleObj>
              </mc:Choice>
              <mc:Fallback>
                <p:oleObj name="公式" r:id="rId2" imgW="63760680" imgH="17056080" progId="">
                  <p:embed/>
                  <p:pic>
                    <p:nvPicPr>
                      <p:cNvPr id="477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662112"/>
                        <a:ext cx="39862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1235075" y="4100512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545400" imgH="13398480" progId="">
                  <p:embed/>
                </p:oleObj>
              </mc:Choice>
              <mc:Fallback>
                <p:oleObj name="公式" r:id="rId4" imgW="36545400" imgH="13398480" progId="">
                  <p:embed/>
                  <p:pic>
                    <p:nvPicPr>
                      <p:cNvPr id="477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00512"/>
                        <a:ext cx="228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854075" y="2881312"/>
          <a:ext cx="4011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4166760" imgH="15024240" progId="">
                  <p:embed/>
                </p:oleObj>
              </mc:Choice>
              <mc:Fallback>
                <p:oleObj name="公式" r:id="rId6" imgW="64166760" imgH="15024240" progId="">
                  <p:embed/>
                  <p:pic>
                    <p:nvPicPr>
                      <p:cNvPr id="477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881312"/>
                        <a:ext cx="40116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2" name="Text Box 8"/>
          <p:cNvSpPr txBox="1">
            <a:spLocks noChangeArrowheads="1"/>
          </p:cNvSpPr>
          <p:nvPr/>
        </p:nvSpPr>
        <p:spPr bwMode="auto">
          <a:xfrm>
            <a:off x="762000" y="1219200"/>
            <a:ext cx="1122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向下按 </a:t>
            </a:r>
            <a:r>
              <a:rPr lang="en-US" altLang="zh-CN" sz="2000" i="1"/>
              <a:t>x</a:t>
            </a:r>
          </a:p>
        </p:txBody>
      </p:sp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1235075" y="5167312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233800" imgH="14211360" progId="">
                  <p:embed/>
                </p:oleObj>
              </mc:Choice>
              <mc:Fallback>
                <p:oleObj name="公式" r:id="rId8" imgW="29233800" imgH="14211360" progId="">
                  <p:embed/>
                  <p:pic>
                    <p:nvPicPr>
                      <p:cNvPr id="477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167312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4194175" y="5205412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951480" imgH="15430680" progId="">
                  <p:embed/>
                </p:oleObj>
              </mc:Choice>
              <mc:Fallback>
                <p:oleObj name="公式" r:id="rId10" imgW="36951480" imgH="15430680" progId="">
                  <p:embed/>
                  <p:pic>
                    <p:nvPicPr>
                      <p:cNvPr id="477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205412"/>
                        <a:ext cx="231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5" name="Text Box 11"/>
          <p:cNvSpPr txBox="1">
            <a:spLocks noChangeArrowheads="1"/>
          </p:cNvSpPr>
          <p:nvPr/>
        </p:nvSpPr>
        <p:spPr bwMode="auto">
          <a:xfrm>
            <a:off x="4587875" y="4303712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作简谐运动</a:t>
            </a:r>
          </a:p>
        </p:txBody>
      </p:sp>
      <p:grpSp>
        <p:nvGrpSpPr>
          <p:cNvPr id="477196" name="Group 12"/>
          <p:cNvGrpSpPr/>
          <p:nvPr/>
        </p:nvGrpSpPr>
        <p:grpSpPr bwMode="auto">
          <a:xfrm>
            <a:off x="6553200" y="2057400"/>
            <a:ext cx="2133600" cy="3400425"/>
            <a:chOff x="4032" y="1434"/>
            <a:chExt cx="1344" cy="2142"/>
          </a:xfrm>
        </p:grpSpPr>
        <p:sp>
          <p:nvSpPr>
            <p:cNvPr id="477197" name="Rectangle 13"/>
            <p:cNvSpPr>
              <a:spLocks noChangeArrowheads="1"/>
            </p:cNvSpPr>
            <p:nvPr/>
          </p:nvSpPr>
          <p:spPr bwMode="auto">
            <a:xfrm>
              <a:off x="4368" y="225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77198" name="Line 14"/>
            <p:cNvSpPr>
              <a:spLocks noChangeShapeType="1"/>
            </p:cNvSpPr>
            <p:nvPr/>
          </p:nvSpPr>
          <p:spPr bwMode="auto">
            <a:xfrm>
              <a:off x="4752" y="2352"/>
              <a:ext cx="3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199" name="Line 15"/>
            <p:cNvSpPr>
              <a:spLocks noChangeShapeType="1"/>
            </p:cNvSpPr>
            <p:nvPr/>
          </p:nvSpPr>
          <p:spPr bwMode="auto">
            <a:xfrm flipH="1">
              <a:off x="4649" y="1434"/>
              <a:ext cx="15" cy="2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0" name="Freeform 16"/>
            <p:cNvSpPr/>
            <p:nvPr/>
          </p:nvSpPr>
          <p:spPr bwMode="auto">
            <a:xfrm>
              <a:off x="4032" y="1833"/>
              <a:ext cx="1344" cy="12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4"/>
                </a:cxn>
                <a:cxn ang="0">
                  <a:pos x="816" y="624"/>
                </a:cxn>
                <a:cxn ang="0">
                  <a:pos x="816" y="0"/>
                </a:cxn>
              </a:cxnLst>
              <a:rect l="0" t="0" r="r" b="b"/>
              <a:pathLst>
                <a:path w="816" h="624">
                  <a:moveTo>
                    <a:pt x="0" y="0"/>
                  </a:moveTo>
                  <a:lnTo>
                    <a:pt x="0" y="624"/>
                  </a:lnTo>
                  <a:lnTo>
                    <a:pt x="816" y="624"/>
                  </a:lnTo>
                  <a:lnTo>
                    <a:pt x="81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>
              <a:off x="4032" y="2096"/>
              <a:ext cx="13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2" name="Line 18"/>
            <p:cNvSpPr>
              <a:spLocks noChangeShapeType="1"/>
            </p:cNvSpPr>
            <p:nvPr/>
          </p:nvSpPr>
          <p:spPr bwMode="auto">
            <a:xfrm>
              <a:off x="4032" y="2292"/>
              <a:ext cx="47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3" name="Line 19"/>
            <p:cNvSpPr>
              <a:spLocks noChangeShapeType="1"/>
            </p:cNvSpPr>
            <p:nvPr/>
          </p:nvSpPr>
          <p:spPr bwMode="auto">
            <a:xfrm>
              <a:off x="4269" y="2751"/>
              <a:ext cx="39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4" name="Line 20"/>
            <p:cNvSpPr>
              <a:spLocks noChangeShapeType="1"/>
            </p:cNvSpPr>
            <p:nvPr/>
          </p:nvSpPr>
          <p:spPr bwMode="auto">
            <a:xfrm>
              <a:off x="4664" y="2882"/>
              <a:ext cx="7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5" name="Line 21"/>
            <p:cNvSpPr>
              <a:spLocks noChangeShapeType="1"/>
            </p:cNvSpPr>
            <p:nvPr/>
          </p:nvSpPr>
          <p:spPr bwMode="auto">
            <a:xfrm>
              <a:off x="4032" y="2948"/>
              <a:ext cx="39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6" name="Rectangle 22"/>
            <p:cNvSpPr>
              <a:spLocks noChangeArrowheads="1"/>
            </p:cNvSpPr>
            <p:nvPr/>
          </p:nvSpPr>
          <p:spPr bwMode="auto">
            <a:xfrm>
              <a:off x="4694" y="3249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ym typeface="Symbol" panose="05050102010706020507" pitchFamily="18" charset="2"/>
                </a:rPr>
                <a:t>x</a:t>
              </a:r>
              <a:endParaRPr kumimoji="1" lang="en-US" altLang="zh-CN" sz="1200" i="1">
                <a:sym typeface="Symbol" panose="05050102010706020507" pitchFamily="18" charset="2"/>
              </a:endParaRPr>
            </a:p>
          </p:txBody>
        </p:sp>
        <p:sp>
          <p:nvSpPr>
            <p:cNvPr id="477207" name="Rectangle 23"/>
            <p:cNvSpPr>
              <a:spLocks noChangeArrowheads="1"/>
            </p:cNvSpPr>
            <p:nvPr/>
          </p:nvSpPr>
          <p:spPr bwMode="auto">
            <a:xfrm>
              <a:off x="4944" y="240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77208" name="Line 24"/>
            <p:cNvSpPr>
              <a:spLocks noChangeShapeType="1"/>
            </p:cNvSpPr>
            <p:nvPr/>
          </p:nvSpPr>
          <p:spPr bwMode="auto">
            <a:xfrm>
              <a:off x="4896" y="2352"/>
              <a:ext cx="6" cy="5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09" name="Line 25"/>
            <p:cNvSpPr>
              <a:spLocks noChangeShapeType="1"/>
            </p:cNvSpPr>
            <p:nvPr/>
          </p:nvSpPr>
          <p:spPr bwMode="auto">
            <a:xfrm>
              <a:off x="5088" y="2448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Freeform 26"/>
            <p:cNvSpPr/>
            <p:nvPr/>
          </p:nvSpPr>
          <p:spPr bwMode="auto">
            <a:xfrm>
              <a:off x="4560" y="1584"/>
              <a:ext cx="160" cy="1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7"/>
                </a:cxn>
                <a:cxn ang="0">
                  <a:pos x="97" y="870"/>
                </a:cxn>
                <a:cxn ang="0">
                  <a:pos x="97" y="6"/>
                </a:cxn>
                <a:cxn ang="0">
                  <a:pos x="0" y="0"/>
                </a:cxn>
              </a:cxnLst>
              <a:rect l="0" t="0" r="r" b="b"/>
              <a:pathLst>
                <a:path w="97" h="870">
                  <a:moveTo>
                    <a:pt x="0" y="0"/>
                  </a:moveTo>
                  <a:cubicBezTo>
                    <a:pt x="0" y="289"/>
                    <a:pt x="0" y="578"/>
                    <a:pt x="0" y="867"/>
                  </a:cubicBezTo>
                  <a:lnTo>
                    <a:pt x="97" y="870"/>
                  </a:lnTo>
                  <a:lnTo>
                    <a:pt x="97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CC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27"/>
            <p:cNvSpPr>
              <a:spLocks noChangeAspect="1" noChangeArrowheads="1"/>
            </p:cNvSpPr>
            <p:nvPr/>
          </p:nvSpPr>
          <p:spPr bwMode="auto">
            <a:xfrm>
              <a:off x="4569" y="2775"/>
              <a:ext cx="154" cy="15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6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147-7D47-4D50-9C68-02EDA9875CAB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434184" name="Group 8"/>
          <p:cNvGrpSpPr/>
          <p:nvPr/>
        </p:nvGrpSpPr>
        <p:grpSpPr bwMode="auto">
          <a:xfrm>
            <a:off x="838200" y="1447800"/>
            <a:ext cx="7848600" cy="1676400"/>
            <a:chOff x="432" y="480"/>
            <a:chExt cx="4944" cy="1056"/>
          </a:xfrm>
        </p:grpSpPr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432" y="480"/>
              <a:ext cx="494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4186" name="Group 10"/>
            <p:cNvGrpSpPr/>
            <p:nvPr/>
          </p:nvGrpSpPr>
          <p:grpSpPr bwMode="auto">
            <a:xfrm>
              <a:off x="768" y="528"/>
              <a:ext cx="4512" cy="960"/>
              <a:chOff x="720" y="336"/>
              <a:chExt cx="4512" cy="960"/>
            </a:xfrm>
          </p:grpSpPr>
          <p:sp>
            <p:nvSpPr>
              <p:cNvPr id="434187" name="Oval 11"/>
              <p:cNvSpPr>
                <a:spLocks noChangeArrowheads="1"/>
              </p:cNvSpPr>
              <p:nvPr/>
            </p:nvSpPr>
            <p:spPr bwMode="auto">
              <a:xfrm>
                <a:off x="3936" y="419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3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188" name="Line 12"/>
              <p:cNvSpPr>
                <a:spLocks noChangeShapeType="1"/>
              </p:cNvSpPr>
              <p:nvPr/>
            </p:nvSpPr>
            <p:spPr bwMode="auto">
              <a:xfrm>
                <a:off x="859" y="780"/>
                <a:ext cx="1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4189" name="Group 13"/>
              <p:cNvGrpSpPr/>
              <p:nvPr/>
            </p:nvGrpSpPr>
            <p:grpSpPr bwMode="auto">
              <a:xfrm>
                <a:off x="997" y="534"/>
                <a:ext cx="2820" cy="327"/>
                <a:chOff x="1180" y="3312"/>
                <a:chExt cx="2920" cy="384"/>
              </a:xfrm>
            </p:grpSpPr>
            <p:grpSp>
              <p:nvGrpSpPr>
                <p:cNvPr id="434190" name="Group 14"/>
                <p:cNvGrpSpPr/>
                <p:nvPr/>
              </p:nvGrpSpPr>
              <p:grpSpPr bwMode="auto">
                <a:xfrm>
                  <a:off x="1438" y="3312"/>
                  <a:ext cx="299" cy="384"/>
                  <a:chOff x="1632" y="2064"/>
                  <a:chExt cx="336" cy="384"/>
                </a:xfrm>
              </p:grpSpPr>
              <p:sp>
                <p:nvSpPr>
                  <p:cNvPr id="43419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19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193" name="Group 17"/>
                <p:cNvGrpSpPr/>
                <p:nvPr/>
              </p:nvGrpSpPr>
              <p:grpSpPr bwMode="auto">
                <a:xfrm>
                  <a:off x="1737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194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19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196" name="Group 20"/>
                <p:cNvGrpSpPr/>
                <p:nvPr/>
              </p:nvGrpSpPr>
              <p:grpSpPr bwMode="auto">
                <a:xfrm>
                  <a:off x="2038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19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19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199" name="Group 23"/>
                <p:cNvGrpSpPr/>
                <p:nvPr/>
              </p:nvGrpSpPr>
              <p:grpSpPr bwMode="auto">
                <a:xfrm>
                  <a:off x="2339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20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20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202" name="Group 26"/>
                <p:cNvGrpSpPr/>
                <p:nvPr/>
              </p:nvGrpSpPr>
              <p:grpSpPr bwMode="auto">
                <a:xfrm>
                  <a:off x="2640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203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20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205" name="Group 29"/>
                <p:cNvGrpSpPr/>
                <p:nvPr/>
              </p:nvGrpSpPr>
              <p:grpSpPr bwMode="auto">
                <a:xfrm>
                  <a:off x="2941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20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20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208" name="Group 32"/>
                <p:cNvGrpSpPr/>
                <p:nvPr/>
              </p:nvGrpSpPr>
              <p:grpSpPr bwMode="auto">
                <a:xfrm>
                  <a:off x="3242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4209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2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211" name="Group 35"/>
                <p:cNvGrpSpPr/>
                <p:nvPr/>
              </p:nvGrpSpPr>
              <p:grpSpPr bwMode="auto">
                <a:xfrm>
                  <a:off x="3543" y="3312"/>
                  <a:ext cx="299" cy="384"/>
                  <a:chOff x="1632" y="2064"/>
                  <a:chExt cx="336" cy="384"/>
                </a:xfrm>
              </p:grpSpPr>
              <p:sp>
                <p:nvSpPr>
                  <p:cNvPr id="434212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21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421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180" y="3312"/>
                  <a:ext cx="85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4215" name="Line 39"/>
                <p:cNvSpPr>
                  <a:spLocks noChangeShapeType="1"/>
                </p:cNvSpPr>
                <p:nvPr/>
              </p:nvSpPr>
              <p:spPr bwMode="auto">
                <a:xfrm>
                  <a:off x="1265" y="3312"/>
                  <a:ext cx="173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4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842" y="3312"/>
                  <a:ext cx="13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4217" name="Line 41"/>
                <p:cNvSpPr>
                  <a:spLocks noChangeShapeType="1"/>
                </p:cNvSpPr>
                <p:nvPr/>
              </p:nvSpPr>
              <p:spPr bwMode="auto">
                <a:xfrm>
                  <a:off x="3972" y="3312"/>
                  <a:ext cx="12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4218" name="Line 42"/>
              <p:cNvSpPr>
                <a:spLocks noChangeShapeType="1"/>
              </p:cNvSpPr>
              <p:nvPr/>
            </p:nvSpPr>
            <p:spPr bwMode="auto">
              <a:xfrm>
                <a:off x="3817" y="739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19" name="Line 43"/>
              <p:cNvSpPr>
                <a:spLocks noChangeShapeType="1"/>
              </p:cNvSpPr>
              <p:nvPr/>
            </p:nvSpPr>
            <p:spPr bwMode="auto">
              <a:xfrm>
                <a:off x="859" y="984"/>
                <a:ext cx="40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20" name="Rectangle 44" descr="浅色下对角线"/>
              <p:cNvSpPr>
                <a:spLocks noChangeArrowheads="1"/>
              </p:cNvSpPr>
              <p:nvPr/>
            </p:nvSpPr>
            <p:spPr bwMode="auto">
              <a:xfrm>
                <a:off x="859" y="984"/>
                <a:ext cx="4068" cy="163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21" name="Rectangle 45" descr="浅色上对角线"/>
              <p:cNvSpPr>
                <a:spLocks noChangeArrowheads="1"/>
              </p:cNvSpPr>
              <p:nvPr/>
            </p:nvSpPr>
            <p:spPr bwMode="auto">
              <a:xfrm>
                <a:off x="720" y="412"/>
                <a:ext cx="139" cy="735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22" name="Line 46"/>
              <p:cNvSpPr>
                <a:spLocks noChangeShapeType="1"/>
              </p:cNvSpPr>
              <p:nvPr/>
            </p:nvSpPr>
            <p:spPr bwMode="auto">
              <a:xfrm>
                <a:off x="859" y="984"/>
                <a:ext cx="406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23" name="Line 47"/>
              <p:cNvSpPr>
                <a:spLocks noChangeShapeType="1"/>
              </p:cNvSpPr>
              <p:nvPr/>
            </p:nvSpPr>
            <p:spPr bwMode="auto">
              <a:xfrm>
                <a:off x="4233" y="384"/>
                <a:ext cx="0" cy="694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4224" name="Object 48"/>
              <p:cNvGraphicFramePr>
                <a:graphicFrameLocks noChangeAspect="1"/>
              </p:cNvGraphicFramePr>
              <p:nvPr/>
            </p:nvGraphicFramePr>
            <p:xfrm>
              <a:off x="4080" y="986"/>
              <a:ext cx="323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77492" imgH="190170" progId="">
                      <p:embed/>
                    </p:oleObj>
                  </mc:Choice>
                  <mc:Fallback>
                    <p:oleObj name="公式" r:id="rId2" imgW="177492" imgH="190170" progId="">
                      <p:embed/>
                      <p:pic>
                        <p:nvPicPr>
                          <p:cNvPr id="434224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986"/>
                            <a:ext cx="323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225" name="Line 49"/>
              <p:cNvSpPr>
                <a:spLocks noChangeShapeType="1"/>
              </p:cNvSpPr>
              <p:nvPr/>
            </p:nvSpPr>
            <p:spPr bwMode="auto">
              <a:xfrm flipH="1">
                <a:off x="3360" y="707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4226" name="Object 50"/>
              <p:cNvGraphicFramePr>
                <a:graphicFrameLocks noChangeAspect="1"/>
              </p:cNvGraphicFramePr>
              <p:nvPr/>
            </p:nvGraphicFramePr>
            <p:xfrm>
              <a:off x="4927" y="775"/>
              <a:ext cx="305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77646" imgH="190335" progId="">
                      <p:embed/>
                    </p:oleObj>
                  </mc:Choice>
                  <mc:Fallback>
                    <p:oleObj name="公式" r:id="rId4" imgW="177646" imgH="190335" progId="">
                      <p:embed/>
                      <p:pic>
                        <p:nvPicPr>
                          <p:cNvPr id="434226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7" y="775"/>
                            <a:ext cx="305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4227" name="Object 51"/>
              <p:cNvGraphicFramePr>
                <a:graphicFrameLocks noChangeAspect="1"/>
              </p:cNvGraphicFramePr>
              <p:nvPr/>
            </p:nvGraphicFramePr>
            <p:xfrm>
              <a:off x="3408" y="336"/>
              <a:ext cx="332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7299000" imgH="8521560" progId="">
                      <p:embed/>
                    </p:oleObj>
                  </mc:Choice>
                  <mc:Fallback>
                    <p:oleObj name="公式" r:id="rId6" imgW="7299000" imgH="8521560" progId="">
                      <p:embed/>
                      <p:pic>
                        <p:nvPicPr>
                          <p:cNvPr id="43422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36"/>
                            <a:ext cx="332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4228" name="Object 52"/>
              <p:cNvGraphicFramePr>
                <a:graphicFrameLocks noChangeAspect="1"/>
              </p:cNvGraphicFramePr>
              <p:nvPr/>
            </p:nvGraphicFramePr>
            <p:xfrm>
              <a:off x="4080" y="611"/>
              <a:ext cx="32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7299000" imgH="6083280" progId="">
                      <p:embed/>
                    </p:oleObj>
                  </mc:Choice>
                  <mc:Fallback>
                    <p:oleObj name="公式" r:id="rId8" imgW="7299000" imgH="6083280" progId="">
                      <p:embed/>
                      <p:pic>
                        <p:nvPicPr>
                          <p:cNvPr id="434228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611"/>
                            <a:ext cx="325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4229" name="Object 53"/>
              <p:cNvGraphicFramePr>
                <a:graphicFrameLocks noChangeAspect="1"/>
              </p:cNvGraphicFramePr>
              <p:nvPr/>
            </p:nvGraphicFramePr>
            <p:xfrm>
              <a:off x="3216" y="1008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962400" imgH="4572000" progId="">
                      <p:embed/>
                    </p:oleObj>
                  </mc:Choice>
                  <mc:Fallback>
                    <p:oleObj name="Equation" r:id="rId10" imgW="3962400" imgH="4572000" progId="">
                      <p:embed/>
                      <p:pic>
                        <p:nvPicPr>
                          <p:cNvPr id="43422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230" name="Oval 54"/>
              <p:cNvSpPr>
                <a:spLocks noChangeArrowheads="1"/>
              </p:cNvSpPr>
              <p:nvPr/>
            </p:nvSpPr>
            <p:spPr bwMode="auto">
              <a:xfrm>
                <a:off x="3312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34231" name="Object 55"/>
          <p:cNvGraphicFramePr>
            <a:graphicFrameLocks noChangeAspect="1"/>
          </p:cNvGraphicFramePr>
          <p:nvPr/>
        </p:nvGraphicFramePr>
        <p:xfrm>
          <a:off x="2819400" y="3200400"/>
          <a:ext cx="22399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5326800" imgH="13398480" progId="">
                  <p:embed/>
                </p:oleObj>
              </mc:Choice>
              <mc:Fallback>
                <p:oleObj name="公式" r:id="rId12" imgW="35326800" imgH="13398480" progId="">
                  <p:embed/>
                  <p:pic>
                    <p:nvPicPr>
                      <p:cNvPr id="4342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22399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35" name="Object 59"/>
          <p:cNvGraphicFramePr>
            <a:graphicFrameLocks noChangeAspect="1"/>
          </p:cNvGraphicFramePr>
          <p:nvPr/>
        </p:nvGraphicFramePr>
        <p:xfrm>
          <a:off x="1905000" y="4191000"/>
          <a:ext cx="15700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765480" imgH="13398480" progId="">
                  <p:embed/>
                </p:oleObj>
              </mc:Choice>
              <mc:Fallback>
                <p:oleObj name="公式" r:id="rId14" imgW="24765480" imgH="13398480" progId="">
                  <p:embed/>
                  <p:pic>
                    <p:nvPicPr>
                      <p:cNvPr id="43423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15700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37" name="Text Box 61"/>
          <p:cNvSpPr txBox="1">
            <a:spLocks noChangeArrowheads="1"/>
          </p:cNvSpPr>
          <p:nvPr/>
        </p:nvSpPr>
        <p:spPr bwMode="auto">
          <a:xfrm>
            <a:off x="4648200" y="4419600"/>
            <a:ext cx="9350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令</a:t>
            </a:r>
          </a:p>
        </p:txBody>
      </p:sp>
      <p:graphicFrame>
        <p:nvGraphicFramePr>
          <p:cNvPr id="434238" name="Object 62"/>
          <p:cNvGraphicFramePr>
            <a:graphicFrameLocks noChangeAspect="1"/>
          </p:cNvGraphicFramePr>
          <p:nvPr/>
        </p:nvGraphicFramePr>
        <p:xfrm>
          <a:off x="5410200" y="4114800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859960" imgH="14211360" progId="">
                  <p:embed/>
                </p:oleObj>
              </mc:Choice>
              <mc:Fallback>
                <p:oleObj name="公式" r:id="rId16" imgW="17859960" imgH="14211360" progId="">
                  <p:embed/>
                  <p:pic>
                    <p:nvPicPr>
                      <p:cNvPr id="43423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1270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39" name="Text Box 63"/>
          <p:cNvSpPr txBox="1">
            <a:spLocks noChangeArrowheads="1"/>
          </p:cNvSpPr>
          <p:nvPr/>
        </p:nvSpPr>
        <p:spPr bwMode="auto">
          <a:xfrm>
            <a:off x="838200" y="3352800"/>
            <a:ext cx="1452563" cy="4889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2"/>
                </a:solidFill>
              </a:rPr>
              <a:t>回复力</a:t>
            </a:r>
          </a:p>
        </p:txBody>
      </p:sp>
      <p:graphicFrame>
        <p:nvGraphicFramePr>
          <p:cNvPr id="434242" name="Object 66"/>
          <p:cNvGraphicFramePr>
            <a:graphicFrameLocks noChangeAspect="1"/>
          </p:cNvGraphicFramePr>
          <p:nvPr/>
        </p:nvGraphicFramePr>
        <p:xfrm>
          <a:off x="1905000" y="5334000"/>
          <a:ext cx="1836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5578000" imgH="13398480" progId="">
                  <p:embed/>
                </p:oleObj>
              </mc:Choice>
              <mc:Fallback>
                <p:oleObj name="公式" r:id="rId18" imgW="25578000" imgH="13398480" progId="">
                  <p:embed/>
                  <p:pic>
                    <p:nvPicPr>
                      <p:cNvPr id="43424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1836738" cy="841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43" name="AutoShape 67"/>
          <p:cNvSpPr>
            <a:spLocks noChangeArrowheads="1"/>
          </p:cNvSpPr>
          <p:nvPr/>
        </p:nvSpPr>
        <p:spPr bwMode="auto">
          <a:xfrm>
            <a:off x="4800600" y="5257800"/>
            <a:ext cx="1795463" cy="987425"/>
          </a:xfrm>
          <a:prstGeom prst="wedgeRoundRectCallout">
            <a:avLst>
              <a:gd name="adj1" fmla="val -77144"/>
              <a:gd name="adj2" fmla="val 3167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 wrap="none" lIns="90508" tIns="45254" rIns="90508" bIns="45254" anchor="ctr"/>
          <a:lstStyle/>
          <a:p>
            <a:pPr algn="ctr" defTabSz="904875">
              <a:spcBef>
                <a:spcPct val="20000"/>
              </a:spcBef>
            </a:pPr>
            <a:r>
              <a:rPr kumimoji="1" lang="zh-CN" altLang="en-US" sz="2400"/>
              <a:t>简谐运动</a:t>
            </a:r>
          </a:p>
          <a:p>
            <a:pPr algn="ctr" defTabSz="904875">
              <a:spcBef>
                <a:spcPct val="20000"/>
              </a:spcBef>
            </a:pPr>
            <a:r>
              <a:rPr kumimoji="1" lang="zh-CN" altLang="en-US" sz="2400"/>
              <a:t>微分方程</a:t>
            </a:r>
          </a:p>
        </p:txBody>
      </p:sp>
      <p:graphicFrame>
        <p:nvGraphicFramePr>
          <p:cNvPr id="434244" name="Object 68"/>
          <p:cNvGraphicFramePr>
            <a:graphicFrameLocks noChangeAspect="1"/>
          </p:cNvGraphicFramePr>
          <p:nvPr/>
        </p:nvGraphicFramePr>
        <p:xfrm>
          <a:off x="6934200" y="5486400"/>
          <a:ext cx="1216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336" imgH="203112" progId="">
                  <p:embed/>
                </p:oleObj>
              </mc:Choice>
              <mc:Fallback>
                <p:oleObj name="Equation" r:id="rId20" imgW="609336" imgH="203112" progId="">
                  <p:embed/>
                  <p:pic>
                    <p:nvPicPr>
                      <p:cNvPr id="43424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86400"/>
                        <a:ext cx="12160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简谐运动</a:t>
            </a:r>
          </a:p>
        </p:txBody>
      </p:sp>
      <p:sp>
        <p:nvSpPr>
          <p:cNvPr id="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5252-984F-4665-89F7-E30D52E0DA06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436228" name="Group 4"/>
          <p:cNvGrpSpPr/>
          <p:nvPr/>
        </p:nvGrpSpPr>
        <p:grpSpPr bwMode="auto">
          <a:xfrm>
            <a:off x="838200" y="1447800"/>
            <a:ext cx="7848600" cy="1676400"/>
            <a:chOff x="432" y="480"/>
            <a:chExt cx="4944" cy="1056"/>
          </a:xfrm>
        </p:grpSpPr>
        <p:sp>
          <p:nvSpPr>
            <p:cNvPr id="436229" name="Rectangle 5"/>
            <p:cNvSpPr>
              <a:spLocks noChangeArrowheads="1"/>
            </p:cNvSpPr>
            <p:nvPr/>
          </p:nvSpPr>
          <p:spPr bwMode="auto">
            <a:xfrm>
              <a:off x="432" y="480"/>
              <a:ext cx="494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6230" name="Group 6"/>
            <p:cNvGrpSpPr/>
            <p:nvPr/>
          </p:nvGrpSpPr>
          <p:grpSpPr bwMode="auto">
            <a:xfrm>
              <a:off x="768" y="528"/>
              <a:ext cx="4512" cy="960"/>
              <a:chOff x="720" y="336"/>
              <a:chExt cx="4512" cy="960"/>
            </a:xfrm>
          </p:grpSpPr>
          <p:sp>
            <p:nvSpPr>
              <p:cNvPr id="436231" name="Oval 7"/>
              <p:cNvSpPr>
                <a:spLocks noChangeArrowheads="1"/>
              </p:cNvSpPr>
              <p:nvPr/>
            </p:nvSpPr>
            <p:spPr bwMode="auto">
              <a:xfrm>
                <a:off x="3936" y="419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3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32" name="Line 8"/>
              <p:cNvSpPr>
                <a:spLocks noChangeShapeType="1"/>
              </p:cNvSpPr>
              <p:nvPr/>
            </p:nvSpPr>
            <p:spPr bwMode="auto">
              <a:xfrm>
                <a:off x="859" y="780"/>
                <a:ext cx="1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6233" name="Group 9"/>
              <p:cNvGrpSpPr/>
              <p:nvPr/>
            </p:nvGrpSpPr>
            <p:grpSpPr bwMode="auto">
              <a:xfrm>
                <a:off x="997" y="534"/>
                <a:ext cx="2820" cy="327"/>
                <a:chOff x="1180" y="3312"/>
                <a:chExt cx="2920" cy="384"/>
              </a:xfrm>
            </p:grpSpPr>
            <p:grpSp>
              <p:nvGrpSpPr>
                <p:cNvPr id="436234" name="Group 10"/>
                <p:cNvGrpSpPr/>
                <p:nvPr/>
              </p:nvGrpSpPr>
              <p:grpSpPr bwMode="auto">
                <a:xfrm>
                  <a:off x="1438" y="3312"/>
                  <a:ext cx="299" cy="384"/>
                  <a:chOff x="1632" y="2064"/>
                  <a:chExt cx="336" cy="384"/>
                </a:xfrm>
              </p:grpSpPr>
              <p:sp>
                <p:nvSpPr>
                  <p:cNvPr id="436235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3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37" name="Group 13"/>
                <p:cNvGrpSpPr/>
                <p:nvPr/>
              </p:nvGrpSpPr>
              <p:grpSpPr bwMode="auto">
                <a:xfrm>
                  <a:off x="1737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38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3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40" name="Group 16"/>
                <p:cNvGrpSpPr/>
                <p:nvPr/>
              </p:nvGrpSpPr>
              <p:grpSpPr bwMode="auto">
                <a:xfrm>
                  <a:off x="2038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41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43" name="Group 19"/>
                <p:cNvGrpSpPr/>
                <p:nvPr/>
              </p:nvGrpSpPr>
              <p:grpSpPr bwMode="auto">
                <a:xfrm>
                  <a:off x="2339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44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4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46" name="Group 22"/>
                <p:cNvGrpSpPr/>
                <p:nvPr/>
              </p:nvGrpSpPr>
              <p:grpSpPr bwMode="auto">
                <a:xfrm>
                  <a:off x="2640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4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49" name="Group 25"/>
                <p:cNvGrpSpPr/>
                <p:nvPr/>
              </p:nvGrpSpPr>
              <p:grpSpPr bwMode="auto">
                <a:xfrm>
                  <a:off x="2941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5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52" name="Group 28"/>
                <p:cNvGrpSpPr/>
                <p:nvPr/>
              </p:nvGrpSpPr>
              <p:grpSpPr bwMode="auto">
                <a:xfrm>
                  <a:off x="3242" y="3312"/>
                  <a:ext cx="301" cy="384"/>
                  <a:chOff x="1632" y="2064"/>
                  <a:chExt cx="336" cy="384"/>
                </a:xfrm>
              </p:grpSpPr>
              <p:sp>
                <p:nvSpPr>
                  <p:cNvPr id="436253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6255" name="Group 31"/>
                <p:cNvGrpSpPr/>
                <p:nvPr/>
              </p:nvGrpSpPr>
              <p:grpSpPr bwMode="auto">
                <a:xfrm>
                  <a:off x="3543" y="3312"/>
                  <a:ext cx="299" cy="384"/>
                  <a:chOff x="1632" y="2064"/>
                  <a:chExt cx="336" cy="384"/>
                </a:xfrm>
              </p:grpSpPr>
              <p:sp>
                <p:nvSpPr>
                  <p:cNvPr id="436256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25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625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180" y="3312"/>
                  <a:ext cx="85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6259" name="Line 35"/>
                <p:cNvSpPr>
                  <a:spLocks noChangeShapeType="1"/>
                </p:cNvSpPr>
                <p:nvPr/>
              </p:nvSpPr>
              <p:spPr bwMode="auto">
                <a:xfrm>
                  <a:off x="1265" y="3312"/>
                  <a:ext cx="173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626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842" y="3312"/>
                  <a:ext cx="13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6261" name="Line 37"/>
                <p:cNvSpPr>
                  <a:spLocks noChangeShapeType="1"/>
                </p:cNvSpPr>
                <p:nvPr/>
              </p:nvSpPr>
              <p:spPr bwMode="auto">
                <a:xfrm>
                  <a:off x="3972" y="3312"/>
                  <a:ext cx="12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6262" name="Line 38"/>
              <p:cNvSpPr>
                <a:spLocks noChangeShapeType="1"/>
              </p:cNvSpPr>
              <p:nvPr/>
            </p:nvSpPr>
            <p:spPr bwMode="auto">
              <a:xfrm>
                <a:off x="3817" y="739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63" name="Line 39"/>
              <p:cNvSpPr>
                <a:spLocks noChangeShapeType="1"/>
              </p:cNvSpPr>
              <p:nvPr/>
            </p:nvSpPr>
            <p:spPr bwMode="auto">
              <a:xfrm>
                <a:off x="859" y="984"/>
                <a:ext cx="40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64" name="Rectangle 40" descr="浅色下对角线"/>
              <p:cNvSpPr>
                <a:spLocks noChangeArrowheads="1"/>
              </p:cNvSpPr>
              <p:nvPr/>
            </p:nvSpPr>
            <p:spPr bwMode="auto">
              <a:xfrm>
                <a:off x="859" y="984"/>
                <a:ext cx="4068" cy="163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65" name="Rectangle 41" descr="浅色上对角线"/>
              <p:cNvSpPr>
                <a:spLocks noChangeArrowheads="1"/>
              </p:cNvSpPr>
              <p:nvPr/>
            </p:nvSpPr>
            <p:spPr bwMode="auto">
              <a:xfrm>
                <a:off x="720" y="412"/>
                <a:ext cx="139" cy="735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66" name="Line 42"/>
              <p:cNvSpPr>
                <a:spLocks noChangeShapeType="1"/>
              </p:cNvSpPr>
              <p:nvPr/>
            </p:nvSpPr>
            <p:spPr bwMode="auto">
              <a:xfrm>
                <a:off x="859" y="984"/>
                <a:ext cx="406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267" name="Line 43"/>
              <p:cNvSpPr>
                <a:spLocks noChangeShapeType="1"/>
              </p:cNvSpPr>
              <p:nvPr/>
            </p:nvSpPr>
            <p:spPr bwMode="auto">
              <a:xfrm>
                <a:off x="4233" y="384"/>
                <a:ext cx="0" cy="694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6268" name="Object 44"/>
              <p:cNvGraphicFramePr>
                <a:graphicFrameLocks noChangeAspect="1"/>
              </p:cNvGraphicFramePr>
              <p:nvPr/>
            </p:nvGraphicFramePr>
            <p:xfrm>
              <a:off x="4080" y="986"/>
              <a:ext cx="323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77492" imgH="190170" progId="">
                      <p:embed/>
                    </p:oleObj>
                  </mc:Choice>
                  <mc:Fallback>
                    <p:oleObj name="公式" r:id="rId2" imgW="177492" imgH="190170" progId="">
                      <p:embed/>
                      <p:pic>
                        <p:nvPicPr>
                          <p:cNvPr id="436268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986"/>
                            <a:ext cx="323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269" name="Line 45"/>
              <p:cNvSpPr>
                <a:spLocks noChangeShapeType="1"/>
              </p:cNvSpPr>
              <p:nvPr/>
            </p:nvSpPr>
            <p:spPr bwMode="auto">
              <a:xfrm flipH="1">
                <a:off x="3360" y="707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6270" name="Object 46"/>
              <p:cNvGraphicFramePr>
                <a:graphicFrameLocks noChangeAspect="1"/>
              </p:cNvGraphicFramePr>
              <p:nvPr/>
            </p:nvGraphicFramePr>
            <p:xfrm>
              <a:off x="4927" y="775"/>
              <a:ext cx="305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77646" imgH="190335" progId="">
                      <p:embed/>
                    </p:oleObj>
                  </mc:Choice>
                  <mc:Fallback>
                    <p:oleObj name="公式" r:id="rId4" imgW="177646" imgH="190335" progId="">
                      <p:embed/>
                      <p:pic>
                        <p:nvPicPr>
                          <p:cNvPr id="43627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7" y="775"/>
                            <a:ext cx="305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6271" name="Object 47"/>
              <p:cNvGraphicFramePr>
                <a:graphicFrameLocks noChangeAspect="1"/>
              </p:cNvGraphicFramePr>
              <p:nvPr/>
            </p:nvGraphicFramePr>
            <p:xfrm>
              <a:off x="3408" y="336"/>
              <a:ext cx="332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91960" imgH="343080" progId="">
                      <p:embed/>
                    </p:oleObj>
                  </mc:Choice>
                  <mc:Fallback>
                    <p:oleObj name="公式" r:id="rId6" imgW="291960" imgH="343080" progId="">
                      <p:embed/>
                      <p:pic>
                        <p:nvPicPr>
                          <p:cNvPr id="43627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36"/>
                            <a:ext cx="332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6272" name="Object 48"/>
              <p:cNvGraphicFramePr>
                <a:graphicFrameLocks noChangeAspect="1"/>
              </p:cNvGraphicFramePr>
              <p:nvPr/>
            </p:nvGraphicFramePr>
            <p:xfrm>
              <a:off x="4080" y="611"/>
              <a:ext cx="32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91960" imgH="241200" progId="">
                      <p:embed/>
                    </p:oleObj>
                  </mc:Choice>
                  <mc:Fallback>
                    <p:oleObj name="公式" r:id="rId8" imgW="291960" imgH="241200" progId="">
                      <p:embed/>
                      <p:pic>
                        <p:nvPicPr>
                          <p:cNvPr id="43627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611"/>
                            <a:ext cx="325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6273" name="Object 49"/>
              <p:cNvGraphicFramePr>
                <a:graphicFrameLocks noChangeAspect="1"/>
              </p:cNvGraphicFramePr>
              <p:nvPr/>
            </p:nvGraphicFramePr>
            <p:xfrm>
              <a:off x="3216" y="1008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962400" imgH="4572000" progId="">
                      <p:embed/>
                    </p:oleObj>
                  </mc:Choice>
                  <mc:Fallback>
                    <p:oleObj name="Equation" r:id="rId10" imgW="3962400" imgH="4572000" progId="">
                      <p:embed/>
                      <p:pic>
                        <p:nvPicPr>
                          <p:cNvPr id="436273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274" name="Oval 50"/>
              <p:cNvSpPr>
                <a:spLocks noChangeArrowheads="1"/>
              </p:cNvSpPr>
              <p:nvPr/>
            </p:nvSpPr>
            <p:spPr bwMode="auto">
              <a:xfrm>
                <a:off x="3312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6275" name="Group 51"/>
          <p:cNvGrpSpPr/>
          <p:nvPr/>
        </p:nvGrpSpPr>
        <p:grpSpPr bwMode="auto">
          <a:xfrm>
            <a:off x="3810000" y="3352800"/>
            <a:ext cx="5091113" cy="1366838"/>
            <a:chOff x="2553" y="2112"/>
            <a:chExt cx="3207" cy="861"/>
          </a:xfrm>
        </p:grpSpPr>
        <p:grpSp>
          <p:nvGrpSpPr>
            <p:cNvPr id="436276" name="Group 52"/>
            <p:cNvGrpSpPr/>
            <p:nvPr/>
          </p:nvGrpSpPr>
          <p:grpSpPr bwMode="auto">
            <a:xfrm>
              <a:off x="2553" y="2112"/>
              <a:ext cx="3207" cy="861"/>
              <a:chOff x="2448" y="1601"/>
              <a:chExt cx="3207" cy="861"/>
            </a:xfrm>
          </p:grpSpPr>
          <p:sp>
            <p:nvSpPr>
              <p:cNvPr id="436277" name="AutoShape 53"/>
              <p:cNvSpPr>
                <a:spLocks noChangeArrowheads="1"/>
              </p:cNvSpPr>
              <p:nvPr/>
            </p:nvSpPr>
            <p:spPr bwMode="auto">
              <a:xfrm>
                <a:off x="4656" y="1601"/>
                <a:ext cx="288" cy="384"/>
              </a:xfrm>
              <a:prstGeom prst="wedgeRectCallout">
                <a:avLst>
                  <a:gd name="adj1" fmla="val -47569"/>
                  <a:gd name="adj2" fmla="val 88542"/>
                </a:avLst>
              </a:prstGeom>
              <a:solidFill>
                <a:srgbClr val="EDFAD2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="1"/>
              </a:p>
            </p:txBody>
          </p:sp>
          <p:sp>
            <p:nvSpPr>
              <p:cNvPr id="436278" name="AutoShape 54"/>
              <p:cNvSpPr>
                <a:spLocks noChangeArrowheads="1"/>
              </p:cNvSpPr>
              <p:nvPr/>
            </p:nvSpPr>
            <p:spPr bwMode="auto">
              <a:xfrm>
                <a:off x="3216" y="1601"/>
                <a:ext cx="288" cy="384"/>
              </a:xfrm>
              <a:prstGeom prst="wedgeRectCallout">
                <a:avLst>
                  <a:gd name="adj1" fmla="val 52431"/>
                  <a:gd name="adj2" fmla="val 88542"/>
                </a:avLst>
              </a:prstGeom>
              <a:solidFill>
                <a:srgbClr val="EDFAD2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="1"/>
              </a:p>
            </p:txBody>
          </p:sp>
          <p:sp>
            <p:nvSpPr>
              <p:cNvPr id="436279" name="Text Box 55"/>
              <p:cNvSpPr txBox="1">
                <a:spLocks noChangeArrowheads="1"/>
              </p:cNvSpPr>
              <p:nvPr/>
            </p:nvSpPr>
            <p:spPr bwMode="auto">
              <a:xfrm>
                <a:off x="2448" y="2129"/>
                <a:ext cx="3207" cy="333"/>
              </a:xfrm>
              <a:prstGeom prst="rect">
                <a:avLst/>
              </a:prstGeom>
              <a:solidFill>
                <a:srgbClr val="EDFAD2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积分常量，根据初始条件确定</a:t>
                </a:r>
              </a:p>
            </p:txBody>
          </p:sp>
        </p:grpSp>
        <p:graphicFrame>
          <p:nvGraphicFramePr>
            <p:cNvPr id="436280" name="Object 56"/>
            <p:cNvGraphicFramePr>
              <a:graphicFrameLocks noChangeAspect="1"/>
            </p:cNvGraphicFramePr>
            <p:nvPr/>
          </p:nvGraphicFramePr>
          <p:xfrm>
            <a:off x="2784" y="2112"/>
            <a:ext cx="236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64534" imgH="304668" progId="">
                    <p:embed/>
                  </p:oleObj>
                </mc:Choice>
                <mc:Fallback>
                  <p:oleObj name="公式" r:id="rId12" imgW="1764534" imgH="304668" progId="">
                    <p:embed/>
                    <p:pic>
                      <p:nvPicPr>
                        <p:cNvPr id="43628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112"/>
                          <a:ext cx="2367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6281" name="Object 57"/>
          <p:cNvGraphicFramePr>
            <a:graphicFrameLocks noChangeAspect="1"/>
          </p:cNvGraphicFramePr>
          <p:nvPr/>
        </p:nvGraphicFramePr>
        <p:xfrm>
          <a:off x="838200" y="3276600"/>
          <a:ext cx="1836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53720" imgH="546120" progId="">
                  <p:embed/>
                </p:oleObj>
              </mc:Choice>
              <mc:Fallback>
                <p:oleObj name="公式" r:id="rId14" imgW="1053720" imgH="546120" progId="">
                  <p:embed/>
                  <p:pic>
                    <p:nvPicPr>
                      <p:cNvPr id="43628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1836738" cy="841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2" name="Object 58"/>
          <p:cNvGraphicFramePr>
            <a:graphicFrameLocks noChangeAspect="1"/>
          </p:cNvGraphicFramePr>
          <p:nvPr/>
        </p:nvGraphicFramePr>
        <p:xfrm>
          <a:off x="1855788" y="4648200"/>
          <a:ext cx="3097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48728" imgH="393529" progId="">
                  <p:embed/>
                </p:oleObj>
              </mc:Choice>
              <mc:Fallback>
                <p:oleObj name="公式" r:id="rId16" imgW="1548728" imgH="393529" progId="">
                  <p:embed/>
                  <p:pic>
                    <p:nvPicPr>
                      <p:cNvPr id="43628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648200"/>
                        <a:ext cx="30972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3" name="Object 59"/>
          <p:cNvGraphicFramePr>
            <a:graphicFrameLocks noChangeAspect="1"/>
          </p:cNvGraphicFramePr>
          <p:nvPr/>
        </p:nvGraphicFramePr>
        <p:xfrm>
          <a:off x="1828800" y="5486400"/>
          <a:ext cx="3452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27200" imgH="419100" progId="">
                  <p:embed/>
                </p:oleObj>
              </mc:Choice>
              <mc:Fallback>
                <p:oleObj name="公式" r:id="rId18" imgW="1727200" imgH="419100" progId="">
                  <p:embed/>
                  <p:pic>
                    <p:nvPicPr>
                      <p:cNvPr id="4362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3452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D32A81-5442-4DD7-8EAB-8FEDA898CF8A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187439" name="Picture 47" descr="04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6613"/>
            <a:ext cx="2787650" cy="3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440" name="Rectangle 48"/>
          <p:cNvSpPr>
            <a:spLocks noChangeArrowheads="1"/>
          </p:cNvSpPr>
          <p:nvPr/>
        </p:nvSpPr>
        <p:spPr bwMode="auto">
          <a:xfrm>
            <a:off x="371475" y="1341438"/>
            <a:ext cx="52085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一端固定且不可伸长的细线与可视为质点的物体相连，当它在竖直平面内作小角度</a:t>
            </a:r>
            <a:r>
              <a:rPr lang="en-US" altLang="zh-CN" sz="2800" dirty="0">
                <a:latin typeface="宋体" panose="02010600030101010101" pitchFamily="2" charset="-122"/>
              </a:rPr>
              <a:t>(θ≤5°)</a:t>
            </a:r>
            <a:r>
              <a:rPr lang="zh-CN" altLang="en-US" sz="2800" dirty="0">
                <a:latin typeface="宋体" panose="02010600030101010101" pitchFamily="2" charset="-122"/>
              </a:rPr>
              <a:t>摆动时，该系统称为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单摆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187442" name="Object 50"/>
          <p:cNvGraphicFramePr>
            <a:graphicFrameLocks noChangeAspect="1"/>
          </p:cNvGraphicFramePr>
          <p:nvPr/>
        </p:nvGraphicFramePr>
        <p:xfrm>
          <a:off x="2916238" y="4365625"/>
          <a:ext cx="2879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203112" progId="">
                  <p:embed/>
                </p:oleObj>
              </mc:Choice>
              <mc:Fallback>
                <p:oleObj name="Equation" r:id="rId3" imgW="990170" imgH="203112" progId="">
                  <p:embed/>
                  <p:pic>
                    <p:nvPicPr>
                      <p:cNvPr id="1874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625"/>
                        <a:ext cx="28797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43" name="Rectangle 51"/>
          <p:cNvSpPr>
            <a:spLocks noChangeArrowheads="1"/>
          </p:cNvSpPr>
          <p:nvPr/>
        </p:nvSpPr>
        <p:spPr bwMode="auto">
          <a:xfrm>
            <a:off x="371475" y="3616325"/>
            <a:ext cx="5208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当摆线偏离铅直方向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θ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角时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187446" name="Object 54"/>
          <p:cNvGraphicFramePr>
            <a:graphicFrameLocks noChangeAspect="1"/>
          </p:cNvGraphicFramePr>
          <p:nvPr/>
        </p:nvGraphicFramePr>
        <p:xfrm>
          <a:off x="468313" y="5151438"/>
          <a:ext cx="545306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200" imgH="419100" progId="">
                  <p:embed/>
                </p:oleObj>
              </mc:Choice>
              <mc:Fallback>
                <p:oleObj name="Equation" r:id="rId5" imgW="1981200" imgH="419100" progId="">
                  <p:embed/>
                  <p:pic>
                    <p:nvPicPr>
                      <p:cNvPr id="18744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1438"/>
                        <a:ext cx="5453062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47" name="Object 55"/>
          <p:cNvGraphicFramePr>
            <a:graphicFrameLocks noChangeAspect="1"/>
          </p:cNvGraphicFramePr>
          <p:nvPr/>
        </p:nvGraphicFramePr>
        <p:xfrm>
          <a:off x="6372225" y="5500688"/>
          <a:ext cx="22161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203112" progId="">
                  <p:embed/>
                </p:oleObj>
              </mc:Choice>
              <mc:Fallback>
                <p:oleObj name="Equation" r:id="rId7" imgW="761669" imgH="203112" progId="">
                  <p:embed/>
                  <p:pic>
                    <p:nvPicPr>
                      <p:cNvPr id="1874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00688"/>
                        <a:ext cx="22161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608013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微振动的简谐近似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0" grpId="0" autoUpdateAnimBg="0"/>
      <p:bldP spid="1874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F7FCC59-4116-444C-945B-D220D96D3C56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565275" y="4191000"/>
          <a:ext cx="2397125" cy="101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19100" progId="">
                  <p:embed/>
                </p:oleObj>
              </mc:Choice>
              <mc:Fallback>
                <p:oleObj name="Equation" r:id="rId2" imgW="990600" imgH="419100" progId="">
                  <p:embed/>
                  <p:pic>
                    <p:nvPicPr>
                      <p:cNvPr id="197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191000"/>
                        <a:ext cx="2397125" cy="1016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603250" y="381000"/>
            <a:ext cx="251936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若不计阻力 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7641" name="Group 9"/>
          <p:cNvGrpSpPr/>
          <p:nvPr/>
        </p:nvGrpSpPr>
        <p:grpSpPr bwMode="auto">
          <a:xfrm>
            <a:off x="684213" y="1985963"/>
            <a:ext cx="5157787" cy="1062037"/>
            <a:chOff x="431" y="1071"/>
            <a:chExt cx="3249" cy="669"/>
          </a:xfrm>
        </p:grpSpPr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431" y="1093"/>
            <a:ext cx="1134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0891" imgH="393529" progId="">
                    <p:embed/>
                  </p:oleObj>
                </mc:Choice>
                <mc:Fallback>
                  <p:oleObj name="Equation" r:id="rId4" imgW="710891" imgH="393529" progId="">
                    <p:embed/>
                    <p:pic>
                      <p:nvPicPr>
                        <p:cNvPr id="19763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093"/>
                          <a:ext cx="1134" cy="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39" name="Object 7"/>
            <p:cNvGraphicFramePr>
              <a:graphicFrameLocks noChangeAspect="1"/>
            </p:cNvGraphicFramePr>
            <p:nvPr/>
          </p:nvGraphicFramePr>
          <p:xfrm>
            <a:off x="1776" y="1071"/>
            <a:ext cx="1904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800" imgH="419100" progId="">
                    <p:embed/>
                  </p:oleObj>
                </mc:Choice>
                <mc:Fallback>
                  <p:oleObj name="Equation" r:id="rId6" imgW="1193800" imgH="419100" progId="">
                    <p:embed/>
                    <p:pic>
                      <p:nvPicPr>
                        <p:cNvPr id="1976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71"/>
                          <a:ext cx="1904" cy="6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11188" y="2976563"/>
            <a:ext cx="7416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单摆的小角度摆动是简谐振动</a:t>
            </a: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617538" y="3657600"/>
            <a:ext cx="79930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绕不过质心的水平固定轴转动的刚体称之为</a:t>
            </a:r>
            <a:r>
              <a:rPr lang="zh-CN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复摆</a:t>
            </a:r>
            <a:r>
              <a:rPr lang="zh-CN" altLang="en-US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97643" name="Object 11"/>
          <p:cNvGraphicFramePr>
            <a:graphicFrameLocks noChangeAspect="1"/>
          </p:cNvGraphicFramePr>
          <p:nvPr/>
        </p:nvGraphicFramePr>
        <p:xfrm>
          <a:off x="4932363" y="4287889"/>
          <a:ext cx="2154237" cy="96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5920" imgH="393529" progId="">
                  <p:embed/>
                </p:oleObj>
              </mc:Choice>
              <mc:Fallback>
                <p:oleObj name="Equation" r:id="rId8" imgW="875920" imgH="393529" progId="">
                  <p:embed/>
                  <p:pic>
                    <p:nvPicPr>
                      <p:cNvPr id="1976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287889"/>
                        <a:ext cx="2154237" cy="969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539750" y="5229225"/>
            <a:ext cx="8135938" cy="1152525"/>
          </a:xfrm>
          <a:prstGeom prst="rect">
            <a:avLst/>
          </a:prstGeom>
          <a:solidFill>
            <a:srgbClr val="FFCC00">
              <a:alpha val="22000"/>
            </a:srgbClr>
          </a:solidFill>
          <a:ln w="38100" cmpd="dbl" algn="ctr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任何一个物理量的变化规律凡满足式</a:t>
            </a:r>
            <a:r>
              <a:rPr lang="en-US" altLang="zh-CN" sz="2800" dirty="0"/>
              <a:t>(5.4)</a:t>
            </a:r>
            <a:r>
              <a:rPr lang="zh-CN" altLang="en-US" sz="2800" dirty="0"/>
              <a:t>，且常量</a:t>
            </a:r>
            <a:r>
              <a:rPr lang="en-US" altLang="zh-CN" sz="2800" i="1" dirty="0"/>
              <a:t>ω</a:t>
            </a:r>
            <a:r>
              <a:rPr lang="zh-CN" altLang="en-US" sz="2800" dirty="0"/>
              <a:t>决定于系统本身的性质，则该物理量作</a:t>
            </a:r>
            <a:r>
              <a:rPr lang="zh-CN" altLang="en-US" sz="2800" dirty="0">
                <a:solidFill>
                  <a:srgbClr val="CC0000"/>
                </a:solidFill>
              </a:rPr>
              <a:t>简谐振动</a:t>
            </a:r>
            <a:r>
              <a:rPr lang="en-US" altLang="zh-CN" sz="2800" dirty="0"/>
              <a:t>. </a:t>
            </a:r>
          </a:p>
        </p:txBody>
      </p:sp>
      <p:pic>
        <p:nvPicPr>
          <p:cNvPr id="197645" name="Picture 13" descr="040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844550"/>
            <a:ext cx="2125662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225550"/>
                <a:ext cx="4495800" cy="81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dirty="0">
                    <a:latin typeface="Calisto MT" panose="02040603050505030304" pitchFamily="18" charset="0"/>
                  </a:rPr>
                  <a:t>-</a:t>
                </a:r>
                <a:r>
                  <a:rPr lang="en-US" altLang="zh-CN" sz="3200" i="1" dirty="0" err="1">
                    <a:latin typeface="Calisto MT" panose="02040603050505030304" pitchFamily="18" charset="0"/>
                  </a:rPr>
                  <a:t>mgl</a:t>
                </a:r>
                <a:r>
                  <a:rPr lang="el-GR" altLang="zh-CN" sz="3200" i="1" dirty="0"/>
                  <a:t>θ</a:t>
                </a:r>
                <a:r>
                  <a:rPr lang="en-US" altLang="zh-CN" sz="3200" i="1" dirty="0">
                    <a:latin typeface="Calisto MT" panose="02040603050505030304" pitchFamily="18" charset="0"/>
                  </a:rPr>
                  <a:t> = J</a:t>
                </a:r>
                <a:r>
                  <a:rPr lang="el-GR" altLang="zh-CN" sz="3200" i="1" dirty="0">
                    <a:latin typeface="Cambria Math"/>
                    <a:ea typeface="Cambria Math"/>
                  </a:rPr>
                  <a:t>α</a:t>
                </a:r>
                <a:r>
                  <a:rPr lang="en-US" altLang="zh-CN" sz="3200" i="1" dirty="0">
                    <a:latin typeface="Cambria Math"/>
                    <a:ea typeface="Cambria Math"/>
                  </a:rPr>
                  <a:t> </a:t>
                </a:r>
                <a:r>
                  <a:rPr lang="en-US" altLang="zh-CN" sz="3200" i="1" dirty="0">
                    <a:latin typeface="Calisto MT" panose="02040603050505030304" pitchFamily="18" charset="0"/>
                  </a:rPr>
                  <a:t>= ml</a:t>
                </a:r>
                <a:r>
                  <a:rPr lang="en-US" altLang="zh-CN" sz="3200" i="1" baseline="30000" dirty="0">
                    <a:latin typeface="Calisto MT" panose="0204060305050503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zh-CN" altLang="en-US" sz="3200" b="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altLang="zh-CN" sz="32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200" i="1" dirty="0">
                  <a:latin typeface="Calisto MT" panose="0204060305050503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1225550"/>
                <a:ext cx="4311650" cy="81089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l="-3528" b="-12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utoUpdateAnimBg="0"/>
      <p:bldP spid="197642" grpId="0" autoUpdateAnimBg="0"/>
      <p:bldP spid="197644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5872</TotalTime>
  <Words>2166</Words>
  <Application>Microsoft Office PowerPoint</Application>
  <PresentationFormat>全屏显示(4:3)</PresentationFormat>
  <Paragraphs>392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华文行楷</vt:lpstr>
      <vt:lpstr>楷体_GB2312</vt:lpstr>
      <vt:lpstr>宋体</vt:lpstr>
      <vt:lpstr>Arial</vt:lpstr>
      <vt:lpstr>Book Antiqua</vt:lpstr>
      <vt:lpstr>Calisto MT</vt:lpstr>
      <vt:lpstr>Cambria Math</vt:lpstr>
      <vt:lpstr>Century Schoolbook</vt:lpstr>
      <vt:lpstr>Georgia</vt:lpstr>
      <vt:lpstr>Symbol</vt:lpstr>
      <vt:lpstr>Tahoma</vt:lpstr>
      <vt:lpstr>Times New Roman</vt:lpstr>
      <vt:lpstr>Wingdings</vt:lpstr>
      <vt:lpstr>Wingdings 3</vt:lpstr>
      <vt:lpstr>质朴</vt:lpstr>
      <vt:lpstr>公式</vt:lpstr>
      <vt:lpstr>Equation</vt:lpstr>
      <vt:lpstr>Document</vt:lpstr>
      <vt:lpstr>PowerPoint 演示文稿</vt:lpstr>
      <vt:lpstr>第5章 机械振动</vt:lpstr>
      <vt:lpstr>PowerPoint 演示文稿</vt:lpstr>
      <vt:lpstr>第5章 机械振动</vt:lpstr>
      <vt:lpstr>5.1 简谐运动</vt:lpstr>
      <vt:lpstr>5.1 简谐运动</vt:lpstr>
      <vt:lpstr>5.1 简谐运动</vt:lpstr>
      <vt:lpstr>PowerPoint 演示文稿</vt:lpstr>
      <vt:lpstr>PowerPoint 演示文稿</vt:lpstr>
      <vt:lpstr>5.1 简谐运动</vt:lpstr>
      <vt:lpstr>5.1 简谐运动</vt:lpstr>
      <vt:lpstr>5.1 简谐运动</vt:lpstr>
      <vt:lpstr>PowerPoint 演示文稿</vt:lpstr>
      <vt:lpstr>PowerPoint 演示文稿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  <vt:lpstr>PowerPoint 演示文稿</vt:lpstr>
      <vt:lpstr>PowerPoint 演示文稿</vt:lpstr>
      <vt:lpstr>PowerPoint 演示文稿</vt:lpstr>
      <vt:lpstr>5.1 简谐运动</vt:lpstr>
      <vt:lpstr>5.1 简谐运动</vt:lpstr>
      <vt:lpstr>5.1 简谐运动</vt:lpstr>
      <vt:lpstr>PowerPoint 演示文稿</vt:lpstr>
      <vt:lpstr>5.1 简谐运动</vt:lpstr>
      <vt:lpstr>PowerPoint 演示文稿</vt:lpstr>
      <vt:lpstr>旋转矢量表示的优越性</vt:lpstr>
      <vt:lpstr>4.1 简谐运动的描述</vt:lpstr>
      <vt:lpstr>PowerPoint 演示文稿</vt:lpstr>
      <vt:lpstr>PowerPoint 演示文稿</vt:lpstr>
      <vt:lpstr>PowerPoint 演示文稿</vt:lpstr>
      <vt:lpstr>5.1 简谐运动</vt:lpstr>
      <vt:lpstr>5.1 简谐运动</vt:lpstr>
      <vt:lpstr>5.1 简谐运动</vt:lpstr>
      <vt:lpstr>5.1 简谐运动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例题</vt:lpstr>
      <vt:lpstr>5.1 简谐运动</vt:lpstr>
      <vt:lpstr>5.1 简谐运动</vt:lpstr>
      <vt:lpstr>5.1 简谐运动</vt:lpstr>
      <vt:lpstr>5.1 简谐运动</vt:lpstr>
      <vt:lpstr>5.1 简谐运动</vt:lpstr>
      <vt:lpstr>5.1 简谐运动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</dc:title>
  <dc:creator>S.Q. Wu</dc:creator>
  <cp:lastModifiedBy>碧娥 林</cp:lastModifiedBy>
  <cp:revision>2756</cp:revision>
  <cp:lastPrinted>2113-01-01T00:00:00Z</cp:lastPrinted>
  <dcterms:created xsi:type="dcterms:W3CDTF">2010-09-14T09:01:00Z</dcterms:created>
  <dcterms:modified xsi:type="dcterms:W3CDTF">2024-03-27T10:24:02Z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