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08" r:id="rId2"/>
    <p:sldId id="510" r:id="rId3"/>
    <p:sldId id="511" r:id="rId4"/>
    <p:sldId id="517" r:id="rId5"/>
    <p:sldId id="513" r:id="rId6"/>
    <p:sldId id="515" r:id="rId7"/>
    <p:sldId id="518" r:id="rId8"/>
    <p:sldId id="519" r:id="rId9"/>
    <p:sldId id="51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098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>
      <p:cViewPr varScale="1">
        <p:scale>
          <a:sx n="66" d="100"/>
          <a:sy n="66" d="100"/>
        </p:scale>
        <p:origin x="-1512" y="-96"/>
      </p:cViewPr>
      <p:guideLst>
        <p:guide orient="horz" pos="22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296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emf"/><Relationship Id="rId10" Type="http://schemas.openxmlformats.org/officeDocument/2006/relationships/image" Target="../media/image31.wmf"/><Relationship Id="rId4" Type="http://schemas.openxmlformats.org/officeDocument/2006/relationships/image" Target="../media/image25.e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58D0755-1FF1-40D9-BD42-CFEBC75EB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7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BC3F7E-F8EE-44B5-B4AE-561EC899C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68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3FF2D8-9C2E-49BE-9190-F909108E1EC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3214-F0F3-480F-AC16-661786F284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FCEF-7B73-47AA-9CAF-C3CB5923A0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89F-EFD3-4518-86AF-4905DB86946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257023-AE8B-4B07-8B9E-A1074CDE0CB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E25E-D20E-49F1-9527-8956CEA645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18-3A7A-49F2-AB1A-1978C342431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AAE-7259-49EA-837C-453D718F0E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7BE0-16D8-44E0-92DE-62AB13FD7BE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55A8-C13D-4954-8FA9-9A6EBAD73E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61E2-6EAA-4115-B830-F732FC3A06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F0CF16-5178-4DCB-95D3-BFC78C644C5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0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e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简谐运动的能量</a:t>
            </a:r>
            <a:endParaRPr lang="en-US" altLang="zh-CN" dirty="0"/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7F32-ECB0-4092-A56E-5A255D7C507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457200" y="1143000"/>
            <a:ext cx="2286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简谐运动的能量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3810000" y="1371600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CC"/>
                </a:solidFill>
              </a:rPr>
              <a:t>以弹簧振子为例</a:t>
            </a:r>
          </a:p>
        </p:txBody>
      </p:sp>
      <p:grpSp>
        <p:nvGrpSpPr>
          <p:cNvPr id="480261" name="Group 5"/>
          <p:cNvGrpSpPr/>
          <p:nvPr/>
        </p:nvGrpSpPr>
        <p:grpSpPr bwMode="auto">
          <a:xfrm>
            <a:off x="1600200" y="2057400"/>
            <a:ext cx="4216400" cy="863600"/>
            <a:chOff x="1440" y="1008"/>
            <a:chExt cx="2656" cy="544"/>
          </a:xfrm>
        </p:grpSpPr>
        <p:graphicFrame>
          <p:nvGraphicFramePr>
            <p:cNvPr id="480262" name="Object 6"/>
            <p:cNvGraphicFramePr>
              <a:graphicFrameLocks noChangeAspect="1"/>
            </p:cNvGraphicFramePr>
            <p:nvPr/>
          </p:nvGraphicFramePr>
          <p:xfrm>
            <a:off x="2400" y="1008"/>
            <a:ext cx="169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95" name="公式" r:id="rId3" imgW="1269449" imgH="431613" progId="">
                    <p:embed/>
                  </p:oleObj>
                </mc:Choice>
                <mc:Fallback>
                  <p:oleObj name="公式" r:id="rId3" imgW="1269449" imgH="431613" progId="">
                    <p:embed/>
                    <p:pic>
                      <p:nvPicPr>
                        <p:cNvPr id="0" name="Picture 6" descr="image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008"/>
                          <a:ext cx="1696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0263" name="Object 7"/>
            <p:cNvGraphicFramePr>
              <a:graphicFrameLocks noChangeAspect="1"/>
            </p:cNvGraphicFramePr>
            <p:nvPr/>
          </p:nvGraphicFramePr>
          <p:xfrm>
            <a:off x="1440" y="1152"/>
            <a:ext cx="73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96" name="公式" r:id="rId5" imgW="545626" imgH="177646" progId="">
                    <p:embed/>
                  </p:oleObj>
                </mc:Choice>
                <mc:Fallback>
                  <p:oleObj name="公式" r:id="rId5" imgW="545626" imgH="177646" progId="">
                    <p:embed/>
                    <p:pic>
                      <p:nvPicPr>
                        <p:cNvPr id="0" name="Picture 7" descr="image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52"/>
                          <a:ext cx="739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64" name="AutoShape 8"/>
            <p:cNvSpPr/>
            <p:nvPr/>
          </p:nvSpPr>
          <p:spPr bwMode="auto">
            <a:xfrm>
              <a:off x="2256" y="1104"/>
              <a:ext cx="140" cy="336"/>
            </a:xfrm>
            <a:prstGeom prst="leftBrace">
              <a:avLst>
                <a:gd name="adj1" fmla="val 20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0265" name="Group 9"/>
          <p:cNvGrpSpPr/>
          <p:nvPr/>
        </p:nvGrpSpPr>
        <p:grpSpPr bwMode="auto">
          <a:xfrm>
            <a:off x="1600200" y="3124200"/>
            <a:ext cx="4810125" cy="1692275"/>
            <a:chOff x="960" y="1783"/>
            <a:chExt cx="3030" cy="1066"/>
          </a:xfrm>
        </p:grpSpPr>
        <p:graphicFrame>
          <p:nvGraphicFramePr>
            <p:cNvPr id="480266" name="Object 10"/>
            <p:cNvGraphicFramePr>
              <a:graphicFrameLocks noChangeAspect="1"/>
            </p:cNvGraphicFramePr>
            <p:nvPr/>
          </p:nvGraphicFramePr>
          <p:xfrm>
            <a:off x="1190" y="1783"/>
            <a:ext cx="2800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97" name="Equation" r:id="rId7" imgW="2222500" imgH="393700" progId="">
                    <p:embed/>
                  </p:oleObj>
                </mc:Choice>
                <mc:Fallback>
                  <p:oleObj name="Equation" r:id="rId7" imgW="2222500" imgH="393700" progId="">
                    <p:embed/>
                    <p:pic>
                      <p:nvPicPr>
                        <p:cNvPr id="0" name="Picture 10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1783"/>
                          <a:ext cx="2800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0267" name="Object 11"/>
            <p:cNvGraphicFramePr>
              <a:graphicFrameLocks noChangeAspect="1"/>
            </p:cNvGraphicFramePr>
            <p:nvPr/>
          </p:nvGraphicFramePr>
          <p:xfrm>
            <a:off x="1200" y="2352"/>
            <a:ext cx="2462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98" name="Equation" r:id="rId9" imgW="1955800" imgH="393700" progId="">
                    <p:embed/>
                  </p:oleObj>
                </mc:Choice>
                <mc:Fallback>
                  <p:oleObj name="Equation" r:id="rId9" imgW="1955800" imgH="393700" progId="">
                    <p:embed/>
                    <p:pic>
                      <p:nvPicPr>
                        <p:cNvPr id="0" name="Picture 11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52"/>
                          <a:ext cx="2462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68" name="AutoShape 12"/>
            <p:cNvSpPr/>
            <p:nvPr/>
          </p:nvSpPr>
          <p:spPr bwMode="auto">
            <a:xfrm>
              <a:off x="960" y="2016"/>
              <a:ext cx="240" cy="611"/>
            </a:xfrm>
            <a:prstGeom prst="leftBrace">
              <a:avLst>
                <a:gd name="adj1" fmla="val 2121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0269" name="Object 13"/>
          <p:cNvGraphicFramePr>
            <a:graphicFrameLocks noChangeAspect="1"/>
          </p:cNvGraphicFramePr>
          <p:nvPr/>
        </p:nvGraphicFramePr>
        <p:xfrm>
          <a:off x="1447800" y="4800600"/>
          <a:ext cx="40274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9" name="公式" r:id="rId11" imgW="51168600" imgH="12585600" progId="">
                  <p:embed/>
                </p:oleObj>
              </mc:Choice>
              <mc:Fallback>
                <p:oleObj name="公式" r:id="rId11" imgW="51168600" imgH="12585600" progId="">
                  <p:embed/>
                  <p:pic>
                    <p:nvPicPr>
                      <p:cNvPr id="0" name="Picture 13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40274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70" name="Object 14"/>
          <p:cNvGraphicFramePr>
            <a:graphicFrameLocks noChangeAspect="1"/>
          </p:cNvGraphicFramePr>
          <p:nvPr/>
        </p:nvGraphicFramePr>
        <p:xfrm>
          <a:off x="7391400" y="3810000"/>
          <a:ext cx="1323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0" name="公式" r:id="rId13" imgW="660113" imgH="203112" progId="">
                  <p:embed/>
                </p:oleObj>
              </mc:Choice>
              <mc:Fallback>
                <p:oleObj name="公式" r:id="rId13" imgW="660113" imgH="203112" progId="">
                  <p:embed/>
                  <p:pic>
                    <p:nvPicPr>
                      <p:cNvPr id="0" name="Picture 14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0"/>
                        <a:ext cx="13239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1" name="Text Box 15"/>
          <p:cNvSpPr txBox="1">
            <a:spLocks noChangeArrowheads="1"/>
          </p:cNvSpPr>
          <p:nvPr/>
        </p:nvSpPr>
        <p:spPr bwMode="auto">
          <a:xfrm>
            <a:off x="6248400" y="4800600"/>
            <a:ext cx="2590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（振幅的动力学意义）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6248400" y="5257800"/>
            <a:ext cx="2590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表征简谐运动的强弱</a:t>
            </a:r>
          </a:p>
        </p:txBody>
      </p: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152400" y="5795963"/>
            <a:ext cx="8839200" cy="528637"/>
          </a:xfrm>
          <a:prstGeom prst="rect">
            <a:avLst/>
          </a:prstGeom>
          <a:gradFill rotWithShape="0">
            <a:gsLst>
              <a:gs pos="0">
                <a:srgbClr val="F2DFFD"/>
              </a:gs>
              <a:gs pos="50000">
                <a:srgbClr val="F2DFFD">
                  <a:gamma/>
                  <a:tint val="0"/>
                  <a:invGamma/>
                </a:srgbClr>
              </a:gs>
              <a:gs pos="100000">
                <a:srgbClr val="F2DFFD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线性回复力是</a:t>
            </a:r>
            <a:r>
              <a:rPr lang="zh-CN" altLang="en-US" sz="2800">
                <a:solidFill>
                  <a:srgbClr val="CC0000"/>
                </a:solidFill>
              </a:rPr>
              <a:t>保守力</a:t>
            </a:r>
            <a:r>
              <a:rPr lang="zh-CN" altLang="en-US" sz="2800">
                <a:solidFill>
                  <a:srgbClr val="000000"/>
                </a:solidFill>
              </a:rPr>
              <a:t>，作</a:t>
            </a:r>
            <a:r>
              <a:rPr lang="zh-CN" altLang="en-US" sz="2800">
                <a:solidFill>
                  <a:srgbClr val="CC0000"/>
                </a:solidFill>
              </a:rPr>
              <a:t>简谐</a:t>
            </a:r>
            <a:r>
              <a:rPr lang="zh-CN" altLang="en-US" sz="2800">
                <a:solidFill>
                  <a:srgbClr val="000000"/>
                </a:solidFill>
              </a:rPr>
              <a:t>运动的系统</a:t>
            </a:r>
            <a:r>
              <a:rPr lang="zh-CN" altLang="en-US" sz="2800">
                <a:solidFill>
                  <a:srgbClr val="CC0000"/>
                </a:solidFill>
              </a:rPr>
              <a:t>机械能守恒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1" grpId="0"/>
      <p:bldP spid="480272" grpId="0"/>
      <p:bldP spid="48027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000A-90D6-4877-86CF-B806810D663D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/>
        </p:nvGraphicFramePr>
        <p:xfrm>
          <a:off x="863600" y="1600200"/>
          <a:ext cx="74803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4" name="公式" r:id="rId3" imgW="113723280" imgH="71513640" progId="">
                  <p:embed/>
                </p:oleObj>
              </mc:Choice>
              <mc:Fallback>
                <p:oleObj name="公式" r:id="rId3" imgW="113723280" imgH="71513640" progId="">
                  <p:embed/>
                  <p:pic>
                    <p:nvPicPr>
                      <p:cNvPr id="0" name="Picture 3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600200"/>
                        <a:ext cx="7480300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4775-885D-4A57-8550-CFC290767829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483331" name="Group 3"/>
          <p:cNvGrpSpPr/>
          <p:nvPr/>
        </p:nvGrpSpPr>
        <p:grpSpPr bwMode="auto">
          <a:xfrm>
            <a:off x="152400" y="1156447"/>
            <a:ext cx="8839200" cy="5168552"/>
            <a:chOff x="96" y="624"/>
            <a:chExt cx="5568" cy="3301"/>
          </a:xfrm>
        </p:grpSpPr>
        <p:sp>
          <p:nvSpPr>
            <p:cNvPr id="483332" name="Rectangle 4"/>
            <p:cNvSpPr>
              <a:spLocks noChangeArrowheads="1"/>
            </p:cNvSpPr>
            <p:nvPr/>
          </p:nvSpPr>
          <p:spPr bwMode="auto">
            <a:xfrm>
              <a:off x="96" y="624"/>
              <a:ext cx="5568" cy="3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3" name="Text Box 5"/>
            <p:cNvSpPr txBox="1">
              <a:spLocks noChangeArrowheads="1"/>
            </p:cNvSpPr>
            <p:nvPr/>
          </p:nvSpPr>
          <p:spPr bwMode="auto">
            <a:xfrm>
              <a:off x="2160" y="660"/>
              <a:ext cx="1536" cy="25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简 谐 运 动 能 量 图</a:t>
              </a:r>
            </a:p>
          </p:txBody>
        </p:sp>
      </p:grp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4038600" y="1748585"/>
          <a:ext cx="968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2" name="Equation" r:id="rId3" imgW="558558" imgH="241195" progId="">
                  <p:embed/>
                </p:oleObj>
              </mc:Choice>
              <mc:Fallback>
                <p:oleObj name="Equation" r:id="rId3" imgW="558558" imgH="241195" progId="">
                  <p:embed/>
                  <p:pic>
                    <p:nvPicPr>
                      <p:cNvPr id="0" name="Picture 6" descr="image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48585"/>
                        <a:ext cx="968375" cy="412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CC"/>
                          </a:gs>
                          <a:gs pos="50000">
                            <a:srgbClr val="FFFFFF"/>
                          </a:gs>
                          <a:gs pos="100000">
                            <a:srgbClr val="FFCCCC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4495800" y="2667000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3" name="Equation" r:id="rId5" imgW="558558" imgH="241195" progId="">
                  <p:embed/>
                </p:oleObj>
              </mc:Choice>
              <mc:Fallback>
                <p:oleObj name="Equation" r:id="rId5" imgW="558558" imgH="241195" progId="">
                  <p:embed/>
                  <p:pic>
                    <p:nvPicPr>
                      <p:cNvPr id="0" name="Picture 7" descr="image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977900" cy="419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ECFF">
                              <a:alpha val="50000"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CCECFF">
                              <a:alpha val="50000"/>
                            </a:srgbClr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5029200" y="3200400"/>
          <a:ext cx="2057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4" name="Equation" r:id="rId7" imgW="1002865" imgH="609336" progId="">
                  <p:embed/>
                </p:oleObj>
              </mc:Choice>
              <mc:Fallback>
                <p:oleObj name="Equation" r:id="rId7" imgW="1002865" imgH="609336" progId="">
                  <p:embed/>
                  <p:pic>
                    <p:nvPicPr>
                      <p:cNvPr id="0" name="Picture 8" descr="image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2057400" cy="904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4F81BD"/>
                          </a:gs>
                          <a:gs pos="50000">
                            <a:srgbClr val="FFFFFF"/>
                          </a:gs>
                          <a:gs pos="100000">
                            <a:srgbClr val="4F81BD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7" name="Object 9"/>
          <p:cNvGraphicFramePr>
            <a:graphicFrameLocks noChangeAspect="1"/>
          </p:cNvGraphicFramePr>
          <p:nvPr/>
        </p:nvGraphicFramePr>
        <p:xfrm>
          <a:off x="5724525" y="1689847"/>
          <a:ext cx="6762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5" name="公式" r:id="rId9" imgW="380835" imgH="203112" progId="">
                  <p:embed/>
                </p:oleObj>
              </mc:Choice>
              <mc:Fallback>
                <p:oleObj name="公式" r:id="rId9" imgW="380835" imgH="203112" progId="">
                  <p:embed/>
                  <p:pic>
                    <p:nvPicPr>
                      <p:cNvPr id="0" name="Picture 9" descr="image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89847"/>
                        <a:ext cx="6762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5715000" y="2147047"/>
          <a:ext cx="15763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6" name="公式" r:id="rId11" imgW="774028" imgH="177646" progId="">
                  <p:embed/>
                </p:oleObj>
              </mc:Choice>
              <mc:Fallback>
                <p:oleObj name="公式" r:id="rId11" imgW="774028" imgH="177646" progId="">
                  <p:embed/>
                  <p:pic>
                    <p:nvPicPr>
                      <p:cNvPr id="0" name="Picture 10" descr="image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47047"/>
                        <a:ext cx="157638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9" name="Object 11"/>
          <p:cNvGraphicFramePr>
            <a:graphicFrameLocks noChangeAspect="1"/>
          </p:cNvGraphicFramePr>
          <p:nvPr/>
        </p:nvGraphicFramePr>
        <p:xfrm>
          <a:off x="5715000" y="2604247"/>
          <a:ext cx="2070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7" name="公式" r:id="rId13" imgW="964781" imgH="177723" progId="">
                  <p:embed/>
                </p:oleObj>
              </mc:Choice>
              <mc:Fallback>
                <p:oleObj name="公式" r:id="rId13" imgW="964781" imgH="177723" progId="">
                  <p:embed/>
                  <p:pic>
                    <p:nvPicPr>
                      <p:cNvPr id="0" name="Picture 11" descr="image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04247"/>
                        <a:ext cx="20701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0" name="Line 12"/>
          <p:cNvSpPr>
            <a:spLocks noChangeShapeType="1"/>
          </p:cNvSpPr>
          <p:nvPr/>
        </p:nvSpPr>
        <p:spPr bwMode="auto">
          <a:xfrm flipV="1">
            <a:off x="1219200" y="4204447"/>
            <a:ext cx="3505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41" name="Freeform 13"/>
          <p:cNvSpPr/>
          <p:nvPr/>
        </p:nvSpPr>
        <p:spPr bwMode="auto">
          <a:xfrm>
            <a:off x="914400" y="4204447"/>
            <a:ext cx="3124200" cy="16764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92" y="0"/>
              </a:cxn>
              <a:cxn ang="0">
                <a:pos x="384" y="528"/>
              </a:cxn>
              <a:cxn ang="0">
                <a:pos x="576" y="1056"/>
              </a:cxn>
              <a:cxn ang="0">
                <a:pos x="768" y="528"/>
              </a:cxn>
              <a:cxn ang="0">
                <a:pos x="960" y="0"/>
              </a:cxn>
              <a:cxn ang="0">
                <a:pos x="1152" y="528"/>
              </a:cxn>
              <a:cxn ang="0">
                <a:pos x="1344" y="1056"/>
              </a:cxn>
              <a:cxn ang="0">
                <a:pos x="1536" y="528"/>
              </a:cxn>
              <a:cxn ang="0">
                <a:pos x="1728" y="0"/>
              </a:cxn>
              <a:cxn ang="0">
                <a:pos x="1920" y="528"/>
              </a:cxn>
              <a:cxn ang="0">
                <a:pos x="1968" y="672"/>
              </a:cxn>
            </a:cxnLst>
            <a:rect l="0" t="0" r="r" b="b"/>
            <a:pathLst>
              <a:path w="1968" h="1056">
                <a:moveTo>
                  <a:pt x="0" y="528"/>
                </a:moveTo>
                <a:cubicBezTo>
                  <a:pt x="64" y="264"/>
                  <a:pt x="128" y="0"/>
                  <a:pt x="192" y="0"/>
                </a:cubicBezTo>
                <a:cubicBezTo>
                  <a:pt x="256" y="0"/>
                  <a:pt x="320" y="352"/>
                  <a:pt x="384" y="528"/>
                </a:cubicBezTo>
                <a:cubicBezTo>
                  <a:pt x="448" y="704"/>
                  <a:pt x="512" y="1056"/>
                  <a:pt x="576" y="1056"/>
                </a:cubicBezTo>
                <a:cubicBezTo>
                  <a:pt x="640" y="1056"/>
                  <a:pt x="704" y="704"/>
                  <a:pt x="768" y="528"/>
                </a:cubicBezTo>
                <a:cubicBezTo>
                  <a:pt x="832" y="352"/>
                  <a:pt x="896" y="0"/>
                  <a:pt x="960" y="0"/>
                </a:cubicBezTo>
                <a:cubicBezTo>
                  <a:pt x="1024" y="0"/>
                  <a:pt x="1088" y="352"/>
                  <a:pt x="1152" y="528"/>
                </a:cubicBezTo>
                <a:cubicBezTo>
                  <a:pt x="1216" y="704"/>
                  <a:pt x="1280" y="1056"/>
                  <a:pt x="1344" y="1056"/>
                </a:cubicBezTo>
                <a:cubicBezTo>
                  <a:pt x="1408" y="1056"/>
                  <a:pt x="1472" y="704"/>
                  <a:pt x="1536" y="528"/>
                </a:cubicBezTo>
                <a:cubicBezTo>
                  <a:pt x="1600" y="352"/>
                  <a:pt x="1664" y="0"/>
                  <a:pt x="1728" y="0"/>
                </a:cubicBezTo>
                <a:cubicBezTo>
                  <a:pt x="1792" y="0"/>
                  <a:pt x="1880" y="416"/>
                  <a:pt x="1920" y="528"/>
                </a:cubicBezTo>
                <a:cubicBezTo>
                  <a:pt x="1960" y="640"/>
                  <a:pt x="1960" y="648"/>
                  <a:pt x="1968" y="67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42" name="Freeform 14"/>
          <p:cNvSpPr/>
          <p:nvPr/>
        </p:nvSpPr>
        <p:spPr bwMode="auto">
          <a:xfrm>
            <a:off x="914400" y="4204447"/>
            <a:ext cx="3124200" cy="16764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92" y="1056"/>
              </a:cxn>
              <a:cxn ang="0">
                <a:pos x="384" y="528"/>
              </a:cxn>
              <a:cxn ang="0">
                <a:pos x="576" y="0"/>
              </a:cxn>
              <a:cxn ang="0">
                <a:pos x="768" y="528"/>
              </a:cxn>
              <a:cxn ang="0">
                <a:pos x="960" y="1056"/>
              </a:cxn>
              <a:cxn ang="0">
                <a:pos x="1152" y="528"/>
              </a:cxn>
              <a:cxn ang="0">
                <a:pos x="1344" y="0"/>
              </a:cxn>
              <a:cxn ang="0">
                <a:pos x="1536" y="528"/>
              </a:cxn>
              <a:cxn ang="0">
                <a:pos x="1728" y="1056"/>
              </a:cxn>
              <a:cxn ang="0">
                <a:pos x="1920" y="528"/>
              </a:cxn>
              <a:cxn ang="0">
                <a:pos x="1968" y="384"/>
              </a:cxn>
            </a:cxnLst>
            <a:rect l="0" t="0" r="r" b="b"/>
            <a:pathLst>
              <a:path w="1968" h="1056">
                <a:moveTo>
                  <a:pt x="0" y="528"/>
                </a:moveTo>
                <a:cubicBezTo>
                  <a:pt x="64" y="792"/>
                  <a:pt x="128" y="1056"/>
                  <a:pt x="192" y="1056"/>
                </a:cubicBezTo>
                <a:cubicBezTo>
                  <a:pt x="256" y="1056"/>
                  <a:pt x="320" y="704"/>
                  <a:pt x="384" y="528"/>
                </a:cubicBezTo>
                <a:cubicBezTo>
                  <a:pt x="448" y="352"/>
                  <a:pt x="512" y="0"/>
                  <a:pt x="576" y="0"/>
                </a:cubicBezTo>
                <a:cubicBezTo>
                  <a:pt x="640" y="0"/>
                  <a:pt x="704" y="352"/>
                  <a:pt x="768" y="528"/>
                </a:cubicBezTo>
                <a:cubicBezTo>
                  <a:pt x="832" y="704"/>
                  <a:pt x="896" y="1056"/>
                  <a:pt x="960" y="1056"/>
                </a:cubicBezTo>
                <a:cubicBezTo>
                  <a:pt x="1024" y="1056"/>
                  <a:pt x="1088" y="704"/>
                  <a:pt x="1152" y="528"/>
                </a:cubicBezTo>
                <a:cubicBezTo>
                  <a:pt x="1216" y="352"/>
                  <a:pt x="1280" y="0"/>
                  <a:pt x="1344" y="0"/>
                </a:cubicBezTo>
                <a:cubicBezTo>
                  <a:pt x="1408" y="0"/>
                  <a:pt x="1472" y="352"/>
                  <a:pt x="1536" y="528"/>
                </a:cubicBezTo>
                <a:cubicBezTo>
                  <a:pt x="1600" y="704"/>
                  <a:pt x="1664" y="1056"/>
                  <a:pt x="1728" y="1056"/>
                </a:cubicBezTo>
                <a:cubicBezTo>
                  <a:pt x="1792" y="1056"/>
                  <a:pt x="1880" y="640"/>
                  <a:pt x="1920" y="528"/>
                </a:cubicBezTo>
                <a:cubicBezTo>
                  <a:pt x="1960" y="416"/>
                  <a:pt x="1960" y="408"/>
                  <a:pt x="1968" y="384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3343" name="Group 15"/>
          <p:cNvGrpSpPr/>
          <p:nvPr/>
        </p:nvGrpSpPr>
        <p:grpSpPr bwMode="auto">
          <a:xfrm>
            <a:off x="381000" y="1232647"/>
            <a:ext cx="4552950" cy="2249488"/>
            <a:chOff x="252" y="695"/>
            <a:chExt cx="2868" cy="1417"/>
          </a:xfrm>
        </p:grpSpPr>
        <p:sp>
          <p:nvSpPr>
            <p:cNvPr id="483344" name="Freeform 16"/>
            <p:cNvSpPr/>
            <p:nvPr/>
          </p:nvSpPr>
          <p:spPr bwMode="auto">
            <a:xfrm>
              <a:off x="766" y="1145"/>
              <a:ext cx="2027" cy="690"/>
            </a:xfrm>
            <a:custGeom>
              <a:avLst/>
              <a:gdLst/>
              <a:ahLst/>
              <a:cxnLst>
                <a:cxn ang="0">
                  <a:pos x="97" y="73"/>
                </a:cxn>
                <a:cxn ang="0">
                  <a:pos x="142" y="103"/>
                </a:cxn>
                <a:cxn ang="0">
                  <a:pos x="238" y="188"/>
                </a:cxn>
                <a:cxn ang="0">
                  <a:pos x="358" y="325"/>
                </a:cxn>
                <a:cxn ang="0">
                  <a:pos x="478" y="462"/>
                </a:cxn>
                <a:cxn ang="0">
                  <a:pos x="574" y="562"/>
                </a:cxn>
                <a:cxn ang="0">
                  <a:pos x="670" y="646"/>
                </a:cxn>
                <a:cxn ang="0">
                  <a:pos x="721" y="678"/>
                </a:cxn>
                <a:cxn ang="0">
                  <a:pos x="760" y="689"/>
                </a:cxn>
                <a:cxn ang="0">
                  <a:pos x="800" y="686"/>
                </a:cxn>
                <a:cxn ang="0">
                  <a:pos x="848" y="664"/>
                </a:cxn>
                <a:cxn ang="0">
                  <a:pos x="923" y="605"/>
                </a:cxn>
                <a:cxn ang="0">
                  <a:pos x="1019" y="515"/>
                </a:cxn>
                <a:cxn ang="0">
                  <a:pos x="1139" y="378"/>
                </a:cxn>
                <a:cxn ang="0">
                  <a:pos x="1259" y="241"/>
                </a:cxn>
                <a:cxn ang="0">
                  <a:pos x="1354" y="142"/>
                </a:cxn>
                <a:cxn ang="0">
                  <a:pos x="1451" y="58"/>
                </a:cxn>
                <a:cxn ang="0">
                  <a:pos x="1484" y="35"/>
                </a:cxn>
                <a:cxn ang="0">
                  <a:pos x="1516" y="12"/>
                </a:cxn>
                <a:cxn ang="0">
                  <a:pos x="1552" y="19"/>
                </a:cxn>
                <a:cxn ang="0">
                  <a:pos x="1573" y="24"/>
                </a:cxn>
                <a:cxn ang="0">
                  <a:pos x="1612" y="34"/>
                </a:cxn>
                <a:cxn ang="0">
                  <a:pos x="1678" y="98"/>
                </a:cxn>
                <a:cxn ang="0">
                  <a:pos x="1776" y="190"/>
                </a:cxn>
                <a:cxn ang="0">
                  <a:pos x="1876" y="303"/>
                </a:cxn>
                <a:cxn ang="0">
                  <a:pos x="1951" y="392"/>
                </a:cxn>
                <a:cxn ang="0">
                  <a:pos x="1999" y="457"/>
                </a:cxn>
                <a:cxn ang="0">
                  <a:pos x="2020" y="455"/>
                </a:cxn>
                <a:cxn ang="0">
                  <a:pos x="1978" y="397"/>
                </a:cxn>
                <a:cxn ang="0">
                  <a:pos x="1911" y="316"/>
                </a:cxn>
                <a:cxn ang="0">
                  <a:pos x="1815" y="205"/>
                </a:cxn>
                <a:cxn ang="0">
                  <a:pos x="1715" y="107"/>
                </a:cxn>
                <a:cxn ang="0">
                  <a:pos x="1619" y="28"/>
                </a:cxn>
                <a:cxn ang="0">
                  <a:pos x="1580" y="7"/>
                </a:cxn>
                <a:cxn ang="0">
                  <a:pos x="1540" y="0"/>
                </a:cxn>
                <a:cxn ang="0">
                  <a:pos x="1501" y="7"/>
                </a:cxn>
                <a:cxn ang="0">
                  <a:pos x="1462" y="28"/>
                </a:cxn>
                <a:cxn ang="0">
                  <a:pos x="1366" y="107"/>
                </a:cxn>
                <a:cxn ang="0">
                  <a:pos x="1270" y="201"/>
                </a:cxn>
                <a:cxn ang="0">
                  <a:pos x="1150" y="339"/>
                </a:cxn>
                <a:cxn ang="0">
                  <a:pos x="1030" y="476"/>
                </a:cxn>
                <a:cxn ang="0">
                  <a:pos x="934" y="570"/>
                </a:cxn>
                <a:cxn ang="0">
                  <a:pos x="838" y="649"/>
                </a:cxn>
                <a:cxn ang="0">
                  <a:pos x="817" y="661"/>
                </a:cxn>
                <a:cxn ang="0">
                  <a:pos x="796" y="669"/>
                </a:cxn>
                <a:cxn ang="0">
                  <a:pos x="748" y="669"/>
                </a:cxn>
                <a:cxn ang="0">
                  <a:pos x="728" y="661"/>
                </a:cxn>
                <a:cxn ang="0">
                  <a:pos x="707" y="649"/>
                </a:cxn>
                <a:cxn ang="0">
                  <a:pos x="611" y="570"/>
                </a:cxn>
                <a:cxn ang="0">
                  <a:pos x="515" y="476"/>
                </a:cxn>
                <a:cxn ang="0">
                  <a:pos x="395" y="339"/>
                </a:cxn>
                <a:cxn ang="0">
                  <a:pos x="275" y="201"/>
                </a:cxn>
                <a:cxn ang="0">
                  <a:pos x="179" y="108"/>
                </a:cxn>
                <a:cxn ang="0">
                  <a:pos x="104" y="56"/>
                </a:cxn>
              </a:cxnLst>
              <a:rect l="0" t="0" r="r" b="b"/>
              <a:pathLst>
                <a:path w="2027" h="690">
                  <a:moveTo>
                    <a:pt x="8" y="1"/>
                  </a:moveTo>
                  <a:lnTo>
                    <a:pt x="0" y="17"/>
                  </a:lnTo>
                  <a:lnTo>
                    <a:pt x="49" y="44"/>
                  </a:lnTo>
                  <a:lnTo>
                    <a:pt x="97" y="73"/>
                  </a:lnTo>
                  <a:lnTo>
                    <a:pt x="121" y="88"/>
                  </a:lnTo>
                  <a:lnTo>
                    <a:pt x="124" y="80"/>
                  </a:lnTo>
                  <a:lnTo>
                    <a:pt x="118" y="86"/>
                  </a:lnTo>
                  <a:lnTo>
                    <a:pt x="142" y="103"/>
                  </a:lnTo>
                  <a:lnTo>
                    <a:pt x="166" y="121"/>
                  </a:lnTo>
                  <a:lnTo>
                    <a:pt x="190" y="142"/>
                  </a:lnTo>
                  <a:lnTo>
                    <a:pt x="214" y="164"/>
                  </a:lnTo>
                  <a:lnTo>
                    <a:pt x="238" y="188"/>
                  </a:lnTo>
                  <a:lnTo>
                    <a:pt x="262" y="214"/>
                  </a:lnTo>
                  <a:lnTo>
                    <a:pt x="286" y="241"/>
                  </a:lnTo>
                  <a:lnTo>
                    <a:pt x="334" y="297"/>
                  </a:lnTo>
                  <a:lnTo>
                    <a:pt x="358" y="325"/>
                  </a:lnTo>
                  <a:lnTo>
                    <a:pt x="382" y="351"/>
                  </a:lnTo>
                  <a:lnTo>
                    <a:pt x="406" y="378"/>
                  </a:lnTo>
                  <a:lnTo>
                    <a:pt x="430" y="406"/>
                  </a:lnTo>
                  <a:lnTo>
                    <a:pt x="478" y="462"/>
                  </a:lnTo>
                  <a:lnTo>
                    <a:pt x="502" y="489"/>
                  </a:lnTo>
                  <a:lnTo>
                    <a:pt x="526" y="515"/>
                  </a:lnTo>
                  <a:lnTo>
                    <a:pt x="550" y="539"/>
                  </a:lnTo>
                  <a:lnTo>
                    <a:pt x="574" y="562"/>
                  </a:lnTo>
                  <a:lnTo>
                    <a:pt x="598" y="583"/>
                  </a:lnTo>
                  <a:lnTo>
                    <a:pt x="622" y="605"/>
                  </a:lnTo>
                  <a:lnTo>
                    <a:pt x="646" y="626"/>
                  </a:lnTo>
                  <a:lnTo>
                    <a:pt x="670" y="646"/>
                  </a:lnTo>
                  <a:lnTo>
                    <a:pt x="694" y="662"/>
                  </a:lnTo>
                  <a:lnTo>
                    <a:pt x="697" y="664"/>
                  </a:lnTo>
                  <a:lnTo>
                    <a:pt x="709" y="672"/>
                  </a:lnTo>
                  <a:lnTo>
                    <a:pt x="721" y="678"/>
                  </a:lnTo>
                  <a:lnTo>
                    <a:pt x="733" y="683"/>
                  </a:lnTo>
                  <a:lnTo>
                    <a:pt x="745" y="686"/>
                  </a:lnTo>
                  <a:lnTo>
                    <a:pt x="748" y="687"/>
                  </a:lnTo>
                  <a:lnTo>
                    <a:pt x="760" y="689"/>
                  </a:lnTo>
                  <a:lnTo>
                    <a:pt x="772" y="690"/>
                  </a:lnTo>
                  <a:lnTo>
                    <a:pt x="784" y="689"/>
                  </a:lnTo>
                  <a:lnTo>
                    <a:pt x="796" y="687"/>
                  </a:lnTo>
                  <a:lnTo>
                    <a:pt x="800" y="686"/>
                  </a:lnTo>
                  <a:lnTo>
                    <a:pt x="812" y="683"/>
                  </a:lnTo>
                  <a:lnTo>
                    <a:pt x="824" y="678"/>
                  </a:lnTo>
                  <a:lnTo>
                    <a:pt x="836" y="672"/>
                  </a:lnTo>
                  <a:lnTo>
                    <a:pt x="848" y="664"/>
                  </a:lnTo>
                  <a:lnTo>
                    <a:pt x="851" y="662"/>
                  </a:lnTo>
                  <a:lnTo>
                    <a:pt x="875" y="646"/>
                  </a:lnTo>
                  <a:lnTo>
                    <a:pt x="899" y="626"/>
                  </a:lnTo>
                  <a:lnTo>
                    <a:pt x="923" y="605"/>
                  </a:lnTo>
                  <a:lnTo>
                    <a:pt x="947" y="583"/>
                  </a:lnTo>
                  <a:lnTo>
                    <a:pt x="970" y="562"/>
                  </a:lnTo>
                  <a:lnTo>
                    <a:pt x="995" y="539"/>
                  </a:lnTo>
                  <a:lnTo>
                    <a:pt x="1019" y="515"/>
                  </a:lnTo>
                  <a:lnTo>
                    <a:pt x="1043" y="489"/>
                  </a:lnTo>
                  <a:lnTo>
                    <a:pt x="1067" y="462"/>
                  </a:lnTo>
                  <a:lnTo>
                    <a:pt x="1115" y="406"/>
                  </a:lnTo>
                  <a:lnTo>
                    <a:pt x="1139" y="378"/>
                  </a:lnTo>
                  <a:lnTo>
                    <a:pt x="1163" y="351"/>
                  </a:lnTo>
                  <a:lnTo>
                    <a:pt x="1187" y="325"/>
                  </a:lnTo>
                  <a:lnTo>
                    <a:pt x="1211" y="297"/>
                  </a:lnTo>
                  <a:lnTo>
                    <a:pt x="1259" y="241"/>
                  </a:lnTo>
                  <a:lnTo>
                    <a:pt x="1283" y="214"/>
                  </a:lnTo>
                  <a:lnTo>
                    <a:pt x="1307" y="188"/>
                  </a:lnTo>
                  <a:lnTo>
                    <a:pt x="1331" y="164"/>
                  </a:lnTo>
                  <a:lnTo>
                    <a:pt x="1354" y="142"/>
                  </a:lnTo>
                  <a:lnTo>
                    <a:pt x="1379" y="120"/>
                  </a:lnTo>
                  <a:lnTo>
                    <a:pt x="1403" y="98"/>
                  </a:lnTo>
                  <a:lnTo>
                    <a:pt x="1427" y="77"/>
                  </a:lnTo>
                  <a:lnTo>
                    <a:pt x="1451" y="58"/>
                  </a:lnTo>
                  <a:lnTo>
                    <a:pt x="1475" y="41"/>
                  </a:lnTo>
                  <a:lnTo>
                    <a:pt x="1468" y="34"/>
                  </a:lnTo>
                  <a:lnTo>
                    <a:pt x="1472" y="43"/>
                  </a:lnTo>
                  <a:lnTo>
                    <a:pt x="1484" y="35"/>
                  </a:lnTo>
                  <a:lnTo>
                    <a:pt x="1496" y="29"/>
                  </a:lnTo>
                  <a:lnTo>
                    <a:pt x="1508" y="24"/>
                  </a:lnTo>
                  <a:lnTo>
                    <a:pt x="1520" y="21"/>
                  </a:lnTo>
                  <a:lnTo>
                    <a:pt x="1516" y="12"/>
                  </a:lnTo>
                  <a:lnTo>
                    <a:pt x="1516" y="21"/>
                  </a:lnTo>
                  <a:lnTo>
                    <a:pt x="1528" y="19"/>
                  </a:lnTo>
                  <a:lnTo>
                    <a:pt x="1540" y="18"/>
                  </a:lnTo>
                  <a:lnTo>
                    <a:pt x="1552" y="19"/>
                  </a:lnTo>
                  <a:lnTo>
                    <a:pt x="1564" y="21"/>
                  </a:lnTo>
                  <a:lnTo>
                    <a:pt x="1564" y="12"/>
                  </a:lnTo>
                  <a:lnTo>
                    <a:pt x="1561" y="21"/>
                  </a:lnTo>
                  <a:lnTo>
                    <a:pt x="1573" y="24"/>
                  </a:lnTo>
                  <a:lnTo>
                    <a:pt x="1585" y="29"/>
                  </a:lnTo>
                  <a:lnTo>
                    <a:pt x="1597" y="35"/>
                  </a:lnTo>
                  <a:lnTo>
                    <a:pt x="1609" y="43"/>
                  </a:lnTo>
                  <a:lnTo>
                    <a:pt x="1612" y="34"/>
                  </a:lnTo>
                  <a:lnTo>
                    <a:pt x="1606" y="41"/>
                  </a:lnTo>
                  <a:lnTo>
                    <a:pt x="1630" y="58"/>
                  </a:lnTo>
                  <a:lnTo>
                    <a:pt x="1654" y="77"/>
                  </a:lnTo>
                  <a:lnTo>
                    <a:pt x="1678" y="98"/>
                  </a:lnTo>
                  <a:lnTo>
                    <a:pt x="1702" y="120"/>
                  </a:lnTo>
                  <a:lnTo>
                    <a:pt x="1726" y="142"/>
                  </a:lnTo>
                  <a:lnTo>
                    <a:pt x="1750" y="164"/>
                  </a:lnTo>
                  <a:lnTo>
                    <a:pt x="1776" y="190"/>
                  </a:lnTo>
                  <a:lnTo>
                    <a:pt x="1802" y="218"/>
                  </a:lnTo>
                  <a:lnTo>
                    <a:pt x="1828" y="247"/>
                  </a:lnTo>
                  <a:lnTo>
                    <a:pt x="1853" y="275"/>
                  </a:lnTo>
                  <a:lnTo>
                    <a:pt x="1876" y="303"/>
                  </a:lnTo>
                  <a:lnTo>
                    <a:pt x="1898" y="329"/>
                  </a:lnTo>
                  <a:lnTo>
                    <a:pt x="1917" y="351"/>
                  </a:lnTo>
                  <a:lnTo>
                    <a:pt x="1935" y="372"/>
                  </a:lnTo>
                  <a:lnTo>
                    <a:pt x="1951" y="392"/>
                  </a:lnTo>
                  <a:lnTo>
                    <a:pt x="1965" y="410"/>
                  </a:lnTo>
                  <a:lnTo>
                    <a:pt x="1978" y="428"/>
                  </a:lnTo>
                  <a:lnTo>
                    <a:pt x="1989" y="443"/>
                  </a:lnTo>
                  <a:lnTo>
                    <a:pt x="1999" y="457"/>
                  </a:lnTo>
                  <a:lnTo>
                    <a:pt x="2007" y="468"/>
                  </a:lnTo>
                  <a:lnTo>
                    <a:pt x="2013" y="477"/>
                  </a:lnTo>
                  <a:lnTo>
                    <a:pt x="2027" y="466"/>
                  </a:lnTo>
                  <a:lnTo>
                    <a:pt x="2020" y="455"/>
                  </a:lnTo>
                  <a:lnTo>
                    <a:pt x="2012" y="444"/>
                  </a:lnTo>
                  <a:lnTo>
                    <a:pt x="2002" y="430"/>
                  </a:lnTo>
                  <a:lnTo>
                    <a:pt x="1991" y="415"/>
                  </a:lnTo>
                  <a:lnTo>
                    <a:pt x="1978" y="397"/>
                  </a:lnTo>
                  <a:lnTo>
                    <a:pt x="1964" y="379"/>
                  </a:lnTo>
                  <a:lnTo>
                    <a:pt x="1948" y="359"/>
                  </a:lnTo>
                  <a:lnTo>
                    <a:pt x="1931" y="339"/>
                  </a:lnTo>
                  <a:lnTo>
                    <a:pt x="1911" y="316"/>
                  </a:lnTo>
                  <a:lnTo>
                    <a:pt x="1889" y="290"/>
                  </a:lnTo>
                  <a:lnTo>
                    <a:pt x="1866" y="262"/>
                  </a:lnTo>
                  <a:lnTo>
                    <a:pt x="1841" y="234"/>
                  </a:lnTo>
                  <a:lnTo>
                    <a:pt x="1815" y="205"/>
                  </a:lnTo>
                  <a:lnTo>
                    <a:pt x="1789" y="177"/>
                  </a:lnTo>
                  <a:lnTo>
                    <a:pt x="1763" y="151"/>
                  </a:lnTo>
                  <a:lnTo>
                    <a:pt x="1738" y="129"/>
                  </a:lnTo>
                  <a:lnTo>
                    <a:pt x="1715" y="107"/>
                  </a:lnTo>
                  <a:lnTo>
                    <a:pt x="1691" y="85"/>
                  </a:lnTo>
                  <a:lnTo>
                    <a:pt x="1667" y="64"/>
                  </a:lnTo>
                  <a:lnTo>
                    <a:pt x="1643" y="45"/>
                  </a:lnTo>
                  <a:lnTo>
                    <a:pt x="1619" y="28"/>
                  </a:lnTo>
                  <a:lnTo>
                    <a:pt x="1616" y="26"/>
                  </a:lnTo>
                  <a:lnTo>
                    <a:pt x="1604" y="18"/>
                  </a:lnTo>
                  <a:lnTo>
                    <a:pt x="1592" y="12"/>
                  </a:lnTo>
                  <a:lnTo>
                    <a:pt x="1580" y="7"/>
                  </a:lnTo>
                  <a:lnTo>
                    <a:pt x="1568" y="4"/>
                  </a:lnTo>
                  <a:lnTo>
                    <a:pt x="1564" y="3"/>
                  </a:lnTo>
                  <a:lnTo>
                    <a:pt x="1552" y="1"/>
                  </a:lnTo>
                  <a:lnTo>
                    <a:pt x="1540" y="0"/>
                  </a:lnTo>
                  <a:lnTo>
                    <a:pt x="1528" y="1"/>
                  </a:lnTo>
                  <a:lnTo>
                    <a:pt x="1516" y="3"/>
                  </a:lnTo>
                  <a:lnTo>
                    <a:pt x="1513" y="4"/>
                  </a:lnTo>
                  <a:lnTo>
                    <a:pt x="1501" y="7"/>
                  </a:lnTo>
                  <a:lnTo>
                    <a:pt x="1489" y="12"/>
                  </a:lnTo>
                  <a:lnTo>
                    <a:pt x="1477" y="18"/>
                  </a:lnTo>
                  <a:lnTo>
                    <a:pt x="1465" y="26"/>
                  </a:lnTo>
                  <a:lnTo>
                    <a:pt x="1462" y="28"/>
                  </a:lnTo>
                  <a:lnTo>
                    <a:pt x="1438" y="45"/>
                  </a:lnTo>
                  <a:lnTo>
                    <a:pt x="1414" y="64"/>
                  </a:lnTo>
                  <a:lnTo>
                    <a:pt x="1390" y="85"/>
                  </a:lnTo>
                  <a:lnTo>
                    <a:pt x="1366" y="107"/>
                  </a:lnTo>
                  <a:lnTo>
                    <a:pt x="1342" y="129"/>
                  </a:lnTo>
                  <a:lnTo>
                    <a:pt x="1318" y="151"/>
                  </a:lnTo>
                  <a:lnTo>
                    <a:pt x="1294" y="175"/>
                  </a:lnTo>
                  <a:lnTo>
                    <a:pt x="1270" y="201"/>
                  </a:lnTo>
                  <a:lnTo>
                    <a:pt x="1246" y="228"/>
                  </a:lnTo>
                  <a:lnTo>
                    <a:pt x="1198" y="284"/>
                  </a:lnTo>
                  <a:lnTo>
                    <a:pt x="1174" y="312"/>
                  </a:lnTo>
                  <a:lnTo>
                    <a:pt x="1150" y="339"/>
                  </a:lnTo>
                  <a:lnTo>
                    <a:pt x="1126" y="365"/>
                  </a:lnTo>
                  <a:lnTo>
                    <a:pt x="1102" y="393"/>
                  </a:lnTo>
                  <a:lnTo>
                    <a:pt x="1054" y="449"/>
                  </a:lnTo>
                  <a:lnTo>
                    <a:pt x="1030" y="476"/>
                  </a:lnTo>
                  <a:lnTo>
                    <a:pt x="1006" y="502"/>
                  </a:lnTo>
                  <a:lnTo>
                    <a:pt x="982" y="526"/>
                  </a:lnTo>
                  <a:lnTo>
                    <a:pt x="958" y="549"/>
                  </a:lnTo>
                  <a:lnTo>
                    <a:pt x="934" y="570"/>
                  </a:lnTo>
                  <a:lnTo>
                    <a:pt x="910" y="592"/>
                  </a:lnTo>
                  <a:lnTo>
                    <a:pt x="886" y="613"/>
                  </a:lnTo>
                  <a:lnTo>
                    <a:pt x="862" y="633"/>
                  </a:lnTo>
                  <a:lnTo>
                    <a:pt x="838" y="649"/>
                  </a:lnTo>
                  <a:lnTo>
                    <a:pt x="844" y="656"/>
                  </a:lnTo>
                  <a:lnTo>
                    <a:pt x="841" y="647"/>
                  </a:lnTo>
                  <a:lnTo>
                    <a:pt x="829" y="655"/>
                  </a:lnTo>
                  <a:lnTo>
                    <a:pt x="817" y="661"/>
                  </a:lnTo>
                  <a:lnTo>
                    <a:pt x="805" y="666"/>
                  </a:lnTo>
                  <a:lnTo>
                    <a:pt x="793" y="669"/>
                  </a:lnTo>
                  <a:lnTo>
                    <a:pt x="796" y="678"/>
                  </a:lnTo>
                  <a:lnTo>
                    <a:pt x="796" y="669"/>
                  </a:lnTo>
                  <a:lnTo>
                    <a:pt x="784" y="671"/>
                  </a:lnTo>
                  <a:lnTo>
                    <a:pt x="772" y="672"/>
                  </a:lnTo>
                  <a:lnTo>
                    <a:pt x="760" y="671"/>
                  </a:lnTo>
                  <a:lnTo>
                    <a:pt x="748" y="669"/>
                  </a:lnTo>
                  <a:lnTo>
                    <a:pt x="748" y="678"/>
                  </a:lnTo>
                  <a:lnTo>
                    <a:pt x="752" y="669"/>
                  </a:lnTo>
                  <a:lnTo>
                    <a:pt x="740" y="666"/>
                  </a:lnTo>
                  <a:lnTo>
                    <a:pt x="728" y="661"/>
                  </a:lnTo>
                  <a:lnTo>
                    <a:pt x="716" y="655"/>
                  </a:lnTo>
                  <a:lnTo>
                    <a:pt x="704" y="647"/>
                  </a:lnTo>
                  <a:lnTo>
                    <a:pt x="700" y="656"/>
                  </a:lnTo>
                  <a:lnTo>
                    <a:pt x="707" y="649"/>
                  </a:lnTo>
                  <a:lnTo>
                    <a:pt x="683" y="633"/>
                  </a:lnTo>
                  <a:lnTo>
                    <a:pt x="659" y="613"/>
                  </a:lnTo>
                  <a:lnTo>
                    <a:pt x="635" y="592"/>
                  </a:lnTo>
                  <a:lnTo>
                    <a:pt x="611" y="570"/>
                  </a:lnTo>
                  <a:lnTo>
                    <a:pt x="586" y="549"/>
                  </a:lnTo>
                  <a:lnTo>
                    <a:pt x="563" y="526"/>
                  </a:lnTo>
                  <a:lnTo>
                    <a:pt x="539" y="502"/>
                  </a:lnTo>
                  <a:lnTo>
                    <a:pt x="515" y="476"/>
                  </a:lnTo>
                  <a:lnTo>
                    <a:pt x="491" y="449"/>
                  </a:lnTo>
                  <a:lnTo>
                    <a:pt x="443" y="393"/>
                  </a:lnTo>
                  <a:lnTo>
                    <a:pt x="419" y="365"/>
                  </a:lnTo>
                  <a:lnTo>
                    <a:pt x="395" y="339"/>
                  </a:lnTo>
                  <a:lnTo>
                    <a:pt x="371" y="312"/>
                  </a:lnTo>
                  <a:lnTo>
                    <a:pt x="347" y="284"/>
                  </a:lnTo>
                  <a:lnTo>
                    <a:pt x="299" y="228"/>
                  </a:lnTo>
                  <a:lnTo>
                    <a:pt x="275" y="201"/>
                  </a:lnTo>
                  <a:lnTo>
                    <a:pt x="251" y="175"/>
                  </a:lnTo>
                  <a:lnTo>
                    <a:pt x="227" y="151"/>
                  </a:lnTo>
                  <a:lnTo>
                    <a:pt x="202" y="129"/>
                  </a:lnTo>
                  <a:lnTo>
                    <a:pt x="179" y="108"/>
                  </a:lnTo>
                  <a:lnTo>
                    <a:pt x="155" y="90"/>
                  </a:lnTo>
                  <a:lnTo>
                    <a:pt x="131" y="73"/>
                  </a:lnTo>
                  <a:lnTo>
                    <a:pt x="128" y="71"/>
                  </a:lnTo>
                  <a:lnTo>
                    <a:pt x="104" y="56"/>
                  </a:lnTo>
                  <a:lnTo>
                    <a:pt x="56" y="27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5" name="Rectangle 17"/>
            <p:cNvSpPr>
              <a:spLocks noChangeArrowheads="1"/>
            </p:cNvSpPr>
            <p:nvPr/>
          </p:nvSpPr>
          <p:spPr bwMode="auto">
            <a:xfrm>
              <a:off x="1826" y="818"/>
              <a:ext cx="311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6" name="Rectangle 18"/>
            <p:cNvSpPr>
              <a:spLocks noChangeArrowheads="1"/>
            </p:cNvSpPr>
            <p:nvPr/>
          </p:nvSpPr>
          <p:spPr bwMode="auto">
            <a:xfrm>
              <a:off x="482" y="1010"/>
              <a:ext cx="256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7" name="Rectangle 19"/>
            <p:cNvSpPr>
              <a:spLocks noChangeArrowheads="1"/>
            </p:cNvSpPr>
            <p:nvPr/>
          </p:nvSpPr>
          <p:spPr bwMode="auto">
            <a:xfrm>
              <a:off x="530" y="1346"/>
              <a:ext cx="213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8" name="Freeform 20"/>
            <p:cNvSpPr/>
            <p:nvPr/>
          </p:nvSpPr>
          <p:spPr bwMode="auto">
            <a:xfrm>
              <a:off x="768" y="960"/>
              <a:ext cx="2027" cy="1056"/>
            </a:xfrm>
            <a:custGeom>
              <a:avLst/>
              <a:gdLst/>
              <a:ahLst/>
              <a:cxnLst>
                <a:cxn ang="0">
                  <a:pos x="73" y="497"/>
                </a:cxn>
                <a:cxn ang="0">
                  <a:pos x="169" y="614"/>
                </a:cxn>
                <a:cxn ang="0">
                  <a:pos x="265" y="713"/>
                </a:cxn>
                <a:cxn ang="0">
                  <a:pos x="325" y="763"/>
                </a:cxn>
                <a:cxn ang="0">
                  <a:pos x="364" y="782"/>
                </a:cxn>
                <a:cxn ang="0">
                  <a:pos x="403" y="785"/>
                </a:cxn>
                <a:cxn ang="0">
                  <a:pos x="443" y="772"/>
                </a:cxn>
                <a:cxn ang="0">
                  <a:pos x="482" y="746"/>
                </a:cxn>
                <a:cxn ang="0">
                  <a:pos x="566" y="664"/>
                </a:cxn>
                <a:cxn ang="0">
                  <a:pos x="662" y="557"/>
                </a:cxn>
                <a:cxn ang="0">
                  <a:pos x="782" y="399"/>
                </a:cxn>
                <a:cxn ang="0">
                  <a:pos x="902" y="243"/>
                </a:cxn>
                <a:cxn ang="0">
                  <a:pos x="998" y="135"/>
                </a:cxn>
                <a:cxn ang="0">
                  <a:pos x="1082" y="53"/>
                </a:cxn>
                <a:cxn ang="0">
                  <a:pos x="1103" y="38"/>
                </a:cxn>
                <a:cxn ang="0">
                  <a:pos x="1151" y="18"/>
                </a:cxn>
                <a:cxn ang="0">
                  <a:pos x="1171" y="19"/>
                </a:cxn>
                <a:cxn ang="0">
                  <a:pos x="1192" y="25"/>
                </a:cxn>
                <a:cxn ang="0">
                  <a:pos x="1213" y="36"/>
                </a:cxn>
                <a:cxn ang="0">
                  <a:pos x="1273" y="86"/>
                </a:cxn>
                <a:cxn ang="0">
                  <a:pos x="1369" y="185"/>
                </a:cxn>
                <a:cxn ang="0">
                  <a:pos x="1489" y="337"/>
                </a:cxn>
                <a:cxn ang="0">
                  <a:pos x="1585" y="462"/>
                </a:cxn>
                <a:cxn ang="0">
                  <a:pos x="1705" y="614"/>
                </a:cxn>
                <a:cxn ang="0">
                  <a:pos x="1805" y="709"/>
                </a:cxn>
                <a:cxn ang="0">
                  <a:pos x="1882" y="765"/>
                </a:cxn>
                <a:cxn ang="0">
                  <a:pos x="1932" y="788"/>
                </a:cxn>
                <a:cxn ang="0">
                  <a:pos x="1956" y="788"/>
                </a:cxn>
                <a:cxn ang="0">
                  <a:pos x="1994" y="769"/>
                </a:cxn>
                <a:cxn ang="0">
                  <a:pos x="2026" y="738"/>
                </a:cxn>
                <a:cxn ang="0">
                  <a:pos x="2019" y="721"/>
                </a:cxn>
                <a:cxn ang="0">
                  <a:pos x="2002" y="736"/>
                </a:cxn>
                <a:cxn ang="0">
                  <a:pos x="1974" y="771"/>
                </a:cxn>
                <a:cxn ang="0">
                  <a:pos x="1952" y="779"/>
                </a:cxn>
                <a:cxn ang="0">
                  <a:pos x="1936" y="779"/>
                </a:cxn>
                <a:cxn ang="0">
                  <a:pos x="1911" y="760"/>
                </a:cxn>
                <a:cxn ang="0">
                  <a:pos x="1869" y="735"/>
                </a:cxn>
                <a:cxn ang="0">
                  <a:pos x="1766" y="650"/>
                </a:cxn>
                <a:cxn ang="0">
                  <a:pos x="1670" y="544"/>
                </a:cxn>
                <a:cxn ang="0">
                  <a:pos x="1550" y="388"/>
                </a:cxn>
                <a:cxn ang="0">
                  <a:pos x="1430" y="230"/>
                </a:cxn>
                <a:cxn ang="0">
                  <a:pos x="1334" y="122"/>
                </a:cxn>
                <a:cxn ang="0">
                  <a:pos x="1250" y="40"/>
                </a:cxn>
                <a:cxn ang="0">
                  <a:pos x="1211" y="14"/>
                </a:cxn>
                <a:cxn ang="0">
                  <a:pos x="1171" y="1"/>
                </a:cxn>
                <a:cxn ang="0">
                  <a:pos x="1132" y="4"/>
                </a:cxn>
                <a:cxn ang="0">
                  <a:pos x="1093" y="23"/>
                </a:cxn>
                <a:cxn ang="0">
                  <a:pos x="1033" y="73"/>
                </a:cxn>
                <a:cxn ang="0">
                  <a:pos x="937" y="172"/>
                </a:cxn>
                <a:cxn ang="0">
                  <a:pos x="817" y="324"/>
                </a:cxn>
                <a:cxn ang="0">
                  <a:pos x="721" y="449"/>
                </a:cxn>
                <a:cxn ang="0">
                  <a:pos x="601" y="601"/>
                </a:cxn>
                <a:cxn ang="0">
                  <a:pos x="505" y="700"/>
                </a:cxn>
                <a:cxn ang="0">
                  <a:pos x="445" y="750"/>
                </a:cxn>
                <a:cxn ang="0">
                  <a:pos x="424" y="761"/>
                </a:cxn>
                <a:cxn ang="0">
                  <a:pos x="403" y="767"/>
                </a:cxn>
                <a:cxn ang="0">
                  <a:pos x="383" y="768"/>
                </a:cxn>
                <a:cxn ang="0">
                  <a:pos x="335" y="748"/>
                </a:cxn>
                <a:cxn ang="0">
                  <a:pos x="314" y="733"/>
                </a:cxn>
                <a:cxn ang="0">
                  <a:pos x="230" y="651"/>
                </a:cxn>
                <a:cxn ang="0">
                  <a:pos x="134" y="546"/>
                </a:cxn>
                <a:cxn ang="0">
                  <a:pos x="14" y="388"/>
                </a:cxn>
              </a:cxnLst>
              <a:rect l="0" t="0" r="r" b="b"/>
              <a:pathLst>
                <a:path w="2027" h="789">
                  <a:moveTo>
                    <a:pt x="14" y="388"/>
                  </a:moveTo>
                  <a:lnTo>
                    <a:pt x="0" y="398"/>
                  </a:lnTo>
                  <a:lnTo>
                    <a:pt x="49" y="465"/>
                  </a:lnTo>
                  <a:lnTo>
                    <a:pt x="73" y="497"/>
                  </a:lnTo>
                  <a:lnTo>
                    <a:pt x="97" y="529"/>
                  </a:lnTo>
                  <a:lnTo>
                    <a:pt x="121" y="559"/>
                  </a:lnTo>
                  <a:lnTo>
                    <a:pt x="145" y="587"/>
                  </a:lnTo>
                  <a:lnTo>
                    <a:pt x="169" y="614"/>
                  </a:lnTo>
                  <a:lnTo>
                    <a:pt x="193" y="640"/>
                  </a:lnTo>
                  <a:lnTo>
                    <a:pt x="217" y="664"/>
                  </a:lnTo>
                  <a:lnTo>
                    <a:pt x="241" y="689"/>
                  </a:lnTo>
                  <a:lnTo>
                    <a:pt x="265" y="713"/>
                  </a:lnTo>
                  <a:lnTo>
                    <a:pt x="289" y="736"/>
                  </a:lnTo>
                  <a:lnTo>
                    <a:pt x="301" y="746"/>
                  </a:lnTo>
                  <a:lnTo>
                    <a:pt x="313" y="755"/>
                  </a:lnTo>
                  <a:lnTo>
                    <a:pt x="325" y="763"/>
                  </a:lnTo>
                  <a:lnTo>
                    <a:pt x="328" y="765"/>
                  </a:lnTo>
                  <a:lnTo>
                    <a:pt x="340" y="772"/>
                  </a:lnTo>
                  <a:lnTo>
                    <a:pt x="352" y="778"/>
                  </a:lnTo>
                  <a:lnTo>
                    <a:pt x="364" y="782"/>
                  </a:lnTo>
                  <a:lnTo>
                    <a:pt x="376" y="785"/>
                  </a:lnTo>
                  <a:lnTo>
                    <a:pt x="379" y="785"/>
                  </a:lnTo>
                  <a:lnTo>
                    <a:pt x="391" y="786"/>
                  </a:lnTo>
                  <a:lnTo>
                    <a:pt x="403" y="785"/>
                  </a:lnTo>
                  <a:lnTo>
                    <a:pt x="407" y="785"/>
                  </a:lnTo>
                  <a:lnTo>
                    <a:pt x="419" y="782"/>
                  </a:lnTo>
                  <a:lnTo>
                    <a:pt x="431" y="778"/>
                  </a:lnTo>
                  <a:lnTo>
                    <a:pt x="443" y="772"/>
                  </a:lnTo>
                  <a:lnTo>
                    <a:pt x="455" y="765"/>
                  </a:lnTo>
                  <a:lnTo>
                    <a:pt x="458" y="763"/>
                  </a:lnTo>
                  <a:lnTo>
                    <a:pt x="470" y="755"/>
                  </a:lnTo>
                  <a:lnTo>
                    <a:pt x="482" y="746"/>
                  </a:lnTo>
                  <a:lnTo>
                    <a:pt x="494" y="736"/>
                  </a:lnTo>
                  <a:lnTo>
                    <a:pt x="518" y="713"/>
                  </a:lnTo>
                  <a:lnTo>
                    <a:pt x="542" y="689"/>
                  </a:lnTo>
                  <a:lnTo>
                    <a:pt x="566" y="664"/>
                  </a:lnTo>
                  <a:lnTo>
                    <a:pt x="590" y="640"/>
                  </a:lnTo>
                  <a:lnTo>
                    <a:pt x="614" y="614"/>
                  </a:lnTo>
                  <a:lnTo>
                    <a:pt x="638" y="586"/>
                  </a:lnTo>
                  <a:lnTo>
                    <a:pt x="662" y="557"/>
                  </a:lnTo>
                  <a:lnTo>
                    <a:pt x="686" y="526"/>
                  </a:lnTo>
                  <a:lnTo>
                    <a:pt x="734" y="462"/>
                  </a:lnTo>
                  <a:lnTo>
                    <a:pt x="758" y="430"/>
                  </a:lnTo>
                  <a:lnTo>
                    <a:pt x="782" y="399"/>
                  </a:lnTo>
                  <a:lnTo>
                    <a:pt x="806" y="369"/>
                  </a:lnTo>
                  <a:lnTo>
                    <a:pt x="830" y="337"/>
                  </a:lnTo>
                  <a:lnTo>
                    <a:pt x="878" y="274"/>
                  </a:lnTo>
                  <a:lnTo>
                    <a:pt x="902" y="243"/>
                  </a:lnTo>
                  <a:lnTo>
                    <a:pt x="926" y="213"/>
                  </a:lnTo>
                  <a:lnTo>
                    <a:pt x="950" y="185"/>
                  </a:lnTo>
                  <a:lnTo>
                    <a:pt x="974" y="160"/>
                  </a:lnTo>
                  <a:lnTo>
                    <a:pt x="998" y="135"/>
                  </a:lnTo>
                  <a:lnTo>
                    <a:pt x="1022" y="110"/>
                  </a:lnTo>
                  <a:lnTo>
                    <a:pt x="1046" y="86"/>
                  </a:lnTo>
                  <a:lnTo>
                    <a:pt x="1070" y="64"/>
                  </a:lnTo>
                  <a:lnTo>
                    <a:pt x="1082" y="53"/>
                  </a:lnTo>
                  <a:lnTo>
                    <a:pt x="1094" y="44"/>
                  </a:lnTo>
                  <a:lnTo>
                    <a:pt x="1106" y="36"/>
                  </a:lnTo>
                  <a:lnTo>
                    <a:pt x="1099" y="30"/>
                  </a:lnTo>
                  <a:lnTo>
                    <a:pt x="1103" y="38"/>
                  </a:lnTo>
                  <a:lnTo>
                    <a:pt x="1115" y="31"/>
                  </a:lnTo>
                  <a:lnTo>
                    <a:pt x="1127" y="25"/>
                  </a:lnTo>
                  <a:lnTo>
                    <a:pt x="1139" y="21"/>
                  </a:lnTo>
                  <a:lnTo>
                    <a:pt x="1151" y="18"/>
                  </a:lnTo>
                  <a:lnTo>
                    <a:pt x="1147" y="10"/>
                  </a:lnTo>
                  <a:lnTo>
                    <a:pt x="1147" y="19"/>
                  </a:lnTo>
                  <a:lnTo>
                    <a:pt x="1159" y="18"/>
                  </a:lnTo>
                  <a:lnTo>
                    <a:pt x="1171" y="19"/>
                  </a:lnTo>
                  <a:lnTo>
                    <a:pt x="1171" y="10"/>
                  </a:lnTo>
                  <a:lnTo>
                    <a:pt x="1168" y="18"/>
                  </a:lnTo>
                  <a:lnTo>
                    <a:pt x="1180" y="21"/>
                  </a:lnTo>
                  <a:lnTo>
                    <a:pt x="1192" y="25"/>
                  </a:lnTo>
                  <a:lnTo>
                    <a:pt x="1204" y="31"/>
                  </a:lnTo>
                  <a:lnTo>
                    <a:pt x="1216" y="38"/>
                  </a:lnTo>
                  <a:lnTo>
                    <a:pt x="1219" y="30"/>
                  </a:lnTo>
                  <a:lnTo>
                    <a:pt x="1213" y="36"/>
                  </a:lnTo>
                  <a:lnTo>
                    <a:pt x="1225" y="44"/>
                  </a:lnTo>
                  <a:lnTo>
                    <a:pt x="1237" y="53"/>
                  </a:lnTo>
                  <a:lnTo>
                    <a:pt x="1249" y="64"/>
                  </a:lnTo>
                  <a:lnTo>
                    <a:pt x="1273" y="86"/>
                  </a:lnTo>
                  <a:lnTo>
                    <a:pt x="1297" y="110"/>
                  </a:lnTo>
                  <a:lnTo>
                    <a:pt x="1321" y="135"/>
                  </a:lnTo>
                  <a:lnTo>
                    <a:pt x="1345" y="160"/>
                  </a:lnTo>
                  <a:lnTo>
                    <a:pt x="1369" y="185"/>
                  </a:lnTo>
                  <a:lnTo>
                    <a:pt x="1393" y="213"/>
                  </a:lnTo>
                  <a:lnTo>
                    <a:pt x="1417" y="243"/>
                  </a:lnTo>
                  <a:lnTo>
                    <a:pt x="1441" y="274"/>
                  </a:lnTo>
                  <a:lnTo>
                    <a:pt x="1489" y="337"/>
                  </a:lnTo>
                  <a:lnTo>
                    <a:pt x="1513" y="369"/>
                  </a:lnTo>
                  <a:lnTo>
                    <a:pt x="1536" y="399"/>
                  </a:lnTo>
                  <a:lnTo>
                    <a:pt x="1561" y="430"/>
                  </a:lnTo>
                  <a:lnTo>
                    <a:pt x="1585" y="462"/>
                  </a:lnTo>
                  <a:lnTo>
                    <a:pt x="1633" y="526"/>
                  </a:lnTo>
                  <a:lnTo>
                    <a:pt x="1657" y="557"/>
                  </a:lnTo>
                  <a:lnTo>
                    <a:pt x="1681" y="586"/>
                  </a:lnTo>
                  <a:lnTo>
                    <a:pt x="1705" y="614"/>
                  </a:lnTo>
                  <a:lnTo>
                    <a:pt x="1729" y="640"/>
                  </a:lnTo>
                  <a:lnTo>
                    <a:pt x="1753" y="663"/>
                  </a:lnTo>
                  <a:lnTo>
                    <a:pt x="1779" y="687"/>
                  </a:lnTo>
                  <a:lnTo>
                    <a:pt x="1805" y="709"/>
                  </a:lnTo>
                  <a:lnTo>
                    <a:pt x="1831" y="730"/>
                  </a:lnTo>
                  <a:lnTo>
                    <a:pt x="1856" y="748"/>
                  </a:lnTo>
                  <a:lnTo>
                    <a:pt x="1859" y="750"/>
                  </a:lnTo>
                  <a:lnTo>
                    <a:pt x="1882" y="765"/>
                  </a:lnTo>
                  <a:lnTo>
                    <a:pt x="1904" y="777"/>
                  </a:lnTo>
                  <a:lnTo>
                    <a:pt x="1914" y="782"/>
                  </a:lnTo>
                  <a:lnTo>
                    <a:pt x="1924" y="786"/>
                  </a:lnTo>
                  <a:lnTo>
                    <a:pt x="1932" y="788"/>
                  </a:lnTo>
                  <a:lnTo>
                    <a:pt x="1936" y="788"/>
                  </a:lnTo>
                  <a:lnTo>
                    <a:pt x="1944" y="789"/>
                  </a:lnTo>
                  <a:lnTo>
                    <a:pt x="1952" y="788"/>
                  </a:lnTo>
                  <a:lnTo>
                    <a:pt x="1956" y="788"/>
                  </a:lnTo>
                  <a:lnTo>
                    <a:pt x="1964" y="786"/>
                  </a:lnTo>
                  <a:lnTo>
                    <a:pt x="1978" y="779"/>
                  </a:lnTo>
                  <a:lnTo>
                    <a:pt x="1981" y="777"/>
                  </a:lnTo>
                  <a:lnTo>
                    <a:pt x="1994" y="769"/>
                  </a:lnTo>
                  <a:lnTo>
                    <a:pt x="2005" y="758"/>
                  </a:lnTo>
                  <a:lnTo>
                    <a:pt x="2015" y="749"/>
                  </a:lnTo>
                  <a:lnTo>
                    <a:pt x="2023" y="741"/>
                  </a:lnTo>
                  <a:lnTo>
                    <a:pt x="2026" y="738"/>
                  </a:lnTo>
                  <a:lnTo>
                    <a:pt x="2020" y="731"/>
                  </a:lnTo>
                  <a:lnTo>
                    <a:pt x="2023" y="740"/>
                  </a:lnTo>
                  <a:lnTo>
                    <a:pt x="2027" y="737"/>
                  </a:lnTo>
                  <a:lnTo>
                    <a:pt x="2019" y="721"/>
                  </a:lnTo>
                  <a:lnTo>
                    <a:pt x="2016" y="723"/>
                  </a:lnTo>
                  <a:lnTo>
                    <a:pt x="2013" y="725"/>
                  </a:lnTo>
                  <a:lnTo>
                    <a:pt x="2010" y="728"/>
                  </a:lnTo>
                  <a:lnTo>
                    <a:pt x="2002" y="736"/>
                  </a:lnTo>
                  <a:lnTo>
                    <a:pt x="1992" y="745"/>
                  </a:lnTo>
                  <a:lnTo>
                    <a:pt x="1981" y="756"/>
                  </a:lnTo>
                  <a:lnTo>
                    <a:pt x="1968" y="764"/>
                  </a:lnTo>
                  <a:lnTo>
                    <a:pt x="1974" y="771"/>
                  </a:lnTo>
                  <a:lnTo>
                    <a:pt x="1971" y="762"/>
                  </a:lnTo>
                  <a:lnTo>
                    <a:pt x="1957" y="769"/>
                  </a:lnTo>
                  <a:lnTo>
                    <a:pt x="1949" y="771"/>
                  </a:lnTo>
                  <a:lnTo>
                    <a:pt x="1952" y="779"/>
                  </a:lnTo>
                  <a:lnTo>
                    <a:pt x="1952" y="770"/>
                  </a:lnTo>
                  <a:lnTo>
                    <a:pt x="1944" y="771"/>
                  </a:lnTo>
                  <a:lnTo>
                    <a:pt x="1936" y="770"/>
                  </a:lnTo>
                  <a:lnTo>
                    <a:pt x="1936" y="779"/>
                  </a:lnTo>
                  <a:lnTo>
                    <a:pt x="1939" y="771"/>
                  </a:lnTo>
                  <a:lnTo>
                    <a:pt x="1930" y="769"/>
                  </a:lnTo>
                  <a:lnTo>
                    <a:pt x="1921" y="765"/>
                  </a:lnTo>
                  <a:lnTo>
                    <a:pt x="1911" y="760"/>
                  </a:lnTo>
                  <a:lnTo>
                    <a:pt x="1889" y="748"/>
                  </a:lnTo>
                  <a:lnTo>
                    <a:pt x="1866" y="733"/>
                  </a:lnTo>
                  <a:lnTo>
                    <a:pt x="1862" y="741"/>
                  </a:lnTo>
                  <a:lnTo>
                    <a:pt x="1869" y="735"/>
                  </a:lnTo>
                  <a:lnTo>
                    <a:pt x="1844" y="717"/>
                  </a:lnTo>
                  <a:lnTo>
                    <a:pt x="1818" y="696"/>
                  </a:lnTo>
                  <a:lnTo>
                    <a:pt x="1792" y="674"/>
                  </a:lnTo>
                  <a:lnTo>
                    <a:pt x="1766" y="650"/>
                  </a:lnTo>
                  <a:lnTo>
                    <a:pt x="1742" y="627"/>
                  </a:lnTo>
                  <a:lnTo>
                    <a:pt x="1718" y="601"/>
                  </a:lnTo>
                  <a:lnTo>
                    <a:pt x="1694" y="573"/>
                  </a:lnTo>
                  <a:lnTo>
                    <a:pt x="1670" y="544"/>
                  </a:lnTo>
                  <a:lnTo>
                    <a:pt x="1646" y="513"/>
                  </a:lnTo>
                  <a:lnTo>
                    <a:pt x="1598" y="449"/>
                  </a:lnTo>
                  <a:lnTo>
                    <a:pt x="1574" y="417"/>
                  </a:lnTo>
                  <a:lnTo>
                    <a:pt x="1550" y="388"/>
                  </a:lnTo>
                  <a:lnTo>
                    <a:pt x="1526" y="356"/>
                  </a:lnTo>
                  <a:lnTo>
                    <a:pt x="1502" y="324"/>
                  </a:lnTo>
                  <a:lnTo>
                    <a:pt x="1454" y="261"/>
                  </a:lnTo>
                  <a:lnTo>
                    <a:pt x="1430" y="230"/>
                  </a:lnTo>
                  <a:lnTo>
                    <a:pt x="1406" y="200"/>
                  </a:lnTo>
                  <a:lnTo>
                    <a:pt x="1382" y="172"/>
                  </a:lnTo>
                  <a:lnTo>
                    <a:pt x="1358" y="147"/>
                  </a:lnTo>
                  <a:lnTo>
                    <a:pt x="1334" y="122"/>
                  </a:lnTo>
                  <a:lnTo>
                    <a:pt x="1310" y="97"/>
                  </a:lnTo>
                  <a:lnTo>
                    <a:pt x="1286" y="73"/>
                  </a:lnTo>
                  <a:lnTo>
                    <a:pt x="1262" y="51"/>
                  </a:lnTo>
                  <a:lnTo>
                    <a:pt x="1250" y="40"/>
                  </a:lnTo>
                  <a:lnTo>
                    <a:pt x="1238" y="31"/>
                  </a:lnTo>
                  <a:lnTo>
                    <a:pt x="1226" y="23"/>
                  </a:lnTo>
                  <a:lnTo>
                    <a:pt x="1223" y="21"/>
                  </a:lnTo>
                  <a:lnTo>
                    <a:pt x="1211" y="14"/>
                  </a:lnTo>
                  <a:lnTo>
                    <a:pt x="1199" y="8"/>
                  </a:lnTo>
                  <a:lnTo>
                    <a:pt x="1187" y="4"/>
                  </a:lnTo>
                  <a:lnTo>
                    <a:pt x="1175" y="1"/>
                  </a:lnTo>
                  <a:lnTo>
                    <a:pt x="1171" y="1"/>
                  </a:lnTo>
                  <a:lnTo>
                    <a:pt x="1159" y="0"/>
                  </a:lnTo>
                  <a:lnTo>
                    <a:pt x="1147" y="1"/>
                  </a:lnTo>
                  <a:lnTo>
                    <a:pt x="1144" y="1"/>
                  </a:lnTo>
                  <a:lnTo>
                    <a:pt x="1132" y="4"/>
                  </a:lnTo>
                  <a:lnTo>
                    <a:pt x="1120" y="8"/>
                  </a:lnTo>
                  <a:lnTo>
                    <a:pt x="1108" y="14"/>
                  </a:lnTo>
                  <a:lnTo>
                    <a:pt x="1096" y="21"/>
                  </a:lnTo>
                  <a:lnTo>
                    <a:pt x="1093" y="23"/>
                  </a:lnTo>
                  <a:lnTo>
                    <a:pt x="1081" y="31"/>
                  </a:lnTo>
                  <a:lnTo>
                    <a:pt x="1069" y="40"/>
                  </a:lnTo>
                  <a:lnTo>
                    <a:pt x="1057" y="51"/>
                  </a:lnTo>
                  <a:lnTo>
                    <a:pt x="1033" y="73"/>
                  </a:lnTo>
                  <a:lnTo>
                    <a:pt x="1009" y="97"/>
                  </a:lnTo>
                  <a:lnTo>
                    <a:pt x="985" y="122"/>
                  </a:lnTo>
                  <a:lnTo>
                    <a:pt x="961" y="147"/>
                  </a:lnTo>
                  <a:lnTo>
                    <a:pt x="937" y="172"/>
                  </a:lnTo>
                  <a:lnTo>
                    <a:pt x="913" y="200"/>
                  </a:lnTo>
                  <a:lnTo>
                    <a:pt x="889" y="230"/>
                  </a:lnTo>
                  <a:lnTo>
                    <a:pt x="865" y="261"/>
                  </a:lnTo>
                  <a:lnTo>
                    <a:pt x="817" y="324"/>
                  </a:lnTo>
                  <a:lnTo>
                    <a:pt x="793" y="356"/>
                  </a:lnTo>
                  <a:lnTo>
                    <a:pt x="768" y="388"/>
                  </a:lnTo>
                  <a:lnTo>
                    <a:pt x="745" y="417"/>
                  </a:lnTo>
                  <a:lnTo>
                    <a:pt x="721" y="449"/>
                  </a:lnTo>
                  <a:lnTo>
                    <a:pt x="673" y="513"/>
                  </a:lnTo>
                  <a:lnTo>
                    <a:pt x="649" y="544"/>
                  </a:lnTo>
                  <a:lnTo>
                    <a:pt x="625" y="573"/>
                  </a:lnTo>
                  <a:lnTo>
                    <a:pt x="601" y="601"/>
                  </a:lnTo>
                  <a:lnTo>
                    <a:pt x="577" y="627"/>
                  </a:lnTo>
                  <a:lnTo>
                    <a:pt x="553" y="651"/>
                  </a:lnTo>
                  <a:lnTo>
                    <a:pt x="529" y="676"/>
                  </a:lnTo>
                  <a:lnTo>
                    <a:pt x="505" y="700"/>
                  </a:lnTo>
                  <a:lnTo>
                    <a:pt x="481" y="723"/>
                  </a:lnTo>
                  <a:lnTo>
                    <a:pt x="469" y="733"/>
                  </a:lnTo>
                  <a:lnTo>
                    <a:pt x="457" y="742"/>
                  </a:lnTo>
                  <a:lnTo>
                    <a:pt x="445" y="750"/>
                  </a:lnTo>
                  <a:lnTo>
                    <a:pt x="451" y="757"/>
                  </a:lnTo>
                  <a:lnTo>
                    <a:pt x="448" y="748"/>
                  </a:lnTo>
                  <a:lnTo>
                    <a:pt x="436" y="755"/>
                  </a:lnTo>
                  <a:lnTo>
                    <a:pt x="424" y="761"/>
                  </a:lnTo>
                  <a:lnTo>
                    <a:pt x="412" y="765"/>
                  </a:lnTo>
                  <a:lnTo>
                    <a:pt x="400" y="768"/>
                  </a:lnTo>
                  <a:lnTo>
                    <a:pt x="403" y="776"/>
                  </a:lnTo>
                  <a:lnTo>
                    <a:pt x="403" y="767"/>
                  </a:lnTo>
                  <a:lnTo>
                    <a:pt x="391" y="768"/>
                  </a:lnTo>
                  <a:lnTo>
                    <a:pt x="379" y="767"/>
                  </a:lnTo>
                  <a:lnTo>
                    <a:pt x="379" y="776"/>
                  </a:lnTo>
                  <a:lnTo>
                    <a:pt x="383" y="768"/>
                  </a:lnTo>
                  <a:lnTo>
                    <a:pt x="371" y="765"/>
                  </a:lnTo>
                  <a:lnTo>
                    <a:pt x="359" y="761"/>
                  </a:lnTo>
                  <a:lnTo>
                    <a:pt x="347" y="755"/>
                  </a:lnTo>
                  <a:lnTo>
                    <a:pt x="335" y="748"/>
                  </a:lnTo>
                  <a:lnTo>
                    <a:pt x="331" y="757"/>
                  </a:lnTo>
                  <a:lnTo>
                    <a:pt x="338" y="750"/>
                  </a:lnTo>
                  <a:lnTo>
                    <a:pt x="326" y="742"/>
                  </a:lnTo>
                  <a:lnTo>
                    <a:pt x="314" y="733"/>
                  </a:lnTo>
                  <a:lnTo>
                    <a:pt x="302" y="723"/>
                  </a:lnTo>
                  <a:lnTo>
                    <a:pt x="278" y="700"/>
                  </a:lnTo>
                  <a:lnTo>
                    <a:pt x="254" y="676"/>
                  </a:lnTo>
                  <a:lnTo>
                    <a:pt x="230" y="651"/>
                  </a:lnTo>
                  <a:lnTo>
                    <a:pt x="206" y="627"/>
                  </a:lnTo>
                  <a:lnTo>
                    <a:pt x="182" y="601"/>
                  </a:lnTo>
                  <a:lnTo>
                    <a:pt x="158" y="574"/>
                  </a:lnTo>
                  <a:lnTo>
                    <a:pt x="134" y="546"/>
                  </a:lnTo>
                  <a:lnTo>
                    <a:pt x="110" y="516"/>
                  </a:lnTo>
                  <a:lnTo>
                    <a:pt x="86" y="484"/>
                  </a:lnTo>
                  <a:lnTo>
                    <a:pt x="62" y="452"/>
                  </a:lnTo>
                  <a:lnTo>
                    <a:pt x="14" y="38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3349" name="Object 21"/>
            <p:cNvGraphicFramePr>
              <a:graphicFrameLocks noChangeAspect="1"/>
            </p:cNvGraphicFramePr>
            <p:nvPr/>
          </p:nvGraphicFramePr>
          <p:xfrm>
            <a:off x="252" y="695"/>
            <a:ext cx="5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38" name="Equation" r:id="rId15" imgW="266353" imgH="164885" progId="">
                    <p:embed/>
                  </p:oleObj>
                </mc:Choice>
                <mc:Fallback>
                  <p:oleObj name="Equation" r:id="rId15" imgW="266353" imgH="164885" progId="">
                    <p:embed/>
                    <p:pic>
                      <p:nvPicPr>
                        <p:cNvPr id="0" name="Picture 21" descr="image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695"/>
                          <a:ext cx="516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50" name="Object 22"/>
            <p:cNvGraphicFramePr>
              <a:graphicFrameLocks noChangeAspect="1"/>
            </p:cNvGraphicFramePr>
            <p:nvPr/>
          </p:nvGraphicFramePr>
          <p:xfrm>
            <a:off x="2924" y="1305"/>
            <a:ext cx="19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39" name="公式" r:id="rId17" imgW="114151" imgH="215619" progId="">
                    <p:embed/>
                  </p:oleObj>
                </mc:Choice>
                <mc:Fallback>
                  <p:oleObj name="公式" r:id="rId17" imgW="114151" imgH="215619" progId="">
                    <p:embed/>
                    <p:pic>
                      <p:nvPicPr>
                        <p:cNvPr id="0" name="Picture 22" descr="image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1305"/>
                          <a:ext cx="196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51" name="Line 23"/>
            <p:cNvSpPr>
              <a:spLocks noChangeShapeType="1"/>
            </p:cNvSpPr>
            <p:nvPr/>
          </p:nvSpPr>
          <p:spPr bwMode="auto">
            <a:xfrm flipV="1">
              <a:off x="768" y="864"/>
              <a:ext cx="0" cy="1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52" name="Line 24"/>
            <p:cNvSpPr>
              <a:spLocks noChangeShapeType="1"/>
            </p:cNvSpPr>
            <p:nvPr/>
          </p:nvSpPr>
          <p:spPr bwMode="auto">
            <a:xfrm>
              <a:off x="789" y="1488"/>
              <a:ext cx="21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3353" name="Object 25"/>
            <p:cNvGraphicFramePr>
              <a:graphicFrameLocks noChangeAspect="1"/>
            </p:cNvGraphicFramePr>
            <p:nvPr/>
          </p:nvGraphicFramePr>
          <p:xfrm>
            <a:off x="540" y="1388"/>
            <a:ext cx="19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0" name="Equation" r:id="rId19" imgW="126835" imgH="139518" progId="">
                    <p:embed/>
                  </p:oleObj>
                </mc:Choice>
                <mc:Fallback>
                  <p:oleObj name="Equation" r:id="rId19" imgW="126835" imgH="139518" progId="">
                    <p:embed/>
                    <p:pic>
                      <p:nvPicPr>
                        <p:cNvPr id="0" name="Picture 25" descr="image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388"/>
                          <a:ext cx="19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54" name="Object 26"/>
            <p:cNvGraphicFramePr>
              <a:graphicFrameLocks noChangeAspect="1"/>
            </p:cNvGraphicFramePr>
            <p:nvPr/>
          </p:nvGraphicFramePr>
          <p:xfrm>
            <a:off x="2160" y="1584"/>
            <a:ext cx="2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1" name="Equation" r:id="rId21" imgW="139579" imgH="164957" progId="">
                    <p:embed/>
                  </p:oleObj>
                </mc:Choice>
                <mc:Fallback>
                  <p:oleObj name="Equation" r:id="rId21" imgW="139579" imgH="164957" progId="">
                    <p:embed/>
                    <p:pic>
                      <p:nvPicPr>
                        <p:cNvPr id="0" name="Picture 26" descr="image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584"/>
                          <a:ext cx="28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3355" name="Group 27"/>
          <p:cNvGrpSpPr/>
          <p:nvPr/>
        </p:nvGrpSpPr>
        <p:grpSpPr bwMode="auto">
          <a:xfrm>
            <a:off x="304800" y="1613647"/>
            <a:ext cx="4543425" cy="4805363"/>
            <a:chOff x="192" y="912"/>
            <a:chExt cx="2862" cy="3027"/>
          </a:xfrm>
        </p:grpSpPr>
        <p:sp>
          <p:nvSpPr>
            <p:cNvPr id="483356" name="Rectangle 28"/>
            <p:cNvSpPr>
              <a:spLocks noChangeArrowheads="1"/>
            </p:cNvSpPr>
            <p:nvPr/>
          </p:nvSpPr>
          <p:spPr bwMode="auto">
            <a:xfrm>
              <a:off x="528" y="2544"/>
              <a:ext cx="240" cy="11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3357" name="Group 29"/>
            <p:cNvGrpSpPr/>
            <p:nvPr/>
          </p:nvGrpSpPr>
          <p:grpSpPr bwMode="auto">
            <a:xfrm>
              <a:off x="192" y="912"/>
              <a:ext cx="2862" cy="3027"/>
              <a:chOff x="192" y="912"/>
              <a:chExt cx="2862" cy="3027"/>
            </a:xfrm>
          </p:grpSpPr>
          <p:sp>
            <p:nvSpPr>
              <p:cNvPr id="483358" name="Line 30"/>
              <p:cNvSpPr>
                <a:spLocks noChangeShapeType="1"/>
              </p:cNvSpPr>
              <p:nvPr/>
            </p:nvSpPr>
            <p:spPr bwMode="auto">
              <a:xfrm flipV="1">
                <a:off x="1536" y="912"/>
                <a:ext cx="0" cy="26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359" name="Line 31"/>
              <p:cNvSpPr>
                <a:spLocks noChangeShapeType="1"/>
              </p:cNvSpPr>
              <p:nvPr/>
            </p:nvSpPr>
            <p:spPr bwMode="auto">
              <a:xfrm flipV="1">
                <a:off x="2304" y="912"/>
                <a:ext cx="0" cy="26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360" name="Line 32"/>
              <p:cNvSpPr>
                <a:spLocks noChangeShapeType="1"/>
              </p:cNvSpPr>
              <p:nvPr/>
            </p:nvSpPr>
            <p:spPr bwMode="auto">
              <a:xfrm flipV="1">
                <a:off x="1920" y="912"/>
                <a:ext cx="0" cy="26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361" name="Line 33"/>
              <p:cNvSpPr>
                <a:spLocks noChangeShapeType="1"/>
              </p:cNvSpPr>
              <p:nvPr/>
            </p:nvSpPr>
            <p:spPr bwMode="auto">
              <a:xfrm flipV="1">
                <a:off x="1152" y="912"/>
                <a:ext cx="0" cy="26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362" name="Line 34"/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21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3363" name="Group 35"/>
              <p:cNvGrpSpPr/>
              <p:nvPr/>
            </p:nvGrpSpPr>
            <p:grpSpPr bwMode="auto">
              <a:xfrm>
                <a:off x="1061" y="3592"/>
                <a:ext cx="184" cy="347"/>
                <a:chOff x="1460" y="1530"/>
                <a:chExt cx="119" cy="309"/>
              </a:xfrm>
            </p:grpSpPr>
            <p:sp>
              <p:nvSpPr>
                <p:cNvPr id="483364" name="Line 36"/>
                <p:cNvSpPr>
                  <a:spLocks noChangeShapeType="1"/>
                </p:cNvSpPr>
                <p:nvPr/>
              </p:nvSpPr>
              <p:spPr bwMode="auto">
                <a:xfrm>
                  <a:off x="1460" y="1672"/>
                  <a:ext cx="119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365" name="Rectangle 37"/>
                <p:cNvSpPr>
                  <a:spLocks noChangeArrowheads="1"/>
                </p:cNvSpPr>
                <p:nvPr/>
              </p:nvSpPr>
              <p:spPr bwMode="auto">
                <a:xfrm>
                  <a:off x="1479" y="1666"/>
                  <a:ext cx="5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0000"/>
                      </a:solidFill>
                    </a:rPr>
                    <a:t>4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3366" name="Rectangle 38"/>
                <p:cNvSpPr>
                  <a:spLocks noChangeArrowheads="1"/>
                </p:cNvSpPr>
                <p:nvPr/>
              </p:nvSpPr>
              <p:spPr bwMode="auto">
                <a:xfrm>
                  <a:off x="1488" y="1530"/>
                  <a:ext cx="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i="1" dirty="0">
                      <a:solidFill>
                        <a:srgbClr val="000000"/>
                      </a:solidFill>
                    </a:rPr>
                    <a:t>T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83367" name="Group 39"/>
              <p:cNvGrpSpPr/>
              <p:nvPr/>
            </p:nvGrpSpPr>
            <p:grpSpPr bwMode="auto">
              <a:xfrm>
                <a:off x="1444" y="3600"/>
                <a:ext cx="184" cy="338"/>
                <a:chOff x="1892" y="1201"/>
                <a:chExt cx="119" cy="301"/>
              </a:xfrm>
            </p:grpSpPr>
            <p:sp>
              <p:nvSpPr>
                <p:cNvPr id="483368" name="Line 40"/>
                <p:cNvSpPr>
                  <a:spLocks noChangeShapeType="1"/>
                </p:cNvSpPr>
                <p:nvPr/>
              </p:nvSpPr>
              <p:spPr bwMode="auto">
                <a:xfrm>
                  <a:off x="1892" y="1348"/>
                  <a:ext cx="119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369" name="Rectangle 41"/>
                <p:cNvSpPr>
                  <a:spLocks noChangeArrowheads="1"/>
                </p:cNvSpPr>
                <p:nvPr/>
              </p:nvSpPr>
              <p:spPr bwMode="auto">
                <a:xfrm>
                  <a:off x="1911" y="1329"/>
                  <a:ext cx="5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0000"/>
                      </a:solidFill>
                    </a:rPr>
                    <a:t>2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3370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1201"/>
                  <a:ext cx="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i="1" dirty="0">
                      <a:solidFill>
                        <a:srgbClr val="000000"/>
                      </a:solidFill>
                    </a:rPr>
                    <a:t>T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83371" name="Group 43"/>
              <p:cNvGrpSpPr/>
              <p:nvPr/>
            </p:nvGrpSpPr>
            <p:grpSpPr bwMode="auto">
              <a:xfrm>
                <a:off x="1824" y="3600"/>
                <a:ext cx="240" cy="337"/>
                <a:chOff x="2236" y="1537"/>
                <a:chExt cx="200" cy="300"/>
              </a:xfrm>
            </p:grpSpPr>
            <p:sp>
              <p:nvSpPr>
                <p:cNvPr id="483372" name="Line 44"/>
                <p:cNvSpPr>
                  <a:spLocks noChangeShapeType="1"/>
                </p:cNvSpPr>
                <p:nvPr/>
              </p:nvSpPr>
              <p:spPr bwMode="auto">
                <a:xfrm>
                  <a:off x="2236" y="1684"/>
                  <a:ext cx="200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373" name="Rectangle 45"/>
                <p:cNvSpPr>
                  <a:spLocks noChangeArrowheads="1"/>
                </p:cNvSpPr>
                <p:nvPr/>
              </p:nvSpPr>
              <p:spPr bwMode="auto">
                <a:xfrm>
                  <a:off x="2294" y="1664"/>
                  <a:ext cx="67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0000"/>
                      </a:solidFill>
                    </a:rPr>
                    <a:t>4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3374" name="Rectangle 46"/>
                <p:cNvSpPr>
                  <a:spLocks noChangeArrowheads="1"/>
                </p:cNvSpPr>
                <p:nvPr/>
              </p:nvSpPr>
              <p:spPr bwMode="auto">
                <a:xfrm>
                  <a:off x="2276" y="1537"/>
                  <a:ext cx="67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0000"/>
                      </a:solidFill>
                    </a:rPr>
                    <a:t>3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3375" name="Rectangle 47"/>
                <p:cNvSpPr>
                  <a:spLocks noChangeArrowheads="1"/>
                </p:cNvSpPr>
                <p:nvPr/>
              </p:nvSpPr>
              <p:spPr bwMode="auto">
                <a:xfrm>
                  <a:off x="2333" y="1537"/>
                  <a:ext cx="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000" i="1" dirty="0">
                      <a:solidFill>
                        <a:srgbClr val="000000"/>
                      </a:solidFill>
                    </a:rPr>
                    <a:t>T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83376" name="Text Box 48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</a:rPr>
                  <a:t>能量</a:t>
                </a:r>
              </a:p>
            </p:txBody>
          </p:sp>
          <p:sp>
            <p:nvSpPr>
              <p:cNvPr id="483377" name="Line 49"/>
              <p:cNvSpPr>
                <a:spLocks noChangeShapeType="1"/>
              </p:cNvSpPr>
              <p:nvPr/>
            </p:nvSpPr>
            <p:spPr bwMode="auto">
              <a:xfrm flipV="1">
                <a:off x="768" y="2208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3378" name="Object 50"/>
              <p:cNvGraphicFramePr>
                <a:graphicFrameLocks noChangeAspect="1"/>
              </p:cNvGraphicFramePr>
              <p:nvPr/>
            </p:nvGraphicFramePr>
            <p:xfrm>
              <a:off x="569" y="3600"/>
              <a:ext cx="19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642" name="Equation" r:id="rId23" imgW="126835" imgH="139518" progId="">
                      <p:embed/>
                    </p:oleObj>
                  </mc:Choice>
                  <mc:Fallback>
                    <p:oleObj name="Equation" r:id="rId23" imgW="126835" imgH="139518" progId="">
                      <p:embed/>
                      <p:pic>
                        <p:nvPicPr>
                          <p:cNvPr id="0" name="Picture 50" descr="image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" y="3600"/>
                            <a:ext cx="199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3379" name="Object 51"/>
              <p:cNvGraphicFramePr>
                <a:graphicFrameLocks noChangeAspect="1"/>
              </p:cNvGraphicFramePr>
              <p:nvPr/>
            </p:nvGraphicFramePr>
            <p:xfrm>
              <a:off x="2211" y="3600"/>
              <a:ext cx="220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643" name="Equation" r:id="rId24" imgW="139579" imgH="164957" progId="">
                      <p:embed/>
                    </p:oleObj>
                  </mc:Choice>
                  <mc:Fallback>
                    <p:oleObj name="Equation" r:id="rId24" imgW="139579" imgH="164957" progId="">
                      <p:embed/>
                      <p:pic>
                        <p:nvPicPr>
                          <p:cNvPr id="0" name="Picture 51" descr="image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1" y="3600"/>
                            <a:ext cx="220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3380" name="Object 52"/>
              <p:cNvGraphicFramePr>
                <a:graphicFrameLocks noChangeAspect="1"/>
              </p:cNvGraphicFramePr>
              <p:nvPr/>
            </p:nvGraphicFramePr>
            <p:xfrm>
              <a:off x="2901" y="3616"/>
              <a:ext cx="153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644" name="公式" r:id="rId25" imgW="88746" imgH="152136" progId="">
                      <p:embed/>
                    </p:oleObj>
                  </mc:Choice>
                  <mc:Fallback>
                    <p:oleObj name="公式" r:id="rId25" imgW="88746" imgH="152136" progId="">
                      <p:embed/>
                      <p:pic>
                        <p:nvPicPr>
                          <p:cNvPr id="0" name="Picture 52" descr="image1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1" y="3616"/>
                            <a:ext cx="153" cy="2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3381" name="Group 53"/>
          <p:cNvGrpSpPr/>
          <p:nvPr/>
        </p:nvGrpSpPr>
        <p:grpSpPr bwMode="auto">
          <a:xfrm>
            <a:off x="3810000" y="4155141"/>
            <a:ext cx="4267200" cy="935038"/>
            <a:chOff x="2400" y="2784"/>
            <a:chExt cx="2688" cy="589"/>
          </a:xfrm>
        </p:grpSpPr>
        <p:graphicFrame>
          <p:nvGraphicFramePr>
            <p:cNvPr id="483382" name="Object 54"/>
            <p:cNvGraphicFramePr>
              <a:graphicFrameLocks noChangeAspect="1"/>
            </p:cNvGraphicFramePr>
            <p:nvPr/>
          </p:nvGraphicFramePr>
          <p:xfrm>
            <a:off x="3168" y="2784"/>
            <a:ext cx="192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5" name="Equation" r:id="rId27" imgW="1155700" imgH="393700" progId="">
                    <p:embed/>
                  </p:oleObj>
                </mc:Choice>
                <mc:Fallback>
                  <p:oleObj name="Equation" r:id="rId27" imgW="1155700" imgH="393700" progId="">
                    <p:embed/>
                    <p:pic>
                      <p:nvPicPr>
                        <p:cNvPr id="0" name="Picture 54" descr="image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84"/>
                          <a:ext cx="1920" cy="58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CC"/>
                            </a:gs>
                            <a:gs pos="50000">
                              <a:srgbClr val="FFFFFF"/>
                            </a:gs>
                            <a:gs pos="100000">
                              <a:srgbClr val="FFCCCC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83" name="Line 55"/>
            <p:cNvSpPr>
              <a:spLocks noChangeShapeType="1"/>
            </p:cNvSpPr>
            <p:nvPr/>
          </p:nvSpPr>
          <p:spPr bwMode="auto">
            <a:xfrm>
              <a:off x="2400" y="2951"/>
              <a:ext cx="769" cy="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3384" name="Group 56"/>
          <p:cNvGrpSpPr/>
          <p:nvPr/>
        </p:nvGrpSpPr>
        <p:grpSpPr bwMode="auto">
          <a:xfrm>
            <a:off x="4038600" y="4953651"/>
            <a:ext cx="4572000" cy="1212849"/>
            <a:chOff x="2544" y="3334"/>
            <a:chExt cx="2880" cy="764"/>
          </a:xfrm>
        </p:grpSpPr>
        <p:graphicFrame>
          <p:nvGraphicFramePr>
            <p:cNvPr id="483385" name="Object 57"/>
            <p:cNvGraphicFramePr>
              <a:graphicFrameLocks noChangeAspect="1"/>
            </p:cNvGraphicFramePr>
            <p:nvPr/>
          </p:nvGraphicFramePr>
          <p:xfrm>
            <a:off x="3170" y="3456"/>
            <a:ext cx="2254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6" name="Equation" r:id="rId29" imgW="1371600" imgH="393700" progId="">
                    <p:embed/>
                  </p:oleObj>
                </mc:Choice>
                <mc:Fallback>
                  <p:oleObj name="Equation" r:id="rId29" imgW="1371600" imgH="393700" progId="">
                    <p:embed/>
                    <p:pic>
                      <p:nvPicPr>
                        <p:cNvPr id="0" name="Picture 57" descr="image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3456"/>
                          <a:ext cx="2254" cy="64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ECFF"/>
                            </a:gs>
                            <a:gs pos="50000">
                              <a:srgbClr val="FFFFFF"/>
                            </a:gs>
                            <a:gs pos="100000">
                              <a:srgbClr val="CCECFF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86" name="Line 58"/>
            <p:cNvSpPr>
              <a:spLocks noChangeShapeType="1"/>
            </p:cNvSpPr>
            <p:nvPr/>
          </p:nvSpPr>
          <p:spPr bwMode="auto">
            <a:xfrm>
              <a:off x="2544" y="3334"/>
              <a:ext cx="625" cy="2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1" grpId="0" animBg="1"/>
      <p:bldP spid="4833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EAD-23A3-4A8E-BFFD-B976C1AB9A7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762000" y="2016125"/>
            <a:ext cx="75279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（</a:t>
            </a:r>
            <a:r>
              <a:rPr kumimoji="1" lang="en-US" altLang="zh-CN" sz="2000"/>
              <a:t>1</a:t>
            </a:r>
            <a:r>
              <a:rPr kumimoji="1" lang="zh-CN" altLang="en-US" sz="2000"/>
              <a:t>） 振子在振动过程中，动能和势能分别随时间变化，但任一时刻总机械能保持不变。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762000" y="3021013"/>
            <a:ext cx="7315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（</a:t>
            </a:r>
            <a:r>
              <a:rPr kumimoji="1" lang="en-US" altLang="zh-CN" sz="2000"/>
              <a:t>2</a:t>
            </a:r>
            <a:r>
              <a:rPr kumimoji="1" lang="zh-CN" altLang="en-US" sz="2000"/>
              <a:t>） 动能和势能的变化频率是弹簧振子振动频率的两倍。</a:t>
            </a: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762000" y="3886200"/>
            <a:ext cx="7456488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（</a:t>
            </a:r>
            <a:r>
              <a:rPr kumimoji="1" lang="en-US" altLang="zh-CN" sz="2000"/>
              <a:t>3</a:t>
            </a:r>
            <a:r>
              <a:rPr kumimoji="1" lang="zh-CN" altLang="en-US" sz="2000"/>
              <a:t>）频率一定时，谐振动的总能量与振幅的平方成正比。（适合于任何谐振系统）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D82-014D-49C7-9152-B7A78D05EB3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3138487" y="1300162"/>
            <a:ext cx="5181600" cy="528638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EDFAD2">
                  <a:gamma/>
                  <a:tint val="0"/>
                  <a:invGamma/>
                </a:srgbClr>
              </a:gs>
              <a:gs pos="100000">
                <a:srgbClr val="EDFAD2"/>
              </a:gs>
            </a:gsLst>
            <a:lin ang="5400000" scaled="1"/>
          </a:gradFill>
          <a:ln w="9525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3300"/>
                </a:solidFill>
              </a:rPr>
              <a:t>简谐运动能量守恒，振幅不变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1066800" y="1219200"/>
          <a:ext cx="14271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3" name="公式" r:id="rId3" imgW="647419" imgH="393529" progId="">
                  <p:embed/>
                </p:oleObj>
              </mc:Choice>
              <mc:Fallback>
                <p:oleObj name="公式" r:id="rId3" imgW="647419" imgH="393529" progId="">
                  <p:embed/>
                  <p:pic>
                    <p:nvPicPr>
                      <p:cNvPr id="0" name="Picture 4" descr="image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1427162" cy="6270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D7E098"/>
                          </a:gs>
                          <a:gs pos="50000">
                            <a:srgbClr val="FFFFFF"/>
                          </a:gs>
                          <a:gs pos="100000">
                            <a:srgbClr val="D7E098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381" name="Group 5"/>
          <p:cNvGrpSpPr/>
          <p:nvPr/>
        </p:nvGrpSpPr>
        <p:grpSpPr bwMode="auto">
          <a:xfrm>
            <a:off x="1219200" y="1981200"/>
            <a:ext cx="6781800" cy="4191000"/>
            <a:chOff x="768" y="1440"/>
            <a:chExt cx="4272" cy="2640"/>
          </a:xfrm>
        </p:grpSpPr>
        <p:sp>
          <p:nvSpPr>
            <p:cNvPr id="485382" name="Rectangle 6"/>
            <p:cNvSpPr>
              <a:spLocks noChangeArrowheads="1"/>
            </p:cNvSpPr>
            <p:nvPr/>
          </p:nvSpPr>
          <p:spPr bwMode="auto">
            <a:xfrm>
              <a:off x="768" y="1440"/>
              <a:ext cx="4272" cy="2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3" name="Rectangle 7"/>
            <p:cNvSpPr>
              <a:spLocks noChangeArrowheads="1"/>
            </p:cNvSpPr>
            <p:nvPr/>
          </p:nvSpPr>
          <p:spPr bwMode="auto">
            <a:xfrm>
              <a:off x="1920" y="1485"/>
              <a:ext cx="1728" cy="29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3300"/>
                  </a:solidFill>
                </a:rPr>
                <a:t>简谐运动势能曲线</a:t>
              </a:r>
            </a:p>
          </p:txBody>
        </p:sp>
      </p:grpSp>
      <p:sp>
        <p:nvSpPr>
          <p:cNvPr id="485384" name="Freeform 8"/>
          <p:cNvSpPr/>
          <p:nvPr/>
        </p:nvSpPr>
        <p:spPr bwMode="auto">
          <a:xfrm>
            <a:off x="2671763" y="3276600"/>
            <a:ext cx="3124200" cy="207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720"/>
              </a:cxn>
              <a:cxn ang="0">
                <a:pos x="1152" y="0"/>
              </a:cxn>
            </a:cxnLst>
            <a:rect l="0" t="0" r="r" b="b"/>
            <a:pathLst>
              <a:path w="1152" h="720">
                <a:moveTo>
                  <a:pt x="0" y="0"/>
                </a:moveTo>
                <a:cubicBezTo>
                  <a:pt x="192" y="360"/>
                  <a:pt x="384" y="720"/>
                  <a:pt x="576" y="720"/>
                </a:cubicBezTo>
                <a:cubicBezTo>
                  <a:pt x="768" y="720"/>
                  <a:pt x="1056" y="120"/>
                  <a:pt x="1152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5385" name="Group 9"/>
          <p:cNvGrpSpPr/>
          <p:nvPr/>
        </p:nvGrpSpPr>
        <p:grpSpPr bwMode="auto">
          <a:xfrm>
            <a:off x="4303713" y="3276600"/>
            <a:ext cx="649287" cy="1249363"/>
            <a:chOff x="2711" y="2256"/>
            <a:chExt cx="409" cy="787"/>
          </a:xfrm>
        </p:grpSpPr>
        <p:sp>
          <p:nvSpPr>
            <p:cNvPr id="485386" name="Line 10"/>
            <p:cNvSpPr>
              <a:spLocks noChangeShapeType="1"/>
            </p:cNvSpPr>
            <p:nvPr/>
          </p:nvSpPr>
          <p:spPr bwMode="auto">
            <a:xfrm>
              <a:off x="3072" y="2256"/>
              <a:ext cx="0" cy="7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5387" name="Object 11"/>
            <p:cNvGraphicFramePr>
              <a:graphicFrameLocks noChangeAspect="1"/>
            </p:cNvGraphicFramePr>
            <p:nvPr/>
          </p:nvGraphicFramePr>
          <p:xfrm>
            <a:off x="2711" y="2474"/>
            <a:ext cx="409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4" name="Equation" r:id="rId5" imgW="6486480" imgH="6896160" progId="">
                    <p:embed/>
                  </p:oleObj>
                </mc:Choice>
                <mc:Fallback>
                  <p:oleObj name="Equation" r:id="rId5" imgW="6486480" imgH="6896160" progId="">
                    <p:embed/>
                    <p:pic>
                      <p:nvPicPr>
                        <p:cNvPr id="0" name="Picture 11" descr="image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2474"/>
                          <a:ext cx="409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388" name="Group 12"/>
          <p:cNvGrpSpPr/>
          <p:nvPr/>
        </p:nvGrpSpPr>
        <p:grpSpPr bwMode="auto">
          <a:xfrm>
            <a:off x="5257800" y="4495800"/>
            <a:ext cx="576263" cy="838200"/>
            <a:chOff x="3312" y="3024"/>
            <a:chExt cx="363" cy="528"/>
          </a:xfrm>
        </p:grpSpPr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>
              <a:off x="3312" y="3024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5390" name="Object 14"/>
            <p:cNvGraphicFramePr>
              <a:graphicFrameLocks noChangeAspect="1"/>
            </p:cNvGraphicFramePr>
            <p:nvPr/>
          </p:nvGraphicFramePr>
          <p:xfrm>
            <a:off x="3312" y="3072"/>
            <a:ext cx="36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5" name="Equation" r:id="rId7" imgW="6080400" imgH="7709040" progId="">
                    <p:embed/>
                  </p:oleObj>
                </mc:Choice>
                <mc:Fallback>
                  <p:oleObj name="Equation" r:id="rId7" imgW="6080400" imgH="7709040" progId="">
                    <p:embed/>
                    <p:pic>
                      <p:nvPicPr>
                        <p:cNvPr id="0" name="Picture 14" descr="image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363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391" name="Group 15"/>
          <p:cNvGrpSpPr/>
          <p:nvPr/>
        </p:nvGrpSpPr>
        <p:grpSpPr bwMode="auto">
          <a:xfrm>
            <a:off x="4214813" y="3276600"/>
            <a:ext cx="1347787" cy="2667000"/>
            <a:chOff x="2655" y="2256"/>
            <a:chExt cx="849" cy="1680"/>
          </a:xfrm>
        </p:grpSpPr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655" y="3648"/>
              <a:ext cx="561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3" name="Line 17"/>
            <p:cNvSpPr>
              <a:spLocks noChangeShapeType="1"/>
            </p:cNvSpPr>
            <p:nvPr/>
          </p:nvSpPr>
          <p:spPr bwMode="auto">
            <a:xfrm>
              <a:off x="3216" y="2256"/>
              <a:ext cx="0" cy="168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4" name="Line 18"/>
            <p:cNvSpPr>
              <a:spLocks noChangeShapeType="1"/>
            </p:cNvSpPr>
            <p:nvPr/>
          </p:nvSpPr>
          <p:spPr bwMode="auto">
            <a:xfrm flipH="1">
              <a:off x="2655" y="3024"/>
              <a:ext cx="849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5395" name="Object 19"/>
            <p:cNvGraphicFramePr>
              <a:graphicFrameLocks noChangeAspect="1"/>
            </p:cNvGraphicFramePr>
            <p:nvPr/>
          </p:nvGraphicFramePr>
          <p:xfrm>
            <a:off x="2788" y="3648"/>
            <a:ext cx="2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6" name="公式" r:id="rId9" imgW="228600" imgH="241200" progId="">
                    <p:embed/>
                  </p:oleObj>
                </mc:Choice>
                <mc:Fallback>
                  <p:oleObj name="公式" r:id="rId9" imgW="228600" imgH="241200" progId="">
                    <p:embed/>
                    <p:pic>
                      <p:nvPicPr>
                        <p:cNvPr id="0" name="Picture 19" descr="image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3648"/>
                          <a:ext cx="28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396" name="Group 20"/>
          <p:cNvGrpSpPr/>
          <p:nvPr/>
        </p:nvGrpSpPr>
        <p:grpSpPr bwMode="auto">
          <a:xfrm>
            <a:off x="2020888" y="3048000"/>
            <a:ext cx="4384675" cy="2298700"/>
            <a:chOff x="1273" y="2112"/>
            <a:chExt cx="2762" cy="1448"/>
          </a:xfrm>
        </p:grpSpPr>
        <p:sp>
          <p:nvSpPr>
            <p:cNvPr id="485397" name="Line 21"/>
            <p:cNvSpPr>
              <a:spLocks noChangeShapeType="1"/>
            </p:cNvSpPr>
            <p:nvPr/>
          </p:nvSpPr>
          <p:spPr bwMode="auto">
            <a:xfrm flipV="1">
              <a:off x="1703" y="2256"/>
              <a:ext cx="0" cy="1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8" name="Line 22"/>
            <p:cNvSpPr>
              <a:spLocks noChangeShapeType="1"/>
            </p:cNvSpPr>
            <p:nvPr/>
          </p:nvSpPr>
          <p:spPr bwMode="auto">
            <a:xfrm flipV="1">
              <a:off x="3651" y="2256"/>
              <a:ext cx="0" cy="1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9" name="Line 23"/>
            <p:cNvSpPr>
              <a:spLocks noChangeShapeType="1"/>
            </p:cNvSpPr>
            <p:nvPr/>
          </p:nvSpPr>
          <p:spPr bwMode="auto">
            <a:xfrm>
              <a:off x="1683" y="2256"/>
              <a:ext cx="196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0" name="Oval 24"/>
            <p:cNvSpPr>
              <a:spLocks noChangeArrowheads="1"/>
            </p:cNvSpPr>
            <p:nvPr/>
          </p:nvSpPr>
          <p:spPr bwMode="auto">
            <a:xfrm>
              <a:off x="1668" y="2248"/>
              <a:ext cx="60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1" name="Oval 25"/>
            <p:cNvSpPr>
              <a:spLocks noChangeArrowheads="1"/>
            </p:cNvSpPr>
            <p:nvPr/>
          </p:nvSpPr>
          <p:spPr bwMode="auto">
            <a:xfrm>
              <a:off x="3603" y="2248"/>
              <a:ext cx="60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5402" name="Object 26"/>
            <p:cNvGraphicFramePr>
              <a:graphicFrameLocks noChangeAspect="1"/>
            </p:cNvGraphicFramePr>
            <p:nvPr/>
          </p:nvGraphicFramePr>
          <p:xfrm>
            <a:off x="2256" y="2256"/>
            <a:ext cx="31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7" name="公式" r:id="rId11" imgW="6892560" imgH="7302600" progId="">
                    <p:embed/>
                  </p:oleObj>
                </mc:Choice>
                <mc:Fallback>
                  <p:oleObj name="公式" r:id="rId11" imgW="6892560" imgH="7302600" progId="">
                    <p:embed/>
                    <p:pic>
                      <p:nvPicPr>
                        <p:cNvPr id="0" name="Picture 26" descr="image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31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403" name="Object 27"/>
            <p:cNvGraphicFramePr>
              <a:graphicFrameLocks noChangeAspect="1"/>
            </p:cNvGraphicFramePr>
            <p:nvPr/>
          </p:nvGraphicFramePr>
          <p:xfrm>
            <a:off x="3721" y="2112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8" name="Equation" r:id="rId13" imgW="152268" imgH="164957" progId="">
                    <p:embed/>
                  </p:oleObj>
                </mc:Choice>
                <mc:Fallback>
                  <p:oleObj name="Equation" r:id="rId13" imgW="152268" imgH="164957" progId="">
                    <p:embed/>
                    <p:pic>
                      <p:nvPicPr>
                        <p:cNvPr id="0" name="Picture 27" descr="image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2112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404" name="Object 28"/>
            <p:cNvGraphicFramePr>
              <a:graphicFrameLocks noChangeAspect="1"/>
            </p:cNvGraphicFramePr>
            <p:nvPr/>
          </p:nvGraphicFramePr>
          <p:xfrm>
            <a:off x="1273" y="2112"/>
            <a:ext cx="31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9" name="Equation" r:id="rId15" imgW="152202" imgH="177569" progId="">
                    <p:embed/>
                  </p:oleObj>
                </mc:Choice>
                <mc:Fallback>
                  <p:oleObj name="Equation" r:id="rId15" imgW="152202" imgH="177569" progId="">
                    <p:embed/>
                    <p:pic>
                      <p:nvPicPr>
                        <p:cNvPr id="0" name="Picture 28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112"/>
                          <a:ext cx="314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05" name="Group 29"/>
          <p:cNvGrpSpPr/>
          <p:nvPr/>
        </p:nvGrpSpPr>
        <p:grpSpPr bwMode="auto">
          <a:xfrm>
            <a:off x="1824038" y="2438400"/>
            <a:ext cx="5414962" cy="3505200"/>
            <a:chOff x="1149" y="1728"/>
            <a:chExt cx="3411" cy="2208"/>
          </a:xfrm>
        </p:grpSpPr>
        <p:graphicFrame>
          <p:nvGraphicFramePr>
            <p:cNvPr id="485406" name="Object 30"/>
            <p:cNvGraphicFramePr>
              <a:graphicFrameLocks noChangeAspect="1"/>
            </p:cNvGraphicFramePr>
            <p:nvPr/>
          </p:nvGraphicFramePr>
          <p:xfrm>
            <a:off x="3459" y="3563"/>
            <a:ext cx="33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60" name="公式" r:id="rId17" imgW="393529" imgH="228501" progId="">
                    <p:embed/>
                  </p:oleObj>
                </mc:Choice>
                <mc:Fallback>
                  <p:oleObj name="公式" r:id="rId17" imgW="393529" imgH="228501" progId="">
                    <p:embed/>
                    <p:pic>
                      <p:nvPicPr>
                        <p:cNvPr id="0" name="Picture 30" descr="image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3563"/>
                          <a:ext cx="336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407" name="Object 31"/>
            <p:cNvGraphicFramePr>
              <a:graphicFrameLocks noChangeAspect="1"/>
            </p:cNvGraphicFramePr>
            <p:nvPr/>
          </p:nvGraphicFramePr>
          <p:xfrm>
            <a:off x="1539" y="3588"/>
            <a:ext cx="3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61" name="公式" r:id="rId19" imgW="393529" imgH="228501" progId="">
                    <p:embed/>
                  </p:oleObj>
                </mc:Choice>
                <mc:Fallback>
                  <p:oleObj name="公式" r:id="rId19" imgW="393529" imgH="228501" progId="">
                    <p:embed/>
                    <p:pic>
                      <p:nvPicPr>
                        <p:cNvPr id="0" name="Picture 31" descr="image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588"/>
                          <a:ext cx="38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5408" name="Group 32"/>
            <p:cNvGrpSpPr/>
            <p:nvPr/>
          </p:nvGrpSpPr>
          <p:grpSpPr bwMode="auto">
            <a:xfrm>
              <a:off x="1149" y="1728"/>
              <a:ext cx="3411" cy="2208"/>
              <a:chOff x="1149" y="1728"/>
              <a:chExt cx="3411" cy="2208"/>
            </a:xfrm>
          </p:grpSpPr>
          <p:sp>
            <p:nvSpPr>
              <p:cNvPr id="485409" name="Line 33"/>
              <p:cNvSpPr>
                <a:spLocks noChangeShapeType="1"/>
              </p:cNvSpPr>
              <p:nvPr/>
            </p:nvSpPr>
            <p:spPr bwMode="auto">
              <a:xfrm>
                <a:off x="1149" y="3552"/>
                <a:ext cx="307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5410" name="Object 34"/>
              <p:cNvGraphicFramePr>
                <a:graphicFrameLocks noChangeAspect="1"/>
              </p:cNvGraphicFramePr>
              <p:nvPr/>
            </p:nvGraphicFramePr>
            <p:xfrm>
              <a:off x="2640" y="1728"/>
              <a:ext cx="379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662" name="Equation" r:id="rId21" imgW="190417" imgH="241195" progId="">
                      <p:embed/>
                    </p:oleObj>
                  </mc:Choice>
                  <mc:Fallback>
                    <p:oleObj name="Equation" r:id="rId21" imgW="190417" imgH="241195" progId="">
                      <p:embed/>
                      <p:pic>
                        <p:nvPicPr>
                          <p:cNvPr id="0" name="Picture 34" descr="image3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728"/>
                            <a:ext cx="379" cy="4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5411" name="Object 35"/>
              <p:cNvGraphicFramePr>
                <a:graphicFrameLocks noChangeAspect="1"/>
              </p:cNvGraphicFramePr>
              <p:nvPr/>
            </p:nvGraphicFramePr>
            <p:xfrm>
              <a:off x="4275" y="3456"/>
              <a:ext cx="28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663" name="公式" r:id="rId23" imgW="177646" imgH="190335" progId="">
                      <p:embed/>
                    </p:oleObj>
                  </mc:Choice>
                  <mc:Fallback>
                    <p:oleObj name="公式" r:id="rId23" imgW="177646" imgH="190335" progId="">
                      <p:embed/>
                      <p:pic>
                        <p:nvPicPr>
                          <p:cNvPr id="0" name="Picture 35" descr="image3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5" y="3456"/>
                            <a:ext cx="28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5412" name="Line 36"/>
              <p:cNvSpPr>
                <a:spLocks noChangeShapeType="1"/>
              </p:cNvSpPr>
              <p:nvPr/>
            </p:nvSpPr>
            <p:spPr bwMode="auto">
              <a:xfrm flipV="1">
                <a:off x="2643" y="1872"/>
                <a:ext cx="0" cy="20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85413" name="Object 37"/>
              <p:cNvGraphicFramePr>
                <a:graphicFrameLocks noChangeAspect="1"/>
              </p:cNvGraphicFramePr>
              <p:nvPr/>
            </p:nvGraphicFramePr>
            <p:xfrm>
              <a:off x="2293" y="3552"/>
              <a:ext cx="28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664" name="Equation" r:id="rId25" imgW="152202" imgH="177569" progId="">
                      <p:embed/>
                    </p:oleObj>
                  </mc:Choice>
                  <mc:Fallback>
                    <p:oleObj name="Equation" r:id="rId25" imgW="152202" imgH="177569" progId="">
                      <p:embed/>
                      <p:pic>
                        <p:nvPicPr>
                          <p:cNvPr id="0" name="Picture 37" descr="image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3" y="3552"/>
                            <a:ext cx="288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F26-2DD6-4409-84A1-403347C369A0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487427" name="Group 3"/>
          <p:cNvGrpSpPr/>
          <p:nvPr/>
        </p:nvGrpSpPr>
        <p:grpSpPr bwMode="auto">
          <a:xfrm>
            <a:off x="1371600" y="1371600"/>
            <a:ext cx="6343650" cy="847725"/>
            <a:chOff x="1044" y="480"/>
            <a:chExt cx="3996" cy="534"/>
          </a:xfrm>
        </p:grpSpPr>
        <p:sp>
          <p:nvSpPr>
            <p:cNvPr id="487428" name="Rectangle 4"/>
            <p:cNvSpPr>
              <a:spLocks noChangeArrowheads="1"/>
            </p:cNvSpPr>
            <p:nvPr/>
          </p:nvSpPr>
          <p:spPr bwMode="auto">
            <a:xfrm>
              <a:off x="1044" y="687"/>
              <a:ext cx="150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</a:rPr>
                <a:t>能量守恒</a:t>
              </a:r>
            </a:p>
          </p:txBody>
        </p:sp>
        <p:sp>
          <p:nvSpPr>
            <p:cNvPr id="487429" name="Rectangle 5"/>
            <p:cNvSpPr>
              <a:spLocks noChangeArrowheads="1"/>
            </p:cNvSpPr>
            <p:nvPr/>
          </p:nvSpPr>
          <p:spPr bwMode="auto">
            <a:xfrm>
              <a:off x="3232" y="687"/>
              <a:ext cx="18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CC"/>
                  </a:solidFill>
                </a:rPr>
                <a:t>简谐运动方程</a:t>
              </a:r>
            </a:p>
          </p:txBody>
        </p:sp>
        <p:sp>
          <p:nvSpPr>
            <p:cNvPr id="487430" name="AutoShape 6"/>
            <p:cNvSpPr>
              <a:spLocks noChangeArrowheads="1"/>
            </p:cNvSpPr>
            <p:nvPr/>
          </p:nvSpPr>
          <p:spPr bwMode="auto">
            <a:xfrm>
              <a:off x="2256" y="816"/>
              <a:ext cx="864" cy="144"/>
            </a:xfrm>
            <a:prstGeom prst="rightArrow">
              <a:avLst>
                <a:gd name="adj1" fmla="val 50000"/>
                <a:gd name="adj2" fmla="val 1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28575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1" name="Text Box 7"/>
            <p:cNvSpPr txBox="1">
              <a:spLocks noChangeArrowheads="1"/>
            </p:cNvSpPr>
            <p:nvPr/>
          </p:nvSpPr>
          <p:spPr bwMode="auto">
            <a:xfrm>
              <a:off x="2360" y="480"/>
              <a:ext cx="100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推导</a:t>
              </a:r>
            </a:p>
          </p:txBody>
        </p:sp>
      </p:grpSp>
      <p:graphicFrame>
        <p:nvGraphicFramePr>
          <p:cNvPr id="487432" name="Object 8"/>
          <p:cNvGraphicFramePr>
            <a:graphicFrameLocks noChangeAspect="1"/>
          </p:cNvGraphicFramePr>
          <p:nvPr/>
        </p:nvGraphicFramePr>
        <p:xfrm>
          <a:off x="2438400" y="2362200"/>
          <a:ext cx="30718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3" name="Equation" r:id="rId4" imgW="3073400" imgH="723900" progId="">
                  <p:embed/>
                </p:oleObj>
              </mc:Choice>
              <mc:Fallback>
                <p:oleObj name="Equation" r:id="rId4" imgW="3073400" imgH="723900" progId="">
                  <p:embed/>
                  <p:pic>
                    <p:nvPicPr>
                      <p:cNvPr id="0" name="Picture 8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071813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3" name="Object 9"/>
          <p:cNvGraphicFramePr>
            <a:graphicFrameLocks noChangeAspect="1"/>
          </p:cNvGraphicFramePr>
          <p:nvPr/>
        </p:nvGraphicFramePr>
        <p:xfrm>
          <a:off x="2743200" y="3124200"/>
          <a:ext cx="2767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4" name="Equation" r:id="rId6" imgW="1384300" imgH="393700" progId="">
                  <p:embed/>
                </p:oleObj>
              </mc:Choice>
              <mc:Fallback>
                <p:oleObj name="Equation" r:id="rId6" imgW="1384300" imgH="393700" progId="">
                  <p:embed/>
                  <p:pic>
                    <p:nvPicPr>
                      <p:cNvPr id="0" name="Picture 9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2767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4" name="Object 10"/>
          <p:cNvGraphicFramePr>
            <a:graphicFrameLocks noChangeAspect="1"/>
          </p:cNvGraphicFramePr>
          <p:nvPr/>
        </p:nvGraphicFramePr>
        <p:xfrm>
          <a:off x="2819400" y="4267200"/>
          <a:ext cx="2233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5" name="Equation" r:id="rId8" imgW="1117115" imgH="393529" progId="">
                  <p:embed/>
                </p:oleObj>
              </mc:Choice>
              <mc:Fallback>
                <p:oleObj name="Equation" r:id="rId8" imgW="1117115" imgH="393529" progId="">
                  <p:embed/>
                  <p:pic>
                    <p:nvPicPr>
                      <p:cNvPr id="0" name="Picture 10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233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1"/>
          <p:cNvGraphicFramePr>
            <a:graphicFrameLocks noChangeAspect="1"/>
          </p:cNvGraphicFramePr>
          <p:nvPr/>
        </p:nvGraphicFramePr>
        <p:xfrm>
          <a:off x="3104515" y="5410200"/>
          <a:ext cx="1562735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6" name="公式" r:id="rId10" imgW="1396394" imgH="634725" progId="">
                  <p:embed/>
                </p:oleObj>
              </mc:Choice>
              <mc:Fallback>
                <p:oleObj name="公式" r:id="rId10" imgW="1396394" imgH="634725" progId="">
                  <p:embed/>
                  <p:pic>
                    <p:nvPicPr>
                      <p:cNvPr id="0" name="Picture 11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515" y="5410200"/>
                        <a:ext cx="1562735" cy="709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7436" name="Group 12"/>
          <p:cNvGrpSpPr>
            <a:grpSpLocks noChangeAspect="1"/>
          </p:cNvGrpSpPr>
          <p:nvPr/>
        </p:nvGrpSpPr>
        <p:grpSpPr bwMode="auto">
          <a:xfrm>
            <a:off x="3124200" y="4419600"/>
            <a:ext cx="1371600" cy="533400"/>
            <a:chOff x="1248" y="3072"/>
            <a:chExt cx="1200" cy="672"/>
          </a:xfrm>
        </p:grpSpPr>
        <p:sp>
          <p:nvSpPr>
            <p:cNvPr id="487437" name="Line 13"/>
            <p:cNvSpPr>
              <a:spLocks noChangeAspect="1" noChangeShapeType="1"/>
            </p:cNvSpPr>
            <p:nvPr/>
          </p:nvSpPr>
          <p:spPr bwMode="auto">
            <a:xfrm>
              <a:off x="1248" y="3168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8" name="Line 14"/>
            <p:cNvSpPr>
              <a:spLocks noChangeAspect="1" noChangeShapeType="1"/>
            </p:cNvSpPr>
            <p:nvPr/>
          </p:nvSpPr>
          <p:spPr bwMode="auto">
            <a:xfrm>
              <a:off x="2304" y="3072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3572-B6A3-413C-8CC7-8C87DF46313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533400" y="1219200"/>
            <a:ext cx="8077200" cy="7988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5.14</a:t>
            </a:r>
            <a:r>
              <a:rPr kumimoji="1" lang="en-US" altLang="zh-CN" sz="2000" dirty="0">
                <a:solidFill>
                  <a:srgbClr val="FFFF00"/>
                </a:solidFill>
              </a:rPr>
              <a:t>   </a:t>
            </a:r>
            <a:r>
              <a:rPr kumimoji="1" lang="zh-CN" altLang="en-US" sz="2000" dirty="0"/>
              <a:t>当简谐振动的位移为振幅的一半时，其动能和势能各占总能量的多少？ 物体在什么位置时其动能和势能各占总能量的一半？</a:t>
            </a:r>
          </a:p>
        </p:txBody>
      </p:sp>
      <p:graphicFrame>
        <p:nvGraphicFramePr>
          <p:cNvPr id="490500" name="Object 4"/>
          <p:cNvGraphicFramePr>
            <a:graphicFrameLocks noChangeAspect="1"/>
          </p:cNvGraphicFramePr>
          <p:nvPr/>
        </p:nvGraphicFramePr>
        <p:xfrm>
          <a:off x="1295400" y="2209800"/>
          <a:ext cx="2513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8" name="公式" r:id="rId3" imgW="40201200" imgH="12585600" progId="">
                  <p:embed/>
                </p:oleObj>
              </mc:Choice>
              <mc:Fallback>
                <p:oleObj name="公式" r:id="rId3" imgW="40201200" imgH="12585600" progId="">
                  <p:embed/>
                  <p:pic>
                    <p:nvPicPr>
                      <p:cNvPr id="0" name="Picture 4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2513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1295400" y="2895600"/>
          <a:ext cx="5764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9" name="公式" r:id="rId5" imgW="92194560" imgH="15024240" progId="">
                  <p:embed/>
                </p:oleObj>
              </mc:Choice>
              <mc:Fallback>
                <p:oleObj name="公式" r:id="rId5" imgW="92194560" imgH="15024240" progId="">
                  <p:embed/>
                  <p:pic>
                    <p:nvPicPr>
                      <p:cNvPr id="0" name="Picture 5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57642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/>
        </p:nvGraphicFramePr>
        <p:xfrm>
          <a:off x="3581400" y="3886200"/>
          <a:ext cx="2309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0" name="公式" r:id="rId7" imgW="36951480" imgH="12585600" progId="">
                  <p:embed/>
                </p:oleObj>
              </mc:Choice>
              <mc:Fallback>
                <p:oleObj name="公式" r:id="rId7" imgW="36951480" imgH="12585600" progId="">
                  <p:embed/>
                  <p:pic>
                    <p:nvPicPr>
                      <p:cNvPr id="0" name="Picture 6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86200"/>
                        <a:ext cx="2309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>
            <a:graphicFrameLocks noChangeAspect="1"/>
          </p:cNvGraphicFramePr>
          <p:nvPr/>
        </p:nvGraphicFramePr>
        <p:xfrm>
          <a:off x="1295400" y="5257800"/>
          <a:ext cx="3605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1" name="公式" r:id="rId9" imgW="57667680" imgH="12585600" progId="">
                  <p:embed/>
                </p:oleObj>
              </mc:Choice>
              <mc:Fallback>
                <p:oleObj name="公式" r:id="rId9" imgW="57667680" imgH="12585600" progId="">
                  <p:embed/>
                  <p:pic>
                    <p:nvPicPr>
                      <p:cNvPr id="0" name="Picture 7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57800"/>
                        <a:ext cx="3605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609600" y="1981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</a:t>
            </a:r>
          </a:p>
        </p:txBody>
      </p:sp>
      <p:graphicFrame>
        <p:nvGraphicFramePr>
          <p:cNvPr id="490506" name="Object 10"/>
          <p:cNvGraphicFramePr>
            <a:graphicFrameLocks noChangeAspect="1"/>
          </p:cNvGraphicFramePr>
          <p:nvPr/>
        </p:nvGraphicFramePr>
        <p:xfrm>
          <a:off x="5486400" y="5257800"/>
          <a:ext cx="1573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2" name="公式" r:id="rId11" imgW="25171560" imgH="13804920" progId="">
                  <p:embed/>
                </p:oleObj>
              </mc:Choice>
              <mc:Fallback>
                <p:oleObj name="公式" r:id="rId11" imgW="25171560" imgH="13804920" progId="">
                  <p:embed/>
                  <p:pic>
                    <p:nvPicPr>
                      <p:cNvPr id="0" name="Picture 10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1573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62B7-A766-4280-A161-A4B95920063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457200" y="1143000"/>
            <a:ext cx="838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</a:rPr>
              <a:t>复摆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1071880" y="1981200"/>
            <a:ext cx="4719320" cy="22148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5.15</a:t>
            </a:r>
            <a:r>
              <a:rPr kumimoji="1" lang="en-US" altLang="zh-CN" sz="2000" dirty="0">
                <a:solidFill>
                  <a:srgbClr val="FFFF00"/>
                </a:solidFill>
              </a:rPr>
              <a:t>   </a:t>
            </a:r>
            <a:r>
              <a:rPr kumimoji="1" lang="zh-CN" altLang="en-US" sz="2000" dirty="0"/>
              <a:t>绕不通过质心的水平转轴</a:t>
            </a:r>
            <a:r>
              <a:rPr kumimoji="1" lang="en-US" altLang="zh-CN" sz="2000" dirty="0"/>
              <a:t>O</a:t>
            </a:r>
            <a:r>
              <a:rPr kumimoji="1" lang="zh-CN" altLang="en-US" sz="2000" dirty="0"/>
              <a:t>摆动的刚体称为复摆。设刚体的质量为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。今将刚体拉开一微小角度后释放，不计任何阻力，刚体将绕</a:t>
            </a:r>
            <a:r>
              <a:rPr kumimoji="1" lang="en-US" altLang="zh-CN" sz="2000" dirty="0"/>
              <a:t>O</a:t>
            </a:r>
            <a:r>
              <a:rPr kumimoji="1" lang="zh-CN" altLang="en-US" sz="2000" dirty="0"/>
              <a:t>轴作微小的自由摆动。若复摆对</a:t>
            </a:r>
            <a:r>
              <a:rPr kumimoji="1" lang="en-US" altLang="zh-CN" sz="2000" dirty="0"/>
              <a:t>O</a:t>
            </a:r>
            <a:r>
              <a:rPr kumimoji="1" lang="zh-CN" altLang="en-US" sz="2000" dirty="0"/>
              <a:t>轴的转动惯量为</a:t>
            </a:r>
            <a:r>
              <a:rPr kumimoji="1" lang="en-US" altLang="zh-CN" sz="2000" i="1" dirty="0"/>
              <a:t>J</a:t>
            </a:r>
            <a:r>
              <a:rPr kumimoji="1" lang="zh-CN" altLang="en-US" sz="2000" dirty="0"/>
              <a:t>，复摆的质心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O</a:t>
            </a:r>
            <a:r>
              <a:rPr kumimoji="1" lang="zh-CN" altLang="en-US" sz="2000" dirty="0"/>
              <a:t>轴的距离为</a:t>
            </a:r>
            <a:r>
              <a:rPr kumimoji="1" lang="en-US" altLang="zh-CN" sz="2000" i="1" dirty="0"/>
              <a:t>l</a:t>
            </a:r>
            <a:r>
              <a:rPr kumimoji="1" lang="zh-CN" altLang="en-US" sz="2000" dirty="0"/>
              <a:t>，求复摆的振动周期。</a:t>
            </a:r>
          </a:p>
        </p:txBody>
      </p:sp>
      <p:grpSp>
        <p:nvGrpSpPr>
          <p:cNvPr id="491559" name="Group 39"/>
          <p:cNvGrpSpPr/>
          <p:nvPr/>
        </p:nvGrpSpPr>
        <p:grpSpPr bwMode="auto">
          <a:xfrm>
            <a:off x="5867400" y="1752600"/>
            <a:ext cx="3048000" cy="4075113"/>
            <a:chOff x="3840" y="1104"/>
            <a:chExt cx="1920" cy="2567"/>
          </a:xfrm>
        </p:grpSpPr>
        <p:grpSp>
          <p:nvGrpSpPr>
            <p:cNvPr id="491531" name="Group 11"/>
            <p:cNvGrpSpPr/>
            <p:nvPr/>
          </p:nvGrpSpPr>
          <p:grpSpPr bwMode="auto">
            <a:xfrm>
              <a:off x="4224" y="1104"/>
              <a:ext cx="624" cy="96"/>
              <a:chOff x="4224" y="1680"/>
              <a:chExt cx="624" cy="96"/>
            </a:xfrm>
          </p:grpSpPr>
          <p:sp>
            <p:nvSpPr>
              <p:cNvPr id="491532" name="Line 12"/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3" name="Line 13"/>
              <p:cNvSpPr>
                <a:spLocks noChangeShapeType="1"/>
              </p:cNvSpPr>
              <p:nvPr/>
            </p:nvSpPr>
            <p:spPr bwMode="auto">
              <a:xfrm flipH="1">
                <a:off x="4272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4" name="Line 14"/>
              <p:cNvSpPr>
                <a:spLocks noChangeShapeType="1"/>
              </p:cNvSpPr>
              <p:nvPr/>
            </p:nvSpPr>
            <p:spPr bwMode="auto">
              <a:xfrm flipH="1">
                <a:off x="4368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5" name="Line 15"/>
              <p:cNvSpPr>
                <a:spLocks noChangeShapeType="1"/>
              </p:cNvSpPr>
              <p:nvPr/>
            </p:nvSpPr>
            <p:spPr bwMode="auto">
              <a:xfrm flipH="1">
                <a:off x="4464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6" name="Line 16"/>
              <p:cNvSpPr>
                <a:spLocks noChangeShapeType="1"/>
              </p:cNvSpPr>
              <p:nvPr/>
            </p:nvSpPr>
            <p:spPr bwMode="auto">
              <a:xfrm flipH="1">
                <a:off x="4560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7" name="Line 17"/>
              <p:cNvSpPr>
                <a:spLocks noChangeShapeType="1"/>
              </p:cNvSpPr>
              <p:nvPr/>
            </p:nvSpPr>
            <p:spPr bwMode="auto">
              <a:xfrm flipH="1">
                <a:off x="4656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538" name="Line 18"/>
              <p:cNvSpPr>
                <a:spLocks noChangeShapeType="1"/>
              </p:cNvSpPr>
              <p:nvPr/>
            </p:nvSpPr>
            <p:spPr bwMode="auto">
              <a:xfrm flipH="1">
                <a:off x="4752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556" name="Freeform 36"/>
            <p:cNvSpPr/>
            <p:nvPr/>
          </p:nvSpPr>
          <p:spPr bwMode="auto">
            <a:xfrm rot="2486139">
              <a:off x="3840" y="1248"/>
              <a:ext cx="1920" cy="1536"/>
            </a:xfrm>
            <a:custGeom>
              <a:avLst/>
              <a:gdLst/>
              <a:ahLst/>
              <a:cxnLst>
                <a:cxn ang="0">
                  <a:pos x="304" y="400"/>
                </a:cxn>
                <a:cxn ang="0">
                  <a:pos x="16" y="208"/>
                </a:cxn>
                <a:cxn ang="0">
                  <a:pos x="208" y="16"/>
                </a:cxn>
                <a:cxn ang="0">
                  <a:pos x="400" y="304"/>
                </a:cxn>
                <a:cxn ang="0">
                  <a:pos x="1072" y="592"/>
                </a:cxn>
                <a:cxn ang="0">
                  <a:pos x="1264" y="880"/>
                </a:cxn>
                <a:cxn ang="0">
                  <a:pos x="928" y="928"/>
                </a:cxn>
                <a:cxn ang="0">
                  <a:pos x="304" y="400"/>
                </a:cxn>
              </a:cxnLst>
              <a:rect l="0" t="0" r="r" b="b"/>
              <a:pathLst>
                <a:path w="1288" h="1008">
                  <a:moveTo>
                    <a:pt x="304" y="400"/>
                  </a:moveTo>
                  <a:cubicBezTo>
                    <a:pt x="152" y="280"/>
                    <a:pt x="32" y="272"/>
                    <a:pt x="16" y="208"/>
                  </a:cubicBezTo>
                  <a:cubicBezTo>
                    <a:pt x="0" y="144"/>
                    <a:pt x="144" y="0"/>
                    <a:pt x="208" y="16"/>
                  </a:cubicBezTo>
                  <a:cubicBezTo>
                    <a:pt x="272" y="32"/>
                    <a:pt x="256" y="208"/>
                    <a:pt x="400" y="304"/>
                  </a:cubicBezTo>
                  <a:cubicBezTo>
                    <a:pt x="544" y="400"/>
                    <a:pt x="928" y="496"/>
                    <a:pt x="1072" y="592"/>
                  </a:cubicBezTo>
                  <a:cubicBezTo>
                    <a:pt x="1216" y="688"/>
                    <a:pt x="1288" y="824"/>
                    <a:pt x="1264" y="880"/>
                  </a:cubicBezTo>
                  <a:cubicBezTo>
                    <a:pt x="1240" y="936"/>
                    <a:pt x="1088" y="1008"/>
                    <a:pt x="928" y="928"/>
                  </a:cubicBezTo>
                  <a:cubicBezTo>
                    <a:pt x="768" y="848"/>
                    <a:pt x="456" y="520"/>
                    <a:pt x="304" y="4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9" name="Line 19"/>
            <p:cNvSpPr>
              <a:spLocks noChangeShapeType="1"/>
            </p:cNvSpPr>
            <p:nvPr/>
          </p:nvSpPr>
          <p:spPr bwMode="auto">
            <a:xfrm>
              <a:off x="4512" y="1200"/>
              <a:ext cx="0" cy="1680"/>
            </a:xfrm>
            <a:prstGeom prst="line">
              <a:avLst/>
            </a:prstGeom>
            <a:noFill/>
            <a:ln w="19050" cap="rnd">
              <a:solidFill>
                <a:srgbClr val="007A77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40" name="Line 20"/>
            <p:cNvSpPr>
              <a:spLocks noChangeShapeType="1"/>
            </p:cNvSpPr>
            <p:nvPr/>
          </p:nvSpPr>
          <p:spPr bwMode="auto">
            <a:xfrm>
              <a:off x="4512" y="1200"/>
              <a:ext cx="384" cy="129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43" name="Rectangle 23"/>
            <p:cNvSpPr>
              <a:spLocks noChangeArrowheads="1"/>
            </p:cNvSpPr>
            <p:nvPr/>
          </p:nvSpPr>
          <p:spPr bwMode="auto">
            <a:xfrm>
              <a:off x="4272" y="11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O</a:t>
              </a:r>
              <a:endParaRPr kumimoji="1" lang="en-US" altLang="zh-CN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491544" name="Rectangle 24"/>
            <p:cNvSpPr>
              <a:spLocks noChangeArrowheads="1"/>
            </p:cNvSpPr>
            <p:nvPr/>
          </p:nvSpPr>
          <p:spPr bwMode="auto">
            <a:xfrm>
              <a:off x="4752" y="1824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l</a:t>
              </a:r>
            </a:p>
          </p:txBody>
        </p:sp>
        <p:sp>
          <p:nvSpPr>
            <p:cNvPr id="491545" name="Freeform 25"/>
            <p:cNvSpPr/>
            <p:nvPr/>
          </p:nvSpPr>
          <p:spPr bwMode="auto">
            <a:xfrm>
              <a:off x="4512" y="1488"/>
              <a:ext cx="78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8" y="0"/>
                </a:cxn>
              </a:cxnLst>
              <a:rect l="0" t="0" r="r" b="b"/>
              <a:pathLst>
                <a:path w="78" h="11">
                  <a:moveTo>
                    <a:pt x="0" y="11"/>
                  </a:moveTo>
                  <a:cubicBezTo>
                    <a:pt x="26" y="7"/>
                    <a:pt x="78" y="0"/>
                    <a:pt x="7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46" name="Rectangle 26"/>
            <p:cNvSpPr>
              <a:spLocks noChangeArrowheads="1"/>
            </p:cNvSpPr>
            <p:nvPr/>
          </p:nvSpPr>
          <p:spPr bwMode="auto">
            <a:xfrm>
              <a:off x="4464" y="1728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en-US" sz="12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en-US" sz="28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</a:t>
              </a:r>
              <a:r>
                <a:rPr kumimoji="1" lang="en-US" altLang="en-US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491550" name="Line 30"/>
            <p:cNvSpPr>
              <a:spLocks noChangeShapeType="1"/>
            </p:cNvSpPr>
            <p:nvPr/>
          </p:nvSpPr>
          <p:spPr bwMode="auto">
            <a:xfrm>
              <a:off x="4896" y="2496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57" name="Text Box 37"/>
            <p:cNvSpPr txBox="1">
              <a:spLocks noChangeArrowheads="1"/>
            </p:cNvSpPr>
            <p:nvPr/>
          </p:nvSpPr>
          <p:spPr bwMode="auto">
            <a:xfrm>
              <a:off x="4656" y="244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graphicFrame>
          <p:nvGraphicFramePr>
            <p:cNvPr id="491558" name="Object 38"/>
            <p:cNvGraphicFramePr>
              <a:graphicFrameLocks noChangeAspect="1"/>
            </p:cNvGraphicFramePr>
            <p:nvPr/>
          </p:nvGraphicFramePr>
          <p:xfrm>
            <a:off x="4752" y="3408"/>
            <a:ext cx="21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762" name="公式" r:id="rId3" imgW="164957" imgH="203024" progId="">
                    <p:embed/>
                  </p:oleObj>
                </mc:Choice>
                <mc:Fallback>
                  <p:oleObj name="公式" r:id="rId3" imgW="164957" imgH="203024" progId="">
                    <p:embed/>
                    <p:pic>
                      <p:nvPicPr>
                        <p:cNvPr id="0" name="Picture 38" descr="image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408"/>
                          <a:ext cx="213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简谐运动</a:t>
            </a:r>
            <a:r>
              <a:rPr lang="zh-CN" altLang="en-US" dirty="0">
                <a:sym typeface="+mn-ea"/>
              </a:rPr>
              <a:t>的能量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D442-44AD-46DF-9728-C7C535340FC0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486403" name="Group 3"/>
          <p:cNvGrpSpPr/>
          <p:nvPr/>
        </p:nvGrpSpPr>
        <p:grpSpPr bwMode="auto">
          <a:xfrm>
            <a:off x="5867400" y="1752600"/>
            <a:ext cx="3048000" cy="4075113"/>
            <a:chOff x="3840" y="1104"/>
            <a:chExt cx="1920" cy="2567"/>
          </a:xfrm>
        </p:grpSpPr>
        <p:grpSp>
          <p:nvGrpSpPr>
            <p:cNvPr id="486404" name="Group 4"/>
            <p:cNvGrpSpPr/>
            <p:nvPr/>
          </p:nvGrpSpPr>
          <p:grpSpPr bwMode="auto">
            <a:xfrm>
              <a:off x="4224" y="1104"/>
              <a:ext cx="624" cy="96"/>
              <a:chOff x="4224" y="1680"/>
              <a:chExt cx="624" cy="96"/>
            </a:xfrm>
          </p:grpSpPr>
          <p:sp>
            <p:nvSpPr>
              <p:cNvPr id="486405" name="Line 5"/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6" name="Line 6"/>
              <p:cNvSpPr>
                <a:spLocks noChangeShapeType="1"/>
              </p:cNvSpPr>
              <p:nvPr/>
            </p:nvSpPr>
            <p:spPr bwMode="auto">
              <a:xfrm flipH="1">
                <a:off x="4272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7" name="Line 7"/>
              <p:cNvSpPr>
                <a:spLocks noChangeShapeType="1"/>
              </p:cNvSpPr>
              <p:nvPr/>
            </p:nvSpPr>
            <p:spPr bwMode="auto">
              <a:xfrm flipH="1">
                <a:off x="4368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8" name="Line 8"/>
              <p:cNvSpPr>
                <a:spLocks noChangeShapeType="1"/>
              </p:cNvSpPr>
              <p:nvPr/>
            </p:nvSpPr>
            <p:spPr bwMode="auto">
              <a:xfrm flipH="1">
                <a:off x="4464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09" name="Line 9"/>
              <p:cNvSpPr>
                <a:spLocks noChangeShapeType="1"/>
              </p:cNvSpPr>
              <p:nvPr/>
            </p:nvSpPr>
            <p:spPr bwMode="auto">
              <a:xfrm flipH="1">
                <a:off x="4560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10" name="Line 10"/>
              <p:cNvSpPr>
                <a:spLocks noChangeShapeType="1"/>
              </p:cNvSpPr>
              <p:nvPr/>
            </p:nvSpPr>
            <p:spPr bwMode="auto">
              <a:xfrm flipH="1">
                <a:off x="4656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6411" name="Line 11"/>
              <p:cNvSpPr>
                <a:spLocks noChangeShapeType="1"/>
              </p:cNvSpPr>
              <p:nvPr/>
            </p:nvSpPr>
            <p:spPr bwMode="auto">
              <a:xfrm flipH="1">
                <a:off x="4752" y="168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6412" name="Freeform 12"/>
            <p:cNvSpPr/>
            <p:nvPr/>
          </p:nvSpPr>
          <p:spPr bwMode="auto">
            <a:xfrm rot="2486139">
              <a:off x="3840" y="1248"/>
              <a:ext cx="1920" cy="1536"/>
            </a:xfrm>
            <a:custGeom>
              <a:avLst/>
              <a:gdLst/>
              <a:ahLst/>
              <a:cxnLst>
                <a:cxn ang="0">
                  <a:pos x="304" y="400"/>
                </a:cxn>
                <a:cxn ang="0">
                  <a:pos x="16" y="208"/>
                </a:cxn>
                <a:cxn ang="0">
                  <a:pos x="208" y="16"/>
                </a:cxn>
                <a:cxn ang="0">
                  <a:pos x="400" y="304"/>
                </a:cxn>
                <a:cxn ang="0">
                  <a:pos x="1072" y="592"/>
                </a:cxn>
                <a:cxn ang="0">
                  <a:pos x="1264" y="880"/>
                </a:cxn>
                <a:cxn ang="0">
                  <a:pos x="928" y="928"/>
                </a:cxn>
                <a:cxn ang="0">
                  <a:pos x="304" y="400"/>
                </a:cxn>
              </a:cxnLst>
              <a:rect l="0" t="0" r="r" b="b"/>
              <a:pathLst>
                <a:path w="1288" h="1008">
                  <a:moveTo>
                    <a:pt x="304" y="400"/>
                  </a:moveTo>
                  <a:cubicBezTo>
                    <a:pt x="152" y="280"/>
                    <a:pt x="32" y="272"/>
                    <a:pt x="16" y="208"/>
                  </a:cubicBezTo>
                  <a:cubicBezTo>
                    <a:pt x="0" y="144"/>
                    <a:pt x="144" y="0"/>
                    <a:pt x="208" y="16"/>
                  </a:cubicBezTo>
                  <a:cubicBezTo>
                    <a:pt x="272" y="32"/>
                    <a:pt x="256" y="208"/>
                    <a:pt x="400" y="304"/>
                  </a:cubicBezTo>
                  <a:cubicBezTo>
                    <a:pt x="544" y="400"/>
                    <a:pt x="928" y="496"/>
                    <a:pt x="1072" y="592"/>
                  </a:cubicBezTo>
                  <a:cubicBezTo>
                    <a:pt x="1216" y="688"/>
                    <a:pt x="1288" y="824"/>
                    <a:pt x="1264" y="880"/>
                  </a:cubicBezTo>
                  <a:cubicBezTo>
                    <a:pt x="1240" y="936"/>
                    <a:pt x="1088" y="1008"/>
                    <a:pt x="928" y="928"/>
                  </a:cubicBezTo>
                  <a:cubicBezTo>
                    <a:pt x="768" y="848"/>
                    <a:pt x="456" y="520"/>
                    <a:pt x="304" y="4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413" name="Line 13"/>
            <p:cNvSpPr>
              <a:spLocks noChangeShapeType="1"/>
            </p:cNvSpPr>
            <p:nvPr/>
          </p:nvSpPr>
          <p:spPr bwMode="auto">
            <a:xfrm>
              <a:off x="4512" y="1200"/>
              <a:ext cx="0" cy="1680"/>
            </a:xfrm>
            <a:prstGeom prst="line">
              <a:avLst/>
            </a:prstGeom>
            <a:noFill/>
            <a:ln w="19050" cap="rnd">
              <a:solidFill>
                <a:srgbClr val="007A77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4" name="Line 14"/>
            <p:cNvSpPr>
              <a:spLocks noChangeShapeType="1"/>
            </p:cNvSpPr>
            <p:nvPr/>
          </p:nvSpPr>
          <p:spPr bwMode="auto">
            <a:xfrm>
              <a:off x="4512" y="1200"/>
              <a:ext cx="384" cy="129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5" name="Rectangle 15"/>
            <p:cNvSpPr>
              <a:spLocks noChangeArrowheads="1"/>
            </p:cNvSpPr>
            <p:nvPr/>
          </p:nvSpPr>
          <p:spPr bwMode="auto">
            <a:xfrm>
              <a:off x="4272" y="11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O</a:t>
              </a:r>
              <a:endParaRPr kumimoji="1" lang="en-US" altLang="zh-CN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486416" name="Rectangle 16"/>
            <p:cNvSpPr>
              <a:spLocks noChangeArrowheads="1"/>
            </p:cNvSpPr>
            <p:nvPr/>
          </p:nvSpPr>
          <p:spPr bwMode="auto">
            <a:xfrm>
              <a:off x="4752" y="1824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l</a:t>
              </a:r>
            </a:p>
          </p:txBody>
        </p:sp>
        <p:sp>
          <p:nvSpPr>
            <p:cNvPr id="486417" name="Freeform 17"/>
            <p:cNvSpPr/>
            <p:nvPr/>
          </p:nvSpPr>
          <p:spPr bwMode="auto">
            <a:xfrm>
              <a:off x="4512" y="1488"/>
              <a:ext cx="78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8" y="0"/>
                </a:cxn>
              </a:cxnLst>
              <a:rect l="0" t="0" r="r" b="b"/>
              <a:pathLst>
                <a:path w="78" h="11">
                  <a:moveTo>
                    <a:pt x="0" y="11"/>
                  </a:moveTo>
                  <a:cubicBezTo>
                    <a:pt x="26" y="7"/>
                    <a:pt x="78" y="0"/>
                    <a:pt x="7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8" name="Rectangle 18"/>
            <p:cNvSpPr>
              <a:spLocks noChangeArrowheads="1"/>
            </p:cNvSpPr>
            <p:nvPr/>
          </p:nvSpPr>
          <p:spPr bwMode="auto">
            <a:xfrm>
              <a:off x="4464" y="1728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en-US" sz="12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 </a:t>
              </a:r>
              <a:r>
                <a:rPr kumimoji="1" lang="en-US" altLang="en-US" sz="2800" b="1" i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</a:t>
              </a:r>
              <a:r>
                <a:rPr kumimoji="1" lang="en-US" altLang="en-US" sz="28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 </a:t>
              </a:r>
              <a:endParaRPr kumimoji="1"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486419" name="Line 19"/>
            <p:cNvSpPr>
              <a:spLocks noChangeShapeType="1"/>
            </p:cNvSpPr>
            <p:nvPr/>
          </p:nvSpPr>
          <p:spPr bwMode="auto">
            <a:xfrm>
              <a:off x="4896" y="2496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0" name="Text Box 20"/>
            <p:cNvSpPr txBox="1">
              <a:spLocks noChangeArrowheads="1"/>
            </p:cNvSpPr>
            <p:nvPr/>
          </p:nvSpPr>
          <p:spPr bwMode="auto">
            <a:xfrm>
              <a:off x="4656" y="244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graphicFrame>
          <p:nvGraphicFramePr>
            <p:cNvPr id="486421" name="Object 21"/>
            <p:cNvGraphicFramePr>
              <a:graphicFrameLocks noChangeAspect="1"/>
            </p:cNvGraphicFramePr>
            <p:nvPr/>
          </p:nvGraphicFramePr>
          <p:xfrm>
            <a:off x="4752" y="3408"/>
            <a:ext cx="21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92" name="公式" r:id="rId3" imgW="164957" imgH="203024" progId="">
                    <p:embed/>
                  </p:oleObj>
                </mc:Choice>
                <mc:Fallback>
                  <p:oleObj name="公式" r:id="rId3" imgW="164957" imgH="203024" progId="">
                    <p:embed/>
                    <p:pic>
                      <p:nvPicPr>
                        <p:cNvPr id="0" name="Picture 21" descr="image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408"/>
                          <a:ext cx="213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685800" y="12954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</a:t>
            </a:r>
          </a:p>
        </p:txBody>
      </p:sp>
      <p:graphicFrame>
        <p:nvGraphicFramePr>
          <p:cNvPr id="486423" name="Object 23"/>
          <p:cNvGraphicFramePr>
            <a:graphicFrameLocks noChangeAspect="1"/>
          </p:cNvGraphicFramePr>
          <p:nvPr/>
        </p:nvGraphicFramePr>
        <p:xfrm>
          <a:off x="1143000" y="1701800"/>
          <a:ext cx="4010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公式" r:id="rId5" imgW="64166760" imgH="12585600" progId="">
                  <p:embed/>
                </p:oleObj>
              </mc:Choice>
              <mc:Fallback>
                <p:oleObj name="公式" r:id="rId5" imgW="64166760" imgH="12585600" progId="">
                  <p:embed/>
                  <p:pic>
                    <p:nvPicPr>
                      <p:cNvPr id="0" name="Picture 23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01800"/>
                        <a:ext cx="4010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4" name="Text Box 24"/>
          <p:cNvSpPr txBox="1">
            <a:spLocks noChangeArrowheads="1"/>
          </p:cNvSpPr>
          <p:nvPr/>
        </p:nvSpPr>
        <p:spPr bwMode="auto">
          <a:xfrm>
            <a:off x="1295400" y="1296988"/>
            <a:ext cx="4432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取</a:t>
            </a:r>
            <a:r>
              <a:rPr lang="en-US" altLang="zh-CN" sz="2000"/>
              <a:t>O</a:t>
            </a:r>
            <a:r>
              <a:rPr lang="zh-CN" altLang="en-US" sz="2000"/>
              <a:t>点为</a:t>
            </a:r>
            <a:r>
              <a:rPr lang="zh-CN" altLang="en-US" sz="2000">
                <a:solidFill>
                  <a:srgbClr val="0000CC"/>
                </a:solidFill>
              </a:rPr>
              <a:t>零势能点</a:t>
            </a:r>
            <a:r>
              <a:rPr lang="zh-CN" altLang="en-US" sz="2000"/>
              <a:t>，则复摆的总能量为</a:t>
            </a:r>
          </a:p>
        </p:txBody>
      </p:sp>
      <p:sp>
        <p:nvSpPr>
          <p:cNvPr id="486425" name="Text Box 25"/>
          <p:cNvSpPr txBox="1">
            <a:spLocks noChangeArrowheads="1"/>
          </p:cNvSpPr>
          <p:nvPr/>
        </p:nvSpPr>
        <p:spPr bwMode="auto">
          <a:xfrm>
            <a:off x="914400" y="2438400"/>
            <a:ext cx="247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摆角很小的情况下，</a:t>
            </a:r>
          </a:p>
        </p:txBody>
      </p:sp>
      <p:graphicFrame>
        <p:nvGraphicFramePr>
          <p:cNvPr id="486426" name="Object 26"/>
          <p:cNvGraphicFramePr>
            <a:graphicFrameLocks noChangeAspect="1"/>
          </p:cNvGraphicFramePr>
          <p:nvPr/>
        </p:nvGraphicFramePr>
        <p:xfrm>
          <a:off x="1054100" y="2794000"/>
          <a:ext cx="3656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4" name="公式" r:id="rId7" imgW="58480200" imgH="12585600" progId="">
                  <p:embed/>
                </p:oleObj>
              </mc:Choice>
              <mc:Fallback>
                <p:oleObj name="公式" r:id="rId7" imgW="58480200" imgH="12585600" progId="">
                  <p:embed/>
                  <p:pic>
                    <p:nvPicPr>
                      <p:cNvPr id="0" name="Picture 26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794000"/>
                        <a:ext cx="3656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914400" y="3657600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机械能守恒</a:t>
            </a:r>
          </a:p>
        </p:txBody>
      </p:sp>
      <p:graphicFrame>
        <p:nvGraphicFramePr>
          <p:cNvPr id="486428" name="Object 28"/>
          <p:cNvGraphicFramePr>
            <a:graphicFrameLocks noChangeAspect="1"/>
          </p:cNvGraphicFramePr>
          <p:nvPr/>
        </p:nvGraphicFramePr>
        <p:xfrm>
          <a:off x="914400" y="4140200"/>
          <a:ext cx="6245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5" name="公式" r:id="rId9" imgW="99912600" imgH="13398480" progId="">
                  <p:embed/>
                </p:oleObj>
              </mc:Choice>
              <mc:Fallback>
                <p:oleObj name="公式" r:id="rId9" imgW="99912600" imgH="13398480" progId="">
                  <p:embed/>
                  <p:pic>
                    <p:nvPicPr>
                      <p:cNvPr id="0" name="Picture 28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40200"/>
                        <a:ext cx="6245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29" name="Object 29"/>
          <p:cNvGraphicFramePr>
            <a:graphicFrameLocks noChangeAspect="1"/>
          </p:cNvGraphicFramePr>
          <p:nvPr/>
        </p:nvGraphicFramePr>
        <p:xfrm>
          <a:off x="609600" y="5207000"/>
          <a:ext cx="208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6" name="公式" r:id="rId11" imgW="33295680" imgH="13398480" progId="">
                  <p:embed/>
                </p:oleObj>
              </mc:Choice>
              <mc:Fallback>
                <p:oleObj name="公式" r:id="rId11" imgW="33295680" imgH="13398480" progId="">
                  <p:embed/>
                  <p:pic>
                    <p:nvPicPr>
                      <p:cNvPr id="0" name="Picture 29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07000"/>
                        <a:ext cx="2081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30" name="Object 30"/>
          <p:cNvGraphicFramePr>
            <a:graphicFrameLocks noChangeAspect="1"/>
          </p:cNvGraphicFramePr>
          <p:nvPr/>
        </p:nvGraphicFramePr>
        <p:xfrm>
          <a:off x="3886200" y="5054600"/>
          <a:ext cx="1028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7" name="公式" r:id="rId13" imgW="21922200" imgH="14211360" progId="">
                  <p:embed/>
                </p:oleObj>
              </mc:Choice>
              <mc:Fallback>
                <p:oleObj name="公式" r:id="rId13" imgW="21922200" imgH="14211360" progId="">
                  <p:embed/>
                  <p:pic>
                    <p:nvPicPr>
                      <p:cNvPr id="0" name="Picture 30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54600"/>
                        <a:ext cx="10287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31" name="Object 31"/>
          <p:cNvGraphicFramePr>
            <a:graphicFrameLocks noChangeAspect="1"/>
          </p:cNvGraphicFramePr>
          <p:nvPr/>
        </p:nvGraphicFramePr>
        <p:xfrm>
          <a:off x="3886200" y="5664200"/>
          <a:ext cx="18097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8" name="公式" r:id="rId15" imgW="38576160" imgH="15024240" progId="">
                  <p:embed/>
                </p:oleObj>
              </mc:Choice>
              <mc:Fallback>
                <p:oleObj name="公式" r:id="rId15" imgW="38576160" imgH="15024240" progId="">
                  <p:embed/>
                  <p:pic>
                    <p:nvPicPr>
                      <p:cNvPr id="0" name="Picture 31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64200"/>
                        <a:ext cx="18097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2" name="Text Box 32"/>
          <p:cNvSpPr txBox="1">
            <a:spLocks noChangeArrowheads="1"/>
          </p:cNvSpPr>
          <p:nvPr/>
        </p:nvSpPr>
        <p:spPr bwMode="auto">
          <a:xfrm>
            <a:off x="6096000" y="5664200"/>
            <a:ext cx="22860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亦可用</a:t>
            </a:r>
            <a:r>
              <a:rPr lang="zh-CN" altLang="en-US" sz="2000" dirty="0">
                <a:solidFill>
                  <a:srgbClr val="FF3300"/>
                </a:solidFill>
              </a:rPr>
              <a:t>刚体定轴转动定律</a:t>
            </a:r>
            <a:r>
              <a:rPr lang="zh-CN" altLang="en-US" sz="2000" dirty="0"/>
              <a:t>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4" grpId="0"/>
      <p:bldP spid="486425" grpId="0"/>
      <p:bldP spid="486427" grpId="0"/>
      <p:bldP spid="4864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</TotalTime>
  <Words>325</Words>
  <Application>Microsoft Office PowerPoint</Application>
  <PresentationFormat>全屏显示(4:3)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质朴</vt:lpstr>
      <vt:lpstr>公式</vt:lpstr>
      <vt:lpstr>Equation</vt:lpstr>
      <vt:lpstr>5.2 简谐运动的能量</vt:lpstr>
      <vt:lpstr>5.2 简谐运动的能量</vt:lpstr>
      <vt:lpstr>5.2 简谐运动的能量</vt:lpstr>
      <vt:lpstr>5.2 简谐运动的能量</vt:lpstr>
      <vt:lpstr>5.2 简谐运动的能量</vt:lpstr>
      <vt:lpstr>5.2 简谐运动的能量</vt:lpstr>
      <vt:lpstr>5.2 简谐运动的能量</vt:lpstr>
      <vt:lpstr>5.2 简谐运动的能量</vt:lpstr>
      <vt:lpstr>5.1 简谐运动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 1</dc:title>
  <dc:creator>S.Q. Wu</dc:creator>
  <cp:lastModifiedBy>XuQingchi</cp:lastModifiedBy>
  <cp:revision>2782</cp:revision>
  <cp:lastPrinted>2113-01-01T00:00:00Z</cp:lastPrinted>
  <dcterms:created xsi:type="dcterms:W3CDTF">2010-09-14T09:01:00Z</dcterms:created>
  <dcterms:modified xsi:type="dcterms:W3CDTF">2022-03-30T06:21:33Z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