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296" r:id="rId38"/>
    <p:sldId id="318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7" autoAdjust="0"/>
    <p:restoredTop sz="96281" autoAdjust="0"/>
  </p:normalViewPr>
  <p:slideViewPr>
    <p:cSldViewPr>
      <p:cViewPr varScale="1">
        <p:scale>
          <a:sx n="117" d="100"/>
          <a:sy n="117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D2B6D5-1A9C-45CA-9412-4F853304D1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157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A7B5E-9F62-4998-B2C7-47704BA6EA14}" type="datetimeFigureOut">
              <a:rPr lang="zh-CN" altLang="en-US" smtClean="0"/>
              <a:pPr/>
              <a:t>2024/2/6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EBE55-50F1-4DB0-8777-77CF8A7B57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7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49AAB3-B8E0-4A68-86DF-482D35C35DE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59C402-7782-4CC8-8EBF-7FFAFA3DFD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4D4B-3D1F-4667-A51A-27A35EAFCF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541FE-514C-4B71-BDFD-948D83E3054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B483D-B48D-45EE-81A7-EB2ED591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025D1-BAA5-4CF6-A581-2B23F0086B8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1BC3-747D-4AF5-B348-83381BA2D93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9CAF-4ADE-4734-B182-A9CE9CDFE06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D3CDB-01E2-472B-8E4F-8037B2A4943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627F-63F0-4E74-AB85-034DFFA9FE7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F2357-3B8B-4DF5-817B-3F484B1DC08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C7C73-C273-492C-8E76-4BA930876B1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A0A9A-EDA7-4BD0-BC8D-875B6395F29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6102ECA-0035-40E8-8B3D-26BAE4DB28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第九章 中间代码优化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dirty="0"/>
              <a:t>9.1 </a:t>
            </a:r>
            <a:r>
              <a:rPr lang="zh-CN" altLang="en-US" sz="3600" dirty="0"/>
              <a:t>优化及其分类</a:t>
            </a:r>
            <a:endParaRPr lang="en-US" altLang="zh-CN" sz="3600" dirty="0"/>
          </a:p>
          <a:p>
            <a:pPr algn="l" eaLnBrk="1" hangingPunct="1"/>
            <a:r>
              <a:rPr lang="en-US" altLang="zh-CN" sz="3600" dirty="0"/>
              <a:t>9.2  </a:t>
            </a:r>
            <a:r>
              <a:rPr lang="zh-CN" altLang="en-US" sz="3600" dirty="0"/>
              <a:t>优化技术简介</a:t>
            </a:r>
          </a:p>
          <a:p>
            <a:pPr algn="l" eaLnBrk="1" hangingPunct="1"/>
            <a:r>
              <a:rPr lang="en-US" altLang="zh-CN" sz="3600" dirty="0"/>
              <a:t>9.3  </a:t>
            </a:r>
            <a:r>
              <a:rPr lang="zh-CN" altLang="en-US" sz="3600" dirty="0"/>
              <a:t>局部优化</a:t>
            </a:r>
            <a:endParaRPr lang="zh-CN" altLang="en-US" sz="37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9.2.5 </a:t>
            </a:r>
            <a:r>
              <a:rPr lang="zh-CN" altLang="en-US" dirty="0"/>
              <a:t>循环不变式外提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832"/>
            <a:ext cx="7772400" cy="38743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有些表达式位于循环之内，但是该表达式的值不随着循环的重复执行而改变，该表达式被称为</a:t>
            </a:r>
            <a:r>
              <a:rPr lang="zh-CN" altLang="en-US" dirty="0">
                <a:solidFill>
                  <a:srgbClr val="FF0000"/>
                </a:solidFill>
              </a:rPr>
              <a:t>循环的不变表达式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如果按照前面讲的代码生成方案，每一次循环都将计算一次。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如果把这个表达式提取到循环外面，该计算就只被执行一次。从而可以获得更加好的效率。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循环不变式的例子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8840"/>
            <a:ext cx="8534400" cy="410716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计算半径为</a:t>
            </a:r>
            <a:r>
              <a:rPr lang="en-US" altLang="zh-CN" sz="2400" dirty="0"/>
              <a:t>r</a:t>
            </a:r>
            <a:r>
              <a:rPr lang="zh-CN" altLang="en-US" sz="2400" dirty="0"/>
              <a:t>的从</a:t>
            </a:r>
            <a:r>
              <a:rPr lang="en-US" altLang="zh-CN" sz="2400" dirty="0"/>
              <a:t>10</a:t>
            </a:r>
            <a:r>
              <a:rPr lang="zh-CN" altLang="en-US" sz="2400" dirty="0"/>
              <a:t>度到</a:t>
            </a:r>
            <a:r>
              <a:rPr lang="en-US" altLang="zh-CN" sz="2400" dirty="0"/>
              <a:t>360</a:t>
            </a:r>
            <a:r>
              <a:rPr lang="zh-CN" altLang="en-US" sz="2400" dirty="0"/>
              <a:t>度的扇形的面积：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for(n=1; n&lt;36; n++)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{S:=10/360*pi*r*r*n;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(“Area is %f”, S); }</a:t>
            </a:r>
          </a:p>
          <a:p>
            <a:pPr eaLnBrk="1" hangingPunct="1"/>
            <a:r>
              <a:rPr lang="zh-CN" altLang="en-US" sz="2400" dirty="0"/>
              <a:t>显然，表达式</a:t>
            </a:r>
            <a:r>
              <a:rPr lang="en-US" altLang="en-US" sz="2400" dirty="0"/>
              <a:t>10/360*</a:t>
            </a:r>
            <a:r>
              <a:rPr lang="en-US" altLang="zh-CN" sz="2400" dirty="0"/>
              <a:t>pi*r*r</a:t>
            </a:r>
            <a:r>
              <a:rPr lang="zh-CN" altLang="en-US" sz="2400" dirty="0"/>
              <a:t>中的各个量在循环过程中不改变。可以修改程序如下：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C= 10/360*pi*r*r; 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for(n=1; n&lt;36; n++)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{S:=C*n;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(“Area is %f”, S); }</a:t>
            </a:r>
          </a:p>
          <a:p>
            <a:pPr eaLnBrk="1" hangingPunct="1"/>
            <a:r>
              <a:rPr lang="zh-CN" altLang="en-US" sz="2400" dirty="0"/>
              <a:t>修改后的程序中，</a:t>
            </a:r>
            <a:r>
              <a:rPr lang="en-US" altLang="zh-CN" sz="2400" dirty="0"/>
              <a:t>C</a:t>
            </a:r>
            <a:r>
              <a:rPr lang="zh-CN" altLang="en-US" sz="2400" dirty="0"/>
              <a:t>的值只需要被计算一次，而原来的程序需要计算</a:t>
            </a:r>
            <a:r>
              <a:rPr lang="en-US" altLang="zh-CN" sz="2400" dirty="0"/>
              <a:t>36</a:t>
            </a:r>
            <a:r>
              <a:rPr lang="zh-CN" altLang="en-US" sz="2400" dirty="0"/>
              <a:t>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四元式的循环不变式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(1)=  1	             n	            (2)&gt;	n	36	(21)</a:t>
            </a:r>
          </a:p>
          <a:p>
            <a:pPr eaLnBrk="1" hangingPunct="1"/>
            <a:r>
              <a:rPr lang="en-US" altLang="zh-CN" sz="2400" dirty="0"/>
              <a:t>(3)GOF		(4)		</a:t>
            </a:r>
            <a:r>
              <a:rPr lang="en-US" altLang="zh-CN" sz="2400" b="1" dirty="0">
                <a:solidFill>
                  <a:srgbClr val="FF3300"/>
                </a:solidFill>
              </a:rPr>
              <a:t>(4)</a:t>
            </a:r>
            <a:r>
              <a:rPr lang="en-US" altLang="zh-CN" sz="2400" b="1" i="1" dirty="0">
                <a:solidFill>
                  <a:srgbClr val="FF3300"/>
                </a:solidFill>
              </a:rPr>
              <a:t>/	10	360	t1</a:t>
            </a:r>
          </a:p>
          <a:p>
            <a:pPr eaLnBrk="1" hangingPunct="1"/>
            <a:r>
              <a:rPr lang="en-US" altLang="zh-CN" sz="2400" b="1" i="1" dirty="0">
                <a:solidFill>
                  <a:srgbClr val="FF3300"/>
                </a:solidFill>
              </a:rPr>
              <a:t>(5)*	  t1	pi	t2		(6)*	t2	r	t3</a:t>
            </a:r>
          </a:p>
          <a:p>
            <a:pPr eaLnBrk="1" hangingPunct="1"/>
            <a:r>
              <a:rPr lang="en-US" altLang="zh-CN" sz="2400" b="1" i="1" dirty="0">
                <a:solidFill>
                  <a:srgbClr val="FF3300"/>
                </a:solidFill>
              </a:rPr>
              <a:t>(7)*	  t3	r	t4</a:t>
            </a:r>
            <a:r>
              <a:rPr lang="en-US" altLang="zh-CN" sz="2400" dirty="0"/>
              <a:t>		(8)*	t4	n	t5</a:t>
            </a:r>
          </a:p>
          <a:p>
            <a:pPr eaLnBrk="1" hangingPunct="1"/>
            <a:r>
              <a:rPr lang="en-US" altLang="zh-CN" sz="2400" dirty="0"/>
              <a:t>(9)=t5		S		…	…	…	…</a:t>
            </a:r>
          </a:p>
          <a:p>
            <a:pPr eaLnBrk="1" hangingPunct="1"/>
            <a:r>
              <a:rPr lang="en-US" altLang="zh-CN" sz="2400" dirty="0"/>
              <a:t>(18)+  n	1	t9		(19)=	t9		n</a:t>
            </a:r>
          </a:p>
          <a:p>
            <a:pPr eaLnBrk="1" hangingPunct="1"/>
            <a:r>
              <a:rPr lang="en-US" altLang="zh-CN" sz="2400" dirty="0"/>
              <a:t>(20)GO	(2)			(21)</a:t>
            </a:r>
          </a:p>
          <a:p>
            <a:pPr eaLnBrk="1" hangingPunct="1"/>
            <a:r>
              <a:rPr lang="zh-CN" altLang="en-US" sz="2400" dirty="0"/>
              <a:t>其中，四元式</a:t>
            </a:r>
            <a:r>
              <a:rPr lang="en-US" altLang="zh-CN" sz="2400" dirty="0"/>
              <a:t>4,5,6,7</a:t>
            </a:r>
            <a:r>
              <a:rPr lang="zh-CN" altLang="en-US" sz="2400" dirty="0"/>
              <a:t>是循环不变四元式。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循环不变四元式的相对性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06084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对于多重嵌套的循环，循环不变四元式是相对于某个循环而言的。可能对于更加外层的循环，它就不是循环不变式。</a:t>
            </a:r>
          </a:p>
          <a:p>
            <a:pPr eaLnBrk="1" hangingPunct="1"/>
            <a:r>
              <a:rPr lang="zh-CN" altLang="en-US" sz="2400" dirty="0"/>
              <a:t>例子：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for(n=1; n&lt;360/(5*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 n++)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{S:=(5*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)/360*pi*r*r*n;...}</a:t>
            </a:r>
          </a:p>
          <a:p>
            <a:pPr eaLnBrk="1" hangingPunct="1"/>
            <a:r>
              <a:rPr lang="zh-CN" altLang="en-US" sz="2400" dirty="0"/>
              <a:t>表达式</a:t>
            </a:r>
            <a:r>
              <a:rPr lang="en-US" altLang="zh-CN" sz="2400" dirty="0"/>
              <a:t>(5*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)/360*pi*r*r</a:t>
            </a:r>
            <a:r>
              <a:rPr lang="zh-CN" altLang="en-US" sz="2400" dirty="0"/>
              <a:t>对于</a:t>
            </a:r>
            <a:r>
              <a:rPr lang="en-US" altLang="zh-CN" sz="2400" dirty="0"/>
              <a:t>n</a:t>
            </a:r>
            <a:r>
              <a:rPr lang="zh-CN" altLang="en-US" sz="2400" dirty="0"/>
              <a:t>的循环（内层循环）是不变表达式，但是对于外层循环，它们不是循环不变表达式。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9.2.6 </a:t>
            </a:r>
            <a:r>
              <a:rPr lang="zh-CN" altLang="en-US" dirty="0"/>
              <a:t>归纳变量的删除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在循环中，如果变量</a:t>
            </a:r>
            <a:r>
              <a:rPr lang="en-US" altLang="zh-CN"/>
              <a:t>i</a:t>
            </a:r>
            <a:r>
              <a:rPr lang="zh-CN" altLang="en-US"/>
              <a:t>的值随着循环的每次重复都固定地增加或者减少某个常量，则称</a:t>
            </a:r>
            <a:r>
              <a:rPr lang="en-US" altLang="zh-CN"/>
              <a:t>i</a:t>
            </a:r>
            <a:r>
              <a:rPr lang="zh-CN" altLang="en-US"/>
              <a:t>为循环的归纳变量。</a:t>
            </a:r>
          </a:p>
          <a:p>
            <a:pPr eaLnBrk="1" hangingPunct="1"/>
            <a:r>
              <a:rPr lang="zh-CN" altLang="en-US"/>
              <a:t>如果在一个循环中有多个归纳变量，归纳变量的个数往往可以减少，甚至减少到</a:t>
            </a:r>
            <a:r>
              <a:rPr lang="en-US" altLang="zh-CN"/>
              <a:t>1</a:t>
            </a:r>
            <a:r>
              <a:rPr lang="zh-CN" altLang="en-US"/>
              <a:t>个。减少归纳变量的优化称为归纳变量的删除。</a:t>
            </a:r>
          </a:p>
          <a:p>
            <a:pPr eaLnBrk="1" hangingPunct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归纳变量的删除（例子）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zh-CN" altLang="en-US" sz="2800"/>
              <a:t>例子：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p</a:t>
            </a:r>
            <a:r>
              <a:rPr lang="en-US" altLang="zh-CN" sz="2800"/>
              <a:t>=0;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for(i = 1; i&lt;= 20; i++)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	p= p+A[i]*B[i];</a:t>
            </a:r>
          </a:p>
          <a:p>
            <a:pPr eaLnBrk="1" hangingPunct="1"/>
            <a:r>
              <a:rPr lang="en-US" altLang="zh-CN" sz="2800"/>
              <a:t>i</a:t>
            </a:r>
            <a:r>
              <a:rPr lang="zh-CN" altLang="en-US" sz="2800"/>
              <a:t>作为计数器。每次重复，</a:t>
            </a:r>
            <a:r>
              <a:rPr lang="en-US" altLang="zh-CN" sz="2800"/>
              <a:t>i</a:t>
            </a:r>
            <a:r>
              <a:rPr lang="zh-CN" altLang="en-US" sz="2800"/>
              <a:t>的值增加</a:t>
            </a:r>
            <a:r>
              <a:rPr lang="en-US" altLang="zh-CN" sz="2800"/>
              <a:t>1</a:t>
            </a:r>
            <a:r>
              <a:rPr lang="zh-CN" altLang="en-US" sz="2800"/>
              <a:t>，而</a:t>
            </a:r>
            <a:r>
              <a:rPr lang="en-US" altLang="zh-CN" sz="2800"/>
              <a:t>A[i], B[i]</a:t>
            </a:r>
            <a:r>
              <a:rPr lang="zh-CN" altLang="en-US" sz="2800"/>
              <a:t>对应的地址</a:t>
            </a:r>
            <a:r>
              <a:rPr lang="en-US" altLang="zh-CN" sz="2800"/>
              <a:t>t1, t3</a:t>
            </a:r>
            <a:r>
              <a:rPr lang="zh-CN" altLang="en-US" sz="2800"/>
              <a:t>增加</a:t>
            </a:r>
            <a:r>
              <a:rPr lang="en-US" altLang="zh-CN" sz="2800"/>
              <a:t>4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zh-CN" altLang="en-US" sz="2800"/>
              <a:t>我们可以删除</a:t>
            </a:r>
            <a:r>
              <a:rPr lang="en-US" altLang="zh-CN" sz="2800"/>
              <a:t>i</a:t>
            </a:r>
            <a:r>
              <a:rPr lang="zh-CN" altLang="en-US" sz="2800"/>
              <a:t>，而使用</a:t>
            </a:r>
            <a:r>
              <a:rPr lang="en-US" altLang="zh-CN" sz="2800"/>
              <a:t>t1</a:t>
            </a:r>
            <a:r>
              <a:rPr lang="zh-CN" altLang="en-US" sz="2800"/>
              <a:t>或者</a:t>
            </a:r>
            <a:r>
              <a:rPr lang="en-US" altLang="zh-CN" sz="2800"/>
              <a:t>t3</a:t>
            </a:r>
            <a:r>
              <a:rPr lang="zh-CN" altLang="en-US" sz="2800"/>
              <a:t>进行循环结束条件的测试。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65584" y="1316360"/>
            <a:ext cx="3581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/>
              <a:t>(1)  p = 0</a:t>
            </a:r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dirty="0" err="1"/>
              <a:t>i</a:t>
            </a:r>
            <a:r>
              <a:rPr lang="en-US" altLang="zh-CN" dirty="0"/>
              <a:t>  = 1</a:t>
            </a:r>
          </a:p>
          <a:p>
            <a:pPr eaLnBrk="1" hangingPunct="1"/>
            <a:r>
              <a:rPr lang="en-US" altLang="zh-CN" dirty="0"/>
              <a:t>(3)  a  =  </a:t>
            </a:r>
            <a:r>
              <a:rPr lang="en-US" altLang="zh-CN" dirty="0" err="1"/>
              <a:t>addr</a:t>
            </a:r>
            <a:r>
              <a:rPr lang="en-US" altLang="zh-CN" dirty="0"/>
              <a:t>(A) - 4</a:t>
            </a:r>
          </a:p>
          <a:p>
            <a:pPr eaLnBrk="1" hangingPunct="1"/>
            <a:r>
              <a:rPr lang="en-US" altLang="zh-CN" dirty="0"/>
              <a:t>(4)  b  =  </a:t>
            </a:r>
            <a:r>
              <a:rPr lang="en-US" altLang="zh-CN" dirty="0" err="1"/>
              <a:t>addr</a:t>
            </a:r>
            <a:r>
              <a:rPr lang="en-US" altLang="zh-CN" dirty="0"/>
              <a:t>(B) - 4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465584" y="3221360"/>
            <a:ext cx="35814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altLang="zh-CN"/>
              <a:t>(5)  t1  =  4 * i</a:t>
            </a:r>
          </a:p>
          <a:p>
            <a:pPr marL="457200" indent="-457200" eaLnBrk="1" hangingPunct="1"/>
            <a:r>
              <a:rPr lang="en-US" altLang="zh-CN"/>
              <a:t>(6)  t2  =  a[t1] </a:t>
            </a:r>
          </a:p>
          <a:p>
            <a:pPr marL="457200" indent="-457200"/>
            <a:r>
              <a:rPr lang="en-US" altLang="zh-CN"/>
              <a:t>(7)  t3  =  4 * i </a:t>
            </a:r>
          </a:p>
          <a:p>
            <a:pPr marL="457200" indent="-457200"/>
            <a:r>
              <a:rPr lang="en-US" altLang="zh-CN"/>
              <a:t>(8)  t4  =  b[t3] </a:t>
            </a:r>
          </a:p>
          <a:p>
            <a:pPr marL="457200" indent="-457200">
              <a:buFontTx/>
              <a:buAutoNum type="arabicParenBoth" startAt="9"/>
            </a:pPr>
            <a:r>
              <a:rPr lang="en-US" altLang="zh-CN"/>
              <a:t>t5  =  t2 *	t4</a:t>
            </a:r>
          </a:p>
          <a:p>
            <a:pPr marL="457200" indent="-457200">
              <a:buFontTx/>
              <a:buAutoNum type="arabicParenBoth" startAt="9"/>
            </a:pPr>
            <a:r>
              <a:rPr lang="en-US" altLang="zh-CN"/>
              <a:t>p  =  p +	t5</a:t>
            </a:r>
          </a:p>
          <a:p>
            <a:pPr marL="457200" indent="-457200" eaLnBrk="1" hangingPunct="1"/>
            <a:r>
              <a:rPr lang="en-US" altLang="zh-CN"/>
              <a:t>(11) i  =  i  +	1	</a:t>
            </a:r>
          </a:p>
          <a:p>
            <a:pPr marL="457200" indent="-457200" eaLnBrk="1" hangingPunct="1"/>
            <a:r>
              <a:rPr lang="en-US" altLang="zh-CN"/>
              <a:t>(12)if  i &lt;= 20	goto (5)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2141984" y="29165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Freeform 7"/>
          <p:cNvSpPr>
            <a:spLocks/>
          </p:cNvSpPr>
          <p:nvPr/>
        </p:nvSpPr>
        <p:spPr bwMode="auto">
          <a:xfrm>
            <a:off x="236984" y="3068960"/>
            <a:ext cx="1219200" cy="3276600"/>
          </a:xfrm>
          <a:custGeom>
            <a:avLst/>
            <a:gdLst>
              <a:gd name="T0" fmla="*/ 1088707500 w 768"/>
              <a:gd name="T1" fmla="*/ 2147483647 h 2544"/>
              <a:gd name="T2" fmla="*/ 1088707500 w 768"/>
              <a:gd name="T3" fmla="*/ 2147483647 h 2544"/>
              <a:gd name="T4" fmla="*/ 0 w 768"/>
              <a:gd name="T5" fmla="*/ 2147483647 h 2544"/>
              <a:gd name="T6" fmla="*/ 0 w 768"/>
              <a:gd name="T7" fmla="*/ 0 h 2544"/>
              <a:gd name="T8" fmla="*/ 1935480000 w 768"/>
              <a:gd name="T9" fmla="*/ 0 h 2544"/>
              <a:gd name="T10" fmla="*/ 1935480000 w 768"/>
              <a:gd name="T11" fmla="*/ 159251261 h 2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8" h="2544">
                <a:moveTo>
                  <a:pt x="432" y="2448"/>
                </a:moveTo>
                <a:lnTo>
                  <a:pt x="432" y="2544"/>
                </a:lnTo>
                <a:lnTo>
                  <a:pt x="0" y="2544"/>
                </a:lnTo>
                <a:lnTo>
                  <a:pt x="0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656584" y="1316360"/>
            <a:ext cx="3581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(1)  p  = 0</a:t>
            </a:r>
          </a:p>
          <a:p>
            <a:pPr eaLnBrk="1" hangingPunct="1"/>
            <a:r>
              <a:rPr lang="en-US" altLang="zh-CN"/>
              <a:t>(2)  t1 = 4</a:t>
            </a:r>
          </a:p>
          <a:p>
            <a:pPr eaLnBrk="1" hangingPunct="1"/>
            <a:r>
              <a:rPr lang="en-US" altLang="zh-CN"/>
              <a:t>(3)  a  =  addr(A) - 4</a:t>
            </a:r>
          </a:p>
          <a:p>
            <a:pPr eaLnBrk="1" hangingPunct="1"/>
            <a:r>
              <a:rPr lang="en-US" altLang="zh-CN"/>
              <a:t>(4)  b  =  addr(B) - 4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4656584" y="3221360"/>
            <a:ext cx="3581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altLang="zh-CN" dirty="0"/>
              <a:t>(5)  t2  =  a[t1] </a:t>
            </a:r>
          </a:p>
          <a:p>
            <a:pPr marL="457200" indent="-457200"/>
            <a:r>
              <a:rPr lang="en-US" altLang="zh-CN" dirty="0"/>
              <a:t>(6)  t4  =  b[t1] </a:t>
            </a:r>
          </a:p>
          <a:p>
            <a:pPr marL="457200" indent="-457200"/>
            <a:r>
              <a:rPr lang="en-US" altLang="zh-CN" dirty="0"/>
              <a:t>(7)  t5  =  t2 *	t4</a:t>
            </a:r>
          </a:p>
          <a:p>
            <a:pPr marL="457200" indent="-457200">
              <a:buFontTx/>
              <a:buAutoNum type="arabicParenBoth" startAt="8"/>
            </a:pPr>
            <a:r>
              <a:rPr lang="en-US" altLang="zh-CN" dirty="0"/>
              <a:t> p  =  p  +  t5</a:t>
            </a:r>
          </a:p>
          <a:p>
            <a:pPr marL="457200" indent="-457200" eaLnBrk="1" hangingPunct="1"/>
            <a:r>
              <a:rPr lang="en-US" altLang="zh-CN" dirty="0"/>
              <a:t>(9)  t1 =  t1 +  4</a:t>
            </a:r>
          </a:p>
          <a:p>
            <a:pPr marL="457200" indent="-457200"/>
            <a:r>
              <a:rPr lang="en-US" altLang="zh-CN" dirty="0"/>
              <a:t>(12)if  t1 &lt;= 80 </a:t>
            </a:r>
            <a:r>
              <a:rPr lang="en-US" altLang="zh-CN" dirty="0" err="1"/>
              <a:t>goto</a:t>
            </a:r>
            <a:r>
              <a:rPr lang="en-US" altLang="zh-CN" dirty="0"/>
              <a:t> (5)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6485384" y="29165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Freeform 11"/>
          <p:cNvSpPr>
            <a:spLocks/>
          </p:cNvSpPr>
          <p:nvPr/>
        </p:nvSpPr>
        <p:spPr bwMode="auto">
          <a:xfrm>
            <a:off x="4427984" y="3068960"/>
            <a:ext cx="1828800" cy="2667000"/>
          </a:xfrm>
          <a:custGeom>
            <a:avLst/>
            <a:gdLst>
              <a:gd name="T0" fmla="*/ 2147483647 w 1152"/>
              <a:gd name="T1" fmla="*/ 2147483647 h 1920"/>
              <a:gd name="T2" fmla="*/ 2147483647 w 1152"/>
              <a:gd name="T3" fmla="*/ 2147483647 h 1920"/>
              <a:gd name="T4" fmla="*/ 0 w 1152"/>
              <a:gd name="T5" fmla="*/ 2147483647 h 1920"/>
              <a:gd name="T6" fmla="*/ 0 w 1152"/>
              <a:gd name="T7" fmla="*/ 0 h 1920"/>
              <a:gd name="T8" fmla="*/ 2056447500 w 1152"/>
              <a:gd name="T9" fmla="*/ 0 h 1920"/>
              <a:gd name="T10" fmla="*/ 2056447500 w 1152"/>
              <a:gd name="T11" fmla="*/ 185231484 h 19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2" h="1920">
                <a:moveTo>
                  <a:pt x="1152" y="1776"/>
                </a:moveTo>
                <a:lnTo>
                  <a:pt x="1152" y="1920"/>
                </a:lnTo>
                <a:lnTo>
                  <a:pt x="0" y="1920"/>
                </a:lnTo>
                <a:lnTo>
                  <a:pt x="0" y="0"/>
                </a:lnTo>
                <a:lnTo>
                  <a:pt x="816" y="0"/>
                </a:lnTo>
                <a:lnTo>
                  <a:pt x="81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389384" y="63056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  <a:r>
              <a:rPr lang="en-US" altLang="zh-CN" sz="2800" dirty="0"/>
              <a:t>=0;	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 20;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 p= </a:t>
            </a:r>
            <a:r>
              <a:rPr lang="en-US" altLang="zh-CN" sz="2800" dirty="0" err="1"/>
              <a:t>p+A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]*B[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局部优化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844824"/>
            <a:ext cx="7772400" cy="4608512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局部优化：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基本块内的优化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基本块：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是指程序中一顺序执行的语句序列，其中只有一个入口语句和一个出口语句。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入口语句：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程序的第一个语句；或者，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条件转移语句或无条件转移语句的转移目标语句；或者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紧跟在条件转移语句后面的语句。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685800"/>
            <a:ext cx="3810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u="sng" dirty="0">
                <a:solidFill>
                  <a:srgbClr val="3333FF"/>
                </a:solidFill>
                <a:latin typeface="宋体" pitchFamily="2" charset="-122"/>
              </a:rPr>
              <a:t>划分基本块的算法：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49288" y="1385888"/>
            <a:ext cx="2047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1385888"/>
            <a:ext cx="831056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latin typeface="宋体" pitchFamily="2" charset="-122"/>
              </a:rPr>
              <a:t>求出四元式程序之中各个基本块的入口语句。</a:t>
            </a:r>
            <a:endParaRPr lang="zh-CN" altLang="en-US" sz="3200">
              <a:latin typeface="宋体" pitchFamily="2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49288" y="2078038"/>
            <a:ext cx="2047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7200" y="2078038"/>
            <a:ext cx="8077200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2.</a:t>
            </a:r>
            <a:r>
              <a:rPr lang="zh-CN" altLang="en-US" sz="3200">
                <a:solidFill>
                  <a:srgbClr val="000000"/>
                </a:solidFill>
                <a:latin typeface="宋体" pitchFamily="2" charset="-122"/>
              </a:rPr>
              <a:t>对每一入口语句，构造其所属的基本块。它是由该语句到下一入口语句（不包括下一入口语句），或到一转移语句（包括该转移语句），或到一停语句（包括该停语句）之间的语句序列组成的。</a:t>
            </a:r>
            <a:endParaRPr lang="zh-CN" altLang="en-US" sz="3200">
              <a:latin typeface="宋体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49288" y="4557713"/>
            <a:ext cx="2047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57200" y="4557713"/>
            <a:ext cx="80772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3.</a:t>
            </a:r>
            <a:r>
              <a:rPr lang="zh-CN" altLang="en-US" sz="3200">
                <a:solidFill>
                  <a:srgbClr val="000000"/>
                </a:solidFill>
                <a:latin typeface="宋体" pitchFamily="2" charset="-122"/>
              </a:rPr>
              <a:t>凡未被纳入某一基本块的语句，都是程序中控制流程无法到达的语句，因而也是不会被执行到的语句，我们可以把它们删除。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649288" y="1385888"/>
            <a:ext cx="2047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1259632" y="762000"/>
            <a:ext cx="7508131" cy="595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例：划分基本块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(1)         read (C)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(2)         A:=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(3)         B:=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(4) L1:  A:=A + 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(5)         if  B&gt;= C  </a:t>
            </a:r>
            <a:r>
              <a:rPr lang="en-US" altLang="zh-CN" sz="3200" dirty="0" err="1"/>
              <a:t>goto</a:t>
            </a:r>
            <a:r>
              <a:rPr lang="en-US" altLang="zh-CN" sz="3200" dirty="0"/>
              <a:t>  L2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(6)         B:=B+1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(7)         </a:t>
            </a:r>
            <a:r>
              <a:rPr lang="en-US" altLang="zh-CN" sz="3200" dirty="0" err="1"/>
              <a:t>goto</a:t>
            </a:r>
            <a:r>
              <a:rPr lang="en-US" altLang="zh-CN" sz="3200" dirty="0"/>
              <a:t>  L1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(8) L2:  write 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(9)         halt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 dirty="0">
              <a:latin typeface="宋体" pitchFamily="2" charset="-122"/>
            </a:endParaRP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649288" y="2078038"/>
            <a:ext cx="2047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649288" y="4557713"/>
            <a:ext cx="2047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76672"/>
            <a:ext cx="7126560" cy="1219200"/>
          </a:xfrm>
        </p:spPr>
        <p:txBody>
          <a:bodyPr/>
          <a:lstStyle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优化及其分类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8840"/>
            <a:ext cx="8153400" cy="464056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优化：</a:t>
            </a:r>
            <a:r>
              <a:rPr lang="zh-CN" altLang="en-US" sz="2800" dirty="0"/>
              <a:t>编译时为改进目标程序的质量而进行的各项工作，包括提高：</a:t>
            </a:r>
          </a:p>
          <a:p>
            <a:pPr lvl="1" eaLnBrk="1" hangingPunct="1"/>
            <a:r>
              <a:rPr lang="zh-CN" altLang="en-US" sz="2400" dirty="0"/>
              <a:t>空间效率</a:t>
            </a:r>
          </a:p>
          <a:p>
            <a:pPr lvl="1" eaLnBrk="1" hangingPunct="1"/>
            <a:r>
              <a:rPr lang="zh-CN" altLang="en-US" sz="2400" dirty="0"/>
              <a:t>时间效率</a:t>
            </a:r>
            <a:endParaRPr lang="zh-CN" altLang="en-US" dirty="0"/>
          </a:p>
          <a:p>
            <a:pPr eaLnBrk="1" hangingPunct="1"/>
            <a:r>
              <a:rPr lang="zh-CN" altLang="en-US" sz="2800" dirty="0"/>
              <a:t>空间效率和时间效率有时是一对矛盾，有时不能兼顾。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优化的基本要求：</a:t>
            </a:r>
          </a:p>
          <a:p>
            <a:pPr lvl="1" eaLnBrk="1" hangingPunct="1"/>
            <a:r>
              <a:rPr lang="zh-CN" altLang="en-US" sz="2400" dirty="0"/>
              <a:t>必须是等价变换</a:t>
            </a:r>
          </a:p>
          <a:p>
            <a:pPr lvl="1" eaLnBrk="1" hangingPunct="1"/>
            <a:r>
              <a:rPr lang="zh-CN" altLang="en-US" sz="2400" dirty="0"/>
              <a:t>为优化的努力必须是值得的。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81000" y="3048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划分成四个基本块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B3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B4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0" y="1371600"/>
            <a:ext cx="1066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(1)</a:t>
            </a:r>
          </a:p>
          <a:p>
            <a:pPr algn="ctr" eaLnBrk="1" hangingPunct="1"/>
            <a:r>
              <a:rPr lang="en-US" altLang="zh-CN" sz="2800" b="1"/>
              <a:t>(2)</a:t>
            </a:r>
          </a:p>
          <a:p>
            <a:pPr algn="ctr" eaLnBrk="1" hangingPunct="1"/>
            <a:r>
              <a:rPr lang="en-US" altLang="zh-CN" sz="2800" b="1"/>
              <a:t>(3)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4000" y="31242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(4)</a:t>
            </a:r>
          </a:p>
          <a:p>
            <a:pPr algn="ctr" eaLnBrk="1" hangingPunct="1"/>
            <a:r>
              <a:rPr lang="en-US" altLang="zh-CN" sz="2800" b="1"/>
              <a:t>(5)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24000" y="44196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(6)</a:t>
            </a:r>
          </a:p>
          <a:p>
            <a:pPr algn="ctr" eaLnBrk="1" hangingPunct="1"/>
            <a:r>
              <a:rPr lang="en-US" altLang="zh-CN" sz="2800" b="1"/>
              <a:t>(7)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0" y="57150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(8)</a:t>
            </a:r>
          </a:p>
          <a:p>
            <a:pPr algn="ctr" eaLnBrk="1" hangingPunct="1"/>
            <a:r>
              <a:rPr lang="en-US" altLang="zh-CN" sz="2800" b="1"/>
              <a:t>(9)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191000" y="942975"/>
            <a:ext cx="4038600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华文新魏" pitchFamily="2" charset="-122"/>
              </a:rPr>
              <a:t>基本块内实行的优化：</a:t>
            </a:r>
            <a:r>
              <a:rPr lang="zh-CN" altLang="en-US" sz="2800" b="1" dirty="0"/>
              <a:t>合 并 已 知 量</a:t>
            </a:r>
          </a:p>
          <a:p>
            <a:pPr algn="ctr"/>
            <a:r>
              <a:rPr lang="zh-CN" altLang="en-US" sz="2800" b="1" dirty="0"/>
              <a:t>删除多余运算</a:t>
            </a:r>
          </a:p>
          <a:p>
            <a:pPr algn="ctr"/>
            <a:r>
              <a:rPr lang="zh-CN" altLang="en-US" sz="2800" b="1" dirty="0"/>
              <a:t>删除无用赋值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0574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057400" y="5257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057400" y="3962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2539" name="AutoShape 11"/>
          <p:cNvCxnSpPr>
            <a:cxnSpLocks noChangeShapeType="1"/>
            <a:stCxn id="22533" idx="1"/>
            <a:endCxn id="22532" idx="1"/>
          </p:cNvCxnSpPr>
          <p:nvPr/>
        </p:nvCxnSpPr>
        <p:spPr bwMode="auto">
          <a:xfrm rot="10800000" flipH="1">
            <a:off x="1504950" y="3543300"/>
            <a:ext cx="1588" cy="1295400"/>
          </a:xfrm>
          <a:prstGeom prst="bentConnector3">
            <a:avLst>
              <a:gd name="adj1" fmla="val -478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40" name="AutoShape 12"/>
          <p:cNvCxnSpPr>
            <a:cxnSpLocks noChangeShapeType="1"/>
            <a:stCxn id="22532" idx="3"/>
            <a:endCxn id="22534" idx="3"/>
          </p:cNvCxnSpPr>
          <p:nvPr/>
        </p:nvCxnSpPr>
        <p:spPr bwMode="auto">
          <a:xfrm>
            <a:off x="2609850" y="3543300"/>
            <a:ext cx="1588" cy="2590800"/>
          </a:xfrm>
          <a:prstGeom prst="bentConnector3">
            <a:avLst>
              <a:gd name="adj1" fmla="val 311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838200" y="1495425"/>
            <a:ext cx="658813" cy="472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B1</a:t>
            </a:r>
          </a:p>
          <a:p>
            <a:pPr eaLnBrk="1" hangingPunct="1"/>
            <a:endParaRPr lang="en-US" altLang="zh-CN" sz="3200" b="1"/>
          </a:p>
          <a:p>
            <a:pPr eaLnBrk="1" hangingPunct="1"/>
            <a:endParaRPr lang="en-US" altLang="zh-CN" sz="3200" b="1"/>
          </a:p>
          <a:p>
            <a:pPr eaLnBrk="1" hangingPunct="1"/>
            <a:r>
              <a:rPr lang="en-US" altLang="zh-CN" sz="3200" b="1"/>
              <a:t>B2</a:t>
            </a:r>
          </a:p>
          <a:p>
            <a:pPr eaLnBrk="1" hangingPunct="1"/>
            <a:endParaRPr lang="en-US" altLang="zh-CN" sz="3200" b="1"/>
          </a:p>
          <a:p>
            <a:pPr eaLnBrk="1" hangingPunct="1"/>
            <a:endParaRPr lang="en-US" altLang="zh-CN" sz="1600" b="1"/>
          </a:p>
          <a:p>
            <a:pPr eaLnBrk="1" hangingPunct="1"/>
            <a:r>
              <a:rPr lang="en-US" altLang="zh-CN" sz="3200" b="1"/>
              <a:t>B3</a:t>
            </a:r>
          </a:p>
          <a:p>
            <a:pPr eaLnBrk="1" hangingPunct="1"/>
            <a:endParaRPr lang="en-US" altLang="zh-CN" sz="3200" b="1"/>
          </a:p>
          <a:p>
            <a:pPr eaLnBrk="1" hangingPunct="1"/>
            <a:endParaRPr lang="en-US" altLang="zh-CN" sz="3200" b="1"/>
          </a:p>
          <a:p>
            <a:pPr eaLnBrk="1" hangingPunct="1"/>
            <a:r>
              <a:rPr lang="en-US" altLang="zh-CN" sz="3200" b="1"/>
              <a:t>B4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4572000" y="2819400"/>
            <a:ext cx="4191000" cy="348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(1)       read (C)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(2)       A:= 0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(3)       B:= 1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(4) L1: A:=A + B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(5)        if  B&gt;= C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L2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(6)        B:=B+1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(7)      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L1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(8) L2:  write (A)</a:t>
            </a:r>
          </a:p>
          <a:p>
            <a:pPr marL="342900" indent="-342900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(9)         halt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基本块优化的实现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83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基本块内部优化的实现主要工具为</a:t>
            </a:r>
            <a:r>
              <a:rPr lang="en-US" altLang="zh-CN" sz="2800" dirty="0"/>
              <a:t>DAG(Directed Acyclic Graph)</a:t>
            </a:r>
            <a:r>
              <a:rPr lang="zh-CN" altLang="en-US" sz="2800" dirty="0"/>
              <a:t>图。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DAG</a:t>
            </a:r>
            <a:r>
              <a:rPr lang="zh-CN" altLang="en-US" sz="2800" dirty="0"/>
              <a:t>图表示各个值的计算</a:t>
            </a:r>
            <a:r>
              <a:rPr lang="en-US" altLang="zh-CN" sz="2800" dirty="0"/>
              <a:t>/</a:t>
            </a:r>
            <a:r>
              <a:rPr lang="zh-CN" altLang="en-US" sz="2800" dirty="0"/>
              <a:t>依赖关系。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图中的标记或附加信息：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叶子节点的标记为标识符（变量名）或常数作为唯一的标记。叶子节点是标识符时，用</a:t>
            </a:r>
            <a:r>
              <a:rPr lang="en-US" altLang="zh-CN" dirty="0"/>
              <a:t>0</a:t>
            </a:r>
            <a:r>
              <a:rPr lang="zh-CN" altLang="en-US" dirty="0"/>
              <a:t>表示它时初值。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内部节点用运算符号作为标记，表示计算的值。每个节点的值都可以用关于变量初始值的表达式表示。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各节点可能附加有一个或者多个标识符。同一个节点的标识符表示相同的值。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四元式的分类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zh-CN"/>
              <a:t>0</a:t>
            </a:r>
            <a:r>
              <a:rPr lang="zh-CN" altLang="en-US"/>
              <a:t>型：</a:t>
            </a:r>
            <a:r>
              <a:rPr lang="en-US" altLang="zh-CN"/>
              <a:t>( :=</a:t>
            </a:r>
            <a:r>
              <a:rPr lang="zh-CN" altLang="en-US"/>
              <a:t>， </a:t>
            </a:r>
            <a:r>
              <a:rPr lang="en-US" altLang="zh-CN"/>
              <a:t>B</a:t>
            </a:r>
            <a:r>
              <a:rPr lang="zh-CN" altLang="en-US"/>
              <a:t>，，  </a:t>
            </a:r>
            <a:r>
              <a:rPr lang="en-US" altLang="zh-CN"/>
              <a:t>A )</a:t>
            </a:r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型：</a:t>
            </a:r>
            <a:r>
              <a:rPr lang="en-US" altLang="zh-CN"/>
              <a:t>( op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，，  </a:t>
            </a:r>
            <a:r>
              <a:rPr lang="en-US" altLang="zh-CN"/>
              <a:t>A )(</a:t>
            </a:r>
            <a:r>
              <a:rPr lang="zh-CN" altLang="en-US"/>
              <a:t>单目运算）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型：</a:t>
            </a:r>
            <a:r>
              <a:rPr lang="en-US" altLang="zh-CN"/>
              <a:t>( op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A )(</a:t>
            </a:r>
            <a:r>
              <a:rPr lang="zh-CN" altLang="en-US"/>
              <a:t>双目运算</a:t>
            </a:r>
            <a:r>
              <a:rPr lang="en-US" altLang="zh-CN"/>
              <a:t>)</a:t>
            </a:r>
          </a:p>
          <a:p>
            <a:pPr eaLnBrk="1" hangingPunct="1">
              <a:buFontTx/>
              <a:buNone/>
            </a:pPr>
            <a:r>
              <a:rPr lang="en-US" altLang="zh-CN"/>
              <a:t>	</a:t>
            </a:r>
            <a:endParaRPr lang="en-US" altLang="en-US"/>
          </a:p>
          <a:p>
            <a:pPr eaLnBrk="1" hangingPunct="1"/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705600" y="1524000"/>
            <a:ext cx="15049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</a:rPr>
              <a:t>DAG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结点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7310438" y="2179638"/>
            <a:ext cx="3079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n1</a:t>
            </a:r>
            <a:endParaRPr lang="en-US" altLang="zh-CN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613650" y="2179638"/>
            <a:ext cx="292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    </a:t>
            </a:r>
            <a:endParaRPr lang="en-US" altLang="zh-CN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7902575" y="2179638"/>
            <a:ext cx="2111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6894513" y="2559050"/>
            <a:ext cx="6334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      B</a:t>
            </a:r>
            <a:endParaRPr lang="en-US" altLang="zh-CN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7127875" y="2084388"/>
            <a:ext cx="658813" cy="498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7285038" y="2174875"/>
            <a:ext cx="268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</a:rPr>
              <a:t>n1</a:t>
            </a:r>
            <a:endParaRPr lang="en-US" altLang="zh-CN" dirty="0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7924800" y="3017838"/>
            <a:ext cx="2206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705600" y="3352800"/>
            <a:ext cx="979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       </a:t>
            </a:r>
            <a:r>
              <a:rPr lang="en-US" altLang="zh-CN" sz="2000" b="1">
                <a:solidFill>
                  <a:srgbClr val="000000"/>
                </a:solidFill>
              </a:rPr>
              <a:t>op</a:t>
            </a:r>
            <a:endParaRPr lang="en-US" altLang="zh-CN" sz="2000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7315200" y="3886200"/>
            <a:ext cx="3889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     </a:t>
            </a:r>
            <a:r>
              <a:rPr lang="en-US" altLang="zh-CN" b="1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7391400" y="3429000"/>
            <a:ext cx="1588" cy="390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Oval 16"/>
          <p:cNvSpPr>
            <a:spLocks noChangeArrowheads="1"/>
          </p:cNvSpPr>
          <p:nvPr/>
        </p:nvSpPr>
        <p:spPr bwMode="auto">
          <a:xfrm>
            <a:off x="7113588" y="3819525"/>
            <a:ext cx="658812" cy="4937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7315200" y="3886200"/>
            <a:ext cx="268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n1</a:t>
            </a:r>
            <a:endParaRPr lang="en-US" altLang="zh-CN" sz="2000"/>
          </a:p>
        </p:txBody>
      </p:sp>
      <p:sp>
        <p:nvSpPr>
          <p:cNvPr id="24593" name="Oval 18"/>
          <p:cNvSpPr>
            <a:spLocks noChangeArrowheads="1"/>
          </p:cNvSpPr>
          <p:nvPr/>
        </p:nvSpPr>
        <p:spPr bwMode="auto">
          <a:xfrm>
            <a:off x="7086600" y="3048000"/>
            <a:ext cx="658813" cy="5000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7315200" y="3124200"/>
            <a:ext cx="268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n2</a:t>
            </a:r>
            <a:endParaRPr lang="en-US" altLang="zh-CN" sz="2000"/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8153400" y="4703763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7620000" y="5181600"/>
            <a:ext cx="268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op</a:t>
            </a:r>
            <a:endParaRPr lang="en-US" altLang="zh-CN" sz="2000"/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6972300" y="5543550"/>
            <a:ext cx="395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n1  </a:t>
            </a:r>
            <a:endParaRPr lang="en-US" altLang="zh-CN" sz="2000"/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8267700" y="5543550"/>
            <a:ext cx="268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n2</a:t>
            </a:r>
            <a:endParaRPr lang="en-US" altLang="zh-CN" sz="2000"/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6934200" y="5943600"/>
            <a:ext cx="20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8316416" y="5733256"/>
            <a:ext cx="458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</a:rPr>
              <a:t>          C</a:t>
            </a:r>
            <a:endParaRPr lang="en-US" altLang="zh-CN" dirty="0"/>
          </a:p>
        </p:txBody>
      </p:sp>
      <p:sp>
        <p:nvSpPr>
          <p:cNvPr id="24601" name="Line 26"/>
          <p:cNvSpPr>
            <a:spLocks noChangeShapeType="1"/>
          </p:cNvSpPr>
          <p:nvPr/>
        </p:nvSpPr>
        <p:spPr bwMode="auto">
          <a:xfrm flipH="1">
            <a:off x="7205663" y="5129213"/>
            <a:ext cx="54133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7881938" y="5149850"/>
            <a:ext cx="43338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Oval 28"/>
          <p:cNvSpPr>
            <a:spLocks noChangeArrowheads="1"/>
          </p:cNvSpPr>
          <p:nvPr/>
        </p:nvSpPr>
        <p:spPr bwMode="auto">
          <a:xfrm>
            <a:off x="8077200" y="5486400"/>
            <a:ext cx="658813" cy="4937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8224838" y="5500688"/>
            <a:ext cx="268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</a:rPr>
              <a:t>n2</a:t>
            </a:r>
            <a:endParaRPr lang="en-US" altLang="zh-CN" sz="2000" dirty="0"/>
          </a:p>
        </p:txBody>
      </p:sp>
      <p:sp>
        <p:nvSpPr>
          <p:cNvPr id="24605" name="Oval 30"/>
          <p:cNvSpPr>
            <a:spLocks noChangeArrowheads="1"/>
          </p:cNvSpPr>
          <p:nvPr/>
        </p:nvSpPr>
        <p:spPr bwMode="auto">
          <a:xfrm>
            <a:off x="6772275" y="5505450"/>
            <a:ext cx="658813" cy="498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6929438" y="5595938"/>
            <a:ext cx="268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n1</a:t>
            </a:r>
            <a:endParaRPr lang="en-US" altLang="zh-CN" sz="2000"/>
          </a:p>
        </p:txBody>
      </p:sp>
      <p:sp>
        <p:nvSpPr>
          <p:cNvPr id="24607" name="Oval 32"/>
          <p:cNvSpPr>
            <a:spLocks noChangeArrowheads="1"/>
          </p:cNvSpPr>
          <p:nvPr/>
        </p:nvSpPr>
        <p:spPr bwMode="auto">
          <a:xfrm>
            <a:off x="7419975" y="4757738"/>
            <a:ext cx="658813" cy="495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7577138" y="4845050"/>
            <a:ext cx="268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n3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72400" cy="810344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</a:t>
            </a:r>
            <a:r>
              <a:rPr lang="en-US" altLang="zh-CN" u="sng" dirty="0"/>
              <a:t>DAG</a:t>
            </a:r>
            <a:r>
              <a:rPr lang="zh-CN" altLang="en-US" u="sng" dirty="0"/>
              <a:t>图构造算法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输入：一个基本块		输出：相应</a:t>
            </a:r>
            <a:r>
              <a:rPr lang="en-US" altLang="zh-CN" sz="2400" dirty="0"/>
              <a:t>DAG</a:t>
            </a:r>
            <a:r>
              <a:rPr lang="zh-CN" altLang="en-US" sz="2400" dirty="0"/>
              <a:t>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算法说明：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通过逐个扫描四元式来逐渐建立</a:t>
            </a:r>
            <a:r>
              <a:rPr lang="en-US" altLang="zh-CN" sz="2400" dirty="0"/>
              <a:t>DAG</a:t>
            </a:r>
            <a:r>
              <a:rPr lang="zh-CN" altLang="en-US" sz="2400" dirty="0"/>
              <a:t>图。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函数</a:t>
            </a:r>
            <a:r>
              <a:rPr lang="en-US" altLang="zh-CN" sz="2400" dirty="0"/>
              <a:t>node(A)</a:t>
            </a:r>
            <a:r>
              <a:rPr lang="zh-CN" altLang="en-US" sz="2400" dirty="0"/>
              <a:t>的值或者是一个结点的编号</a:t>
            </a:r>
            <a:r>
              <a:rPr lang="en-US" altLang="zh-CN" sz="2400" dirty="0"/>
              <a:t>n</a:t>
            </a:r>
            <a:r>
              <a:rPr lang="zh-CN" altLang="en-US" sz="2400" dirty="0"/>
              <a:t>或者无定义。如果是前一种情况，代表存在一个结点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是其上的标记或附加标识符。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对基本块的每一四元式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op,B,C,A</a:t>
            </a:r>
            <a:r>
              <a:rPr lang="en-US" altLang="zh-CN" sz="2400" dirty="0"/>
              <a:t>)</a:t>
            </a:r>
            <a:r>
              <a:rPr lang="zh-CN" altLang="en-US" sz="2400" dirty="0"/>
              <a:t>，依次执行：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．如果</a:t>
            </a:r>
            <a:r>
              <a:rPr lang="en-US" altLang="zh-CN" sz="2400" dirty="0"/>
              <a:t>NODE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）无定义，则构造一标记为</a:t>
            </a:r>
            <a:r>
              <a:rPr lang="en-US" altLang="zh-CN" sz="2400" dirty="0"/>
              <a:t>B</a:t>
            </a:r>
            <a:r>
              <a:rPr lang="zh-CN" altLang="en-US" sz="2400" dirty="0"/>
              <a:t>的叶结点并定义</a:t>
            </a:r>
            <a:r>
              <a:rPr lang="en-US" altLang="zh-CN" sz="2400" dirty="0"/>
              <a:t>NODE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）为这个结点；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如果当前四元式是</a:t>
            </a:r>
            <a:r>
              <a:rPr lang="en-US" altLang="zh-CN" sz="2400" dirty="0"/>
              <a:t>0</a:t>
            </a:r>
            <a:r>
              <a:rPr lang="zh-CN" altLang="en-US" sz="2400" dirty="0"/>
              <a:t>型，则记</a:t>
            </a:r>
            <a:r>
              <a:rPr lang="en-US" altLang="zh-CN" sz="2400" dirty="0"/>
              <a:t>NODE(B)</a:t>
            </a:r>
            <a:r>
              <a:rPr lang="zh-CN" altLang="en-US" sz="2400" dirty="0"/>
              <a:t>的值为</a:t>
            </a:r>
            <a:r>
              <a:rPr lang="en-US" altLang="zh-CN" sz="2400" dirty="0"/>
              <a:t>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如果当前四元式是</a:t>
            </a:r>
            <a:r>
              <a:rPr lang="en-US" altLang="zh-CN" sz="2400" dirty="0"/>
              <a:t>1</a:t>
            </a:r>
            <a:r>
              <a:rPr lang="zh-CN" altLang="en-US" sz="2400" dirty="0"/>
              <a:t>型，则转</a:t>
            </a:r>
            <a:r>
              <a:rPr lang="en-US" altLang="zh-CN" sz="2400" dirty="0"/>
              <a:t>2(1)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如果当前四元式是</a:t>
            </a:r>
            <a:r>
              <a:rPr lang="en-US" altLang="zh-CN" sz="2400" dirty="0"/>
              <a:t>2</a:t>
            </a:r>
            <a:r>
              <a:rPr lang="zh-CN" altLang="en-US" sz="2400" dirty="0"/>
              <a:t>型，则： </a:t>
            </a:r>
            <a:r>
              <a:rPr lang="en-US" altLang="zh-CN" sz="2400" dirty="0"/>
              <a:t>(I)  </a:t>
            </a:r>
            <a:r>
              <a:rPr lang="zh-CN" altLang="en-US" sz="2400" dirty="0"/>
              <a:t>如果</a:t>
            </a:r>
            <a:r>
              <a:rPr lang="en-US" altLang="zh-CN" sz="2400" dirty="0"/>
              <a:t>NODE(C)</a:t>
            </a:r>
            <a:r>
              <a:rPr lang="zh-CN" altLang="en-US" sz="2400" dirty="0"/>
              <a:t>无定义，则构造一标记为</a:t>
            </a:r>
            <a:r>
              <a:rPr lang="en-US" altLang="zh-CN" sz="2400" dirty="0"/>
              <a:t>C</a:t>
            </a:r>
            <a:r>
              <a:rPr lang="zh-CN" altLang="en-US" sz="2400" dirty="0"/>
              <a:t>的叶结点并定义</a:t>
            </a:r>
            <a:r>
              <a:rPr lang="en-US" altLang="zh-CN" sz="2400" dirty="0"/>
              <a:t>NODE(C) </a:t>
            </a:r>
            <a:r>
              <a:rPr lang="zh-CN" altLang="en-US" sz="2400" dirty="0"/>
              <a:t>为这个结点； </a:t>
            </a:r>
            <a:r>
              <a:rPr lang="en-US" altLang="zh-CN" sz="2400" dirty="0"/>
              <a:t>(II)   </a:t>
            </a:r>
            <a:r>
              <a:rPr lang="zh-CN" altLang="en-US" sz="2400" dirty="0"/>
              <a:t>转</a:t>
            </a:r>
            <a:r>
              <a:rPr lang="en-US" altLang="zh-CN" sz="2400" dirty="0"/>
              <a:t>2 (2)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</a:t>
            </a:r>
            <a:r>
              <a:rPr lang="en-US" altLang="zh-CN" u="sng" dirty="0"/>
              <a:t>DAG</a:t>
            </a:r>
            <a:r>
              <a:rPr lang="zh-CN" altLang="en-US" u="sng" dirty="0"/>
              <a:t>图构造算法（续）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2</a:t>
            </a:r>
            <a:r>
              <a:rPr lang="zh-CN" altLang="en-US" sz="2400" dirty="0"/>
              <a:t>．（合并已知量）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是标记为常数的叶结点 ，则转</a:t>
            </a:r>
            <a:r>
              <a:rPr lang="en-US" altLang="zh-CN" sz="2400" dirty="0"/>
              <a:t>2(3)</a:t>
            </a:r>
            <a:r>
              <a:rPr lang="zh-CN" altLang="en-US" sz="2400" dirty="0"/>
              <a:t>，否则转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和</a:t>
            </a:r>
            <a:r>
              <a:rPr lang="en-US" altLang="zh-CN" sz="2400" dirty="0"/>
              <a:t>NODE(C)</a:t>
            </a:r>
            <a:r>
              <a:rPr lang="zh-CN" altLang="en-US" sz="2400" dirty="0"/>
              <a:t>都是标记为常数的叶结点，则转</a:t>
            </a:r>
            <a:r>
              <a:rPr lang="en-US" altLang="zh-CN" sz="2400" dirty="0"/>
              <a:t>2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），否则转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）执行</a:t>
            </a:r>
            <a:r>
              <a:rPr lang="en-US" altLang="zh-CN" sz="2400" dirty="0"/>
              <a:t>op B</a:t>
            </a:r>
            <a:r>
              <a:rPr lang="zh-CN" altLang="en-US" sz="2400" dirty="0"/>
              <a:t>（即合并已知量），令得到的新常数为</a:t>
            </a:r>
            <a:r>
              <a:rPr lang="en-US" altLang="zh-CN" sz="2400" dirty="0"/>
              <a:t>P</a:t>
            </a:r>
            <a:r>
              <a:rPr lang="zh-CN" altLang="en-US" sz="2400" dirty="0"/>
              <a:t>。如果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是处理当前四元式时新构造出来的结点，则删除它。如果</a:t>
            </a:r>
            <a:r>
              <a:rPr lang="en-US" altLang="zh-CN" sz="2400" dirty="0"/>
              <a:t>NODE(P)</a:t>
            </a:r>
            <a:r>
              <a:rPr lang="zh-CN" altLang="en-US" sz="2400" dirty="0"/>
              <a:t>无定义，则构造一用</a:t>
            </a:r>
            <a:r>
              <a:rPr lang="en-US" altLang="zh-CN" sz="2400" dirty="0"/>
              <a:t>P</a:t>
            </a:r>
            <a:r>
              <a:rPr lang="zh-CN" altLang="en-US" sz="2400" dirty="0"/>
              <a:t>做标记的叶结点</a:t>
            </a:r>
            <a:r>
              <a:rPr lang="en-US" altLang="zh-CN" sz="2400" dirty="0"/>
              <a:t>n</a:t>
            </a:r>
            <a:r>
              <a:rPr lang="zh-CN" altLang="en-US" sz="2400" dirty="0"/>
              <a:t>。置</a:t>
            </a:r>
            <a:r>
              <a:rPr lang="en-US" altLang="zh-CN" sz="2400" dirty="0"/>
              <a:t>NODE(P)=n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）执行</a:t>
            </a:r>
            <a:r>
              <a:rPr lang="en-US" altLang="zh-CN" sz="2400" dirty="0"/>
              <a:t>B op C</a:t>
            </a:r>
            <a:r>
              <a:rPr lang="zh-CN" altLang="en-US" sz="2400" dirty="0"/>
              <a:t>（即合并已知量），令得到的新常数为</a:t>
            </a:r>
            <a:r>
              <a:rPr lang="en-US" altLang="zh-CN" sz="2400" dirty="0"/>
              <a:t>P</a:t>
            </a:r>
            <a:r>
              <a:rPr lang="zh-CN" altLang="en-US" sz="2400" dirty="0"/>
              <a:t>。如果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或</a:t>
            </a:r>
            <a:r>
              <a:rPr lang="en-US" altLang="zh-CN" sz="2400" dirty="0"/>
              <a:t>NODE(C)</a:t>
            </a:r>
            <a:r>
              <a:rPr lang="zh-CN" altLang="en-US" sz="2400" dirty="0"/>
              <a:t>是处理当前四元式时新构造出来的结点，则删除它。如果</a:t>
            </a:r>
            <a:r>
              <a:rPr lang="en-US" altLang="zh-CN" sz="2400" dirty="0"/>
              <a:t>NODE(P)</a:t>
            </a:r>
            <a:r>
              <a:rPr lang="zh-CN" altLang="en-US" sz="2400" dirty="0"/>
              <a:t>无定义，则构造一用</a:t>
            </a:r>
            <a:r>
              <a:rPr lang="en-US" altLang="zh-CN" sz="2400" dirty="0"/>
              <a:t>P</a:t>
            </a:r>
            <a:r>
              <a:rPr lang="zh-CN" altLang="en-US" sz="2400" dirty="0"/>
              <a:t>做标记的叶结点</a:t>
            </a:r>
            <a:r>
              <a:rPr lang="en-US" altLang="zh-CN" sz="2400" dirty="0"/>
              <a:t>n</a:t>
            </a:r>
            <a:r>
              <a:rPr lang="zh-CN" altLang="en-US" sz="2400" dirty="0"/>
              <a:t>。置</a:t>
            </a:r>
            <a:r>
              <a:rPr lang="en-US" altLang="zh-CN" sz="2400" dirty="0"/>
              <a:t>NODE(P)=n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</a:t>
            </a:r>
            <a:r>
              <a:rPr lang="en-US" altLang="zh-CN" u="sng" dirty="0"/>
              <a:t>DAG</a:t>
            </a:r>
            <a:r>
              <a:rPr lang="zh-CN" altLang="en-US" u="sng" dirty="0"/>
              <a:t>图构造算法（续）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3</a:t>
            </a:r>
            <a:r>
              <a:rPr lang="zh-CN" altLang="en-US" sz="2400" dirty="0"/>
              <a:t>．（找公共子表达式）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）检查</a:t>
            </a:r>
            <a:r>
              <a:rPr lang="en-US" altLang="zh-CN" sz="2400" dirty="0"/>
              <a:t>DAG</a:t>
            </a:r>
            <a:r>
              <a:rPr lang="zh-CN" altLang="en-US" sz="2400" dirty="0"/>
              <a:t>中是否已有一结点，其唯一后继为</a:t>
            </a:r>
            <a:r>
              <a:rPr lang="en-US" altLang="zh-CN" sz="2400" dirty="0"/>
              <a:t>NODE(B)</a:t>
            </a:r>
            <a:r>
              <a:rPr lang="zh-CN" altLang="en-US" sz="2400" dirty="0"/>
              <a:t>，且标记为</a:t>
            </a:r>
            <a:r>
              <a:rPr lang="en-US" altLang="zh-CN" sz="2400" dirty="0"/>
              <a:t>op</a:t>
            </a:r>
            <a:r>
              <a:rPr lang="zh-CN" altLang="en-US" sz="2400" dirty="0"/>
              <a:t>（即找公共子表达式）。如果没有，则构造该结点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，否则就把已有的结点作为它的结点并设该结点为</a:t>
            </a:r>
            <a:r>
              <a:rPr lang="en-US" altLang="zh-CN" sz="2400" dirty="0"/>
              <a:t>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）检查中</a:t>
            </a:r>
            <a:r>
              <a:rPr lang="en-US" altLang="zh-CN" sz="2400" dirty="0"/>
              <a:t>DAG</a:t>
            </a:r>
            <a:r>
              <a:rPr lang="zh-CN" altLang="en-US" sz="2400" dirty="0"/>
              <a:t>中是否已有一结点，其左后继为</a:t>
            </a:r>
            <a:r>
              <a:rPr lang="en-US" altLang="zh-CN" sz="2400" dirty="0"/>
              <a:t>NODE(B)</a:t>
            </a:r>
            <a:r>
              <a:rPr lang="zh-CN" altLang="en-US" sz="2400" dirty="0"/>
              <a:t>，其右后继为</a:t>
            </a:r>
            <a:r>
              <a:rPr lang="en-US" altLang="zh-CN" sz="2400" dirty="0"/>
              <a:t>NODE(C)</a:t>
            </a:r>
            <a:r>
              <a:rPr lang="zh-CN" altLang="en-US" sz="2400" dirty="0"/>
              <a:t>，且标记为</a:t>
            </a:r>
            <a:r>
              <a:rPr lang="en-US" altLang="zh-CN" sz="2400" dirty="0"/>
              <a:t>op</a:t>
            </a:r>
            <a:r>
              <a:rPr lang="zh-CN" altLang="en-US" sz="2400" dirty="0"/>
              <a:t>（即找公共子表达式）。如果没有，则构造该结点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，否则就把已有的结点作为它的结点并设该结点为</a:t>
            </a:r>
            <a:r>
              <a:rPr lang="en-US" altLang="zh-CN" sz="2400" dirty="0"/>
              <a:t>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4.  </a:t>
            </a:r>
            <a:r>
              <a:rPr lang="zh-CN" altLang="en-US" sz="2400" dirty="0"/>
              <a:t>（删除无用赋值语句）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如果</a:t>
            </a:r>
            <a:r>
              <a:rPr lang="en-US" altLang="zh-CN" sz="2400" dirty="0"/>
              <a:t>NODE(A)</a:t>
            </a:r>
            <a:r>
              <a:rPr lang="zh-CN" altLang="en-US" sz="2400" dirty="0"/>
              <a:t>无定义，则把</a:t>
            </a:r>
            <a:r>
              <a:rPr lang="en-US" altLang="zh-CN" sz="2400" dirty="0"/>
              <a:t>A</a:t>
            </a:r>
            <a:r>
              <a:rPr lang="zh-CN" altLang="en-US" sz="2400" dirty="0"/>
              <a:t>附加在结点</a:t>
            </a:r>
            <a:r>
              <a:rPr lang="en-US" altLang="zh-CN" sz="2400" dirty="0"/>
              <a:t>n</a:t>
            </a:r>
            <a:r>
              <a:rPr lang="zh-CN" altLang="en-US" sz="2400" dirty="0"/>
              <a:t>上并令</a:t>
            </a:r>
            <a:r>
              <a:rPr lang="en-US" altLang="zh-CN" sz="2400" dirty="0"/>
              <a:t>NODE(A)=n</a:t>
            </a:r>
            <a:r>
              <a:rPr lang="zh-CN" altLang="en-US" sz="2400" dirty="0"/>
              <a:t>；否则先把</a:t>
            </a:r>
            <a:r>
              <a:rPr lang="en-US" altLang="zh-CN" sz="2400" dirty="0"/>
              <a:t>A</a:t>
            </a:r>
            <a:r>
              <a:rPr lang="zh-CN" altLang="en-US" sz="2400" dirty="0"/>
              <a:t>从</a:t>
            </a:r>
            <a:r>
              <a:rPr lang="en-US" altLang="zh-CN" sz="2400" dirty="0"/>
              <a:t>NODE(A)</a:t>
            </a:r>
            <a:r>
              <a:rPr lang="zh-CN" altLang="en-US" sz="2400" dirty="0"/>
              <a:t>结点上附加标识符集中删除，把</a:t>
            </a:r>
            <a:r>
              <a:rPr lang="en-US" altLang="zh-CN" sz="2400" dirty="0"/>
              <a:t>A</a:t>
            </a:r>
            <a:r>
              <a:rPr lang="zh-CN" altLang="en-US" sz="2400" dirty="0"/>
              <a:t>附加到新结点</a:t>
            </a:r>
            <a:r>
              <a:rPr lang="en-US" altLang="zh-CN" sz="2400" dirty="0"/>
              <a:t>n</a:t>
            </a:r>
            <a:r>
              <a:rPr lang="zh-CN" altLang="en-US" sz="2400" dirty="0"/>
              <a:t>上并令</a:t>
            </a:r>
            <a:r>
              <a:rPr lang="en-US" altLang="zh-CN" sz="2400" dirty="0"/>
              <a:t>NODE(A)=n</a:t>
            </a:r>
            <a:r>
              <a:rPr lang="zh-CN" altLang="en-US" sz="2400" dirty="0"/>
              <a:t>。转处理下一四元式。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3400" y="838200"/>
            <a:ext cx="6400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例：构造下列四元式序列的</a:t>
            </a:r>
            <a:r>
              <a:rPr lang="en-US" altLang="zh-CN" sz="2800" b="1" dirty="0"/>
              <a:t>DAG</a:t>
            </a:r>
            <a:r>
              <a:rPr lang="zh-CN" altLang="en-US" sz="2800" b="1" dirty="0"/>
              <a:t>图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08013" y="455613"/>
            <a:ext cx="73167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:=3.14    node(T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2528888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/>
              <a:t> </a:t>
            </a:r>
            <a:endParaRPr lang="en-US" altLang="zh-CN" sz="1000"/>
          </a:p>
          <a:p>
            <a:endParaRPr lang="en-US" altLang="zh-CN"/>
          </a:p>
        </p:txBody>
      </p:sp>
      <p:graphicFrame>
        <p:nvGraphicFramePr>
          <p:cNvPr id="29700" name="Object 6"/>
          <p:cNvGraphicFramePr>
            <a:graphicFrameLocks noGrp="1" noChangeAspect="1"/>
          </p:cNvGraphicFramePr>
          <p:nvPr>
            <p:ph/>
          </p:nvPr>
        </p:nvGraphicFramePr>
        <p:xfrm>
          <a:off x="3276600" y="3505200"/>
          <a:ext cx="13447713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238488" imgH="2182368" progId="Word.Document.8">
                  <p:embed/>
                </p:oleObj>
              </mc:Choice>
              <mc:Fallback>
                <p:oleObj name="Document" r:id="rId2" imgW="9238488" imgH="2182368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13447713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Grp="1" noChangeAspect="1"/>
          </p:cNvGraphicFramePr>
          <p:nvPr>
            <p:ph/>
          </p:nvPr>
        </p:nvGraphicFramePr>
        <p:xfrm>
          <a:off x="2895600" y="3810000"/>
          <a:ext cx="77724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036320" progId="Word.Document.8">
                  <p:embed/>
                </p:oleObj>
              </mc:Choice>
              <mc:Fallback>
                <p:oleObj name="Document" r:id="rId2" imgW="5486400" imgH="1036320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77724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08013" y="455613"/>
            <a:ext cx="69357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Grp="1" noChangeAspect="1"/>
          </p:cNvGraphicFramePr>
          <p:nvPr>
            <p:ph/>
          </p:nvPr>
        </p:nvGraphicFramePr>
        <p:xfrm>
          <a:off x="1828800" y="3883025"/>
          <a:ext cx="77724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100072" progId="Word.Document.8">
                  <p:embed/>
                </p:oleObj>
              </mc:Choice>
              <mc:Fallback>
                <p:oleObj name="文档" r:id="rId2" imgW="5486400" imgH="2100072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3025"/>
                        <a:ext cx="77724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8013" y="455613"/>
            <a:ext cx="85359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node(R)=n3   node(r)=n4  node(T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772400" cy="1143000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优化及其分类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832"/>
            <a:ext cx="7924800" cy="463636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优化分类：</a:t>
            </a:r>
          </a:p>
          <a:p>
            <a:pPr lvl="1" eaLnBrk="1" hangingPunct="1"/>
            <a:r>
              <a:rPr lang="zh-CN" altLang="en-US" sz="2400" dirty="0"/>
              <a:t>机器相关优化：寄存器优化，多处理器优化，特殊指令优化，无用指令消除等。</a:t>
            </a:r>
          </a:p>
          <a:p>
            <a:pPr lvl="1" eaLnBrk="1" hangingPunct="1"/>
            <a:r>
              <a:rPr lang="zh-CN" altLang="en-US" sz="2400" dirty="0"/>
              <a:t>机器无关优化：中间代码优化，源程序优化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优化范围：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局部优化：</a:t>
            </a:r>
            <a:r>
              <a:rPr lang="zh-CN" altLang="en-US" sz="2400" dirty="0"/>
              <a:t>单个基本块范围内的优化：合并已知量，消除公共子表达式，削减计算强度和删除无用代码。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循环优化：</a:t>
            </a:r>
            <a:r>
              <a:rPr lang="zh-CN" altLang="en-US" sz="2400" dirty="0"/>
              <a:t>主要是基于循环的优化：循环不变式外提，归纳变量删除，计算强度削减。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全局优化：</a:t>
            </a:r>
            <a:r>
              <a:rPr lang="zh-CN" altLang="en-US" sz="2400" dirty="0"/>
              <a:t>主要是在整个程序范围内进行的优化。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Grp="1" noChangeAspect="1"/>
          </p:cNvGraphicFramePr>
          <p:nvPr>
            <p:ph/>
          </p:nvPr>
        </p:nvGraphicFramePr>
        <p:xfrm>
          <a:off x="1524000" y="2279650"/>
          <a:ext cx="77724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965704" progId="Word.Document.8">
                  <p:embed/>
                </p:oleObj>
              </mc:Choice>
              <mc:Fallback>
                <p:oleObj name="文档" r:id="rId2" imgW="5486400" imgH="296570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79650"/>
                        <a:ext cx="7772400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8013" y="457200"/>
            <a:ext cx="815498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node(A)=n6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Grp="1" noChangeAspect="1"/>
          </p:cNvGraphicFramePr>
          <p:nvPr>
            <p:ph/>
          </p:nvPr>
        </p:nvGraphicFramePr>
        <p:xfrm>
          <a:off x="1752600" y="1987550"/>
          <a:ext cx="77724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3224784" progId="Word.Document.8">
                  <p:embed/>
                </p:oleObj>
              </mc:Choice>
              <mc:Fallback>
                <p:oleObj name="文档" r:id="rId2" imgW="5486400" imgH="322478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7550"/>
                        <a:ext cx="77724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9600" y="457200"/>
            <a:ext cx="8001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(5)      B:=A    node(B)=n6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Grp="1" noChangeAspect="1"/>
          </p:cNvGraphicFramePr>
          <p:nvPr>
            <p:ph/>
          </p:nvPr>
        </p:nvGraphicFramePr>
        <p:xfrm>
          <a:off x="1752600" y="2432050"/>
          <a:ext cx="77724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965704" progId="Word.Document.8">
                  <p:embed/>
                </p:oleObj>
              </mc:Choice>
              <mc:Fallback>
                <p:oleObj name="文档" r:id="rId2" imgW="5486400" imgH="296570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2050"/>
                        <a:ext cx="7772400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08013" y="455613"/>
            <a:ext cx="81549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    node(B)=n6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node(T3)=n2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Grp="1" noChangeAspect="1"/>
          </p:cNvGraphicFramePr>
          <p:nvPr>
            <p:ph/>
          </p:nvPr>
        </p:nvGraphicFramePr>
        <p:xfrm>
          <a:off x="1371600" y="1987550"/>
          <a:ext cx="77724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3224784" progId="Word.Document.8">
                  <p:embed/>
                </p:oleObj>
              </mc:Choice>
              <mc:Fallback>
                <p:oleObj name="文档" r:id="rId2" imgW="5486400" imgH="322478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7550"/>
                        <a:ext cx="77724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08013" y="455613"/>
            <a:ext cx="80787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    node(B)=n6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node(T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Grp="1" noChangeAspect="1"/>
          </p:cNvGraphicFramePr>
          <p:nvPr>
            <p:ph/>
          </p:nvPr>
        </p:nvGraphicFramePr>
        <p:xfrm>
          <a:off x="1524000" y="2063750"/>
          <a:ext cx="77724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3224784" progId="Word.Document.8">
                  <p:embed/>
                </p:oleObj>
              </mc:Choice>
              <mc:Fallback>
                <p:oleObj name="文档" r:id="rId2" imgW="5486400" imgH="322478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63750"/>
                        <a:ext cx="77724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08013" y="455613"/>
            <a:ext cx="82311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    node(B)=n6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Grp="1" noChangeAspect="1"/>
          </p:cNvGraphicFramePr>
          <p:nvPr>
            <p:ph/>
          </p:nvPr>
        </p:nvGraphicFramePr>
        <p:xfrm>
          <a:off x="1219200" y="2438400"/>
          <a:ext cx="7772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852928" progId="Word.Document.8">
                  <p:embed/>
                </p:oleObj>
              </mc:Choice>
              <mc:Fallback>
                <p:oleObj name="文档" r:id="rId2" imgW="5486400" imgH="2852928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7772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8013" y="455613"/>
            <a:ext cx="31242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Grp="1" noChangeAspect="1"/>
          </p:cNvGraphicFramePr>
          <p:nvPr>
            <p:ph/>
          </p:nvPr>
        </p:nvGraphicFramePr>
        <p:xfrm>
          <a:off x="457200" y="1371600"/>
          <a:ext cx="77438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3886200" progId="Word.Document.8">
                  <p:embed/>
                </p:oleObj>
              </mc:Choice>
              <mc:Fallback>
                <p:oleObj name="Document" r:id="rId2" imgW="5486400" imgH="3886200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7743825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08013" y="455613"/>
            <a:ext cx="31242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 eaLnBrk="1" hangingPunct="1"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553200" y="0"/>
            <a:ext cx="2743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342900" eaLnBrk="1" hangingPunct="1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:=3.14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:=6.28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:=6.28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(5)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(6)      A:=6.28*T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:=A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:=R-r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(9)      B:=A*T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第十章 目标代码生成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584" y="198884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10.1 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10.2 </a:t>
            </a:r>
            <a:r>
              <a:rPr lang="zh-CN" altLang="en-US" dirty="0"/>
              <a:t>目标机器模型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10.3 </a:t>
            </a:r>
            <a:r>
              <a:rPr lang="zh-CN" altLang="en-US" dirty="0"/>
              <a:t>一个简单的代码生成器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10.1 </a:t>
            </a:r>
            <a:r>
              <a:rPr lang="zh-CN" altLang="en-US" dirty="0"/>
              <a:t>概念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584" y="198884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代码生成</a:t>
            </a:r>
            <a:r>
              <a:rPr lang="zh-CN" altLang="en-US" dirty="0"/>
              <a:t>是把语法分析后或优化后的</a:t>
            </a:r>
            <a:r>
              <a:rPr lang="zh-CN" altLang="en-US" u="sng" dirty="0"/>
              <a:t>中间代码变换成目标代码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目标代码一般有以下三种形式：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能够立即执行的机器语言代码</a:t>
            </a:r>
            <a:r>
              <a:rPr lang="zh-CN" altLang="en-US" dirty="0"/>
              <a:t>，所有地址已经定位；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待装配的机器语言模块</a:t>
            </a:r>
            <a:r>
              <a:rPr lang="zh-CN" altLang="en-US" dirty="0"/>
              <a:t>。执行时，由连接装配程序把它们和某些运行程序连接起来，转换成能执行的机器语言代码；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汇编语言代码</a:t>
            </a:r>
            <a:r>
              <a:rPr lang="zh-CN" altLang="en-US" dirty="0"/>
              <a:t>。尚须经过汇编程序汇编，转换成可执行的机器语言代码。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3252788" y="817563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词法分析器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3268663" y="1876425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语法分析器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3294063" y="3009900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9525" algn="ctr"/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中间代码生成器</a:t>
            </a: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3268663" y="4086225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优化段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640263" y="276225"/>
            <a:ext cx="1470025" cy="541338"/>
            <a:chOff x="2880" y="432"/>
            <a:chExt cx="926" cy="341"/>
          </a:xfrm>
        </p:grpSpPr>
        <p:sp>
          <p:nvSpPr>
            <p:cNvPr id="43045" name="Rectangle 46"/>
            <p:cNvSpPr>
              <a:spLocks noChangeArrowheads="1"/>
            </p:cNvSpPr>
            <p:nvPr/>
          </p:nvSpPr>
          <p:spPr bwMode="auto">
            <a:xfrm>
              <a:off x="2976" y="480"/>
              <a:ext cx="830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源程序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6" name="Line 47"/>
            <p:cNvSpPr>
              <a:spLocks noChangeShapeType="1"/>
            </p:cNvSpPr>
            <p:nvPr/>
          </p:nvSpPr>
          <p:spPr bwMode="auto">
            <a:xfrm>
              <a:off x="2880" y="432"/>
              <a:ext cx="0" cy="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40263" y="1343025"/>
            <a:ext cx="1427162" cy="533400"/>
            <a:chOff x="2880" y="1104"/>
            <a:chExt cx="899" cy="336"/>
          </a:xfrm>
        </p:grpSpPr>
        <p:sp>
          <p:nvSpPr>
            <p:cNvPr id="43043" name="Rectangle 49"/>
            <p:cNvSpPr>
              <a:spLocks noChangeArrowheads="1"/>
            </p:cNvSpPr>
            <p:nvPr/>
          </p:nvSpPr>
          <p:spPr bwMode="auto">
            <a:xfrm>
              <a:off x="2928" y="1152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单词符号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4" name="Line 50"/>
            <p:cNvSpPr>
              <a:spLocks noChangeShapeType="1"/>
            </p:cNvSpPr>
            <p:nvPr/>
          </p:nvSpPr>
          <p:spPr bwMode="auto">
            <a:xfrm>
              <a:off x="2880" y="110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640263" y="2409825"/>
            <a:ext cx="1427162" cy="609600"/>
            <a:chOff x="2880" y="1776"/>
            <a:chExt cx="899" cy="384"/>
          </a:xfrm>
        </p:grpSpPr>
        <p:sp>
          <p:nvSpPr>
            <p:cNvPr id="43041" name="Rectangle 52"/>
            <p:cNvSpPr>
              <a:spLocks noChangeArrowheads="1"/>
            </p:cNvSpPr>
            <p:nvPr/>
          </p:nvSpPr>
          <p:spPr bwMode="auto">
            <a:xfrm>
              <a:off x="2928" y="1824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语法单位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2" name="Line 53"/>
            <p:cNvSpPr>
              <a:spLocks noChangeShapeType="1"/>
            </p:cNvSpPr>
            <p:nvPr/>
          </p:nvSpPr>
          <p:spPr bwMode="auto">
            <a:xfrm>
              <a:off x="2880" y="1776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640263" y="3552825"/>
            <a:ext cx="1503362" cy="533400"/>
            <a:chOff x="2880" y="2496"/>
            <a:chExt cx="947" cy="336"/>
          </a:xfrm>
        </p:grpSpPr>
        <p:sp>
          <p:nvSpPr>
            <p:cNvPr id="43039" name="Rectangle 55"/>
            <p:cNvSpPr>
              <a:spLocks noChangeArrowheads="1"/>
            </p:cNvSpPr>
            <p:nvPr/>
          </p:nvSpPr>
          <p:spPr bwMode="auto">
            <a:xfrm>
              <a:off x="2976" y="2528"/>
              <a:ext cx="851" cy="1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四元式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0" name="Line 56"/>
            <p:cNvSpPr>
              <a:spLocks noChangeShapeType="1"/>
            </p:cNvSpPr>
            <p:nvPr/>
          </p:nvSpPr>
          <p:spPr bwMode="auto">
            <a:xfrm flipH="1">
              <a:off x="2880" y="249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85" name="Rectangle 57"/>
          <p:cNvSpPr>
            <a:spLocks noChangeArrowheads="1"/>
          </p:cNvSpPr>
          <p:nvPr/>
        </p:nvSpPr>
        <p:spPr bwMode="auto">
          <a:xfrm>
            <a:off x="2201863" y="581025"/>
            <a:ext cx="525462" cy="5381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endParaRPr lang="en-US" altLang="zh-CN" sz="26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表</a:t>
            </a: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格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管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理</a:t>
            </a:r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6553200" y="609600"/>
            <a:ext cx="525463" cy="5534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endParaRPr lang="en-US" altLang="zh-CN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出</a:t>
            </a: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错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处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理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3289300" y="5208588"/>
            <a:ext cx="2624138" cy="554037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/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目标代码生成器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4640263" y="4619625"/>
            <a:ext cx="1503362" cy="577850"/>
            <a:chOff x="2866" y="3138"/>
            <a:chExt cx="961" cy="394"/>
          </a:xfrm>
        </p:grpSpPr>
        <p:sp>
          <p:nvSpPr>
            <p:cNvPr id="43037" name="Line 61"/>
            <p:cNvSpPr>
              <a:spLocks noChangeShapeType="1"/>
            </p:cNvSpPr>
            <p:nvPr/>
          </p:nvSpPr>
          <p:spPr bwMode="auto">
            <a:xfrm>
              <a:off x="2866" y="3138"/>
              <a:ext cx="0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Rectangle 62"/>
            <p:cNvSpPr>
              <a:spLocks noChangeArrowheads="1"/>
            </p:cNvSpPr>
            <p:nvPr/>
          </p:nvSpPr>
          <p:spPr bwMode="auto">
            <a:xfrm>
              <a:off x="2976" y="3216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四元式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640263" y="5822950"/>
            <a:ext cx="1503362" cy="625475"/>
            <a:chOff x="2880" y="3926"/>
            <a:chExt cx="947" cy="394"/>
          </a:xfrm>
        </p:grpSpPr>
        <p:sp>
          <p:nvSpPr>
            <p:cNvPr id="43035" name="Rectangle 64"/>
            <p:cNvSpPr>
              <a:spLocks noChangeArrowheads="1"/>
            </p:cNvSpPr>
            <p:nvPr/>
          </p:nvSpPr>
          <p:spPr bwMode="auto">
            <a:xfrm>
              <a:off x="2976" y="3936"/>
              <a:ext cx="851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目标代码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36" name="Line 65"/>
            <p:cNvSpPr>
              <a:spLocks noChangeShapeType="1"/>
            </p:cNvSpPr>
            <p:nvPr/>
          </p:nvSpPr>
          <p:spPr bwMode="auto">
            <a:xfrm>
              <a:off x="2880" y="3926"/>
              <a:ext cx="0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727325" y="1095375"/>
            <a:ext cx="584200" cy="4362450"/>
            <a:chOff x="1675" y="948"/>
            <a:chExt cx="368" cy="2748"/>
          </a:xfrm>
        </p:grpSpPr>
        <p:sp>
          <p:nvSpPr>
            <p:cNvPr id="43030" name="Line 67"/>
            <p:cNvSpPr>
              <a:spLocks noChangeShapeType="1"/>
            </p:cNvSpPr>
            <p:nvPr/>
          </p:nvSpPr>
          <p:spPr bwMode="auto">
            <a:xfrm flipH="1">
              <a:off x="1675" y="948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Line 68"/>
            <p:cNvSpPr>
              <a:spLocks noChangeShapeType="1"/>
            </p:cNvSpPr>
            <p:nvPr/>
          </p:nvSpPr>
          <p:spPr bwMode="auto">
            <a:xfrm flipH="1">
              <a:off x="1685" y="1571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69"/>
            <p:cNvSpPr>
              <a:spLocks noChangeShapeType="1"/>
            </p:cNvSpPr>
            <p:nvPr/>
          </p:nvSpPr>
          <p:spPr bwMode="auto">
            <a:xfrm flipH="1">
              <a:off x="1701" y="2329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70"/>
            <p:cNvSpPr>
              <a:spLocks noChangeShapeType="1"/>
            </p:cNvSpPr>
            <p:nvPr/>
          </p:nvSpPr>
          <p:spPr bwMode="auto">
            <a:xfrm flipH="1">
              <a:off x="1685" y="3007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71"/>
            <p:cNvSpPr>
              <a:spLocks noChangeShapeType="1"/>
            </p:cNvSpPr>
            <p:nvPr/>
          </p:nvSpPr>
          <p:spPr bwMode="auto">
            <a:xfrm flipH="1">
              <a:off x="1680" y="3696"/>
              <a:ext cx="3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5935663" y="1025525"/>
            <a:ext cx="658812" cy="4432300"/>
            <a:chOff x="3696" y="904"/>
            <a:chExt cx="415" cy="2792"/>
          </a:xfrm>
        </p:grpSpPr>
        <p:sp>
          <p:nvSpPr>
            <p:cNvPr id="43025" name="Line 73"/>
            <p:cNvSpPr>
              <a:spLocks noChangeShapeType="1"/>
            </p:cNvSpPr>
            <p:nvPr/>
          </p:nvSpPr>
          <p:spPr bwMode="auto">
            <a:xfrm>
              <a:off x="3707" y="904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74"/>
            <p:cNvSpPr>
              <a:spLocks noChangeShapeType="1"/>
            </p:cNvSpPr>
            <p:nvPr/>
          </p:nvSpPr>
          <p:spPr bwMode="auto">
            <a:xfrm>
              <a:off x="3717" y="3007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Line 75"/>
            <p:cNvSpPr>
              <a:spLocks noChangeShapeType="1"/>
            </p:cNvSpPr>
            <p:nvPr/>
          </p:nvSpPr>
          <p:spPr bwMode="auto">
            <a:xfrm>
              <a:off x="3733" y="2329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Line 76"/>
            <p:cNvSpPr>
              <a:spLocks noChangeShapeType="1"/>
            </p:cNvSpPr>
            <p:nvPr/>
          </p:nvSpPr>
          <p:spPr bwMode="auto">
            <a:xfrm>
              <a:off x="3717" y="1571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9" name="Line 77"/>
            <p:cNvSpPr>
              <a:spLocks noChangeShapeType="1"/>
            </p:cNvSpPr>
            <p:nvPr/>
          </p:nvSpPr>
          <p:spPr bwMode="auto">
            <a:xfrm>
              <a:off x="3696" y="3696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 </a:t>
            </a:r>
            <a:r>
              <a:rPr lang="zh-CN" altLang="en-US" dirty="0"/>
              <a:t>优化技术简介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合并常量计算</a:t>
            </a:r>
          </a:p>
          <a:p>
            <a:pPr eaLnBrk="1" hangingPunct="1"/>
            <a:r>
              <a:rPr lang="zh-CN" altLang="en-US"/>
              <a:t>消除公共子表达式</a:t>
            </a:r>
          </a:p>
          <a:p>
            <a:pPr eaLnBrk="1" hangingPunct="1"/>
            <a:r>
              <a:rPr lang="zh-CN" altLang="en-US"/>
              <a:t>削减计算强度</a:t>
            </a:r>
          </a:p>
          <a:p>
            <a:pPr eaLnBrk="1" hangingPunct="1"/>
            <a:r>
              <a:rPr lang="zh-CN" altLang="en-US"/>
              <a:t>删除无用代码</a:t>
            </a:r>
          </a:p>
          <a:p>
            <a:pPr eaLnBrk="1" hangingPunct="1"/>
            <a:r>
              <a:rPr lang="zh-CN" altLang="en-US"/>
              <a:t>循环不变表达式外提</a:t>
            </a:r>
          </a:p>
          <a:p>
            <a:pPr eaLnBrk="1" hangingPunct="1"/>
            <a:r>
              <a:rPr lang="zh-CN" altLang="en-US"/>
              <a:t>归纳变量删除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概念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代码生成着重考虑的问题：</a:t>
            </a:r>
          </a:p>
          <a:p>
            <a:pPr lvl="1" eaLnBrk="1" hangingPunct="1"/>
            <a:r>
              <a:rPr lang="zh-CN" altLang="en-US"/>
              <a:t>如何使生成的目标代码较短；</a:t>
            </a:r>
          </a:p>
          <a:p>
            <a:pPr lvl="1" eaLnBrk="1" hangingPunct="1"/>
            <a:r>
              <a:rPr lang="zh-CN" altLang="en-US"/>
              <a:t>如何充分利用计算机的寄存器，减少目标代码中访问存贮单元的次数。</a:t>
            </a:r>
          </a:p>
          <a:p>
            <a:pPr lvl="1" eaLnBrk="1" hangingPunct="1"/>
            <a:r>
              <a:rPr lang="zh-CN" altLang="en-US"/>
              <a:t>如何充分利用计算机的指令系统的特点。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概念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设计代码生成器时要考虑的一般问题：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代码生成器的输入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代码生成器的输入包括源程序的中间表示，以及符号表中的信息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类型检查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目标程序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绝对机器代码、可再定位机器语言、汇编语言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指令选择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寄存器分配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计算顺序选择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目标机器模型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考虑一个抽象的计算机模型</a:t>
            </a:r>
          </a:p>
          <a:p>
            <a:pPr lvl="1" eaLnBrk="1" hangingPunct="1"/>
            <a:r>
              <a:rPr lang="zh-CN" altLang="en-US"/>
              <a:t>具有多个通用寄存器，他们既可以作为累加器，也可以作为变址器。</a:t>
            </a:r>
          </a:p>
          <a:p>
            <a:pPr lvl="1" eaLnBrk="1" hangingPunct="1"/>
            <a:r>
              <a:rPr lang="zh-CN" altLang="en-US"/>
              <a:t>运算必须在某个寄存器中进行。</a:t>
            </a:r>
          </a:p>
          <a:p>
            <a:pPr lvl="1" eaLnBrk="1" hangingPunct="1"/>
            <a:r>
              <a:rPr lang="zh-CN" altLang="en-US"/>
              <a:t>含有四种类型的指令形式</a:t>
            </a:r>
          </a:p>
          <a:p>
            <a:pPr eaLnBrk="1" hangingPunct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908720"/>
            <a:ext cx="7793037" cy="766415"/>
          </a:xfrm>
        </p:spPr>
        <p:txBody>
          <a:bodyPr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目标机器模型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1560" y="4735288"/>
            <a:ext cx="8153400" cy="17526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op</a:t>
            </a:r>
            <a:r>
              <a:rPr lang="zh-CN" altLang="en-US" sz="2400" dirty="0"/>
              <a:t>包括常见的一些运算符，如</a:t>
            </a:r>
            <a:r>
              <a:rPr lang="en-US" altLang="zh-CN" sz="2400" dirty="0"/>
              <a:t>ADD(</a:t>
            </a:r>
            <a:r>
              <a:rPr lang="zh-CN" altLang="en-US" sz="2400" dirty="0"/>
              <a:t>加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SUB(</a:t>
            </a:r>
            <a:r>
              <a:rPr lang="zh-CN" altLang="en-US" sz="2400" dirty="0"/>
              <a:t>减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MUL(</a:t>
            </a:r>
            <a:r>
              <a:rPr lang="zh-CN" altLang="en-US" sz="2400" dirty="0"/>
              <a:t>乘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DIV(</a:t>
            </a:r>
            <a:r>
              <a:rPr lang="zh-CN" altLang="en-US" sz="2400" dirty="0"/>
              <a:t>除</a:t>
            </a:r>
            <a:r>
              <a:rPr lang="en-US" altLang="zh-CN" sz="2400" dirty="0"/>
              <a:t>)</a:t>
            </a:r>
          </a:p>
          <a:p>
            <a:pPr eaLnBrk="1" hangingPunct="1"/>
            <a:r>
              <a:rPr lang="zh-CN" altLang="en-US" sz="2400" dirty="0"/>
              <a:t>如果</a:t>
            </a:r>
            <a:r>
              <a:rPr lang="en-US" altLang="zh-CN" sz="2400" dirty="0"/>
              <a:t>op</a:t>
            </a:r>
            <a:r>
              <a:rPr lang="zh-CN" altLang="en-US" sz="2400" dirty="0"/>
              <a:t>是一目运行符，则“</a:t>
            </a:r>
            <a:r>
              <a:rPr lang="en-US" altLang="zh-CN" sz="2400" dirty="0"/>
              <a:t>op </a:t>
            </a:r>
            <a:r>
              <a:rPr lang="en-US" altLang="zh-CN" sz="2400" dirty="0" err="1"/>
              <a:t>Ri</a:t>
            </a:r>
            <a:r>
              <a:rPr lang="en-US" altLang="zh-CN" sz="2400" dirty="0"/>
              <a:t>, M”</a:t>
            </a:r>
            <a:r>
              <a:rPr lang="zh-CN" altLang="en-US" sz="2400" dirty="0"/>
              <a:t>的意义为：               </a:t>
            </a:r>
            <a:r>
              <a:rPr lang="en-US" altLang="zh-CN" sz="2400" dirty="0"/>
              <a:t>op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）</a:t>
            </a:r>
            <a:r>
              <a:rPr lang="zh-CN" altLang="en-US" sz="2400" dirty="0">
                <a:sym typeface="Symbol" pitchFamily="18" charset="2"/>
              </a:rPr>
              <a:t>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，其余类型可类推。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641BFA-5CFA-C63E-C767-AE524B430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6788"/>
              </p:ext>
            </p:extLst>
          </p:nvPr>
        </p:nvGraphicFramePr>
        <p:xfrm>
          <a:off x="827584" y="2138603"/>
          <a:ext cx="7200801" cy="25857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26158">
                  <a:extLst>
                    <a:ext uri="{9D8B030D-6E8A-4147-A177-3AD203B41FA5}">
                      <a16:colId xmlns:a16="http://schemas.microsoft.com/office/drawing/2014/main" val="293556296"/>
                    </a:ext>
                  </a:extLst>
                </a:gridCol>
                <a:gridCol w="2064210">
                  <a:extLst>
                    <a:ext uri="{9D8B030D-6E8A-4147-A177-3AD203B41FA5}">
                      <a16:colId xmlns:a16="http://schemas.microsoft.com/office/drawing/2014/main" val="961123467"/>
                    </a:ext>
                  </a:extLst>
                </a:gridCol>
                <a:gridCol w="3410433">
                  <a:extLst>
                    <a:ext uri="{9D8B030D-6E8A-4147-A177-3AD203B41FA5}">
                      <a16:colId xmlns:a16="http://schemas.microsoft.com/office/drawing/2014/main" val="1997405093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类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 </a:t>
                      </a: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指令形式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意义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</a:t>
                      </a: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设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</a:t>
                      </a: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是二目运算符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481117920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直接地址型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M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(M) 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692414638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寄存器型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19074176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变址型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c(R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)+c) 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247945871"/>
                  </a:ext>
                </a:extLst>
              </a:tr>
              <a:tr h="1141075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间接型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*M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*R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*c(R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((M))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(((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)+c))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638903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44</a:t>
            </a:fld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4BAB0C-19AA-17DB-14D8-76A750E1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16028"/>
              </p:ext>
            </p:extLst>
          </p:nvPr>
        </p:nvGraphicFramePr>
        <p:xfrm>
          <a:off x="971600" y="620688"/>
          <a:ext cx="7056784" cy="488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178853939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123403116"/>
                    </a:ext>
                  </a:extLst>
                </a:gridCol>
              </a:tblGrid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指令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意义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514036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LD R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把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单元的内容取到寄存器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kern="1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，即（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）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kern="1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。</a:t>
                      </a:r>
                      <a:endParaRPr lang="zh-CN" sz="2000" kern="1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65379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ST R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把寄存器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kern="1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的内容存到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单元，即（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）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。</a:t>
                      </a:r>
                      <a:endParaRPr lang="zh-CN" sz="2000" kern="1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66032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     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条件转向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单元。</a:t>
                      </a:r>
                      <a:endParaRPr lang="zh-CN" sz="2000" kern="1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489686"/>
                  </a:ext>
                </a:extLst>
              </a:tr>
              <a:tr h="3340063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CMP A, 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＜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J≤X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＝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J≠X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＞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J≥X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把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A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单元和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单元的值进行比较，根据比较情况把机器内部特征寄存器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置成相应状态。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占两个二进位。根据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A&lt;B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分别置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为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0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2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。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CT=0 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CT=0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CT=1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CT=1 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CT≠1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CT=2 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CT=2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CT=1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  <a:endParaRPr lang="zh-CN" sz="2000" kern="1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71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 </a:t>
            </a:r>
            <a:r>
              <a:rPr lang="zh-CN" altLang="en-US" dirty="0"/>
              <a:t>一个简单的代码生成器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99592" y="206084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不考虑代码的执行效率，目标代码生成是不难的，例如：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A:=(B+C)*D+E</a:t>
            </a:r>
          </a:p>
          <a:p>
            <a:pPr eaLnBrk="1" hangingPunct="1"/>
            <a:r>
              <a:rPr lang="zh-CN" altLang="en-US" dirty="0"/>
              <a:t>翻译为四元式：</a:t>
            </a:r>
          </a:p>
          <a:p>
            <a:pPr lvl="1" eaLnBrk="1" hangingPunct="1"/>
            <a:r>
              <a:rPr lang="zh-CN" altLang="en-US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T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:=B+C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	T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:=T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*D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	T</a:t>
            </a:r>
            <a:r>
              <a:rPr lang="en-US" altLang="zh-CN" baseline="-25000" dirty="0">
                <a:solidFill>
                  <a:srgbClr val="0000CC"/>
                </a:solidFill>
              </a:rPr>
              <a:t>3</a:t>
            </a:r>
            <a:r>
              <a:rPr lang="en-US" altLang="zh-CN" dirty="0">
                <a:solidFill>
                  <a:srgbClr val="0000CC"/>
                </a:solidFill>
              </a:rPr>
              <a:t>:=T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+E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	A:=T</a:t>
            </a:r>
            <a:r>
              <a:rPr lang="en-US" altLang="zh-CN" baseline="-25000" dirty="0">
                <a:solidFill>
                  <a:srgbClr val="0000CC"/>
                </a:solidFill>
              </a:rPr>
              <a:t>3</a:t>
            </a:r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209800" y="5257800"/>
            <a:ext cx="3048000" cy="9906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209800" y="3886200"/>
            <a:ext cx="3048000" cy="9144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2209800" y="2514600"/>
            <a:ext cx="3048000" cy="9144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Rectangle 20"/>
          <p:cNvSpPr>
            <a:spLocks noChangeArrowheads="1"/>
          </p:cNvSpPr>
          <p:nvPr/>
        </p:nvSpPr>
        <p:spPr bwMode="auto">
          <a:xfrm>
            <a:off x="762000" y="3810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</a:rPr>
              <a:t>假设只有一个寄存器可供使用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2514600" y="1066800"/>
            <a:ext cx="304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accent2"/>
              </a:buClr>
              <a:buFontTx/>
              <a:buChar char="•"/>
            </a:pPr>
            <a:r>
              <a:rPr lang="zh-CN" altLang="en-US" sz="3000" b="1" dirty="0">
                <a:solidFill>
                  <a:srgbClr val="000000"/>
                </a:solidFill>
              </a:rPr>
              <a:t>目标代码：</a:t>
            </a:r>
            <a:r>
              <a:rPr lang="zh-CN" altLang="zh-CN" sz="3000" b="1" dirty="0">
                <a:solidFill>
                  <a:srgbClr val="000000"/>
                </a:solidFill>
              </a:rPr>
              <a:t> </a:t>
            </a:r>
          </a:p>
          <a:p>
            <a:pPr algn="just"/>
            <a:r>
              <a:rPr lang="en-US" altLang="zh-CN" sz="3000" b="1" dirty="0">
                <a:solidFill>
                  <a:srgbClr val="000000"/>
                </a:solidFill>
              </a:rPr>
              <a:t>LD      R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3000" b="1" dirty="0">
                <a:solidFill>
                  <a:srgbClr val="000000"/>
                </a:solidFill>
              </a:rPr>
              <a:t>， </a:t>
            </a:r>
            <a:r>
              <a:rPr lang="en-US" altLang="zh-CN" sz="3000" b="1" dirty="0">
                <a:solidFill>
                  <a:srgbClr val="000000"/>
                </a:solidFill>
              </a:rPr>
              <a:t>B</a:t>
            </a:r>
          </a:p>
          <a:p>
            <a:pPr algn="just"/>
            <a:r>
              <a:rPr lang="en-US" altLang="zh-CN" sz="3000" b="1" dirty="0">
                <a:solidFill>
                  <a:srgbClr val="000000"/>
                </a:solidFill>
              </a:rPr>
              <a:t>ADD   R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C</a:t>
            </a:r>
          </a:p>
          <a:p>
            <a:pPr algn="just"/>
            <a:r>
              <a:rPr lang="en-US" altLang="zh-CN" sz="3000" b="1" dirty="0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1</a:t>
            </a:r>
            <a:endParaRPr lang="en-US" altLang="zh-CN" sz="3000" b="1" dirty="0">
              <a:solidFill>
                <a:srgbClr val="000000"/>
              </a:solidFill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5943600" y="1219200"/>
            <a:ext cx="2819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000" b="1" dirty="0">
                <a:solidFill>
                  <a:srgbClr val="000000"/>
                </a:solidFill>
              </a:rPr>
              <a:t>假设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3</a:t>
            </a:r>
            <a:r>
              <a:rPr lang="zh-CN" altLang="en-US" sz="3000" b="1" dirty="0">
                <a:solidFill>
                  <a:srgbClr val="000000"/>
                </a:solidFill>
              </a:rPr>
              <a:t>在基本块之后不再引用</a:t>
            </a:r>
            <a:r>
              <a:rPr lang="en-US" altLang="zh-CN" sz="3000" b="1" dirty="0">
                <a:solidFill>
                  <a:srgbClr val="000000"/>
                </a:solidFill>
              </a:rPr>
              <a:t>: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LD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B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ADD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C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MUL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D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ADD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E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ST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81000" y="1143000"/>
            <a:ext cx="18288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Tx/>
              <a:buChar char="•"/>
            </a:pP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四元式</a:t>
            </a:r>
            <a:r>
              <a:rPr lang="en-US" altLang="en-US" sz="2800" b="1" dirty="0">
                <a:solidFill>
                  <a:srgbClr val="000000"/>
                </a:solidFill>
              </a:rPr>
              <a:t>T</a:t>
            </a:r>
            <a:r>
              <a:rPr lang="en-US" altLang="en-US" sz="28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:=B+C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251520" y="4267200"/>
            <a:ext cx="195828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</a:rPr>
              <a:t>:=T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+E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251520" y="2895600"/>
            <a:ext cx="195828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:=T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*D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57200" y="5715000"/>
            <a:ext cx="1752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A:=T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2514600" y="28956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LD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1</a:t>
            </a:r>
            <a:endParaRPr lang="en-US" altLang="zh-CN" sz="3000" b="1">
              <a:solidFill>
                <a:srgbClr val="000000"/>
              </a:solidFill>
            </a:endParaRP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MUL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D</a:t>
            </a: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2</a:t>
            </a:r>
            <a:endParaRPr lang="en-US" altLang="zh-CN" sz="3000" b="1">
              <a:solidFill>
                <a:srgbClr val="000000"/>
              </a:solidFill>
            </a:endParaRP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2514600" y="42672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LD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2</a:t>
            </a:r>
            <a:endParaRPr lang="en-US" altLang="zh-CN" sz="3000" b="1">
              <a:solidFill>
                <a:srgbClr val="000000"/>
              </a:solidFill>
            </a:endParaRP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ADD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E</a:t>
            </a: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3</a:t>
            </a:r>
            <a:endParaRPr lang="en-US" altLang="zh-CN" sz="3000" b="1">
              <a:solidFill>
                <a:srgbClr val="000000"/>
              </a:solidFill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514600" y="5715000"/>
            <a:ext cx="297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LD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3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</a:p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 </a:t>
            </a:r>
            <a:r>
              <a:rPr lang="zh-CN" altLang="en-US" dirty="0"/>
              <a:t>一个简单的代码生成器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584" y="2060848"/>
            <a:ext cx="7772400" cy="4392488"/>
          </a:xfrm>
        </p:spPr>
        <p:txBody>
          <a:bodyPr/>
          <a:lstStyle/>
          <a:p>
            <a:pPr eaLnBrk="1" hangingPunct="1"/>
            <a:r>
              <a:rPr lang="zh-CN" altLang="en-US" dirty="0"/>
              <a:t>一般做法：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sz="2800" dirty="0"/>
              <a:t>        依次把每条中间代码变换成目标代码，并在一个基本块的范围内考虑如何充分利用寄存器：</a:t>
            </a:r>
          </a:p>
          <a:p>
            <a:pPr lvl="1" eaLnBrk="1" hangingPunct="1"/>
            <a:r>
              <a:rPr lang="zh-CN" altLang="en-US" dirty="0"/>
              <a:t>在生成计算某变量值的目标代码时，尽可能让该变量保留在寄存器中。</a:t>
            </a:r>
          </a:p>
          <a:p>
            <a:pPr lvl="1" eaLnBrk="1" hangingPunct="1"/>
            <a:r>
              <a:rPr lang="zh-CN" altLang="en-US" dirty="0"/>
              <a:t>后续的目标代码尽可能引用变量在寄存器中的值，而不访问内存。</a:t>
            </a:r>
          </a:p>
          <a:p>
            <a:pPr lvl="1" eaLnBrk="1" hangingPunct="1"/>
            <a:r>
              <a:rPr lang="zh-CN" altLang="en-US" dirty="0"/>
              <a:t>在离开基本块时，把存在寄存器中的现行的值放到主存中。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9.2.1 </a:t>
            </a:r>
            <a:r>
              <a:rPr lang="zh-CN" altLang="en-US" dirty="0"/>
              <a:t>合并常量计算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例子：</a:t>
            </a:r>
            <a:r>
              <a:rPr lang="en-US" altLang="zh-CN"/>
              <a:t>d = 2*3.14*r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(1)  ( *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3.14</a:t>
            </a:r>
            <a:r>
              <a:rPr lang="zh-CN" altLang="en-US"/>
              <a:t>，</a:t>
            </a:r>
            <a:r>
              <a:rPr lang="en-US" altLang="zh-CN"/>
              <a:t>t1 )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(2)  ( *</a:t>
            </a:r>
            <a:r>
              <a:rPr lang="zh-CN" altLang="en-US"/>
              <a:t>，</a:t>
            </a:r>
            <a:r>
              <a:rPr lang="en-US" altLang="zh-CN"/>
              <a:t>t1 </a:t>
            </a:r>
            <a:r>
              <a:rPr lang="zh-CN" altLang="en-US"/>
              <a:t>，   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t2  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(3)  ( =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，    ，  </a:t>
            </a:r>
            <a:r>
              <a:rPr lang="en-US" altLang="zh-CN"/>
              <a:t>d  )	</a:t>
            </a:r>
          </a:p>
          <a:p>
            <a:pPr eaLnBrk="1" hangingPunct="1"/>
            <a:r>
              <a:rPr lang="en-US" altLang="zh-CN"/>
              <a:t>2*3.1415926</a:t>
            </a:r>
            <a:r>
              <a:rPr lang="zh-CN" altLang="en-US"/>
              <a:t>的值在编译时刻就可以确定。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(1) (  *</a:t>
            </a:r>
            <a:r>
              <a:rPr lang="zh-CN" altLang="en-US"/>
              <a:t>，</a:t>
            </a:r>
            <a:r>
              <a:rPr lang="en-US" altLang="zh-CN"/>
              <a:t>6.28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t2 )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(2) (  =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，    ， </a:t>
            </a:r>
            <a:r>
              <a:rPr lang="en-US" altLang="zh-CN"/>
              <a:t>d 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9.2.2 </a:t>
            </a:r>
            <a:r>
              <a:rPr lang="zh-CN" altLang="en-US" dirty="0"/>
              <a:t>消除公共子表达式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8840"/>
            <a:ext cx="8839200" cy="4716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公共子表达式：如果某个表达式</a:t>
            </a:r>
            <a:r>
              <a:rPr lang="en-US" altLang="zh-CN" sz="2800" dirty="0"/>
              <a:t>E</a:t>
            </a:r>
            <a:r>
              <a:rPr lang="zh-CN" altLang="en-US" sz="2800" dirty="0"/>
              <a:t>先前已经计算，且从上次计算到现在，</a:t>
            </a:r>
            <a:r>
              <a:rPr lang="en-US" altLang="zh-CN" sz="2800" dirty="0"/>
              <a:t>E</a:t>
            </a:r>
            <a:r>
              <a:rPr lang="zh-CN" altLang="en-US" sz="2800" dirty="0"/>
              <a:t>中的变量的值没有改变。那么</a:t>
            </a:r>
            <a:r>
              <a:rPr lang="en-US" altLang="zh-CN" sz="2800" dirty="0"/>
              <a:t>E</a:t>
            </a:r>
            <a:r>
              <a:rPr lang="zh-CN" altLang="en-US" sz="2800" dirty="0"/>
              <a:t>的这次出现称为公共子表达式。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利用先前的计算结果，可以避免对公共子表达式的重复计算。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例 </a:t>
            </a:r>
            <a:r>
              <a:rPr lang="en-US" altLang="zh-CN" sz="2800" dirty="0"/>
              <a:t>(1)(  +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a  )	   (2)(  </a:t>
            </a:r>
            <a:r>
              <a:rPr lang="en-US" altLang="zh-CN" sz="2800" b="1" i="1" dirty="0"/>
              <a:t>-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a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d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b  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      (3)(  +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3300"/>
                </a:solidFill>
              </a:rPr>
              <a:t>c  )</a:t>
            </a:r>
            <a:r>
              <a:rPr lang="en-US" altLang="zh-CN" sz="2800" dirty="0"/>
              <a:t>	   (4)(  </a:t>
            </a:r>
            <a:r>
              <a:rPr lang="en-US" altLang="zh-CN" sz="2800" b="1" i="1" dirty="0"/>
              <a:t>-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a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d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d 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显然，第</a:t>
            </a:r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4</a:t>
            </a:r>
            <a:r>
              <a:rPr lang="zh-CN" altLang="en-US" sz="2800" dirty="0"/>
              <a:t>个四元式计算的是同一个值，所以第四个四元式可以修改称为</a:t>
            </a:r>
            <a:r>
              <a:rPr lang="en-US" altLang="zh-CN" sz="2800" dirty="0"/>
              <a:t>( =,	b,    ,	d )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对于第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3</a:t>
            </a:r>
            <a:r>
              <a:rPr lang="zh-CN" altLang="en-US" sz="2800" dirty="0"/>
              <a:t>个四元式，虽然都是计算</a:t>
            </a:r>
            <a:r>
              <a:rPr lang="en-US" altLang="zh-CN" sz="2800" dirty="0" err="1"/>
              <a:t>b+c</a:t>
            </a:r>
            <a:r>
              <a:rPr lang="zh-CN" altLang="en-US" sz="2800" dirty="0"/>
              <a:t>，但是他们的值其实是不同的，所以不能完成处理。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793037" cy="766415"/>
          </a:xfrm>
        </p:spPr>
        <p:txBody>
          <a:bodyPr/>
          <a:lstStyle/>
          <a:p>
            <a:pPr eaLnBrk="1" hangingPunct="1"/>
            <a:r>
              <a:rPr lang="zh-CN" altLang="en-US" dirty="0"/>
              <a:t>例子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470776" cy="5501208"/>
          </a:xfrm>
        </p:spPr>
        <p:txBody>
          <a:bodyPr/>
          <a:lstStyle/>
          <a:p>
            <a:pPr eaLnBrk="1" hangingPunct="1"/>
            <a:r>
              <a:rPr lang="en-US" altLang="zh-CN" sz="2800" dirty="0" err="1"/>
              <a:t>x+y</a:t>
            </a:r>
            <a:r>
              <a:rPr lang="en-US" altLang="zh-CN" sz="2800" dirty="0"/>
              <a:t>*t-a*(</a:t>
            </a:r>
            <a:r>
              <a:rPr lang="en-US" altLang="zh-CN" sz="2800" dirty="0" err="1"/>
              <a:t>x+y</a:t>
            </a:r>
            <a:r>
              <a:rPr lang="en-US" altLang="zh-CN" sz="2800" dirty="0"/>
              <a:t>*t)/(y*t)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(1)( *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/>
              <a:t>t1 )		(2)( 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， 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t1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/>
              <a:t>t2 )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(3)( *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	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/>
              <a:t>t3 )		(4)( 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， 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t3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/>
              <a:t>t4 )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(5)( *</a:t>
            </a:r>
            <a:r>
              <a:rPr lang="zh-CN" altLang="en-US" sz="2800" dirty="0"/>
              <a:t>， </a:t>
            </a:r>
            <a:r>
              <a:rPr lang="en-US" altLang="zh-CN" sz="2800" dirty="0"/>
              <a:t>a</a:t>
            </a:r>
            <a:r>
              <a:rPr lang="zh-CN" altLang="en-US" sz="2800" dirty="0"/>
              <a:t>，	</a:t>
            </a:r>
            <a:r>
              <a:rPr lang="en-US" altLang="zh-CN" sz="2800" dirty="0"/>
              <a:t>t4</a:t>
            </a:r>
            <a:r>
              <a:rPr lang="zh-CN" altLang="en-US" sz="2800" dirty="0"/>
              <a:t>，</a:t>
            </a:r>
            <a:r>
              <a:rPr lang="en-US" altLang="zh-CN" sz="2800" dirty="0"/>
              <a:t>t5 )		(6)( </a:t>
            </a:r>
            <a:r>
              <a:rPr lang="en-US" altLang="zh-CN" sz="2800" dirty="0">
                <a:solidFill>
                  <a:srgbClr val="FF3300"/>
                </a:solidFill>
              </a:rPr>
              <a:t>*</a:t>
            </a:r>
            <a:r>
              <a:rPr lang="zh-CN" altLang="en-US" sz="2800" dirty="0">
                <a:solidFill>
                  <a:srgbClr val="FF3300"/>
                </a:solidFill>
              </a:rPr>
              <a:t>， 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</a:t>
            </a:r>
            <a:r>
              <a:rPr lang="zh-CN" altLang="en-US" sz="2800" dirty="0"/>
              <a:t>   </a:t>
            </a:r>
            <a:r>
              <a:rPr lang="en-US" altLang="zh-CN" sz="2800" dirty="0"/>
              <a:t>t6 )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(7)( /</a:t>
            </a:r>
            <a:r>
              <a:rPr lang="zh-CN" altLang="en-US" sz="2800" dirty="0"/>
              <a:t>， </a:t>
            </a:r>
            <a:r>
              <a:rPr lang="en-US" altLang="zh-CN" sz="2800" dirty="0"/>
              <a:t>t5</a:t>
            </a:r>
            <a:r>
              <a:rPr lang="zh-CN" altLang="en-US" sz="2800" dirty="0"/>
              <a:t>，</a:t>
            </a:r>
            <a:r>
              <a:rPr lang="en-US" altLang="zh-CN" sz="2800" dirty="0"/>
              <a:t>t6</a:t>
            </a:r>
            <a:r>
              <a:rPr lang="zh-CN" altLang="en-US" sz="2800" dirty="0"/>
              <a:t>，</a:t>
            </a:r>
            <a:r>
              <a:rPr lang="en-US" altLang="zh-CN" sz="2800" dirty="0"/>
              <a:t>t7 )		(8)( -</a:t>
            </a:r>
            <a:r>
              <a:rPr lang="zh-CN" altLang="en-US" sz="2800" dirty="0"/>
              <a:t>，  </a:t>
            </a:r>
            <a:r>
              <a:rPr lang="en-US" altLang="zh-CN" sz="2800" dirty="0"/>
              <a:t>t2</a:t>
            </a:r>
            <a:r>
              <a:rPr lang="zh-CN" altLang="en-US" sz="2800" dirty="0"/>
              <a:t>， </a:t>
            </a:r>
            <a:r>
              <a:rPr lang="en-US" altLang="zh-CN" sz="2800" dirty="0"/>
              <a:t>t7</a:t>
            </a:r>
            <a:r>
              <a:rPr lang="zh-CN" altLang="en-US" sz="2800" dirty="0"/>
              <a:t>， </a:t>
            </a:r>
            <a:r>
              <a:rPr lang="en-US" altLang="zh-CN" sz="2800" dirty="0"/>
              <a:t>t8 )</a:t>
            </a:r>
          </a:p>
          <a:p>
            <a:pPr eaLnBrk="1" hangingPunct="1"/>
            <a:r>
              <a:rPr lang="zh-CN" altLang="en-US" sz="2800" dirty="0"/>
              <a:t>消除公共子表达式之后：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FF3300"/>
                </a:solidFill>
              </a:rPr>
              <a:t>(1)( *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	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/>
              <a:t>t1 )		(2)( 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t1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zh-CN" altLang="en-US" sz="2800" dirty="0"/>
              <a:t>	</a:t>
            </a:r>
            <a:r>
              <a:rPr lang="en-US" altLang="zh-CN" sz="2800" dirty="0"/>
              <a:t>t2 )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(3)( *</a:t>
            </a:r>
            <a:r>
              <a:rPr lang="zh-CN" altLang="en-US" sz="2800" dirty="0"/>
              <a:t>， </a:t>
            </a:r>
            <a:r>
              <a:rPr lang="en-US" altLang="zh-CN" sz="2800" dirty="0"/>
              <a:t>a</a:t>
            </a:r>
            <a:r>
              <a:rPr lang="zh-CN" altLang="en-US" sz="2800" dirty="0"/>
              <a:t>，	</a:t>
            </a:r>
            <a:r>
              <a:rPr lang="en-US" altLang="zh-CN" sz="2800" dirty="0"/>
              <a:t>t2</a:t>
            </a:r>
            <a:r>
              <a:rPr lang="zh-CN" altLang="en-US" sz="2800" dirty="0"/>
              <a:t>，</a:t>
            </a:r>
            <a:r>
              <a:rPr lang="en-US" altLang="zh-CN" sz="2800" dirty="0"/>
              <a:t>t5 )		(4)( /</a:t>
            </a:r>
            <a:r>
              <a:rPr lang="zh-CN" altLang="en-US" sz="2800" dirty="0"/>
              <a:t>， </a:t>
            </a:r>
            <a:r>
              <a:rPr lang="en-US" altLang="zh-CN" sz="2800" dirty="0"/>
              <a:t>t5</a:t>
            </a:r>
            <a:r>
              <a:rPr lang="zh-CN" altLang="en-US" sz="2800" dirty="0"/>
              <a:t>， </a:t>
            </a:r>
            <a:r>
              <a:rPr lang="en-US" altLang="zh-CN" sz="2800" dirty="0"/>
              <a:t>t1</a:t>
            </a:r>
            <a:r>
              <a:rPr lang="zh-CN" altLang="en-US" sz="2800" dirty="0"/>
              <a:t>，  </a:t>
            </a:r>
            <a:r>
              <a:rPr lang="en-US" altLang="zh-CN" sz="2800" dirty="0"/>
              <a:t>t7 )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(5)( -</a:t>
            </a:r>
            <a:r>
              <a:rPr lang="zh-CN" altLang="en-US" sz="2800" dirty="0"/>
              <a:t>， </a:t>
            </a:r>
            <a:r>
              <a:rPr lang="en-US" altLang="zh-CN" sz="2800" dirty="0"/>
              <a:t>t2</a:t>
            </a:r>
            <a:r>
              <a:rPr lang="zh-CN" altLang="en-US" sz="2800" dirty="0"/>
              <a:t>，</a:t>
            </a:r>
            <a:r>
              <a:rPr lang="en-US" altLang="zh-CN" sz="2800" dirty="0"/>
              <a:t>t7</a:t>
            </a:r>
            <a:r>
              <a:rPr lang="zh-CN" altLang="en-US" sz="2800" dirty="0"/>
              <a:t>，</a:t>
            </a:r>
            <a:r>
              <a:rPr lang="en-US" altLang="zh-CN" sz="2800" dirty="0"/>
              <a:t>t8 )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9.2.3 </a:t>
            </a:r>
            <a:r>
              <a:rPr lang="zh-CN" altLang="en-US" dirty="0"/>
              <a:t>削减计算强度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832"/>
            <a:ext cx="8153400" cy="39604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   实现同样的运算可以有多种方式。用计算较快的运算代替较慢的运算。如：</a:t>
            </a:r>
          </a:p>
          <a:p>
            <a:pPr eaLnBrk="1" hangingPunct="1"/>
            <a:r>
              <a:rPr lang="en-US" altLang="zh-CN" dirty="0"/>
              <a:t>x</a:t>
            </a:r>
            <a:r>
              <a:rPr lang="en-US" altLang="zh-CN" baseline="30000" dirty="0"/>
              <a:t>2			</a:t>
            </a:r>
            <a:r>
              <a:rPr lang="zh-CN" altLang="en-US" dirty="0"/>
              <a:t>变成		</a:t>
            </a:r>
            <a:r>
              <a:rPr lang="en-US" altLang="zh-CN" dirty="0"/>
              <a:t>x*x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/>
              <a:t>2*x</a:t>
            </a:r>
            <a:r>
              <a:rPr lang="zh-CN" altLang="en-US" dirty="0"/>
              <a:t>或</a:t>
            </a:r>
            <a:r>
              <a:rPr lang="en-US" altLang="zh-CN" dirty="0"/>
              <a:t>2.0*x	</a:t>
            </a:r>
            <a:r>
              <a:rPr lang="zh-CN" altLang="en-US" dirty="0"/>
              <a:t>变成		</a:t>
            </a:r>
            <a:r>
              <a:rPr lang="en-US" altLang="zh-CN" dirty="0" err="1"/>
              <a:t>x+x</a:t>
            </a:r>
            <a:endParaRPr lang="en-US" altLang="zh-CN" dirty="0"/>
          </a:p>
          <a:p>
            <a:pPr eaLnBrk="1" hangingPunct="1"/>
            <a:r>
              <a:rPr lang="en-US" altLang="zh-CN" dirty="0"/>
              <a:t>x/2		</a:t>
            </a:r>
            <a:r>
              <a:rPr lang="zh-CN" altLang="en-US" dirty="0"/>
              <a:t>变成		</a:t>
            </a:r>
            <a:r>
              <a:rPr lang="en-US" altLang="zh-CN" dirty="0"/>
              <a:t>x*0.5</a:t>
            </a:r>
          </a:p>
          <a:p>
            <a:pPr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x</a:t>
            </a:r>
            <a:r>
              <a:rPr lang="en-US" altLang="zh-CN" baseline="30000" dirty="0"/>
              <a:t>n</a:t>
            </a:r>
            <a:r>
              <a:rPr lang="en-US" altLang="zh-CN" dirty="0"/>
              <a:t>+a</a:t>
            </a:r>
            <a:r>
              <a:rPr lang="en-US" altLang="zh-CN" baseline="-25000" dirty="0"/>
              <a:t>n-1</a:t>
            </a:r>
            <a:r>
              <a:rPr lang="en-US" altLang="zh-CN" dirty="0"/>
              <a:t>x</a:t>
            </a:r>
            <a:r>
              <a:rPr lang="en-US" altLang="zh-CN" baseline="30000" dirty="0"/>
              <a:t>n-1</a:t>
            </a:r>
            <a:r>
              <a:rPr lang="en-US" altLang="zh-CN" dirty="0"/>
              <a:t>+…+a</a:t>
            </a:r>
            <a:r>
              <a:rPr lang="en-US" altLang="zh-CN" baseline="-25000" dirty="0"/>
              <a:t>1</a:t>
            </a:r>
            <a:r>
              <a:rPr lang="en-US" altLang="zh-CN" dirty="0"/>
              <a:t>x+a</a:t>
            </a:r>
            <a:r>
              <a:rPr lang="en-US" altLang="zh-CN" baseline="-25000" dirty="0"/>
              <a:t>0</a:t>
            </a:r>
            <a:r>
              <a:rPr lang="zh-CN" altLang="en-US" dirty="0"/>
              <a:t>变成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((…(a</a:t>
            </a:r>
            <a:r>
              <a:rPr lang="en-US" altLang="zh-CN" baseline="-25000" dirty="0"/>
              <a:t>n</a:t>
            </a:r>
            <a:r>
              <a:rPr lang="en-US" altLang="zh-CN" dirty="0"/>
              <a:t>x+a</a:t>
            </a:r>
            <a:r>
              <a:rPr lang="en-US" altLang="zh-CN" baseline="-25000" dirty="0"/>
              <a:t>n-1</a:t>
            </a:r>
            <a:r>
              <a:rPr lang="en-US" altLang="zh-CN" dirty="0"/>
              <a:t>)x+ a</a:t>
            </a:r>
            <a:r>
              <a:rPr lang="en-US" altLang="zh-CN" baseline="-25000" dirty="0"/>
              <a:t>n-2</a:t>
            </a:r>
            <a:r>
              <a:rPr lang="en-US" altLang="zh-CN" dirty="0"/>
              <a:t>)…)x+a</a:t>
            </a:r>
            <a:r>
              <a:rPr lang="en-US" altLang="zh-CN" baseline="-25000" dirty="0"/>
              <a:t>1</a:t>
            </a:r>
            <a:r>
              <a:rPr lang="en-US" altLang="zh-CN" dirty="0"/>
              <a:t>)x+a</a:t>
            </a:r>
            <a:r>
              <a:rPr lang="en-US" altLang="zh-CN" baseline="-25000" dirty="0"/>
              <a:t>0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9.2.4 </a:t>
            </a:r>
            <a:r>
              <a:rPr lang="zh-CN" altLang="en-US" dirty="0"/>
              <a:t>删除无用代码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832"/>
            <a:ext cx="8229600" cy="4560168"/>
          </a:xfrm>
        </p:spPr>
        <p:txBody>
          <a:bodyPr/>
          <a:lstStyle/>
          <a:p>
            <a:pPr eaLnBrk="1" hangingPunct="1"/>
            <a:r>
              <a:rPr lang="zh-CN" altLang="en-US" dirty="0"/>
              <a:t>如果四元式</a:t>
            </a:r>
            <a:r>
              <a:rPr lang="en-US" altLang="zh-CN" dirty="0"/>
              <a:t>( op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z)</a:t>
            </a:r>
            <a:r>
              <a:rPr lang="zh-CN" altLang="en-US" dirty="0"/>
              <a:t>之后，</a:t>
            </a:r>
            <a:r>
              <a:rPr lang="en-US" altLang="zh-CN" dirty="0"/>
              <a:t>z</a:t>
            </a:r>
            <a:r>
              <a:rPr lang="zh-CN" altLang="en-US" dirty="0"/>
              <a:t>的值再也没有被使用到，那么这个四元式是无用的。</a:t>
            </a:r>
          </a:p>
          <a:p>
            <a:pPr eaLnBrk="1" hangingPunct="1"/>
            <a:r>
              <a:rPr lang="zh-CN" altLang="en-US" dirty="0"/>
              <a:t>无用的四元式往往意味着程序的错误，一般不会出现在正确的程序里面。</a:t>
            </a:r>
          </a:p>
          <a:p>
            <a:pPr eaLnBrk="1" hangingPunct="1"/>
            <a:r>
              <a:rPr lang="zh-CN" altLang="en-US" dirty="0"/>
              <a:t>多数无用四元式是由优化引起的。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1635</TotalTime>
  <Words>5097</Words>
  <Application>Microsoft Macintosh PowerPoint</Application>
  <PresentationFormat>全屏显示(4:3)</PresentationFormat>
  <Paragraphs>558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华文新魏</vt:lpstr>
      <vt:lpstr>华文新魏</vt:lpstr>
      <vt:lpstr>宋体</vt:lpstr>
      <vt:lpstr>Calibri</vt:lpstr>
      <vt:lpstr>Tahoma</vt:lpstr>
      <vt:lpstr>Times New Roman</vt:lpstr>
      <vt:lpstr>Wingdings</vt:lpstr>
      <vt:lpstr>主题1</vt:lpstr>
      <vt:lpstr>Document</vt:lpstr>
      <vt:lpstr>文档</vt:lpstr>
      <vt:lpstr>第九章 中间代码优化</vt:lpstr>
      <vt:lpstr>9.1 优化及其分类</vt:lpstr>
      <vt:lpstr>9.1 优化及其分类</vt:lpstr>
      <vt:lpstr>9.2 优化技术简介</vt:lpstr>
      <vt:lpstr>9.2.1 合并常量计算</vt:lpstr>
      <vt:lpstr>9.2.2 消除公共子表达式</vt:lpstr>
      <vt:lpstr>例子</vt:lpstr>
      <vt:lpstr>9.2.3 削减计算强度</vt:lpstr>
      <vt:lpstr>9.2.4 删除无用代码</vt:lpstr>
      <vt:lpstr>9.2.5 循环不变式外提</vt:lpstr>
      <vt:lpstr>循环不变式的例子</vt:lpstr>
      <vt:lpstr>四元式的循环不变式</vt:lpstr>
      <vt:lpstr>循环不变四元式的相对性</vt:lpstr>
      <vt:lpstr>9.2.6 归纳变量的删除</vt:lpstr>
      <vt:lpstr>归纳变量的删除（例子）</vt:lpstr>
      <vt:lpstr>PowerPoint 演示文稿</vt:lpstr>
      <vt:lpstr>9.3 局部优化</vt:lpstr>
      <vt:lpstr>PowerPoint 演示文稿</vt:lpstr>
      <vt:lpstr>PowerPoint 演示文稿</vt:lpstr>
      <vt:lpstr>PowerPoint 演示文稿</vt:lpstr>
      <vt:lpstr>基本块优化的实现</vt:lpstr>
      <vt:lpstr>四元式的分类</vt:lpstr>
      <vt:lpstr>基本块DAG图构造算法</vt:lpstr>
      <vt:lpstr>基本块DAG图构造算法（续）</vt:lpstr>
      <vt:lpstr>基本块DAG图构造算法（续）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第十章 目标代码生成</vt:lpstr>
      <vt:lpstr>10.1 概念</vt:lpstr>
      <vt:lpstr>PowerPoint 演示文稿</vt:lpstr>
      <vt:lpstr>10.1 概念</vt:lpstr>
      <vt:lpstr>10.1 概念</vt:lpstr>
      <vt:lpstr>10.2 目标机器模型</vt:lpstr>
      <vt:lpstr>10.2 目标机器模型</vt:lpstr>
      <vt:lpstr>PowerPoint 演示文稿</vt:lpstr>
      <vt:lpstr>10.3 一个简单的代码生成器</vt:lpstr>
      <vt:lpstr>PowerPoint 演示文稿</vt:lpstr>
      <vt:lpstr>10.3 一个简单的代码生成器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代码优化</dc:title>
  <dc:creator>apple</dc:creator>
  <cp:lastModifiedBy>Minghong Liao</cp:lastModifiedBy>
  <cp:revision>69</cp:revision>
  <dcterms:created xsi:type="dcterms:W3CDTF">2018-10-02T01:55:27Z</dcterms:created>
  <dcterms:modified xsi:type="dcterms:W3CDTF">2024-02-06T08:15:43Z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