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strictFirstAndLastChars="0" autoCompressPictures="0">
  <p:sldMasterIdLst>
    <p:sldMasterId id="2147483648" r:id="rId1"/>
    <p:sldMasterId id="2147483655" r:id="rId3"/>
  </p:sldMasterIdLst>
  <p:notesMasterIdLst>
    <p:notesMasterId r:id="rId6"/>
  </p:notesMasterIdLst>
  <p:handoutMasterIdLst>
    <p:handoutMasterId r:id="rId33"/>
  </p:handoutMasterIdLst>
  <p:sldIdLst>
    <p:sldId id="2165" r:id="rId4"/>
    <p:sldId id="695" r:id="rId5"/>
    <p:sldId id="1562" r:id="rId7"/>
    <p:sldId id="1724" r:id="rId8"/>
    <p:sldId id="1597" r:id="rId9"/>
    <p:sldId id="1598" r:id="rId10"/>
    <p:sldId id="1608" r:id="rId11"/>
    <p:sldId id="1766" r:id="rId12"/>
    <p:sldId id="1609" r:id="rId13"/>
    <p:sldId id="1611" r:id="rId14"/>
    <p:sldId id="1612" r:id="rId15"/>
    <p:sldId id="1613" r:id="rId16"/>
    <p:sldId id="1614" r:id="rId17"/>
    <p:sldId id="1615" r:id="rId18"/>
    <p:sldId id="1616" r:id="rId19"/>
    <p:sldId id="1617" r:id="rId20"/>
    <p:sldId id="1618" r:id="rId21"/>
    <p:sldId id="1620" r:id="rId22"/>
    <p:sldId id="1619" r:id="rId23"/>
    <p:sldId id="1621" r:id="rId24"/>
    <p:sldId id="1622" r:id="rId25"/>
    <p:sldId id="1623" r:id="rId26"/>
    <p:sldId id="1625" r:id="rId27"/>
    <p:sldId id="1626" r:id="rId28"/>
    <p:sldId id="1627" r:id="rId29"/>
    <p:sldId id="1628" r:id="rId30"/>
    <p:sldId id="1765" r:id="rId31"/>
    <p:sldId id="1629" r:id="rId32"/>
  </p:sldIdLst>
  <p:sldSz cx="12192000" cy="6858000"/>
  <p:notesSz cx="6797675" cy="9928225"/>
  <p:custDataLst>
    <p:tags r:id="rId38"/>
  </p:custDataLst>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200" algn="l" rtl="0" eaLnBrk="0" fontAlgn="base" hangingPunct="0">
      <a:spcBef>
        <a:spcPct val="0"/>
      </a:spcBef>
      <a:spcAft>
        <a:spcPct val="0"/>
      </a:spcAft>
      <a:defRPr sz="2400" kern="1200">
        <a:solidFill>
          <a:schemeClr val="tx1"/>
        </a:solidFill>
        <a:latin typeface="Times" charset="0"/>
        <a:ea typeface="Geneva" charset="0"/>
        <a:cs typeface="+mn-cs"/>
      </a:defRPr>
    </a:lvl2pPr>
    <a:lvl3pPr marL="914400" algn="l" rtl="0" eaLnBrk="0" fontAlgn="base" hangingPunct="0">
      <a:spcBef>
        <a:spcPct val="0"/>
      </a:spcBef>
      <a:spcAft>
        <a:spcPct val="0"/>
      </a:spcAft>
      <a:defRPr sz="2400" kern="1200">
        <a:solidFill>
          <a:schemeClr val="tx1"/>
        </a:solidFill>
        <a:latin typeface="Times" charset="0"/>
        <a:ea typeface="Geneva" charset="0"/>
        <a:cs typeface="+mn-cs"/>
      </a:defRPr>
    </a:lvl3pPr>
    <a:lvl4pPr marL="1371600" algn="l" rtl="0" eaLnBrk="0" fontAlgn="base" hangingPunct="0">
      <a:spcBef>
        <a:spcPct val="0"/>
      </a:spcBef>
      <a:spcAft>
        <a:spcPct val="0"/>
      </a:spcAft>
      <a:defRPr sz="2400" kern="1200">
        <a:solidFill>
          <a:schemeClr val="tx1"/>
        </a:solidFill>
        <a:latin typeface="Times" charset="0"/>
        <a:ea typeface="Geneva" charset="0"/>
        <a:cs typeface="+mn-cs"/>
      </a:defRPr>
    </a:lvl4pPr>
    <a:lvl5pPr marL="1828800" algn="l" rtl="0" eaLnBrk="0" fontAlgn="base" hangingPunct="0">
      <a:spcBef>
        <a:spcPct val="0"/>
      </a:spcBef>
      <a:spcAft>
        <a:spcPct val="0"/>
      </a:spcAft>
      <a:defRPr sz="2400" kern="1200">
        <a:solidFill>
          <a:schemeClr val="tx1"/>
        </a:solidFill>
        <a:latin typeface="Times" charset="0"/>
        <a:ea typeface="Geneva" charset="0"/>
        <a:cs typeface="+mn-cs"/>
      </a:defRPr>
    </a:lvl5pPr>
    <a:lvl6pPr marL="2286000" algn="l" defTabSz="914400" rtl="0" eaLnBrk="1" latinLnBrk="0" hangingPunct="1">
      <a:defRPr sz="2400" kern="1200">
        <a:solidFill>
          <a:schemeClr val="tx1"/>
        </a:solidFill>
        <a:latin typeface="Times" charset="0"/>
        <a:ea typeface="Geneva" charset="0"/>
        <a:cs typeface="+mn-cs"/>
      </a:defRPr>
    </a:lvl6pPr>
    <a:lvl7pPr marL="2743200" algn="l" defTabSz="914400" rtl="0" eaLnBrk="1" latinLnBrk="0" hangingPunct="1">
      <a:defRPr sz="2400" kern="1200">
        <a:solidFill>
          <a:schemeClr val="tx1"/>
        </a:solidFill>
        <a:latin typeface="Times" charset="0"/>
        <a:ea typeface="Geneva" charset="0"/>
        <a:cs typeface="+mn-cs"/>
      </a:defRPr>
    </a:lvl7pPr>
    <a:lvl8pPr marL="3200400" algn="l" defTabSz="914400" rtl="0" eaLnBrk="1" latinLnBrk="0" hangingPunct="1">
      <a:defRPr sz="2400" kern="1200">
        <a:solidFill>
          <a:schemeClr val="tx1"/>
        </a:solidFill>
        <a:latin typeface="Times" charset="0"/>
        <a:ea typeface="Geneva" charset="0"/>
        <a:cs typeface="+mn-cs"/>
      </a:defRPr>
    </a:lvl8pPr>
    <a:lvl9pPr marL="3657600" algn="l" defTabSz="914400" rtl="0" eaLnBrk="1" latinLnBrk="0" hangingPunct="1">
      <a:defRPr sz="2400" kern="1200">
        <a:solidFill>
          <a:schemeClr val="tx1"/>
        </a:solidFill>
        <a:latin typeface="Times" charset="0"/>
        <a:ea typeface="Geneva" charset="0"/>
        <a:cs typeface="+mn-cs"/>
      </a:defRPr>
    </a:lvl9pPr>
  </p:defaultTextStyle>
  <p:extLst>
    <p:ext uri="{EFAFB233-063F-42B5-8137-9DF3F51BA10A}">
      <p15:sldGuideLst xmlns:p15="http://schemas.microsoft.com/office/powerpoint/2012/main">
        <p15:guide id="2" orient="horz" pos="4110" userDrawn="1">
          <p15:clr>
            <a:srgbClr val="A4A3A4"/>
          </p15:clr>
        </p15:guide>
        <p15:guide id="3" pos="801" userDrawn="1">
          <p15:clr>
            <a:srgbClr val="A4A3A4"/>
          </p15:clr>
        </p15:guide>
        <p15:guide id="4" pos="7296" userDrawn="1">
          <p15:clr>
            <a:srgbClr val="A4A3A4"/>
          </p15:clr>
        </p15:guide>
        <p15:guide id="5" pos="3862" userDrawn="1">
          <p15:clr>
            <a:srgbClr val="A4A3A4"/>
          </p15:clr>
        </p15:guide>
        <p15:guide id="6" orient="horz" pos="411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1D38"/>
    <a:srgbClr val="2D2D8A"/>
    <a:srgbClr val="99CCFF"/>
    <a:srgbClr val="34AEA8"/>
    <a:srgbClr val="2E81B4"/>
    <a:srgbClr val="324A7A"/>
    <a:srgbClr val="004D8D"/>
    <a:srgbClr val="0087E2"/>
    <a:srgbClr val="0099FF"/>
    <a:srgbClr val="FA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319" autoAdjust="0"/>
  </p:normalViewPr>
  <p:slideViewPr>
    <p:cSldViewPr showGuides="1">
      <p:cViewPr varScale="1">
        <p:scale>
          <a:sx n="85" d="100"/>
          <a:sy n="85" d="100"/>
        </p:scale>
        <p:origin x="417" y="33"/>
      </p:cViewPr>
      <p:guideLst>
        <p:guide orient="horz" pos="4110"/>
        <p:guide pos="801"/>
        <p:guide pos="7296"/>
        <p:guide pos="3862"/>
        <p:guide orient="horz" pos="4111"/>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gs" Target="tags/tag1.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p:spPr>
        <p:txBody>
          <a:bodyPr vert="horz" wrap="square" lIns="91440" tIns="45720" rIns="91440" bIns="45720" numCol="1" anchor="t" anchorCtr="0" compatLnSpc="1"/>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p:spPr>
        <p:txBody>
          <a:bodyPr vert="horz" wrap="square" lIns="91440" tIns="45720" rIns="91440" bIns="45720" numCol="1" anchor="t" anchorCtr="0" compatLnSpc="1"/>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p:spPr>
        <p:txBody>
          <a:bodyPr vert="horz" wrap="square" lIns="91440" tIns="45720" rIns="91440" bIns="45720" numCol="1" anchor="b" anchorCtr="0" compatLnSpc="1"/>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p:spPr>
        <p:txBody>
          <a:bodyPr vert="horz" wrap="square" lIns="91440" tIns="45720" rIns="91440" bIns="45720" numCol="1" anchor="b" anchorCtr="0" compatLnSpc="1"/>
          <a:lstStyle>
            <a:lvl1pPr algn="r">
              <a:defRPr sz="1200"/>
            </a:lvl1pPr>
          </a:lstStyle>
          <a:p>
            <a:pPr>
              <a:defRPr/>
            </a:pPr>
            <a:fld id="{9873D865-6F18-994C-8BEE-908E1D823428}"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400"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ln>
        </p:spPr>
      </p:sp>
      <p:sp>
        <p:nvSpPr>
          <p:cNvPr id="67587"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baseline="0" dirty="0"/>
              <a:t>软件体系结构是在识别</a:t>
            </a:r>
            <a:r>
              <a:rPr lang="en-US" altLang="zh-CN" baseline="0" dirty="0"/>
              <a:t>….</a:t>
            </a:r>
            <a:r>
              <a:rPr lang="zh-CN" altLang="en-US" baseline="0" dirty="0"/>
              <a:t>的基础上，研究软件的</a:t>
            </a:r>
            <a:r>
              <a:rPr lang="en-US" altLang="zh-CN" baseline="0" dirty="0"/>
              <a:t>…</a:t>
            </a:r>
            <a:r>
              <a:rPr lang="zh-CN" altLang="en-US" baseline="0" dirty="0"/>
              <a:t>和</a:t>
            </a:r>
            <a:r>
              <a:rPr lang="en-US" altLang="zh-CN" baseline="0" dirty="0"/>
              <a:t>…</a:t>
            </a:r>
            <a:r>
              <a:rPr lang="zh-CN" altLang="en-US" baseline="0" dirty="0"/>
              <a:t>的理论和技术。</a:t>
            </a:r>
            <a:endParaRPr lang="zh-CN" altLang="en-US" dirty="0"/>
          </a:p>
        </p:txBody>
      </p:sp>
      <p:sp>
        <p:nvSpPr>
          <p:cNvPr id="67588"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D78A8674-C66F-4CAF-A4E9-B1BD441EEC1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3200">
                <a:solidFill>
                  <a:schemeClr val="tx1"/>
                </a:solidFill>
                <a:latin typeface="Arial" panose="020B0604020202020204" pitchFamily="34" charset="0"/>
                <a:ea typeface="华文中宋" panose="02010600040101010101" pitchFamily="2" charset="-122"/>
              </a:defRPr>
            </a:lvl1pPr>
            <a:lvl2pPr marL="742950" indent="-285750">
              <a:defRPr kumimoji="1" sz="3200">
                <a:solidFill>
                  <a:schemeClr val="tx1"/>
                </a:solidFill>
                <a:latin typeface="Arial" panose="020B0604020202020204" pitchFamily="34" charset="0"/>
                <a:ea typeface="华文中宋" panose="02010600040101010101" pitchFamily="2" charset="-122"/>
              </a:defRPr>
            </a:lvl2pPr>
            <a:lvl3pPr marL="1143000" indent="-228600">
              <a:defRPr kumimoji="1" sz="3200">
                <a:solidFill>
                  <a:schemeClr val="tx1"/>
                </a:solidFill>
                <a:latin typeface="Arial" panose="020B0604020202020204" pitchFamily="34" charset="0"/>
                <a:ea typeface="华文中宋" panose="02010600040101010101" pitchFamily="2" charset="-122"/>
              </a:defRPr>
            </a:lvl3pPr>
            <a:lvl4pPr marL="1600200" indent="-228600">
              <a:defRPr kumimoji="1" sz="3200">
                <a:solidFill>
                  <a:schemeClr val="tx1"/>
                </a:solidFill>
                <a:latin typeface="Arial" panose="020B0604020202020204" pitchFamily="34" charset="0"/>
                <a:ea typeface="华文中宋" panose="02010600040101010101" pitchFamily="2" charset="-122"/>
              </a:defRPr>
            </a:lvl4pPr>
            <a:lvl5pPr marL="2057400" indent="-228600">
              <a:defRPr kumimoji="1" sz="3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9pPr>
          </a:lstStyle>
          <a:p>
            <a:fld id="{70685845-4F77-4C1F-BBDC-6F1F5266EA01}" type="slidenum">
              <a:rPr lang="zh-CN" altLang="en-US" sz="1200"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Structure </a:t>
            </a:r>
            <a:r>
              <a:rPr lang="zh-CN" altLang="en-US"/>
              <a:t>这个词也是结构</a:t>
            </a:r>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3200">
                <a:solidFill>
                  <a:schemeClr val="tx1"/>
                </a:solidFill>
                <a:latin typeface="Arial" panose="020B0604020202020204" pitchFamily="34" charset="0"/>
                <a:ea typeface="华文中宋" panose="02010600040101010101" pitchFamily="2" charset="-122"/>
              </a:defRPr>
            </a:lvl1pPr>
            <a:lvl2pPr marL="742950" indent="-285750">
              <a:defRPr kumimoji="1" sz="3200">
                <a:solidFill>
                  <a:schemeClr val="tx1"/>
                </a:solidFill>
                <a:latin typeface="Arial" panose="020B0604020202020204" pitchFamily="34" charset="0"/>
                <a:ea typeface="华文中宋" panose="02010600040101010101" pitchFamily="2" charset="-122"/>
              </a:defRPr>
            </a:lvl2pPr>
            <a:lvl3pPr marL="1143000" indent="-228600">
              <a:defRPr kumimoji="1" sz="3200">
                <a:solidFill>
                  <a:schemeClr val="tx1"/>
                </a:solidFill>
                <a:latin typeface="Arial" panose="020B0604020202020204" pitchFamily="34" charset="0"/>
                <a:ea typeface="华文中宋" panose="02010600040101010101" pitchFamily="2" charset="-122"/>
              </a:defRPr>
            </a:lvl3pPr>
            <a:lvl4pPr marL="1600200" indent="-228600">
              <a:defRPr kumimoji="1" sz="3200">
                <a:solidFill>
                  <a:schemeClr val="tx1"/>
                </a:solidFill>
                <a:latin typeface="Arial" panose="020B0604020202020204" pitchFamily="34" charset="0"/>
                <a:ea typeface="华文中宋" panose="02010600040101010101" pitchFamily="2" charset="-122"/>
              </a:defRPr>
            </a:lvl4pPr>
            <a:lvl5pPr marL="2057400" indent="-228600">
              <a:defRPr kumimoji="1" sz="3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9pPr>
          </a:lstStyle>
          <a:p>
            <a:fld id="{C6C9D813-C413-4738-8363-24575345D229}" type="slidenum">
              <a:rPr lang="zh-CN" altLang="en-US" sz="1200"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ln>
        </p:spPr>
      </p:sp>
      <p:sp>
        <p:nvSpPr>
          <p:cNvPr id="10342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103428"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2C9CB880-FC4D-4562-AA3E-ECEABA75E67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用结构去思维</a:t>
            </a:r>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r>
              <a:rPr lang="zh-CN" altLang="en-US" dirty="0"/>
              <a:t>我们这门课的主要内容如下</a:t>
            </a:r>
            <a:r>
              <a:rPr lang="en-US" altLang="zh-CN" dirty="0"/>
              <a:t>……..</a:t>
            </a:r>
            <a:r>
              <a:rPr lang="zh-CN" altLang="en-US" dirty="0"/>
              <a:t>。</a:t>
            </a:r>
            <a:endParaRPr lang="zh-CN" altLang="en-US" dirty="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charset="0"/>
                <a:ea typeface="隶书" panose="02010509060101010101" pitchFamily="49" charset="-122"/>
              </a:defRPr>
            </a:lvl1pPr>
            <a:lvl2pPr marL="742950" indent="-285750" eaLnBrk="0" hangingPunct="0">
              <a:defRPr kumimoji="1" sz="2400">
                <a:solidFill>
                  <a:schemeClr val="tx1"/>
                </a:solidFill>
                <a:latin typeface="Times New Roman" panose="02020603050405020304" charset="0"/>
                <a:ea typeface="隶书" panose="02010509060101010101" pitchFamily="49" charset="-122"/>
              </a:defRPr>
            </a:lvl2pPr>
            <a:lvl3pPr marL="1143000" indent="-228600" eaLnBrk="0" hangingPunct="0">
              <a:defRPr kumimoji="1" sz="2400">
                <a:solidFill>
                  <a:schemeClr val="tx1"/>
                </a:solidFill>
                <a:latin typeface="Times New Roman" panose="02020603050405020304" charset="0"/>
                <a:ea typeface="隶书" panose="02010509060101010101" pitchFamily="49" charset="-122"/>
              </a:defRPr>
            </a:lvl3pPr>
            <a:lvl4pPr marL="1600200" indent="-228600" eaLnBrk="0" hangingPunct="0">
              <a:defRPr kumimoji="1" sz="2400">
                <a:solidFill>
                  <a:schemeClr val="tx1"/>
                </a:solidFill>
                <a:latin typeface="Times New Roman" panose="02020603050405020304" charset="0"/>
                <a:ea typeface="隶书" panose="02010509060101010101" pitchFamily="49" charset="-122"/>
              </a:defRPr>
            </a:lvl4pPr>
            <a:lvl5pPr marL="2057400" indent="-228600" eaLnBrk="0" hangingPunct="0">
              <a:defRPr kumimoji="1" sz="2400">
                <a:solidFill>
                  <a:schemeClr val="tx1"/>
                </a:solidFill>
                <a:latin typeface="Times New Roman" panose="0202060305040502030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隶书" panose="02010509060101010101" pitchFamily="49"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E739427C-1310-4D1E-95B6-9D3A4034B7C0}"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charset="0"/>
                <a:ea typeface="宋体" panose="02010600030101010101" pitchFamily="2" charset="-122"/>
                <a:cs typeface="+mn-cs"/>
              </a:rPr>
            </a:fld>
            <a:endParaRPr kumimoji="1" lang="en-US" altLang="zh-CN" sz="1200" b="0" i="0" u="none" strike="noStrike" kern="1200" cap="none" spc="0" normalizeH="0" baseline="0" noProof="0">
              <a:ln>
                <a:noFill/>
              </a:ln>
              <a:solidFill>
                <a:prstClr val="black"/>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逻辑关系很清晰</a:t>
            </a:r>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dirty="0"/>
              <a:t>红色的都在变。</a:t>
            </a:r>
            <a:endParaRPr lang="zh-CN" altLang="en-US" dirty="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3200">
                <a:solidFill>
                  <a:schemeClr val="tx1"/>
                </a:solidFill>
                <a:latin typeface="Arial" panose="020B0604020202020204" pitchFamily="34" charset="0"/>
                <a:ea typeface="华文中宋" panose="02010600040101010101" pitchFamily="2" charset="-122"/>
              </a:defRPr>
            </a:lvl1pPr>
            <a:lvl2pPr marL="742950" indent="-285750">
              <a:defRPr kumimoji="1" sz="3200">
                <a:solidFill>
                  <a:schemeClr val="tx1"/>
                </a:solidFill>
                <a:latin typeface="Arial" panose="020B0604020202020204" pitchFamily="34" charset="0"/>
                <a:ea typeface="华文中宋" panose="02010600040101010101" pitchFamily="2" charset="-122"/>
              </a:defRPr>
            </a:lvl2pPr>
            <a:lvl3pPr marL="1143000" indent="-228600">
              <a:defRPr kumimoji="1" sz="3200">
                <a:solidFill>
                  <a:schemeClr val="tx1"/>
                </a:solidFill>
                <a:latin typeface="Arial" panose="020B0604020202020204" pitchFamily="34" charset="0"/>
                <a:ea typeface="华文中宋" panose="02010600040101010101" pitchFamily="2" charset="-122"/>
              </a:defRPr>
            </a:lvl3pPr>
            <a:lvl4pPr marL="1600200" indent="-228600">
              <a:defRPr kumimoji="1" sz="3200">
                <a:solidFill>
                  <a:schemeClr val="tx1"/>
                </a:solidFill>
                <a:latin typeface="Arial" panose="020B0604020202020204" pitchFamily="34" charset="0"/>
                <a:ea typeface="华文中宋" panose="02010600040101010101" pitchFamily="2" charset="-122"/>
              </a:defRPr>
            </a:lvl4pPr>
            <a:lvl5pPr marL="2057400" indent="-228600">
              <a:defRPr kumimoji="1" sz="3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9pPr>
          </a:lstStyle>
          <a:p>
            <a:fld id="{006ADDBC-CC4C-434F-9E20-A8A1D916321D}" type="slidenum">
              <a:rPr lang="zh-CN" altLang="en-US" sz="1200"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设计思想对问题的回答似乎不太好。但，也有关系。设计思想主要包括：需求，过程，体系结构。</a:t>
            </a:r>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Issue </a:t>
            </a:r>
            <a:r>
              <a:rPr lang="zh-CN" altLang="en-US" dirty="0"/>
              <a:t>与 </a:t>
            </a:r>
            <a:r>
              <a:rPr lang="en-US" altLang="zh-CN" dirty="0"/>
              <a:t>Problem </a:t>
            </a:r>
            <a:r>
              <a:rPr lang="zh-CN" altLang="en-US" dirty="0"/>
              <a:t>的去别</a:t>
            </a:r>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FF3399"/>
                </a:solidFill>
              </a:rPr>
              <a:t>Composition </a:t>
            </a:r>
            <a:r>
              <a:rPr lang="zh-CN" altLang="en-US" sz="1200" dirty="0">
                <a:solidFill>
                  <a:srgbClr val="FF3399"/>
                </a:solidFill>
              </a:rPr>
              <a:t>与 </a:t>
            </a:r>
            <a:r>
              <a:rPr lang="en-US" altLang="zh-CN" sz="1200" dirty="0">
                <a:solidFill>
                  <a:srgbClr val="FF3399"/>
                </a:solidFill>
                <a:highlight>
                  <a:srgbClr val="FFFF00"/>
                </a:highlight>
              </a:rPr>
              <a:t>organization </a:t>
            </a:r>
            <a:r>
              <a:rPr lang="zh-CN" altLang="en-US" sz="1200" dirty="0">
                <a:solidFill>
                  <a:srgbClr val="FF3399"/>
                </a:solidFill>
                <a:highlight>
                  <a:srgbClr val="FFFF00"/>
                </a:highlight>
              </a:rPr>
              <a:t>的区别</a:t>
            </a:r>
            <a:r>
              <a:rPr lang="en-US" altLang="zh-CN" sz="1200" dirty="0">
                <a:solidFill>
                  <a:srgbClr val="FF3399"/>
                </a:solidFill>
                <a:highlight>
                  <a:srgbClr val="FFFF00"/>
                </a:highlight>
              </a:rPr>
              <a:t>?</a:t>
            </a:r>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0.jpeg"/><Relationship Id="rId7" Type="http://schemas.openxmlformats.org/officeDocument/2006/relationships/image" Target="../media/image9.jpe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24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12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sz="3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endParaRPr lang="zh-CN" alt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79388"/>
            <a:ext cx="3048000" cy="60118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179388"/>
            <a:ext cx="8940800" cy="601186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12192000" cy="68897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24417" y="1125538"/>
            <a:ext cx="5384800" cy="50657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12417" y="1125538"/>
            <a:ext cx="5384800" cy="50657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50" indent="-857250"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anose="02020603050405020304" charset="0"/>
              </a:defRPr>
            </a:lvl1pPr>
            <a:lvl2pPr algn="just">
              <a:defRPr>
                <a:latin typeface="Times New Roman" panose="02020603050405020304" charset="0"/>
                <a:cs typeface="Times New Roman" panose="02020603050405020304" charset="0"/>
              </a:defRPr>
            </a:lvl2pPr>
            <a:lvl3pPr algn="just">
              <a:defRPr>
                <a:latin typeface="Times New Roman" panose="02020603050405020304" charset="0"/>
                <a:cs typeface="Times New Roman" panose="02020603050405020304" charset="0"/>
              </a:defRPr>
            </a:lvl3pPr>
            <a:lvl4pPr algn="just">
              <a:defRPr>
                <a:latin typeface="Times New Roman" panose="02020603050405020304" charset="0"/>
                <a:cs typeface="Times New Roman" panose="02020603050405020304" charset="0"/>
              </a:defRPr>
            </a:lvl4pPr>
            <a:lvl5pPr algn="just">
              <a:defRPr>
                <a:latin typeface="Times New Roman" panose="02020603050405020304" charset="0"/>
                <a:cs typeface="Times New Roman" panose="020206030504050203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anose="02020603050405020304" charset="0"/>
              </a:defRPr>
            </a:lvl1pPr>
            <a:lvl2pPr algn="just">
              <a:defRPr>
                <a:latin typeface="Times New Roman" panose="02020603050405020304" charset="0"/>
                <a:cs typeface="Times New Roman" panose="02020603050405020304" charset="0"/>
              </a:defRPr>
            </a:lvl2pPr>
            <a:lvl3pPr algn="just">
              <a:defRPr>
                <a:latin typeface="Times New Roman" panose="02020603050405020304" charset="0"/>
                <a:cs typeface="Times New Roman" panose="02020603050405020304" charset="0"/>
              </a:defRPr>
            </a:lvl3pPr>
            <a:lvl4pPr algn="just">
              <a:defRPr>
                <a:latin typeface="Times New Roman" panose="02020603050405020304" charset="0"/>
                <a:cs typeface="Times New Roman" panose="02020603050405020304" charset="0"/>
              </a:defRPr>
            </a:lvl4pPr>
            <a:lvl5pPr algn="just">
              <a:defRPr>
                <a:latin typeface="Times New Roman" panose="02020603050405020304" charset="0"/>
                <a:cs typeface="Times New Roman" panose="02020603050405020304" charset="0"/>
              </a:defRPr>
            </a:lvl5pPr>
          </a:lstStyle>
          <a:p>
            <a:pPr lvl="0"/>
            <a:r>
              <a:rPr lang="zh-CN" altLang="en-US" dirty="0"/>
              <a:t>单击此处编辑母版文本样式</a:t>
            </a:r>
            <a:endParaRPr lang="zh-CN" altLang="en-US" dirty="0"/>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220" indent="-363220" algn="just">
              <a:spcAft>
                <a:spcPts val="400"/>
              </a:spcAft>
              <a:buFont typeface="Wingdings" panose="05000000000000000000"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charset="0"/>
              </a:defRPr>
            </a:lvl1pPr>
            <a:lvl2pPr marL="623570" indent="-361950"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anose="02020603050405020304" charset="0"/>
              </a:defRPr>
            </a:lvl2pPr>
            <a:lvl3pPr marL="711200" indent="-174625"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anose="02020603050405020304" charset="0"/>
              </a:defRPr>
            </a:lvl3pPr>
            <a:lvl4pPr marL="1160145" indent="-260350" algn="just">
              <a:buFont typeface="Times New Roman" panose="02020603050405020304" charset="0"/>
              <a:buChar char="−"/>
              <a:defRPr sz="1900">
                <a:latin typeface="仿宋" panose="02010609060101010101" pitchFamily="49" charset="-122"/>
                <a:ea typeface="仿宋" panose="02010609060101010101" pitchFamily="49" charset="-122"/>
                <a:cs typeface="Times New Roman" panose="02020603050405020304" charset="0"/>
              </a:defRPr>
            </a:lvl4pPr>
            <a:lvl5pPr algn="just">
              <a:defRPr>
                <a:latin typeface="Times New Roman" panose="02020603050405020304" charset="0"/>
                <a:cs typeface="Times New Roman" panose="020206030504050203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anose="02020603050405020304" charset="0"/>
              </a:defRPr>
            </a:lvl1pPr>
            <a:lvl2pPr algn="just">
              <a:defRPr>
                <a:latin typeface="Times New Roman" panose="02020603050405020304" charset="0"/>
                <a:cs typeface="Times New Roman" panose="02020603050405020304" charset="0"/>
              </a:defRPr>
            </a:lvl2pPr>
            <a:lvl3pPr algn="just">
              <a:defRPr>
                <a:latin typeface="Times New Roman" panose="02020603050405020304" charset="0"/>
                <a:cs typeface="Times New Roman" panose="02020603050405020304" charset="0"/>
              </a:defRPr>
            </a:lvl3pPr>
            <a:lvl4pPr algn="just">
              <a:defRPr>
                <a:latin typeface="Times New Roman" panose="02020603050405020304" charset="0"/>
                <a:cs typeface="Times New Roman" panose="02020603050405020304" charset="0"/>
              </a:defRPr>
            </a:lvl4pPr>
            <a:lvl5pPr algn="just">
              <a:defRPr>
                <a:latin typeface="Times New Roman" panose="02020603050405020304" charset="0"/>
                <a:cs typeface="Times New Roman" panose="02020603050405020304" charset="0"/>
              </a:defRPr>
            </a:lvl5pPr>
          </a:lstStyle>
          <a:p>
            <a:pPr lvl="0"/>
            <a:r>
              <a:rPr lang="zh-CN" altLang="en-US" dirty="0"/>
              <a:t>单击此处编辑母版文本样式</a:t>
            </a:r>
            <a:endParaRPr lang="zh-CN" altLang="en-US" dirty="0"/>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endParaRPr lang="zh-CN" altLang="en-US" dirty="0"/>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8945" indent="-448945" algn="just">
              <a:spcBef>
                <a:spcPts val="800"/>
              </a:spcBef>
              <a:spcAft>
                <a:spcPts val="0"/>
              </a:spcAft>
              <a:buFont typeface="Wingdings" panose="05000000000000000000"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anose="02020603050405020304" charset="0"/>
              </a:defRPr>
            </a:lvl1pPr>
            <a:lvl2pPr marL="812800" indent="-355600"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anose="02020603050405020304" charset="0"/>
              </a:defRPr>
            </a:lvl2pPr>
            <a:lvl3pPr marL="1261745" indent="-347345"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anose="02020603050405020304" charset="0"/>
              </a:defRPr>
            </a:lvl3pPr>
            <a:lvl4pPr algn="just">
              <a:defRPr>
                <a:latin typeface="Times New Roman" panose="02020603050405020304" charset="0"/>
                <a:cs typeface="Times New Roman" panose="02020603050405020304" charset="0"/>
              </a:defRPr>
            </a:lvl4pPr>
            <a:lvl5pPr algn="just">
              <a:defRPr>
                <a:latin typeface="Times New Roman" panose="02020603050405020304" charset="0"/>
                <a:cs typeface="Times New Roman" panose="02020603050405020304"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lgn="just">
              <a:buFont typeface="Wingdings" panose="05000000000000000000" pitchFamily="2" charset="2"/>
              <a:buChar char="p"/>
              <a:defRPr>
                <a:latin typeface="Times New Roman" panose="02020603050405020304" charset="0"/>
                <a:cs typeface="Times New Roman" panose="02020603050405020304" charset="0"/>
              </a:defRPr>
            </a:lvl1pPr>
            <a:lvl2pPr algn="just">
              <a:defRPr>
                <a:latin typeface="Times New Roman" panose="02020603050405020304" charset="0"/>
                <a:cs typeface="Times New Roman" panose="02020603050405020304" charset="0"/>
              </a:defRPr>
            </a:lvl2pPr>
            <a:lvl3pPr algn="just">
              <a:defRPr>
                <a:latin typeface="Times New Roman" panose="02020603050405020304" charset="0"/>
                <a:cs typeface="Times New Roman" panose="02020603050405020304" charset="0"/>
              </a:defRPr>
            </a:lvl3pPr>
            <a:lvl4pPr algn="just">
              <a:defRPr>
                <a:latin typeface="Times New Roman" panose="02020603050405020304" charset="0"/>
                <a:cs typeface="Times New Roman" panose="02020603050405020304" charset="0"/>
              </a:defRPr>
            </a:lvl4pPr>
            <a:lvl5pPr algn="just">
              <a:defRPr>
                <a:latin typeface="Times New Roman" panose="02020603050405020304" charset="0"/>
                <a:cs typeface="Times New Roman" panose="020206030504050203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220" indent="-363220" algn="just">
              <a:spcAft>
                <a:spcPts val="400"/>
              </a:spcAft>
              <a:buFont typeface="Wingdings" panose="05000000000000000000"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charset="0"/>
              </a:defRPr>
            </a:lvl1pPr>
            <a:lvl2pPr marL="623570" indent="-361950"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anose="02020603050405020304" charset="0"/>
              </a:defRPr>
            </a:lvl2pPr>
            <a:lvl3pPr marL="711200" indent="-174625"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anose="02020603050405020304" charset="0"/>
              </a:defRPr>
            </a:lvl3pPr>
            <a:lvl4pPr marL="1160145" indent="-260350" algn="just">
              <a:buFont typeface="Times New Roman" panose="02020603050405020304" charset="0"/>
              <a:buChar char="−"/>
              <a:defRPr sz="1900">
                <a:latin typeface="仿宋" panose="02010609060101010101" pitchFamily="49" charset="-122"/>
                <a:ea typeface="仿宋" panose="02010609060101010101" pitchFamily="49" charset="-122"/>
                <a:cs typeface="Times New Roman" panose="02020603050405020304" charset="0"/>
              </a:defRPr>
            </a:lvl4pPr>
            <a:lvl5pPr algn="just">
              <a:defRPr>
                <a:latin typeface="Times New Roman" panose="02020603050405020304" charset="0"/>
                <a:cs typeface="Times New Roman" panose="020206030504050203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anose="02020603050405020304" charset="0"/>
              </a:defRPr>
            </a:lvl1pPr>
            <a:lvl2pPr algn="just">
              <a:defRPr>
                <a:latin typeface="Times New Roman" panose="02020603050405020304" charset="0"/>
                <a:cs typeface="Times New Roman" panose="02020603050405020304" charset="0"/>
              </a:defRPr>
            </a:lvl2pPr>
            <a:lvl3pPr algn="just">
              <a:defRPr>
                <a:latin typeface="Times New Roman" panose="02020603050405020304" charset="0"/>
                <a:cs typeface="Times New Roman" panose="02020603050405020304" charset="0"/>
              </a:defRPr>
            </a:lvl3pPr>
            <a:lvl4pPr algn="just">
              <a:defRPr>
                <a:latin typeface="Times New Roman" panose="02020603050405020304" charset="0"/>
                <a:cs typeface="Times New Roman" panose="02020603050405020304" charset="0"/>
              </a:defRPr>
            </a:lvl4pPr>
            <a:lvl5pPr algn="just">
              <a:defRPr>
                <a:latin typeface="Times New Roman" panose="02020603050405020304" charset="0"/>
                <a:cs typeface="Times New Roman" panose="02020603050405020304" charset="0"/>
              </a:defRPr>
            </a:lvl5pPr>
          </a:lstStyle>
          <a:p>
            <a:pPr lvl="0"/>
            <a:r>
              <a:rPr lang="zh-CN" altLang="en-US" dirty="0"/>
              <a:t>单击此处编辑母版文本样式</a:t>
            </a:r>
            <a:endParaRPr lang="zh-CN" altLang="en-US" dirty="0"/>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endParaRPr lang="zh-CN" altLang="en-US" dirty="0"/>
          </a:p>
        </p:txBody>
      </p:sp>
      <p:pic>
        <p:nvPicPr>
          <p:cNvPr id="7" name="图片 6" descr="厦门大学校徽（标准版）.png"/>
          <p:cNvPicPr>
            <a:picLocks noChangeAspect="1"/>
          </p:cNvPicPr>
          <p:nvPr userDrawn="1"/>
        </p:nvPicPr>
        <p:blipFill>
          <a:blip r:embed="rId2"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showMasterSp="0">
  <p:cSld name="厦门大学">
    <p:spTree>
      <p:nvGrpSpPr>
        <p:cNvPr id="1" name=""/>
        <p:cNvGrpSpPr/>
        <p:nvPr/>
      </p:nvGrpSpPr>
      <p:grpSpPr>
        <a:xfrm>
          <a:off x="0" y="0"/>
          <a:ext cx="0" cy="0"/>
          <a:chOff x="0" y="0"/>
          <a:chExt cx="0" cy="0"/>
        </a:xfrm>
      </p:grpSpPr>
      <p:pic>
        <p:nvPicPr>
          <p:cNvPr id="4" name="图片 7" descr="底板副本.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grpSp>
        <p:nvGrpSpPr>
          <p:cNvPr id="6" name="组合 6"/>
          <p:cNvGrpSpPr/>
          <p:nvPr/>
        </p:nvGrpSpPr>
        <p:grpSpPr bwMode="auto">
          <a:xfrm>
            <a:off x="7143751" y="203201"/>
            <a:ext cx="4857749" cy="606425"/>
            <a:chOff x="5000628" y="214290"/>
            <a:chExt cx="3970722" cy="660159"/>
          </a:xfrm>
        </p:grpSpPr>
        <p:pic>
          <p:nvPicPr>
            <p:cNvPr id="7"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78502" y="216002"/>
              <a:ext cx="79284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00628" y="214290"/>
              <a:ext cx="801466" cy="66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94222" y="219075"/>
              <a:ext cx="792128" cy="65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E:\My Documents\My Pictures\厦门大学图片库\厦大风光\柳垂芙蓉.bmp"/>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86351" y="216002"/>
              <a:ext cx="792151"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E:\My Documents\My Pictures\厦门大学图片库\厦大风光\嘉庚铜像.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802094" y="216002"/>
              <a:ext cx="79212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1364" name="Rectangle 4"/>
          <p:cNvSpPr>
            <a:spLocks noGrp="1" noChangeArrowheads="1"/>
          </p:cNvSpPr>
          <p:nvPr>
            <p:ph type="ctrTitle"/>
          </p:nvPr>
        </p:nvSpPr>
        <p:spPr>
          <a:xfrm>
            <a:off x="914400" y="1816100"/>
            <a:ext cx="10363200" cy="1470025"/>
          </a:xfrm>
        </p:spPr>
        <p:txBody>
          <a:bodyPr/>
          <a:lstStyle>
            <a:lvl1pPr algn="ctr">
              <a:defRPr sz="5400"/>
            </a:lvl1pPr>
          </a:lstStyle>
          <a:p>
            <a:r>
              <a:rPr lang="zh-CN" altLang="en-US" dirty="0"/>
              <a:t>单击此处编辑母版标题样式</a:t>
            </a:r>
            <a:endParaRPr lang="zh-CN" altLang="en-US" dirty="0"/>
          </a:p>
        </p:txBody>
      </p:sp>
      <p:sp>
        <p:nvSpPr>
          <p:cNvPr id="271365" name="Rectangle 5"/>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zh-CN" altLang="en-US" dirty="0"/>
              <a:t>单击此处编辑母版副标题样式</a:t>
            </a:r>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lgn="just">
              <a:buFont typeface="Wingdings" panose="05000000000000000000" pitchFamily="2" charset="2"/>
              <a:buChar char="p"/>
              <a:defRPr>
                <a:latin typeface="Times New Roman" panose="02020603050405020304" charset="0"/>
                <a:cs typeface="Times New Roman" panose="02020603050405020304" charset="0"/>
              </a:defRPr>
            </a:lvl1pPr>
            <a:lvl2pPr algn="just">
              <a:defRPr>
                <a:latin typeface="Times New Roman" panose="02020603050405020304" charset="0"/>
                <a:cs typeface="Times New Roman" panose="02020603050405020304" charset="0"/>
              </a:defRPr>
            </a:lvl2pPr>
            <a:lvl3pPr algn="just">
              <a:defRPr>
                <a:latin typeface="Times New Roman" panose="02020603050405020304" charset="0"/>
                <a:cs typeface="Times New Roman" panose="02020603050405020304" charset="0"/>
              </a:defRPr>
            </a:lvl3pPr>
            <a:lvl4pPr algn="just">
              <a:defRPr>
                <a:latin typeface="Times New Roman" panose="02020603050405020304" charset="0"/>
                <a:cs typeface="Times New Roman" panose="02020603050405020304" charset="0"/>
              </a:defRPr>
            </a:lvl4pPr>
            <a:lvl5pPr algn="just">
              <a:defRPr>
                <a:latin typeface="Times New Roman" panose="02020603050405020304" charset="0"/>
                <a:cs typeface="Times New Roman" panose="020206030504050203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8" Type="http://schemas.openxmlformats.org/officeDocument/2006/relationships/theme" Target="../theme/theme2.xml"/><Relationship Id="rId17" Type="http://schemas.openxmlformats.org/officeDocument/2006/relationships/image" Target="../media/image2.png"/><Relationship Id="rId16" Type="http://schemas.openxmlformats.org/officeDocument/2006/relationships/image" Target="../media/image1.png"/><Relationship Id="rId15" Type="http://schemas.openxmlformats.org/officeDocument/2006/relationships/image" Target="../media/image12.png"/><Relationship Id="rId14" Type="http://schemas.openxmlformats.org/officeDocument/2006/relationships/image" Target="../media/image11.png"/><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cs typeface="Geneva" charset="0"/>
        </a:defRPr>
      </a:lvl5pPr>
      <a:lvl6pPr marL="457200"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defRPr>
      </a:lvl6pPr>
      <a:lvl7pPr marL="914400"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defRPr>
      </a:lvl7pPr>
      <a:lvl8pPr marL="1371600"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defRPr>
      </a:lvl8pPr>
      <a:lvl9pPr marL="1828800"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defRPr>
      </a:lvl9pPr>
    </p:titleStyle>
    <p:bodyStyle>
      <a:lvl1pPr marL="229870" indent="-229870"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50" indent="-285750" algn="l" rtl="0" eaLnBrk="0" fontAlgn="base" hangingPunct="0">
        <a:lnSpc>
          <a:spcPts val="2800"/>
        </a:lnSpc>
        <a:spcBef>
          <a:spcPct val="0"/>
        </a:spcBef>
        <a:spcAft>
          <a:spcPts val="1400"/>
        </a:spcAft>
        <a:buChar char="–"/>
        <a:defRPr sz="2300">
          <a:solidFill>
            <a:schemeClr val="tx1"/>
          </a:solidFill>
          <a:latin typeface="+mn-lt"/>
          <a:ea typeface="+mn-ea"/>
        </a:defRPr>
      </a:lvl2pPr>
      <a:lvl3pPr marL="1143000" indent="-228600"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Times" charset="0"/>
          <a:ea typeface="+mn-ea"/>
        </a:defRPr>
      </a:lvl4pPr>
      <a:lvl5pPr marL="2057400" indent="-228600" algn="l" rtl="0" eaLnBrk="0" fontAlgn="base" hangingPunct="0">
        <a:spcBef>
          <a:spcPct val="20000"/>
        </a:spcBef>
        <a:spcAft>
          <a:spcPct val="0"/>
        </a:spcAft>
        <a:buChar char="»"/>
        <a:defRPr sz="20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200" rtl="0" eaLnBrk="1" latinLnBrk="0" hangingPunct="1">
        <a:defRPr sz="1900" kern="1200">
          <a:solidFill>
            <a:schemeClr val="tx1"/>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4400" algn="l" defTabSz="457200" rtl="0" eaLnBrk="1" latinLnBrk="0" hangingPunct="1">
        <a:defRPr sz="1900" kern="1200">
          <a:solidFill>
            <a:schemeClr val="tx1"/>
          </a:solidFill>
          <a:latin typeface="+mn-lt"/>
          <a:ea typeface="+mn-ea"/>
          <a:cs typeface="+mn-cs"/>
        </a:defRPr>
      </a:lvl3pPr>
      <a:lvl4pPr marL="1371600" algn="l" defTabSz="457200" rtl="0" eaLnBrk="1" latinLnBrk="0" hangingPunct="1">
        <a:defRPr sz="1900" kern="1200">
          <a:solidFill>
            <a:schemeClr val="tx1"/>
          </a:solidFill>
          <a:latin typeface="+mn-lt"/>
          <a:ea typeface="+mn-ea"/>
          <a:cs typeface="+mn-cs"/>
        </a:defRPr>
      </a:lvl4pPr>
      <a:lvl5pPr marL="1828800" algn="l" defTabSz="457200" rtl="0" eaLnBrk="1" latinLnBrk="0" hangingPunct="1">
        <a:defRPr sz="1900" kern="1200">
          <a:solidFill>
            <a:schemeClr val="tx1"/>
          </a:solidFill>
          <a:latin typeface="+mn-lt"/>
          <a:ea typeface="+mn-ea"/>
          <a:cs typeface="+mn-cs"/>
        </a:defRPr>
      </a:lvl5pPr>
      <a:lvl6pPr marL="2286000" algn="l" defTabSz="457200" rtl="0" eaLnBrk="1" latinLnBrk="0" hangingPunct="1">
        <a:defRPr sz="1900" kern="1200">
          <a:solidFill>
            <a:schemeClr val="tx1"/>
          </a:solidFill>
          <a:latin typeface="+mn-lt"/>
          <a:ea typeface="+mn-ea"/>
          <a:cs typeface="+mn-cs"/>
        </a:defRPr>
      </a:lvl6pPr>
      <a:lvl7pPr marL="2743200" algn="l" defTabSz="457200" rtl="0" eaLnBrk="1" latinLnBrk="0" hangingPunct="1">
        <a:defRPr sz="1900" kern="1200">
          <a:solidFill>
            <a:schemeClr val="tx1"/>
          </a:solidFill>
          <a:latin typeface="+mn-lt"/>
          <a:ea typeface="+mn-ea"/>
          <a:cs typeface="+mn-cs"/>
        </a:defRPr>
      </a:lvl7pPr>
      <a:lvl8pPr marL="3200400" algn="l" defTabSz="457200" rtl="0" eaLnBrk="1" latinLnBrk="0" hangingPunct="1">
        <a:defRPr sz="1900" kern="1200">
          <a:solidFill>
            <a:schemeClr val="tx1"/>
          </a:solidFill>
          <a:latin typeface="+mn-lt"/>
          <a:ea typeface="+mn-ea"/>
          <a:cs typeface="+mn-cs"/>
        </a:defRPr>
      </a:lvl8pPr>
      <a:lvl9pPr marL="3657600" algn="l" defTabSz="457200"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9" name="Rectangle 4"/>
          <p:cNvSpPr>
            <a:spLocks noGrp="1" noChangeArrowheads="1"/>
          </p:cNvSpPr>
          <p:nvPr>
            <p:ph type="title"/>
          </p:nvPr>
        </p:nvSpPr>
        <p:spPr bwMode="auto">
          <a:xfrm>
            <a:off x="0" y="179388"/>
            <a:ext cx="12192000" cy="688975"/>
          </a:xfrm>
          <a:prstGeom prst="rect">
            <a:avLst/>
          </a:prstGeom>
          <a:noFill/>
          <a:ln w="9525" algn="ctr">
            <a:noFill/>
            <a:miter lim="800000"/>
          </a:ln>
          <a:effectLst>
            <a:outerShdw dist="35921" dir="2700000" algn="ctr" rotWithShape="0">
              <a:schemeClr val="bg1"/>
            </a:outerShdw>
          </a:effectLst>
        </p:spPr>
        <p:txBody>
          <a:bodyPr vert="horz" wrap="square" lIns="72000" tIns="36000" rIns="91440" bIns="45720" numCol="1" anchor="t" anchorCtr="0" compatLnSpc="1"/>
          <a:lstStyle/>
          <a:p>
            <a:pPr lvl="0"/>
            <a:r>
              <a:rPr lang="zh-CN" altLang="en-US" dirty="0"/>
              <a:t>单击此处编辑母版标题样式</a:t>
            </a:r>
            <a:endParaRPr lang="zh-CN" altLang="en-US" dirty="0"/>
          </a:p>
        </p:txBody>
      </p:sp>
      <p:sp>
        <p:nvSpPr>
          <p:cNvPr id="3075" name="Rectangle 5"/>
          <p:cNvSpPr>
            <a:spLocks noGrp="1" noChangeArrowheads="1"/>
          </p:cNvSpPr>
          <p:nvPr>
            <p:ph type="body" idx="1"/>
          </p:nvPr>
        </p:nvSpPr>
        <p:spPr bwMode="auto">
          <a:xfrm>
            <a:off x="624417" y="1125538"/>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endParaRPr lang="en-US" altLang="zh-CN"/>
          </a:p>
        </p:txBody>
      </p:sp>
      <p:pic>
        <p:nvPicPr>
          <p:cNvPr id="3076" name="图片 8" descr="渐变.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 y="6572251"/>
            <a:ext cx="4119033"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9" descr="渐变.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619751" y="677863"/>
            <a:ext cx="40005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7" descr="厦门大学校徽（标准版_蓝）.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1351684" y="233363"/>
            <a:ext cx="7768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9" descr="厦门大学校名（标准版_蓝）.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645651" y="300038"/>
            <a:ext cx="169756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ransition/>
  <p:txStyles>
    <p:titleStyle>
      <a:lvl1pPr indent="361950" algn="l" rtl="0" eaLnBrk="0" fontAlgn="base" hangingPunct="0">
        <a:spcBef>
          <a:spcPct val="0"/>
        </a:spcBef>
        <a:spcAft>
          <a:spcPct val="0"/>
        </a:spcAft>
        <a:defRPr sz="2800" b="1">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indent="361950" algn="l" rtl="0" eaLnBrk="0" fontAlgn="base" hangingPunct="0">
        <a:spcBef>
          <a:spcPct val="0"/>
        </a:spcBef>
        <a:spcAft>
          <a:spcPct val="0"/>
        </a:spcAft>
        <a:defRPr sz="3000" b="1">
          <a:solidFill>
            <a:srgbClr val="C00000"/>
          </a:solidFill>
          <a:latin typeface="Arial" panose="020B0604020202020204" pitchFamily="34" charset="0"/>
          <a:ea typeface="华文新魏" panose="02010800040101010101" pitchFamily="2" charset="-122"/>
        </a:defRPr>
      </a:lvl2pPr>
      <a:lvl3pPr indent="361950" algn="l" rtl="0" eaLnBrk="0" fontAlgn="base" hangingPunct="0">
        <a:spcBef>
          <a:spcPct val="0"/>
        </a:spcBef>
        <a:spcAft>
          <a:spcPct val="0"/>
        </a:spcAft>
        <a:defRPr sz="3000" b="1">
          <a:solidFill>
            <a:srgbClr val="C00000"/>
          </a:solidFill>
          <a:latin typeface="Arial" panose="020B0604020202020204" pitchFamily="34" charset="0"/>
          <a:ea typeface="华文新魏" panose="02010800040101010101" pitchFamily="2" charset="-122"/>
        </a:defRPr>
      </a:lvl3pPr>
      <a:lvl4pPr indent="361950" algn="l" rtl="0" eaLnBrk="0" fontAlgn="base" hangingPunct="0">
        <a:spcBef>
          <a:spcPct val="0"/>
        </a:spcBef>
        <a:spcAft>
          <a:spcPct val="0"/>
        </a:spcAft>
        <a:defRPr sz="3000" b="1">
          <a:solidFill>
            <a:srgbClr val="C00000"/>
          </a:solidFill>
          <a:latin typeface="Arial" panose="020B0604020202020204" pitchFamily="34" charset="0"/>
          <a:ea typeface="华文新魏" panose="02010800040101010101" pitchFamily="2" charset="-122"/>
        </a:defRPr>
      </a:lvl4pPr>
      <a:lvl5pPr indent="361950" algn="l" rtl="0" eaLnBrk="0" fontAlgn="base" hangingPunct="0">
        <a:spcBef>
          <a:spcPct val="0"/>
        </a:spcBef>
        <a:spcAft>
          <a:spcPct val="0"/>
        </a:spcAft>
        <a:defRPr sz="3000" b="1">
          <a:solidFill>
            <a:srgbClr val="C00000"/>
          </a:solidFill>
          <a:latin typeface="Arial" panose="020B0604020202020204" pitchFamily="34" charset="0"/>
          <a:ea typeface="华文新魏" panose="02010800040101010101" pitchFamily="2" charset="-122"/>
        </a:defRPr>
      </a:lvl5pPr>
      <a:lvl6pPr marL="457200" algn="ctr" rtl="0" eaLnBrk="1" fontAlgn="base" hangingPunct="1">
        <a:spcBef>
          <a:spcPct val="0"/>
        </a:spcBef>
        <a:spcAft>
          <a:spcPct val="0"/>
        </a:spcAft>
        <a:defRPr sz="3000" b="1">
          <a:solidFill>
            <a:srgbClr val="112F8F"/>
          </a:solidFill>
          <a:latin typeface="Arial" panose="020B0604020202020204" pitchFamily="34" charset="0"/>
          <a:ea typeface="华文新魏" panose="02010800040101010101" pitchFamily="2" charset="-122"/>
        </a:defRPr>
      </a:lvl6pPr>
      <a:lvl7pPr marL="914400" algn="ctr" rtl="0" eaLnBrk="1" fontAlgn="base" hangingPunct="1">
        <a:spcBef>
          <a:spcPct val="0"/>
        </a:spcBef>
        <a:spcAft>
          <a:spcPct val="0"/>
        </a:spcAft>
        <a:defRPr sz="3000" b="1">
          <a:solidFill>
            <a:srgbClr val="112F8F"/>
          </a:solidFill>
          <a:latin typeface="Arial" panose="020B0604020202020204" pitchFamily="34" charset="0"/>
          <a:ea typeface="华文新魏" panose="02010800040101010101" pitchFamily="2" charset="-122"/>
        </a:defRPr>
      </a:lvl7pPr>
      <a:lvl8pPr marL="1371600" algn="ctr" rtl="0" eaLnBrk="1" fontAlgn="base" hangingPunct="1">
        <a:spcBef>
          <a:spcPct val="0"/>
        </a:spcBef>
        <a:spcAft>
          <a:spcPct val="0"/>
        </a:spcAft>
        <a:defRPr sz="3000" b="1">
          <a:solidFill>
            <a:srgbClr val="112F8F"/>
          </a:solidFill>
          <a:latin typeface="Arial" panose="020B0604020202020204" pitchFamily="34" charset="0"/>
          <a:ea typeface="华文新魏" panose="02010800040101010101" pitchFamily="2" charset="-122"/>
        </a:defRPr>
      </a:lvl8pPr>
      <a:lvl9pPr marL="1828800" algn="ctr" rtl="0" eaLnBrk="1" fontAlgn="base" hangingPunct="1">
        <a:spcBef>
          <a:spcPct val="0"/>
        </a:spcBef>
        <a:spcAft>
          <a:spcPct val="0"/>
        </a:spcAft>
        <a:defRPr sz="3000" b="1">
          <a:solidFill>
            <a:srgbClr val="112F8F"/>
          </a:solidFill>
          <a:latin typeface="Arial" panose="020B0604020202020204" pitchFamily="34" charset="0"/>
          <a:ea typeface="华文新魏" panose="02010800040101010101" pitchFamily="2" charset="-122"/>
        </a:defRPr>
      </a:lvl9pPr>
    </p:titleStyle>
    <p:bodyStyle>
      <a:lvl1pPr marL="449580" indent="-449580" algn="just" rtl="0" eaLnBrk="0" fontAlgn="base" hangingPunct="0">
        <a:lnSpc>
          <a:spcPct val="110000"/>
        </a:lnSpc>
        <a:spcBef>
          <a:spcPct val="20000"/>
        </a:spcBef>
        <a:spcAft>
          <a:spcPct val="0"/>
        </a:spcAft>
        <a:buSzPct val="100000"/>
        <a:buFont typeface="Wingdings" panose="05000000000000000000" pitchFamily="2" charset="2"/>
        <a:buChar char="p"/>
        <a:defRPr sz="2400" b="1">
          <a:solidFill>
            <a:srgbClr val="112F8F"/>
          </a:solidFill>
          <a:latin typeface="Times New Roman" panose="02020603050405020304" charset="0"/>
          <a:ea typeface="+mn-ea"/>
          <a:cs typeface="Times New Roman" panose="02020603050405020304" charset="0"/>
        </a:defRPr>
      </a:lvl1pPr>
      <a:lvl2pPr marL="914400" indent="-285750" algn="just" rtl="0" eaLnBrk="0" fontAlgn="base" hangingPunct="0">
        <a:lnSpc>
          <a:spcPct val="110000"/>
        </a:lnSpc>
        <a:spcBef>
          <a:spcPct val="20000"/>
        </a:spcBef>
        <a:spcAft>
          <a:spcPct val="0"/>
        </a:spcAft>
        <a:buClr>
          <a:srgbClr val="A50021"/>
        </a:buClr>
        <a:buFont typeface="Wingdings" panose="05000000000000000000" pitchFamily="2" charset="2"/>
        <a:buChar char="Ø"/>
        <a:defRPr sz="2000" b="1">
          <a:solidFill>
            <a:srgbClr val="112F8F"/>
          </a:solidFill>
          <a:latin typeface="Times New Roman" panose="02020603050405020304" charset="0"/>
          <a:ea typeface="+mn-ea"/>
          <a:cs typeface="Times New Roman" panose="02020603050405020304" charset="0"/>
        </a:defRPr>
      </a:lvl2pPr>
      <a:lvl3pPr marL="1322705" indent="-228600" algn="just" rtl="0" eaLnBrk="0" fontAlgn="base" hangingPunct="0">
        <a:spcBef>
          <a:spcPct val="20000"/>
        </a:spcBef>
        <a:spcAft>
          <a:spcPct val="0"/>
        </a:spcAft>
        <a:buChar char="•"/>
        <a:defRPr sz="2400" b="1">
          <a:solidFill>
            <a:srgbClr val="112F8F"/>
          </a:solidFill>
          <a:latin typeface="Times New Roman" panose="02020603050405020304" charset="0"/>
          <a:ea typeface="+mn-ea"/>
          <a:cs typeface="Times New Roman" panose="02020603050405020304" charset="0"/>
        </a:defRPr>
      </a:lvl3pPr>
      <a:lvl4pPr marL="1730375"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cs typeface="宋体" panose="02010600030101010101" pitchFamily="2" charset="-122"/>
        </a:defRPr>
      </a:lvl4pPr>
      <a:lvl5pPr marL="213868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cs typeface="宋体" panose="02010600030101010101" pitchFamily="2" charset="-122"/>
        </a:defRPr>
      </a:lvl5pPr>
      <a:lvl6pPr marL="259588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305308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51028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96748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themeOverride" Target="../theme/themeOverride1.xml"/><Relationship Id="rId2" Type="http://schemas.openxmlformats.org/officeDocument/2006/relationships/hyperlink" Target="mailto:wangbz@xmu.edu.cn" TargetMode="External"/><Relationship Id="rId1" Type="http://schemas.openxmlformats.org/officeDocument/2006/relationships/image" Target="../media/image1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1.vml"/><Relationship Id="rId3" Type="http://schemas.openxmlformats.org/officeDocument/2006/relationships/slideLayout" Target="../slideLayouts/slideLayout8.xml"/><Relationship Id="rId2" Type="http://schemas.openxmlformats.org/officeDocument/2006/relationships/image" Target="../media/image14.e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5400" y="1100395"/>
            <a:ext cx="11233248" cy="5474274"/>
          </a:xfrm>
        </p:spPr>
        <p:txBody>
          <a:bodyPr/>
          <a:lstStyle/>
          <a:p>
            <a:pPr eaLnBrk="1" hangingPunct="1">
              <a:lnSpc>
                <a:spcPct val="100000"/>
              </a:lnSpc>
              <a:buFont typeface="Wingdings" panose="05000000000000000000" pitchFamily="2" charset="2"/>
              <a:buChar char="p"/>
            </a:pPr>
            <a:r>
              <a:rPr lang="zh-CN" altLang="en-US" dirty="0">
                <a:solidFill>
                  <a:schemeClr val="tx1"/>
                </a:solidFill>
                <a:effectLst/>
                <a:latin typeface="华文楷体" panose="02010600040101010101" pitchFamily="2" charset="-122"/>
                <a:ea typeface="华文楷体" panose="02010600040101010101" pitchFamily="2" charset="-122"/>
              </a:rPr>
              <a:t>总的来看，体系结构是由结构和功能各异、相互作用的部件集合，按照层次构成的。</a:t>
            </a:r>
            <a:endParaRPr lang="en-US" altLang="zh-CN" dirty="0">
              <a:solidFill>
                <a:schemeClr val="tx1"/>
              </a:solidFill>
              <a:effectLst/>
              <a:latin typeface="华文楷体" panose="02010600040101010101" pitchFamily="2" charset="-122"/>
              <a:ea typeface="华文楷体" panose="02010600040101010101" pitchFamily="2" charset="-122"/>
            </a:endParaRPr>
          </a:p>
          <a:p>
            <a:pPr eaLnBrk="1" hangingPunct="1">
              <a:lnSpc>
                <a:spcPct val="100000"/>
              </a:lnSpc>
              <a:buFont typeface="Wingdings" panose="05000000000000000000" pitchFamily="2" charset="2"/>
              <a:buChar char="p"/>
            </a:pPr>
            <a:r>
              <a:rPr lang="en-US" altLang="zh-CN" dirty="0">
                <a:solidFill>
                  <a:schemeClr val="tx1"/>
                </a:solidFill>
                <a:effectLst/>
                <a:latin typeface="华文楷体" panose="02010600040101010101" pitchFamily="2" charset="-122"/>
                <a:ea typeface="华文楷体" panose="02010600040101010101" pitchFamily="2" charset="-122"/>
              </a:rPr>
              <a:t>SA</a:t>
            </a:r>
            <a:r>
              <a:rPr lang="zh-CN" altLang="en-US" dirty="0">
                <a:solidFill>
                  <a:schemeClr val="tx1"/>
                </a:solidFill>
                <a:effectLst/>
                <a:latin typeface="华文楷体" panose="02010600040101010101" pitchFamily="2" charset="-122"/>
                <a:ea typeface="华文楷体" panose="02010600040101010101" pitchFamily="2" charset="-122"/>
              </a:rPr>
              <a:t>对</a:t>
            </a:r>
            <a:r>
              <a:rPr lang="en-US" altLang="zh-CN" dirty="0">
                <a:solidFill>
                  <a:schemeClr val="tx1"/>
                </a:solidFill>
                <a:effectLst/>
                <a:latin typeface="华文楷体" panose="02010600040101010101" pitchFamily="2" charset="-122"/>
                <a:ea typeface="华文楷体" panose="02010600040101010101" pitchFamily="2" charset="-122"/>
              </a:rPr>
              <a:t>SE</a:t>
            </a:r>
            <a:r>
              <a:rPr lang="zh-CN" altLang="en-US" dirty="0">
                <a:solidFill>
                  <a:schemeClr val="tx1"/>
                </a:solidFill>
                <a:effectLst/>
                <a:latin typeface="华文楷体" panose="02010600040101010101" pitchFamily="2" charset="-122"/>
                <a:ea typeface="华文楷体" panose="02010600040101010101" pitchFamily="2" charset="-122"/>
              </a:rPr>
              <a:t>的贡献：</a:t>
            </a:r>
            <a:r>
              <a:rPr lang="zh-CN" altLang="en-US" sz="2400" b="0" dirty="0">
                <a:solidFill>
                  <a:schemeClr val="tx1"/>
                </a:solidFill>
                <a:effectLst/>
                <a:latin typeface="华文楷体" panose="02010600040101010101" pitchFamily="2" charset="-122"/>
                <a:ea typeface="华文楷体" panose="02010600040101010101" pitchFamily="2" charset="-122"/>
              </a:rPr>
              <a:t>开发团队的组织结构；捕获需求；设计方案的选择；分析和描述复杂系统的高层属性方便人员交流；技术进步；</a:t>
            </a:r>
            <a:endParaRPr lang="en-US" altLang="zh-CN" sz="2400" b="0" dirty="0">
              <a:solidFill>
                <a:schemeClr val="tx1"/>
              </a:solidFill>
              <a:effectLst/>
              <a:latin typeface="华文楷体" panose="02010600040101010101" pitchFamily="2" charset="-122"/>
              <a:ea typeface="华文楷体" panose="02010600040101010101" pitchFamily="2" charset="-122"/>
            </a:endParaRPr>
          </a:p>
          <a:p>
            <a:pPr marL="363220" lvl="1" indent="-363220" eaLnBrk="1" hangingPunct="1">
              <a:lnSpc>
                <a:spcPct val="100000"/>
              </a:lnSpc>
              <a:spcBef>
                <a:spcPct val="0"/>
              </a:spcBef>
              <a:spcAft>
                <a:spcPts val="400"/>
              </a:spcAft>
              <a:buClr>
                <a:srgbClr val="993333"/>
              </a:buClr>
            </a:pPr>
            <a:r>
              <a:rPr lang="en-US" altLang="zh-CN" sz="2700" dirty="0">
                <a:latin typeface="华文楷体" panose="02010600040101010101" pitchFamily="2" charset="-122"/>
                <a:ea typeface="华文楷体" panose="02010600040101010101" pitchFamily="2" charset="-122"/>
              </a:rPr>
              <a:t>SE</a:t>
            </a:r>
            <a:r>
              <a:rPr lang="zh-CN" altLang="en-US" sz="2700" dirty="0">
                <a:latin typeface="华文楷体" panose="02010600040101010101" pitchFamily="2" charset="-122"/>
                <a:ea typeface="华文楷体" panose="02010600040101010101" pitchFamily="2" charset="-122"/>
              </a:rPr>
              <a:t>的目标：软件质量。</a:t>
            </a:r>
            <a:r>
              <a:rPr lang="zh-CN" altLang="en-US" sz="2400" b="0" dirty="0">
                <a:latin typeface="华文楷体" panose="02010600040101010101" pitchFamily="2" charset="-122"/>
                <a:ea typeface="华文楷体" panose="02010600040101010101" pitchFamily="2" charset="-122"/>
              </a:rPr>
              <a:t>运行时质量；非运行时质量；体系结构质量。</a:t>
            </a:r>
            <a:endParaRPr lang="zh-CN" altLang="en-US" sz="2400" b="0" dirty="0">
              <a:latin typeface="华文楷体" panose="02010600040101010101" pitchFamily="2" charset="-122"/>
              <a:ea typeface="华文楷体" panose="02010600040101010101" pitchFamily="2" charset="-122"/>
            </a:endParaRPr>
          </a:p>
          <a:p>
            <a:pPr eaLnBrk="1" hangingPunct="1">
              <a:lnSpc>
                <a:spcPct val="100000"/>
              </a:lnSpc>
              <a:buFont typeface="Wingdings" panose="05000000000000000000" pitchFamily="2" charset="2"/>
              <a:buChar char="p"/>
            </a:pPr>
            <a:r>
              <a:rPr lang="zh-CN" altLang="en-US" dirty="0">
                <a:solidFill>
                  <a:schemeClr val="tx1"/>
                </a:solidFill>
                <a:effectLst/>
                <a:latin typeface="华文楷体" panose="02010600040101010101" pitchFamily="2" charset="-122"/>
                <a:ea typeface="华文楷体" panose="02010600040101010101" pitchFamily="2" charset="-122"/>
              </a:rPr>
              <a:t>体系结构的设计选择对于软件的长远成功是至关重要的。</a:t>
            </a:r>
            <a:r>
              <a:rPr lang="zh-CN" altLang="en-US" sz="2400" b="0" dirty="0">
                <a:solidFill>
                  <a:schemeClr val="tx1"/>
                </a:solidFill>
                <a:effectLst/>
                <a:latin typeface="华文楷体" panose="02010600040101010101" pitchFamily="2" charset="-122"/>
                <a:ea typeface="华文楷体" panose="02010600040101010101" pitchFamily="2" charset="-122"/>
              </a:rPr>
              <a:t>当前的软件设计问题：生产效率、可维护性、进度、质量、文档。</a:t>
            </a:r>
            <a:endParaRPr lang="zh-CN" altLang="en-US" sz="2400" b="0" dirty="0">
              <a:solidFill>
                <a:schemeClr val="tx1"/>
              </a:solidFill>
              <a:effectLst/>
              <a:latin typeface="华文楷体" panose="02010600040101010101" pitchFamily="2" charset="-122"/>
              <a:ea typeface="华文楷体" panose="02010600040101010101" pitchFamily="2" charset="-122"/>
            </a:endParaRPr>
          </a:p>
          <a:p>
            <a:pPr eaLnBrk="1" hangingPunct="1">
              <a:lnSpc>
                <a:spcPct val="150000"/>
              </a:lnSpc>
              <a:buFont typeface="Wingdings" panose="05000000000000000000" pitchFamily="2" charset="2"/>
              <a:buChar char="p"/>
            </a:pPr>
            <a:r>
              <a:rPr lang="zh-CN" altLang="en-US" dirty="0">
                <a:solidFill>
                  <a:schemeClr val="tx1"/>
                </a:solidFill>
                <a:effectLst/>
                <a:latin typeface="华文楷体" panose="02010600040101010101" pitchFamily="2" charset="-122"/>
                <a:ea typeface="华文楷体" panose="02010600040101010101" pitchFamily="2" charset="-122"/>
              </a:rPr>
              <a:t>体系结构的理论和工具：</a:t>
            </a:r>
            <a:r>
              <a:rPr lang="zh-CN" altLang="en-US" sz="2400" b="0" dirty="0">
                <a:solidFill>
                  <a:schemeClr val="tx1"/>
                </a:solidFill>
                <a:effectLst/>
                <a:latin typeface="华文楷体" panose="02010600040101010101" pitchFamily="2" charset="-122"/>
                <a:ea typeface="华文楷体" panose="02010600040101010101" pitchFamily="2" charset="-122"/>
              </a:rPr>
              <a:t>解决软件复杂性和工程设计的必由之路。</a:t>
            </a:r>
            <a:endParaRPr lang="zh-CN" altLang="en-US" sz="2400" b="0" dirty="0">
              <a:solidFill>
                <a:schemeClr val="tx1"/>
              </a:solidFill>
              <a:effectLst/>
              <a:latin typeface="华文楷体" panose="02010600040101010101" pitchFamily="2" charset="-122"/>
              <a:ea typeface="华文楷体" panose="02010600040101010101" pitchFamily="2" charset="-122"/>
            </a:endParaRPr>
          </a:p>
          <a:p>
            <a:pPr eaLnBrk="1" hangingPunct="1">
              <a:lnSpc>
                <a:spcPct val="100000"/>
              </a:lnSpc>
              <a:buFont typeface="Wingdings" panose="05000000000000000000" pitchFamily="2" charset="2"/>
              <a:buChar char="p"/>
            </a:pPr>
            <a:r>
              <a:rPr lang="zh-CN" altLang="en-US" dirty="0">
                <a:solidFill>
                  <a:schemeClr val="tx1"/>
                </a:solidFill>
                <a:effectLst/>
                <a:latin typeface="华文楷体" panose="02010600040101010101" pitchFamily="2" charset="-122"/>
                <a:ea typeface="华文楷体" panose="02010600040101010101" pitchFamily="2" charset="-122"/>
              </a:rPr>
              <a:t>软件设计的层次：</a:t>
            </a:r>
            <a:r>
              <a:rPr lang="zh-CN" altLang="en-US" sz="2400" b="0" dirty="0">
                <a:solidFill>
                  <a:schemeClr val="tx1"/>
                </a:solidFill>
                <a:effectLst/>
                <a:latin typeface="华文楷体" panose="02010600040101010101" pitchFamily="2" charset="-122"/>
                <a:ea typeface="华文楷体" panose="02010600040101010101" pitchFamily="2" charset="-122"/>
              </a:rPr>
              <a:t>结构、代码、执行。</a:t>
            </a:r>
            <a:endParaRPr lang="zh-CN" altLang="en-US" sz="2400" b="0" dirty="0">
              <a:solidFill>
                <a:schemeClr val="tx1"/>
              </a:solidFill>
              <a:effectLst/>
              <a:latin typeface="华文楷体" panose="02010600040101010101" pitchFamily="2" charset="-122"/>
              <a:ea typeface="华文楷体" panose="02010600040101010101" pitchFamily="2" charset="-122"/>
            </a:endParaRPr>
          </a:p>
          <a:p>
            <a:pPr eaLnBrk="1" hangingPunct="1">
              <a:lnSpc>
                <a:spcPct val="100000"/>
              </a:lnSpc>
              <a:buFont typeface="Wingdings" panose="05000000000000000000" pitchFamily="2" charset="2"/>
              <a:buChar char="p"/>
            </a:pPr>
            <a:r>
              <a:rPr lang="en-US" altLang="zh-CN" dirty="0">
                <a:solidFill>
                  <a:schemeClr val="tx1"/>
                </a:solidFill>
                <a:effectLst/>
                <a:latin typeface="华文楷体" panose="02010600040101010101" pitchFamily="2" charset="-122"/>
                <a:ea typeface="华文楷体" panose="02010600040101010101" pitchFamily="2" charset="-122"/>
              </a:rPr>
              <a:t>SA for SE </a:t>
            </a:r>
            <a:r>
              <a:rPr lang="zh-CN" altLang="en-US" dirty="0">
                <a:solidFill>
                  <a:schemeClr val="tx1"/>
                </a:solidFill>
                <a:effectLst/>
                <a:latin typeface="华文楷体" panose="02010600040101010101" pitchFamily="2" charset="-122"/>
                <a:ea typeface="华文楷体" panose="02010600040101010101" pitchFamily="2" charset="-122"/>
              </a:rPr>
              <a:t>。软件的体系结构应该是一个关于软件构成方面的具有层次性的知识体系：</a:t>
            </a:r>
            <a:r>
              <a:rPr lang="zh-CN" altLang="en-US" sz="2400" b="0" dirty="0">
                <a:solidFill>
                  <a:schemeClr val="tx1"/>
                </a:solidFill>
                <a:effectLst/>
                <a:latin typeface="华文楷体" panose="02010600040101010101" pitchFamily="2" charset="-122"/>
                <a:ea typeface="华文楷体" panose="02010600040101010101" pitchFamily="2" charset="-122"/>
              </a:rPr>
              <a:t>软件的硬件层、基础控制描述层、资源及管理调度层、系统结构模式层、领域应用层。</a:t>
            </a:r>
            <a:endParaRPr lang="zh-CN" altLang="en-US" sz="2400" b="0" dirty="0">
              <a:solidFill>
                <a:schemeClr val="tx1"/>
              </a:solidFill>
              <a:effectLst/>
              <a:latin typeface="华文楷体" panose="02010600040101010101" pitchFamily="2" charset="-122"/>
              <a:ea typeface="华文楷体" panose="02010600040101010101" pitchFamily="2" charset="-122"/>
            </a:endParaRPr>
          </a:p>
        </p:txBody>
      </p:sp>
      <p:sp>
        <p:nvSpPr>
          <p:cNvPr id="3" name="内容占位符 2"/>
          <p:cNvSpPr>
            <a:spLocks noGrp="1"/>
          </p:cNvSpPr>
          <p:nvPr>
            <p:ph idx="10"/>
          </p:nvPr>
        </p:nvSpPr>
        <p:spPr/>
        <p:txBody>
          <a:bodyPr/>
          <a:lstStyle/>
          <a:p>
            <a:r>
              <a:rPr lang="zh-CN" altLang="en-US" dirty="0"/>
              <a:t>上节课回顾</a:t>
            </a:r>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endParaRPr lang="en-US" altLang="zh-CN" sz="3200" dirty="0">
              <a:latin typeface="华文中宋" panose="02010600040101010101" pitchFamily="2" charset="-122"/>
              <a:ea typeface="华文中宋" panose="02010600040101010101" pitchFamily="2" charset="-122"/>
            </a:endParaRPr>
          </a:p>
        </p:txBody>
      </p:sp>
      <p:sp>
        <p:nvSpPr>
          <p:cNvPr id="9219" name="Rectangle 3"/>
          <p:cNvSpPr>
            <a:spLocks noGrp="1" noChangeArrowheads="1"/>
          </p:cNvSpPr>
          <p:nvPr>
            <p:ph type="body" idx="1"/>
          </p:nvPr>
        </p:nvSpPr>
        <p:spPr>
          <a:xfrm>
            <a:off x="624416" y="1125538"/>
            <a:ext cx="11160216" cy="5065712"/>
          </a:xfrm>
        </p:spPr>
        <p:txBody>
          <a:bodyPr/>
          <a:lstStyle/>
          <a:p>
            <a:pPr eaLnBrk="1" hangingPunct="1">
              <a:lnSpc>
                <a:spcPct val="150000"/>
              </a:lnSpc>
              <a:buFont typeface="Wingdings" panose="05000000000000000000" pitchFamily="2" charset="2"/>
              <a:buChar char="n"/>
              <a:defRPr/>
            </a:pPr>
            <a:r>
              <a:rPr lang="en-US" altLang="zh-CN" sz="2800" dirty="0">
                <a:solidFill>
                  <a:schemeClr val="tx1"/>
                </a:solidFill>
                <a:latin typeface="华文中宋" panose="02010600040101010101" pitchFamily="2" charset="-122"/>
                <a:ea typeface="华文中宋" panose="02010600040101010101" pitchFamily="2" charset="-122"/>
              </a:rPr>
              <a:t>Vasa</a:t>
            </a:r>
            <a:r>
              <a:rPr lang="zh-CN" altLang="en-US" sz="2800" dirty="0">
                <a:solidFill>
                  <a:schemeClr val="tx1"/>
                </a:solidFill>
                <a:latin typeface="华文中宋" panose="02010600040101010101" pitchFamily="2" charset="-122"/>
                <a:ea typeface="华文中宋" panose="02010600040101010101" pitchFamily="2" charset="-122"/>
              </a:rPr>
              <a:t>战舰的故事：瑞典和波兰 ，</a:t>
            </a:r>
            <a:r>
              <a:rPr lang="zh-CN" altLang="en-US" sz="2800" dirty="0">
                <a:solidFill>
                  <a:schemeClr val="tx1"/>
                </a:solidFill>
                <a:highlight>
                  <a:srgbClr val="FFFF00"/>
                </a:highlight>
                <a:latin typeface="华文中宋" panose="02010600040101010101" pitchFamily="2" charset="-122"/>
                <a:ea typeface="华文中宋" panose="02010600040101010101" pitchFamily="2" charset="-122"/>
              </a:rPr>
              <a:t>长</a:t>
            </a:r>
            <a:r>
              <a:rPr lang="en-US" altLang="zh-CN" sz="2800" dirty="0">
                <a:solidFill>
                  <a:schemeClr val="tx1"/>
                </a:solidFill>
                <a:highlight>
                  <a:srgbClr val="FFFF00"/>
                </a:highlight>
                <a:latin typeface="华文中宋" panose="02010600040101010101" pitchFamily="2" charset="-122"/>
                <a:ea typeface="华文中宋" panose="02010600040101010101" pitchFamily="2" charset="-122"/>
              </a:rPr>
              <a:t>70</a:t>
            </a:r>
            <a:r>
              <a:rPr lang="zh-CN" altLang="en-US" sz="2800" dirty="0">
                <a:solidFill>
                  <a:schemeClr val="tx1"/>
                </a:solidFill>
                <a:highlight>
                  <a:srgbClr val="FFFF00"/>
                </a:highlight>
                <a:latin typeface="华文中宋" panose="02010600040101010101" pitchFamily="2" charset="-122"/>
                <a:ea typeface="华文中宋" panose="02010600040101010101" pitchFamily="2" charset="-122"/>
              </a:rPr>
              <a:t>米宽</a:t>
            </a:r>
            <a:r>
              <a:rPr lang="en-US" altLang="zh-CN" sz="2800" dirty="0">
                <a:solidFill>
                  <a:schemeClr val="tx1"/>
                </a:solidFill>
                <a:highlight>
                  <a:srgbClr val="FFFF00"/>
                </a:highlight>
                <a:latin typeface="华文中宋" panose="02010600040101010101" pitchFamily="2" charset="-122"/>
                <a:ea typeface="华文中宋" panose="02010600040101010101" pitchFamily="2" charset="-122"/>
              </a:rPr>
              <a:t>11</a:t>
            </a:r>
            <a:r>
              <a:rPr lang="zh-CN" altLang="en-US" sz="2800" dirty="0">
                <a:solidFill>
                  <a:schemeClr val="tx1"/>
                </a:solidFill>
                <a:highlight>
                  <a:srgbClr val="FFFF00"/>
                </a:highlight>
                <a:latin typeface="华文中宋" panose="02010600040101010101" pitchFamily="2" charset="-122"/>
                <a:ea typeface="华文中宋" panose="02010600040101010101" pitchFamily="2" charset="-122"/>
              </a:rPr>
              <a:t>米高</a:t>
            </a:r>
            <a:r>
              <a:rPr lang="en-US" altLang="zh-CN" sz="2800" dirty="0">
                <a:solidFill>
                  <a:schemeClr val="tx1"/>
                </a:solidFill>
                <a:highlight>
                  <a:srgbClr val="FFFF00"/>
                </a:highlight>
                <a:latin typeface="华文中宋" panose="02010600040101010101" pitchFamily="2" charset="-122"/>
                <a:ea typeface="华文中宋" panose="02010600040101010101" pitchFamily="2" charset="-122"/>
              </a:rPr>
              <a:t>52</a:t>
            </a:r>
            <a:r>
              <a:rPr lang="zh-CN" altLang="en-US" sz="2800" dirty="0">
                <a:solidFill>
                  <a:schemeClr val="tx1"/>
                </a:solidFill>
                <a:highlight>
                  <a:srgbClr val="FFFF00"/>
                </a:highlight>
                <a:latin typeface="华文中宋" panose="02010600040101010101" pitchFamily="2" charset="-122"/>
                <a:ea typeface="华文中宋" panose="02010600040101010101" pitchFamily="2" charset="-122"/>
              </a:rPr>
              <a:t>米</a:t>
            </a:r>
            <a:r>
              <a:rPr lang="zh-CN" altLang="en-US" sz="2800" dirty="0">
                <a:solidFill>
                  <a:schemeClr val="tx1"/>
                </a:solidFill>
                <a:latin typeface="华文中宋" panose="02010600040101010101" pitchFamily="2" charset="-122"/>
                <a:ea typeface="华文中宋" panose="02010600040101010101" pitchFamily="2" charset="-122"/>
              </a:rPr>
              <a:t>、</a:t>
            </a:r>
            <a:r>
              <a:rPr lang="en-US" altLang="zh-CN" sz="2800" dirty="0">
                <a:solidFill>
                  <a:schemeClr val="tx1"/>
                </a:solidFill>
                <a:latin typeface="华文中宋" panose="02010600040101010101" pitchFamily="2" charset="-122"/>
                <a:ea typeface="华文中宋" panose="02010600040101010101" pitchFamily="2" charset="-122"/>
              </a:rPr>
              <a:t>433</a:t>
            </a:r>
            <a:r>
              <a:rPr lang="zh-CN" altLang="en-US" sz="2800" dirty="0">
                <a:solidFill>
                  <a:schemeClr val="tx1"/>
                </a:solidFill>
                <a:latin typeface="华文中宋" panose="02010600040101010101" pitchFamily="2" charset="-122"/>
                <a:ea typeface="华文中宋" panose="02010600040101010101" pitchFamily="2" charset="-122"/>
              </a:rPr>
              <a:t>人、双层</a:t>
            </a:r>
            <a:r>
              <a:rPr lang="en-US" altLang="zh-CN" sz="2800" dirty="0">
                <a:solidFill>
                  <a:schemeClr val="tx1"/>
                </a:solidFill>
                <a:latin typeface="华文中宋" panose="02010600040101010101" pitchFamily="2" charset="-122"/>
                <a:ea typeface="华文中宋" panose="02010600040101010101" pitchFamily="2" charset="-122"/>
              </a:rPr>
              <a:t>64</a:t>
            </a:r>
            <a:r>
              <a:rPr lang="zh-CN" altLang="en-US" sz="2800" dirty="0">
                <a:solidFill>
                  <a:schemeClr val="tx1"/>
                </a:solidFill>
                <a:latin typeface="华文中宋" panose="02010600040101010101" pitchFamily="2" charset="-122"/>
                <a:ea typeface="华文中宋" panose="02010600040101010101" pitchFamily="2" charset="-122"/>
              </a:rPr>
              <a:t>炮、雕刻了</a:t>
            </a:r>
            <a:r>
              <a:rPr lang="en-US" altLang="zh-CN" sz="2800" dirty="0">
                <a:solidFill>
                  <a:schemeClr val="tx1"/>
                </a:solidFill>
                <a:latin typeface="华文中宋" panose="02010600040101010101" pitchFamily="2" charset="-122"/>
                <a:ea typeface="华文中宋" panose="02010600040101010101" pitchFamily="2" charset="-122"/>
              </a:rPr>
              <a:t>700</a:t>
            </a:r>
            <a:r>
              <a:rPr lang="zh-CN" altLang="en-US" sz="2800" dirty="0">
                <a:solidFill>
                  <a:schemeClr val="tx1"/>
                </a:solidFill>
                <a:latin typeface="华文中宋" panose="02010600040101010101" pitchFamily="2" charset="-122"/>
                <a:ea typeface="华文中宋" panose="02010600040101010101" pitchFamily="2" charset="-122"/>
              </a:rPr>
              <a:t>多尊精美神像</a:t>
            </a:r>
            <a:r>
              <a:rPr lang="zh-CN" altLang="en-US" sz="2000" dirty="0">
                <a:solidFill>
                  <a:schemeClr val="tx1"/>
                </a:solidFill>
                <a:latin typeface="华文中宋" panose="02010600040101010101" pitchFamily="2" charset="-122"/>
                <a:ea typeface="华文中宋" panose="02010600040101010101" pitchFamily="2" charset="-122"/>
              </a:rPr>
              <a:t>（</a:t>
            </a:r>
            <a:r>
              <a:rPr lang="zh-CN" altLang="en-US" sz="2000" b="0" dirty="0"/>
              <a:t>在</a:t>
            </a:r>
            <a:r>
              <a:rPr lang="en-US" altLang="zh-CN" sz="2000" b="0" dirty="0"/>
              <a:t>1629</a:t>
            </a:r>
            <a:r>
              <a:rPr lang="zh-CN" altLang="en-US" sz="2000" b="0" dirty="0"/>
              <a:t>年一个风和日丽的下午，在瑞典万民瞩目下，全欧洲最强战舰从瑞典王宫前缓缓驶出。但在开出港仅一千多米，就沉了。</a:t>
            </a:r>
            <a:r>
              <a:rPr lang="zh-CN" altLang="en-US" sz="2000" dirty="0">
                <a:solidFill>
                  <a:schemeClr val="tx1"/>
                </a:solidFill>
                <a:latin typeface="华文中宋" panose="02010600040101010101" pitchFamily="2" charset="-122"/>
                <a:ea typeface="华文中宋" panose="02010600040101010101" pitchFamily="2" charset="-122"/>
              </a:rPr>
              <a:t>）。</a:t>
            </a:r>
            <a:endParaRPr lang="en-US" altLang="zh-CN" sz="20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defRPr/>
            </a:pPr>
            <a:r>
              <a:rPr lang="zh-CN" altLang="en-US" sz="2800" dirty="0">
                <a:solidFill>
                  <a:schemeClr val="tx1"/>
                </a:solidFill>
                <a:latin typeface="华文中宋" panose="02010600040101010101" pitchFamily="2" charset="-122"/>
                <a:ea typeface="华文中宋" panose="02010600040101010101" pitchFamily="2" charset="-122"/>
              </a:rPr>
              <a:t>需求来自于企业、架构来自于需求，系统来自于架构</a:t>
            </a:r>
            <a:endParaRPr lang="zh-CN" altLang="en-US" sz="28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defRPr/>
            </a:pPr>
            <a:r>
              <a:rPr lang="en-US" altLang="zh-CN" sz="2800" dirty="0">
                <a:solidFill>
                  <a:schemeClr val="tx1"/>
                </a:solidFill>
                <a:latin typeface="华文中宋" panose="02010600040101010101" pitchFamily="2" charset="-122"/>
                <a:ea typeface="华文中宋" panose="02010600040101010101" pitchFamily="2" charset="-122"/>
              </a:rPr>
              <a:t>ABC</a:t>
            </a:r>
            <a:r>
              <a:rPr lang="zh-CN" altLang="en-US" sz="2800" dirty="0">
                <a:solidFill>
                  <a:schemeClr val="tx1"/>
                </a:solidFill>
                <a:latin typeface="华文中宋" panose="02010600040101010101" pitchFamily="2" charset="-122"/>
                <a:ea typeface="华文中宋" panose="02010600040101010101" pitchFamily="2" charset="-122"/>
              </a:rPr>
              <a:t>（构架商业周期，</a:t>
            </a:r>
            <a:r>
              <a:rPr lang="en-US" altLang="zh-CN" sz="2800" dirty="0">
                <a:solidFill>
                  <a:schemeClr val="tx1"/>
                </a:solidFill>
                <a:latin typeface="华文中宋" panose="02010600040101010101" pitchFamily="2" charset="-122"/>
                <a:ea typeface="华文中宋" panose="02010600040101010101" pitchFamily="2" charset="-122"/>
              </a:rPr>
              <a:t>Architecture Business Cycle</a:t>
            </a:r>
            <a:r>
              <a:rPr lang="zh-CN" altLang="en-US" sz="2800" dirty="0">
                <a:solidFill>
                  <a:schemeClr val="tx1"/>
                </a:solidFill>
                <a:latin typeface="华文中宋" panose="02010600040101010101" pitchFamily="2" charset="-122"/>
                <a:ea typeface="华文中宋" panose="02010600040101010101" pitchFamily="2" charset="-122"/>
              </a:rPr>
              <a:t>）</a:t>
            </a:r>
            <a:endParaRPr lang="zh-CN" altLang="en-US" sz="280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defRPr/>
            </a:pPr>
            <a:r>
              <a:rPr lang="zh-CN" altLang="en-US" sz="2400" dirty="0">
                <a:solidFill>
                  <a:schemeClr val="tx1"/>
                </a:solidFill>
                <a:latin typeface="华文中宋" panose="02010600040101010101" pitchFamily="2" charset="-122"/>
                <a:ea typeface="华文中宋" panose="02010600040101010101" pitchFamily="2" charset="-122"/>
              </a:rPr>
              <a:t>软件架构是技术、商业和社会诸多因素作用的结构，而软件架构的存在反过来又会影响技术、商业和社会环境。</a:t>
            </a:r>
            <a:endParaRPr lang="zh-CN" altLang="en-US" sz="240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defRPr/>
            </a:pPr>
            <a:r>
              <a:rPr lang="zh-CN" altLang="en-US" sz="2400" dirty="0">
                <a:solidFill>
                  <a:schemeClr val="tx1"/>
                </a:solidFill>
                <a:latin typeface="华文中宋" panose="02010600040101010101" pitchFamily="2" charset="-122"/>
                <a:ea typeface="华文中宋" panose="02010600040101010101" pitchFamily="2" charset="-122"/>
              </a:rPr>
              <a:t>需求</a:t>
            </a:r>
            <a:r>
              <a:rPr lang="en-US" altLang="zh-CN" sz="2400" dirty="0">
                <a:solidFill>
                  <a:schemeClr val="tx1"/>
                </a:solidFill>
                <a:latin typeface="华文中宋" panose="02010600040101010101" pitchFamily="2" charset="-122"/>
                <a:ea typeface="华文中宋" panose="02010600040101010101" pitchFamily="2" charset="-122"/>
              </a:rPr>
              <a:t>&lt;-</a:t>
            </a:r>
            <a:r>
              <a:rPr lang="zh-CN" altLang="en-US" sz="2400" dirty="0">
                <a:solidFill>
                  <a:schemeClr val="tx1"/>
                </a:solidFill>
                <a:latin typeface="华文中宋" panose="02010600040101010101" pitchFamily="2" charset="-122"/>
                <a:ea typeface="华文中宋" panose="02010600040101010101" pitchFamily="2" charset="-122"/>
              </a:rPr>
              <a:t>目标；架构</a:t>
            </a:r>
            <a:r>
              <a:rPr lang="en-US" altLang="zh-CN" sz="2400" dirty="0">
                <a:solidFill>
                  <a:schemeClr val="tx1"/>
                </a:solidFill>
                <a:latin typeface="华文中宋" panose="02010600040101010101" pitchFamily="2" charset="-122"/>
                <a:ea typeface="华文中宋" panose="02010600040101010101" pitchFamily="2" charset="-122"/>
              </a:rPr>
              <a:t>&lt;-</a:t>
            </a:r>
            <a:r>
              <a:rPr lang="zh-CN" altLang="en-US" sz="2400" dirty="0">
                <a:solidFill>
                  <a:schemeClr val="tx1"/>
                </a:solidFill>
                <a:latin typeface="华文中宋" panose="02010600040101010101" pitchFamily="2" charset="-122"/>
                <a:ea typeface="华文中宋" panose="02010600040101010101" pitchFamily="2" charset="-122"/>
              </a:rPr>
              <a:t>需求；系统</a:t>
            </a:r>
            <a:r>
              <a:rPr lang="en-US" altLang="zh-CN" sz="2400" dirty="0">
                <a:solidFill>
                  <a:schemeClr val="tx1"/>
                </a:solidFill>
                <a:latin typeface="华文中宋" panose="02010600040101010101" pitchFamily="2" charset="-122"/>
                <a:ea typeface="华文中宋" panose="02010600040101010101" pitchFamily="2" charset="-122"/>
              </a:rPr>
              <a:t>&lt;-</a:t>
            </a:r>
            <a:r>
              <a:rPr lang="zh-CN" altLang="en-US" sz="2400" dirty="0">
                <a:solidFill>
                  <a:schemeClr val="tx1"/>
                </a:solidFill>
                <a:latin typeface="华文中宋" panose="02010600040101010101" pitchFamily="2" charset="-122"/>
                <a:ea typeface="华文中宋" panose="02010600040101010101" pitchFamily="2" charset="-122"/>
              </a:rPr>
              <a:t>架构</a:t>
            </a:r>
            <a:endParaRPr lang="en-US" altLang="zh-CN" sz="2400" dirty="0">
              <a:solidFill>
                <a:schemeClr val="tx1"/>
              </a:solidFill>
              <a:latin typeface="华文中宋" panose="02010600040101010101" pitchFamily="2" charset="-122"/>
              <a:ea typeface="华文中宋" panose="02010600040101010101" pitchFamily="2" charset="-122"/>
            </a:endParaRPr>
          </a:p>
          <a:p>
            <a:pPr marL="0" indent="0" eaLnBrk="1" hangingPunct="1">
              <a:buNone/>
              <a:defRPr/>
            </a:pPr>
            <a:br>
              <a:rPr lang="en-US" altLang="zh-CN" sz="1800" dirty="0"/>
            </a:br>
            <a:endParaRPr lang="zh-CN" altLang="en-US" sz="1800" dirty="0"/>
          </a:p>
          <a:p>
            <a:pPr lvl="1" eaLnBrk="1" hangingPunct="1">
              <a:defRPr/>
            </a:pPr>
            <a:endParaRPr lang="zh-CN" altLang="en-US" sz="1800" dirty="0">
              <a:ea typeface="黑体" panose="02010609060101010101"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endParaRPr lang="zh-CN" altLang="en-US" sz="3200" dirty="0">
              <a:latin typeface="华文中宋" panose="02010600040101010101" pitchFamily="2" charset="-122"/>
              <a:ea typeface="华文中宋" panose="02010600040101010101" pitchFamily="2" charset="-122"/>
            </a:endParaRPr>
          </a:p>
        </p:txBody>
      </p:sp>
      <p:sp>
        <p:nvSpPr>
          <p:cNvPr id="15363" name="Rectangle 3"/>
          <p:cNvSpPr>
            <a:spLocks noGrp="1" noChangeArrowheads="1"/>
          </p:cNvSpPr>
          <p:nvPr>
            <p:ph type="body" idx="1"/>
          </p:nvPr>
        </p:nvSpPr>
        <p:spPr/>
        <p:txBody>
          <a:bodyPr/>
          <a:lstStyle/>
          <a:p>
            <a:pPr eaLnBrk="1" hangingPunct="1">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软件体系结构的定义 </a:t>
            </a:r>
            <a:endParaRPr lang="en-US" altLang="zh-CN" sz="2800" dirty="0">
              <a:solidFill>
                <a:schemeClr val="tx1"/>
              </a:solidFill>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u"/>
            </a:pPr>
            <a:r>
              <a:rPr lang="zh-CN" altLang="en-US" sz="2400" dirty="0">
                <a:solidFill>
                  <a:schemeClr val="tx1"/>
                </a:solidFill>
                <a:ea typeface="华文中宋" panose="02010600040101010101" pitchFamily="2" charset="-122"/>
              </a:rPr>
              <a:t>现代定义</a:t>
            </a:r>
            <a:endParaRPr lang="zh-CN" altLang="en-US" sz="2400" dirty="0">
              <a:solidFill>
                <a:schemeClr val="tx1"/>
              </a:solidFill>
              <a:ea typeface="华文中宋" panose="02010600040101010101" pitchFamily="2" charset="-122"/>
            </a:endParaRPr>
          </a:p>
          <a:p>
            <a:pPr lvl="2" eaLnBrk="1" hangingPunct="1">
              <a:lnSpc>
                <a:spcPct val="150000"/>
              </a:lnSpc>
            </a:pPr>
            <a:r>
              <a:rPr lang="en-US" altLang="zh-CN" dirty="0">
                <a:solidFill>
                  <a:schemeClr val="tx1"/>
                </a:solidFill>
                <a:ea typeface="华文中宋" panose="02010600040101010101" pitchFamily="2" charset="-122"/>
              </a:rPr>
              <a:t>Bass</a:t>
            </a:r>
            <a:r>
              <a:rPr lang="zh-CN" altLang="en-US" dirty="0">
                <a:solidFill>
                  <a:schemeClr val="tx1"/>
                </a:solidFill>
                <a:ea typeface="华文中宋" panose="02010600040101010101" pitchFamily="2" charset="-122"/>
              </a:rPr>
              <a:t>，</a:t>
            </a:r>
            <a:r>
              <a:rPr lang="en-US" altLang="zh-CN" dirty="0">
                <a:solidFill>
                  <a:schemeClr val="tx1"/>
                </a:solidFill>
                <a:ea typeface="华文中宋" panose="02010600040101010101" pitchFamily="2" charset="-122"/>
              </a:rPr>
              <a:t>Clements</a:t>
            </a:r>
            <a:r>
              <a:rPr lang="zh-CN" altLang="en-US" dirty="0">
                <a:solidFill>
                  <a:schemeClr val="tx1"/>
                </a:solidFill>
                <a:ea typeface="华文中宋" panose="02010600040101010101" pitchFamily="2" charset="-122"/>
              </a:rPr>
              <a:t>，</a:t>
            </a:r>
            <a:r>
              <a:rPr lang="en-US" altLang="zh-CN" dirty="0" err="1">
                <a:solidFill>
                  <a:schemeClr val="tx1"/>
                </a:solidFill>
                <a:ea typeface="华文中宋" panose="02010600040101010101" pitchFamily="2" charset="-122"/>
              </a:rPr>
              <a:t>Kagman</a:t>
            </a:r>
            <a:r>
              <a:rPr lang="zh-CN" altLang="en-US" dirty="0">
                <a:solidFill>
                  <a:schemeClr val="tx1"/>
                </a:solidFill>
                <a:ea typeface="华文中宋" panose="02010600040101010101" pitchFamily="2" charset="-122"/>
              </a:rPr>
              <a:t>（</a:t>
            </a:r>
            <a:r>
              <a:rPr lang="en-US" altLang="zh-CN" dirty="0">
                <a:solidFill>
                  <a:schemeClr val="tx1"/>
                </a:solidFill>
                <a:ea typeface="华文中宋" panose="02010600040101010101" pitchFamily="2" charset="-122"/>
              </a:rPr>
              <a:t>2003</a:t>
            </a:r>
            <a:r>
              <a:rPr lang="zh-CN" altLang="en-US" dirty="0">
                <a:solidFill>
                  <a:schemeClr val="tx1"/>
                </a:solidFill>
                <a:ea typeface="华文中宋" panose="02010600040101010101" pitchFamily="2" charset="-122"/>
              </a:rPr>
              <a:t>）</a:t>
            </a:r>
            <a:endParaRPr lang="zh-CN" altLang="en-US" dirty="0">
              <a:solidFill>
                <a:schemeClr val="tx1"/>
              </a:solidFill>
              <a:ea typeface="华文中宋" panose="02010600040101010101" pitchFamily="2" charset="-122"/>
            </a:endParaRPr>
          </a:p>
          <a:p>
            <a:pPr marL="1501775" lvl="3" indent="0" eaLnBrk="1" hangingPunct="1">
              <a:lnSpc>
                <a:spcPct val="150000"/>
              </a:lnSpc>
              <a:buNone/>
            </a:pPr>
            <a:r>
              <a:rPr lang="zh-CN" altLang="en-US" sz="2400" dirty="0">
                <a:ea typeface="华文中宋" panose="02010600040101010101" pitchFamily="2" charset="-122"/>
              </a:rPr>
              <a:t>一个程序或计算系统的软件体系结构是一种结构，或者一种系统结构，它由软件元素，这些元素的外在可见性质以及元素之间的关系组成。</a:t>
            </a:r>
            <a:endParaRPr lang="zh-CN" altLang="en-US" sz="2400" dirty="0">
              <a:ea typeface="华文中宋" panose="02010600040101010101" pitchFamily="2" charset="-122"/>
            </a:endParaRPr>
          </a:p>
          <a:p>
            <a:pPr lvl="2" eaLnBrk="1" hangingPunct="1">
              <a:lnSpc>
                <a:spcPct val="150000"/>
              </a:lnSpc>
            </a:pPr>
            <a:r>
              <a:rPr lang="en-US" altLang="zh-CN" dirty="0">
                <a:solidFill>
                  <a:schemeClr val="tx1"/>
                </a:solidFill>
                <a:ea typeface="华文中宋" panose="02010600040101010101" pitchFamily="2" charset="-122"/>
              </a:rPr>
              <a:t>ANSI/IEEE</a:t>
            </a:r>
            <a:r>
              <a:rPr lang="zh-CN" altLang="en-US" dirty="0">
                <a:solidFill>
                  <a:schemeClr val="tx1"/>
                </a:solidFill>
                <a:ea typeface="华文中宋" panose="02010600040101010101" pitchFamily="2" charset="-122"/>
              </a:rPr>
              <a:t>标准</a:t>
            </a:r>
            <a:r>
              <a:rPr lang="en-US" altLang="zh-CN" dirty="0">
                <a:solidFill>
                  <a:schemeClr val="tx1"/>
                </a:solidFill>
                <a:ea typeface="华文中宋" panose="02010600040101010101" pitchFamily="2" charset="-122"/>
              </a:rPr>
              <a:t>1471</a:t>
            </a:r>
            <a:r>
              <a:rPr lang="zh-CN" altLang="en-US" dirty="0">
                <a:solidFill>
                  <a:schemeClr val="tx1"/>
                </a:solidFill>
                <a:ea typeface="华文中宋" panose="02010600040101010101" pitchFamily="2" charset="-122"/>
              </a:rPr>
              <a:t>－</a:t>
            </a:r>
            <a:r>
              <a:rPr lang="en-US" altLang="zh-CN" dirty="0">
                <a:solidFill>
                  <a:schemeClr val="tx1"/>
                </a:solidFill>
                <a:ea typeface="华文中宋" panose="02010600040101010101" pitchFamily="2" charset="-122"/>
              </a:rPr>
              <a:t>2000</a:t>
            </a:r>
            <a:r>
              <a:rPr lang="zh-CN" altLang="en-US" dirty="0">
                <a:solidFill>
                  <a:schemeClr val="tx1"/>
                </a:solidFill>
                <a:ea typeface="华文中宋" panose="02010600040101010101" pitchFamily="2" charset="-122"/>
              </a:rPr>
              <a:t>对大规模软件系统体系结构描述的建议</a:t>
            </a:r>
            <a:endParaRPr lang="zh-CN" altLang="en-US" dirty="0">
              <a:solidFill>
                <a:schemeClr val="tx1"/>
              </a:solidFill>
              <a:ea typeface="华文中宋" panose="02010600040101010101" pitchFamily="2" charset="-122"/>
            </a:endParaRPr>
          </a:p>
          <a:p>
            <a:pPr marL="1501775" lvl="3" indent="0" eaLnBrk="1" hangingPunct="1">
              <a:lnSpc>
                <a:spcPct val="150000"/>
              </a:lnSpc>
              <a:buNone/>
            </a:pPr>
            <a:r>
              <a:rPr lang="zh-CN" altLang="en-US" sz="2400" dirty="0">
                <a:ea typeface="华文中宋" panose="02010600040101010101" pitchFamily="2" charset="-122"/>
              </a:rPr>
              <a:t>软件体系结构被定义为系统的基本组织结构，包括构件、构件之间的关系、环境以及管理系统设计和演化的原则。</a:t>
            </a:r>
            <a:endParaRPr lang="zh-CN" altLang="en-US" sz="2400" dirty="0">
              <a:ea typeface="华文中宋" panose="0201060004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endParaRPr lang="zh-CN" altLang="en-US" sz="3200" dirty="0">
              <a:latin typeface="华文中宋" panose="02010600040101010101" pitchFamily="2" charset="-122"/>
              <a:ea typeface="华文中宋" panose="02010600040101010101" pitchFamily="2" charset="-122"/>
            </a:endParaRPr>
          </a:p>
        </p:txBody>
      </p:sp>
      <p:sp>
        <p:nvSpPr>
          <p:cNvPr id="12291" name="Rectangle 3"/>
          <p:cNvSpPr>
            <a:spLocks noGrp="1" noChangeArrowheads="1"/>
          </p:cNvSpPr>
          <p:nvPr>
            <p:ph type="body" idx="1"/>
          </p:nvPr>
        </p:nvSpPr>
        <p:spPr>
          <a:xfrm>
            <a:off x="335360" y="949624"/>
            <a:ext cx="11737304" cy="5400675"/>
          </a:xfrm>
        </p:spPr>
        <p:txBody>
          <a:bodyPr/>
          <a:lstStyle/>
          <a:p>
            <a:pPr eaLnBrk="1" hangingPunct="1">
              <a:lnSpc>
                <a:spcPct val="90000"/>
              </a:lnSpc>
              <a:buFont typeface="Wingdings" panose="05000000000000000000" pitchFamily="2" charset="2"/>
              <a:buChar char="n"/>
              <a:defRPr/>
            </a:pPr>
            <a:r>
              <a:rPr lang="zh-CN" altLang="en-US" dirty="0">
                <a:solidFill>
                  <a:schemeClr val="tx1"/>
                </a:solidFill>
                <a:ea typeface="华文中宋" panose="02010600040101010101" pitchFamily="2" charset="-122"/>
              </a:rPr>
              <a:t>软件体系结构的定义 </a:t>
            </a:r>
            <a:endParaRPr lang="en-US" altLang="zh-CN" dirty="0">
              <a:solidFill>
                <a:schemeClr val="tx1"/>
              </a:solidFill>
              <a:ea typeface="华文中宋" panose="02010600040101010101" pitchFamily="2" charset="-122"/>
            </a:endParaRPr>
          </a:p>
          <a:p>
            <a:pPr lvl="1" eaLnBrk="1" hangingPunct="1">
              <a:lnSpc>
                <a:spcPct val="90000"/>
              </a:lnSpc>
              <a:buFont typeface="Wingdings" panose="05000000000000000000" pitchFamily="2" charset="2"/>
              <a:buChar char="u"/>
              <a:defRPr/>
            </a:pPr>
            <a:r>
              <a:rPr lang="zh-CN" altLang="en-US" dirty="0">
                <a:solidFill>
                  <a:schemeClr val="tx1"/>
                </a:solidFill>
                <a:ea typeface="华文中宋" panose="02010600040101010101" pitchFamily="2" charset="-122"/>
              </a:rPr>
              <a:t>传统的定义</a:t>
            </a:r>
            <a:endParaRPr lang="zh-CN" altLang="en-US" dirty="0">
              <a:solidFill>
                <a:schemeClr val="tx1"/>
              </a:solidFill>
              <a:ea typeface="华文中宋" panose="02010600040101010101" pitchFamily="2" charset="-122"/>
            </a:endParaRPr>
          </a:p>
          <a:p>
            <a:pPr lvl="2" eaLnBrk="1" hangingPunct="1">
              <a:lnSpc>
                <a:spcPct val="150000"/>
              </a:lnSpc>
              <a:defRPr/>
            </a:pPr>
            <a:r>
              <a:rPr lang="en-US" altLang="zh-CN" sz="2000" dirty="0">
                <a:solidFill>
                  <a:schemeClr val="tx1"/>
                </a:solidFill>
                <a:ea typeface="华文中宋" panose="02010600040101010101" pitchFamily="2" charset="-122"/>
              </a:rPr>
              <a:t>Mary Shaw</a:t>
            </a:r>
            <a:r>
              <a:rPr lang="zh-CN" altLang="en-US" sz="2000" dirty="0">
                <a:solidFill>
                  <a:schemeClr val="tx1"/>
                </a:solidFill>
                <a:ea typeface="华文中宋" panose="02010600040101010101" pitchFamily="2" charset="-122"/>
              </a:rPr>
              <a:t>和</a:t>
            </a:r>
            <a:r>
              <a:rPr lang="en-US" altLang="zh-CN" sz="2000" dirty="0">
                <a:solidFill>
                  <a:schemeClr val="tx1"/>
                </a:solidFill>
                <a:ea typeface="华文中宋" panose="02010600040101010101" pitchFamily="2" charset="-122"/>
              </a:rPr>
              <a:t>David </a:t>
            </a:r>
            <a:r>
              <a:rPr lang="en-US" altLang="zh-CN" sz="2000" dirty="0" err="1">
                <a:solidFill>
                  <a:schemeClr val="tx1"/>
                </a:solidFill>
                <a:ea typeface="华文中宋" panose="02010600040101010101" pitchFamily="2" charset="-122"/>
              </a:rPr>
              <a:t>Garlan</a:t>
            </a:r>
            <a:r>
              <a:rPr lang="zh-CN" altLang="en-US" sz="2000" dirty="0">
                <a:solidFill>
                  <a:schemeClr val="tx1"/>
                </a:solidFill>
                <a:ea typeface="华文中宋" panose="02010600040101010101" pitchFamily="2" charset="-122"/>
              </a:rPr>
              <a:t>（</a:t>
            </a:r>
            <a:r>
              <a:rPr lang="en-US" altLang="zh-CN" sz="2000" dirty="0">
                <a:solidFill>
                  <a:schemeClr val="tx1"/>
                </a:solidFill>
                <a:ea typeface="华文中宋" panose="02010600040101010101" pitchFamily="2" charset="-122"/>
              </a:rPr>
              <a:t>1993</a:t>
            </a:r>
            <a:r>
              <a:rPr lang="zh-CN" altLang="en-US" sz="2000" dirty="0">
                <a:solidFill>
                  <a:schemeClr val="tx1"/>
                </a:solidFill>
                <a:ea typeface="华文中宋" panose="02010600040101010101" pitchFamily="2" charset="-122"/>
              </a:rPr>
              <a:t>）</a:t>
            </a:r>
            <a:endParaRPr lang="zh-CN" altLang="en-US" sz="2000" dirty="0">
              <a:solidFill>
                <a:schemeClr val="tx1"/>
              </a:solidFill>
              <a:ea typeface="华文中宋" panose="02010600040101010101" pitchFamily="2" charset="-122"/>
            </a:endParaRPr>
          </a:p>
          <a:p>
            <a:pPr lvl="3" eaLnBrk="1" hangingPunct="1">
              <a:lnSpc>
                <a:spcPct val="150000"/>
              </a:lnSpc>
              <a:defRPr/>
            </a:pPr>
            <a:r>
              <a:rPr lang="zh-CN" altLang="en-US" dirty="0">
                <a:ea typeface="华文中宋" panose="02010600040101010101" pitchFamily="2" charset="-122"/>
              </a:rPr>
              <a:t>软件体系结构是设计过程的一个层次，它处理那些超越算法和数据结构的设计，研究整体结构的设计和描述的方法。</a:t>
            </a:r>
            <a:endParaRPr lang="en-US" altLang="zh-CN" dirty="0">
              <a:ea typeface="华文中宋" panose="02010600040101010101" pitchFamily="2" charset="-122"/>
            </a:endParaRPr>
          </a:p>
          <a:p>
            <a:pPr lvl="3" algn="l" eaLnBrk="1" hangingPunct="1">
              <a:lnSpc>
                <a:spcPct val="150000"/>
              </a:lnSpc>
              <a:defRPr/>
            </a:pPr>
            <a:r>
              <a:rPr lang="en-US" altLang="zh-CN" sz="2400" dirty="0">
                <a:ea typeface="华文中宋" panose="02010600040101010101" pitchFamily="2" charset="-122"/>
              </a:rPr>
              <a:t>...beyond the algorithms and data structures of the computation; designing and specifying the </a:t>
            </a:r>
            <a:r>
              <a:rPr lang="en-US" altLang="zh-CN" sz="2400" dirty="0">
                <a:solidFill>
                  <a:srgbClr val="FF3399"/>
                </a:solidFill>
                <a:ea typeface="华文中宋" panose="02010600040101010101" pitchFamily="2" charset="-122"/>
              </a:rPr>
              <a:t>overall system structure</a:t>
            </a:r>
            <a:r>
              <a:rPr lang="en-US" altLang="zh-CN" sz="2400" dirty="0">
                <a:ea typeface="华文中宋" panose="02010600040101010101" pitchFamily="2" charset="-122"/>
              </a:rPr>
              <a:t> emerges as a new kind of </a:t>
            </a:r>
            <a:r>
              <a:rPr lang="en-US" altLang="zh-CN" sz="2400" dirty="0">
                <a:highlight>
                  <a:srgbClr val="FFFF00"/>
                </a:highlight>
                <a:ea typeface="华文中宋" panose="02010600040101010101" pitchFamily="2" charset="-122"/>
              </a:rPr>
              <a:t>problem</a:t>
            </a:r>
            <a:r>
              <a:rPr lang="en-US" altLang="zh-CN" sz="2400" dirty="0">
                <a:ea typeface="华文中宋" panose="02010600040101010101" pitchFamily="2" charset="-122"/>
              </a:rPr>
              <a:t>. Structural  </a:t>
            </a:r>
            <a:r>
              <a:rPr lang="en-US" altLang="zh-CN" sz="2400" dirty="0">
                <a:highlight>
                  <a:srgbClr val="FFFF00"/>
                </a:highlight>
                <a:ea typeface="华文中宋" panose="02010600040101010101" pitchFamily="2" charset="-122"/>
              </a:rPr>
              <a:t>issues</a:t>
            </a:r>
            <a:r>
              <a:rPr lang="en-US" altLang="zh-CN" sz="2400" dirty="0">
                <a:ea typeface="华文中宋" panose="02010600040101010101" pitchFamily="2" charset="-122"/>
              </a:rPr>
              <a:t> include </a:t>
            </a:r>
            <a:r>
              <a:rPr lang="en-US" altLang="zh-CN" sz="2400" dirty="0">
                <a:solidFill>
                  <a:srgbClr val="FF3399"/>
                </a:solidFill>
                <a:ea typeface="华文中宋" panose="02010600040101010101" pitchFamily="2" charset="-122"/>
              </a:rPr>
              <a:t>gross organization and global control  structure</a:t>
            </a:r>
            <a:r>
              <a:rPr lang="en-US" altLang="zh-CN" sz="2400" dirty="0">
                <a:ea typeface="华文中宋" panose="02010600040101010101" pitchFamily="2" charset="-122"/>
              </a:rPr>
              <a:t>; </a:t>
            </a:r>
            <a:r>
              <a:rPr lang="en-US" altLang="zh-CN" sz="2400" dirty="0">
                <a:solidFill>
                  <a:srgbClr val="FF3399"/>
                </a:solidFill>
                <a:ea typeface="华文中宋" panose="02010600040101010101" pitchFamily="2" charset="-122"/>
              </a:rPr>
              <a:t>protocols for communication, synchronization, and data access</a:t>
            </a:r>
            <a:r>
              <a:rPr lang="zh-CN" altLang="en-US" sz="2400" dirty="0">
                <a:solidFill>
                  <a:srgbClr val="FF3399"/>
                </a:solidFill>
                <a:ea typeface="华文中宋" panose="02010600040101010101" pitchFamily="2" charset="-122"/>
              </a:rPr>
              <a:t>；</a:t>
            </a:r>
            <a:r>
              <a:rPr lang="en-US" altLang="zh-CN" sz="2400" dirty="0">
                <a:ea typeface="华文中宋" panose="02010600040101010101" pitchFamily="2" charset="-122"/>
              </a:rPr>
              <a:t> assignment of </a:t>
            </a:r>
            <a:r>
              <a:rPr lang="en-US" altLang="zh-CN" sz="2400" dirty="0">
                <a:solidFill>
                  <a:srgbClr val="FF3399"/>
                </a:solidFill>
                <a:ea typeface="华文中宋" panose="02010600040101010101" pitchFamily="2" charset="-122"/>
              </a:rPr>
              <a:t>functionality to design element</a:t>
            </a:r>
            <a:r>
              <a:rPr lang="zh-CN" altLang="en-US" sz="2400" dirty="0">
                <a:solidFill>
                  <a:srgbClr val="FF3399"/>
                </a:solidFill>
                <a:ea typeface="华文中宋" panose="02010600040101010101" pitchFamily="2" charset="-122"/>
              </a:rPr>
              <a:t>；</a:t>
            </a:r>
            <a:r>
              <a:rPr lang="en-US" altLang="zh-CN" sz="2400" dirty="0">
                <a:ea typeface="华文中宋" panose="02010600040101010101" pitchFamily="2" charset="-122"/>
              </a:rPr>
              <a:t>;</a:t>
            </a:r>
            <a:r>
              <a:rPr lang="en-US" altLang="zh-CN" sz="2400" dirty="0">
                <a:solidFill>
                  <a:srgbClr val="FF3399"/>
                </a:solidFill>
                <a:ea typeface="华文中宋" panose="02010600040101010101" pitchFamily="2" charset="-122"/>
              </a:rPr>
              <a:t>physical distribution</a:t>
            </a:r>
            <a:r>
              <a:rPr lang="zh-CN" altLang="en-US" sz="2400" dirty="0">
                <a:solidFill>
                  <a:srgbClr val="FF3399"/>
                </a:solidFill>
                <a:ea typeface="华文中宋" panose="02010600040101010101" pitchFamily="2" charset="-122"/>
              </a:rPr>
              <a:t>；</a:t>
            </a:r>
            <a:r>
              <a:rPr lang="en-US" altLang="zh-CN" sz="2400" dirty="0">
                <a:solidFill>
                  <a:srgbClr val="FF3399"/>
                </a:solidFill>
                <a:ea typeface="华文中宋" panose="02010600040101010101" pitchFamily="2" charset="-122"/>
              </a:rPr>
              <a:t>composition </a:t>
            </a:r>
            <a:r>
              <a:rPr lang="en-US" altLang="zh-CN" sz="2400" dirty="0">
                <a:ea typeface="华文中宋" panose="02010600040101010101" pitchFamily="2" charset="-122"/>
              </a:rPr>
              <a:t>of design elements; </a:t>
            </a:r>
            <a:r>
              <a:rPr lang="en-US" altLang="zh-CN" sz="2400" dirty="0">
                <a:solidFill>
                  <a:srgbClr val="FF3399"/>
                </a:solidFill>
                <a:ea typeface="华文中宋" panose="02010600040101010101" pitchFamily="2" charset="-122"/>
              </a:rPr>
              <a:t>scaling and performance</a:t>
            </a:r>
            <a:r>
              <a:rPr lang="en-US" altLang="zh-CN" sz="2400" dirty="0">
                <a:ea typeface="华文中宋" panose="02010600040101010101" pitchFamily="2" charset="-122"/>
              </a:rPr>
              <a:t> and </a:t>
            </a:r>
            <a:r>
              <a:rPr lang="en-US" altLang="zh-CN" sz="2400" dirty="0">
                <a:solidFill>
                  <a:srgbClr val="FF3399"/>
                </a:solidFill>
                <a:ea typeface="华文中宋" panose="02010600040101010101" pitchFamily="2" charset="-122"/>
              </a:rPr>
              <a:t>selection</a:t>
            </a:r>
            <a:r>
              <a:rPr lang="en-US" altLang="zh-CN" sz="2400" dirty="0">
                <a:ea typeface="华文中宋" panose="02010600040101010101" pitchFamily="2" charset="-122"/>
              </a:rPr>
              <a:t> among design </a:t>
            </a:r>
            <a:r>
              <a:rPr lang="en-US" altLang="zh-CN" sz="2400" dirty="0">
                <a:highlight>
                  <a:srgbClr val="FFFF00"/>
                </a:highlight>
                <a:ea typeface="华文中宋" panose="02010600040101010101" pitchFamily="2" charset="-122"/>
              </a:rPr>
              <a:t>alternatives</a:t>
            </a:r>
            <a:r>
              <a:rPr lang="en-US" altLang="zh-CN" sz="2400" dirty="0">
                <a:ea typeface="+mn-ea"/>
              </a:rPr>
              <a:t>. </a:t>
            </a:r>
            <a:endParaRPr lang="zh-CN" altLang="en-US" sz="2400" dirty="0">
              <a:ea typeface="+mn-ea"/>
            </a:endParaRPr>
          </a:p>
          <a:p>
            <a:pPr lvl="2" eaLnBrk="1" hangingPunct="1">
              <a:lnSpc>
                <a:spcPct val="90000"/>
              </a:lnSpc>
              <a:defRPr/>
            </a:pPr>
            <a:endParaRPr lang="zh-CN" altLang="en-US" sz="16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endParaRPr lang="zh-CN" altLang="en-US" sz="3200"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595772" y="949624"/>
            <a:ext cx="11044844" cy="5184775"/>
          </a:xfrm>
        </p:spPr>
        <p:txBody>
          <a:bodyPr/>
          <a:lstStyle/>
          <a:p>
            <a:pPr eaLnBrk="1" hangingPunct="1">
              <a:lnSpc>
                <a:spcPct val="90000"/>
              </a:lnSpc>
              <a:buFont typeface="Wingdings" panose="05000000000000000000" pitchFamily="2" charset="2"/>
              <a:buChar char="n"/>
              <a:defRPr/>
            </a:pPr>
            <a:r>
              <a:rPr lang="en-US" altLang="zh-CN" sz="2800" dirty="0">
                <a:solidFill>
                  <a:schemeClr val="tx1"/>
                </a:solidFill>
                <a:ea typeface="华文中宋" panose="02010600040101010101" pitchFamily="2" charset="-122"/>
              </a:rPr>
              <a:t>Dewayne Perry</a:t>
            </a:r>
            <a:r>
              <a:rPr lang="zh-CN" altLang="en-US" sz="2800" dirty="0">
                <a:solidFill>
                  <a:schemeClr val="tx1"/>
                </a:solidFill>
                <a:ea typeface="华文中宋" panose="02010600040101010101" pitchFamily="2" charset="-122"/>
              </a:rPr>
              <a:t>和</a:t>
            </a:r>
            <a:r>
              <a:rPr lang="en-US" altLang="zh-CN" sz="2800" dirty="0">
                <a:solidFill>
                  <a:schemeClr val="tx1"/>
                </a:solidFill>
                <a:ea typeface="华文中宋" panose="02010600040101010101" pitchFamily="2" charset="-122"/>
              </a:rPr>
              <a:t>Alex Wolf</a:t>
            </a:r>
            <a:r>
              <a:rPr lang="zh-CN" altLang="en-US" sz="2800" dirty="0">
                <a:solidFill>
                  <a:schemeClr val="tx1"/>
                </a:solidFill>
                <a:ea typeface="华文中宋" panose="02010600040101010101" pitchFamily="2" charset="-122"/>
              </a:rPr>
              <a:t>（</a:t>
            </a:r>
            <a:r>
              <a:rPr lang="en-US" altLang="zh-CN" sz="2800" dirty="0">
                <a:solidFill>
                  <a:schemeClr val="tx1"/>
                </a:solidFill>
                <a:ea typeface="华文中宋" panose="02010600040101010101" pitchFamily="2" charset="-122"/>
              </a:rPr>
              <a:t>1992</a:t>
            </a:r>
            <a:r>
              <a:rPr lang="zh-CN" altLang="en-US" sz="2800" dirty="0">
                <a:solidFill>
                  <a:schemeClr val="tx1"/>
                </a:solidFill>
                <a:ea typeface="华文中宋" panose="02010600040101010101" pitchFamily="2" charset="-122"/>
              </a:rPr>
              <a:t>）</a:t>
            </a:r>
            <a:endParaRPr lang="zh-CN" altLang="en-US" sz="2800" dirty="0">
              <a:solidFill>
                <a:schemeClr val="tx1"/>
              </a:solidFill>
              <a:ea typeface="华文中宋" panose="02010600040101010101" pitchFamily="2" charset="-122"/>
            </a:endParaRPr>
          </a:p>
          <a:p>
            <a:pPr lvl="1" eaLnBrk="1" hangingPunct="1">
              <a:lnSpc>
                <a:spcPct val="90000"/>
              </a:lnSpc>
              <a:buFont typeface="Wingdings" panose="05000000000000000000" pitchFamily="2" charset="2"/>
              <a:buChar char="u"/>
              <a:defRPr/>
            </a:pPr>
            <a:r>
              <a:rPr lang="zh-CN" altLang="en-US" sz="2400" dirty="0">
                <a:solidFill>
                  <a:schemeClr val="tx1"/>
                </a:solidFill>
                <a:ea typeface="华文中宋" panose="02010600040101010101" pitchFamily="2" charset="-122"/>
              </a:rPr>
              <a:t>软件体系结构由具有特定形式的体系结构元素或设计元素构成，包括处理元素、数据元素和连接元素三类。</a:t>
            </a:r>
            <a:endParaRPr lang="en-US" altLang="zh-CN" sz="2400" dirty="0">
              <a:solidFill>
                <a:schemeClr val="tx1"/>
              </a:solidFill>
              <a:ea typeface="华文中宋" panose="02010600040101010101" pitchFamily="2" charset="-122"/>
            </a:endParaRPr>
          </a:p>
          <a:p>
            <a:pPr marL="1036955" lvl="2" indent="0" eaLnBrk="1" hangingPunct="1">
              <a:lnSpc>
                <a:spcPct val="90000"/>
              </a:lnSpc>
              <a:buNone/>
              <a:defRPr/>
            </a:pPr>
            <a:r>
              <a:rPr lang="en-US" altLang="zh-CN" b="0" dirty="0">
                <a:solidFill>
                  <a:srgbClr val="A61D38"/>
                </a:solidFill>
                <a:ea typeface="华文中宋" panose="02010600040101010101" pitchFamily="2" charset="-122"/>
              </a:rPr>
              <a:t>A set of architectural elements that have a particular form.</a:t>
            </a:r>
            <a:r>
              <a:rPr lang="en-US" altLang="zh-CN" b="0" dirty="0">
                <a:solidFill>
                  <a:schemeClr val="tx1"/>
                </a:solidFill>
                <a:ea typeface="华文中宋" panose="02010600040101010101" pitchFamily="2" charset="-122"/>
              </a:rPr>
              <a:t> Perry and Wolf distinguish between</a:t>
            </a:r>
            <a:r>
              <a:rPr lang="en-US" altLang="zh-CN" b="0" dirty="0">
                <a:ea typeface="华文中宋" panose="02010600040101010101" pitchFamily="2" charset="-122"/>
              </a:rPr>
              <a:t> </a:t>
            </a:r>
            <a:r>
              <a:rPr lang="en-US" altLang="zh-CN" b="0" dirty="0">
                <a:solidFill>
                  <a:srgbClr val="A61D38"/>
                </a:solidFill>
                <a:ea typeface="华文中宋" panose="02010600040101010101" pitchFamily="2" charset="-122"/>
              </a:rPr>
              <a:t>processing elements, data elements, and connecting elements, </a:t>
            </a:r>
            <a:r>
              <a:rPr lang="en-US" altLang="zh-CN" b="0" dirty="0">
                <a:ea typeface="华文中宋" panose="02010600040101010101" pitchFamily="2" charset="-122"/>
              </a:rPr>
              <a:t> </a:t>
            </a:r>
            <a:r>
              <a:rPr lang="en-US" altLang="zh-CN" b="0" dirty="0">
                <a:solidFill>
                  <a:schemeClr val="tx1"/>
                </a:solidFill>
                <a:ea typeface="华文中宋" panose="02010600040101010101" pitchFamily="2" charset="-122"/>
              </a:rPr>
              <a:t>and this taxonomy by and large persists through most other  definitions and approaches.</a:t>
            </a:r>
            <a:endParaRPr lang="en-US" altLang="zh-CN" b="0" dirty="0">
              <a:solidFill>
                <a:schemeClr val="tx1"/>
              </a:solidFill>
              <a:ea typeface="华文中宋" panose="02010600040101010101" pitchFamily="2" charset="-122"/>
            </a:endParaRPr>
          </a:p>
          <a:p>
            <a:pPr eaLnBrk="1" hangingPunct="1">
              <a:lnSpc>
                <a:spcPct val="90000"/>
              </a:lnSpc>
              <a:buFont typeface="Wingdings" panose="05000000000000000000" pitchFamily="2" charset="2"/>
              <a:buChar char="n"/>
              <a:defRPr/>
            </a:pPr>
            <a:r>
              <a:rPr lang="en-US" altLang="zh-CN" sz="2800" dirty="0">
                <a:solidFill>
                  <a:schemeClr val="tx1"/>
                </a:solidFill>
                <a:ea typeface="华文中宋" panose="02010600040101010101" pitchFamily="2" charset="-122"/>
              </a:rPr>
              <a:t>Len Bass</a:t>
            </a:r>
            <a:r>
              <a:rPr lang="zh-CN" altLang="en-US" sz="2800" dirty="0">
                <a:solidFill>
                  <a:schemeClr val="tx1"/>
                </a:solidFill>
                <a:ea typeface="华文中宋" panose="02010600040101010101" pitchFamily="2" charset="-122"/>
              </a:rPr>
              <a:t>（</a:t>
            </a:r>
            <a:r>
              <a:rPr lang="en-US" altLang="zh-CN" sz="2800" dirty="0">
                <a:solidFill>
                  <a:schemeClr val="tx1"/>
                </a:solidFill>
                <a:ea typeface="华文中宋" panose="02010600040101010101" pitchFamily="2" charset="-122"/>
              </a:rPr>
              <a:t>1998</a:t>
            </a:r>
            <a:r>
              <a:rPr lang="zh-CN" altLang="en-US" sz="2800" dirty="0">
                <a:solidFill>
                  <a:schemeClr val="tx1"/>
                </a:solidFill>
                <a:ea typeface="华文中宋" panose="02010600040101010101" pitchFamily="2" charset="-122"/>
              </a:rPr>
              <a:t>）</a:t>
            </a:r>
            <a:endParaRPr lang="zh-CN" altLang="en-US" sz="2800" dirty="0">
              <a:solidFill>
                <a:schemeClr val="tx1"/>
              </a:solidFill>
              <a:ea typeface="华文中宋" panose="02010600040101010101" pitchFamily="2" charset="-122"/>
            </a:endParaRPr>
          </a:p>
          <a:p>
            <a:pPr lvl="1" eaLnBrk="1" hangingPunct="1">
              <a:lnSpc>
                <a:spcPct val="90000"/>
              </a:lnSpc>
              <a:buFont typeface="Wingdings" panose="05000000000000000000" pitchFamily="2" charset="2"/>
              <a:buChar char="u"/>
              <a:defRPr/>
            </a:pPr>
            <a:r>
              <a:rPr lang="zh-CN" altLang="en-US" sz="2400" dirty="0">
                <a:solidFill>
                  <a:schemeClr val="tx1"/>
                </a:solidFill>
                <a:ea typeface="华文中宋" panose="02010600040101010101" pitchFamily="2" charset="-122"/>
              </a:rPr>
              <a:t>一个软件或计算机系统的软件体系结构即组成该系统的一个或多个结构，他们构成软件的各个部分，形成这些构件的外部可见属性及相互间的联系。</a:t>
            </a:r>
            <a:endParaRPr lang="en-US" altLang="zh-CN" sz="2400" dirty="0">
              <a:solidFill>
                <a:schemeClr val="tx1"/>
              </a:solidFill>
              <a:ea typeface="华文中宋" panose="02010600040101010101" pitchFamily="2" charset="-122"/>
            </a:endParaRPr>
          </a:p>
          <a:p>
            <a:pPr lvl="1" eaLnBrk="1" hangingPunct="1">
              <a:lnSpc>
                <a:spcPct val="90000"/>
              </a:lnSpc>
              <a:buFontTx/>
              <a:buNone/>
              <a:defRPr/>
            </a:pPr>
            <a:r>
              <a:rPr lang="en-US" altLang="zh-CN" sz="2400" dirty="0">
                <a:solidFill>
                  <a:schemeClr val="tx1"/>
                </a:solidFill>
                <a:ea typeface="华文中宋" panose="02010600040101010101" pitchFamily="2" charset="-122"/>
              </a:rPr>
              <a:t>    </a:t>
            </a:r>
            <a:r>
              <a:rPr lang="en-US" altLang="zh-CN" sz="2400" b="0" dirty="0">
                <a:solidFill>
                  <a:schemeClr val="tx1"/>
                </a:solidFill>
                <a:ea typeface="华文中宋" panose="02010600040101010101" pitchFamily="2" charset="-122"/>
              </a:rPr>
              <a:t>The software architecture of a program or computing system is the structure or structures of the system, which comprise software elements, the externally visible properties of those elements, and the relationships among them.</a:t>
            </a:r>
            <a:endParaRPr lang="zh-CN" altLang="en-US" sz="2400" b="0" dirty="0">
              <a:solidFill>
                <a:schemeClr val="tx1"/>
              </a:solidFill>
              <a:ea typeface="华文中宋" panose="0201060004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endParaRPr lang="zh-CN" altLang="en-US" sz="3200" dirty="0">
              <a:latin typeface="华文中宋" panose="02010600040101010101" pitchFamily="2" charset="-122"/>
              <a:ea typeface="华文中宋" panose="02010600040101010101" pitchFamily="2" charset="-122"/>
            </a:endParaRPr>
          </a:p>
        </p:txBody>
      </p:sp>
      <p:sp>
        <p:nvSpPr>
          <p:cNvPr id="18435" name="Rectangle 3"/>
          <p:cNvSpPr>
            <a:spLocks noGrp="1" noChangeArrowheads="1"/>
          </p:cNvSpPr>
          <p:nvPr>
            <p:ph type="body" idx="1"/>
          </p:nvPr>
        </p:nvSpPr>
        <p:spPr>
          <a:xfrm>
            <a:off x="407368" y="764704"/>
            <a:ext cx="11593288" cy="5904656"/>
          </a:xfrm>
        </p:spPr>
        <p:txBody>
          <a:bodyPr/>
          <a:lstStyle/>
          <a:p>
            <a:pPr algn="l" eaLnBrk="1" hangingPunct="1">
              <a:lnSpc>
                <a:spcPct val="150000"/>
              </a:lnSpc>
              <a:buFont typeface="Wingdings" panose="05000000000000000000" pitchFamily="2" charset="2"/>
              <a:buChar char="n"/>
            </a:pPr>
            <a:r>
              <a:rPr lang="en-US" altLang="zh-CN" sz="2800" dirty="0" err="1">
                <a:solidFill>
                  <a:schemeClr val="tx1"/>
                </a:solidFill>
              </a:rPr>
              <a:t>Booch</a:t>
            </a:r>
            <a:r>
              <a:rPr lang="en-US" altLang="zh-CN" sz="2800" dirty="0">
                <a:solidFill>
                  <a:schemeClr val="tx1"/>
                </a:solidFill>
              </a:rPr>
              <a:t>, </a:t>
            </a:r>
            <a:r>
              <a:rPr lang="en-US" altLang="zh-CN" sz="2800" dirty="0" err="1">
                <a:solidFill>
                  <a:schemeClr val="tx1"/>
                </a:solidFill>
              </a:rPr>
              <a:t>Rumbaugh</a:t>
            </a:r>
            <a:r>
              <a:rPr lang="en-US" altLang="zh-CN" sz="2800" dirty="0">
                <a:solidFill>
                  <a:schemeClr val="tx1"/>
                </a:solidFill>
              </a:rPr>
              <a:t>, and Jacobson, 1999:An architecture is the set of significant decisions about   the </a:t>
            </a:r>
            <a:r>
              <a:rPr lang="en-US" altLang="zh-CN" sz="2800" dirty="0">
                <a:solidFill>
                  <a:srgbClr val="FF3399"/>
                </a:solidFill>
                <a:highlight>
                  <a:srgbClr val="FFFF00"/>
                </a:highlight>
              </a:rPr>
              <a:t>organization</a:t>
            </a:r>
            <a:r>
              <a:rPr lang="en-US" altLang="zh-CN" sz="2800" dirty="0">
                <a:solidFill>
                  <a:srgbClr val="FF3399"/>
                </a:solidFill>
              </a:rPr>
              <a:t> of a software system</a:t>
            </a:r>
            <a:r>
              <a:rPr lang="en-US" altLang="zh-CN" sz="2800" dirty="0">
                <a:solidFill>
                  <a:schemeClr val="tx1"/>
                </a:solidFill>
              </a:rPr>
              <a:t>, the selection of the structural elements and their interfaces by which the system is composed, together with their behavior  as specified in the collaborations among those elements, the </a:t>
            </a:r>
            <a:r>
              <a:rPr lang="en-US" altLang="zh-CN" sz="2800" dirty="0">
                <a:solidFill>
                  <a:srgbClr val="FF3399"/>
                </a:solidFill>
                <a:highlight>
                  <a:srgbClr val="FFFF00"/>
                </a:highlight>
              </a:rPr>
              <a:t>composition</a:t>
            </a:r>
            <a:r>
              <a:rPr lang="en-US" altLang="zh-CN" sz="2800" dirty="0">
                <a:solidFill>
                  <a:srgbClr val="FF3399"/>
                </a:solidFill>
              </a:rPr>
              <a:t> of these structural and behavioral elements</a:t>
            </a:r>
            <a:r>
              <a:rPr lang="en-US" altLang="zh-CN" sz="2800" dirty="0"/>
              <a:t> </a:t>
            </a:r>
            <a:r>
              <a:rPr lang="en-US" altLang="zh-CN" sz="2800" dirty="0">
                <a:solidFill>
                  <a:schemeClr val="tx1"/>
                </a:solidFill>
              </a:rPr>
              <a:t>into taxonomy larger subsystems, and the </a:t>
            </a:r>
            <a:r>
              <a:rPr lang="en-US" altLang="zh-CN" sz="2800" dirty="0">
                <a:solidFill>
                  <a:srgbClr val="FF3399"/>
                </a:solidFill>
              </a:rPr>
              <a:t>architectural style</a:t>
            </a:r>
            <a:r>
              <a:rPr lang="en-US" altLang="zh-CN" sz="2800" dirty="0"/>
              <a:t> </a:t>
            </a:r>
            <a:r>
              <a:rPr lang="en-US" altLang="zh-CN" sz="2800" dirty="0">
                <a:solidFill>
                  <a:schemeClr val="tx1"/>
                </a:solidFill>
              </a:rPr>
              <a:t>that guides this organization---</a:t>
            </a:r>
            <a:r>
              <a:rPr lang="en-US" altLang="zh-CN" sz="2800" u="sng" dirty="0">
                <a:solidFill>
                  <a:srgbClr val="FF3399"/>
                </a:solidFill>
              </a:rPr>
              <a:t>these  elements and their interfaces, their collaborations, and their composition</a:t>
            </a:r>
            <a:r>
              <a:rPr lang="en-US" altLang="zh-CN" sz="2800" dirty="0"/>
              <a:t> </a:t>
            </a:r>
            <a:r>
              <a:rPr lang="en-US" altLang="zh-CN" sz="2000" dirty="0">
                <a:solidFill>
                  <a:schemeClr val="tx1"/>
                </a:solidFill>
              </a:rPr>
              <a:t>(The UML Modeling Language User Guide, Addison-Wesley, 1999).</a:t>
            </a:r>
            <a:br>
              <a:rPr lang="en-US" altLang="zh-CN" sz="2800" dirty="0">
                <a:solidFill>
                  <a:schemeClr val="tx1"/>
                </a:solidFill>
              </a:rPr>
            </a:br>
            <a:endParaRPr lang="zh-CN" altLang="en-US" sz="1600" dirty="0">
              <a:solidFill>
                <a:schemeClr val="tx1"/>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endParaRPr lang="zh-CN" altLang="en-US" sz="3200" dirty="0">
              <a:latin typeface="华文中宋" panose="02010600040101010101" pitchFamily="2" charset="-122"/>
              <a:ea typeface="华文中宋" panose="02010600040101010101" pitchFamily="2" charset="-122"/>
            </a:endParaRPr>
          </a:p>
        </p:txBody>
      </p:sp>
      <p:sp>
        <p:nvSpPr>
          <p:cNvPr id="19459" name="Rectangle 3"/>
          <p:cNvSpPr>
            <a:spLocks noGrp="1" noChangeArrowheads="1"/>
          </p:cNvSpPr>
          <p:nvPr>
            <p:ph type="body" idx="1"/>
          </p:nvPr>
        </p:nvSpPr>
        <p:spPr/>
        <p:txBody>
          <a:bodyPr/>
          <a:lstStyle/>
          <a:p>
            <a:pPr algn="l" eaLnBrk="1" hangingPunct="1">
              <a:buFont typeface="Wingdings" panose="05000000000000000000" pitchFamily="2" charset="2"/>
              <a:buChar char="n"/>
            </a:pPr>
            <a:r>
              <a:rPr lang="en-US" altLang="zh-CN" sz="2800" dirty="0">
                <a:solidFill>
                  <a:schemeClr val="tx1"/>
                </a:solidFill>
                <a:ea typeface="华文中宋" panose="02010600040101010101" pitchFamily="2" charset="-122"/>
              </a:rPr>
              <a:t>SA</a:t>
            </a:r>
            <a:r>
              <a:rPr lang="zh-CN" altLang="en-US" sz="2800" dirty="0">
                <a:solidFill>
                  <a:schemeClr val="tx1"/>
                </a:solidFill>
                <a:ea typeface="华文中宋" panose="02010600040101010101" pitchFamily="2" charset="-122"/>
              </a:rPr>
              <a:t>的定义</a:t>
            </a:r>
            <a:endParaRPr lang="zh-CN" altLang="en-US" sz="2800" dirty="0">
              <a:solidFill>
                <a:schemeClr val="tx1"/>
              </a:solidFill>
              <a:ea typeface="华文中宋" panose="02010600040101010101" pitchFamily="2" charset="-122"/>
            </a:endParaRPr>
          </a:p>
          <a:p>
            <a:pPr lvl="1" algn="l" eaLnBrk="1" hangingPunct="1">
              <a:buFont typeface="Wingdings" panose="05000000000000000000" pitchFamily="2" charset="2"/>
              <a:buChar char="u"/>
            </a:pPr>
            <a:r>
              <a:rPr lang="en-US" altLang="zh-CN" sz="2400" b="0" dirty="0" err="1">
                <a:solidFill>
                  <a:schemeClr val="tx1"/>
                </a:solidFill>
                <a:ea typeface="华文中宋" panose="02010600040101010101" pitchFamily="2" charset="-122"/>
              </a:rPr>
              <a:t>Garlan</a:t>
            </a:r>
            <a:r>
              <a:rPr lang="en-US" altLang="zh-CN" sz="2400" b="0" dirty="0">
                <a:solidFill>
                  <a:schemeClr val="tx1"/>
                </a:solidFill>
                <a:ea typeface="华文中宋" panose="02010600040101010101" pitchFamily="2" charset="-122"/>
              </a:rPr>
              <a:t> and Shaw</a:t>
            </a:r>
            <a:r>
              <a:rPr lang="zh-CN" altLang="en-US" sz="2400" b="0" dirty="0">
                <a:solidFill>
                  <a:schemeClr val="tx1"/>
                </a:solidFill>
                <a:ea typeface="华文中宋" panose="02010600040101010101" pitchFamily="2" charset="-122"/>
              </a:rPr>
              <a:t>精简的定义为：</a:t>
            </a:r>
            <a:br>
              <a:rPr lang="zh-CN" altLang="en-US" sz="2800" b="0" dirty="0">
                <a:solidFill>
                  <a:schemeClr val="tx1"/>
                </a:solidFill>
                <a:ea typeface="华文中宋" panose="02010600040101010101" pitchFamily="2" charset="-122"/>
              </a:rPr>
            </a:br>
            <a:br>
              <a:rPr lang="zh-CN" altLang="en-US" sz="2800" b="0" dirty="0">
                <a:solidFill>
                  <a:schemeClr val="tx1"/>
                </a:solidFill>
                <a:ea typeface="华文中宋" panose="02010600040101010101" pitchFamily="2" charset="-122"/>
              </a:rPr>
            </a:br>
            <a:r>
              <a:rPr lang="zh-CN" altLang="en-US" sz="2400" b="0" dirty="0">
                <a:solidFill>
                  <a:schemeClr val="tx1"/>
                </a:solidFill>
                <a:ea typeface="华文中宋" panose="02010600040101010101" pitchFamily="2" charset="-122"/>
              </a:rPr>
              <a:t>体系结构 </a:t>
            </a:r>
            <a:r>
              <a:rPr lang="en-US" altLang="zh-CN" sz="2400" b="0" dirty="0">
                <a:solidFill>
                  <a:schemeClr val="tx1"/>
                </a:solidFill>
                <a:ea typeface="华文中宋" panose="02010600040101010101" pitchFamily="2" charset="-122"/>
              </a:rPr>
              <a:t>= </a:t>
            </a:r>
            <a:r>
              <a:rPr lang="zh-CN" altLang="en-US" sz="2400" b="0" dirty="0">
                <a:solidFill>
                  <a:schemeClr val="tx1"/>
                </a:solidFill>
                <a:ea typeface="华文中宋" panose="02010600040101010101" pitchFamily="2" charset="-122"/>
              </a:rPr>
              <a:t>组件 </a:t>
            </a:r>
            <a:r>
              <a:rPr lang="en-US" altLang="zh-CN" sz="2400" b="0" dirty="0">
                <a:solidFill>
                  <a:schemeClr val="tx1"/>
                </a:solidFill>
                <a:ea typeface="华文中宋" panose="02010600040101010101" pitchFamily="2" charset="-122"/>
              </a:rPr>
              <a:t>+ </a:t>
            </a:r>
            <a:r>
              <a:rPr lang="zh-CN" altLang="en-US" sz="2400" b="0" dirty="0">
                <a:solidFill>
                  <a:schemeClr val="tx1"/>
                </a:solidFill>
                <a:ea typeface="华文中宋" panose="02010600040101010101" pitchFamily="2" charset="-122"/>
              </a:rPr>
              <a:t>连接件 </a:t>
            </a:r>
            <a:r>
              <a:rPr lang="en-US" altLang="zh-CN" sz="2400" b="0" dirty="0">
                <a:solidFill>
                  <a:schemeClr val="tx1"/>
                </a:solidFill>
                <a:ea typeface="华文中宋" panose="02010600040101010101" pitchFamily="2" charset="-122"/>
              </a:rPr>
              <a:t>+ </a:t>
            </a:r>
            <a:r>
              <a:rPr lang="zh-CN" altLang="en-US" sz="2400" b="0" dirty="0">
                <a:solidFill>
                  <a:schemeClr val="tx1"/>
                </a:solidFill>
                <a:ea typeface="华文中宋" panose="02010600040101010101" pitchFamily="2" charset="-122"/>
              </a:rPr>
              <a:t>约束</a:t>
            </a:r>
            <a:endParaRPr lang="en-US" altLang="zh-CN" sz="2400" b="0" dirty="0">
              <a:solidFill>
                <a:schemeClr val="tx1"/>
              </a:solidFill>
              <a:ea typeface="华文中宋" panose="02010600040101010101" pitchFamily="2" charset="-122"/>
            </a:endParaRPr>
          </a:p>
          <a:p>
            <a:pPr marL="628650" lvl="1" indent="0" algn="l" eaLnBrk="1" hangingPunct="1">
              <a:buNone/>
            </a:pPr>
            <a:br>
              <a:rPr lang="zh-CN" altLang="en-US" sz="2800" b="0" dirty="0">
                <a:solidFill>
                  <a:schemeClr val="tx1"/>
                </a:solidFill>
                <a:ea typeface="华文中宋" panose="02010600040101010101" pitchFamily="2" charset="-122"/>
              </a:rPr>
            </a:br>
            <a:r>
              <a:rPr lang="zh-CN" altLang="en-US" sz="2800" b="0" dirty="0">
                <a:solidFill>
                  <a:schemeClr val="tx1"/>
                </a:solidFill>
                <a:ea typeface="华文中宋" panose="02010600040101010101" pitchFamily="2" charset="-122"/>
              </a:rPr>
              <a:t>   </a:t>
            </a:r>
            <a:r>
              <a:rPr lang="en-US" altLang="zh-CN" sz="2400" dirty="0">
                <a:solidFill>
                  <a:schemeClr val="tx1"/>
                </a:solidFill>
                <a:ea typeface="华文中宋" panose="02010600040101010101" pitchFamily="2" charset="-122"/>
              </a:rPr>
              <a:t>Architecture =       Components </a:t>
            </a:r>
            <a:br>
              <a:rPr lang="en-US" altLang="zh-CN" sz="2400" dirty="0">
                <a:solidFill>
                  <a:schemeClr val="tx1"/>
                </a:solidFill>
                <a:ea typeface="华文中宋" panose="02010600040101010101" pitchFamily="2" charset="-122"/>
              </a:rPr>
            </a:br>
            <a:r>
              <a:rPr lang="en-US" altLang="zh-CN" sz="2400" dirty="0">
                <a:solidFill>
                  <a:schemeClr val="tx1"/>
                </a:solidFill>
                <a:ea typeface="华文中宋" panose="02010600040101010101" pitchFamily="2" charset="-122"/>
              </a:rPr>
              <a:t>                              +   Connectors</a:t>
            </a:r>
            <a:endParaRPr lang="en-US" altLang="zh-CN" sz="2400" dirty="0">
              <a:solidFill>
                <a:schemeClr val="tx1"/>
              </a:solidFill>
              <a:ea typeface="华文中宋" panose="02010600040101010101" pitchFamily="2" charset="-122"/>
            </a:endParaRPr>
          </a:p>
          <a:p>
            <a:pPr lvl="1" algn="l" eaLnBrk="1" hangingPunct="1">
              <a:buFontTx/>
              <a:buNone/>
            </a:pPr>
            <a:r>
              <a:rPr lang="en-US" altLang="zh-CN" sz="2400" dirty="0">
                <a:solidFill>
                  <a:schemeClr val="tx1"/>
                </a:solidFill>
                <a:ea typeface="华文中宋" panose="02010600040101010101" pitchFamily="2" charset="-122"/>
              </a:rPr>
              <a:t>                              +   Constrains</a:t>
            </a:r>
            <a:endParaRPr lang="zh-CN" altLang="en-US" sz="2400" dirty="0">
              <a:solidFill>
                <a:schemeClr val="tx1"/>
              </a:solidFill>
              <a:ea typeface="华文中宋" panose="0201060004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endParaRPr lang="zh-CN" altLang="en-US" sz="3200" dirty="0">
              <a:latin typeface="华文中宋" panose="02010600040101010101" pitchFamily="2" charset="-122"/>
              <a:ea typeface="华文中宋" panose="02010600040101010101" pitchFamily="2" charset="-122"/>
            </a:endParaRPr>
          </a:p>
        </p:txBody>
      </p:sp>
      <p:sp>
        <p:nvSpPr>
          <p:cNvPr id="21507" name="Rectangle 3"/>
          <p:cNvSpPr>
            <a:spLocks noGrp="1" noChangeArrowheads="1"/>
          </p:cNvSpPr>
          <p:nvPr>
            <p:ph type="body" idx="1"/>
          </p:nvPr>
        </p:nvSpPr>
        <p:spPr>
          <a:xfrm>
            <a:off x="623392" y="949624"/>
            <a:ext cx="11089232" cy="4997450"/>
          </a:xfrm>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当前对软件体系结构的认识</a:t>
            </a:r>
            <a:endParaRPr lang="zh-CN" altLang="en-US"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体系结构是关于软件的系统级层次上的组成和行为的，是设计过程中不可缺少的一个阶段，对复杂软件的后期设计活动起着重要的决定作用。</a:t>
            </a:r>
            <a:endParaRPr lang="zh-CN" altLang="en-US" b="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体系结构是由软部件和部件之间的联系组成，软部件又有自身的体系结构。</a:t>
            </a:r>
            <a:endParaRPr lang="zh-CN" altLang="en-US" b="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部件描述有</a:t>
            </a:r>
            <a:r>
              <a:rPr lang="en-US" altLang="zh-CN" b="0" dirty="0">
                <a:solidFill>
                  <a:schemeClr val="tx1"/>
                </a:solidFill>
                <a:latin typeface="华文中宋" panose="02010600040101010101" pitchFamily="2" charset="-122"/>
                <a:ea typeface="华文中宋" panose="02010600040101010101" pitchFamily="2" charset="-122"/>
              </a:rPr>
              <a:t>3</a:t>
            </a:r>
            <a:r>
              <a:rPr lang="zh-CN" altLang="en-US" b="0" dirty="0">
                <a:solidFill>
                  <a:schemeClr val="tx1"/>
                </a:solidFill>
                <a:latin typeface="华文中宋" panose="02010600040101010101" pitchFamily="2" charset="-122"/>
                <a:ea typeface="华文中宋" panose="02010600040101010101" pitchFamily="2" charset="-122"/>
              </a:rPr>
              <a:t>个方面：计算功能、结构特性、其他特性。</a:t>
            </a:r>
            <a:endParaRPr lang="zh-CN" altLang="en-US" b="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目前，没有那个关于软件体系结构的描述可以说是完整的。关于什么是部件、什么是部件之间的联系并没有明确的界定。</a:t>
            </a:r>
            <a:endParaRPr lang="zh-CN" altLang="en-US" b="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关于软件体系结构的不同认识表现在两个方面：</a:t>
            </a:r>
            <a:endParaRPr lang="zh-CN" altLang="en-US"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pPr>
            <a:r>
              <a:rPr lang="zh-CN" altLang="en-US" sz="2000" b="0" dirty="0">
                <a:solidFill>
                  <a:schemeClr val="tx1"/>
                </a:solidFill>
                <a:latin typeface="华文中宋" panose="02010600040101010101" pitchFamily="2" charset="-122"/>
                <a:ea typeface="华文中宋" panose="02010600040101010101" pitchFamily="2" charset="-122"/>
              </a:rPr>
              <a:t>关于范畴</a:t>
            </a:r>
            <a:endParaRPr lang="zh-CN" altLang="en-US" sz="2000"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pPr>
            <a:r>
              <a:rPr lang="zh-CN" altLang="en-US" sz="2000" b="0" dirty="0">
                <a:solidFill>
                  <a:schemeClr val="tx1"/>
                </a:solidFill>
                <a:latin typeface="华文中宋" panose="02010600040101010101" pitchFamily="2" charset="-122"/>
                <a:ea typeface="华文中宋" panose="02010600040101010101" pitchFamily="2" charset="-122"/>
              </a:rPr>
              <a:t>关于描述形式</a:t>
            </a:r>
            <a:endParaRPr lang="zh-CN" altLang="en-US" sz="2000" b="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a:t>
            </a:r>
            <a:r>
              <a:rPr lang="zh-CN" altLang="en-US" sz="3200" dirty="0">
                <a:latin typeface="华文中宋" panose="02010600040101010101" pitchFamily="2" charset="-122"/>
                <a:ea typeface="华文中宋" panose="02010600040101010101" pitchFamily="2" charset="-122"/>
              </a:rPr>
              <a:t>什么是软件体系结构</a:t>
            </a:r>
            <a:endParaRPr lang="zh-CN" altLang="en-US" sz="3200" dirty="0">
              <a:latin typeface="华文中宋" panose="02010600040101010101" pitchFamily="2" charset="-122"/>
              <a:ea typeface="华文中宋" panose="02010600040101010101" pitchFamily="2" charset="-122"/>
            </a:endParaRPr>
          </a:p>
        </p:txBody>
      </p:sp>
      <p:sp>
        <p:nvSpPr>
          <p:cNvPr id="22531" name="Rectangle 3"/>
          <p:cNvSpPr>
            <a:spLocks noGrp="1" noChangeArrowheads="1"/>
          </p:cNvSpPr>
          <p:nvPr>
            <p:ph type="body" idx="1"/>
          </p:nvPr>
        </p:nvSpPr>
        <p:spPr>
          <a:xfrm>
            <a:off x="595772" y="1052736"/>
            <a:ext cx="11017224" cy="5256213"/>
          </a:xfrm>
        </p:spPr>
        <p:txBody>
          <a:bodyPr/>
          <a:lstStyle/>
          <a:p>
            <a:pPr eaLnBrk="1" hangingPunct="1">
              <a:lnSpc>
                <a:spcPct val="90000"/>
              </a:lnSpc>
              <a:buFont typeface="Wingdings" panose="05000000000000000000" pitchFamily="2" charset="2"/>
              <a:buChar char="n"/>
            </a:pPr>
            <a:r>
              <a:rPr lang="zh-CN" altLang="en-US" sz="2800" dirty="0">
                <a:solidFill>
                  <a:schemeClr val="tx1"/>
                </a:solidFill>
                <a:ea typeface="华文中宋" panose="02010600040101010101" pitchFamily="2" charset="-122"/>
              </a:rPr>
              <a:t>各种术语和相关概念</a:t>
            </a:r>
            <a:endParaRPr lang="en-US" altLang="zh-CN" sz="2800" dirty="0">
              <a:solidFill>
                <a:schemeClr val="tx1"/>
              </a:solidFill>
              <a:ea typeface="华文中宋" panose="02010600040101010101" pitchFamily="2" charset="-122"/>
            </a:endParaRPr>
          </a:p>
          <a:p>
            <a:pPr lvl="1" eaLnBrk="1" hangingPunct="1">
              <a:lnSpc>
                <a:spcPct val="90000"/>
              </a:lnSpc>
              <a:buFont typeface="Wingdings" panose="05000000000000000000" pitchFamily="2" charset="2"/>
              <a:buChar char="u"/>
            </a:pPr>
            <a:r>
              <a:rPr lang="en-US" altLang="zh-CN" sz="2800" dirty="0">
                <a:solidFill>
                  <a:schemeClr val="tx1"/>
                </a:solidFill>
                <a:ea typeface="华文中宋" panose="02010600040101010101" pitchFamily="2" charset="-122"/>
              </a:rPr>
              <a:t>Architecture</a:t>
            </a:r>
            <a:r>
              <a:rPr lang="zh-CN" altLang="en-US" sz="2800" dirty="0">
                <a:solidFill>
                  <a:schemeClr val="tx1"/>
                </a:solidFill>
                <a:ea typeface="华文中宋" panose="02010600040101010101" pitchFamily="2" charset="-122"/>
              </a:rPr>
              <a:t>：</a:t>
            </a:r>
            <a:endParaRPr lang="zh-CN" altLang="en-US" sz="2800" dirty="0">
              <a:solidFill>
                <a:schemeClr val="tx1"/>
              </a:solidFill>
              <a:ea typeface="华文中宋" panose="02010600040101010101" pitchFamily="2" charset="-122"/>
            </a:endParaRPr>
          </a:p>
          <a:p>
            <a:pPr lvl="2" eaLnBrk="1" hangingPunct="1">
              <a:lnSpc>
                <a:spcPct val="90000"/>
              </a:lnSpc>
            </a:pPr>
            <a:r>
              <a:rPr lang="zh-CN" altLang="en-US" b="0" dirty="0">
                <a:solidFill>
                  <a:schemeClr val="tx1"/>
                </a:solidFill>
                <a:ea typeface="华文中宋" panose="02010600040101010101" pitchFamily="2" charset="-122"/>
              </a:rPr>
              <a:t>英汉：建筑学、建筑样式</a:t>
            </a:r>
            <a:endParaRPr lang="zh-CN" altLang="en-US" b="0" dirty="0">
              <a:solidFill>
                <a:schemeClr val="tx1"/>
              </a:solidFill>
              <a:ea typeface="华文中宋" panose="02010600040101010101" pitchFamily="2" charset="-122"/>
            </a:endParaRPr>
          </a:p>
          <a:p>
            <a:pPr lvl="2" eaLnBrk="1" hangingPunct="1">
              <a:lnSpc>
                <a:spcPct val="90000"/>
              </a:lnSpc>
            </a:pPr>
            <a:r>
              <a:rPr lang="zh-CN" altLang="en-US" b="0" dirty="0">
                <a:solidFill>
                  <a:schemeClr val="tx1"/>
                </a:solidFill>
                <a:ea typeface="华文中宋" panose="02010600040101010101" pitchFamily="2" charset="-122"/>
              </a:rPr>
              <a:t>计算机词典：一种规格说明</a:t>
            </a:r>
            <a:endParaRPr lang="zh-CN" altLang="en-US" b="0" dirty="0">
              <a:solidFill>
                <a:schemeClr val="tx1"/>
              </a:solidFill>
              <a:ea typeface="华文中宋" panose="02010600040101010101" pitchFamily="2" charset="-122"/>
            </a:endParaRPr>
          </a:p>
          <a:p>
            <a:pPr lvl="1" eaLnBrk="1" hangingPunct="1">
              <a:lnSpc>
                <a:spcPct val="90000"/>
              </a:lnSpc>
              <a:buFont typeface="Wingdings" panose="05000000000000000000" pitchFamily="2" charset="2"/>
              <a:buChar char="u"/>
            </a:pPr>
            <a:r>
              <a:rPr lang="en-US" altLang="zh-CN" sz="2800" dirty="0">
                <a:solidFill>
                  <a:schemeClr val="tx1"/>
                </a:solidFill>
                <a:ea typeface="华文中宋" panose="02010600040101010101" pitchFamily="2" charset="-122"/>
              </a:rPr>
              <a:t>Pattern</a:t>
            </a:r>
            <a:r>
              <a:rPr lang="zh-CN" altLang="en-US" sz="2800" dirty="0">
                <a:solidFill>
                  <a:schemeClr val="tx1"/>
                </a:solidFill>
                <a:ea typeface="华文中宋" panose="02010600040101010101" pitchFamily="2" charset="-122"/>
              </a:rPr>
              <a:t>：</a:t>
            </a:r>
            <a:endParaRPr lang="zh-CN" altLang="en-US" sz="2800" dirty="0">
              <a:solidFill>
                <a:schemeClr val="tx1"/>
              </a:solidFill>
              <a:ea typeface="华文中宋" panose="02010600040101010101" pitchFamily="2" charset="-122"/>
            </a:endParaRPr>
          </a:p>
          <a:p>
            <a:pPr lvl="2" eaLnBrk="1" hangingPunct="1">
              <a:lnSpc>
                <a:spcPct val="90000"/>
              </a:lnSpc>
            </a:pPr>
            <a:r>
              <a:rPr lang="zh-CN" altLang="en-US" b="0" dirty="0">
                <a:solidFill>
                  <a:schemeClr val="tx1"/>
                </a:solidFill>
                <a:ea typeface="华文中宋" panose="02010600040101010101" pitchFamily="2" charset="-122"/>
              </a:rPr>
              <a:t>英汉：纸样、式样、模型</a:t>
            </a:r>
            <a:endParaRPr lang="zh-CN" altLang="en-US" b="0" dirty="0">
              <a:solidFill>
                <a:schemeClr val="tx1"/>
              </a:solidFill>
              <a:ea typeface="华文中宋" panose="02010600040101010101" pitchFamily="2" charset="-122"/>
            </a:endParaRPr>
          </a:p>
          <a:p>
            <a:pPr lvl="2" eaLnBrk="1" hangingPunct="1">
              <a:lnSpc>
                <a:spcPct val="90000"/>
              </a:lnSpc>
            </a:pPr>
            <a:r>
              <a:rPr lang="zh-CN" altLang="en-US" b="0" dirty="0">
                <a:solidFill>
                  <a:schemeClr val="tx1"/>
                </a:solidFill>
                <a:ea typeface="华文中宋" panose="02010600040101010101" pitchFamily="2" charset="-122"/>
              </a:rPr>
              <a:t>计算机词典：在连续的试验和测试中，有重复性且有某种程度相似性的信息。</a:t>
            </a:r>
            <a:endParaRPr lang="zh-CN" altLang="en-US" b="0" dirty="0">
              <a:solidFill>
                <a:schemeClr val="tx1"/>
              </a:solidFill>
              <a:ea typeface="华文中宋" panose="02010600040101010101" pitchFamily="2" charset="-122"/>
            </a:endParaRPr>
          </a:p>
          <a:p>
            <a:pPr lvl="1" eaLnBrk="1" hangingPunct="1">
              <a:lnSpc>
                <a:spcPct val="90000"/>
              </a:lnSpc>
              <a:buFont typeface="Wingdings" panose="05000000000000000000" pitchFamily="2" charset="2"/>
              <a:buChar char="u"/>
            </a:pPr>
            <a:r>
              <a:rPr lang="en-US" altLang="zh-CN" sz="2800" dirty="0">
                <a:solidFill>
                  <a:schemeClr val="tx1"/>
                </a:solidFill>
                <a:ea typeface="华文中宋" panose="02010600040101010101" pitchFamily="2" charset="-122"/>
              </a:rPr>
              <a:t>Infrastructure </a:t>
            </a:r>
            <a:endParaRPr lang="en-US" altLang="zh-CN" sz="2800" dirty="0">
              <a:solidFill>
                <a:schemeClr val="tx1"/>
              </a:solidFill>
              <a:ea typeface="华文中宋" panose="02010600040101010101" pitchFamily="2" charset="-122"/>
            </a:endParaRPr>
          </a:p>
          <a:p>
            <a:pPr lvl="2" eaLnBrk="1" hangingPunct="1">
              <a:lnSpc>
                <a:spcPct val="90000"/>
              </a:lnSpc>
            </a:pPr>
            <a:r>
              <a:rPr lang="zh-CN" altLang="en-US" b="0" dirty="0">
                <a:solidFill>
                  <a:schemeClr val="tx1"/>
                </a:solidFill>
                <a:ea typeface="华文中宋" panose="02010600040101010101" pitchFamily="2" charset="-122"/>
              </a:rPr>
              <a:t>英汉技术：底层结构、基础结构</a:t>
            </a:r>
            <a:endParaRPr lang="zh-CN" altLang="en-US" b="0" dirty="0">
              <a:solidFill>
                <a:schemeClr val="tx1"/>
              </a:solidFill>
              <a:ea typeface="华文中宋" panose="02010600040101010101" pitchFamily="2" charset="-122"/>
            </a:endParaRPr>
          </a:p>
          <a:p>
            <a:pPr lvl="2" eaLnBrk="1" hangingPunct="1">
              <a:lnSpc>
                <a:spcPct val="90000"/>
              </a:lnSpc>
            </a:pPr>
            <a:r>
              <a:rPr lang="zh-CN" altLang="en-US" b="0" dirty="0">
                <a:solidFill>
                  <a:schemeClr val="tx1"/>
                </a:solidFill>
                <a:ea typeface="华文中宋" panose="02010600040101010101" pitchFamily="2" charset="-122"/>
              </a:rPr>
              <a:t>英汉科学：基础结构、基础设施</a:t>
            </a:r>
            <a:endParaRPr lang="zh-CN" altLang="en-US" b="0" dirty="0">
              <a:solidFill>
                <a:schemeClr val="tx1"/>
              </a:solidFill>
              <a:ea typeface="华文中宋" panose="02010600040101010101" pitchFamily="2" charset="-122"/>
            </a:endParaRPr>
          </a:p>
          <a:p>
            <a:pPr lvl="2" eaLnBrk="1" hangingPunct="1">
              <a:lnSpc>
                <a:spcPct val="90000"/>
              </a:lnSpc>
            </a:pPr>
            <a:r>
              <a:rPr lang="zh-CN" altLang="en-US" b="0" dirty="0">
                <a:solidFill>
                  <a:schemeClr val="tx1"/>
                </a:solidFill>
                <a:ea typeface="华文中宋" panose="02010600040101010101" pitchFamily="2" charset="-122"/>
              </a:rPr>
              <a:t>例如：</a:t>
            </a:r>
            <a:r>
              <a:rPr lang="en-US" altLang="zh-CN" b="0" dirty="0">
                <a:solidFill>
                  <a:schemeClr val="tx1"/>
                </a:solidFill>
                <a:ea typeface="华文中宋" panose="02010600040101010101" pitchFamily="2" charset="-122"/>
              </a:rPr>
              <a:t>NII</a:t>
            </a:r>
            <a:endParaRPr lang="zh-CN" altLang="en-US" b="0" dirty="0">
              <a:solidFill>
                <a:schemeClr val="tx1"/>
              </a:solidFill>
              <a:ea typeface="华文中宋" panose="0201060004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a:t>
            </a:r>
            <a:r>
              <a:rPr lang="zh-CN" altLang="en-US" sz="3200" dirty="0">
                <a:latin typeface="华文中宋" panose="02010600040101010101" pitchFamily="2" charset="-122"/>
                <a:ea typeface="华文中宋" panose="02010600040101010101" pitchFamily="2" charset="-122"/>
              </a:rPr>
              <a:t>什么是软件体系结构</a:t>
            </a:r>
            <a:endParaRPr lang="zh-CN" altLang="en-US" sz="3200" dirty="0">
              <a:latin typeface="华文中宋" panose="02010600040101010101" pitchFamily="2" charset="-122"/>
              <a:ea typeface="华文中宋" panose="02010600040101010101" pitchFamily="2" charset="-122"/>
            </a:endParaRPr>
          </a:p>
        </p:txBody>
      </p:sp>
      <p:sp>
        <p:nvSpPr>
          <p:cNvPr id="25603" name="Rectangle 3"/>
          <p:cNvSpPr>
            <a:spLocks noGrp="1" noChangeArrowheads="1"/>
          </p:cNvSpPr>
          <p:nvPr>
            <p:ph type="body" idx="1"/>
          </p:nvPr>
        </p:nvSpPr>
        <p:spPr>
          <a:xfrm>
            <a:off x="551384" y="936408"/>
            <a:ext cx="11161240" cy="4924425"/>
          </a:xfrm>
        </p:spPr>
        <p:txBody>
          <a:bodyPr/>
          <a:lstStyle/>
          <a:p>
            <a:pPr eaLnBrk="1" hangingPunct="1">
              <a:lnSpc>
                <a:spcPct val="90000"/>
              </a:lnSpc>
              <a:buFont typeface="Wingdings" panose="05000000000000000000" pitchFamily="2" charset="2"/>
              <a:buChar char="n"/>
            </a:pPr>
            <a:r>
              <a:rPr lang="en-US" altLang="zh-CN" dirty="0">
                <a:solidFill>
                  <a:schemeClr val="tx1"/>
                </a:solidFill>
                <a:ea typeface="华文中宋" panose="02010600040101010101" pitchFamily="2" charset="-122"/>
              </a:rPr>
              <a:t>Design Pattern</a:t>
            </a:r>
            <a:endParaRPr lang="en-US" altLang="zh-CN"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sz="1800" b="0" dirty="0">
                <a:solidFill>
                  <a:schemeClr val="tx1"/>
                </a:solidFill>
                <a:ea typeface="华文中宋" panose="02010600040101010101" pitchFamily="2" charset="-122"/>
              </a:rPr>
              <a:t>它提供一个用于细化软件系统的子系统或构件，或他们之间关系的图示。它描述通信构件的公共再现结构，通信构件可以解决特定语境中的一个一般设计问题。</a:t>
            </a:r>
            <a:endParaRPr lang="zh-CN" altLang="en-US" sz="1800" b="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sz="1800" b="0" dirty="0">
                <a:solidFill>
                  <a:schemeClr val="tx1"/>
                </a:solidFill>
                <a:ea typeface="华文中宋" panose="02010600040101010101" pitchFamily="2" charset="-122"/>
              </a:rPr>
              <a:t>建立在结构化程序设计基础之上，针对</a:t>
            </a:r>
            <a:r>
              <a:rPr lang="en-US" altLang="zh-CN" sz="1800" b="0" dirty="0">
                <a:solidFill>
                  <a:schemeClr val="tx1"/>
                </a:solidFill>
                <a:ea typeface="华文中宋" panose="02010600040101010101" pitchFamily="2" charset="-122"/>
              </a:rPr>
              <a:t>OOP</a:t>
            </a:r>
            <a:r>
              <a:rPr lang="zh-CN" altLang="en-US" sz="1800" b="0" dirty="0">
                <a:solidFill>
                  <a:schemeClr val="tx1"/>
                </a:solidFill>
                <a:ea typeface="华文中宋" panose="02010600040101010101" pitchFamily="2" charset="-122"/>
              </a:rPr>
              <a:t>设计的实践和经验而提出的，是处理特定问题的高效和成熟的设计模板。</a:t>
            </a:r>
            <a:endParaRPr lang="zh-CN" altLang="en-US" sz="1800" b="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sz="1800" b="0" dirty="0">
                <a:solidFill>
                  <a:schemeClr val="tx1"/>
                </a:solidFill>
                <a:ea typeface="华文中宋" panose="02010600040101010101" pitchFamily="2" charset="-122"/>
              </a:rPr>
              <a:t>设计模式偏重于具体问题</a:t>
            </a:r>
            <a:endParaRPr lang="zh-CN" altLang="en-US" sz="1800" b="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sz="1800" b="0" dirty="0">
                <a:solidFill>
                  <a:schemeClr val="tx1"/>
                </a:solidFill>
                <a:ea typeface="华文中宋" panose="02010600040101010101" pitchFamily="2" charset="-122"/>
              </a:rPr>
              <a:t>设计模式分为三个类型</a:t>
            </a:r>
            <a:endParaRPr lang="zh-CN" altLang="en-US" sz="1800" b="0" dirty="0">
              <a:solidFill>
                <a:schemeClr val="tx1"/>
              </a:solidFill>
              <a:ea typeface="华文中宋" panose="02010600040101010101" pitchFamily="2" charset="-122"/>
            </a:endParaRPr>
          </a:p>
          <a:p>
            <a:pPr lvl="2" eaLnBrk="1" hangingPunct="1">
              <a:lnSpc>
                <a:spcPct val="150000"/>
              </a:lnSpc>
            </a:pPr>
            <a:r>
              <a:rPr lang="zh-CN" altLang="en-US" sz="1800" b="0" dirty="0">
                <a:solidFill>
                  <a:schemeClr val="tx1"/>
                </a:solidFill>
                <a:ea typeface="华文中宋" panose="02010600040101010101" pitchFamily="2" charset="-122"/>
              </a:rPr>
              <a:t>构造型模式：孤子模式 </a:t>
            </a:r>
            <a:r>
              <a:rPr lang="en-US" altLang="zh-CN" sz="1800" b="0" dirty="0">
                <a:solidFill>
                  <a:schemeClr val="tx1"/>
                </a:solidFill>
                <a:ea typeface="华文中宋" panose="02010600040101010101" pitchFamily="2" charset="-122"/>
              </a:rPr>
              <a:t>etc.</a:t>
            </a:r>
            <a:endParaRPr lang="en-US" altLang="zh-CN" sz="1800" b="0" dirty="0">
              <a:solidFill>
                <a:schemeClr val="tx1"/>
              </a:solidFill>
              <a:ea typeface="华文中宋" panose="02010600040101010101" pitchFamily="2" charset="-122"/>
            </a:endParaRPr>
          </a:p>
          <a:p>
            <a:pPr lvl="2" eaLnBrk="1" hangingPunct="1">
              <a:lnSpc>
                <a:spcPct val="150000"/>
              </a:lnSpc>
            </a:pPr>
            <a:r>
              <a:rPr lang="zh-CN" altLang="en-US" sz="1800" b="0" dirty="0">
                <a:solidFill>
                  <a:schemeClr val="tx1"/>
                </a:solidFill>
                <a:ea typeface="华文中宋" panose="02010600040101010101" pitchFamily="2" charset="-122"/>
              </a:rPr>
              <a:t>结构型模式：代理 </a:t>
            </a:r>
            <a:r>
              <a:rPr lang="en-US" altLang="zh-CN" sz="1800" b="0" dirty="0">
                <a:solidFill>
                  <a:schemeClr val="tx1"/>
                </a:solidFill>
                <a:ea typeface="华文中宋" panose="02010600040101010101" pitchFamily="2" charset="-122"/>
              </a:rPr>
              <a:t>etc.</a:t>
            </a:r>
            <a:endParaRPr lang="zh-CN" altLang="en-US" sz="1800" b="0" dirty="0">
              <a:solidFill>
                <a:schemeClr val="tx1"/>
              </a:solidFill>
              <a:ea typeface="华文中宋" panose="02010600040101010101" pitchFamily="2" charset="-122"/>
            </a:endParaRPr>
          </a:p>
          <a:p>
            <a:pPr lvl="2" eaLnBrk="1" hangingPunct="1">
              <a:lnSpc>
                <a:spcPct val="150000"/>
              </a:lnSpc>
            </a:pPr>
            <a:r>
              <a:rPr lang="zh-CN" altLang="en-US" sz="1800" b="0" dirty="0">
                <a:solidFill>
                  <a:schemeClr val="tx1"/>
                </a:solidFill>
                <a:ea typeface="华文中宋" panose="02010600040101010101" pitchFamily="2" charset="-122"/>
              </a:rPr>
              <a:t>行为型模式：解释器 </a:t>
            </a:r>
            <a:r>
              <a:rPr lang="en-US" altLang="zh-CN" sz="1800" b="0" dirty="0">
                <a:solidFill>
                  <a:schemeClr val="tx1"/>
                </a:solidFill>
                <a:ea typeface="华文中宋" panose="02010600040101010101" pitchFamily="2" charset="-122"/>
              </a:rPr>
              <a:t>etc.</a:t>
            </a:r>
            <a:endParaRPr lang="en-US" altLang="zh-CN" sz="1800" b="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en-US" altLang="zh-CN" sz="1800" b="0" dirty="0">
                <a:solidFill>
                  <a:schemeClr val="tx1"/>
                </a:solidFill>
                <a:ea typeface="华文中宋" panose="02010600040101010101" pitchFamily="2" charset="-122"/>
              </a:rPr>
              <a:t>SA </a:t>
            </a:r>
            <a:r>
              <a:rPr lang="zh-CN" altLang="en-US" sz="1800" b="0" dirty="0">
                <a:solidFill>
                  <a:schemeClr val="tx1"/>
                </a:solidFill>
                <a:ea typeface="华文中宋" panose="02010600040101010101" pitchFamily="2" charset="-122"/>
              </a:rPr>
              <a:t>受其启发，提出了面向模式的软件体系结构</a:t>
            </a:r>
            <a:endParaRPr lang="zh-CN" altLang="en-US" sz="1800" b="0" dirty="0">
              <a:solidFill>
                <a:schemeClr val="tx1"/>
              </a:solidFill>
              <a:ea typeface="华文中宋" panose="0201060004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a:t>
            </a:r>
            <a:r>
              <a:rPr lang="zh-CN" altLang="en-US" sz="3200" dirty="0">
                <a:latin typeface="华文中宋" panose="02010600040101010101" pitchFamily="2" charset="-122"/>
                <a:ea typeface="华文中宋" panose="02010600040101010101" pitchFamily="2" charset="-122"/>
              </a:rPr>
              <a:t>什么是软件体系结构</a:t>
            </a:r>
            <a:endParaRPr lang="zh-CN" altLang="en-US" sz="3200" dirty="0">
              <a:latin typeface="华文中宋" panose="02010600040101010101" pitchFamily="2" charset="-122"/>
              <a:ea typeface="华文中宋" panose="02010600040101010101" pitchFamily="2" charset="-122"/>
            </a:endParaRPr>
          </a:p>
        </p:txBody>
      </p:sp>
      <p:sp>
        <p:nvSpPr>
          <p:cNvPr id="24579" name="Rectangle 3"/>
          <p:cNvSpPr>
            <a:spLocks noGrp="1" noChangeArrowheads="1"/>
          </p:cNvSpPr>
          <p:nvPr>
            <p:ph type="body" idx="1"/>
          </p:nvPr>
        </p:nvSpPr>
        <p:spPr>
          <a:xfrm>
            <a:off x="551384" y="764704"/>
            <a:ext cx="11377264" cy="5904656"/>
          </a:xfrm>
        </p:spPr>
        <p:txBody>
          <a:bodyPr/>
          <a:lstStyle/>
          <a:p>
            <a:pPr eaLnBrk="1" hangingPunct="1">
              <a:lnSpc>
                <a:spcPct val="150000"/>
              </a:lnSpc>
              <a:buFont typeface="Wingdings" panose="05000000000000000000" pitchFamily="2" charset="2"/>
              <a:buChar char="n"/>
            </a:pPr>
            <a:r>
              <a:rPr lang="en-US" altLang="zh-CN" dirty="0" err="1">
                <a:solidFill>
                  <a:schemeClr val="tx1"/>
                </a:solidFill>
              </a:rPr>
              <a:t>Architecure</a:t>
            </a:r>
            <a:r>
              <a:rPr lang="en-US" altLang="zh-CN" dirty="0">
                <a:solidFill>
                  <a:schemeClr val="tx1"/>
                </a:solidFill>
              </a:rPr>
              <a:t> Styles</a:t>
            </a:r>
            <a:r>
              <a:rPr lang="zh-CN" altLang="en-US" dirty="0">
                <a:solidFill>
                  <a:schemeClr val="tx1"/>
                </a:solidFill>
              </a:rPr>
              <a:t>：</a:t>
            </a:r>
            <a:endParaRPr lang="zh-CN" altLang="en-US" dirty="0">
              <a:solidFill>
                <a:schemeClr val="tx1"/>
              </a:solidFill>
            </a:endParaRPr>
          </a:p>
          <a:p>
            <a:pPr lvl="1" eaLnBrk="1" hangingPunct="1">
              <a:lnSpc>
                <a:spcPct val="150000"/>
              </a:lnSpc>
              <a:buFont typeface="Wingdings" panose="05000000000000000000" pitchFamily="2" charset="2"/>
              <a:buChar char="u"/>
            </a:pPr>
            <a:r>
              <a:rPr lang="en-US" altLang="zh-CN" sz="1800" dirty="0">
                <a:solidFill>
                  <a:schemeClr val="tx1"/>
                </a:solidFill>
                <a:ea typeface="华文中宋" panose="02010600040101010101" pitchFamily="2" charset="-122"/>
              </a:rPr>
              <a:t>1992</a:t>
            </a:r>
            <a:r>
              <a:rPr lang="zh-CN" altLang="en-US" sz="1800" dirty="0">
                <a:solidFill>
                  <a:schemeClr val="tx1"/>
                </a:solidFill>
                <a:ea typeface="华文中宋" panose="02010600040101010101" pitchFamily="2" charset="-122"/>
              </a:rPr>
              <a:t>年，</a:t>
            </a:r>
            <a:r>
              <a:rPr lang="en-US" altLang="zh-CN" sz="1800" dirty="0">
                <a:solidFill>
                  <a:schemeClr val="tx1"/>
                </a:solidFill>
                <a:ea typeface="华文中宋" panose="02010600040101010101" pitchFamily="2" charset="-122"/>
              </a:rPr>
              <a:t>Alexander </a:t>
            </a:r>
            <a:r>
              <a:rPr lang="en-US" altLang="zh-CN" sz="1800" dirty="0" err="1">
                <a:solidFill>
                  <a:schemeClr val="tx1"/>
                </a:solidFill>
                <a:ea typeface="华文中宋" panose="02010600040101010101" pitchFamily="2" charset="-122"/>
              </a:rPr>
              <a:t>L.Wolf</a:t>
            </a:r>
            <a:r>
              <a:rPr lang="zh-CN" altLang="en-US" sz="1800" dirty="0">
                <a:solidFill>
                  <a:schemeClr val="tx1"/>
                </a:solidFill>
                <a:ea typeface="华文中宋" panose="02010600040101010101" pitchFamily="2" charset="-122"/>
              </a:rPr>
              <a:t>引进了体系结构风格</a:t>
            </a:r>
            <a:endParaRPr lang="zh-CN" altLang="en-US" sz="180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en-US" altLang="zh-CN" sz="1800" dirty="0">
                <a:solidFill>
                  <a:schemeClr val="tx1"/>
                </a:solidFill>
                <a:ea typeface="华文中宋" panose="02010600040101010101" pitchFamily="2" charset="-122"/>
              </a:rPr>
              <a:t>Mary Shaw</a:t>
            </a:r>
            <a:r>
              <a:rPr lang="zh-CN" altLang="en-US" sz="1800" dirty="0">
                <a:solidFill>
                  <a:schemeClr val="tx1"/>
                </a:solidFill>
                <a:ea typeface="华文中宋" panose="02010600040101010101" pitchFamily="2" charset="-122"/>
              </a:rPr>
              <a:t>和</a:t>
            </a:r>
            <a:r>
              <a:rPr lang="en-US" altLang="zh-CN" sz="1800" dirty="0">
                <a:solidFill>
                  <a:schemeClr val="tx1"/>
                </a:solidFill>
                <a:ea typeface="华文中宋" panose="02010600040101010101" pitchFamily="2" charset="-122"/>
              </a:rPr>
              <a:t>David </a:t>
            </a:r>
            <a:r>
              <a:rPr lang="en-US" altLang="zh-CN" sz="1800" dirty="0" err="1">
                <a:solidFill>
                  <a:schemeClr val="tx1"/>
                </a:solidFill>
                <a:ea typeface="华文中宋" panose="02010600040101010101" pitchFamily="2" charset="-122"/>
              </a:rPr>
              <a:t>Garlan</a:t>
            </a:r>
            <a:r>
              <a:rPr lang="zh-CN" altLang="en-US" sz="1800" dirty="0">
                <a:solidFill>
                  <a:schemeClr val="tx1"/>
                </a:solidFill>
                <a:ea typeface="华文中宋" panose="02010600040101010101" pitchFamily="2" charset="-122"/>
              </a:rPr>
              <a:t>定义为根据结构组织模式构成的软件系统族，表达了部件和他们之间的关系。</a:t>
            </a:r>
            <a:endParaRPr lang="zh-CN" altLang="en-US" sz="180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en-US" altLang="zh-CN" sz="1800" dirty="0" err="1">
                <a:solidFill>
                  <a:schemeClr val="tx1"/>
                </a:solidFill>
                <a:ea typeface="华文中宋" panose="02010600040101010101" pitchFamily="2" charset="-122"/>
              </a:rPr>
              <a:t>Architecure</a:t>
            </a:r>
            <a:r>
              <a:rPr lang="en-US" altLang="zh-CN" sz="1800" dirty="0">
                <a:solidFill>
                  <a:schemeClr val="tx1"/>
                </a:solidFill>
                <a:ea typeface="华文中宋" panose="02010600040101010101" pitchFamily="2" charset="-122"/>
              </a:rPr>
              <a:t> Styles</a:t>
            </a:r>
            <a:r>
              <a:rPr lang="zh-CN" altLang="en-US" sz="1800" dirty="0">
                <a:solidFill>
                  <a:schemeClr val="tx1"/>
                </a:solidFill>
                <a:highlight>
                  <a:srgbClr val="FFFF00"/>
                </a:highlight>
                <a:ea typeface="华文中宋" panose="02010600040101010101" pitchFamily="2" charset="-122"/>
              </a:rPr>
              <a:t>偏重于计算机</a:t>
            </a:r>
            <a:r>
              <a:rPr lang="zh-CN" altLang="en-US" sz="1800" dirty="0">
                <a:solidFill>
                  <a:schemeClr val="tx1"/>
                </a:solidFill>
                <a:ea typeface="华文中宋" panose="02010600040101010101" pitchFamily="2" charset="-122"/>
              </a:rPr>
              <a:t>概念</a:t>
            </a:r>
            <a:endParaRPr lang="zh-CN" altLang="en-US" sz="180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en-US" altLang="zh-CN" sz="1800" dirty="0" err="1">
                <a:solidFill>
                  <a:schemeClr val="tx1"/>
                </a:solidFill>
                <a:ea typeface="华文中宋" panose="02010600040101010101" pitchFamily="2" charset="-122"/>
              </a:rPr>
              <a:t>Garlan</a:t>
            </a:r>
            <a:r>
              <a:rPr lang="zh-CN" altLang="en-US" sz="1800" dirty="0">
                <a:solidFill>
                  <a:schemeClr val="tx1"/>
                </a:solidFill>
                <a:ea typeface="华文中宋" panose="02010600040101010101" pitchFamily="2" charset="-122"/>
              </a:rPr>
              <a:t>和</a:t>
            </a:r>
            <a:r>
              <a:rPr lang="en-US" altLang="zh-CN" sz="1800" dirty="0">
                <a:solidFill>
                  <a:schemeClr val="tx1"/>
                </a:solidFill>
                <a:ea typeface="华文中宋" panose="02010600040101010101" pitchFamily="2" charset="-122"/>
              </a:rPr>
              <a:t>Shaw</a:t>
            </a:r>
            <a:r>
              <a:rPr lang="zh-CN" altLang="en-US" sz="1800" dirty="0">
                <a:solidFill>
                  <a:schemeClr val="tx1"/>
                </a:solidFill>
                <a:ea typeface="华文中宋" panose="02010600040101010101" pitchFamily="2" charset="-122"/>
              </a:rPr>
              <a:t>对通用体系结构风格进行如下分类：</a:t>
            </a:r>
            <a:endParaRPr lang="zh-CN" altLang="en-US" sz="1800" dirty="0">
              <a:solidFill>
                <a:schemeClr val="tx1"/>
              </a:solidFill>
              <a:ea typeface="华文中宋" panose="02010600040101010101" pitchFamily="2" charset="-122"/>
            </a:endParaRPr>
          </a:p>
          <a:p>
            <a:pPr lvl="2" eaLnBrk="1" hangingPunct="1">
              <a:lnSpc>
                <a:spcPct val="150000"/>
              </a:lnSpc>
            </a:pPr>
            <a:r>
              <a:rPr lang="zh-CN" altLang="en-US" sz="1600" b="0" dirty="0">
                <a:solidFill>
                  <a:schemeClr val="tx1"/>
                </a:solidFill>
                <a:ea typeface="华文中宋" panose="02010600040101010101" pitchFamily="2" charset="-122"/>
              </a:rPr>
              <a:t>（</a:t>
            </a:r>
            <a:r>
              <a:rPr lang="en-US" altLang="zh-CN" sz="1600" b="0" dirty="0">
                <a:solidFill>
                  <a:schemeClr val="tx1"/>
                </a:solidFill>
                <a:ea typeface="华文中宋" panose="02010600040101010101" pitchFamily="2" charset="-122"/>
              </a:rPr>
              <a:t>1</a:t>
            </a:r>
            <a:r>
              <a:rPr lang="zh-CN" altLang="en-US" sz="1600" b="0" dirty="0">
                <a:solidFill>
                  <a:schemeClr val="tx1"/>
                </a:solidFill>
                <a:ea typeface="华文中宋" panose="02010600040101010101" pitchFamily="2" charset="-122"/>
              </a:rPr>
              <a:t>）数据流风格：批处理序列、管道</a:t>
            </a:r>
            <a:r>
              <a:rPr lang="en-US" altLang="zh-CN" sz="1600" b="0" dirty="0">
                <a:solidFill>
                  <a:schemeClr val="tx1"/>
                </a:solidFill>
                <a:ea typeface="华文中宋" panose="02010600040101010101" pitchFamily="2" charset="-122"/>
              </a:rPr>
              <a:t>/</a:t>
            </a:r>
            <a:r>
              <a:rPr lang="zh-CN" altLang="en-US" sz="1600" b="0" dirty="0">
                <a:solidFill>
                  <a:schemeClr val="tx1"/>
                </a:solidFill>
                <a:ea typeface="华文中宋" panose="02010600040101010101" pitchFamily="2" charset="-122"/>
              </a:rPr>
              <a:t>过滤器等；</a:t>
            </a:r>
            <a:endParaRPr lang="zh-CN" altLang="en-US" sz="1600" b="0" dirty="0">
              <a:solidFill>
                <a:schemeClr val="tx1"/>
              </a:solidFill>
              <a:ea typeface="华文中宋" panose="02010600040101010101" pitchFamily="2" charset="-122"/>
            </a:endParaRPr>
          </a:p>
          <a:p>
            <a:pPr lvl="2" eaLnBrk="1" hangingPunct="1">
              <a:lnSpc>
                <a:spcPct val="150000"/>
              </a:lnSpc>
            </a:pPr>
            <a:r>
              <a:rPr lang="zh-CN" altLang="en-US" sz="1600" b="0" dirty="0">
                <a:solidFill>
                  <a:schemeClr val="tx1"/>
                </a:solidFill>
                <a:ea typeface="华文中宋" panose="02010600040101010101" pitchFamily="2" charset="-122"/>
              </a:rPr>
              <a:t>（</a:t>
            </a:r>
            <a:r>
              <a:rPr lang="en-US" altLang="zh-CN" sz="1600" b="0" dirty="0">
                <a:solidFill>
                  <a:schemeClr val="tx1"/>
                </a:solidFill>
                <a:ea typeface="华文中宋" panose="02010600040101010101" pitchFamily="2" charset="-122"/>
              </a:rPr>
              <a:t>2</a:t>
            </a:r>
            <a:r>
              <a:rPr lang="zh-CN" altLang="en-US" sz="1600" b="0" dirty="0">
                <a:solidFill>
                  <a:schemeClr val="tx1"/>
                </a:solidFill>
                <a:ea typeface="华文中宋" panose="02010600040101010101" pitchFamily="2" charset="-122"/>
              </a:rPr>
              <a:t>）调用</a:t>
            </a:r>
            <a:r>
              <a:rPr lang="en-US" altLang="zh-CN" sz="1600" b="0" dirty="0">
                <a:solidFill>
                  <a:schemeClr val="tx1"/>
                </a:solidFill>
                <a:ea typeface="华文中宋" panose="02010600040101010101" pitchFamily="2" charset="-122"/>
              </a:rPr>
              <a:t>/</a:t>
            </a:r>
            <a:r>
              <a:rPr lang="zh-CN" altLang="en-US" sz="1600" b="0" dirty="0">
                <a:solidFill>
                  <a:schemeClr val="tx1"/>
                </a:solidFill>
                <a:ea typeface="华文中宋" panose="02010600040101010101" pitchFamily="2" charset="-122"/>
              </a:rPr>
              <a:t>返回风格：主程序</a:t>
            </a:r>
            <a:r>
              <a:rPr lang="en-US" altLang="zh-CN" sz="1600" b="0" dirty="0">
                <a:solidFill>
                  <a:schemeClr val="tx1"/>
                </a:solidFill>
                <a:ea typeface="华文中宋" panose="02010600040101010101" pitchFamily="2" charset="-122"/>
              </a:rPr>
              <a:t>/</a:t>
            </a:r>
            <a:r>
              <a:rPr lang="zh-CN" altLang="en-US" sz="1600" b="0" dirty="0">
                <a:solidFill>
                  <a:schemeClr val="tx1"/>
                </a:solidFill>
                <a:ea typeface="华文中宋" panose="02010600040101010101" pitchFamily="2" charset="-122"/>
              </a:rPr>
              <a:t>子程序、面向对象风格、层次结等。</a:t>
            </a:r>
            <a:endParaRPr lang="zh-CN" altLang="en-US" sz="1600" b="0" dirty="0">
              <a:solidFill>
                <a:schemeClr val="tx1"/>
              </a:solidFill>
              <a:ea typeface="华文中宋" panose="02010600040101010101" pitchFamily="2" charset="-122"/>
            </a:endParaRPr>
          </a:p>
          <a:p>
            <a:pPr lvl="2" eaLnBrk="1" hangingPunct="1">
              <a:lnSpc>
                <a:spcPct val="150000"/>
              </a:lnSpc>
            </a:pPr>
            <a:r>
              <a:rPr lang="zh-CN" altLang="en-US" sz="1600" b="0" dirty="0">
                <a:solidFill>
                  <a:schemeClr val="tx1"/>
                </a:solidFill>
                <a:ea typeface="华文中宋" panose="02010600040101010101" pitchFamily="2" charset="-122"/>
              </a:rPr>
              <a:t>（</a:t>
            </a:r>
            <a:r>
              <a:rPr lang="en-US" altLang="zh-CN" sz="1600" b="0" dirty="0">
                <a:solidFill>
                  <a:schemeClr val="tx1"/>
                </a:solidFill>
                <a:ea typeface="华文中宋" panose="02010600040101010101" pitchFamily="2" charset="-122"/>
              </a:rPr>
              <a:t>3</a:t>
            </a:r>
            <a:r>
              <a:rPr lang="zh-CN" altLang="en-US" sz="1600" b="0" dirty="0">
                <a:solidFill>
                  <a:schemeClr val="tx1"/>
                </a:solidFill>
                <a:ea typeface="华文中宋" panose="02010600040101010101" pitchFamily="2" charset="-122"/>
              </a:rPr>
              <a:t>）独立构件风格：进程通讯、事件系统等；</a:t>
            </a:r>
            <a:endParaRPr lang="zh-CN" altLang="en-US" sz="1600" b="0" dirty="0">
              <a:solidFill>
                <a:schemeClr val="tx1"/>
              </a:solidFill>
              <a:ea typeface="华文中宋" panose="02010600040101010101" pitchFamily="2" charset="-122"/>
            </a:endParaRPr>
          </a:p>
          <a:p>
            <a:pPr lvl="2" eaLnBrk="1" hangingPunct="1">
              <a:lnSpc>
                <a:spcPct val="150000"/>
              </a:lnSpc>
            </a:pPr>
            <a:r>
              <a:rPr lang="zh-CN" altLang="en-US" sz="1600" b="0" dirty="0">
                <a:solidFill>
                  <a:schemeClr val="tx1"/>
                </a:solidFill>
                <a:ea typeface="华文中宋" panose="02010600040101010101" pitchFamily="2" charset="-122"/>
              </a:rPr>
              <a:t>（</a:t>
            </a:r>
            <a:r>
              <a:rPr lang="en-US" altLang="zh-CN" sz="1600" b="0" dirty="0">
                <a:solidFill>
                  <a:schemeClr val="tx1"/>
                </a:solidFill>
                <a:ea typeface="华文中宋" panose="02010600040101010101" pitchFamily="2" charset="-122"/>
              </a:rPr>
              <a:t>4</a:t>
            </a:r>
            <a:r>
              <a:rPr lang="zh-CN" altLang="en-US" sz="1600" b="0" dirty="0">
                <a:solidFill>
                  <a:schemeClr val="tx1"/>
                </a:solidFill>
                <a:ea typeface="华文中宋" panose="02010600040101010101" pitchFamily="2" charset="-122"/>
              </a:rPr>
              <a:t>）虚拟机风格：解释器、基于规则的系统等；</a:t>
            </a:r>
            <a:endParaRPr lang="zh-CN" altLang="en-US" sz="1600" b="0" dirty="0">
              <a:solidFill>
                <a:schemeClr val="tx1"/>
              </a:solidFill>
              <a:ea typeface="华文中宋" panose="02010600040101010101" pitchFamily="2" charset="-122"/>
            </a:endParaRPr>
          </a:p>
          <a:p>
            <a:pPr lvl="2" eaLnBrk="1" hangingPunct="1">
              <a:lnSpc>
                <a:spcPct val="150000"/>
              </a:lnSpc>
            </a:pPr>
            <a:r>
              <a:rPr lang="zh-CN" altLang="en-US" sz="1600" b="0" dirty="0">
                <a:solidFill>
                  <a:schemeClr val="tx1"/>
                </a:solidFill>
                <a:ea typeface="华文中宋" panose="02010600040101010101" pitchFamily="2" charset="-122"/>
              </a:rPr>
              <a:t>（</a:t>
            </a:r>
            <a:r>
              <a:rPr lang="en-US" altLang="zh-CN" sz="1600" b="0" dirty="0">
                <a:solidFill>
                  <a:schemeClr val="tx1"/>
                </a:solidFill>
                <a:ea typeface="华文中宋" panose="02010600040101010101" pitchFamily="2" charset="-122"/>
              </a:rPr>
              <a:t>5</a:t>
            </a:r>
            <a:r>
              <a:rPr lang="zh-CN" altLang="en-US" sz="1600" b="0" dirty="0">
                <a:solidFill>
                  <a:schemeClr val="tx1"/>
                </a:solidFill>
                <a:ea typeface="华文中宋" panose="02010600040101010101" pitchFamily="2" charset="-122"/>
              </a:rPr>
              <a:t>）仓库风格：数据库系统、超文本系统、黑板系统等。</a:t>
            </a:r>
            <a:endParaRPr lang="zh-CN" altLang="en-US" sz="1600" b="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sz="1800" dirty="0">
                <a:solidFill>
                  <a:schemeClr val="tx1"/>
                </a:solidFill>
                <a:ea typeface="华文中宋" panose="02010600040101010101" pitchFamily="2" charset="-122"/>
              </a:rPr>
              <a:t>近些年来，出现了许多新的体系结构风格，例如客户</a:t>
            </a:r>
            <a:r>
              <a:rPr lang="en-US" altLang="zh-CN" sz="1800" dirty="0">
                <a:solidFill>
                  <a:schemeClr val="tx1"/>
                </a:solidFill>
                <a:ea typeface="华文中宋" panose="02010600040101010101" pitchFamily="2" charset="-122"/>
              </a:rPr>
              <a:t>/</a:t>
            </a:r>
            <a:r>
              <a:rPr lang="zh-CN" altLang="en-US" sz="1800" dirty="0">
                <a:solidFill>
                  <a:schemeClr val="tx1"/>
                </a:solidFill>
                <a:ea typeface="华文中宋" panose="02010600040101010101" pitchFamily="2" charset="-122"/>
              </a:rPr>
              <a:t>服务器（</a:t>
            </a:r>
            <a:r>
              <a:rPr lang="en-US" altLang="zh-CN" sz="1800" dirty="0">
                <a:solidFill>
                  <a:schemeClr val="tx1"/>
                </a:solidFill>
                <a:ea typeface="华文中宋" panose="02010600040101010101" pitchFamily="2" charset="-122"/>
              </a:rPr>
              <a:t>Client /Server</a:t>
            </a:r>
            <a:r>
              <a:rPr lang="zh-CN" altLang="en-US" sz="1800" dirty="0">
                <a:solidFill>
                  <a:schemeClr val="tx1"/>
                </a:solidFill>
                <a:ea typeface="华文中宋" panose="02010600040101010101" pitchFamily="2" charset="-122"/>
              </a:rPr>
              <a:t>）结构、浏览器</a:t>
            </a:r>
            <a:r>
              <a:rPr lang="en-US" altLang="zh-CN" sz="1800" dirty="0">
                <a:solidFill>
                  <a:schemeClr val="tx1"/>
                </a:solidFill>
                <a:ea typeface="华文中宋" panose="02010600040101010101" pitchFamily="2" charset="-122"/>
              </a:rPr>
              <a:t>/</a:t>
            </a:r>
            <a:r>
              <a:rPr lang="zh-CN" altLang="en-US" sz="1800" dirty="0">
                <a:solidFill>
                  <a:schemeClr val="tx1"/>
                </a:solidFill>
                <a:ea typeface="华文中宋" panose="02010600040101010101" pitchFamily="2" charset="-122"/>
              </a:rPr>
              <a:t>服务器（</a:t>
            </a:r>
            <a:r>
              <a:rPr lang="en-US" altLang="zh-CN" sz="1800" dirty="0">
                <a:solidFill>
                  <a:schemeClr val="tx1"/>
                </a:solidFill>
                <a:ea typeface="华文中宋" panose="02010600040101010101" pitchFamily="2" charset="-122"/>
              </a:rPr>
              <a:t>Browser/Server</a:t>
            </a:r>
            <a:r>
              <a:rPr lang="zh-CN" altLang="en-US" sz="1800" dirty="0">
                <a:solidFill>
                  <a:schemeClr val="tx1"/>
                </a:solidFill>
                <a:ea typeface="华文中宋" panose="02010600040101010101" pitchFamily="2" charset="-122"/>
              </a:rPr>
              <a:t>）结构、正交（</a:t>
            </a:r>
            <a:r>
              <a:rPr lang="en-US" altLang="zh-CN" sz="1800" dirty="0">
                <a:solidFill>
                  <a:schemeClr val="tx1"/>
                </a:solidFill>
                <a:ea typeface="华文中宋" panose="02010600040101010101" pitchFamily="2" charset="-122"/>
              </a:rPr>
              <a:t>Orthogonal</a:t>
            </a:r>
            <a:r>
              <a:rPr lang="zh-CN" altLang="en-US" sz="1800" dirty="0">
                <a:solidFill>
                  <a:schemeClr val="tx1"/>
                </a:solidFill>
                <a:ea typeface="华文中宋" panose="02010600040101010101" pitchFamily="2" charset="-122"/>
              </a:rPr>
              <a:t>）结构、专用领域（</a:t>
            </a:r>
            <a:r>
              <a:rPr lang="en-US" altLang="zh-CN" sz="1800" dirty="0">
                <a:solidFill>
                  <a:schemeClr val="tx1"/>
                </a:solidFill>
                <a:ea typeface="华文中宋" panose="02010600040101010101" pitchFamily="2" charset="-122"/>
              </a:rPr>
              <a:t>Domain Specific Styles</a:t>
            </a:r>
            <a:r>
              <a:rPr lang="zh-CN" altLang="en-US" sz="1800" dirty="0">
                <a:solidFill>
                  <a:schemeClr val="tx1"/>
                </a:solidFill>
                <a:ea typeface="华文中宋" panose="02010600040101010101" pitchFamily="2" charset="-122"/>
              </a:rPr>
              <a:t>）、</a:t>
            </a:r>
            <a:r>
              <a:rPr lang="en-US" altLang="zh-CN" sz="1800" dirty="0">
                <a:solidFill>
                  <a:schemeClr val="tx1"/>
                </a:solidFill>
                <a:ea typeface="华文中宋" panose="02010600040101010101" pitchFamily="2" charset="-122"/>
              </a:rPr>
              <a:t>MVC</a:t>
            </a:r>
            <a:r>
              <a:rPr lang="zh-CN" altLang="en-US" sz="1800" dirty="0">
                <a:solidFill>
                  <a:schemeClr val="tx1"/>
                </a:solidFill>
                <a:ea typeface="华文中宋" panose="02010600040101010101" pitchFamily="2" charset="-122"/>
              </a:rPr>
              <a:t>、微核（</a:t>
            </a:r>
            <a:r>
              <a:rPr lang="en-US" altLang="zh-CN" sz="1800" dirty="0">
                <a:solidFill>
                  <a:schemeClr val="tx1"/>
                </a:solidFill>
                <a:ea typeface="华文中宋" panose="02010600040101010101" pitchFamily="2" charset="-122"/>
              </a:rPr>
              <a:t>Microkernel</a:t>
            </a:r>
            <a:r>
              <a:rPr lang="zh-CN" altLang="en-US" sz="1800" dirty="0">
                <a:solidFill>
                  <a:schemeClr val="tx1"/>
                </a:solidFill>
                <a:ea typeface="华文中宋" panose="02010600040101010101" pitchFamily="2" charset="-122"/>
              </a:rPr>
              <a:t>）、反射（ </a:t>
            </a:r>
            <a:r>
              <a:rPr lang="en-US" altLang="zh-CN" sz="1800" dirty="0">
                <a:solidFill>
                  <a:schemeClr val="tx1"/>
                </a:solidFill>
                <a:ea typeface="华文中宋" panose="02010600040101010101" pitchFamily="2" charset="-122"/>
              </a:rPr>
              <a:t>Reflection</a:t>
            </a:r>
            <a:r>
              <a:rPr lang="zh-CN" altLang="en-US" sz="1800" dirty="0">
                <a:solidFill>
                  <a:schemeClr val="tx1"/>
                </a:solidFill>
                <a:ea typeface="华文中宋" panose="02010600040101010101" pitchFamily="2" charset="-122"/>
              </a:rPr>
              <a:t> ）、代理（ </a:t>
            </a:r>
            <a:r>
              <a:rPr lang="en-US" altLang="zh-CN" sz="1800" dirty="0">
                <a:solidFill>
                  <a:schemeClr val="tx1"/>
                </a:solidFill>
                <a:ea typeface="华文中宋" panose="02010600040101010101" pitchFamily="2" charset="-122"/>
              </a:rPr>
              <a:t>Proxy</a:t>
            </a:r>
            <a:r>
              <a:rPr lang="zh-CN" altLang="en-US" sz="1800" dirty="0">
                <a:solidFill>
                  <a:schemeClr val="tx1"/>
                </a:solidFill>
                <a:ea typeface="华文中宋" panose="02010600040101010101" pitchFamily="2" charset="-122"/>
              </a:rPr>
              <a:t> ）等。</a:t>
            </a:r>
            <a:endParaRPr lang="zh-CN" altLang="en-US" sz="1800" dirty="0">
              <a:solidFill>
                <a:schemeClr val="tx1"/>
              </a:solidFill>
              <a:ea typeface="华文中宋" panose="0201060004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1" cstate="print"/>
          <a:srcRect t="24818" b="15805"/>
          <a:stretch>
            <a:fillRect/>
          </a:stretch>
        </p:blipFill>
        <p:spPr bwMode="auto">
          <a:xfrm>
            <a:off x="0" y="4683128"/>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119336" y="836712"/>
            <a:ext cx="11953328" cy="3846415"/>
          </a:xfrm>
          <a:prstGeom prst="rect">
            <a:avLst/>
          </a:prstGeom>
        </p:spPr>
        <p:txBody>
          <a:bodyPr lIns="91436" tIns="45718" rIns="91436" bIns="45718"/>
          <a:lstStyle/>
          <a:p>
            <a:pPr eaLnBrk="1" hangingPunct="1"/>
            <a:r>
              <a:rPr lang="en-US" altLang="zh-CN" sz="4800" dirty="0">
                <a:latin typeface="Arial Black" panose="020B0A04020102020204" pitchFamily="34" charset="0"/>
                <a:ea typeface="华文中宋" panose="02010600040101010101" pitchFamily="2" charset="-122"/>
              </a:rPr>
              <a:t>Software Architecture</a:t>
            </a:r>
            <a:br>
              <a:rPr lang="en-US" altLang="zh-CN" sz="6000" dirty="0">
                <a:latin typeface="Arial Black" panose="020B0A04020102020204" pitchFamily="34" charset="0"/>
                <a:ea typeface="华文中宋" panose="02010600040101010101" pitchFamily="2" charset="-122"/>
              </a:rPr>
            </a:br>
            <a:r>
              <a:rPr lang="en-US" altLang="zh-CN" sz="6000" dirty="0">
                <a:latin typeface="Arial Black" panose="020B0A04020102020204" pitchFamily="34" charset="0"/>
                <a:ea typeface="华文中宋" panose="02010600040101010101" pitchFamily="2" charset="-122"/>
              </a:rPr>
              <a:t>--- </a:t>
            </a:r>
            <a:r>
              <a:rPr lang="en-US" altLang="zh-CN" sz="3600" dirty="0">
                <a:latin typeface="Arial Black" panose="020B0A04020102020204" pitchFamily="34" charset="0"/>
                <a:ea typeface="华文中宋" panose="02010600040101010101" pitchFamily="2" charset="-122"/>
              </a:rPr>
              <a:t>Perspective on an Emerging Discipline</a:t>
            </a:r>
            <a:br>
              <a:rPr lang="en-US" altLang="zh-CN" sz="3600" dirty="0">
                <a:latin typeface="Arial Black" panose="020B0A04020102020204" pitchFamily="34" charset="0"/>
                <a:ea typeface="华文中宋" panose="02010600040101010101" pitchFamily="2" charset="-122"/>
              </a:rPr>
            </a:br>
            <a:br>
              <a:rPr lang="en-US" altLang="zh-CN" sz="4800" dirty="0">
                <a:latin typeface="Arial Black" panose="020B0A04020102020204" pitchFamily="34" charset="0"/>
                <a:ea typeface="华文中宋" panose="02010600040101010101" pitchFamily="2" charset="-122"/>
              </a:rPr>
            </a:br>
            <a:r>
              <a:rPr lang="zh-CN" altLang="en-US" sz="4800" dirty="0">
                <a:latin typeface="Arial Black" panose="020B0A04020102020204" pitchFamily="34" charset="0"/>
                <a:ea typeface="华文中宋" panose="02010600040101010101" pitchFamily="2" charset="-122"/>
              </a:rPr>
              <a:t>软件体系结构</a:t>
            </a:r>
            <a:br>
              <a:rPr lang="zh-CN" altLang="en-US" sz="6000" dirty="0">
                <a:latin typeface="Arial Black" panose="020B0A04020102020204" pitchFamily="34" charset="0"/>
                <a:ea typeface="华文中宋" panose="02010600040101010101" pitchFamily="2" charset="-122"/>
              </a:rPr>
            </a:br>
            <a:r>
              <a:rPr lang="en-US" altLang="zh-CN" sz="3600" dirty="0">
                <a:latin typeface="Arial Black" panose="020B0A04020102020204" pitchFamily="34" charset="0"/>
                <a:ea typeface="华文中宋" panose="02010600040101010101" pitchFamily="2" charset="-122"/>
              </a:rPr>
              <a:t>--- </a:t>
            </a:r>
            <a:r>
              <a:rPr lang="zh-CN" altLang="en-US" sz="3600">
                <a:latin typeface="Arial Black" panose="020B0A04020102020204" pitchFamily="34" charset="0"/>
                <a:ea typeface="华文中宋" panose="02010600040101010101" pitchFamily="2" charset="-122"/>
              </a:rPr>
              <a:t>一门初露</a:t>
            </a:r>
            <a:r>
              <a:rPr lang="zh-CN" altLang="en-US" sz="3600" dirty="0">
                <a:latin typeface="Arial Black" panose="020B0A04020102020204" pitchFamily="34" charset="0"/>
                <a:ea typeface="华文中宋" panose="02010600040101010101" pitchFamily="2" charset="-122"/>
              </a:rPr>
              <a:t>端倪的学科</a:t>
            </a:r>
            <a:endParaRPr lang="zh-CN" altLang="en-US" sz="3600" dirty="0">
              <a:latin typeface="Arial Black" panose="020B0A04020102020204" pitchFamily="34" charset="0"/>
              <a:ea typeface="华文中宋" panose="02010600040101010101" pitchFamily="2" charset="-122"/>
            </a:endParaRPr>
          </a:p>
        </p:txBody>
      </p:sp>
      <p:sp>
        <p:nvSpPr>
          <p:cNvPr id="2" name="矩形 1"/>
          <p:cNvSpPr/>
          <p:nvPr/>
        </p:nvSpPr>
        <p:spPr>
          <a:xfrm>
            <a:off x="9641310" y="3344737"/>
            <a:ext cx="2550690" cy="1077214"/>
          </a:xfrm>
          <a:prstGeom prst="rect">
            <a:avLst/>
          </a:prstGeom>
        </p:spPr>
        <p:txBody>
          <a:bodyPr wrap="none" lIns="91436" tIns="45718" rIns="91436" bIns="45718">
            <a:spAutoFit/>
          </a:bodyPr>
          <a:lstStyle/>
          <a:p>
            <a:pPr marL="0" indent="0" algn="r" eaLnBrk="1" fontAlgn="auto" hangingPunct="1">
              <a:lnSpc>
                <a:spcPct val="80000"/>
              </a:lnSpc>
              <a:spcAft>
                <a:spcPts val="0"/>
              </a:spcAft>
              <a:buFont typeface="Arial" panose="020B0604020202020204" pitchFamily="34" charset="0"/>
              <a:buNone/>
              <a:defRPr/>
            </a:pPr>
            <a:r>
              <a:rPr lang="zh-CN" altLang="en-US" sz="2000" b="1" dirty="0"/>
              <a:t>王备战</a:t>
            </a:r>
            <a:endParaRPr lang="zh-CN" altLang="en-US" sz="2000" b="1" dirty="0"/>
          </a:p>
          <a:p>
            <a:pPr marL="0" indent="0" algn="r" eaLnBrk="1" fontAlgn="auto" hangingPunct="1">
              <a:lnSpc>
                <a:spcPct val="80000"/>
              </a:lnSpc>
              <a:spcAft>
                <a:spcPts val="0"/>
              </a:spcAft>
              <a:buFont typeface="Arial" panose="020B0604020202020204" pitchFamily="34" charset="0"/>
              <a:buNone/>
              <a:defRPr/>
            </a:pPr>
            <a:r>
              <a:rPr lang="en-US" altLang="zh-CN" sz="2000" b="1" dirty="0">
                <a:hlinkClick r:id="rId2"/>
              </a:rPr>
              <a:t>wangbz@xmu.edu.cn</a:t>
            </a:r>
            <a:endParaRPr lang="en-US" altLang="zh-CN" sz="2000" b="1" dirty="0"/>
          </a:p>
          <a:p>
            <a:pPr marL="0" indent="0" algn="r" eaLnBrk="1" fontAlgn="auto" hangingPunct="1">
              <a:lnSpc>
                <a:spcPct val="80000"/>
              </a:lnSpc>
              <a:spcAft>
                <a:spcPts val="0"/>
              </a:spcAft>
              <a:buFont typeface="Arial" panose="020B0604020202020204" pitchFamily="34" charset="0"/>
              <a:buNone/>
              <a:defRPr/>
            </a:pPr>
            <a:r>
              <a:rPr lang="en-US" altLang="zh-CN" sz="2000" b="1" dirty="0"/>
              <a:t>13959238599(M)</a:t>
            </a:r>
            <a:endParaRPr lang="en-US" altLang="zh-CN" sz="2000" b="1" dirty="0"/>
          </a:p>
          <a:p>
            <a:pPr marL="0" indent="0" algn="r" eaLnBrk="1" fontAlgn="auto" hangingPunct="1">
              <a:lnSpc>
                <a:spcPct val="80000"/>
              </a:lnSpc>
              <a:spcAft>
                <a:spcPts val="0"/>
              </a:spcAft>
              <a:buFont typeface="Arial" panose="020B0604020202020204" pitchFamily="34" charset="0"/>
              <a:buNone/>
              <a:defRPr/>
            </a:pPr>
            <a:r>
              <a:rPr lang="zh-CN" altLang="en-US" sz="2000" b="1" dirty="0"/>
              <a:t>海韵园行政楼</a:t>
            </a:r>
            <a:r>
              <a:rPr lang="en-US" altLang="zh-CN" sz="2000" b="1" dirty="0"/>
              <a:t>A</a:t>
            </a:r>
            <a:r>
              <a:rPr lang="zh-CN" altLang="en-US" sz="2000" b="1" dirty="0"/>
              <a:t>座</a:t>
            </a:r>
            <a:r>
              <a:rPr lang="en-US" altLang="zh-CN" sz="2000" b="1" dirty="0"/>
              <a:t>506</a:t>
            </a:r>
            <a:endParaRPr lang="en-US" altLang="zh-CN" sz="2000" b="1" dirty="0"/>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a:t>
            </a:r>
            <a:r>
              <a:rPr lang="zh-CN" altLang="en-US" sz="3200" dirty="0">
                <a:latin typeface="华文中宋" panose="02010600040101010101" pitchFamily="2" charset="-122"/>
                <a:ea typeface="华文中宋" panose="02010600040101010101" pitchFamily="2" charset="-122"/>
              </a:rPr>
              <a:t>什么是软件体系结构</a:t>
            </a:r>
            <a:endParaRPr lang="zh-CN" altLang="en-US" sz="3200" dirty="0">
              <a:latin typeface="华文中宋" panose="02010600040101010101" pitchFamily="2" charset="-122"/>
              <a:ea typeface="华文中宋" panose="02010600040101010101" pitchFamily="2" charset="-122"/>
            </a:endParaRPr>
          </a:p>
        </p:txBody>
      </p:sp>
      <p:sp>
        <p:nvSpPr>
          <p:cNvPr id="26627"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Char char="n"/>
            </a:pPr>
            <a:r>
              <a:rPr lang="en-US" altLang="zh-CN" dirty="0">
                <a:solidFill>
                  <a:schemeClr val="tx1"/>
                </a:solidFill>
                <a:ea typeface="华文中宋" panose="02010600040101010101" pitchFamily="2" charset="-122"/>
              </a:rPr>
              <a:t>Framework</a:t>
            </a:r>
            <a:r>
              <a:rPr lang="zh-CN" altLang="en-US" dirty="0">
                <a:solidFill>
                  <a:schemeClr val="tx1"/>
                </a:solidFill>
                <a:ea typeface="华文中宋" panose="02010600040101010101" pitchFamily="2" charset="-122"/>
              </a:rPr>
              <a:t>：较</a:t>
            </a:r>
            <a:r>
              <a:rPr lang="en-US" altLang="zh-CN" dirty="0">
                <a:solidFill>
                  <a:schemeClr val="tx1"/>
                </a:solidFill>
                <a:ea typeface="华文中宋" panose="02010600040101010101" pitchFamily="2" charset="-122"/>
              </a:rPr>
              <a:t>Architecture</a:t>
            </a:r>
            <a:r>
              <a:rPr lang="zh-CN" altLang="en-US" dirty="0">
                <a:solidFill>
                  <a:schemeClr val="tx1"/>
                </a:solidFill>
                <a:ea typeface="华文中宋" panose="02010600040101010101" pitchFamily="2" charset="-122"/>
              </a:rPr>
              <a:t>更具体</a:t>
            </a:r>
            <a:endParaRPr lang="zh-CN" altLang="en-US"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英汉：构架、结构或组织</a:t>
            </a:r>
            <a:endParaRPr lang="zh-CN" altLang="en-US" b="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技术词典：骨架、框架、构架</a:t>
            </a:r>
            <a:endParaRPr lang="zh-CN" altLang="en-US" b="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框架又称为应用框架，整体应用性结构的“固定”</a:t>
            </a:r>
            <a:endParaRPr lang="zh-CN" altLang="en-US" b="0" dirty="0">
              <a:solidFill>
                <a:schemeClr val="tx1"/>
              </a:solidFill>
              <a:ea typeface="华文中宋" panose="02010600040101010101" pitchFamily="2" charset="-122"/>
            </a:endParaRPr>
          </a:p>
          <a:p>
            <a:pPr lvl="2" eaLnBrk="1" hangingPunct="1">
              <a:lnSpc>
                <a:spcPct val="150000"/>
              </a:lnSpc>
            </a:pPr>
            <a:r>
              <a:rPr lang="zh-CN" altLang="en-US" sz="1800" b="0" dirty="0">
                <a:solidFill>
                  <a:schemeClr val="tx1"/>
                </a:solidFill>
                <a:ea typeface="华文中宋" panose="02010600040101010101" pitchFamily="2" charset="-122"/>
              </a:rPr>
              <a:t>冷点 </a:t>
            </a:r>
            <a:r>
              <a:rPr lang="en-US" altLang="zh-CN" sz="1800" b="0" dirty="0">
                <a:solidFill>
                  <a:schemeClr val="tx1"/>
                </a:solidFill>
                <a:ea typeface="华文中宋" panose="02010600040101010101" pitchFamily="2" charset="-122"/>
              </a:rPr>
              <a:t>Frozen Spots</a:t>
            </a:r>
            <a:endParaRPr lang="en-US" altLang="zh-CN" sz="1800" b="0" dirty="0">
              <a:solidFill>
                <a:schemeClr val="tx1"/>
              </a:solidFill>
              <a:ea typeface="华文中宋" panose="02010600040101010101" pitchFamily="2" charset="-122"/>
            </a:endParaRPr>
          </a:p>
          <a:p>
            <a:pPr lvl="2" eaLnBrk="1" hangingPunct="1">
              <a:lnSpc>
                <a:spcPct val="150000"/>
              </a:lnSpc>
            </a:pPr>
            <a:r>
              <a:rPr lang="zh-CN" altLang="en-US" sz="1800" b="0" dirty="0">
                <a:solidFill>
                  <a:schemeClr val="tx1"/>
                </a:solidFill>
                <a:ea typeface="华文中宋" panose="02010600040101010101" pitchFamily="2" charset="-122"/>
              </a:rPr>
              <a:t>热点 </a:t>
            </a:r>
            <a:r>
              <a:rPr lang="en-US" altLang="zh-CN" sz="1800" b="0" dirty="0">
                <a:solidFill>
                  <a:schemeClr val="tx1"/>
                </a:solidFill>
                <a:ea typeface="华文中宋" panose="02010600040101010101" pitchFamily="2" charset="-122"/>
              </a:rPr>
              <a:t>Hot Spots</a:t>
            </a:r>
            <a:endParaRPr lang="en-US" altLang="zh-CN" sz="1800" b="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en-US" altLang="zh-CN" b="0" dirty="0">
                <a:solidFill>
                  <a:schemeClr val="tx1"/>
                </a:solidFill>
                <a:ea typeface="华文中宋" panose="02010600040101010101" pitchFamily="2" charset="-122"/>
              </a:rPr>
              <a:t>Framework</a:t>
            </a:r>
            <a:r>
              <a:rPr lang="zh-CN" altLang="en-US" b="0" dirty="0">
                <a:solidFill>
                  <a:schemeClr val="tx1"/>
                </a:solidFill>
                <a:ea typeface="华文中宋" panose="02010600040101010101" pitchFamily="2" charset="-122"/>
              </a:rPr>
              <a:t>偏重于具体问题</a:t>
            </a:r>
            <a:r>
              <a:rPr lang="en-US" altLang="zh-CN" b="0" dirty="0">
                <a:solidFill>
                  <a:schemeClr val="tx1"/>
                </a:solidFill>
                <a:ea typeface="华文中宋" panose="02010600040101010101" pitchFamily="2" charset="-122"/>
              </a:rPr>
              <a:t>,</a:t>
            </a:r>
            <a:r>
              <a:rPr lang="zh-CN" altLang="en-US" b="0" dirty="0">
                <a:solidFill>
                  <a:schemeClr val="tx1"/>
                </a:solidFill>
                <a:ea typeface="华文中宋" panose="02010600040101010101" pitchFamily="2" charset="-122"/>
              </a:rPr>
              <a:t>所以常称为：应用框架</a:t>
            </a:r>
            <a:endParaRPr lang="zh-CN" altLang="en-US" b="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highlight>
                  <a:srgbClr val="FFFF00"/>
                </a:highlight>
                <a:ea typeface="华文中宋" panose="02010600040101010101" pitchFamily="2" charset="-122"/>
              </a:rPr>
              <a:t>从设计模式角度来看，框架为大粒度的可复用的部件</a:t>
            </a:r>
            <a:endParaRPr lang="zh-CN" altLang="en-US" b="0" dirty="0">
              <a:solidFill>
                <a:schemeClr val="tx1"/>
              </a:solidFill>
              <a:highlight>
                <a:srgbClr val="FFFF00"/>
              </a:highlight>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highlight>
                  <a:srgbClr val="FFFF00"/>
                </a:highlight>
                <a:ea typeface="华文中宋" panose="02010600040101010101" pitchFamily="2" charset="-122"/>
              </a:rPr>
              <a:t>从体系结构角度来看，框架是一个领域体系结构</a:t>
            </a:r>
            <a:endParaRPr lang="zh-CN" altLang="en-US" b="0" dirty="0">
              <a:solidFill>
                <a:schemeClr val="tx1"/>
              </a:solidFill>
              <a:highlight>
                <a:srgbClr val="FFFF00"/>
              </a:highlight>
              <a:ea typeface="华文中宋" panose="0201060004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§2.3 </a:t>
            </a:r>
            <a:r>
              <a:rPr lang="zh-CN" altLang="en-US" sz="3200" dirty="0">
                <a:latin typeface="华文中宋" panose="02010600040101010101" pitchFamily="2" charset="-122"/>
                <a:ea typeface="华文中宋" panose="02010600040101010101" pitchFamily="2" charset="-122"/>
              </a:rPr>
              <a:t>软件体系结构的意义和目标</a:t>
            </a:r>
            <a:endParaRPr lang="zh-CN" altLang="en-US" sz="3200" dirty="0">
              <a:latin typeface="华文中宋" panose="02010600040101010101" pitchFamily="2" charset="-122"/>
              <a:ea typeface="华文中宋" panose="02010600040101010101" pitchFamily="2" charset="-122"/>
            </a:endParaRPr>
          </a:p>
        </p:txBody>
      </p:sp>
      <p:sp>
        <p:nvSpPr>
          <p:cNvPr id="27651"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软件体系结构在软件开发中的意义</a:t>
            </a:r>
            <a:endParaRPr lang="zh-CN" altLang="en-US"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软件体系结构是软件开发过程初期的产品，对于开发进度和软件质量的一切资金和劳务投入，可以获得最好的回报。</a:t>
            </a:r>
            <a:r>
              <a:rPr lang="en-US" altLang="zh-CN" b="0" dirty="0">
                <a:solidFill>
                  <a:srgbClr val="A61D38"/>
                </a:solidFill>
                <a:latin typeface="华文中宋" panose="02010600040101010101" pitchFamily="2" charset="-122"/>
                <a:ea typeface="华文中宋" panose="02010600040101010101" pitchFamily="2" charset="-122"/>
              </a:rPr>
              <a:t>SA</a:t>
            </a:r>
            <a:r>
              <a:rPr lang="zh-CN" altLang="en-US" b="0" dirty="0">
                <a:solidFill>
                  <a:srgbClr val="A61D38"/>
                </a:solidFill>
                <a:latin typeface="华文中宋" panose="02010600040101010101" pitchFamily="2" charset="-122"/>
                <a:ea typeface="华文中宋" panose="02010600040101010101" pitchFamily="2" charset="-122"/>
              </a:rPr>
              <a:t>的错误意味着</a:t>
            </a:r>
            <a:r>
              <a:rPr lang="en-US" altLang="zh-CN" b="0" dirty="0">
                <a:solidFill>
                  <a:srgbClr val="A61D38"/>
                </a:solidFill>
                <a:latin typeface="华文中宋" panose="02010600040101010101" pitchFamily="2" charset="-122"/>
                <a:ea typeface="华文中宋" panose="02010600040101010101" pitchFamily="2" charset="-122"/>
              </a:rPr>
              <a:t>……</a:t>
            </a:r>
            <a:endParaRPr lang="zh-CN" altLang="en-US" b="0" dirty="0">
              <a:solidFill>
                <a:srgbClr val="A61D38"/>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体系结构设计是形成的投资高汇报的重要因素。</a:t>
            </a:r>
            <a:r>
              <a:rPr lang="zh-CN" altLang="en-US" b="0" dirty="0">
                <a:solidFill>
                  <a:srgbClr val="A61D38"/>
                </a:solidFill>
                <a:latin typeface="华文中宋" panose="02010600040101010101" pitchFamily="2" charset="-122"/>
                <a:ea typeface="华文中宋" panose="02010600040101010101" pitchFamily="2" charset="-122"/>
              </a:rPr>
              <a:t>相对于其他投入，</a:t>
            </a:r>
            <a:r>
              <a:rPr lang="en-US" altLang="zh-CN" b="0" dirty="0">
                <a:solidFill>
                  <a:srgbClr val="A61D38"/>
                </a:solidFill>
                <a:latin typeface="华文中宋" panose="02010600040101010101" pitchFamily="2" charset="-122"/>
                <a:ea typeface="华文中宋" panose="02010600040101010101" pitchFamily="2" charset="-122"/>
              </a:rPr>
              <a:t>SA</a:t>
            </a:r>
            <a:r>
              <a:rPr lang="zh-CN" altLang="en-US" b="0" dirty="0">
                <a:solidFill>
                  <a:srgbClr val="A61D38"/>
                </a:solidFill>
                <a:latin typeface="华文中宋" panose="02010600040101010101" pitchFamily="2" charset="-122"/>
                <a:ea typeface="华文中宋" panose="02010600040101010101" pitchFamily="2" charset="-122"/>
              </a:rPr>
              <a:t>的投入</a:t>
            </a:r>
            <a:r>
              <a:rPr lang="en-US" altLang="zh-CN" b="0" dirty="0">
                <a:solidFill>
                  <a:srgbClr val="A61D38"/>
                </a:solidFill>
                <a:latin typeface="华文中宋" panose="02010600040101010101" pitchFamily="2" charset="-122"/>
                <a:ea typeface="华文中宋" panose="02010600040101010101" pitchFamily="2" charset="-122"/>
              </a:rPr>
              <a:t>……</a:t>
            </a:r>
            <a:endParaRPr lang="zh-CN" altLang="en-US" b="0" dirty="0">
              <a:solidFill>
                <a:srgbClr val="A61D38"/>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正确有效的体系结构设计会给软件开发带来极大的便利。</a:t>
            </a:r>
            <a:endParaRPr lang="zh-CN" altLang="en-US" b="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基于体系结构的软件设计全过程如果在工具环境中进行，将引起软件设计和实现方法的重大变革，并从根本上改变传统的软件开发理念。</a:t>
            </a:r>
            <a:endParaRPr lang="zh-CN" altLang="en-US"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§2.3 </a:t>
            </a:r>
            <a:r>
              <a:rPr lang="zh-CN" altLang="en-US" sz="3200" dirty="0">
                <a:latin typeface="华文中宋" panose="02010600040101010101" pitchFamily="2" charset="-122"/>
                <a:ea typeface="华文中宋" panose="02010600040101010101" pitchFamily="2" charset="-122"/>
              </a:rPr>
              <a:t>软件体系结构的意义和目标</a:t>
            </a:r>
            <a:endParaRPr lang="zh-CN" altLang="en-US" sz="3200" dirty="0">
              <a:latin typeface="华文中宋" panose="02010600040101010101" pitchFamily="2" charset="-122"/>
              <a:ea typeface="华文中宋" panose="02010600040101010101" pitchFamily="2" charset="-122"/>
            </a:endParaRPr>
          </a:p>
        </p:txBody>
      </p:sp>
      <p:sp>
        <p:nvSpPr>
          <p:cNvPr id="28675"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软件体系结构的目标</a:t>
            </a:r>
            <a:endParaRPr lang="zh-CN" altLang="en-US"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外向目标：建立满足终端用户要求的系统需求。</a:t>
            </a:r>
            <a:endParaRPr lang="zh-CN" altLang="en-US" b="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内向目标：建立满足后期设计者需要以及易于系统实现、维护和扩展的系统部件构成。</a:t>
            </a:r>
            <a:endParaRPr lang="en-US" altLang="zh-CN" b="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软件体系结构在风险承担和早期设计中的作用</a:t>
            </a:r>
            <a:endParaRPr lang="zh-CN" altLang="en-US"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软件体系结构对风险承担者交流起的作用。</a:t>
            </a:r>
            <a:r>
              <a:rPr lang="zh-CN" altLang="en-US" b="0" dirty="0">
                <a:solidFill>
                  <a:srgbClr val="A61D38"/>
                </a:solidFill>
                <a:latin typeface="华文中宋" panose="02010600040101010101" pitchFamily="2" charset="-122"/>
                <a:ea typeface="华文中宋" panose="02010600040101010101" pitchFamily="2" charset="-122"/>
              </a:rPr>
              <a:t>风险承担者包括</a:t>
            </a:r>
            <a:r>
              <a:rPr lang="en-US" altLang="zh-CN" b="0" dirty="0">
                <a:solidFill>
                  <a:srgbClr val="A61D38"/>
                </a:solidFill>
                <a:latin typeface="华文中宋" panose="02010600040101010101" pitchFamily="2" charset="-122"/>
                <a:ea typeface="华文中宋" panose="02010600040101010101" pitchFamily="2" charset="-122"/>
              </a:rPr>
              <a:t>……</a:t>
            </a:r>
            <a:endParaRPr lang="zh-CN" altLang="en-US" b="0" dirty="0">
              <a:solidFill>
                <a:srgbClr val="A61D38"/>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软件体系结构是早期设计决策的产品</a:t>
            </a:r>
            <a:endParaRPr lang="zh-CN" altLang="en-US"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pPr>
            <a:r>
              <a:rPr lang="en-US" altLang="zh-CN" sz="1800" dirty="0">
                <a:solidFill>
                  <a:schemeClr val="tx1"/>
                </a:solidFill>
                <a:highlight>
                  <a:srgbClr val="FFFF00"/>
                </a:highlight>
                <a:latin typeface="华文中宋" panose="02010600040101010101" pitchFamily="2" charset="-122"/>
                <a:ea typeface="华文中宋" panose="02010600040101010101" pitchFamily="2" charset="-122"/>
              </a:rPr>
              <a:t>Len Bass</a:t>
            </a:r>
            <a:r>
              <a:rPr lang="zh-CN" altLang="en-US" sz="1800" dirty="0">
                <a:solidFill>
                  <a:schemeClr val="tx1"/>
                </a:solidFill>
                <a:highlight>
                  <a:srgbClr val="FFFF00"/>
                </a:highlight>
                <a:latin typeface="华文中宋" panose="02010600040101010101" pitchFamily="2" charset="-122"/>
                <a:ea typeface="华文中宋" panose="02010600040101010101" pitchFamily="2" charset="-122"/>
              </a:rPr>
              <a:t>说过：</a:t>
            </a:r>
            <a:r>
              <a:rPr lang="en-US" altLang="zh-CN" sz="1800" dirty="0">
                <a:solidFill>
                  <a:schemeClr val="tx1"/>
                </a:solidFill>
                <a:highlight>
                  <a:srgbClr val="FFFF00"/>
                </a:highlight>
                <a:latin typeface="华文中宋" panose="02010600040101010101" pitchFamily="2" charset="-122"/>
                <a:ea typeface="华文中宋" panose="02010600040101010101" pitchFamily="2" charset="-122"/>
              </a:rPr>
              <a:t>”</a:t>
            </a:r>
            <a:r>
              <a:rPr lang="zh-CN" altLang="en-US" sz="1800" dirty="0">
                <a:solidFill>
                  <a:schemeClr val="tx1"/>
                </a:solidFill>
                <a:highlight>
                  <a:srgbClr val="FFFF00"/>
                </a:highlight>
                <a:latin typeface="华文中宋" panose="02010600040101010101" pitchFamily="2" charset="-122"/>
                <a:ea typeface="华文中宋" panose="02010600040101010101" pitchFamily="2" charset="-122"/>
              </a:rPr>
              <a:t>软件体系结构体现了对系统做出的最早的设计决策。这些早期决策的正确性最难保证，而且这些决策也是最难改变，他们的影响也最为深远”。</a:t>
            </a:r>
            <a:endParaRPr lang="zh-CN" altLang="en-US" sz="1800" dirty="0">
              <a:solidFill>
                <a:schemeClr val="tx1"/>
              </a:solidFill>
              <a:highlight>
                <a:srgbClr val="FFFF00"/>
              </a:highligh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软件体系结构对应用系统的影响：</a:t>
            </a:r>
            <a:r>
              <a:rPr lang="en-US" altLang="zh-CN" b="0" dirty="0">
                <a:solidFill>
                  <a:srgbClr val="A61D38"/>
                </a:solidFill>
                <a:latin typeface="华文中宋" panose="02010600040101010101" pitchFamily="2" charset="-122"/>
                <a:ea typeface="华文中宋" panose="02010600040101010101" pitchFamily="2" charset="-122"/>
              </a:rPr>
              <a:t>SA</a:t>
            </a:r>
            <a:r>
              <a:rPr lang="zh-CN" altLang="en-US" b="0" dirty="0">
                <a:solidFill>
                  <a:srgbClr val="A61D38"/>
                </a:solidFill>
                <a:latin typeface="华文中宋" panose="02010600040101010101" pitchFamily="2" charset="-122"/>
                <a:ea typeface="华文中宋" panose="02010600040101010101" pitchFamily="2" charset="-122"/>
              </a:rPr>
              <a:t>制约着质量，是工业化的必由之路。</a:t>
            </a:r>
            <a:endParaRPr lang="zh-CN" altLang="en-US" b="0" dirty="0">
              <a:solidFill>
                <a:srgbClr val="A61D38"/>
              </a:solidFill>
              <a:latin typeface="华文中宋" panose="02010600040101010101" pitchFamily="2" charset="-122"/>
              <a:ea typeface="华文中宋" panose="02010600040101010101" pitchFamily="2" charset="-122"/>
            </a:endParaRPr>
          </a:p>
          <a:p>
            <a:pPr lvl="1" eaLnBrk="1" hangingPunct="1">
              <a:lnSpc>
                <a:spcPct val="150000"/>
              </a:lnSpc>
            </a:pPr>
            <a:endParaRPr lang="zh-CN" altLang="en-US" b="0"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§2.4 </a:t>
            </a:r>
            <a:r>
              <a:rPr lang="zh-CN" altLang="en-US" sz="3200" dirty="0">
                <a:latin typeface="华文中宋" panose="02010600040101010101" pitchFamily="2" charset="-122"/>
                <a:ea typeface="华文中宋" panose="02010600040101010101" pitchFamily="2" charset="-122"/>
              </a:rPr>
              <a:t>软件体系结构的研究范畴</a:t>
            </a:r>
            <a:endParaRPr lang="zh-CN" altLang="en-US" sz="3200" dirty="0">
              <a:latin typeface="华文中宋" panose="02010600040101010101" pitchFamily="2" charset="-122"/>
              <a:ea typeface="华文中宋" panose="02010600040101010101" pitchFamily="2" charset="-122"/>
            </a:endParaRPr>
          </a:p>
        </p:txBody>
      </p:sp>
      <p:sp>
        <p:nvSpPr>
          <p:cNvPr id="30723"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Char char="n"/>
            </a:pPr>
            <a:r>
              <a:rPr lang="zh-CN" altLang="en-US" dirty="0">
                <a:solidFill>
                  <a:schemeClr val="tx1"/>
                </a:solidFill>
                <a:ea typeface="华文中宋" panose="02010600040101010101" pitchFamily="2" charset="-122"/>
              </a:rPr>
              <a:t>体系结构描述语言与工具（</a:t>
            </a:r>
            <a:r>
              <a:rPr lang="en-US" altLang="zh-CN" dirty="0">
                <a:solidFill>
                  <a:schemeClr val="tx1"/>
                </a:solidFill>
                <a:ea typeface="华文中宋" panose="02010600040101010101" pitchFamily="2" charset="-122"/>
              </a:rPr>
              <a:t>1/4</a:t>
            </a:r>
            <a:r>
              <a:rPr lang="zh-CN" altLang="en-US" dirty="0">
                <a:solidFill>
                  <a:schemeClr val="tx1"/>
                </a:solidFill>
                <a:ea typeface="华文中宋" panose="02010600040101010101" pitchFamily="2" charset="-122"/>
              </a:rPr>
              <a:t>）</a:t>
            </a:r>
            <a:endParaRPr lang="zh-CN" altLang="en-US"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en-US" altLang="zh-CN" dirty="0">
                <a:solidFill>
                  <a:schemeClr val="tx1"/>
                </a:solidFill>
                <a:ea typeface="华文中宋" panose="02010600040101010101" pitchFamily="2" charset="-122"/>
              </a:rPr>
              <a:t>ADL:  </a:t>
            </a:r>
            <a:r>
              <a:rPr lang="en-US" altLang="zh-CN" dirty="0" err="1">
                <a:solidFill>
                  <a:schemeClr val="tx1"/>
                </a:solidFill>
                <a:ea typeface="华文中宋" panose="02010600040101010101" pitchFamily="2" charset="-122"/>
              </a:rPr>
              <a:t>Architeture</a:t>
            </a:r>
            <a:r>
              <a:rPr lang="en-US" altLang="zh-CN" dirty="0">
                <a:solidFill>
                  <a:schemeClr val="tx1"/>
                </a:solidFill>
                <a:ea typeface="华文中宋" panose="02010600040101010101" pitchFamily="2" charset="-122"/>
              </a:rPr>
              <a:t> Description Language</a:t>
            </a:r>
            <a:endParaRPr lang="en-US" altLang="zh-CN" dirty="0">
              <a:solidFill>
                <a:schemeClr val="tx1"/>
              </a:solidFill>
              <a:ea typeface="华文中宋" panose="02010600040101010101" pitchFamily="2" charset="-122"/>
            </a:endParaRPr>
          </a:p>
          <a:p>
            <a:pPr lvl="2" eaLnBrk="1" hangingPunct="1">
              <a:lnSpc>
                <a:spcPct val="150000"/>
              </a:lnSpc>
            </a:pPr>
            <a:r>
              <a:rPr lang="zh-CN" altLang="en-US" b="0" dirty="0">
                <a:solidFill>
                  <a:schemeClr val="tx1"/>
                </a:solidFill>
                <a:ea typeface="华文中宋" panose="02010600040101010101" pitchFamily="2" charset="-122"/>
              </a:rPr>
              <a:t>为体系结构提供概念性框架，也提供描述的具体语法，也提供解析、显示、编译、分析或者仿真体系结构描述使用的工具</a:t>
            </a:r>
            <a:endParaRPr lang="zh-CN" altLang="en-US" b="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dirty="0">
                <a:solidFill>
                  <a:schemeClr val="tx1"/>
                </a:solidFill>
                <a:ea typeface="华文中宋" panose="02010600040101010101" pitchFamily="2" charset="-122"/>
              </a:rPr>
              <a:t>工具建模</a:t>
            </a:r>
            <a:endParaRPr lang="zh-CN" altLang="en-US" dirty="0">
              <a:solidFill>
                <a:schemeClr val="tx1"/>
              </a:solidFill>
              <a:ea typeface="华文中宋" panose="02010600040101010101" pitchFamily="2" charset="-122"/>
            </a:endParaRPr>
          </a:p>
          <a:p>
            <a:pPr lvl="2" eaLnBrk="1" hangingPunct="1">
              <a:lnSpc>
                <a:spcPct val="150000"/>
              </a:lnSpc>
            </a:pPr>
            <a:r>
              <a:rPr lang="zh-CN" altLang="en-US" b="0" dirty="0">
                <a:solidFill>
                  <a:schemeClr val="tx1"/>
                </a:solidFill>
                <a:ea typeface="华文中宋" panose="02010600040101010101" pitchFamily="2" charset="-122"/>
              </a:rPr>
              <a:t>设计符号为体系结构建模</a:t>
            </a:r>
            <a:endParaRPr lang="zh-CN" altLang="en-US" b="0" dirty="0">
              <a:solidFill>
                <a:schemeClr val="tx1"/>
              </a:solidFill>
              <a:ea typeface="华文中宋" panose="0201060004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§2.4 </a:t>
            </a:r>
            <a:r>
              <a:rPr lang="zh-CN" altLang="en-US" sz="3200" dirty="0">
                <a:latin typeface="华文中宋" panose="02010600040101010101" pitchFamily="2" charset="-122"/>
                <a:ea typeface="华文中宋" panose="02010600040101010101" pitchFamily="2" charset="-122"/>
              </a:rPr>
              <a:t>软件体系结构的研究范畴</a:t>
            </a:r>
            <a:endParaRPr lang="zh-CN" altLang="en-US" sz="3200" dirty="0">
              <a:latin typeface="华文中宋" panose="02010600040101010101" pitchFamily="2" charset="-122"/>
              <a:ea typeface="华文中宋" panose="02010600040101010101" pitchFamily="2" charset="-122"/>
            </a:endParaRPr>
          </a:p>
        </p:txBody>
      </p:sp>
      <p:sp>
        <p:nvSpPr>
          <p:cNvPr id="31747" name="Rectangle 3"/>
          <p:cNvSpPr>
            <a:spLocks noGrp="1" noChangeArrowheads="1"/>
          </p:cNvSpPr>
          <p:nvPr>
            <p:ph type="body" idx="1"/>
          </p:nvPr>
        </p:nvSpPr>
        <p:spPr>
          <a:xfrm>
            <a:off x="465138" y="971879"/>
            <a:ext cx="10972800" cy="5065712"/>
          </a:xfrm>
        </p:spPr>
        <p:txBody>
          <a:bodyPr/>
          <a:lstStyle/>
          <a:p>
            <a:pPr eaLnBrk="1" hangingPunct="1">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产品线与标准</a:t>
            </a:r>
            <a:r>
              <a:rPr lang="zh-CN" altLang="en-US" dirty="0">
                <a:solidFill>
                  <a:schemeClr val="tx1"/>
                </a:solidFill>
                <a:ea typeface="华文中宋" panose="02010600040101010101" pitchFamily="2" charset="-122"/>
              </a:rPr>
              <a:t>（</a:t>
            </a:r>
            <a:r>
              <a:rPr lang="en-US" altLang="zh-CN" dirty="0">
                <a:solidFill>
                  <a:schemeClr val="tx1"/>
                </a:solidFill>
                <a:ea typeface="华文中宋" panose="02010600040101010101" pitchFamily="2" charset="-122"/>
              </a:rPr>
              <a:t>2/4</a:t>
            </a:r>
            <a:r>
              <a:rPr lang="zh-CN" altLang="en-US" dirty="0">
                <a:solidFill>
                  <a:schemeClr val="tx1"/>
                </a:solidFill>
                <a:ea typeface="华文中宋" panose="02010600040101010101" pitchFamily="2" charset="-122"/>
              </a:rPr>
              <a:t>）</a:t>
            </a:r>
            <a:endParaRPr lang="zh-CN" altLang="en-US" dirty="0">
              <a:solidFill>
                <a:schemeClr val="tx1"/>
              </a:solidFill>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软件产品线是一个工程问题，它由一组软件密集型家族系统</a:t>
            </a:r>
            <a:r>
              <a:rPr lang="zh-CN" altLang="en-US" b="0" dirty="0">
                <a:solidFill>
                  <a:srgbClr val="A61D38"/>
                </a:solidFill>
                <a:latin typeface="华文中宋" panose="02010600040101010101" pitchFamily="2" charset="-122"/>
                <a:ea typeface="华文中宋" panose="02010600040101010101" pitchFamily="2" charset="-122"/>
              </a:rPr>
              <a:t>共享公共的、可管理的</a:t>
            </a:r>
            <a:r>
              <a:rPr lang="zh-CN" altLang="en-US" b="0" dirty="0">
                <a:solidFill>
                  <a:schemeClr val="tx1"/>
                </a:solidFill>
                <a:highlight>
                  <a:srgbClr val="FFFF00"/>
                </a:highlight>
                <a:latin typeface="华文中宋" panose="02010600040101010101" pitchFamily="2" charset="-122"/>
                <a:ea typeface="华文中宋" panose="02010600040101010101" pitchFamily="2" charset="-122"/>
              </a:rPr>
              <a:t>特征</a:t>
            </a:r>
            <a:r>
              <a:rPr lang="zh-CN" altLang="en-US" b="0" dirty="0">
                <a:solidFill>
                  <a:schemeClr val="tx1"/>
                </a:solidFill>
                <a:latin typeface="华文中宋" panose="02010600040101010101" pitchFamily="2" charset="-122"/>
                <a:ea typeface="华文中宋" panose="02010600040101010101" pitchFamily="2" charset="-122"/>
              </a:rPr>
              <a:t>。</a:t>
            </a:r>
            <a:endParaRPr lang="zh-CN" altLang="en-US" b="0" dirty="0">
              <a:solidFill>
                <a:schemeClr val="tx1"/>
              </a:solidFill>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软件产品线体系结构</a:t>
            </a:r>
            <a:r>
              <a:rPr lang="en-US" altLang="zh-CN" b="0" dirty="0">
                <a:solidFill>
                  <a:schemeClr val="tx1"/>
                </a:solidFill>
                <a:latin typeface="华文中宋" panose="02010600040101010101" pitchFamily="2" charset="-122"/>
                <a:ea typeface="华文中宋" panose="02010600040101010101" pitchFamily="2" charset="-122"/>
              </a:rPr>
              <a:t>.</a:t>
            </a:r>
            <a:endParaRPr lang="zh-CN" altLang="en-US" b="0" dirty="0">
              <a:solidFill>
                <a:schemeClr val="tx1"/>
              </a:solidFill>
              <a:latin typeface="华文中宋" panose="02010600040101010101" pitchFamily="2" charset="-122"/>
              <a:ea typeface="华文中宋" panose="02010600040101010101" pitchFamily="2" charset="-122"/>
            </a:endParaRPr>
          </a:p>
          <a:p>
            <a:pPr lvl="1" eaLnBrk="1" hangingPunct="1">
              <a:buFontTx/>
              <a:buNone/>
            </a:pPr>
            <a:endParaRPr lang="zh-CN" altLang="en-US" dirty="0">
              <a:latin typeface="黑体" panose="02010609060101010101" pitchFamily="49" charset="-122"/>
              <a:ea typeface="黑体" panose="02010609060101010101" pitchFamily="49" charset="-122"/>
            </a:endParaRPr>
          </a:p>
        </p:txBody>
      </p:sp>
      <p:sp>
        <p:nvSpPr>
          <p:cNvPr id="31748" name="Rectangle 4"/>
          <p:cNvSpPr>
            <a:spLocks noChangeArrowheads="1"/>
          </p:cNvSpPr>
          <p:nvPr/>
        </p:nvSpPr>
        <p:spPr bwMode="auto">
          <a:xfrm>
            <a:off x="2496815" y="2709863"/>
            <a:ext cx="1944688" cy="719137"/>
          </a:xfrm>
          <a:prstGeom prst="rect">
            <a:avLst/>
          </a:prstGeom>
          <a:solidFill>
            <a:schemeClr val="accent1"/>
          </a:solidFill>
          <a:ln w="9525">
            <a:solidFill>
              <a:schemeClr val="tx1"/>
            </a:solidFill>
            <a:miter lim="800000"/>
          </a:ln>
        </p:spPr>
        <p:txBody>
          <a:bodyPr wrap="none" anchor="ctr"/>
          <a:lstStyle>
            <a:lvl1pPr latinLnBrk="1">
              <a:spcBef>
                <a:spcPct val="20000"/>
              </a:spcBef>
              <a:buChar char="•"/>
              <a:defRPr kumimoji="1" sz="2000">
                <a:solidFill>
                  <a:schemeClr val="tx1"/>
                </a:solidFill>
                <a:latin typeface="华文中宋" panose="02010600040101010101" pitchFamily="2" charset="-122"/>
                <a:ea typeface="华文中宋" panose="02010600040101010101" pitchFamily="2"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Verdana" panose="020B0604030504040204" pitchFamily="34" charset="0"/>
                <a:ea typeface="宋体" panose="02010600030101010101" pitchFamily="2" charset="-122"/>
              </a:rPr>
              <a:t>产品需求</a:t>
            </a:r>
            <a:endParaRPr kumimoji="0" lang="zh-CN" altLang="en-US" sz="1800">
              <a:latin typeface="Verdana" panose="020B0604030504040204" pitchFamily="34" charset="0"/>
              <a:ea typeface="宋体" panose="02010600030101010101" pitchFamily="2" charset="-122"/>
            </a:endParaRPr>
          </a:p>
        </p:txBody>
      </p:sp>
      <p:sp>
        <p:nvSpPr>
          <p:cNvPr id="31749" name="Rectangle 5"/>
          <p:cNvSpPr>
            <a:spLocks noChangeArrowheads="1"/>
          </p:cNvSpPr>
          <p:nvPr/>
        </p:nvSpPr>
        <p:spPr bwMode="auto">
          <a:xfrm>
            <a:off x="6456040" y="2709863"/>
            <a:ext cx="1944688" cy="719137"/>
          </a:xfrm>
          <a:prstGeom prst="rect">
            <a:avLst/>
          </a:prstGeom>
          <a:solidFill>
            <a:schemeClr val="accent1"/>
          </a:solidFill>
          <a:ln w="9525">
            <a:solidFill>
              <a:schemeClr val="tx1"/>
            </a:solidFill>
            <a:miter lim="800000"/>
          </a:ln>
        </p:spPr>
        <p:txBody>
          <a:bodyPr wrap="none" anchor="ctr"/>
          <a:lstStyle>
            <a:lvl1pPr latinLnBrk="1">
              <a:spcBef>
                <a:spcPct val="20000"/>
              </a:spcBef>
              <a:buChar char="•"/>
              <a:defRPr kumimoji="1" sz="2000">
                <a:solidFill>
                  <a:schemeClr val="tx1"/>
                </a:solidFill>
                <a:latin typeface="华文中宋" panose="02010600040101010101" pitchFamily="2" charset="-122"/>
                <a:ea typeface="华文中宋" panose="02010600040101010101" pitchFamily="2"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Verdana" panose="020B0604030504040204" pitchFamily="34" charset="0"/>
                <a:ea typeface="宋体" panose="02010600030101010101" pitchFamily="2" charset="-122"/>
              </a:rPr>
              <a:t>产品体系结构</a:t>
            </a:r>
            <a:endParaRPr kumimoji="0" lang="zh-CN" altLang="en-US" sz="1800">
              <a:latin typeface="Verdana" panose="020B0604030504040204" pitchFamily="34" charset="0"/>
              <a:ea typeface="宋体" panose="02010600030101010101" pitchFamily="2" charset="-122"/>
            </a:endParaRPr>
          </a:p>
        </p:txBody>
      </p:sp>
      <p:sp>
        <p:nvSpPr>
          <p:cNvPr id="31750" name="Rectangle 6"/>
          <p:cNvSpPr>
            <a:spLocks noChangeArrowheads="1"/>
          </p:cNvSpPr>
          <p:nvPr/>
        </p:nvSpPr>
        <p:spPr bwMode="auto">
          <a:xfrm>
            <a:off x="2496815" y="4438649"/>
            <a:ext cx="1944688" cy="719138"/>
          </a:xfrm>
          <a:prstGeom prst="rect">
            <a:avLst/>
          </a:prstGeom>
          <a:solidFill>
            <a:schemeClr val="accent1"/>
          </a:solidFill>
          <a:ln w="9525">
            <a:solidFill>
              <a:schemeClr val="tx1"/>
            </a:solidFill>
            <a:miter lim="800000"/>
          </a:ln>
        </p:spPr>
        <p:txBody>
          <a:bodyPr wrap="none" anchor="ctr"/>
          <a:lstStyle>
            <a:lvl1pPr latinLnBrk="1">
              <a:spcBef>
                <a:spcPct val="20000"/>
              </a:spcBef>
              <a:buChar char="•"/>
              <a:defRPr kumimoji="1" sz="2000">
                <a:solidFill>
                  <a:schemeClr val="tx1"/>
                </a:solidFill>
                <a:latin typeface="华文中宋" panose="02010600040101010101" pitchFamily="2" charset="-122"/>
                <a:ea typeface="华文中宋" panose="02010600040101010101" pitchFamily="2"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Verdana" panose="020B0604030504040204" pitchFamily="34" charset="0"/>
                <a:ea typeface="宋体" panose="02010600030101010101" pitchFamily="2" charset="-122"/>
              </a:rPr>
              <a:t>产品线需求</a:t>
            </a:r>
            <a:endParaRPr kumimoji="0" lang="zh-CN" altLang="en-US" sz="1800">
              <a:latin typeface="Verdana" panose="020B0604030504040204" pitchFamily="34" charset="0"/>
              <a:ea typeface="宋体" panose="02010600030101010101" pitchFamily="2" charset="-122"/>
            </a:endParaRPr>
          </a:p>
        </p:txBody>
      </p:sp>
      <p:sp>
        <p:nvSpPr>
          <p:cNvPr id="31751" name="Rectangle 7"/>
          <p:cNvSpPr>
            <a:spLocks noChangeArrowheads="1"/>
          </p:cNvSpPr>
          <p:nvPr/>
        </p:nvSpPr>
        <p:spPr bwMode="auto">
          <a:xfrm>
            <a:off x="6456040" y="4438649"/>
            <a:ext cx="1944688" cy="719138"/>
          </a:xfrm>
          <a:prstGeom prst="rect">
            <a:avLst/>
          </a:prstGeom>
          <a:solidFill>
            <a:schemeClr val="accent1"/>
          </a:solidFill>
          <a:ln w="9525">
            <a:solidFill>
              <a:schemeClr val="tx1"/>
            </a:solidFill>
            <a:miter lim="800000"/>
          </a:ln>
        </p:spPr>
        <p:txBody>
          <a:bodyPr wrap="none" anchor="ctr"/>
          <a:lstStyle>
            <a:lvl1pPr latinLnBrk="1">
              <a:spcBef>
                <a:spcPct val="20000"/>
              </a:spcBef>
              <a:buChar char="•"/>
              <a:defRPr kumimoji="1" sz="2000">
                <a:solidFill>
                  <a:schemeClr val="tx1"/>
                </a:solidFill>
                <a:latin typeface="华文中宋" panose="02010600040101010101" pitchFamily="2" charset="-122"/>
                <a:ea typeface="华文中宋" panose="02010600040101010101" pitchFamily="2"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Verdana" panose="020B0604030504040204" pitchFamily="34" charset="0"/>
                <a:ea typeface="宋体" panose="02010600030101010101" pitchFamily="2" charset="-122"/>
              </a:rPr>
              <a:t>产品线体系结构</a:t>
            </a:r>
            <a:endParaRPr kumimoji="0" lang="zh-CN" altLang="en-US" sz="1800">
              <a:latin typeface="Verdana" panose="020B0604030504040204" pitchFamily="34" charset="0"/>
              <a:ea typeface="宋体" panose="02010600030101010101" pitchFamily="2" charset="-122"/>
            </a:endParaRPr>
          </a:p>
        </p:txBody>
      </p:sp>
      <p:sp>
        <p:nvSpPr>
          <p:cNvPr id="31752" name="Line 8"/>
          <p:cNvSpPr>
            <a:spLocks noChangeShapeType="1"/>
          </p:cNvSpPr>
          <p:nvPr/>
        </p:nvSpPr>
        <p:spPr bwMode="auto">
          <a:xfrm>
            <a:off x="3288978" y="3430587"/>
            <a:ext cx="0" cy="1079500"/>
          </a:xfrm>
          <a:prstGeom prst="line">
            <a:avLst/>
          </a:prstGeom>
          <a:noFill/>
          <a:ln w="9525">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1753" name="Line 9"/>
          <p:cNvSpPr>
            <a:spLocks noChangeShapeType="1"/>
          </p:cNvSpPr>
          <p:nvPr/>
        </p:nvSpPr>
        <p:spPr bwMode="auto">
          <a:xfrm>
            <a:off x="4382766" y="3070224"/>
            <a:ext cx="2074863" cy="0"/>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1754" name="Line 10"/>
          <p:cNvSpPr>
            <a:spLocks noChangeShapeType="1"/>
          </p:cNvSpPr>
          <p:nvPr/>
        </p:nvSpPr>
        <p:spPr bwMode="auto">
          <a:xfrm>
            <a:off x="4439916" y="4799012"/>
            <a:ext cx="2016125" cy="0"/>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1755" name="Line 11"/>
          <p:cNvSpPr>
            <a:spLocks noChangeShapeType="1"/>
          </p:cNvSpPr>
          <p:nvPr/>
        </p:nvSpPr>
        <p:spPr bwMode="auto">
          <a:xfrm flipH="1" flipV="1">
            <a:off x="3576316" y="3430587"/>
            <a:ext cx="2879725" cy="1223962"/>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1756" name="Line 12"/>
          <p:cNvSpPr>
            <a:spLocks noChangeShapeType="1"/>
          </p:cNvSpPr>
          <p:nvPr/>
        </p:nvSpPr>
        <p:spPr bwMode="auto">
          <a:xfrm flipV="1">
            <a:off x="7392665" y="3430587"/>
            <a:ext cx="0" cy="1008062"/>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§2.4 </a:t>
            </a:r>
            <a:r>
              <a:rPr lang="zh-CN" altLang="en-US" sz="3200" dirty="0">
                <a:latin typeface="华文中宋" panose="02010600040101010101" pitchFamily="2" charset="-122"/>
                <a:ea typeface="华文中宋" panose="02010600040101010101" pitchFamily="2" charset="-122"/>
              </a:rPr>
              <a:t>软件体系结构的研究范畴</a:t>
            </a:r>
            <a:endParaRPr lang="zh-CN" altLang="en-US" sz="3200" dirty="0">
              <a:latin typeface="华文中宋" panose="02010600040101010101" pitchFamily="2" charset="-122"/>
              <a:ea typeface="华文中宋" panose="02010600040101010101" pitchFamily="2" charset="-122"/>
            </a:endParaRPr>
          </a:p>
        </p:txBody>
      </p:sp>
      <p:sp>
        <p:nvSpPr>
          <p:cNvPr id="32771" name="Rectangle 3"/>
          <p:cNvSpPr>
            <a:spLocks noGrp="1" noChangeArrowheads="1"/>
          </p:cNvSpPr>
          <p:nvPr>
            <p:ph type="body" idx="1"/>
          </p:nvPr>
        </p:nvSpPr>
        <p:spPr>
          <a:xfrm>
            <a:off x="624416" y="1125538"/>
            <a:ext cx="11232223" cy="5065712"/>
          </a:xfrm>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软件体系结构风格及风格应用</a:t>
            </a:r>
            <a:r>
              <a:rPr lang="zh-CN" altLang="en-US" dirty="0">
                <a:solidFill>
                  <a:schemeClr val="tx1"/>
                </a:solidFill>
                <a:ea typeface="华文中宋" panose="02010600040101010101" pitchFamily="2" charset="-122"/>
              </a:rPr>
              <a:t>（</a:t>
            </a:r>
            <a:r>
              <a:rPr lang="en-US" altLang="zh-CN" dirty="0">
                <a:solidFill>
                  <a:schemeClr val="tx1"/>
                </a:solidFill>
                <a:ea typeface="华文中宋" panose="02010600040101010101" pitchFamily="2" charset="-122"/>
              </a:rPr>
              <a:t>3/4</a:t>
            </a:r>
            <a:r>
              <a:rPr lang="zh-CN" altLang="en-US" dirty="0">
                <a:solidFill>
                  <a:schemeClr val="tx1"/>
                </a:solidFill>
                <a:ea typeface="华文中宋" panose="02010600040101010101" pitchFamily="2" charset="-122"/>
              </a:rPr>
              <a:t>）</a:t>
            </a:r>
            <a:endParaRPr lang="zh-CN" altLang="en-US"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软件体系结构风格是指一组设计词典、有关词典如何运用的限制条件、及词典语义的假设。</a:t>
            </a:r>
            <a:endParaRPr lang="zh-CN" altLang="en-US"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pPr>
            <a:r>
              <a:rPr lang="zh-CN" altLang="en-US" sz="2000" b="0" dirty="0">
                <a:solidFill>
                  <a:schemeClr val="tx1"/>
                </a:solidFill>
                <a:latin typeface="华文中宋" panose="02010600040101010101" pitchFamily="2" charset="-122"/>
                <a:ea typeface="华文中宋" panose="02010600040101010101" pitchFamily="2" charset="-122"/>
              </a:rPr>
              <a:t>例如：管道过滤器</a:t>
            </a:r>
            <a:endParaRPr lang="zh-CN" altLang="en-US" sz="2000" b="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每个风格的应用仅适合于一定的目标，而不适用于其他目标。</a:t>
            </a:r>
            <a:endParaRPr lang="zh-CN" altLang="en-US"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pPr>
            <a:r>
              <a:rPr lang="zh-CN" altLang="en-US" sz="2000" b="0" dirty="0">
                <a:solidFill>
                  <a:schemeClr val="tx1"/>
                </a:solidFill>
                <a:latin typeface="华文中宋" panose="02010600040101010101" pitchFamily="2" charset="-122"/>
                <a:ea typeface="华文中宋" panose="02010600040101010101" pitchFamily="2" charset="-122"/>
              </a:rPr>
              <a:t>例如：管道过滤器</a:t>
            </a:r>
            <a:endParaRPr lang="zh-CN" altLang="en-US" sz="2000" b="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§2.4 </a:t>
            </a:r>
            <a:r>
              <a:rPr lang="zh-CN" altLang="en-US" sz="3200" dirty="0">
                <a:latin typeface="华文中宋" panose="02010600040101010101" pitchFamily="2" charset="-122"/>
                <a:ea typeface="华文中宋" panose="02010600040101010101" pitchFamily="2" charset="-122"/>
              </a:rPr>
              <a:t>软件体系结构的研究范畴</a:t>
            </a:r>
            <a:endParaRPr lang="zh-CN" altLang="en-US" sz="3200" dirty="0">
              <a:latin typeface="华文中宋" panose="02010600040101010101" pitchFamily="2" charset="-122"/>
              <a:ea typeface="华文中宋" panose="02010600040101010101" pitchFamily="2" charset="-122"/>
            </a:endParaRPr>
          </a:p>
        </p:txBody>
      </p:sp>
      <p:sp>
        <p:nvSpPr>
          <p:cNvPr id="33795" name="Rectangle 3"/>
          <p:cNvSpPr>
            <a:spLocks noGrp="1" noChangeArrowheads="1"/>
          </p:cNvSpPr>
          <p:nvPr>
            <p:ph type="body" idx="1"/>
          </p:nvPr>
        </p:nvSpPr>
        <p:spPr>
          <a:xfrm>
            <a:off x="551384" y="967917"/>
            <a:ext cx="11017224" cy="5184304"/>
          </a:xfrm>
        </p:spPr>
        <p:txBody>
          <a:bodyPr/>
          <a:lstStyle/>
          <a:p>
            <a:pPr eaLnBrk="1" hangingPunct="1">
              <a:lnSpc>
                <a:spcPct val="150000"/>
              </a:lnSpc>
              <a:buFont typeface="Wingdings" panose="05000000000000000000" pitchFamily="2" charset="2"/>
              <a:buChar char="n"/>
            </a:pPr>
            <a:r>
              <a:rPr lang="zh-CN" altLang="en-US" dirty="0">
                <a:solidFill>
                  <a:schemeClr val="tx1"/>
                </a:solidFill>
                <a:ea typeface="华文中宋" panose="02010600040101010101" pitchFamily="2" charset="-122"/>
              </a:rPr>
              <a:t>体系结构文档化（</a:t>
            </a:r>
            <a:r>
              <a:rPr lang="en-US" altLang="zh-CN" dirty="0">
                <a:solidFill>
                  <a:schemeClr val="tx1"/>
                </a:solidFill>
                <a:ea typeface="华文中宋" panose="02010600040101010101" pitchFamily="2" charset="-122"/>
              </a:rPr>
              <a:t>4/4</a:t>
            </a:r>
            <a:r>
              <a:rPr lang="zh-CN" altLang="en-US" dirty="0">
                <a:solidFill>
                  <a:schemeClr val="tx1"/>
                </a:solidFill>
                <a:ea typeface="华文中宋" panose="02010600040101010101" pitchFamily="2" charset="-122"/>
              </a:rPr>
              <a:t>）</a:t>
            </a:r>
            <a:endParaRPr lang="zh-CN" altLang="en-US"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体系结构文档化的过程就是用一个或者多个视图来描述一个系统结构的过程。</a:t>
            </a:r>
            <a:endParaRPr lang="zh-CN" altLang="en-US" b="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体系结构文档化目前还处于发展的阶段，对于视图的选择，学术界争论不休。</a:t>
            </a:r>
            <a:endParaRPr lang="zh-CN" altLang="en-US" b="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en-US" altLang="zh-CN" b="0" dirty="0">
                <a:solidFill>
                  <a:schemeClr val="tx1"/>
                </a:solidFill>
                <a:ea typeface="华文中宋" panose="02010600040101010101" pitchFamily="2" charset="-122"/>
              </a:rPr>
              <a:t>David </a:t>
            </a:r>
            <a:r>
              <a:rPr lang="en-US" altLang="zh-CN" b="0" dirty="0" err="1">
                <a:solidFill>
                  <a:schemeClr val="tx1"/>
                </a:solidFill>
                <a:ea typeface="华文中宋" panose="02010600040101010101" pitchFamily="2" charset="-122"/>
              </a:rPr>
              <a:t>Garlan</a:t>
            </a:r>
            <a:r>
              <a:rPr lang="zh-CN" altLang="en-US" b="0" dirty="0">
                <a:solidFill>
                  <a:schemeClr val="tx1"/>
                </a:solidFill>
                <a:ea typeface="华文中宋" panose="02010600040101010101" pitchFamily="2" charset="-122"/>
              </a:rPr>
              <a:t>认为体系结构文档化需要以下</a:t>
            </a:r>
            <a:r>
              <a:rPr lang="en-US" altLang="zh-CN" b="0" dirty="0">
                <a:solidFill>
                  <a:schemeClr val="tx1"/>
                </a:solidFill>
                <a:ea typeface="华文中宋" panose="02010600040101010101" pitchFamily="2" charset="-122"/>
              </a:rPr>
              <a:t>4</a:t>
            </a:r>
            <a:r>
              <a:rPr lang="zh-CN" altLang="en-US" b="0" dirty="0">
                <a:solidFill>
                  <a:schemeClr val="tx1"/>
                </a:solidFill>
                <a:ea typeface="华文中宋" panose="02010600040101010101" pitchFamily="2" charset="-122"/>
              </a:rPr>
              <a:t>个视图</a:t>
            </a:r>
            <a:endParaRPr lang="zh-CN" altLang="en-US" b="0" dirty="0">
              <a:solidFill>
                <a:schemeClr val="tx1"/>
              </a:solidFill>
              <a:ea typeface="华文中宋" panose="02010600040101010101" pitchFamily="2" charset="-122"/>
            </a:endParaRPr>
          </a:p>
          <a:p>
            <a:pPr lvl="2" eaLnBrk="1" hangingPunct="1">
              <a:lnSpc>
                <a:spcPct val="150000"/>
              </a:lnSpc>
            </a:pPr>
            <a:r>
              <a:rPr lang="en-US" altLang="zh-CN" dirty="0">
                <a:solidFill>
                  <a:schemeClr val="tx1"/>
                </a:solidFill>
                <a:ea typeface="华文中宋" panose="02010600040101010101" pitchFamily="2" charset="-122"/>
              </a:rPr>
              <a:t>Context-based Views</a:t>
            </a:r>
            <a:endParaRPr lang="zh-CN" altLang="en-US" dirty="0">
              <a:solidFill>
                <a:schemeClr val="tx1"/>
              </a:solidFill>
              <a:ea typeface="华文中宋" panose="02010600040101010101" pitchFamily="2" charset="-122"/>
            </a:endParaRPr>
          </a:p>
          <a:p>
            <a:pPr lvl="2" eaLnBrk="1" hangingPunct="1">
              <a:lnSpc>
                <a:spcPct val="150000"/>
              </a:lnSpc>
            </a:pPr>
            <a:r>
              <a:rPr lang="en-US" altLang="zh-CN" dirty="0">
                <a:solidFill>
                  <a:schemeClr val="tx1"/>
                </a:solidFill>
                <a:ea typeface="华文中宋" panose="02010600040101010101" pitchFamily="2" charset="-122"/>
              </a:rPr>
              <a:t>Code-based Views</a:t>
            </a:r>
            <a:endParaRPr lang="en-US" altLang="zh-CN" dirty="0">
              <a:solidFill>
                <a:schemeClr val="tx1"/>
              </a:solidFill>
              <a:ea typeface="华文中宋" panose="02010600040101010101" pitchFamily="2" charset="-122"/>
            </a:endParaRPr>
          </a:p>
          <a:p>
            <a:pPr lvl="2" eaLnBrk="1" hangingPunct="1">
              <a:lnSpc>
                <a:spcPct val="150000"/>
              </a:lnSpc>
            </a:pPr>
            <a:r>
              <a:rPr lang="en-US" altLang="zh-CN" dirty="0">
                <a:solidFill>
                  <a:schemeClr val="tx1"/>
                </a:solidFill>
                <a:ea typeface="华文中宋" panose="02010600040101010101" pitchFamily="2" charset="-122"/>
              </a:rPr>
              <a:t>Run-time Views</a:t>
            </a:r>
            <a:endParaRPr lang="en-US" altLang="zh-CN" dirty="0">
              <a:solidFill>
                <a:schemeClr val="tx1"/>
              </a:solidFill>
              <a:ea typeface="华文中宋" panose="02010600040101010101" pitchFamily="2" charset="-122"/>
            </a:endParaRPr>
          </a:p>
          <a:p>
            <a:pPr lvl="2" eaLnBrk="1" hangingPunct="1">
              <a:lnSpc>
                <a:spcPct val="150000"/>
              </a:lnSpc>
            </a:pPr>
            <a:r>
              <a:rPr lang="en-US" altLang="zh-CN" dirty="0">
                <a:solidFill>
                  <a:schemeClr val="tx1"/>
                </a:solidFill>
                <a:ea typeface="华文中宋" panose="02010600040101010101" pitchFamily="2" charset="-122"/>
              </a:rPr>
              <a:t>Hardware-based Views</a:t>
            </a:r>
            <a:endParaRPr lang="en-US" altLang="zh-CN" dirty="0">
              <a:solidFill>
                <a:schemeClr val="tx1"/>
              </a:solidFill>
              <a:ea typeface="华文中宋" panose="0201060004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52" y="172997"/>
            <a:ext cx="12192000" cy="688975"/>
          </a:xfrm>
        </p:spPr>
        <p:txBody>
          <a:bodyPr/>
          <a:lstStyle/>
          <a:p>
            <a:r>
              <a:rPr lang="en-US" altLang="zh-CN" sz="4000" dirty="0"/>
              <a:t>Homework 3</a:t>
            </a:r>
            <a:r>
              <a:rPr lang="zh-CN" altLang="en-US" sz="4000" dirty="0"/>
              <a:t>：</a:t>
            </a:r>
            <a:br>
              <a:rPr lang="en-US" altLang="zh-CN" sz="4000" dirty="0"/>
            </a:br>
            <a:br>
              <a:rPr lang="en-US" altLang="zh-CN" sz="4000" dirty="0"/>
            </a:br>
            <a:r>
              <a:rPr lang="en-US" altLang="zh-CN" sz="4000" dirty="0"/>
              <a:t>     </a:t>
            </a:r>
            <a:r>
              <a:rPr lang="zh-CN" altLang="en-US" sz="2800" dirty="0">
                <a:solidFill>
                  <a:schemeClr val="tx1"/>
                </a:solidFill>
              </a:rPr>
              <a:t>题 </a:t>
            </a:r>
            <a:r>
              <a:rPr lang="en-US" altLang="zh-CN" sz="2800" dirty="0">
                <a:solidFill>
                  <a:schemeClr val="tx1"/>
                </a:solidFill>
              </a:rPr>
              <a:t> </a:t>
            </a:r>
            <a:r>
              <a:rPr lang="zh-CN" altLang="en-US" sz="2800" dirty="0">
                <a:solidFill>
                  <a:schemeClr val="tx1"/>
                </a:solidFill>
              </a:rPr>
              <a:t>：</a:t>
            </a:r>
            <a:r>
              <a:rPr lang="en-US" altLang="zh-CN" sz="2800" dirty="0">
                <a:solidFill>
                  <a:schemeClr val="tx1"/>
                </a:solidFill>
              </a:rPr>
              <a:t>Reading</a:t>
            </a:r>
            <a:br>
              <a:rPr lang="en-US" altLang="zh-CN" sz="2800" dirty="0">
                <a:solidFill>
                  <a:schemeClr val="tx1"/>
                </a:solidFill>
              </a:rPr>
            </a:br>
            <a:r>
              <a:rPr lang="en-US" altLang="zh-CN" sz="2800" dirty="0">
                <a:solidFill>
                  <a:schemeClr val="tx1"/>
                </a:solidFill>
              </a:rPr>
              <a:t>                </a:t>
            </a:r>
            <a:r>
              <a:rPr lang="zh-CN" altLang="en-US" sz="2800" dirty="0">
                <a:solidFill>
                  <a:schemeClr val="tx1"/>
                </a:solidFill>
              </a:rPr>
              <a:t>试给出</a:t>
            </a:r>
            <a:r>
              <a:rPr lang="en-US" altLang="zh-CN" sz="2800" dirty="0">
                <a:solidFill>
                  <a:schemeClr val="tx1"/>
                </a:solidFill>
              </a:rPr>
              <a:t>SA</a:t>
            </a:r>
            <a:r>
              <a:rPr lang="zh-CN" altLang="en-US" sz="2800" dirty="0">
                <a:solidFill>
                  <a:schemeClr val="tx1"/>
                </a:solidFill>
              </a:rPr>
              <a:t>中</a:t>
            </a:r>
            <a:r>
              <a:rPr lang="en-US" altLang="zh-CN" sz="2800" dirty="0">
                <a:solidFill>
                  <a:schemeClr val="tx1"/>
                </a:solidFill>
              </a:rPr>
              <a:t>4+1</a:t>
            </a:r>
            <a:r>
              <a:rPr lang="zh-CN" altLang="en-US" sz="2800" dirty="0">
                <a:solidFill>
                  <a:schemeClr val="tx1"/>
                </a:solidFill>
              </a:rPr>
              <a:t>视图的描述。</a:t>
            </a:r>
            <a:r>
              <a:rPr lang="en-US" altLang="zh-CN" sz="2800" dirty="0">
                <a:solidFill>
                  <a:schemeClr val="tx1"/>
                </a:solidFill>
              </a:rPr>
              <a:t>       </a:t>
            </a:r>
            <a:br>
              <a:rPr lang="en-US" altLang="zh-CN" sz="2800" dirty="0">
                <a:solidFill>
                  <a:schemeClr val="tx1"/>
                </a:solidFill>
              </a:rPr>
            </a:br>
            <a:br>
              <a:rPr lang="en-US" altLang="zh-CN" sz="2800" dirty="0">
                <a:solidFill>
                  <a:schemeClr val="tx1"/>
                </a:solidFill>
              </a:rPr>
            </a:br>
            <a:br>
              <a:rPr lang="en-US" altLang="zh-CN" sz="2800" dirty="0">
                <a:solidFill>
                  <a:schemeClr val="tx1"/>
                </a:solidFill>
              </a:rPr>
            </a:br>
            <a:r>
              <a:rPr lang="en-US" altLang="zh-CN" sz="2800" dirty="0">
                <a:solidFill>
                  <a:schemeClr val="tx1"/>
                </a:solidFill>
              </a:rPr>
              <a:t>       </a:t>
            </a:r>
            <a:r>
              <a:rPr lang="zh-CN" altLang="en-US" sz="2800" dirty="0">
                <a:solidFill>
                  <a:schemeClr val="tx1"/>
                </a:solidFill>
              </a:rPr>
              <a:t>要求：</a:t>
            </a:r>
            <a:r>
              <a:rPr lang="en-US" altLang="zh-CN" sz="2800" dirty="0">
                <a:solidFill>
                  <a:schemeClr val="tx1"/>
                </a:solidFill>
              </a:rPr>
              <a:t>Deadline</a:t>
            </a:r>
            <a:r>
              <a:rPr lang="zh-CN" altLang="en-US" sz="2800" dirty="0">
                <a:solidFill>
                  <a:schemeClr val="tx1"/>
                </a:solidFill>
              </a:rPr>
              <a:t>：不晚于</a:t>
            </a:r>
            <a:r>
              <a:rPr lang="en-US" altLang="zh-CN" sz="2800" dirty="0">
                <a:solidFill>
                  <a:schemeClr val="tx1"/>
                </a:solidFill>
              </a:rPr>
              <a:t>2024.3.25</a:t>
            </a:r>
            <a:br>
              <a:rPr lang="en-US" altLang="zh-CN" sz="2800" dirty="0">
                <a:solidFill>
                  <a:schemeClr val="tx1"/>
                </a:solidFill>
              </a:rPr>
            </a:br>
            <a:r>
              <a:rPr lang="en-US" altLang="zh-CN" sz="2800" dirty="0">
                <a:solidFill>
                  <a:schemeClr val="tx1"/>
                </a:solidFill>
              </a:rPr>
              <a:t>                 </a:t>
            </a:r>
            <a:r>
              <a:rPr lang="zh-CN" altLang="en-US" sz="2800" dirty="0">
                <a:solidFill>
                  <a:schemeClr val="tx1"/>
                </a:solidFill>
              </a:rPr>
              <a:t>提交至</a:t>
            </a:r>
            <a:r>
              <a:rPr lang="en-US" altLang="zh-CN" sz="2800" dirty="0">
                <a:solidFill>
                  <a:schemeClr val="tx1"/>
                </a:solidFill>
              </a:rPr>
              <a:t>FTP</a:t>
            </a:r>
            <a:r>
              <a:rPr lang="zh-CN" altLang="en-US" sz="2800" dirty="0">
                <a:solidFill>
                  <a:schemeClr val="tx1"/>
                </a:solidFill>
              </a:rPr>
              <a:t>。作业文件命名同以前。</a:t>
            </a:r>
            <a:br>
              <a:rPr lang="zh-CN" altLang="en-US" sz="2800" dirty="0"/>
            </a:br>
            <a:endParaRPr lang="zh-CN" altLang="en-US" sz="2800" dirty="0"/>
          </a:p>
        </p:txBody>
      </p:sp>
      <p:sp>
        <p:nvSpPr>
          <p:cNvPr id="4" name="内容占位符 2"/>
          <p:cNvSpPr txBox="1"/>
          <p:nvPr/>
        </p:nvSpPr>
        <p:spPr>
          <a:xfrm>
            <a:off x="2279576" y="949624"/>
            <a:ext cx="7320136" cy="667156"/>
          </a:xfrm>
          <a:prstGeom prst="rect">
            <a:avLst/>
          </a:prstGeom>
        </p:spPr>
        <p:txBody>
          <a:bodyPr/>
          <a:lstStyle>
            <a:lvl1pPr marL="449580" indent="-449580" algn="just" rtl="0" eaLnBrk="0" fontAlgn="base" hangingPunct="0">
              <a:lnSpc>
                <a:spcPct val="110000"/>
              </a:lnSpc>
              <a:spcBef>
                <a:spcPct val="20000"/>
              </a:spcBef>
              <a:spcAft>
                <a:spcPct val="0"/>
              </a:spcAft>
              <a:buSzPct val="100000"/>
              <a:buFont typeface="Wingdings" panose="05000000000000000000" pitchFamily="2" charset="2"/>
              <a:buChar char="p"/>
              <a:defRPr sz="2400" b="1">
                <a:solidFill>
                  <a:srgbClr val="112F8F"/>
                </a:solidFill>
                <a:latin typeface="Times New Roman" panose="02020603050405020304" charset="0"/>
                <a:ea typeface="+mn-ea"/>
                <a:cs typeface="Times New Roman" panose="02020603050405020304" charset="0"/>
              </a:defRPr>
            </a:lvl1pPr>
            <a:lvl2pPr marL="914400" indent="-285750" algn="just" rtl="0" eaLnBrk="0" fontAlgn="base" hangingPunct="0">
              <a:lnSpc>
                <a:spcPct val="110000"/>
              </a:lnSpc>
              <a:spcBef>
                <a:spcPct val="20000"/>
              </a:spcBef>
              <a:spcAft>
                <a:spcPct val="0"/>
              </a:spcAft>
              <a:buClr>
                <a:srgbClr val="A50021"/>
              </a:buClr>
              <a:buFont typeface="Wingdings" panose="05000000000000000000" pitchFamily="2" charset="2"/>
              <a:buChar char="Ø"/>
              <a:defRPr sz="2000" b="1">
                <a:solidFill>
                  <a:srgbClr val="112F8F"/>
                </a:solidFill>
                <a:latin typeface="Times New Roman" panose="02020603050405020304" charset="0"/>
                <a:ea typeface="+mn-ea"/>
                <a:cs typeface="Times New Roman" panose="02020603050405020304" charset="0"/>
              </a:defRPr>
            </a:lvl2pPr>
            <a:lvl3pPr marL="1322705" indent="-228600" algn="just" rtl="0" eaLnBrk="0" fontAlgn="base" hangingPunct="0">
              <a:spcBef>
                <a:spcPct val="20000"/>
              </a:spcBef>
              <a:spcAft>
                <a:spcPct val="0"/>
              </a:spcAft>
              <a:buChar char="•"/>
              <a:defRPr sz="2400" b="1">
                <a:solidFill>
                  <a:srgbClr val="112F8F"/>
                </a:solidFill>
                <a:latin typeface="Times New Roman" panose="02020603050405020304" charset="0"/>
                <a:ea typeface="+mn-ea"/>
                <a:cs typeface="Times New Roman" panose="02020603050405020304" charset="0"/>
              </a:defRPr>
            </a:lvl3pPr>
            <a:lvl4pPr marL="1730375"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cs typeface="宋体" panose="02010600030101010101" pitchFamily="2" charset="-122"/>
              </a:defRPr>
            </a:lvl4pPr>
            <a:lvl5pPr marL="213868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cs typeface="宋体" panose="02010600030101010101" pitchFamily="2" charset="-122"/>
              </a:defRPr>
            </a:lvl5pPr>
            <a:lvl6pPr marL="259588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305308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51028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96748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a:lstStyle>
          <a:p>
            <a:endParaRPr lang="zh-CN" altLang="en-US" kern="0" dirty="0">
              <a:latin typeface="+mn-lt"/>
            </a:endParaRPr>
          </a:p>
        </p:txBody>
      </p:sp>
      <p:graphicFrame>
        <p:nvGraphicFramePr>
          <p:cNvPr id="6" name="对象 5"/>
          <p:cNvGraphicFramePr>
            <a:graphicFrameLocks noChangeAspect="1"/>
          </p:cNvGraphicFramePr>
          <p:nvPr/>
        </p:nvGraphicFramePr>
        <p:xfrm>
          <a:off x="8032605" y="1283202"/>
          <a:ext cx="4186238" cy="5418138"/>
        </p:xfrm>
        <a:graphic>
          <a:graphicData uri="http://schemas.openxmlformats.org/presentationml/2006/ole">
            <mc:AlternateContent xmlns:mc="http://schemas.openxmlformats.org/markup-compatibility/2006">
              <mc:Choice xmlns:v="urn:schemas-microsoft-com:vml" Requires="v">
                <p:oleObj spid="_x0000_s1100" name="Acrobat Document" r:id="rId1" imgW="4448810" imgH="5755005" progId="Acrobat.Document.DC">
                  <p:embed/>
                </p:oleObj>
              </mc:Choice>
              <mc:Fallback>
                <p:oleObj name="Acrobat Document" r:id="rId1" imgW="4448810" imgH="5755005" progId="Acrobat.Document.DC">
                  <p:embed/>
                  <p:pic>
                    <p:nvPicPr>
                      <p:cNvPr id="0" name="对象 5"/>
                      <p:cNvPicPr/>
                      <p:nvPr/>
                    </p:nvPicPr>
                    <p:blipFill>
                      <a:blip r:embed="rId2"/>
                      <a:stretch>
                        <a:fillRect/>
                      </a:stretch>
                    </p:blipFill>
                    <p:spPr>
                      <a:xfrm>
                        <a:off x="8032605" y="1283202"/>
                        <a:ext cx="4186238" cy="5418138"/>
                      </a:xfrm>
                      <a:prstGeom prst="rect">
                        <a:avLst/>
                      </a:prstGeom>
                    </p:spPr>
                  </p:pic>
                </p:oleObj>
              </mc:Fallback>
            </mc:AlternateContent>
          </a:graphicData>
        </a:graphic>
      </p:graphicFrame>
      <p:sp>
        <p:nvSpPr>
          <p:cNvPr id="7" name="文本框 6"/>
          <p:cNvSpPr txBox="1"/>
          <p:nvPr/>
        </p:nvSpPr>
        <p:spPr>
          <a:xfrm>
            <a:off x="3491372" y="1550248"/>
            <a:ext cx="4896544" cy="400110"/>
          </a:xfrm>
          <a:prstGeom prst="rect">
            <a:avLst/>
          </a:prstGeom>
          <a:pattFill prst="pct5">
            <a:fgClr>
              <a:schemeClr val="accent1"/>
            </a:fgClr>
            <a:bgClr>
              <a:schemeClr val="bg1"/>
            </a:bgClr>
          </a:pattFill>
          <a:effectLst>
            <a:outerShdw blurRad="50800" dist="38100" dir="2700000" algn="tl" rotWithShape="0">
              <a:prstClr val="black">
                <a:alpha val="40000"/>
              </a:prstClr>
            </a:outerShdw>
          </a:effectLst>
        </p:spPr>
        <p:txBody>
          <a:bodyPr wrap="square" rtlCol="0">
            <a:spAutoFit/>
          </a:bodyPr>
          <a:lstStyle/>
          <a:p>
            <a:pPr algn="ctr"/>
            <a:r>
              <a:rPr lang="en-US" altLang="zh-CN" sz="2000" b="1" dirty="0">
                <a:solidFill>
                  <a:srgbClr val="C00000"/>
                </a:solidFill>
                <a:latin typeface="微软雅黑" panose="020B0503020204020204" pitchFamily="34" charset="-122"/>
                <a:ea typeface="微软雅黑" panose="020B0503020204020204" pitchFamily="34" charset="-122"/>
              </a:rPr>
              <a:t>Software Architecture4+1 </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3462" b="3514"/>
          <a:stretch>
            <a:fillRect/>
          </a:stretch>
        </p:blipFill>
        <p:spPr bwMode="auto">
          <a:xfrm>
            <a:off x="0" y="-27384"/>
            <a:ext cx="12192000"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271588" y="1628800"/>
            <a:ext cx="10310812" cy="1569660"/>
          </a:xfrm>
          <a:prstGeom prst="rect">
            <a:avLst/>
          </a:prstGeom>
        </p:spPr>
        <p:txBody>
          <a:bodyPr wrap="square">
            <a:spAutoFit/>
          </a:bodyPr>
          <a:lstStyle/>
          <a:p>
            <a:pPr algn="ctr"/>
            <a:r>
              <a:rPr lang="en-US" altLang="zh-CN" sz="9600" b="1" dirty="0">
                <a:solidFill>
                  <a:srgbClr val="606060"/>
                </a:solidFill>
                <a:effectLst>
                  <a:outerShdw blurRad="38100" dist="38100" dir="2700000" algn="tl">
                    <a:srgbClr val="000000">
                      <a:alpha val="43137"/>
                    </a:srgbClr>
                  </a:outerShdw>
                </a:effectLst>
                <a:latin typeface="Ink Free" panose="03080402000500000000" pitchFamily="66" charset="0"/>
                <a:ea typeface="Calibri Italic" charset="0"/>
                <a:cs typeface="Times New Roman" panose="02020603050405020304" charset="0"/>
                <a:sym typeface="Calibri Italic" charset="0"/>
              </a:rPr>
              <a:t>Welcome and Enjoy! </a:t>
            </a:r>
            <a:endParaRPr lang="zh-CN" altLang="en-US" sz="9600" b="1" dirty="0">
              <a:effectLst>
                <a:outerShdw blurRad="38100" dist="38100" dir="2700000" algn="tl">
                  <a:srgbClr val="000000">
                    <a:alpha val="43137"/>
                  </a:srgbClr>
                </a:outerShdw>
              </a:effectLst>
              <a:latin typeface="Ink Free" panose="03080402000500000000" pitchFamily="66" charset="0"/>
              <a:cs typeface="Times New Roman" panose="02020603050405020304" charset="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51384" y="1196752"/>
            <a:ext cx="11089232" cy="5113337"/>
          </a:xfrm>
        </p:spPr>
        <p:txBody>
          <a:bodyPr/>
          <a:lstStyle/>
          <a:p>
            <a:pPr>
              <a:lnSpc>
                <a:spcPct val="150000"/>
              </a:lnSpc>
              <a:buFont typeface="Wingdings" panose="05000000000000000000" pitchFamily="2" charset="2"/>
              <a:buChar char="n"/>
            </a:pPr>
            <a:r>
              <a:rPr lang="zh-CN" altLang="en-US" sz="2400" dirty="0">
                <a:effectLst/>
                <a:latin typeface="华文中宋" panose="02010600040101010101" pitchFamily="2" charset="-122"/>
                <a:ea typeface="华文中宋" panose="02010600040101010101" pitchFamily="2" charset="-122"/>
              </a:rPr>
              <a:t>治学先治史。</a:t>
            </a:r>
            <a:endParaRPr lang="en-US" altLang="zh-CN" sz="2400" dirty="0">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zh-CN" altLang="en-US" sz="2400" dirty="0">
                <a:effectLst/>
                <a:latin typeface="华文中宋" panose="02010600040101010101" pitchFamily="2" charset="-122"/>
                <a:ea typeface="华文中宋" panose="02010600040101010101" pitchFamily="2" charset="-122"/>
              </a:rPr>
              <a:t>软件是</a:t>
            </a:r>
            <a:r>
              <a:rPr lang="zh-CN" altLang="en-US" sz="2400" dirty="0">
                <a:solidFill>
                  <a:schemeClr val="tx1">
                    <a:lumMod val="50000"/>
                    <a:lumOff val="50000"/>
                  </a:schemeClr>
                </a:solidFill>
                <a:effectLst/>
                <a:latin typeface="华文中宋" panose="02010600040101010101" pitchFamily="2" charset="-122"/>
                <a:ea typeface="华文中宋" panose="02010600040101010101" pitchFamily="2" charset="-122"/>
              </a:rPr>
              <a:t>存储、通信</a:t>
            </a:r>
            <a:r>
              <a:rPr lang="zh-CN" altLang="en-US" sz="2400" dirty="0">
                <a:effectLst/>
                <a:latin typeface="华文中宋" panose="02010600040101010101" pitchFamily="2" charset="-122"/>
                <a:ea typeface="华文中宋" panose="02010600040101010101" pitchFamily="2" charset="-122"/>
              </a:rPr>
              <a:t>、</a:t>
            </a:r>
            <a:r>
              <a:rPr lang="en-US" altLang="zh-CN" sz="2400" dirty="0">
                <a:solidFill>
                  <a:schemeClr val="accent2"/>
                </a:solidFill>
                <a:effectLst/>
                <a:latin typeface="华文中宋" panose="02010600040101010101" pitchFamily="2" charset="-122"/>
                <a:ea typeface="华文中宋" panose="02010600040101010101" pitchFamily="2" charset="-122"/>
              </a:rPr>
              <a:t>UI</a:t>
            </a:r>
            <a:r>
              <a:rPr lang="zh-CN" altLang="en-US" sz="2400" dirty="0">
                <a:effectLst/>
                <a:latin typeface="华文中宋" panose="02010600040101010101" pitchFamily="2" charset="-122"/>
                <a:ea typeface="华文中宋" panose="02010600040101010101" pitchFamily="2" charset="-122"/>
              </a:rPr>
              <a:t>和</a:t>
            </a:r>
            <a:r>
              <a:rPr lang="zh-CN" altLang="en-US" sz="2400" dirty="0">
                <a:solidFill>
                  <a:srgbClr val="FF0000"/>
                </a:solidFill>
                <a:effectLst/>
                <a:latin typeface="华文中宋" panose="02010600040101010101" pitchFamily="2" charset="-122"/>
                <a:ea typeface="华文中宋" panose="02010600040101010101" pitchFamily="2" charset="-122"/>
              </a:rPr>
              <a:t>业务逻辑</a:t>
            </a:r>
            <a:r>
              <a:rPr lang="zh-CN" altLang="en-US" sz="2400" dirty="0">
                <a:effectLst/>
                <a:latin typeface="华文中宋" panose="02010600040101010101" pitchFamily="2" charset="-122"/>
                <a:ea typeface="华文中宋" panose="02010600040101010101" pitchFamily="2" charset="-122"/>
              </a:rPr>
              <a:t>的紧密结合体。</a:t>
            </a:r>
            <a:endParaRPr lang="en-US" altLang="zh-CN" sz="2400" dirty="0">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zh-CN" altLang="en-US" sz="2400" dirty="0">
                <a:effectLst/>
                <a:latin typeface="华文中宋" panose="02010600040101010101" pitchFamily="2" charset="-122"/>
                <a:ea typeface="华文中宋" panose="02010600040101010101" pitchFamily="2" charset="-122"/>
              </a:rPr>
              <a:t>软件即抽象，抽象是软件的本质。抽象的本质</a:t>
            </a:r>
            <a:r>
              <a:rPr lang="en-US" altLang="zh-CN" sz="2400" dirty="0">
                <a:effectLst/>
                <a:latin typeface="华文中宋" panose="02010600040101010101" pitchFamily="2" charset="-122"/>
                <a:ea typeface="华文中宋" panose="02010600040101010101" pitchFamily="2" charset="-122"/>
              </a:rPr>
              <a:t>……</a:t>
            </a:r>
            <a:r>
              <a:rPr lang="zh-CN" altLang="en-US" sz="2400" dirty="0">
                <a:effectLst/>
                <a:latin typeface="华文中宋" panose="02010600040101010101" pitchFamily="2" charset="-122"/>
                <a:ea typeface="华文中宋" panose="02010600040101010101" pitchFamily="2" charset="-122"/>
              </a:rPr>
              <a:t>。</a:t>
            </a:r>
            <a:endParaRPr lang="en-US" altLang="zh-CN" sz="2400" dirty="0">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en-US" altLang="zh-CN" sz="2400" dirty="0">
                <a:effectLst/>
                <a:latin typeface="华文中宋" panose="02010600040101010101" pitchFamily="2" charset="-122"/>
                <a:ea typeface="华文中宋" panose="02010600040101010101" pitchFamily="2" charset="-122"/>
              </a:rPr>
              <a:t>SA</a:t>
            </a:r>
            <a:r>
              <a:rPr lang="zh-CN" altLang="en-US" sz="2400" dirty="0">
                <a:effectLst/>
                <a:latin typeface="华文中宋" panose="02010600040101010101" pitchFamily="2" charset="-122"/>
                <a:ea typeface="华文中宋" panose="02010600040101010101" pitchFamily="2" charset="-122"/>
              </a:rPr>
              <a:t>不是关于技术的。如果我们深入研究那些熟悉的软件设计以及构造的名词术语和实践，那么将会把具有技术背景的读者拖进由他们自己经验建立起来的泥潭中，这反而会阻碍转变。</a:t>
            </a:r>
            <a:endParaRPr lang="en-US" altLang="zh-CN" sz="2400" dirty="0">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zh-CN" altLang="en-US" sz="2400" dirty="0">
                <a:effectLst/>
                <a:latin typeface="华文中宋" panose="02010600040101010101" pitchFamily="2" charset="-122"/>
                <a:ea typeface="华文中宋" panose="02010600040101010101" pitchFamily="2" charset="-122"/>
              </a:rPr>
              <a:t>为了适应转变，人们必须改变观察问题的方法。</a:t>
            </a:r>
            <a:endParaRPr lang="en-US" altLang="zh-CN" sz="2400" dirty="0">
              <a:effectLst/>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厦门大学校徽（标准版）.png"/>
          <p:cNvPicPr>
            <a:picLocks noChangeAspect="1"/>
          </p:cNvPicPr>
          <p:nvPr/>
        </p:nvPicPr>
        <p:blipFill>
          <a:blip r:embed="rId1" cstate="print">
            <a:duotone>
              <a:schemeClr val="accent3">
                <a:shade val="45000"/>
                <a:satMod val="135000"/>
              </a:schemeClr>
              <a:prstClr val="white"/>
            </a:duotone>
            <a:lum contrast="40000"/>
          </a:blip>
          <a:srcRect r="13154" b="28781"/>
          <a:stretch>
            <a:fillRect/>
          </a:stretch>
        </p:blipFill>
        <p:spPr>
          <a:xfrm>
            <a:off x="7776492" y="3287039"/>
            <a:ext cx="4355657" cy="3571876"/>
          </a:xfrm>
          <a:prstGeom prst="rect">
            <a:avLst/>
          </a:prstGeom>
        </p:spPr>
      </p:pic>
      <p:sp>
        <p:nvSpPr>
          <p:cNvPr id="9" name="椭圆 8"/>
          <p:cNvSpPr/>
          <p:nvPr/>
        </p:nvSpPr>
        <p:spPr bwMode="auto">
          <a:xfrm>
            <a:off x="1055440" y="2989312"/>
            <a:ext cx="1512887"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FFFFFF"/>
              </a:solidFill>
              <a:latin typeface="Franklin Gothic Book" panose="020B0503020102020204"/>
              <a:ea typeface="黑体" panose="02010609060101010101" pitchFamily="49" charset="-122"/>
            </a:endParaRPr>
          </a:p>
        </p:txBody>
      </p:sp>
      <p:sp>
        <p:nvSpPr>
          <p:cNvPr id="6147" name="文本框 8"/>
          <p:cNvSpPr txBox="1">
            <a:spLocks noChangeArrowheads="1"/>
          </p:cNvSpPr>
          <p:nvPr/>
        </p:nvSpPr>
        <p:spPr bwMode="auto">
          <a:xfrm>
            <a:off x="1271340" y="3487787"/>
            <a:ext cx="1038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隶书" panose="02010509060101010101" pitchFamily="49" charset="-122"/>
              </a:defRPr>
            </a:lvl1pPr>
            <a:lvl2pPr marL="742950" indent="-285750" eaLnBrk="0" hangingPunct="0">
              <a:defRPr kumimoji="1" sz="2400">
                <a:solidFill>
                  <a:schemeClr val="tx1"/>
                </a:solidFill>
                <a:latin typeface="Times New Roman" panose="02020603050405020304" charset="0"/>
                <a:ea typeface="隶书" panose="02010509060101010101" pitchFamily="49" charset="-122"/>
              </a:defRPr>
            </a:lvl2pPr>
            <a:lvl3pPr marL="1143000" indent="-228600" eaLnBrk="0" hangingPunct="0">
              <a:defRPr kumimoji="1" sz="2400">
                <a:solidFill>
                  <a:schemeClr val="tx1"/>
                </a:solidFill>
                <a:latin typeface="Times New Roman" panose="02020603050405020304" charset="0"/>
                <a:ea typeface="隶书" panose="02010509060101010101" pitchFamily="49" charset="-122"/>
              </a:defRPr>
            </a:lvl3pPr>
            <a:lvl4pPr marL="1600200" indent="-228600" eaLnBrk="0" hangingPunct="0">
              <a:defRPr kumimoji="1" sz="2400">
                <a:solidFill>
                  <a:schemeClr val="tx1"/>
                </a:solidFill>
                <a:latin typeface="Times New Roman" panose="02020603050405020304" charset="0"/>
                <a:ea typeface="隶书" panose="02010509060101010101" pitchFamily="49" charset="-122"/>
              </a:defRPr>
            </a:lvl4pPr>
            <a:lvl5pPr marL="2057400" indent="-228600" eaLnBrk="0" hangingPunct="0">
              <a:defRPr kumimoji="1" sz="2400">
                <a:solidFill>
                  <a:schemeClr val="tx1"/>
                </a:solidFill>
                <a:latin typeface="Times New Roman" panose="0202060305040502030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隶书" panose="02010509060101010101" pitchFamily="49" charset="-122"/>
              </a:defRPr>
            </a:lvl9pPr>
          </a:lstStyle>
          <a:p>
            <a:pPr algn="ctr" eaLnBrk="1" fontAlgn="auto" hangingPunct="1">
              <a:spcBef>
                <a:spcPts val="0"/>
              </a:spcBef>
              <a:spcAft>
                <a:spcPts val="0"/>
              </a:spcAft>
            </a:pPr>
            <a:r>
              <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charset="0"/>
              </a:rPr>
              <a:t>目录</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1" name="文本框 10"/>
          <p:cNvSpPr txBox="1"/>
          <p:nvPr/>
        </p:nvSpPr>
        <p:spPr>
          <a:xfrm>
            <a:off x="2509644" y="1644478"/>
            <a:ext cx="5674588"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软件工程</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50</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年</a:t>
            </a:r>
            <a:endPar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标题 1"/>
          <p:cNvSpPr txBox="1"/>
          <p:nvPr/>
        </p:nvSpPr>
        <p:spPr>
          <a:xfrm>
            <a:off x="119336" y="214609"/>
            <a:ext cx="8229600" cy="622026"/>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cs typeface="Geneva" charset="0"/>
              </a:defRPr>
            </a:lvl5pPr>
            <a:lvl6pPr marL="457200"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defRPr>
            </a:lvl6pPr>
            <a:lvl7pPr marL="914400"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defRPr>
            </a:lvl7pPr>
            <a:lvl8pPr marL="1371600"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defRPr>
            </a:lvl8pPr>
            <a:lvl9pPr marL="1828800" algn="l" rtl="0" eaLnBrk="0" fontAlgn="base" hangingPunct="0">
              <a:lnSpc>
                <a:spcPts val="4000"/>
              </a:lnSpc>
              <a:spcBef>
                <a:spcPct val="0"/>
              </a:spcBef>
              <a:spcAft>
                <a:spcPct val="0"/>
              </a:spcAft>
              <a:defRPr sz="3500" b="1">
                <a:solidFill>
                  <a:srgbClr val="993333"/>
                </a:solidFill>
                <a:latin typeface="Arial" panose="020B0604020202020204" pitchFamily="34" charset="0"/>
                <a:ea typeface="Geneva" charset="0"/>
              </a:defRPr>
            </a:lvl9pPr>
          </a:lstStyle>
          <a:p>
            <a:pPr eaLnBrk="1" hangingPunct="1"/>
            <a:r>
              <a:rPr lang="en-US" altLang="zh-CN" sz="3600" dirty="0">
                <a:latin typeface="Arial Black" panose="020B0A04020102020204" pitchFamily="34" charset="0"/>
                <a:ea typeface="华文中宋" panose="02010600040101010101" pitchFamily="2" charset="-122"/>
              </a:rPr>
              <a:t>Software Architecture</a:t>
            </a:r>
            <a:endParaRPr lang="zh-CN" altLang="en-US" kern="0" dirty="0">
              <a:latin typeface="华文中宋" panose="02010600040101010101" pitchFamily="2" charset="-122"/>
              <a:ea typeface="华文中宋" panose="02010600040101010101" pitchFamily="2" charset="-122"/>
            </a:endParaRPr>
          </a:p>
        </p:txBody>
      </p:sp>
      <p:sp>
        <p:nvSpPr>
          <p:cNvPr id="10" name="文本框 9"/>
          <p:cNvSpPr txBox="1"/>
          <p:nvPr/>
        </p:nvSpPr>
        <p:spPr>
          <a:xfrm>
            <a:off x="2515819" y="2086124"/>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2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概述</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2514562" y="2575149"/>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3  | </a:t>
            </a:r>
            <a:r>
              <a:rPr lang="zh-CN" altLang="en-US"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 软件体系结构的研究与发展</a:t>
            </a:r>
            <a:endPar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2513305" y="3027806"/>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4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软件体系结构的层次性</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2512048" y="346091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5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软件体系结构的设计原理</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2512047" y="388284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6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第五章 部件与连接器</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文本框 16"/>
          <p:cNvSpPr txBox="1"/>
          <p:nvPr/>
        </p:nvSpPr>
        <p:spPr>
          <a:xfrm>
            <a:off x="2509346" y="4309335"/>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7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第六章 软件体系结构的一般描述</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2502473" y="4753203"/>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8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第七章 设计模式</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2495600" y="5173009"/>
            <a:ext cx="9289032"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9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OO</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的设计法则、体系结构风格、</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Overview</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etc.</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688" y="116632"/>
            <a:ext cx="12192000" cy="688975"/>
          </a:xfrm>
        </p:spPr>
        <p:txBody>
          <a:bodyPr/>
          <a:lstStyle/>
          <a:p>
            <a:r>
              <a:rPr lang="en-US" altLang="zh-CN" sz="3600" dirty="0">
                <a:latin typeface="华文中宋" panose="02010600040101010101" pitchFamily="2" charset="-122"/>
                <a:ea typeface="华文中宋" panose="02010600040101010101" pitchFamily="2" charset="-122"/>
              </a:rPr>
              <a:t>Chapter Two </a:t>
            </a:r>
            <a:r>
              <a:rPr lang="zh-CN" altLang="en-US" sz="3600" dirty="0">
                <a:latin typeface="华文中宋" panose="02010600040101010101" pitchFamily="2" charset="-122"/>
                <a:ea typeface="华文中宋" panose="02010600040101010101" pitchFamily="2" charset="-122"/>
              </a:rPr>
              <a:t>软件体系结构的研究与发展</a:t>
            </a:r>
            <a:endParaRPr lang="zh-CN" altLang="en-US" sz="3200"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624417" y="1556792"/>
            <a:ext cx="10972800" cy="4634458"/>
          </a:xfrm>
        </p:spPr>
        <p:txBody>
          <a:bodyPr/>
          <a:lstStyle/>
          <a:p>
            <a:pPr eaLnBrk="1" hangingPunct="1">
              <a:lnSpc>
                <a:spcPct val="150000"/>
              </a:lnSpc>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目前，软件工程的实践与传统的工程实践相距较远。</a:t>
            </a:r>
            <a:endParaRPr lang="en-US" altLang="zh-CN" sz="28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在某个领域明确地提出结构问题，特别是高层结构问题，表明该领域的发展正走向成熟。</a:t>
            </a:r>
            <a:endParaRPr lang="en-US" altLang="zh-CN" sz="28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软件体系结构的提出，表明软件工程走向了新的发展阶段，将促使软件工程化设计在高层次上的发展和成熟。</a:t>
            </a:r>
            <a:endParaRPr lang="zh-CN" altLang="en-US" sz="280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020" y="44624"/>
            <a:ext cx="11831960" cy="688975"/>
          </a:xfrm>
        </p:spPr>
        <p:txBody>
          <a:bodyPr/>
          <a:lstStyle/>
          <a:p>
            <a:r>
              <a:rPr lang="en-US" altLang="zh-CN" sz="3600" dirty="0">
                <a:latin typeface="华文中宋" panose="02010600040101010101" pitchFamily="2" charset="-122"/>
                <a:ea typeface="华文中宋" panose="02010600040101010101" pitchFamily="2" charset="-122"/>
              </a:rPr>
              <a:t>Chapter Two </a:t>
            </a:r>
            <a:r>
              <a:rPr lang="zh-CN" altLang="en-US" sz="3600" dirty="0">
                <a:latin typeface="华文中宋" panose="02010600040101010101" pitchFamily="2" charset="-122"/>
                <a:ea typeface="华文中宋" panose="02010600040101010101" pitchFamily="2" charset="-122"/>
              </a:rPr>
              <a:t>软件体系结构的研究与发展</a:t>
            </a:r>
            <a:endParaRPr lang="zh-CN" altLang="en-US" sz="3600"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p:txBody>
          <a:bodyPr/>
          <a:lstStyle/>
          <a:p>
            <a:pPr eaLnBrk="1" hangingPunct="1">
              <a:buFont typeface="Wingdings" panose="05000000000000000000" pitchFamily="2" charset="2"/>
              <a:buChar char="n"/>
            </a:pPr>
            <a:r>
              <a:rPr lang="en-US" altLang="zh-CN" sz="3600" dirty="0">
                <a:solidFill>
                  <a:schemeClr val="tx1"/>
                </a:solidFill>
                <a:ea typeface="华文中宋" panose="02010600040101010101" pitchFamily="2" charset="-122"/>
              </a:rPr>
              <a:t>Contents:</a:t>
            </a:r>
            <a:endParaRPr lang="en-US" altLang="zh-CN" sz="3600" dirty="0">
              <a:solidFill>
                <a:schemeClr val="tx1"/>
              </a:solidFill>
              <a:ea typeface="华文中宋" panose="02010600040101010101" pitchFamily="2" charset="-122"/>
            </a:endParaRPr>
          </a:p>
          <a:p>
            <a:pPr marL="628650" lvl="1" indent="0" eaLnBrk="1" hangingPunct="1">
              <a:lnSpc>
                <a:spcPct val="150000"/>
              </a:lnSpc>
              <a:buNone/>
            </a:pPr>
            <a:r>
              <a:rPr lang="en-US" altLang="zh-CN" sz="3200" dirty="0">
                <a:solidFill>
                  <a:schemeClr val="tx1"/>
                </a:solidFill>
                <a:latin typeface="华文中宋" panose="02010600040101010101" pitchFamily="2" charset="-122"/>
                <a:ea typeface="华文中宋" panose="02010600040101010101" pitchFamily="2" charset="-122"/>
              </a:rPr>
              <a:t>§2.1 </a:t>
            </a:r>
            <a:r>
              <a:rPr lang="zh-CN" altLang="en-US" sz="3200" dirty="0">
                <a:solidFill>
                  <a:schemeClr val="tx1"/>
                </a:solidFill>
                <a:latin typeface="华文中宋" panose="02010600040101010101" pitchFamily="2" charset="-122"/>
                <a:ea typeface="华文中宋" panose="02010600040101010101" pitchFamily="2" charset="-122"/>
              </a:rPr>
              <a:t>软件工程设计和软件体系结构</a:t>
            </a:r>
            <a:endParaRPr lang="zh-CN" altLang="en-US" sz="3200" dirty="0">
              <a:solidFill>
                <a:schemeClr val="tx1"/>
              </a:solidFill>
              <a:latin typeface="华文中宋" panose="02010600040101010101" pitchFamily="2" charset="-122"/>
              <a:ea typeface="华文中宋" panose="02010600040101010101" pitchFamily="2" charset="-122"/>
            </a:endParaRPr>
          </a:p>
          <a:p>
            <a:pPr marL="628650" lvl="1" indent="0" eaLnBrk="1" hangingPunct="1">
              <a:lnSpc>
                <a:spcPct val="150000"/>
              </a:lnSpc>
              <a:buNone/>
            </a:pPr>
            <a:r>
              <a:rPr lang="en-US" altLang="zh-CN" sz="3200" dirty="0">
                <a:solidFill>
                  <a:schemeClr val="tx1"/>
                </a:solidFill>
                <a:latin typeface="华文中宋" panose="02010600040101010101" pitchFamily="2" charset="-122"/>
                <a:ea typeface="华文中宋" panose="02010600040101010101" pitchFamily="2" charset="-122"/>
              </a:rPr>
              <a:t>§2.2 </a:t>
            </a:r>
            <a:r>
              <a:rPr lang="zh-CN" altLang="en-US" sz="3200" dirty="0">
                <a:solidFill>
                  <a:schemeClr val="tx1"/>
                </a:solidFill>
                <a:latin typeface="华文中宋" panose="02010600040101010101" pitchFamily="2" charset="-122"/>
                <a:ea typeface="华文中宋" panose="02010600040101010101" pitchFamily="2" charset="-122"/>
              </a:rPr>
              <a:t>什么是软件体系结构</a:t>
            </a:r>
            <a:endParaRPr lang="zh-CN" altLang="en-US" sz="3200" dirty="0">
              <a:solidFill>
                <a:schemeClr val="tx1"/>
              </a:solidFill>
              <a:latin typeface="华文中宋" panose="02010600040101010101" pitchFamily="2" charset="-122"/>
              <a:ea typeface="华文中宋" panose="02010600040101010101" pitchFamily="2" charset="-122"/>
            </a:endParaRPr>
          </a:p>
          <a:p>
            <a:pPr marL="628650" lvl="1" indent="0" eaLnBrk="1" hangingPunct="1">
              <a:lnSpc>
                <a:spcPct val="150000"/>
              </a:lnSpc>
              <a:buNone/>
            </a:pPr>
            <a:r>
              <a:rPr lang="en-US" altLang="zh-CN" sz="3200" dirty="0">
                <a:solidFill>
                  <a:schemeClr val="tx1"/>
                </a:solidFill>
                <a:latin typeface="华文中宋" panose="02010600040101010101" pitchFamily="2" charset="-122"/>
                <a:ea typeface="华文中宋" panose="02010600040101010101" pitchFamily="2" charset="-122"/>
              </a:rPr>
              <a:t>§2.3 </a:t>
            </a:r>
            <a:r>
              <a:rPr lang="zh-CN" altLang="en-US" sz="3200" dirty="0">
                <a:solidFill>
                  <a:schemeClr val="tx1"/>
                </a:solidFill>
                <a:latin typeface="华文中宋" panose="02010600040101010101" pitchFamily="2" charset="-122"/>
                <a:ea typeface="华文中宋" panose="02010600040101010101" pitchFamily="2" charset="-122"/>
              </a:rPr>
              <a:t>软件体系结构的意义和目标</a:t>
            </a:r>
            <a:endParaRPr lang="zh-CN" altLang="en-US" sz="3200" dirty="0">
              <a:solidFill>
                <a:schemeClr val="tx1"/>
              </a:solidFill>
              <a:latin typeface="华文中宋" panose="02010600040101010101" pitchFamily="2" charset="-122"/>
              <a:ea typeface="华文中宋" panose="02010600040101010101" pitchFamily="2" charset="-122"/>
            </a:endParaRPr>
          </a:p>
          <a:p>
            <a:pPr marL="628650" lvl="1" indent="0" eaLnBrk="1" hangingPunct="1">
              <a:lnSpc>
                <a:spcPct val="150000"/>
              </a:lnSpc>
              <a:buNone/>
            </a:pPr>
            <a:r>
              <a:rPr lang="en-US" altLang="zh-CN" sz="3200" dirty="0">
                <a:solidFill>
                  <a:schemeClr val="tx1"/>
                </a:solidFill>
                <a:latin typeface="华文中宋" panose="02010600040101010101" pitchFamily="2" charset="-122"/>
                <a:ea typeface="华文中宋" panose="02010600040101010101" pitchFamily="2" charset="-122"/>
              </a:rPr>
              <a:t>§2.4 </a:t>
            </a:r>
            <a:r>
              <a:rPr lang="zh-CN" altLang="en-US" sz="3200" dirty="0">
                <a:solidFill>
                  <a:schemeClr val="tx1"/>
                </a:solidFill>
                <a:latin typeface="华文中宋" panose="02010600040101010101" pitchFamily="2" charset="-122"/>
                <a:ea typeface="华文中宋" panose="02010600040101010101" pitchFamily="2" charset="-122"/>
              </a:rPr>
              <a:t>软件体系结构的研究范畴</a:t>
            </a:r>
            <a:endParaRPr lang="zh-CN" altLang="en-US" sz="3200" dirty="0">
              <a:solidFill>
                <a:schemeClr val="tx1"/>
              </a:solidFill>
              <a:latin typeface="华文中宋" panose="02010600040101010101" pitchFamily="2" charset="-122"/>
              <a:ea typeface="华文中宋" panose="02010600040101010101" pitchFamily="2" charset="-122"/>
            </a:endParaRPr>
          </a:p>
          <a:p>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§2.1 </a:t>
            </a:r>
            <a:r>
              <a:rPr lang="zh-CN" altLang="en-US" sz="3200" dirty="0">
                <a:latin typeface="华文中宋" panose="02010600040101010101" pitchFamily="2" charset="-122"/>
                <a:ea typeface="华文中宋" panose="02010600040101010101" pitchFamily="2" charset="-122"/>
              </a:rPr>
              <a:t>软件工程设计和软件体系结构</a:t>
            </a:r>
            <a:endParaRPr lang="zh-CN" altLang="en-US" sz="3200" dirty="0"/>
          </a:p>
        </p:txBody>
      </p:sp>
      <p:sp>
        <p:nvSpPr>
          <p:cNvPr id="10243" name="Rectangle 3"/>
          <p:cNvSpPr>
            <a:spLocks noGrp="1" noChangeArrowheads="1"/>
          </p:cNvSpPr>
          <p:nvPr>
            <p:ph type="body" idx="1"/>
          </p:nvPr>
        </p:nvSpPr>
        <p:spPr>
          <a:xfrm>
            <a:off x="695401" y="1196752"/>
            <a:ext cx="11161240" cy="5065712"/>
          </a:xfrm>
        </p:spPr>
        <p:txBody>
          <a:bodyPr/>
          <a:lstStyle/>
          <a:p>
            <a:pPr eaLnBrk="1" hangingPunct="1">
              <a:lnSpc>
                <a:spcPct val="200000"/>
              </a:lnSpc>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挑战：日益复杂的需求和环境下软件的高效生产和维护。</a:t>
            </a:r>
            <a:endParaRPr lang="en-US" altLang="zh-CN" sz="2800" dirty="0">
              <a:solidFill>
                <a:schemeClr val="tx1"/>
              </a:solidFill>
              <a:latin typeface="华文中宋" panose="02010600040101010101" pitchFamily="2" charset="-122"/>
              <a:ea typeface="华文中宋" panose="02010600040101010101" pitchFamily="2" charset="-122"/>
            </a:endParaRPr>
          </a:p>
          <a:p>
            <a:pPr lvl="1" eaLnBrk="1" hangingPunct="1">
              <a:lnSpc>
                <a:spcPct val="20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建筑物等传统工程领域中结构的重要性：桥 、</a:t>
            </a:r>
            <a:r>
              <a:rPr lang="en-US" altLang="zh-CN" sz="2400" dirty="0">
                <a:solidFill>
                  <a:schemeClr val="tx1"/>
                </a:solidFill>
                <a:latin typeface="华文中宋" panose="02010600040101010101" pitchFamily="2" charset="-122"/>
                <a:ea typeface="华文中宋" panose="02010600040101010101" pitchFamily="2" charset="-122"/>
              </a:rPr>
              <a:t>etc.</a:t>
            </a:r>
            <a:endParaRPr lang="en-US" altLang="zh-CN" sz="2400" dirty="0">
              <a:solidFill>
                <a:schemeClr val="tx1"/>
              </a:solidFill>
              <a:latin typeface="华文中宋" panose="02010600040101010101" pitchFamily="2" charset="-122"/>
              <a:ea typeface="华文中宋" panose="02010600040101010101" pitchFamily="2" charset="-122"/>
            </a:endParaRPr>
          </a:p>
          <a:p>
            <a:pPr lvl="1" eaLnBrk="1" hangingPunct="1">
              <a:lnSpc>
                <a:spcPct val="20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结论</a:t>
            </a:r>
            <a:endParaRPr lang="en-US" altLang="zh-CN" sz="2400" dirty="0">
              <a:solidFill>
                <a:schemeClr val="tx1"/>
              </a:solidFill>
              <a:latin typeface="华文中宋" panose="02010600040101010101" pitchFamily="2" charset="-122"/>
              <a:ea typeface="华文中宋" panose="02010600040101010101" pitchFamily="2" charset="-122"/>
            </a:endParaRPr>
          </a:p>
          <a:p>
            <a:pPr lvl="2" eaLnBrk="1" hangingPunct="1">
              <a:lnSpc>
                <a:spcPct val="200000"/>
              </a:lnSpc>
              <a:buFont typeface="Wingdings" panose="05000000000000000000" pitchFamily="2" charset="2"/>
              <a:buChar char="l"/>
            </a:pPr>
            <a:r>
              <a:rPr lang="zh-CN" altLang="en-US" sz="2000" dirty="0">
                <a:solidFill>
                  <a:schemeClr val="tx1"/>
                </a:solidFill>
                <a:latin typeface="华文中宋" panose="02010600040101010101" pitchFamily="2" charset="-122"/>
                <a:ea typeface="华文中宋" panose="02010600040101010101" pitchFamily="2" charset="-122"/>
              </a:rPr>
              <a:t>低层次的算法不太重要了</a:t>
            </a:r>
            <a:endParaRPr lang="en-US" altLang="zh-CN" sz="2000" dirty="0">
              <a:solidFill>
                <a:schemeClr val="tx1"/>
              </a:solidFill>
              <a:latin typeface="华文中宋" panose="02010600040101010101" pitchFamily="2" charset="-122"/>
              <a:ea typeface="华文中宋" panose="02010600040101010101" pitchFamily="2" charset="-122"/>
            </a:endParaRPr>
          </a:p>
          <a:p>
            <a:pPr lvl="2" eaLnBrk="1" hangingPunct="1">
              <a:lnSpc>
                <a:spcPct val="200000"/>
              </a:lnSpc>
              <a:buFont typeface="Wingdings" panose="05000000000000000000" pitchFamily="2" charset="2"/>
              <a:buChar char="l"/>
            </a:pPr>
            <a:r>
              <a:rPr lang="zh-CN" altLang="en-US" sz="2000" dirty="0">
                <a:solidFill>
                  <a:schemeClr val="tx1"/>
                </a:solidFill>
                <a:latin typeface="华文中宋" panose="02010600040101010101" pitchFamily="2" charset="-122"/>
                <a:ea typeface="华文中宋" panose="02010600040101010101" pitchFamily="2" charset="-122"/>
              </a:rPr>
              <a:t>高层次的结构越来越重要</a:t>
            </a:r>
            <a:r>
              <a:rPr lang="zh-CN" altLang="en-US" sz="2000" dirty="0">
                <a:solidFill>
                  <a:schemeClr val="tx1"/>
                </a:solidFill>
                <a:highlight>
                  <a:srgbClr val="FFFF00"/>
                </a:highlight>
                <a:latin typeface="华文楷体" panose="02010600040101010101" pitchFamily="2" charset="-122"/>
                <a:ea typeface="华文楷体" panose="02010600040101010101" pitchFamily="2" charset="-122"/>
              </a:rPr>
              <a:t>（小时候走路的样子，长大后</a:t>
            </a:r>
            <a:r>
              <a:rPr lang="en-US" altLang="zh-CN" sz="2000" dirty="0">
                <a:solidFill>
                  <a:schemeClr val="tx1"/>
                </a:solidFill>
                <a:highlight>
                  <a:srgbClr val="FFFF00"/>
                </a:highlight>
                <a:latin typeface="华文楷体" panose="02010600040101010101" pitchFamily="2" charset="-122"/>
                <a:ea typeface="华文楷体" panose="02010600040101010101" pitchFamily="2" charset="-122"/>
              </a:rPr>
              <a:t>…</a:t>
            </a:r>
            <a:r>
              <a:rPr lang="zh-CN" altLang="en-US" sz="2000" dirty="0">
                <a:solidFill>
                  <a:schemeClr val="tx1"/>
                </a:solidFill>
                <a:highlight>
                  <a:srgbClr val="FFFF00"/>
                </a:highlight>
                <a:latin typeface="华文楷体" panose="02010600040101010101" pitchFamily="2" charset="-122"/>
                <a:ea typeface="华文楷体" panose="02010600040101010101" pitchFamily="2" charset="-122"/>
              </a:rPr>
              <a:t>）</a:t>
            </a:r>
            <a:endParaRPr lang="en-US" altLang="zh-CN" sz="2000" dirty="0">
              <a:solidFill>
                <a:schemeClr val="tx1"/>
              </a:solidFill>
              <a:highlight>
                <a:srgbClr val="FFFF00"/>
              </a:highlight>
              <a:latin typeface="华文楷体" panose="02010600040101010101" pitchFamily="2" charset="-122"/>
              <a:ea typeface="华文楷体" panose="0201060004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软件设计的目标</a:t>
            </a:r>
            <a:endParaRPr lang="en-US" altLang="zh-CN" sz="2800" dirty="0">
              <a:solidFill>
                <a:schemeClr val="tx1"/>
              </a:solidFill>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u"/>
            </a:pPr>
            <a:r>
              <a:rPr lang="zh-CN" altLang="en-US" sz="2800" dirty="0">
                <a:solidFill>
                  <a:schemeClr val="tx1"/>
                </a:solidFill>
                <a:latin typeface="华文中宋" panose="02010600040101010101" pitchFamily="2" charset="-122"/>
                <a:ea typeface="华文中宋" panose="02010600040101010101" pitchFamily="2" charset="-122"/>
              </a:rPr>
              <a:t>在时间个各类</a:t>
            </a:r>
            <a:r>
              <a:rPr lang="zh-CN" altLang="en-US" sz="2800" dirty="0">
                <a:solidFill>
                  <a:srgbClr val="A61D38"/>
                </a:solidFill>
                <a:latin typeface="华文中宋" panose="02010600040101010101" pitchFamily="2" charset="-122"/>
                <a:ea typeface="华文中宋" panose="02010600040101010101" pitchFamily="2" charset="-122"/>
              </a:rPr>
              <a:t>环境资源</a:t>
            </a:r>
            <a:r>
              <a:rPr lang="zh-CN" altLang="en-US" sz="2800" dirty="0">
                <a:solidFill>
                  <a:schemeClr val="tx1"/>
                </a:solidFill>
                <a:latin typeface="华文中宋" panose="02010600040101010101" pitchFamily="2" charset="-122"/>
                <a:ea typeface="华文中宋" panose="02010600040101010101" pitchFamily="2" charset="-122"/>
              </a:rPr>
              <a:t>的限制下，最大限度的满足</a:t>
            </a:r>
            <a:r>
              <a:rPr lang="zh-CN" altLang="en-US" sz="2800" dirty="0">
                <a:solidFill>
                  <a:srgbClr val="A61D38"/>
                </a:solidFill>
                <a:latin typeface="华文中宋" panose="02010600040101010101" pitchFamily="2" charset="-122"/>
                <a:ea typeface="华文中宋" panose="02010600040101010101" pitchFamily="2" charset="-122"/>
              </a:rPr>
              <a:t>用户的需求</a:t>
            </a:r>
            <a:r>
              <a:rPr lang="zh-CN" altLang="en-US" sz="2800" dirty="0">
                <a:solidFill>
                  <a:schemeClr val="tx1"/>
                </a:solidFill>
                <a:latin typeface="华文中宋" panose="02010600040101010101" pitchFamily="2" charset="-122"/>
                <a:ea typeface="华文中宋" panose="02010600040101010101" pitchFamily="2" charset="-122"/>
              </a:rPr>
              <a:t>。</a:t>
            </a:r>
            <a:endParaRPr lang="zh-CN" altLang="en-US" sz="2800" dirty="0">
              <a:solidFill>
                <a:schemeClr val="tx1"/>
              </a:solidFill>
              <a:latin typeface="华文中宋" panose="02010600040101010101" pitchFamily="2" charset="-122"/>
              <a:ea typeface="华文中宋" panose="02010600040101010101" pitchFamily="2" charset="-122"/>
            </a:endParaRPr>
          </a:p>
          <a:p>
            <a:pPr lvl="2" eaLnBrk="1" hangingPunct="1"/>
            <a:r>
              <a:rPr lang="zh-CN" altLang="en-US" sz="2800" dirty="0">
                <a:solidFill>
                  <a:schemeClr val="tx1"/>
                </a:solidFill>
                <a:latin typeface="华文中宋" panose="02010600040101010101" pitchFamily="2" charset="-122"/>
                <a:ea typeface="华文中宋" panose="02010600040101010101" pitchFamily="2" charset="-122"/>
              </a:rPr>
              <a:t>便于维护和升级，因而应该是模块化的</a:t>
            </a:r>
            <a:endParaRPr lang="zh-CN" altLang="en-US" sz="2800" dirty="0">
              <a:solidFill>
                <a:schemeClr val="tx1"/>
              </a:solidFill>
              <a:latin typeface="华文中宋" panose="02010600040101010101" pitchFamily="2" charset="-122"/>
              <a:ea typeface="华文中宋" panose="02010600040101010101" pitchFamily="2" charset="-122"/>
            </a:endParaRPr>
          </a:p>
          <a:p>
            <a:pPr lvl="2" eaLnBrk="1" hangingPunct="1"/>
            <a:r>
              <a:rPr lang="zh-CN" altLang="en-US" sz="2800" dirty="0">
                <a:solidFill>
                  <a:schemeClr val="tx1"/>
                </a:solidFill>
                <a:latin typeface="华文中宋" panose="02010600040101010101" pitchFamily="2" charset="-122"/>
                <a:ea typeface="华文中宋" panose="02010600040101010101" pitchFamily="2" charset="-122"/>
              </a:rPr>
              <a:t>设计应该是便于移植的</a:t>
            </a:r>
            <a:r>
              <a:rPr lang="zh-CN" altLang="en-US" sz="1800" dirty="0">
                <a:solidFill>
                  <a:schemeClr val="tx1"/>
                </a:solidFill>
                <a:latin typeface="华文中宋" panose="02010600040101010101" pitchFamily="2" charset="-122"/>
                <a:ea typeface="华文中宋" panose="02010600040101010101" pitchFamily="2" charset="-122"/>
              </a:rPr>
              <a:t>（移植比重新设计花费要小多）</a:t>
            </a:r>
            <a:endParaRPr lang="zh-CN" altLang="en-US" sz="1800" dirty="0">
              <a:solidFill>
                <a:schemeClr val="tx1"/>
              </a:solidFill>
              <a:latin typeface="华文中宋" panose="02010600040101010101" pitchFamily="2" charset="-122"/>
              <a:ea typeface="华文中宋" panose="02010600040101010101" pitchFamily="2" charset="-122"/>
            </a:endParaRPr>
          </a:p>
          <a:p>
            <a:pPr lvl="2" eaLnBrk="1" hangingPunct="1"/>
            <a:r>
              <a:rPr lang="zh-CN" altLang="en-US" sz="2800" dirty="0">
                <a:solidFill>
                  <a:schemeClr val="tx1"/>
                </a:solidFill>
                <a:latin typeface="华文中宋" panose="02010600040101010101" pitchFamily="2" charset="-122"/>
                <a:ea typeface="华文中宋" panose="02010600040101010101" pitchFamily="2" charset="-122"/>
              </a:rPr>
              <a:t>设计应该具有适应性</a:t>
            </a:r>
            <a:endParaRPr lang="en-US" altLang="zh-CN" sz="2800" dirty="0">
              <a:solidFill>
                <a:schemeClr val="tx1"/>
              </a:solidFill>
              <a:latin typeface="华文中宋" panose="02010600040101010101" pitchFamily="2" charset="-122"/>
              <a:ea typeface="华文中宋" panose="02010600040101010101" pitchFamily="2" charset="-122"/>
            </a:endParaRPr>
          </a:p>
          <a:p>
            <a:pPr lvl="2" eaLnBrk="1" hangingPunct="1"/>
            <a:r>
              <a:rPr lang="zh-CN" altLang="en-US" sz="2800" dirty="0">
                <a:solidFill>
                  <a:schemeClr val="tx1"/>
                </a:solidFill>
                <a:latin typeface="华文中宋" panose="02010600040101010101" pitchFamily="2" charset="-122"/>
                <a:ea typeface="华文中宋" panose="02010600040101010101" pitchFamily="2" charset="-122"/>
              </a:rPr>
              <a:t>设计过程应该受到理性的控制 </a:t>
            </a:r>
            <a:r>
              <a:rPr lang="en-US" altLang="zh-CN" sz="1800" dirty="0">
                <a:solidFill>
                  <a:schemeClr val="tx1"/>
                </a:solidFill>
                <a:latin typeface="华文中宋" panose="02010600040101010101" pitchFamily="2" charset="-122"/>
                <a:ea typeface="华文中宋" panose="02010600040101010101" pitchFamily="2" charset="-122"/>
              </a:rPr>
              <a:t>Intellectual Control</a:t>
            </a:r>
            <a:endParaRPr lang="en-US" altLang="zh-CN" sz="1800" dirty="0">
              <a:solidFill>
                <a:schemeClr val="tx1"/>
              </a:solidFill>
              <a:latin typeface="华文中宋" panose="02010600040101010101" pitchFamily="2" charset="-122"/>
              <a:ea typeface="华文中宋" panose="02010600040101010101" pitchFamily="2" charset="-122"/>
            </a:endParaRPr>
          </a:p>
          <a:p>
            <a:pPr lvl="2" eaLnBrk="1" hangingPunct="1"/>
            <a:r>
              <a:rPr lang="zh-CN" altLang="en-US" sz="2800" dirty="0">
                <a:solidFill>
                  <a:schemeClr val="tx1"/>
                </a:solidFill>
                <a:latin typeface="华文中宋" panose="02010600040101010101" pitchFamily="2" charset="-122"/>
                <a:ea typeface="华文中宋" panose="02010600040101010101" pitchFamily="2" charset="-122"/>
              </a:rPr>
              <a:t>设计应该表现出概念的完整性 </a:t>
            </a:r>
            <a:r>
              <a:rPr lang="en-US" altLang="zh-CN" sz="1800" dirty="0">
                <a:solidFill>
                  <a:schemeClr val="tx1"/>
                </a:solidFill>
                <a:latin typeface="华文中宋" panose="02010600040101010101" pitchFamily="2" charset="-122"/>
                <a:ea typeface="华文中宋" panose="02010600040101010101" pitchFamily="2" charset="-122"/>
              </a:rPr>
              <a:t>Conceptual Integrity</a:t>
            </a:r>
            <a:endParaRPr lang="en-US" altLang="zh-CN" sz="1800" dirty="0">
              <a:solidFill>
                <a:schemeClr val="tx1"/>
              </a:solidFill>
              <a:latin typeface="华文中宋" panose="02010600040101010101" pitchFamily="2" charset="-122"/>
              <a:ea typeface="华文中宋" panose="02010600040101010101" pitchFamily="2" charset="-122"/>
            </a:endParaRPr>
          </a:p>
          <a:p>
            <a:pPr lvl="3" eaLnBrk="1" hangingPunct="1"/>
            <a:r>
              <a:rPr lang="zh-CN" altLang="en-US" sz="2400" dirty="0">
                <a:latin typeface="华文中宋" panose="02010600040101010101" pitchFamily="2" charset="-122"/>
                <a:ea typeface="华文中宋" panose="02010600040101010101" pitchFamily="2" charset="-122"/>
              </a:rPr>
              <a:t>内在结构</a:t>
            </a:r>
            <a:endParaRPr lang="en-US" altLang="zh-CN" sz="2400" dirty="0">
              <a:latin typeface="华文中宋" panose="02010600040101010101" pitchFamily="2" charset="-122"/>
              <a:ea typeface="华文中宋" panose="02010600040101010101" pitchFamily="2" charset="-122"/>
            </a:endParaRPr>
          </a:p>
          <a:p>
            <a:pPr lvl="3" eaLnBrk="1" hangingPunct="1"/>
            <a:r>
              <a:rPr lang="zh-CN" altLang="en-US" sz="2400" dirty="0">
                <a:latin typeface="华文中宋" panose="02010600040101010101" pitchFamily="2" charset="-122"/>
                <a:ea typeface="华文中宋" panose="02010600040101010101" pitchFamily="2" charset="-122"/>
              </a:rPr>
              <a:t>外在表现</a:t>
            </a:r>
            <a:endParaRPr lang="zh-CN" altLang="en-US" sz="2400" dirty="0">
              <a:latin typeface="华文中宋" panose="02010600040101010101" pitchFamily="2" charset="-122"/>
              <a:ea typeface="华文中宋" panose="02010600040101010101" pitchFamily="2" charset="-122"/>
            </a:endParaRPr>
          </a:p>
          <a:p>
            <a:endParaRPr lang="zh-CN" altLang="en-US" dirty="0"/>
          </a:p>
        </p:txBody>
      </p:sp>
      <p:sp>
        <p:nvSpPr>
          <p:cNvPr id="4" name="Rectangle 2"/>
          <p:cNvSpPr>
            <a:spLocks noGrp="1" noChangeArrowheads="1"/>
          </p:cNvSpPr>
          <p:nvPr>
            <p:ph type="title"/>
          </p:nvPr>
        </p:nvSpPr>
        <p:spPr>
          <a:xfrm>
            <a:off x="7938" y="260350"/>
            <a:ext cx="12192000" cy="688975"/>
          </a:xfrm>
        </p:spPr>
        <p:txBody>
          <a:bodyPr/>
          <a:lstStyle/>
          <a:p>
            <a:pPr eaLnBrk="1" hangingPunct="1"/>
            <a:r>
              <a:rPr lang="en-US" altLang="zh-CN" sz="3200" dirty="0">
                <a:latin typeface="华文中宋" panose="02010600040101010101" pitchFamily="2" charset="-122"/>
                <a:ea typeface="华文中宋" panose="02010600040101010101" pitchFamily="2" charset="-122"/>
              </a:rPr>
              <a:t>§2.1 </a:t>
            </a:r>
            <a:r>
              <a:rPr lang="zh-CN" altLang="en-US" sz="3200" dirty="0">
                <a:latin typeface="华文中宋" panose="02010600040101010101" pitchFamily="2" charset="-122"/>
                <a:ea typeface="华文中宋" panose="02010600040101010101" pitchFamily="2" charset="-122"/>
              </a:rPr>
              <a:t>软件工程设计和软件体系结构</a:t>
            </a:r>
            <a:endParaRPr lang="zh-CN" altLang="en-US" sz="32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2800" dirty="0">
                <a:latin typeface="华文中宋" panose="02010600040101010101" pitchFamily="2" charset="-122"/>
                <a:ea typeface="华文中宋" panose="02010600040101010101" pitchFamily="2" charset="-122"/>
              </a:rPr>
              <a:t> </a:t>
            </a:r>
            <a:r>
              <a:rPr lang="en-US" altLang="zh-CN" sz="3200" dirty="0">
                <a:latin typeface="华文中宋" panose="02010600040101010101" pitchFamily="2" charset="-122"/>
                <a:ea typeface="华文中宋" panose="02010600040101010101" pitchFamily="2" charset="-122"/>
              </a:rPr>
              <a:t>§2.1 </a:t>
            </a:r>
            <a:r>
              <a:rPr lang="zh-CN" altLang="en-US" sz="3200" dirty="0">
                <a:latin typeface="华文中宋" panose="02010600040101010101" pitchFamily="2" charset="-122"/>
                <a:ea typeface="华文中宋" panose="02010600040101010101" pitchFamily="2" charset="-122"/>
              </a:rPr>
              <a:t>软件工程设计和软件体系结构</a:t>
            </a:r>
            <a:br>
              <a:rPr lang="zh-CN" altLang="en-US" sz="3200" dirty="0">
                <a:latin typeface="宋体" panose="02010600030101010101" pitchFamily="2" charset="-122"/>
              </a:rPr>
            </a:br>
            <a:endParaRPr lang="zh-CN" altLang="en-US" sz="3200" dirty="0"/>
          </a:p>
        </p:txBody>
      </p:sp>
      <p:sp>
        <p:nvSpPr>
          <p:cNvPr id="12291" name="Rectangle 3"/>
          <p:cNvSpPr>
            <a:spLocks noGrp="1" noChangeArrowheads="1"/>
          </p:cNvSpPr>
          <p:nvPr>
            <p:ph type="body" idx="1"/>
          </p:nvPr>
        </p:nvSpPr>
        <p:spPr/>
        <p:txBody>
          <a:bodyPr/>
          <a:lstStyle/>
          <a:p>
            <a:pPr eaLnBrk="1" hangingPunct="1">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软件设计中出现的问题</a:t>
            </a:r>
            <a:endParaRPr lang="zh-CN" altLang="en-US" dirty="0">
              <a:solidFill>
                <a:schemeClr val="tx1"/>
              </a:solidFill>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设计对于需求的变化缺乏配合（房子的结构）</a:t>
            </a:r>
            <a:endParaRPr lang="zh-CN" altLang="en-US" dirty="0">
              <a:solidFill>
                <a:schemeClr val="tx1"/>
              </a:solidFill>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过程控制对于维持设计的正确性缺乏保障</a:t>
            </a:r>
            <a:endParaRPr lang="zh-CN" altLang="en-US" dirty="0">
              <a:solidFill>
                <a:schemeClr val="tx1"/>
              </a:solidFill>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软件产品通常缺乏概念完整性</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针对问题提出的软件设计思想</a:t>
            </a:r>
            <a:endParaRPr lang="zh-CN" altLang="en-US"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强调信息隐藏的单元概念 </a:t>
            </a:r>
            <a:r>
              <a:rPr lang="zh-CN" altLang="en-US" sz="1800" dirty="0">
                <a:solidFill>
                  <a:srgbClr val="A61D38"/>
                </a:solidFill>
                <a:latin typeface="华文中宋" panose="02010600040101010101" pitchFamily="2" charset="-122"/>
                <a:ea typeface="华文中宋" panose="02010600040101010101" pitchFamily="2" charset="-122"/>
              </a:rPr>
              <a:t>把系统的行为看作是具有关联关系的部件间的行为作用</a:t>
            </a:r>
            <a:endParaRPr lang="zh-CN" altLang="en-US" sz="1400" dirty="0">
              <a:solidFill>
                <a:srgbClr val="A61D38"/>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应用基于操作和数据封装构成的单元设计技术</a:t>
            </a:r>
            <a:r>
              <a:rPr lang="zh-CN" altLang="en-US" sz="1800" dirty="0">
                <a:solidFill>
                  <a:srgbClr val="A61D38"/>
                </a:solidFill>
                <a:latin typeface="华文中宋" panose="02010600040101010101" pitchFamily="2" charset="-122"/>
                <a:ea typeface="华文中宋" panose="02010600040101010101" pitchFamily="2" charset="-122"/>
              </a:rPr>
              <a:t>实现系统可组装性</a:t>
            </a:r>
            <a:endParaRPr lang="zh-CN" altLang="en-US" sz="1800" dirty="0">
              <a:solidFill>
                <a:srgbClr val="A61D38"/>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应用专门的机制可靠地处理并发控制和分布系统问题 </a:t>
            </a:r>
            <a:r>
              <a:rPr lang="zh-CN" altLang="en-US" sz="1800" dirty="0">
                <a:solidFill>
                  <a:srgbClr val="A61D38"/>
                </a:solidFill>
                <a:latin typeface="华文中宋" panose="02010600040101010101" pitchFamily="2" charset="-122"/>
                <a:ea typeface="华文中宋" panose="02010600040101010101" pitchFamily="2" charset="-122"/>
              </a:rPr>
              <a:t>降低这类系统设计实施的复杂度</a:t>
            </a:r>
            <a:endParaRPr lang="zh-CN" altLang="en-US" sz="1800" dirty="0">
              <a:solidFill>
                <a:srgbClr val="A61D38"/>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提出基于模型的系统结构和设计方法 </a:t>
            </a:r>
            <a:r>
              <a:rPr lang="zh-CN" altLang="en-US" sz="1800" dirty="0">
                <a:solidFill>
                  <a:srgbClr val="A61D38"/>
                </a:solidFill>
                <a:latin typeface="华文中宋" panose="02010600040101010101" pitchFamily="2" charset="-122"/>
                <a:ea typeface="华文中宋" panose="02010600040101010101" pitchFamily="2" charset="-122"/>
              </a:rPr>
              <a:t>模式、框架、体系结构风格、</a:t>
            </a:r>
            <a:r>
              <a:rPr lang="en-US" altLang="zh-CN" sz="1800" dirty="0">
                <a:solidFill>
                  <a:srgbClr val="A61D38"/>
                </a:solidFill>
                <a:latin typeface="华文中宋" panose="02010600040101010101" pitchFamily="2" charset="-122"/>
                <a:ea typeface="华文中宋" panose="02010600040101010101" pitchFamily="2" charset="-122"/>
              </a:rPr>
              <a:t>DSSA</a:t>
            </a:r>
            <a:r>
              <a:rPr lang="zh-CN" altLang="en-US" sz="1800" dirty="0">
                <a:solidFill>
                  <a:srgbClr val="A61D38"/>
                </a:solidFill>
                <a:latin typeface="华文中宋" panose="02010600040101010101" pitchFamily="2" charset="-122"/>
                <a:ea typeface="华文中宋" panose="02010600040101010101" pitchFamily="2" charset="-122"/>
              </a:rPr>
              <a:t>等</a:t>
            </a:r>
            <a:r>
              <a:rPr lang="zh-CN" altLang="en-US" sz="1800" dirty="0">
                <a:solidFill>
                  <a:schemeClr val="tx1"/>
                </a:solidFill>
                <a:highlight>
                  <a:srgbClr val="FFFF00"/>
                </a:highlight>
                <a:latin typeface="华文中宋" panose="02010600040101010101" pitchFamily="2" charset="-122"/>
                <a:ea typeface="华文中宋" panose="02010600040101010101" pitchFamily="2" charset="-122"/>
              </a:rPr>
              <a:t>（</a:t>
            </a:r>
            <a:r>
              <a:rPr lang="en-US" altLang="zh-CN" sz="1800" dirty="0">
                <a:solidFill>
                  <a:schemeClr val="tx1"/>
                </a:solidFill>
                <a:highlight>
                  <a:srgbClr val="FFFF00"/>
                </a:highlight>
                <a:latin typeface="华文中宋" panose="02010600040101010101" pitchFamily="2" charset="-122"/>
                <a:ea typeface="华文中宋" panose="02010600040101010101" pitchFamily="2" charset="-122"/>
              </a:rPr>
              <a:t>DSL</a:t>
            </a:r>
            <a:r>
              <a:rPr lang="zh-CN" altLang="en-US" sz="1800" dirty="0">
                <a:solidFill>
                  <a:schemeClr val="tx1"/>
                </a:solidFill>
                <a:highlight>
                  <a:srgbClr val="FFFF00"/>
                </a:highlight>
                <a:latin typeface="华文中宋" panose="02010600040101010101" pitchFamily="2" charset="-122"/>
                <a:ea typeface="华文中宋" panose="02010600040101010101" pitchFamily="2" charset="-122"/>
              </a:rPr>
              <a:t>是？）</a:t>
            </a:r>
            <a:endParaRPr lang="zh-CN" altLang="en-US" sz="1800" dirty="0">
              <a:solidFill>
                <a:schemeClr val="tx1"/>
              </a:solidFill>
              <a:highlight>
                <a:srgbClr val="FFFF00"/>
              </a:highligh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明确提出软件体系结构的设计思想 </a:t>
            </a:r>
            <a:r>
              <a:rPr lang="zh-CN" altLang="en-US" sz="1800" dirty="0">
                <a:solidFill>
                  <a:srgbClr val="A61D38"/>
                </a:solidFill>
                <a:latin typeface="华文中宋" panose="02010600040101010101" pitchFamily="2" charset="-122"/>
                <a:ea typeface="华文中宋" panose="02010600040101010101" pitchFamily="2" charset="-122"/>
              </a:rPr>
              <a:t>关乎复杂系统设计成败和代价的关键设计步骤</a:t>
            </a:r>
            <a:endParaRPr lang="zh-CN" altLang="en-US" sz="1800" dirty="0">
              <a:solidFill>
                <a:srgbClr val="A61D38"/>
              </a:solidFill>
              <a:latin typeface="华文中宋" panose="02010600040101010101" pitchFamily="2" charset="-122"/>
              <a:ea typeface="华文中宋" panose="02010600040101010101" pitchFamily="2" charset="-122"/>
            </a:endParaRPr>
          </a:p>
          <a:p>
            <a:pPr eaLnBrk="1" hangingPunct="1"/>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sld>
</file>

<file path=ppt/tags/tag1.xml><?xml version="1.0" encoding="utf-8"?>
<p:tagLst xmlns:p="http://schemas.openxmlformats.org/presentationml/2006/main">
  <p:tag name="commondata" val="eyJoZGlkIjoiNGRkNTg0Njc1MDJmYmFmOWEwMmEwNjk2NzgwZjA0ZTAifQ=="/>
</p:tagLst>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厦门大学">
  <a:themeElements>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3000" b="1" i="0" u="none" strike="noStrike" cap="none" normalizeH="0" baseline="0" smtClean="0">
            <a:ln>
              <a:noFill/>
            </a:ln>
            <a:solidFill>
              <a:srgbClr val="133984"/>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3000" b="1" i="0" u="none" strike="noStrike" cap="none" normalizeH="0" baseline="0" smtClean="0">
            <a:ln>
              <a:noFill/>
            </a:ln>
            <a:solidFill>
              <a:srgbClr val="133984"/>
            </a:solidFill>
            <a:effectLst/>
            <a:latin typeface="Arial" panose="020B0604020202020204" pitchFamily="34" charset="0"/>
            <a:ea typeface="黑体" panose="02010609060101010101" pitchFamily="49" charset="-122"/>
          </a:defRPr>
        </a:defPPr>
      </a:lstStyle>
    </a:lnDef>
    <a:txDef>
      <a:spPr>
        <a:pattFill prst="pct5">
          <a:fgClr>
            <a:schemeClr val="accent1"/>
          </a:fgClr>
          <a:bgClr>
            <a:schemeClr val="bg1"/>
          </a:bgClr>
        </a:pattFill>
        <a:effectLst>
          <a:outerShdw blurRad="50800" dist="38100" dir="2700000" algn="tl" rotWithShape="0">
            <a:prstClr val="black">
              <a:alpha val="40000"/>
            </a:prstClr>
          </a:outerShdw>
        </a:effectLst>
      </a:spPr>
      <a:bodyPr wrap="square" rtlCol="0">
        <a:spAutoFit/>
      </a:bodyPr>
      <a:lstStyle>
        <a:defPPr algn="ctr">
          <a:defRPr sz="2000" b="1" dirty="0" smtClean="0">
            <a:solidFill>
              <a:srgbClr val="C00000"/>
            </a:solidFill>
            <a:latin typeface="微软雅黑" panose="020B0503020204020204" pitchFamily="34" charset="-122"/>
            <a:ea typeface="微软雅黑" panose="020B0503020204020204" pitchFamily="34" charset="-122"/>
          </a:defRPr>
        </a:defPPr>
      </a:lstStyle>
    </a:txDef>
  </a:objectDefaults>
  <a:extraClrSchemeLst>
    <a:extraClrScheme>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0</TotalTime>
  <Words>6560</Words>
  <Application>WPS 演示</Application>
  <PresentationFormat>宽屏</PresentationFormat>
  <Paragraphs>274</Paragraphs>
  <Slides>28</Slides>
  <Notes>13</Notes>
  <HiddenSlides>0</HiddenSlides>
  <MMClips>0</MMClips>
  <ScaleCrop>false</ScaleCrop>
  <HeadingPairs>
    <vt:vector size="8" baseType="variant">
      <vt:variant>
        <vt:lpstr>已用的字体</vt:lpstr>
      </vt:variant>
      <vt:variant>
        <vt:i4>22</vt:i4>
      </vt: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53" baseType="lpstr">
      <vt:lpstr>Arial</vt:lpstr>
      <vt:lpstr>宋体</vt:lpstr>
      <vt:lpstr>Wingdings</vt:lpstr>
      <vt:lpstr>Times</vt:lpstr>
      <vt:lpstr>Times New Roman</vt:lpstr>
      <vt:lpstr>Geneva</vt:lpstr>
      <vt:lpstr>Segoe Print</vt:lpstr>
      <vt:lpstr>黑体</vt:lpstr>
      <vt:lpstr>楷体</vt:lpstr>
      <vt:lpstr>仿宋</vt:lpstr>
      <vt:lpstr>华文楷体</vt:lpstr>
      <vt:lpstr>微软雅黑</vt:lpstr>
      <vt:lpstr>华文新魏</vt:lpstr>
      <vt:lpstr>Arial Black</vt:lpstr>
      <vt:lpstr>华文中宋</vt:lpstr>
      <vt:lpstr>Franklin Gothic Book</vt:lpstr>
      <vt:lpstr>隶书</vt:lpstr>
      <vt:lpstr>Arial Unicode MS</vt:lpstr>
      <vt:lpstr>Verdana</vt:lpstr>
      <vt:lpstr>Ink Free</vt:lpstr>
      <vt:lpstr>Calibri Italic</vt:lpstr>
      <vt:lpstr>Calibri</vt:lpstr>
      <vt:lpstr>Blank Presentation</vt:lpstr>
      <vt:lpstr>厦门大学</vt:lpstr>
      <vt:lpstr>Acrobat.Document.DC</vt:lpstr>
      <vt:lpstr>PowerPoint 演示文稿</vt:lpstr>
      <vt:lpstr>Software Architecture --- Perspective on an Emerging Discipline  软件体系结构 --- 一门初露端倪的学科</vt:lpstr>
      <vt:lpstr>PowerPoint 演示文稿</vt:lpstr>
      <vt:lpstr>PowerPoint 演示文稿</vt:lpstr>
      <vt:lpstr>Chapter Two 软件体系结构的研究与发展</vt:lpstr>
      <vt:lpstr>Chapter Two 软件体系结构的研究与发展</vt:lpstr>
      <vt:lpstr>§2.1 软件工程设计和软件体系结构</vt:lpstr>
      <vt:lpstr>§2.1 软件工程设计和软件体系结构</vt:lpstr>
      <vt:lpstr> §2.1 软件工程设计和软件体系结构 </vt:lpstr>
      <vt:lpstr>§2.2 什么是软件体系结构</vt:lpstr>
      <vt:lpstr>§2.2 什么是软件体系结构</vt:lpstr>
      <vt:lpstr>§2.2 什么是软件体系结构</vt:lpstr>
      <vt:lpstr>§2.2 什么是软件体系结构</vt:lpstr>
      <vt:lpstr>§2.2 什么是软件体系结构</vt:lpstr>
      <vt:lpstr>§2.2 什么是软件体系结构</vt:lpstr>
      <vt:lpstr>§2.2 什么是软件体系结构</vt:lpstr>
      <vt:lpstr>§2.2什么是软件体系结构</vt:lpstr>
      <vt:lpstr>§2.2什么是软件体系结构</vt:lpstr>
      <vt:lpstr>§2.2什么是软件体系结构</vt:lpstr>
      <vt:lpstr>§2.2什么是软件体系结构</vt:lpstr>
      <vt:lpstr>§2.3 软件体系结构的意义和目标</vt:lpstr>
      <vt:lpstr>§2.3 软件体系结构的意义和目标</vt:lpstr>
      <vt:lpstr>§2.4 软件体系结构的研究范畴</vt:lpstr>
      <vt:lpstr>§2.4 软件体系结构的研究范畴</vt:lpstr>
      <vt:lpstr>§2.4 软件体系结构的研究范畴</vt:lpstr>
      <vt:lpstr>§2.4 软件体系结构的研究范畴</vt:lpstr>
      <vt:lpstr>Homework 3：       题  ：Reading                 试给出SA中4+1视图的描述。                 要求：Deadline：不晚于2024.3.25                  提交至FTP。作业文件命名同以前。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青衣</cp:lastModifiedBy>
  <cp:revision>2031</cp:revision>
  <cp:lastPrinted>2017-05-23T01:03:00Z</cp:lastPrinted>
  <dcterms:created xsi:type="dcterms:W3CDTF">2016-05-25T14:04:00Z</dcterms:created>
  <dcterms:modified xsi:type="dcterms:W3CDTF">2024-03-25T07:32:23Z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D133C3CCE4CC461193C34665B2E67311_12</vt:lpwstr>
  </property>
  <property fmtid="{D5CDD505-2E9C-101B-9397-08002B2CF9AE}" pid="3" name="KSOProductBuildVer">
    <vt:lpwstr>2052-12.1.0.16388</vt:lpwstr>
  </property>
</Properties>
</file>