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29"/>
  </p:notesMasterIdLst>
  <p:handoutMasterIdLst>
    <p:handoutMasterId r:id="rId30"/>
  </p:handoutMasterIdLst>
  <p:sldIdLst>
    <p:sldId id="1603" r:id="rId3"/>
    <p:sldId id="695" r:id="rId4"/>
    <p:sldId id="1775" r:id="rId5"/>
    <p:sldId id="1758" r:id="rId6"/>
    <p:sldId id="1757" r:id="rId7"/>
    <p:sldId id="1734" r:id="rId8"/>
    <p:sldId id="1735" r:id="rId9"/>
    <p:sldId id="1736" r:id="rId10"/>
    <p:sldId id="1737" r:id="rId11"/>
    <p:sldId id="1738" r:id="rId12"/>
    <p:sldId id="1739" r:id="rId13"/>
    <p:sldId id="1741" r:id="rId14"/>
    <p:sldId id="1742" r:id="rId15"/>
    <p:sldId id="1744" r:id="rId16"/>
    <p:sldId id="1745" r:id="rId17"/>
    <p:sldId id="1746" r:id="rId18"/>
    <p:sldId id="1747" r:id="rId19"/>
    <p:sldId id="1748" r:id="rId20"/>
    <p:sldId id="1749" r:id="rId21"/>
    <p:sldId id="1750" r:id="rId22"/>
    <p:sldId id="1751" r:id="rId23"/>
    <p:sldId id="1752" r:id="rId24"/>
    <p:sldId id="1753" r:id="rId25"/>
    <p:sldId id="1754" r:id="rId26"/>
    <p:sldId id="1776" r:id="rId27"/>
    <p:sldId id="2166" r:id="rId28"/>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8A"/>
    <a:srgbClr val="99CCFF"/>
    <a:srgbClr val="34AEA8"/>
    <a:srgbClr val="2E81B4"/>
    <a:srgbClr val="324A7A"/>
    <a:srgbClr val="004D8D"/>
    <a:srgbClr val="A61D38"/>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7847" autoAdjust="0"/>
  </p:normalViewPr>
  <p:slideViewPr>
    <p:cSldViewPr>
      <p:cViewPr varScale="1">
        <p:scale>
          <a:sx n="70" d="100"/>
          <a:sy n="70" d="100"/>
        </p:scale>
        <p:origin x="996" y="51"/>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2024/3/26</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我们需要：部件与连接。</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a:t>
            </a:fld>
            <a:endParaRPr lang="en-US" altLang="en-US"/>
          </a:p>
        </p:txBody>
      </p:sp>
    </p:spTree>
    <p:extLst>
      <p:ext uri="{BB962C8B-B14F-4D97-AF65-F5344CB8AC3E}">
        <p14:creationId xmlns:p14="http://schemas.microsoft.com/office/powerpoint/2010/main" val="3421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并行与并发的区别？</a:t>
            </a:r>
            <a:endParaRPr lang="en-US" altLang="zh-CN" dirty="0"/>
          </a:p>
          <a:p>
            <a:pPr eaLnBrk="1" hangingPunct="1"/>
            <a:r>
              <a:rPr lang="zh-CN" altLang="en-US" dirty="0"/>
              <a:t>并发（同时间段），就像一个人（</a:t>
            </a:r>
            <a:r>
              <a:rPr lang="en-US" altLang="zh-CN" dirty="0" err="1"/>
              <a:t>cpu</a:t>
            </a:r>
            <a:r>
              <a:rPr lang="zh-CN" altLang="en-US" dirty="0"/>
              <a:t>）喂</a:t>
            </a:r>
            <a:r>
              <a:rPr lang="en-US" altLang="zh-CN" dirty="0"/>
              <a:t>2</a:t>
            </a:r>
            <a:r>
              <a:rPr lang="zh-CN" altLang="en-US" dirty="0"/>
              <a:t>个孩子（程序），轮换着每人喂一口，表面上两个孩子都在吃饭。</a:t>
            </a:r>
            <a:endParaRPr lang="en-US" altLang="zh-CN" dirty="0"/>
          </a:p>
          <a:p>
            <a:pPr eaLnBrk="1" hangingPunct="1"/>
            <a:r>
              <a:rPr lang="zh-CN" altLang="en-US" dirty="0"/>
              <a:t>并行（同时间点），就是</a:t>
            </a:r>
            <a:r>
              <a:rPr lang="en-US" altLang="zh-CN" dirty="0"/>
              <a:t>2</a:t>
            </a:r>
            <a:r>
              <a:rPr lang="zh-CN" altLang="en-US" dirty="0"/>
              <a:t>个人喂</a:t>
            </a:r>
            <a:r>
              <a:rPr lang="en-US" altLang="zh-CN" dirty="0"/>
              <a:t>2</a:t>
            </a:r>
            <a:r>
              <a:rPr lang="zh-CN" altLang="en-US" dirty="0"/>
              <a:t>个孩子，两个孩子也同时在吃饭。</a:t>
            </a:r>
            <a:endParaRPr lang="en-US" altLang="zh-CN" dirty="0"/>
          </a:p>
          <a:p>
            <a:pPr eaLnBrk="1" hangingPunct="1"/>
            <a:r>
              <a:rPr lang="zh-CN" altLang="en-US" dirty="0"/>
              <a:t>并发与并行是两个既相似而又不相同的概念：并发性，又称共行性，是指能处理多个同时性活动的能力；并行是指同时发生的两个并发事件，具有并发的含义，而并发则不一定并行，也亦是说并发事件之间不一定要同一时刻发生。</a:t>
            </a:r>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13</a:t>
            </a:fld>
            <a:endParaRPr lang="en-US" altLang="en-US"/>
          </a:p>
        </p:txBody>
      </p:sp>
    </p:spTree>
    <p:extLst>
      <p:ext uri="{BB962C8B-B14F-4D97-AF65-F5344CB8AC3E}">
        <p14:creationId xmlns:p14="http://schemas.microsoft.com/office/powerpoint/2010/main" val="393598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游戏：警察抓小偷。太快。</a:t>
            </a:r>
            <a:endParaRPr lang="en-US" altLang="zh-CN"/>
          </a:p>
          <a:p>
            <a:r>
              <a:rPr lang="zh-CN" altLang="en-US"/>
              <a:t>但，电影</a:t>
            </a:r>
            <a:r>
              <a:rPr lang="en-US" altLang="zh-CN"/>
              <a:t>24</a:t>
            </a:r>
            <a:r>
              <a:rPr lang="zh-CN" altLang="en-US"/>
              <a:t>帧</a:t>
            </a:r>
            <a:r>
              <a:rPr lang="en-US" altLang="zh-CN"/>
              <a:t>/</a:t>
            </a:r>
            <a:r>
              <a:rPr lang="zh-CN" altLang="en-US"/>
              <a:t>每秒，</a:t>
            </a:r>
            <a:r>
              <a:rPr lang="en-US" altLang="zh-CN"/>
              <a:t>CPU</a:t>
            </a:r>
            <a:r>
              <a:rPr lang="zh-CN" altLang="en-US"/>
              <a:t>快也不会引起快放。</a:t>
            </a:r>
            <a:endParaRPr lang="en-US" altLang="zh-CN"/>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DC30DD6-3379-4DCE-B6C3-48CFE2F028C6}" type="slidenum">
              <a:rPr lang="zh-CN" altLang="en-US" smtClean="0"/>
              <a:pPr/>
              <a:t>16</a:t>
            </a:fld>
            <a:endParaRPr lang="zh-CN" altLang="en-US"/>
          </a:p>
        </p:txBody>
      </p:sp>
    </p:spTree>
    <p:extLst>
      <p:ext uri="{BB962C8B-B14F-4D97-AF65-F5344CB8AC3E}">
        <p14:creationId xmlns:p14="http://schemas.microsoft.com/office/powerpoint/2010/main" val="4216471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连接是系统复杂性的来源。</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17</a:t>
            </a:fld>
            <a:endParaRPr lang="en-US" altLang="en-US"/>
          </a:p>
        </p:txBody>
      </p:sp>
    </p:spTree>
    <p:extLst>
      <p:ext uri="{BB962C8B-B14F-4D97-AF65-F5344CB8AC3E}">
        <p14:creationId xmlns:p14="http://schemas.microsoft.com/office/powerpoint/2010/main" val="310852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19</a:t>
            </a:fld>
            <a:endParaRPr lang="en-US" altLang="en-US"/>
          </a:p>
        </p:txBody>
      </p:sp>
    </p:spTree>
    <p:extLst>
      <p:ext uri="{BB962C8B-B14F-4D97-AF65-F5344CB8AC3E}">
        <p14:creationId xmlns:p14="http://schemas.microsoft.com/office/powerpoint/2010/main" val="379319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25</a:t>
            </a:fld>
            <a:endParaRPr lang="en-US" altLang="en-US"/>
          </a:p>
        </p:txBody>
      </p:sp>
    </p:spTree>
    <p:extLst>
      <p:ext uri="{BB962C8B-B14F-4D97-AF65-F5344CB8AC3E}">
        <p14:creationId xmlns:p14="http://schemas.microsoft.com/office/powerpoint/2010/main" val="308951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2</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a:t>
            </a:fld>
            <a:endParaRPr lang="en-US" altLang="en-US"/>
          </a:p>
        </p:txBody>
      </p:sp>
    </p:spTree>
    <p:extLst>
      <p:ext uri="{BB962C8B-B14F-4D97-AF65-F5344CB8AC3E}">
        <p14:creationId xmlns:p14="http://schemas.microsoft.com/office/powerpoint/2010/main" val="96863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76550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类别还有：</a:t>
            </a:r>
            <a:endParaRPr lang="en-US" altLang="zh-CN" dirty="0"/>
          </a:p>
          <a:p>
            <a:r>
              <a:rPr lang="zh-CN" altLang="en-US" dirty="0"/>
              <a:t>按照存在形式：软件的，硬件的 </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108388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看到层次的图，大家注意到了没有，箭头，要画就画好，特别的方向的问题。我常常看到同学的单箭头（数据要调用也要返回的）。</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10</a:t>
            </a:fld>
            <a:endParaRPr lang="en-US" altLang="en-US"/>
          </a:p>
        </p:txBody>
      </p:sp>
    </p:spTree>
    <p:extLst>
      <p:ext uri="{BB962C8B-B14F-4D97-AF65-F5344CB8AC3E}">
        <p14:creationId xmlns:p14="http://schemas.microsoft.com/office/powerpoint/2010/main" val="122989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连接是系统复杂性的主要来源。</a:t>
            </a:r>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E4DEE29-DFC8-42CD-A9F8-629FD9DB4DBF}" type="slidenum">
              <a:rPr lang="zh-CN" altLang="en-US" smtClean="0"/>
              <a:pPr/>
              <a:t>11</a:t>
            </a:fld>
            <a:endParaRPr lang="zh-CN" altLang="en-US"/>
          </a:p>
        </p:txBody>
      </p:sp>
    </p:spTree>
    <p:extLst>
      <p:ext uri="{BB962C8B-B14F-4D97-AF65-F5344CB8AC3E}">
        <p14:creationId xmlns:p14="http://schemas.microsoft.com/office/powerpoint/2010/main" val="404274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TCP/IP</a:t>
            </a:r>
            <a:r>
              <a:rPr lang="zh-CN" altLang="en-US" dirty="0"/>
              <a:t>协议族中有面向连接的，面向非连接的。</a:t>
            </a:r>
            <a:endParaRPr lang="en-US" altLang="zh-CN" dirty="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81E04A9-D72E-41F5-A85D-52415C7E7D7D}" type="slidenum">
              <a:rPr lang="zh-CN" altLang="en-US" smtClean="0"/>
              <a:pPr/>
              <a:t>12</a:t>
            </a:fld>
            <a:endParaRPr lang="zh-CN" altLang="en-US"/>
          </a:p>
        </p:txBody>
      </p:sp>
    </p:spTree>
    <p:extLst>
      <p:ext uri="{BB962C8B-B14F-4D97-AF65-F5344CB8AC3E}">
        <p14:creationId xmlns:p14="http://schemas.microsoft.com/office/powerpoint/2010/main" val="3462352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725311"/>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12475381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01721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315366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5.png"/><Relationship Id="rId2" Type="http://schemas.openxmlformats.org/officeDocument/2006/relationships/slideLayout" Target="../slideLayouts/slideLayout7.xml"/><Relationship Id="rId16"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19"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77" r:id="rId3"/>
    <p:sldLayoutId id="2147483692" r:id="rId4"/>
    <p:sldLayoutId id="2147483693" r:id="rId5"/>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4" r:id="rId13"/>
    <p:sldLayoutId id="2147483695" r:id="rId14"/>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mailto:wangbz@xmu.edu.c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551384" y="1844824"/>
            <a:ext cx="11449272" cy="4043215"/>
          </a:xfrm>
        </p:spPr>
        <p:txBody>
          <a:bodyPr/>
          <a:lstStyle/>
          <a:p>
            <a:pPr eaLnBrk="1" hangingPunct="1">
              <a:lnSpc>
                <a:spcPct val="80000"/>
              </a:lnSpc>
              <a:buFont typeface="Wingdings" panose="05000000000000000000" pitchFamily="2" charset="2"/>
              <a:buNone/>
            </a:pPr>
            <a:endParaRPr lang="zh-CN" altLang="en-US" sz="1200" dirty="0">
              <a:solidFill>
                <a:srgbClr val="CC3300"/>
              </a:solidFill>
              <a:latin typeface="Arial Black" panose="020B0A04020102020204" pitchFamily="34" charset="0"/>
              <a:ea typeface="华文中宋" panose="02010600040101010101" pitchFamily="2" charset="-122"/>
            </a:endParaRPr>
          </a:p>
          <a:p>
            <a:pPr eaLnBrk="1" hangingPunct="1">
              <a:lnSpc>
                <a:spcPct val="80000"/>
              </a:lnSpc>
              <a:buFont typeface="Wingdings" panose="05000000000000000000" pitchFamily="2" charset="2"/>
              <a:buNone/>
            </a:pPr>
            <a:endParaRPr lang="zh-CN" altLang="en-US" sz="1200" dirty="0">
              <a:solidFill>
                <a:srgbClr val="CC3300"/>
              </a:solidFill>
            </a:endParaRPr>
          </a:p>
        </p:txBody>
      </p:sp>
      <p:sp>
        <p:nvSpPr>
          <p:cNvPr id="3" name="Rectangle 3"/>
          <p:cNvSpPr txBox="1">
            <a:spLocks noChangeArrowheads="1"/>
          </p:cNvSpPr>
          <p:nvPr/>
        </p:nvSpPr>
        <p:spPr>
          <a:xfrm>
            <a:off x="420878" y="1772816"/>
            <a:ext cx="11521280" cy="3168352"/>
          </a:xfrm>
          <a:prstGeom prst="rect">
            <a:avLst/>
          </a:prstGeom>
        </p:spPr>
        <p:txBody>
          <a:bodyPr/>
          <a:lst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buFont typeface="Wingdings" panose="05000000000000000000" pitchFamily="2" charset="2"/>
              <a:buChar char="p"/>
            </a:pPr>
            <a:r>
              <a:rPr lang="zh-CN" altLang="en-US" sz="4400" b="1" dirty="0">
                <a:solidFill>
                  <a:schemeClr val="accent1">
                    <a:lumMod val="25000"/>
                  </a:schemeClr>
                </a:solidFill>
                <a:latin typeface="华文楷体" panose="02010600040101010101" pitchFamily="2" charset="-122"/>
                <a:ea typeface="华文楷体" panose="02010600040101010101" pitchFamily="2" charset="-122"/>
              </a:rPr>
              <a:t>我们生而破碎，用活着来修修补补。</a:t>
            </a:r>
            <a:endParaRPr lang="en-US" altLang="zh-CN" sz="4400" b="1" dirty="0">
              <a:solidFill>
                <a:schemeClr val="accent1">
                  <a:lumMod val="25000"/>
                </a:schemeClr>
              </a:solidFill>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p"/>
            </a:pPr>
            <a:r>
              <a:rPr lang="zh-CN" altLang="en-US" sz="4400" b="1" dirty="0">
                <a:solidFill>
                  <a:schemeClr val="accent1">
                    <a:lumMod val="25000"/>
                  </a:schemeClr>
                </a:solidFill>
                <a:latin typeface="华文楷体" panose="02010600040101010101" pitchFamily="2" charset="-122"/>
                <a:ea typeface="华文楷体" panose="02010600040101010101" pitchFamily="2" charset="-122"/>
              </a:rPr>
              <a:t>分析问题从宏观入手，解决问题从微观入手。</a:t>
            </a:r>
          </a:p>
        </p:txBody>
      </p:sp>
    </p:spTree>
    <p:extLst>
      <p:ext uri="{BB962C8B-B14F-4D97-AF65-F5344CB8AC3E}">
        <p14:creationId xmlns:p14="http://schemas.microsoft.com/office/powerpoint/2010/main" val="36018129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9459" name="Rectangle 3"/>
          <p:cNvSpPr>
            <a:spLocks noGrp="1" noChangeArrowheads="1"/>
          </p:cNvSpPr>
          <p:nvPr>
            <p:ph sz="quarter" idx="1"/>
          </p:nvPr>
        </p:nvSpPr>
        <p:spPr>
          <a:xfrm>
            <a:off x="479376" y="949624"/>
            <a:ext cx="10945216" cy="5238750"/>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部件的特性</a:t>
            </a:r>
          </a:p>
          <a:p>
            <a:pPr lvl="1" eaLnBrk="1" hangingPunct="1">
              <a:lnSpc>
                <a:spcPct val="150000"/>
              </a:lnSpc>
              <a:buFont typeface="Wingdings" panose="05000000000000000000" pitchFamily="2" charset="2"/>
              <a:buChar char="n"/>
            </a:pPr>
            <a:r>
              <a:rPr lang="zh-CN" altLang="en-US" sz="2400" dirty="0">
                <a:solidFill>
                  <a:schemeClr val="tx1"/>
                </a:solidFill>
                <a:latin typeface="华文中宋" panose="02010600040101010101" pitchFamily="2" charset="-122"/>
                <a:ea typeface="华文中宋" panose="02010600040101010101" pitchFamily="2" charset="-122"/>
              </a:rPr>
              <a:t>部件的概念等级或层次</a:t>
            </a:r>
          </a:p>
          <a:p>
            <a:pPr marL="628650" lvl="1" indent="0" eaLnBrk="1" hangingPunct="1">
              <a:buNone/>
            </a:pPr>
            <a:endParaRPr lang="zh-CN" altLang="en-US" sz="1800" kern="1200" dirty="0">
              <a:solidFill>
                <a:schemeClr val="tx1"/>
              </a:solidFill>
              <a:latin typeface="华文中宋" panose="02010600040101010101" pitchFamily="2" charset="-122"/>
              <a:ea typeface="华文中宋" panose="02010600040101010101" pitchFamily="2" charset="-122"/>
              <a:cs typeface="+mn-cs"/>
            </a:endParaRPr>
          </a:p>
        </p:txBody>
      </p:sp>
      <p:sp>
        <p:nvSpPr>
          <p:cNvPr id="17412" name="Rectangle 4"/>
          <p:cNvSpPr>
            <a:spLocks noChangeArrowheads="1"/>
          </p:cNvSpPr>
          <p:nvPr/>
        </p:nvSpPr>
        <p:spPr bwMode="auto">
          <a:xfrm>
            <a:off x="4223320" y="2780581"/>
            <a:ext cx="2448741"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高层次部件概念</a:t>
            </a:r>
          </a:p>
        </p:txBody>
      </p:sp>
      <p:sp>
        <p:nvSpPr>
          <p:cNvPr id="17413" name="Rectangle 5"/>
          <p:cNvSpPr>
            <a:spLocks noChangeArrowheads="1"/>
          </p:cNvSpPr>
          <p:nvPr/>
        </p:nvSpPr>
        <p:spPr bwMode="auto">
          <a:xfrm>
            <a:off x="4223320" y="3644181"/>
            <a:ext cx="2448737"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中层次部件概念</a:t>
            </a:r>
          </a:p>
        </p:txBody>
      </p:sp>
      <p:sp>
        <p:nvSpPr>
          <p:cNvPr id="17414" name="Rectangle 6"/>
          <p:cNvSpPr>
            <a:spLocks noChangeArrowheads="1"/>
          </p:cNvSpPr>
          <p:nvPr/>
        </p:nvSpPr>
        <p:spPr bwMode="auto">
          <a:xfrm>
            <a:off x="4223320" y="4509368"/>
            <a:ext cx="2448721"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低层次部件概念</a:t>
            </a:r>
          </a:p>
        </p:txBody>
      </p:sp>
      <p:sp>
        <p:nvSpPr>
          <p:cNvPr id="19469" name="Line 7"/>
          <p:cNvSpPr>
            <a:spLocks noChangeShapeType="1"/>
          </p:cNvSpPr>
          <p:nvPr/>
        </p:nvSpPr>
        <p:spPr bwMode="auto">
          <a:xfrm>
            <a:off x="5158358" y="3212382"/>
            <a:ext cx="0" cy="43179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0" name="Line 8"/>
          <p:cNvSpPr>
            <a:spLocks noChangeShapeType="1"/>
          </p:cNvSpPr>
          <p:nvPr/>
        </p:nvSpPr>
        <p:spPr bwMode="auto">
          <a:xfrm>
            <a:off x="5158358" y="4075983"/>
            <a:ext cx="0" cy="4317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Rectangle 9"/>
          <p:cNvSpPr>
            <a:spLocks noChangeArrowheads="1"/>
          </p:cNvSpPr>
          <p:nvPr/>
        </p:nvSpPr>
        <p:spPr bwMode="auto">
          <a:xfrm>
            <a:off x="7103046" y="27805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基于领域的需求</a:t>
            </a:r>
          </a:p>
        </p:txBody>
      </p:sp>
      <p:sp>
        <p:nvSpPr>
          <p:cNvPr id="19472" name="Rectangle 10"/>
          <p:cNvSpPr>
            <a:spLocks noChangeArrowheads="1"/>
          </p:cNvSpPr>
          <p:nvPr/>
        </p:nvSpPr>
        <p:spPr bwMode="auto">
          <a:xfrm>
            <a:off x="7103046" y="36441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基于软件发展技术</a:t>
            </a:r>
          </a:p>
        </p:txBody>
      </p:sp>
      <p:sp>
        <p:nvSpPr>
          <p:cNvPr id="19473" name="Rectangle 11"/>
          <p:cNvSpPr>
            <a:spLocks noChangeArrowheads="1"/>
          </p:cNvSpPr>
          <p:nvPr/>
        </p:nvSpPr>
        <p:spPr bwMode="auto">
          <a:xfrm>
            <a:off x="7103046" y="450936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基于硬件和软件基础</a:t>
            </a:r>
          </a:p>
        </p:txBody>
      </p:sp>
      <p:sp>
        <p:nvSpPr>
          <p:cNvPr id="19474" name="Rectangle 12"/>
          <p:cNvSpPr>
            <a:spLocks noChangeArrowheads="1"/>
          </p:cNvSpPr>
          <p:nvPr/>
        </p:nvSpPr>
        <p:spPr bwMode="auto">
          <a:xfrm>
            <a:off x="1559496" y="27805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面向应用领域</a:t>
            </a:r>
          </a:p>
        </p:txBody>
      </p:sp>
      <p:sp>
        <p:nvSpPr>
          <p:cNvPr id="19475" name="Rectangle 13"/>
          <p:cNvSpPr>
            <a:spLocks noChangeArrowheads="1"/>
          </p:cNvSpPr>
          <p:nvPr/>
        </p:nvSpPr>
        <p:spPr bwMode="auto">
          <a:xfrm>
            <a:off x="1559496" y="36441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面向一般应用共性</a:t>
            </a:r>
          </a:p>
        </p:txBody>
      </p:sp>
      <p:sp>
        <p:nvSpPr>
          <p:cNvPr id="19476" name="Rectangle 14"/>
          <p:cNvSpPr>
            <a:spLocks noChangeArrowheads="1"/>
          </p:cNvSpPr>
          <p:nvPr/>
        </p:nvSpPr>
        <p:spPr bwMode="auto">
          <a:xfrm>
            <a:off x="1559496" y="450936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面向实现的基础</a:t>
            </a:r>
          </a:p>
        </p:txBody>
      </p:sp>
      <p:cxnSp>
        <p:nvCxnSpPr>
          <p:cNvPr id="3" name="直接箭头连接符 2">
            <a:extLst>
              <a:ext uri="{FF2B5EF4-FFF2-40B4-BE49-F238E27FC236}">
                <a16:creationId xmlns:a16="http://schemas.microsoft.com/office/drawing/2014/main" id="{CB0F31C1-9DE4-43AA-B898-F50213554B7C}"/>
              </a:ext>
            </a:extLst>
          </p:cNvPr>
          <p:cNvCxnSpPr/>
          <p:nvPr/>
        </p:nvCxnSpPr>
        <p:spPr bwMode="auto">
          <a:xfrm>
            <a:off x="5591944" y="3212381"/>
            <a:ext cx="0" cy="431800"/>
          </a:xfrm>
          <a:prstGeom prst="straightConnector1">
            <a:avLst/>
          </a:prstGeom>
          <a:solidFill>
            <a:srgbClr val="EAEAEA"/>
          </a:solidFill>
          <a:ln w="12700" cap="flat" cmpd="sng" algn="ctr">
            <a:solidFill>
              <a:srgbClr val="133984"/>
            </a:solidFill>
            <a:prstDash val="solid"/>
            <a:round/>
            <a:headEnd type="none" w="med" len="med"/>
            <a:tailEnd type="triangle"/>
          </a:ln>
          <a:effectLst>
            <a:outerShdw dist="35921" dir="2700000" algn="ctr" rotWithShape="0">
              <a:schemeClr val="bg1"/>
            </a:outerShdw>
          </a:effectLst>
        </p:spPr>
      </p:cxnSp>
      <p:cxnSp>
        <p:nvCxnSpPr>
          <p:cNvPr id="17" name="直接箭头连接符 16">
            <a:extLst>
              <a:ext uri="{FF2B5EF4-FFF2-40B4-BE49-F238E27FC236}">
                <a16:creationId xmlns:a16="http://schemas.microsoft.com/office/drawing/2014/main" id="{18BF29D9-5AA9-4DFC-AFB2-F681D6FD81AC}"/>
              </a:ext>
            </a:extLst>
          </p:cNvPr>
          <p:cNvCxnSpPr/>
          <p:nvPr/>
        </p:nvCxnSpPr>
        <p:spPr bwMode="auto">
          <a:xfrm>
            <a:off x="5591944" y="4077568"/>
            <a:ext cx="0" cy="431800"/>
          </a:xfrm>
          <a:prstGeom prst="straightConnector1">
            <a:avLst/>
          </a:prstGeom>
          <a:solidFill>
            <a:srgbClr val="EAEAEA"/>
          </a:solidFill>
          <a:ln w="12700" cap="flat" cmpd="sng" algn="ctr">
            <a:solidFill>
              <a:srgbClr val="133984"/>
            </a:solidFill>
            <a:prstDash val="solid"/>
            <a:round/>
            <a:headEnd type="none" w="med" len="med"/>
            <a:tailEnd type="triangle"/>
          </a:ln>
          <a:effectLst>
            <a:outerShdw dist="35921" dir="2700000" algn="ctr" rotWithShape="0">
              <a:schemeClr val="bg1"/>
            </a:outerShdw>
          </a:effectLst>
        </p:spPr>
      </p:cxnSp>
    </p:spTree>
    <p:extLst>
      <p:ext uri="{BB962C8B-B14F-4D97-AF65-F5344CB8AC3E}">
        <p14:creationId xmlns:p14="http://schemas.microsoft.com/office/powerpoint/2010/main" val="194063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p>
        </p:txBody>
      </p:sp>
      <p:sp>
        <p:nvSpPr>
          <p:cNvPr id="20483" name="Rectangle 3"/>
          <p:cNvSpPr>
            <a:spLocks noGrp="1" noChangeArrowheads="1"/>
          </p:cNvSpPr>
          <p:nvPr>
            <p:ph sz="quarter" idx="1"/>
          </p:nvPr>
        </p:nvSpPr>
        <p:spPr>
          <a:xfrm>
            <a:off x="407368" y="949624"/>
            <a:ext cx="11089232"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连接是部件间建立和维持行为关联和信息传递的途径。</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连接是系统复杂性的来源。</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简单连接和复杂连接。</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机制和协议：</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机制：让连接得以发生和维持。</a:t>
            </a: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协议：连接能够正确、无二义性、无冲突的进行。</a:t>
            </a:r>
          </a:p>
        </p:txBody>
      </p:sp>
    </p:spTree>
    <p:extLst>
      <p:ext uri="{BB962C8B-B14F-4D97-AF65-F5344CB8AC3E}">
        <p14:creationId xmlns:p14="http://schemas.microsoft.com/office/powerpoint/2010/main" val="17821179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3555" name="Rectangle 3"/>
          <p:cNvSpPr>
            <a:spLocks noGrp="1" noChangeArrowheads="1"/>
          </p:cNvSpPr>
          <p:nvPr>
            <p:ph sz="quarter" idx="1"/>
          </p:nvPr>
        </p:nvSpPr>
        <p:spPr>
          <a:xfrm>
            <a:off x="505618" y="949624"/>
            <a:ext cx="10918973"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连接的种类</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过程调用、控制、事件、消息发送、数据传送 、</a:t>
            </a:r>
            <a:r>
              <a:rPr lang="en-US" altLang="zh-CN" b="0" dirty="0">
                <a:solidFill>
                  <a:schemeClr val="accent1">
                    <a:lumMod val="25000"/>
                  </a:schemeClr>
                </a:solidFill>
                <a:latin typeface="华文中宋" panose="02010600040101010101" pitchFamily="2" charset="-122"/>
                <a:ea typeface="华文中宋" panose="02010600040101010101" pitchFamily="2" charset="-122"/>
              </a:rPr>
              <a:t>etc.</a:t>
            </a:r>
            <a:endParaRPr lang="zh-CN" altLang="en-US" b="0" dirty="0">
              <a:solidFill>
                <a:schemeClr val="accent1">
                  <a:lumMod val="25000"/>
                </a:schemeClr>
              </a:solidFill>
              <a:latin typeface="华文中宋" panose="02010600040101010101" pitchFamily="2" charset="-122"/>
              <a:ea typeface="华文中宋" panose="02010600040101010101" pitchFamily="2" charset="-122"/>
            </a:endParaRPr>
          </a:p>
        </p:txBody>
      </p:sp>
      <p:sp>
        <p:nvSpPr>
          <p:cNvPr id="23556" name="AutoShape 5"/>
          <p:cNvSpPr>
            <a:spLocks noChangeArrowheads="1"/>
          </p:cNvSpPr>
          <p:nvPr/>
        </p:nvSpPr>
        <p:spPr bwMode="auto">
          <a:xfrm>
            <a:off x="2424113" y="2997200"/>
            <a:ext cx="4392612" cy="863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23557" name="Rectangle 6"/>
          <p:cNvSpPr>
            <a:spLocks noChangeArrowheads="1"/>
          </p:cNvSpPr>
          <p:nvPr/>
        </p:nvSpPr>
        <p:spPr bwMode="auto">
          <a:xfrm>
            <a:off x="4800601" y="4003676"/>
            <a:ext cx="2663825"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有无连接的返回信息</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和返回时间</a:t>
            </a:r>
          </a:p>
        </p:txBody>
      </p:sp>
      <p:sp>
        <p:nvSpPr>
          <p:cNvPr id="23558" name="Rectangle 7"/>
          <p:cNvSpPr>
            <a:spLocks noChangeArrowheads="1"/>
          </p:cNvSpPr>
          <p:nvPr/>
        </p:nvSpPr>
        <p:spPr bwMode="auto">
          <a:xfrm>
            <a:off x="1847851" y="4003676"/>
            <a:ext cx="2663825"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物理实现的难易程度</a:t>
            </a:r>
          </a:p>
        </p:txBody>
      </p:sp>
      <p:sp>
        <p:nvSpPr>
          <p:cNvPr id="23559" name="AutoShape 9"/>
          <p:cNvSpPr>
            <a:spLocks/>
          </p:cNvSpPr>
          <p:nvPr/>
        </p:nvSpPr>
        <p:spPr bwMode="auto">
          <a:xfrm>
            <a:off x="7464425" y="3357563"/>
            <a:ext cx="503238" cy="2520950"/>
          </a:xfrm>
          <a:prstGeom prst="leftBrace">
            <a:avLst>
              <a:gd name="adj1" fmla="val 4174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23560" name="Rectangle 10"/>
          <p:cNvSpPr>
            <a:spLocks noChangeArrowheads="1"/>
          </p:cNvSpPr>
          <p:nvPr/>
        </p:nvSpPr>
        <p:spPr bwMode="auto">
          <a:xfrm>
            <a:off x="8183563" y="3213101"/>
            <a:ext cx="2089150" cy="720725"/>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同步</a:t>
            </a:r>
          </a:p>
        </p:txBody>
      </p:sp>
      <p:sp>
        <p:nvSpPr>
          <p:cNvPr id="23561" name="Rectangle 11"/>
          <p:cNvSpPr>
            <a:spLocks noChangeArrowheads="1"/>
          </p:cNvSpPr>
          <p:nvPr/>
        </p:nvSpPr>
        <p:spPr bwMode="auto">
          <a:xfrm>
            <a:off x="8183563" y="5300664"/>
            <a:ext cx="2089150" cy="720725"/>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异步</a:t>
            </a:r>
          </a:p>
        </p:txBody>
      </p:sp>
    </p:spTree>
    <p:extLst>
      <p:ext uri="{BB962C8B-B14F-4D97-AF65-F5344CB8AC3E}">
        <p14:creationId xmlns:p14="http://schemas.microsoft.com/office/powerpoint/2010/main" val="17032560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5603" name="Rectangle 3"/>
          <p:cNvSpPr>
            <a:spLocks noGrp="1" noChangeArrowheads="1"/>
          </p:cNvSpPr>
          <p:nvPr>
            <p:ph sz="quarter" idx="1"/>
          </p:nvPr>
        </p:nvSpPr>
        <p:spPr>
          <a:xfrm>
            <a:off x="479376" y="941520"/>
            <a:ext cx="11233248" cy="5367800"/>
          </a:xfrm>
        </p:spPr>
        <p:txBody>
          <a:bodyPr/>
          <a:lstStyle/>
          <a:p>
            <a:pPr eaLnBrk="1" hangingPunct="1">
              <a:lnSpc>
                <a:spcPct val="150000"/>
              </a:lnSpc>
            </a:pPr>
            <a:r>
              <a:rPr lang="zh-CN" altLang="en-US" dirty="0">
                <a:solidFill>
                  <a:schemeClr val="accent1">
                    <a:lumMod val="25000"/>
                  </a:schemeClr>
                </a:solidFill>
                <a:latin typeface="Bauhaus 93" panose="04030905020B02020C02" pitchFamily="82" charset="0"/>
                <a:ea typeface="华文中宋" panose="02010600040101010101" pitchFamily="2" charset="-122"/>
              </a:rPr>
              <a:t>连接的实现机制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计算机硬件提供了实现一切连接的基础。</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高层次的连接建立在低层次的连接之上，实现连接在不同的层次上有不同的概念或方法。</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无论多么复杂的连接关系，其实现都是基于以下基本连接机制：</a:t>
            </a:r>
          </a:p>
          <a:p>
            <a:pPr lvl="2" eaLnBrk="1" hangingPunct="1">
              <a:lnSpc>
                <a:spcPct val="150000"/>
              </a:lnSpc>
              <a:buFont typeface="Wingdings" panose="05000000000000000000" pitchFamily="2" charset="2"/>
              <a:buChar char="u"/>
            </a:pPr>
            <a:r>
              <a:rPr lang="zh-CN" altLang="en-US" sz="1800" b="0" dirty="0">
                <a:solidFill>
                  <a:schemeClr val="accent1">
                    <a:lumMod val="25000"/>
                  </a:schemeClr>
                </a:solidFill>
                <a:latin typeface="Bauhaus 93" panose="04030905020B02020C02" pitchFamily="82" charset="0"/>
                <a:ea typeface="华文中宋" panose="02010600040101010101" pitchFamily="2" charset="-122"/>
              </a:rPr>
              <a:t>过程调用、中断、</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I/O</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DMA</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、进程、线程、共享、同步、并</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串行、事件、</a:t>
            </a:r>
            <a:r>
              <a:rPr lang="zh-CN" altLang="en-US" sz="1800" dirty="0">
                <a:solidFill>
                  <a:srgbClr val="C00000"/>
                </a:solidFill>
                <a:latin typeface="Bauhaus 93" panose="04030905020B02020C02" pitchFamily="82" charset="0"/>
                <a:ea typeface="华文中宋" panose="02010600040101010101" pitchFamily="2" charset="-122"/>
              </a:rPr>
              <a:t>并发、并行（区别是？） </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etc.</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连接的协议</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协议是连接的规约，是实现有意义连接的保证。</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连接的规约是建立在物理层之上的有意义信息形式的表达规定。</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即使是简单的连接，也有协议在起作用。</a:t>
            </a:r>
          </a:p>
          <a:p>
            <a:pPr lvl="2" eaLnBrk="1" hangingPunct="1">
              <a:lnSpc>
                <a:spcPct val="150000"/>
              </a:lnSpc>
              <a:buFont typeface="Wingdings" panose="05000000000000000000" pitchFamily="2" charset="2"/>
              <a:buChar char="n"/>
            </a:pPr>
            <a:endParaRPr lang="en-US" altLang="zh-CN" sz="1800" b="0" dirty="0">
              <a:latin typeface="Bauhaus 93" panose="04030905020B02020C02" pitchFamily="82" charset="0"/>
              <a:ea typeface="华文中宋" panose="02010600040101010101" pitchFamily="2" charset="-122"/>
            </a:endParaRPr>
          </a:p>
        </p:txBody>
      </p:sp>
    </p:spTree>
    <p:extLst>
      <p:ext uri="{BB962C8B-B14F-4D97-AF65-F5344CB8AC3E}">
        <p14:creationId xmlns:p14="http://schemas.microsoft.com/office/powerpoint/2010/main" val="214692923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8675" name="Rectangle 3"/>
          <p:cNvSpPr>
            <a:spLocks noGrp="1" noChangeArrowheads="1"/>
          </p:cNvSpPr>
          <p:nvPr>
            <p:ph sz="quarter" idx="1"/>
          </p:nvPr>
        </p:nvSpPr>
        <p:spPr>
          <a:xfrm>
            <a:off x="551384" y="836712"/>
            <a:ext cx="10729192"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连接的方向性</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控制的渠道（主控、被控）和信息的传送（传送方、接收方）；</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双向性（复杂连接的双工通讯）。</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连接的角色</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角色是对连接的双方所处地位不同的表达（调用者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被调用者；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C/S</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B/S</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；对等网的连接；中断源</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中断处理者；）。</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角色和地位的不同在连接的实施中表现为所进行的操作不同、期望获得的信息不同。</a:t>
            </a:r>
          </a:p>
        </p:txBody>
      </p:sp>
    </p:spTree>
    <p:extLst>
      <p:ext uri="{BB962C8B-B14F-4D97-AF65-F5344CB8AC3E}">
        <p14:creationId xmlns:p14="http://schemas.microsoft.com/office/powerpoint/2010/main" val="15081088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9699" name="Rectangle 3"/>
          <p:cNvSpPr>
            <a:spLocks noGrp="1" noChangeArrowheads="1"/>
          </p:cNvSpPr>
          <p:nvPr>
            <p:ph sz="quarter" idx="1"/>
          </p:nvPr>
        </p:nvSpPr>
        <p:spPr>
          <a:xfrm>
            <a:off x="479376" y="930762"/>
            <a:ext cx="11161240"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连接的激发</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激发是指引起连接行为的方式</a:t>
            </a:r>
          </a:p>
          <a:p>
            <a:pPr lvl="2" eaLnBrk="1" hangingPunct="1">
              <a:lnSpc>
                <a:spcPct val="150000"/>
              </a:lnSpc>
            </a:pPr>
            <a:endParaRPr lang="zh-CN" altLang="en-US" sz="280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pPr>
            <a:endParaRPr lang="zh-CN" altLang="en-US" sz="280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连接的响应特性</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响应特性包括从动方对连接请求处理的实时性、方式（同步、异步）、并发处理能力。</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响应特性大大增加了实现的复杂性。</a:t>
            </a:r>
          </a:p>
        </p:txBody>
      </p:sp>
      <p:sp>
        <p:nvSpPr>
          <p:cNvPr id="29700" name="Line 4"/>
          <p:cNvSpPr>
            <a:spLocks noChangeShapeType="1"/>
          </p:cNvSpPr>
          <p:nvPr/>
        </p:nvSpPr>
        <p:spPr bwMode="auto">
          <a:xfrm>
            <a:off x="6453188" y="2000250"/>
            <a:ext cx="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1" name="Rectangle 5"/>
          <p:cNvSpPr>
            <a:spLocks noChangeArrowheads="1"/>
          </p:cNvSpPr>
          <p:nvPr/>
        </p:nvSpPr>
        <p:spPr bwMode="auto">
          <a:xfrm>
            <a:off x="6596063" y="2000251"/>
            <a:ext cx="3276600"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主动方的行为激发：操作调用、</a:t>
            </a:r>
          </a:p>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事件触发</a:t>
            </a:r>
          </a:p>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从动方：状态查询、中断</a:t>
            </a:r>
          </a:p>
        </p:txBody>
      </p:sp>
    </p:spTree>
    <p:extLst>
      <p:ext uri="{BB962C8B-B14F-4D97-AF65-F5344CB8AC3E}">
        <p14:creationId xmlns:p14="http://schemas.microsoft.com/office/powerpoint/2010/main" val="37605111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30723" name="Rectangle 3"/>
          <p:cNvSpPr>
            <a:spLocks noGrp="1" noChangeArrowheads="1"/>
          </p:cNvSpPr>
          <p:nvPr>
            <p:ph sz="quarter" idx="1"/>
          </p:nvPr>
        </p:nvSpPr>
        <p:spPr>
          <a:xfrm>
            <a:off x="407368" y="949624"/>
            <a:ext cx="11593288" cy="4937125"/>
          </a:xfrm>
        </p:spPr>
        <p:txBody>
          <a:bodyPr/>
          <a:lstStyle/>
          <a:p>
            <a:pPr eaLnBrk="1" hangingPunct="1">
              <a:lnSpc>
                <a:spcPct val="20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连接的不匹配和解决方法</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连接是使多个部件实现互联和协同工作的机制。</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产生连接冲突和不匹配的原因有多个方面：实现机制、协议、特性、硬件</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解决方法：</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A</a:t>
            </a:r>
            <a:r>
              <a:rPr lang="zh-CN" altLang="en-US" sz="2000" b="0" dirty="0">
                <a:solidFill>
                  <a:schemeClr val="accent1">
                    <a:lumMod val="25000"/>
                  </a:schemeClr>
                </a:solidFill>
                <a:latin typeface="Bauhaus 93" panose="04030905020B02020C02" pitchFamily="82" charset="0"/>
                <a:ea typeface="华文中宋" panose="02010600040101010101" pitchFamily="2" charset="-122"/>
              </a:rPr>
              <a:t>与</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B</a:t>
            </a:r>
            <a:r>
              <a:rPr lang="zh-CN" altLang="en-US" sz="2000" b="0" dirty="0">
                <a:solidFill>
                  <a:schemeClr val="accent1">
                    <a:lumMod val="25000"/>
                  </a:schemeClr>
                </a:solidFill>
                <a:latin typeface="Bauhaus 93" panose="04030905020B02020C02" pitchFamily="82" charset="0"/>
                <a:ea typeface="华文中宋" panose="02010600040101010101" pitchFamily="2" charset="-122"/>
              </a:rPr>
              <a:t>部件</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的修改（直接修改</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或者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B</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，添加转换器、代理，确保版本一致</a:t>
            </a:r>
            <a:r>
              <a:rPr lang="zh-CN" altLang="en-US" sz="2000" b="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6069051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latin typeface="Bauhaus 93" panose="04030905020B02020C02" pitchFamily="82" charset="0"/>
              </a:rPr>
              <a:t>§5.3 </a:t>
            </a:r>
            <a:r>
              <a:rPr lang="zh-CN" altLang="en-US" dirty="0">
                <a:latin typeface="华文中宋" panose="02010600040101010101" pitchFamily="2" charset="-122"/>
                <a:ea typeface="华文中宋" panose="02010600040101010101" pitchFamily="2" charset="-122"/>
              </a:rPr>
              <a:t>连接器</a:t>
            </a:r>
            <a:endParaRPr lang="en-US" altLang="zh-CN" dirty="0">
              <a:latin typeface="华文中宋" panose="02010600040101010101" pitchFamily="2" charset="-122"/>
              <a:ea typeface="华文中宋" panose="02010600040101010101" pitchFamily="2" charset="-122"/>
            </a:endParaRPr>
          </a:p>
        </p:txBody>
      </p:sp>
      <p:sp>
        <p:nvSpPr>
          <p:cNvPr id="32771" name="Rectangle 3"/>
          <p:cNvSpPr>
            <a:spLocks noGrp="1" noChangeArrowheads="1"/>
          </p:cNvSpPr>
          <p:nvPr>
            <p:ph sz="quarter" idx="1"/>
          </p:nvPr>
        </p:nvSpPr>
        <p:spPr>
          <a:xfrm>
            <a:off x="479376" y="1052736"/>
            <a:ext cx="10945216"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任何部件都不是孤立存在的</a:t>
            </a:r>
          </a:p>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只有部件间的联系才能发挥和实现部件设计的功能</a:t>
            </a:r>
          </a:p>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连接器是实现部件与部件之间联系的特殊机制或特殊部件</a:t>
            </a:r>
          </a:p>
        </p:txBody>
      </p:sp>
    </p:spTree>
    <p:extLst>
      <p:ext uri="{BB962C8B-B14F-4D97-AF65-F5344CB8AC3E}">
        <p14:creationId xmlns:p14="http://schemas.microsoft.com/office/powerpoint/2010/main" val="16685501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3795" name="Rectangle 3"/>
          <p:cNvSpPr>
            <a:spLocks noGrp="1" noChangeArrowheads="1"/>
          </p:cNvSpPr>
          <p:nvPr>
            <p:ph sz="quarter" idx="1"/>
          </p:nvPr>
        </p:nvSpPr>
        <p:spPr>
          <a:xfrm>
            <a:off x="551384" y="963035"/>
            <a:ext cx="10873208"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连接器及其作用</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连接器是实现部件与部件之间联系（</a:t>
            </a:r>
            <a:r>
              <a:rPr lang="zh-CN" altLang="en-US" sz="1800" dirty="0">
                <a:solidFill>
                  <a:srgbClr val="C00000"/>
                </a:solidFill>
                <a:latin typeface="华文中宋" panose="02010600040101010101" pitchFamily="2" charset="-122"/>
                <a:ea typeface="华文中宋" panose="02010600040101010101" pitchFamily="2" charset="-122"/>
              </a:rPr>
              <a:t>调用、消息传递、数据转换传送、部件间实时并行的协调控制等</a:t>
            </a:r>
            <a:r>
              <a:rPr lang="zh-CN" altLang="en-US" sz="2400" dirty="0">
                <a:solidFill>
                  <a:srgbClr val="C00000"/>
                </a:solidFill>
                <a:latin typeface="华文中宋" panose="02010600040101010101" pitchFamily="2" charset="-122"/>
                <a:ea typeface="华文中宋" panose="02010600040101010101" pitchFamily="2" charset="-122"/>
              </a:rPr>
              <a:t>）</a:t>
            </a:r>
            <a:r>
              <a:rPr lang="zh-CN" altLang="en-US" sz="2400" dirty="0">
                <a:solidFill>
                  <a:schemeClr val="accent1">
                    <a:lumMod val="25000"/>
                  </a:schemeClr>
                </a:solidFill>
                <a:latin typeface="华文中宋" panose="02010600040101010101" pitchFamily="2" charset="-122"/>
                <a:ea typeface="华文中宋" panose="02010600040101010101" pitchFamily="2" charset="-122"/>
              </a:rPr>
              <a:t>的特殊机制或特殊部件</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简单的连接器从结构上退化为部件之间的直接连接。</a:t>
            </a:r>
            <a:endParaRPr lang="en-US" altLang="zh-CN" sz="2000" b="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复杂的连接器需要专门的机构来完成。</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连接器承担了实现部件间信息和行为关联的作用，</a:t>
            </a:r>
            <a:r>
              <a:rPr lang="zh-CN" altLang="en-US" sz="2400" dirty="0">
                <a:solidFill>
                  <a:srgbClr val="C00000"/>
                </a:solidFill>
                <a:latin typeface="华文中宋" panose="02010600040101010101" pitchFamily="2" charset="-122"/>
                <a:ea typeface="华文中宋" panose="02010600040101010101" pitchFamily="2" charset="-122"/>
              </a:rPr>
              <a:t>是系统复杂性的来源</a:t>
            </a:r>
            <a:r>
              <a:rPr lang="zh-CN" altLang="en-US" sz="2400" dirty="0">
                <a:solidFill>
                  <a:schemeClr val="accent1">
                    <a:lumMod val="25000"/>
                  </a:schemeClr>
                </a:solidFill>
                <a:latin typeface="华文中宋" panose="02010600040101010101" pitchFamily="2" charset="-122"/>
                <a:ea typeface="华文中宋" panose="02010600040101010101" pitchFamily="2" charset="-122"/>
              </a:rPr>
              <a:t>，对系统的各种性能有着重要的影响</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连接器也是部件，是特殊的部件。</a:t>
            </a:r>
          </a:p>
          <a:p>
            <a:pPr lvl="1" eaLnBrk="1" hangingPunct="1"/>
            <a:endParaRPr lang="zh-CN" altLang="en-US" sz="2400" dirty="0"/>
          </a:p>
        </p:txBody>
      </p:sp>
    </p:spTree>
    <p:extLst>
      <p:ext uri="{BB962C8B-B14F-4D97-AF65-F5344CB8AC3E}">
        <p14:creationId xmlns:p14="http://schemas.microsoft.com/office/powerpoint/2010/main" val="24072546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4819" name="Rectangle 3"/>
          <p:cNvSpPr>
            <a:spLocks noGrp="1" noChangeArrowheads="1"/>
          </p:cNvSpPr>
          <p:nvPr>
            <p:ph sz="quarter" idx="1"/>
          </p:nvPr>
        </p:nvSpPr>
        <p:spPr>
          <a:xfrm>
            <a:off x="551384" y="963035"/>
            <a:ext cx="11089232" cy="5418293"/>
          </a:xfrm>
        </p:spPr>
        <p:txBody>
          <a:bodyPr/>
          <a:lstStyle/>
          <a:p>
            <a:pPr eaLnBrk="1" hangingPunct="1">
              <a:lnSpc>
                <a:spcPct val="20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连接器的层次性</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连接器的最基本形式是由计算机硬件提供的。</a:t>
            </a:r>
            <a:endParaRPr lang="en-US" altLang="zh-CN" sz="240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描述层次太低，使用这些基础原始的连接形式直接描述系统上层复杂的联系是不恰当的</a:t>
            </a:r>
            <a:r>
              <a:rPr lang="zh-CN" altLang="en-US" sz="2000"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（也难以描述）</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软件体系结构层次模型的每个层次中都有关于连接的概念，他们都是在基本的连接形式上经过复合和概念提升而产生的，并且成为了复杂系统不同层次连接设计的出发点。</a:t>
            </a:r>
          </a:p>
        </p:txBody>
      </p:sp>
    </p:spTree>
    <p:extLst>
      <p:ext uri="{BB962C8B-B14F-4D97-AF65-F5344CB8AC3E}">
        <p14:creationId xmlns:p14="http://schemas.microsoft.com/office/powerpoint/2010/main" val="34597387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0" y="836613"/>
            <a:ext cx="11953875" cy="3846512"/>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a:latin typeface="Arial Black" panose="020B0A04020102020204" pitchFamily="34" charset="0"/>
                <a:ea typeface="华文中宋" panose="02010600040101010101" pitchFamily="2" charset="-122"/>
              </a:rPr>
              <a:t>一门初露</a:t>
            </a:r>
            <a:r>
              <a:rPr lang="zh-CN" altLang="en-US" sz="3600" dirty="0">
                <a:latin typeface="Arial Black" panose="020B0A04020102020204" pitchFamily="34" charset="0"/>
                <a:ea typeface="华文中宋" panose="02010600040101010101" pitchFamily="2" charset="-122"/>
              </a:rPr>
              <a:t>端倪的学科</a:t>
            </a:r>
          </a:p>
        </p:txBody>
      </p:sp>
      <p:sp>
        <p:nvSpPr>
          <p:cNvPr id="2" name="矩形 1"/>
          <p:cNvSpPr/>
          <p:nvPr/>
        </p:nvSpPr>
        <p:spPr>
          <a:xfrm>
            <a:off x="9539607" y="3503914"/>
            <a:ext cx="2533057" cy="1126458"/>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4"/>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algn="r" eaLnBrk="1" fontAlgn="auto" hangingPunct="1">
              <a:lnSpc>
                <a:spcPct val="80000"/>
              </a:lnSpc>
              <a:spcAft>
                <a:spcPts val="0"/>
              </a:spcAft>
              <a:defRPr/>
            </a:pPr>
            <a:r>
              <a:rPr lang="zh-CN" altLang="en-US" sz="2000" b="1" dirty="0"/>
              <a:t>翔安西部片区</a:t>
            </a:r>
            <a:r>
              <a:rPr lang="en-US" altLang="zh-CN" b="1" dirty="0"/>
              <a:t>1</a:t>
            </a:r>
            <a:r>
              <a:rPr lang="en-US" altLang="zh-CN" b="1" baseline="30000" dirty="0"/>
              <a:t>#</a:t>
            </a:r>
            <a:r>
              <a:rPr lang="en-US" altLang="zh-CN" b="1" dirty="0"/>
              <a:t>306</a:t>
            </a:r>
            <a:endParaRPr lang="zh-CN" altLang="zh-CN"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dirty="0">
                <a:latin typeface="Bauhaus 93" panose="04030905020B02020C02" pitchFamily="82" charset="0"/>
              </a:rPr>
              <a:t>§5.3 </a:t>
            </a:r>
            <a:r>
              <a:rPr lang="zh-CN" altLang="en-US" dirty="0">
                <a:latin typeface="华文中宋" panose="02010600040101010101" pitchFamily="2" charset="-122"/>
                <a:ea typeface="华文中宋" panose="02010600040101010101" pitchFamily="2" charset="-122"/>
              </a:rPr>
              <a:t>连接器</a:t>
            </a:r>
            <a:endParaRPr lang="zh-CN" altLang="en-US" dirty="0"/>
          </a:p>
        </p:txBody>
      </p:sp>
      <p:sp>
        <p:nvSpPr>
          <p:cNvPr id="35843" name="Rectangle 3"/>
          <p:cNvSpPr>
            <a:spLocks noGrp="1" noChangeArrowheads="1"/>
          </p:cNvSpPr>
          <p:nvPr>
            <p:ph sz="quarter" idx="1"/>
          </p:nvPr>
        </p:nvSpPr>
        <p:spPr>
          <a:xfrm>
            <a:off x="407368" y="1124744"/>
            <a:ext cx="10801200" cy="4937125"/>
          </a:xfrm>
        </p:spPr>
        <p:txBody>
          <a:bodyPr/>
          <a:lstStyle/>
          <a:p>
            <a:pPr eaLnBrk="1" hangingPunct="1"/>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连接器的表达形式</a:t>
            </a:r>
          </a:p>
        </p:txBody>
      </p:sp>
      <p:sp>
        <p:nvSpPr>
          <p:cNvPr id="29700" name="Rectangle 4"/>
          <p:cNvSpPr>
            <a:spLocks noChangeArrowheads="1"/>
          </p:cNvSpPr>
          <p:nvPr/>
        </p:nvSpPr>
        <p:spPr bwMode="auto">
          <a:xfrm>
            <a:off x="2452663" y="2071679"/>
            <a:ext cx="1008063" cy="2232025"/>
          </a:xfrm>
          <a:prstGeom prst="rect">
            <a:avLst/>
          </a:prstGeom>
          <a:noFill/>
          <a:ln w="9525">
            <a:solidFill>
              <a:schemeClr val="tx1"/>
            </a:solidFill>
            <a:miter lim="800000"/>
            <a:headEnd/>
            <a:tailEnd/>
          </a:ln>
          <a:scene3d>
            <a:camera prst="orthographicFront"/>
            <a:lightRig rig="threePt" dir="t"/>
          </a:scene3d>
          <a:sp3d>
            <a:bevelT w="165100" prst="coolSlant"/>
          </a:sp3d>
        </p:spPr>
        <p:txBody>
          <a:bodyPr wrap="none" anchor="ctr"/>
          <a:lstStyle/>
          <a:p>
            <a:pPr algn="ctr" eaLnBrk="1" hangingPunct="1">
              <a:defRPr/>
            </a:pPr>
            <a:r>
              <a:rPr lang="zh-CN" altLang="en-US" dirty="0">
                <a:latin typeface="华文楷体" pitchFamily="2" charset="-122"/>
                <a:ea typeface="华文楷体" pitchFamily="2" charset="-122"/>
              </a:rPr>
              <a:t>部件</a:t>
            </a:r>
            <a:r>
              <a:rPr lang="en-US" altLang="zh-CN" dirty="0">
                <a:latin typeface="华文楷体" pitchFamily="2" charset="-122"/>
                <a:ea typeface="华文楷体" pitchFamily="2" charset="-122"/>
              </a:rPr>
              <a:t>A</a:t>
            </a:r>
          </a:p>
        </p:txBody>
      </p:sp>
      <p:sp>
        <p:nvSpPr>
          <p:cNvPr id="35847" name="Rectangle 5"/>
          <p:cNvSpPr>
            <a:spLocks noChangeArrowheads="1"/>
          </p:cNvSpPr>
          <p:nvPr/>
        </p:nvSpPr>
        <p:spPr bwMode="auto">
          <a:xfrm>
            <a:off x="6556376" y="2071689"/>
            <a:ext cx="1008063" cy="2232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a:latin typeface="华文楷体" panose="02010600040101010101" pitchFamily="2" charset="-122"/>
                <a:ea typeface="华文楷体" panose="02010600040101010101" pitchFamily="2" charset="-122"/>
              </a:rPr>
              <a:t>部件</a:t>
            </a:r>
            <a:r>
              <a:rPr lang="en-US" altLang="zh-CN" sz="1800">
                <a:latin typeface="华文楷体" panose="02010600040101010101" pitchFamily="2" charset="-122"/>
                <a:ea typeface="华文楷体" panose="02010600040101010101" pitchFamily="2" charset="-122"/>
              </a:rPr>
              <a:t>B</a:t>
            </a:r>
          </a:p>
        </p:txBody>
      </p:sp>
      <p:sp>
        <p:nvSpPr>
          <p:cNvPr id="35848" name="Oval 6"/>
          <p:cNvSpPr>
            <a:spLocks noChangeArrowheads="1"/>
          </p:cNvSpPr>
          <p:nvPr/>
        </p:nvSpPr>
        <p:spPr bwMode="auto">
          <a:xfrm>
            <a:off x="3460751" y="3079750"/>
            <a:ext cx="288925" cy="287338"/>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5849" name="Oval 7"/>
          <p:cNvSpPr>
            <a:spLocks noChangeArrowheads="1"/>
          </p:cNvSpPr>
          <p:nvPr/>
        </p:nvSpPr>
        <p:spPr bwMode="auto">
          <a:xfrm>
            <a:off x="6269039" y="3079750"/>
            <a:ext cx="288925" cy="287338"/>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5850" name="Line 8"/>
          <p:cNvSpPr>
            <a:spLocks noChangeShapeType="1"/>
          </p:cNvSpPr>
          <p:nvPr/>
        </p:nvSpPr>
        <p:spPr bwMode="auto">
          <a:xfrm>
            <a:off x="3748088" y="3222625"/>
            <a:ext cx="2520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AutoShape 9"/>
          <p:cNvSpPr>
            <a:spLocks noChangeArrowheads="1"/>
          </p:cNvSpPr>
          <p:nvPr/>
        </p:nvSpPr>
        <p:spPr bwMode="auto">
          <a:xfrm>
            <a:off x="3829051" y="4364039"/>
            <a:ext cx="2879725" cy="936625"/>
          </a:xfrm>
          <a:prstGeom prst="wedgeRectCallout">
            <a:avLst>
              <a:gd name="adj1" fmla="val -11292"/>
              <a:gd name="adj2" fmla="val -169032"/>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zh-CN" altLang="en-US" sz="2000" dirty="0">
                <a:latin typeface="华文楷体" panose="02010600040101010101" pitchFamily="2" charset="-122"/>
                <a:ea typeface="华文楷体" panose="02010600040101010101" pitchFamily="2" charset="-122"/>
              </a:rPr>
              <a:t>最简单的连接器表现为部件间直接连接关系</a:t>
            </a:r>
          </a:p>
        </p:txBody>
      </p:sp>
    </p:spTree>
    <p:extLst>
      <p:ext uri="{BB962C8B-B14F-4D97-AF65-F5344CB8AC3E}">
        <p14:creationId xmlns:p14="http://schemas.microsoft.com/office/powerpoint/2010/main" val="241234123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6867" name="Rectangle 3"/>
          <p:cNvSpPr>
            <a:spLocks noGrp="1" noChangeArrowheads="1"/>
          </p:cNvSpPr>
          <p:nvPr>
            <p:ph sz="quarter" idx="1"/>
          </p:nvPr>
        </p:nvSpPr>
        <p:spPr>
          <a:xfrm>
            <a:off x="479376" y="1041400"/>
            <a:ext cx="10873208" cy="4937125"/>
          </a:xfrm>
        </p:spPr>
        <p:txBody>
          <a:bodyPr/>
          <a:lstStyle/>
          <a:p>
            <a:pPr eaLnBrk="1" hangingPunct="1"/>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连接器的表达形式</a:t>
            </a:r>
          </a:p>
          <a:p>
            <a:pPr eaLnBrk="1" hangingPunct="1"/>
            <a:endParaRPr lang="zh-CN" altLang="en-US" dirty="0"/>
          </a:p>
        </p:txBody>
      </p:sp>
      <p:sp>
        <p:nvSpPr>
          <p:cNvPr id="36868" name="Rectangle 4"/>
          <p:cNvSpPr>
            <a:spLocks noChangeArrowheads="1"/>
          </p:cNvSpPr>
          <p:nvPr/>
        </p:nvSpPr>
        <p:spPr bwMode="auto">
          <a:xfrm>
            <a:off x="2493758" y="2214563"/>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A</a:t>
            </a:r>
          </a:p>
        </p:txBody>
      </p:sp>
      <p:sp>
        <p:nvSpPr>
          <p:cNvPr id="36869" name="Rectangle 5"/>
          <p:cNvSpPr>
            <a:spLocks noChangeArrowheads="1"/>
          </p:cNvSpPr>
          <p:nvPr/>
        </p:nvSpPr>
        <p:spPr bwMode="auto">
          <a:xfrm>
            <a:off x="7296151" y="2214563"/>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B</a:t>
            </a:r>
          </a:p>
        </p:txBody>
      </p:sp>
      <p:sp>
        <p:nvSpPr>
          <p:cNvPr id="36870" name="Oval 6"/>
          <p:cNvSpPr>
            <a:spLocks noChangeArrowheads="1"/>
          </p:cNvSpPr>
          <p:nvPr/>
        </p:nvSpPr>
        <p:spPr bwMode="auto">
          <a:xfrm>
            <a:off x="3335338" y="28622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1" name="Oval 7"/>
          <p:cNvSpPr>
            <a:spLocks noChangeArrowheads="1"/>
          </p:cNvSpPr>
          <p:nvPr/>
        </p:nvSpPr>
        <p:spPr bwMode="auto">
          <a:xfrm>
            <a:off x="8088313" y="28622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2" name="Rectangle 9"/>
          <p:cNvSpPr>
            <a:spLocks noChangeArrowheads="1"/>
          </p:cNvSpPr>
          <p:nvPr/>
        </p:nvSpPr>
        <p:spPr bwMode="auto">
          <a:xfrm>
            <a:off x="4343400" y="3509963"/>
            <a:ext cx="2952750"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连接器</a:t>
            </a:r>
          </a:p>
        </p:txBody>
      </p:sp>
      <p:sp>
        <p:nvSpPr>
          <p:cNvPr id="36873" name="Oval 10"/>
          <p:cNvSpPr>
            <a:spLocks noChangeArrowheads="1"/>
          </p:cNvSpPr>
          <p:nvPr/>
        </p:nvSpPr>
        <p:spPr bwMode="auto">
          <a:xfrm>
            <a:off x="4127500" y="37258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4" name="Oval 12"/>
          <p:cNvSpPr>
            <a:spLocks noChangeArrowheads="1"/>
          </p:cNvSpPr>
          <p:nvPr/>
        </p:nvSpPr>
        <p:spPr bwMode="auto">
          <a:xfrm>
            <a:off x="7296150" y="37258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5" name="Line 13"/>
          <p:cNvSpPr>
            <a:spLocks noChangeShapeType="1"/>
          </p:cNvSpPr>
          <p:nvPr/>
        </p:nvSpPr>
        <p:spPr bwMode="auto">
          <a:xfrm>
            <a:off x="7513639" y="38703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4"/>
          <p:cNvSpPr>
            <a:spLocks noChangeShapeType="1"/>
          </p:cNvSpPr>
          <p:nvPr/>
        </p:nvSpPr>
        <p:spPr bwMode="auto">
          <a:xfrm>
            <a:off x="3192464" y="38703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15"/>
          <p:cNvSpPr>
            <a:spLocks noChangeShapeType="1"/>
          </p:cNvSpPr>
          <p:nvPr/>
        </p:nvSpPr>
        <p:spPr bwMode="auto">
          <a:xfrm>
            <a:off x="3479801" y="3078164"/>
            <a:ext cx="7207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Line 16"/>
          <p:cNvSpPr>
            <a:spLocks noChangeShapeType="1"/>
          </p:cNvSpPr>
          <p:nvPr/>
        </p:nvSpPr>
        <p:spPr bwMode="auto">
          <a:xfrm flipH="1">
            <a:off x="7440614" y="3078164"/>
            <a:ext cx="7191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9" name="AutoShape 17"/>
          <p:cNvSpPr>
            <a:spLocks noChangeArrowheads="1"/>
          </p:cNvSpPr>
          <p:nvPr/>
        </p:nvSpPr>
        <p:spPr bwMode="auto">
          <a:xfrm>
            <a:off x="4922839" y="5076826"/>
            <a:ext cx="1800225" cy="574675"/>
          </a:xfrm>
          <a:prstGeom prst="wedgeRectCallout">
            <a:avLst>
              <a:gd name="adj1" fmla="val -5940"/>
              <a:gd name="adj2" fmla="val -208144"/>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转换</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运算</a:t>
            </a:r>
          </a:p>
        </p:txBody>
      </p:sp>
    </p:spTree>
    <p:extLst>
      <p:ext uri="{BB962C8B-B14F-4D97-AF65-F5344CB8AC3E}">
        <p14:creationId xmlns:p14="http://schemas.microsoft.com/office/powerpoint/2010/main" val="13018055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a:noFill/>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7891" name="Rectangle 7"/>
          <p:cNvSpPr>
            <a:spLocks noGrp="1" noChangeArrowheads="1"/>
          </p:cNvSpPr>
          <p:nvPr>
            <p:ph sz="quarter" idx="1"/>
          </p:nvPr>
        </p:nvSpPr>
        <p:spPr>
          <a:xfrm>
            <a:off x="551384" y="1112837"/>
            <a:ext cx="10873208" cy="4937125"/>
          </a:xfrm>
        </p:spPr>
        <p:txBody>
          <a:bodyPr/>
          <a:lstStyle/>
          <a:p>
            <a:pPr eaLnBrk="1" hangingPunct="1"/>
            <a:r>
              <a:rPr lang="zh-CN" altLang="en-US" sz="2800" dirty="0">
                <a:solidFill>
                  <a:schemeClr val="tx1"/>
                </a:solidFill>
                <a:latin typeface="华文中宋" panose="02010600040101010101" pitchFamily="2" charset="-122"/>
                <a:ea typeface="华文中宋" panose="02010600040101010101" pitchFamily="2" charset="-122"/>
              </a:rPr>
              <a:t>连接器的表达形式</a:t>
            </a:r>
          </a:p>
          <a:p>
            <a:pPr eaLnBrk="1" hangingPunct="1"/>
            <a:endParaRPr lang="zh-CN" altLang="en-US" dirty="0"/>
          </a:p>
        </p:txBody>
      </p:sp>
      <p:sp>
        <p:nvSpPr>
          <p:cNvPr id="37892" name="Rectangle 8"/>
          <p:cNvSpPr>
            <a:spLocks noChangeArrowheads="1"/>
          </p:cNvSpPr>
          <p:nvPr/>
        </p:nvSpPr>
        <p:spPr bwMode="auto">
          <a:xfrm>
            <a:off x="2524126" y="2286000"/>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A</a:t>
            </a:r>
          </a:p>
        </p:txBody>
      </p:sp>
      <p:sp>
        <p:nvSpPr>
          <p:cNvPr id="37893" name="Rectangle 9"/>
          <p:cNvSpPr>
            <a:spLocks noChangeArrowheads="1"/>
          </p:cNvSpPr>
          <p:nvPr/>
        </p:nvSpPr>
        <p:spPr bwMode="auto">
          <a:xfrm>
            <a:off x="7277101" y="2286000"/>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B</a:t>
            </a:r>
          </a:p>
        </p:txBody>
      </p:sp>
      <p:sp>
        <p:nvSpPr>
          <p:cNvPr id="37894" name="Oval 10"/>
          <p:cNvSpPr>
            <a:spLocks noChangeArrowheads="1"/>
          </p:cNvSpPr>
          <p:nvPr/>
        </p:nvSpPr>
        <p:spPr bwMode="auto">
          <a:xfrm>
            <a:off x="3316288" y="29337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5" name="Oval 11"/>
          <p:cNvSpPr>
            <a:spLocks noChangeArrowheads="1"/>
          </p:cNvSpPr>
          <p:nvPr/>
        </p:nvSpPr>
        <p:spPr bwMode="auto">
          <a:xfrm>
            <a:off x="8069263" y="29337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6" name="Rectangle 12"/>
          <p:cNvSpPr>
            <a:spLocks noChangeArrowheads="1"/>
          </p:cNvSpPr>
          <p:nvPr/>
        </p:nvSpPr>
        <p:spPr bwMode="auto">
          <a:xfrm>
            <a:off x="4324351" y="3581400"/>
            <a:ext cx="936625"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zh-CN" sz="1800" dirty="0">
                <a:latin typeface="华文中宋" panose="02010600040101010101" pitchFamily="2" charset="-122"/>
                <a:ea typeface="华文中宋" panose="02010600040101010101" pitchFamily="2" charset="-122"/>
              </a:rPr>
              <a:t>A</a:t>
            </a:r>
            <a:r>
              <a:rPr lang="zh-CN" altLang="en-US" sz="1800" dirty="0">
                <a:latin typeface="华文中宋" panose="02010600040101010101" pitchFamily="2" charset="-122"/>
                <a:ea typeface="华文中宋" panose="02010600040101010101" pitchFamily="2" charset="-122"/>
              </a:rPr>
              <a:t>端接收</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发送计算</a:t>
            </a:r>
          </a:p>
        </p:txBody>
      </p:sp>
      <p:sp>
        <p:nvSpPr>
          <p:cNvPr id="37897" name="Oval 13"/>
          <p:cNvSpPr>
            <a:spLocks noChangeArrowheads="1"/>
          </p:cNvSpPr>
          <p:nvPr/>
        </p:nvSpPr>
        <p:spPr bwMode="auto">
          <a:xfrm>
            <a:off x="4108450" y="37973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8" name="Oval 14"/>
          <p:cNvSpPr>
            <a:spLocks noChangeArrowheads="1"/>
          </p:cNvSpPr>
          <p:nvPr/>
        </p:nvSpPr>
        <p:spPr bwMode="auto">
          <a:xfrm>
            <a:off x="7277100" y="37973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9" name="Line 15"/>
          <p:cNvSpPr>
            <a:spLocks noChangeShapeType="1"/>
          </p:cNvSpPr>
          <p:nvPr/>
        </p:nvSpPr>
        <p:spPr bwMode="auto">
          <a:xfrm>
            <a:off x="7494589" y="39417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16"/>
          <p:cNvSpPr>
            <a:spLocks noChangeShapeType="1"/>
          </p:cNvSpPr>
          <p:nvPr/>
        </p:nvSpPr>
        <p:spPr bwMode="auto">
          <a:xfrm>
            <a:off x="3173414" y="39417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17"/>
          <p:cNvSpPr>
            <a:spLocks noChangeShapeType="1"/>
          </p:cNvSpPr>
          <p:nvPr/>
        </p:nvSpPr>
        <p:spPr bwMode="auto">
          <a:xfrm>
            <a:off x="3460751" y="3149601"/>
            <a:ext cx="7207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18"/>
          <p:cNvSpPr>
            <a:spLocks noChangeShapeType="1"/>
          </p:cNvSpPr>
          <p:nvPr/>
        </p:nvSpPr>
        <p:spPr bwMode="auto">
          <a:xfrm flipH="1">
            <a:off x="7421564" y="3149601"/>
            <a:ext cx="7191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3" name="AutoShape 19"/>
          <p:cNvSpPr>
            <a:spLocks noChangeArrowheads="1"/>
          </p:cNvSpPr>
          <p:nvPr/>
        </p:nvSpPr>
        <p:spPr bwMode="auto">
          <a:xfrm>
            <a:off x="4511824" y="5021265"/>
            <a:ext cx="3168352" cy="380998"/>
          </a:xfrm>
          <a:prstGeom prst="wedgeRectCallout">
            <a:avLst>
              <a:gd name="adj1" fmla="val -8006"/>
              <a:gd name="adj2" fmla="val -344231"/>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两端连接硬件和传送介质</a:t>
            </a:r>
          </a:p>
        </p:txBody>
      </p:sp>
      <p:sp>
        <p:nvSpPr>
          <p:cNvPr id="37904" name="Rectangle 20"/>
          <p:cNvSpPr>
            <a:spLocks noChangeArrowheads="1"/>
          </p:cNvSpPr>
          <p:nvPr/>
        </p:nvSpPr>
        <p:spPr bwMode="auto">
          <a:xfrm>
            <a:off x="6340476" y="3581400"/>
            <a:ext cx="936625"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zh-CN" sz="1800" dirty="0">
                <a:latin typeface="华文中宋" panose="02010600040101010101" pitchFamily="2" charset="-122"/>
                <a:ea typeface="华文中宋" panose="02010600040101010101" pitchFamily="2" charset="-122"/>
              </a:rPr>
              <a:t>B</a:t>
            </a:r>
            <a:r>
              <a:rPr lang="zh-CN" altLang="en-US" sz="1800" dirty="0">
                <a:latin typeface="华文中宋" panose="02010600040101010101" pitchFamily="2" charset="-122"/>
                <a:ea typeface="华文中宋" panose="02010600040101010101" pitchFamily="2" charset="-122"/>
              </a:rPr>
              <a:t>端接收</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发送计算</a:t>
            </a:r>
          </a:p>
        </p:txBody>
      </p:sp>
      <p:sp>
        <p:nvSpPr>
          <p:cNvPr id="37905" name="Line 21"/>
          <p:cNvSpPr>
            <a:spLocks noChangeShapeType="1"/>
          </p:cNvSpPr>
          <p:nvPr/>
        </p:nvSpPr>
        <p:spPr bwMode="auto">
          <a:xfrm>
            <a:off x="5262564" y="3870325"/>
            <a:ext cx="1150937" cy="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7288598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8915" name="Rectangle 3"/>
          <p:cNvSpPr>
            <a:spLocks noGrp="1" noChangeArrowheads="1"/>
          </p:cNvSpPr>
          <p:nvPr>
            <p:ph sz="quarter" idx="1"/>
          </p:nvPr>
        </p:nvSpPr>
        <p:spPr>
          <a:xfrm>
            <a:off x="538162" y="1008062"/>
            <a:ext cx="10886429" cy="4937125"/>
          </a:xfrm>
        </p:spPr>
        <p:txBody>
          <a:bodyPr/>
          <a:lstStyle/>
          <a:p>
            <a:pPr eaLnBrk="1" hangingPunct="1"/>
            <a:r>
              <a:rPr lang="zh-CN" altLang="en-US" dirty="0">
                <a:solidFill>
                  <a:schemeClr val="tx1"/>
                </a:solidFill>
                <a:latin typeface="华文中宋" panose="02010600040101010101" pitchFamily="2" charset="-122"/>
                <a:ea typeface="华文中宋" panose="02010600040101010101" pitchFamily="2" charset="-122"/>
              </a:rPr>
              <a:t>连接器的表达形式</a:t>
            </a:r>
          </a:p>
          <a:p>
            <a:pPr eaLnBrk="1" hangingPunct="1">
              <a:buFont typeface="Wingdings" panose="05000000000000000000" pitchFamily="2" charset="2"/>
              <a:buNone/>
            </a:pPr>
            <a:endParaRPr lang="zh-CN" altLang="en-US" dirty="0"/>
          </a:p>
        </p:txBody>
      </p:sp>
      <p:sp>
        <p:nvSpPr>
          <p:cNvPr id="38916" name="Rectangle 4"/>
          <p:cNvSpPr>
            <a:spLocks noChangeArrowheads="1"/>
          </p:cNvSpPr>
          <p:nvPr/>
        </p:nvSpPr>
        <p:spPr bwMode="auto">
          <a:xfrm>
            <a:off x="239395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7" name="Rectangle 5"/>
          <p:cNvSpPr>
            <a:spLocks noChangeArrowheads="1"/>
          </p:cNvSpPr>
          <p:nvPr/>
        </p:nvSpPr>
        <p:spPr bwMode="auto">
          <a:xfrm>
            <a:off x="426720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8" name="Rectangle 6"/>
          <p:cNvSpPr>
            <a:spLocks noChangeArrowheads="1"/>
          </p:cNvSpPr>
          <p:nvPr/>
        </p:nvSpPr>
        <p:spPr bwMode="auto">
          <a:xfrm>
            <a:off x="6138864"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9" name="Rectangle 7"/>
          <p:cNvSpPr>
            <a:spLocks noChangeArrowheads="1"/>
          </p:cNvSpPr>
          <p:nvPr/>
        </p:nvSpPr>
        <p:spPr bwMode="auto">
          <a:xfrm>
            <a:off x="808355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0" name="Oval 8"/>
          <p:cNvSpPr>
            <a:spLocks noChangeArrowheads="1"/>
          </p:cNvSpPr>
          <p:nvPr/>
        </p:nvSpPr>
        <p:spPr bwMode="auto">
          <a:xfrm>
            <a:off x="2178050" y="32956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1" name="Oval 9"/>
          <p:cNvSpPr>
            <a:spLocks noChangeArrowheads="1"/>
          </p:cNvSpPr>
          <p:nvPr/>
        </p:nvSpPr>
        <p:spPr bwMode="auto">
          <a:xfrm>
            <a:off x="3762375" y="235902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2" name="Oval 10"/>
          <p:cNvSpPr>
            <a:spLocks noChangeArrowheads="1"/>
          </p:cNvSpPr>
          <p:nvPr/>
        </p:nvSpPr>
        <p:spPr bwMode="auto">
          <a:xfrm>
            <a:off x="3762375" y="27924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3" name="Oval 11"/>
          <p:cNvSpPr>
            <a:spLocks noChangeArrowheads="1"/>
          </p:cNvSpPr>
          <p:nvPr/>
        </p:nvSpPr>
        <p:spPr bwMode="auto">
          <a:xfrm>
            <a:off x="3762375" y="315118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4" name="Oval 12"/>
          <p:cNvSpPr>
            <a:spLocks noChangeArrowheads="1"/>
          </p:cNvSpPr>
          <p:nvPr/>
        </p:nvSpPr>
        <p:spPr bwMode="auto">
          <a:xfrm>
            <a:off x="3762375" y="35845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5" name="Oval 13"/>
          <p:cNvSpPr>
            <a:spLocks noChangeArrowheads="1"/>
          </p:cNvSpPr>
          <p:nvPr/>
        </p:nvSpPr>
        <p:spPr bwMode="auto">
          <a:xfrm>
            <a:off x="3762375" y="40163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6" name="Oval 14"/>
          <p:cNvSpPr>
            <a:spLocks noChangeArrowheads="1"/>
          </p:cNvSpPr>
          <p:nvPr/>
        </p:nvSpPr>
        <p:spPr bwMode="auto">
          <a:xfrm>
            <a:off x="5635625" y="235902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7" name="Oval 15"/>
          <p:cNvSpPr>
            <a:spLocks noChangeArrowheads="1"/>
          </p:cNvSpPr>
          <p:nvPr/>
        </p:nvSpPr>
        <p:spPr bwMode="auto">
          <a:xfrm>
            <a:off x="5635625" y="27924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8" name="Oval 16"/>
          <p:cNvSpPr>
            <a:spLocks noChangeArrowheads="1"/>
          </p:cNvSpPr>
          <p:nvPr/>
        </p:nvSpPr>
        <p:spPr bwMode="auto">
          <a:xfrm>
            <a:off x="5635625" y="315118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9" name="Oval 17"/>
          <p:cNvSpPr>
            <a:spLocks noChangeArrowheads="1"/>
          </p:cNvSpPr>
          <p:nvPr/>
        </p:nvSpPr>
        <p:spPr bwMode="auto">
          <a:xfrm>
            <a:off x="5635625" y="35845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0" name="Oval 18"/>
          <p:cNvSpPr>
            <a:spLocks noChangeArrowheads="1"/>
          </p:cNvSpPr>
          <p:nvPr/>
        </p:nvSpPr>
        <p:spPr bwMode="auto">
          <a:xfrm>
            <a:off x="5635625" y="40163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1" name="Oval 19"/>
          <p:cNvSpPr>
            <a:spLocks noChangeArrowheads="1"/>
          </p:cNvSpPr>
          <p:nvPr/>
        </p:nvSpPr>
        <p:spPr bwMode="auto">
          <a:xfrm>
            <a:off x="7507288"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2" name="Oval 20"/>
          <p:cNvSpPr>
            <a:spLocks noChangeArrowheads="1"/>
          </p:cNvSpPr>
          <p:nvPr/>
        </p:nvSpPr>
        <p:spPr bwMode="auto">
          <a:xfrm>
            <a:off x="7507288"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3" name="Oval 21"/>
          <p:cNvSpPr>
            <a:spLocks noChangeArrowheads="1"/>
          </p:cNvSpPr>
          <p:nvPr/>
        </p:nvSpPr>
        <p:spPr bwMode="auto">
          <a:xfrm>
            <a:off x="7507288"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4" name="Oval 22"/>
          <p:cNvSpPr>
            <a:spLocks noChangeArrowheads="1"/>
          </p:cNvSpPr>
          <p:nvPr/>
        </p:nvSpPr>
        <p:spPr bwMode="auto">
          <a:xfrm>
            <a:off x="7507288"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5" name="Oval 23"/>
          <p:cNvSpPr>
            <a:spLocks noChangeArrowheads="1"/>
          </p:cNvSpPr>
          <p:nvPr/>
        </p:nvSpPr>
        <p:spPr bwMode="auto">
          <a:xfrm>
            <a:off x="7507288" y="41608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6" name="Oval 26"/>
          <p:cNvSpPr>
            <a:spLocks noChangeArrowheads="1"/>
          </p:cNvSpPr>
          <p:nvPr/>
        </p:nvSpPr>
        <p:spPr bwMode="auto">
          <a:xfrm>
            <a:off x="7867650"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7" name="Oval 27"/>
          <p:cNvSpPr>
            <a:spLocks noChangeArrowheads="1"/>
          </p:cNvSpPr>
          <p:nvPr/>
        </p:nvSpPr>
        <p:spPr bwMode="auto">
          <a:xfrm>
            <a:off x="7867650"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8" name="Oval 28"/>
          <p:cNvSpPr>
            <a:spLocks noChangeArrowheads="1"/>
          </p:cNvSpPr>
          <p:nvPr/>
        </p:nvSpPr>
        <p:spPr bwMode="auto">
          <a:xfrm>
            <a:off x="7867650"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9" name="Oval 29"/>
          <p:cNvSpPr>
            <a:spLocks noChangeArrowheads="1"/>
          </p:cNvSpPr>
          <p:nvPr/>
        </p:nvSpPr>
        <p:spPr bwMode="auto">
          <a:xfrm>
            <a:off x="7867650"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0" name="Oval 30"/>
          <p:cNvSpPr>
            <a:spLocks noChangeArrowheads="1"/>
          </p:cNvSpPr>
          <p:nvPr/>
        </p:nvSpPr>
        <p:spPr bwMode="auto">
          <a:xfrm>
            <a:off x="7867650" y="40894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1" name="Oval 31"/>
          <p:cNvSpPr>
            <a:spLocks noChangeArrowheads="1"/>
          </p:cNvSpPr>
          <p:nvPr/>
        </p:nvSpPr>
        <p:spPr bwMode="auto">
          <a:xfrm>
            <a:off x="9451975"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2" name="Oval 32"/>
          <p:cNvSpPr>
            <a:spLocks noChangeArrowheads="1"/>
          </p:cNvSpPr>
          <p:nvPr/>
        </p:nvSpPr>
        <p:spPr bwMode="auto">
          <a:xfrm>
            <a:off x="9451975"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3" name="Oval 33"/>
          <p:cNvSpPr>
            <a:spLocks noChangeArrowheads="1"/>
          </p:cNvSpPr>
          <p:nvPr/>
        </p:nvSpPr>
        <p:spPr bwMode="auto">
          <a:xfrm>
            <a:off x="9451975"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4" name="Oval 34"/>
          <p:cNvSpPr>
            <a:spLocks noChangeArrowheads="1"/>
          </p:cNvSpPr>
          <p:nvPr/>
        </p:nvSpPr>
        <p:spPr bwMode="auto">
          <a:xfrm>
            <a:off x="9451975"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5" name="Oval 35"/>
          <p:cNvSpPr>
            <a:spLocks noChangeArrowheads="1"/>
          </p:cNvSpPr>
          <p:nvPr/>
        </p:nvSpPr>
        <p:spPr bwMode="auto">
          <a:xfrm>
            <a:off x="9451975" y="40894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6" name="Oval 36"/>
          <p:cNvSpPr>
            <a:spLocks noChangeArrowheads="1"/>
          </p:cNvSpPr>
          <p:nvPr/>
        </p:nvSpPr>
        <p:spPr bwMode="auto">
          <a:xfrm>
            <a:off x="4051300" y="32956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7" name="Oval 37"/>
          <p:cNvSpPr>
            <a:spLocks noChangeArrowheads="1"/>
          </p:cNvSpPr>
          <p:nvPr/>
        </p:nvSpPr>
        <p:spPr bwMode="auto">
          <a:xfrm>
            <a:off x="5922963" y="33686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8" name="Line 38"/>
          <p:cNvSpPr>
            <a:spLocks noChangeShapeType="1"/>
          </p:cNvSpPr>
          <p:nvPr/>
        </p:nvSpPr>
        <p:spPr bwMode="auto">
          <a:xfrm>
            <a:off x="2393951" y="3440114"/>
            <a:ext cx="1368425"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39"/>
          <p:cNvSpPr>
            <a:spLocks noChangeShapeType="1"/>
          </p:cNvSpPr>
          <p:nvPr/>
        </p:nvSpPr>
        <p:spPr bwMode="auto">
          <a:xfrm>
            <a:off x="2393951" y="3440114"/>
            <a:ext cx="1368425"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0" name="Line 40"/>
          <p:cNvSpPr>
            <a:spLocks noChangeShapeType="1"/>
          </p:cNvSpPr>
          <p:nvPr/>
        </p:nvSpPr>
        <p:spPr bwMode="auto">
          <a:xfrm flipV="1">
            <a:off x="2393951" y="3295651"/>
            <a:ext cx="1368425"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1" name="Line 41"/>
          <p:cNvSpPr>
            <a:spLocks noChangeShapeType="1"/>
          </p:cNvSpPr>
          <p:nvPr/>
        </p:nvSpPr>
        <p:spPr bwMode="auto">
          <a:xfrm flipV="1">
            <a:off x="2393951" y="2935289"/>
            <a:ext cx="13684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2" name="Line 43"/>
          <p:cNvSpPr>
            <a:spLocks noChangeShapeType="1"/>
          </p:cNvSpPr>
          <p:nvPr/>
        </p:nvSpPr>
        <p:spPr bwMode="auto">
          <a:xfrm flipV="1">
            <a:off x="2393951" y="2503489"/>
            <a:ext cx="13684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3" name="Line 45"/>
          <p:cNvSpPr>
            <a:spLocks noChangeShapeType="1"/>
          </p:cNvSpPr>
          <p:nvPr/>
        </p:nvSpPr>
        <p:spPr bwMode="auto">
          <a:xfrm>
            <a:off x="4267201" y="3368675"/>
            <a:ext cx="1368425" cy="287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46"/>
          <p:cNvSpPr>
            <a:spLocks noChangeShapeType="1"/>
          </p:cNvSpPr>
          <p:nvPr/>
        </p:nvSpPr>
        <p:spPr bwMode="auto">
          <a:xfrm flipV="1">
            <a:off x="4267201" y="3224213"/>
            <a:ext cx="1368425" cy="1444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47"/>
          <p:cNvSpPr>
            <a:spLocks noChangeShapeType="1"/>
          </p:cNvSpPr>
          <p:nvPr/>
        </p:nvSpPr>
        <p:spPr bwMode="auto">
          <a:xfrm flipV="1">
            <a:off x="4267201" y="2935289"/>
            <a:ext cx="1368425" cy="4333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48"/>
          <p:cNvSpPr>
            <a:spLocks noChangeShapeType="1"/>
          </p:cNvSpPr>
          <p:nvPr/>
        </p:nvSpPr>
        <p:spPr bwMode="auto">
          <a:xfrm flipV="1">
            <a:off x="4267201" y="2432050"/>
            <a:ext cx="1368425" cy="8651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Line 49"/>
          <p:cNvSpPr>
            <a:spLocks noChangeShapeType="1"/>
          </p:cNvSpPr>
          <p:nvPr/>
        </p:nvSpPr>
        <p:spPr bwMode="auto">
          <a:xfrm>
            <a:off x="4267201" y="3440114"/>
            <a:ext cx="1368425" cy="7191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Line 51"/>
          <p:cNvSpPr>
            <a:spLocks noChangeShapeType="1"/>
          </p:cNvSpPr>
          <p:nvPr/>
        </p:nvSpPr>
        <p:spPr bwMode="auto">
          <a:xfrm>
            <a:off x="6138864" y="3513139"/>
            <a:ext cx="1368425"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9" name="Line 52"/>
          <p:cNvSpPr>
            <a:spLocks noChangeShapeType="1"/>
          </p:cNvSpPr>
          <p:nvPr/>
        </p:nvSpPr>
        <p:spPr bwMode="auto">
          <a:xfrm flipV="1">
            <a:off x="6138864" y="3368676"/>
            <a:ext cx="1368425" cy="1444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0" name="Line 53"/>
          <p:cNvSpPr>
            <a:spLocks noChangeShapeType="1"/>
          </p:cNvSpPr>
          <p:nvPr/>
        </p:nvSpPr>
        <p:spPr bwMode="auto">
          <a:xfrm flipV="1">
            <a:off x="6138864" y="3079750"/>
            <a:ext cx="1368425" cy="4333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1" name="Line 54"/>
          <p:cNvSpPr>
            <a:spLocks noChangeShapeType="1"/>
          </p:cNvSpPr>
          <p:nvPr/>
        </p:nvSpPr>
        <p:spPr bwMode="auto">
          <a:xfrm flipV="1">
            <a:off x="6138864" y="2576514"/>
            <a:ext cx="1368425" cy="8651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2" name="Line 55"/>
          <p:cNvSpPr>
            <a:spLocks noChangeShapeType="1"/>
          </p:cNvSpPr>
          <p:nvPr/>
        </p:nvSpPr>
        <p:spPr bwMode="auto">
          <a:xfrm>
            <a:off x="6138864" y="3584575"/>
            <a:ext cx="1368425" cy="71913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Line 56"/>
          <p:cNvSpPr>
            <a:spLocks noChangeShapeType="1"/>
          </p:cNvSpPr>
          <p:nvPr/>
        </p:nvSpPr>
        <p:spPr bwMode="auto">
          <a:xfrm>
            <a:off x="8083551" y="2503488"/>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4" name="Line 59"/>
          <p:cNvSpPr>
            <a:spLocks noChangeShapeType="1"/>
          </p:cNvSpPr>
          <p:nvPr/>
        </p:nvSpPr>
        <p:spPr bwMode="auto">
          <a:xfrm>
            <a:off x="8083551" y="3008313"/>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5" name="Line 60"/>
          <p:cNvSpPr>
            <a:spLocks noChangeShapeType="1"/>
          </p:cNvSpPr>
          <p:nvPr/>
        </p:nvSpPr>
        <p:spPr bwMode="auto">
          <a:xfrm>
            <a:off x="8083551" y="33686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6" name="Line 65"/>
          <p:cNvSpPr>
            <a:spLocks noChangeShapeType="1"/>
          </p:cNvSpPr>
          <p:nvPr/>
        </p:nvSpPr>
        <p:spPr bwMode="auto">
          <a:xfrm>
            <a:off x="8083551" y="38004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Line 70"/>
          <p:cNvSpPr>
            <a:spLocks noChangeShapeType="1"/>
          </p:cNvSpPr>
          <p:nvPr/>
        </p:nvSpPr>
        <p:spPr bwMode="auto">
          <a:xfrm>
            <a:off x="8083551" y="42322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Line 71"/>
          <p:cNvSpPr>
            <a:spLocks noChangeShapeType="1"/>
          </p:cNvSpPr>
          <p:nvPr/>
        </p:nvSpPr>
        <p:spPr bwMode="auto">
          <a:xfrm>
            <a:off x="8083551" y="2503489"/>
            <a:ext cx="143986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9" name="Line 72"/>
          <p:cNvSpPr>
            <a:spLocks noChangeShapeType="1"/>
          </p:cNvSpPr>
          <p:nvPr/>
        </p:nvSpPr>
        <p:spPr bwMode="auto">
          <a:xfrm>
            <a:off x="8083551" y="2576513"/>
            <a:ext cx="13684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0" name="Line 73"/>
          <p:cNvSpPr>
            <a:spLocks noChangeShapeType="1"/>
          </p:cNvSpPr>
          <p:nvPr/>
        </p:nvSpPr>
        <p:spPr bwMode="auto">
          <a:xfrm>
            <a:off x="8083551" y="2576514"/>
            <a:ext cx="1368425"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1" name="Line 74"/>
          <p:cNvSpPr>
            <a:spLocks noChangeShapeType="1"/>
          </p:cNvSpPr>
          <p:nvPr/>
        </p:nvSpPr>
        <p:spPr bwMode="auto">
          <a:xfrm>
            <a:off x="8083551" y="2647951"/>
            <a:ext cx="1368425"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Line 75"/>
          <p:cNvSpPr>
            <a:spLocks noChangeShapeType="1"/>
          </p:cNvSpPr>
          <p:nvPr/>
        </p:nvSpPr>
        <p:spPr bwMode="auto">
          <a:xfrm flipV="1">
            <a:off x="8083551" y="2503489"/>
            <a:ext cx="13684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3" name="Line 76"/>
          <p:cNvSpPr>
            <a:spLocks noChangeShapeType="1"/>
          </p:cNvSpPr>
          <p:nvPr/>
        </p:nvSpPr>
        <p:spPr bwMode="auto">
          <a:xfrm>
            <a:off x="8083551" y="3008313"/>
            <a:ext cx="1439863"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4" name="Line 77"/>
          <p:cNvSpPr>
            <a:spLocks noChangeShapeType="1"/>
          </p:cNvSpPr>
          <p:nvPr/>
        </p:nvSpPr>
        <p:spPr bwMode="auto">
          <a:xfrm>
            <a:off x="8083551" y="3079751"/>
            <a:ext cx="1368425"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Line 78"/>
          <p:cNvSpPr>
            <a:spLocks noChangeShapeType="1"/>
          </p:cNvSpPr>
          <p:nvPr/>
        </p:nvSpPr>
        <p:spPr bwMode="auto">
          <a:xfrm>
            <a:off x="8083551" y="3079750"/>
            <a:ext cx="13684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6" name="Line 79"/>
          <p:cNvSpPr>
            <a:spLocks noChangeShapeType="1"/>
          </p:cNvSpPr>
          <p:nvPr/>
        </p:nvSpPr>
        <p:spPr bwMode="auto">
          <a:xfrm flipV="1">
            <a:off x="8083551" y="2576513"/>
            <a:ext cx="13684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7" name="Line 80"/>
          <p:cNvSpPr>
            <a:spLocks noChangeShapeType="1"/>
          </p:cNvSpPr>
          <p:nvPr/>
        </p:nvSpPr>
        <p:spPr bwMode="auto">
          <a:xfrm flipV="1">
            <a:off x="8154989" y="3008313"/>
            <a:ext cx="1296987"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8" name="Line 81"/>
          <p:cNvSpPr>
            <a:spLocks noChangeShapeType="1"/>
          </p:cNvSpPr>
          <p:nvPr/>
        </p:nvSpPr>
        <p:spPr bwMode="auto">
          <a:xfrm>
            <a:off x="8083551" y="3440113"/>
            <a:ext cx="136842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9" name="Line 82"/>
          <p:cNvSpPr>
            <a:spLocks noChangeShapeType="1"/>
          </p:cNvSpPr>
          <p:nvPr/>
        </p:nvSpPr>
        <p:spPr bwMode="auto">
          <a:xfrm>
            <a:off x="8083551" y="3368675"/>
            <a:ext cx="136842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Line 83"/>
          <p:cNvSpPr>
            <a:spLocks noChangeShapeType="1"/>
          </p:cNvSpPr>
          <p:nvPr/>
        </p:nvSpPr>
        <p:spPr bwMode="auto">
          <a:xfrm flipV="1">
            <a:off x="8083551" y="2576514"/>
            <a:ext cx="1368425"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1" name="Line 84"/>
          <p:cNvSpPr>
            <a:spLocks noChangeShapeType="1"/>
          </p:cNvSpPr>
          <p:nvPr/>
        </p:nvSpPr>
        <p:spPr bwMode="auto">
          <a:xfrm flipV="1">
            <a:off x="8154989" y="3079750"/>
            <a:ext cx="1296987"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Line 85"/>
          <p:cNvSpPr>
            <a:spLocks noChangeShapeType="1"/>
          </p:cNvSpPr>
          <p:nvPr/>
        </p:nvSpPr>
        <p:spPr bwMode="auto">
          <a:xfrm>
            <a:off x="8154989" y="3727451"/>
            <a:ext cx="13684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Line 86"/>
          <p:cNvSpPr>
            <a:spLocks noChangeShapeType="1"/>
          </p:cNvSpPr>
          <p:nvPr/>
        </p:nvSpPr>
        <p:spPr bwMode="auto">
          <a:xfrm flipV="1">
            <a:off x="8083551" y="2576514"/>
            <a:ext cx="1368425" cy="158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4" name="Line 87"/>
          <p:cNvSpPr>
            <a:spLocks noChangeShapeType="1"/>
          </p:cNvSpPr>
          <p:nvPr/>
        </p:nvSpPr>
        <p:spPr bwMode="auto">
          <a:xfrm flipV="1">
            <a:off x="8083551" y="3008314"/>
            <a:ext cx="1439863"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Line 88"/>
          <p:cNvSpPr>
            <a:spLocks noChangeShapeType="1"/>
          </p:cNvSpPr>
          <p:nvPr/>
        </p:nvSpPr>
        <p:spPr bwMode="auto">
          <a:xfrm flipV="1">
            <a:off x="8083551" y="3368676"/>
            <a:ext cx="1368425" cy="790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Line 89"/>
          <p:cNvSpPr>
            <a:spLocks noChangeShapeType="1"/>
          </p:cNvSpPr>
          <p:nvPr/>
        </p:nvSpPr>
        <p:spPr bwMode="auto">
          <a:xfrm flipV="1">
            <a:off x="8083551" y="3800476"/>
            <a:ext cx="1368425"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7" name="Rectangle 90"/>
          <p:cNvSpPr>
            <a:spLocks noChangeArrowheads="1"/>
          </p:cNvSpPr>
          <p:nvPr/>
        </p:nvSpPr>
        <p:spPr bwMode="auto">
          <a:xfrm>
            <a:off x="3135313" y="4792663"/>
            <a:ext cx="5688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2400" dirty="0">
                <a:latin typeface="华文中宋" panose="02010600040101010101" pitchFamily="2" charset="-122"/>
                <a:ea typeface="华文中宋" panose="02010600040101010101" pitchFamily="2" charset="-122"/>
              </a:rPr>
              <a:t>多端连接器端口之间的连同关系</a:t>
            </a:r>
          </a:p>
        </p:txBody>
      </p:sp>
    </p:spTree>
    <p:extLst>
      <p:ext uri="{BB962C8B-B14F-4D97-AF65-F5344CB8AC3E}">
        <p14:creationId xmlns:p14="http://schemas.microsoft.com/office/powerpoint/2010/main" val="19211820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9939" name="Rectangle 3"/>
          <p:cNvSpPr>
            <a:spLocks noGrp="1" noChangeArrowheads="1"/>
          </p:cNvSpPr>
          <p:nvPr>
            <p:ph sz="quarter" idx="1"/>
          </p:nvPr>
        </p:nvSpPr>
        <p:spPr>
          <a:xfrm>
            <a:off x="551384" y="949624"/>
            <a:ext cx="10873208" cy="4937125"/>
          </a:xfrm>
        </p:spPr>
        <p:txBody>
          <a:bodyPr/>
          <a:lstStyle/>
          <a:p>
            <a:pPr eaLnBrk="1" hangingPunct="1">
              <a:lnSpc>
                <a:spcPct val="150000"/>
              </a:lnSpc>
            </a:pPr>
            <a:r>
              <a:rPr lang="zh-CN" altLang="en-US" dirty="0">
                <a:solidFill>
                  <a:schemeClr val="tx1"/>
                </a:solidFill>
                <a:latin typeface="Bauhaus 93" panose="04030905020B02020C02" pitchFamily="82" charset="0"/>
                <a:ea typeface="华文中宋" panose="02010600040101010101" pitchFamily="2" charset="-122"/>
              </a:rPr>
              <a:t>连接器的特性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连接的关系 </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m</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连接的角色和方向</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连接的交互方式（信号、语言式）</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连接的可扩展性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连接的互操作性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连接请求响应特性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连接请求的处理策略</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连接的代价、处理速度或能力</a:t>
            </a:r>
          </a:p>
        </p:txBody>
      </p:sp>
    </p:spTree>
    <p:extLst>
      <p:ext uri="{BB962C8B-B14F-4D97-AF65-F5344CB8AC3E}">
        <p14:creationId xmlns:p14="http://schemas.microsoft.com/office/powerpoint/2010/main" val="38663633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3" descr="玉兰花.jpg">
            <a:extLst>
              <a:ext uri="{FF2B5EF4-FFF2-40B4-BE49-F238E27FC236}">
                <a16:creationId xmlns:a16="http://schemas.microsoft.com/office/drawing/2014/main" id="{1129FFC4-E069-40FB-BB04-05518FF1E37D}"/>
              </a:ext>
            </a:extLst>
          </p:cNvPr>
          <p:cNvPicPr>
            <a:picLocks noChangeAspect="1"/>
          </p:cNvPicPr>
          <p:nvPr/>
        </p:nvPicPr>
        <p:blipFill rotWithShape="1">
          <a:blip r:embed="rId3">
            <a:extLst>
              <a:ext uri="{28A0092B-C50C-407E-A947-70E740481C1C}">
                <a14:useLocalDpi xmlns:a14="http://schemas.microsoft.com/office/drawing/2010/main" val="0"/>
              </a:ext>
            </a:extLst>
          </a:blip>
          <a:srcRect t="20494" r="1" b="1"/>
          <a:stretch/>
        </p:blipFill>
        <p:spPr bwMode="auto">
          <a:xfrm>
            <a:off x="0" y="0"/>
            <a:ext cx="12192000" cy="6858000"/>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81054EDC-80C8-4581-B6D7-BF87CA033C24}"/>
              </a:ext>
            </a:extLst>
          </p:cNvPr>
          <p:cNvSpPr/>
          <p:nvPr/>
        </p:nvSpPr>
        <p:spPr>
          <a:xfrm>
            <a:off x="640080" y="4869160"/>
            <a:ext cx="10911840" cy="1707848"/>
          </a:xfrm>
          <a:prstGeom prst="rect">
            <a:avLst/>
          </a:prstGeom>
        </p:spPr>
        <p:txBody>
          <a:bodyPr vert="horz" lIns="91440" tIns="45720" rIns="91440" bIns="45720" rtlCol="0" anchor="ctr">
            <a:normAutofit/>
          </a:bodyPr>
          <a:lstStyle/>
          <a:p>
            <a:pPr algn="ctr" eaLnBrk="1" hangingPunct="1">
              <a:lnSpc>
                <a:spcPct val="90000"/>
              </a:lnSpc>
              <a:spcAft>
                <a:spcPts val="600"/>
              </a:spcAft>
            </a:pPr>
            <a:r>
              <a:rPr lang="en-US" altLang="zh-CN" sz="7200" b="1" dirty="0">
                <a:solidFill>
                  <a:srgbClr val="FFFF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sym typeface="Calibri Italic" charset="0"/>
              </a:rPr>
              <a:t>Welcome and Enjoy! </a:t>
            </a:r>
            <a:endParaRPr lang="en-US" altLang="zh-CN" sz="7200" b="1" dirty="0">
              <a:solidFill>
                <a:srgbClr val="FFFF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09529047"/>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124744"/>
            <a:ext cx="11064552" cy="5184576"/>
          </a:xfrm>
        </p:spPr>
        <p:txBody>
          <a:bodyPr/>
          <a:lstStyle/>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软件体系结构的设计原理</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dirty="0">
                <a:solidFill>
                  <a:schemeClr val="tx1"/>
                </a:solidFill>
                <a:effectLst/>
                <a:latin typeface="华文中宋" panose="02010600040101010101" pitchFamily="2" charset="-122"/>
                <a:ea typeface="华文中宋" panose="02010600040101010101" pitchFamily="2" charset="-122"/>
              </a:rPr>
              <a:t>抽象、封装、数据隐藏、模块化、注意点分离、耦合和内聚、原始性、策略和实现的分离、接口与实现的分离、分而治之、层次化</a:t>
            </a:r>
            <a:endParaRPr lang="en-US" altLang="zh-CN" sz="22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软件的非功能特性</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dirty="0">
                <a:latin typeface="华文中宋" panose="02010600040101010101" pitchFamily="2" charset="-122"/>
                <a:ea typeface="华文中宋" panose="02010600040101010101" pitchFamily="2" charset="-122"/>
              </a:rPr>
              <a:t>可变性、可维护性、互操作性、效率、可靠性、可测试性、可重用性</a:t>
            </a:r>
            <a:endParaRPr lang="en-US" altLang="zh-CN" sz="2200" b="0" dirty="0">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部件与连接器</a:t>
            </a:r>
          </a:p>
          <a:p>
            <a:pPr eaLnBrk="1" hangingPunct="1">
              <a:lnSpc>
                <a:spcPct val="150000"/>
              </a:lnSpc>
              <a:buFont typeface="Wingdings" panose="05000000000000000000" pitchFamily="2" charset="2"/>
              <a:buChar char="u"/>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33102329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5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6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8DDF38D-83D6-40A8-A249-5E99D6462E24}"/>
              </a:ext>
            </a:extLst>
          </p:cNvPr>
          <p:cNvSpPr txBox="1">
            <a:spLocks/>
          </p:cNvSpPr>
          <p:nvPr/>
        </p:nvSpPr>
        <p:spPr>
          <a:xfrm>
            <a:off x="504056" y="258982"/>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3600" kern="0" dirty="0">
                <a:solidFill>
                  <a:srgbClr val="C00000"/>
                </a:solidFill>
              </a:rPr>
              <a:t>Chapter Five </a:t>
            </a:r>
            <a:r>
              <a:rPr lang="zh-CN" altLang="en-US" sz="3600" kern="0" dirty="0">
                <a:solidFill>
                  <a:srgbClr val="C00000"/>
                </a:solidFill>
              </a:rPr>
              <a:t>部件与连接器</a:t>
            </a:r>
          </a:p>
        </p:txBody>
      </p:sp>
      <p:sp>
        <p:nvSpPr>
          <p:cNvPr id="9" name="Rectangle 3">
            <a:extLst>
              <a:ext uri="{FF2B5EF4-FFF2-40B4-BE49-F238E27FC236}">
                <a16:creationId xmlns:a16="http://schemas.microsoft.com/office/drawing/2014/main" id="{8E1A0327-1795-4F2D-AD85-F7141D2ED925}"/>
              </a:ext>
            </a:extLst>
          </p:cNvPr>
          <p:cNvSpPr>
            <a:spLocks noGrp="1" noChangeArrowheads="1"/>
          </p:cNvSpPr>
          <p:nvPr>
            <p:ph idx="1"/>
          </p:nvPr>
        </p:nvSpPr>
        <p:spPr>
          <a:xfrm>
            <a:off x="623392" y="1124744"/>
            <a:ext cx="11232752" cy="5186242"/>
          </a:xfrm>
        </p:spPr>
        <p:txBody>
          <a:bodyPr/>
          <a:lstStyle/>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软件工程师的主要任务：</a:t>
            </a:r>
            <a:endParaRPr lang="en-US" altLang="zh-CN"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将他们的科学和工程知识应用于技术问题的解决方案，然后在需求和约束条件的范围内，根据素材、技术、经济、法律、环境以及与人有关的条件优化这些方案</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体系结构的设计过程由下列步骤组成（</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软件体系结构的艺术</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理解问题（避免过早地陷入到实现细节的泥潭，</a:t>
            </a:r>
            <a:r>
              <a:rPr lang="en-US" altLang="zh-CN" sz="2000" dirty="0">
                <a:latin typeface="华文中宋" panose="02010600040101010101" pitchFamily="2" charset="-122"/>
                <a:ea typeface="华文中宋" panose="02010600040101010101" pitchFamily="2" charset="-122"/>
              </a:rPr>
              <a:t>Implementation Trap</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确定设计元素及其关系（</a:t>
            </a:r>
            <a:r>
              <a:rPr lang="zh-CN" altLang="en-US" sz="2000" dirty="0">
                <a:solidFill>
                  <a:srgbClr val="FF0000"/>
                </a:solidFill>
                <a:latin typeface="华文中宋" panose="02010600040101010101" pitchFamily="2" charset="-122"/>
                <a:ea typeface="华文中宋" panose="02010600040101010101" pitchFamily="2" charset="-122"/>
              </a:rPr>
              <a:t>模块、组件、连接器 </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评价体系结构</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将质量属性的需求映射到软件结构不简单，在两者之间有许多断层亟待解决。</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转换体系结构。</a:t>
            </a:r>
            <a:endParaRPr lang="en-US" altLang="zh-CN" sz="2000"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体系结构设计将主要精力放在将一个系统分解为</a:t>
            </a:r>
            <a:r>
              <a:rPr lang="zh-CN" altLang="en-US" dirty="0">
                <a:highlight>
                  <a:srgbClr val="FFFF00"/>
                </a:highlight>
                <a:latin typeface="华文中宋" panose="02010600040101010101" pitchFamily="2" charset="-122"/>
                <a:ea typeface="华文中宋" panose="02010600040101010101" pitchFamily="2" charset="-122"/>
              </a:rPr>
              <a:t>组件</a:t>
            </a:r>
            <a:r>
              <a:rPr lang="zh-CN" altLang="en-US" dirty="0">
                <a:latin typeface="华文中宋" panose="02010600040101010101" pitchFamily="2" charset="-122"/>
                <a:ea typeface="华文中宋" panose="02010600040101010101" pitchFamily="2" charset="-122"/>
              </a:rPr>
              <a:t>以及这些</a:t>
            </a:r>
            <a:r>
              <a:rPr lang="zh-CN" altLang="en-US" dirty="0">
                <a:highlight>
                  <a:srgbClr val="FFFF00"/>
                </a:highlight>
                <a:latin typeface="华文中宋" panose="02010600040101010101" pitchFamily="2" charset="-122"/>
                <a:ea typeface="华文中宋" panose="02010600040101010101" pitchFamily="2" charset="-122"/>
              </a:rPr>
              <a:t>组件之间的相互作用</a:t>
            </a:r>
            <a:r>
              <a:rPr lang="zh-CN" altLang="en-US" dirty="0">
                <a:latin typeface="华文中宋" panose="02010600040101010101" pitchFamily="2" charset="-122"/>
                <a:ea typeface="华文中宋" panose="02010600040101010101" pitchFamily="2" charset="-122"/>
              </a:rPr>
              <a:t>上。</a:t>
            </a:r>
            <a:endParaRPr lang="en-US" altLang="zh-CN"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3301928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8DDF38D-83D6-40A8-A249-5E99D6462E24}"/>
              </a:ext>
            </a:extLst>
          </p:cNvPr>
          <p:cNvSpPr txBox="1">
            <a:spLocks/>
          </p:cNvSpPr>
          <p:nvPr/>
        </p:nvSpPr>
        <p:spPr>
          <a:xfrm>
            <a:off x="504056" y="258982"/>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3600" kern="0" dirty="0">
                <a:solidFill>
                  <a:srgbClr val="C00000"/>
                </a:solidFill>
              </a:rPr>
              <a:t>Chapter Five </a:t>
            </a:r>
            <a:r>
              <a:rPr lang="zh-CN" altLang="en-US" sz="3600" kern="0" dirty="0">
                <a:solidFill>
                  <a:srgbClr val="C00000"/>
                </a:solidFill>
              </a:rPr>
              <a:t>部件与连接器</a:t>
            </a:r>
          </a:p>
        </p:txBody>
      </p:sp>
      <p:sp>
        <p:nvSpPr>
          <p:cNvPr id="9" name="Rectangle 3">
            <a:extLst>
              <a:ext uri="{FF2B5EF4-FFF2-40B4-BE49-F238E27FC236}">
                <a16:creationId xmlns:a16="http://schemas.microsoft.com/office/drawing/2014/main" id="{8E1A0327-1795-4F2D-AD85-F7141D2ED925}"/>
              </a:ext>
            </a:extLst>
          </p:cNvPr>
          <p:cNvSpPr>
            <a:spLocks noGrp="1" noChangeArrowheads="1"/>
          </p:cNvSpPr>
          <p:nvPr>
            <p:ph idx="1"/>
          </p:nvPr>
        </p:nvSpPr>
        <p:spPr>
          <a:xfrm>
            <a:off x="623888" y="1125538"/>
            <a:ext cx="10972800" cy="5065712"/>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部件和连接器被公认为体系结构的两大类构成部分：</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部件是软件功能设计和实现的载体。</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连接器是专门承担连接作用的特殊部件。</a:t>
            </a:r>
          </a:p>
          <a:p>
            <a:pPr eaLnBrk="1" hangingPunct="1">
              <a:lnSpc>
                <a:spcPct val="150000"/>
              </a:lnSpc>
            </a:pPr>
            <a:r>
              <a:rPr lang="en-US" altLang="zh-CN" sz="2800" dirty="0">
                <a:solidFill>
                  <a:schemeClr val="accent1">
                    <a:lumMod val="25000"/>
                  </a:schemeClr>
                </a:solidFill>
                <a:latin typeface="Times New Roman" panose="02020603050405020304" pitchFamily="18" charset="0"/>
                <a:ea typeface="华文中宋" panose="02010600040101010101" pitchFamily="2" charset="-122"/>
              </a:rPr>
              <a:t>Contents</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a:t>
            </a:r>
          </a:p>
        </p:txBody>
      </p:sp>
    </p:spTree>
    <p:extLst>
      <p:ext uri="{BB962C8B-B14F-4D97-AF65-F5344CB8AC3E}">
        <p14:creationId xmlns:p14="http://schemas.microsoft.com/office/powerpoint/2010/main" val="4356066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5363" name="Rectangle 3"/>
          <p:cNvSpPr>
            <a:spLocks noGrp="1" noChangeArrowheads="1"/>
          </p:cNvSpPr>
          <p:nvPr>
            <p:ph sz="quarter" idx="1"/>
          </p:nvPr>
        </p:nvSpPr>
        <p:spPr>
          <a:xfrm>
            <a:off x="407368" y="949624"/>
            <a:ext cx="11233248"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部件及其作用</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任何具有独立结构和行为特性的软件体都可以成为部件。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部件是软件系统的结构块单元，是软件功能设计和实现的载体。</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系统是部件及其关联的集合。</a:t>
            </a:r>
          </a:p>
          <a:p>
            <a:pPr lvl="1" eaLnBrk="1" hangingPunct="1">
              <a:lnSpc>
                <a:spcPct val="150000"/>
              </a:lnSpc>
              <a:buFont typeface="Wingdings" panose="05000000000000000000" pitchFamily="2" charset="2"/>
              <a:buChar char="n"/>
            </a:pPr>
            <a:r>
              <a:rPr lang="zh-CN" altLang="en-US" dirty="0">
                <a:solidFill>
                  <a:srgbClr val="C00000"/>
                </a:solidFill>
                <a:latin typeface="华文中宋" panose="02010600040101010101" pitchFamily="2" charset="-122"/>
                <a:ea typeface="华文中宋" panose="02010600040101010101" pitchFamily="2" charset="-122"/>
              </a:rPr>
              <a:t>使用的时候：</a:t>
            </a:r>
            <a:r>
              <a:rPr lang="zh-CN" altLang="en-US" b="0" dirty="0">
                <a:solidFill>
                  <a:schemeClr val="accent1">
                    <a:lumMod val="25000"/>
                  </a:schemeClr>
                </a:solidFill>
                <a:latin typeface="华文中宋" panose="02010600040101010101" pitchFamily="2" charset="-122"/>
                <a:ea typeface="华文中宋" panose="02010600040101010101" pitchFamily="2" charset="-122"/>
              </a:rPr>
              <a:t>一个部件至少有一个接口，每一个接口代表对外联系的一种角色，这是部件与外界发生联系的窗口。</a:t>
            </a:r>
          </a:p>
          <a:p>
            <a:pPr lvl="1" eaLnBrk="1" hangingPunct="1">
              <a:lnSpc>
                <a:spcPct val="150000"/>
              </a:lnSpc>
              <a:buFont typeface="Wingdings" panose="05000000000000000000" pitchFamily="2" charset="2"/>
              <a:buChar char="n"/>
            </a:pPr>
            <a:r>
              <a:rPr lang="zh-CN" altLang="en-US" dirty="0">
                <a:solidFill>
                  <a:srgbClr val="C00000"/>
                </a:solidFill>
                <a:latin typeface="华文中宋" panose="02010600040101010101" pitchFamily="2" charset="-122"/>
                <a:ea typeface="华文中宋" panose="02010600040101010101" pitchFamily="2" charset="-122"/>
              </a:rPr>
              <a:t>设计系统时候：</a:t>
            </a:r>
            <a:r>
              <a:rPr lang="zh-CN" altLang="en-US" b="0" dirty="0">
                <a:solidFill>
                  <a:schemeClr val="accent1">
                    <a:lumMod val="25000"/>
                  </a:schemeClr>
                </a:solidFill>
                <a:latin typeface="华文中宋" panose="02010600040101010101" pitchFamily="2" charset="-122"/>
                <a:ea typeface="华文中宋" panose="02010600040101010101" pitchFamily="2" charset="-122"/>
              </a:rPr>
              <a:t>需要根据对部件的功能、与其他部件的关联、对部件的特殊性要求，建立内部处理和控制结构。</a:t>
            </a:r>
          </a:p>
        </p:txBody>
      </p:sp>
    </p:spTree>
    <p:extLst>
      <p:ext uri="{BB962C8B-B14F-4D97-AF65-F5344CB8AC3E}">
        <p14:creationId xmlns:p14="http://schemas.microsoft.com/office/powerpoint/2010/main" val="34193869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6387" name="Rectangle 3"/>
          <p:cNvSpPr>
            <a:spLocks noGrp="1" noChangeArrowheads="1"/>
          </p:cNvSpPr>
          <p:nvPr>
            <p:ph sz="quarter" idx="1"/>
          </p:nvPr>
        </p:nvSpPr>
        <p:spPr>
          <a:xfrm>
            <a:off x="479376" y="1052736"/>
            <a:ext cx="10729192"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部件的实现形式</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简单的部件和复杂的部件。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软件体系结构层次模型的每个层次中都有关于部件的概念，他们是在基本的部件形式上经过复合和概念提升而产生的。</a:t>
            </a:r>
          </a:p>
          <a:p>
            <a:pPr lvl="1" eaLnBrk="1" hangingPunct="1"/>
            <a:endParaRPr lang="zh-CN" altLang="en-US" dirty="0"/>
          </a:p>
          <a:p>
            <a:pPr lvl="1" eaLnBrk="1" hangingPunct="1"/>
            <a:endParaRPr lang="zh-CN" altLang="en-US" dirty="0"/>
          </a:p>
        </p:txBody>
      </p:sp>
    </p:spTree>
    <p:extLst>
      <p:ext uri="{BB962C8B-B14F-4D97-AF65-F5344CB8AC3E}">
        <p14:creationId xmlns:p14="http://schemas.microsoft.com/office/powerpoint/2010/main" val="20953373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marL="342900" indent="-342900"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p>
        </p:txBody>
      </p:sp>
      <p:sp>
        <p:nvSpPr>
          <p:cNvPr id="17411" name="Rectangle 3"/>
          <p:cNvSpPr>
            <a:spLocks noGrp="1" noChangeArrowheads="1"/>
          </p:cNvSpPr>
          <p:nvPr>
            <p:ph sz="quarter" idx="1"/>
          </p:nvPr>
        </p:nvSpPr>
        <p:spPr>
          <a:xfrm>
            <a:off x="458788" y="920003"/>
            <a:ext cx="10605764" cy="5677347"/>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部件的表达形式</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不同软件设计环境下服务于不同目的，部件具有不同的类型或名称。</a:t>
            </a: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部件的一般表达形式。</a:t>
            </a:r>
          </a:p>
          <a:p>
            <a:pPr lvl="1" eaLnBrk="1" hangingPunct="1">
              <a:lnSpc>
                <a:spcPct val="150000"/>
              </a:lnSpc>
              <a:buFont typeface="Wingdings" panose="05000000000000000000" pitchFamily="2" charset="2"/>
              <a:buChar char="n"/>
            </a:pP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部件的类别</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按照层次划分：基础部件、中层部件、高层部件。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按照应用范围分：专用部件、通用部件。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按照功能分：数据服务部件、功能服务部件、逻辑处理部件、界面部件 </a:t>
            </a:r>
            <a:r>
              <a:rPr lang="en-US" altLang="zh-CN" b="0" dirty="0">
                <a:solidFill>
                  <a:schemeClr val="accent1">
                    <a:lumMod val="25000"/>
                  </a:schemeClr>
                </a:solidFill>
                <a:latin typeface="Bauhaus 93" panose="04030905020B02020C02" pitchFamily="82" charset="0"/>
                <a:ea typeface="华文中宋" panose="02010600040101010101" pitchFamily="2" charset="-122"/>
              </a:rPr>
              <a:t>...</a:t>
            </a:r>
            <a:r>
              <a:rPr lang="zh-CN" altLang="en-US" b="0" dirty="0">
                <a:solidFill>
                  <a:schemeClr val="accent1">
                    <a:lumMod val="25000"/>
                  </a:schemeClr>
                </a:solidFill>
                <a:latin typeface="Bauhaus 93" panose="04030905020B02020C02" pitchFamily="82" charset="0"/>
                <a:ea typeface="华文中宋" panose="02010600040101010101" pitchFamily="2" charset="-122"/>
              </a:rPr>
              <a:t>。</a:t>
            </a:r>
            <a:endParaRPr lang="en-US" altLang="zh-CN" b="0" dirty="0">
              <a:solidFill>
                <a:schemeClr val="accent1">
                  <a:lumMod val="25000"/>
                </a:schemeClr>
              </a:solidFill>
              <a:latin typeface="Bauhaus 93" panose="04030905020B02020C02" pitchFamily="82" charset="0"/>
              <a:ea typeface="华文中宋" panose="02010600040101010101" pitchFamily="2" charset="-122"/>
            </a:endParaRPr>
          </a:p>
          <a:p>
            <a:pPr lvl="1" eaLnBrk="1" hangingPunct="1">
              <a:lnSpc>
                <a:spcPct val="150000"/>
              </a:lnSpc>
              <a:buFont typeface="Wingdings" panose="05000000000000000000" pitchFamily="2" charset="2"/>
              <a:buChar char="n"/>
            </a:pPr>
            <a:r>
              <a:rPr lang="en-US" altLang="zh-CN" b="0" dirty="0">
                <a:solidFill>
                  <a:schemeClr val="accent1">
                    <a:lumMod val="25000"/>
                  </a:schemeClr>
                </a:solidFill>
                <a:latin typeface="Bauhaus 93" panose="04030905020B02020C02" pitchFamily="82" charset="0"/>
                <a:ea typeface="华文中宋" panose="02010600040101010101" pitchFamily="2" charset="-122"/>
              </a:rPr>
              <a:t>…</a:t>
            </a:r>
            <a:endParaRPr lang="zh-CN" altLang="en-US" b="0" dirty="0">
              <a:solidFill>
                <a:schemeClr val="accent1">
                  <a:lumMod val="25000"/>
                </a:schemeClr>
              </a:solidFill>
              <a:latin typeface="华文中宋" panose="02010600040101010101" pitchFamily="2" charset="-122"/>
              <a:ea typeface="华文中宋" panose="02010600040101010101" pitchFamily="2" charset="-122"/>
            </a:endParaRPr>
          </a:p>
        </p:txBody>
      </p:sp>
      <p:sp>
        <p:nvSpPr>
          <p:cNvPr id="17412" name="Rectangle 4"/>
          <p:cNvSpPr>
            <a:spLocks noChangeArrowheads="1"/>
          </p:cNvSpPr>
          <p:nvPr/>
        </p:nvSpPr>
        <p:spPr bwMode="auto">
          <a:xfrm>
            <a:off x="8040688" y="2276475"/>
            <a:ext cx="647700" cy="1557338"/>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a:latin typeface="Verdana" panose="020B0604030504040204" pitchFamily="34" charset="0"/>
              </a:rPr>
              <a:t>部件</a:t>
            </a:r>
          </a:p>
        </p:txBody>
      </p:sp>
      <p:sp>
        <p:nvSpPr>
          <p:cNvPr id="17413" name="Line 6"/>
          <p:cNvSpPr>
            <a:spLocks noChangeShapeType="1"/>
          </p:cNvSpPr>
          <p:nvPr/>
        </p:nvSpPr>
        <p:spPr bwMode="auto">
          <a:xfrm>
            <a:off x="6961188" y="2708275"/>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4" name="Line 7"/>
          <p:cNvSpPr>
            <a:spLocks noChangeShapeType="1"/>
          </p:cNvSpPr>
          <p:nvPr/>
        </p:nvSpPr>
        <p:spPr bwMode="auto">
          <a:xfrm>
            <a:off x="6961188" y="2420938"/>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Line 13"/>
          <p:cNvSpPr>
            <a:spLocks noChangeShapeType="1"/>
          </p:cNvSpPr>
          <p:nvPr/>
        </p:nvSpPr>
        <p:spPr bwMode="auto">
          <a:xfrm>
            <a:off x="6961188" y="2995613"/>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Line 14"/>
          <p:cNvSpPr>
            <a:spLocks noChangeShapeType="1"/>
          </p:cNvSpPr>
          <p:nvPr/>
        </p:nvSpPr>
        <p:spPr bwMode="auto">
          <a:xfrm>
            <a:off x="6961188" y="3282950"/>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Line 15"/>
          <p:cNvSpPr>
            <a:spLocks noChangeShapeType="1"/>
          </p:cNvSpPr>
          <p:nvPr/>
        </p:nvSpPr>
        <p:spPr bwMode="auto">
          <a:xfrm>
            <a:off x="6961189" y="3571875"/>
            <a:ext cx="1006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 name="Oval 16"/>
          <p:cNvSpPr>
            <a:spLocks noChangeArrowheads="1"/>
          </p:cNvSpPr>
          <p:nvPr/>
        </p:nvSpPr>
        <p:spPr bwMode="auto">
          <a:xfrm>
            <a:off x="6888163" y="2347913"/>
            <a:ext cx="144462" cy="14446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19" name="Oval 17"/>
          <p:cNvSpPr>
            <a:spLocks noChangeArrowheads="1"/>
          </p:cNvSpPr>
          <p:nvPr/>
        </p:nvSpPr>
        <p:spPr bwMode="auto">
          <a:xfrm>
            <a:off x="6888163" y="2636838"/>
            <a:ext cx="144462" cy="14446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0" name="Oval 18"/>
          <p:cNvSpPr>
            <a:spLocks noChangeArrowheads="1"/>
          </p:cNvSpPr>
          <p:nvPr/>
        </p:nvSpPr>
        <p:spPr bwMode="auto">
          <a:xfrm>
            <a:off x="6888163" y="2924176"/>
            <a:ext cx="144462"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1" name="Oval 19"/>
          <p:cNvSpPr>
            <a:spLocks noChangeArrowheads="1"/>
          </p:cNvSpPr>
          <p:nvPr/>
        </p:nvSpPr>
        <p:spPr bwMode="auto">
          <a:xfrm>
            <a:off x="6888163" y="3213101"/>
            <a:ext cx="144462"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2" name="Oval 20"/>
          <p:cNvSpPr>
            <a:spLocks noChangeArrowheads="1"/>
          </p:cNvSpPr>
          <p:nvPr/>
        </p:nvSpPr>
        <p:spPr bwMode="auto">
          <a:xfrm>
            <a:off x="6886576" y="3498851"/>
            <a:ext cx="144463"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3" name="Text Box 21"/>
          <p:cNvSpPr txBox="1">
            <a:spLocks noChangeArrowheads="1"/>
          </p:cNvSpPr>
          <p:nvPr/>
        </p:nvSpPr>
        <p:spPr bwMode="auto">
          <a:xfrm>
            <a:off x="6169025" y="2276475"/>
            <a:ext cx="7191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1</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2</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3</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4</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N</a:t>
            </a:r>
          </a:p>
        </p:txBody>
      </p:sp>
    </p:spTree>
    <p:extLst>
      <p:ext uri="{BB962C8B-B14F-4D97-AF65-F5344CB8AC3E}">
        <p14:creationId xmlns:p14="http://schemas.microsoft.com/office/powerpoint/2010/main" val="2578013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8435" name="Rectangle 3"/>
          <p:cNvSpPr>
            <a:spLocks noGrp="1" noChangeArrowheads="1"/>
          </p:cNvSpPr>
          <p:nvPr>
            <p:ph sz="quarter" idx="1"/>
          </p:nvPr>
        </p:nvSpPr>
        <p:spPr>
          <a:xfrm>
            <a:off x="479376" y="920004"/>
            <a:ext cx="11089232"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部件的特性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部件的接口特性：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完备性：使用者可以用它来完成部件应该能够完成的一切工作。</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最小化：部件的接口或界面中任一操作，都不能由其他操作组合而实现。</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正交性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方便性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效率</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部件的运行特性：</a:t>
            </a: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中断处理、并行调度、多用户服务</a:t>
            </a:r>
            <a:r>
              <a:rPr lang="en-US" altLang="zh-CN" sz="24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596016096"/>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22786</TotalTime>
  <Words>1881</Words>
  <Application>Microsoft Office PowerPoint</Application>
  <PresentationFormat>宽屏</PresentationFormat>
  <Paragraphs>226</Paragraphs>
  <Slides>26</Slides>
  <Notes>14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26</vt:i4>
      </vt:variant>
    </vt:vector>
  </HeadingPairs>
  <TitlesOfParts>
    <vt:vector size="46" baseType="lpstr">
      <vt:lpstr>Bauhaus 93</vt:lpstr>
      <vt:lpstr>Geneva</vt:lpstr>
      <vt:lpstr>仿宋</vt:lpstr>
      <vt:lpstr>黑体</vt:lpstr>
      <vt:lpstr>华文楷体</vt:lpstr>
      <vt:lpstr>华文新魏</vt:lpstr>
      <vt:lpstr>华文中宋</vt:lpstr>
      <vt:lpstr>楷体</vt:lpstr>
      <vt:lpstr>宋体</vt:lpstr>
      <vt:lpstr>微软雅黑</vt:lpstr>
      <vt:lpstr>Arial</vt:lpstr>
      <vt:lpstr>Arial Black</vt:lpstr>
      <vt:lpstr>Calibri Italic</vt:lpstr>
      <vt:lpstr>Franklin Gothic Book</vt:lpstr>
      <vt:lpstr>Times</vt:lpstr>
      <vt:lpstr>Times New Roman</vt:lpstr>
      <vt:lpstr>Verdana</vt:lpstr>
      <vt:lpstr>Wingdings</vt:lpstr>
      <vt:lpstr>Blank Presentation</vt:lpstr>
      <vt:lpstr>厦门大学</vt:lpstr>
      <vt:lpstr>PowerPoint 演示文稿</vt:lpstr>
      <vt:lpstr>Software Architecture --- Perspective on an Emerging Discipline  软件体系结构 --- 一门初露端倪的学科</vt:lpstr>
      <vt:lpstr>PowerPoint 演示文稿</vt:lpstr>
      <vt:lpstr>PowerPoint 演示文稿</vt:lpstr>
      <vt:lpstr>PowerPoint 演示文稿</vt:lpstr>
      <vt:lpstr>§5.1 部件</vt:lpstr>
      <vt:lpstr>§5.1 部件</vt:lpstr>
      <vt:lpstr>§5.1 部件</vt:lpstr>
      <vt:lpstr>§5.1 部件</vt:lpstr>
      <vt:lpstr>§5.1 部件</vt:lpstr>
      <vt:lpstr>§5.2 连接</vt:lpstr>
      <vt:lpstr>§5.2 连接</vt:lpstr>
      <vt:lpstr>§5.2 连接</vt:lpstr>
      <vt:lpstr>§5.2 连接</vt:lpstr>
      <vt:lpstr>§5.2 连接</vt:lpstr>
      <vt:lpstr>§5.2 连接</vt:lpstr>
      <vt:lpstr>§5.3 连接器</vt:lpstr>
      <vt:lpstr>§5.3 连接器</vt:lpstr>
      <vt:lpstr>§5.3 连接器</vt:lpstr>
      <vt:lpstr>§5.3 连接器</vt:lpstr>
      <vt:lpstr>§5.3 连接器</vt:lpstr>
      <vt:lpstr>§5.3 连接器</vt:lpstr>
      <vt:lpstr>§5.3 连接器</vt:lpstr>
      <vt:lpstr>§5.3 连接器</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GUMP</cp:lastModifiedBy>
  <cp:revision>2015</cp:revision>
  <cp:lastPrinted>2017-05-23T01:03:28Z</cp:lastPrinted>
  <dcterms:created xsi:type="dcterms:W3CDTF">2016-05-25T14:04:48Z</dcterms:created>
  <dcterms:modified xsi:type="dcterms:W3CDTF">2024-03-26T08:42:44Z</dcterms:modified>
</cp:coreProperties>
</file>