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Lst>
  <p:notesMasterIdLst>
    <p:notesMasterId r:id="rId76"/>
  </p:notesMasterIdLst>
  <p:handoutMasterIdLst>
    <p:handoutMasterId r:id="rId77"/>
  </p:handoutMasterIdLst>
  <p:sldIdLst>
    <p:sldId id="346" r:id="rId2"/>
    <p:sldId id="296" r:id="rId3"/>
    <p:sldId id="295" r:id="rId4"/>
    <p:sldId id="349" r:id="rId5"/>
    <p:sldId id="343" r:id="rId6"/>
    <p:sldId id="257" r:id="rId7"/>
    <p:sldId id="261" r:id="rId8"/>
    <p:sldId id="327" r:id="rId9"/>
    <p:sldId id="260" r:id="rId10"/>
    <p:sldId id="315" r:id="rId11"/>
    <p:sldId id="258" r:id="rId12"/>
    <p:sldId id="324" r:id="rId13"/>
    <p:sldId id="314" r:id="rId14"/>
    <p:sldId id="262" r:id="rId15"/>
    <p:sldId id="263" r:id="rId16"/>
    <p:sldId id="323" r:id="rId17"/>
    <p:sldId id="336" r:id="rId18"/>
    <p:sldId id="308" r:id="rId19"/>
    <p:sldId id="338" r:id="rId20"/>
    <p:sldId id="309" r:id="rId21"/>
    <p:sldId id="310" r:id="rId22"/>
    <p:sldId id="311" r:id="rId23"/>
    <p:sldId id="312" r:id="rId24"/>
    <p:sldId id="330" r:id="rId25"/>
    <p:sldId id="331" r:id="rId26"/>
    <p:sldId id="332" r:id="rId27"/>
    <p:sldId id="334" r:id="rId28"/>
    <p:sldId id="313" r:id="rId29"/>
    <p:sldId id="333" r:id="rId30"/>
    <p:sldId id="350" r:id="rId31"/>
    <p:sldId id="299" r:id="rId32"/>
    <p:sldId id="268" r:id="rId33"/>
    <p:sldId id="344" r:id="rId34"/>
    <p:sldId id="269" r:id="rId35"/>
    <p:sldId id="297" r:id="rId36"/>
    <p:sldId id="271" r:id="rId37"/>
    <p:sldId id="345" r:id="rId38"/>
    <p:sldId id="318" r:id="rId39"/>
    <p:sldId id="319" r:id="rId40"/>
    <p:sldId id="272" r:id="rId41"/>
    <p:sldId id="273" r:id="rId42"/>
    <p:sldId id="275" r:id="rId43"/>
    <p:sldId id="316" r:id="rId44"/>
    <p:sldId id="276" r:id="rId45"/>
    <p:sldId id="277" r:id="rId46"/>
    <p:sldId id="337" r:id="rId47"/>
    <p:sldId id="278" r:id="rId48"/>
    <p:sldId id="351" r:id="rId49"/>
    <p:sldId id="283" r:id="rId50"/>
    <p:sldId id="348" r:id="rId51"/>
    <p:sldId id="339" r:id="rId52"/>
    <p:sldId id="340" r:id="rId53"/>
    <p:sldId id="328" r:id="rId54"/>
    <p:sldId id="284" r:id="rId55"/>
    <p:sldId id="300" r:id="rId56"/>
    <p:sldId id="329" r:id="rId57"/>
    <p:sldId id="282" r:id="rId58"/>
    <p:sldId id="325" r:id="rId59"/>
    <p:sldId id="288" r:id="rId60"/>
    <p:sldId id="291" r:id="rId61"/>
    <p:sldId id="301" r:id="rId62"/>
    <p:sldId id="292" r:id="rId63"/>
    <p:sldId id="293" r:id="rId64"/>
    <p:sldId id="302" r:id="rId65"/>
    <p:sldId id="303" r:id="rId66"/>
    <p:sldId id="304" r:id="rId67"/>
    <p:sldId id="298" r:id="rId68"/>
    <p:sldId id="305" r:id="rId69"/>
    <p:sldId id="317" r:id="rId70"/>
    <p:sldId id="290" r:id="rId71"/>
    <p:sldId id="320" r:id="rId72"/>
    <p:sldId id="321" r:id="rId73"/>
    <p:sldId id="322" r:id="rId74"/>
    <p:sldId id="347" r:id="rId75"/>
  </p:sldIdLst>
  <p:sldSz cx="12192000" cy="6858000"/>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charset="-122"/>
        <a:cs typeface="+mn-cs"/>
      </a:defRPr>
    </a:lvl1pPr>
    <a:lvl2pPr marL="457200" algn="ctr" rtl="0" fontAlgn="base">
      <a:spcBef>
        <a:spcPct val="0"/>
      </a:spcBef>
      <a:spcAft>
        <a:spcPct val="0"/>
      </a:spcAft>
      <a:defRPr kern="1200">
        <a:solidFill>
          <a:schemeClr val="tx1"/>
        </a:solidFill>
        <a:latin typeface="Verdana" pitchFamily="34" charset="0"/>
        <a:ea typeface="宋体" charset="-122"/>
        <a:cs typeface="+mn-cs"/>
      </a:defRPr>
    </a:lvl2pPr>
    <a:lvl3pPr marL="914400" algn="ctr" rtl="0" fontAlgn="base">
      <a:spcBef>
        <a:spcPct val="0"/>
      </a:spcBef>
      <a:spcAft>
        <a:spcPct val="0"/>
      </a:spcAft>
      <a:defRPr kern="1200">
        <a:solidFill>
          <a:schemeClr val="tx1"/>
        </a:solidFill>
        <a:latin typeface="Verdana" pitchFamily="34" charset="0"/>
        <a:ea typeface="宋体" charset="-122"/>
        <a:cs typeface="+mn-cs"/>
      </a:defRPr>
    </a:lvl3pPr>
    <a:lvl4pPr marL="1371600" algn="ctr" rtl="0" fontAlgn="base">
      <a:spcBef>
        <a:spcPct val="0"/>
      </a:spcBef>
      <a:spcAft>
        <a:spcPct val="0"/>
      </a:spcAft>
      <a:defRPr kern="1200">
        <a:solidFill>
          <a:schemeClr val="tx1"/>
        </a:solidFill>
        <a:latin typeface="Verdana" pitchFamily="34" charset="0"/>
        <a:ea typeface="宋体" charset="-122"/>
        <a:cs typeface="+mn-cs"/>
      </a:defRPr>
    </a:lvl4pPr>
    <a:lvl5pPr marL="1828800" algn="ctr"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0A3F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954" y="798"/>
      </p:cViewPr>
      <p:guideLst>
        <p:guide orient="horz" pos="2160"/>
        <p:guide pos="3840"/>
      </p:guideLst>
    </p:cSldViewPr>
  </p:slideViewPr>
  <p:notesTextViewPr>
    <p:cViewPr>
      <p:scale>
        <a:sx n="100" d="100"/>
        <a:sy n="100" d="100"/>
      </p:scale>
      <p:origin x="0" y="0"/>
    </p:cViewPr>
  </p:notesTextViewPr>
  <p:notesViewPr>
    <p:cSldViewPr>
      <p:cViewPr varScale="1">
        <p:scale>
          <a:sx n="43" d="100"/>
          <a:sy n="43" d="100"/>
        </p:scale>
        <p:origin x="-79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144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C11A6BC-E67A-44EE-84FC-223B23A29AE1}" type="slidenum">
              <a:rPr lang="en-US" altLang="zh-CN"/>
              <a:pPr>
                <a:defRPr/>
              </a:pPr>
              <a:t>‹#›</a:t>
            </a:fld>
            <a:endParaRPr lang="en-US" altLang="zh-CN"/>
          </a:p>
        </p:txBody>
      </p:sp>
    </p:spTree>
    <p:extLst>
      <p:ext uri="{BB962C8B-B14F-4D97-AF65-F5344CB8AC3E}">
        <p14:creationId xmlns:p14="http://schemas.microsoft.com/office/powerpoint/2010/main" val="284876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FB669E7-BE37-4B96-B4DF-711B375E83D7}" type="slidenum">
              <a:rPr lang="en-US" altLang="zh-CN"/>
              <a:pPr>
                <a:defRPr/>
              </a:pPr>
              <a:t>‹#›</a:t>
            </a:fld>
            <a:endParaRPr lang="en-US" altLang="zh-CN"/>
          </a:p>
        </p:txBody>
      </p:sp>
    </p:spTree>
    <p:extLst>
      <p:ext uri="{BB962C8B-B14F-4D97-AF65-F5344CB8AC3E}">
        <p14:creationId xmlns:p14="http://schemas.microsoft.com/office/powerpoint/2010/main" val="2572063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7371A00-80BD-440E-9ADE-0C4839A88013}" type="slidenum">
              <a:rPr lang="en-US" altLang="zh-CN" smtClean="0"/>
              <a:pPr algn="r" eaLnBrk="1" hangingPunct="1">
                <a:spcBef>
                  <a:spcPct val="0"/>
                </a:spcBef>
              </a:pPr>
              <a:t>1</a:t>
            </a:fld>
            <a:endParaRPr lang="en-US" altLang="zh-CN"/>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348156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F83AC37-4524-4C73-8E71-89CB70079C0E}" type="slidenum">
              <a:rPr lang="en-US" altLang="zh-CN" smtClean="0"/>
              <a:pPr algn="r" eaLnBrk="1" hangingPunct="1">
                <a:spcBef>
                  <a:spcPct val="0"/>
                </a:spcBef>
              </a:pPr>
              <a:t>11</a:t>
            </a:fld>
            <a:endParaRPr lang="en-US" altLang="zh-CN"/>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4FA8949-CF1C-4F74-B4A1-FF274786242B}" type="slidenum">
              <a:rPr lang="en-US" altLang="zh-CN" smtClean="0"/>
              <a:pPr algn="r" eaLnBrk="1" hangingPunct="1">
                <a:spcBef>
                  <a:spcPct val="0"/>
                </a:spcBef>
              </a:pPr>
              <a:t>12</a:t>
            </a:fld>
            <a:endParaRPr lang="en-US" altLang="zh-CN"/>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7420330-B6B1-408B-81C0-AEEF4CD776C9}" type="slidenum">
              <a:rPr lang="en-US" altLang="zh-CN" smtClean="0"/>
              <a:pPr algn="r" eaLnBrk="1" hangingPunct="1">
                <a:spcBef>
                  <a:spcPct val="0"/>
                </a:spcBef>
              </a:pPr>
              <a:t>13</a:t>
            </a:fld>
            <a:endParaRPr lang="en-US" altLang="zh-CN"/>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706A1FC-01FC-480C-B48C-411CC4F4B349}" type="slidenum">
              <a:rPr lang="en-US" altLang="zh-CN" smtClean="0"/>
              <a:pPr algn="r" eaLnBrk="1" hangingPunct="1">
                <a:spcBef>
                  <a:spcPct val="0"/>
                </a:spcBef>
              </a:pPr>
              <a:t>14</a:t>
            </a:fld>
            <a:endParaRPr lang="en-US" altLang="zh-CN"/>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2EC528-34E7-4FE6-8C83-A13727DC6830}" type="slidenum">
              <a:rPr lang="en-US" altLang="zh-CN" smtClean="0"/>
              <a:pPr algn="r" eaLnBrk="1" hangingPunct="1">
                <a:spcBef>
                  <a:spcPct val="0"/>
                </a:spcBef>
              </a:pPr>
              <a:t>15</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E6798D-3B0D-4A21-8074-EF9BBB86CF4F}" type="slidenum">
              <a:rPr lang="en-US" altLang="zh-CN" smtClean="0"/>
              <a:pPr algn="r" eaLnBrk="1" hangingPunct="1">
                <a:spcBef>
                  <a:spcPct val="0"/>
                </a:spcBef>
              </a:pPr>
              <a:t>16</a:t>
            </a:fld>
            <a:endParaRPr lang="en-US" altLang="zh-CN"/>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5D10BF6-B293-4626-AED1-B31DEB165D70}" type="slidenum">
              <a:rPr lang="en-US" altLang="zh-CN" smtClean="0"/>
              <a:pPr algn="r" eaLnBrk="1" hangingPunct="1">
                <a:spcBef>
                  <a:spcPct val="0"/>
                </a:spcBef>
              </a:pPr>
              <a:t>18</a:t>
            </a:fld>
            <a:endParaRPr lang="en-US" altLang="zh-CN"/>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BC3828A-C9FE-4687-A85E-11EC8D517C96}" type="slidenum">
              <a:rPr lang="en-US" altLang="zh-CN" smtClean="0"/>
              <a:pPr algn="r" eaLnBrk="1" hangingPunct="1">
                <a:spcBef>
                  <a:spcPct val="0"/>
                </a:spcBef>
              </a:pPr>
              <a:t>20</a:t>
            </a:fld>
            <a:endParaRPr lang="en-US" altLang="zh-CN"/>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187B62-2774-4744-9AAD-D5533C62171D}" type="slidenum">
              <a:rPr lang="en-US" altLang="zh-CN" smtClean="0"/>
              <a:pPr algn="r" eaLnBrk="1" hangingPunct="1">
                <a:spcBef>
                  <a:spcPct val="0"/>
                </a:spcBef>
              </a:pPr>
              <a:t>21</a:t>
            </a:fld>
            <a:endParaRPr lang="en-US" altLang="zh-CN"/>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50EFB7E-0486-40DD-AD79-0072DE2A9872}" type="slidenum">
              <a:rPr lang="en-US" altLang="zh-CN" smtClean="0"/>
              <a:pPr algn="r" eaLnBrk="1" hangingPunct="1">
                <a:spcBef>
                  <a:spcPct val="0"/>
                </a:spcBef>
              </a:pPr>
              <a:t>22</a:t>
            </a:fld>
            <a:endParaRPr lang="en-US" altLang="zh-CN"/>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7371A00-80BD-440E-9ADE-0C4839A88013}" type="slidenum">
              <a:rPr lang="en-US" altLang="zh-CN" smtClean="0"/>
              <a:pPr algn="r" eaLnBrk="1" hangingPunct="1">
                <a:spcBef>
                  <a:spcPct val="0"/>
                </a:spcBef>
              </a:pPr>
              <a:t>2</a:t>
            </a:fld>
            <a:endParaRPr lang="en-US" altLang="zh-CN"/>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7DDDF2-0A08-4ED7-A390-624C0A7D7EC8}" type="slidenum">
              <a:rPr lang="en-US" altLang="zh-CN" smtClean="0"/>
              <a:pPr algn="r" eaLnBrk="1" hangingPunct="1">
                <a:spcBef>
                  <a:spcPct val="0"/>
                </a:spcBef>
              </a:pPr>
              <a:t>23</a:t>
            </a:fld>
            <a:endParaRPr lang="en-US" altLang="zh-CN"/>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8B510-F7D8-444B-B7BE-A5AA77883E62}" type="slidenum">
              <a:rPr lang="en-US" altLang="zh-CN" smtClean="0"/>
              <a:pPr algn="r" eaLnBrk="1" hangingPunct="1">
                <a:spcBef>
                  <a:spcPct val="0"/>
                </a:spcBef>
              </a:pPr>
              <a:t>28</a:t>
            </a:fld>
            <a:endParaRPr lang="en-US" altLang="zh-CN"/>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A5302A5-FD5F-4444-8E93-A889191348CF}" type="slidenum">
              <a:rPr lang="en-US" altLang="zh-CN" smtClean="0"/>
              <a:pPr algn="r" eaLnBrk="1" hangingPunct="1">
                <a:spcBef>
                  <a:spcPct val="0"/>
                </a:spcBef>
              </a:pPr>
              <a:t>30</a:t>
            </a:fld>
            <a:endParaRPr lang="en-US" altLang="zh-CN"/>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956874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A721021-8CBD-4DE7-97AF-D620A8277251}" type="slidenum">
              <a:rPr lang="en-US" altLang="zh-CN" smtClean="0"/>
              <a:pPr algn="r" eaLnBrk="1" hangingPunct="1">
                <a:spcBef>
                  <a:spcPct val="0"/>
                </a:spcBef>
              </a:pPr>
              <a:t>31</a:t>
            </a:fld>
            <a:endParaRPr lang="en-US" altLang="zh-CN"/>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24ECE48-81CD-4697-B3D6-620919396B29}" type="slidenum">
              <a:rPr lang="en-US" altLang="zh-CN" smtClean="0"/>
              <a:pPr algn="r" eaLnBrk="1" hangingPunct="1">
                <a:spcBef>
                  <a:spcPct val="0"/>
                </a:spcBef>
              </a:pPr>
              <a:t>32</a:t>
            </a:fld>
            <a:endParaRPr lang="en-US" altLang="zh-CN"/>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17C24F-1E6D-444C-9F82-30513E4A8B29}" type="slidenum">
              <a:rPr lang="en-US" altLang="zh-CN" smtClean="0"/>
              <a:pPr algn="r" eaLnBrk="1" hangingPunct="1">
                <a:spcBef>
                  <a:spcPct val="0"/>
                </a:spcBef>
              </a:pPr>
              <a:t>34</a:t>
            </a:fld>
            <a:endParaRPr lang="en-US" altLang="zh-CN"/>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F3E5D45-3996-4352-ACBB-A2D3E7EB98A0}" type="slidenum">
              <a:rPr lang="en-US" altLang="zh-CN" smtClean="0"/>
              <a:pPr algn="r" eaLnBrk="1" hangingPunct="1">
                <a:spcBef>
                  <a:spcPct val="0"/>
                </a:spcBef>
              </a:pPr>
              <a:t>35</a:t>
            </a:fld>
            <a:endParaRPr lang="en-US" altLang="zh-CN"/>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F0852B2-A95E-450F-B605-8DF6E642D33D}" type="slidenum">
              <a:rPr lang="en-US" altLang="zh-CN" smtClean="0"/>
              <a:pPr algn="r" eaLnBrk="1" hangingPunct="1">
                <a:spcBef>
                  <a:spcPct val="0"/>
                </a:spcBef>
              </a:pPr>
              <a:t>36</a:t>
            </a:fld>
            <a:endParaRPr lang="en-US" altLang="zh-CN"/>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AACCFD2-4DF5-4C4F-A2CC-FD5DDCC7ECA6}" type="slidenum">
              <a:rPr lang="en-US" altLang="zh-CN" smtClean="0"/>
              <a:pPr algn="r" eaLnBrk="1" hangingPunct="1">
                <a:spcBef>
                  <a:spcPct val="0"/>
                </a:spcBef>
              </a:pPr>
              <a:t>38</a:t>
            </a:fld>
            <a:endParaRPr lang="en-US" altLang="zh-CN"/>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EC9B372-751F-4B41-BAD2-9FB7128621DB}" type="slidenum">
              <a:rPr lang="en-US" altLang="zh-CN" smtClean="0"/>
              <a:pPr algn="r" eaLnBrk="1" hangingPunct="1">
                <a:spcBef>
                  <a:spcPct val="0"/>
                </a:spcBef>
              </a:pPr>
              <a:t>39</a:t>
            </a:fld>
            <a:endParaRPr lang="en-US" altLang="zh-CN"/>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A5302A5-FD5F-4444-8E93-A889191348CF}" type="slidenum">
              <a:rPr lang="en-US" altLang="zh-CN" smtClean="0"/>
              <a:pPr algn="r" eaLnBrk="1" hangingPunct="1">
                <a:spcBef>
                  <a:spcPct val="0"/>
                </a:spcBef>
              </a:pPr>
              <a:t>3</a:t>
            </a:fld>
            <a:endParaRPr lang="en-US" altLang="zh-CN"/>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FE10B67-5337-4223-B732-B8AB963DAD95}" type="slidenum">
              <a:rPr lang="en-US" altLang="zh-CN" smtClean="0"/>
              <a:pPr algn="r" eaLnBrk="1" hangingPunct="1">
                <a:spcBef>
                  <a:spcPct val="0"/>
                </a:spcBef>
              </a:pPr>
              <a:t>40</a:t>
            </a:fld>
            <a:endParaRPr lang="en-US" altLang="zh-CN"/>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E530C5-0B99-4B78-99C1-686E30F2B912}" type="slidenum">
              <a:rPr lang="en-US" altLang="zh-CN" smtClean="0"/>
              <a:pPr algn="r" eaLnBrk="1" hangingPunct="1">
                <a:spcBef>
                  <a:spcPct val="0"/>
                </a:spcBef>
              </a:pPr>
              <a:t>41</a:t>
            </a:fld>
            <a:endParaRPr lang="en-US" altLang="zh-CN"/>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4BAA066-3A1A-4910-8C48-1291EE5A8DA8}" type="slidenum">
              <a:rPr lang="en-US" altLang="zh-CN" smtClean="0"/>
              <a:pPr algn="r" eaLnBrk="1" hangingPunct="1">
                <a:spcBef>
                  <a:spcPct val="0"/>
                </a:spcBef>
              </a:pPr>
              <a:t>42</a:t>
            </a:fld>
            <a:endParaRPr lang="en-US" altLang="zh-CN"/>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9606E-2954-4485-B57A-9075A98694CC}" type="slidenum">
              <a:rPr lang="en-US" altLang="zh-CN" smtClean="0"/>
              <a:pPr algn="r" eaLnBrk="1" hangingPunct="1">
                <a:spcBef>
                  <a:spcPct val="0"/>
                </a:spcBef>
              </a:pPr>
              <a:t>43</a:t>
            </a:fld>
            <a:endParaRPr lang="en-US" altLang="zh-CN"/>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4BB3B0D6-43A7-4F13-9927-D50BFB0C7D35}" type="slidenum">
              <a:rPr lang="en-US" altLang="zh-CN" smtClean="0"/>
              <a:pPr algn="r" eaLnBrk="1" hangingPunct="1">
                <a:spcBef>
                  <a:spcPct val="0"/>
                </a:spcBef>
              </a:pPr>
              <a:t>44</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0747A29-77A8-493F-9079-2F56C3C87D7C}" type="slidenum">
              <a:rPr lang="en-US" altLang="zh-CN" smtClean="0"/>
              <a:pPr algn="r" eaLnBrk="1" hangingPunct="1">
                <a:spcBef>
                  <a:spcPct val="0"/>
                </a:spcBef>
              </a:pPr>
              <a:t>45</a:t>
            </a:fld>
            <a:endParaRPr lang="en-US" altLang="zh-CN"/>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1993DF9-BF2B-483B-A0C3-38325238915E}" type="slidenum">
              <a:rPr lang="en-US" altLang="zh-CN" smtClean="0"/>
              <a:pPr algn="r" eaLnBrk="1" hangingPunct="1">
                <a:spcBef>
                  <a:spcPct val="0"/>
                </a:spcBef>
              </a:pPr>
              <a:t>47</a:t>
            </a:fld>
            <a:endParaRPr lang="en-US" altLang="zh-CN"/>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A5302A5-FD5F-4444-8E93-A889191348CF}" type="slidenum">
              <a:rPr lang="en-US" altLang="zh-CN" smtClean="0"/>
              <a:pPr algn="r" eaLnBrk="1" hangingPunct="1">
                <a:spcBef>
                  <a:spcPct val="0"/>
                </a:spcBef>
              </a:pPr>
              <a:t>48</a:t>
            </a:fld>
            <a:endParaRPr lang="en-US" altLang="zh-CN"/>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765568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15365CC-7A69-4ED0-953E-56FA4DB910D1}" type="slidenum">
              <a:rPr lang="en-US" altLang="zh-CN" smtClean="0"/>
              <a:pPr algn="r" eaLnBrk="1" hangingPunct="1">
                <a:spcBef>
                  <a:spcPct val="0"/>
                </a:spcBef>
              </a:pPr>
              <a:t>49</a:t>
            </a:fld>
            <a:endParaRPr lang="en-US" altLang="zh-CN"/>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15365CC-7A69-4ED0-953E-56FA4DB910D1}" type="slidenum">
              <a:rPr lang="en-US" altLang="zh-CN" smtClean="0"/>
              <a:pPr algn="r" eaLnBrk="1" hangingPunct="1">
                <a:spcBef>
                  <a:spcPct val="0"/>
                </a:spcBef>
              </a:pPr>
              <a:t>50</a:t>
            </a:fld>
            <a:endParaRPr lang="en-US" altLang="zh-CN"/>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04593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A5302A5-FD5F-4444-8E93-A889191348CF}" type="slidenum">
              <a:rPr lang="en-US" altLang="zh-CN" smtClean="0"/>
              <a:pPr algn="r" eaLnBrk="1" hangingPunct="1">
                <a:spcBef>
                  <a:spcPct val="0"/>
                </a:spcBef>
              </a:pPr>
              <a:t>4</a:t>
            </a:fld>
            <a:endParaRPr lang="en-US" altLang="zh-CN"/>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12438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C5D1658-1E75-4945-A710-84CC9B1DEE29}" type="slidenum">
              <a:rPr lang="en-US" altLang="zh-CN" smtClean="0"/>
              <a:pPr algn="r" eaLnBrk="1" hangingPunct="1">
                <a:spcBef>
                  <a:spcPct val="0"/>
                </a:spcBef>
              </a:pPr>
              <a:t>53</a:t>
            </a:fld>
            <a:endParaRPr lang="en-US" altLang="zh-CN"/>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7CE819-AAB4-416E-B26F-445E290AE941}" type="slidenum">
              <a:rPr lang="en-US" altLang="zh-CN" smtClean="0"/>
              <a:pPr algn="r" eaLnBrk="1" hangingPunct="1">
                <a:spcBef>
                  <a:spcPct val="0"/>
                </a:spcBef>
              </a:pPr>
              <a:t>54</a:t>
            </a:fld>
            <a:endParaRPr lang="en-US" altLang="zh-CN"/>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AFC4C27-3F0C-4CE7-B7B9-4BC7D8001BB7}" type="slidenum">
              <a:rPr lang="en-US" altLang="zh-CN" smtClean="0"/>
              <a:pPr algn="r" eaLnBrk="1" hangingPunct="1">
                <a:spcBef>
                  <a:spcPct val="0"/>
                </a:spcBef>
              </a:pPr>
              <a:t>55</a:t>
            </a:fld>
            <a:endParaRPr lang="en-US" altLang="zh-CN"/>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577B3A-34DB-4471-98CF-A1F5C930FE9E}" type="slidenum">
              <a:rPr lang="en-US" altLang="zh-CN" smtClean="0"/>
              <a:pPr algn="r" eaLnBrk="1" hangingPunct="1">
                <a:spcBef>
                  <a:spcPct val="0"/>
                </a:spcBef>
              </a:pPr>
              <a:t>56</a:t>
            </a:fld>
            <a:endParaRPr lang="en-US" altLang="zh-CN"/>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57</a:t>
            </a:fld>
            <a:endParaRPr lang="en-US" altLang="zh-CN"/>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A9AE842-E4F1-41F9-8AF2-C5B3372BDACE}" type="slidenum">
              <a:rPr lang="en-US" altLang="zh-CN" smtClean="0"/>
              <a:pPr algn="r" eaLnBrk="1" hangingPunct="1">
                <a:spcBef>
                  <a:spcPct val="0"/>
                </a:spcBef>
              </a:pPr>
              <a:t>58</a:t>
            </a:fld>
            <a:endParaRPr lang="en-US" altLang="zh-CN"/>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68362FF-02B3-4A3D-98A5-572322C22AB4}" type="slidenum">
              <a:rPr lang="en-US" altLang="zh-CN" smtClean="0"/>
              <a:pPr algn="r" eaLnBrk="1" hangingPunct="1">
                <a:spcBef>
                  <a:spcPct val="0"/>
                </a:spcBef>
              </a:pPr>
              <a:t>59</a:t>
            </a:fld>
            <a:endParaRPr lang="en-US" altLang="zh-CN"/>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D22FDA0-4E42-4088-88A3-DF0DBDEACAA6}" type="slidenum">
              <a:rPr lang="en-US" altLang="zh-CN" smtClean="0"/>
              <a:pPr algn="r" eaLnBrk="1" hangingPunct="1">
                <a:spcBef>
                  <a:spcPct val="0"/>
                </a:spcBef>
              </a:pPr>
              <a:t>60</a:t>
            </a:fld>
            <a:endParaRPr lang="en-US" altLang="zh-CN"/>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812BA12-92E0-4A10-A372-985A7733E926}" type="slidenum">
              <a:rPr lang="en-US" altLang="zh-CN" smtClean="0"/>
              <a:pPr algn="r" eaLnBrk="1" hangingPunct="1">
                <a:spcBef>
                  <a:spcPct val="0"/>
                </a:spcBef>
              </a:pPr>
              <a:t>61</a:t>
            </a:fld>
            <a:endParaRPr lang="en-US" altLang="zh-CN"/>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C392B2C-5DD3-4B73-9A61-061AADEB560D}" type="slidenum">
              <a:rPr lang="en-US" altLang="zh-CN" smtClean="0"/>
              <a:pPr algn="r" eaLnBrk="1" hangingPunct="1">
                <a:spcBef>
                  <a:spcPct val="0"/>
                </a:spcBef>
              </a:pPr>
              <a:t>62</a:t>
            </a:fld>
            <a:endParaRPr lang="en-US" altLang="zh-CN"/>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9D5D594-6470-4283-AF07-BA396F23E957}" type="slidenum">
              <a:rPr lang="en-US" altLang="zh-CN" smtClean="0"/>
              <a:pPr algn="r" eaLnBrk="1" hangingPunct="1">
                <a:spcBef>
                  <a:spcPct val="0"/>
                </a:spcBef>
              </a:pPr>
              <a:t>6</a:t>
            </a:fld>
            <a:endParaRPr lang="en-US" altLang="zh-CN"/>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AFCFEDA-16D1-4BDF-8C8B-702C26FA1A59}" type="slidenum">
              <a:rPr lang="en-US" altLang="zh-CN" smtClean="0"/>
              <a:pPr algn="r" eaLnBrk="1" hangingPunct="1">
                <a:spcBef>
                  <a:spcPct val="0"/>
                </a:spcBef>
              </a:pPr>
              <a:t>63</a:t>
            </a:fld>
            <a:endParaRPr lang="en-US" altLang="zh-CN"/>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2A1A3FD-1AC1-4B23-96A8-CEC6252DDB12}" type="slidenum">
              <a:rPr lang="en-US" altLang="zh-CN" smtClean="0"/>
              <a:pPr algn="r" eaLnBrk="1" hangingPunct="1">
                <a:spcBef>
                  <a:spcPct val="0"/>
                </a:spcBef>
              </a:pPr>
              <a:t>64</a:t>
            </a:fld>
            <a:endParaRPr lang="en-US" altLang="zh-CN"/>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2FF1DD3-E47C-4F08-94E9-53BC49E3799D}" type="slidenum">
              <a:rPr lang="en-US" altLang="zh-CN" smtClean="0"/>
              <a:pPr algn="r" eaLnBrk="1" hangingPunct="1">
                <a:spcBef>
                  <a:spcPct val="0"/>
                </a:spcBef>
              </a:pPr>
              <a:t>65</a:t>
            </a:fld>
            <a:endParaRPr lang="en-US" altLang="zh-CN"/>
          </a:p>
        </p:txBody>
      </p:sp>
      <p:sp>
        <p:nvSpPr>
          <p:cNvPr id="121859" name="Rectangle 2"/>
          <p:cNvSpPr>
            <a:spLocks noGrp="1" noRot="1" noChangeAspect="1" noChangeArrowheads="1" noTextEdit="1"/>
          </p:cNvSpPr>
          <p:nvPr>
            <p:ph type="sldImg"/>
          </p:nvPr>
        </p:nvSpPr>
        <p:spPr>
          <a:xfrm>
            <a:off x="381000" y="685800"/>
            <a:ext cx="6096000" cy="3429000"/>
          </a:xfrm>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40AAF25-5624-4CCD-B342-2215EDFAC7C4}" type="slidenum">
              <a:rPr lang="en-US" altLang="zh-CN" smtClean="0"/>
              <a:pPr algn="r" eaLnBrk="1" hangingPunct="1">
                <a:spcBef>
                  <a:spcPct val="0"/>
                </a:spcBef>
              </a:pPr>
              <a:t>66</a:t>
            </a:fld>
            <a:endParaRPr lang="en-US" altLang="zh-CN"/>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F6E15-A34C-4AFD-B365-A2069AA32720}" type="slidenum">
              <a:rPr lang="en-US" altLang="zh-CN" smtClean="0"/>
              <a:pPr algn="r" eaLnBrk="1" hangingPunct="1">
                <a:spcBef>
                  <a:spcPct val="0"/>
                </a:spcBef>
              </a:pPr>
              <a:t>67</a:t>
            </a:fld>
            <a:endParaRPr lang="en-US" altLang="zh-CN"/>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01CBF-3E1C-4558-B9A7-6C38E60B720B}" type="slidenum">
              <a:rPr lang="en-US" altLang="zh-CN" smtClean="0"/>
              <a:pPr algn="r" eaLnBrk="1" hangingPunct="1">
                <a:spcBef>
                  <a:spcPct val="0"/>
                </a:spcBef>
              </a:pPr>
              <a:t>68</a:t>
            </a:fld>
            <a:endParaRPr lang="en-US" altLang="zh-CN"/>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E4486C8-8A8C-4E0B-A211-1175981DB091}" type="slidenum">
              <a:rPr lang="en-US" altLang="zh-CN" smtClean="0"/>
              <a:pPr algn="r" eaLnBrk="1" hangingPunct="1">
                <a:spcBef>
                  <a:spcPct val="0"/>
                </a:spcBef>
              </a:pPr>
              <a:t>69</a:t>
            </a:fld>
            <a:endParaRPr lang="en-US" altLang="zh-CN"/>
          </a:p>
        </p:txBody>
      </p:sp>
      <p:sp>
        <p:nvSpPr>
          <p:cNvPr id="125955" name="Rectangle 2"/>
          <p:cNvSpPr>
            <a:spLocks noGrp="1" noRot="1" noChangeAspect="1" noChangeArrowheads="1" noTextEdit="1"/>
          </p:cNvSpPr>
          <p:nvPr>
            <p:ph type="sldImg"/>
          </p:nvPr>
        </p:nvSpPr>
        <p:spPr>
          <a:xfrm>
            <a:off x="381000" y="685800"/>
            <a:ext cx="6096000" cy="3429000"/>
          </a:xfrm>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42A22D-CD5B-428D-83D2-2ABFA937E8CF}" type="slidenum">
              <a:rPr lang="en-US" altLang="zh-CN" smtClean="0"/>
              <a:pPr algn="r" eaLnBrk="1" hangingPunct="1">
                <a:spcBef>
                  <a:spcPct val="0"/>
                </a:spcBef>
              </a:pPr>
              <a:t>70</a:t>
            </a:fld>
            <a:endParaRPr lang="en-US" altLang="zh-CN"/>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9A18A14-E7CD-486B-A1B0-2C4FC74CD56B}" type="slidenum">
              <a:rPr lang="en-US" altLang="zh-CN" smtClean="0"/>
              <a:pPr algn="r" eaLnBrk="1" hangingPunct="1">
                <a:spcBef>
                  <a:spcPct val="0"/>
                </a:spcBef>
              </a:pPr>
              <a:t>71</a:t>
            </a:fld>
            <a:endParaRPr lang="en-US" altLang="zh-CN"/>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17C51D9-03FA-415A-9B32-477427F7CDF4}" type="slidenum">
              <a:rPr lang="en-US" altLang="zh-CN" smtClean="0"/>
              <a:pPr algn="r" eaLnBrk="1" hangingPunct="1">
                <a:spcBef>
                  <a:spcPct val="0"/>
                </a:spcBef>
              </a:pPr>
              <a:t>72</a:t>
            </a:fld>
            <a:endParaRPr lang="en-US" altLang="zh-CN"/>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AF30FC4-3BFB-4A88-9287-87667CAF2D7C}" type="slidenum">
              <a:rPr lang="en-US" altLang="zh-CN" smtClean="0"/>
              <a:pPr algn="r" eaLnBrk="1" hangingPunct="1">
                <a:spcBef>
                  <a:spcPct val="0"/>
                </a:spcBef>
              </a:pPr>
              <a:t>7</a:t>
            </a:fld>
            <a:endParaRPr lang="en-US" altLang="zh-CN"/>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24C6BD8-BDD1-46E3-B638-9BD8EA6678E8}" type="slidenum">
              <a:rPr lang="en-US" altLang="zh-CN" smtClean="0"/>
              <a:pPr algn="r" eaLnBrk="1" hangingPunct="1">
                <a:spcBef>
                  <a:spcPct val="0"/>
                </a:spcBef>
              </a:pPr>
              <a:t>73</a:t>
            </a:fld>
            <a:endParaRPr lang="en-US" altLang="zh-CN"/>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A0F9FF2-A15D-4BCB-8F0F-2F01707C5FB4}" type="slidenum">
              <a:rPr lang="en-US" altLang="zh-CN" smtClean="0"/>
              <a:pPr algn="r" eaLnBrk="1" hangingPunct="1">
                <a:spcBef>
                  <a:spcPct val="0"/>
                </a:spcBef>
              </a:pPr>
              <a:t>8</a:t>
            </a:fld>
            <a:endParaRPr lang="en-US" altLang="zh-CN"/>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C68542E-7F3D-484E-B282-D022B21CFA5C}" type="slidenum">
              <a:rPr lang="en-US" altLang="zh-CN" smtClean="0"/>
              <a:pPr algn="r" eaLnBrk="1" hangingPunct="1">
                <a:spcBef>
                  <a:spcPct val="0"/>
                </a:spcBef>
              </a:pPr>
              <a:t>9</a:t>
            </a:fld>
            <a:endParaRPr lang="en-US" altLang="zh-CN"/>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228F59-5790-4BCA-8788-30DA68A9E5D2}" type="slidenum">
              <a:rPr lang="en-US" altLang="zh-CN" smtClean="0"/>
              <a:pPr algn="r" eaLnBrk="1" hangingPunct="1">
                <a:spcBef>
                  <a:spcPct val="0"/>
                </a:spcBef>
              </a:pPr>
              <a:t>10</a:t>
            </a:fld>
            <a:endParaRPr lang="en-US" altLang="zh-CN"/>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7" name="Picture 11">
            <a:extLst>
              <a:ext uri="{FF2B5EF4-FFF2-40B4-BE49-F238E27FC236}">
                <a16:creationId xmlns:a16="http://schemas.microsoft.com/office/drawing/2014/main" id="{D12B27E8-1032-4B18-AC48-21E046067E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07151"/>
            <a:ext cx="12191999" cy="3350849"/>
          </a:xfrm>
          <a:prstGeom prst="rect">
            <a:avLst/>
          </a:prstGeom>
        </p:spPr>
      </p:pic>
      <p:sp>
        <p:nvSpPr>
          <p:cNvPr id="44" name="Rectangle 6">
            <a:extLst>
              <a:ext uri="{FF2B5EF4-FFF2-40B4-BE49-F238E27FC236}">
                <a16:creationId xmlns:a16="http://schemas.microsoft.com/office/drawing/2014/main" id="{8C9CB70E-0FF9-4526-B2AF-5ABF152EE3DF}"/>
              </a:ext>
            </a:extLst>
          </p:cNvPr>
          <p:cNvSpPr/>
          <p:nvPr userDrawn="1"/>
        </p:nvSpPr>
        <p:spPr>
          <a:xfrm>
            <a:off x="0" y="0"/>
            <a:ext cx="12191999"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311" name="Rectangle 39"/>
          <p:cNvSpPr>
            <a:spLocks noGrp="1" noChangeArrowheads="1"/>
          </p:cNvSpPr>
          <p:nvPr>
            <p:ph type="ctrTitle" sz="quarter"/>
          </p:nvPr>
        </p:nvSpPr>
        <p:spPr>
          <a:xfrm>
            <a:off x="914400" y="1692276"/>
            <a:ext cx="10363200" cy="1736725"/>
          </a:xfrm>
        </p:spPr>
        <p:txBody>
          <a:bodyPr anchor="b"/>
          <a:lstStyle>
            <a:lvl1pPr>
              <a:defRPr sz="5400">
                <a:solidFill>
                  <a:schemeClr val="tx1"/>
                </a:solidFill>
              </a:defRPr>
            </a:lvl1pPr>
          </a:lstStyle>
          <a:p>
            <a:pPr lvl="0"/>
            <a:r>
              <a:rPr lang="zh-CN" altLang="en-US" noProof="0" dirty="0"/>
              <a:t>单击此处编辑母版标题样式</a:t>
            </a:r>
          </a:p>
        </p:txBody>
      </p:sp>
      <p:sp>
        <p:nvSpPr>
          <p:cNvPr id="182312" name="Rectangle 40"/>
          <p:cNvSpPr>
            <a:spLocks noGrp="1" noChangeArrowheads="1"/>
          </p:cNvSpPr>
          <p:nvPr>
            <p:ph type="subTitle" sz="quarter" idx="1"/>
          </p:nvPr>
        </p:nvSpPr>
        <p:spPr>
          <a:xfrm>
            <a:off x="1828800" y="3620616"/>
            <a:ext cx="8534400" cy="1752600"/>
          </a:xfrm>
        </p:spPr>
        <p:txBody>
          <a:bodyPr/>
          <a:lstStyle>
            <a:lvl1pPr marL="0" indent="0" algn="ctr">
              <a:buFont typeface="Wingdings" pitchFamily="2" charset="2"/>
              <a:buNone/>
              <a:defRPr/>
            </a:lvl1pPr>
          </a:lstStyle>
          <a:p>
            <a:pPr lvl="0"/>
            <a:r>
              <a:rPr lang="zh-CN" altLang="en-US" noProof="0" dirty="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F077A95-F7B2-4ED3-99FF-0D67A1696145}" type="slidenum">
              <a:rPr lang="en-US" altLang="zh-CN"/>
              <a:pPr>
                <a:defRPr/>
              </a:pPr>
              <a:t>‹#›</a:t>
            </a:fld>
            <a:endParaRPr lang="en-US" altLang="zh-CN"/>
          </a:p>
        </p:txBody>
      </p:sp>
      <p:cxnSp>
        <p:nvCxnSpPr>
          <p:cNvPr id="46" name="直接连接符 6">
            <a:extLst>
              <a:ext uri="{FF2B5EF4-FFF2-40B4-BE49-F238E27FC236}">
                <a16:creationId xmlns:a16="http://schemas.microsoft.com/office/drawing/2014/main" id="{151DECB3-C42F-4E5C-8FB7-E1BF6F6B232A}"/>
              </a:ext>
            </a:extLst>
          </p:cNvPr>
          <p:cNvCxnSpPr>
            <a:cxnSpLocks/>
          </p:cNvCxnSpPr>
          <p:nvPr userDrawn="1"/>
        </p:nvCxnSpPr>
        <p:spPr>
          <a:xfrm>
            <a:off x="-7815" y="3468075"/>
            <a:ext cx="12199814"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48" name="Picture 3" descr="C:\Users\WanDuo\Desktop\XMU\XMU Template\header-logo-white2.png">
            <a:extLst>
              <a:ext uri="{FF2B5EF4-FFF2-40B4-BE49-F238E27FC236}">
                <a16:creationId xmlns:a16="http://schemas.microsoft.com/office/drawing/2014/main" id="{E58C3015-44D2-4E01-AA45-26B226745589}"/>
              </a:ext>
            </a:extLst>
          </p:cNvPr>
          <p:cNvPicPr>
            <a:picLocks noChangeAspect="1"/>
          </p:cNvPicPr>
          <p:nvPr userDrawn="1"/>
        </p:nvPicPr>
        <p:blipFill>
          <a:blip r:embed="rId3"/>
          <a:stretch>
            <a:fillRect/>
          </a:stretch>
        </p:blipFill>
        <p:spPr>
          <a:xfrm>
            <a:off x="381000" y="136525"/>
            <a:ext cx="914400" cy="914400"/>
          </a:xfrm>
          <a:prstGeom prst="rect">
            <a:avLst/>
          </a:prstGeom>
          <a:noFill/>
          <a:ln w="9525">
            <a:noFill/>
          </a:ln>
        </p:spPr>
      </p:pic>
    </p:spTree>
    <p:extLst>
      <p:ext uri="{BB962C8B-B14F-4D97-AF65-F5344CB8AC3E}">
        <p14:creationId xmlns:p14="http://schemas.microsoft.com/office/powerpoint/2010/main" val="120725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34CEB86-CDF0-4D24-8D89-440C53158E23}" type="slidenum">
              <a:rPr lang="en-US" altLang="zh-CN"/>
              <a:pPr>
                <a:defRPr/>
              </a:pPr>
              <a:t>‹#›</a:t>
            </a:fld>
            <a:endParaRPr lang="en-US" altLang="zh-CN"/>
          </a:p>
        </p:txBody>
      </p:sp>
    </p:spTree>
    <p:extLst>
      <p:ext uri="{BB962C8B-B14F-4D97-AF65-F5344CB8AC3E}">
        <p14:creationId xmlns:p14="http://schemas.microsoft.com/office/powerpoint/2010/main" val="336879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6B6234-A516-440E-9EA5-DA6DCE3BF4E7}" type="slidenum">
              <a:rPr lang="en-US" altLang="zh-CN"/>
              <a:pPr>
                <a:defRPr/>
              </a:pPr>
              <a:t>‹#›</a:t>
            </a:fld>
            <a:endParaRPr lang="en-US" altLang="zh-CN"/>
          </a:p>
        </p:txBody>
      </p:sp>
    </p:spTree>
    <p:extLst>
      <p:ext uri="{BB962C8B-B14F-4D97-AF65-F5344CB8AC3E}">
        <p14:creationId xmlns:p14="http://schemas.microsoft.com/office/powerpoint/2010/main" val="198459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8D3A477-4245-436A-BDC8-541F3051285F}"/>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3873E56E-EE5C-4345-A4E6-3B3E3A674490}"/>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566FCE9C-1130-4894-89BA-E247B523ACDA}"/>
              </a:ext>
            </a:extLst>
          </p:cNvPr>
          <p:cNvSpPr>
            <a:spLocks noGrp="1"/>
          </p:cNvSpPr>
          <p:nvPr>
            <p:ph type="sldNum" sz="quarter" idx="12"/>
          </p:nvPr>
        </p:nvSpPr>
        <p:spPr/>
        <p:txBody>
          <a:bodyPr/>
          <a:lstStyle/>
          <a:p>
            <a:pPr>
              <a:defRPr/>
            </a:pPr>
            <a:fld id="{B43955B6-121D-4605-991E-437CBD3DEA0A}" type="slidenum">
              <a:rPr lang="en-US" altLang="zh-CN" smtClean="0"/>
              <a:pPr>
                <a:defRPr/>
              </a:pPr>
              <a:t>‹#›</a:t>
            </a:fld>
            <a:endParaRPr lang="en-US" altLang="zh-CN" dirty="0"/>
          </a:p>
        </p:txBody>
      </p:sp>
      <p:pic>
        <p:nvPicPr>
          <p:cNvPr id="6" name="图片 3">
            <a:extLst>
              <a:ext uri="{FF2B5EF4-FFF2-40B4-BE49-F238E27FC236}">
                <a16:creationId xmlns:a16="http://schemas.microsoft.com/office/drawing/2014/main" id="{937EFCED-5B9A-4DEC-8E9F-7EAE56A1B8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9">
            <a:extLst>
              <a:ext uri="{FF2B5EF4-FFF2-40B4-BE49-F238E27FC236}">
                <a16:creationId xmlns:a16="http://schemas.microsoft.com/office/drawing/2014/main" id="{16DF99B7-95CC-4306-86CE-4F52947CCA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364553"/>
            <a:ext cx="12192000" cy="1493640"/>
          </a:xfrm>
          <a:prstGeom prst="rect">
            <a:avLst/>
          </a:prstGeom>
        </p:spPr>
      </p:pic>
    </p:spTree>
    <p:extLst>
      <p:ext uri="{BB962C8B-B14F-4D97-AF65-F5344CB8AC3E}">
        <p14:creationId xmlns:p14="http://schemas.microsoft.com/office/powerpoint/2010/main" val="39515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2CFF9D8A-9DC0-4D69-8518-70DAC50E02B1}" type="slidenum">
              <a:rPr lang="en-US" altLang="zh-CN"/>
              <a:pPr>
                <a:defRPr/>
              </a:pPr>
              <a:t>‹#›</a:t>
            </a:fld>
            <a:endParaRPr lang="en-US" altLang="zh-CN"/>
          </a:p>
        </p:txBody>
      </p:sp>
    </p:spTree>
    <p:extLst>
      <p:ext uri="{BB962C8B-B14F-4D97-AF65-F5344CB8AC3E}">
        <p14:creationId xmlns:p14="http://schemas.microsoft.com/office/powerpoint/2010/main" val="80133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633C663-9117-46D0-9789-D5619FE2B8A0}" type="slidenum">
              <a:rPr lang="en-US" altLang="zh-CN"/>
              <a:pPr>
                <a:defRPr/>
              </a:pPr>
              <a:t>‹#›</a:t>
            </a:fld>
            <a:endParaRPr lang="en-US" altLang="zh-CN"/>
          </a:p>
        </p:txBody>
      </p:sp>
    </p:spTree>
    <p:extLst>
      <p:ext uri="{BB962C8B-B14F-4D97-AF65-F5344CB8AC3E}">
        <p14:creationId xmlns:p14="http://schemas.microsoft.com/office/powerpoint/2010/main" val="15059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F13B85D-2992-4DFB-83D6-51CB1C834B37}" type="slidenum">
              <a:rPr lang="en-US" altLang="zh-CN"/>
              <a:pPr>
                <a:defRPr/>
              </a:pPr>
              <a:t>‹#›</a:t>
            </a:fld>
            <a:endParaRPr lang="en-US" altLang="zh-CN"/>
          </a:p>
        </p:txBody>
      </p:sp>
    </p:spTree>
    <p:extLst>
      <p:ext uri="{BB962C8B-B14F-4D97-AF65-F5344CB8AC3E}">
        <p14:creationId xmlns:p14="http://schemas.microsoft.com/office/powerpoint/2010/main" val="211766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7AAD6E0C-F80F-49F4-8C8C-7F9E6D0ECD63}" type="slidenum">
              <a:rPr lang="en-US" altLang="zh-CN"/>
              <a:pPr>
                <a:defRPr/>
              </a:pPr>
              <a:t>‹#›</a:t>
            </a:fld>
            <a:endParaRPr lang="en-US" altLang="zh-CN"/>
          </a:p>
        </p:txBody>
      </p:sp>
    </p:spTree>
    <p:extLst>
      <p:ext uri="{BB962C8B-B14F-4D97-AF65-F5344CB8AC3E}">
        <p14:creationId xmlns:p14="http://schemas.microsoft.com/office/powerpoint/2010/main" val="184727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0D330E0-7745-4ED6-8FBB-23F99CC5CA35}" type="slidenum">
              <a:rPr lang="en-US" altLang="zh-CN"/>
              <a:pPr>
                <a:defRPr/>
              </a:pPr>
              <a:t>‹#›</a:t>
            </a:fld>
            <a:endParaRPr lang="en-US" altLang="zh-CN"/>
          </a:p>
        </p:txBody>
      </p:sp>
    </p:spTree>
    <p:extLst>
      <p:ext uri="{BB962C8B-B14F-4D97-AF65-F5344CB8AC3E}">
        <p14:creationId xmlns:p14="http://schemas.microsoft.com/office/powerpoint/2010/main" val="210856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03EFB96D-3462-4B06-A9CA-C60B793F2960}" type="slidenum">
              <a:rPr lang="en-US" altLang="zh-CN"/>
              <a:pPr>
                <a:defRPr/>
              </a:pPr>
              <a:t>‹#›</a:t>
            </a:fld>
            <a:endParaRPr lang="en-US" altLang="zh-CN"/>
          </a:p>
        </p:txBody>
      </p:sp>
    </p:spTree>
    <p:extLst>
      <p:ext uri="{BB962C8B-B14F-4D97-AF65-F5344CB8AC3E}">
        <p14:creationId xmlns:p14="http://schemas.microsoft.com/office/powerpoint/2010/main" val="73738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ADCE4DCF-1570-460A-A8CA-8C8649290F56}" type="slidenum">
              <a:rPr lang="en-US" altLang="zh-CN"/>
              <a:pPr>
                <a:defRPr/>
              </a:pPr>
              <a:t>‹#›</a:t>
            </a:fld>
            <a:endParaRPr lang="en-US" altLang="zh-CN"/>
          </a:p>
        </p:txBody>
      </p:sp>
    </p:spTree>
    <p:extLst>
      <p:ext uri="{BB962C8B-B14F-4D97-AF65-F5344CB8AC3E}">
        <p14:creationId xmlns:p14="http://schemas.microsoft.com/office/powerpoint/2010/main" val="281633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97E6D502-E51D-45FE-B1DA-4830384FD9CC}" type="slidenum">
              <a:rPr lang="en-US" altLang="zh-CN"/>
              <a:pPr>
                <a:defRPr/>
              </a:pPr>
              <a:t>‹#›</a:t>
            </a:fld>
            <a:endParaRPr lang="en-US" altLang="zh-CN"/>
          </a:p>
        </p:txBody>
      </p:sp>
    </p:spTree>
    <p:extLst>
      <p:ext uri="{BB962C8B-B14F-4D97-AF65-F5344CB8AC3E}">
        <p14:creationId xmlns:p14="http://schemas.microsoft.com/office/powerpoint/2010/main" val="183938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1287" name="Rectangle 39"/>
          <p:cNvSpPr>
            <a:spLocks noGrp="1" noChangeArrowheads="1"/>
          </p:cNvSpPr>
          <p:nvPr>
            <p:ph type="title"/>
          </p:nvPr>
        </p:nvSpPr>
        <p:spPr bwMode="auto">
          <a:xfrm>
            <a:off x="609600" y="44624"/>
            <a:ext cx="10972800" cy="1139825"/>
          </a:xfrm>
          <a:prstGeom prst="rect">
            <a:avLst/>
          </a:prstGeom>
          <a:noFill/>
          <a:ln>
            <a:noFill/>
          </a:ln>
          <a:effectLst/>
          <a:extLst/>
        </p:spPr>
        <p:txBody>
          <a:bodyPr vert="horz" wrap="square" lIns="91440" tIns="45720" rIns="91440" bIns="45720" numCol="1" anchor="ctr" anchorCtr="1" compatLnSpc="1">
            <a:prstTxWarp prst="textNoShape">
              <a:avLst/>
            </a:prstTxWarp>
          </a:bodyPr>
          <a:lstStyle/>
          <a:p>
            <a:pPr lvl="0"/>
            <a:r>
              <a:rPr lang="zh-CN" altLang="en-US" dirty="0"/>
              <a:t>单击此处编辑母版标题样式</a:t>
            </a:r>
          </a:p>
        </p:txBody>
      </p:sp>
      <p:sp>
        <p:nvSpPr>
          <p:cNvPr id="181288" name="Rectangle 40"/>
          <p:cNvSpPr>
            <a:spLocks noGrp="1" noChangeArrowheads="1"/>
          </p:cNvSpPr>
          <p:nvPr>
            <p:ph type="dt" sz="half" idx="2"/>
          </p:nvPr>
        </p:nvSpPr>
        <p:spPr bwMode="auto">
          <a:xfrm>
            <a:off x="609600" y="6386478"/>
            <a:ext cx="2844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89" name="Rectangle 41"/>
          <p:cNvSpPr>
            <a:spLocks noGrp="1" noChangeArrowheads="1"/>
          </p:cNvSpPr>
          <p:nvPr>
            <p:ph type="ftr" sz="quarter" idx="3"/>
          </p:nvPr>
        </p:nvSpPr>
        <p:spPr bwMode="auto">
          <a:xfrm>
            <a:off x="4165600" y="6391240"/>
            <a:ext cx="3860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90" name="Rectangle 42"/>
          <p:cNvSpPr>
            <a:spLocks noGrp="1" noChangeArrowheads="1"/>
          </p:cNvSpPr>
          <p:nvPr>
            <p:ph type="sldNum" sz="quarter" idx="4"/>
          </p:nvPr>
        </p:nvSpPr>
        <p:spPr bwMode="auto">
          <a:xfrm>
            <a:off x="8737600" y="6386478"/>
            <a:ext cx="2844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2000">
                <a:effectLst>
                  <a:outerShdw blurRad="38100" dist="38100" dir="2700000" algn="tl">
                    <a:srgbClr val="000000"/>
                  </a:outerShdw>
                </a:effectLst>
                <a:ea typeface="宋体" pitchFamily="2" charset="-122"/>
              </a:defRPr>
            </a:lvl1pPr>
          </a:lstStyle>
          <a:p>
            <a:pPr>
              <a:defRPr/>
            </a:pPr>
            <a:fld id="{B43955B6-121D-4605-991E-437CBD3DEA0A}" type="slidenum">
              <a:rPr lang="en-US" altLang="zh-CN" smtClean="0"/>
              <a:pPr>
                <a:defRPr/>
              </a:pPr>
              <a:t>‹#›</a:t>
            </a:fld>
            <a:endParaRPr lang="en-US" altLang="zh-CN" dirty="0"/>
          </a:p>
        </p:txBody>
      </p:sp>
      <p:sp>
        <p:nvSpPr>
          <p:cNvPr id="181291" name="Rectangle 43"/>
          <p:cNvSpPr>
            <a:spLocks noGrp="1" noChangeArrowheads="1"/>
          </p:cNvSpPr>
          <p:nvPr>
            <p:ph type="body" idx="1"/>
          </p:nvPr>
        </p:nvSpPr>
        <p:spPr bwMode="auto">
          <a:xfrm>
            <a:off x="609600" y="1268760"/>
            <a:ext cx="10972800" cy="496854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5" name="图片 13">
            <a:extLst>
              <a:ext uri="{FF2B5EF4-FFF2-40B4-BE49-F238E27FC236}">
                <a16:creationId xmlns:a16="http://schemas.microsoft.com/office/drawing/2014/main" id="{F3438BDC-F5AD-4C97-893C-1CAAF71C28C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13600" y="218536"/>
            <a:ext cx="792000" cy="792000"/>
          </a:xfrm>
          <a:prstGeom prst="rect">
            <a:avLst/>
          </a:prstGeom>
          <a:ln>
            <a:noFill/>
          </a:ln>
          <a:effectLst/>
        </p:spPr>
      </p:pic>
      <p:cxnSp>
        <p:nvCxnSpPr>
          <p:cNvPr id="47" name="直接连接符 6">
            <a:extLst>
              <a:ext uri="{FF2B5EF4-FFF2-40B4-BE49-F238E27FC236}">
                <a16:creationId xmlns:a16="http://schemas.microsoft.com/office/drawing/2014/main" id="{2031E25E-96C6-43B2-8307-4F5C0AFE7FBA}"/>
              </a:ext>
            </a:extLst>
          </p:cNvPr>
          <p:cNvCxnSpPr>
            <a:cxnSpLocks/>
          </p:cNvCxnSpPr>
          <p:nvPr userDrawn="1"/>
        </p:nvCxnSpPr>
        <p:spPr>
          <a:xfrm>
            <a:off x="0" y="1196752"/>
            <a:ext cx="12192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1" name="直接连接符 10">
            <a:extLst>
              <a:ext uri="{FF2B5EF4-FFF2-40B4-BE49-F238E27FC236}">
                <a16:creationId xmlns:a16="http://schemas.microsoft.com/office/drawing/2014/main" id="{740DF892-7351-42A4-892F-DC62C6FEA08F}"/>
              </a:ext>
            </a:extLst>
          </p:cNvPr>
          <p:cNvCxnSpPr>
            <a:cxnSpLocks/>
          </p:cNvCxnSpPr>
          <p:nvPr userDrawn="1"/>
        </p:nvCxnSpPr>
        <p:spPr>
          <a:xfrm>
            <a:off x="-914" y="6361112"/>
            <a:ext cx="12192914"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cSld>
  <p:clrMap bg1="dk2" tx1="lt1" bg2="dk1" tx2="lt2" accent1="accent1" accent2="accent2" accent3="accent3" accent4="accent4" accent5="accent5" accent6="accent6" hlink="hlink" folHlink="folHlink"/>
  <p:sldLayoutIdLst>
    <p:sldLayoutId id="2147484086"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7" r:id="rId12"/>
  </p:sldLayoutIdLst>
  <p:hf hdr="0" ftr="0" dt="0"/>
  <p:txStyles>
    <p:titleStyle>
      <a:lvl1pPr algn="ctr" rtl="0" eaLnBrk="0" fontAlgn="base" hangingPunct="0">
        <a:spcBef>
          <a:spcPct val="0"/>
        </a:spcBef>
        <a:spcAft>
          <a:spcPct val="0"/>
        </a:spcAft>
        <a:defRPr sz="4400">
          <a:solidFill>
            <a:srgbClr val="0A3F76"/>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rgbClr val="0A3F76"/>
        </a:buClr>
        <a:buSzPct val="60000"/>
        <a:buFont typeface="Wingdings" pitchFamily="2" charset="2"/>
        <a:buChar char="n"/>
        <a:defRPr sz="32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defRPr>
      </a:lvl1pPr>
      <a:lvl2pPr marL="540000" indent="-285750" algn="l" rtl="0" eaLnBrk="0" fontAlgn="base" hangingPunct="0">
        <a:spcBef>
          <a:spcPct val="20000"/>
        </a:spcBef>
        <a:spcAft>
          <a:spcPct val="0"/>
        </a:spcAft>
        <a:buClr>
          <a:schemeClr val="bg2">
            <a:lumMod val="60000"/>
            <a:lumOff val="40000"/>
          </a:schemeClr>
        </a:buClr>
        <a:buChar char="•"/>
        <a:defRPr sz="28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2pPr>
      <a:lvl3pPr marL="720000" indent="-228600" algn="l" rtl="0" eaLnBrk="0" fontAlgn="base" hangingPunct="0">
        <a:spcBef>
          <a:spcPct val="20000"/>
        </a:spcBef>
        <a:spcAft>
          <a:spcPct val="0"/>
        </a:spcAft>
        <a:buClr>
          <a:schemeClr val="bg2">
            <a:lumMod val="40000"/>
            <a:lumOff val="60000"/>
          </a:schemeClr>
        </a:buClr>
        <a:buSzPct val="60000"/>
        <a:buFont typeface="Wingdings" pitchFamily="2" charset="2"/>
        <a:buChar char="n"/>
        <a:defRPr sz="24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3pPr>
      <a:lvl4pPr marL="900000" indent="-228600" algn="l" rtl="0" eaLnBrk="0" fontAlgn="base" hangingPunct="0">
        <a:spcBef>
          <a:spcPct val="20000"/>
        </a:spcBef>
        <a:spcAft>
          <a:spcPct val="0"/>
        </a:spcAft>
        <a:buClr>
          <a:schemeClr val="bg2">
            <a:lumMod val="40000"/>
            <a:lumOff val="60000"/>
          </a:schemeClr>
        </a:buClr>
        <a:buChar char="•"/>
        <a:defRPr sz="20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4pPr>
      <a:lvl5pPr marL="1080000" indent="-228600" algn="l" rtl="0" eaLnBrk="0" fontAlgn="base" hangingPunct="0">
        <a:spcBef>
          <a:spcPct val="20000"/>
        </a:spcBef>
        <a:spcAft>
          <a:spcPct val="0"/>
        </a:spcAft>
        <a:buClr>
          <a:schemeClr val="bg2">
            <a:lumMod val="40000"/>
            <a:lumOff val="60000"/>
          </a:schemeClr>
        </a:buClr>
        <a:buSzPct val="60000"/>
        <a:buFont typeface="Wingdings" pitchFamily="2" charset="2"/>
        <a:buChar char="n"/>
        <a:defRPr sz="20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hyperlink" Target="http://www.stroustrup.com/" TargetMode="External"/><Relationship Id="rId4" Type="http://schemas.openxmlformats.org/officeDocument/2006/relationships/notesSlide" Target="../notesSlides/notesSlide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914400" y="1116211"/>
            <a:ext cx="10363200" cy="1736725"/>
          </a:xfrm>
        </p:spPr>
        <p:txBody>
          <a:bodyPr/>
          <a:lstStyle/>
          <a:p>
            <a:pPr eaLnBrk="1" hangingPunct="1">
              <a:defRPr/>
            </a:pPr>
            <a:r>
              <a:rPr lang="zh-CN" altLang="en-US" sz="6000" dirty="0"/>
              <a:t>面向对象程序设计 </a:t>
            </a:r>
            <a:r>
              <a:rPr lang="en-US" altLang="zh-CN" sz="6000" dirty="0"/>
              <a:t>(C++)</a:t>
            </a:r>
            <a:br>
              <a:rPr lang="en-US" altLang="zh-CN" dirty="0"/>
            </a:br>
            <a:r>
              <a:rPr lang="en-US" altLang="zh-CN" sz="4000" dirty="0"/>
              <a:t>Object-Oriented Programming (C++)</a:t>
            </a:r>
            <a:endParaRPr lang="zh-CN" altLang="en-US" dirty="0"/>
          </a:p>
        </p:txBody>
      </p:sp>
      <p:sp>
        <p:nvSpPr>
          <p:cNvPr id="184323" name="Rectangle 3"/>
          <p:cNvSpPr>
            <a:spLocks noGrp="1" noChangeArrowheads="1"/>
          </p:cNvSpPr>
          <p:nvPr>
            <p:ph type="subTitle" idx="1"/>
          </p:nvPr>
        </p:nvSpPr>
        <p:spPr>
          <a:xfrm>
            <a:off x="1828800" y="3573016"/>
            <a:ext cx="8534400" cy="2711152"/>
          </a:xfrm>
        </p:spPr>
        <p:txBody>
          <a:bodyPr/>
          <a:lstStyle/>
          <a:p>
            <a:pPr eaLnBrk="1" hangingPunct="1">
              <a:defRPr/>
            </a:pPr>
            <a:r>
              <a:rPr lang="zh-CN" altLang="en-US" dirty="0"/>
              <a:t>陈胤燃</a:t>
            </a:r>
            <a:endParaRPr lang="en-US" altLang="zh-CN" dirty="0"/>
          </a:p>
          <a:p>
            <a:pPr eaLnBrk="1" hangingPunct="1">
              <a:defRPr/>
            </a:pPr>
            <a:r>
              <a:rPr lang="zh-CN" altLang="en-US" sz="2400" i="1" dirty="0"/>
              <a:t>厦门大学信息学院 计算机科学与技术系</a:t>
            </a:r>
          </a:p>
          <a:p>
            <a:pPr eaLnBrk="1" hangingPunct="1">
              <a:defRPr/>
            </a:pPr>
            <a:r>
              <a:rPr lang="en-US" altLang="zh-CN" sz="2400" i="1" dirty="0"/>
              <a:t>yinran_chen@xmu.edu.cn </a:t>
            </a:r>
          </a:p>
          <a:p>
            <a:pPr eaLnBrk="1" hangingPunct="1">
              <a:defRPr/>
            </a:pPr>
            <a:endParaRPr lang="en-US" altLang="zh-CN" sz="2400" dirty="0"/>
          </a:p>
          <a:p>
            <a:pPr eaLnBrk="1" hangingPunct="1">
              <a:defRPr/>
            </a:pPr>
            <a:r>
              <a:rPr lang="zh-CN" altLang="en-US" sz="2400" dirty="0"/>
              <a:t>（</a:t>
            </a:r>
            <a:r>
              <a:rPr lang="en-US" altLang="zh-CN" sz="2400" dirty="0"/>
              <a:t>2023-2024</a:t>
            </a:r>
            <a:r>
              <a:rPr lang="zh-CN" altLang="en-US" sz="2400" dirty="0"/>
              <a:t>学年 春季学期）</a:t>
            </a:r>
          </a:p>
          <a:p>
            <a:pPr eaLnBrk="1" hangingPunct="1">
              <a:defRPr/>
            </a:pPr>
            <a:endParaRPr lang="zh-CN" altLang="zh-CN" dirty="0"/>
          </a:p>
        </p:txBody>
      </p:sp>
    </p:spTree>
    <p:extLst>
      <p:ext uri="{BB962C8B-B14F-4D97-AF65-F5344CB8AC3E}">
        <p14:creationId xmlns:p14="http://schemas.microsoft.com/office/powerpoint/2010/main" val="315804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zh-CN" altLang="en-US" dirty="0"/>
              <a:t>硬件概述</a:t>
            </a:r>
          </a:p>
        </p:txBody>
      </p:sp>
      <p:sp>
        <p:nvSpPr>
          <p:cNvPr id="210947" name="Rectangle 3"/>
          <p:cNvSpPr>
            <a:spLocks noGrp="1" noChangeArrowheads="1"/>
          </p:cNvSpPr>
          <p:nvPr>
            <p:ph type="body" idx="1"/>
          </p:nvPr>
        </p:nvSpPr>
        <p:spPr>
          <a:xfrm>
            <a:off x="838800" y="1268760"/>
            <a:ext cx="10972800" cy="4968548"/>
          </a:xfrm>
        </p:spPr>
        <p:txBody>
          <a:bodyPr/>
          <a:lstStyle/>
          <a:p>
            <a:pPr eaLnBrk="1" hangingPunct="1">
              <a:defRPr/>
            </a:pPr>
            <a:r>
              <a:rPr lang="zh-CN" altLang="en-US" dirty="0">
                <a:solidFill>
                  <a:schemeClr val="folHlink"/>
                </a:solidFill>
              </a:rPr>
              <a:t>硬件</a:t>
            </a:r>
            <a:r>
              <a:rPr lang="zh-CN" altLang="en-US" dirty="0"/>
              <a:t>是指构成计算机的元器件和设备。 </a:t>
            </a:r>
          </a:p>
          <a:p>
            <a:pPr eaLnBrk="1" hangingPunct="1">
              <a:defRPr/>
            </a:pPr>
            <a:r>
              <a:rPr lang="zh-CN" altLang="en-US" dirty="0"/>
              <a:t>计算机元器件的发展经历了：</a:t>
            </a:r>
          </a:p>
          <a:p>
            <a:pPr lvl="1" eaLnBrk="1" hangingPunct="1">
              <a:defRPr/>
            </a:pPr>
            <a:r>
              <a:rPr lang="zh-CN" altLang="en-US" dirty="0"/>
              <a:t>电子管</a:t>
            </a:r>
          </a:p>
          <a:p>
            <a:pPr lvl="1" eaLnBrk="1" hangingPunct="1">
              <a:defRPr/>
            </a:pPr>
            <a:r>
              <a:rPr lang="zh-CN" altLang="en-US" dirty="0"/>
              <a:t>晶体管</a:t>
            </a:r>
          </a:p>
          <a:p>
            <a:pPr lvl="1" eaLnBrk="1" hangingPunct="1">
              <a:defRPr/>
            </a:pPr>
            <a:r>
              <a:rPr lang="zh-CN" altLang="en-US" dirty="0"/>
              <a:t>集成电路</a:t>
            </a:r>
          </a:p>
          <a:p>
            <a:pPr lvl="1" eaLnBrk="1" hangingPunct="1">
              <a:defRPr/>
            </a:pPr>
            <a:r>
              <a:rPr lang="zh-CN" altLang="en-US" dirty="0"/>
              <a:t>超大规模集成电路</a:t>
            </a:r>
          </a:p>
        </p:txBody>
      </p:sp>
      <p:pic>
        <p:nvPicPr>
          <p:cNvPr id="1026" name="Picture 2" descr="https://bkimg.cdn.bcebos.com/pic/3b87e950352ac65c6682bb4ef9f2b21193138a0c?x-bce-process=image/watermark,image_d2F0ZXIvYmFpa2U5Mg==,g_7,xp_5,yp_5">
            <a:extLst>
              <a:ext uri="{FF2B5EF4-FFF2-40B4-BE49-F238E27FC236}">
                <a16:creationId xmlns:a16="http://schemas.microsoft.com/office/drawing/2014/main" id="{BE47AAAC-1CDD-4EDF-906B-8BCB601CB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248" y="1718890"/>
            <a:ext cx="5054352" cy="45390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2DAABD9-CE2F-4F15-B807-E6EFD18572E5}"/>
              </a:ext>
            </a:extLst>
          </p:cNvPr>
          <p:cNvSpPr txBox="1"/>
          <p:nvPr/>
        </p:nvSpPr>
        <p:spPr bwMode="auto">
          <a:xfrm>
            <a:off x="6442864" y="5850761"/>
            <a:ext cx="1415772" cy="424732"/>
          </a:xfrm>
          <a:prstGeom prst="rect">
            <a:avLst/>
          </a:prstGeom>
          <a:solidFill>
            <a:schemeClr val="tx1"/>
          </a:solidFill>
          <a:ln>
            <a:noFill/>
          </a:ln>
          <a:effectLst/>
          <a:extLst/>
        </p:spPr>
        <p:txBody>
          <a:bodyPr wrap="none" rtlCol="0">
            <a:spAutoFit/>
          </a:bodyPr>
          <a:lstStyle/>
          <a:p>
            <a:pPr eaLnBrk="1" hangingPunct="1">
              <a:lnSpc>
                <a:spcPct val="90000"/>
              </a:lnSpc>
            </a:pPr>
            <a:r>
              <a:rPr lang="zh-CN" altLang="en-US" sz="2400" dirty="0">
                <a:solidFill>
                  <a:schemeClr val="accent4">
                    <a:lumMod val="10000"/>
                  </a:schemeClr>
                </a:solidFill>
                <a:latin typeface="微软雅黑" panose="020B0503020204020204" pitchFamily="34" charset="-122"/>
                <a:ea typeface="微软雅黑" panose="020B0503020204020204" pitchFamily="34" charset="-122"/>
              </a:rPr>
              <a:t>摩尔定律</a:t>
            </a:r>
          </a:p>
        </p:txBody>
      </p:sp>
      <p:sp>
        <p:nvSpPr>
          <p:cNvPr id="3" name="灯片编号占位符 2">
            <a:extLst>
              <a:ext uri="{FF2B5EF4-FFF2-40B4-BE49-F238E27FC236}">
                <a16:creationId xmlns:a16="http://schemas.microsoft.com/office/drawing/2014/main" id="{6E631F09-5BA8-4177-B828-A060C5D41B59}"/>
              </a:ext>
            </a:extLst>
          </p:cNvPr>
          <p:cNvSpPr>
            <a:spLocks noGrp="1"/>
          </p:cNvSpPr>
          <p:nvPr>
            <p:ph type="sldNum" sz="quarter" idx="12"/>
          </p:nvPr>
        </p:nvSpPr>
        <p:spPr/>
        <p:txBody>
          <a:bodyPr/>
          <a:lstStyle/>
          <a:p>
            <a:pPr>
              <a:defRPr/>
            </a:pPr>
            <a:fld id="{2CFF9D8A-9DC0-4D69-8518-70DAC50E02B1}"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7"/>
          <p:cNvSpPr>
            <a:spLocks noChangeArrowheads="1"/>
          </p:cNvSpPr>
          <p:nvPr/>
        </p:nvSpPr>
        <p:spPr bwMode="auto">
          <a:xfrm>
            <a:off x="3397250" y="4883082"/>
            <a:ext cx="1152525" cy="574675"/>
          </a:xfrm>
          <a:prstGeom prst="rect">
            <a:avLst/>
          </a:prstGeom>
          <a:solidFill>
            <a:schemeClr val="accent1">
              <a:alpha val="0"/>
            </a:schemeClr>
          </a:solidFill>
          <a:ln w="9525">
            <a:solidFill>
              <a:schemeClr val="tx1"/>
            </a:solidFill>
            <a:miter lim="800000"/>
            <a:headEnd/>
            <a:tailEnd/>
          </a:ln>
          <a:effec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a:buNone/>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外存</a:t>
            </a:r>
          </a:p>
        </p:txBody>
      </p:sp>
      <p:sp>
        <p:nvSpPr>
          <p:cNvPr id="6166" name="Rectangle 22"/>
          <p:cNvSpPr>
            <a:spLocks noChangeArrowheads="1"/>
          </p:cNvSpPr>
          <p:nvPr/>
        </p:nvSpPr>
        <p:spPr bwMode="auto">
          <a:xfrm>
            <a:off x="5397745" y="3490708"/>
            <a:ext cx="1655763" cy="720725"/>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外设</a:t>
            </a:r>
          </a:p>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en-US" altLang="zh-CN"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Devices</a:t>
            </a: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p>
        </p:txBody>
      </p:sp>
      <p:sp>
        <p:nvSpPr>
          <p:cNvPr id="6164" name="Rectangle 20"/>
          <p:cNvSpPr>
            <a:spLocks noChangeArrowheads="1"/>
          </p:cNvSpPr>
          <p:nvPr/>
        </p:nvSpPr>
        <p:spPr bwMode="auto">
          <a:xfrm>
            <a:off x="5399333" y="1501658"/>
            <a:ext cx="1654175" cy="865188"/>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内存</a:t>
            </a:r>
          </a:p>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en-US" altLang="zh-CN"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Memory</a:t>
            </a: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p>
        </p:txBody>
      </p:sp>
      <p:sp>
        <p:nvSpPr>
          <p:cNvPr id="6163" name="Rectangle 19"/>
          <p:cNvSpPr>
            <a:spLocks noChangeArrowheads="1"/>
          </p:cNvSpPr>
          <p:nvPr/>
        </p:nvSpPr>
        <p:spPr bwMode="auto">
          <a:xfrm>
            <a:off x="2890839" y="2600324"/>
            <a:ext cx="1871662" cy="793750"/>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中央处理器</a:t>
            </a:r>
          </a:p>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en-US" altLang="zh-CN"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CPU</a:t>
            </a: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p>
        </p:txBody>
      </p:sp>
      <p:sp>
        <p:nvSpPr>
          <p:cNvPr id="11270" name="Line 24"/>
          <p:cNvSpPr>
            <a:spLocks noChangeShapeType="1"/>
          </p:cNvSpPr>
          <p:nvPr/>
        </p:nvSpPr>
        <p:spPr bwMode="auto">
          <a:xfrm>
            <a:off x="6242050" y="2331489"/>
            <a:ext cx="0" cy="1150937"/>
          </a:xfrm>
          <a:prstGeom prst="line">
            <a:avLst/>
          </a:prstGeom>
          <a:noFill/>
          <a:ln w="38100">
            <a:solidFill>
              <a:schemeClr val="accent4">
                <a:lumMod val="1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1" name="Line 25"/>
          <p:cNvSpPr>
            <a:spLocks noChangeShapeType="1"/>
          </p:cNvSpPr>
          <p:nvPr/>
        </p:nvSpPr>
        <p:spPr bwMode="auto">
          <a:xfrm flipH="1">
            <a:off x="4655840" y="2906957"/>
            <a:ext cx="1586210" cy="0"/>
          </a:xfrm>
          <a:prstGeom prst="line">
            <a:avLst/>
          </a:prstGeom>
          <a:noFill/>
          <a:ln w="38100">
            <a:solidFill>
              <a:schemeClr val="accent4">
                <a:lumMod val="1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Line 26"/>
          <p:cNvSpPr>
            <a:spLocks noChangeShapeType="1"/>
          </p:cNvSpPr>
          <p:nvPr/>
        </p:nvSpPr>
        <p:spPr bwMode="auto">
          <a:xfrm flipH="1">
            <a:off x="4010025" y="4292600"/>
            <a:ext cx="2232025" cy="622300"/>
          </a:xfrm>
          <a:prstGeom prst="line">
            <a:avLst/>
          </a:prstGeom>
          <a:noFill/>
          <a:ln w="38100">
            <a:solidFill>
              <a:schemeClr val="accent4">
                <a:lumMod val="1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3" name="Line 29"/>
          <p:cNvSpPr>
            <a:spLocks noChangeShapeType="1"/>
          </p:cNvSpPr>
          <p:nvPr/>
        </p:nvSpPr>
        <p:spPr bwMode="auto">
          <a:xfrm flipH="1">
            <a:off x="6456364" y="5518150"/>
            <a:ext cx="194468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Line 30"/>
          <p:cNvSpPr>
            <a:spLocks noChangeShapeType="1"/>
          </p:cNvSpPr>
          <p:nvPr/>
        </p:nvSpPr>
        <p:spPr bwMode="auto">
          <a:xfrm>
            <a:off x="8401051" y="5518150"/>
            <a:ext cx="1655763"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31"/>
          <p:cNvSpPr>
            <a:spLocks noChangeShapeType="1"/>
          </p:cNvSpPr>
          <p:nvPr/>
        </p:nvSpPr>
        <p:spPr bwMode="auto">
          <a:xfrm flipH="1">
            <a:off x="2208214" y="5489576"/>
            <a:ext cx="1870075" cy="460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32"/>
          <p:cNvSpPr>
            <a:spLocks noChangeShapeType="1"/>
          </p:cNvSpPr>
          <p:nvPr/>
        </p:nvSpPr>
        <p:spPr bwMode="auto">
          <a:xfrm>
            <a:off x="4078289" y="5489575"/>
            <a:ext cx="1368425"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 name="Rectangle 0"/>
          <p:cNvSpPr>
            <a:spLocks noGrp="1" noChangeArrowheads="1"/>
          </p:cNvSpPr>
          <p:nvPr>
            <p:ph type="title"/>
          </p:nvPr>
        </p:nvSpPr>
        <p:spPr>
          <a:xfrm>
            <a:off x="1524000" y="0"/>
            <a:ext cx="9144000" cy="1125538"/>
          </a:xfrm>
        </p:spPr>
        <p:txBody>
          <a:bodyPr anchorCtr="0"/>
          <a:lstStyle/>
          <a:p>
            <a:pPr eaLnBrk="1" hangingPunct="1">
              <a:defRPr/>
            </a:pPr>
            <a:r>
              <a:rPr lang="zh-CN" altLang="en-US" sz="3600" dirty="0"/>
              <a:t>冯</a:t>
            </a:r>
            <a:r>
              <a:rPr lang="en-US" altLang="zh-CN" sz="3600" dirty="0"/>
              <a:t>•</a:t>
            </a:r>
            <a:r>
              <a:rPr lang="zh-CN" altLang="en-US" sz="3600" dirty="0"/>
              <a:t>诺依曼计算机的物理组织</a:t>
            </a:r>
          </a:p>
        </p:txBody>
      </p:sp>
      <p:sp>
        <p:nvSpPr>
          <p:cNvPr id="124928" name="Text Box 0"/>
          <p:cNvSpPr txBox="1">
            <a:spLocks noChangeArrowheads="1"/>
          </p:cNvSpPr>
          <p:nvPr/>
        </p:nvSpPr>
        <p:spPr bwMode="auto">
          <a:xfrm>
            <a:off x="6377278" y="2658499"/>
            <a:ext cx="800219" cy="461665"/>
          </a:xfrm>
          <a:prstGeom prst="rect">
            <a:avLst/>
          </a:prstGeom>
          <a:solidFill>
            <a:schemeClr val="accent1">
              <a:alpha val="0"/>
            </a:schemeClr>
          </a:solidFill>
          <a:ln w="9525">
            <a:solidFill>
              <a:schemeClr val="tx1"/>
            </a:solidFill>
            <a:miter lim="800000"/>
            <a:headEnd/>
            <a:tailEnd/>
          </a:ln>
          <a:effectLst/>
          <a:extLst/>
        </p:spPr>
        <p:txBody>
          <a:bodyPr wrap="none" anchor="ctr"/>
          <a:lstStyle>
            <a:defPPr>
              <a:defRPr lang="zh-CN"/>
            </a:defPPr>
            <a:lvl1pPr>
              <a:defRPr sz="24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1pPr>
          </a:lstStyle>
          <a:p>
            <a:r>
              <a:rPr lang="zh-CN" altLang="en-US" dirty="0"/>
              <a:t>总线</a:t>
            </a:r>
          </a:p>
        </p:txBody>
      </p:sp>
      <p:sp>
        <p:nvSpPr>
          <p:cNvPr id="124930" name="AutoShape 2"/>
          <p:cNvSpPr>
            <a:spLocks noChangeArrowheads="1"/>
          </p:cNvSpPr>
          <p:nvPr/>
        </p:nvSpPr>
        <p:spPr bwMode="auto">
          <a:xfrm>
            <a:off x="854512" y="1485106"/>
            <a:ext cx="2808288" cy="1152525"/>
          </a:xfrm>
          <a:prstGeom prst="wedgeRoundRectCallout">
            <a:avLst>
              <a:gd name="adj1" fmla="val 19306"/>
              <a:gd name="adj2" fmla="val 72866"/>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执行计算机指令。包含</a:t>
            </a:r>
            <a:r>
              <a:rPr lang="zh-CN" altLang="en-US" sz="2200" dirty="0">
                <a:solidFill>
                  <a:schemeClr val="fo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控制器</a:t>
            </a: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zh-CN" altLang="en-US" sz="2200" dirty="0">
                <a:solidFill>
                  <a:schemeClr val="fo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运算器</a:t>
            </a: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以及</a:t>
            </a:r>
            <a:r>
              <a:rPr lang="zh-CN" altLang="en-US" sz="2200" dirty="0">
                <a:solidFill>
                  <a:schemeClr val="fo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寄存器</a:t>
            </a:r>
          </a:p>
        </p:txBody>
      </p:sp>
      <p:sp>
        <p:nvSpPr>
          <p:cNvPr id="124932" name="AutoShape 4"/>
          <p:cNvSpPr>
            <a:spLocks noChangeArrowheads="1"/>
          </p:cNvSpPr>
          <p:nvPr/>
        </p:nvSpPr>
        <p:spPr bwMode="auto">
          <a:xfrm>
            <a:off x="7577661" y="1417206"/>
            <a:ext cx="2735262" cy="1150938"/>
          </a:xfrm>
          <a:prstGeom prst="wedgeRoundRectCallout">
            <a:avLst>
              <a:gd name="adj1" fmla="val -61435"/>
              <a:gd name="adj2" fmla="val 12208"/>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a:effectLst>
                  <a:outerShdw blurRad="38100" dist="38100" dir="2700000" algn="tl">
                    <a:srgbClr val="000000"/>
                  </a:outerShdw>
                </a:effectLst>
                <a:latin typeface="微软雅黑" panose="020B0503020204020204" pitchFamily="34" charset="-122"/>
                <a:ea typeface="微软雅黑" panose="020B0503020204020204" pitchFamily="34" charset="-122"/>
              </a:rPr>
              <a:t>存储运行中的计算机程序和正在使用的数据，由</a:t>
            </a:r>
            <a:r>
              <a:rPr lang="zh-CN" altLang="en-US" sz="2200">
                <a:solidFill>
                  <a:schemeClr val="fo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存储单元</a:t>
            </a:r>
            <a:r>
              <a:rPr lang="zh-CN" altLang="en-US" sz="2200">
                <a:effectLst>
                  <a:outerShdw blurRad="38100" dist="38100" dir="2700000" algn="tl">
                    <a:srgbClr val="000000"/>
                  </a:outerShdw>
                </a:effectLst>
                <a:latin typeface="微软雅黑" panose="020B0503020204020204" pitchFamily="34" charset="-122"/>
                <a:ea typeface="微软雅黑" panose="020B0503020204020204" pitchFamily="34" charset="-122"/>
              </a:rPr>
              <a:t>构成</a:t>
            </a:r>
          </a:p>
        </p:txBody>
      </p:sp>
      <p:sp>
        <p:nvSpPr>
          <p:cNvPr id="124934" name="AutoShape 6"/>
          <p:cNvSpPr>
            <a:spLocks noChangeArrowheads="1"/>
          </p:cNvSpPr>
          <p:nvPr/>
        </p:nvSpPr>
        <p:spPr bwMode="auto">
          <a:xfrm>
            <a:off x="9063110" y="4167474"/>
            <a:ext cx="2520950" cy="792163"/>
          </a:xfrm>
          <a:prstGeom prst="wedgeRoundRectCallout">
            <a:avLst>
              <a:gd name="adj1" fmla="val -67065"/>
              <a:gd name="adj2" fmla="val 4318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输入</a:t>
            </a:r>
            <a:r>
              <a:rPr lang="en-US" altLang="zh-CN"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输出和外部存储</a:t>
            </a:r>
          </a:p>
        </p:txBody>
      </p:sp>
      <p:sp>
        <p:nvSpPr>
          <p:cNvPr id="124935" name="AutoShape 7"/>
          <p:cNvSpPr>
            <a:spLocks noChangeArrowheads="1"/>
          </p:cNvSpPr>
          <p:nvPr/>
        </p:nvSpPr>
        <p:spPr bwMode="auto">
          <a:xfrm>
            <a:off x="1070412" y="3898037"/>
            <a:ext cx="2376488" cy="865188"/>
          </a:xfrm>
          <a:prstGeom prst="wedgeRoundRectCallout">
            <a:avLst>
              <a:gd name="adj1" fmla="val 48532"/>
              <a:gd name="adj2" fmla="val 7293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a:effectLst>
                  <a:outerShdw blurRad="38100" dist="38100" dir="2700000" algn="tl">
                    <a:srgbClr val="000000"/>
                  </a:outerShdw>
                </a:effectLst>
                <a:latin typeface="微软雅黑" panose="020B0503020204020204" pitchFamily="34" charset="-122"/>
                <a:ea typeface="微软雅黑" panose="020B0503020204020204" pitchFamily="34" charset="-122"/>
              </a:rPr>
              <a:t>永久性存储程序和数据</a:t>
            </a:r>
          </a:p>
        </p:txBody>
      </p:sp>
      <p:sp>
        <p:nvSpPr>
          <p:cNvPr id="124936" name="Text Box 8"/>
          <p:cNvSpPr txBox="1">
            <a:spLocks noChangeArrowheads="1"/>
          </p:cNvSpPr>
          <p:nvPr/>
        </p:nvSpPr>
        <p:spPr bwMode="auto">
          <a:xfrm>
            <a:off x="6096000" y="5503217"/>
            <a:ext cx="4825360" cy="461665"/>
          </a:xfrm>
          <a:prstGeom prst="rect">
            <a:avLst/>
          </a:prstGeom>
          <a:noFill/>
          <a:ln>
            <a:noFill/>
          </a:ln>
          <a:effectLst/>
          <a:extLst/>
        </p:spPr>
        <p:txBody>
          <a:bodyPr wrap="none">
            <a:spAutoFit/>
          </a:bodyP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键盘、显示器、打印机、鼠标器等</a:t>
            </a:r>
          </a:p>
        </p:txBody>
      </p:sp>
      <p:sp>
        <p:nvSpPr>
          <p:cNvPr id="124937" name="Text Box 9"/>
          <p:cNvSpPr txBox="1">
            <a:spLocks noChangeArrowheads="1"/>
          </p:cNvSpPr>
          <p:nvPr/>
        </p:nvSpPr>
        <p:spPr bwMode="auto">
          <a:xfrm>
            <a:off x="595314" y="5372894"/>
            <a:ext cx="4167187" cy="457200"/>
          </a:xfrm>
          <a:prstGeom prst="rect">
            <a:avLst/>
          </a:prstGeom>
          <a:noFill/>
          <a:ln>
            <a:noFill/>
          </a:ln>
          <a:effectLst/>
          <a:extLst/>
        </p:spPr>
        <p:txBody>
          <a:bodyPr wrap="none">
            <a:spAutoFit/>
          </a:bodyP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软盘、硬盘、光盘、闪存盘等</a:t>
            </a:r>
          </a:p>
        </p:txBody>
      </p:sp>
      <p:sp>
        <p:nvSpPr>
          <p:cNvPr id="11285" name="Rectangle 11"/>
          <p:cNvSpPr>
            <a:spLocks noChangeArrowheads="1"/>
          </p:cNvSpPr>
          <p:nvPr/>
        </p:nvSpPr>
        <p:spPr bwMode="auto">
          <a:xfrm>
            <a:off x="7716838" y="4999035"/>
            <a:ext cx="1368425" cy="574675"/>
          </a:xfrm>
          <a:prstGeom prst="rect">
            <a:avLst/>
          </a:prstGeom>
          <a:solidFill>
            <a:schemeClr val="accent1">
              <a:alpha val="0"/>
            </a:schemeClr>
          </a:solidFill>
          <a:ln w="9525">
            <a:solidFill>
              <a:schemeClr val="tx1"/>
            </a:solidFill>
            <a:miter lim="800000"/>
            <a:headEnd/>
            <a:tailEnd/>
          </a:ln>
          <a:effec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buNone/>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输入</a:t>
            </a:r>
            <a:r>
              <a:rPr lang="en-US" altLang="zh-CN"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输出</a:t>
            </a:r>
          </a:p>
        </p:txBody>
      </p:sp>
      <p:sp>
        <p:nvSpPr>
          <p:cNvPr id="11286" name="Line 12"/>
          <p:cNvSpPr>
            <a:spLocks noChangeShapeType="1"/>
          </p:cNvSpPr>
          <p:nvPr/>
        </p:nvSpPr>
        <p:spPr bwMode="auto">
          <a:xfrm>
            <a:off x="6242050" y="4292600"/>
            <a:ext cx="2160588" cy="649288"/>
          </a:xfrm>
          <a:prstGeom prst="line">
            <a:avLst/>
          </a:prstGeom>
          <a:noFill/>
          <a:ln w="38100">
            <a:solidFill>
              <a:schemeClr val="accent4">
                <a:lumMod val="1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a:extLst>
              <a:ext uri="{FF2B5EF4-FFF2-40B4-BE49-F238E27FC236}">
                <a16:creationId xmlns:a16="http://schemas.microsoft.com/office/drawing/2014/main" id="{F58BD117-0717-4C2D-82F2-0CC0155E3A05}"/>
              </a:ext>
            </a:extLst>
          </p:cNvPr>
          <p:cNvSpPr>
            <a:spLocks noGrp="1"/>
          </p:cNvSpPr>
          <p:nvPr>
            <p:ph type="sldNum" sz="quarter" idx="12"/>
          </p:nvPr>
        </p:nvSpPr>
        <p:spPr/>
        <p:txBody>
          <a:bodyPr/>
          <a:lstStyle/>
          <a:p>
            <a:pPr>
              <a:defRPr/>
            </a:pPr>
            <a:fld id="{2CFF9D8A-9DC0-4D69-8518-70DAC50E02B1}" type="slidenum">
              <a:rPr lang="en-US" altLang="zh-CN" smtClean="0"/>
              <a:pPr>
                <a:defRPr/>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ppt_x"/>
                                          </p:val>
                                        </p:tav>
                                        <p:tav tm="100000">
                                          <p:val>
                                            <p:strVal val="#ppt_x"/>
                                          </p:val>
                                        </p:tav>
                                      </p:tavLst>
                                    </p:anim>
                                    <p:anim calcmode="lin" valueType="num">
                                      <p:cBhvr additive="base">
                                        <p:cTn id="8"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ppt_x"/>
                                          </p:val>
                                        </p:tav>
                                        <p:tav tm="100000">
                                          <p:val>
                                            <p:strVal val="#ppt_x"/>
                                          </p:val>
                                        </p:tav>
                                      </p:tavLst>
                                    </p:anim>
                                    <p:anim calcmode="lin" valueType="num">
                                      <p:cBhvr additive="base">
                                        <p:cTn id="14"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4"/>
                                        </p:tgtEl>
                                        <p:attrNameLst>
                                          <p:attrName>style.visibility</p:attrName>
                                        </p:attrNameLst>
                                      </p:cBhvr>
                                      <p:to>
                                        <p:strVal val="visible"/>
                                      </p:to>
                                    </p:set>
                                    <p:anim calcmode="lin" valueType="num">
                                      <p:cBhvr additive="base">
                                        <p:cTn id="19" dur="500" fill="hold"/>
                                        <p:tgtEl>
                                          <p:spTgt spid="124934"/>
                                        </p:tgtEl>
                                        <p:attrNameLst>
                                          <p:attrName>ppt_x</p:attrName>
                                        </p:attrNameLst>
                                      </p:cBhvr>
                                      <p:tavLst>
                                        <p:tav tm="0">
                                          <p:val>
                                            <p:strVal val="#ppt_x"/>
                                          </p:val>
                                        </p:tav>
                                        <p:tav tm="100000">
                                          <p:val>
                                            <p:strVal val="#ppt_x"/>
                                          </p:val>
                                        </p:tav>
                                      </p:tavLst>
                                    </p:anim>
                                    <p:anim calcmode="lin" valueType="num">
                                      <p:cBhvr additive="base">
                                        <p:cTn id="20" dur="500" fill="hold"/>
                                        <p:tgtEl>
                                          <p:spTgt spid="12493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935"/>
                                        </p:tgtEl>
                                        <p:attrNameLst>
                                          <p:attrName>style.visibility</p:attrName>
                                        </p:attrNameLst>
                                      </p:cBhvr>
                                      <p:to>
                                        <p:strVal val="visible"/>
                                      </p:to>
                                    </p:set>
                                    <p:anim calcmode="lin" valueType="num">
                                      <p:cBhvr additive="base">
                                        <p:cTn id="25" dur="500" fill="hold"/>
                                        <p:tgtEl>
                                          <p:spTgt spid="124935"/>
                                        </p:tgtEl>
                                        <p:attrNameLst>
                                          <p:attrName>ppt_x</p:attrName>
                                        </p:attrNameLst>
                                      </p:cBhvr>
                                      <p:tavLst>
                                        <p:tav tm="0">
                                          <p:val>
                                            <p:strVal val="#ppt_x"/>
                                          </p:val>
                                        </p:tav>
                                        <p:tav tm="100000">
                                          <p:val>
                                            <p:strVal val="#ppt_x"/>
                                          </p:val>
                                        </p:tav>
                                      </p:tavLst>
                                    </p:anim>
                                    <p:anim calcmode="lin" valueType="num">
                                      <p:cBhvr additive="base">
                                        <p:cTn id="26"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2" grpId="0" animBg="1"/>
      <p:bldP spid="124934" grpId="0" animBg="1"/>
      <p:bldP spid="1249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zh-CN" altLang="en-US"/>
              <a:t>冯</a:t>
            </a:r>
            <a:r>
              <a:rPr lang="en-US" altLang="zh-CN"/>
              <a:t>•</a:t>
            </a:r>
            <a:r>
              <a:rPr lang="zh-CN" altLang="en-US"/>
              <a:t>诺依曼计算机的瓶颈</a:t>
            </a:r>
          </a:p>
        </p:txBody>
      </p:sp>
      <p:sp>
        <p:nvSpPr>
          <p:cNvPr id="221187" name="Rectangle 3"/>
          <p:cNvSpPr>
            <a:spLocks noGrp="1" noChangeArrowheads="1"/>
          </p:cNvSpPr>
          <p:nvPr>
            <p:ph type="body" idx="1"/>
          </p:nvPr>
        </p:nvSpPr>
        <p:spPr>
          <a:xfrm>
            <a:off x="838800" y="1267200"/>
            <a:ext cx="10441776" cy="4924425"/>
          </a:xfrm>
        </p:spPr>
        <p:txBody>
          <a:bodyPr>
            <a:normAutofit/>
          </a:bodyPr>
          <a:lstStyle/>
          <a:p>
            <a:pPr eaLnBrk="1" hangingPunct="1">
              <a:defRPr/>
            </a:pPr>
            <a:r>
              <a:rPr lang="zh-CN" altLang="en-US" dirty="0"/>
              <a:t>设备之间速度不匹配：高速设备等待低速设备。</a:t>
            </a:r>
          </a:p>
          <a:p>
            <a:pPr lvl="1" eaLnBrk="1" hangingPunct="1">
              <a:defRPr/>
            </a:pPr>
            <a:r>
              <a:rPr lang="en-US" altLang="zh-CN" dirty="0"/>
              <a:t>CPU </a:t>
            </a:r>
            <a:r>
              <a:rPr lang="zh-CN" altLang="en-US" dirty="0"/>
              <a:t>与 内存</a:t>
            </a:r>
          </a:p>
          <a:p>
            <a:pPr lvl="1" eaLnBrk="1" hangingPunct="1">
              <a:defRPr/>
            </a:pPr>
            <a:r>
              <a:rPr lang="zh-CN" altLang="en-US" dirty="0"/>
              <a:t>内存 与 外存</a:t>
            </a:r>
          </a:p>
          <a:p>
            <a:pPr eaLnBrk="1" hangingPunct="1">
              <a:defRPr/>
            </a:pPr>
            <a:r>
              <a:rPr lang="zh-CN" altLang="en-US" dirty="0"/>
              <a:t>解决方案：利用程序运行以及程序对数据访问（存取）所具有的</a:t>
            </a:r>
            <a:r>
              <a:rPr lang="zh-CN" altLang="en-US" dirty="0">
                <a:solidFill>
                  <a:schemeClr val="folHlink"/>
                </a:solidFill>
              </a:rPr>
              <a:t>局部性</a:t>
            </a:r>
            <a:r>
              <a:rPr lang="zh-CN" altLang="en-US" dirty="0"/>
              <a:t>原则，采用</a:t>
            </a:r>
            <a:r>
              <a:rPr lang="zh-CN" altLang="en-US" dirty="0">
                <a:solidFill>
                  <a:schemeClr val="folHlink"/>
                </a:solidFill>
              </a:rPr>
              <a:t>高速缓存</a:t>
            </a:r>
            <a:r>
              <a:rPr lang="zh-CN" altLang="en-US" dirty="0"/>
              <a:t>（</a:t>
            </a:r>
            <a:r>
              <a:rPr lang="en-US" altLang="zh-CN" dirty="0"/>
              <a:t>cache</a:t>
            </a:r>
            <a:r>
              <a:rPr lang="zh-CN" altLang="en-US" dirty="0"/>
              <a:t>）技术：</a:t>
            </a:r>
          </a:p>
          <a:p>
            <a:pPr lvl="1" eaLnBrk="1" hangingPunct="1">
              <a:defRPr/>
            </a:pPr>
            <a:r>
              <a:rPr lang="zh-CN" altLang="en-US" dirty="0"/>
              <a:t>内存高速缓存（</a:t>
            </a:r>
            <a:r>
              <a:rPr lang="en-US" altLang="zh-CN" dirty="0"/>
              <a:t>memory cache</a:t>
            </a:r>
            <a:r>
              <a:rPr lang="zh-CN" altLang="en-US" dirty="0"/>
              <a:t>）</a:t>
            </a:r>
          </a:p>
          <a:p>
            <a:pPr lvl="1" eaLnBrk="1" hangingPunct="1">
              <a:defRPr/>
            </a:pPr>
            <a:r>
              <a:rPr lang="zh-CN" altLang="en-US" dirty="0"/>
              <a:t>磁盘高速缓存（</a:t>
            </a:r>
            <a:r>
              <a:rPr lang="en-US" altLang="zh-CN" dirty="0"/>
              <a:t>disk cache</a:t>
            </a:r>
            <a:r>
              <a:rPr lang="zh-CN" altLang="en-US" dirty="0"/>
              <a:t>）</a:t>
            </a:r>
          </a:p>
        </p:txBody>
      </p:sp>
      <p:sp>
        <p:nvSpPr>
          <p:cNvPr id="2" name="灯片编号占位符 1">
            <a:extLst>
              <a:ext uri="{FF2B5EF4-FFF2-40B4-BE49-F238E27FC236}">
                <a16:creationId xmlns:a16="http://schemas.microsoft.com/office/drawing/2014/main" id="{B2F4E7D5-A243-472A-8535-7F225462F326}"/>
              </a:ext>
            </a:extLst>
          </p:cNvPr>
          <p:cNvSpPr>
            <a:spLocks noGrp="1"/>
          </p:cNvSpPr>
          <p:nvPr>
            <p:ph type="sldNum" sz="quarter" idx="12"/>
          </p:nvPr>
        </p:nvSpPr>
        <p:spPr/>
        <p:txBody>
          <a:bodyPr/>
          <a:lstStyle/>
          <a:p>
            <a:pPr>
              <a:defRPr/>
            </a:pPr>
            <a:fld id="{2CFF9D8A-9DC0-4D69-8518-70DAC50E02B1}"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zh-CN" altLang="en-US"/>
              <a:t>软件概述</a:t>
            </a:r>
          </a:p>
        </p:txBody>
      </p:sp>
      <p:sp>
        <p:nvSpPr>
          <p:cNvPr id="209923" name="Rectangle 3"/>
          <p:cNvSpPr>
            <a:spLocks noGrp="1" noChangeArrowheads="1"/>
          </p:cNvSpPr>
          <p:nvPr>
            <p:ph type="body" idx="1"/>
          </p:nvPr>
        </p:nvSpPr>
        <p:spPr/>
        <p:txBody>
          <a:bodyPr/>
          <a:lstStyle/>
          <a:p>
            <a:pPr eaLnBrk="1" hangingPunct="1">
              <a:defRPr/>
            </a:pPr>
            <a:r>
              <a:rPr lang="zh-CN" altLang="en-US" dirty="0"/>
              <a:t>计算机硬件只是提供了执行存储在内存中指令的能力，而执行的指令（软件）是需要人来提供的。</a:t>
            </a:r>
          </a:p>
          <a:p>
            <a:pPr eaLnBrk="1" hangingPunct="1">
              <a:defRPr/>
            </a:pPr>
            <a:r>
              <a:rPr lang="zh-CN" altLang="en-US" dirty="0"/>
              <a:t>计算机</a:t>
            </a:r>
            <a:r>
              <a:rPr lang="zh-CN" altLang="en-US" dirty="0">
                <a:solidFill>
                  <a:schemeClr val="folHlink"/>
                </a:solidFill>
              </a:rPr>
              <a:t>软件</a:t>
            </a:r>
            <a:r>
              <a:rPr lang="zh-CN" altLang="en-US" dirty="0"/>
              <a:t>是计算机系统中的程序以及相关的文档。</a:t>
            </a:r>
          </a:p>
          <a:p>
            <a:pPr lvl="1" eaLnBrk="1" hangingPunct="1">
              <a:defRPr/>
            </a:pPr>
            <a:r>
              <a:rPr lang="zh-CN" altLang="en-US" dirty="0">
                <a:solidFill>
                  <a:schemeClr val="folHlink"/>
                </a:solidFill>
              </a:rPr>
              <a:t>程序</a:t>
            </a:r>
            <a:r>
              <a:rPr lang="zh-CN" altLang="en-US" dirty="0"/>
              <a:t>：计算任务的处理对象（</a:t>
            </a:r>
            <a:r>
              <a:rPr lang="zh-CN" altLang="en-US" dirty="0">
                <a:solidFill>
                  <a:schemeClr val="folHlink"/>
                </a:solidFill>
              </a:rPr>
              <a:t>数据</a:t>
            </a:r>
            <a:r>
              <a:rPr lang="zh-CN" altLang="en-US" dirty="0"/>
              <a:t>）与处理规则（</a:t>
            </a:r>
            <a:r>
              <a:rPr lang="zh-CN" altLang="en-US" dirty="0">
                <a:solidFill>
                  <a:schemeClr val="folHlink"/>
                </a:solidFill>
              </a:rPr>
              <a:t>算法</a:t>
            </a:r>
            <a:r>
              <a:rPr lang="zh-CN" altLang="en-US" dirty="0"/>
              <a:t>）的描述，由计算机执行；</a:t>
            </a:r>
          </a:p>
          <a:p>
            <a:pPr lvl="1" eaLnBrk="1" hangingPunct="1">
              <a:defRPr/>
            </a:pPr>
            <a:r>
              <a:rPr lang="zh-CN" altLang="en-US" dirty="0">
                <a:solidFill>
                  <a:schemeClr val="folHlink"/>
                </a:solidFill>
              </a:rPr>
              <a:t>文档</a:t>
            </a:r>
            <a:r>
              <a:rPr lang="zh-CN" altLang="en-US" dirty="0"/>
              <a:t>：便于人理解程序所需的资料说明，供程序开发与维护使用。</a:t>
            </a:r>
          </a:p>
        </p:txBody>
      </p:sp>
      <p:sp>
        <p:nvSpPr>
          <p:cNvPr id="2" name="灯片编号占位符 1">
            <a:extLst>
              <a:ext uri="{FF2B5EF4-FFF2-40B4-BE49-F238E27FC236}">
                <a16:creationId xmlns:a16="http://schemas.microsoft.com/office/drawing/2014/main" id="{336A6D27-6C28-4AA8-A316-7CE53D8575E3}"/>
              </a:ext>
            </a:extLst>
          </p:cNvPr>
          <p:cNvSpPr>
            <a:spLocks noGrp="1"/>
          </p:cNvSpPr>
          <p:nvPr>
            <p:ph type="sldNum" sz="quarter" idx="12"/>
          </p:nvPr>
        </p:nvSpPr>
        <p:spPr/>
        <p:txBody>
          <a:bodyPr/>
          <a:lstStyle/>
          <a:p>
            <a:pPr>
              <a:defRPr/>
            </a:pPr>
            <a:fld id="{2CFF9D8A-9DC0-4D69-8518-70DAC50E02B1}"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115888"/>
            <a:ext cx="8229600" cy="1143000"/>
          </a:xfrm>
        </p:spPr>
        <p:txBody>
          <a:bodyPr/>
          <a:lstStyle/>
          <a:p>
            <a:pPr eaLnBrk="1" hangingPunct="1">
              <a:defRPr/>
            </a:pPr>
            <a:r>
              <a:rPr lang="zh-CN" altLang="en-US"/>
              <a:t>软件的分类</a:t>
            </a:r>
          </a:p>
        </p:txBody>
      </p:sp>
      <p:sp>
        <p:nvSpPr>
          <p:cNvPr id="11267" name="Rectangle 3"/>
          <p:cNvSpPr>
            <a:spLocks noGrp="1" noChangeArrowheads="1"/>
          </p:cNvSpPr>
          <p:nvPr>
            <p:ph type="body" idx="1"/>
          </p:nvPr>
        </p:nvSpPr>
        <p:spPr>
          <a:xfrm>
            <a:off x="838800" y="1267200"/>
            <a:ext cx="10441776" cy="5516562"/>
          </a:xfrm>
        </p:spPr>
        <p:txBody>
          <a:bodyPr/>
          <a:lstStyle/>
          <a:p>
            <a:pPr eaLnBrk="1" hangingPunct="1">
              <a:defRPr/>
            </a:pPr>
            <a:r>
              <a:rPr lang="zh-CN" altLang="en-US" dirty="0"/>
              <a:t>系统软件</a:t>
            </a:r>
          </a:p>
          <a:p>
            <a:pPr lvl="1" eaLnBrk="1" hangingPunct="1">
              <a:defRPr/>
            </a:pPr>
            <a:r>
              <a:rPr lang="zh-CN" altLang="en-US" dirty="0"/>
              <a:t>居于计算机系统中最靠近硬件的一级，它与具体的应用领域无关，其它软件一般要通过系统软件发挥作用，如操作系统就属于系统软件。</a:t>
            </a:r>
          </a:p>
          <a:p>
            <a:pPr eaLnBrk="1" hangingPunct="1">
              <a:defRPr/>
            </a:pPr>
            <a:r>
              <a:rPr lang="zh-CN" altLang="en-US" dirty="0"/>
              <a:t>支撑软件</a:t>
            </a:r>
          </a:p>
          <a:p>
            <a:pPr lvl="1" eaLnBrk="1" hangingPunct="1">
              <a:defRPr/>
            </a:pPr>
            <a:r>
              <a:rPr lang="zh-CN" altLang="en-US" dirty="0"/>
              <a:t>支持软件开发与维护的软件，一般由软件开发人员使用，如软件开发环境</a:t>
            </a:r>
            <a:r>
              <a:rPr lang="en-US" altLang="zh-CN" dirty="0"/>
              <a:t>VC++6.0</a:t>
            </a:r>
            <a:r>
              <a:rPr lang="zh-CN" altLang="en-US" dirty="0"/>
              <a:t>就是典型的支撑软件。（</a:t>
            </a:r>
            <a:r>
              <a:rPr lang="zh-CN" altLang="en-US" dirty="0">
                <a:solidFill>
                  <a:srgbClr val="FFC000"/>
                </a:solidFill>
              </a:rPr>
              <a:t>支撑软件有时也纳入系统软件</a:t>
            </a:r>
            <a:r>
              <a:rPr lang="zh-CN" altLang="en-US" dirty="0"/>
              <a:t>）</a:t>
            </a:r>
          </a:p>
          <a:p>
            <a:pPr eaLnBrk="1" hangingPunct="1">
              <a:defRPr/>
            </a:pPr>
            <a:r>
              <a:rPr lang="zh-CN" altLang="en-US" dirty="0"/>
              <a:t>应用软件</a:t>
            </a:r>
          </a:p>
          <a:p>
            <a:pPr lvl="1" eaLnBrk="1" hangingPunct="1">
              <a:defRPr/>
            </a:pPr>
            <a:r>
              <a:rPr lang="zh-CN" altLang="en-US" dirty="0"/>
              <a:t>用于特定领域的专用软件，如：办公软件、社交软件等。</a:t>
            </a:r>
          </a:p>
        </p:txBody>
      </p:sp>
      <p:sp>
        <p:nvSpPr>
          <p:cNvPr id="2" name="灯片编号占位符 1">
            <a:extLst>
              <a:ext uri="{FF2B5EF4-FFF2-40B4-BE49-F238E27FC236}">
                <a16:creationId xmlns:a16="http://schemas.microsoft.com/office/drawing/2014/main" id="{2B805735-607B-423C-891B-08FE9BA72AB5}"/>
              </a:ext>
            </a:extLst>
          </p:cNvPr>
          <p:cNvSpPr>
            <a:spLocks noGrp="1"/>
          </p:cNvSpPr>
          <p:nvPr>
            <p:ph type="sldNum" sz="quarter" idx="12"/>
          </p:nvPr>
        </p:nvSpPr>
        <p:spPr/>
        <p:txBody>
          <a:bodyPr/>
          <a:lstStyle/>
          <a:p>
            <a:pPr>
              <a:defRPr/>
            </a:pPr>
            <a:fld id="{2CFF9D8A-9DC0-4D69-8518-70DAC50E02B1}"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115888"/>
            <a:ext cx="8229600" cy="1143000"/>
          </a:xfrm>
        </p:spPr>
        <p:txBody>
          <a:bodyPr/>
          <a:lstStyle/>
          <a:p>
            <a:pPr eaLnBrk="1" hangingPunct="1">
              <a:defRPr/>
            </a:pPr>
            <a:r>
              <a:rPr lang="zh-CN" altLang="en-US"/>
              <a:t>各类软件及硬件之间的关系</a:t>
            </a:r>
          </a:p>
        </p:txBody>
      </p:sp>
      <p:sp>
        <p:nvSpPr>
          <p:cNvPr id="15363" name="Rectangle 1"/>
          <p:cNvSpPr>
            <a:spLocks noChangeArrowheads="1"/>
          </p:cNvSpPr>
          <p:nvPr/>
        </p:nvSpPr>
        <p:spPr bwMode="auto">
          <a:xfrm>
            <a:off x="3719513" y="1556097"/>
            <a:ext cx="4824412" cy="4321175"/>
          </a:xfrm>
          <a:prstGeom prst="rect">
            <a:avLst/>
          </a:prstGeom>
          <a:noFill/>
          <a:ln w="28575" algn="ctr">
            <a:solidFill>
              <a:srgbClr val="0A3F7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solidFill>
                <a:schemeClr val="accent4">
                  <a:lumMod val="10000"/>
                </a:schemeClr>
              </a:solidFill>
            </a:endParaRPr>
          </a:p>
        </p:txBody>
      </p:sp>
      <p:sp>
        <p:nvSpPr>
          <p:cNvPr id="15364" name="Line 3"/>
          <p:cNvSpPr>
            <a:spLocks noChangeShapeType="1"/>
          </p:cNvSpPr>
          <p:nvPr/>
        </p:nvSpPr>
        <p:spPr bwMode="auto">
          <a:xfrm>
            <a:off x="3719513" y="4940646"/>
            <a:ext cx="4824412" cy="0"/>
          </a:xfrm>
          <a:prstGeom prst="line">
            <a:avLst/>
          </a:prstGeom>
          <a:noFill/>
          <a:ln w="28575">
            <a:solidFill>
              <a:srgbClr val="0A3F7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15365" name="Rectangle 4"/>
          <p:cNvSpPr>
            <a:spLocks noChangeArrowheads="1"/>
          </p:cNvSpPr>
          <p:nvPr/>
        </p:nvSpPr>
        <p:spPr bwMode="auto">
          <a:xfrm>
            <a:off x="3719513" y="3932584"/>
            <a:ext cx="3960812" cy="1008063"/>
          </a:xfrm>
          <a:prstGeom prst="rect">
            <a:avLst/>
          </a:prstGeom>
          <a:noFill/>
          <a:ln w="28575" algn="ctr">
            <a:solidFill>
              <a:srgbClr val="0A3F7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solidFill>
                <a:schemeClr val="accent4">
                  <a:lumMod val="10000"/>
                </a:schemeClr>
              </a:solidFill>
            </a:endParaRPr>
          </a:p>
        </p:txBody>
      </p:sp>
      <p:sp>
        <p:nvSpPr>
          <p:cNvPr id="15366" name="Line 5"/>
          <p:cNvSpPr>
            <a:spLocks noChangeShapeType="1"/>
          </p:cNvSpPr>
          <p:nvPr/>
        </p:nvSpPr>
        <p:spPr bwMode="auto">
          <a:xfrm flipV="1">
            <a:off x="5016500" y="2781647"/>
            <a:ext cx="0" cy="1150937"/>
          </a:xfrm>
          <a:prstGeom prst="line">
            <a:avLst/>
          </a:prstGeom>
          <a:noFill/>
          <a:ln w="28575">
            <a:solidFill>
              <a:srgbClr val="0A3F7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15367" name="Line 6"/>
          <p:cNvSpPr>
            <a:spLocks noChangeShapeType="1"/>
          </p:cNvSpPr>
          <p:nvPr/>
        </p:nvSpPr>
        <p:spPr bwMode="auto">
          <a:xfrm>
            <a:off x="5016501" y="2781646"/>
            <a:ext cx="3095625" cy="0"/>
          </a:xfrm>
          <a:prstGeom prst="line">
            <a:avLst/>
          </a:prstGeom>
          <a:noFill/>
          <a:ln w="28575">
            <a:solidFill>
              <a:srgbClr val="0A3F7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15368" name="Line 7"/>
          <p:cNvSpPr>
            <a:spLocks noChangeShapeType="1"/>
          </p:cNvSpPr>
          <p:nvPr/>
        </p:nvSpPr>
        <p:spPr bwMode="auto">
          <a:xfrm>
            <a:off x="8112125" y="2781646"/>
            <a:ext cx="0" cy="2159000"/>
          </a:xfrm>
          <a:prstGeom prst="line">
            <a:avLst/>
          </a:prstGeom>
          <a:noFill/>
          <a:ln w="28575">
            <a:solidFill>
              <a:srgbClr val="0A3F7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15369" name="Text Box 8"/>
          <p:cNvSpPr txBox="1">
            <a:spLocks noChangeArrowheads="1"/>
          </p:cNvSpPr>
          <p:nvPr/>
        </p:nvSpPr>
        <p:spPr bwMode="auto">
          <a:xfrm>
            <a:off x="4419601" y="5132734"/>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solidFill>
                  <a:schemeClr val="accent4">
                    <a:lumMod val="10000"/>
                  </a:schemeClr>
                </a:solidFill>
                <a:latin typeface="微软雅黑" panose="020B0503020204020204" pitchFamily="34" charset="-122"/>
                <a:ea typeface="微软雅黑" panose="020B0503020204020204" pitchFamily="34" charset="-122"/>
              </a:rPr>
              <a:t>硬   件</a:t>
            </a:r>
          </a:p>
        </p:txBody>
      </p:sp>
      <p:sp>
        <p:nvSpPr>
          <p:cNvPr id="15370" name="Text Box 9"/>
          <p:cNvSpPr txBox="1">
            <a:spLocks noChangeArrowheads="1"/>
          </p:cNvSpPr>
          <p:nvPr/>
        </p:nvSpPr>
        <p:spPr bwMode="auto">
          <a:xfrm>
            <a:off x="4440239" y="4221509"/>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solidFill>
                  <a:schemeClr val="accent4">
                    <a:lumMod val="10000"/>
                  </a:schemeClr>
                </a:solidFill>
                <a:latin typeface="微软雅黑" panose="020B0503020204020204" pitchFamily="34" charset="-122"/>
                <a:ea typeface="微软雅黑" panose="020B0503020204020204" pitchFamily="34" charset="-122"/>
              </a:rPr>
              <a:t>系统软件</a:t>
            </a:r>
          </a:p>
        </p:txBody>
      </p:sp>
      <p:sp>
        <p:nvSpPr>
          <p:cNvPr id="15371" name="Text Box 10"/>
          <p:cNvSpPr txBox="1">
            <a:spLocks noChangeArrowheads="1"/>
          </p:cNvSpPr>
          <p:nvPr/>
        </p:nvSpPr>
        <p:spPr bwMode="auto">
          <a:xfrm>
            <a:off x="4440239" y="3140421"/>
            <a:ext cx="3044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solidFill>
                  <a:schemeClr val="accent4">
                    <a:lumMod val="10000"/>
                  </a:schemeClr>
                </a:solidFill>
                <a:latin typeface="微软雅黑" panose="020B0503020204020204" pitchFamily="34" charset="-122"/>
                <a:ea typeface="微软雅黑" panose="020B0503020204020204" pitchFamily="34" charset="-122"/>
              </a:rPr>
              <a:t>支撑软件</a:t>
            </a:r>
          </a:p>
        </p:txBody>
      </p:sp>
      <p:sp>
        <p:nvSpPr>
          <p:cNvPr id="15372" name="Text Box 11"/>
          <p:cNvSpPr txBox="1">
            <a:spLocks noChangeArrowheads="1"/>
          </p:cNvSpPr>
          <p:nvPr/>
        </p:nvSpPr>
        <p:spPr bwMode="auto">
          <a:xfrm>
            <a:off x="4656139" y="1916459"/>
            <a:ext cx="2541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dirty="0">
                <a:solidFill>
                  <a:schemeClr val="accent4">
                    <a:lumMod val="10000"/>
                  </a:schemeClr>
                </a:solidFill>
                <a:latin typeface="微软雅黑" panose="020B0503020204020204" pitchFamily="34" charset="-122"/>
                <a:ea typeface="微软雅黑" panose="020B0503020204020204" pitchFamily="34" charset="-122"/>
              </a:rPr>
              <a:t>应用软件</a:t>
            </a:r>
          </a:p>
        </p:txBody>
      </p:sp>
      <p:sp>
        <p:nvSpPr>
          <p:cNvPr id="2" name="灯片编号占位符 1">
            <a:extLst>
              <a:ext uri="{FF2B5EF4-FFF2-40B4-BE49-F238E27FC236}">
                <a16:creationId xmlns:a16="http://schemas.microsoft.com/office/drawing/2014/main" id="{950AF800-5AE5-417C-A1C2-B31B97E02243}"/>
              </a:ext>
            </a:extLst>
          </p:cNvPr>
          <p:cNvSpPr>
            <a:spLocks noGrp="1"/>
          </p:cNvSpPr>
          <p:nvPr>
            <p:ph type="sldNum" sz="quarter" idx="12"/>
          </p:nvPr>
        </p:nvSpPr>
        <p:spPr/>
        <p:txBody>
          <a:bodyPr/>
          <a:lstStyle/>
          <a:p>
            <a:pPr>
              <a:defRPr/>
            </a:pPr>
            <a:fld id="{2CFF9D8A-9DC0-4D69-8518-70DAC50E02B1}"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a:t>虚拟机</a:t>
            </a:r>
          </a:p>
        </p:txBody>
      </p:sp>
      <p:sp>
        <p:nvSpPr>
          <p:cNvPr id="220163" name="Rectangle 3"/>
          <p:cNvSpPr>
            <a:spLocks noGrp="1" noChangeArrowheads="1"/>
          </p:cNvSpPr>
          <p:nvPr>
            <p:ph type="body" idx="1"/>
          </p:nvPr>
        </p:nvSpPr>
        <p:spPr>
          <a:xfrm>
            <a:off x="838800" y="1267200"/>
            <a:ext cx="10297760" cy="4997450"/>
          </a:xfrm>
        </p:spPr>
        <p:txBody>
          <a:bodyPr>
            <a:normAutofit fontScale="85000" lnSpcReduction="10000"/>
          </a:bodyPr>
          <a:lstStyle/>
          <a:p>
            <a:pPr eaLnBrk="1" hangingPunct="1">
              <a:lnSpc>
                <a:spcPct val="120000"/>
              </a:lnSpc>
              <a:defRPr/>
            </a:pPr>
            <a:r>
              <a:rPr lang="zh-CN" altLang="en-US" dirty="0"/>
              <a:t>由硬件构成的计算机常常被称为</a:t>
            </a:r>
            <a:r>
              <a:rPr lang="zh-CN" altLang="en-US" dirty="0">
                <a:latin typeface="Arial"/>
              </a:rPr>
              <a:t>“</a:t>
            </a:r>
            <a:r>
              <a:rPr lang="zh-CN" altLang="en-US" dirty="0">
                <a:solidFill>
                  <a:schemeClr val="folHlink"/>
                </a:solidFill>
              </a:rPr>
              <a:t>裸机</a:t>
            </a:r>
            <a:r>
              <a:rPr lang="zh-CN" altLang="en-US" dirty="0">
                <a:latin typeface="Arial"/>
              </a:rPr>
              <a:t>”</a:t>
            </a:r>
            <a:r>
              <a:rPr lang="zh-CN" altLang="en-US" dirty="0"/>
              <a:t>。</a:t>
            </a:r>
          </a:p>
          <a:p>
            <a:pPr eaLnBrk="1" hangingPunct="1">
              <a:lnSpc>
                <a:spcPct val="120000"/>
              </a:lnSpc>
              <a:defRPr/>
            </a:pPr>
            <a:r>
              <a:rPr lang="zh-CN" altLang="en-US" dirty="0"/>
              <a:t>在</a:t>
            </a:r>
            <a:r>
              <a:rPr lang="zh-CN" altLang="en-US" dirty="0">
                <a:latin typeface="Arial"/>
              </a:rPr>
              <a:t>“</a:t>
            </a:r>
            <a:r>
              <a:rPr lang="zh-CN" altLang="en-US" dirty="0"/>
              <a:t>裸机</a:t>
            </a:r>
            <a:r>
              <a:rPr lang="zh-CN" altLang="en-US" dirty="0">
                <a:latin typeface="Arial"/>
              </a:rPr>
              <a:t>”</a:t>
            </a:r>
            <a:r>
              <a:rPr lang="zh-CN" altLang="en-US" dirty="0"/>
              <a:t>之上，每加上一层软件就得到了一个比它功能更强的计算机－－</a:t>
            </a:r>
            <a:r>
              <a:rPr lang="zh-CN" altLang="en-US" dirty="0">
                <a:latin typeface="Arial"/>
              </a:rPr>
              <a:t>“</a:t>
            </a:r>
            <a:r>
              <a:rPr lang="zh-CN" altLang="en-US" dirty="0">
                <a:solidFill>
                  <a:srgbClr val="FFCC66"/>
                </a:solidFill>
              </a:rPr>
              <a:t>虚拟机</a:t>
            </a:r>
            <a:r>
              <a:rPr lang="zh-CN" altLang="en-US" dirty="0">
                <a:latin typeface="Arial"/>
              </a:rPr>
              <a:t>”</a:t>
            </a:r>
            <a:r>
              <a:rPr lang="zh-CN" altLang="en-US" dirty="0"/>
              <a:t>。例如，</a:t>
            </a:r>
          </a:p>
          <a:p>
            <a:pPr lvl="1" eaLnBrk="1" hangingPunct="1">
              <a:lnSpc>
                <a:spcPct val="120000"/>
              </a:lnSpc>
              <a:defRPr/>
            </a:pPr>
            <a:r>
              <a:rPr lang="zh-CN" altLang="en-US" dirty="0"/>
              <a:t>硬件加上操作系统就构成了最基本的虚拟机。</a:t>
            </a:r>
          </a:p>
          <a:p>
            <a:pPr lvl="1" eaLnBrk="1" hangingPunct="1">
              <a:lnSpc>
                <a:spcPct val="120000"/>
              </a:lnSpc>
              <a:defRPr/>
            </a:pPr>
            <a:r>
              <a:rPr lang="zh-CN" altLang="en-US" dirty="0"/>
              <a:t>硬件构成的裸机只能识别用机器语言表示的指令，加上了</a:t>
            </a:r>
            <a:r>
              <a:rPr lang="en-US" altLang="zh-CN" dirty="0"/>
              <a:t>C++</a:t>
            </a:r>
            <a:r>
              <a:rPr lang="zh-CN" altLang="en-US" dirty="0"/>
              <a:t>的编译程序，则这个虚拟机就能执行由</a:t>
            </a:r>
            <a:r>
              <a:rPr lang="en-US" altLang="zh-CN" dirty="0"/>
              <a:t>C++</a:t>
            </a:r>
            <a:r>
              <a:rPr lang="zh-CN" altLang="en-US" dirty="0"/>
              <a:t>语言所表示的指令（语句）了。</a:t>
            </a:r>
            <a:endParaRPr lang="en-US" altLang="zh-CN" dirty="0"/>
          </a:p>
          <a:p>
            <a:pPr eaLnBrk="1" hangingPunct="1">
              <a:lnSpc>
                <a:spcPct val="120000"/>
              </a:lnSpc>
              <a:defRPr/>
            </a:pPr>
            <a:r>
              <a:rPr lang="zh-CN" altLang="en-US" dirty="0"/>
              <a:t>目前，虚拟机又有新的含义：</a:t>
            </a:r>
            <a:endParaRPr lang="en-US" altLang="zh-CN" dirty="0"/>
          </a:p>
          <a:p>
            <a:pPr lvl="1" eaLnBrk="1" hangingPunct="1">
              <a:lnSpc>
                <a:spcPct val="120000"/>
              </a:lnSpc>
              <a:defRPr/>
            </a:pPr>
            <a:r>
              <a:rPr lang="zh-CN" altLang="en-US" dirty="0"/>
              <a:t>指通过</a:t>
            </a:r>
            <a:r>
              <a:rPr lang="zh-CN" altLang="en-US" dirty="0">
                <a:solidFill>
                  <a:srgbClr val="FFCC66"/>
                </a:solidFill>
              </a:rPr>
              <a:t>软件模拟</a:t>
            </a:r>
            <a:r>
              <a:rPr lang="zh-CN" altLang="en-US" dirty="0"/>
              <a:t>的具有</a:t>
            </a:r>
            <a:r>
              <a:rPr lang="zh-CN" altLang="en-US" dirty="0">
                <a:solidFill>
                  <a:srgbClr val="FFCC66"/>
                </a:solidFill>
              </a:rPr>
              <a:t>完整硬件系统功能</a:t>
            </a:r>
            <a:r>
              <a:rPr lang="zh-CN" altLang="en-US" dirty="0"/>
              <a:t>的计算机系统，它运行在一台宿主机上。</a:t>
            </a:r>
            <a:endParaRPr lang="en-US" altLang="zh-CN" dirty="0"/>
          </a:p>
          <a:p>
            <a:pPr lvl="1" eaLnBrk="1" hangingPunct="1">
              <a:lnSpc>
                <a:spcPct val="120000"/>
              </a:lnSpc>
              <a:defRPr/>
            </a:pPr>
            <a:r>
              <a:rPr lang="en-US" altLang="zh-CN" dirty="0" err="1"/>
              <a:t>Vmware</a:t>
            </a:r>
            <a:r>
              <a:rPr lang="zh-CN" altLang="en-US" dirty="0"/>
              <a:t>，</a:t>
            </a:r>
            <a:r>
              <a:rPr lang="en-US" altLang="zh-CN" dirty="0" err="1"/>
              <a:t>VirtualBox</a:t>
            </a:r>
            <a:r>
              <a:rPr lang="zh-CN" altLang="en-US" dirty="0"/>
              <a:t>，</a:t>
            </a:r>
            <a:r>
              <a:rPr lang="en-US" altLang="zh-CN" dirty="0"/>
              <a:t>Virtual pc</a:t>
            </a:r>
            <a:r>
              <a:rPr lang="zh-CN" altLang="en-US" dirty="0"/>
              <a:t>等虚拟机软件。</a:t>
            </a:r>
          </a:p>
        </p:txBody>
      </p:sp>
      <p:sp>
        <p:nvSpPr>
          <p:cNvPr id="2" name="灯片编号占位符 1">
            <a:extLst>
              <a:ext uri="{FF2B5EF4-FFF2-40B4-BE49-F238E27FC236}">
                <a16:creationId xmlns:a16="http://schemas.microsoft.com/office/drawing/2014/main" id="{6F584027-C4FA-4E2E-A7DA-7490E563EE35}"/>
              </a:ext>
            </a:extLst>
          </p:cNvPr>
          <p:cNvSpPr>
            <a:spLocks noGrp="1"/>
          </p:cNvSpPr>
          <p:nvPr>
            <p:ph type="sldNum" sz="quarter" idx="12"/>
          </p:nvPr>
        </p:nvSpPr>
        <p:spPr/>
        <p:txBody>
          <a:bodyPr/>
          <a:lstStyle/>
          <a:p>
            <a:pPr>
              <a:defRPr/>
            </a:pPr>
            <a:fld id="{2CFF9D8A-9DC0-4D69-8518-70DAC50E02B1}"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4763"/>
            <a:ext cx="9305926" cy="6867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p:cNvSpPr txBox="1"/>
          <p:nvPr/>
        </p:nvSpPr>
        <p:spPr bwMode="auto">
          <a:xfrm>
            <a:off x="2351088" y="1196976"/>
            <a:ext cx="1262062"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宿主机</a:t>
            </a:r>
          </a:p>
        </p:txBody>
      </p:sp>
      <p:sp>
        <p:nvSpPr>
          <p:cNvPr id="4" name="TextBox 3"/>
          <p:cNvSpPr txBox="1"/>
          <p:nvPr/>
        </p:nvSpPr>
        <p:spPr bwMode="auto">
          <a:xfrm>
            <a:off x="6923089" y="1941514"/>
            <a:ext cx="1260475"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虚拟机</a:t>
            </a:r>
          </a:p>
        </p:txBody>
      </p:sp>
      <p:sp>
        <p:nvSpPr>
          <p:cNvPr id="3" name="灯片编号占位符 2">
            <a:extLst>
              <a:ext uri="{FF2B5EF4-FFF2-40B4-BE49-F238E27FC236}">
                <a16:creationId xmlns:a16="http://schemas.microsoft.com/office/drawing/2014/main" id="{3121522A-91B4-405D-9F58-CF2808258D69}"/>
              </a:ext>
            </a:extLst>
          </p:cNvPr>
          <p:cNvSpPr>
            <a:spLocks noGrp="1"/>
          </p:cNvSpPr>
          <p:nvPr>
            <p:ph type="sldNum" sz="quarter" idx="12"/>
          </p:nvPr>
        </p:nvSpPr>
        <p:spPr/>
        <p:txBody>
          <a:bodyPr/>
          <a:lstStyle/>
          <a:p>
            <a:pPr>
              <a:defRPr/>
            </a:pPr>
            <a:fld id="{2CFF9D8A-9DC0-4D69-8518-70DAC50E02B1}"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981200" y="44451"/>
            <a:ext cx="8229600" cy="1139825"/>
          </a:xfrm>
        </p:spPr>
        <p:txBody>
          <a:bodyPr/>
          <a:lstStyle/>
          <a:p>
            <a:pPr eaLnBrk="1" hangingPunct="1">
              <a:defRPr/>
            </a:pPr>
            <a:r>
              <a:rPr lang="zh-CN" altLang="en-US"/>
              <a:t>计算机中的信息表示</a:t>
            </a:r>
          </a:p>
        </p:txBody>
      </p:sp>
      <p:sp>
        <p:nvSpPr>
          <p:cNvPr id="203779" name="Rectangle 3"/>
          <p:cNvSpPr>
            <a:spLocks noGrp="1" noChangeArrowheads="1"/>
          </p:cNvSpPr>
          <p:nvPr>
            <p:ph type="body" idx="1"/>
          </p:nvPr>
        </p:nvSpPr>
        <p:spPr>
          <a:xfrm>
            <a:off x="838800" y="1267200"/>
            <a:ext cx="10441776" cy="4968875"/>
          </a:xfrm>
        </p:spPr>
        <p:txBody>
          <a:bodyPr/>
          <a:lstStyle/>
          <a:p>
            <a:pPr eaLnBrk="1" hangingPunct="1">
              <a:lnSpc>
                <a:spcPct val="90000"/>
              </a:lnSpc>
              <a:defRPr/>
            </a:pPr>
            <a:r>
              <a:rPr lang="zh-CN" altLang="en-US" sz="2800" dirty="0"/>
              <a:t>计算机中的信息包括：</a:t>
            </a:r>
            <a:endParaRPr lang="en-US" altLang="zh-CN" sz="2800" dirty="0"/>
          </a:p>
          <a:p>
            <a:pPr lvl="1" eaLnBrk="1" hangingPunct="1">
              <a:lnSpc>
                <a:spcPct val="90000"/>
              </a:lnSpc>
              <a:defRPr/>
            </a:pPr>
            <a:r>
              <a:rPr lang="zh-CN" altLang="en-US" sz="2400" dirty="0"/>
              <a:t>指令</a:t>
            </a:r>
            <a:endParaRPr lang="en-US" altLang="zh-CN" sz="2400" dirty="0"/>
          </a:p>
          <a:p>
            <a:pPr lvl="1" eaLnBrk="1" hangingPunct="1">
              <a:lnSpc>
                <a:spcPct val="90000"/>
              </a:lnSpc>
              <a:defRPr/>
            </a:pPr>
            <a:r>
              <a:rPr lang="zh-CN" altLang="en-US" sz="2400" dirty="0"/>
              <a:t>数据</a:t>
            </a:r>
            <a:endParaRPr lang="en-US" altLang="zh-CN" sz="2400" dirty="0"/>
          </a:p>
          <a:p>
            <a:pPr lvl="1" eaLnBrk="1" hangingPunct="1">
              <a:lnSpc>
                <a:spcPct val="90000"/>
              </a:lnSpc>
              <a:defRPr/>
            </a:pPr>
            <a:r>
              <a:rPr lang="zh-CN" altLang="en-US" sz="2400" dirty="0"/>
              <a:t>地址</a:t>
            </a:r>
          </a:p>
          <a:p>
            <a:pPr eaLnBrk="1" hangingPunct="1">
              <a:lnSpc>
                <a:spcPct val="90000"/>
              </a:lnSpc>
              <a:defRPr/>
            </a:pPr>
            <a:r>
              <a:rPr lang="zh-CN" altLang="en-US" sz="2800" dirty="0"/>
              <a:t>在计算机中，任何信息都是用 </a:t>
            </a:r>
            <a:r>
              <a:rPr lang="zh-CN" altLang="en-US" sz="2800" dirty="0">
                <a:latin typeface="Arial"/>
              </a:rPr>
              <a:t>“</a:t>
            </a:r>
            <a:r>
              <a:rPr lang="en-US" altLang="zh-CN" sz="2800" dirty="0">
                <a:solidFill>
                  <a:srgbClr val="FF0000"/>
                </a:solidFill>
                <a:latin typeface="Arial"/>
              </a:rPr>
              <a:t>0</a:t>
            </a:r>
            <a:r>
              <a:rPr lang="zh-CN" altLang="en-US" sz="2800" dirty="0">
                <a:latin typeface="Arial"/>
              </a:rPr>
              <a:t>”</a:t>
            </a:r>
            <a:r>
              <a:rPr lang="zh-CN" altLang="en-US" sz="2800" dirty="0"/>
              <a:t>和</a:t>
            </a:r>
            <a:r>
              <a:rPr lang="zh-CN" altLang="en-US" sz="2800" dirty="0">
                <a:latin typeface="Arial"/>
              </a:rPr>
              <a:t>“</a:t>
            </a:r>
            <a:r>
              <a:rPr lang="en-US" altLang="zh-CN" sz="2800" dirty="0">
                <a:solidFill>
                  <a:srgbClr val="FF0000"/>
                </a:solidFill>
                <a:latin typeface="Arial"/>
              </a:rPr>
              <a:t>1</a:t>
            </a:r>
            <a:r>
              <a:rPr lang="zh-CN" altLang="en-US" sz="2800" dirty="0">
                <a:latin typeface="Arial"/>
              </a:rPr>
              <a:t>”的序列</a:t>
            </a:r>
            <a:r>
              <a:rPr lang="zh-CN" altLang="en-US" sz="2800" dirty="0"/>
              <a:t>来表示的，</a:t>
            </a:r>
            <a:r>
              <a:rPr lang="zh-CN" altLang="en-US" sz="2800" dirty="0">
                <a:latin typeface="Arial"/>
              </a:rPr>
              <a:t> “</a:t>
            </a:r>
            <a:r>
              <a:rPr lang="en-US" altLang="zh-CN" sz="2800" dirty="0">
                <a:solidFill>
                  <a:srgbClr val="FF0000"/>
                </a:solidFill>
                <a:latin typeface="Arial"/>
              </a:rPr>
              <a:t>0</a:t>
            </a:r>
            <a:r>
              <a:rPr lang="zh-CN" altLang="en-US" sz="2800" dirty="0">
                <a:latin typeface="Arial"/>
              </a:rPr>
              <a:t>”</a:t>
            </a:r>
            <a:r>
              <a:rPr lang="zh-CN" altLang="en-US" sz="2800" dirty="0"/>
              <a:t>和</a:t>
            </a:r>
            <a:r>
              <a:rPr lang="zh-CN" altLang="en-US" sz="2800" dirty="0">
                <a:latin typeface="Arial"/>
              </a:rPr>
              <a:t>“</a:t>
            </a:r>
            <a:r>
              <a:rPr lang="en-US" altLang="zh-CN" sz="2800" dirty="0">
                <a:solidFill>
                  <a:srgbClr val="FF0000"/>
                </a:solidFill>
                <a:latin typeface="Arial"/>
              </a:rPr>
              <a:t>1</a:t>
            </a:r>
            <a:r>
              <a:rPr lang="zh-CN" altLang="en-US" sz="2800" dirty="0">
                <a:latin typeface="Arial"/>
              </a:rPr>
              <a:t>”</a:t>
            </a:r>
            <a:r>
              <a:rPr lang="zh-CN" altLang="en-US" sz="2800" dirty="0"/>
              <a:t>对应着电器设备的两个稳定状态：</a:t>
            </a:r>
            <a:endParaRPr lang="en-US" altLang="zh-CN" sz="2800" dirty="0"/>
          </a:p>
          <a:p>
            <a:pPr lvl="1" eaLnBrk="1" hangingPunct="1">
              <a:lnSpc>
                <a:spcPct val="90000"/>
              </a:lnSpc>
              <a:defRPr/>
            </a:pPr>
            <a:r>
              <a:rPr lang="zh-CN" altLang="en-US" sz="2400" dirty="0"/>
              <a:t>开关的关</a:t>
            </a:r>
            <a:r>
              <a:rPr lang="en-US" altLang="zh-CN" sz="2400" dirty="0"/>
              <a:t>/</a:t>
            </a:r>
            <a:r>
              <a:rPr lang="zh-CN" altLang="en-US" sz="2400" dirty="0"/>
              <a:t>开</a:t>
            </a:r>
            <a:endParaRPr lang="en-US" altLang="zh-CN" sz="2400" dirty="0"/>
          </a:p>
          <a:p>
            <a:pPr lvl="1" eaLnBrk="1" hangingPunct="1">
              <a:lnSpc>
                <a:spcPct val="90000"/>
              </a:lnSpc>
              <a:defRPr/>
            </a:pPr>
            <a:r>
              <a:rPr lang="zh-CN" altLang="en-US" sz="2400" dirty="0"/>
              <a:t>电压的低</a:t>
            </a:r>
            <a:r>
              <a:rPr lang="en-US" altLang="zh-CN" sz="2400" dirty="0"/>
              <a:t>/</a:t>
            </a:r>
            <a:r>
              <a:rPr lang="zh-CN" altLang="en-US" sz="2400" dirty="0"/>
              <a:t>高</a:t>
            </a:r>
            <a:endParaRPr lang="en-US" altLang="zh-CN" sz="2400" dirty="0"/>
          </a:p>
          <a:p>
            <a:pPr lvl="1" eaLnBrk="1" hangingPunct="1">
              <a:lnSpc>
                <a:spcPct val="90000"/>
              </a:lnSpc>
              <a:defRPr/>
            </a:pPr>
            <a:r>
              <a:rPr lang="zh-CN" altLang="en-US" sz="2400" dirty="0"/>
              <a:t>电流的小</a:t>
            </a:r>
            <a:r>
              <a:rPr lang="en-US" altLang="zh-CN" sz="2400" dirty="0"/>
              <a:t>/</a:t>
            </a:r>
            <a:r>
              <a:rPr lang="zh-CN" altLang="en-US" sz="2400" dirty="0"/>
              <a:t>大</a:t>
            </a:r>
          </a:p>
        </p:txBody>
      </p:sp>
      <p:sp>
        <p:nvSpPr>
          <p:cNvPr id="2" name="灯片编号占位符 1">
            <a:extLst>
              <a:ext uri="{FF2B5EF4-FFF2-40B4-BE49-F238E27FC236}">
                <a16:creationId xmlns:a16="http://schemas.microsoft.com/office/drawing/2014/main" id="{082A21D0-F148-4BB6-9E02-CC039E0A2070}"/>
              </a:ext>
            </a:extLst>
          </p:cNvPr>
          <p:cNvSpPr>
            <a:spLocks noGrp="1"/>
          </p:cNvSpPr>
          <p:nvPr>
            <p:ph type="sldNum" sz="quarter" idx="12"/>
          </p:nvPr>
        </p:nvSpPr>
        <p:spPr/>
        <p:txBody>
          <a:bodyPr/>
          <a:lstStyle/>
          <a:p>
            <a:pPr>
              <a:defRPr/>
            </a:pPr>
            <a:fld id="{2CFF9D8A-9DC0-4D69-8518-70DAC50E02B1}"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eaLnBrk="1" hangingPunct="1">
              <a:lnSpc>
                <a:spcPct val="90000"/>
              </a:lnSpc>
              <a:defRPr/>
            </a:pPr>
            <a:r>
              <a:rPr lang="zh-CN" altLang="en-US" sz="2800" dirty="0"/>
              <a:t>计算机中的信息单位包括：</a:t>
            </a:r>
          </a:p>
          <a:p>
            <a:pPr lvl="1" eaLnBrk="1" hangingPunct="1">
              <a:lnSpc>
                <a:spcPct val="90000"/>
              </a:lnSpc>
              <a:defRPr/>
            </a:pPr>
            <a:r>
              <a:rPr lang="zh-CN" altLang="en-US" sz="2400" dirty="0"/>
              <a:t>一个</a:t>
            </a:r>
            <a:r>
              <a:rPr lang="zh-CN" altLang="en-US" sz="2400" dirty="0">
                <a:latin typeface="Arial"/>
              </a:rPr>
              <a:t>“</a:t>
            </a:r>
            <a:r>
              <a:rPr lang="en-US" altLang="zh-CN" sz="2400" dirty="0"/>
              <a:t>0</a:t>
            </a:r>
            <a:r>
              <a:rPr lang="zh-CN" altLang="en-US" sz="2400" dirty="0">
                <a:latin typeface="Arial"/>
              </a:rPr>
              <a:t>”</a:t>
            </a:r>
            <a:r>
              <a:rPr lang="zh-CN" altLang="en-US" sz="2400" dirty="0"/>
              <a:t>或</a:t>
            </a:r>
            <a:r>
              <a:rPr lang="zh-CN" altLang="en-US" sz="2400" dirty="0">
                <a:latin typeface="Arial"/>
              </a:rPr>
              <a:t>“</a:t>
            </a:r>
            <a:r>
              <a:rPr lang="en-US" altLang="zh-CN" sz="2400" dirty="0"/>
              <a:t>1</a:t>
            </a:r>
            <a:r>
              <a:rPr lang="zh-CN" altLang="en-US" sz="2400" dirty="0">
                <a:latin typeface="Arial"/>
              </a:rPr>
              <a:t>”</a:t>
            </a:r>
            <a:r>
              <a:rPr lang="zh-CN" altLang="en-US" sz="2400" dirty="0"/>
              <a:t>称为一个</a:t>
            </a:r>
            <a:r>
              <a:rPr lang="zh-CN" altLang="en-US" sz="2400" b="1" i="1" dirty="0">
                <a:solidFill>
                  <a:schemeClr val="folHlink"/>
                </a:solidFill>
              </a:rPr>
              <a:t>二进制位</a:t>
            </a:r>
            <a:r>
              <a:rPr lang="zh-CN" altLang="en-US" sz="2400" dirty="0"/>
              <a:t>（</a:t>
            </a:r>
            <a:r>
              <a:rPr lang="en-US" altLang="zh-CN" sz="2400" dirty="0"/>
              <a:t>bit</a:t>
            </a:r>
            <a:r>
              <a:rPr lang="zh-CN" altLang="en-US" sz="2400" dirty="0"/>
              <a:t>，</a:t>
            </a:r>
            <a:r>
              <a:rPr lang="en-US" altLang="zh-CN" sz="2400" dirty="0">
                <a:solidFill>
                  <a:srgbClr val="FFC000"/>
                </a:solidFill>
              </a:rPr>
              <a:t>b</a:t>
            </a:r>
            <a:r>
              <a:rPr lang="zh-CN" altLang="en-US" sz="2400" dirty="0"/>
              <a:t>）</a:t>
            </a:r>
          </a:p>
          <a:p>
            <a:pPr lvl="1" eaLnBrk="1" hangingPunct="1">
              <a:lnSpc>
                <a:spcPct val="90000"/>
              </a:lnSpc>
              <a:defRPr/>
            </a:pPr>
            <a:r>
              <a:rPr lang="en-US" altLang="zh-CN" sz="2400" dirty="0"/>
              <a:t>      8</a:t>
            </a:r>
            <a:r>
              <a:rPr lang="zh-CN" altLang="en-US" sz="2400" dirty="0"/>
              <a:t>个二进制位称为一个</a:t>
            </a:r>
            <a:r>
              <a:rPr lang="zh-CN" altLang="en-US" sz="2400" b="1" i="1" dirty="0">
                <a:solidFill>
                  <a:schemeClr val="folHlink"/>
                </a:solidFill>
              </a:rPr>
              <a:t>字节</a:t>
            </a:r>
            <a:r>
              <a:rPr lang="zh-CN" altLang="en-US" sz="2400" dirty="0"/>
              <a:t>（</a:t>
            </a:r>
            <a:r>
              <a:rPr lang="en-US" altLang="zh-CN" sz="2400" dirty="0"/>
              <a:t>Byte</a:t>
            </a:r>
            <a:r>
              <a:rPr lang="zh-CN" altLang="en-US" sz="2400" dirty="0"/>
              <a:t>，</a:t>
            </a:r>
            <a:r>
              <a:rPr lang="en-US" altLang="zh-CN" sz="2400" dirty="0">
                <a:solidFill>
                  <a:srgbClr val="FFC000"/>
                </a:solidFill>
              </a:rPr>
              <a:t>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Byte</a:t>
            </a:r>
            <a:r>
              <a:rPr lang="zh-CN" altLang="en-US" sz="2400" dirty="0"/>
              <a:t>称为一</a:t>
            </a:r>
            <a:r>
              <a:rPr lang="zh-CN" altLang="en-US" sz="2400" dirty="0">
                <a:solidFill>
                  <a:schemeClr val="folHlink"/>
                </a:solidFill>
              </a:rPr>
              <a:t>千字节</a:t>
            </a:r>
            <a:r>
              <a:rPr lang="zh-CN" altLang="en-US" sz="2400" dirty="0"/>
              <a:t>（</a:t>
            </a:r>
            <a:r>
              <a:rPr lang="en-US" altLang="zh-CN" sz="2400" dirty="0" err="1"/>
              <a:t>KiloByte</a:t>
            </a:r>
            <a:r>
              <a:rPr lang="en-US" altLang="zh-CN" sz="2400" dirty="0"/>
              <a:t> </a:t>
            </a:r>
            <a:r>
              <a:rPr lang="zh-CN" altLang="en-US" sz="2400" dirty="0"/>
              <a:t>，</a:t>
            </a:r>
            <a:r>
              <a:rPr lang="en-US" altLang="zh-CN" sz="2400" i="1" dirty="0">
                <a:solidFill>
                  <a:schemeClr val="folHlink"/>
                </a:solidFill>
              </a:rPr>
              <a:t>KB</a:t>
            </a:r>
            <a:r>
              <a:rPr lang="en-US" altLang="zh-CN" sz="2400" dirty="0"/>
              <a:t> </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KB</a:t>
            </a:r>
            <a:r>
              <a:rPr lang="zh-CN" altLang="en-US" sz="2400" dirty="0"/>
              <a:t>称为一</a:t>
            </a:r>
            <a:r>
              <a:rPr lang="zh-CN" altLang="en-US" sz="2400" dirty="0">
                <a:solidFill>
                  <a:schemeClr val="folHlink"/>
                </a:solidFill>
              </a:rPr>
              <a:t>兆字节</a:t>
            </a:r>
            <a:r>
              <a:rPr lang="zh-CN" altLang="en-US" sz="2400" dirty="0"/>
              <a:t>（</a:t>
            </a:r>
            <a:r>
              <a:rPr lang="en-US" altLang="zh-CN" sz="2400" dirty="0" err="1"/>
              <a:t>MegaByte</a:t>
            </a:r>
            <a:r>
              <a:rPr lang="zh-CN" altLang="en-US" sz="2400" dirty="0"/>
              <a:t>， </a:t>
            </a:r>
            <a:r>
              <a:rPr lang="en-US" altLang="zh-CN" sz="2400" i="1" dirty="0">
                <a:solidFill>
                  <a:schemeClr val="folHlink"/>
                </a:solidFill>
              </a:rPr>
              <a:t>MB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MB</a:t>
            </a:r>
            <a:r>
              <a:rPr lang="zh-CN" altLang="en-US" sz="2400" dirty="0"/>
              <a:t>称为一</a:t>
            </a:r>
            <a:r>
              <a:rPr lang="zh-CN" altLang="en-US" sz="2400" dirty="0">
                <a:solidFill>
                  <a:schemeClr val="folHlink"/>
                </a:solidFill>
              </a:rPr>
              <a:t>吉字节</a:t>
            </a:r>
            <a:r>
              <a:rPr lang="zh-CN" altLang="en-US" sz="2400" dirty="0"/>
              <a:t>（</a:t>
            </a:r>
            <a:r>
              <a:rPr lang="en-US" altLang="zh-CN" sz="2400" dirty="0" err="1"/>
              <a:t>GigaByte</a:t>
            </a:r>
            <a:r>
              <a:rPr lang="zh-CN" altLang="en-US" sz="2400" dirty="0"/>
              <a:t>， </a:t>
            </a:r>
            <a:r>
              <a:rPr lang="en-US" altLang="zh-CN" sz="2400" i="1" dirty="0">
                <a:solidFill>
                  <a:schemeClr val="folHlink"/>
                </a:solidFill>
              </a:rPr>
              <a:t>GB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GB</a:t>
            </a:r>
            <a:r>
              <a:rPr lang="zh-CN" altLang="en-US" sz="2400" dirty="0"/>
              <a:t>称为一</a:t>
            </a:r>
            <a:r>
              <a:rPr lang="zh-CN" altLang="en-US" sz="2400" dirty="0">
                <a:solidFill>
                  <a:schemeClr val="folHlink"/>
                </a:solidFill>
              </a:rPr>
              <a:t>太字节</a:t>
            </a:r>
            <a:r>
              <a:rPr lang="zh-CN" altLang="en-US" sz="2400" dirty="0"/>
              <a:t>（</a:t>
            </a:r>
            <a:r>
              <a:rPr lang="en-US" altLang="zh-CN" sz="2400" dirty="0" err="1"/>
              <a:t>TeraByte</a:t>
            </a:r>
            <a:r>
              <a:rPr lang="zh-CN" altLang="en-US" sz="2400" dirty="0"/>
              <a:t>， </a:t>
            </a:r>
            <a:r>
              <a:rPr lang="en-US" altLang="zh-CN" sz="2400" i="1" dirty="0">
                <a:solidFill>
                  <a:schemeClr val="folHlink"/>
                </a:solidFill>
              </a:rPr>
              <a:t>TB</a:t>
            </a:r>
            <a:r>
              <a:rPr lang="zh-CN" altLang="en-US" sz="2400" dirty="0"/>
              <a:t>）</a:t>
            </a:r>
          </a:p>
          <a:p>
            <a:pPr eaLnBrk="1" hangingPunct="1">
              <a:lnSpc>
                <a:spcPct val="90000"/>
              </a:lnSpc>
              <a:defRPr/>
            </a:pPr>
            <a:r>
              <a:rPr lang="zh-CN" altLang="en-US" sz="2800" dirty="0"/>
              <a:t>在内存与外存中，通常把</a:t>
            </a:r>
            <a:r>
              <a:rPr lang="zh-CN" altLang="en-US" sz="2800" dirty="0">
                <a:solidFill>
                  <a:schemeClr val="folHlink"/>
                </a:solidFill>
              </a:rPr>
              <a:t>字节</a:t>
            </a:r>
            <a:r>
              <a:rPr lang="zh-CN" altLang="en-US" sz="2800" dirty="0"/>
              <a:t>作为</a:t>
            </a:r>
            <a:r>
              <a:rPr lang="zh-CN" altLang="en-US" sz="2800" dirty="0">
                <a:solidFill>
                  <a:schemeClr val="folHlink"/>
                </a:solidFill>
              </a:rPr>
              <a:t>基本</a:t>
            </a:r>
            <a:r>
              <a:rPr lang="zh-CN" altLang="en-US" sz="2800" dirty="0"/>
              <a:t>存储单位：</a:t>
            </a:r>
            <a:endParaRPr lang="en-US" altLang="zh-CN" sz="2800" dirty="0"/>
          </a:p>
          <a:p>
            <a:pPr lvl="1" eaLnBrk="1" hangingPunct="1">
              <a:lnSpc>
                <a:spcPct val="90000"/>
              </a:lnSpc>
              <a:defRPr/>
            </a:pPr>
            <a:r>
              <a:rPr lang="zh-CN" altLang="en-US" sz="2400" dirty="0"/>
              <a:t>内存：</a:t>
            </a:r>
            <a:r>
              <a:rPr lang="en-US" altLang="zh-CN" sz="2400" dirty="0"/>
              <a:t>2GB</a:t>
            </a:r>
            <a:r>
              <a:rPr lang="zh-CN" altLang="en-US" sz="2400" dirty="0"/>
              <a:t> 、</a:t>
            </a:r>
            <a:r>
              <a:rPr lang="en-US" altLang="zh-CN" sz="2400" dirty="0"/>
              <a:t>4GB</a:t>
            </a:r>
            <a:r>
              <a:rPr lang="zh-CN" altLang="en-US" sz="2400" dirty="0"/>
              <a:t>、</a:t>
            </a:r>
            <a:r>
              <a:rPr lang="en-US" altLang="zh-CN" sz="2400" dirty="0"/>
              <a:t>8GB</a:t>
            </a:r>
            <a:r>
              <a:rPr lang="zh-CN" altLang="en-US" sz="2400" dirty="0"/>
              <a:t> ，等</a:t>
            </a:r>
            <a:endParaRPr lang="en-US" altLang="zh-CN" sz="2400" dirty="0"/>
          </a:p>
          <a:p>
            <a:pPr lvl="1" eaLnBrk="1" hangingPunct="1">
              <a:lnSpc>
                <a:spcPct val="90000"/>
              </a:lnSpc>
              <a:defRPr/>
            </a:pPr>
            <a:r>
              <a:rPr lang="zh-CN" altLang="en-US" sz="2400" dirty="0"/>
              <a:t>硬盘：</a:t>
            </a:r>
            <a:r>
              <a:rPr lang="en-US" altLang="zh-CN" sz="2400" dirty="0"/>
              <a:t>320GB</a:t>
            </a:r>
            <a:r>
              <a:rPr lang="zh-CN" altLang="en-US" sz="2400" dirty="0"/>
              <a:t> 、</a:t>
            </a:r>
            <a:r>
              <a:rPr lang="en-US" altLang="zh-CN" sz="2400" dirty="0"/>
              <a:t>500GB</a:t>
            </a:r>
            <a:r>
              <a:rPr lang="zh-CN" altLang="en-US" sz="2400" dirty="0"/>
              <a:t>、</a:t>
            </a:r>
            <a:r>
              <a:rPr lang="en-US" altLang="zh-CN" sz="2400" dirty="0"/>
              <a:t>1TB</a:t>
            </a:r>
            <a:r>
              <a:rPr lang="zh-CN" altLang="en-US" sz="2400" dirty="0"/>
              <a:t>，等</a:t>
            </a:r>
          </a:p>
          <a:p>
            <a:pPr>
              <a:defRPr/>
            </a:pPr>
            <a:endParaRPr lang="zh-CN" altLang="en-US" dirty="0"/>
          </a:p>
        </p:txBody>
      </p:sp>
      <p:sp>
        <p:nvSpPr>
          <p:cNvPr id="4" name="灯片编号占位符 3">
            <a:extLst>
              <a:ext uri="{FF2B5EF4-FFF2-40B4-BE49-F238E27FC236}">
                <a16:creationId xmlns:a16="http://schemas.microsoft.com/office/drawing/2014/main" id="{25827E70-A724-400F-B32E-ED7C4644382E}"/>
              </a:ext>
            </a:extLst>
          </p:cNvPr>
          <p:cNvSpPr>
            <a:spLocks noGrp="1"/>
          </p:cNvSpPr>
          <p:nvPr>
            <p:ph type="sldNum" sz="quarter" idx="12"/>
          </p:nvPr>
        </p:nvSpPr>
        <p:spPr/>
        <p:txBody>
          <a:bodyPr/>
          <a:lstStyle/>
          <a:p>
            <a:pPr>
              <a:defRPr/>
            </a:pPr>
            <a:fld id="{2CFF9D8A-9DC0-4D69-8518-70DAC50E02B1}"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p:txBody>
          <a:bodyPr/>
          <a:lstStyle/>
          <a:p>
            <a:pPr eaLnBrk="1" hangingPunct="1">
              <a:defRPr/>
            </a:pPr>
            <a:r>
              <a:rPr lang="zh-CN" altLang="en-US" dirty="0"/>
              <a:t>第</a:t>
            </a:r>
            <a:r>
              <a:rPr lang="en-US" altLang="zh-CN" dirty="0"/>
              <a:t>1</a:t>
            </a:r>
            <a:r>
              <a:rPr lang="zh-CN" altLang="en-US" dirty="0"/>
              <a:t>章 概述</a:t>
            </a:r>
          </a:p>
        </p:txBody>
      </p:sp>
      <p:sp>
        <p:nvSpPr>
          <p:cNvPr id="184323" name="Rectangle 3"/>
          <p:cNvSpPr>
            <a:spLocks noGrp="1" noChangeArrowheads="1"/>
          </p:cNvSpPr>
          <p:nvPr>
            <p:ph type="subTitle" idx="1"/>
          </p:nvPr>
        </p:nvSpPr>
        <p:spPr/>
        <p:txBody>
          <a:bodyPr/>
          <a:lstStyle/>
          <a:p>
            <a:pPr eaLnBrk="1" hangingPunct="1">
              <a:defRPr/>
            </a:pP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a:t>数的二、八、十六进制表示</a:t>
            </a:r>
          </a:p>
        </p:txBody>
      </p:sp>
      <p:sp>
        <p:nvSpPr>
          <p:cNvPr id="204803" name="Rectangle 3"/>
          <p:cNvSpPr>
            <a:spLocks noGrp="1" noChangeArrowheads="1"/>
          </p:cNvSpPr>
          <p:nvPr>
            <p:ph type="body" idx="1"/>
          </p:nvPr>
        </p:nvSpPr>
        <p:spPr>
          <a:xfrm>
            <a:off x="838800" y="1267200"/>
            <a:ext cx="10225752" cy="3844925"/>
          </a:xfrm>
        </p:spPr>
        <p:txBody>
          <a:bodyPr/>
          <a:lstStyle/>
          <a:p>
            <a:pPr eaLnBrk="1" hangingPunct="1">
              <a:lnSpc>
                <a:spcPct val="80000"/>
              </a:lnSpc>
              <a:defRPr/>
            </a:pPr>
            <a:r>
              <a:rPr lang="zh-CN" altLang="en-US" sz="2800" dirty="0"/>
              <a:t>一个数可以用不同的进制来表示。常用的进制有：</a:t>
            </a:r>
          </a:p>
          <a:p>
            <a:pPr lvl="1" eaLnBrk="1" hangingPunct="1">
              <a:lnSpc>
                <a:spcPct val="80000"/>
              </a:lnSpc>
              <a:defRPr/>
            </a:pPr>
            <a:r>
              <a:rPr lang="en-US" altLang="zh-CN" sz="2400" dirty="0"/>
              <a:t>10</a:t>
            </a:r>
            <a:r>
              <a:rPr lang="zh-CN" altLang="en-US" sz="2400" dirty="0"/>
              <a:t>进制（</a:t>
            </a:r>
            <a:r>
              <a:rPr lang="en-US" altLang="zh-CN" sz="2400" dirty="0"/>
              <a:t>0</a:t>
            </a:r>
            <a:r>
              <a:rPr lang="zh-CN" altLang="en-US" sz="2400" dirty="0"/>
              <a:t>～</a:t>
            </a:r>
            <a:r>
              <a:rPr lang="en-US" altLang="zh-CN" sz="2400" dirty="0"/>
              <a:t>9</a:t>
            </a:r>
            <a:r>
              <a:rPr lang="zh-CN" altLang="en-US" sz="2400" dirty="0"/>
              <a:t>，逢十进一）</a:t>
            </a:r>
          </a:p>
          <a:p>
            <a:pPr lvl="1" eaLnBrk="1" hangingPunct="1">
              <a:lnSpc>
                <a:spcPct val="80000"/>
              </a:lnSpc>
              <a:defRPr/>
            </a:pPr>
            <a:r>
              <a:rPr lang="en-US" altLang="zh-CN" sz="2400" dirty="0"/>
              <a:t>  2</a:t>
            </a:r>
            <a:r>
              <a:rPr lang="zh-CN" altLang="en-US" sz="2400" dirty="0"/>
              <a:t>进制（</a:t>
            </a:r>
            <a:r>
              <a:rPr lang="en-US" altLang="zh-CN" sz="2400" dirty="0"/>
              <a:t>0</a:t>
            </a:r>
            <a:r>
              <a:rPr lang="zh-CN" altLang="en-US" sz="2400" dirty="0"/>
              <a:t>～</a:t>
            </a:r>
            <a:r>
              <a:rPr lang="en-US" altLang="zh-CN" sz="2400" dirty="0"/>
              <a:t>1</a:t>
            </a:r>
            <a:r>
              <a:rPr lang="zh-CN" altLang="en-US" sz="2400" dirty="0"/>
              <a:t>，逢二进一）（</a:t>
            </a:r>
            <a:r>
              <a:rPr lang="zh-CN" altLang="en-US" sz="2400" dirty="0">
                <a:solidFill>
                  <a:schemeClr val="folHlink"/>
                </a:solidFill>
              </a:rPr>
              <a:t>计算机中采用</a:t>
            </a:r>
            <a:r>
              <a:rPr lang="zh-CN" altLang="en-US" sz="2400" dirty="0"/>
              <a:t>）</a:t>
            </a:r>
          </a:p>
          <a:p>
            <a:pPr lvl="1" eaLnBrk="1" hangingPunct="1">
              <a:lnSpc>
                <a:spcPct val="80000"/>
              </a:lnSpc>
              <a:defRPr/>
            </a:pPr>
            <a:r>
              <a:rPr lang="en-US" altLang="zh-CN" sz="2400" dirty="0"/>
              <a:t>  8</a:t>
            </a:r>
            <a:r>
              <a:rPr lang="zh-CN" altLang="en-US" sz="2400" dirty="0"/>
              <a:t>进制（</a:t>
            </a:r>
            <a:r>
              <a:rPr lang="en-US" altLang="zh-CN" sz="2400" dirty="0"/>
              <a:t>0</a:t>
            </a:r>
            <a:r>
              <a:rPr lang="zh-CN" altLang="en-US" sz="2400" dirty="0"/>
              <a:t>～</a:t>
            </a:r>
            <a:r>
              <a:rPr lang="en-US" altLang="zh-CN" sz="2400" dirty="0"/>
              <a:t>7</a:t>
            </a:r>
            <a:r>
              <a:rPr lang="zh-CN" altLang="en-US" sz="2400" dirty="0"/>
              <a:t>，逢八进一）</a:t>
            </a:r>
          </a:p>
          <a:p>
            <a:pPr lvl="1" eaLnBrk="1" hangingPunct="1">
              <a:lnSpc>
                <a:spcPct val="80000"/>
              </a:lnSpc>
              <a:defRPr/>
            </a:pPr>
            <a:r>
              <a:rPr lang="en-US" altLang="zh-CN" sz="2400" dirty="0"/>
              <a:t>16</a:t>
            </a:r>
            <a:r>
              <a:rPr lang="zh-CN" altLang="en-US" sz="2400" dirty="0"/>
              <a:t>进制（</a:t>
            </a:r>
            <a:r>
              <a:rPr lang="en-US" altLang="zh-CN" sz="2400" dirty="0"/>
              <a:t>0</a:t>
            </a:r>
            <a:r>
              <a:rPr lang="zh-CN" altLang="en-US" sz="2400" dirty="0"/>
              <a:t>～</a:t>
            </a:r>
            <a:r>
              <a:rPr lang="en-US" altLang="zh-CN" sz="2400" dirty="0"/>
              <a:t>9</a:t>
            </a:r>
            <a:r>
              <a:rPr lang="zh-CN" altLang="en-US" sz="2400" dirty="0"/>
              <a:t>、</a:t>
            </a:r>
            <a:r>
              <a:rPr lang="en-US" altLang="zh-CN" sz="2400" dirty="0"/>
              <a:t>A</a:t>
            </a:r>
            <a:r>
              <a:rPr lang="zh-CN" altLang="en-US" sz="2400" dirty="0"/>
              <a:t>～</a:t>
            </a:r>
            <a:r>
              <a:rPr lang="en-US" altLang="zh-CN" sz="2400" dirty="0"/>
              <a:t>F</a:t>
            </a:r>
            <a:r>
              <a:rPr lang="zh-CN" altLang="en-US" sz="2400" dirty="0"/>
              <a:t>，逢十六进一）</a:t>
            </a:r>
          </a:p>
          <a:p>
            <a:pPr eaLnBrk="1" hangingPunct="1">
              <a:lnSpc>
                <a:spcPct val="80000"/>
              </a:lnSpc>
              <a:defRPr/>
            </a:pPr>
            <a:r>
              <a:rPr lang="zh-CN" altLang="en-US" sz="2800" dirty="0"/>
              <a:t>例如，对于十进制数：</a:t>
            </a:r>
            <a:r>
              <a:rPr lang="en-US" altLang="zh-CN" sz="2800" dirty="0"/>
              <a:t>29</a:t>
            </a:r>
          </a:p>
          <a:p>
            <a:pPr lvl="1" eaLnBrk="1" hangingPunct="1">
              <a:lnSpc>
                <a:spcPct val="80000"/>
              </a:lnSpc>
              <a:defRPr/>
            </a:pPr>
            <a:r>
              <a:rPr lang="en-US" altLang="zh-CN" sz="2400" dirty="0"/>
              <a:t>2</a:t>
            </a:r>
            <a:r>
              <a:rPr lang="zh-CN" altLang="en-US" sz="2400" dirty="0"/>
              <a:t>进制表示为：</a:t>
            </a:r>
            <a:r>
              <a:rPr lang="en-US" altLang="zh-CN" sz="2400" dirty="0"/>
              <a:t>11101</a:t>
            </a:r>
          </a:p>
          <a:p>
            <a:pPr lvl="1" eaLnBrk="1" hangingPunct="1">
              <a:lnSpc>
                <a:spcPct val="80000"/>
              </a:lnSpc>
              <a:defRPr/>
            </a:pPr>
            <a:r>
              <a:rPr lang="en-US" altLang="zh-CN" sz="2400" dirty="0"/>
              <a:t>8</a:t>
            </a:r>
            <a:r>
              <a:rPr lang="zh-CN" altLang="en-US" sz="2400" dirty="0"/>
              <a:t>进制表示为：</a:t>
            </a:r>
            <a:r>
              <a:rPr lang="en-US" altLang="zh-CN" sz="2400" dirty="0"/>
              <a:t>35</a:t>
            </a:r>
          </a:p>
          <a:p>
            <a:pPr lvl="1" eaLnBrk="1" hangingPunct="1">
              <a:lnSpc>
                <a:spcPct val="80000"/>
              </a:lnSpc>
              <a:defRPr/>
            </a:pPr>
            <a:r>
              <a:rPr lang="en-US" altLang="zh-CN" sz="2400" dirty="0"/>
              <a:t>16</a:t>
            </a:r>
            <a:r>
              <a:rPr lang="zh-CN" altLang="en-US" sz="2400" dirty="0"/>
              <a:t>进制表示为：</a:t>
            </a:r>
            <a:r>
              <a:rPr lang="en-US" altLang="zh-CN" sz="2400" dirty="0"/>
              <a:t>1D</a:t>
            </a:r>
          </a:p>
          <a:p>
            <a:pPr eaLnBrk="1" hangingPunct="1">
              <a:lnSpc>
                <a:spcPct val="80000"/>
              </a:lnSpc>
              <a:defRPr/>
            </a:pPr>
            <a:r>
              <a:rPr lang="zh-CN" altLang="en-US" sz="2800" dirty="0"/>
              <a:t>再例如，各种进制数的运算：</a:t>
            </a:r>
          </a:p>
        </p:txBody>
      </p:sp>
      <p:grpSp>
        <p:nvGrpSpPr>
          <p:cNvPr id="5" name="组合 4">
            <a:extLst>
              <a:ext uri="{FF2B5EF4-FFF2-40B4-BE49-F238E27FC236}">
                <a16:creationId xmlns:a16="http://schemas.microsoft.com/office/drawing/2014/main" id="{73FFEA12-F70B-4A19-AEA5-1985F44A097E}"/>
              </a:ext>
            </a:extLst>
          </p:cNvPr>
          <p:cNvGrpSpPr/>
          <p:nvPr/>
        </p:nvGrpSpPr>
        <p:grpSpPr>
          <a:xfrm>
            <a:off x="4590964" y="5106808"/>
            <a:ext cx="3010071" cy="1200329"/>
            <a:chOff x="6296671" y="3674887"/>
            <a:chExt cx="3010071" cy="1200329"/>
          </a:xfrm>
        </p:grpSpPr>
        <p:sp>
          <p:nvSpPr>
            <p:cNvPr id="20484" name="Text Box 4"/>
            <p:cNvSpPr txBox="1">
              <a:spLocks noChangeArrowheads="1"/>
            </p:cNvSpPr>
            <p:nvPr/>
          </p:nvSpPr>
          <p:spPr bwMode="auto">
            <a:xfrm>
              <a:off x="6352087" y="3674887"/>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a:t>
              </a:r>
              <a:r>
                <a:rPr lang="en-US" altLang="zh-CN" sz="2400" dirty="0">
                  <a:solidFill>
                    <a:schemeClr val="accent4">
                      <a:lumMod val="10000"/>
                    </a:schemeClr>
                  </a:solidFill>
                </a:rPr>
                <a:t>3 5</a:t>
              </a:r>
              <a:r>
                <a:rPr lang="zh-CN" altLang="en-US" sz="2400" dirty="0">
                  <a:solidFill>
                    <a:schemeClr val="accent4">
                      <a:lumMod val="10000"/>
                    </a:schemeClr>
                  </a:solidFill>
                </a:rPr>
                <a:t>）</a:t>
              </a:r>
              <a:r>
                <a:rPr lang="en-US" altLang="zh-CN" sz="2400" baseline="-25000" dirty="0">
                  <a:solidFill>
                    <a:schemeClr val="accent4">
                      <a:lumMod val="10000"/>
                    </a:schemeClr>
                  </a:solidFill>
                </a:rPr>
                <a:t>8</a:t>
              </a:r>
            </a:p>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 （</a:t>
              </a:r>
              <a:r>
                <a:rPr lang="en-US" altLang="zh-CN" sz="2400" dirty="0">
                  <a:solidFill>
                    <a:schemeClr val="accent4">
                      <a:lumMod val="10000"/>
                    </a:schemeClr>
                  </a:solidFill>
                </a:rPr>
                <a:t>3</a:t>
              </a:r>
              <a:r>
                <a:rPr lang="en-US" altLang="zh-CN" sz="2400" baseline="-25000" dirty="0">
                  <a:solidFill>
                    <a:schemeClr val="accent4">
                      <a:lumMod val="10000"/>
                    </a:schemeClr>
                  </a:solidFill>
                </a:rPr>
                <a:t>1</a:t>
              </a:r>
              <a:r>
                <a:rPr lang="en-US" altLang="zh-CN" sz="2400" dirty="0">
                  <a:solidFill>
                    <a:schemeClr val="accent4">
                      <a:lumMod val="10000"/>
                    </a:schemeClr>
                  </a:solidFill>
                </a:rPr>
                <a:t>5</a:t>
              </a:r>
              <a:r>
                <a:rPr lang="zh-CN" altLang="en-US" sz="2400" dirty="0">
                  <a:solidFill>
                    <a:schemeClr val="accent4">
                      <a:lumMod val="10000"/>
                    </a:schemeClr>
                  </a:solidFill>
                </a:rPr>
                <a:t>）</a:t>
              </a:r>
              <a:r>
                <a:rPr lang="en-US" altLang="zh-CN" sz="2400" baseline="-25000" dirty="0">
                  <a:solidFill>
                    <a:schemeClr val="accent4">
                      <a:lumMod val="10000"/>
                    </a:schemeClr>
                  </a:solidFill>
                </a:rPr>
                <a:t>8</a:t>
              </a:r>
            </a:p>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a:t>
              </a:r>
              <a:r>
                <a:rPr lang="en-US" altLang="zh-CN" sz="2400" dirty="0">
                  <a:solidFill>
                    <a:schemeClr val="accent4">
                      <a:lumMod val="10000"/>
                    </a:schemeClr>
                  </a:solidFill>
                </a:rPr>
                <a:t>7 2</a:t>
              </a:r>
              <a:r>
                <a:rPr lang="zh-CN" altLang="en-US" sz="2400" dirty="0">
                  <a:solidFill>
                    <a:schemeClr val="accent4">
                      <a:lumMod val="10000"/>
                    </a:schemeClr>
                  </a:solidFill>
                </a:rPr>
                <a:t>）</a:t>
              </a:r>
              <a:r>
                <a:rPr lang="en-US" altLang="zh-CN" sz="2400" baseline="-25000" dirty="0">
                  <a:solidFill>
                    <a:schemeClr val="accent4">
                      <a:lumMod val="10000"/>
                    </a:schemeClr>
                  </a:solidFill>
                </a:rPr>
                <a:t>8</a:t>
              </a:r>
              <a:r>
                <a:rPr lang="en-US" altLang="zh-CN" sz="2400" dirty="0">
                  <a:solidFill>
                    <a:schemeClr val="accent4">
                      <a:lumMod val="10000"/>
                    </a:schemeClr>
                  </a:solidFill>
                </a:rPr>
                <a:t> 	</a:t>
              </a:r>
            </a:p>
          </p:txBody>
        </p:sp>
        <p:sp>
          <p:nvSpPr>
            <p:cNvPr id="20485" name="Line 5"/>
            <p:cNvSpPr>
              <a:spLocks noChangeShapeType="1"/>
            </p:cNvSpPr>
            <p:nvPr/>
          </p:nvSpPr>
          <p:spPr bwMode="auto">
            <a:xfrm>
              <a:off x="6296671" y="4492528"/>
              <a:ext cx="2160587"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3">
            <a:extLst>
              <a:ext uri="{FF2B5EF4-FFF2-40B4-BE49-F238E27FC236}">
                <a16:creationId xmlns:a16="http://schemas.microsoft.com/office/drawing/2014/main" id="{E378C224-FC1E-47A5-AB9A-E639703FBA67}"/>
              </a:ext>
            </a:extLst>
          </p:cNvPr>
          <p:cNvGrpSpPr/>
          <p:nvPr/>
        </p:nvGrpSpPr>
        <p:grpSpPr>
          <a:xfrm>
            <a:off x="7332420" y="5101392"/>
            <a:ext cx="2954655" cy="1200329"/>
            <a:chOff x="8752745" y="3674886"/>
            <a:chExt cx="2954655" cy="1200329"/>
          </a:xfrm>
        </p:grpSpPr>
        <p:sp>
          <p:nvSpPr>
            <p:cNvPr id="20486" name="Text Box 6"/>
            <p:cNvSpPr txBox="1">
              <a:spLocks noChangeArrowheads="1"/>
            </p:cNvSpPr>
            <p:nvPr/>
          </p:nvSpPr>
          <p:spPr bwMode="auto">
            <a:xfrm>
              <a:off x="8752745" y="3674886"/>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a:t>
              </a:r>
              <a:r>
                <a:rPr lang="en-US" altLang="zh-CN" sz="2400" dirty="0">
                  <a:solidFill>
                    <a:schemeClr val="accent4">
                      <a:lumMod val="10000"/>
                    </a:schemeClr>
                  </a:solidFill>
                </a:rPr>
                <a:t>1 D</a:t>
              </a:r>
              <a:r>
                <a:rPr lang="zh-CN" altLang="en-US" sz="2400" dirty="0">
                  <a:solidFill>
                    <a:schemeClr val="accent4">
                      <a:lumMod val="10000"/>
                    </a:schemeClr>
                  </a:solidFill>
                </a:rPr>
                <a:t>）</a:t>
              </a:r>
              <a:r>
                <a:rPr lang="en-US" altLang="zh-CN" sz="2400" baseline="-25000" dirty="0">
                  <a:solidFill>
                    <a:schemeClr val="accent4">
                      <a:lumMod val="10000"/>
                    </a:schemeClr>
                  </a:solidFill>
                </a:rPr>
                <a:t>16</a:t>
              </a:r>
            </a:p>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 （</a:t>
              </a:r>
              <a:r>
                <a:rPr lang="en-US" altLang="zh-CN" sz="2400" dirty="0">
                  <a:solidFill>
                    <a:schemeClr val="accent4">
                      <a:lumMod val="10000"/>
                    </a:schemeClr>
                  </a:solidFill>
                </a:rPr>
                <a:t>1</a:t>
              </a:r>
              <a:r>
                <a:rPr lang="en-US" altLang="zh-CN" sz="2400" baseline="-25000" dirty="0">
                  <a:solidFill>
                    <a:schemeClr val="accent4">
                      <a:lumMod val="10000"/>
                    </a:schemeClr>
                  </a:solidFill>
                </a:rPr>
                <a:t>1</a:t>
              </a:r>
              <a:r>
                <a:rPr lang="en-US" altLang="zh-CN" sz="2400" dirty="0">
                  <a:solidFill>
                    <a:schemeClr val="accent4">
                      <a:lumMod val="10000"/>
                    </a:schemeClr>
                  </a:solidFill>
                </a:rPr>
                <a:t>D</a:t>
              </a:r>
              <a:r>
                <a:rPr lang="zh-CN" altLang="en-US" sz="2400" dirty="0">
                  <a:solidFill>
                    <a:schemeClr val="accent4">
                      <a:lumMod val="10000"/>
                    </a:schemeClr>
                  </a:solidFill>
                </a:rPr>
                <a:t>）</a:t>
              </a:r>
              <a:r>
                <a:rPr lang="en-US" altLang="zh-CN" sz="2400" baseline="-25000" dirty="0">
                  <a:solidFill>
                    <a:schemeClr val="accent4">
                      <a:lumMod val="10000"/>
                    </a:schemeClr>
                  </a:solidFill>
                </a:rPr>
                <a:t>16</a:t>
              </a:r>
            </a:p>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a:t>
              </a:r>
              <a:r>
                <a:rPr lang="en-US" altLang="zh-CN" sz="2400" dirty="0">
                  <a:solidFill>
                    <a:schemeClr val="accent4">
                      <a:lumMod val="10000"/>
                    </a:schemeClr>
                  </a:solidFill>
                </a:rPr>
                <a:t>3 A</a:t>
              </a:r>
              <a:r>
                <a:rPr lang="zh-CN" altLang="en-US" sz="2400" dirty="0">
                  <a:solidFill>
                    <a:schemeClr val="accent4">
                      <a:lumMod val="10000"/>
                    </a:schemeClr>
                  </a:solidFill>
                </a:rPr>
                <a:t>）</a:t>
              </a:r>
              <a:r>
                <a:rPr lang="en-US" altLang="zh-CN" sz="2400" baseline="-25000" dirty="0">
                  <a:solidFill>
                    <a:schemeClr val="accent4">
                      <a:lumMod val="10000"/>
                    </a:schemeClr>
                  </a:solidFill>
                </a:rPr>
                <a:t>16</a:t>
              </a:r>
              <a:r>
                <a:rPr lang="en-US" altLang="zh-CN" sz="2400" dirty="0">
                  <a:solidFill>
                    <a:schemeClr val="accent4">
                      <a:lumMod val="10000"/>
                    </a:schemeClr>
                  </a:solidFill>
                </a:rPr>
                <a:t> 	</a:t>
              </a:r>
            </a:p>
          </p:txBody>
        </p:sp>
        <p:sp>
          <p:nvSpPr>
            <p:cNvPr id="20487" name="Line 7"/>
            <p:cNvSpPr>
              <a:spLocks noChangeShapeType="1"/>
            </p:cNvSpPr>
            <p:nvPr/>
          </p:nvSpPr>
          <p:spPr bwMode="auto">
            <a:xfrm>
              <a:off x="8832304" y="4515417"/>
              <a:ext cx="2160587"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组合 2">
            <a:extLst>
              <a:ext uri="{FF2B5EF4-FFF2-40B4-BE49-F238E27FC236}">
                <a16:creationId xmlns:a16="http://schemas.microsoft.com/office/drawing/2014/main" id="{0130ED23-2A8F-4D1A-ABB4-55D255EAB683}"/>
              </a:ext>
            </a:extLst>
          </p:cNvPr>
          <p:cNvGrpSpPr/>
          <p:nvPr/>
        </p:nvGrpSpPr>
        <p:grpSpPr>
          <a:xfrm>
            <a:off x="1055440" y="5106809"/>
            <a:ext cx="3877985" cy="1200329"/>
            <a:chOff x="7829415" y="1927454"/>
            <a:chExt cx="3877985" cy="1200329"/>
          </a:xfrm>
        </p:grpSpPr>
        <p:sp>
          <p:nvSpPr>
            <p:cNvPr id="20488" name="Text Box 8"/>
            <p:cNvSpPr txBox="1">
              <a:spLocks noChangeArrowheads="1"/>
            </p:cNvSpPr>
            <p:nvPr/>
          </p:nvSpPr>
          <p:spPr bwMode="auto">
            <a:xfrm>
              <a:off x="7829415" y="1927454"/>
              <a:ext cx="3877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dirty="0">
                  <a:solidFill>
                    <a:schemeClr val="accent4">
                      <a:lumMod val="10000"/>
                    </a:schemeClr>
                  </a:solidFill>
                  <a:latin typeface="宋体" charset="-122"/>
                </a:rPr>
                <a:t>    </a:t>
              </a:r>
              <a:r>
                <a:rPr lang="zh-CN" altLang="en-US" sz="2400" dirty="0">
                  <a:solidFill>
                    <a:schemeClr val="accent4">
                      <a:lumMod val="10000"/>
                    </a:schemeClr>
                  </a:solidFill>
                  <a:latin typeface="宋体" charset="-122"/>
                </a:rPr>
                <a:t>（</a:t>
              </a:r>
              <a:r>
                <a:rPr lang="en-US" altLang="zh-CN" sz="2400" dirty="0">
                  <a:solidFill>
                    <a:schemeClr val="accent4">
                      <a:lumMod val="10000"/>
                    </a:schemeClr>
                  </a:solidFill>
                  <a:latin typeface="宋体" charset="-122"/>
                </a:rPr>
                <a:t>1 1 1 0 1</a:t>
              </a:r>
              <a:r>
                <a:rPr lang="zh-CN" altLang="en-US" sz="2400" dirty="0">
                  <a:solidFill>
                    <a:schemeClr val="accent4">
                      <a:lumMod val="10000"/>
                    </a:schemeClr>
                  </a:solidFill>
                  <a:latin typeface="宋体" charset="-122"/>
                </a:rPr>
                <a:t>）</a:t>
              </a:r>
              <a:r>
                <a:rPr lang="en-US" altLang="zh-CN" sz="2400" baseline="-25000" dirty="0">
                  <a:solidFill>
                    <a:schemeClr val="accent4">
                      <a:lumMod val="10000"/>
                    </a:schemeClr>
                  </a:solidFill>
                  <a:latin typeface="宋体" charset="-122"/>
                </a:rPr>
                <a:t>2</a:t>
              </a:r>
            </a:p>
            <a:p>
              <a:pPr eaLnBrk="1" hangingPunct="1">
                <a:spcBef>
                  <a:spcPct val="0"/>
                </a:spcBef>
                <a:buClrTx/>
                <a:buSzTx/>
                <a:buFontTx/>
                <a:buNone/>
              </a:pPr>
              <a:r>
                <a:rPr lang="en-US" altLang="zh-CN" sz="2400" dirty="0">
                  <a:solidFill>
                    <a:schemeClr val="accent4">
                      <a:lumMod val="10000"/>
                    </a:schemeClr>
                  </a:solidFill>
                  <a:latin typeface="宋体" charset="-122"/>
                </a:rPr>
                <a:t> </a:t>
              </a:r>
              <a:r>
                <a:rPr lang="zh-CN" altLang="en-US" sz="2400" dirty="0">
                  <a:solidFill>
                    <a:schemeClr val="accent4">
                      <a:lumMod val="10000"/>
                    </a:schemeClr>
                  </a:solidFill>
                  <a:latin typeface="宋体" charset="-122"/>
                </a:rPr>
                <a:t>＋（</a:t>
              </a:r>
              <a:r>
                <a:rPr lang="en-US" altLang="zh-CN" sz="2400" baseline="-25000" dirty="0">
                  <a:solidFill>
                    <a:schemeClr val="accent4">
                      <a:lumMod val="10000"/>
                    </a:schemeClr>
                  </a:solidFill>
                  <a:latin typeface="宋体" charset="-122"/>
                </a:rPr>
                <a:t>1</a:t>
              </a:r>
              <a:r>
                <a:rPr lang="en-US" altLang="zh-CN" sz="2400" dirty="0">
                  <a:solidFill>
                    <a:schemeClr val="accent4">
                      <a:lumMod val="10000"/>
                    </a:schemeClr>
                  </a:solidFill>
                  <a:latin typeface="宋体" charset="-122"/>
                </a:rPr>
                <a:t>1</a:t>
              </a:r>
              <a:r>
                <a:rPr lang="en-US" altLang="zh-CN" sz="2400" baseline="-25000" dirty="0">
                  <a:solidFill>
                    <a:schemeClr val="accent4">
                      <a:lumMod val="10000"/>
                    </a:schemeClr>
                  </a:solidFill>
                  <a:latin typeface="宋体" charset="-122"/>
                </a:rPr>
                <a:t> 1</a:t>
              </a:r>
              <a:r>
                <a:rPr lang="en-US" altLang="zh-CN" sz="2400" dirty="0">
                  <a:solidFill>
                    <a:schemeClr val="accent4">
                      <a:lumMod val="10000"/>
                    </a:schemeClr>
                  </a:solidFill>
                  <a:latin typeface="宋体" charset="-122"/>
                </a:rPr>
                <a:t>1</a:t>
              </a:r>
              <a:r>
                <a:rPr lang="en-US" altLang="zh-CN" sz="2400" baseline="-25000" dirty="0">
                  <a:solidFill>
                    <a:schemeClr val="accent4">
                      <a:lumMod val="10000"/>
                    </a:schemeClr>
                  </a:solidFill>
                  <a:latin typeface="宋体" charset="-122"/>
                </a:rPr>
                <a:t> 1</a:t>
              </a:r>
              <a:r>
                <a:rPr lang="en-US" altLang="zh-CN" sz="2400" dirty="0">
                  <a:solidFill>
                    <a:schemeClr val="accent4">
                      <a:lumMod val="10000"/>
                    </a:schemeClr>
                  </a:solidFill>
                  <a:latin typeface="宋体" charset="-122"/>
                </a:rPr>
                <a:t>1 0</a:t>
              </a:r>
              <a:r>
                <a:rPr lang="en-US" altLang="zh-CN" sz="2400" baseline="-25000" dirty="0">
                  <a:solidFill>
                    <a:schemeClr val="accent4">
                      <a:lumMod val="10000"/>
                    </a:schemeClr>
                  </a:solidFill>
                  <a:latin typeface="宋体" charset="-122"/>
                </a:rPr>
                <a:t>1</a:t>
              </a:r>
              <a:r>
                <a:rPr lang="en-US" altLang="zh-CN" sz="2400" dirty="0">
                  <a:solidFill>
                    <a:schemeClr val="accent4">
                      <a:lumMod val="10000"/>
                    </a:schemeClr>
                  </a:solidFill>
                  <a:latin typeface="宋体" charset="-122"/>
                </a:rPr>
                <a:t>1</a:t>
              </a:r>
              <a:r>
                <a:rPr lang="zh-CN" altLang="en-US" sz="2400" dirty="0">
                  <a:solidFill>
                    <a:schemeClr val="accent4">
                      <a:lumMod val="10000"/>
                    </a:schemeClr>
                  </a:solidFill>
                  <a:latin typeface="宋体" charset="-122"/>
                </a:rPr>
                <a:t>）</a:t>
              </a:r>
              <a:r>
                <a:rPr lang="en-US" altLang="zh-CN" sz="2400" baseline="-25000" dirty="0">
                  <a:solidFill>
                    <a:schemeClr val="accent4">
                      <a:lumMod val="10000"/>
                    </a:schemeClr>
                  </a:solidFill>
                  <a:latin typeface="宋体" charset="-122"/>
                </a:rPr>
                <a:t>2</a:t>
              </a:r>
            </a:p>
            <a:p>
              <a:pPr eaLnBrk="1" hangingPunct="1">
                <a:spcBef>
                  <a:spcPct val="0"/>
                </a:spcBef>
                <a:buClrTx/>
                <a:buSzTx/>
                <a:buFontTx/>
                <a:buNone/>
              </a:pPr>
              <a:r>
                <a:rPr lang="en-US" altLang="zh-CN" sz="2400" dirty="0">
                  <a:solidFill>
                    <a:schemeClr val="accent4">
                      <a:lumMod val="10000"/>
                    </a:schemeClr>
                  </a:solidFill>
                  <a:latin typeface="宋体" charset="-122"/>
                </a:rPr>
                <a:t>  </a:t>
              </a:r>
              <a:r>
                <a:rPr lang="zh-CN" altLang="en-US" sz="2400" dirty="0">
                  <a:solidFill>
                    <a:schemeClr val="accent4">
                      <a:lumMod val="10000"/>
                    </a:schemeClr>
                  </a:solidFill>
                  <a:latin typeface="宋体" charset="-122"/>
                </a:rPr>
                <a:t>（</a:t>
              </a:r>
              <a:r>
                <a:rPr lang="en-US" altLang="zh-CN" sz="2400" dirty="0">
                  <a:solidFill>
                    <a:schemeClr val="accent4">
                      <a:lumMod val="10000"/>
                    </a:schemeClr>
                  </a:solidFill>
                  <a:latin typeface="宋体" charset="-122"/>
                </a:rPr>
                <a:t>1 1 1 0 1 0</a:t>
              </a:r>
              <a:r>
                <a:rPr lang="zh-CN" altLang="en-US" sz="2400" dirty="0">
                  <a:solidFill>
                    <a:schemeClr val="accent4">
                      <a:lumMod val="10000"/>
                    </a:schemeClr>
                  </a:solidFill>
                  <a:latin typeface="宋体" charset="-122"/>
                </a:rPr>
                <a:t>）</a:t>
              </a:r>
              <a:r>
                <a:rPr lang="en-US" altLang="zh-CN" sz="2400" baseline="-25000" dirty="0">
                  <a:solidFill>
                    <a:schemeClr val="accent4">
                      <a:lumMod val="10000"/>
                    </a:schemeClr>
                  </a:solidFill>
                  <a:latin typeface="宋体" charset="-122"/>
                </a:rPr>
                <a:t>2</a:t>
              </a:r>
              <a:r>
                <a:rPr lang="en-US" altLang="zh-CN" sz="2400" dirty="0">
                  <a:solidFill>
                    <a:schemeClr val="accent4">
                      <a:lumMod val="10000"/>
                    </a:schemeClr>
                  </a:solidFill>
                  <a:latin typeface="宋体" charset="-122"/>
                </a:rPr>
                <a:t> 	</a:t>
              </a:r>
            </a:p>
          </p:txBody>
        </p:sp>
        <p:sp>
          <p:nvSpPr>
            <p:cNvPr id="20489" name="Line 9"/>
            <p:cNvSpPr>
              <a:spLocks noChangeShapeType="1"/>
            </p:cNvSpPr>
            <p:nvPr/>
          </p:nvSpPr>
          <p:spPr bwMode="auto">
            <a:xfrm>
              <a:off x="7968208" y="2780928"/>
              <a:ext cx="2808287"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366466AA-79E5-49E0-9DAC-08DC6E457054}"/>
              </a:ext>
            </a:extLst>
          </p:cNvPr>
          <p:cNvSpPr>
            <a:spLocks noGrp="1"/>
          </p:cNvSpPr>
          <p:nvPr>
            <p:ph type="sldNum" sz="quarter" idx="12"/>
          </p:nvPr>
        </p:nvSpPr>
        <p:spPr>
          <a:xfrm>
            <a:off x="8737600" y="6386478"/>
            <a:ext cx="2844800" cy="457200"/>
          </a:xfrm>
        </p:spPr>
        <p:txBody>
          <a:bodyPr/>
          <a:lstStyle/>
          <a:p>
            <a:pPr>
              <a:defRPr/>
            </a:pPr>
            <a:fld id="{2CFF9D8A-9DC0-4D69-8518-70DAC50E02B1}"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981200" y="115889"/>
            <a:ext cx="8229600" cy="1139825"/>
          </a:xfrm>
        </p:spPr>
        <p:txBody>
          <a:bodyPr/>
          <a:lstStyle/>
          <a:p>
            <a:pPr eaLnBrk="1" hangingPunct="1">
              <a:defRPr/>
            </a:pPr>
            <a:r>
              <a:rPr lang="zh-CN" altLang="en-US" sz="4000" dirty="0">
                <a:effectLst>
                  <a:outerShdw blurRad="38100" dist="38100" dir="2700000" algn="tl">
                    <a:srgbClr val="000000">
                      <a:alpha val="43137"/>
                    </a:srgbClr>
                  </a:outerShdw>
                </a:effectLst>
              </a:rPr>
              <a:t>十进制转换成二进制</a:t>
            </a:r>
          </a:p>
        </p:txBody>
      </p:sp>
      <p:sp>
        <p:nvSpPr>
          <p:cNvPr id="205827" name="Rectangle 3"/>
          <p:cNvSpPr>
            <a:spLocks noGrp="1" noChangeArrowheads="1"/>
          </p:cNvSpPr>
          <p:nvPr>
            <p:ph type="body" idx="1"/>
          </p:nvPr>
        </p:nvSpPr>
        <p:spPr>
          <a:xfrm>
            <a:off x="1606178" y="1305072"/>
            <a:ext cx="4905375" cy="1995487"/>
          </a:xfrm>
        </p:spPr>
        <p:txBody>
          <a:bodyPr>
            <a:normAutofit fontScale="92500" lnSpcReduction="10000"/>
          </a:bodyPr>
          <a:lstStyle/>
          <a:p>
            <a:pPr eaLnBrk="1" hangingPunct="1">
              <a:lnSpc>
                <a:spcPct val="90000"/>
              </a:lnSpc>
              <a:defRPr/>
            </a:pPr>
            <a:r>
              <a:rPr lang="zh-CN" altLang="en-US" sz="2800" dirty="0">
                <a:effectLst>
                  <a:outerShdw blurRad="38100" dist="38100" dir="2700000" algn="tl">
                    <a:srgbClr val="000000">
                      <a:alpha val="43137"/>
                    </a:srgbClr>
                  </a:outerShdw>
                </a:effectLst>
              </a:rPr>
              <a:t>十进制整数转成二进制</a:t>
            </a:r>
            <a:endParaRPr lang="en-US" altLang="zh-CN" sz="2800" dirty="0">
              <a:effectLst>
                <a:outerShdw blurRad="38100" dist="38100" dir="2700000" algn="tl">
                  <a:srgbClr val="000000">
                    <a:alpha val="43137"/>
                  </a:srgbClr>
                </a:outerShdw>
              </a:effectLst>
            </a:endParaRPr>
          </a:p>
          <a:p>
            <a:pPr lvl="1" algn="just" eaLnBrk="1" hangingPunct="1">
              <a:lnSpc>
                <a:spcPct val="90000"/>
              </a:lnSpc>
              <a:defRPr/>
            </a:pPr>
            <a:r>
              <a:rPr lang="zh-CN" altLang="en-US" sz="2400" dirty="0">
                <a:effectLst>
                  <a:outerShdw blurRad="38100" dist="38100" dir="2700000" algn="tl">
                    <a:srgbClr val="000000">
                      <a:alpha val="43137"/>
                    </a:srgbClr>
                  </a:outerShdw>
                </a:effectLst>
              </a:rPr>
              <a:t>把它连续除以基数</a:t>
            </a:r>
            <a:r>
              <a:rPr lang="en-US" altLang="zh-CN" sz="2400" dirty="0">
                <a:effectLst>
                  <a:outerShdw blurRad="38100" dist="38100" dir="2700000" algn="tl">
                    <a:srgbClr val="000000">
                      <a:alpha val="43137"/>
                    </a:srgbClr>
                  </a:outerShdw>
                </a:effectLst>
              </a:rPr>
              <a:t>2</a:t>
            </a:r>
            <a:r>
              <a:rPr lang="zh-CN" altLang="en-US" sz="2400" dirty="0">
                <a:effectLst>
                  <a:outerShdw blurRad="38100" dist="38100" dir="2700000" algn="tl">
                    <a:srgbClr val="000000">
                      <a:alpha val="43137"/>
                    </a:srgbClr>
                  </a:outerShdw>
                </a:effectLst>
              </a:rPr>
              <a:t>，直到商为</a:t>
            </a:r>
            <a:r>
              <a:rPr lang="en-US" altLang="zh-CN" sz="2400" dirty="0">
                <a:effectLst>
                  <a:outerShdw blurRad="38100" dist="38100" dir="2700000" algn="tl">
                    <a:srgbClr val="000000">
                      <a:alpha val="43137"/>
                    </a:srgbClr>
                  </a:outerShdw>
                </a:effectLst>
              </a:rPr>
              <a:t>0</a:t>
            </a:r>
            <a:r>
              <a:rPr lang="zh-CN" altLang="en-US" sz="2400" dirty="0">
                <a:effectLst>
                  <a:outerShdw blurRad="38100" dist="38100" dir="2700000" algn="tl">
                    <a:srgbClr val="000000">
                      <a:alpha val="43137"/>
                    </a:srgbClr>
                  </a:outerShdw>
                </a:effectLst>
              </a:rPr>
              <a:t>，所得的各个余数的倒序即为对应的二进制数。</a:t>
            </a:r>
            <a:endParaRPr lang="en-US" altLang="zh-CN" sz="2400" dirty="0">
              <a:effectLst>
                <a:outerShdw blurRad="38100" dist="38100" dir="2700000" algn="tl">
                  <a:srgbClr val="000000">
                    <a:alpha val="43137"/>
                  </a:srgbClr>
                </a:outerShdw>
              </a:effectLst>
            </a:endParaRPr>
          </a:p>
          <a:p>
            <a:pPr lvl="1" algn="just" eaLnBrk="1" hangingPunct="1">
              <a:lnSpc>
                <a:spcPct val="90000"/>
              </a:lnSpc>
              <a:defRPr/>
            </a:pPr>
            <a:r>
              <a:rPr lang="zh-CN" altLang="en-US" sz="2400" dirty="0">
                <a:effectLst>
                  <a:outerShdw blurRad="38100" dist="38100" dir="2700000" algn="tl">
                    <a:srgbClr val="000000">
                      <a:alpha val="43137"/>
                    </a:srgbClr>
                  </a:outerShdw>
                </a:effectLst>
              </a:rPr>
              <a:t>例如，十进制整数</a:t>
            </a:r>
            <a:r>
              <a:rPr lang="en-US" altLang="zh-CN" sz="2400" dirty="0">
                <a:effectLst>
                  <a:outerShdw blurRad="38100" dist="38100" dir="2700000" algn="tl">
                    <a:srgbClr val="000000">
                      <a:alpha val="43137"/>
                    </a:srgbClr>
                  </a:outerShdw>
                </a:effectLst>
              </a:rPr>
              <a:t>29</a:t>
            </a:r>
            <a:r>
              <a:rPr lang="zh-CN" altLang="en-US" sz="2400" dirty="0">
                <a:effectLst>
                  <a:outerShdw blurRad="38100" dist="38100" dir="2700000" algn="tl">
                    <a:srgbClr val="000000">
                      <a:alpha val="43137"/>
                    </a:srgbClr>
                  </a:outerShdw>
                </a:effectLst>
              </a:rPr>
              <a:t>的二进制表示为</a:t>
            </a:r>
            <a:r>
              <a:rPr lang="en-US" altLang="zh-CN" sz="2400" dirty="0">
                <a:effectLst>
                  <a:outerShdw blurRad="38100" dist="38100" dir="2700000" algn="tl">
                    <a:srgbClr val="000000">
                      <a:alpha val="43137"/>
                    </a:srgbClr>
                  </a:outerShdw>
                </a:effectLst>
              </a:rPr>
              <a:t>11101</a:t>
            </a:r>
            <a:endParaRPr lang="zh-CN" altLang="en-US" sz="2400" dirty="0">
              <a:effectLst>
                <a:outerShdw blurRad="38100" dist="38100" dir="2700000" algn="tl">
                  <a:srgbClr val="000000">
                    <a:alpha val="43137"/>
                  </a:srgbClr>
                </a:outerShdw>
              </a:effectLst>
            </a:endParaRPr>
          </a:p>
        </p:txBody>
      </p:sp>
      <p:grpSp>
        <p:nvGrpSpPr>
          <p:cNvPr id="4" name="组合 3">
            <a:extLst>
              <a:ext uri="{FF2B5EF4-FFF2-40B4-BE49-F238E27FC236}">
                <a16:creationId xmlns:a16="http://schemas.microsoft.com/office/drawing/2014/main" id="{3D1CB87D-528D-4CCD-A9BA-5354591DB2B5}"/>
              </a:ext>
            </a:extLst>
          </p:cNvPr>
          <p:cNvGrpSpPr/>
          <p:nvPr/>
        </p:nvGrpSpPr>
        <p:grpSpPr>
          <a:xfrm>
            <a:off x="7752184" y="1426086"/>
            <a:ext cx="1703387" cy="2301875"/>
            <a:chOff x="8208964" y="1628776"/>
            <a:chExt cx="1703387" cy="2301875"/>
          </a:xfrm>
        </p:grpSpPr>
        <p:grpSp>
          <p:nvGrpSpPr>
            <p:cNvPr id="21527" name="Group 5"/>
            <p:cNvGrpSpPr>
              <a:grpSpLocks/>
            </p:cNvGrpSpPr>
            <p:nvPr/>
          </p:nvGrpSpPr>
          <p:grpSpPr bwMode="auto">
            <a:xfrm>
              <a:off x="8568260" y="1628776"/>
              <a:ext cx="824747" cy="515562"/>
              <a:chOff x="912" y="3216"/>
              <a:chExt cx="384" cy="288"/>
            </a:xfrm>
          </p:grpSpPr>
          <p:sp>
            <p:nvSpPr>
              <p:cNvPr id="19522" name="Line 6"/>
              <p:cNvSpPr>
                <a:spLocks noChangeShapeType="1"/>
              </p:cNvSpPr>
              <p:nvPr/>
            </p:nvSpPr>
            <p:spPr bwMode="auto">
              <a:xfrm>
                <a:off x="912" y="3216"/>
                <a:ext cx="0" cy="288"/>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23" name="Line 7"/>
              <p:cNvSpPr>
                <a:spLocks noChangeShapeType="1"/>
              </p:cNvSpPr>
              <p:nvPr/>
            </p:nvSpPr>
            <p:spPr bwMode="auto">
              <a:xfrm>
                <a:off x="912" y="3504"/>
                <a:ext cx="384"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sp>
          <p:nvSpPr>
            <p:cNvPr id="2" name="Text Box 8"/>
            <p:cNvSpPr txBox="1">
              <a:spLocks noChangeArrowheads="1"/>
            </p:cNvSpPr>
            <p:nvPr/>
          </p:nvSpPr>
          <p:spPr bwMode="auto">
            <a:xfrm>
              <a:off x="8208964" y="1628776"/>
              <a:ext cx="314325"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19463" name="Text Box 9"/>
            <p:cNvSpPr txBox="1">
              <a:spLocks noChangeArrowheads="1"/>
            </p:cNvSpPr>
            <p:nvPr/>
          </p:nvSpPr>
          <p:spPr bwMode="auto">
            <a:xfrm>
              <a:off x="8755064" y="2058989"/>
              <a:ext cx="638175" cy="460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14</a:t>
              </a:r>
            </a:p>
          </p:txBody>
        </p:sp>
        <p:sp>
          <p:nvSpPr>
            <p:cNvPr id="19464" name="Text Box 10"/>
            <p:cNvSpPr txBox="1">
              <a:spLocks noChangeArrowheads="1"/>
            </p:cNvSpPr>
            <p:nvPr/>
          </p:nvSpPr>
          <p:spPr bwMode="auto">
            <a:xfrm>
              <a:off x="9467851" y="2058989"/>
              <a:ext cx="314325" cy="460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1</a:t>
              </a:r>
            </a:p>
          </p:txBody>
        </p:sp>
        <p:sp>
          <p:nvSpPr>
            <p:cNvPr id="19465" name="Text Box 11"/>
            <p:cNvSpPr txBox="1">
              <a:spLocks noChangeArrowheads="1"/>
            </p:cNvSpPr>
            <p:nvPr/>
          </p:nvSpPr>
          <p:spPr bwMode="auto">
            <a:xfrm>
              <a:off x="8281989" y="2035176"/>
              <a:ext cx="314325"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19466" name="Text Box 12"/>
            <p:cNvSpPr txBox="1">
              <a:spLocks noChangeArrowheads="1"/>
            </p:cNvSpPr>
            <p:nvPr/>
          </p:nvSpPr>
          <p:spPr bwMode="auto">
            <a:xfrm>
              <a:off x="9467851" y="2401889"/>
              <a:ext cx="31432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0</a:t>
              </a:r>
            </a:p>
          </p:txBody>
        </p:sp>
        <p:sp>
          <p:nvSpPr>
            <p:cNvPr id="19467" name="Text Box 13"/>
            <p:cNvSpPr txBox="1">
              <a:spLocks noChangeArrowheads="1"/>
            </p:cNvSpPr>
            <p:nvPr/>
          </p:nvSpPr>
          <p:spPr bwMode="auto">
            <a:xfrm>
              <a:off x="8931276" y="2401889"/>
              <a:ext cx="312738"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7</a:t>
              </a:r>
            </a:p>
          </p:txBody>
        </p:sp>
        <p:sp>
          <p:nvSpPr>
            <p:cNvPr id="19468" name="Text Box 14"/>
            <p:cNvSpPr txBox="1">
              <a:spLocks noChangeArrowheads="1"/>
            </p:cNvSpPr>
            <p:nvPr/>
          </p:nvSpPr>
          <p:spPr bwMode="auto">
            <a:xfrm>
              <a:off x="8356601" y="2413001"/>
              <a:ext cx="312738"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grpSp>
          <p:nvGrpSpPr>
            <p:cNvPr id="21535" name="Group 15"/>
            <p:cNvGrpSpPr>
              <a:grpSpLocks/>
            </p:cNvGrpSpPr>
            <p:nvPr/>
          </p:nvGrpSpPr>
          <p:grpSpPr bwMode="auto">
            <a:xfrm>
              <a:off x="8646651" y="2144338"/>
              <a:ext cx="746355" cy="343708"/>
              <a:chOff x="912" y="3216"/>
              <a:chExt cx="384" cy="288"/>
            </a:xfrm>
          </p:grpSpPr>
          <p:sp>
            <p:nvSpPr>
              <p:cNvPr id="19520" name="Line 16"/>
              <p:cNvSpPr>
                <a:spLocks noChangeShapeType="1"/>
              </p:cNvSpPr>
              <p:nvPr/>
            </p:nvSpPr>
            <p:spPr bwMode="auto">
              <a:xfrm>
                <a:off x="912" y="3216"/>
                <a:ext cx="0" cy="286"/>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21" name="Line 17"/>
              <p:cNvSpPr>
                <a:spLocks noChangeShapeType="1"/>
              </p:cNvSpPr>
              <p:nvPr/>
            </p:nvSpPr>
            <p:spPr bwMode="auto">
              <a:xfrm>
                <a:off x="912" y="3504"/>
                <a:ext cx="384"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grpSp>
          <p:nvGrpSpPr>
            <p:cNvPr id="21536" name="Group 18"/>
            <p:cNvGrpSpPr>
              <a:grpSpLocks/>
            </p:cNvGrpSpPr>
            <p:nvPr/>
          </p:nvGrpSpPr>
          <p:grpSpPr bwMode="auto">
            <a:xfrm>
              <a:off x="8725043" y="2488046"/>
              <a:ext cx="667963" cy="343708"/>
              <a:chOff x="912" y="3216"/>
              <a:chExt cx="384" cy="288"/>
            </a:xfrm>
          </p:grpSpPr>
          <p:sp>
            <p:nvSpPr>
              <p:cNvPr id="19518" name="Line 19"/>
              <p:cNvSpPr>
                <a:spLocks noChangeShapeType="1"/>
              </p:cNvSpPr>
              <p:nvPr/>
            </p:nvSpPr>
            <p:spPr bwMode="auto">
              <a:xfrm>
                <a:off x="912" y="3216"/>
                <a:ext cx="0" cy="291"/>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19" name="Line 20"/>
              <p:cNvSpPr>
                <a:spLocks noChangeShapeType="1"/>
              </p:cNvSpPr>
              <p:nvPr/>
            </p:nvSpPr>
            <p:spPr bwMode="auto">
              <a:xfrm>
                <a:off x="912" y="3504"/>
                <a:ext cx="384"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grpSp>
          <p:nvGrpSpPr>
            <p:cNvPr id="21537" name="Group 21"/>
            <p:cNvGrpSpPr>
              <a:grpSpLocks/>
            </p:cNvGrpSpPr>
            <p:nvPr/>
          </p:nvGrpSpPr>
          <p:grpSpPr bwMode="auto">
            <a:xfrm>
              <a:off x="8803435" y="2831754"/>
              <a:ext cx="589571" cy="343708"/>
              <a:chOff x="912" y="3216"/>
              <a:chExt cx="384" cy="288"/>
            </a:xfrm>
          </p:grpSpPr>
          <p:sp>
            <p:nvSpPr>
              <p:cNvPr id="19516" name="Line 22"/>
              <p:cNvSpPr>
                <a:spLocks noChangeShapeType="1"/>
              </p:cNvSpPr>
              <p:nvPr/>
            </p:nvSpPr>
            <p:spPr bwMode="auto">
              <a:xfrm>
                <a:off x="912" y="3216"/>
                <a:ext cx="0" cy="286"/>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17" name="Line 23"/>
              <p:cNvSpPr>
                <a:spLocks noChangeShapeType="1"/>
              </p:cNvSpPr>
              <p:nvPr/>
            </p:nvSpPr>
            <p:spPr bwMode="auto">
              <a:xfrm>
                <a:off x="912" y="3504"/>
                <a:ext cx="401"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sp>
          <p:nvSpPr>
            <p:cNvPr id="19472" name="Text Box 24"/>
            <p:cNvSpPr txBox="1">
              <a:spLocks noChangeArrowheads="1"/>
            </p:cNvSpPr>
            <p:nvPr/>
          </p:nvSpPr>
          <p:spPr bwMode="auto">
            <a:xfrm>
              <a:off x="8948739" y="2746376"/>
              <a:ext cx="314325" cy="460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3</a:t>
              </a:r>
            </a:p>
          </p:txBody>
        </p:sp>
        <p:sp>
          <p:nvSpPr>
            <p:cNvPr id="19473" name="Text Box 25"/>
            <p:cNvSpPr txBox="1">
              <a:spLocks noChangeArrowheads="1"/>
            </p:cNvSpPr>
            <p:nvPr/>
          </p:nvSpPr>
          <p:spPr bwMode="auto">
            <a:xfrm>
              <a:off x="9467851" y="2746376"/>
              <a:ext cx="314325" cy="460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1</a:t>
              </a:r>
            </a:p>
          </p:txBody>
        </p:sp>
        <p:sp>
          <p:nvSpPr>
            <p:cNvPr id="19474" name="Text Box 26"/>
            <p:cNvSpPr txBox="1">
              <a:spLocks noChangeArrowheads="1"/>
            </p:cNvSpPr>
            <p:nvPr/>
          </p:nvSpPr>
          <p:spPr bwMode="auto">
            <a:xfrm>
              <a:off x="8578851" y="3143251"/>
              <a:ext cx="312738"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19475" name="Text Box 27"/>
            <p:cNvSpPr txBox="1">
              <a:spLocks noChangeArrowheads="1"/>
            </p:cNvSpPr>
            <p:nvPr/>
          </p:nvSpPr>
          <p:spPr bwMode="auto">
            <a:xfrm>
              <a:off x="8928101" y="3090864"/>
              <a:ext cx="317500"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1</a:t>
              </a:r>
            </a:p>
          </p:txBody>
        </p:sp>
        <p:sp>
          <p:nvSpPr>
            <p:cNvPr id="19476" name="Text Box 28"/>
            <p:cNvSpPr txBox="1">
              <a:spLocks noChangeArrowheads="1"/>
            </p:cNvSpPr>
            <p:nvPr/>
          </p:nvSpPr>
          <p:spPr bwMode="auto">
            <a:xfrm>
              <a:off x="9467851" y="3090864"/>
              <a:ext cx="31432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1</a:t>
              </a:r>
            </a:p>
          </p:txBody>
        </p:sp>
        <p:sp>
          <p:nvSpPr>
            <p:cNvPr id="19477" name="Line 29"/>
            <p:cNvSpPr>
              <a:spLocks noChangeShapeType="1"/>
            </p:cNvSpPr>
            <p:nvPr/>
          </p:nvSpPr>
          <p:spPr bwMode="auto">
            <a:xfrm flipH="1" flipV="1">
              <a:off x="9912351" y="2230439"/>
              <a:ext cx="0" cy="1671637"/>
            </a:xfrm>
            <a:prstGeom prst="line">
              <a:avLst/>
            </a:prstGeom>
            <a:noFill/>
            <a:ln w="9525">
              <a:solidFill>
                <a:schemeClr val="accent4">
                  <a:lumMod val="10000"/>
                </a:schemeClr>
              </a:solidFill>
              <a:round/>
              <a:headEn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205854" name="Text Box 30"/>
            <p:cNvSpPr txBox="1">
              <a:spLocks noChangeArrowheads="1"/>
            </p:cNvSpPr>
            <p:nvPr/>
          </p:nvSpPr>
          <p:spPr bwMode="auto">
            <a:xfrm>
              <a:off x="8726489" y="1652589"/>
              <a:ext cx="593725" cy="400050"/>
            </a:xfrm>
            <a:prstGeom prst="rect">
              <a:avLst/>
            </a:prstGeom>
            <a:noFill/>
            <a:ln>
              <a:noFill/>
            </a:ln>
            <a:effectLst/>
            <a:extLst/>
          </p:spPr>
          <p:txBody>
            <a:bodyPr>
              <a:spAutoFit/>
            </a:bodyPr>
            <a:lstStyle/>
            <a:p>
              <a:pPr algn="l">
                <a:spcBef>
                  <a:spcPct val="50000"/>
                </a:spcBef>
                <a:defRPr/>
              </a:pPr>
              <a:r>
                <a:rPr lang="en-US" altLang="zh-CN" sz="2000">
                  <a:solidFill>
                    <a:schemeClr val="accent4">
                      <a:lumMod val="10000"/>
                    </a:schemeClr>
                  </a:solidFill>
                  <a:effectLst>
                    <a:outerShdw blurRad="38100" dist="38100" dir="2700000" algn="tl">
                      <a:srgbClr val="000000">
                        <a:alpha val="43137"/>
                      </a:srgbClr>
                    </a:outerShdw>
                  </a:effectLst>
                  <a:ea typeface="宋体" pitchFamily="2" charset="-122"/>
                </a:rPr>
                <a:t>29</a:t>
              </a:r>
            </a:p>
          </p:txBody>
        </p:sp>
        <p:grpSp>
          <p:nvGrpSpPr>
            <p:cNvPr id="21545" name="Group 31"/>
            <p:cNvGrpSpPr>
              <a:grpSpLocks/>
            </p:cNvGrpSpPr>
            <p:nvPr/>
          </p:nvGrpSpPr>
          <p:grpSpPr bwMode="auto">
            <a:xfrm>
              <a:off x="8945520" y="3195153"/>
              <a:ext cx="447486" cy="343708"/>
              <a:chOff x="912" y="3216"/>
              <a:chExt cx="384" cy="288"/>
            </a:xfrm>
          </p:grpSpPr>
          <p:sp>
            <p:nvSpPr>
              <p:cNvPr id="19514" name="Line 32"/>
              <p:cNvSpPr>
                <a:spLocks noChangeShapeType="1"/>
              </p:cNvSpPr>
              <p:nvPr/>
            </p:nvSpPr>
            <p:spPr bwMode="auto">
              <a:xfrm>
                <a:off x="912" y="3216"/>
                <a:ext cx="0" cy="286"/>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15" name="Line 33"/>
              <p:cNvSpPr>
                <a:spLocks noChangeShapeType="1"/>
              </p:cNvSpPr>
              <p:nvPr/>
            </p:nvSpPr>
            <p:spPr bwMode="auto">
              <a:xfrm>
                <a:off x="912" y="3504"/>
                <a:ext cx="384"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sp>
          <p:nvSpPr>
            <p:cNvPr id="19480" name="Text Box 34"/>
            <p:cNvSpPr txBox="1">
              <a:spLocks noChangeArrowheads="1"/>
            </p:cNvSpPr>
            <p:nvPr/>
          </p:nvSpPr>
          <p:spPr bwMode="auto">
            <a:xfrm>
              <a:off x="8948739" y="3467101"/>
              <a:ext cx="392112"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0</a:t>
              </a:r>
            </a:p>
          </p:txBody>
        </p:sp>
        <p:sp>
          <p:nvSpPr>
            <p:cNvPr id="19481" name="Text Box 35"/>
            <p:cNvSpPr txBox="1">
              <a:spLocks noChangeArrowheads="1"/>
            </p:cNvSpPr>
            <p:nvPr/>
          </p:nvSpPr>
          <p:spPr bwMode="auto">
            <a:xfrm>
              <a:off x="8431214" y="2738439"/>
              <a:ext cx="312737"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19482" name="Text Box 36"/>
            <p:cNvSpPr txBox="1">
              <a:spLocks noChangeArrowheads="1"/>
            </p:cNvSpPr>
            <p:nvPr/>
          </p:nvSpPr>
          <p:spPr bwMode="auto">
            <a:xfrm>
              <a:off x="9483726" y="3468689"/>
              <a:ext cx="31432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1</a:t>
              </a:r>
            </a:p>
          </p:txBody>
        </p:sp>
      </p:grpSp>
      <p:sp>
        <p:nvSpPr>
          <p:cNvPr id="69" name="Rectangle 3"/>
          <p:cNvSpPr txBox="1">
            <a:spLocks noChangeArrowheads="1"/>
          </p:cNvSpPr>
          <p:nvPr/>
        </p:nvSpPr>
        <p:spPr bwMode="auto">
          <a:xfrm>
            <a:off x="1602960" y="3255964"/>
            <a:ext cx="4895850" cy="2422525"/>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defRPr/>
            </a:pPr>
            <a:r>
              <a:rPr lang="zh-CN" altLang="en-US" sz="26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十进制小数转成二进制</a:t>
            </a:r>
            <a:endParaRPr lang="en-US" altLang="zh-CN" sz="26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algn="just" eaLnBrk="1" hangingPunct="1">
              <a:lnSpc>
                <a:spcPct val="90000"/>
              </a:lnSpc>
              <a:defRPr/>
            </a:pPr>
            <a:r>
              <a:rPr lang="zh-CN" altLang="en-US"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把它连续乘以基数</a:t>
            </a:r>
            <a:r>
              <a:rPr lang="en-US" altLang="zh-CN"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zh-CN" altLang="en-US"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，每次去掉乘积的整数位，直到乘积只包含整数为止。最后的转换结果由各个乘积的整数位构成。</a:t>
            </a:r>
            <a:endParaRPr lang="en-US" altLang="zh-CN"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algn="just" eaLnBrk="1" hangingPunct="1">
              <a:lnSpc>
                <a:spcPct val="90000"/>
              </a:lnSpc>
              <a:defRPr/>
            </a:pPr>
            <a:r>
              <a:rPr lang="zh-CN" altLang="en-US"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例如，十进制小数</a:t>
            </a:r>
            <a:r>
              <a:rPr lang="en-US" altLang="zh-CN"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0.8125</a:t>
            </a:r>
            <a:r>
              <a:rPr lang="zh-CN" altLang="en-US"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的二进制表示为</a:t>
            </a:r>
            <a:r>
              <a:rPr lang="en-US" altLang="zh-CN"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0.1101</a:t>
            </a:r>
          </a:p>
        </p:txBody>
      </p:sp>
      <p:grpSp>
        <p:nvGrpSpPr>
          <p:cNvPr id="5" name="组合 4">
            <a:extLst>
              <a:ext uri="{FF2B5EF4-FFF2-40B4-BE49-F238E27FC236}">
                <a16:creationId xmlns:a16="http://schemas.microsoft.com/office/drawing/2014/main" id="{6F7280FF-10BB-40A5-85CE-393BBB2DF3F1}"/>
              </a:ext>
            </a:extLst>
          </p:cNvPr>
          <p:cNvGrpSpPr/>
          <p:nvPr/>
        </p:nvGrpSpPr>
        <p:grpSpPr>
          <a:xfrm>
            <a:off x="8967502" y="3983511"/>
            <a:ext cx="2570163" cy="2232025"/>
            <a:chOff x="7918451" y="4221164"/>
            <a:chExt cx="2570163" cy="2232025"/>
          </a:xfrm>
        </p:grpSpPr>
        <p:sp>
          <p:nvSpPr>
            <p:cNvPr id="72" name="Text Box 2"/>
            <p:cNvSpPr txBox="1">
              <a:spLocks noChangeArrowheads="1"/>
            </p:cNvSpPr>
            <p:nvPr/>
          </p:nvSpPr>
          <p:spPr bwMode="auto">
            <a:xfrm>
              <a:off x="9558339" y="4221164"/>
              <a:ext cx="9144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73" name="Line 3"/>
            <p:cNvSpPr>
              <a:spLocks noChangeShapeType="1"/>
            </p:cNvSpPr>
            <p:nvPr/>
          </p:nvSpPr>
          <p:spPr bwMode="auto">
            <a:xfrm flipH="1" flipV="1">
              <a:off x="7918451" y="4652964"/>
              <a:ext cx="0" cy="1728788"/>
            </a:xfrm>
            <a:prstGeom prst="line">
              <a:avLst/>
            </a:prstGeom>
            <a:noFill/>
            <a:ln w="9525">
              <a:solidFill>
                <a:schemeClr val="accent4">
                  <a:lumMod val="10000"/>
                </a:schemeClr>
              </a:solidFill>
              <a:round/>
              <a:headEnd type="triangle" w="med" len="me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74" name="Line 4"/>
            <p:cNvSpPr>
              <a:spLocks noChangeShapeType="1"/>
            </p:cNvSpPr>
            <p:nvPr/>
          </p:nvSpPr>
          <p:spPr bwMode="auto">
            <a:xfrm>
              <a:off x="8186739" y="4678364"/>
              <a:ext cx="1981200"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75" name="Rectangle 5"/>
            <p:cNvSpPr>
              <a:spLocks noChangeArrowheads="1"/>
            </p:cNvSpPr>
            <p:nvPr/>
          </p:nvSpPr>
          <p:spPr bwMode="auto">
            <a:xfrm>
              <a:off x="8034339" y="4678364"/>
              <a:ext cx="11811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1</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.625</a:t>
              </a:r>
            </a:p>
          </p:txBody>
        </p:sp>
        <p:sp>
          <p:nvSpPr>
            <p:cNvPr id="76" name="Rectangle 6"/>
            <p:cNvSpPr>
              <a:spLocks noChangeArrowheads="1"/>
            </p:cNvSpPr>
            <p:nvPr/>
          </p:nvSpPr>
          <p:spPr bwMode="auto">
            <a:xfrm>
              <a:off x="8034339" y="5135564"/>
              <a:ext cx="11811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1</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.25</a:t>
              </a:r>
            </a:p>
          </p:txBody>
        </p:sp>
        <p:sp>
          <p:nvSpPr>
            <p:cNvPr id="77" name="Line 7"/>
            <p:cNvSpPr>
              <a:spLocks noChangeShapeType="1"/>
            </p:cNvSpPr>
            <p:nvPr/>
          </p:nvSpPr>
          <p:spPr bwMode="auto">
            <a:xfrm>
              <a:off x="8339139" y="4221164"/>
              <a:ext cx="11113" cy="2232025"/>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78" name="Line 8"/>
            <p:cNvSpPr>
              <a:spLocks noChangeShapeType="1"/>
            </p:cNvSpPr>
            <p:nvPr/>
          </p:nvSpPr>
          <p:spPr bwMode="auto">
            <a:xfrm>
              <a:off x="8186739" y="5135564"/>
              <a:ext cx="1981200"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79" name="Line 9"/>
            <p:cNvSpPr>
              <a:spLocks noChangeShapeType="1"/>
            </p:cNvSpPr>
            <p:nvPr/>
          </p:nvSpPr>
          <p:spPr bwMode="auto">
            <a:xfrm>
              <a:off x="8186739" y="5592764"/>
              <a:ext cx="1981200"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80" name="Rectangle 10"/>
            <p:cNvSpPr>
              <a:spLocks noChangeArrowheads="1"/>
            </p:cNvSpPr>
            <p:nvPr/>
          </p:nvSpPr>
          <p:spPr bwMode="auto">
            <a:xfrm>
              <a:off x="8034339" y="5592764"/>
              <a:ext cx="11811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0</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.5</a:t>
              </a:r>
            </a:p>
          </p:txBody>
        </p:sp>
        <p:sp>
          <p:nvSpPr>
            <p:cNvPr id="81" name="Text Box 11"/>
            <p:cNvSpPr txBox="1">
              <a:spLocks noChangeArrowheads="1"/>
            </p:cNvSpPr>
            <p:nvPr/>
          </p:nvSpPr>
          <p:spPr bwMode="auto">
            <a:xfrm>
              <a:off x="9558339" y="4678364"/>
              <a:ext cx="9144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82" name="Text Box 12"/>
            <p:cNvSpPr txBox="1">
              <a:spLocks noChangeArrowheads="1"/>
            </p:cNvSpPr>
            <p:nvPr/>
          </p:nvSpPr>
          <p:spPr bwMode="auto">
            <a:xfrm>
              <a:off x="9558339" y="5135564"/>
              <a:ext cx="9144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83" name="Rectangle 14"/>
            <p:cNvSpPr>
              <a:spLocks noChangeArrowheads="1"/>
            </p:cNvSpPr>
            <p:nvPr/>
          </p:nvSpPr>
          <p:spPr bwMode="auto">
            <a:xfrm>
              <a:off x="8032751" y="4238627"/>
              <a:ext cx="1397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0</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.8125</a:t>
              </a:r>
            </a:p>
          </p:txBody>
        </p:sp>
        <p:sp>
          <p:nvSpPr>
            <p:cNvPr id="84" name="Text Box 15"/>
            <p:cNvSpPr txBox="1">
              <a:spLocks noChangeArrowheads="1"/>
            </p:cNvSpPr>
            <p:nvPr/>
          </p:nvSpPr>
          <p:spPr bwMode="auto">
            <a:xfrm>
              <a:off x="9574214" y="5581652"/>
              <a:ext cx="9144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85" name="Line 16"/>
            <p:cNvSpPr>
              <a:spLocks noChangeShapeType="1"/>
            </p:cNvSpPr>
            <p:nvPr/>
          </p:nvSpPr>
          <p:spPr bwMode="auto">
            <a:xfrm>
              <a:off x="8169276" y="6021389"/>
              <a:ext cx="1981200"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86" name="Rectangle 17"/>
            <p:cNvSpPr>
              <a:spLocks noChangeArrowheads="1"/>
            </p:cNvSpPr>
            <p:nvPr/>
          </p:nvSpPr>
          <p:spPr bwMode="auto">
            <a:xfrm>
              <a:off x="8056564" y="5995989"/>
              <a:ext cx="11811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1</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.0</a:t>
              </a:r>
            </a:p>
          </p:txBody>
        </p:sp>
      </p:grpSp>
      <p:sp>
        <p:nvSpPr>
          <p:cNvPr id="87" name="Text Box 19"/>
          <p:cNvSpPr txBox="1">
            <a:spLocks noChangeArrowheads="1"/>
          </p:cNvSpPr>
          <p:nvPr/>
        </p:nvSpPr>
        <p:spPr bwMode="auto">
          <a:xfrm>
            <a:off x="2550035" y="5724998"/>
            <a:ext cx="4926012" cy="523875"/>
          </a:xfrm>
          <a:prstGeom prst="rect">
            <a:avLst/>
          </a:prstGeom>
          <a:solidFill>
            <a:schemeClr val="bg1"/>
          </a:solidFill>
          <a:ln>
            <a:noFill/>
          </a:ln>
          <a:effectLst/>
          <a:extLst/>
        </p:spPr>
        <p:txBody>
          <a:bodyPr wrap="none">
            <a:spAutoFit/>
          </a:bodyPr>
          <a:lstStyle/>
          <a:p>
            <a:pPr algn="l">
              <a:defRPr/>
            </a:pPr>
            <a:r>
              <a:rPr lang="en-US" altLang="zh-CN" sz="2800" b="1">
                <a:solidFill>
                  <a:schemeClr val="folHlink"/>
                </a:solidFill>
                <a:effectLst>
                  <a:outerShdw blurRad="38100" dist="38100" dir="2700000" algn="tl">
                    <a:srgbClr val="000000"/>
                  </a:outerShdw>
                </a:effectLst>
                <a:ea typeface="宋体" pitchFamily="2" charset="-122"/>
              </a:rPr>
              <a:t>(0.1)</a:t>
            </a:r>
            <a:r>
              <a:rPr lang="en-US" altLang="zh-CN" sz="2800" b="1" baseline="-25000">
                <a:solidFill>
                  <a:schemeClr val="folHlink"/>
                </a:solidFill>
                <a:effectLst>
                  <a:outerShdw blurRad="38100" dist="38100" dir="2700000" algn="tl">
                    <a:srgbClr val="000000"/>
                  </a:outerShdw>
                </a:effectLst>
                <a:ea typeface="宋体" pitchFamily="2" charset="-122"/>
              </a:rPr>
              <a:t>10</a:t>
            </a:r>
            <a:r>
              <a:rPr lang="zh-CN" altLang="en-US" sz="2800" b="1">
                <a:effectLst>
                  <a:outerShdw blurRad="38100" dist="38100" dir="2700000" algn="tl">
                    <a:srgbClr val="000000"/>
                  </a:outerShdw>
                </a:effectLst>
                <a:ea typeface="宋体" pitchFamily="2" charset="-122"/>
              </a:rPr>
              <a:t>转成二进制是多少？</a:t>
            </a:r>
          </a:p>
        </p:txBody>
      </p:sp>
      <p:sp>
        <p:nvSpPr>
          <p:cNvPr id="3" name="灯片编号占位符 2">
            <a:extLst>
              <a:ext uri="{FF2B5EF4-FFF2-40B4-BE49-F238E27FC236}">
                <a16:creationId xmlns:a16="http://schemas.microsoft.com/office/drawing/2014/main" id="{17FD325E-1287-45C9-947D-391D1557EF18}"/>
              </a:ext>
            </a:extLst>
          </p:cNvPr>
          <p:cNvSpPr>
            <a:spLocks noGrp="1"/>
          </p:cNvSpPr>
          <p:nvPr>
            <p:ph type="sldNum" sz="quarter" idx="12"/>
          </p:nvPr>
        </p:nvSpPr>
        <p:spPr/>
        <p:txBody>
          <a:bodyPr/>
          <a:lstStyle/>
          <a:p>
            <a:pPr>
              <a:defRPr/>
            </a:pPr>
            <a:fld id="{2CFF9D8A-9DC0-4D69-8518-70DAC50E02B1}" type="slidenum">
              <a:rPr lang="en-US" altLang="zh-CN" smtClean="0"/>
              <a:pPr>
                <a:defRPr/>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1" name="Rectangle 13"/>
          <p:cNvSpPr>
            <a:spLocks noChangeArrowheads="1"/>
          </p:cNvSpPr>
          <p:nvPr/>
        </p:nvSpPr>
        <p:spPr bwMode="auto">
          <a:xfrm>
            <a:off x="1981200" y="201614"/>
            <a:ext cx="8229600" cy="1139825"/>
          </a:xfrm>
          <a:prstGeom prst="rect">
            <a:avLst/>
          </a:prstGeom>
          <a:noFill/>
          <a:ln>
            <a:noFill/>
          </a:ln>
          <a:effectLst/>
          <a:extLst/>
        </p:spPr>
        <p:txBody>
          <a:bodyPr anchor="ctr" anchorCtr="1"/>
          <a:lstStyle/>
          <a:p>
            <a:pPr>
              <a:defRPr/>
            </a:pPr>
            <a:r>
              <a:rPr lang="zh-CN" altLang="en-US" sz="4000" dirty="0">
                <a:solidFill>
                  <a:srgbClr val="0A3F7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二进制转换成十进制</a:t>
            </a:r>
          </a:p>
        </p:txBody>
      </p:sp>
      <p:sp>
        <p:nvSpPr>
          <p:cNvPr id="206866" name="Rectangle 18"/>
          <p:cNvSpPr>
            <a:spLocks noGrp="1" noChangeArrowheads="1"/>
          </p:cNvSpPr>
          <p:nvPr>
            <p:ph type="body" idx="1"/>
          </p:nvPr>
        </p:nvSpPr>
        <p:spPr>
          <a:xfrm>
            <a:off x="838800" y="1267200"/>
            <a:ext cx="10297760" cy="4565650"/>
          </a:xfrm>
        </p:spPr>
        <p:txBody>
          <a:bodyPr>
            <a:normAutofit/>
          </a:bodyPr>
          <a:lstStyle/>
          <a:p>
            <a:pPr eaLnBrk="1" hangingPunct="1">
              <a:lnSpc>
                <a:spcPct val="90000"/>
              </a:lnSpc>
              <a:defRPr/>
            </a:pPr>
            <a:r>
              <a:rPr lang="zh-CN" altLang="en-US" sz="2800" dirty="0"/>
              <a:t>二进制整数转成十进制</a:t>
            </a:r>
          </a:p>
          <a:p>
            <a:pPr lvl="1" eaLnBrk="1" hangingPunct="1">
              <a:lnSpc>
                <a:spcPct val="90000"/>
              </a:lnSpc>
              <a:defRPr/>
            </a:pPr>
            <a:r>
              <a:rPr lang="en-US" altLang="zh-CN" sz="2400" dirty="0"/>
              <a:t>(11101)</a:t>
            </a:r>
            <a:r>
              <a:rPr lang="en-US" altLang="zh-CN" sz="2400" baseline="-25000" dirty="0"/>
              <a:t>2</a:t>
            </a:r>
            <a:r>
              <a:rPr lang="en-US" altLang="zh-CN" sz="2400" dirty="0"/>
              <a:t>=</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4</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3</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2</a:t>
            </a:r>
            <a:r>
              <a:rPr kumimoji="1" lang="en-US" altLang="zh-CN" sz="2400" dirty="0"/>
              <a:t>+0×</a:t>
            </a:r>
            <a:r>
              <a:rPr kumimoji="1" lang="en-US" altLang="zh-CN" sz="2400" dirty="0">
                <a:solidFill>
                  <a:schemeClr val="folHlink"/>
                </a:solidFill>
              </a:rPr>
              <a:t>2</a:t>
            </a:r>
            <a:r>
              <a:rPr kumimoji="1" lang="en-US" altLang="zh-CN" sz="2400" baseline="30000" dirty="0">
                <a:solidFill>
                  <a:schemeClr val="folHlink"/>
                </a:solidFill>
              </a:rPr>
              <a:t>1</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0</a:t>
            </a:r>
            <a:r>
              <a:rPr kumimoji="1" lang="en-US" altLang="zh-CN" sz="2400" dirty="0"/>
              <a:t>=29</a:t>
            </a:r>
            <a:endParaRPr lang="en-US" altLang="zh-CN" sz="2400" dirty="0"/>
          </a:p>
          <a:p>
            <a:pPr eaLnBrk="1" hangingPunct="1">
              <a:lnSpc>
                <a:spcPct val="90000"/>
              </a:lnSpc>
              <a:defRPr/>
            </a:pPr>
            <a:endParaRPr lang="en-US" altLang="zh-CN" sz="2800" dirty="0"/>
          </a:p>
          <a:p>
            <a:pPr eaLnBrk="1" hangingPunct="1">
              <a:lnSpc>
                <a:spcPct val="90000"/>
              </a:lnSpc>
              <a:defRPr/>
            </a:pPr>
            <a:r>
              <a:rPr lang="zh-CN" altLang="en-US" sz="2800" dirty="0"/>
              <a:t>二进制小数转成十进制</a:t>
            </a:r>
          </a:p>
          <a:p>
            <a:pPr lvl="1" eaLnBrk="1" hangingPunct="1">
              <a:lnSpc>
                <a:spcPct val="90000"/>
              </a:lnSpc>
              <a:defRPr/>
            </a:pPr>
            <a:r>
              <a:rPr lang="en-US" altLang="zh-CN" sz="2400" dirty="0"/>
              <a:t>(0.1101)</a:t>
            </a:r>
            <a:r>
              <a:rPr lang="en-US" altLang="zh-CN" sz="2400" baseline="-25000" dirty="0"/>
              <a:t>2</a:t>
            </a:r>
            <a:r>
              <a:rPr lang="en-US" altLang="zh-CN" sz="2400" dirty="0"/>
              <a:t>=1×</a:t>
            </a:r>
            <a:r>
              <a:rPr lang="en-US" altLang="zh-CN" sz="2400" dirty="0">
                <a:solidFill>
                  <a:schemeClr val="folHlink"/>
                </a:solidFill>
              </a:rPr>
              <a:t>2</a:t>
            </a:r>
            <a:r>
              <a:rPr lang="en-US" altLang="zh-CN" sz="2400" baseline="30000" dirty="0">
                <a:solidFill>
                  <a:schemeClr val="folHlink"/>
                </a:solidFill>
              </a:rPr>
              <a:t>-1</a:t>
            </a:r>
            <a:r>
              <a:rPr lang="en-US" altLang="zh-CN" sz="2400" dirty="0"/>
              <a:t>+1×</a:t>
            </a:r>
            <a:r>
              <a:rPr lang="en-US" altLang="zh-CN" sz="2400" dirty="0">
                <a:solidFill>
                  <a:schemeClr val="folHlink"/>
                </a:solidFill>
              </a:rPr>
              <a:t>2</a:t>
            </a:r>
            <a:r>
              <a:rPr lang="en-US" altLang="zh-CN" sz="2400" baseline="30000" dirty="0">
                <a:solidFill>
                  <a:schemeClr val="folHlink"/>
                </a:solidFill>
              </a:rPr>
              <a:t>-2</a:t>
            </a:r>
            <a:r>
              <a:rPr lang="en-US" altLang="zh-CN" sz="2400" dirty="0"/>
              <a:t>+0×</a:t>
            </a:r>
            <a:r>
              <a:rPr lang="en-US" altLang="zh-CN" sz="2400" dirty="0">
                <a:solidFill>
                  <a:schemeClr val="folHlink"/>
                </a:solidFill>
              </a:rPr>
              <a:t>2</a:t>
            </a:r>
            <a:r>
              <a:rPr lang="en-US" altLang="zh-CN" sz="2400" baseline="30000" dirty="0">
                <a:solidFill>
                  <a:schemeClr val="folHlink"/>
                </a:solidFill>
              </a:rPr>
              <a:t>-3</a:t>
            </a:r>
            <a:r>
              <a:rPr lang="en-US" altLang="zh-CN" sz="2400" dirty="0"/>
              <a:t>+1×</a:t>
            </a:r>
            <a:r>
              <a:rPr lang="en-US" altLang="zh-CN" sz="2400" dirty="0">
                <a:solidFill>
                  <a:schemeClr val="folHlink"/>
                </a:solidFill>
              </a:rPr>
              <a:t>2</a:t>
            </a:r>
            <a:r>
              <a:rPr lang="en-US" altLang="zh-CN" sz="2400" baseline="30000" dirty="0">
                <a:solidFill>
                  <a:schemeClr val="folHlink"/>
                </a:solidFill>
              </a:rPr>
              <a:t>-4</a:t>
            </a:r>
            <a:r>
              <a:rPr lang="en-US" altLang="zh-CN" sz="2400" dirty="0"/>
              <a:t> =0.8125</a:t>
            </a:r>
          </a:p>
          <a:p>
            <a:pPr eaLnBrk="1" hangingPunct="1">
              <a:lnSpc>
                <a:spcPct val="90000"/>
              </a:lnSpc>
              <a:defRPr/>
            </a:pPr>
            <a:endParaRPr lang="en-US" altLang="zh-CN" sz="2800" dirty="0"/>
          </a:p>
          <a:p>
            <a:pPr eaLnBrk="1" hangingPunct="1">
              <a:lnSpc>
                <a:spcPct val="90000"/>
              </a:lnSpc>
              <a:defRPr/>
            </a:pPr>
            <a:r>
              <a:rPr lang="zh-CN" altLang="en-US" sz="2800" dirty="0"/>
              <a:t>十进制与八进制和十六进制之间的转换</a:t>
            </a:r>
          </a:p>
          <a:p>
            <a:pPr lvl="1" eaLnBrk="1" hangingPunct="1">
              <a:lnSpc>
                <a:spcPct val="90000"/>
              </a:lnSpc>
              <a:defRPr/>
            </a:pPr>
            <a:r>
              <a:rPr lang="zh-CN" altLang="en-US" sz="2400" dirty="0"/>
              <a:t>转换过程与上述的十进制与二进制之间的转换类似，只要把上面的基数</a:t>
            </a:r>
            <a:r>
              <a:rPr lang="en-US" altLang="zh-CN" sz="2400" dirty="0"/>
              <a:t>2</a:t>
            </a:r>
            <a:r>
              <a:rPr lang="zh-CN" altLang="en-US" sz="2400" dirty="0"/>
              <a:t>改成</a:t>
            </a:r>
            <a:r>
              <a:rPr lang="en-US" altLang="zh-CN" sz="2400" dirty="0"/>
              <a:t>8</a:t>
            </a:r>
            <a:r>
              <a:rPr lang="zh-CN" altLang="en-US" sz="2400" dirty="0"/>
              <a:t>或</a:t>
            </a:r>
            <a:r>
              <a:rPr lang="en-US" altLang="zh-CN" sz="2400" dirty="0"/>
              <a:t>16</a:t>
            </a:r>
            <a:r>
              <a:rPr lang="zh-CN" altLang="en-US" sz="2400" dirty="0"/>
              <a:t>。</a:t>
            </a:r>
            <a:endParaRPr lang="en-US" altLang="zh-CN" dirty="0"/>
          </a:p>
        </p:txBody>
      </p:sp>
      <p:sp>
        <p:nvSpPr>
          <p:cNvPr id="2" name="灯片编号占位符 1">
            <a:extLst>
              <a:ext uri="{FF2B5EF4-FFF2-40B4-BE49-F238E27FC236}">
                <a16:creationId xmlns:a16="http://schemas.microsoft.com/office/drawing/2014/main" id="{5BEF299E-5C87-4A05-A8CD-5ABDEA745107}"/>
              </a:ext>
            </a:extLst>
          </p:cNvPr>
          <p:cNvSpPr>
            <a:spLocks noGrp="1"/>
          </p:cNvSpPr>
          <p:nvPr>
            <p:ph type="sldNum" sz="quarter" idx="12"/>
          </p:nvPr>
        </p:nvSpPr>
        <p:spPr/>
        <p:txBody>
          <a:bodyPr/>
          <a:lstStyle/>
          <a:p>
            <a:pPr>
              <a:defRPr/>
            </a:pPr>
            <a:fld id="{2CFF9D8A-9DC0-4D69-8518-70DAC50E02B1}"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zh-CN" altLang="en-US" sz="4000"/>
              <a:t>二进制与八、十六进制之间的转换</a:t>
            </a:r>
          </a:p>
        </p:txBody>
      </p:sp>
      <p:sp>
        <p:nvSpPr>
          <p:cNvPr id="207875" name="Rectangle 3"/>
          <p:cNvSpPr>
            <a:spLocks noGrp="1" noChangeArrowheads="1"/>
          </p:cNvSpPr>
          <p:nvPr>
            <p:ph type="body" idx="1"/>
          </p:nvPr>
        </p:nvSpPr>
        <p:spPr>
          <a:xfrm>
            <a:off x="2380692" y="1880828"/>
            <a:ext cx="7430616" cy="3096344"/>
          </a:xfrm>
        </p:spPr>
        <p:txBody>
          <a:bodyPr/>
          <a:lstStyle/>
          <a:p>
            <a:pPr eaLnBrk="1" hangingPunct="1">
              <a:buFont typeface="Wingdings" pitchFamily="2" charset="2"/>
              <a:buNone/>
              <a:defRPr/>
            </a:pPr>
            <a:r>
              <a:rPr lang="en-US" altLang="zh-CN" dirty="0"/>
              <a:t>(11101.1101)</a:t>
            </a:r>
            <a:r>
              <a:rPr lang="en-US" altLang="zh-CN" baseline="-25000" dirty="0"/>
              <a:t>2</a:t>
            </a:r>
          </a:p>
          <a:p>
            <a:pPr eaLnBrk="1" hangingPunct="1">
              <a:buFont typeface="Wingdings" pitchFamily="2" charset="2"/>
              <a:buNone/>
              <a:defRPr/>
            </a:pPr>
            <a:r>
              <a:rPr lang="en-US" altLang="zh-CN" dirty="0"/>
              <a:t>= (</a:t>
            </a:r>
            <a:r>
              <a:rPr lang="en-US" altLang="zh-CN" u="sng" dirty="0"/>
              <a:t>011</a:t>
            </a:r>
            <a:r>
              <a:rPr lang="en-US" altLang="zh-CN" dirty="0"/>
              <a:t> </a:t>
            </a:r>
            <a:r>
              <a:rPr lang="en-US" altLang="zh-CN" u="sng" dirty="0"/>
              <a:t>101</a:t>
            </a:r>
            <a:r>
              <a:rPr lang="en-US" altLang="zh-CN" dirty="0"/>
              <a:t>.</a:t>
            </a:r>
            <a:r>
              <a:rPr lang="en-US" altLang="zh-CN" u="sng" dirty="0"/>
              <a:t>110</a:t>
            </a:r>
            <a:r>
              <a:rPr lang="en-US" altLang="zh-CN" dirty="0"/>
              <a:t> </a:t>
            </a:r>
            <a:r>
              <a:rPr lang="en-US" altLang="zh-CN" u="sng" dirty="0"/>
              <a:t>100</a:t>
            </a:r>
            <a:r>
              <a:rPr lang="en-US" altLang="zh-CN" dirty="0"/>
              <a:t>)</a:t>
            </a:r>
            <a:r>
              <a:rPr lang="en-US" altLang="zh-CN" baseline="-25000" dirty="0"/>
              <a:t>2</a:t>
            </a:r>
            <a:r>
              <a:rPr lang="en-US" altLang="zh-CN" dirty="0"/>
              <a:t> = (35.64)</a:t>
            </a:r>
            <a:r>
              <a:rPr lang="en-US" altLang="zh-CN" baseline="-25000" dirty="0"/>
              <a:t>8</a:t>
            </a:r>
          </a:p>
          <a:p>
            <a:pPr eaLnBrk="1" hangingPunct="1">
              <a:buFont typeface="Wingdings" pitchFamily="2" charset="2"/>
              <a:buNone/>
              <a:defRPr/>
            </a:pPr>
            <a:r>
              <a:rPr lang="en-US" altLang="zh-CN" dirty="0"/>
              <a:t>= (</a:t>
            </a:r>
            <a:r>
              <a:rPr lang="en-US" altLang="zh-CN" u="sng" dirty="0"/>
              <a:t>0001</a:t>
            </a:r>
            <a:r>
              <a:rPr lang="en-US" altLang="zh-CN" dirty="0"/>
              <a:t> </a:t>
            </a:r>
            <a:r>
              <a:rPr lang="en-US" altLang="zh-CN" u="sng" dirty="0"/>
              <a:t>1101</a:t>
            </a:r>
            <a:r>
              <a:rPr lang="en-US" altLang="zh-CN" dirty="0"/>
              <a:t>.</a:t>
            </a:r>
            <a:r>
              <a:rPr lang="en-US" altLang="zh-CN" u="sng" dirty="0"/>
              <a:t>1101</a:t>
            </a:r>
            <a:r>
              <a:rPr lang="en-US" altLang="zh-CN" dirty="0"/>
              <a:t>)</a:t>
            </a:r>
            <a:r>
              <a:rPr lang="en-US" altLang="zh-CN" baseline="-25000" dirty="0"/>
              <a:t>2</a:t>
            </a:r>
            <a:r>
              <a:rPr lang="en-US" altLang="zh-CN" dirty="0"/>
              <a:t> = (1D.D)</a:t>
            </a:r>
            <a:r>
              <a:rPr lang="en-US" altLang="zh-CN" baseline="-25000" dirty="0"/>
              <a:t>16</a:t>
            </a:r>
          </a:p>
          <a:p>
            <a:pPr eaLnBrk="1" hangingPunct="1">
              <a:buFont typeface="Wingdings" pitchFamily="2" charset="2"/>
              <a:buNone/>
              <a:defRPr/>
            </a:pPr>
            <a:endParaRPr lang="en-US" altLang="zh-CN" dirty="0"/>
          </a:p>
        </p:txBody>
      </p:sp>
      <p:sp>
        <p:nvSpPr>
          <p:cNvPr id="2" name="灯片编号占位符 1">
            <a:extLst>
              <a:ext uri="{FF2B5EF4-FFF2-40B4-BE49-F238E27FC236}">
                <a16:creationId xmlns:a16="http://schemas.microsoft.com/office/drawing/2014/main" id="{BE434598-9179-4C67-813D-260B0A16FF1D}"/>
              </a:ext>
            </a:extLst>
          </p:cNvPr>
          <p:cNvSpPr>
            <a:spLocks noGrp="1"/>
          </p:cNvSpPr>
          <p:nvPr>
            <p:ph type="sldNum" sz="quarter" idx="12"/>
          </p:nvPr>
        </p:nvSpPr>
        <p:spPr/>
        <p:txBody>
          <a:bodyPr/>
          <a:lstStyle/>
          <a:p>
            <a:pPr>
              <a:defRPr/>
            </a:pPr>
            <a:fld id="{2CFF9D8A-9DC0-4D69-8518-70DAC50E02B1}"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838800" y="1268413"/>
            <a:ext cx="10441776" cy="5300662"/>
          </a:xfrm>
        </p:spPr>
        <p:txBody>
          <a:bodyPr>
            <a:normAutofit fontScale="85000" lnSpcReduction="20000"/>
          </a:bodyPr>
          <a:lstStyle/>
          <a:p>
            <a:pPr marL="354013" indent="-354013" eaLnBrk="1" hangingPunct="1">
              <a:lnSpc>
                <a:spcPct val="120000"/>
              </a:lnSpc>
              <a:defRPr/>
            </a:pPr>
            <a:r>
              <a:rPr lang="zh-CN" altLang="en-US" dirty="0"/>
              <a:t>原码表示</a:t>
            </a:r>
            <a:endParaRPr lang="en-US" altLang="zh-CN" dirty="0"/>
          </a:p>
          <a:p>
            <a:pPr marL="754063" lvl="1" indent="-354013" eaLnBrk="1" hangingPunct="1">
              <a:lnSpc>
                <a:spcPct val="120000"/>
              </a:lnSpc>
              <a:defRPr/>
            </a:pPr>
            <a:r>
              <a:rPr lang="zh-CN" altLang="en-US" dirty="0"/>
              <a:t>用一个二进制位表示符号（</a:t>
            </a:r>
            <a:r>
              <a:rPr lang="en-US" altLang="zh-CN" dirty="0"/>
              <a:t>0</a:t>
            </a:r>
            <a:r>
              <a:rPr lang="zh-CN" altLang="en-US" dirty="0"/>
              <a:t>表示正；</a:t>
            </a:r>
            <a:r>
              <a:rPr lang="en-US" altLang="zh-CN" dirty="0"/>
              <a:t>1</a:t>
            </a:r>
            <a:r>
              <a:rPr lang="zh-CN" altLang="en-US" dirty="0"/>
              <a:t>表示负），其它位为绝对值，例如，如果用一个字节存储整数，则</a:t>
            </a:r>
            <a:endParaRPr lang="en-US" altLang="zh-CN" dirty="0"/>
          </a:p>
          <a:p>
            <a:pPr marL="1154113" lvl="2" indent="-354013" eaLnBrk="1" hangingPunct="1">
              <a:lnSpc>
                <a:spcPct val="120000"/>
              </a:lnSpc>
              <a:defRPr/>
            </a:pPr>
            <a:r>
              <a:rPr lang="en-US" altLang="zh-CN" dirty="0"/>
              <a:t>12</a:t>
            </a:r>
            <a:r>
              <a:rPr lang="zh-CN" altLang="en-US" dirty="0"/>
              <a:t>表示为 </a:t>
            </a:r>
            <a:r>
              <a:rPr lang="en-US" altLang="zh-CN" dirty="0"/>
              <a:t>00001100</a:t>
            </a:r>
            <a:r>
              <a:rPr lang="zh-CN" altLang="en-US" dirty="0"/>
              <a:t>；</a:t>
            </a:r>
            <a:r>
              <a:rPr lang="en-US" altLang="zh-CN" dirty="0"/>
              <a:t>-12</a:t>
            </a:r>
            <a:r>
              <a:rPr lang="zh-CN" altLang="en-US" dirty="0"/>
              <a:t>表示为</a:t>
            </a:r>
            <a:r>
              <a:rPr lang="en-US" altLang="zh-CN" dirty="0"/>
              <a:t>10001100</a:t>
            </a:r>
          </a:p>
          <a:p>
            <a:pPr marL="754063" lvl="1" indent="-354013" eaLnBrk="1" hangingPunct="1">
              <a:lnSpc>
                <a:spcPct val="120000"/>
              </a:lnSpc>
              <a:defRPr/>
            </a:pPr>
            <a:r>
              <a:rPr lang="zh-CN" altLang="en-US" dirty="0"/>
              <a:t>对于由</a:t>
            </a:r>
            <a:r>
              <a:rPr lang="en-US" altLang="zh-CN" dirty="0"/>
              <a:t>n</a:t>
            </a:r>
            <a:r>
              <a:rPr lang="zh-CN" altLang="en-US" dirty="0"/>
              <a:t>个二进位构成的原码，它能表示的整数范围是：</a:t>
            </a:r>
            <a:endParaRPr lang="en-US" altLang="zh-CN" dirty="0"/>
          </a:p>
          <a:p>
            <a:pPr marL="1154113" lvl="2" indent="-354013" eaLnBrk="1" hangingPunct="1">
              <a:lnSpc>
                <a:spcPct val="120000"/>
              </a:lnSpc>
              <a:defRPr/>
            </a:pPr>
            <a:r>
              <a:rPr lang="en-US" altLang="zh-CN" dirty="0"/>
              <a:t>-(2</a:t>
            </a:r>
            <a:r>
              <a:rPr lang="en-US" altLang="zh-CN" baseline="30000" dirty="0"/>
              <a:t>n-1</a:t>
            </a:r>
            <a:r>
              <a:rPr lang="en-US" altLang="zh-CN" dirty="0"/>
              <a:t>-1)</a:t>
            </a:r>
            <a:r>
              <a:rPr lang="zh-CN" altLang="en-US" dirty="0"/>
              <a:t>～</a:t>
            </a:r>
            <a:r>
              <a:rPr lang="en-US" altLang="zh-CN" dirty="0"/>
              <a:t>2</a:t>
            </a:r>
            <a:r>
              <a:rPr lang="en-US" altLang="zh-CN" baseline="30000" dirty="0"/>
              <a:t>n-1</a:t>
            </a:r>
            <a:r>
              <a:rPr lang="en-US" altLang="zh-CN" dirty="0"/>
              <a:t>-1</a:t>
            </a:r>
            <a:r>
              <a:rPr lang="zh-CN" altLang="en-US" dirty="0"/>
              <a:t>，其中有两个零：</a:t>
            </a:r>
            <a:r>
              <a:rPr lang="en-US" altLang="zh-CN" dirty="0"/>
              <a:t>00...0</a:t>
            </a:r>
            <a:r>
              <a:rPr lang="zh-CN" altLang="en-US" dirty="0"/>
              <a:t>和</a:t>
            </a:r>
            <a:r>
              <a:rPr lang="en-US" altLang="zh-CN" dirty="0"/>
              <a:t>10...0</a:t>
            </a:r>
            <a:r>
              <a:rPr lang="zh-CN" altLang="en-US" dirty="0"/>
              <a:t>。 </a:t>
            </a:r>
            <a:endParaRPr lang="en-US" altLang="zh-CN" dirty="0"/>
          </a:p>
          <a:p>
            <a:pPr marL="354013" indent="-354013" eaLnBrk="1" hangingPunct="1">
              <a:lnSpc>
                <a:spcPct val="120000"/>
              </a:lnSpc>
              <a:defRPr/>
            </a:pPr>
            <a:r>
              <a:rPr lang="zh-CN" altLang="en-US" dirty="0">
                <a:solidFill>
                  <a:schemeClr val="folHlink"/>
                </a:solidFill>
              </a:rPr>
              <a:t>补码</a:t>
            </a:r>
            <a:r>
              <a:rPr lang="zh-CN" altLang="en-US" dirty="0"/>
              <a:t>表示</a:t>
            </a:r>
          </a:p>
          <a:p>
            <a:pPr marL="754063" lvl="1" indent="-354013" eaLnBrk="1" hangingPunct="1">
              <a:lnSpc>
                <a:spcPct val="120000"/>
              </a:lnSpc>
              <a:defRPr/>
            </a:pPr>
            <a:r>
              <a:rPr lang="zh-CN" altLang="en-US" dirty="0"/>
              <a:t>正整数的补码为它的二进制原码表示；负整数的补码为把相应正整数的各个二进制位取反后加</a:t>
            </a:r>
            <a:r>
              <a:rPr lang="en-US" altLang="zh-CN" dirty="0"/>
              <a:t>1</a:t>
            </a:r>
            <a:r>
              <a:rPr lang="zh-CN" altLang="en-US" dirty="0"/>
              <a:t>。例如：如果用一个字节存储整数，则</a:t>
            </a:r>
          </a:p>
          <a:p>
            <a:pPr marL="1154113" lvl="2" indent="-354013" eaLnBrk="1" hangingPunct="1">
              <a:lnSpc>
                <a:spcPct val="120000"/>
              </a:lnSpc>
              <a:defRPr/>
            </a:pPr>
            <a:r>
              <a:rPr lang="en-US" altLang="zh-CN" dirty="0"/>
              <a:t>12</a:t>
            </a:r>
            <a:r>
              <a:rPr lang="zh-CN" altLang="en-US" dirty="0"/>
              <a:t>表示为： </a:t>
            </a:r>
            <a:r>
              <a:rPr lang="en-US" altLang="zh-CN" dirty="0"/>
              <a:t>00001100</a:t>
            </a:r>
            <a:r>
              <a:rPr lang="zh-CN" altLang="en-US" dirty="0"/>
              <a:t>；</a:t>
            </a:r>
            <a:r>
              <a:rPr lang="en-US" altLang="zh-CN" dirty="0"/>
              <a:t>-12</a:t>
            </a:r>
            <a:r>
              <a:rPr lang="zh-CN" altLang="en-US" dirty="0"/>
              <a:t>表示为：</a:t>
            </a:r>
            <a:r>
              <a:rPr lang="en-US" altLang="zh-CN" dirty="0"/>
              <a:t>11110100</a:t>
            </a:r>
          </a:p>
          <a:p>
            <a:pPr marL="754063" lvl="1" indent="-354013" eaLnBrk="1" hangingPunct="1">
              <a:lnSpc>
                <a:spcPct val="120000"/>
              </a:lnSpc>
              <a:defRPr/>
            </a:pPr>
            <a:r>
              <a:rPr lang="zh-CN" altLang="en-US" dirty="0"/>
              <a:t>对于由</a:t>
            </a:r>
            <a:r>
              <a:rPr lang="en-US" altLang="zh-CN" dirty="0"/>
              <a:t>n</a:t>
            </a:r>
            <a:r>
              <a:rPr lang="zh-CN" altLang="en-US" dirty="0"/>
              <a:t>个二进位构成的补码，它能表示的整数范围是：</a:t>
            </a:r>
            <a:endParaRPr lang="en-US" altLang="zh-CN" dirty="0"/>
          </a:p>
          <a:p>
            <a:pPr marL="1154113" lvl="2" indent="-354013" eaLnBrk="1" hangingPunct="1">
              <a:lnSpc>
                <a:spcPct val="120000"/>
              </a:lnSpc>
              <a:defRPr/>
            </a:pPr>
            <a:r>
              <a:rPr lang="en-US" altLang="zh-CN" dirty="0"/>
              <a:t>-2</a:t>
            </a:r>
            <a:r>
              <a:rPr lang="en-US" altLang="zh-CN" baseline="30000" dirty="0"/>
              <a:t>n-1</a:t>
            </a:r>
            <a:r>
              <a:rPr lang="zh-CN" altLang="en-US" dirty="0"/>
              <a:t>～</a:t>
            </a:r>
            <a:r>
              <a:rPr lang="en-US" altLang="zh-CN" dirty="0"/>
              <a:t>2</a:t>
            </a:r>
            <a:r>
              <a:rPr lang="en-US" altLang="zh-CN" baseline="30000" dirty="0"/>
              <a:t>n-1</a:t>
            </a:r>
            <a:r>
              <a:rPr lang="en-US" altLang="zh-CN" dirty="0"/>
              <a:t>-1</a:t>
            </a:r>
            <a:endParaRPr lang="zh-CN" altLang="en-US" dirty="0"/>
          </a:p>
        </p:txBody>
      </p:sp>
      <p:sp>
        <p:nvSpPr>
          <p:cNvPr id="285699" name="Rectangle 3"/>
          <p:cNvSpPr>
            <a:spLocks noGrp="1" noChangeArrowheads="1"/>
          </p:cNvSpPr>
          <p:nvPr>
            <p:ph type="title"/>
          </p:nvPr>
        </p:nvSpPr>
        <p:spPr>
          <a:xfrm>
            <a:off x="2208213" y="230188"/>
            <a:ext cx="7772400" cy="895350"/>
          </a:xfrm>
        </p:spPr>
        <p:txBody>
          <a:bodyPr anchorCtr="0"/>
          <a:lstStyle/>
          <a:p>
            <a:pPr eaLnBrk="1" hangingPunct="1">
              <a:defRPr/>
            </a:pPr>
            <a:r>
              <a:rPr lang="zh-CN" altLang="en-US"/>
              <a:t>整数的内部表示</a:t>
            </a:r>
          </a:p>
        </p:txBody>
      </p:sp>
      <p:sp>
        <p:nvSpPr>
          <p:cNvPr id="2" name="灯片编号占位符 1">
            <a:extLst>
              <a:ext uri="{FF2B5EF4-FFF2-40B4-BE49-F238E27FC236}">
                <a16:creationId xmlns:a16="http://schemas.microsoft.com/office/drawing/2014/main" id="{1FB3282F-B7A8-4A64-B077-0EFE222746EC}"/>
              </a:ext>
            </a:extLst>
          </p:cNvPr>
          <p:cNvSpPr>
            <a:spLocks noGrp="1"/>
          </p:cNvSpPr>
          <p:nvPr>
            <p:ph type="sldNum" sz="quarter" idx="12"/>
          </p:nvPr>
        </p:nvSpPr>
        <p:spPr/>
        <p:txBody>
          <a:bodyPr/>
          <a:lstStyle/>
          <a:p>
            <a:pPr>
              <a:defRPr/>
            </a:pPr>
            <a:fld id="{2CFF9D8A-9DC0-4D69-8518-70DAC50E02B1}"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body" idx="1"/>
          </p:nvPr>
        </p:nvSpPr>
        <p:spPr>
          <a:xfrm>
            <a:off x="838800" y="1267200"/>
            <a:ext cx="10441776" cy="1727200"/>
          </a:xfrm>
        </p:spPr>
        <p:txBody>
          <a:bodyPr/>
          <a:lstStyle/>
          <a:p>
            <a:pPr eaLnBrk="1" hangingPunct="1">
              <a:defRPr/>
            </a:pPr>
            <a:r>
              <a:rPr lang="en-US" altLang="zh-CN" dirty="0"/>
              <a:t>CPU</a:t>
            </a:r>
            <a:r>
              <a:rPr lang="zh-CN" altLang="en-US" dirty="0"/>
              <a:t>的整数运算指令一般是针对</a:t>
            </a:r>
            <a:r>
              <a:rPr lang="zh-CN" altLang="en-US" dirty="0">
                <a:solidFill>
                  <a:srgbClr val="FFC000"/>
                </a:solidFill>
              </a:rPr>
              <a:t>补码</a:t>
            </a:r>
            <a:r>
              <a:rPr lang="zh-CN" altLang="en-US" dirty="0"/>
              <a:t>表示来设计的！</a:t>
            </a:r>
            <a:endParaRPr lang="en-US" altLang="zh-CN" dirty="0"/>
          </a:p>
          <a:p>
            <a:pPr eaLnBrk="1" hangingPunct="1">
              <a:defRPr/>
            </a:pPr>
            <a:r>
              <a:rPr lang="zh-CN" altLang="en-US" dirty="0"/>
              <a:t>用补码表示整型数便于加、减运算，特别地，</a:t>
            </a:r>
            <a:r>
              <a:rPr lang="zh-CN" altLang="en-US" dirty="0">
                <a:solidFill>
                  <a:schemeClr val="folHlink"/>
                </a:solidFill>
              </a:rPr>
              <a:t>减法可以转换成加法来做</a:t>
            </a:r>
            <a:r>
              <a:rPr lang="zh-CN" altLang="en-US" dirty="0"/>
              <a:t>。例如：</a:t>
            </a:r>
          </a:p>
        </p:txBody>
      </p:sp>
      <p:sp>
        <p:nvSpPr>
          <p:cNvPr id="286723" name="Text Box 3"/>
          <p:cNvSpPr txBox="1">
            <a:spLocks noChangeArrowheads="1"/>
          </p:cNvSpPr>
          <p:nvPr/>
        </p:nvSpPr>
        <p:spPr bwMode="auto">
          <a:xfrm>
            <a:off x="2063750" y="3284538"/>
            <a:ext cx="4095750" cy="2227262"/>
          </a:xfrm>
          <a:prstGeom prst="rect">
            <a:avLst/>
          </a:prstGeom>
          <a:noFill/>
          <a:ln>
            <a:noFill/>
          </a:ln>
          <a:effectLst/>
          <a:extLst/>
        </p:spPr>
        <p:txBody>
          <a:bodyPr wrap="none">
            <a:spAutoFit/>
          </a:bodyPr>
          <a:lstStyle/>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5 </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加 </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-2</a:t>
            </a:r>
          </a:p>
          <a:p>
            <a:pPr algn="l">
              <a:defRPr/>
            </a:pPr>
            <a:endPar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endParaRP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00000101  (5</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的补码</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+ 11111110  (-2</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的补码</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a:t>
            </a:r>
            <a:r>
              <a:rPr lang="en-US" altLang="zh-CN" sz="2800" u="sng"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1</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00000011  (3)</a:t>
            </a:r>
          </a:p>
        </p:txBody>
      </p:sp>
      <p:sp>
        <p:nvSpPr>
          <p:cNvPr id="25604" name="Line 4"/>
          <p:cNvSpPr>
            <a:spLocks noChangeShapeType="1"/>
          </p:cNvSpPr>
          <p:nvPr/>
        </p:nvSpPr>
        <p:spPr bwMode="auto">
          <a:xfrm>
            <a:off x="2063751" y="5084763"/>
            <a:ext cx="2303463" cy="0"/>
          </a:xfrm>
          <a:prstGeom prst="line">
            <a:avLst/>
          </a:prstGeom>
          <a:noFill/>
          <a:ln w="2857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286725" name="Text Box 5"/>
          <p:cNvSpPr txBox="1">
            <a:spLocks noChangeArrowheads="1"/>
          </p:cNvSpPr>
          <p:nvPr/>
        </p:nvSpPr>
        <p:spPr bwMode="auto">
          <a:xfrm>
            <a:off x="6527800" y="3284538"/>
            <a:ext cx="4095750" cy="2227262"/>
          </a:xfrm>
          <a:prstGeom prst="rect">
            <a:avLst/>
          </a:prstGeom>
          <a:noFill/>
          <a:ln>
            <a:noFill/>
          </a:ln>
          <a:effectLst/>
          <a:extLst/>
        </p:spPr>
        <p:txBody>
          <a:bodyPr wrap="none">
            <a:spAutoFit/>
          </a:bodyPr>
          <a:lstStyle/>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2 </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减 </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8</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 2 </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加 </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-8 </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00000010  (2</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的补码</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+ 11111000  (-8</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的补码</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11111010  (-6)</a:t>
            </a:r>
          </a:p>
        </p:txBody>
      </p:sp>
      <p:sp>
        <p:nvSpPr>
          <p:cNvPr id="25606" name="Line 6"/>
          <p:cNvSpPr>
            <a:spLocks noChangeShapeType="1"/>
          </p:cNvSpPr>
          <p:nvPr/>
        </p:nvSpPr>
        <p:spPr bwMode="auto">
          <a:xfrm>
            <a:off x="6529388" y="5084763"/>
            <a:ext cx="2303462" cy="0"/>
          </a:xfrm>
          <a:prstGeom prst="line">
            <a:avLst/>
          </a:prstGeom>
          <a:noFill/>
          <a:ln w="2857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2" name="灯片编号占位符 1">
            <a:extLst>
              <a:ext uri="{FF2B5EF4-FFF2-40B4-BE49-F238E27FC236}">
                <a16:creationId xmlns:a16="http://schemas.microsoft.com/office/drawing/2014/main" id="{11BB1F3F-B80F-461B-B58B-08646F2164AD}"/>
              </a:ext>
            </a:extLst>
          </p:cNvPr>
          <p:cNvSpPr>
            <a:spLocks noGrp="1"/>
          </p:cNvSpPr>
          <p:nvPr>
            <p:ph type="sldNum" sz="quarter" idx="12"/>
          </p:nvPr>
        </p:nvSpPr>
        <p:spPr/>
        <p:txBody>
          <a:bodyPr/>
          <a:lstStyle/>
          <a:p>
            <a:pPr>
              <a:defRPr/>
            </a:pPr>
            <a:fld id="{2CFF9D8A-9DC0-4D69-8518-70DAC50E02B1}"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208213" y="85725"/>
            <a:ext cx="7772400" cy="895350"/>
          </a:xfrm>
        </p:spPr>
        <p:txBody>
          <a:bodyPr/>
          <a:lstStyle/>
          <a:p>
            <a:pPr eaLnBrk="1" hangingPunct="1">
              <a:defRPr/>
            </a:pPr>
            <a:r>
              <a:rPr lang="zh-CN" altLang="en-US"/>
              <a:t>实数的内部表示</a:t>
            </a:r>
          </a:p>
        </p:txBody>
      </p:sp>
      <p:sp>
        <p:nvSpPr>
          <p:cNvPr id="287747" name="Rectangle 3"/>
          <p:cNvSpPr>
            <a:spLocks noGrp="1" noChangeArrowheads="1"/>
          </p:cNvSpPr>
          <p:nvPr>
            <p:ph type="body" idx="1"/>
          </p:nvPr>
        </p:nvSpPr>
        <p:spPr>
          <a:xfrm>
            <a:off x="838800" y="1268414"/>
            <a:ext cx="10441776" cy="5445125"/>
          </a:xfrm>
        </p:spPr>
        <p:txBody>
          <a:bodyPr>
            <a:normAutofit fontScale="85000" lnSpcReduction="10000"/>
          </a:bodyPr>
          <a:lstStyle/>
          <a:p>
            <a:pPr marL="354013" indent="-354013" eaLnBrk="1" hangingPunct="1">
              <a:defRPr/>
            </a:pPr>
            <a:r>
              <a:rPr lang="zh-CN" altLang="en-US" dirty="0"/>
              <a:t>实数一般采用基于科学记数法的二进制小数形式来表示：</a:t>
            </a:r>
          </a:p>
          <a:p>
            <a:pPr marL="354013" indent="-354013" eaLnBrk="1" hangingPunct="1">
              <a:buNone/>
              <a:defRPr/>
            </a:pPr>
            <a:r>
              <a:rPr lang="zh-CN" altLang="en-US" dirty="0"/>
              <a:t>		</a:t>
            </a:r>
            <a:r>
              <a:rPr lang="en-US" altLang="zh-CN" dirty="0"/>
              <a:t>a</a:t>
            </a:r>
            <a:r>
              <a:rPr lang="en-GB" altLang="zh-CN" dirty="0"/>
              <a:t>×</a:t>
            </a:r>
            <a:r>
              <a:rPr lang="en-US" altLang="zh-CN" dirty="0"/>
              <a:t>2</a:t>
            </a:r>
            <a:r>
              <a:rPr lang="en-US" altLang="zh-CN" baseline="30000" dirty="0"/>
              <a:t>b</a:t>
            </a:r>
            <a:endParaRPr lang="en-US" altLang="zh-CN" dirty="0"/>
          </a:p>
          <a:p>
            <a:pPr marL="904875" lvl="1" indent="-371475" eaLnBrk="1" hangingPunct="1">
              <a:lnSpc>
                <a:spcPct val="120000"/>
              </a:lnSpc>
              <a:defRPr/>
            </a:pPr>
            <a:r>
              <a:rPr lang="en-US" altLang="zh-CN" dirty="0"/>
              <a:t>a</a:t>
            </a:r>
            <a:r>
              <a:rPr lang="zh-CN" altLang="en-US" dirty="0"/>
              <a:t>是一个二进制小数，称为</a:t>
            </a:r>
            <a:r>
              <a:rPr lang="zh-CN" altLang="en-US" dirty="0">
                <a:solidFill>
                  <a:srgbClr val="FFCC66"/>
                </a:solidFill>
              </a:rPr>
              <a:t>尾数</a:t>
            </a:r>
            <a:r>
              <a:rPr lang="en-US" altLang="zh-CN" dirty="0"/>
              <a:t>(Mantissa)</a:t>
            </a:r>
            <a:r>
              <a:rPr lang="zh-CN" altLang="en-US" dirty="0"/>
              <a:t>，</a:t>
            </a:r>
            <a:r>
              <a:rPr lang="en-US" altLang="zh-CN" dirty="0"/>
              <a:t>b</a:t>
            </a:r>
            <a:r>
              <a:rPr lang="zh-CN" altLang="en-US" dirty="0"/>
              <a:t>是一个二进制整数，称为</a:t>
            </a:r>
            <a:r>
              <a:rPr lang="zh-CN" altLang="en-US" dirty="0">
                <a:solidFill>
                  <a:srgbClr val="FFC000"/>
                </a:solidFill>
              </a:rPr>
              <a:t>阶码</a:t>
            </a:r>
            <a:r>
              <a:rPr lang="zh-CN" altLang="en-US" dirty="0"/>
              <a:t>或</a:t>
            </a:r>
            <a:r>
              <a:rPr lang="zh-CN" altLang="en-US" dirty="0">
                <a:solidFill>
                  <a:srgbClr val="FFCC66"/>
                </a:solidFill>
              </a:rPr>
              <a:t>指数</a:t>
            </a:r>
            <a:r>
              <a:rPr lang="en-US" altLang="zh-CN" dirty="0"/>
              <a:t>(Exponent)</a:t>
            </a:r>
            <a:r>
              <a:rPr lang="zh-CN" altLang="en-US" dirty="0"/>
              <a:t> 。</a:t>
            </a:r>
          </a:p>
          <a:p>
            <a:pPr marL="904875" lvl="1" indent="-371475" eaLnBrk="1" hangingPunct="1">
              <a:lnSpc>
                <a:spcPct val="120000"/>
              </a:lnSpc>
              <a:defRPr/>
            </a:pPr>
            <a:r>
              <a:rPr lang="zh-CN" altLang="en-US" dirty="0"/>
              <a:t>计算机内只存储符号以及</a:t>
            </a:r>
            <a:r>
              <a:rPr lang="en-US" altLang="zh-CN" dirty="0"/>
              <a:t>a</a:t>
            </a:r>
            <a:r>
              <a:rPr lang="zh-CN" altLang="en-US" dirty="0"/>
              <a:t>和</a:t>
            </a:r>
            <a:r>
              <a:rPr lang="en-US" altLang="zh-CN" dirty="0"/>
              <a:t>b</a:t>
            </a:r>
            <a:r>
              <a:rPr lang="zh-CN" altLang="en-US" dirty="0"/>
              <a:t>。存储实数前首先需要对其进行</a:t>
            </a:r>
            <a:r>
              <a:rPr lang="zh-CN" altLang="en-US" dirty="0">
                <a:solidFill>
                  <a:schemeClr val="folHlink"/>
                </a:solidFill>
              </a:rPr>
              <a:t>规格化</a:t>
            </a:r>
            <a:r>
              <a:rPr lang="zh-CN" altLang="en-US" dirty="0"/>
              <a:t>，即把尾数调整为</a:t>
            </a:r>
            <a:r>
              <a:rPr lang="en-US" altLang="zh-CN" dirty="0"/>
              <a:t>1.xxx...</a:t>
            </a:r>
            <a:r>
              <a:rPr lang="zh-CN" altLang="en-US" dirty="0"/>
              <a:t>形式，其中的整数位“</a:t>
            </a:r>
            <a:r>
              <a:rPr lang="en-US" altLang="zh-CN" dirty="0"/>
              <a:t>1”</a:t>
            </a:r>
            <a:r>
              <a:rPr lang="zh-CN" altLang="en-US" dirty="0"/>
              <a:t>和小数点不存储。</a:t>
            </a:r>
            <a:endParaRPr lang="en-US" altLang="zh-CN" dirty="0"/>
          </a:p>
          <a:p>
            <a:pPr marL="371475" indent="-371475" eaLnBrk="1" hangingPunct="1">
              <a:defRPr/>
            </a:pPr>
            <a:r>
              <a:rPr lang="zh-CN" altLang="en-US" dirty="0"/>
              <a:t>例如，对于十进制实数</a:t>
            </a:r>
            <a:r>
              <a:rPr lang="en-US" altLang="zh-CN" dirty="0"/>
              <a:t>12.5</a:t>
            </a:r>
            <a:r>
              <a:rPr lang="zh-CN" altLang="en-US" dirty="0"/>
              <a:t>，</a:t>
            </a:r>
          </a:p>
          <a:p>
            <a:pPr marL="898525" lvl="1" indent="-358775" eaLnBrk="1" hangingPunct="1">
              <a:defRPr/>
            </a:pPr>
            <a:r>
              <a:rPr lang="zh-CN" altLang="en-US" dirty="0"/>
              <a:t>规格化：</a:t>
            </a:r>
          </a:p>
          <a:p>
            <a:pPr marL="898525" lvl="2" indent="-358775" eaLnBrk="1" hangingPunct="1">
              <a:buNone/>
              <a:defRPr/>
            </a:pPr>
            <a:r>
              <a:rPr lang="zh-CN" altLang="en-US" dirty="0"/>
              <a:t>	</a:t>
            </a:r>
            <a:r>
              <a:rPr lang="en-US" altLang="zh-CN" dirty="0"/>
              <a:t>(12.5)</a:t>
            </a:r>
            <a:r>
              <a:rPr lang="en-US" altLang="zh-CN" baseline="-25000" dirty="0"/>
              <a:t>10</a:t>
            </a:r>
            <a:r>
              <a:rPr lang="en-US" altLang="zh-CN" dirty="0"/>
              <a:t> = (1100.1)</a:t>
            </a:r>
            <a:r>
              <a:rPr lang="en-US" altLang="zh-CN" baseline="-25000" dirty="0"/>
              <a:t>2</a:t>
            </a:r>
            <a:r>
              <a:rPr lang="en-US" altLang="zh-CN" dirty="0"/>
              <a:t> = (1.</a:t>
            </a:r>
            <a:r>
              <a:rPr lang="en-US" altLang="zh-CN" dirty="0">
                <a:solidFill>
                  <a:schemeClr val="folHlink"/>
                </a:solidFill>
              </a:rPr>
              <a:t>1001</a:t>
            </a:r>
            <a:r>
              <a:rPr lang="en-US" altLang="zh-CN" dirty="0"/>
              <a:t>)</a:t>
            </a:r>
            <a:r>
              <a:rPr lang="en-US" altLang="zh-CN" baseline="-25000" dirty="0"/>
              <a:t>2</a:t>
            </a:r>
            <a:r>
              <a:rPr lang="en-US" altLang="zh-CN" dirty="0"/>
              <a:t>×2</a:t>
            </a:r>
            <a:r>
              <a:rPr lang="en-US" altLang="zh-CN" baseline="30000" dirty="0">
                <a:solidFill>
                  <a:srgbClr val="FFC000"/>
                </a:solidFill>
              </a:rPr>
              <a:t>3</a:t>
            </a:r>
            <a:r>
              <a:rPr lang="en-US" altLang="zh-CN" dirty="0"/>
              <a:t> </a:t>
            </a:r>
          </a:p>
          <a:p>
            <a:pPr marL="898525" lvl="1" indent="-358775" eaLnBrk="1" hangingPunct="1">
              <a:lnSpc>
                <a:spcPct val="120000"/>
              </a:lnSpc>
              <a:defRPr/>
            </a:pPr>
            <a:r>
              <a:rPr lang="zh-CN" altLang="en-US" dirty="0"/>
              <a:t>存储的是：</a:t>
            </a:r>
            <a:r>
              <a:rPr lang="en-US" altLang="zh-CN" dirty="0"/>
              <a:t>1001</a:t>
            </a:r>
            <a:r>
              <a:rPr lang="zh-CN" altLang="en-US" dirty="0"/>
              <a:t>（尾数）和</a:t>
            </a:r>
            <a:r>
              <a:rPr lang="en-US" altLang="zh-CN" dirty="0"/>
              <a:t>3</a:t>
            </a:r>
            <a:r>
              <a:rPr lang="zh-CN" altLang="en-US" dirty="0"/>
              <a:t>（指数，存储时将转化成某种二进制形式）两个部分（参见教材附录</a:t>
            </a:r>
            <a:r>
              <a:rPr lang="en-US" altLang="zh-CN" dirty="0"/>
              <a:t>B</a:t>
            </a:r>
            <a:r>
              <a:rPr lang="zh-CN" altLang="en-US" dirty="0"/>
              <a:t>）</a:t>
            </a:r>
            <a:endParaRPr lang="en-US" altLang="zh-CN" dirty="0"/>
          </a:p>
          <a:p>
            <a:pPr marL="898525" lvl="1" indent="-358775" eaLnBrk="1" hangingPunct="1">
              <a:defRPr/>
            </a:pPr>
            <a:r>
              <a:rPr lang="en-US" altLang="zh-CN" sz="2400" dirty="0"/>
              <a:t>(0.1)</a:t>
            </a:r>
            <a:r>
              <a:rPr lang="en-US" altLang="zh-CN" sz="2400" baseline="-25000" dirty="0"/>
              <a:t>10</a:t>
            </a:r>
            <a:r>
              <a:rPr lang="en-US" altLang="zh-CN" sz="2400" dirty="0"/>
              <a:t> = </a:t>
            </a:r>
            <a:r>
              <a:rPr lang="en-US" altLang="zh-CN" sz="2400" dirty="0">
                <a:solidFill>
                  <a:srgbClr val="FFC000"/>
                </a:solidFill>
              </a:rPr>
              <a:t>?</a:t>
            </a:r>
          </a:p>
        </p:txBody>
      </p:sp>
      <p:sp>
        <p:nvSpPr>
          <p:cNvPr id="2" name="灯片编号占位符 1">
            <a:extLst>
              <a:ext uri="{FF2B5EF4-FFF2-40B4-BE49-F238E27FC236}">
                <a16:creationId xmlns:a16="http://schemas.microsoft.com/office/drawing/2014/main" id="{06437C3B-3000-4BBA-8193-306DBBF9CE71}"/>
              </a:ext>
            </a:extLst>
          </p:cNvPr>
          <p:cNvSpPr>
            <a:spLocks noGrp="1"/>
          </p:cNvSpPr>
          <p:nvPr>
            <p:ph type="sldNum" sz="quarter" idx="12"/>
          </p:nvPr>
        </p:nvSpPr>
        <p:spPr/>
        <p:txBody>
          <a:bodyPr/>
          <a:lstStyle/>
          <a:p>
            <a:pPr>
              <a:defRPr/>
            </a:pPr>
            <a:fld id="{2CFF9D8A-9DC0-4D69-8518-70DAC50E02B1}"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a:t>在实数的这种表示中，小数点的位置并不固定，其真正位置要由尾数和指数共同来决定，因此，在计算机中实数常常又称为</a:t>
            </a:r>
            <a:r>
              <a:rPr lang="zh-CN" altLang="en-US" dirty="0">
                <a:solidFill>
                  <a:srgbClr val="FFCC66"/>
                </a:solidFill>
              </a:rPr>
              <a:t>浮点数</a:t>
            </a:r>
            <a:r>
              <a:rPr lang="zh-CN" altLang="en-US" dirty="0"/>
              <a:t>（</a:t>
            </a:r>
            <a:r>
              <a:rPr lang="en-US" altLang="zh-CN" dirty="0"/>
              <a:t>float-point number</a:t>
            </a:r>
            <a:r>
              <a:rPr lang="zh-CN" altLang="en-US" dirty="0"/>
              <a:t>）。</a:t>
            </a:r>
            <a:endParaRPr lang="en-US" altLang="zh-CN" dirty="0"/>
          </a:p>
          <a:p>
            <a:pPr>
              <a:defRPr/>
            </a:pPr>
            <a:r>
              <a:rPr lang="en-US" altLang="zh-CN" dirty="0"/>
              <a:t>CPU</a:t>
            </a:r>
            <a:r>
              <a:rPr lang="zh-CN" altLang="en-US" dirty="0"/>
              <a:t>的实数运算指令一般是针对浮点表示来设计的！</a:t>
            </a:r>
          </a:p>
        </p:txBody>
      </p:sp>
      <p:sp>
        <p:nvSpPr>
          <p:cNvPr id="4" name="灯片编号占位符 3">
            <a:extLst>
              <a:ext uri="{FF2B5EF4-FFF2-40B4-BE49-F238E27FC236}">
                <a16:creationId xmlns:a16="http://schemas.microsoft.com/office/drawing/2014/main" id="{E48E0797-7763-4A46-B136-42728CCF9BE7}"/>
              </a:ext>
            </a:extLst>
          </p:cNvPr>
          <p:cNvSpPr>
            <a:spLocks noGrp="1"/>
          </p:cNvSpPr>
          <p:nvPr>
            <p:ph type="sldNum" sz="quarter" idx="12"/>
          </p:nvPr>
        </p:nvSpPr>
        <p:spPr/>
        <p:txBody>
          <a:bodyPr/>
          <a:lstStyle/>
          <a:p>
            <a:pPr>
              <a:defRPr/>
            </a:pPr>
            <a:fld id="{2CFF9D8A-9DC0-4D69-8518-70DAC50E02B1}"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zh-CN" altLang="en-US" sz="3200"/>
              <a:t>十进制数的另一种二进制表示－－</a:t>
            </a:r>
            <a:r>
              <a:rPr lang="en-US" altLang="zh-CN" sz="3200"/>
              <a:t>BCD</a:t>
            </a:r>
            <a:r>
              <a:rPr lang="zh-CN" altLang="en-US" sz="3200"/>
              <a:t>码</a:t>
            </a:r>
          </a:p>
        </p:txBody>
      </p:sp>
      <p:sp>
        <p:nvSpPr>
          <p:cNvPr id="208899" name="Rectangle 3"/>
          <p:cNvSpPr>
            <a:spLocks noGrp="1" noChangeArrowheads="1"/>
          </p:cNvSpPr>
          <p:nvPr>
            <p:ph type="body" idx="1"/>
          </p:nvPr>
        </p:nvSpPr>
        <p:spPr>
          <a:xfrm>
            <a:off x="838800" y="1267200"/>
            <a:ext cx="10369768" cy="5257800"/>
          </a:xfrm>
        </p:spPr>
        <p:txBody>
          <a:bodyPr>
            <a:normAutofit/>
          </a:bodyPr>
          <a:lstStyle/>
          <a:p>
            <a:pPr defTabSz="939800" eaLnBrk="1" hangingPunct="1">
              <a:tabLst>
                <a:tab pos="2159000" algn="ctr"/>
                <a:tab pos="2959100" algn="ctr"/>
                <a:tab pos="3683000" algn="ctr"/>
              </a:tabLst>
              <a:defRPr/>
            </a:pPr>
            <a:r>
              <a:rPr lang="en-US" altLang="zh-CN" sz="2600" dirty="0">
                <a:solidFill>
                  <a:srgbClr val="FFCC66"/>
                </a:solidFill>
              </a:rPr>
              <a:t>BCD</a:t>
            </a:r>
            <a:r>
              <a:rPr lang="zh-CN" altLang="en-US" sz="2600" dirty="0"/>
              <a:t>（</a:t>
            </a:r>
            <a:r>
              <a:rPr lang="en-US" altLang="zh-CN" sz="2600" dirty="0"/>
              <a:t>Binary Coded Decimal</a:t>
            </a:r>
            <a:r>
              <a:rPr lang="zh-CN" altLang="en-US" sz="2600" dirty="0"/>
              <a:t>）码是分别对十进制数的</a:t>
            </a:r>
            <a:r>
              <a:rPr lang="zh-CN" altLang="en-US" sz="2600" dirty="0">
                <a:solidFill>
                  <a:srgbClr val="FFC000"/>
                </a:solidFill>
              </a:rPr>
              <a:t>每一位</a:t>
            </a:r>
            <a:r>
              <a:rPr lang="zh-CN" altLang="en-US" sz="2600" dirty="0"/>
              <a:t>用二进制来表示。</a:t>
            </a:r>
            <a:endParaRPr lang="en-US" altLang="zh-CN" sz="2600" dirty="0"/>
          </a:p>
          <a:p>
            <a:pPr defTabSz="939800" eaLnBrk="1" hangingPunct="1">
              <a:tabLst>
                <a:tab pos="2159000" algn="ctr"/>
                <a:tab pos="2959100" algn="ctr"/>
                <a:tab pos="3683000" algn="ctr"/>
              </a:tabLst>
              <a:defRPr/>
            </a:pPr>
            <a:r>
              <a:rPr lang="en-US" altLang="zh-CN" sz="2600" dirty="0"/>
              <a:t>BCD</a:t>
            </a:r>
            <a:r>
              <a:rPr lang="zh-CN" altLang="en-US" sz="2600" dirty="0"/>
              <a:t>码有多种形式，常用的是</a:t>
            </a:r>
            <a:r>
              <a:rPr lang="en-US" altLang="zh-CN" sz="2600" dirty="0"/>
              <a:t>8421</a:t>
            </a:r>
            <a:r>
              <a:rPr lang="zh-CN" altLang="en-US" sz="2600" dirty="0"/>
              <a:t>码，每一位十进数用四位二进码表示，不允许出现</a:t>
            </a:r>
            <a:r>
              <a:rPr lang="en-US" altLang="zh-CN" sz="2600" dirty="0"/>
              <a:t>1010</a:t>
            </a:r>
            <a:r>
              <a:rPr lang="zh-CN" altLang="en-US" sz="2600" dirty="0"/>
              <a:t>～</a:t>
            </a:r>
            <a:r>
              <a:rPr lang="en-US" altLang="zh-CN" sz="2600" dirty="0"/>
              <a:t>1111</a:t>
            </a:r>
            <a:r>
              <a:rPr lang="zh-CN" altLang="en-US" sz="2600" dirty="0"/>
              <a:t>六种组合。</a:t>
            </a:r>
          </a:p>
          <a:p>
            <a:pPr lvl="1" defTabSz="939800" eaLnBrk="1" hangingPunct="1">
              <a:buClr>
                <a:srgbClr val="66CCFF"/>
              </a:buClr>
              <a:buNone/>
              <a:tabLst>
                <a:tab pos="2159000" algn="ctr"/>
                <a:tab pos="2959100" algn="ctr"/>
                <a:tab pos="3683000" algn="ctr"/>
              </a:tabLst>
              <a:defRPr/>
            </a:pPr>
            <a:r>
              <a:rPr lang="en-US" altLang="zh-CN" sz="2400" dirty="0">
                <a:latin typeface="Times New Roman" pitchFamily="18" charset="0"/>
              </a:rPr>
              <a:t>0	   0000	4	0100		8           1000 </a:t>
            </a:r>
          </a:p>
          <a:p>
            <a:pPr lvl="1" defTabSz="939800" eaLnBrk="1" hangingPunct="1">
              <a:buClr>
                <a:srgbClr val="66CCFF"/>
              </a:buClr>
              <a:buNone/>
              <a:tabLst>
                <a:tab pos="2159000" algn="ctr"/>
                <a:tab pos="2959100" algn="ctr"/>
                <a:tab pos="3683000" algn="ctr"/>
              </a:tabLst>
              <a:defRPr/>
            </a:pPr>
            <a:r>
              <a:rPr lang="en-US" altLang="zh-CN" sz="2400" dirty="0">
                <a:latin typeface="Times New Roman" pitchFamily="18" charset="0"/>
              </a:rPr>
              <a:t>1	   0001	5	0101		9           1001</a:t>
            </a:r>
          </a:p>
          <a:p>
            <a:pPr lvl="1" defTabSz="939800" eaLnBrk="1" hangingPunct="1">
              <a:buClr>
                <a:srgbClr val="66CCFF"/>
              </a:buClr>
              <a:buNone/>
              <a:tabLst>
                <a:tab pos="2159000" algn="ctr"/>
                <a:tab pos="2959100" algn="ctr"/>
                <a:tab pos="3683000" algn="ctr"/>
              </a:tabLst>
              <a:defRPr/>
            </a:pPr>
            <a:r>
              <a:rPr lang="en-US" altLang="zh-CN" sz="2400" dirty="0">
                <a:latin typeface="Times New Roman" pitchFamily="18" charset="0"/>
              </a:rPr>
              <a:t>2	   0010	6	0110 		10         0001  0000</a:t>
            </a:r>
          </a:p>
          <a:p>
            <a:pPr lvl="1" defTabSz="939800" eaLnBrk="1" hangingPunct="1">
              <a:buClr>
                <a:srgbClr val="66CCFF"/>
              </a:buClr>
              <a:buNone/>
              <a:tabLst>
                <a:tab pos="2159000" algn="ctr"/>
                <a:tab pos="2959100" algn="ctr"/>
                <a:tab pos="3683000" algn="ctr"/>
              </a:tabLst>
              <a:defRPr/>
            </a:pPr>
            <a:r>
              <a:rPr lang="en-US" altLang="zh-CN" sz="2400" dirty="0">
                <a:latin typeface="Times New Roman" pitchFamily="18" charset="0"/>
              </a:rPr>
              <a:t>3	   0011	7	0111		123       0001  0010  0011</a:t>
            </a:r>
          </a:p>
          <a:p>
            <a:pPr defTabSz="939800" eaLnBrk="1" hangingPunct="1">
              <a:tabLst>
                <a:tab pos="2159000" algn="ctr"/>
                <a:tab pos="2959100" algn="ctr"/>
                <a:tab pos="3683000" algn="ctr"/>
              </a:tabLst>
              <a:defRPr/>
            </a:pPr>
            <a:r>
              <a:rPr lang="zh-CN" altLang="en-US" sz="2600" dirty="0"/>
              <a:t>小数点和正负号可以采用其它策略来表示，例如，用</a:t>
            </a:r>
            <a:r>
              <a:rPr lang="en-US" altLang="zh-CN" sz="2600" dirty="0"/>
              <a:t>1011</a:t>
            </a:r>
            <a:r>
              <a:rPr lang="zh-CN" altLang="en-US" sz="2600" dirty="0"/>
              <a:t>表示负号，</a:t>
            </a:r>
            <a:r>
              <a:rPr lang="en-US" altLang="zh-CN" sz="2600" dirty="0"/>
              <a:t>1111</a:t>
            </a:r>
            <a:r>
              <a:rPr lang="zh-CN" altLang="en-US" sz="2600" dirty="0"/>
              <a:t>表示小数点，则，</a:t>
            </a:r>
            <a:r>
              <a:rPr lang="en-US" altLang="zh-CN" sz="2600" dirty="0"/>
              <a:t>-123.4</a:t>
            </a:r>
            <a:r>
              <a:rPr lang="zh-CN" altLang="en-US" sz="2600" dirty="0"/>
              <a:t>可表示成：</a:t>
            </a:r>
            <a:r>
              <a:rPr lang="en-US" altLang="zh-CN" sz="2600" dirty="0">
                <a:solidFill>
                  <a:srgbClr val="FFC000"/>
                </a:solidFill>
              </a:rPr>
              <a:t>1011</a:t>
            </a:r>
            <a:r>
              <a:rPr lang="en-US" altLang="zh-CN" sz="2600" dirty="0"/>
              <a:t> 0001 0010 0011 </a:t>
            </a:r>
            <a:r>
              <a:rPr lang="en-US" altLang="zh-CN" sz="2600" dirty="0">
                <a:solidFill>
                  <a:srgbClr val="FFC000"/>
                </a:solidFill>
              </a:rPr>
              <a:t>1111</a:t>
            </a:r>
            <a:r>
              <a:rPr lang="en-US" altLang="zh-CN" sz="2600" dirty="0"/>
              <a:t> 0100</a:t>
            </a:r>
            <a:r>
              <a:rPr lang="zh-CN" altLang="en-US" sz="2600" dirty="0"/>
              <a:t>。</a:t>
            </a:r>
            <a:endParaRPr lang="zh-CN" altLang="en-US" sz="2400" dirty="0"/>
          </a:p>
        </p:txBody>
      </p:sp>
      <p:sp>
        <p:nvSpPr>
          <p:cNvPr id="2" name="灯片编号占位符 1">
            <a:extLst>
              <a:ext uri="{FF2B5EF4-FFF2-40B4-BE49-F238E27FC236}">
                <a16:creationId xmlns:a16="http://schemas.microsoft.com/office/drawing/2014/main" id="{33A25BAF-33D1-4F93-A27A-0FB5A9C630DA}"/>
              </a:ext>
            </a:extLst>
          </p:cNvPr>
          <p:cNvSpPr>
            <a:spLocks noGrp="1"/>
          </p:cNvSpPr>
          <p:nvPr>
            <p:ph type="sldNum" sz="quarter" idx="12"/>
          </p:nvPr>
        </p:nvSpPr>
        <p:spPr/>
        <p:txBody>
          <a:bodyPr/>
          <a:lstStyle/>
          <a:p>
            <a:pPr>
              <a:defRPr/>
            </a:pPr>
            <a:fld id="{2CFF9D8A-9DC0-4D69-8518-70DAC50E02B1}"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defTabSz="939800" eaLnBrk="1" hangingPunct="1">
              <a:tabLst>
                <a:tab pos="2159000" algn="ctr"/>
                <a:tab pos="2959100" algn="ctr"/>
                <a:tab pos="3683000" algn="ctr"/>
              </a:tabLst>
              <a:defRPr/>
            </a:pPr>
            <a:r>
              <a:rPr lang="en-US" altLang="zh-CN" dirty="0"/>
              <a:t>BCD</a:t>
            </a:r>
            <a:r>
              <a:rPr lang="zh-CN" altLang="en-US" dirty="0"/>
              <a:t>能表示较长的十进制数以及能用二进制来精确表示十进制小数。</a:t>
            </a:r>
            <a:endParaRPr lang="en-US" altLang="zh-CN" dirty="0"/>
          </a:p>
          <a:p>
            <a:pPr defTabSz="939800" eaLnBrk="1" hangingPunct="1">
              <a:tabLst>
                <a:tab pos="2159000" algn="ctr"/>
                <a:tab pos="2959100" algn="ctr"/>
                <a:tab pos="3683000" algn="ctr"/>
              </a:tabLst>
              <a:defRPr/>
            </a:pPr>
            <a:r>
              <a:rPr lang="zh-CN" altLang="en-US" dirty="0"/>
              <a:t>它的不足之处在于，</a:t>
            </a:r>
            <a:r>
              <a:rPr lang="en-US" altLang="zh-CN" dirty="0"/>
              <a:t>CPU</a:t>
            </a:r>
            <a:r>
              <a:rPr lang="zh-CN" altLang="en-US" dirty="0"/>
              <a:t>指令一般不能对</a:t>
            </a:r>
            <a:r>
              <a:rPr lang="en-US" altLang="zh-CN" dirty="0"/>
              <a:t>BCD</a:t>
            </a:r>
            <a:r>
              <a:rPr lang="zh-CN" altLang="en-US" dirty="0"/>
              <a:t>码表示的数直接进行运算，它们需要通过一段程序来完成。</a:t>
            </a:r>
            <a:endParaRPr lang="en-US" altLang="zh-CN" sz="2800" dirty="0">
              <a:latin typeface="Times New Roman" pitchFamily="18" charset="0"/>
            </a:endParaRPr>
          </a:p>
          <a:p>
            <a:pPr defTabSz="939800" eaLnBrk="1" hangingPunct="1">
              <a:tabLst>
                <a:tab pos="2159000" algn="ctr"/>
                <a:tab pos="2959100" algn="ctr"/>
                <a:tab pos="3683000" algn="ctr"/>
              </a:tabLst>
              <a:defRPr/>
            </a:pPr>
            <a:r>
              <a:rPr lang="en-US" altLang="zh-CN" dirty="0"/>
              <a:t>BCD</a:t>
            </a:r>
            <a:r>
              <a:rPr lang="zh-CN" altLang="en-US" dirty="0"/>
              <a:t>码常采用压缩形式存贮：一个字节存放二个</a:t>
            </a:r>
            <a:r>
              <a:rPr lang="en-US" altLang="zh-CN" dirty="0"/>
              <a:t>BCD</a:t>
            </a:r>
            <a:r>
              <a:rPr lang="zh-CN" altLang="en-US" dirty="0"/>
              <a:t>码。</a:t>
            </a:r>
          </a:p>
          <a:p>
            <a:pPr>
              <a:defRPr/>
            </a:pPr>
            <a:endParaRPr lang="zh-CN" altLang="en-US" dirty="0"/>
          </a:p>
        </p:txBody>
      </p:sp>
      <p:sp>
        <p:nvSpPr>
          <p:cNvPr id="4" name="灯片编号占位符 3">
            <a:extLst>
              <a:ext uri="{FF2B5EF4-FFF2-40B4-BE49-F238E27FC236}">
                <a16:creationId xmlns:a16="http://schemas.microsoft.com/office/drawing/2014/main" id="{FF0E8152-2C95-45D4-9F7B-BE09345E90D2}"/>
              </a:ext>
            </a:extLst>
          </p:cNvPr>
          <p:cNvSpPr>
            <a:spLocks noGrp="1"/>
          </p:cNvSpPr>
          <p:nvPr>
            <p:ph type="sldNum" sz="quarter" idx="12"/>
          </p:nvPr>
        </p:nvSpPr>
        <p:spPr/>
        <p:txBody>
          <a:bodyPr/>
          <a:lstStyle/>
          <a:p>
            <a:pPr>
              <a:defRPr/>
            </a:pPr>
            <a:fld id="{2CFF9D8A-9DC0-4D69-8518-70DAC50E02B1}"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a:t>主要内容</a:t>
            </a:r>
          </a:p>
        </p:txBody>
      </p:sp>
      <p:sp>
        <p:nvSpPr>
          <p:cNvPr id="183299" name="Rectangle 3"/>
          <p:cNvSpPr>
            <a:spLocks noGrp="1" noChangeArrowheads="1"/>
          </p:cNvSpPr>
          <p:nvPr>
            <p:ph type="body" idx="1"/>
          </p:nvPr>
        </p:nvSpPr>
        <p:spPr>
          <a:xfrm>
            <a:off x="838800" y="1267200"/>
            <a:ext cx="10441776" cy="4924425"/>
          </a:xfrm>
        </p:spPr>
        <p:txBody>
          <a:bodyPr>
            <a:normAutofit/>
          </a:bodyPr>
          <a:lstStyle/>
          <a:p>
            <a:pPr eaLnBrk="1" hangingPunct="1">
              <a:defRPr/>
            </a:pPr>
            <a:r>
              <a:rPr lang="zh-CN" altLang="en-US" sz="3600" dirty="0"/>
              <a:t>计算机的工作模型</a:t>
            </a:r>
            <a:endParaRPr lang="en-US" altLang="zh-CN" sz="3600" dirty="0"/>
          </a:p>
          <a:p>
            <a:pPr lvl="1" eaLnBrk="1" hangingPunct="1">
              <a:defRPr/>
            </a:pPr>
            <a:r>
              <a:rPr lang="zh-CN" altLang="en-US" dirty="0"/>
              <a:t>计算机体系结构、硬件、软件以及机内信息表示</a:t>
            </a:r>
          </a:p>
          <a:p>
            <a:pPr eaLnBrk="1" hangingPunct="1">
              <a:defRPr/>
            </a:pPr>
            <a:r>
              <a:rPr lang="zh-CN" altLang="en-US" sz="3600" dirty="0"/>
              <a:t>程序设计概述</a:t>
            </a:r>
            <a:endParaRPr lang="en-US" altLang="zh-CN" sz="3600" dirty="0"/>
          </a:p>
          <a:p>
            <a:pPr lvl="1" eaLnBrk="1" hangingPunct="1">
              <a:defRPr/>
            </a:pPr>
            <a:r>
              <a:rPr lang="zh-CN" altLang="en-US" dirty="0"/>
              <a:t>程序设计范式、步骤以及语言</a:t>
            </a:r>
          </a:p>
          <a:p>
            <a:pPr eaLnBrk="1" hangingPunct="1">
              <a:defRPr/>
            </a:pPr>
            <a:r>
              <a:rPr lang="en-US" altLang="zh-CN" sz="3600" dirty="0"/>
              <a:t>C++</a:t>
            </a:r>
            <a:r>
              <a:rPr lang="zh-CN" altLang="en-US" sz="3600" dirty="0"/>
              <a:t>语言概述</a:t>
            </a:r>
            <a:endParaRPr lang="en-US" altLang="zh-CN" sz="3600" dirty="0"/>
          </a:p>
          <a:p>
            <a:pPr lvl="1" eaLnBrk="1" hangingPunct="1">
              <a:defRPr/>
            </a:pPr>
            <a:r>
              <a:rPr lang="en-US" altLang="zh-CN" dirty="0"/>
              <a:t>C++</a:t>
            </a:r>
            <a:r>
              <a:rPr lang="zh-CN" altLang="en-US" dirty="0"/>
              <a:t>程序构成、运行步骤、开发环境以及词法</a:t>
            </a:r>
          </a:p>
        </p:txBody>
      </p:sp>
      <p:sp>
        <p:nvSpPr>
          <p:cNvPr id="2" name="灯片编号占位符 1">
            <a:extLst>
              <a:ext uri="{FF2B5EF4-FFF2-40B4-BE49-F238E27FC236}">
                <a16:creationId xmlns:a16="http://schemas.microsoft.com/office/drawing/2014/main" id="{1B708FBB-62E3-46F5-97EE-805ECFBC6706}"/>
              </a:ext>
            </a:extLst>
          </p:cNvPr>
          <p:cNvSpPr>
            <a:spLocks noGrp="1"/>
          </p:cNvSpPr>
          <p:nvPr>
            <p:ph type="sldNum" sz="quarter" idx="12"/>
          </p:nvPr>
        </p:nvSpPr>
        <p:spPr/>
        <p:txBody>
          <a:bodyPr/>
          <a:lstStyle/>
          <a:p>
            <a:pPr>
              <a:defRPr/>
            </a:pPr>
            <a:fld id="{2CFF9D8A-9DC0-4D69-8518-70DAC50E02B1}"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a:t>主要内容</a:t>
            </a:r>
          </a:p>
        </p:txBody>
      </p:sp>
      <p:sp>
        <p:nvSpPr>
          <p:cNvPr id="183299" name="Rectangle 3"/>
          <p:cNvSpPr>
            <a:spLocks noGrp="1" noChangeArrowheads="1"/>
          </p:cNvSpPr>
          <p:nvPr>
            <p:ph type="body" idx="1"/>
          </p:nvPr>
        </p:nvSpPr>
        <p:spPr>
          <a:xfrm>
            <a:off x="838800" y="1267200"/>
            <a:ext cx="10441776" cy="4924425"/>
          </a:xfrm>
        </p:spPr>
        <p:txBody>
          <a:bodyPr>
            <a:normAutofit/>
          </a:bodyPr>
          <a:lstStyle/>
          <a:p>
            <a:pPr eaLnBrk="1" hangingPunct="1">
              <a:defRPr/>
            </a:pPr>
            <a:r>
              <a:rPr lang="zh-CN" altLang="en-US" sz="3600" dirty="0">
                <a:solidFill>
                  <a:schemeClr val="tx1">
                    <a:lumMod val="65000"/>
                  </a:schemeClr>
                </a:solidFill>
              </a:rPr>
              <a:t>计算机的工作模型</a:t>
            </a:r>
            <a:endParaRPr lang="en-US" altLang="zh-CN" sz="3600" dirty="0">
              <a:solidFill>
                <a:schemeClr val="tx1">
                  <a:lumMod val="65000"/>
                </a:schemeClr>
              </a:solidFill>
            </a:endParaRPr>
          </a:p>
          <a:p>
            <a:pPr lvl="1" eaLnBrk="1" hangingPunct="1">
              <a:defRPr/>
            </a:pPr>
            <a:r>
              <a:rPr lang="zh-CN" altLang="en-US" dirty="0">
                <a:solidFill>
                  <a:schemeClr val="tx1">
                    <a:lumMod val="65000"/>
                  </a:schemeClr>
                </a:solidFill>
              </a:rPr>
              <a:t>计算机体系结构、硬件、软件以及机内信息表示</a:t>
            </a:r>
          </a:p>
          <a:p>
            <a:pPr eaLnBrk="1" hangingPunct="1">
              <a:defRPr/>
            </a:pPr>
            <a:r>
              <a:rPr lang="zh-CN" altLang="en-US" sz="3600" dirty="0"/>
              <a:t>程序设计概述</a:t>
            </a:r>
            <a:endParaRPr lang="en-US" altLang="zh-CN" sz="3600" dirty="0"/>
          </a:p>
          <a:p>
            <a:pPr lvl="1" eaLnBrk="1" hangingPunct="1">
              <a:defRPr/>
            </a:pPr>
            <a:r>
              <a:rPr lang="zh-CN" altLang="en-US" dirty="0"/>
              <a:t>程序设计范式、步骤以及语言</a:t>
            </a:r>
          </a:p>
          <a:p>
            <a:pPr eaLnBrk="1" hangingPunct="1">
              <a:defRPr/>
            </a:pPr>
            <a:r>
              <a:rPr lang="en-US" altLang="zh-CN" sz="3600" dirty="0">
                <a:solidFill>
                  <a:schemeClr val="tx1">
                    <a:lumMod val="65000"/>
                  </a:schemeClr>
                </a:solidFill>
              </a:rPr>
              <a:t>C++</a:t>
            </a:r>
            <a:r>
              <a:rPr lang="zh-CN" altLang="en-US" sz="3600" dirty="0">
                <a:solidFill>
                  <a:schemeClr val="tx1">
                    <a:lumMod val="65000"/>
                  </a:schemeClr>
                </a:solidFill>
              </a:rPr>
              <a:t>语言概述</a:t>
            </a:r>
            <a:endParaRPr lang="en-US" altLang="zh-CN" sz="3600" dirty="0">
              <a:solidFill>
                <a:schemeClr val="tx1">
                  <a:lumMod val="65000"/>
                </a:schemeClr>
              </a:solidFill>
            </a:endParaRPr>
          </a:p>
          <a:p>
            <a:pPr lvl="1" eaLnBrk="1" hangingPunct="1">
              <a:defRPr/>
            </a:pPr>
            <a:r>
              <a:rPr lang="en-US" altLang="zh-CN" dirty="0">
                <a:solidFill>
                  <a:schemeClr val="tx1">
                    <a:lumMod val="65000"/>
                  </a:schemeClr>
                </a:solidFill>
              </a:rPr>
              <a:t>C++</a:t>
            </a:r>
            <a:r>
              <a:rPr lang="zh-CN" altLang="en-US" dirty="0">
                <a:solidFill>
                  <a:schemeClr val="tx1">
                    <a:lumMod val="65000"/>
                  </a:schemeClr>
                </a:solidFill>
              </a:rPr>
              <a:t>程序构成、运行步骤、开发环境以及词法</a:t>
            </a:r>
          </a:p>
        </p:txBody>
      </p:sp>
      <p:sp>
        <p:nvSpPr>
          <p:cNvPr id="2" name="灯片编号占位符 1">
            <a:extLst>
              <a:ext uri="{FF2B5EF4-FFF2-40B4-BE49-F238E27FC236}">
                <a16:creationId xmlns:a16="http://schemas.microsoft.com/office/drawing/2014/main" id="{1B708FBB-62E3-46F5-97EE-805ECFBC6706}"/>
              </a:ext>
            </a:extLst>
          </p:cNvPr>
          <p:cNvSpPr>
            <a:spLocks noGrp="1"/>
          </p:cNvSpPr>
          <p:nvPr>
            <p:ph type="sldNum" sz="quarter" idx="12"/>
          </p:nvPr>
        </p:nvSpPr>
        <p:spPr/>
        <p:txBody>
          <a:bodyPr/>
          <a:lstStyle/>
          <a:p>
            <a:pPr>
              <a:defRPr/>
            </a:pPr>
            <a:fld id="{2CFF9D8A-9DC0-4D69-8518-70DAC50E02B1}" type="slidenum">
              <a:rPr lang="en-US" altLang="zh-CN" smtClean="0"/>
              <a:pPr>
                <a:defRPr/>
              </a:pPr>
              <a:t>30</a:t>
            </a:fld>
            <a:endParaRPr lang="en-US" altLang="zh-CN"/>
          </a:p>
        </p:txBody>
      </p:sp>
    </p:spTree>
    <p:extLst>
      <p:ext uri="{BB962C8B-B14F-4D97-AF65-F5344CB8AC3E}">
        <p14:creationId xmlns:p14="http://schemas.microsoft.com/office/powerpoint/2010/main" val="2388629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a:t>程序设计（</a:t>
            </a:r>
            <a:r>
              <a:rPr lang="en-US" altLang="zh-CN"/>
              <a:t>Programming</a:t>
            </a:r>
            <a:r>
              <a:rPr lang="zh-CN" altLang="en-US"/>
              <a:t>）</a:t>
            </a:r>
          </a:p>
        </p:txBody>
      </p:sp>
      <p:sp>
        <p:nvSpPr>
          <p:cNvPr id="187395" name="Rectangle 3"/>
          <p:cNvSpPr>
            <a:spLocks noGrp="1" noChangeArrowheads="1"/>
          </p:cNvSpPr>
          <p:nvPr>
            <p:ph type="body" idx="1"/>
          </p:nvPr>
        </p:nvSpPr>
        <p:spPr>
          <a:xfrm>
            <a:off x="838800" y="1267200"/>
            <a:ext cx="10369768" cy="4852988"/>
          </a:xfrm>
        </p:spPr>
        <p:txBody>
          <a:bodyPr/>
          <a:lstStyle/>
          <a:p>
            <a:pPr eaLnBrk="1" hangingPunct="1">
              <a:defRPr/>
            </a:pPr>
            <a:r>
              <a:rPr lang="zh-CN" altLang="en-US" dirty="0"/>
              <a:t>要计算机能完成各种任务，就必须为它编写相应的程序。</a:t>
            </a:r>
            <a:endParaRPr lang="en-US" altLang="zh-CN" dirty="0"/>
          </a:p>
          <a:p>
            <a:pPr eaLnBrk="1" hangingPunct="1">
              <a:defRPr/>
            </a:pPr>
            <a:r>
              <a:rPr lang="zh-CN" altLang="en-US" dirty="0"/>
              <a:t> </a:t>
            </a:r>
          </a:p>
          <a:p>
            <a:pPr eaLnBrk="1" hangingPunct="1">
              <a:defRPr/>
            </a:pPr>
            <a:r>
              <a:rPr lang="zh-CN" altLang="en-US" dirty="0"/>
              <a:t>简单地说，程序设计就是为计算机编制程序的过程，它涉及：</a:t>
            </a:r>
          </a:p>
          <a:p>
            <a:pPr lvl="1" eaLnBrk="1" hangingPunct="1">
              <a:defRPr/>
            </a:pPr>
            <a:r>
              <a:rPr lang="zh-CN" altLang="en-US" dirty="0"/>
              <a:t>程序设计</a:t>
            </a:r>
            <a:r>
              <a:rPr lang="zh-CN" altLang="en-US" dirty="0">
                <a:solidFill>
                  <a:srgbClr val="FFCC66"/>
                </a:solidFill>
              </a:rPr>
              <a:t>范式</a:t>
            </a:r>
          </a:p>
          <a:p>
            <a:pPr lvl="1" eaLnBrk="1" hangingPunct="1">
              <a:defRPr/>
            </a:pPr>
            <a:r>
              <a:rPr lang="zh-CN" altLang="en-US" dirty="0"/>
              <a:t>程序设计</a:t>
            </a:r>
            <a:r>
              <a:rPr lang="zh-CN" altLang="en-US" dirty="0">
                <a:solidFill>
                  <a:srgbClr val="FFCC66"/>
                </a:solidFill>
              </a:rPr>
              <a:t>步骤</a:t>
            </a:r>
            <a:r>
              <a:rPr lang="zh-CN" altLang="en-US" dirty="0"/>
              <a:t> </a:t>
            </a:r>
          </a:p>
          <a:p>
            <a:pPr lvl="1" eaLnBrk="1" hangingPunct="1">
              <a:defRPr/>
            </a:pPr>
            <a:r>
              <a:rPr lang="zh-CN" altLang="en-US" dirty="0"/>
              <a:t>程序设计</a:t>
            </a:r>
            <a:r>
              <a:rPr lang="zh-CN" altLang="en-US" dirty="0">
                <a:solidFill>
                  <a:srgbClr val="FFCC66"/>
                </a:solidFill>
              </a:rPr>
              <a:t>语言</a:t>
            </a:r>
            <a:endParaRPr lang="en-US" altLang="zh-CN" dirty="0">
              <a:solidFill>
                <a:srgbClr val="FFCC66"/>
              </a:solidFill>
            </a:endParaRPr>
          </a:p>
          <a:p>
            <a:pPr lvl="1" eaLnBrk="1" hangingPunct="1">
              <a:defRPr/>
            </a:pPr>
            <a:r>
              <a:rPr lang="en-US" altLang="zh-CN" dirty="0"/>
              <a:t>……</a:t>
            </a:r>
            <a:endParaRPr lang="zh-CN" altLang="en-US" dirty="0"/>
          </a:p>
        </p:txBody>
      </p:sp>
      <p:sp>
        <p:nvSpPr>
          <p:cNvPr id="2" name="灯片编号占位符 1">
            <a:extLst>
              <a:ext uri="{FF2B5EF4-FFF2-40B4-BE49-F238E27FC236}">
                <a16:creationId xmlns:a16="http://schemas.microsoft.com/office/drawing/2014/main" id="{E17BBF68-2759-4618-A64C-76306EC672A8}"/>
              </a:ext>
            </a:extLst>
          </p:cNvPr>
          <p:cNvSpPr>
            <a:spLocks noGrp="1"/>
          </p:cNvSpPr>
          <p:nvPr>
            <p:ph type="sldNum" sz="quarter" idx="12"/>
          </p:nvPr>
        </p:nvSpPr>
        <p:spPr/>
        <p:txBody>
          <a:bodyPr/>
          <a:lstStyle/>
          <a:p>
            <a:pPr>
              <a:defRPr/>
            </a:pPr>
            <a:fld id="{2CFF9D8A-9DC0-4D69-8518-70DAC50E02B1}"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115889"/>
            <a:ext cx="8229600" cy="936625"/>
          </a:xfrm>
        </p:spPr>
        <p:txBody>
          <a:bodyPr/>
          <a:lstStyle/>
          <a:p>
            <a:pPr eaLnBrk="1" hangingPunct="1">
              <a:defRPr/>
            </a:pPr>
            <a:r>
              <a:rPr lang="zh-CN" altLang="en-US" dirty="0"/>
              <a:t>程序设计范式 </a:t>
            </a:r>
          </a:p>
        </p:txBody>
      </p:sp>
      <p:sp>
        <p:nvSpPr>
          <p:cNvPr id="17411" name="Rectangle 3"/>
          <p:cNvSpPr>
            <a:spLocks noGrp="1" noChangeArrowheads="1"/>
          </p:cNvSpPr>
          <p:nvPr>
            <p:ph type="body" idx="1"/>
          </p:nvPr>
        </p:nvSpPr>
        <p:spPr>
          <a:xfrm>
            <a:off x="838800" y="1267200"/>
            <a:ext cx="10369768" cy="5661025"/>
          </a:xfrm>
        </p:spPr>
        <p:txBody>
          <a:bodyPr>
            <a:normAutofit/>
          </a:bodyPr>
          <a:lstStyle/>
          <a:p>
            <a:pPr marL="365125" indent="-365125" eaLnBrk="1" hangingPunct="1">
              <a:lnSpc>
                <a:spcPct val="90000"/>
              </a:lnSpc>
              <a:defRPr/>
            </a:pPr>
            <a:r>
              <a:rPr lang="zh-CN" altLang="en-US" dirty="0"/>
              <a:t>程序设计往往要基于某种计算模型来进行，它包含了一组理论、原则和概念。</a:t>
            </a:r>
            <a:endParaRPr lang="en-US" altLang="zh-CN" dirty="0"/>
          </a:p>
          <a:p>
            <a:pPr marL="365125" indent="-365125" eaLnBrk="1" hangingPunct="1">
              <a:lnSpc>
                <a:spcPct val="90000"/>
              </a:lnSpc>
              <a:defRPr/>
            </a:pPr>
            <a:endParaRPr lang="en-US" altLang="zh-CN" dirty="0"/>
          </a:p>
          <a:p>
            <a:pPr marL="365125" indent="-365125" eaLnBrk="1" hangingPunct="1">
              <a:lnSpc>
                <a:spcPct val="90000"/>
              </a:lnSpc>
              <a:defRPr/>
            </a:pPr>
            <a:r>
              <a:rPr lang="zh-CN" altLang="en-US" dirty="0"/>
              <a:t>基于不同的计算模型来进行程序设计就形成了不同的</a:t>
            </a:r>
            <a:r>
              <a:rPr lang="zh-CN" altLang="en-US" dirty="0">
                <a:solidFill>
                  <a:srgbClr val="FFC000"/>
                </a:solidFill>
              </a:rPr>
              <a:t>程序设计范式（</a:t>
            </a:r>
            <a:r>
              <a:rPr lang="en-US" altLang="zh-CN" dirty="0">
                <a:solidFill>
                  <a:srgbClr val="FFC000"/>
                </a:solidFill>
              </a:rPr>
              <a:t>programming paradigms</a:t>
            </a:r>
            <a:r>
              <a:rPr lang="zh-CN" altLang="en-US" dirty="0">
                <a:solidFill>
                  <a:srgbClr val="FFC000"/>
                </a:solidFill>
              </a:rPr>
              <a:t>）</a:t>
            </a:r>
            <a:r>
              <a:rPr lang="zh-CN" altLang="en-US" dirty="0"/>
              <a:t>。</a:t>
            </a:r>
            <a:endParaRPr lang="en-US" altLang="zh-CN" dirty="0"/>
          </a:p>
          <a:p>
            <a:pPr marL="765175" lvl="1" indent="-365125" eaLnBrk="1" hangingPunct="1">
              <a:lnSpc>
                <a:spcPct val="90000"/>
              </a:lnSpc>
              <a:defRPr/>
            </a:pPr>
            <a:r>
              <a:rPr lang="zh-CN" altLang="en-US" dirty="0"/>
              <a:t>不同的范式将采用不同的程序结构和程序元素来描述程序。</a:t>
            </a:r>
            <a:endParaRPr lang="en-US" altLang="zh-CN" dirty="0"/>
          </a:p>
          <a:p>
            <a:pPr marL="765175" lvl="1" indent="-365125" eaLnBrk="1" hangingPunct="1">
              <a:lnSpc>
                <a:spcPct val="90000"/>
              </a:lnSpc>
              <a:defRPr/>
            </a:pPr>
            <a:r>
              <a:rPr lang="zh-CN" altLang="en-US" dirty="0"/>
              <a:t>范式具有针对性，不同的范式适合于解决不同类型的问题。</a:t>
            </a:r>
            <a:endParaRPr lang="en-US" altLang="zh-CN" dirty="0"/>
          </a:p>
        </p:txBody>
      </p:sp>
      <p:sp>
        <p:nvSpPr>
          <p:cNvPr id="2" name="灯片编号占位符 1">
            <a:extLst>
              <a:ext uri="{FF2B5EF4-FFF2-40B4-BE49-F238E27FC236}">
                <a16:creationId xmlns:a16="http://schemas.microsoft.com/office/drawing/2014/main" id="{4D44753D-5579-4A8B-B0D8-426992BB5C80}"/>
              </a:ext>
            </a:extLst>
          </p:cNvPr>
          <p:cNvSpPr>
            <a:spLocks noGrp="1"/>
          </p:cNvSpPr>
          <p:nvPr>
            <p:ph type="sldNum" sz="quarter" idx="12"/>
          </p:nvPr>
        </p:nvSpPr>
        <p:spPr/>
        <p:txBody>
          <a:bodyPr/>
          <a:lstStyle/>
          <a:p>
            <a:pPr>
              <a:defRPr/>
            </a:pPr>
            <a:fld id="{2CFF9D8A-9DC0-4D69-8518-70DAC50E02B1}"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800" y="1267200"/>
            <a:ext cx="10945832" cy="5119278"/>
          </a:xfrm>
        </p:spPr>
        <p:txBody>
          <a:bodyPr>
            <a:normAutofit fontScale="92500" lnSpcReduction="20000"/>
          </a:bodyPr>
          <a:lstStyle/>
          <a:p>
            <a:pPr marL="365125" indent="-365125" eaLnBrk="1" hangingPunct="1">
              <a:lnSpc>
                <a:spcPct val="110000"/>
              </a:lnSpc>
              <a:defRPr/>
            </a:pPr>
            <a:r>
              <a:rPr lang="zh-CN" altLang="en-US" dirty="0"/>
              <a:t>程序设计本质上可归结为：</a:t>
            </a:r>
          </a:p>
          <a:p>
            <a:pPr marL="357188" indent="-357188" eaLnBrk="1" hangingPunct="1">
              <a:lnSpc>
                <a:spcPct val="110000"/>
              </a:lnSpc>
              <a:buNone/>
              <a:defRPr/>
            </a:pPr>
            <a:r>
              <a:rPr lang="zh-CN" altLang="en-US" dirty="0"/>
              <a:t>		</a:t>
            </a:r>
            <a:r>
              <a:rPr lang="zh-CN" altLang="en-US" b="1" dirty="0">
                <a:solidFill>
                  <a:srgbClr val="FFCC66"/>
                </a:solidFill>
              </a:rPr>
              <a:t>程序</a:t>
            </a:r>
            <a:r>
              <a:rPr lang="zh-CN" altLang="en-US" b="1" dirty="0"/>
              <a:t> </a:t>
            </a:r>
            <a:r>
              <a:rPr lang="en-US" altLang="zh-CN" b="1" dirty="0"/>
              <a:t>= </a:t>
            </a:r>
            <a:r>
              <a:rPr lang="zh-CN" altLang="en-US" b="1" dirty="0">
                <a:solidFill>
                  <a:srgbClr val="FFCC66"/>
                </a:solidFill>
              </a:rPr>
              <a:t>算法</a:t>
            </a:r>
            <a:r>
              <a:rPr lang="zh-CN" altLang="en-US" b="1" dirty="0"/>
              <a:t> </a:t>
            </a:r>
            <a:r>
              <a:rPr lang="en-US" altLang="zh-CN" b="1" dirty="0"/>
              <a:t>+ </a:t>
            </a:r>
            <a:r>
              <a:rPr lang="zh-CN" altLang="en-US" b="1" dirty="0">
                <a:solidFill>
                  <a:srgbClr val="FFCC66"/>
                </a:solidFill>
              </a:rPr>
              <a:t>数据结构</a:t>
            </a:r>
          </a:p>
          <a:p>
            <a:pPr marL="765175" lvl="1" indent="-365125" eaLnBrk="1" hangingPunct="1">
              <a:lnSpc>
                <a:spcPct val="110000"/>
              </a:lnSpc>
              <a:defRPr/>
            </a:pPr>
            <a:r>
              <a:rPr lang="zh-CN" altLang="en-US" dirty="0">
                <a:solidFill>
                  <a:srgbClr val="FF0000"/>
                </a:solidFill>
              </a:rPr>
              <a:t>算法（</a:t>
            </a:r>
            <a:r>
              <a:rPr lang="en-US" altLang="zh-CN" dirty="0">
                <a:solidFill>
                  <a:srgbClr val="FF0000"/>
                </a:solidFill>
              </a:rPr>
              <a:t>algorithm</a:t>
            </a:r>
            <a:r>
              <a:rPr lang="zh-CN" altLang="en-US" dirty="0">
                <a:solidFill>
                  <a:srgbClr val="FF0000"/>
                </a:solidFill>
              </a:rPr>
              <a:t>）</a:t>
            </a:r>
            <a:r>
              <a:rPr lang="zh-CN" altLang="en-US" dirty="0"/>
              <a:t>是指对数据的加工步骤的描述，</a:t>
            </a:r>
            <a:endParaRPr lang="en-US" altLang="zh-CN" dirty="0"/>
          </a:p>
          <a:p>
            <a:pPr marL="765175" lvl="1" indent="-365125" eaLnBrk="1" hangingPunct="1">
              <a:lnSpc>
                <a:spcPct val="110000"/>
              </a:lnSpc>
              <a:defRPr/>
            </a:pPr>
            <a:r>
              <a:rPr lang="zh-CN" altLang="en-US" dirty="0">
                <a:solidFill>
                  <a:srgbClr val="FF0000"/>
                </a:solidFill>
              </a:rPr>
              <a:t>数据结构（</a:t>
            </a:r>
            <a:r>
              <a:rPr lang="en-US" altLang="zh-CN" dirty="0">
                <a:solidFill>
                  <a:srgbClr val="FF0000"/>
                </a:solidFill>
              </a:rPr>
              <a:t>data structure</a:t>
            </a:r>
            <a:r>
              <a:rPr lang="zh-CN" altLang="en-US" dirty="0">
                <a:solidFill>
                  <a:srgbClr val="FF0000"/>
                </a:solidFill>
              </a:rPr>
              <a:t>）</a:t>
            </a:r>
            <a:r>
              <a:rPr lang="zh-CN" altLang="en-US" dirty="0"/>
              <a:t>则是对反映待解问题本质的数据的描述。</a:t>
            </a:r>
            <a:endParaRPr lang="en-US" altLang="zh-CN" dirty="0"/>
          </a:p>
          <a:p>
            <a:pPr marL="365125" indent="-365125" eaLnBrk="1" hangingPunct="1">
              <a:lnSpc>
                <a:spcPct val="110000"/>
              </a:lnSpc>
              <a:defRPr/>
            </a:pPr>
            <a:r>
              <a:rPr lang="zh-CN" altLang="en-US" dirty="0"/>
              <a:t>不同的程序设计范式在如何看待数据、数据的操作以及它们之间的关系上是有所不同的。</a:t>
            </a:r>
          </a:p>
          <a:p>
            <a:pPr marL="365125" indent="-365125" eaLnBrk="1" hangingPunct="1">
              <a:lnSpc>
                <a:spcPct val="110000"/>
              </a:lnSpc>
              <a:defRPr/>
            </a:pPr>
            <a:r>
              <a:rPr lang="zh-CN" altLang="en-US" dirty="0"/>
              <a:t>典型的程序设计范式有：</a:t>
            </a:r>
          </a:p>
          <a:p>
            <a:pPr marL="915988" lvl="1" eaLnBrk="1" hangingPunct="1">
              <a:lnSpc>
                <a:spcPct val="110000"/>
              </a:lnSpc>
              <a:defRPr/>
            </a:pPr>
            <a:r>
              <a:rPr lang="zh-CN" altLang="en-US" dirty="0">
                <a:solidFill>
                  <a:srgbClr val="FFCC66"/>
                </a:solidFill>
              </a:rPr>
              <a:t>过程式</a:t>
            </a:r>
          </a:p>
          <a:p>
            <a:pPr marL="915988" lvl="1" eaLnBrk="1" hangingPunct="1">
              <a:lnSpc>
                <a:spcPct val="110000"/>
              </a:lnSpc>
              <a:defRPr/>
            </a:pPr>
            <a:r>
              <a:rPr lang="zh-CN" altLang="en-US" dirty="0">
                <a:solidFill>
                  <a:srgbClr val="FFCC66"/>
                </a:solidFill>
              </a:rPr>
              <a:t>对象式</a:t>
            </a:r>
          </a:p>
          <a:p>
            <a:pPr marL="915988" lvl="1" eaLnBrk="1" hangingPunct="1">
              <a:lnSpc>
                <a:spcPct val="110000"/>
              </a:lnSpc>
              <a:defRPr/>
            </a:pPr>
            <a:r>
              <a:rPr lang="zh-CN" altLang="en-US" dirty="0">
                <a:solidFill>
                  <a:srgbClr val="FFCC66"/>
                </a:solidFill>
              </a:rPr>
              <a:t>函数式</a:t>
            </a:r>
          </a:p>
          <a:p>
            <a:pPr marL="915988" lvl="1" eaLnBrk="1" hangingPunct="1">
              <a:lnSpc>
                <a:spcPct val="110000"/>
              </a:lnSpc>
              <a:defRPr/>
            </a:pPr>
            <a:r>
              <a:rPr lang="zh-CN" altLang="en-US" dirty="0">
                <a:solidFill>
                  <a:srgbClr val="FFCC66"/>
                </a:solidFill>
              </a:rPr>
              <a:t>逻辑式</a:t>
            </a:r>
            <a:r>
              <a:rPr lang="zh-CN" altLang="en-US" dirty="0"/>
              <a:t>，等</a:t>
            </a:r>
          </a:p>
          <a:p>
            <a:endParaRPr lang="zh-CN" altLang="en-US" dirty="0"/>
          </a:p>
        </p:txBody>
      </p:sp>
      <p:sp>
        <p:nvSpPr>
          <p:cNvPr id="2" name="灯片编号占位符 1">
            <a:extLst>
              <a:ext uri="{FF2B5EF4-FFF2-40B4-BE49-F238E27FC236}">
                <a16:creationId xmlns:a16="http://schemas.microsoft.com/office/drawing/2014/main" id="{63B9874F-8B8F-4026-9042-4ADCCE5CEC97}"/>
              </a:ext>
            </a:extLst>
          </p:cNvPr>
          <p:cNvSpPr>
            <a:spLocks noGrp="1"/>
          </p:cNvSpPr>
          <p:nvPr>
            <p:ph type="sldNum" sz="quarter" idx="12"/>
          </p:nvPr>
        </p:nvSpPr>
        <p:spPr/>
        <p:txBody>
          <a:bodyPr/>
          <a:lstStyle/>
          <a:p>
            <a:pPr>
              <a:defRPr/>
            </a:pPr>
            <a:fld id="{2CFF9D8A-9DC0-4D69-8518-70DAC50E02B1}" type="slidenum">
              <a:rPr lang="en-US" altLang="zh-CN" smtClean="0"/>
              <a:pPr>
                <a:defRPr/>
              </a:pPr>
              <a:t>33</a:t>
            </a:fld>
            <a:endParaRPr lang="en-US" altLang="zh-CN"/>
          </a:p>
        </p:txBody>
      </p:sp>
    </p:spTree>
    <p:extLst>
      <p:ext uri="{BB962C8B-B14F-4D97-AF65-F5344CB8AC3E}">
        <p14:creationId xmlns:p14="http://schemas.microsoft.com/office/powerpoint/2010/main" val="1501975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8213" y="85725"/>
            <a:ext cx="7772400" cy="1111250"/>
          </a:xfrm>
        </p:spPr>
        <p:txBody>
          <a:bodyPr/>
          <a:lstStyle/>
          <a:p>
            <a:pPr eaLnBrk="1" hangingPunct="1">
              <a:defRPr/>
            </a:pPr>
            <a:r>
              <a:rPr lang="zh-CN" altLang="en-US"/>
              <a:t>过程式程序设计</a:t>
            </a:r>
          </a:p>
        </p:txBody>
      </p:sp>
      <p:sp>
        <p:nvSpPr>
          <p:cNvPr id="18435" name="Rectangle 3"/>
          <p:cNvSpPr>
            <a:spLocks noGrp="1" noChangeArrowheads="1"/>
          </p:cNvSpPr>
          <p:nvPr>
            <p:ph type="body" idx="1"/>
          </p:nvPr>
        </p:nvSpPr>
        <p:spPr>
          <a:xfrm>
            <a:off x="838800" y="1267200"/>
            <a:ext cx="10513784" cy="5256213"/>
          </a:xfrm>
        </p:spPr>
        <p:txBody>
          <a:bodyPr/>
          <a:lstStyle/>
          <a:p>
            <a:pPr marL="357188" indent="-357188" eaLnBrk="1" hangingPunct="1">
              <a:defRPr/>
            </a:pPr>
            <a:r>
              <a:rPr lang="zh-CN" altLang="en-US" sz="2800" dirty="0"/>
              <a:t>一种以</a:t>
            </a:r>
            <a:r>
              <a:rPr lang="zh-CN" altLang="en-US" sz="2800" dirty="0">
                <a:solidFill>
                  <a:schemeClr val="folHlink"/>
                </a:solidFill>
              </a:rPr>
              <a:t>功能</a:t>
            </a:r>
            <a:r>
              <a:rPr lang="zh-CN" altLang="en-US" sz="2800" dirty="0"/>
              <a:t>为中心、基于</a:t>
            </a:r>
            <a:r>
              <a:rPr lang="zh-CN" altLang="en-US" sz="2800" dirty="0">
                <a:solidFill>
                  <a:schemeClr val="folHlink"/>
                </a:solidFill>
              </a:rPr>
              <a:t>功能分解</a:t>
            </a:r>
            <a:r>
              <a:rPr lang="zh-CN" altLang="en-US" sz="2800" dirty="0"/>
              <a:t>的程序设计范型。</a:t>
            </a:r>
          </a:p>
          <a:p>
            <a:pPr marL="357188" indent="-357188" eaLnBrk="1" hangingPunct="1">
              <a:defRPr/>
            </a:pPr>
            <a:r>
              <a:rPr lang="zh-CN" altLang="en-US" sz="2800" dirty="0"/>
              <a:t>一个过程式程序由一些</a:t>
            </a:r>
            <a:r>
              <a:rPr lang="zh-CN" altLang="en-US" sz="2800" dirty="0">
                <a:solidFill>
                  <a:schemeClr val="folHlink"/>
                </a:solidFill>
              </a:rPr>
              <a:t>子程序</a:t>
            </a:r>
            <a:r>
              <a:rPr lang="zh-CN" altLang="en-US" sz="2800" dirty="0"/>
              <a:t>构成</a:t>
            </a:r>
            <a:endParaRPr lang="en-US" altLang="zh-CN" sz="2800" dirty="0"/>
          </a:p>
          <a:p>
            <a:pPr marL="757238" lvl="1" indent="-357188" eaLnBrk="1" hangingPunct="1">
              <a:defRPr/>
            </a:pPr>
            <a:r>
              <a:rPr lang="zh-CN" altLang="en-US" sz="2400" dirty="0"/>
              <a:t>每个子程序对应一个子功能。</a:t>
            </a:r>
            <a:endParaRPr lang="en-US" altLang="zh-CN" sz="2400" dirty="0"/>
          </a:p>
          <a:p>
            <a:pPr marL="757238" lvl="1" indent="-357188" eaLnBrk="1" hangingPunct="1">
              <a:defRPr/>
            </a:pPr>
            <a:r>
              <a:rPr lang="zh-CN" altLang="en-US" sz="2400" dirty="0"/>
              <a:t>子程序描述了一系列的操作，它实现了</a:t>
            </a:r>
            <a:r>
              <a:rPr lang="zh-CN" altLang="en-US" sz="2400" dirty="0">
                <a:solidFill>
                  <a:schemeClr val="folHlink"/>
                </a:solidFill>
              </a:rPr>
              <a:t>过程抽象</a:t>
            </a:r>
            <a:r>
              <a:rPr lang="zh-CN" altLang="en-US" sz="2400" dirty="0"/>
              <a:t>。</a:t>
            </a:r>
            <a:endParaRPr lang="en-US" altLang="zh-CN" sz="2400" dirty="0"/>
          </a:p>
          <a:p>
            <a:pPr marL="757238" lvl="1" indent="-357188" eaLnBrk="1" hangingPunct="1">
              <a:defRPr/>
            </a:pPr>
            <a:r>
              <a:rPr lang="zh-CN" altLang="en-US" sz="2400" dirty="0"/>
              <a:t>数据独立于子程序进行单独描述，它处于附属地位，在子程序调用时通过参数或全局变量传给子程序使用。</a:t>
            </a:r>
          </a:p>
          <a:p>
            <a:pPr marL="357188" indent="-357188" eaLnBrk="1" hangingPunct="1">
              <a:defRPr/>
            </a:pPr>
            <a:r>
              <a:rPr lang="zh-CN" altLang="en-US" sz="2800" dirty="0"/>
              <a:t>过程式程序的执行过程体现为一系列的子程序调用。</a:t>
            </a:r>
            <a:endParaRPr lang="en-US" altLang="zh-CN" sz="2800" dirty="0"/>
          </a:p>
          <a:p>
            <a:pPr marL="357188" indent="-357188" eaLnBrk="1" hangingPunct="1">
              <a:defRPr/>
            </a:pPr>
            <a:r>
              <a:rPr lang="zh-CN" altLang="en-US" sz="2800" dirty="0"/>
              <a:t>早期的程序设计大都采用了过程式程序设计范式，它与冯</a:t>
            </a:r>
            <a:r>
              <a:rPr lang="en-US" altLang="zh-CN" sz="2800" dirty="0"/>
              <a:t>•</a:t>
            </a:r>
            <a:r>
              <a:rPr lang="zh-CN" altLang="en-US" sz="2800" dirty="0"/>
              <a:t>诺依曼计算模型有着直接的对应。</a:t>
            </a:r>
            <a:endParaRPr lang="en-US" altLang="zh-CN" sz="2800" dirty="0"/>
          </a:p>
        </p:txBody>
      </p:sp>
      <p:sp>
        <p:nvSpPr>
          <p:cNvPr id="2" name="灯片编号占位符 1">
            <a:extLst>
              <a:ext uri="{FF2B5EF4-FFF2-40B4-BE49-F238E27FC236}">
                <a16:creationId xmlns:a16="http://schemas.microsoft.com/office/drawing/2014/main" id="{7AB17A3E-AD27-49D4-B91D-B9FC5FD6AEF4}"/>
              </a:ext>
            </a:extLst>
          </p:cNvPr>
          <p:cNvSpPr>
            <a:spLocks noGrp="1"/>
          </p:cNvSpPr>
          <p:nvPr>
            <p:ph type="sldNum" sz="quarter" idx="12"/>
          </p:nvPr>
        </p:nvSpPr>
        <p:spPr/>
        <p:txBody>
          <a:bodyPr/>
          <a:lstStyle/>
          <a:p>
            <a:pPr>
              <a:defRPr/>
            </a:pPr>
            <a:fld id="{2CFF9D8A-9DC0-4D69-8518-70DAC50E02B1}"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981200" y="115889"/>
            <a:ext cx="8229600" cy="1139825"/>
          </a:xfrm>
        </p:spPr>
        <p:txBody>
          <a:bodyPr/>
          <a:lstStyle/>
          <a:p>
            <a:pPr eaLnBrk="1" hangingPunct="1">
              <a:defRPr/>
            </a:pPr>
            <a:r>
              <a:rPr lang="zh-CN" altLang="en-US"/>
              <a:t>对象式（面向对象） 程序设计</a:t>
            </a:r>
          </a:p>
        </p:txBody>
      </p:sp>
      <p:sp>
        <p:nvSpPr>
          <p:cNvPr id="185347" name="Rectangle 3"/>
          <p:cNvSpPr>
            <a:spLocks noGrp="1" noChangeArrowheads="1"/>
          </p:cNvSpPr>
          <p:nvPr>
            <p:ph type="body" idx="1"/>
          </p:nvPr>
        </p:nvSpPr>
        <p:spPr>
          <a:xfrm>
            <a:off x="838800" y="1267200"/>
            <a:ext cx="10513784" cy="4968453"/>
          </a:xfrm>
        </p:spPr>
        <p:txBody>
          <a:bodyPr>
            <a:normAutofit/>
          </a:bodyPr>
          <a:lstStyle/>
          <a:p>
            <a:pPr marL="357188" indent="-357188" eaLnBrk="1" hangingPunct="1">
              <a:lnSpc>
                <a:spcPct val="110000"/>
              </a:lnSpc>
              <a:defRPr/>
            </a:pPr>
            <a:r>
              <a:rPr lang="zh-CN" altLang="en-US" sz="2800" dirty="0"/>
              <a:t>一种以</a:t>
            </a:r>
            <a:r>
              <a:rPr lang="zh-CN" altLang="en-US" sz="2800" dirty="0">
                <a:solidFill>
                  <a:schemeClr val="folHlink"/>
                </a:solidFill>
              </a:rPr>
              <a:t>数据</a:t>
            </a:r>
            <a:r>
              <a:rPr lang="zh-CN" altLang="en-US" sz="2800" dirty="0"/>
              <a:t>为中心、基于</a:t>
            </a:r>
            <a:r>
              <a:rPr lang="zh-CN" altLang="en-US" sz="2800" dirty="0">
                <a:solidFill>
                  <a:schemeClr val="folHlink"/>
                </a:solidFill>
              </a:rPr>
              <a:t>数据抽象</a:t>
            </a:r>
            <a:r>
              <a:rPr lang="zh-CN" altLang="en-US" sz="2800" dirty="0"/>
              <a:t>的程序设计范型，通常称为</a:t>
            </a:r>
            <a:r>
              <a:rPr lang="zh-CN" altLang="en-US" sz="2800" dirty="0">
                <a:solidFill>
                  <a:schemeClr val="folHlink"/>
                </a:solidFill>
              </a:rPr>
              <a:t>面向对象程序设计</a:t>
            </a:r>
            <a:r>
              <a:rPr lang="zh-CN" altLang="en-US" sz="2800" dirty="0"/>
              <a:t>。</a:t>
            </a:r>
          </a:p>
          <a:p>
            <a:pPr marL="357188" indent="-357188" eaLnBrk="1" hangingPunct="1">
              <a:lnSpc>
                <a:spcPct val="110000"/>
              </a:lnSpc>
              <a:defRPr/>
            </a:pPr>
            <a:r>
              <a:rPr lang="zh-CN" altLang="en-US" sz="2800" dirty="0"/>
              <a:t>一个面向对象程序由一些</a:t>
            </a:r>
            <a:r>
              <a:rPr lang="zh-CN" altLang="en-US" sz="2800" dirty="0">
                <a:solidFill>
                  <a:schemeClr val="folHlink"/>
                </a:solidFill>
              </a:rPr>
              <a:t>对象</a:t>
            </a:r>
            <a:r>
              <a:rPr lang="zh-CN" altLang="en-US" sz="2800" dirty="0"/>
              <a:t>构成</a:t>
            </a:r>
            <a:endParaRPr lang="en-US" altLang="zh-CN" sz="2800" dirty="0"/>
          </a:p>
          <a:p>
            <a:pPr marL="757238" lvl="1" indent="-357188" eaLnBrk="1" hangingPunct="1">
              <a:lnSpc>
                <a:spcPct val="110000"/>
              </a:lnSpc>
              <a:defRPr/>
            </a:pPr>
            <a:r>
              <a:rPr lang="zh-CN" altLang="en-US" sz="2400" dirty="0"/>
              <a:t>对象是由一些</a:t>
            </a:r>
            <a:r>
              <a:rPr lang="zh-CN" altLang="en-US" sz="2400" dirty="0">
                <a:solidFill>
                  <a:schemeClr val="folHlink"/>
                </a:solidFill>
              </a:rPr>
              <a:t>数据</a:t>
            </a:r>
            <a:r>
              <a:rPr lang="zh-CN" altLang="en-US" sz="2400" dirty="0"/>
              <a:t>及可施于这些数据上的</a:t>
            </a:r>
            <a:r>
              <a:rPr lang="zh-CN" altLang="en-US" sz="2400" dirty="0">
                <a:solidFill>
                  <a:schemeClr val="folHlink"/>
                </a:solidFill>
              </a:rPr>
              <a:t>操作</a:t>
            </a:r>
            <a:r>
              <a:rPr lang="zh-CN" altLang="en-US" sz="2400" dirty="0"/>
              <a:t>所组成的</a:t>
            </a:r>
            <a:r>
              <a:rPr lang="zh-CN" altLang="en-US" sz="2400" dirty="0">
                <a:solidFill>
                  <a:schemeClr val="folHlink"/>
                </a:solidFill>
              </a:rPr>
              <a:t>封装体</a:t>
            </a:r>
            <a:r>
              <a:rPr lang="zh-CN" altLang="en-US" sz="2400" dirty="0"/>
              <a:t>，</a:t>
            </a:r>
            <a:endParaRPr lang="en-US" altLang="zh-CN" sz="2400" dirty="0"/>
          </a:p>
          <a:p>
            <a:pPr marL="757238" lvl="1" indent="-357188" eaLnBrk="1" hangingPunct="1">
              <a:lnSpc>
                <a:spcPct val="110000"/>
              </a:lnSpc>
              <a:defRPr/>
            </a:pPr>
            <a:r>
              <a:rPr lang="zh-CN" altLang="en-US" sz="2400" dirty="0"/>
              <a:t>对数据的操作是通过向包含数据的对象发送消息（调用对象提供的操作）来实现。</a:t>
            </a:r>
            <a:endParaRPr lang="en-US" altLang="zh-CN" sz="2400" dirty="0"/>
          </a:p>
          <a:p>
            <a:pPr marL="757238" lvl="1" indent="-357188" eaLnBrk="1" hangingPunct="1">
              <a:lnSpc>
                <a:spcPct val="110000"/>
              </a:lnSpc>
              <a:defRPr/>
            </a:pPr>
            <a:r>
              <a:rPr lang="zh-CN" altLang="en-US" sz="2400" dirty="0"/>
              <a:t>对象的特征由相应的</a:t>
            </a:r>
            <a:r>
              <a:rPr lang="zh-CN" altLang="en-US" sz="2400" dirty="0">
                <a:solidFill>
                  <a:srgbClr val="FF0000"/>
                </a:solidFill>
              </a:rPr>
              <a:t>类</a:t>
            </a:r>
            <a:r>
              <a:rPr lang="zh-CN" altLang="en-US" sz="2400" dirty="0"/>
              <a:t>来描述，一个类的特征可以从其它的类</a:t>
            </a:r>
            <a:r>
              <a:rPr lang="zh-CN" altLang="en-US" sz="2400" dirty="0">
                <a:solidFill>
                  <a:schemeClr val="folHlink"/>
                </a:solidFill>
              </a:rPr>
              <a:t>继承</a:t>
            </a:r>
            <a:r>
              <a:rPr lang="zh-CN" altLang="en-US" sz="2400" dirty="0"/>
              <a:t>。</a:t>
            </a:r>
          </a:p>
          <a:p>
            <a:pPr marL="357188" indent="-357188" eaLnBrk="1" hangingPunct="1">
              <a:lnSpc>
                <a:spcPct val="110000"/>
              </a:lnSpc>
              <a:defRPr/>
            </a:pPr>
            <a:r>
              <a:rPr lang="zh-CN" altLang="en-US" sz="2800" dirty="0"/>
              <a:t>执行过程体现为各个对象之间相互发送和处理</a:t>
            </a:r>
            <a:r>
              <a:rPr lang="zh-CN" altLang="en-US" sz="2800" dirty="0">
                <a:solidFill>
                  <a:schemeClr val="folHlink"/>
                </a:solidFill>
              </a:rPr>
              <a:t>消息</a:t>
            </a:r>
            <a:r>
              <a:rPr lang="zh-CN" altLang="en-US" sz="2800" dirty="0"/>
              <a:t>。</a:t>
            </a:r>
          </a:p>
        </p:txBody>
      </p:sp>
      <p:sp>
        <p:nvSpPr>
          <p:cNvPr id="2" name="灯片编号占位符 1">
            <a:extLst>
              <a:ext uri="{FF2B5EF4-FFF2-40B4-BE49-F238E27FC236}">
                <a16:creationId xmlns:a16="http://schemas.microsoft.com/office/drawing/2014/main" id="{0E5D38AC-45CE-4A7A-9F64-1AC61F9C89BA}"/>
              </a:ext>
            </a:extLst>
          </p:cNvPr>
          <p:cNvSpPr>
            <a:spLocks noGrp="1"/>
          </p:cNvSpPr>
          <p:nvPr>
            <p:ph type="sldNum" sz="quarter" idx="12"/>
          </p:nvPr>
        </p:nvSpPr>
        <p:spPr/>
        <p:txBody>
          <a:bodyPr/>
          <a:lstStyle/>
          <a:p>
            <a:pPr>
              <a:defRPr/>
            </a:pPr>
            <a:fld id="{2CFF9D8A-9DC0-4D69-8518-70DAC50E02B1}" type="slidenum">
              <a:rPr lang="en-US" altLang="zh-CN"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8213" y="0"/>
            <a:ext cx="7772400" cy="1111250"/>
          </a:xfrm>
        </p:spPr>
        <p:txBody>
          <a:bodyPr/>
          <a:lstStyle/>
          <a:p>
            <a:pPr eaLnBrk="1" hangingPunct="1">
              <a:defRPr/>
            </a:pPr>
            <a:r>
              <a:rPr lang="zh-CN" altLang="en-US" dirty="0"/>
              <a:t>函数式与逻辑式 </a:t>
            </a:r>
          </a:p>
        </p:txBody>
      </p:sp>
      <p:sp>
        <p:nvSpPr>
          <p:cNvPr id="20483" name="Rectangle 3"/>
          <p:cNvSpPr>
            <a:spLocks noGrp="1" noChangeArrowheads="1"/>
          </p:cNvSpPr>
          <p:nvPr>
            <p:ph type="body" idx="1"/>
          </p:nvPr>
        </p:nvSpPr>
        <p:spPr>
          <a:xfrm>
            <a:off x="838800" y="1268414"/>
            <a:ext cx="10441776" cy="4968899"/>
          </a:xfrm>
        </p:spPr>
        <p:txBody>
          <a:bodyPr>
            <a:normAutofit fontScale="92500" lnSpcReduction="10000"/>
          </a:bodyPr>
          <a:lstStyle/>
          <a:p>
            <a:pPr eaLnBrk="1" hangingPunct="1">
              <a:lnSpc>
                <a:spcPct val="110000"/>
              </a:lnSpc>
              <a:defRPr/>
            </a:pPr>
            <a:r>
              <a:rPr lang="zh-CN" altLang="en-US" sz="2800" dirty="0">
                <a:solidFill>
                  <a:schemeClr val="folHlink"/>
                </a:solidFill>
              </a:rPr>
              <a:t>函数式程序设计</a:t>
            </a:r>
            <a:r>
              <a:rPr lang="zh-CN" altLang="en-US" sz="2800" dirty="0"/>
              <a:t>是围绕函数来进行的，计算过程体现为一系列的函数应用（</a:t>
            </a:r>
            <a:r>
              <a:rPr lang="en-US" altLang="zh-CN" sz="2800" dirty="0"/>
              <a:t>Function Application</a:t>
            </a:r>
            <a:r>
              <a:rPr lang="zh-CN" altLang="en-US" sz="2800" dirty="0"/>
              <a:t>），它基于了递归函数理论和</a:t>
            </a:r>
            <a:r>
              <a:rPr lang="en-US" altLang="zh-CN" sz="2800" dirty="0"/>
              <a:t>lambda</a:t>
            </a:r>
            <a:r>
              <a:rPr lang="zh-CN" altLang="en-US" sz="2800" dirty="0"/>
              <a:t>演算，其中，函数也被作为值来看待，即，函数的参数也可以是函数 。</a:t>
            </a:r>
          </a:p>
          <a:p>
            <a:pPr eaLnBrk="1" hangingPunct="1">
              <a:lnSpc>
                <a:spcPct val="110000"/>
              </a:lnSpc>
              <a:defRPr/>
            </a:pPr>
            <a:r>
              <a:rPr lang="zh-CN" altLang="en-US" sz="2800" dirty="0">
                <a:solidFill>
                  <a:schemeClr val="folHlink"/>
                </a:solidFill>
              </a:rPr>
              <a:t>逻辑程序设计</a:t>
            </a:r>
            <a:r>
              <a:rPr lang="zh-CN" altLang="en-US" sz="2800" dirty="0"/>
              <a:t>是把程序组织成一组事实和一组推理规则，在事实基础上运用推理规则来实施计算，它基于的是谓词演算（</a:t>
            </a:r>
            <a:r>
              <a:rPr lang="en-US" altLang="zh-CN" sz="2800" dirty="0"/>
              <a:t>Predicate Calculus</a:t>
            </a:r>
            <a:r>
              <a:rPr lang="zh-CN" altLang="en-US" sz="2800" dirty="0"/>
              <a:t>）。</a:t>
            </a:r>
          </a:p>
          <a:p>
            <a:pPr eaLnBrk="1" hangingPunct="1">
              <a:lnSpc>
                <a:spcPct val="110000"/>
              </a:lnSpc>
              <a:defRPr/>
            </a:pPr>
            <a:r>
              <a:rPr lang="zh-CN" altLang="en-US" sz="2800" dirty="0"/>
              <a:t>上述两种程序设计范式有良好的数学理论支持，并且，设计出的程序具有潜在的并行性。</a:t>
            </a:r>
            <a:endParaRPr lang="en-US" altLang="zh-CN" sz="2800" dirty="0"/>
          </a:p>
          <a:p>
            <a:pPr eaLnBrk="1" hangingPunct="1">
              <a:lnSpc>
                <a:spcPct val="110000"/>
              </a:lnSpc>
              <a:defRPr/>
            </a:pPr>
            <a:r>
              <a:rPr lang="zh-CN" altLang="en-US" sz="2800" dirty="0"/>
              <a:t>函数式和逻辑式范式适合于需要大量进行复杂的符号处理（非数值计算）的人工智能领域的应用。</a:t>
            </a:r>
            <a:endParaRPr lang="en-US" altLang="zh-CN" sz="2800" dirty="0"/>
          </a:p>
        </p:txBody>
      </p:sp>
      <p:sp>
        <p:nvSpPr>
          <p:cNvPr id="2" name="灯片编号占位符 1">
            <a:extLst>
              <a:ext uri="{FF2B5EF4-FFF2-40B4-BE49-F238E27FC236}">
                <a16:creationId xmlns:a16="http://schemas.microsoft.com/office/drawing/2014/main" id="{734CEC00-7B40-4DA3-9101-75188F8ECB47}"/>
              </a:ext>
            </a:extLst>
          </p:cNvPr>
          <p:cNvSpPr>
            <a:spLocks noGrp="1"/>
          </p:cNvSpPr>
          <p:nvPr>
            <p:ph type="sldNum" sz="quarter" idx="12"/>
          </p:nvPr>
        </p:nvSpPr>
        <p:spPr/>
        <p:txBody>
          <a:bodyPr/>
          <a:lstStyle/>
          <a:p>
            <a:pPr>
              <a:defRPr/>
            </a:pPr>
            <a:fld id="{2CFF9D8A-9DC0-4D69-8518-70DAC50E02B1}" type="slidenum">
              <a:rPr lang="en-US" altLang="zh-CN"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命令式与申述式程序设计</a:t>
            </a:r>
          </a:p>
        </p:txBody>
      </p:sp>
      <p:sp>
        <p:nvSpPr>
          <p:cNvPr id="3" name="内容占位符 2"/>
          <p:cNvSpPr>
            <a:spLocks noGrp="1"/>
          </p:cNvSpPr>
          <p:nvPr>
            <p:ph idx="1"/>
          </p:nvPr>
        </p:nvSpPr>
        <p:spPr/>
        <p:txBody>
          <a:bodyPr/>
          <a:lstStyle/>
          <a:p>
            <a:r>
              <a:rPr lang="zh-CN" altLang="en-US" dirty="0"/>
              <a:t>过程式和面向对象程序设计强调对“如何做”的描述，即对操作步骤和状态变化给出明确的描述，因此常把它们称为</a:t>
            </a:r>
            <a:r>
              <a:rPr lang="zh-CN" altLang="en-US" dirty="0">
                <a:solidFill>
                  <a:srgbClr val="FFC000"/>
                </a:solidFill>
              </a:rPr>
              <a:t>命令式</a:t>
            </a:r>
            <a:r>
              <a:rPr lang="zh-CN" altLang="en-US" dirty="0"/>
              <a:t>程序设计（</a:t>
            </a:r>
            <a:r>
              <a:rPr lang="en-US" altLang="zh-CN" dirty="0"/>
              <a:t>imperative programing</a:t>
            </a:r>
            <a:r>
              <a:rPr lang="zh-CN" altLang="en-US" dirty="0"/>
              <a:t>）；</a:t>
            </a:r>
            <a:endParaRPr lang="en-US" altLang="zh-CN" dirty="0"/>
          </a:p>
          <a:p>
            <a:r>
              <a:rPr lang="zh-CN" altLang="en-US" dirty="0"/>
              <a:t>函数式和逻辑式程序设计则强调对“做什么”的描述，而不是如何做，因此它们常被称为</a:t>
            </a:r>
            <a:r>
              <a:rPr lang="zh-CN" altLang="en-US" dirty="0">
                <a:solidFill>
                  <a:srgbClr val="FFC000"/>
                </a:solidFill>
              </a:rPr>
              <a:t>申述式</a:t>
            </a:r>
            <a:r>
              <a:rPr lang="zh-CN" altLang="en-US" dirty="0"/>
              <a:t>程序设计（</a:t>
            </a:r>
            <a:r>
              <a:rPr lang="en-US" altLang="zh-CN" dirty="0"/>
              <a:t>declarative programming</a:t>
            </a:r>
            <a:r>
              <a:rPr lang="zh-CN" altLang="en-US" dirty="0"/>
              <a:t>）。</a:t>
            </a:r>
            <a:endParaRPr lang="en-US" altLang="zh-CN" dirty="0"/>
          </a:p>
          <a:p>
            <a:endParaRPr lang="en-US" altLang="zh-CN" dirty="0"/>
          </a:p>
          <a:p>
            <a:r>
              <a:rPr lang="zh-CN" altLang="en-US" dirty="0"/>
              <a:t>常用的程序设计范式是</a:t>
            </a:r>
            <a:r>
              <a:rPr lang="zh-CN" altLang="en-US" dirty="0">
                <a:solidFill>
                  <a:srgbClr val="FFC000"/>
                </a:solidFill>
              </a:rPr>
              <a:t>命令式的</a:t>
            </a:r>
            <a:r>
              <a:rPr lang="zh-CN" altLang="en-US" dirty="0"/>
              <a:t>：</a:t>
            </a:r>
            <a:r>
              <a:rPr lang="zh-CN" altLang="en-US" dirty="0">
                <a:solidFill>
                  <a:srgbClr val="FFCC66"/>
                </a:solidFill>
              </a:rPr>
              <a:t>过程式</a:t>
            </a:r>
            <a:r>
              <a:rPr lang="zh-CN" altLang="en-US" dirty="0"/>
              <a:t>和</a:t>
            </a:r>
            <a:r>
              <a:rPr lang="zh-CN" altLang="en-US" dirty="0">
                <a:solidFill>
                  <a:srgbClr val="FFCC66"/>
                </a:solidFill>
              </a:rPr>
              <a:t>对象式</a:t>
            </a:r>
          </a:p>
          <a:p>
            <a:endParaRPr lang="zh-CN" altLang="en-US" dirty="0"/>
          </a:p>
        </p:txBody>
      </p:sp>
      <p:sp>
        <p:nvSpPr>
          <p:cNvPr id="4" name="灯片编号占位符 3">
            <a:extLst>
              <a:ext uri="{FF2B5EF4-FFF2-40B4-BE49-F238E27FC236}">
                <a16:creationId xmlns:a16="http://schemas.microsoft.com/office/drawing/2014/main" id="{6A5AFF5A-7045-4E2B-8602-4FA557793CCA}"/>
              </a:ext>
            </a:extLst>
          </p:cNvPr>
          <p:cNvSpPr>
            <a:spLocks noGrp="1"/>
          </p:cNvSpPr>
          <p:nvPr>
            <p:ph type="sldNum" sz="quarter" idx="12"/>
          </p:nvPr>
        </p:nvSpPr>
        <p:spPr/>
        <p:txBody>
          <a:bodyPr/>
          <a:lstStyle/>
          <a:p>
            <a:pPr>
              <a:defRPr/>
            </a:pPr>
            <a:fld id="{2CFF9D8A-9DC0-4D69-8518-70DAC50E02B1}" type="slidenum">
              <a:rPr lang="en-US" altLang="zh-CN" smtClean="0"/>
              <a:pPr>
                <a:defRPr/>
              </a:pPr>
              <a:t>37</a:t>
            </a:fld>
            <a:endParaRPr lang="en-US" altLang="zh-CN"/>
          </a:p>
        </p:txBody>
      </p:sp>
    </p:spTree>
    <p:extLst>
      <p:ext uri="{BB962C8B-B14F-4D97-AF65-F5344CB8AC3E}">
        <p14:creationId xmlns:p14="http://schemas.microsoft.com/office/powerpoint/2010/main" val="3844645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81200" y="115888"/>
            <a:ext cx="8229600" cy="1143000"/>
          </a:xfrm>
        </p:spPr>
        <p:txBody>
          <a:bodyPr/>
          <a:lstStyle/>
          <a:p>
            <a:pPr eaLnBrk="1" hangingPunct="1">
              <a:defRPr/>
            </a:pPr>
            <a:r>
              <a:rPr lang="zh-CN" altLang="en-US"/>
              <a:t>程序设计步骤</a:t>
            </a:r>
          </a:p>
        </p:txBody>
      </p:sp>
      <p:sp>
        <p:nvSpPr>
          <p:cNvPr id="215043" name="Rectangle 3"/>
          <p:cNvSpPr>
            <a:spLocks noGrp="1" noChangeArrowheads="1"/>
          </p:cNvSpPr>
          <p:nvPr>
            <p:ph type="body" idx="1"/>
          </p:nvPr>
        </p:nvSpPr>
        <p:spPr>
          <a:xfrm>
            <a:off x="838800" y="1267200"/>
            <a:ext cx="10297760" cy="5327650"/>
          </a:xfrm>
        </p:spPr>
        <p:txBody>
          <a:bodyPr>
            <a:normAutofit lnSpcReduction="10000"/>
          </a:bodyPr>
          <a:lstStyle/>
          <a:p>
            <a:pPr marL="357188" indent="-357188" eaLnBrk="1" hangingPunct="1">
              <a:defRPr/>
            </a:pPr>
            <a:r>
              <a:rPr lang="zh-CN" altLang="en-US" dirty="0"/>
              <a:t>明确问题 </a:t>
            </a:r>
          </a:p>
          <a:p>
            <a:pPr marL="900113" lvl="1" indent="-271463" eaLnBrk="1" hangingPunct="1">
              <a:defRPr/>
            </a:pPr>
            <a:r>
              <a:rPr lang="zh-CN" altLang="en-US" dirty="0"/>
              <a:t>搞清楚要解决的问题并给出问题的明确定义，即：</a:t>
            </a:r>
            <a:r>
              <a:rPr lang="zh-CN" altLang="en-US" dirty="0">
                <a:solidFill>
                  <a:srgbClr val="FFCC66"/>
                </a:solidFill>
              </a:rPr>
              <a:t>做什么</a:t>
            </a:r>
            <a:r>
              <a:rPr lang="zh-CN" altLang="en-US" dirty="0"/>
              <a:t>？</a:t>
            </a:r>
          </a:p>
          <a:p>
            <a:pPr marL="357188" indent="-357188" eaLnBrk="1" hangingPunct="1">
              <a:defRPr/>
            </a:pPr>
            <a:r>
              <a:rPr lang="zh-CN" altLang="en-US" dirty="0"/>
              <a:t>系统设计 </a:t>
            </a:r>
          </a:p>
          <a:p>
            <a:pPr marL="900113" lvl="1" indent="-271463" eaLnBrk="1" hangingPunct="1">
              <a:defRPr/>
            </a:pPr>
            <a:r>
              <a:rPr lang="zh-CN" altLang="en-US" dirty="0"/>
              <a:t>	给出问题的解决方案，即：</a:t>
            </a:r>
            <a:r>
              <a:rPr lang="zh-CN" altLang="en-US" dirty="0">
                <a:solidFill>
                  <a:srgbClr val="FFCC66"/>
                </a:solidFill>
              </a:rPr>
              <a:t>如何做</a:t>
            </a:r>
            <a:r>
              <a:rPr lang="zh-CN" altLang="en-US" dirty="0"/>
              <a:t>？</a:t>
            </a:r>
            <a:endParaRPr lang="en-US" altLang="zh-CN" dirty="0"/>
          </a:p>
          <a:p>
            <a:pPr marL="900113" lvl="1" indent="-271463" eaLnBrk="1" hangingPunct="1">
              <a:defRPr/>
            </a:pPr>
            <a:r>
              <a:rPr lang="zh-CN" altLang="en-US" dirty="0"/>
              <a:t>主要包括：</a:t>
            </a:r>
          </a:p>
          <a:p>
            <a:pPr marL="1428750" lvl="2" indent="-257175" eaLnBrk="1" hangingPunct="1">
              <a:defRPr/>
            </a:pPr>
            <a:r>
              <a:rPr lang="zh-CN" altLang="en-US" dirty="0">
                <a:solidFill>
                  <a:srgbClr val="FFC000"/>
                </a:solidFill>
              </a:rPr>
              <a:t>数据结构</a:t>
            </a:r>
            <a:r>
              <a:rPr lang="zh-CN" altLang="en-US" dirty="0"/>
              <a:t>的设计</a:t>
            </a:r>
          </a:p>
          <a:p>
            <a:pPr marL="1428750" lvl="2" indent="-257175" eaLnBrk="1" hangingPunct="1">
              <a:defRPr/>
            </a:pPr>
            <a:r>
              <a:rPr lang="zh-CN" altLang="en-US" dirty="0">
                <a:solidFill>
                  <a:srgbClr val="FFC000"/>
                </a:solidFill>
              </a:rPr>
              <a:t>算法</a:t>
            </a:r>
            <a:r>
              <a:rPr lang="zh-CN" altLang="en-US" dirty="0"/>
              <a:t>的设计  </a:t>
            </a:r>
          </a:p>
          <a:p>
            <a:pPr marL="1428750" lvl="2" indent="-257175" eaLnBrk="1" hangingPunct="1">
              <a:defRPr/>
            </a:pPr>
            <a:r>
              <a:rPr lang="zh-CN" altLang="en-US" dirty="0"/>
              <a:t>如何组织上述两者，属于不同的</a:t>
            </a:r>
            <a:r>
              <a:rPr lang="zh-CN" altLang="en-US" dirty="0">
                <a:solidFill>
                  <a:srgbClr val="FFC000"/>
                </a:solidFill>
              </a:rPr>
              <a:t>程序设计范式</a:t>
            </a:r>
            <a:r>
              <a:rPr lang="zh-CN" altLang="en-US" dirty="0"/>
              <a:t>。</a:t>
            </a:r>
            <a:endParaRPr lang="en-US" altLang="zh-CN" dirty="0"/>
          </a:p>
          <a:p>
            <a:pPr eaLnBrk="1" hangingPunct="1">
              <a:lnSpc>
                <a:spcPct val="90000"/>
              </a:lnSpc>
              <a:defRPr/>
            </a:pPr>
            <a:r>
              <a:rPr lang="zh-CN" altLang="en-US" dirty="0"/>
              <a:t>实现</a:t>
            </a:r>
          </a:p>
          <a:p>
            <a:pPr lvl="1" eaLnBrk="1" hangingPunct="1">
              <a:lnSpc>
                <a:spcPct val="90000"/>
              </a:lnSpc>
              <a:defRPr/>
            </a:pPr>
            <a:r>
              <a:rPr lang="zh-CN" altLang="en-US" dirty="0"/>
              <a:t>选择用某种语言按系统设计进行</a:t>
            </a:r>
            <a:r>
              <a:rPr lang="zh-CN" altLang="en-US" dirty="0">
                <a:solidFill>
                  <a:srgbClr val="FFCC66"/>
                </a:solidFill>
              </a:rPr>
              <a:t>编程</a:t>
            </a:r>
            <a:r>
              <a:rPr lang="zh-CN" altLang="en-US" dirty="0"/>
              <a:t>。</a:t>
            </a:r>
          </a:p>
          <a:p>
            <a:pPr lvl="1" eaLnBrk="1" hangingPunct="1">
              <a:lnSpc>
                <a:spcPct val="90000"/>
              </a:lnSpc>
              <a:defRPr/>
            </a:pPr>
            <a:r>
              <a:rPr lang="zh-CN" altLang="en-US" dirty="0"/>
              <a:t>良好的编程风格可以通过</a:t>
            </a:r>
            <a:r>
              <a:rPr lang="zh-CN" altLang="en-US" dirty="0">
                <a:solidFill>
                  <a:srgbClr val="FFC000"/>
                </a:solidFill>
              </a:rPr>
              <a:t>学习</a:t>
            </a:r>
            <a:r>
              <a:rPr lang="zh-CN" altLang="en-US" dirty="0"/>
              <a:t>和</a:t>
            </a:r>
            <a:r>
              <a:rPr lang="zh-CN" altLang="en-US" dirty="0">
                <a:solidFill>
                  <a:srgbClr val="FFC000"/>
                </a:solidFill>
              </a:rPr>
              <a:t>训练</a:t>
            </a:r>
            <a:r>
              <a:rPr lang="zh-CN" altLang="en-US" dirty="0"/>
              <a:t>来获得。 </a:t>
            </a:r>
          </a:p>
        </p:txBody>
      </p:sp>
      <p:sp>
        <p:nvSpPr>
          <p:cNvPr id="2" name="灯片编号占位符 1">
            <a:extLst>
              <a:ext uri="{FF2B5EF4-FFF2-40B4-BE49-F238E27FC236}">
                <a16:creationId xmlns:a16="http://schemas.microsoft.com/office/drawing/2014/main" id="{1AC09288-7F81-4BF0-9F13-2BBE6C4E6125}"/>
              </a:ext>
            </a:extLst>
          </p:cNvPr>
          <p:cNvSpPr>
            <a:spLocks noGrp="1"/>
          </p:cNvSpPr>
          <p:nvPr>
            <p:ph type="sldNum" sz="quarter" idx="12"/>
          </p:nvPr>
        </p:nvSpPr>
        <p:spPr/>
        <p:txBody>
          <a:bodyPr/>
          <a:lstStyle/>
          <a:p>
            <a:pPr>
              <a:defRPr/>
            </a:pPr>
            <a:fld id="{2CFF9D8A-9DC0-4D69-8518-70DAC50E02B1}" type="slidenum">
              <a:rPr lang="en-US" altLang="zh-CN"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838800" y="1267200"/>
            <a:ext cx="10441776" cy="5183188"/>
          </a:xfrm>
        </p:spPr>
        <p:txBody>
          <a:bodyPr>
            <a:normAutofit fontScale="92500"/>
          </a:bodyPr>
          <a:lstStyle/>
          <a:p>
            <a:pPr eaLnBrk="1" hangingPunct="1">
              <a:lnSpc>
                <a:spcPct val="110000"/>
              </a:lnSpc>
              <a:defRPr/>
            </a:pPr>
            <a:r>
              <a:rPr lang="zh-CN" altLang="en-US" dirty="0"/>
              <a:t>测试与调试 </a:t>
            </a:r>
          </a:p>
          <a:p>
            <a:pPr lvl="1" eaLnBrk="1" hangingPunct="1">
              <a:lnSpc>
                <a:spcPct val="110000"/>
              </a:lnSpc>
              <a:defRPr/>
            </a:pPr>
            <a:r>
              <a:rPr lang="zh-CN" altLang="en-US" dirty="0"/>
              <a:t>程序写好之后，其中可能含有错误。程序的逻辑错误和运行异常错误一般可以通过</a:t>
            </a:r>
            <a:r>
              <a:rPr lang="zh-CN" altLang="en-US" dirty="0">
                <a:solidFill>
                  <a:schemeClr val="folHlink"/>
                </a:solidFill>
              </a:rPr>
              <a:t>测试</a:t>
            </a:r>
            <a:r>
              <a:rPr lang="zh-CN" altLang="en-US" dirty="0"/>
              <a:t>（</a:t>
            </a:r>
            <a:r>
              <a:rPr lang="en-US" altLang="zh-CN" dirty="0"/>
              <a:t>test</a:t>
            </a:r>
            <a:r>
              <a:rPr lang="zh-CN" altLang="en-US" dirty="0"/>
              <a:t>）来发现。</a:t>
            </a:r>
          </a:p>
          <a:p>
            <a:pPr lvl="1" eaLnBrk="1" hangingPunct="1">
              <a:lnSpc>
                <a:spcPct val="110000"/>
              </a:lnSpc>
              <a:defRPr/>
            </a:pPr>
            <a:r>
              <a:rPr lang="zh-CN" altLang="en-US" dirty="0"/>
              <a:t>发现错误给错误定位的过程称为</a:t>
            </a:r>
            <a:r>
              <a:rPr lang="zh-CN" altLang="en-US" dirty="0">
                <a:solidFill>
                  <a:schemeClr val="folHlink"/>
                </a:solidFill>
              </a:rPr>
              <a:t>调试</a:t>
            </a:r>
            <a:r>
              <a:rPr lang="zh-CN" altLang="en-US" dirty="0"/>
              <a:t>（</a:t>
            </a:r>
            <a:r>
              <a:rPr lang="en-US" altLang="zh-CN" dirty="0"/>
              <a:t>debug</a:t>
            </a:r>
            <a:r>
              <a:rPr lang="zh-CN" altLang="en-US" dirty="0"/>
              <a:t>）。 </a:t>
            </a:r>
          </a:p>
          <a:p>
            <a:pPr eaLnBrk="1" hangingPunct="1">
              <a:lnSpc>
                <a:spcPct val="110000"/>
              </a:lnSpc>
              <a:defRPr/>
            </a:pPr>
            <a:r>
              <a:rPr lang="zh-CN" altLang="en-US" dirty="0"/>
              <a:t>运行维护 </a:t>
            </a:r>
          </a:p>
          <a:p>
            <a:pPr lvl="1" eaLnBrk="1" hangingPunct="1">
              <a:lnSpc>
                <a:spcPct val="110000"/>
              </a:lnSpc>
              <a:defRPr/>
            </a:pPr>
            <a:r>
              <a:rPr lang="zh-CN" altLang="en-US" dirty="0"/>
              <a:t>所有的测试手段只能发现程序中的错误，而不能证明程序没有错误！</a:t>
            </a:r>
          </a:p>
          <a:p>
            <a:pPr lvl="1" eaLnBrk="1" hangingPunct="1">
              <a:lnSpc>
                <a:spcPct val="110000"/>
              </a:lnSpc>
              <a:defRPr/>
            </a:pPr>
            <a:r>
              <a:rPr lang="zh-CN" altLang="en-US" dirty="0"/>
              <a:t>在使用中发现错误并改错称为</a:t>
            </a:r>
            <a:r>
              <a:rPr lang="zh-CN" altLang="en-US" dirty="0">
                <a:solidFill>
                  <a:schemeClr val="folHlink"/>
                </a:solidFill>
              </a:rPr>
              <a:t>维护</a:t>
            </a:r>
            <a:r>
              <a:rPr lang="zh-CN" altLang="en-US" dirty="0"/>
              <a:t>，包括：</a:t>
            </a:r>
            <a:endParaRPr lang="en-US" altLang="zh-CN" dirty="0"/>
          </a:p>
          <a:p>
            <a:pPr lvl="2" eaLnBrk="1" hangingPunct="1">
              <a:lnSpc>
                <a:spcPct val="110000"/>
              </a:lnSpc>
              <a:defRPr/>
            </a:pPr>
            <a:r>
              <a:rPr lang="zh-CN" altLang="en-US" dirty="0"/>
              <a:t>正确性</a:t>
            </a:r>
            <a:endParaRPr lang="en-US" altLang="zh-CN" dirty="0"/>
          </a:p>
          <a:p>
            <a:pPr lvl="2" eaLnBrk="1" hangingPunct="1">
              <a:lnSpc>
                <a:spcPct val="110000"/>
              </a:lnSpc>
              <a:defRPr/>
            </a:pPr>
            <a:r>
              <a:rPr lang="zh-CN" altLang="en-US" dirty="0"/>
              <a:t>完善性</a:t>
            </a:r>
            <a:endParaRPr lang="en-US" altLang="zh-CN" dirty="0"/>
          </a:p>
          <a:p>
            <a:pPr lvl="2" eaLnBrk="1" hangingPunct="1">
              <a:lnSpc>
                <a:spcPct val="110000"/>
              </a:lnSpc>
              <a:defRPr/>
            </a:pPr>
            <a:r>
              <a:rPr lang="zh-CN" altLang="en-US" dirty="0"/>
              <a:t>适应性</a:t>
            </a:r>
          </a:p>
        </p:txBody>
      </p:sp>
      <p:sp>
        <p:nvSpPr>
          <p:cNvPr id="216067" name="Rectangle 3"/>
          <p:cNvSpPr>
            <a:spLocks noGrp="1" noChangeArrowheads="1"/>
          </p:cNvSpPr>
          <p:nvPr>
            <p:ph type="title"/>
          </p:nvPr>
        </p:nvSpPr>
        <p:spPr>
          <a:xfrm>
            <a:off x="1981200" y="115889"/>
            <a:ext cx="8229600" cy="936625"/>
          </a:xfrm>
        </p:spPr>
        <p:txBody>
          <a:bodyPr/>
          <a:lstStyle/>
          <a:p>
            <a:pPr eaLnBrk="1" hangingPunct="1">
              <a:defRPr/>
            </a:pPr>
            <a:r>
              <a:rPr lang="zh-CN" altLang="en-US" dirty="0"/>
              <a:t>程序设计步骤（续）</a:t>
            </a:r>
          </a:p>
        </p:txBody>
      </p:sp>
      <p:sp>
        <p:nvSpPr>
          <p:cNvPr id="2" name="灯片编号占位符 1">
            <a:extLst>
              <a:ext uri="{FF2B5EF4-FFF2-40B4-BE49-F238E27FC236}">
                <a16:creationId xmlns:a16="http://schemas.microsoft.com/office/drawing/2014/main" id="{554429DA-EC41-4A47-B469-7EF01B9DEFA5}"/>
              </a:ext>
            </a:extLst>
          </p:cNvPr>
          <p:cNvSpPr>
            <a:spLocks noGrp="1"/>
          </p:cNvSpPr>
          <p:nvPr>
            <p:ph type="sldNum" sz="quarter" idx="12"/>
          </p:nvPr>
        </p:nvSpPr>
        <p:spPr/>
        <p:txBody>
          <a:bodyPr/>
          <a:lstStyle/>
          <a:p>
            <a:pPr>
              <a:defRPr/>
            </a:pPr>
            <a:fld id="{2CFF9D8A-9DC0-4D69-8518-70DAC50E02B1}" type="slidenum">
              <a:rPr lang="en-US" altLang="zh-CN"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a:t>主要内容</a:t>
            </a:r>
          </a:p>
        </p:txBody>
      </p:sp>
      <p:sp>
        <p:nvSpPr>
          <p:cNvPr id="183299" name="Rectangle 3"/>
          <p:cNvSpPr>
            <a:spLocks noGrp="1" noChangeArrowheads="1"/>
          </p:cNvSpPr>
          <p:nvPr>
            <p:ph type="body" idx="1"/>
          </p:nvPr>
        </p:nvSpPr>
        <p:spPr>
          <a:xfrm>
            <a:off x="838800" y="1267200"/>
            <a:ext cx="10441776" cy="4924425"/>
          </a:xfrm>
        </p:spPr>
        <p:txBody>
          <a:bodyPr>
            <a:normAutofit/>
          </a:bodyPr>
          <a:lstStyle/>
          <a:p>
            <a:pPr eaLnBrk="1" hangingPunct="1">
              <a:defRPr/>
            </a:pPr>
            <a:r>
              <a:rPr lang="zh-CN" altLang="en-US" sz="3600" dirty="0"/>
              <a:t>计算机的工作模型</a:t>
            </a:r>
            <a:endParaRPr lang="en-US" altLang="zh-CN" sz="3600" dirty="0"/>
          </a:p>
          <a:p>
            <a:pPr lvl="1" eaLnBrk="1" hangingPunct="1">
              <a:defRPr/>
            </a:pPr>
            <a:r>
              <a:rPr lang="zh-CN" altLang="en-US" dirty="0"/>
              <a:t>计算机体系结构、硬件、软件以及机内信息表示</a:t>
            </a:r>
          </a:p>
          <a:p>
            <a:pPr eaLnBrk="1" hangingPunct="1">
              <a:defRPr/>
            </a:pPr>
            <a:r>
              <a:rPr lang="zh-CN" altLang="en-US" sz="3600" dirty="0">
                <a:solidFill>
                  <a:schemeClr val="tx1">
                    <a:lumMod val="65000"/>
                  </a:schemeClr>
                </a:solidFill>
              </a:rPr>
              <a:t>程序设计概述</a:t>
            </a:r>
            <a:endParaRPr lang="en-US" altLang="zh-CN" sz="3600" dirty="0">
              <a:solidFill>
                <a:schemeClr val="tx1">
                  <a:lumMod val="65000"/>
                </a:schemeClr>
              </a:solidFill>
            </a:endParaRPr>
          </a:p>
          <a:p>
            <a:pPr lvl="1" eaLnBrk="1" hangingPunct="1">
              <a:defRPr/>
            </a:pPr>
            <a:r>
              <a:rPr lang="zh-CN" altLang="en-US" dirty="0">
                <a:solidFill>
                  <a:schemeClr val="tx1">
                    <a:lumMod val="65000"/>
                  </a:schemeClr>
                </a:solidFill>
              </a:rPr>
              <a:t>程序设计范式、步骤以及语言</a:t>
            </a:r>
          </a:p>
          <a:p>
            <a:pPr eaLnBrk="1" hangingPunct="1">
              <a:defRPr/>
            </a:pPr>
            <a:r>
              <a:rPr lang="en-US" altLang="zh-CN" sz="3600" dirty="0">
                <a:solidFill>
                  <a:schemeClr val="tx1">
                    <a:lumMod val="65000"/>
                  </a:schemeClr>
                </a:solidFill>
              </a:rPr>
              <a:t>C++</a:t>
            </a:r>
            <a:r>
              <a:rPr lang="zh-CN" altLang="en-US" sz="3600" dirty="0">
                <a:solidFill>
                  <a:schemeClr val="tx1">
                    <a:lumMod val="65000"/>
                  </a:schemeClr>
                </a:solidFill>
              </a:rPr>
              <a:t>语言概述</a:t>
            </a:r>
            <a:endParaRPr lang="en-US" altLang="zh-CN" sz="3600" dirty="0">
              <a:solidFill>
                <a:schemeClr val="tx1">
                  <a:lumMod val="65000"/>
                </a:schemeClr>
              </a:solidFill>
            </a:endParaRPr>
          </a:p>
          <a:p>
            <a:pPr lvl="1" eaLnBrk="1" hangingPunct="1">
              <a:defRPr/>
            </a:pPr>
            <a:r>
              <a:rPr lang="en-US" altLang="zh-CN" dirty="0">
                <a:solidFill>
                  <a:schemeClr val="tx1">
                    <a:lumMod val="65000"/>
                  </a:schemeClr>
                </a:solidFill>
              </a:rPr>
              <a:t>C++</a:t>
            </a:r>
            <a:r>
              <a:rPr lang="zh-CN" altLang="en-US" dirty="0">
                <a:solidFill>
                  <a:schemeClr val="tx1">
                    <a:lumMod val="65000"/>
                  </a:schemeClr>
                </a:solidFill>
              </a:rPr>
              <a:t>程序构成、运行步骤、开发环境以及词法</a:t>
            </a:r>
          </a:p>
        </p:txBody>
      </p:sp>
      <p:sp>
        <p:nvSpPr>
          <p:cNvPr id="2" name="灯片编号占位符 1">
            <a:extLst>
              <a:ext uri="{FF2B5EF4-FFF2-40B4-BE49-F238E27FC236}">
                <a16:creationId xmlns:a16="http://schemas.microsoft.com/office/drawing/2014/main" id="{1B708FBB-62E3-46F5-97EE-805ECFBC6706}"/>
              </a:ext>
            </a:extLst>
          </p:cNvPr>
          <p:cNvSpPr>
            <a:spLocks noGrp="1"/>
          </p:cNvSpPr>
          <p:nvPr>
            <p:ph type="sldNum" sz="quarter" idx="12"/>
          </p:nvPr>
        </p:nvSpPr>
        <p:spPr/>
        <p:txBody>
          <a:bodyPr/>
          <a:lstStyle/>
          <a:p>
            <a:pPr>
              <a:defRPr/>
            </a:pPr>
            <a:fld id="{2CFF9D8A-9DC0-4D69-8518-70DAC50E02B1}" type="slidenum">
              <a:rPr lang="en-US" altLang="zh-CN" smtClean="0"/>
              <a:pPr>
                <a:defRPr/>
              </a:pPr>
              <a:t>4</a:t>
            </a:fld>
            <a:endParaRPr lang="en-US" altLang="zh-CN"/>
          </a:p>
        </p:txBody>
      </p:sp>
    </p:spTree>
    <p:extLst>
      <p:ext uri="{BB962C8B-B14F-4D97-AF65-F5344CB8AC3E}">
        <p14:creationId xmlns:p14="http://schemas.microsoft.com/office/powerpoint/2010/main" val="1079368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8213" y="85725"/>
            <a:ext cx="7772400" cy="1111250"/>
          </a:xfrm>
        </p:spPr>
        <p:txBody>
          <a:bodyPr/>
          <a:lstStyle/>
          <a:p>
            <a:pPr eaLnBrk="1" hangingPunct="1">
              <a:defRPr/>
            </a:pPr>
            <a:r>
              <a:rPr lang="zh-CN" altLang="en-US"/>
              <a:t>程序设计语言 </a:t>
            </a:r>
          </a:p>
        </p:txBody>
      </p:sp>
      <p:sp>
        <p:nvSpPr>
          <p:cNvPr id="21507" name="Rectangle 3"/>
          <p:cNvSpPr>
            <a:spLocks noGrp="1" noChangeArrowheads="1"/>
          </p:cNvSpPr>
          <p:nvPr>
            <p:ph type="body" idx="1"/>
          </p:nvPr>
        </p:nvSpPr>
        <p:spPr>
          <a:xfrm>
            <a:off x="838800" y="1267200"/>
            <a:ext cx="10297760" cy="5068888"/>
          </a:xfrm>
        </p:spPr>
        <p:txBody>
          <a:bodyPr/>
          <a:lstStyle/>
          <a:p>
            <a:pPr marL="357188" indent="-357188" eaLnBrk="1" hangingPunct="1">
              <a:defRPr/>
            </a:pPr>
            <a:r>
              <a:rPr lang="zh-CN" altLang="en-US" dirty="0"/>
              <a:t>程序设计的结果必然要用一种能被计算机接受的语言表示出来，即编程（</a:t>
            </a:r>
            <a:r>
              <a:rPr lang="en-US" altLang="zh-CN" dirty="0"/>
              <a:t>Coding</a:t>
            </a:r>
            <a:r>
              <a:rPr lang="zh-CN" altLang="en-US" dirty="0"/>
              <a:t>）。</a:t>
            </a:r>
          </a:p>
          <a:p>
            <a:pPr marL="357188" indent="-357188" eaLnBrk="1" hangingPunct="1">
              <a:defRPr/>
            </a:pPr>
            <a:r>
              <a:rPr lang="zh-CN" altLang="en-US" dirty="0"/>
              <a:t>根据与计算机指令系统和人们解决问题所采用的描述语言（如：数学语言）的接近程度，常常把程序语言分为：</a:t>
            </a:r>
          </a:p>
          <a:p>
            <a:pPr marL="823913" lvl="1" eaLnBrk="1" hangingPunct="1">
              <a:defRPr/>
            </a:pPr>
            <a:r>
              <a:rPr lang="zh-CN" altLang="en-US" dirty="0"/>
              <a:t> 低级语言</a:t>
            </a:r>
          </a:p>
          <a:p>
            <a:pPr marL="823913" lvl="1" eaLnBrk="1" hangingPunct="1">
              <a:defRPr/>
            </a:pPr>
            <a:r>
              <a:rPr lang="zh-CN" altLang="en-US" dirty="0"/>
              <a:t> 高级语言 </a:t>
            </a:r>
          </a:p>
          <a:p>
            <a:pPr marL="357188" indent="-357188" eaLnBrk="1" hangingPunct="1">
              <a:defRPr/>
            </a:pPr>
            <a:r>
              <a:rPr lang="zh-CN" altLang="en-US" dirty="0"/>
              <a:t>通常所讲的</a:t>
            </a:r>
            <a:r>
              <a:rPr lang="zh-CN" altLang="en-US" dirty="0">
                <a:solidFill>
                  <a:schemeClr val="folHlink"/>
                </a:solidFill>
              </a:rPr>
              <a:t>程序设计语言</a:t>
            </a:r>
            <a:r>
              <a:rPr lang="zh-CN" altLang="en-US" dirty="0"/>
              <a:t>往往指的是高级语言。</a:t>
            </a:r>
          </a:p>
        </p:txBody>
      </p:sp>
      <p:sp>
        <p:nvSpPr>
          <p:cNvPr id="2" name="灯片编号占位符 1">
            <a:extLst>
              <a:ext uri="{FF2B5EF4-FFF2-40B4-BE49-F238E27FC236}">
                <a16:creationId xmlns:a16="http://schemas.microsoft.com/office/drawing/2014/main" id="{3890D854-53AF-4AFC-8821-540DC6E2DA11}"/>
              </a:ext>
            </a:extLst>
          </p:cNvPr>
          <p:cNvSpPr>
            <a:spLocks noGrp="1"/>
          </p:cNvSpPr>
          <p:nvPr>
            <p:ph type="sldNum" sz="quarter" idx="12"/>
          </p:nvPr>
        </p:nvSpPr>
        <p:spPr/>
        <p:txBody>
          <a:bodyPr/>
          <a:lstStyle/>
          <a:p>
            <a:pPr>
              <a:defRPr/>
            </a:pPr>
            <a:fld id="{2CFF9D8A-9DC0-4D69-8518-70DAC50E02B1}" type="slidenum">
              <a:rPr lang="en-US" altLang="zh-CN"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08213" y="85725"/>
            <a:ext cx="7772400" cy="895350"/>
          </a:xfrm>
        </p:spPr>
        <p:txBody>
          <a:bodyPr/>
          <a:lstStyle/>
          <a:p>
            <a:pPr eaLnBrk="1" hangingPunct="1">
              <a:defRPr/>
            </a:pPr>
            <a:r>
              <a:rPr lang="zh-CN" altLang="en-US"/>
              <a:t>低级语言和高级语言</a:t>
            </a:r>
          </a:p>
        </p:txBody>
      </p:sp>
      <p:sp>
        <p:nvSpPr>
          <p:cNvPr id="22531" name="Rectangle 3"/>
          <p:cNvSpPr>
            <a:spLocks noGrp="1" noChangeArrowheads="1"/>
          </p:cNvSpPr>
          <p:nvPr>
            <p:ph type="body" idx="1"/>
          </p:nvPr>
        </p:nvSpPr>
        <p:spPr>
          <a:xfrm>
            <a:off x="838800" y="1267200"/>
            <a:ext cx="10441776" cy="5256212"/>
          </a:xfrm>
        </p:spPr>
        <p:txBody>
          <a:bodyPr/>
          <a:lstStyle/>
          <a:p>
            <a:pPr marL="357188" indent="-357188" eaLnBrk="1" hangingPunct="1">
              <a:defRPr/>
            </a:pPr>
            <a:r>
              <a:rPr lang="zh-CN" altLang="en-US" sz="2800" dirty="0">
                <a:solidFill>
                  <a:schemeClr val="folHlink"/>
                </a:solidFill>
              </a:rPr>
              <a:t>低级语言</a:t>
            </a:r>
            <a:r>
              <a:rPr lang="zh-CN" altLang="en-US" sz="2800" dirty="0"/>
              <a:t>：是指特定计算机能够直接理解的语言（或与之直接对应的语言）：</a:t>
            </a:r>
          </a:p>
          <a:p>
            <a:pPr marL="908050" lvl="1" eaLnBrk="1" hangingPunct="1">
              <a:defRPr/>
            </a:pPr>
            <a:r>
              <a:rPr lang="zh-CN" altLang="en-US" sz="2400" dirty="0">
                <a:solidFill>
                  <a:schemeClr val="folHlink"/>
                </a:solidFill>
              </a:rPr>
              <a:t>机器语言：</a:t>
            </a:r>
            <a:r>
              <a:rPr lang="zh-CN" altLang="en-US" sz="2400" dirty="0"/>
              <a:t>采用指令编码和数据的存储位置来表示操作以及操作数； </a:t>
            </a:r>
          </a:p>
          <a:p>
            <a:pPr marL="908050" lvl="1" eaLnBrk="1" hangingPunct="1">
              <a:defRPr/>
            </a:pPr>
            <a:r>
              <a:rPr lang="zh-CN" altLang="en-US" sz="2400" dirty="0">
                <a:solidFill>
                  <a:schemeClr val="folHlink"/>
                </a:solidFill>
              </a:rPr>
              <a:t>汇编语言：</a:t>
            </a:r>
            <a:r>
              <a:rPr lang="zh-CN" altLang="en-US" sz="2400" dirty="0"/>
              <a:t>是用符号名来表示操作和操作数位置，以增加程序的易读性。需要翻译（</a:t>
            </a:r>
            <a:r>
              <a:rPr lang="zh-CN" altLang="en-US" sz="2400" dirty="0">
                <a:solidFill>
                  <a:schemeClr val="folHlink"/>
                </a:solidFill>
              </a:rPr>
              <a:t>汇编</a:t>
            </a:r>
            <a:r>
              <a:rPr lang="zh-CN" altLang="en-US" sz="2400" dirty="0"/>
              <a:t>）成机器语言才能执行。 </a:t>
            </a:r>
          </a:p>
          <a:p>
            <a:pPr marL="357188" indent="-357188" eaLnBrk="1" hangingPunct="1">
              <a:defRPr/>
            </a:pPr>
            <a:r>
              <a:rPr lang="zh-CN" altLang="en-US" sz="2800" dirty="0">
                <a:solidFill>
                  <a:schemeClr val="folHlink"/>
                </a:solidFill>
              </a:rPr>
              <a:t>高级语言</a:t>
            </a:r>
            <a:r>
              <a:rPr lang="zh-CN" altLang="en-US" sz="2800" dirty="0"/>
              <a:t>：是指人容易理解和有利于人对解题过程进行描述的程序语言。</a:t>
            </a:r>
            <a:endParaRPr lang="en-US" altLang="zh-CN" sz="2800" dirty="0"/>
          </a:p>
          <a:p>
            <a:pPr marL="757238" lvl="1" indent="-357188" eaLnBrk="1" hangingPunct="1">
              <a:defRPr/>
            </a:pPr>
            <a:r>
              <a:rPr lang="zh-CN" altLang="en-US" sz="2400" dirty="0"/>
              <a:t>典型的高级语言有：</a:t>
            </a:r>
            <a:r>
              <a:rPr lang="en-US" altLang="zh-CN" sz="2400" dirty="0"/>
              <a:t>FORTRAN</a:t>
            </a:r>
            <a:r>
              <a:rPr lang="zh-CN" altLang="en-US" sz="2400" dirty="0"/>
              <a:t>、</a:t>
            </a:r>
            <a:r>
              <a:rPr lang="en-US" altLang="zh-CN" sz="2400" dirty="0"/>
              <a:t>COBOL</a:t>
            </a:r>
            <a:r>
              <a:rPr lang="zh-CN" altLang="en-US" sz="2400" dirty="0"/>
              <a:t>、</a:t>
            </a:r>
            <a:r>
              <a:rPr lang="en-US" altLang="zh-CN" sz="2400" dirty="0"/>
              <a:t>Basic</a:t>
            </a:r>
            <a:r>
              <a:rPr lang="zh-CN" altLang="en-US" sz="2400" dirty="0"/>
              <a:t>、</a:t>
            </a:r>
            <a:r>
              <a:rPr lang="en-US" altLang="zh-CN" sz="2400" dirty="0"/>
              <a:t>Pascal</a:t>
            </a:r>
            <a:r>
              <a:rPr lang="zh-CN" altLang="en-US" sz="2400" dirty="0"/>
              <a:t>、</a:t>
            </a:r>
            <a:r>
              <a:rPr lang="en-US" altLang="zh-CN" sz="2400" dirty="0"/>
              <a:t>C</a:t>
            </a:r>
            <a:r>
              <a:rPr lang="zh-CN" altLang="en-US" sz="2400" dirty="0"/>
              <a:t>、</a:t>
            </a:r>
            <a:r>
              <a:rPr lang="en-US" altLang="zh-CN" sz="2400" dirty="0"/>
              <a:t>Ada</a:t>
            </a:r>
            <a:r>
              <a:rPr lang="zh-CN" altLang="en-US" sz="2400" dirty="0"/>
              <a:t>、</a:t>
            </a:r>
            <a:r>
              <a:rPr lang="en-US" altLang="zh-CN" sz="2400" dirty="0"/>
              <a:t>Modula-2</a:t>
            </a:r>
            <a:r>
              <a:rPr lang="zh-CN" altLang="en-US" sz="2400" dirty="0"/>
              <a:t>、</a:t>
            </a:r>
            <a:r>
              <a:rPr lang="en-US" altLang="zh-CN" sz="2400" dirty="0"/>
              <a:t>Lisp</a:t>
            </a:r>
            <a:r>
              <a:rPr lang="zh-CN" altLang="en-US" sz="2400" dirty="0"/>
              <a:t>、</a:t>
            </a:r>
            <a:r>
              <a:rPr lang="en-US" altLang="zh-CN" sz="2400" dirty="0"/>
              <a:t>Prolog</a:t>
            </a:r>
            <a:r>
              <a:rPr lang="zh-CN" altLang="en-US" sz="2400" dirty="0"/>
              <a:t>、</a:t>
            </a:r>
            <a:r>
              <a:rPr lang="en-US" altLang="zh-CN" sz="2400" dirty="0" err="1"/>
              <a:t>Simula</a:t>
            </a:r>
            <a:r>
              <a:rPr lang="zh-CN" altLang="en-US" sz="2400" dirty="0"/>
              <a:t>、</a:t>
            </a:r>
            <a:r>
              <a:rPr lang="en-US" altLang="zh-CN" sz="2400" dirty="0"/>
              <a:t>Smalltalk</a:t>
            </a:r>
            <a:r>
              <a:rPr lang="zh-CN" altLang="en-US" sz="2400" dirty="0"/>
              <a:t>、</a:t>
            </a:r>
            <a:r>
              <a:rPr lang="en-US" altLang="zh-CN" sz="2400" dirty="0"/>
              <a:t>C++</a:t>
            </a:r>
            <a:r>
              <a:rPr lang="zh-CN" altLang="en-US" sz="2400" dirty="0"/>
              <a:t>、</a:t>
            </a:r>
            <a:r>
              <a:rPr lang="en-US" altLang="zh-CN" sz="2400" dirty="0"/>
              <a:t>Java</a:t>
            </a:r>
            <a:r>
              <a:rPr lang="zh-CN" altLang="en-US" sz="2400" dirty="0"/>
              <a:t>等 </a:t>
            </a:r>
            <a:endParaRPr lang="en-US" altLang="zh-CN" sz="2400" dirty="0"/>
          </a:p>
          <a:p>
            <a:pPr marL="757238" lvl="1" indent="-357188" eaLnBrk="1" hangingPunct="1">
              <a:defRPr/>
            </a:pPr>
            <a:r>
              <a:rPr lang="zh-CN" altLang="en-US" sz="2400" dirty="0"/>
              <a:t>需要翻译成机器或汇编语言才能执行。</a:t>
            </a:r>
          </a:p>
        </p:txBody>
      </p:sp>
      <p:sp>
        <p:nvSpPr>
          <p:cNvPr id="2" name="灯片编号占位符 1">
            <a:extLst>
              <a:ext uri="{FF2B5EF4-FFF2-40B4-BE49-F238E27FC236}">
                <a16:creationId xmlns:a16="http://schemas.microsoft.com/office/drawing/2014/main" id="{4A6F69C4-C99E-4870-B268-020A6A8A51F1}"/>
              </a:ext>
            </a:extLst>
          </p:cNvPr>
          <p:cNvSpPr>
            <a:spLocks noGrp="1"/>
          </p:cNvSpPr>
          <p:nvPr>
            <p:ph type="sldNum" sz="quarter" idx="12"/>
          </p:nvPr>
        </p:nvSpPr>
        <p:spPr/>
        <p:txBody>
          <a:bodyPr/>
          <a:lstStyle/>
          <a:p>
            <a:pPr>
              <a:defRPr/>
            </a:pPr>
            <a:fld id="{2CFF9D8A-9DC0-4D69-8518-70DAC50E02B1}" type="slidenum">
              <a:rPr lang="en-US" altLang="zh-CN"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847851" y="1"/>
            <a:ext cx="8569325" cy="1196975"/>
          </a:xfrm>
        </p:spPr>
        <p:txBody>
          <a:bodyPr/>
          <a:lstStyle/>
          <a:p>
            <a:pPr eaLnBrk="1" hangingPunct="1">
              <a:defRPr/>
            </a:pPr>
            <a:r>
              <a:rPr lang="zh-CN" altLang="en-US"/>
              <a:t>低级语言与高级语言程序的比较</a:t>
            </a:r>
          </a:p>
        </p:txBody>
      </p:sp>
      <p:sp>
        <p:nvSpPr>
          <p:cNvPr id="24579" name="Rectangle 3"/>
          <p:cNvSpPr>
            <a:spLocks noGrp="1" noChangeArrowheads="1"/>
          </p:cNvSpPr>
          <p:nvPr>
            <p:ph type="body" idx="1"/>
          </p:nvPr>
        </p:nvSpPr>
        <p:spPr>
          <a:xfrm>
            <a:off x="838800" y="1267200"/>
            <a:ext cx="10657800" cy="5327650"/>
          </a:xfrm>
        </p:spPr>
        <p:txBody>
          <a:bodyPr>
            <a:normAutofit fontScale="92500" lnSpcReduction="20000"/>
          </a:bodyPr>
          <a:lstStyle/>
          <a:p>
            <a:pPr eaLnBrk="1" hangingPunct="1">
              <a:lnSpc>
                <a:spcPct val="90000"/>
              </a:lnSpc>
              <a:defRPr/>
            </a:pPr>
            <a:r>
              <a:rPr lang="zh-CN" altLang="en-US" dirty="0"/>
              <a:t>计算</a:t>
            </a:r>
            <a:r>
              <a:rPr lang="en-US" altLang="zh-CN" dirty="0"/>
              <a:t>r=</a:t>
            </a:r>
            <a:r>
              <a:rPr lang="en-US" altLang="zh-CN" dirty="0" err="1"/>
              <a:t>a+b</a:t>
            </a:r>
            <a:r>
              <a:rPr lang="en-US" altLang="zh-CN" dirty="0"/>
              <a:t>*c-d</a:t>
            </a:r>
            <a:r>
              <a:rPr lang="zh-CN" altLang="en-US" dirty="0"/>
              <a:t>的值</a:t>
            </a:r>
          </a:p>
          <a:p>
            <a:pPr lvl="1" eaLnBrk="1" hangingPunct="1">
              <a:lnSpc>
                <a:spcPct val="120000"/>
              </a:lnSpc>
              <a:defRPr/>
            </a:pPr>
            <a:r>
              <a:rPr lang="zh-CN" altLang="en-US" dirty="0"/>
              <a:t>用汇编语言可写成：</a:t>
            </a:r>
            <a:endParaRPr lang="en-US" altLang="zh-CN" dirty="0"/>
          </a:p>
          <a:p>
            <a:pPr eaLnBrk="1" hangingPunct="1">
              <a:lnSpc>
                <a:spcPct val="90000"/>
              </a:lnSpc>
              <a:buFont typeface="Wingdings" pitchFamily="2" charset="2"/>
              <a:buNone/>
              <a:defRPr/>
            </a:pPr>
            <a:r>
              <a:rPr lang="zh-CN" altLang="en-US" dirty="0"/>
              <a:t>		</a:t>
            </a:r>
            <a:r>
              <a:rPr lang="en-US" altLang="zh-CN" sz="2800" dirty="0" err="1"/>
              <a:t>mov</a:t>
            </a:r>
            <a:r>
              <a:rPr lang="en-US" altLang="zh-CN" sz="2800" dirty="0"/>
              <a:t> </a:t>
            </a:r>
            <a:r>
              <a:rPr lang="en-US" altLang="zh-CN" sz="2800" dirty="0" err="1"/>
              <a:t>ax,b</a:t>
            </a:r>
            <a:endParaRPr lang="en-US" altLang="zh-CN" sz="2800" dirty="0"/>
          </a:p>
          <a:p>
            <a:pPr eaLnBrk="1" hangingPunct="1">
              <a:lnSpc>
                <a:spcPct val="90000"/>
              </a:lnSpc>
              <a:buFont typeface="Wingdings" pitchFamily="2" charset="2"/>
              <a:buNone/>
              <a:defRPr/>
            </a:pPr>
            <a:r>
              <a:rPr lang="en-US" altLang="zh-CN" sz="2800" dirty="0"/>
              <a:t>		</a:t>
            </a:r>
            <a:r>
              <a:rPr lang="en-US" altLang="zh-CN" sz="2800" dirty="0" err="1"/>
              <a:t>mul</a:t>
            </a:r>
            <a:r>
              <a:rPr lang="en-US" altLang="zh-CN" sz="2800" dirty="0"/>
              <a:t> </a:t>
            </a:r>
            <a:r>
              <a:rPr lang="en-US" altLang="zh-CN" sz="2800" dirty="0" err="1"/>
              <a:t>ax,c</a:t>
            </a:r>
            <a:endParaRPr lang="en-US" altLang="zh-CN" sz="2800" dirty="0"/>
          </a:p>
          <a:p>
            <a:pPr eaLnBrk="1" hangingPunct="1">
              <a:lnSpc>
                <a:spcPct val="90000"/>
              </a:lnSpc>
              <a:buFont typeface="Wingdings" pitchFamily="2" charset="2"/>
              <a:buNone/>
              <a:defRPr/>
            </a:pPr>
            <a:r>
              <a:rPr lang="en-US" altLang="zh-CN" sz="2800" dirty="0"/>
              <a:t>		add </a:t>
            </a:r>
            <a:r>
              <a:rPr lang="en-US" altLang="zh-CN" sz="2800" dirty="0" err="1"/>
              <a:t>ax,a</a:t>
            </a:r>
            <a:endParaRPr lang="en-US" altLang="zh-CN" sz="2800" dirty="0"/>
          </a:p>
          <a:p>
            <a:pPr eaLnBrk="1" hangingPunct="1">
              <a:lnSpc>
                <a:spcPct val="90000"/>
              </a:lnSpc>
              <a:buFont typeface="Wingdings" pitchFamily="2" charset="2"/>
              <a:buNone/>
              <a:defRPr/>
            </a:pPr>
            <a:r>
              <a:rPr lang="en-US" altLang="zh-CN" sz="2800" dirty="0"/>
              <a:t>		sub </a:t>
            </a:r>
            <a:r>
              <a:rPr lang="en-US" altLang="zh-CN" sz="2800" dirty="0" err="1"/>
              <a:t>ax,d</a:t>
            </a:r>
            <a:endParaRPr lang="en-US" altLang="zh-CN" sz="2800" dirty="0"/>
          </a:p>
          <a:p>
            <a:pPr eaLnBrk="1" hangingPunct="1">
              <a:lnSpc>
                <a:spcPct val="90000"/>
              </a:lnSpc>
              <a:buFont typeface="Wingdings" pitchFamily="2" charset="2"/>
              <a:buNone/>
              <a:defRPr/>
            </a:pPr>
            <a:r>
              <a:rPr lang="en-US" altLang="zh-CN" sz="2800" dirty="0"/>
              <a:t>		</a:t>
            </a:r>
            <a:r>
              <a:rPr lang="en-US" altLang="zh-CN" sz="2800" dirty="0" err="1"/>
              <a:t>mov</a:t>
            </a:r>
            <a:r>
              <a:rPr lang="en-US" altLang="zh-CN" sz="2800" dirty="0"/>
              <a:t> </a:t>
            </a:r>
            <a:r>
              <a:rPr lang="en-US" altLang="zh-CN" sz="2800" dirty="0" err="1"/>
              <a:t>r,ax</a:t>
            </a:r>
            <a:endParaRPr lang="en-US" altLang="zh-CN" sz="2800" dirty="0"/>
          </a:p>
          <a:p>
            <a:pPr lvl="2" eaLnBrk="1" hangingPunct="1">
              <a:lnSpc>
                <a:spcPct val="90000"/>
              </a:lnSpc>
              <a:defRPr/>
            </a:pPr>
            <a:r>
              <a:rPr lang="en-US" altLang="zh-CN" dirty="0" err="1"/>
              <a:t>mov</a:t>
            </a:r>
            <a:r>
              <a:rPr lang="zh-CN" altLang="en-US" dirty="0"/>
              <a:t>、</a:t>
            </a:r>
            <a:r>
              <a:rPr lang="en-US" altLang="zh-CN" dirty="0" err="1"/>
              <a:t>mul</a:t>
            </a:r>
            <a:r>
              <a:rPr lang="zh-CN" altLang="en-US" dirty="0"/>
              <a:t>、</a:t>
            </a:r>
            <a:r>
              <a:rPr lang="en-US" altLang="zh-CN" dirty="0"/>
              <a:t>add</a:t>
            </a:r>
            <a:r>
              <a:rPr lang="zh-CN" altLang="en-US" dirty="0"/>
              <a:t>、</a:t>
            </a:r>
            <a:r>
              <a:rPr lang="en-US" altLang="zh-CN" dirty="0"/>
              <a:t>sub</a:t>
            </a:r>
            <a:r>
              <a:rPr lang="zh-CN" altLang="en-US" dirty="0"/>
              <a:t>是计算机指令</a:t>
            </a:r>
            <a:endParaRPr lang="en-US" altLang="zh-CN" dirty="0"/>
          </a:p>
          <a:p>
            <a:pPr lvl="2" eaLnBrk="1" hangingPunct="1">
              <a:lnSpc>
                <a:spcPct val="90000"/>
              </a:lnSpc>
              <a:defRPr/>
            </a:pPr>
            <a:r>
              <a:rPr lang="en-US" altLang="zh-CN" dirty="0"/>
              <a:t>ax</a:t>
            </a:r>
            <a:r>
              <a:rPr lang="zh-CN" altLang="en-US" dirty="0"/>
              <a:t>是</a:t>
            </a:r>
            <a:r>
              <a:rPr lang="en-US" altLang="zh-CN" dirty="0" err="1"/>
              <a:t>cpu</a:t>
            </a:r>
            <a:r>
              <a:rPr lang="zh-CN" altLang="en-US" dirty="0"/>
              <a:t>内部的一个寄存器</a:t>
            </a:r>
            <a:endParaRPr lang="en-US" altLang="zh-CN" dirty="0"/>
          </a:p>
          <a:p>
            <a:pPr lvl="2" eaLnBrk="1" hangingPunct="1">
              <a:lnSpc>
                <a:spcPct val="90000"/>
              </a:lnSpc>
              <a:defRPr/>
            </a:pP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r</a:t>
            </a:r>
            <a:r>
              <a:rPr lang="zh-CN" altLang="en-US" dirty="0"/>
              <a:t>表示数据的内存地址</a:t>
            </a:r>
          </a:p>
          <a:p>
            <a:pPr lvl="1" eaLnBrk="1" hangingPunct="1">
              <a:lnSpc>
                <a:spcPct val="90000"/>
              </a:lnSpc>
              <a:defRPr/>
            </a:pPr>
            <a:r>
              <a:rPr lang="zh-CN" altLang="en-US" dirty="0"/>
              <a:t>用高级语言可写成：</a:t>
            </a:r>
          </a:p>
          <a:p>
            <a:pPr eaLnBrk="1" hangingPunct="1">
              <a:lnSpc>
                <a:spcPct val="90000"/>
              </a:lnSpc>
              <a:buFont typeface="Wingdings" pitchFamily="2" charset="2"/>
              <a:buNone/>
              <a:defRPr/>
            </a:pPr>
            <a:r>
              <a:rPr lang="zh-CN" altLang="en-US" sz="2800" dirty="0"/>
              <a:t>		</a:t>
            </a:r>
            <a:r>
              <a:rPr lang="en-US" altLang="zh-CN" sz="2800" dirty="0"/>
              <a:t>r = </a:t>
            </a:r>
            <a:r>
              <a:rPr lang="en-US" altLang="zh-CN" sz="2800" dirty="0" err="1"/>
              <a:t>a+b</a:t>
            </a:r>
            <a:r>
              <a:rPr lang="en-US" altLang="zh-CN" sz="2800" dirty="0"/>
              <a:t>*c-d</a:t>
            </a:r>
          </a:p>
          <a:p>
            <a:pPr lvl="2" eaLnBrk="1" hangingPunct="1">
              <a:lnSpc>
                <a:spcPct val="90000"/>
              </a:lnSpc>
              <a:defRPr/>
            </a:pPr>
            <a:r>
              <a:rPr lang="en-US" altLang="zh-CN" dirty="0"/>
              <a:t>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r </a:t>
            </a:r>
            <a:r>
              <a:rPr lang="zh-CN" altLang="en-US" dirty="0"/>
              <a:t>是变量名</a:t>
            </a:r>
            <a:endParaRPr lang="en-US" altLang="zh-CN" dirty="0"/>
          </a:p>
          <a:p>
            <a:pPr lvl="2" eaLnBrk="1" hangingPunct="1">
              <a:lnSpc>
                <a:spcPct val="90000"/>
              </a:lnSpc>
              <a:defRPr/>
            </a:pP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 </a:t>
            </a:r>
            <a:r>
              <a:rPr lang="zh-CN" altLang="en-US" dirty="0"/>
              <a:t>是操作符</a:t>
            </a:r>
            <a:endParaRPr lang="en-US" altLang="zh-CN" dirty="0"/>
          </a:p>
        </p:txBody>
      </p:sp>
      <p:sp>
        <p:nvSpPr>
          <p:cNvPr id="2" name="灯片编号占位符 1">
            <a:extLst>
              <a:ext uri="{FF2B5EF4-FFF2-40B4-BE49-F238E27FC236}">
                <a16:creationId xmlns:a16="http://schemas.microsoft.com/office/drawing/2014/main" id="{A8E8D287-1C3F-461C-BC6D-A5D65C5AECCC}"/>
              </a:ext>
            </a:extLst>
          </p:cNvPr>
          <p:cNvSpPr>
            <a:spLocks noGrp="1"/>
          </p:cNvSpPr>
          <p:nvPr>
            <p:ph type="sldNum" sz="quarter" idx="12"/>
          </p:nvPr>
        </p:nvSpPr>
        <p:spPr/>
        <p:txBody>
          <a:bodyPr/>
          <a:lstStyle/>
          <a:p>
            <a:pPr>
              <a:defRPr/>
            </a:pPr>
            <a:fld id="{2CFF9D8A-9DC0-4D69-8518-70DAC50E02B1}" type="slidenum">
              <a:rPr lang="en-US" altLang="zh-CN" smtClean="0"/>
              <a:pPr>
                <a:defRPr/>
              </a:pPr>
              <a:t>42</a:t>
            </a:fld>
            <a:endParaRPr lang="en-US" altLang="zh-CN"/>
          </a:p>
        </p:txBody>
      </p:sp>
      <p:sp>
        <p:nvSpPr>
          <p:cNvPr id="3" name="Rectangle 2">
            <a:extLst>
              <a:ext uri="{FF2B5EF4-FFF2-40B4-BE49-F238E27FC236}">
                <a16:creationId xmlns:a16="http://schemas.microsoft.com/office/drawing/2014/main" id="{D415C1F7-DFE2-4396-BD4D-A5BC2E86F7A9}"/>
              </a:ext>
            </a:extLst>
          </p:cNvPr>
          <p:cNvSpPr/>
          <p:nvPr/>
        </p:nvSpPr>
        <p:spPr bwMode="auto">
          <a:xfrm>
            <a:off x="7968208" y="2492896"/>
            <a:ext cx="914400" cy="914400"/>
          </a:xfrm>
          <a:prstGeom prst="rect">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34" charset="0"/>
              <a:ea typeface="宋体" pitchFamily="2" charset="-122"/>
            </a:endParaRPr>
          </a:p>
        </p:txBody>
      </p:sp>
      <p:sp>
        <p:nvSpPr>
          <p:cNvPr id="4" name="Rectangle 3">
            <a:extLst>
              <a:ext uri="{FF2B5EF4-FFF2-40B4-BE49-F238E27FC236}">
                <a16:creationId xmlns:a16="http://schemas.microsoft.com/office/drawing/2014/main" id="{71056DFF-0D54-4FCC-91F4-A68BB89592D2}"/>
              </a:ext>
            </a:extLst>
          </p:cNvPr>
          <p:cNvSpPr/>
          <p:nvPr/>
        </p:nvSpPr>
        <p:spPr bwMode="auto">
          <a:xfrm>
            <a:off x="1674937" y="2123331"/>
            <a:ext cx="1728192" cy="1872208"/>
          </a:xfrm>
          <a:prstGeom prst="rect">
            <a:avLst/>
          </a:prstGeom>
          <a:noFill/>
          <a:ln w="38100" cap="flat" cmpd="sng" algn="ctr">
            <a:solidFill>
              <a:schemeClr val="bg1">
                <a:lumMod val="75000"/>
              </a:schemeClr>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34" charset="0"/>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838800" y="1267200"/>
            <a:ext cx="10513784" cy="5797550"/>
          </a:xfrm>
        </p:spPr>
        <p:txBody>
          <a:bodyPr/>
          <a:lstStyle/>
          <a:p>
            <a:pPr eaLnBrk="1" hangingPunct="1">
              <a:defRPr/>
            </a:pPr>
            <a:r>
              <a:rPr lang="zh-CN" altLang="en-US" dirty="0">
                <a:solidFill>
                  <a:srgbClr val="FFCC66"/>
                </a:solidFill>
              </a:rPr>
              <a:t>低级语言的优、缺点</a:t>
            </a:r>
          </a:p>
          <a:p>
            <a:pPr lvl="1" eaLnBrk="1" hangingPunct="1">
              <a:defRPr/>
            </a:pPr>
            <a:r>
              <a:rPr lang="zh-CN" altLang="en-US" dirty="0"/>
              <a:t>优点：写出的程序效率比较高，包括执行速度快和占用空间少。</a:t>
            </a:r>
          </a:p>
          <a:p>
            <a:pPr lvl="1" eaLnBrk="1" hangingPunct="1">
              <a:defRPr/>
            </a:pPr>
            <a:r>
              <a:rPr lang="zh-CN" altLang="en-US" dirty="0"/>
              <a:t>缺点：程序难以设计、理解与维护，难以保证程序的正确性，可移植性差。</a:t>
            </a:r>
          </a:p>
          <a:p>
            <a:pPr eaLnBrk="1" hangingPunct="1">
              <a:defRPr/>
            </a:pPr>
            <a:r>
              <a:rPr lang="zh-CN" altLang="en-US" dirty="0">
                <a:solidFill>
                  <a:srgbClr val="FFCC66"/>
                </a:solidFill>
              </a:rPr>
              <a:t>高级语言的优、缺点</a:t>
            </a:r>
          </a:p>
          <a:p>
            <a:pPr lvl="1" eaLnBrk="1" hangingPunct="1">
              <a:defRPr/>
            </a:pPr>
            <a:r>
              <a:rPr lang="zh-CN" altLang="en-US" dirty="0"/>
              <a:t>优点：程序容易设计、理解与维护，容易保证程序正确性，可移植性好</a:t>
            </a:r>
          </a:p>
          <a:p>
            <a:pPr lvl="1" eaLnBrk="1" hangingPunct="1">
              <a:defRPr/>
            </a:pPr>
            <a:r>
              <a:rPr lang="zh-CN" altLang="en-US" dirty="0"/>
              <a:t>缺点：用其编写的程序相对于用低级语言编写的程序效率要低，翻译成的目标代码量较大 。</a:t>
            </a:r>
          </a:p>
        </p:txBody>
      </p:sp>
      <p:sp>
        <p:nvSpPr>
          <p:cNvPr id="2" name="灯片编号占位符 1">
            <a:extLst>
              <a:ext uri="{FF2B5EF4-FFF2-40B4-BE49-F238E27FC236}">
                <a16:creationId xmlns:a16="http://schemas.microsoft.com/office/drawing/2014/main" id="{BACA8107-7054-4718-A2C8-8E1B2521CDE8}"/>
              </a:ext>
            </a:extLst>
          </p:cNvPr>
          <p:cNvSpPr>
            <a:spLocks noGrp="1"/>
          </p:cNvSpPr>
          <p:nvPr>
            <p:ph type="sldNum" sz="quarter" idx="12"/>
          </p:nvPr>
        </p:nvSpPr>
        <p:spPr/>
        <p:txBody>
          <a:bodyPr/>
          <a:lstStyle/>
          <a:p>
            <a:pPr>
              <a:defRPr/>
            </a:pPr>
            <a:fld id="{2CFF9D8A-9DC0-4D69-8518-70DAC50E02B1}" type="slidenum">
              <a:rPr lang="en-US" altLang="zh-CN"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81200" y="277813"/>
            <a:ext cx="8229600" cy="698500"/>
          </a:xfrm>
        </p:spPr>
        <p:txBody>
          <a:bodyPr/>
          <a:lstStyle/>
          <a:p>
            <a:pPr eaLnBrk="1" hangingPunct="1">
              <a:defRPr/>
            </a:pPr>
            <a:r>
              <a:rPr lang="zh-CN" altLang="en-US"/>
              <a:t>高级语言的翻译</a:t>
            </a:r>
          </a:p>
        </p:txBody>
      </p:sp>
      <p:sp>
        <p:nvSpPr>
          <p:cNvPr id="25603" name="Rectangle 3"/>
          <p:cNvSpPr>
            <a:spLocks noGrp="1" noChangeArrowheads="1"/>
          </p:cNvSpPr>
          <p:nvPr>
            <p:ph type="body" idx="1"/>
          </p:nvPr>
        </p:nvSpPr>
        <p:spPr>
          <a:xfrm>
            <a:off x="838800" y="1268414"/>
            <a:ext cx="10369768" cy="5329237"/>
          </a:xfrm>
        </p:spPr>
        <p:txBody>
          <a:bodyPr>
            <a:normAutofit/>
          </a:bodyPr>
          <a:lstStyle/>
          <a:p>
            <a:pPr marL="357188" indent="-357188" eaLnBrk="1" hangingPunct="1">
              <a:lnSpc>
                <a:spcPct val="110000"/>
              </a:lnSpc>
              <a:defRPr/>
            </a:pPr>
            <a:r>
              <a:rPr lang="zh-CN" altLang="en-US" dirty="0"/>
              <a:t>翻译方式有两种：</a:t>
            </a:r>
          </a:p>
          <a:p>
            <a:pPr marL="823913" lvl="1" eaLnBrk="1" hangingPunct="1">
              <a:lnSpc>
                <a:spcPct val="110000"/>
              </a:lnSpc>
              <a:defRPr/>
            </a:pPr>
            <a:r>
              <a:rPr lang="zh-CN" altLang="en-US" dirty="0">
                <a:solidFill>
                  <a:schemeClr val="folHlink"/>
                </a:solidFill>
              </a:rPr>
              <a:t>编译</a:t>
            </a:r>
          </a:p>
          <a:p>
            <a:pPr marL="1231900" lvl="2" eaLnBrk="1" hangingPunct="1">
              <a:lnSpc>
                <a:spcPct val="110000"/>
              </a:lnSpc>
              <a:defRPr/>
            </a:pPr>
            <a:r>
              <a:rPr lang="zh-CN" altLang="en-US" dirty="0"/>
              <a:t>把高级语言程序（称为</a:t>
            </a:r>
            <a:r>
              <a:rPr lang="zh-CN" altLang="en-US" dirty="0">
                <a:solidFill>
                  <a:schemeClr val="folHlink"/>
                </a:solidFill>
              </a:rPr>
              <a:t>源程序</a:t>
            </a:r>
            <a:r>
              <a:rPr lang="zh-CN" altLang="en-US" dirty="0"/>
              <a:t>）首先翻译成功能上等价的机器语言程序（称为</a:t>
            </a:r>
            <a:r>
              <a:rPr lang="zh-CN" altLang="en-US" dirty="0">
                <a:solidFill>
                  <a:schemeClr val="folHlink"/>
                </a:solidFill>
              </a:rPr>
              <a:t>目标代码程序</a:t>
            </a:r>
            <a:r>
              <a:rPr lang="zh-CN" altLang="en-US" dirty="0"/>
              <a:t>）或汇编语言程序（再通过汇编程序把它翻译成目标代码程序），然后执行目标代码程序。</a:t>
            </a:r>
          </a:p>
          <a:p>
            <a:pPr marL="1231900" lvl="2" eaLnBrk="1" hangingPunct="1">
              <a:lnSpc>
                <a:spcPct val="110000"/>
              </a:lnSpc>
              <a:defRPr/>
            </a:pPr>
            <a:r>
              <a:rPr lang="zh-CN" altLang="en-US" dirty="0"/>
              <a:t>在目标代码程序的执行中不再需要源程序。</a:t>
            </a:r>
          </a:p>
          <a:p>
            <a:pPr marL="823913" lvl="1" eaLnBrk="1" hangingPunct="1">
              <a:lnSpc>
                <a:spcPct val="110000"/>
              </a:lnSpc>
              <a:defRPr/>
            </a:pPr>
            <a:r>
              <a:rPr lang="zh-CN" altLang="en-US" dirty="0">
                <a:solidFill>
                  <a:schemeClr val="folHlink"/>
                </a:solidFill>
              </a:rPr>
              <a:t>解释</a:t>
            </a:r>
          </a:p>
          <a:p>
            <a:pPr marL="1231900" lvl="2" eaLnBrk="1" hangingPunct="1">
              <a:lnSpc>
                <a:spcPct val="110000"/>
              </a:lnSpc>
              <a:defRPr/>
            </a:pPr>
            <a:r>
              <a:rPr lang="zh-CN" altLang="en-US" dirty="0"/>
              <a:t>对源程序中的语句进行逐条翻译并执行，翻译完了程序也就执行完了。</a:t>
            </a:r>
          </a:p>
          <a:p>
            <a:pPr marL="1231900" lvl="2" eaLnBrk="1" hangingPunct="1">
              <a:lnSpc>
                <a:spcPct val="110000"/>
              </a:lnSpc>
              <a:defRPr/>
            </a:pPr>
            <a:r>
              <a:rPr lang="zh-CN" altLang="en-US" dirty="0"/>
              <a:t>这种翻译方式不产生目标程序，程序的每次执行都需要源程序。 </a:t>
            </a:r>
          </a:p>
        </p:txBody>
      </p:sp>
      <p:sp>
        <p:nvSpPr>
          <p:cNvPr id="2" name="灯片编号占位符 1">
            <a:extLst>
              <a:ext uri="{FF2B5EF4-FFF2-40B4-BE49-F238E27FC236}">
                <a16:creationId xmlns:a16="http://schemas.microsoft.com/office/drawing/2014/main" id="{17D78345-8309-48C6-963E-09F1C22E2ECD}"/>
              </a:ext>
            </a:extLst>
          </p:cNvPr>
          <p:cNvSpPr>
            <a:spLocks noGrp="1"/>
          </p:cNvSpPr>
          <p:nvPr>
            <p:ph type="sldNum" sz="quarter" idx="12"/>
          </p:nvPr>
        </p:nvSpPr>
        <p:spPr/>
        <p:txBody>
          <a:bodyPr/>
          <a:lstStyle/>
          <a:p>
            <a:pPr>
              <a:defRPr/>
            </a:pPr>
            <a:fld id="{2CFF9D8A-9DC0-4D69-8518-70DAC50E02B1}" type="slidenum">
              <a:rPr lang="en-US" altLang="zh-CN" smtClean="0"/>
              <a:pPr>
                <a:defRPr/>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838800" y="1267200"/>
            <a:ext cx="10153744" cy="5688013"/>
          </a:xfrm>
        </p:spPr>
        <p:txBody>
          <a:bodyPr/>
          <a:lstStyle/>
          <a:p>
            <a:pPr marL="357188" indent="-357188" eaLnBrk="1" hangingPunct="1">
              <a:defRPr/>
            </a:pPr>
            <a:r>
              <a:rPr lang="zh-CN" altLang="en-US" dirty="0"/>
              <a:t>把高级语言程序翻译成机器语言程序的工作一般由程序来实现，根据翻译方式可把翻译程序分为：</a:t>
            </a:r>
          </a:p>
          <a:p>
            <a:pPr marL="906463" lvl="1" eaLnBrk="1" hangingPunct="1">
              <a:defRPr/>
            </a:pPr>
            <a:r>
              <a:rPr lang="zh-CN" altLang="en-US" b="1" i="1" dirty="0">
                <a:solidFill>
                  <a:schemeClr val="folHlink"/>
                </a:solidFill>
              </a:rPr>
              <a:t>编译程序</a:t>
            </a:r>
          </a:p>
          <a:p>
            <a:pPr marL="906463" lvl="1" eaLnBrk="1" hangingPunct="1">
              <a:defRPr/>
            </a:pPr>
            <a:r>
              <a:rPr lang="zh-CN" altLang="en-US" b="1" i="1" dirty="0">
                <a:solidFill>
                  <a:schemeClr val="folHlink"/>
                </a:solidFill>
              </a:rPr>
              <a:t>解释程序</a:t>
            </a:r>
            <a:r>
              <a:rPr lang="zh-CN" altLang="en-US" dirty="0"/>
              <a:t> </a:t>
            </a:r>
          </a:p>
          <a:p>
            <a:pPr marL="357188" indent="-357188" eaLnBrk="1" hangingPunct="1">
              <a:defRPr/>
            </a:pPr>
            <a:r>
              <a:rPr lang="zh-CN" altLang="en-US" dirty="0"/>
              <a:t>一般来说，</a:t>
            </a:r>
          </a:p>
          <a:p>
            <a:pPr marL="906463" lvl="1" eaLnBrk="1" hangingPunct="1">
              <a:defRPr/>
            </a:pPr>
            <a:r>
              <a:rPr lang="zh-CN" altLang="en-US" dirty="0"/>
              <a:t>编译执行比解释执行效率高</a:t>
            </a:r>
          </a:p>
          <a:p>
            <a:pPr marL="906463" lvl="1" eaLnBrk="1" hangingPunct="1">
              <a:defRPr/>
            </a:pPr>
            <a:r>
              <a:rPr lang="zh-CN" altLang="en-US" dirty="0"/>
              <a:t>解释执行容易实现平台无关	</a:t>
            </a:r>
          </a:p>
        </p:txBody>
      </p:sp>
      <p:sp>
        <p:nvSpPr>
          <p:cNvPr id="2" name="灯片编号占位符 1">
            <a:extLst>
              <a:ext uri="{FF2B5EF4-FFF2-40B4-BE49-F238E27FC236}">
                <a16:creationId xmlns:a16="http://schemas.microsoft.com/office/drawing/2014/main" id="{FD9B12B7-8669-4C02-BEC6-469AFC61441C}"/>
              </a:ext>
            </a:extLst>
          </p:cNvPr>
          <p:cNvSpPr>
            <a:spLocks noGrp="1"/>
          </p:cNvSpPr>
          <p:nvPr>
            <p:ph type="sldNum" sz="quarter" idx="12"/>
          </p:nvPr>
        </p:nvSpPr>
        <p:spPr/>
        <p:txBody>
          <a:bodyPr/>
          <a:lstStyle/>
          <a:p>
            <a:pPr>
              <a:defRPr/>
            </a:pPr>
            <a:fld id="{2CFF9D8A-9DC0-4D69-8518-70DAC50E02B1}"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高级语言的分类</a:t>
            </a:r>
          </a:p>
        </p:txBody>
      </p:sp>
      <p:sp>
        <p:nvSpPr>
          <p:cNvPr id="3" name="内容占位符 2"/>
          <p:cNvSpPr>
            <a:spLocks noGrp="1"/>
          </p:cNvSpPr>
          <p:nvPr>
            <p:ph idx="1"/>
          </p:nvPr>
        </p:nvSpPr>
        <p:spPr>
          <a:xfrm>
            <a:off x="838800" y="1267200"/>
            <a:ext cx="10743600" cy="5068888"/>
          </a:xfrm>
        </p:spPr>
        <p:txBody>
          <a:bodyPr>
            <a:normAutofit fontScale="70000" lnSpcReduction="20000"/>
          </a:bodyPr>
          <a:lstStyle/>
          <a:p>
            <a:pPr>
              <a:defRPr/>
            </a:pPr>
            <a:r>
              <a:rPr lang="zh-CN" altLang="en-US" dirty="0"/>
              <a:t>按照应用类型，可分为</a:t>
            </a:r>
            <a:endParaRPr lang="en-US" altLang="zh-CN" dirty="0"/>
          </a:p>
          <a:p>
            <a:pPr lvl="1">
              <a:defRPr/>
            </a:pPr>
            <a:r>
              <a:rPr lang="zh-CN" altLang="en-US" dirty="0"/>
              <a:t>科学计算语言（如</a:t>
            </a:r>
            <a:r>
              <a:rPr lang="en-US" altLang="zh-CN" dirty="0"/>
              <a:t>FORTRAN</a:t>
            </a:r>
            <a:r>
              <a:rPr lang="zh-CN" altLang="en-US" dirty="0"/>
              <a:t>）</a:t>
            </a:r>
            <a:endParaRPr lang="en-US" altLang="zh-CN" dirty="0"/>
          </a:p>
          <a:p>
            <a:pPr lvl="1">
              <a:defRPr/>
            </a:pPr>
            <a:r>
              <a:rPr lang="zh-CN" altLang="en-US" dirty="0"/>
              <a:t>商务处理语言（如</a:t>
            </a:r>
            <a:r>
              <a:rPr lang="en-US" altLang="zh-CN" dirty="0"/>
              <a:t>COBOL</a:t>
            </a:r>
            <a:r>
              <a:rPr lang="zh-CN" altLang="en-US" dirty="0"/>
              <a:t>）</a:t>
            </a:r>
            <a:endParaRPr lang="en-US" altLang="zh-CN" dirty="0"/>
          </a:p>
          <a:p>
            <a:pPr lvl="1">
              <a:defRPr/>
            </a:pPr>
            <a:r>
              <a:rPr lang="zh-CN" altLang="en-US" dirty="0"/>
              <a:t>系统程序语言（如</a:t>
            </a:r>
            <a:r>
              <a:rPr lang="en-US" altLang="zh-CN" dirty="0"/>
              <a:t>C/C++</a:t>
            </a:r>
            <a:r>
              <a:rPr lang="zh-CN" altLang="en-US" dirty="0"/>
              <a:t>）</a:t>
            </a:r>
            <a:endParaRPr lang="en-US" altLang="zh-CN" dirty="0"/>
          </a:p>
          <a:p>
            <a:pPr lvl="1">
              <a:defRPr/>
            </a:pPr>
            <a:r>
              <a:rPr lang="zh-CN" altLang="en-US" dirty="0"/>
              <a:t>网络应用语言（如</a:t>
            </a:r>
            <a:r>
              <a:rPr lang="en-US" altLang="zh-CN" dirty="0"/>
              <a:t>Java</a:t>
            </a:r>
            <a:r>
              <a:rPr lang="zh-CN" altLang="en-US" dirty="0"/>
              <a:t>）</a:t>
            </a:r>
            <a:endParaRPr lang="en-US" altLang="zh-CN" dirty="0"/>
          </a:p>
          <a:p>
            <a:pPr>
              <a:defRPr/>
            </a:pPr>
            <a:r>
              <a:rPr lang="zh-CN" altLang="en-US" dirty="0"/>
              <a:t>按照所支持的程序设计范式，可分为</a:t>
            </a:r>
            <a:endParaRPr lang="en-US" altLang="zh-CN" dirty="0"/>
          </a:p>
          <a:p>
            <a:pPr lvl="1">
              <a:defRPr/>
            </a:pPr>
            <a:r>
              <a:rPr lang="zh-CN" altLang="en-US" dirty="0"/>
              <a:t>过程式语言（如</a:t>
            </a:r>
            <a:r>
              <a:rPr lang="en-US" altLang="zh-CN" dirty="0"/>
              <a:t>FORTRAN</a:t>
            </a:r>
            <a:r>
              <a:rPr lang="zh-CN" altLang="en-US" dirty="0"/>
              <a:t>、</a:t>
            </a:r>
            <a:r>
              <a:rPr lang="en-US" altLang="zh-CN" dirty="0"/>
              <a:t>COBOL</a:t>
            </a:r>
            <a:r>
              <a:rPr lang="zh-CN" altLang="en-US" dirty="0"/>
              <a:t>、</a:t>
            </a:r>
            <a:r>
              <a:rPr lang="en-US" altLang="zh-CN" dirty="0"/>
              <a:t>Basic</a:t>
            </a:r>
            <a:r>
              <a:rPr lang="zh-CN" altLang="en-US" dirty="0"/>
              <a:t>、</a:t>
            </a:r>
            <a:r>
              <a:rPr lang="en-US" altLang="zh-CN" dirty="0"/>
              <a:t>Pascal</a:t>
            </a:r>
            <a:r>
              <a:rPr lang="zh-CN" altLang="en-US" dirty="0"/>
              <a:t>、</a:t>
            </a:r>
            <a:r>
              <a:rPr lang="en-US" altLang="zh-CN" dirty="0"/>
              <a:t>C</a:t>
            </a:r>
            <a:r>
              <a:rPr lang="zh-CN" altLang="en-US" dirty="0"/>
              <a:t>）</a:t>
            </a:r>
            <a:endParaRPr lang="en-US" altLang="zh-CN" dirty="0"/>
          </a:p>
          <a:p>
            <a:pPr lvl="1">
              <a:defRPr/>
            </a:pPr>
            <a:r>
              <a:rPr lang="zh-CN" altLang="en-US" dirty="0"/>
              <a:t>面向对象语言（如</a:t>
            </a:r>
            <a:r>
              <a:rPr lang="en-US" altLang="zh-CN" dirty="0" err="1"/>
              <a:t>Simula</a:t>
            </a:r>
            <a:r>
              <a:rPr lang="zh-CN" altLang="en-US" dirty="0"/>
              <a:t>、</a:t>
            </a:r>
            <a:r>
              <a:rPr lang="en-US" altLang="zh-CN" dirty="0"/>
              <a:t>Smalltalk</a:t>
            </a:r>
            <a:r>
              <a:rPr lang="zh-CN" altLang="en-US" dirty="0"/>
              <a:t>、</a:t>
            </a:r>
            <a:r>
              <a:rPr lang="en-US" altLang="zh-CN" dirty="0"/>
              <a:t>Java</a:t>
            </a:r>
            <a:r>
              <a:rPr lang="zh-CN" altLang="en-US" dirty="0"/>
              <a:t>）</a:t>
            </a:r>
            <a:endParaRPr lang="en-US" altLang="zh-CN" dirty="0"/>
          </a:p>
          <a:p>
            <a:pPr lvl="1">
              <a:defRPr/>
            </a:pPr>
            <a:r>
              <a:rPr lang="zh-CN" altLang="en-US" dirty="0"/>
              <a:t>函数式语言（如</a:t>
            </a:r>
            <a:r>
              <a:rPr lang="en-US" altLang="zh-CN" dirty="0"/>
              <a:t>Lisp</a:t>
            </a:r>
            <a:r>
              <a:rPr lang="zh-CN" altLang="en-US" dirty="0"/>
              <a:t>）</a:t>
            </a:r>
            <a:endParaRPr lang="en-US" altLang="zh-CN" dirty="0"/>
          </a:p>
          <a:p>
            <a:pPr lvl="1">
              <a:defRPr/>
            </a:pPr>
            <a:r>
              <a:rPr lang="zh-CN" altLang="en-US" dirty="0"/>
              <a:t>逻辑式语言（如</a:t>
            </a:r>
            <a:r>
              <a:rPr lang="en-US" altLang="zh-CN" dirty="0"/>
              <a:t>Prolog</a:t>
            </a:r>
            <a:r>
              <a:rPr lang="zh-CN" altLang="en-US" dirty="0"/>
              <a:t>）</a:t>
            </a:r>
            <a:endParaRPr lang="en-US" altLang="zh-CN" dirty="0"/>
          </a:p>
          <a:p>
            <a:pPr lvl="1">
              <a:defRPr/>
            </a:pPr>
            <a:r>
              <a:rPr lang="zh-CN" altLang="en-US" dirty="0"/>
              <a:t>混合式语言（如</a:t>
            </a:r>
            <a:r>
              <a:rPr lang="en-US" altLang="zh-CN" dirty="0"/>
              <a:t>C++</a:t>
            </a:r>
            <a:r>
              <a:rPr lang="zh-CN" altLang="en-US" dirty="0"/>
              <a:t>）</a:t>
            </a:r>
            <a:endParaRPr lang="en-US" altLang="zh-CN" dirty="0"/>
          </a:p>
          <a:p>
            <a:pPr>
              <a:defRPr/>
            </a:pPr>
            <a:r>
              <a:rPr lang="zh-CN" altLang="en-US" dirty="0"/>
              <a:t>按执行方式，可分为</a:t>
            </a:r>
            <a:endParaRPr lang="en-US" altLang="zh-CN" dirty="0"/>
          </a:p>
          <a:p>
            <a:pPr lvl="1">
              <a:defRPr/>
            </a:pPr>
            <a:r>
              <a:rPr lang="zh-CN" altLang="en-US" dirty="0"/>
              <a:t>编译型语言（如</a:t>
            </a:r>
            <a:r>
              <a:rPr lang="en-US" altLang="zh-CN" dirty="0"/>
              <a:t>FORTRAN</a:t>
            </a:r>
            <a:r>
              <a:rPr lang="zh-CN" altLang="en-US" dirty="0"/>
              <a:t>、</a:t>
            </a:r>
            <a:r>
              <a:rPr lang="en-US" altLang="zh-CN" dirty="0"/>
              <a:t>COBOL</a:t>
            </a:r>
            <a:r>
              <a:rPr lang="zh-CN" altLang="en-US" dirty="0"/>
              <a:t>、</a:t>
            </a:r>
            <a:r>
              <a:rPr lang="en-US" altLang="zh-CN" dirty="0"/>
              <a:t>Pascal</a:t>
            </a:r>
            <a:r>
              <a:rPr lang="zh-CN" altLang="en-US" dirty="0"/>
              <a:t>、</a:t>
            </a:r>
            <a:r>
              <a:rPr lang="en-US" altLang="zh-CN" dirty="0"/>
              <a:t>C</a:t>
            </a:r>
            <a:r>
              <a:rPr lang="zh-CN" altLang="en-US" dirty="0"/>
              <a:t>、</a:t>
            </a:r>
            <a:r>
              <a:rPr lang="en-US" altLang="zh-CN" dirty="0"/>
              <a:t>Ada</a:t>
            </a:r>
            <a:r>
              <a:rPr lang="zh-CN" altLang="en-US" dirty="0"/>
              <a:t>、</a:t>
            </a:r>
            <a:r>
              <a:rPr lang="en-US" altLang="zh-CN" dirty="0"/>
              <a:t>Modula-2</a:t>
            </a:r>
            <a:r>
              <a:rPr lang="zh-CN" altLang="en-US" dirty="0"/>
              <a:t>、</a:t>
            </a:r>
            <a:r>
              <a:rPr lang="en-US" altLang="zh-CN" dirty="0" err="1"/>
              <a:t>Simula</a:t>
            </a:r>
            <a:r>
              <a:rPr lang="zh-CN" altLang="en-US" dirty="0"/>
              <a:t>、</a:t>
            </a:r>
            <a:r>
              <a:rPr lang="en-US" altLang="zh-CN" dirty="0"/>
              <a:t>C++</a:t>
            </a:r>
            <a:r>
              <a:rPr lang="zh-CN" altLang="en-US" dirty="0"/>
              <a:t>）</a:t>
            </a:r>
            <a:endParaRPr lang="en-US" altLang="zh-CN" dirty="0"/>
          </a:p>
          <a:p>
            <a:pPr lvl="1">
              <a:defRPr/>
            </a:pPr>
            <a:r>
              <a:rPr lang="zh-CN" altLang="en-US" dirty="0"/>
              <a:t>解释型语言（如</a:t>
            </a:r>
            <a:r>
              <a:rPr lang="en-US" altLang="zh-CN" dirty="0"/>
              <a:t>Basic</a:t>
            </a:r>
            <a:r>
              <a:rPr lang="zh-CN" altLang="en-US" dirty="0"/>
              <a:t>、</a:t>
            </a:r>
            <a:r>
              <a:rPr lang="en-US" altLang="zh-CN" dirty="0"/>
              <a:t>Lisp</a:t>
            </a:r>
            <a:r>
              <a:rPr lang="zh-CN" altLang="en-US" dirty="0"/>
              <a:t>、</a:t>
            </a:r>
            <a:r>
              <a:rPr lang="en-US" altLang="zh-CN" dirty="0"/>
              <a:t>Prolog</a:t>
            </a:r>
            <a:r>
              <a:rPr lang="zh-CN" altLang="en-US" dirty="0"/>
              <a:t>、</a:t>
            </a:r>
            <a:r>
              <a:rPr lang="en-US" altLang="zh-CN" dirty="0" err="1"/>
              <a:t>Simula</a:t>
            </a:r>
            <a:r>
              <a:rPr lang="zh-CN" altLang="en-US" dirty="0"/>
              <a:t>、</a:t>
            </a:r>
            <a:r>
              <a:rPr lang="en-US" altLang="zh-CN" dirty="0"/>
              <a:t>Smalltalk</a:t>
            </a:r>
            <a:r>
              <a:rPr lang="zh-CN" altLang="en-US" dirty="0"/>
              <a:t>、</a:t>
            </a:r>
            <a:r>
              <a:rPr lang="en-US" altLang="zh-CN" dirty="0"/>
              <a:t>Java</a:t>
            </a:r>
            <a:r>
              <a:rPr lang="zh-CN" altLang="en-US" dirty="0"/>
              <a:t>）</a:t>
            </a:r>
          </a:p>
        </p:txBody>
      </p:sp>
      <p:sp>
        <p:nvSpPr>
          <p:cNvPr id="4" name="灯片编号占位符 3">
            <a:extLst>
              <a:ext uri="{FF2B5EF4-FFF2-40B4-BE49-F238E27FC236}">
                <a16:creationId xmlns:a16="http://schemas.microsoft.com/office/drawing/2014/main" id="{794F550E-1F46-4812-B85C-C61DA70FDD12}"/>
              </a:ext>
            </a:extLst>
          </p:cNvPr>
          <p:cNvSpPr>
            <a:spLocks noGrp="1"/>
          </p:cNvSpPr>
          <p:nvPr>
            <p:ph type="sldNum" sz="quarter" idx="12"/>
          </p:nvPr>
        </p:nvSpPr>
        <p:spPr/>
        <p:txBody>
          <a:bodyPr/>
          <a:lstStyle/>
          <a:p>
            <a:pPr>
              <a:defRPr/>
            </a:pPr>
            <a:fld id="{2CFF9D8A-9DC0-4D69-8518-70DAC50E02B1}" type="slidenum">
              <a:rPr lang="en-US" altLang="zh-CN"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08213" y="0"/>
            <a:ext cx="7772400" cy="1111250"/>
          </a:xfrm>
        </p:spPr>
        <p:txBody>
          <a:bodyPr/>
          <a:lstStyle/>
          <a:p>
            <a:pPr eaLnBrk="1" hangingPunct="1">
              <a:defRPr/>
            </a:pPr>
            <a:r>
              <a:rPr lang="zh-CN" altLang="en-US" dirty="0"/>
              <a:t>语言的设计、实现以及使用 </a:t>
            </a:r>
          </a:p>
        </p:txBody>
      </p:sp>
      <p:sp>
        <p:nvSpPr>
          <p:cNvPr id="44035" name="Rectangle 3"/>
          <p:cNvSpPr>
            <a:spLocks noGrp="1" noChangeArrowheads="1"/>
          </p:cNvSpPr>
          <p:nvPr>
            <p:ph type="body" idx="1"/>
          </p:nvPr>
        </p:nvSpPr>
        <p:spPr>
          <a:xfrm>
            <a:off x="838800" y="1268414"/>
            <a:ext cx="10441776" cy="5400675"/>
          </a:xfrm>
        </p:spPr>
        <p:txBody>
          <a:bodyPr>
            <a:normAutofit/>
          </a:bodyPr>
          <a:lstStyle/>
          <a:p>
            <a:pPr eaLnBrk="1" hangingPunct="1">
              <a:lnSpc>
                <a:spcPct val="110000"/>
              </a:lnSpc>
              <a:defRPr/>
            </a:pPr>
            <a:r>
              <a:rPr lang="zh-CN" altLang="en-US" b="1" i="1" dirty="0">
                <a:solidFill>
                  <a:srgbClr val="FFCC66"/>
                </a:solidFill>
              </a:rPr>
              <a:t>语言的设计</a:t>
            </a:r>
            <a:r>
              <a:rPr lang="zh-CN" altLang="en-US" dirty="0"/>
              <a:t>是指语言的定义，包括语言的语法、语义和语用等。</a:t>
            </a:r>
          </a:p>
          <a:p>
            <a:pPr lvl="1" eaLnBrk="1" hangingPunct="1">
              <a:lnSpc>
                <a:spcPct val="110000"/>
              </a:lnSpc>
              <a:defRPr/>
            </a:pPr>
            <a:r>
              <a:rPr lang="zh-CN" altLang="en-US" i="1" dirty="0">
                <a:solidFill>
                  <a:schemeClr val="folHlink"/>
                </a:solidFill>
              </a:rPr>
              <a:t>语法</a:t>
            </a:r>
            <a:r>
              <a:rPr lang="zh-CN" altLang="en-US" dirty="0">
                <a:solidFill>
                  <a:schemeClr val="folHlink"/>
                </a:solidFill>
              </a:rPr>
              <a:t>：</a:t>
            </a:r>
            <a:r>
              <a:rPr lang="zh-CN" altLang="en-US" dirty="0"/>
              <a:t>是指构作结构正确的语言成分所需遵循的规则集合；</a:t>
            </a:r>
          </a:p>
          <a:p>
            <a:pPr lvl="1" eaLnBrk="1" hangingPunct="1">
              <a:lnSpc>
                <a:spcPct val="110000"/>
              </a:lnSpc>
              <a:defRPr/>
            </a:pPr>
            <a:r>
              <a:rPr lang="zh-CN" altLang="en-US" i="1" dirty="0">
                <a:solidFill>
                  <a:schemeClr val="folHlink"/>
                </a:solidFill>
              </a:rPr>
              <a:t>语义</a:t>
            </a:r>
            <a:r>
              <a:rPr lang="zh-CN" altLang="en-US" dirty="0">
                <a:solidFill>
                  <a:schemeClr val="folHlink"/>
                </a:solidFill>
              </a:rPr>
              <a:t>：</a:t>
            </a:r>
            <a:r>
              <a:rPr lang="zh-CN" altLang="en-US" dirty="0"/>
              <a:t>是指语言各个成分的含义；</a:t>
            </a:r>
          </a:p>
          <a:p>
            <a:pPr lvl="1" eaLnBrk="1" hangingPunct="1">
              <a:lnSpc>
                <a:spcPct val="110000"/>
              </a:lnSpc>
              <a:defRPr/>
            </a:pPr>
            <a:r>
              <a:rPr lang="zh-CN" altLang="en-US" i="1" dirty="0">
                <a:solidFill>
                  <a:schemeClr val="folHlink"/>
                </a:solidFill>
              </a:rPr>
              <a:t>语用</a:t>
            </a:r>
            <a:r>
              <a:rPr lang="zh-CN" altLang="en-US" dirty="0">
                <a:solidFill>
                  <a:schemeClr val="folHlink"/>
                </a:solidFill>
              </a:rPr>
              <a:t>：</a:t>
            </a:r>
            <a:r>
              <a:rPr lang="zh-CN" altLang="en-US" dirty="0"/>
              <a:t>是指语言成分的使用场合及所产生的实际效果。</a:t>
            </a:r>
          </a:p>
          <a:p>
            <a:pPr eaLnBrk="1" hangingPunct="1">
              <a:lnSpc>
                <a:spcPct val="110000"/>
              </a:lnSpc>
              <a:defRPr/>
            </a:pPr>
            <a:r>
              <a:rPr lang="zh-CN" altLang="en-US" b="1" i="1" dirty="0">
                <a:solidFill>
                  <a:srgbClr val="FFCC66"/>
                </a:solidFill>
              </a:rPr>
              <a:t>语言的实现</a:t>
            </a:r>
            <a:r>
              <a:rPr lang="zh-CN" altLang="en-US" dirty="0"/>
              <a:t>是指在某种计算机平台上写出语言的翻译程序。针对某种语言可以有多种实现。</a:t>
            </a:r>
          </a:p>
          <a:p>
            <a:pPr eaLnBrk="1" hangingPunct="1">
              <a:lnSpc>
                <a:spcPct val="110000"/>
              </a:lnSpc>
              <a:defRPr/>
            </a:pPr>
            <a:r>
              <a:rPr lang="zh-CN" altLang="en-US" b="1" i="1" dirty="0">
                <a:solidFill>
                  <a:srgbClr val="FFCC66"/>
                </a:solidFill>
              </a:rPr>
              <a:t>语言的使用</a:t>
            </a:r>
            <a:r>
              <a:rPr lang="zh-CN" altLang="en-US" dirty="0"/>
              <a:t>是指用语言来编写（设计）解决各种问题的程序。 </a:t>
            </a:r>
          </a:p>
        </p:txBody>
      </p:sp>
      <p:sp>
        <p:nvSpPr>
          <p:cNvPr id="2" name="灯片编号占位符 1">
            <a:extLst>
              <a:ext uri="{FF2B5EF4-FFF2-40B4-BE49-F238E27FC236}">
                <a16:creationId xmlns:a16="http://schemas.microsoft.com/office/drawing/2014/main" id="{A2F5E332-F2E9-4ABB-9AC7-7DD0C88ACC96}"/>
              </a:ext>
            </a:extLst>
          </p:cNvPr>
          <p:cNvSpPr>
            <a:spLocks noGrp="1"/>
          </p:cNvSpPr>
          <p:nvPr>
            <p:ph type="sldNum" sz="quarter" idx="12"/>
          </p:nvPr>
        </p:nvSpPr>
        <p:spPr/>
        <p:txBody>
          <a:bodyPr/>
          <a:lstStyle/>
          <a:p>
            <a:pPr>
              <a:defRPr/>
            </a:pPr>
            <a:fld id="{2CFF9D8A-9DC0-4D69-8518-70DAC50E02B1}" type="slidenum">
              <a:rPr lang="en-US" altLang="zh-CN" smtClean="0"/>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a:t>主要内容</a:t>
            </a:r>
          </a:p>
        </p:txBody>
      </p:sp>
      <p:sp>
        <p:nvSpPr>
          <p:cNvPr id="183299" name="Rectangle 3"/>
          <p:cNvSpPr>
            <a:spLocks noGrp="1" noChangeArrowheads="1"/>
          </p:cNvSpPr>
          <p:nvPr>
            <p:ph type="body" idx="1"/>
          </p:nvPr>
        </p:nvSpPr>
        <p:spPr>
          <a:xfrm>
            <a:off x="838800" y="1267200"/>
            <a:ext cx="10441776" cy="4924425"/>
          </a:xfrm>
        </p:spPr>
        <p:txBody>
          <a:bodyPr>
            <a:normAutofit/>
          </a:bodyPr>
          <a:lstStyle/>
          <a:p>
            <a:pPr eaLnBrk="1" hangingPunct="1">
              <a:defRPr/>
            </a:pPr>
            <a:r>
              <a:rPr lang="zh-CN" altLang="en-US" sz="3600" dirty="0">
                <a:solidFill>
                  <a:schemeClr val="tx1">
                    <a:lumMod val="65000"/>
                  </a:schemeClr>
                </a:solidFill>
              </a:rPr>
              <a:t>计算机的工作模型</a:t>
            </a:r>
            <a:endParaRPr lang="en-US" altLang="zh-CN" sz="3600" dirty="0">
              <a:solidFill>
                <a:schemeClr val="tx1">
                  <a:lumMod val="65000"/>
                </a:schemeClr>
              </a:solidFill>
            </a:endParaRPr>
          </a:p>
          <a:p>
            <a:pPr lvl="1" eaLnBrk="1" hangingPunct="1">
              <a:defRPr/>
            </a:pPr>
            <a:r>
              <a:rPr lang="zh-CN" altLang="en-US" dirty="0">
                <a:solidFill>
                  <a:schemeClr val="tx1">
                    <a:lumMod val="65000"/>
                  </a:schemeClr>
                </a:solidFill>
              </a:rPr>
              <a:t>计算机体系结构、硬件、软件以及机内信息表示</a:t>
            </a:r>
          </a:p>
          <a:p>
            <a:pPr eaLnBrk="1" hangingPunct="1">
              <a:defRPr/>
            </a:pPr>
            <a:r>
              <a:rPr lang="zh-CN" altLang="en-US" sz="3600" dirty="0">
                <a:solidFill>
                  <a:schemeClr val="tx1">
                    <a:lumMod val="65000"/>
                  </a:schemeClr>
                </a:solidFill>
              </a:rPr>
              <a:t>程序设计概述</a:t>
            </a:r>
            <a:endParaRPr lang="en-US" altLang="zh-CN" sz="3600" dirty="0">
              <a:solidFill>
                <a:schemeClr val="tx1">
                  <a:lumMod val="65000"/>
                </a:schemeClr>
              </a:solidFill>
            </a:endParaRPr>
          </a:p>
          <a:p>
            <a:pPr lvl="1" eaLnBrk="1" hangingPunct="1">
              <a:defRPr/>
            </a:pPr>
            <a:r>
              <a:rPr lang="zh-CN" altLang="en-US" dirty="0">
                <a:solidFill>
                  <a:schemeClr val="tx1">
                    <a:lumMod val="65000"/>
                  </a:schemeClr>
                </a:solidFill>
              </a:rPr>
              <a:t>程序设计范式、步骤以及语言</a:t>
            </a:r>
          </a:p>
          <a:p>
            <a:pPr eaLnBrk="1" hangingPunct="1">
              <a:defRPr/>
            </a:pPr>
            <a:r>
              <a:rPr lang="en-US" altLang="zh-CN" sz="3600" dirty="0"/>
              <a:t>C++</a:t>
            </a:r>
            <a:r>
              <a:rPr lang="zh-CN" altLang="en-US" sz="3600" dirty="0"/>
              <a:t>语言概述</a:t>
            </a:r>
            <a:endParaRPr lang="en-US" altLang="zh-CN" sz="3600" dirty="0"/>
          </a:p>
          <a:p>
            <a:pPr lvl="1" eaLnBrk="1" hangingPunct="1">
              <a:defRPr/>
            </a:pPr>
            <a:r>
              <a:rPr lang="en-US" altLang="zh-CN" dirty="0"/>
              <a:t>C++</a:t>
            </a:r>
            <a:r>
              <a:rPr lang="zh-CN" altLang="en-US" dirty="0"/>
              <a:t>程序构成、运行步骤、开发环境以及词法</a:t>
            </a:r>
          </a:p>
        </p:txBody>
      </p:sp>
      <p:sp>
        <p:nvSpPr>
          <p:cNvPr id="2" name="灯片编号占位符 1">
            <a:extLst>
              <a:ext uri="{FF2B5EF4-FFF2-40B4-BE49-F238E27FC236}">
                <a16:creationId xmlns:a16="http://schemas.microsoft.com/office/drawing/2014/main" id="{1B708FBB-62E3-46F5-97EE-805ECFBC6706}"/>
              </a:ext>
            </a:extLst>
          </p:cNvPr>
          <p:cNvSpPr>
            <a:spLocks noGrp="1"/>
          </p:cNvSpPr>
          <p:nvPr>
            <p:ph type="sldNum" sz="quarter" idx="12"/>
          </p:nvPr>
        </p:nvSpPr>
        <p:spPr/>
        <p:txBody>
          <a:bodyPr/>
          <a:lstStyle/>
          <a:p>
            <a:pPr>
              <a:defRPr/>
            </a:pPr>
            <a:fld id="{2CFF9D8A-9DC0-4D69-8518-70DAC50E02B1}" type="slidenum">
              <a:rPr lang="en-US" altLang="zh-CN" smtClean="0"/>
              <a:pPr>
                <a:defRPr/>
              </a:pPr>
              <a:t>48</a:t>
            </a:fld>
            <a:endParaRPr lang="en-US" altLang="zh-CN"/>
          </a:p>
        </p:txBody>
      </p:sp>
    </p:spTree>
    <p:extLst>
      <p:ext uri="{BB962C8B-B14F-4D97-AF65-F5344CB8AC3E}">
        <p14:creationId xmlns:p14="http://schemas.microsoft.com/office/powerpoint/2010/main" val="589977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277813"/>
            <a:ext cx="8229600" cy="698500"/>
          </a:xfrm>
        </p:spPr>
        <p:txBody>
          <a:bodyPr/>
          <a:lstStyle/>
          <a:p>
            <a:pPr eaLnBrk="1" hangingPunct="1">
              <a:defRPr/>
            </a:pPr>
            <a:r>
              <a:rPr lang="en-US" altLang="zh-CN" dirty="0"/>
              <a:t>C++</a:t>
            </a:r>
            <a:r>
              <a:rPr lang="zh-CN" altLang="en-US" dirty="0"/>
              <a:t>语言概述</a:t>
            </a:r>
          </a:p>
        </p:txBody>
      </p:sp>
      <p:sp>
        <p:nvSpPr>
          <p:cNvPr id="54275" name="Rectangle 3"/>
          <p:cNvSpPr>
            <a:spLocks noGrp="1" noChangeArrowheads="1"/>
          </p:cNvSpPr>
          <p:nvPr>
            <p:ph type="body" idx="1"/>
          </p:nvPr>
        </p:nvSpPr>
        <p:spPr>
          <a:xfrm>
            <a:off x="838800" y="1267200"/>
            <a:ext cx="10369768" cy="5256213"/>
          </a:xfrm>
        </p:spPr>
        <p:txBody>
          <a:bodyPr>
            <a:normAutofit fontScale="77500" lnSpcReduction="20000"/>
          </a:bodyPr>
          <a:lstStyle/>
          <a:p>
            <a:pPr marL="357188" indent="-357188" eaLnBrk="1" hangingPunct="1">
              <a:lnSpc>
                <a:spcPct val="120000"/>
              </a:lnSpc>
              <a:defRPr/>
            </a:pPr>
            <a:r>
              <a:rPr lang="en-US" altLang="zh-CN" dirty="0"/>
              <a:t>C</a:t>
            </a:r>
            <a:r>
              <a:rPr lang="zh-CN" altLang="en-US" dirty="0"/>
              <a:t>语言是一个编译型高级语言</a:t>
            </a:r>
            <a:endParaRPr lang="en-US" altLang="zh-CN" dirty="0"/>
          </a:p>
          <a:p>
            <a:pPr marL="757238" lvl="1" indent="-357188" eaLnBrk="1" hangingPunct="1">
              <a:lnSpc>
                <a:spcPct val="120000"/>
              </a:lnSpc>
              <a:defRPr/>
            </a:pPr>
            <a:r>
              <a:rPr lang="zh-CN" altLang="en-US" dirty="0"/>
              <a:t>由贝尔实验室的</a:t>
            </a:r>
            <a:r>
              <a:rPr lang="en-US" altLang="zh-CN" dirty="0"/>
              <a:t>Dennis Ritchie</a:t>
            </a:r>
            <a:r>
              <a:rPr lang="zh-CN" altLang="en-US" dirty="0"/>
              <a:t>为编写</a:t>
            </a:r>
            <a:r>
              <a:rPr lang="en-US" altLang="zh-CN" dirty="0"/>
              <a:t>UNIX</a:t>
            </a:r>
            <a:r>
              <a:rPr lang="zh-CN" altLang="en-US" dirty="0"/>
              <a:t>操作系统而设计的一种系统程序设计语言，</a:t>
            </a:r>
            <a:endParaRPr lang="en-US" altLang="zh-CN" dirty="0"/>
          </a:p>
          <a:p>
            <a:pPr marL="757238" lvl="1" indent="-357188" eaLnBrk="1" hangingPunct="1">
              <a:lnSpc>
                <a:spcPct val="120000"/>
              </a:lnSpc>
              <a:defRPr/>
            </a:pPr>
            <a:r>
              <a:rPr lang="zh-CN" altLang="en-US" dirty="0"/>
              <a:t>支持</a:t>
            </a:r>
            <a:r>
              <a:rPr lang="zh-CN" altLang="en-US" dirty="0">
                <a:solidFill>
                  <a:srgbClr val="FFC000"/>
                </a:solidFill>
              </a:rPr>
              <a:t>过程式</a:t>
            </a:r>
            <a:r>
              <a:rPr lang="zh-CN" altLang="en-US" dirty="0"/>
              <a:t>程序设计。</a:t>
            </a:r>
            <a:endParaRPr lang="en-US" altLang="zh-CN" dirty="0"/>
          </a:p>
          <a:p>
            <a:pPr marL="757238" lvl="1" indent="-357188" eaLnBrk="1" hangingPunct="1">
              <a:lnSpc>
                <a:spcPct val="120000"/>
              </a:lnSpc>
              <a:defRPr/>
            </a:pPr>
            <a:r>
              <a:rPr lang="zh-CN" altLang="en-US" dirty="0"/>
              <a:t>既有高级语言的优点，又有低级语言（如汇编语言）才具有的一些描述能力。</a:t>
            </a:r>
            <a:endParaRPr lang="en-US" altLang="zh-CN" dirty="0"/>
          </a:p>
          <a:p>
            <a:pPr marL="357188" indent="-357188" eaLnBrk="1" hangingPunct="1">
              <a:lnSpc>
                <a:spcPct val="120000"/>
              </a:lnSpc>
              <a:defRPr/>
            </a:pPr>
            <a:r>
              <a:rPr lang="en-US" altLang="zh-CN" dirty="0"/>
              <a:t>C++</a:t>
            </a:r>
            <a:r>
              <a:rPr lang="zh-CN" altLang="en-US" dirty="0"/>
              <a:t>是一个编译型高级语言</a:t>
            </a:r>
            <a:endParaRPr lang="en-US" altLang="zh-CN" dirty="0"/>
          </a:p>
          <a:p>
            <a:pPr marL="757238" lvl="1" indent="-357188" eaLnBrk="1" hangingPunct="1">
              <a:lnSpc>
                <a:spcPct val="120000"/>
              </a:lnSpc>
              <a:defRPr/>
            </a:pPr>
            <a:r>
              <a:rPr lang="zh-CN" altLang="en-US" dirty="0"/>
              <a:t>是贝尔实验室的</a:t>
            </a:r>
            <a:r>
              <a:rPr lang="en-US" altLang="zh-CN" dirty="0" err="1"/>
              <a:t>Bjarne</a:t>
            </a:r>
            <a:r>
              <a:rPr lang="en-US" altLang="zh-CN" dirty="0"/>
              <a:t> </a:t>
            </a:r>
            <a:r>
              <a:rPr lang="en-US" altLang="zh-CN" dirty="0" err="1"/>
              <a:t>Stroustrup</a:t>
            </a:r>
            <a:r>
              <a:rPr lang="zh-CN" altLang="en-US" dirty="0"/>
              <a:t>为能支持</a:t>
            </a:r>
            <a:r>
              <a:rPr lang="zh-CN" altLang="en-US" dirty="0">
                <a:solidFill>
                  <a:schemeClr val="folHlink"/>
                </a:solidFill>
              </a:rPr>
              <a:t>面向对象</a:t>
            </a:r>
            <a:r>
              <a:rPr lang="zh-CN" altLang="en-US" dirty="0"/>
              <a:t>程序设计而设计的一种</a:t>
            </a:r>
            <a:r>
              <a:rPr lang="zh-CN" altLang="en-US" dirty="0">
                <a:solidFill>
                  <a:schemeClr val="folHlink"/>
                </a:solidFill>
              </a:rPr>
              <a:t>系统程序语言</a:t>
            </a:r>
            <a:r>
              <a:rPr lang="zh-CN" altLang="en-US" dirty="0"/>
              <a:t>。</a:t>
            </a:r>
          </a:p>
          <a:p>
            <a:pPr marL="757238" lvl="1" indent="-357188" eaLnBrk="1" hangingPunct="1">
              <a:lnSpc>
                <a:spcPct val="120000"/>
              </a:lnSpc>
              <a:defRPr/>
            </a:pPr>
            <a:r>
              <a:rPr lang="zh-CN" altLang="en-US" dirty="0"/>
              <a:t>保留了</a:t>
            </a:r>
            <a:r>
              <a:rPr lang="en-US" altLang="zh-CN" dirty="0">
                <a:solidFill>
                  <a:schemeClr val="folHlink"/>
                </a:solidFill>
              </a:rPr>
              <a:t>C</a:t>
            </a:r>
            <a:r>
              <a:rPr lang="zh-CN" altLang="en-US" dirty="0">
                <a:solidFill>
                  <a:schemeClr val="folHlink"/>
                </a:solidFill>
              </a:rPr>
              <a:t>语言</a:t>
            </a:r>
            <a:r>
              <a:rPr lang="zh-CN" altLang="en-US" dirty="0"/>
              <a:t>的所有成分和特点，并在</a:t>
            </a:r>
            <a:r>
              <a:rPr lang="en-US" altLang="zh-CN" dirty="0"/>
              <a:t>C</a:t>
            </a:r>
            <a:r>
              <a:rPr lang="zh-CN" altLang="en-US" dirty="0"/>
              <a:t>语言的基础上进行了扩充，特别是增加了支持</a:t>
            </a:r>
            <a:r>
              <a:rPr lang="zh-CN" altLang="en-US" dirty="0">
                <a:solidFill>
                  <a:schemeClr val="folHlink"/>
                </a:solidFill>
              </a:rPr>
              <a:t>面向对象</a:t>
            </a:r>
            <a:r>
              <a:rPr lang="zh-CN" altLang="en-US" dirty="0"/>
              <a:t>程序设计的语言成分。</a:t>
            </a:r>
          </a:p>
          <a:p>
            <a:pPr marL="357188" indent="-357188" eaLnBrk="1" hangingPunct="1">
              <a:lnSpc>
                <a:spcPct val="120000"/>
              </a:lnSpc>
              <a:defRPr/>
            </a:pPr>
            <a:r>
              <a:rPr lang="zh-CN" altLang="en-US" dirty="0"/>
              <a:t>国际标准化组织（</a:t>
            </a:r>
            <a:r>
              <a:rPr lang="en-US" altLang="zh-CN" dirty="0"/>
              <a:t>ISO</a:t>
            </a:r>
            <a:r>
              <a:rPr lang="zh-CN" altLang="en-US" dirty="0"/>
              <a:t>）已于</a:t>
            </a:r>
            <a:r>
              <a:rPr lang="en-US" altLang="zh-CN" dirty="0"/>
              <a:t>1998</a:t>
            </a:r>
            <a:r>
              <a:rPr lang="zh-CN" altLang="en-US" dirty="0"/>
              <a:t>年为</a:t>
            </a:r>
            <a:r>
              <a:rPr lang="en-US" altLang="zh-CN" dirty="0"/>
              <a:t>C++</a:t>
            </a:r>
            <a:r>
              <a:rPr lang="zh-CN" altLang="en-US" dirty="0"/>
              <a:t>制定了国际标准：</a:t>
            </a:r>
            <a:r>
              <a:rPr lang="en-US" altLang="zh-CN" dirty="0"/>
              <a:t>C++98</a:t>
            </a:r>
            <a:r>
              <a:rPr lang="zh-CN" altLang="en-US" dirty="0"/>
              <a:t>。最新标准为：</a:t>
            </a:r>
            <a:r>
              <a:rPr lang="en-US" altLang="zh-CN" dirty="0"/>
              <a:t>C++11</a:t>
            </a:r>
            <a:r>
              <a:rPr lang="zh-CN" altLang="en-US" dirty="0"/>
              <a:t> </a:t>
            </a:r>
          </a:p>
        </p:txBody>
      </p:sp>
      <p:sp>
        <p:nvSpPr>
          <p:cNvPr id="2" name="灯片编号占位符 1">
            <a:extLst>
              <a:ext uri="{FF2B5EF4-FFF2-40B4-BE49-F238E27FC236}">
                <a16:creationId xmlns:a16="http://schemas.microsoft.com/office/drawing/2014/main" id="{F29F5A80-C82A-4328-8874-68FA9D9FE22C}"/>
              </a:ext>
            </a:extLst>
          </p:cNvPr>
          <p:cNvSpPr>
            <a:spLocks noGrp="1"/>
          </p:cNvSpPr>
          <p:nvPr>
            <p:ph type="sldNum" sz="quarter" idx="12"/>
          </p:nvPr>
        </p:nvSpPr>
        <p:spPr/>
        <p:txBody>
          <a:bodyPr/>
          <a:lstStyle/>
          <a:p>
            <a:pPr>
              <a:defRPr/>
            </a:pPr>
            <a:fld id="{2CFF9D8A-9DC0-4D69-8518-70DAC50E02B1}" type="slidenum">
              <a:rPr lang="en-US" altLang="zh-CN"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计算机能做什么？</a:t>
            </a:r>
          </a:p>
        </p:txBody>
      </p:sp>
      <p:sp>
        <p:nvSpPr>
          <p:cNvPr id="3" name="内容占位符 2"/>
          <p:cNvSpPr>
            <a:spLocks noGrp="1"/>
          </p:cNvSpPr>
          <p:nvPr>
            <p:ph idx="1"/>
          </p:nvPr>
        </p:nvSpPr>
        <p:spPr>
          <a:xfrm>
            <a:off x="838800" y="1267200"/>
            <a:ext cx="10369768" cy="5068888"/>
          </a:xfrm>
        </p:spPr>
        <p:txBody>
          <a:bodyPr>
            <a:normAutofit fontScale="92500" lnSpcReduction="10000"/>
          </a:bodyPr>
          <a:lstStyle/>
          <a:p>
            <a:pPr>
              <a:defRPr/>
            </a:pPr>
            <a:r>
              <a:rPr lang="zh-CN" altLang="en-US" dirty="0"/>
              <a:t>科学计算、信息管理、文字处理、面向</a:t>
            </a:r>
            <a:r>
              <a:rPr lang="en-US" altLang="zh-CN" dirty="0"/>
              <a:t>Internet</a:t>
            </a:r>
            <a:r>
              <a:rPr lang="zh-CN" altLang="en-US" dirty="0"/>
              <a:t>的应用（如</a:t>
            </a:r>
            <a:r>
              <a:rPr lang="en-US" altLang="zh-CN" dirty="0"/>
              <a:t>Web</a:t>
            </a:r>
            <a:r>
              <a:rPr lang="zh-CN" altLang="en-US" dirty="0"/>
              <a:t>浏览器、电子邮件等）以及嵌入式应用（如家电的电脑控制）、</a:t>
            </a:r>
            <a:r>
              <a:rPr lang="zh-CN" altLang="en-US" dirty="0">
                <a:solidFill>
                  <a:srgbClr val="FFC000"/>
                </a:solidFill>
              </a:rPr>
              <a:t>人工智能 </a:t>
            </a:r>
            <a:r>
              <a:rPr lang="en-US" altLang="zh-CN" dirty="0"/>
              <a:t>……</a:t>
            </a:r>
          </a:p>
          <a:p>
            <a:pPr>
              <a:lnSpc>
                <a:spcPct val="120000"/>
              </a:lnSpc>
              <a:defRPr/>
            </a:pPr>
            <a:r>
              <a:rPr lang="zh-CN" altLang="en-US" dirty="0"/>
              <a:t>计算机已经渗透到人类社会活动的各个领域并发挥着巨大的作用。</a:t>
            </a:r>
            <a:endParaRPr lang="en-US" altLang="zh-CN" dirty="0"/>
          </a:p>
          <a:p>
            <a:pPr>
              <a:lnSpc>
                <a:spcPct val="120000"/>
              </a:lnSpc>
              <a:defRPr/>
            </a:pPr>
            <a:r>
              <a:rPr lang="zh-CN" altLang="en-US" dirty="0"/>
              <a:t>要想用计算机来解决各种问题，必须要有相应的软件。</a:t>
            </a:r>
            <a:endParaRPr lang="en-US" altLang="zh-CN" dirty="0"/>
          </a:p>
          <a:p>
            <a:pPr lvl="1">
              <a:defRPr/>
            </a:pPr>
            <a:r>
              <a:rPr lang="zh-CN" altLang="en-US" dirty="0"/>
              <a:t>硬件是指计算机的物理构成－－物质基础</a:t>
            </a:r>
            <a:endParaRPr lang="en-US" altLang="zh-CN" dirty="0"/>
          </a:p>
          <a:p>
            <a:pPr lvl="1">
              <a:defRPr/>
            </a:pPr>
            <a:r>
              <a:rPr lang="zh-CN" altLang="en-US" dirty="0"/>
              <a:t>软件主要是指计算机</a:t>
            </a:r>
            <a:r>
              <a:rPr lang="zh-CN" altLang="en-US" dirty="0">
                <a:solidFill>
                  <a:srgbClr val="FFC000"/>
                </a:solidFill>
              </a:rPr>
              <a:t>程序</a:t>
            </a:r>
            <a:r>
              <a:rPr lang="zh-CN" altLang="en-US" dirty="0"/>
              <a:t>（指令序列）－－灵魂</a:t>
            </a:r>
            <a:endParaRPr lang="en-US" altLang="zh-CN" dirty="0"/>
          </a:p>
          <a:p>
            <a:pPr lvl="1">
              <a:lnSpc>
                <a:spcPct val="110000"/>
              </a:lnSpc>
              <a:defRPr/>
            </a:pPr>
            <a:r>
              <a:rPr lang="zh-CN" altLang="en-US" dirty="0"/>
              <a:t>从某种意义上讲，一台计算机的</a:t>
            </a:r>
            <a:r>
              <a:rPr lang="zh-CN" altLang="en-US" dirty="0">
                <a:solidFill>
                  <a:schemeClr val="folHlink"/>
                </a:solidFill>
              </a:rPr>
              <a:t>性能</a:t>
            </a:r>
            <a:r>
              <a:rPr lang="zh-CN" altLang="en-US" dirty="0"/>
              <a:t>主要由硬件决定，而它的</a:t>
            </a:r>
            <a:r>
              <a:rPr lang="zh-CN" altLang="en-US" dirty="0">
                <a:solidFill>
                  <a:schemeClr val="folHlink"/>
                </a:solidFill>
              </a:rPr>
              <a:t>功能</a:t>
            </a:r>
            <a:r>
              <a:rPr lang="zh-CN" altLang="en-US" dirty="0"/>
              <a:t>则主要是由软件来提供。</a:t>
            </a:r>
            <a:endParaRPr lang="en-US" altLang="zh-CN" dirty="0"/>
          </a:p>
          <a:p>
            <a:pPr>
              <a:defRPr/>
            </a:pPr>
            <a:endParaRPr lang="zh-CN" altLang="en-US" dirty="0"/>
          </a:p>
        </p:txBody>
      </p:sp>
      <p:sp>
        <p:nvSpPr>
          <p:cNvPr id="4" name="灯片编号占位符 3">
            <a:extLst>
              <a:ext uri="{FF2B5EF4-FFF2-40B4-BE49-F238E27FC236}">
                <a16:creationId xmlns:a16="http://schemas.microsoft.com/office/drawing/2014/main" id="{621E29A0-3CBA-4A69-A741-906A914136F7}"/>
              </a:ext>
            </a:extLst>
          </p:cNvPr>
          <p:cNvSpPr>
            <a:spLocks noGrp="1"/>
          </p:cNvSpPr>
          <p:nvPr>
            <p:ph type="sldNum" sz="quarter" idx="12"/>
          </p:nvPr>
        </p:nvSpPr>
        <p:spPr/>
        <p:txBody>
          <a:bodyPr/>
          <a:lstStyle/>
          <a:p>
            <a:pPr>
              <a:defRPr/>
            </a:pPr>
            <a:fld id="{2CFF9D8A-9DC0-4D69-8518-70DAC50E02B1}"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277813"/>
            <a:ext cx="8229600" cy="698500"/>
          </a:xfrm>
        </p:spPr>
        <p:txBody>
          <a:bodyPr/>
          <a:lstStyle/>
          <a:p>
            <a:pPr eaLnBrk="1" hangingPunct="1">
              <a:defRPr/>
            </a:pPr>
            <a:r>
              <a:rPr lang="en-US" altLang="zh-CN" dirty="0"/>
              <a:t>C++</a:t>
            </a:r>
            <a:r>
              <a:rPr lang="zh-CN" altLang="en-US" dirty="0"/>
              <a:t>语言概述</a:t>
            </a:r>
          </a:p>
        </p:txBody>
      </p:sp>
      <p:sp>
        <p:nvSpPr>
          <p:cNvPr id="54275" name="Rectangle 3"/>
          <p:cNvSpPr>
            <a:spLocks noGrp="1" noChangeArrowheads="1"/>
          </p:cNvSpPr>
          <p:nvPr>
            <p:ph type="body" idx="1"/>
          </p:nvPr>
        </p:nvSpPr>
        <p:spPr>
          <a:xfrm>
            <a:off x="838800" y="1267200"/>
            <a:ext cx="10369768" cy="5256213"/>
          </a:xfrm>
        </p:spPr>
        <p:txBody>
          <a:bodyPr>
            <a:normAutofit/>
          </a:bodyPr>
          <a:lstStyle/>
          <a:p>
            <a:pPr marL="357188" indent="-357188" eaLnBrk="1" hangingPunct="1">
              <a:lnSpc>
                <a:spcPct val="120000"/>
              </a:lnSpc>
              <a:defRPr/>
            </a:pPr>
            <a:r>
              <a:rPr lang="en-US" altLang="zh-CN" dirty="0"/>
              <a:t>C++</a:t>
            </a:r>
            <a:r>
              <a:rPr lang="zh-CN" altLang="en-US" dirty="0"/>
              <a:t>的产生与发展</a:t>
            </a:r>
          </a:p>
          <a:p>
            <a:pPr marL="757238" lvl="1" indent="-357188" eaLnBrk="1" hangingPunct="1">
              <a:lnSpc>
                <a:spcPct val="120000"/>
              </a:lnSpc>
              <a:defRPr/>
            </a:pPr>
            <a:r>
              <a:rPr lang="en-US" altLang="zh-CN" dirty="0"/>
              <a:t>C++</a:t>
            </a:r>
            <a:r>
              <a:rPr lang="zh-CN" altLang="en-US" dirty="0"/>
              <a:t>是从</a:t>
            </a:r>
            <a:r>
              <a:rPr lang="en-US" altLang="zh-CN" dirty="0"/>
              <a:t>C</a:t>
            </a:r>
            <a:r>
              <a:rPr lang="zh-CN" altLang="en-US" dirty="0"/>
              <a:t>语言发展演变而来的，是一个更好的</a:t>
            </a:r>
            <a:r>
              <a:rPr lang="en-US" altLang="zh-CN" dirty="0"/>
              <a:t>C</a:t>
            </a:r>
          </a:p>
          <a:p>
            <a:pPr marL="757238" lvl="1" indent="-357188" eaLnBrk="1" hangingPunct="1">
              <a:lnSpc>
                <a:spcPct val="120000"/>
              </a:lnSpc>
              <a:defRPr/>
            </a:pPr>
            <a:r>
              <a:rPr lang="en-US" altLang="zh-CN" dirty="0"/>
              <a:t>1980</a:t>
            </a:r>
            <a:r>
              <a:rPr lang="zh-CN" altLang="en-US" dirty="0"/>
              <a:t>年贝尔实验室的</a:t>
            </a:r>
            <a:r>
              <a:rPr lang="en-US" altLang="zh-CN" dirty="0"/>
              <a:t>Bjarne </a:t>
            </a:r>
            <a:r>
              <a:rPr lang="en-US" altLang="zh-CN" dirty="0" err="1"/>
              <a:t>Stroustrup</a:t>
            </a:r>
            <a:r>
              <a:rPr lang="en-US" altLang="zh-CN" dirty="0"/>
              <a:t> (</a:t>
            </a:r>
            <a:r>
              <a:rPr lang="en-US" altLang="zh-CN" dirty="0">
                <a:solidFill>
                  <a:srgbClr val="FFCC66"/>
                </a:solidFill>
                <a:hlinkClick r:id="rId5">
                  <a:extLst>
                    <a:ext uri="{A12FA001-AC4F-418D-AE19-62706E023703}">
                      <ahyp:hlinkClr xmlns:ahyp="http://schemas.microsoft.com/office/drawing/2018/hyperlinkcolor" val="tx"/>
                    </a:ext>
                  </a:extLst>
                </a:hlinkClick>
              </a:rPr>
              <a:t>http://www.stroustrup.com/</a:t>
            </a:r>
            <a:r>
              <a:rPr lang="en-US" altLang="zh-CN" dirty="0">
                <a:solidFill>
                  <a:srgbClr val="FFCC66"/>
                </a:solidFill>
              </a:rPr>
              <a:t> </a:t>
            </a:r>
            <a:r>
              <a:rPr lang="en-US" altLang="zh-CN" dirty="0"/>
              <a:t>) </a:t>
            </a:r>
            <a:r>
              <a:rPr lang="zh-CN" altLang="en-US" dirty="0"/>
              <a:t>对</a:t>
            </a:r>
            <a:r>
              <a:rPr lang="en-US" altLang="zh-CN" dirty="0"/>
              <a:t>C</a:t>
            </a:r>
            <a:r>
              <a:rPr lang="zh-CN" altLang="en-US" dirty="0"/>
              <a:t>语言进行了扩充，推出了“带类的</a:t>
            </a:r>
            <a:r>
              <a:rPr lang="en-US" altLang="zh-CN" dirty="0"/>
              <a:t>C”</a:t>
            </a:r>
            <a:r>
              <a:rPr lang="zh-CN" altLang="en-US" dirty="0"/>
              <a:t>，</a:t>
            </a:r>
            <a:r>
              <a:rPr lang="en-US" altLang="zh-CN" dirty="0"/>
              <a:t>1983</a:t>
            </a:r>
            <a:r>
              <a:rPr lang="zh-CN" altLang="en-US" dirty="0"/>
              <a:t>年正式取名为</a:t>
            </a:r>
            <a:r>
              <a:rPr lang="en-US" altLang="zh-CN" dirty="0"/>
              <a:t>C++</a:t>
            </a:r>
          </a:p>
          <a:p>
            <a:pPr marL="757238" lvl="1" indent="-357188" eaLnBrk="1" hangingPunct="1">
              <a:lnSpc>
                <a:spcPct val="120000"/>
              </a:lnSpc>
              <a:defRPr/>
            </a:pPr>
            <a:r>
              <a:rPr lang="zh-CN" altLang="en-US" dirty="0"/>
              <a:t>从</a:t>
            </a:r>
            <a:r>
              <a:rPr lang="en-US" altLang="zh-CN" dirty="0"/>
              <a:t>1989</a:t>
            </a:r>
            <a:r>
              <a:rPr lang="zh-CN" altLang="en-US" dirty="0"/>
              <a:t>年开始</a:t>
            </a:r>
            <a:r>
              <a:rPr lang="en-US" altLang="zh-CN" dirty="0"/>
              <a:t>C++</a:t>
            </a:r>
            <a:r>
              <a:rPr lang="zh-CN" altLang="en-US" dirty="0"/>
              <a:t>语言的标准化工作</a:t>
            </a:r>
          </a:p>
          <a:p>
            <a:pPr marL="757238" lvl="1" indent="-357188" eaLnBrk="1" hangingPunct="1">
              <a:lnSpc>
                <a:spcPct val="120000"/>
              </a:lnSpc>
              <a:defRPr/>
            </a:pPr>
            <a:r>
              <a:rPr lang="zh-CN" altLang="en-US" dirty="0"/>
              <a:t>于</a:t>
            </a:r>
            <a:r>
              <a:rPr lang="en-US" altLang="zh-CN" dirty="0"/>
              <a:t>1994</a:t>
            </a:r>
            <a:r>
              <a:rPr lang="zh-CN" altLang="en-US" dirty="0"/>
              <a:t>年制定了</a:t>
            </a:r>
            <a:r>
              <a:rPr lang="en-US" altLang="zh-CN" dirty="0"/>
              <a:t>ANSI C++</a:t>
            </a:r>
            <a:r>
              <a:rPr lang="zh-CN" altLang="en-US" dirty="0"/>
              <a:t>标准草案</a:t>
            </a:r>
          </a:p>
          <a:p>
            <a:pPr marL="757238" lvl="1" indent="-357188" eaLnBrk="1" hangingPunct="1">
              <a:lnSpc>
                <a:spcPct val="120000"/>
              </a:lnSpc>
              <a:defRPr/>
            </a:pPr>
            <a:r>
              <a:rPr lang="zh-CN" altLang="en-US" dirty="0"/>
              <a:t>于</a:t>
            </a:r>
            <a:r>
              <a:rPr lang="en-US" altLang="zh-CN" dirty="0"/>
              <a:t>1998</a:t>
            </a:r>
            <a:r>
              <a:rPr lang="zh-CN" altLang="en-US" dirty="0"/>
              <a:t>年</a:t>
            </a:r>
            <a:r>
              <a:rPr lang="en-US" altLang="zh-CN" dirty="0"/>
              <a:t>11</a:t>
            </a:r>
            <a:r>
              <a:rPr lang="zh-CN" altLang="en-US" dirty="0"/>
              <a:t>月被国际标准化组织（</a:t>
            </a:r>
            <a:r>
              <a:rPr lang="en-US" altLang="zh-CN" dirty="0"/>
              <a:t>ISO</a:t>
            </a:r>
            <a:r>
              <a:rPr lang="zh-CN" altLang="en-US" dirty="0"/>
              <a:t>）批准为国际标准</a:t>
            </a:r>
          </a:p>
          <a:p>
            <a:pPr marL="757238" lvl="1" indent="-357188" eaLnBrk="1" hangingPunct="1">
              <a:lnSpc>
                <a:spcPct val="120000"/>
              </a:lnSpc>
              <a:defRPr/>
            </a:pPr>
            <a:endParaRPr lang="zh-CN" altLang="en-US" dirty="0"/>
          </a:p>
        </p:txBody>
      </p:sp>
      <p:sp>
        <p:nvSpPr>
          <p:cNvPr id="2" name="灯片编号占位符 1">
            <a:extLst>
              <a:ext uri="{FF2B5EF4-FFF2-40B4-BE49-F238E27FC236}">
                <a16:creationId xmlns:a16="http://schemas.microsoft.com/office/drawing/2014/main" id="{F29F5A80-C82A-4328-8874-68FA9D9FE22C}"/>
              </a:ext>
            </a:extLst>
          </p:cNvPr>
          <p:cNvSpPr>
            <a:spLocks noGrp="1"/>
          </p:cNvSpPr>
          <p:nvPr>
            <p:ph type="sldNum" sz="quarter" idx="12"/>
          </p:nvPr>
        </p:nvSpPr>
        <p:spPr/>
        <p:txBody>
          <a:bodyPr/>
          <a:lstStyle/>
          <a:p>
            <a:pPr>
              <a:defRPr/>
            </a:pPr>
            <a:fld id="{2CFF9D8A-9DC0-4D69-8518-70DAC50E02B1}" type="slidenum">
              <a:rPr lang="en-US" altLang="zh-CN" smtClean="0"/>
              <a:pPr>
                <a:defRPr/>
              </a:pPr>
              <a:t>50</a:t>
            </a:fld>
            <a:endParaRPr lang="en-US" altLang="zh-CN"/>
          </a:p>
        </p:txBody>
      </p:sp>
      <p:pic>
        <p:nvPicPr>
          <p:cNvPr id="5" name="图片 4">
            <a:extLst>
              <a:ext uri="{FF2B5EF4-FFF2-40B4-BE49-F238E27FC236}">
                <a16:creationId xmlns:a16="http://schemas.microsoft.com/office/drawing/2014/main" id="{6E810705-EE96-4458-99DD-90E01E7ACB30}"/>
              </a:ext>
            </a:extLst>
          </p:cNvPr>
          <p:cNvPicPr>
            <a:picLocks noChangeAspect="1"/>
          </p:cNvPicPr>
          <p:nvPr/>
        </p:nvPicPr>
        <p:blipFill>
          <a:blip r:embed="rId6"/>
          <a:stretch>
            <a:fillRect/>
          </a:stretch>
        </p:blipFill>
        <p:spPr>
          <a:xfrm>
            <a:off x="9630899" y="277813"/>
            <a:ext cx="1946200" cy="2551684"/>
          </a:xfrm>
          <a:prstGeom prst="rect">
            <a:avLst/>
          </a:prstGeom>
        </p:spPr>
      </p:pic>
      <p:pic>
        <p:nvPicPr>
          <p:cNvPr id="4" name="bjarne stroustrup">
            <a:hlinkClick r:id="" action="ppaction://media"/>
            <a:extLst>
              <a:ext uri="{FF2B5EF4-FFF2-40B4-BE49-F238E27FC236}">
                <a16:creationId xmlns:a16="http://schemas.microsoft.com/office/drawing/2014/main" id="{1C147894-F301-49CF-952D-9D7425E96EB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299199" y="3842261"/>
            <a:ext cx="609600" cy="609600"/>
          </a:xfrm>
          <a:prstGeom prst="rect">
            <a:avLst/>
          </a:prstGeom>
        </p:spPr>
      </p:pic>
    </p:spTree>
    <p:extLst>
      <p:ext uri="{BB962C8B-B14F-4D97-AF65-F5344CB8AC3E}">
        <p14:creationId xmlns:p14="http://schemas.microsoft.com/office/powerpoint/2010/main" val="319897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0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838800" y="1267200"/>
            <a:ext cx="10225752" cy="5040312"/>
          </a:xfrm>
        </p:spPr>
        <p:txBody>
          <a:bodyPr/>
          <a:lstStyle/>
          <a:p>
            <a:pPr eaLnBrk="1" hangingPunct="1">
              <a:defRPr/>
            </a:pPr>
            <a:r>
              <a:rPr lang="zh-CN" altLang="en-US" dirty="0"/>
              <a:t>优点</a:t>
            </a:r>
          </a:p>
          <a:p>
            <a:pPr lvl="1" eaLnBrk="1" hangingPunct="1">
              <a:defRPr/>
            </a:pPr>
            <a:r>
              <a:rPr lang="zh-CN" altLang="en-US" dirty="0"/>
              <a:t>支持基本的程序设计思想、概念和技术。</a:t>
            </a:r>
          </a:p>
          <a:p>
            <a:pPr lvl="1" eaLnBrk="1" hangingPunct="1">
              <a:defRPr/>
            </a:pPr>
            <a:r>
              <a:rPr lang="zh-CN" altLang="en-US" dirty="0"/>
              <a:t>支持多种程序设计范式（过程式和面向对象）。</a:t>
            </a:r>
          </a:p>
          <a:p>
            <a:pPr lvl="1" eaLnBrk="1" hangingPunct="1">
              <a:defRPr/>
            </a:pPr>
            <a:r>
              <a:rPr lang="zh-CN" altLang="en-US" dirty="0"/>
              <a:t>适用范围广（广谱）。</a:t>
            </a:r>
          </a:p>
          <a:p>
            <a:pPr lvl="1" eaLnBrk="1" hangingPunct="1">
              <a:defRPr/>
            </a:pPr>
            <a:r>
              <a:rPr lang="zh-CN" altLang="en-US" dirty="0">
                <a:solidFill>
                  <a:schemeClr val="folHlink"/>
                </a:solidFill>
              </a:rPr>
              <a:t>灵活</a:t>
            </a:r>
            <a:r>
              <a:rPr lang="zh-CN" altLang="en-US" dirty="0"/>
              <a:t>：对做事方式（风格）限制较少，适应多种“口味”。</a:t>
            </a:r>
            <a:endParaRPr lang="zh-CN" altLang="en-US" dirty="0">
              <a:solidFill>
                <a:schemeClr val="folHlink"/>
              </a:solidFill>
            </a:endParaRPr>
          </a:p>
          <a:p>
            <a:pPr lvl="1" eaLnBrk="1" hangingPunct="1">
              <a:defRPr/>
            </a:pPr>
            <a:r>
              <a:rPr lang="zh-CN" altLang="en-US" dirty="0"/>
              <a:t>高效：高效的语言机制，很少作运行时刻的检查。</a:t>
            </a:r>
          </a:p>
          <a:p>
            <a:pPr lvl="1" eaLnBrk="1" hangingPunct="1">
              <a:defRPr/>
            </a:pPr>
            <a:r>
              <a:rPr lang="zh-CN" altLang="en-US" dirty="0"/>
              <a:t>流行。</a:t>
            </a:r>
          </a:p>
        </p:txBody>
      </p:sp>
      <p:sp>
        <p:nvSpPr>
          <p:cNvPr id="130048" name="Rectangle 0"/>
          <p:cNvSpPr>
            <a:spLocks noGrp="1" noChangeArrowheads="1"/>
          </p:cNvSpPr>
          <p:nvPr>
            <p:ph type="title"/>
          </p:nvPr>
        </p:nvSpPr>
        <p:spPr/>
        <p:txBody>
          <a:bodyPr/>
          <a:lstStyle/>
          <a:p>
            <a:pPr eaLnBrk="1" hangingPunct="1">
              <a:defRPr/>
            </a:pPr>
            <a:r>
              <a:rPr lang="en-US" altLang="zh-CN"/>
              <a:t>C++</a:t>
            </a:r>
            <a:r>
              <a:rPr lang="zh-CN" altLang="en-US"/>
              <a:t>语言优缺点</a:t>
            </a:r>
          </a:p>
        </p:txBody>
      </p:sp>
      <p:sp>
        <p:nvSpPr>
          <p:cNvPr id="2" name="灯片编号占位符 1">
            <a:extLst>
              <a:ext uri="{FF2B5EF4-FFF2-40B4-BE49-F238E27FC236}">
                <a16:creationId xmlns:a16="http://schemas.microsoft.com/office/drawing/2014/main" id="{96BFB6F8-BF21-492F-A043-F5F1EC4C710C}"/>
              </a:ext>
            </a:extLst>
          </p:cNvPr>
          <p:cNvSpPr>
            <a:spLocks noGrp="1"/>
          </p:cNvSpPr>
          <p:nvPr>
            <p:ph type="sldNum" sz="quarter" idx="12"/>
          </p:nvPr>
        </p:nvSpPr>
        <p:spPr/>
        <p:txBody>
          <a:bodyPr/>
          <a:lstStyle/>
          <a:p>
            <a:pPr>
              <a:defRPr/>
            </a:pPr>
            <a:fld id="{2CFF9D8A-9DC0-4D69-8518-70DAC50E02B1}" type="slidenum">
              <a:rPr lang="en-US" altLang="zh-CN"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838800" y="1267200"/>
            <a:ext cx="10513784" cy="5068888"/>
          </a:xfrm>
        </p:spPr>
        <p:txBody>
          <a:bodyPr/>
          <a:lstStyle/>
          <a:p>
            <a:pPr eaLnBrk="1" hangingPunct="1">
              <a:defRPr/>
            </a:pPr>
            <a:r>
              <a:rPr lang="zh-CN" altLang="en-US" dirty="0"/>
              <a:t>缺点</a:t>
            </a:r>
          </a:p>
          <a:p>
            <a:pPr lvl="1" eaLnBrk="1" hangingPunct="1">
              <a:defRPr/>
            </a:pPr>
            <a:r>
              <a:rPr lang="zh-CN" altLang="en-US" dirty="0">
                <a:solidFill>
                  <a:schemeClr val="folHlink"/>
                </a:solidFill>
              </a:rPr>
              <a:t>灵活</a:t>
            </a:r>
            <a:r>
              <a:rPr lang="zh-CN" altLang="en-US" dirty="0"/>
              <a:t>：使得程序设计新手无所适从，对程序设计者的素质要求较高</a:t>
            </a:r>
          </a:p>
          <a:p>
            <a:pPr lvl="1" eaLnBrk="1" hangingPunct="1">
              <a:defRPr/>
            </a:pPr>
            <a:r>
              <a:rPr lang="zh-CN" altLang="en-US" dirty="0"/>
              <a:t>不安全：对可能导致错误的用法不加限制（高效！）</a:t>
            </a:r>
          </a:p>
          <a:p>
            <a:pPr lvl="1" eaLnBrk="1" hangingPunct="1">
              <a:defRPr/>
            </a:pPr>
            <a:r>
              <a:rPr lang="zh-CN" altLang="en-US" dirty="0"/>
              <a:t>对某些应用的支持不是最好（如面向</a:t>
            </a:r>
            <a:r>
              <a:rPr lang="en-US" altLang="zh-CN" dirty="0"/>
              <a:t>Internet</a:t>
            </a:r>
            <a:r>
              <a:rPr lang="zh-CN" altLang="en-US" dirty="0"/>
              <a:t>的应用）</a:t>
            </a:r>
          </a:p>
        </p:txBody>
      </p:sp>
      <p:sp>
        <p:nvSpPr>
          <p:cNvPr id="3" name="灯片编号占位符 2">
            <a:extLst>
              <a:ext uri="{FF2B5EF4-FFF2-40B4-BE49-F238E27FC236}">
                <a16:creationId xmlns:a16="http://schemas.microsoft.com/office/drawing/2014/main" id="{858A2F29-B43C-47DA-887D-40B22F43C194}"/>
              </a:ext>
            </a:extLst>
          </p:cNvPr>
          <p:cNvSpPr>
            <a:spLocks noGrp="1"/>
          </p:cNvSpPr>
          <p:nvPr>
            <p:ph type="sldNum" sz="quarter" idx="12"/>
          </p:nvPr>
        </p:nvSpPr>
        <p:spPr/>
        <p:txBody>
          <a:bodyPr/>
          <a:lstStyle/>
          <a:p>
            <a:pPr>
              <a:defRPr/>
            </a:pPr>
            <a:fld id="{2CFF9D8A-9DC0-4D69-8518-70DAC50E02B1}" type="slidenum">
              <a:rPr lang="en-US" altLang="zh-CN" smtClean="0"/>
              <a:pPr>
                <a:defRPr/>
              </a:pPr>
              <a:t>52</a:t>
            </a:fld>
            <a:endParaRPr lang="en-US" altLang="zh-CN"/>
          </a:p>
        </p:txBody>
      </p:sp>
      <p:sp>
        <p:nvSpPr>
          <p:cNvPr id="5" name="Rectangle 0">
            <a:extLst>
              <a:ext uri="{FF2B5EF4-FFF2-40B4-BE49-F238E27FC236}">
                <a16:creationId xmlns:a16="http://schemas.microsoft.com/office/drawing/2014/main" id="{A74CE6EF-FEA7-4771-81C6-100C5F47B20B}"/>
              </a:ext>
            </a:extLst>
          </p:cNvPr>
          <p:cNvSpPr>
            <a:spLocks noGrp="1" noChangeArrowheads="1"/>
          </p:cNvSpPr>
          <p:nvPr>
            <p:ph type="title"/>
          </p:nvPr>
        </p:nvSpPr>
        <p:spPr>
          <a:xfrm>
            <a:off x="609600" y="44624"/>
            <a:ext cx="10972800" cy="1139825"/>
          </a:xfrm>
        </p:spPr>
        <p:txBody>
          <a:bodyPr/>
          <a:lstStyle/>
          <a:p>
            <a:pPr eaLnBrk="1" hangingPunct="1">
              <a:defRPr/>
            </a:pPr>
            <a:r>
              <a:rPr lang="en-US" altLang="zh-CN"/>
              <a:t>C++</a:t>
            </a:r>
            <a:r>
              <a:rPr lang="zh-CN" altLang="en-US"/>
              <a:t>语言优缺点</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zh-CN" altLang="en-US"/>
              <a:t>如何评价</a:t>
            </a:r>
            <a:r>
              <a:rPr lang="en-US" altLang="zh-CN"/>
              <a:t>C++</a:t>
            </a:r>
            <a:r>
              <a:rPr lang="zh-CN" altLang="en-US"/>
              <a:t>语言</a:t>
            </a:r>
          </a:p>
        </p:txBody>
      </p:sp>
      <p:sp>
        <p:nvSpPr>
          <p:cNvPr id="281603" name="Rectangle 3"/>
          <p:cNvSpPr>
            <a:spLocks noGrp="1" noChangeArrowheads="1"/>
          </p:cNvSpPr>
          <p:nvPr>
            <p:ph type="body" idx="1"/>
          </p:nvPr>
        </p:nvSpPr>
        <p:spPr>
          <a:xfrm>
            <a:off x="838800" y="1267200"/>
            <a:ext cx="10369768" cy="4997450"/>
          </a:xfrm>
        </p:spPr>
        <p:txBody>
          <a:bodyPr>
            <a:normAutofit lnSpcReduction="10000"/>
          </a:bodyPr>
          <a:lstStyle/>
          <a:p>
            <a:pPr eaLnBrk="1" hangingPunct="1">
              <a:lnSpc>
                <a:spcPct val="110000"/>
              </a:lnSpc>
              <a:defRPr/>
            </a:pPr>
            <a:r>
              <a:rPr lang="en-US" altLang="zh-CN" dirty="0"/>
              <a:t>C++</a:t>
            </a:r>
            <a:r>
              <a:rPr lang="zh-CN" altLang="en-US" dirty="0"/>
              <a:t>的灵活性造成了</a:t>
            </a:r>
            <a:r>
              <a:rPr lang="en-US" altLang="zh-CN" dirty="0"/>
              <a:t>C++</a:t>
            </a:r>
            <a:r>
              <a:rPr lang="zh-CN" altLang="en-US" dirty="0"/>
              <a:t>语言不易把握。 </a:t>
            </a:r>
          </a:p>
          <a:p>
            <a:pPr eaLnBrk="1" hangingPunct="1">
              <a:lnSpc>
                <a:spcPct val="110000"/>
              </a:lnSpc>
              <a:defRPr/>
            </a:pPr>
            <a:r>
              <a:rPr lang="en-US" altLang="zh-CN" dirty="0"/>
              <a:t>C++</a:t>
            </a:r>
            <a:r>
              <a:rPr lang="zh-CN" altLang="en-US" dirty="0"/>
              <a:t>的高效也是通过把保证程序正确运行的责任交给了程序设计者。</a:t>
            </a:r>
          </a:p>
          <a:p>
            <a:pPr eaLnBrk="1" hangingPunct="1">
              <a:lnSpc>
                <a:spcPct val="110000"/>
              </a:lnSpc>
              <a:defRPr/>
            </a:pPr>
            <a:r>
              <a:rPr lang="zh-CN" altLang="en-US" dirty="0"/>
              <a:t>评价</a:t>
            </a:r>
            <a:r>
              <a:rPr lang="en-US" altLang="zh-CN" dirty="0"/>
              <a:t>C++</a:t>
            </a:r>
            <a:r>
              <a:rPr lang="zh-CN" altLang="en-US" dirty="0"/>
              <a:t>应该评价使用</a:t>
            </a:r>
            <a:r>
              <a:rPr lang="en-US" altLang="zh-CN" dirty="0"/>
              <a:t>C++</a:t>
            </a:r>
            <a:r>
              <a:rPr lang="zh-CN" altLang="en-US" dirty="0"/>
              <a:t>的人的程序设计素质。 </a:t>
            </a:r>
          </a:p>
          <a:p>
            <a:pPr eaLnBrk="1" hangingPunct="1">
              <a:lnSpc>
                <a:spcPct val="110000"/>
              </a:lnSpc>
              <a:defRPr/>
            </a:pPr>
            <a:r>
              <a:rPr lang="zh-CN" altLang="en-US" dirty="0"/>
              <a:t>本课程以介绍程序设计思想、概念、技术为中心，</a:t>
            </a:r>
            <a:r>
              <a:rPr lang="en-US" altLang="zh-CN" dirty="0"/>
              <a:t>C++</a:t>
            </a:r>
            <a:r>
              <a:rPr lang="zh-CN" altLang="en-US" dirty="0"/>
              <a:t>只是采取的编程语言而已。</a:t>
            </a:r>
            <a:endParaRPr lang="en-US" altLang="zh-CN" dirty="0"/>
          </a:p>
          <a:p>
            <a:pPr eaLnBrk="1" hangingPunct="1">
              <a:lnSpc>
                <a:spcPct val="110000"/>
              </a:lnSpc>
              <a:defRPr/>
            </a:pPr>
            <a:r>
              <a:rPr lang="en-US" altLang="zh-CN" dirty="0"/>
              <a:t>C++</a:t>
            </a:r>
            <a:r>
              <a:rPr lang="zh-CN" altLang="en-US" dirty="0"/>
              <a:t>语言的运用原则</a:t>
            </a:r>
          </a:p>
          <a:p>
            <a:pPr lvl="1" eaLnBrk="1" hangingPunct="1">
              <a:lnSpc>
                <a:spcPct val="110000"/>
              </a:lnSpc>
              <a:defRPr/>
            </a:pPr>
            <a:r>
              <a:rPr lang="zh-CN" altLang="en-US" dirty="0"/>
              <a:t>为基本程序设计思想、概念和技术服务</a:t>
            </a:r>
          </a:p>
          <a:p>
            <a:pPr lvl="1" eaLnBrk="1" hangingPunct="1">
              <a:lnSpc>
                <a:spcPct val="110000"/>
              </a:lnSpc>
              <a:defRPr/>
            </a:pPr>
            <a:r>
              <a:rPr lang="zh-CN" altLang="en-US" dirty="0"/>
              <a:t>兼顾</a:t>
            </a:r>
            <a:r>
              <a:rPr lang="en-US" altLang="zh-CN" dirty="0"/>
              <a:t>C++</a:t>
            </a:r>
            <a:r>
              <a:rPr lang="zh-CN" altLang="en-US" dirty="0"/>
              <a:t>的一些特色</a:t>
            </a:r>
          </a:p>
        </p:txBody>
      </p:sp>
      <p:sp>
        <p:nvSpPr>
          <p:cNvPr id="2" name="灯片编号占位符 1">
            <a:extLst>
              <a:ext uri="{FF2B5EF4-FFF2-40B4-BE49-F238E27FC236}">
                <a16:creationId xmlns:a16="http://schemas.microsoft.com/office/drawing/2014/main" id="{AA58EAFD-8C26-4AEB-9498-6E8913B87DAA}"/>
              </a:ext>
            </a:extLst>
          </p:cNvPr>
          <p:cNvSpPr>
            <a:spLocks noGrp="1"/>
          </p:cNvSpPr>
          <p:nvPr>
            <p:ph type="sldNum" sz="quarter" idx="12"/>
          </p:nvPr>
        </p:nvSpPr>
        <p:spPr/>
        <p:txBody>
          <a:bodyPr/>
          <a:lstStyle/>
          <a:p>
            <a:pPr>
              <a:defRPr/>
            </a:pPr>
            <a:fld id="{2CFF9D8A-9DC0-4D69-8518-70DAC50E02B1}" type="slidenum">
              <a:rPr lang="en-US" altLang="zh-CN" smtClean="0"/>
              <a:pPr>
                <a:defRPr/>
              </a:pPr>
              <a:t>53</a:t>
            </a:fld>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08213" y="85726"/>
            <a:ext cx="7772400" cy="1039813"/>
          </a:xfrm>
        </p:spPr>
        <p:txBody>
          <a:bodyPr/>
          <a:lstStyle/>
          <a:p>
            <a:pPr eaLnBrk="1" hangingPunct="1">
              <a:defRPr/>
            </a:pPr>
            <a:r>
              <a:rPr lang="en-US" altLang="zh-CN"/>
              <a:t>C++</a:t>
            </a:r>
            <a:r>
              <a:rPr lang="zh-CN" altLang="en-US"/>
              <a:t>程序的组成</a:t>
            </a:r>
          </a:p>
        </p:txBody>
      </p:sp>
      <p:sp>
        <p:nvSpPr>
          <p:cNvPr id="99331" name="Rectangle 3"/>
          <p:cNvSpPr>
            <a:spLocks noGrp="1" noChangeArrowheads="1"/>
          </p:cNvSpPr>
          <p:nvPr>
            <p:ph type="body" idx="1"/>
          </p:nvPr>
        </p:nvSpPr>
        <p:spPr>
          <a:xfrm>
            <a:off x="838800" y="1267200"/>
            <a:ext cx="10585792" cy="5040313"/>
          </a:xfrm>
        </p:spPr>
        <p:txBody>
          <a:bodyPr/>
          <a:lstStyle/>
          <a:p>
            <a:pPr eaLnBrk="1" hangingPunct="1">
              <a:defRPr/>
            </a:pPr>
            <a:r>
              <a:rPr lang="zh-CN" altLang="en-US" sz="2800" dirty="0">
                <a:solidFill>
                  <a:schemeClr val="folHlink"/>
                </a:solidFill>
              </a:rPr>
              <a:t>逻辑上</a:t>
            </a:r>
            <a:r>
              <a:rPr lang="zh-CN" altLang="en-US" sz="2800" dirty="0"/>
              <a:t>，一个</a:t>
            </a:r>
            <a:r>
              <a:rPr lang="en-US" altLang="zh-CN" sz="2800" dirty="0"/>
              <a:t>C++</a:t>
            </a:r>
            <a:r>
              <a:rPr lang="zh-CN" altLang="en-US" sz="2800" dirty="0"/>
              <a:t>程序由一些</a:t>
            </a:r>
            <a:r>
              <a:rPr lang="zh-CN" altLang="en-US" sz="2800" dirty="0">
                <a:solidFill>
                  <a:schemeClr val="folHlink"/>
                </a:solidFill>
              </a:rPr>
              <a:t>程序实体</a:t>
            </a:r>
            <a:r>
              <a:rPr lang="zh-CN" altLang="en-US" sz="2800" dirty="0"/>
              <a:t>的定义构成，这些程序实体主要包括： </a:t>
            </a:r>
          </a:p>
          <a:p>
            <a:pPr lvl="1" eaLnBrk="1" hangingPunct="1">
              <a:defRPr/>
            </a:pPr>
            <a:r>
              <a:rPr lang="zh-CN" altLang="en-US" sz="2400" dirty="0">
                <a:solidFill>
                  <a:schemeClr val="folHlink"/>
                </a:solidFill>
              </a:rPr>
              <a:t>常量</a:t>
            </a:r>
            <a:r>
              <a:rPr lang="zh-CN" altLang="en-US" sz="2400" dirty="0"/>
              <a:t>：不变的数据</a:t>
            </a:r>
          </a:p>
          <a:p>
            <a:pPr lvl="1" eaLnBrk="1" hangingPunct="1">
              <a:defRPr/>
            </a:pPr>
            <a:r>
              <a:rPr lang="zh-CN" altLang="en-US" sz="2400" dirty="0">
                <a:solidFill>
                  <a:schemeClr val="folHlink"/>
                </a:solidFill>
              </a:rPr>
              <a:t>变量</a:t>
            </a:r>
            <a:r>
              <a:rPr lang="zh-CN" altLang="en-US" sz="2400" dirty="0"/>
              <a:t>：可变的数据</a:t>
            </a:r>
          </a:p>
          <a:p>
            <a:pPr lvl="1" eaLnBrk="1" hangingPunct="1">
              <a:defRPr/>
            </a:pPr>
            <a:r>
              <a:rPr lang="zh-CN" altLang="en-US" sz="2400" dirty="0">
                <a:solidFill>
                  <a:schemeClr val="folHlink"/>
                </a:solidFill>
              </a:rPr>
              <a:t>函数</a:t>
            </a:r>
            <a:r>
              <a:rPr lang="zh-CN" altLang="en-US" sz="2400" dirty="0"/>
              <a:t>：对数据的加工过程</a:t>
            </a:r>
          </a:p>
          <a:p>
            <a:pPr lvl="1" eaLnBrk="1" hangingPunct="1">
              <a:defRPr/>
            </a:pPr>
            <a:r>
              <a:rPr lang="zh-CN" altLang="en-US" sz="2400" dirty="0">
                <a:solidFill>
                  <a:schemeClr val="folHlink"/>
                </a:solidFill>
              </a:rPr>
              <a:t>对象</a:t>
            </a:r>
            <a:r>
              <a:rPr lang="zh-CN" altLang="en-US" sz="2400" dirty="0"/>
              <a:t>：数据以及数据加工的封装体 </a:t>
            </a:r>
          </a:p>
          <a:p>
            <a:pPr lvl="1" eaLnBrk="1" hangingPunct="1">
              <a:defRPr/>
            </a:pPr>
            <a:r>
              <a:rPr lang="zh-CN" altLang="en-US" sz="2400" dirty="0">
                <a:solidFill>
                  <a:schemeClr val="folHlink"/>
                </a:solidFill>
              </a:rPr>
              <a:t>数据类型</a:t>
            </a:r>
            <a:r>
              <a:rPr lang="zh-CN" altLang="en-US" sz="2400" dirty="0"/>
              <a:t>（包括</a:t>
            </a:r>
            <a:r>
              <a:rPr lang="zh-CN" altLang="en-US" sz="2400" dirty="0">
                <a:solidFill>
                  <a:schemeClr val="folHlink"/>
                </a:solidFill>
              </a:rPr>
              <a:t>类</a:t>
            </a:r>
            <a:r>
              <a:rPr lang="zh-CN" altLang="en-US" sz="2400" dirty="0"/>
              <a:t>）：用于对数据的特征进行描述 </a:t>
            </a:r>
          </a:p>
          <a:p>
            <a:pPr eaLnBrk="1" hangingPunct="1">
              <a:defRPr/>
            </a:pPr>
            <a:r>
              <a:rPr lang="zh-CN" altLang="en-US" sz="2800" dirty="0"/>
              <a:t>常量、变量和对象可分为：全局、局部和成员；函数可分为全局和成员</a:t>
            </a:r>
          </a:p>
          <a:p>
            <a:pPr eaLnBrk="1" hangingPunct="1">
              <a:defRPr/>
            </a:pPr>
            <a:r>
              <a:rPr lang="zh-CN" altLang="en-US" sz="2800" dirty="0"/>
              <a:t>每个</a:t>
            </a:r>
            <a:r>
              <a:rPr lang="en-US" altLang="zh-CN" sz="2800" dirty="0"/>
              <a:t>C++</a:t>
            </a:r>
            <a:r>
              <a:rPr lang="zh-CN" altLang="en-US" sz="2800" dirty="0"/>
              <a:t>程序必须有且仅有一个名字为</a:t>
            </a:r>
            <a:r>
              <a:rPr lang="en-US" altLang="zh-CN" sz="2800" dirty="0">
                <a:solidFill>
                  <a:schemeClr val="folHlink"/>
                </a:solidFill>
              </a:rPr>
              <a:t>main</a:t>
            </a:r>
            <a:r>
              <a:rPr lang="zh-CN" altLang="en-US" sz="2800" dirty="0"/>
              <a:t>的全局函数， </a:t>
            </a:r>
            <a:r>
              <a:rPr lang="en-US" altLang="zh-CN" sz="2800" dirty="0"/>
              <a:t>C++</a:t>
            </a:r>
            <a:r>
              <a:rPr lang="zh-CN" altLang="en-US" sz="2800" dirty="0"/>
              <a:t>程序从函数</a:t>
            </a:r>
            <a:r>
              <a:rPr lang="en-US" altLang="zh-CN" sz="2800" dirty="0"/>
              <a:t>main</a:t>
            </a:r>
            <a:r>
              <a:rPr lang="zh-CN" altLang="en-US" sz="2800" dirty="0"/>
              <a:t>开始执行。</a:t>
            </a:r>
          </a:p>
        </p:txBody>
      </p:sp>
      <p:sp>
        <p:nvSpPr>
          <p:cNvPr id="2" name="灯片编号占位符 1">
            <a:extLst>
              <a:ext uri="{FF2B5EF4-FFF2-40B4-BE49-F238E27FC236}">
                <a16:creationId xmlns:a16="http://schemas.microsoft.com/office/drawing/2014/main" id="{94B40EA6-0404-45C9-807A-AAB92898C852}"/>
              </a:ext>
            </a:extLst>
          </p:cNvPr>
          <p:cNvSpPr>
            <a:spLocks noGrp="1"/>
          </p:cNvSpPr>
          <p:nvPr>
            <p:ph type="sldNum" sz="quarter" idx="12"/>
          </p:nvPr>
        </p:nvSpPr>
        <p:spPr/>
        <p:txBody>
          <a:bodyPr/>
          <a:lstStyle/>
          <a:p>
            <a:pPr>
              <a:defRPr/>
            </a:pPr>
            <a:fld id="{2CFF9D8A-9DC0-4D69-8518-70DAC50E02B1}" type="slidenum">
              <a:rPr lang="en-US" altLang="zh-CN"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endParaRPr lang="zh-CN" altLang="zh-CN"/>
          </a:p>
        </p:txBody>
      </p:sp>
      <p:sp>
        <p:nvSpPr>
          <p:cNvPr id="188419" name="Rectangle 3"/>
          <p:cNvSpPr>
            <a:spLocks noGrp="1" noChangeArrowheads="1"/>
          </p:cNvSpPr>
          <p:nvPr>
            <p:ph type="body" idx="1"/>
          </p:nvPr>
        </p:nvSpPr>
        <p:spPr>
          <a:xfrm>
            <a:off x="838800" y="1268760"/>
            <a:ext cx="10972800" cy="4968548"/>
          </a:xfrm>
        </p:spPr>
        <p:txBody>
          <a:bodyPr/>
          <a:lstStyle/>
          <a:p>
            <a:pPr eaLnBrk="1" hangingPunct="1">
              <a:defRPr/>
            </a:pPr>
            <a:r>
              <a:rPr lang="zh-CN" altLang="en-US" dirty="0">
                <a:solidFill>
                  <a:schemeClr val="folHlink"/>
                </a:solidFill>
              </a:rPr>
              <a:t>物理上</a:t>
            </a:r>
            <a:r>
              <a:rPr lang="zh-CN" altLang="en-US" dirty="0"/>
              <a:t>，一个</a:t>
            </a:r>
            <a:r>
              <a:rPr lang="en-US" altLang="zh-CN" dirty="0"/>
              <a:t>C++</a:t>
            </a:r>
            <a:r>
              <a:rPr lang="zh-CN" altLang="en-US" dirty="0"/>
              <a:t>程序</a:t>
            </a:r>
          </a:p>
          <a:p>
            <a:pPr lvl="1" eaLnBrk="1" hangingPunct="1">
              <a:defRPr/>
            </a:pPr>
            <a:r>
              <a:rPr lang="zh-CN" altLang="en-US" dirty="0"/>
              <a:t>可以放在一个或多个文件（称为源文件，或模块）中</a:t>
            </a:r>
          </a:p>
          <a:p>
            <a:pPr lvl="1" eaLnBrk="1" hangingPunct="1">
              <a:defRPr/>
            </a:pPr>
            <a:r>
              <a:rPr lang="zh-CN" altLang="en-US" dirty="0"/>
              <a:t>每个源文件包含一些程序实体的定义，其中有且仅有一个文件中包含一个全局函数</a:t>
            </a:r>
            <a:r>
              <a:rPr lang="en-US" altLang="zh-CN" dirty="0"/>
              <a:t>main</a:t>
            </a:r>
            <a:r>
              <a:rPr lang="zh-CN" altLang="en-US" dirty="0"/>
              <a:t>。</a:t>
            </a:r>
          </a:p>
        </p:txBody>
      </p:sp>
      <p:sp>
        <p:nvSpPr>
          <p:cNvPr id="2" name="灯片编号占位符 1">
            <a:extLst>
              <a:ext uri="{FF2B5EF4-FFF2-40B4-BE49-F238E27FC236}">
                <a16:creationId xmlns:a16="http://schemas.microsoft.com/office/drawing/2014/main" id="{73874F37-D101-4A77-8E86-6C5000BDAFF3}"/>
              </a:ext>
            </a:extLst>
          </p:cNvPr>
          <p:cNvSpPr>
            <a:spLocks noGrp="1"/>
          </p:cNvSpPr>
          <p:nvPr>
            <p:ph type="sldNum" sz="quarter" idx="12"/>
          </p:nvPr>
        </p:nvSpPr>
        <p:spPr/>
        <p:txBody>
          <a:bodyPr/>
          <a:lstStyle/>
          <a:p>
            <a:pPr>
              <a:defRPr/>
            </a:pPr>
            <a:fld id="{2CFF9D8A-9DC0-4D69-8518-70DAC50E02B1}" type="slidenum">
              <a:rPr lang="en-US" altLang="zh-CN" smtClean="0"/>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D7CE84-6372-42A4-B1F7-1EE0B51FFD11}"/>
              </a:ext>
            </a:extLst>
          </p:cNvPr>
          <p:cNvSpPr/>
          <p:nvPr/>
        </p:nvSpPr>
        <p:spPr bwMode="auto">
          <a:xfrm>
            <a:off x="-3083" y="14322"/>
            <a:ext cx="12192000" cy="6885112"/>
          </a:xfrm>
          <a:prstGeom prst="rect">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83650" name="Rectangle 2"/>
          <p:cNvSpPr>
            <a:spLocks noGrp="1" noChangeArrowheads="1"/>
          </p:cNvSpPr>
          <p:nvPr>
            <p:ph type="body" idx="1"/>
          </p:nvPr>
        </p:nvSpPr>
        <p:spPr>
          <a:xfrm>
            <a:off x="1703389" y="188914"/>
            <a:ext cx="8785225" cy="6480175"/>
          </a:xfrm>
        </p:spPr>
        <p:txBody>
          <a:bodyPr/>
          <a:lstStyle/>
          <a:p>
            <a:pPr eaLnBrk="1" hangingPunct="1">
              <a:lnSpc>
                <a:spcPct val="90000"/>
              </a:lnSpc>
              <a:buFont typeface="Wingdings" pitchFamily="2" charset="2"/>
              <a:buNone/>
              <a:defRPr/>
            </a:pPr>
            <a:r>
              <a:rPr lang="en-US" altLang="ja-JP" sz="2400" dirty="0">
                <a:solidFill>
                  <a:srgbClr val="00B050"/>
                </a:solidFill>
              </a:rPr>
              <a:t>//This is a </a:t>
            </a:r>
            <a:r>
              <a:rPr lang="en-US" altLang="zh-CN" sz="2400" dirty="0">
                <a:solidFill>
                  <a:srgbClr val="00B050"/>
                </a:solidFill>
              </a:rPr>
              <a:t>simple </a:t>
            </a:r>
            <a:r>
              <a:rPr lang="en-US" altLang="ja-JP" sz="2400" dirty="0">
                <a:solidFill>
                  <a:srgbClr val="00B050"/>
                </a:solidFill>
              </a:rPr>
              <a:t>C program</a:t>
            </a:r>
            <a:endParaRPr lang="en-US" altLang="zh-CN" sz="2400" dirty="0">
              <a:solidFill>
                <a:srgbClr val="00B050"/>
              </a:solidFill>
            </a:endParaRPr>
          </a:p>
          <a:p>
            <a:pPr eaLnBrk="1" hangingPunct="1">
              <a:lnSpc>
                <a:spcPct val="90000"/>
              </a:lnSpc>
              <a:buFont typeface="Wingdings" pitchFamily="2" charset="2"/>
              <a:buNone/>
              <a:defRPr/>
            </a:pPr>
            <a:r>
              <a:rPr lang="en-US" altLang="zh-CN" sz="2400" dirty="0"/>
              <a:t>#include </a:t>
            </a:r>
            <a:r>
              <a:rPr lang="en-US" altLang="zh-CN" sz="2400" dirty="0">
                <a:solidFill>
                  <a:srgbClr val="FFC000"/>
                </a:solidFill>
              </a:rPr>
              <a:t>&lt;</a:t>
            </a:r>
            <a:r>
              <a:rPr lang="en-US" altLang="zh-CN" sz="2400" dirty="0" err="1">
                <a:solidFill>
                  <a:srgbClr val="FFC000"/>
                </a:solidFill>
              </a:rPr>
              <a:t>stdio.h</a:t>
            </a:r>
            <a:r>
              <a:rPr lang="en-US" altLang="zh-CN" sz="2400" dirty="0">
                <a:solidFill>
                  <a:srgbClr val="FFC000"/>
                </a:solidFill>
              </a:rPr>
              <a:t>&gt; </a:t>
            </a:r>
            <a:r>
              <a:rPr lang="en-US" altLang="zh-CN" sz="2000" dirty="0">
                <a:solidFill>
                  <a:srgbClr val="00B050"/>
                </a:solidFill>
              </a:rPr>
              <a:t>//</a:t>
            </a:r>
            <a:r>
              <a:rPr lang="zh-CN" altLang="en-US" sz="2000" dirty="0">
                <a:solidFill>
                  <a:srgbClr val="00B050"/>
                </a:solidFill>
              </a:rPr>
              <a:t>对使用的</a:t>
            </a:r>
            <a:r>
              <a:rPr lang="en-US" altLang="zh-CN" sz="2000" dirty="0">
                <a:solidFill>
                  <a:srgbClr val="00B050"/>
                </a:solidFill>
              </a:rPr>
              <a:t>C</a:t>
            </a:r>
            <a:r>
              <a:rPr lang="zh-CN" altLang="en-US" sz="2000" dirty="0">
                <a:solidFill>
                  <a:srgbClr val="00B050"/>
                </a:solidFill>
              </a:rPr>
              <a:t>标准库中的程序实体进行声明</a:t>
            </a:r>
          </a:p>
          <a:p>
            <a:pPr eaLnBrk="1" hangingPunct="1">
              <a:lnSpc>
                <a:spcPct val="90000"/>
              </a:lnSpc>
              <a:buFont typeface="Wingdings" pitchFamily="2" charset="2"/>
              <a:buNone/>
              <a:defRPr/>
            </a:pPr>
            <a:r>
              <a:rPr lang="en-US" altLang="zh-CN" sz="2400" dirty="0" err="1">
                <a:solidFill>
                  <a:srgbClr val="00B0F0"/>
                </a:solidFill>
              </a:rPr>
              <a:t>int</a:t>
            </a:r>
            <a:r>
              <a:rPr lang="en-US" altLang="zh-CN" sz="2400" dirty="0"/>
              <a:t> main() </a:t>
            </a:r>
            <a:r>
              <a:rPr lang="en-US" altLang="zh-CN" sz="2400" dirty="0">
                <a:solidFill>
                  <a:srgbClr val="00B050"/>
                </a:solidFill>
              </a:rPr>
              <a:t>//</a:t>
            </a:r>
            <a:r>
              <a:rPr lang="zh-CN" altLang="en-US" sz="2400" dirty="0">
                <a:solidFill>
                  <a:srgbClr val="00B050"/>
                </a:solidFill>
              </a:rPr>
              <a:t>主函数</a:t>
            </a:r>
          </a:p>
          <a:p>
            <a:pPr eaLnBrk="1" hangingPunct="1">
              <a:lnSpc>
                <a:spcPct val="90000"/>
              </a:lnSpc>
              <a:buFont typeface="Wingdings" pitchFamily="2" charset="2"/>
              <a:buNone/>
              <a:defRPr/>
            </a:pPr>
            <a:r>
              <a:rPr lang="en-US" altLang="zh-CN" sz="2400" dirty="0"/>
              <a:t>{	</a:t>
            </a:r>
            <a:r>
              <a:rPr lang="en-US" altLang="zh-CN" sz="2400" dirty="0">
                <a:solidFill>
                  <a:srgbClr val="00B0F0"/>
                </a:solidFill>
              </a:rPr>
              <a:t>double</a:t>
            </a:r>
            <a:r>
              <a:rPr lang="en-US" altLang="zh-CN" sz="2400" dirty="0"/>
              <a:t> </a:t>
            </a:r>
            <a:r>
              <a:rPr lang="en-US" altLang="zh-CN" sz="2400" dirty="0" err="1"/>
              <a:t>x,y</a:t>
            </a:r>
            <a:r>
              <a:rPr lang="en-US" altLang="zh-CN" sz="2400" dirty="0"/>
              <a:t>; </a:t>
            </a:r>
            <a:r>
              <a:rPr lang="en-US" altLang="zh-CN" sz="2000" dirty="0">
                <a:solidFill>
                  <a:srgbClr val="00B050"/>
                </a:solidFill>
              </a:rPr>
              <a:t>//</a:t>
            </a:r>
            <a:r>
              <a:rPr lang="zh-CN" altLang="en-US" sz="2000" dirty="0">
                <a:solidFill>
                  <a:srgbClr val="00B050"/>
                </a:solidFill>
              </a:rPr>
              <a:t>定义两个实数类型的局部变量</a:t>
            </a:r>
            <a:r>
              <a:rPr lang="en-US" altLang="zh-CN" sz="2000" dirty="0">
                <a:solidFill>
                  <a:srgbClr val="00B050"/>
                </a:solidFill>
              </a:rPr>
              <a:t>x</a:t>
            </a:r>
            <a:r>
              <a:rPr lang="zh-CN" altLang="en-US" sz="2000" dirty="0">
                <a:solidFill>
                  <a:srgbClr val="00B050"/>
                </a:solidFill>
              </a:rPr>
              <a:t>和</a:t>
            </a:r>
            <a:r>
              <a:rPr lang="en-US" altLang="zh-CN" sz="2000" dirty="0">
                <a:solidFill>
                  <a:srgbClr val="00B050"/>
                </a:solidFill>
              </a:rPr>
              <a:t>y</a:t>
            </a:r>
          </a:p>
          <a:p>
            <a:pPr eaLnBrk="1" hangingPunct="1">
              <a:lnSpc>
                <a:spcPct val="90000"/>
              </a:lnSpc>
              <a:buFont typeface="Wingdings" pitchFamily="2" charset="2"/>
              <a:buNone/>
              <a:defRPr/>
            </a:pPr>
            <a:r>
              <a:rPr lang="en-US" altLang="zh-CN" sz="2400" dirty="0"/>
              <a:t>	</a:t>
            </a:r>
            <a:r>
              <a:rPr lang="en-US" altLang="zh-CN" sz="2400" dirty="0">
                <a:solidFill>
                  <a:srgbClr val="00B0F0"/>
                </a:solidFill>
              </a:rPr>
              <a:t>double</a:t>
            </a:r>
            <a:r>
              <a:rPr lang="en-US" altLang="zh-CN" sz="2400" dirty="0"/>
              <a:t> z; </a:t>
            </a:r>
            <a:r>
              <a:rPr lang="en-US" altLang="zh-CN" sz="2000" dirty="0">
                <a:solidFill>
                  <a:srgbClr val="00B050"/>
                </a:solidFill>
              </a:rPr>
              <a:t>//</a:t>
            </a:r>
            <a:r>
              <a:rPr lang="zh-CN" altLang="en-US" sz="2000" dirty="0">
                <a:solidFill>
                  <a:srgbClr val="00B050"/>
                </a:solidFill>
              </a:rPr>
              <a:t>定义一个实数类型的局部变量</a:t>
            </a:r>
            <a:r>
              <a:rPr lang="en-US" altLang="zh-CN" sz="2000" dirty="0">
                <a:solidFill>
                  <a:srgbClr val="00B050"/>
                </a:solidFill>
              </a:rPr>
              <a:t>z</a:t>
            </a:r>
            <a:r>
              <a:rPr lang="zh-CN" altLang="en-US" sz="2000" dirty="0">
                <a:solidFill>
                  <a:srgbClr val="00B050"/>
                </a:solidFill>
              </a:rPr>
              <a:t>，</a:t>
            </a:r>
          </a:p>
          <a:p>
            <a:pPr eaLnBrk="1" hangingPunct="1">
              <a:lnSpc>
                <a:spcPct val="90000"/>
              </a:lnSpc>
              <a:buFont typeface="Wingdings" pitchFamily="2" charset="2"/>
              <a:buNone/>
              <a:defRPr/>
            </a:pPr>
            <a:r>
              <a:rPr lang="zh-CN" altLang="en-US" sz="2400" dirty="0"/>
              <a:t>	</a:t>
            </a:r>
            <a:r>
              <a:rPr lang="en-US" altLang="zh-CN" sz="2400" dirty="0" err="1"/>
              <a:t>printf</a:t>
            </a:r>
            <a:r>
              <a:rPr lang="en-US" altLang="zh-CN" sz="2400" dirty="0"/>
              <a:t>(</a:t>
            </a:r>
            <a:r>
              <a:rPr lang="en-US" altLang="zh-CN" sz="2400" dirty="0">
                <a:solidFill>
                  <a:srgbClr val="FFCC66"/>
                </a:solidFill>
              </a:rPr>
              <a:t>"Enter two numbers:"</a:t>
            </a:r>
            <a:r>
              <a:rPr lang="en-US" altLang="zh-CN" sz="2400" dirty="0"/>
              <a:t>);</a:t>
            </a:r>
            <a:r>
              <a:rPr lang="en-US" altLang="zh-CN" sz="2000" dirty="0">
                <a:solidFill>
                  <a:srgbClr val="00B050"/>
                </a:solidFill>
              </a:rPr>
              <a:t>//</a:t>
            </a:r>
            <a:r>
              <a:rPr lang="zh-CN" altLang="en-US" sz="2000" dirty="0">
                <a:solidFill>
                  <a:srgbClr val="00B050"/>
                </a:solidFill>
              </a:rPr>
              <a:t>输出提示信息到显示器</a:t>
            </a:r>
          </a:p>
          <a:p>
            <a:pPr eaLnBrk="1" hangingPunct="1">
              <a:lnSpc>
                <a:spcPct val="90000"/>
              </a:lnSpc>
              <a:buFont typeface="Wingdings" pitchFamily="2" charset="2"/>
              <a:buNone/>
              <a:defRPr/>
            </a:pPr>
            <a:r>
              <a:rPr lang="zh-CN" altLang="en-US" sz="2400" dirty="0"/>
              <a:t>	</a:t>
            </a:r>
            <a:r>
              <a:rPr lang="en-US" altLang="zh-CN" sz="2400" dirty="0" err="1"/>
              <a:t>scanf</a:t>
            </a:r>
            <a:r>
              <a:rPr lang="en-US" altLang="zh-CN" sz="2400" dirty="0"/>
              <a:t>(</a:t>
            </a:r>
            <a:r>
              <a:rPr lang="en-US" altLang="zh-CN" sz="2400" dirty="0">
                <a:solidFill>
                  <a:srgbClr val="FFCC66"/>
                </a:solidFill>
              </a:rPr>
              <a:t>"%</a:t>
            </a:r>
            <a:r>
              <a:rPr lang="en-US" altLang="zh-CN" sz="2400" dirty="0" err="1">
                <a:solidFill>
                  <a:srgbClr val="FFCC66"/>
                </a:solidFill>
              </a:rPr>
              <a:t>lf%lf</a:t>
            </a:r>
            <a:r>
              <a:rPr lang="en-US" altLang="zh-CN" sz="2400" dirty="0">
                <a:solidFill>
                  <a:srgbClr val="FFCC66"/>
                </a:solidFill>
              </a:rPr>
              <a:t>"</a:t>
            </a:r>
            <a:r>
              <a:rPr lang="en-US" altLang="zh-CN" sz="2400" dirty="0"/>
              <a:t>,&amp;</a:t>
            </a:r>
            <a:r>
              <a:rPr lang="en-US" altLang="zh-CN" sz="2400" dirty="0" err="1"/>
              <a:t>x,&amp;y</a:t>
            </a:r>
            <a:r>
              <a:rPr lang="en-US" altLang="zh-CN" sz="2400" dirty="0"/>
              <a:t>); </a:t>
            </a:r>
            <a:r>
              <a:rPr lang="en-US" altLang="zh-CN" sz="2000" dirty="0">
                <a:solidFill>
                  <a:srgbClr val="00B050"/>
                </a:solidFill>
              </a:rPr>
              <a:t>//</a:t>
            </a:r>
            <a:r>
              <a:rPr lang="zh-CN" altLang="en-US" sz="2000" dirty="0">
                <a:solidFill>
                  <a:srgbClr val="00B050"/>
                </a:solidFill>
              </a:rPr>
              <a:t>从键盘输入数据给变量</a:t>
            </a:r>
            <a:r>
              <a:rPr lang="en-US" altLang="zh-CN" sz="2000" dirty="0">
                <a:solidFill>
                  <a:srgbClr val="00B050"/>
                </a:solidFill>
              </a:rPr>
              <a:t>x</a:t>
            </a:r>
            <a:r>
              <a:rPr lang="zh-CN" altLang="en-US" sz="2000" dirty="0">
                <a:solidFill>
                  <a:srgbClr val="00B050"/>
                </a:solidFill>
              </a:rPr>
              <a:t>和</a:t>
            </a:r>
            <a:r>
              <a:rPr lang="en-US" altLang="zh-CN" sz="2000" dirty="0">
                <a:solidFill>
                  <a:srgbClr val="00B050"/>
                </a:solidFill>
              </a:rPr>
              <a:t>y</a:t>
            </a:r>
          </a:p>
          <a:p>
            <a:pPr eaLnBrk="1" hangingPunct="1">
              <a:lnSpc>
                <a:spcPct val="90000"/>
              </a:lnSpc>
              <a:buFont typeface="Wingdings" pitchFamily="2" charset="2"/>
              <a:buNone/>
              <a:defRPr/>
            </a:pPr>
            <a:r>
              <a:rPr lang="en-US" altLang="zh-CN" sz="2400" dirty="0"/>
              <a:t>   z = </a:t>
            </a:r>
            <a:r>
              <a:rPr lang="en-US" altLang="zh-CN" sz="2400" dirty="0" err="1"/>
              <a:t>x+y</a:t>
            </a:r>
            <a:r>
              <a:rPr lang="en-US" altLang="zh-CN" sz="2400" dirty="0"/>
              <a:t>; </a:t>
            </a:r>
            <a:r>
              <a:rPr lang="en-US" altLang="zh-CN" sz="2000" dirty="0">
                <a:solidFill>
                  <a:srgbClr val="00B050"/>
                </a:solidFill>
              </a:rPr>
              <a:t>//</a:t>
            </a:r>
            <a:r>
              <a:rPr lang="zh-CN" altLang="en-US" sz="2000" dirty="0">
                <a:solidFill>
                  <a:srgbClr val="00B050"/>
                </a:solidFill>
              </a:rPr>
              <a:t>把</a:t>
            </a:r>
            <a:r>
              <a:rPr lang="en-US" altLang="zh-CN" sz="2000" dirty="0" err="1">
                <a:solidFill>
                  <a:srgbClr val="00B050"/>
                </a:solidFill>
              </a:rPr>
              <a:t>x+y</a:t>
            </a:r>
            <a:r>
              <a:rPr lang="zh-CN" altLang="en-US" sz="2000" dirty="0">
                <a:solidFill>
                  <a:srgbClr val="00B050"/>
                </a:solidFill>
              </a:rPr>
              <a:t>的结果保存到变量</a:t>
            </a:r>
            <a:r>
              <a:rPr lang="en-US" altLang="zh-CN" sz="2000" dirty="0">
                <a:solidFill>
                  <a:srgbClr val="00B050"/>
                </a:solidFill>
              </a:rPr>
              <a:t>z</a:t>
            </a:r>
            <a:r>
              <a:rPr lang="zh-CN" altLang="en-US" sz="2000" dirty="0">
                <a:solidFill>
                  <a:srgbClr val="00B050"/>
                </a:solidFill>
              </a:rPr>
              <a:t>中</a:t>
            </a:r>
          </a:p>
          <a:p>
            <a:pPr eaLnBrk="1" hangingPunct="1">
              <a:lnSpc>
                <a:spcPct val="90000"/>
              </a:lnSpc>
              <a:buFont typeface="Wingdings" pitchFamily="2" charset="2"/>
              <a:buNone/>
              <a:defRPr/>
            </a:pPr>
            <a:r>
              <a:rPr lang="zh-CN" altLang="en-US" sz="2400" dirty="0"/>
              <a:t>	</a:t>
            </a:r>
            <a:r>
              <a:rPr lang="en-US" altLang="zh-CN" sz="2400" dirty="0" err="1"/>
              <a:t>printf</a:t>
            </a:r>
            <a:r>
              <a:rPr lang="en-US" altLang="zh-CN" sz="2400" dirty="0"/>
              <a:t>(</a:t>
            </a:r>
            <a:r>
              <a:rPr lang="en-US" altLang="zh-CN" sz="2400" dirty="0">
                <a:solidFill>
                  <a:srgbClr val="FFCC66"/>
                </a:solidFill>
              </a:rPr>
              <a:t>"%f + %f = %f\n"</a:t>
            </a:r>
            <a:r>
              <a:rPr lang="en-US" altLang="zh-CN" sz="2400" dirty="0"/>
              <a:t>,</a:t>
            </a:r>
            <a:r>
              <a:rPr lang="en-US" altLang="zh-CN" sz="2400" dirty="0" err="1"/>
              <a:t>x,y,z</a:t>
            </a:r>
            <a:r>
              <a:rPr lang="en-US" altLang="zh-CN" sz="2400" dirty="0"/>
              <a:t>);</a:t>
            </a:r>
            <a:r>
              <a:rPr lang="en-US" altLang="zh-CN" sz="1800" dirty="0"/>
              <a:t>  </a:t>
            </a:r>
            <a:r>
              <a:rPr lang="en-US" altLang="zh-CN" sz="2000" dirty="0">
                <a:solidFill>
                  <a:srgbClr val="00B050"/>
                </a:solidFill>
              </a:rPr>
              <a:t>//</a:t>
            </a:r>
            <a:r>
              <a:rPr lang="zh-CN" altLang="en-US" sz="2000" dirty="0">
                <a:solidFill>
                  <a:srgbClr val="00B050"/>
                </a:solidFill>
              </a:rPr>
              <a:t>输出计算结果</a:t>
            </a:r>
            <a:r>
              <a:rPr lang="en-US" altLang="zh-CN" sz="2000" dirty="0">
                <a:solidFill>
                  <a:srgbClr val="00B050"/>
                </a:solidFill>
              </a:rPr>
              <a:t>z</a:t>
            </a:r>
          </a:p>
          <a:p>
            <a:pPr eaLnBrk="1" hangingPunct="1">
              <a:lnSpc>
                <a:spcPct val="90000"/>
              </a:lnSpc>
              <a:buFont typeface="Wingdings" pitchFamily="2" charset="2"/>
              <a:buNone/>
              <a:defRPr/>
            </a:pPr>
            <a:r>
              <a:rPr lang="en-US" altLang="zh-CN" sz="2400" dirty="0"/>
              <a:t>	</a:t>
            </a:r>
            <a:r>
              <a:rPr lang="en-US" altLang="zh-CN" sz="2400" dirty="0">
                <a:solidFill>
                  <a:srgbClr val="00B0F0"/>
                </a:solidFill>
              </a:rPr>
              <a:t>return</a:t>
            </a:r>
            <a:r>
              <a:rPr lang="en-US" altLang="zh-CN" sz="2400" dirty="0"/>
              <a:t> 0; </a:t>
            </a:r>
            <a:r>
              <a:rPr lang="en-US" altLang="zh-CN" sz="2000" dirty="0">
                <a:solidFill>
                  <a:srgbClr val="00B050"/>
                </a:solidFill>
              </a:rPr>
              <a:t>//</a:t>
            </a:r>
            <a:r>
              <a:rPr lang="zh-CN" altLang="en-US" sz="2000" dirty="0">
                <a:solidFill>
                  <a:srgbClr val="00B050"/>
                </a:solidFill>
              </a:rPr>
              <a:t>函数</a:t>
            </a:r>
            <a:r>
              <a:rPr lang="en-US" altLang="zh-CN" sz="2000" dirty="0">
                <a:solidFill>
                  <a:srgbClr val="00B050"/>
                </a:solidFill>
              </a:rPr>
              <a:t>main</a:t>
            </a:r>
            <a:r>
              <a:rPr lang="zh-CN" altLang="en-US" sz="2000" dirty="0">
                <a:solidFill>
                  <a:srgbClr val="00B050"/>
                </a:solidFill>
              </a:rPr>
              <a:t>返回（程序结束）。</a:t>
            </a:r>
          </a:p>
          <a:p>
            <a:pPr eaLnBrk="1" hangingPunct="1">
              <a:lnSpc>
                <a:spcPct val="90000"/>
              </a:lnSpc>
              <a:buFont typeface="Wingdings" pitchFamily="2" charset="2"/>
              <a:buNone/>
              <a:defRPr/>
            </a:pPr>
            <a:r>
              <a:rPr lang="en-US" altLang="zh-CN" sz="2400" dirty="0"/>
              <a:t>}</a:t>
            </a:r>
          </a:p>
          <a:p>
            <a:pPr eaLnBrk="1" hangingPunct="1">
              <a:lnSpc>
                <a:spcPct val="90000"/>
              </a:lnSpc>
              <a:buFont typeface="Wingdings" pitchFamily="2" charset="2"/>
              <a:buNone/>
              <a:defRPr/>
            </a:pPr>
            <a:r>
              <a:rPr lang="en-US" altLang="zh-CN" sz="2400" dirty="0"/>
              <a:t>  </a:t>
            </a:r>
          </a:p>
          <a:p>
            <a:pPr eaLnBrk="1" hangingPunct="1">
              <a:lnSpc>
                <a:spcPct val="90000"/>
              </a:lnSpc>
              <a:buFont typeface="Wingdings" pitchFamily="2" charset="2"/>
              <a:buNone/>
              <a:defRPr/>
            </a:pPr>
            <a:r>
              <a:rPr lang="zh-CN" altLang="en-US" sz="2400" dirty="0"/>
              <a:t>上述程序的运行结果为：</a:t>
            </a:r>
          </a:p>
          <a:p>
            <a:pPr eaLnBrk="1" hangingPunct="1">
              <a:lnSpc>
                <a:spcPct val="90000"/>
              </a:lnSpc>
              <a:buFont typeface="Wingdings" pitchFamily="2" charset="2"/>
              <a:buNone/>
              <a:defRPr/>
            </a:pPr>
            <a:r>
              <a:rPr lang="en-US" altLang="ja-JP" sz="2400" dirty="0"/>
              <a:t>Enter two numbers: </a:t>
            </a:r>
            <a:r>
              <a:rPr lang="en-US" altLang="ja-JP" sz="2400" u="sng" dirty="0"/>
              <a:t>7.2  9.3↙</a:t>
            </a:r>
            <a:endParaRPr lang="en-US" altLang="zh-CN" sz="2400" dirty="0"/>
          </a:p>
          <a:p>
            <a:pPr eaLnBrk="1" hangingPunct="1">
              <a:lnSpc>
                <a:spcPct val="90000"/>
              </a:lnSpc>
              <a:buFont typeface="Wingdings" pitchFamily="2" charset="2"/>
              <a:buNone/>
              <a:defRPr/>
            </a:pPr>
            <a:r>
              <a:rPr lang="en-US" altLang="zh-CN" sz="2400" dirty="0"/>
              <a:t>7.2 + 9.3 = 16.5</a:t>
            </a:r>
          </a:p>
        </p:txBody>
      </p:sp>
      <p:sp>
        <p:nvSpPr>
          <p:cNvPr id="2" name="灯片编号占位符 1">
            <a:extLst>
              <a:ext uri="{FF2B5EF4-FFF2-40B4-BE49-F238E27FC236}">
                <a16:creationId xmlns:a16="http://schemas.microsoft.com/office/drawing/2014/main" id="{EB1B7F0E-8464-404A-AFB1-BA7600659EDD}"/>
              </a:ext>
            </a:extLst>
          </p:cNvPr>
          <p:cNvSpPr>
            <a:spLocks noGrp="1"/>
          </p:cNvSpPr>
          <p:nvPr>
            <p:ph type="sldNum" sz="quarter" idx="12"/>
          </p:nvPr>
        </p:nvSpPr>
        <p:spPr/>
        <p:txBody>
          <a:bodyPr/>
          <a:lstStyle/>
          <a:p>
            <a:pPr>
              <a:defRPr/>
            </a:pPr>
            <a:fld id="{2CFF9D8A-9DC0-4D69-8518-70DAC50E02B1}" type="slidenum">
              <a:rPr lang="en-US" altLang="zh-CN" smtClean="0"/>
              <a:pPr>
                <a:defRPr/>
              </a:pPr>
              <a:t>56</a:t>
            </a:fld>
            <a:endParaRPr lang="en-US" altLang="zh-CN"/>
          </a:p>
        </p:txBody>
      </p:sp>
      <p:sp>
        <p:nvSpPr>
          <p:cNvPr id="3" name="Rectangle: Rounded Corners 2">
            <a:extLst>
              <a:ext uri="{FF2B5EF4-FFF2-40B4-BE49-F238E27FC236}">
                <a16:creationId xmlns:a16="http://schemas.microsoft.com/office/drawing/2014/main" id="{43A23121-3533-4B9C-AE73-861396826CF7}"/>
              </a:ext>
            </a:extLst>
          </p:cNvPr>
          <p:cNvSpPr/>
          <p:nvPr/>
        </p:nvSpPr>
        <p:spPr bwMode="auto">
          <a:xfrm>
            <a:off x="1655761" y="4863827"/>
            <a:ext cx="4608638" cy="1445310"/>
          </a:xfrm>
          <a:prstGeom prst="roundRect">
            <a:avLst/>
          </a:prstGeom>
          <a:noFill/>
          <a:ln w="38100" cap="flat" cmpd="sng" algn="ctr">
            <a:solidFill>
              <a:srgbClr val="7030A0"/>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491971-BF74-4C0F-AB44-CCC2EA1DF4BD}"/>
              </a:ext>
            </a:extLst>
          </p:cNvPr>
          <p:cNvSpPr/>
          <p:nvPr/>
        </p:nvSpPr>
        <p:spPr bwMode="auto">
          <a:xfrm>
            <a:off x="-16474" y="0"/>
            <a:ext cx="12192000" cy="6885112"/>
          </a:xfrm>
          <a:prstGeom prst="rect">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48131" name="Rectangle 3"/>
          <p:cNvSpPr>
            <a:spLocks noGrp="1" noChangeArrowheads="1"/>
          </p:cNvSpPr>
          <p:nvPr>
            <p:ph type="body" idx="1"/>
          </p:nvPr>
        </p:nvSpPr>
        <p:spPr>
          <a:xfrm>
            <a:off x="1703389" y="188914"/>
            <a:ext cx="8785225" cy="6480175"/>
          </a:xfrm>
        </p:spPr>
        <p:txBody>
          <a:bodyPr/>
          <a:lstStyle/>
          <a:p>
            <a:pPr eaLnBrk="1" hangingPunct="1">
              <a:lnSpc>
                <a:spcPct val="80000"/>
              </a:lnSpc>
              <a:buFont typeface="Wingdings" pitchFamily="2" charset="2"/>
              <a:buNone/>
              <a:defRPr/>
            </a:pPr>
            <a:r>
              <a:rPr lang="en-US" altLang="ja-JP" sz="2400" dirty="0">
                <a:solidFill>
                  <a:srgbClr val="00B050"/>
                </a:solidFill>
              </a:rPr>
              <a:t>//This is a </a:t>
            </a:r>
            <a:r>
              <a:rPr lang="en-US" altLang="zh-CN" sz="2400" dirty="0">
                <a:solidFill>
                  <a:srgbClr val="00B050"/>
                </a:solidFill>
              </a:rPr>
              <a:t>simple </a:t>
            </a:r>
            <a:r>
              <a:rPr lang="en-US" altLang="ja-JP" sz="2400" dirty="0">
                <a:solidFill>
                  <a:srgbClr val="00B050"/>
                </a:solidFill>
              </a:rPr>
              <a:t>C++ program</a:t>
            </a:r>
            <a:endParaRPr lang="en-US" altLang="zh-CN" sz="2400" dirty="0">
              <a:solidFill>
                <a:srgbClr val="00B050"/>
              </a:solidFill>
            </a:endParaRPr>
          </a:p>
          <a:p>
            <a:pPr eaLnBrk="1" hangingPunct="1">
              <a:lnSpc>
                <a:spcPct val="80000"/>
              </a:lnSpc>
              <a:buFont typeface="Wingdings" pitchFamily="2" charset="2"/>
              <a:buNone/>
              <a:defRPr/>
            </a:pPr>
            <a:r>
              <a:rPr lang="en-US" altLang="zh-CN" sz="2400" dirty="0"/>
              <a:t>#include </a:t>
            </a:r>
            <a:r>
              <a:rPr lang="en-US" altLang="zh-CN" sz="2400" dirty="0">
                <a:solidFill>
                  <a:srgbClr val="FFCC66"/>
                </a:solidFill>
              </a:rPr>
              <a:t>&lt;iostream&gt; </a:t>
            </a:r>
            <a:r>
              <a:rPr lang="en-US" altLang="zh-CN" sz="2000" dirty="0">
                <a:solidFill>
                  <a:srgbClr val="00B050"/>
                </a:solidFill>
              </a:rPr>
              <a:t>//</a:t>
            </a:r>
            <a:r>
              <a:rPr lang="zh-CN" altLang="en-US" sz="2000" dirty="0">
                <a:solidFill>
                  <a:srgbClr val="00B050"/>
                </a:solidFill>
              </a:rPr>
              <a:t>对使用的</a:t>
            </a:r>
            <a:r>
              <a:rPr lang="en-US" altLang="zh-CN" sz="2000" dirty="0">
                <a:solidFill>
                  <a:srgbClr val="00B050"/>
                </a:solidFill>
              </a:rPr>
              <a:t>C++</a:t>
            </a:r>
            <a:r>
              <a:rPr lang="zh-CN" altLang="en-US" sz="2000" dirty="0">
                <a:solidFill>
                  <a:srgbClr val="00B050"/>
                </a:solidFill>
              </a:rPr>
              <a:t>标准库中的程序实体进行声明</a:t>
            </a:r>
          </a:p>
          <a:p>
            <a:pPr eaLnBrk="1" hangingPunct="1">
              <a:lnSpc>
                <a:spcPct val="80000"/>
              </a:lnSpc>
              <a:buFont typeface="Wingdings" pitchFamily="2" charset="2"/>
              <a:buNone/>
              <a:defRPr/>
            </a:pPr>
            <a:r>
              <a:rPr lang="en-US" altLang="zh-CN" sz="2400" dirty="0">
                <a:solidFill>
                  <a:srgbClr val="00B0F0"/>
                </a:solidFill>
              </a:rPr>
              <a:t>using namespace </a:t>
            </a:r>
            <a:r>
              <a:rPr lang="en-US" altLang="zh-CN" sz="2400" dirty="0" err="1"/>
              <a:t>std</a:t>
            </a:r>
            <a:r>
              <a:rPr lang="en-US" altLang="zh-CN" sz="2400" dirty="0"/>
              <a:t>; </a:t>
            </a:r>
            <a:r>
              <a:rPr lang="en-US" altLang="zh-CN" sz="2400" dirty="0">
                <a:solidFill>
                  <a:srgbClr val="00B050"/>
                </a:solidFill>
              </a:rPr>
              <a:t>//</a:t>
            </a:r>
            <a:r>
              <a:rPr lang="zh-CN" altLang="en-US" sz="2400" dirty="0">
                <a:solidFill>
                  <a:srgbClr val="00B050"/>
                </a:solidFill>
              </a:rPr>
              <a:t>指定使用标准库的名空间</a:t>
            </a:r>
            <a:r>
              <a:rPr lang="en-US" altLang="zh-CN" sz="2400" dirty="0" err="1">
                <a:solidFill>
                  <a:srgbClr val="00B050"/>
                </a:solidFill>
              </a:rPr>
              <a:t>std</a:t>
            </a:r>
            <a:r>
              <a:rPr lang="zh-CN" altLang="en-US" sz="2400" dirty="0">
                <a:solidFill>
                  <a:srgbClr val="00B050"/>
                </a:solidFill>
              </a:rPr>
              <a:t>。</a:t>
            </a:r>
          </a:p>
          <a:p>
            <a:pPr eaLnBrk="1" hangingPunct="1">
              <a:lnSpc>
                <a:spcPct val="80000"/>
              </a:lnSpc>
              <a:buFont typeface="Wingdings" pitchFamily="2" charset="2"/>
              <a:buNone/>
              <a:defRPr/>
            </a:pPr>
            <a:r>
              <a:rPr lang="en-US" altLang="zh-CN" sz="2400" dirty="0" err="1">
                <a:solidFill>
                  <a:srgbClr val="00B0F0"/>
                </a:solidFill>
              </a:rPr>
              <a:t>int</a:t>
            </a:r>
            <a:r>
              <a:rPr lang="en-US" altLang="zh-CN" sz="2400" dirty="0"/>
              <a:t> main() </a:t>
            </a:r>
            <a:r>
              <a:rPr lang="en-US" altLang="zh-CN" sz="2400" dirty="0">
                <a:solidFill>
                  <a:srgbClr val="00B050"/>
                </a:solidFill>
              </a:rPr>
              <a:t>//</a:t>
            </a:r>
            <a:r>
              <a:rPr lang="zh-CN" altLang="en-US" sz="2400" dirty="0">
                <a:solidFill>
                  <a:srgbClr val="00B050"/>
                </a:solidFill>
              </a:rPr>
              <a:t>主函数</a:t>
            </a:r>
          </a:p>
          <a:p>
            <a:pPr eaLnBrk="1" hangingPunct="1">
              <a:lnSpc>
                <a:spcPct val="80000"/>
              </a:lnSpc>
              <a:buFont typeface="Wingdings" pitchFamily="2" charset="2"/>
              <a:buNone/>
              <a:defRPr/>
            </a:pPr>
            <a:r>
              <a:rPr lang="en-US" altLang="zh-CN" sz="2400" dirty="0"/>
              <a:t>{	</a:t>
            </a:r>
            <a:r>
              <a:rPr lang="en-US" altLang="zh-CN" sz="2400" dirty="0">
                <a:solidFill>
                  <a:srgbClr val="00B0F0"/>
                </a:solidFill>
              </a:rPr>
              <a:t>double</a:t>
            </a:r>
            <a:r>
              <a:rPr lang="en-US" altLang="zh-CN" sz="2400" dirty="0"/>
              <a:t> </a:t>
            </a:r>
            <a:r>
              <a:rPr lang="en-US" altLang="zh-CN" sz="2400" dirty="0" err="1"/>
              <a:t>x,y</a:t>
            </a:r>
            <a:r>
              <a:rPr lang="en-US" altLang="zh-CN" sz="2400" dirty="0"/>
              <a:t>; </a:t>
            </a:r>
            <a:r>
              <a:rPr lang="en-US" altLang="zh-CN" sz="2000" dirty="0">
                <a:solidFill>
                  <a:srgbClr val="00B050"/>
                </a:solidFill>
              </a:rPr>
              <a:t>//</a:t>
            </a:r>
            <a:r>
              <a:rPr lang="zh-CN" altLang="en-US" sz="2000" dirty="0">
                <a:solidFill>
                  <a:srgbClr val="00B050"/>
                </a:solidFill>
              </a:rPr>
              <a:t>定义两个实数类型的局部变量</a:t>
            </a:r>
            <a:r>
              <a:rPr lang="en-US" altLang="zh-CN" sz="2000" dirty="0">
                <a:solidFill>
                  <a:srgbClr val="00B050"/>
                </a:solidFill>
              </a:rPr>
              <a:t>x</a:t>
            </a:r>
            <a:r>
              <a:rPr lang="zh-CN" altLang="en-US" sz="2000" dirty="0">
                <a:solidFill>
                  <a:srgbClr val="00B050"/>
                </a:solidFill>
              </a:rPr>
              <a:t>和</a:t>
            </a:r>
            <a:r>
              <a:rPr lang="en-US" altLang="zh-CN" sz="2000" dirty="0">
                <a:solidFill>
                  <a:srgbClr val="00B050"/>
                </a:solidFill>
              </a:rPr>
              <a:t>y</a:t>
            </a:r>
          </a:p>
          <a:p>
            <a:pPr eaLnBrk="1" hangingPunct="1">
              <a:lnSpc>
                <a:spcPct val="80000"/>
              </a:lnSpc>
              <a:buFont typeface="Wingdings" pitchFamily="2" charset="2"/>
              <a:buNone/>
              <a:defRPr/>
            </a:pPr>
            <a:r>
              <a:rPr lang="en-US" altLang="zh-CN" sz="2400" dirty="0"/>
              <a:t>	</a:t>
            </a:r>
            <a:r>
              <a:rPr lang="en-US" altLang="zh-CN" sz="2400" dirty="0" err="1"/>
              <a:t>cout</a:t>
            </a:r>
            <a:r>
              <a:rPr lang="en-US" altLang="zh-CN" sz="2400" dirty="0"/>
              <a:t> &lt;&lt; </a:t>
            </a:r>
            <a:r>
              <a:rPr lang="en-US" altLang="zh-CN" sz="2400" dirty="0">
                <a:solidFill>
                  <a:srgbClr val="FFCC66"/>
                </a:solidFill>
              </a:rPr>
              <a:t>"Enter two numbers:"</a:t>
            </a:r>
            <a:r>
              <a:rPr lang="en-US" altLang="zh-CN" sz="2400" dirty="0"/>
              <a:t>; </a:t>
            </a:r>
            <a:r>
              <a:rPr lang="en-US" altLang="zh-CN" sz="2000" dirty="0">
                <a:solidFill>
                  <a:srgbClr val="00B050"/>
                </a:solidFill>
              </a:rPr>
              <a:t>//</a:t>
            </a:r>
            <a:r>
              <a:rPr lang="zh-CN" altLang="en-US" sz="2000" dirty="0">
                <a:solidFill>
                  <a:srgbClr val="00B050"/>
                </a:solidFill>
              </a:rPr>
              <a:t>输出提示信息到显示器</a:t>
            </a:r>
          </a:p>
          <a:p>
            <a:pPr eaLnBrk="1" hangingPunct="1">
              <a:lnSpc>
                <a:spcPct val="80000"/>
              </a:lnSpc>
              <a:buFont typeface="Wingdings" pitchFamily="2" charset="2"/>
              <a:buNone/>
              <a:defRPr/>
            </a:pPr>
            <a:r>
              <a:rPr lang="zh-CN" altLang="en-US" sz="2400" dirty="0"/>
              <a:t>	</a:t>
            </a:r>
            <a:r>
              <a:rPr lang="en-US" altLang="zh-CN" sz="2400" dirty="0" err="1"/>
              <a:t>cin</a:t>
            </a:r>
            <a:r>
              <a:rPr lang="en-US" altLang="zh-CN" sz="2400" dirty="0"/>
              <a:t> &gt;&gt; x &gt;&gt; y; </a:t>
            </a:r>
            <a:r>
              <a:rPr lang="en-US" altLang="zh-CN" sz="2000" dirty="0">
                <a:solidFill>
                  <a:srgbClr val="00B050"/>
                </a:solidFill>
              </a:rPr>
              <a:t>//</a:t>
            </a:r>
            <a:r>
              <a:rPr lang="zh-CN" altLang="en-US" sz="2000" dirty="0">
                <a:solidFill>
                  <a:srgbClr val="00B050"/>
                </a:solidFill>
              </a:rPr>
              <a:t>从键盘输入数据给变量</a:t>
            </a:r>
            <a:r>
              <a:rPr lang="en-US" altLang="zh-CN" sz="2000" dirty="0">
                <a:solidFill>
                  <a:srgbClr val="00B050"/>
                </a:solidFill>
              </a:rPr>
              <a:t>x</a:t>
            </a:r>
            <a:r>
              <a:rPr lang="zh-CN" altLang="en-US" sz="2000" dirty="0">
                <a:solidFill>
                  <a:srgbClr val="00B050"/>
                </a:solidFill>
              </a:rPr>
              <a:t>和</a:t>
            </a:r>
            <a:r>
              <a:rPr lang="en-US" altLang="zh-CN" sz="2000" dirty="0">
                <a:solidFill>
                  <a:srgbClr val="00B050"/>
                </a:solidFill>
              </a:rPr>
              <a:t>y</a:t>
            </a:r>
          </a:p>
          <a:p>
            <a:pPr eaLnBrk="1" hangingPunct="1">
              <a:lnSpc>
                <a:spcPct val="80000"/>
              </a:lnSpc>
              <a:buFont typeface="Wingdings" pitchFamily="2" charset="2"/>
              <a:buNone/>
              <a:defRPr/>
            </a:pPr>
            <a:r>
              <a:rPr lang="en-US" altLang="zh-CN" sz="2400" dirty="0"/>
              <a:t>	</a:t>
            </a:r>
            <a:r>
              <a:rPr lang="en-US" altLang="zh-CN" sz="2400" dirty="0">
                <a:solidFill>
                  <a:srgbClr val="00B0F0"/>
                </a:solidFill>
              </a:rPr>
              <a:t>double</a:t>
            </a:r>
            <a:r>
              <a:rPr lang="en-US" altLang="zh-CN" sz="2400" dirty="0"/>
              <a:t> z; </a:t>
            </a:r>
            <a:r>
              <a:rPr lang="en-US" altLang="zh-CN" sz="2000" dirty="0">
                <a:solidFill>
                  <a:srgbClr val="00B050"/>
                </a:solidFill>
              </a:rPr>
              <a:t>//</a:t>
            </a:r>
            <a:r>
              <a:rPr lang="zh-CN" altLang="en-US" sz="2000" dirty="0">
                <a:solidFill>
                  <a:srgbClr val="00B050"/>
                </a:solidFill>
              </a:rPr>
              <a:t>定义一个实数类型的局部变量</a:t>
            </a:r>
            <a:r>
              <a:rPr lang="en-US" altLang="zh-CN" sz="2000" dirty="0">
                <a:solidFill>
                  <a:srgbClr val="00B050"/>
                </a:solidFill>
              </a:rPr>
              <a:t>z</a:t>
            </a:r>
            <a:r>
              <a:rPr lang="zh-CN" altLang="en-US" sz="2000" dirty="0">
                <a:solidFill>
                  <a:srgbClr val="00B050"/>
                </a:solidFill>
              </a:rPr>
              <a:t>，</a:t>
            </a:r>
          </a:p>
          <a:p>
            <a:pPr eaLnBrk="1" hangingPunct="1">
              <a:lnSpc>
                <a:spcPct val="80000"/>
              </a:lnSpc>
              <a:buFont typeface="Wingdings" pitchFamily="2" charset="2"/>
              <a:buNone/>
              <a:defRPr/>
            </a:pPr>
            <a:r>
              <a:rPr lang="zh-CN" altLang="en-US" sz="2400" dirty="0"/>
              <a:t>   </a:t>
            </a:r>
            <a:r>
              <a:rPr lang="en-US" altLang="zh-CN" sz="2400" dirty="0"/>
              <a:t>z = </a:t>
            </a:r>
            <a:r>
              <a:rPr lang="en-US" altLang="zh-CN" sz="2400" dirty="0" err="1"/>
              <a:t>x+y</a:t>
            </a:r>
            <a:r>
              <a:rPr lang="en-US" altLang="zh-CN" sz="2400" dirty="0"/>
              <a:t>; </a:t>
            </a:r>
            <a:r>
              <a:rPr lang="en-US" altLang="zh-CN" sz="2000" dirty="0">
                <a:solidFill>
                  <a:srgbClr val="00B050"/>
                </a:solidFill>
              </a:rPr>
              <a:t>//</a:t>
            </a:r>
            <a:r>
              <a:rPr lang="zh-CN" altLang="en-US" sz="2000" dirty="0">
                <a:solidFill>
                  <a:srgbClr val="00B050"/>
                </a:solidFill>
              </a:rPr>
              <a:t>把</a:t>
            </a:r>
            <a:r>
              <a:rPr lang="en-US" altLang="zh-CN" sz="2000" dirty="0" err="1">
                <a:solidFill>
                  <a:srgbClr val="00B050"/>
                </a:solidFill>
              </a:rPr>
              <a:t>x+y</a:t>
            </a:r>
            <a:r>
              <a:rPr lang="zh-CN" altLang="en-US" sz="2000" dirty="0">
                <a:solidFill>
                  <a:srgbClr val="00B050"/>
                </a:solidFill>
              </a:rPr>
              <a:t>的结果保存到变量</a:t>
            </a:r>
            <a:r>
              <a:rPr lang="en-US" altLang="zh-CN" sz="2000" dirty="0">
                <a:solidFill>
                  <a:srgbClr val="00B050"/>
                </a:solidFill>
              </a:rPr>
              <a:t>z</a:t>
            </a:r>
            <a:r>
              <a:rPr lang="zh-CN" altLang="en-US" sz="2000" dirty="0">
                <a:solidFill>
                  <a:srgbClr val="00B050"/>
                </a:solidFill>
              </a:rPr>
              <a:t>中</a:t>
            </a:r>
          </a:p>
          <a:p>
            <a:pPr eaLnBrk="1" hangingPunct="1">
              <a:lnSpc>
                <a:spcPct val="80000"/>
              </a:lnSpc>
              <a:buFont typeface="Wingdings" pitchFamily="2" charset="2"/>
              <a:buNone/>
              <a:defRPr/>
            </a:pPr>
            <a:r>
              <a:rPr lang="zh-CN" altLang="en-US" sz="2400" dirty="0"/>
              <a:t>	</a:t>
            </a:r>
            <a:r>
              <a:rPr lang="en-US" altLang="zh-CN" sz="2400" dirty="0" err="1"/>
              <a:t>cout</a:t>
            </a:r>
            <a:r>
              <a:rPr lang="en-US" altLang="zh-CN" sz="2400" dirty="0"/>
              <a:t> &lt;&lt; x &lt;&lt; </a:t>
            </a:r>
            <a:r>
              <a:rPr lang="en-US" altLang="zh-CN" sz="2400" dirty="0">
                <a:solidFill>
                  <a:srgbClr val="FFC000"/>
                </a:solidFill>
              </a:rPr>
              <a:t>" + " </a:t>
            </a:r>
            <a:r>
              <a:rPr lang="en-US" altLang="zh-CN" sz="2400" dirty="0"/>
              <a:t>&lt;&lt; y &lt;&lt; </a:t>
            </a:r>
            <a:r>
              <a:rPr lang="en-US" altLang="zh-CN" sz="2400" dirty="0">
                <a:solidFill>
                  <a:srgbClr val="FFC000"/>
                </a:solidFill>
              </a:rPr>
              <a:t>" = " </a:t>
            </a:r>
            <a:r>
              <a:rPr lang="en-US" altLang="zh-CN" sz="2400" dirty="0"/>
              <a:t>&lt;&lt; z &lt;&lt; </a:t>
            </a:r>
            <a:r>
              <a:rPr lang="en-US" altLang="zh-CN" sz="2400" dirty="0" err="1"/>
              <a:t>endl</a:t>
            </a:r>
            <a:r>
              <a:rPr lang="en-US" altLang="zh-CN" sz="2400" dirty="0"/>
              <a:t>; </a:t>
            </a:r>
          </a:p>
          <a:p>
            <a:pPr eaLnBrk="1" hangingPunct="1">
              <a:lnSpc>
                <a:spcPct val="80000"/>
              </a:lnSpc>
              <a:buFont typeface="Wingdings" pitchFamily="2" charset="2"/>
              <a:buNone/>
              <a:defRPr/>
            </a:pPr>
            <a:r>
              <a:rPr lang="en-US" altLang="zh-CN" sz="1800" dirty="0"/>
              <a:t>						        </a:t>
            </a:r>
            <a:r>
              <a:rPr lang="en-US" altLang="zh-CN" sz="2000" dirty="0"/>
              <a:t> </a:t>
            </a:r>
            <a:r>
              <a:rPr lang="en-US" altLang="zh-CN" sz="2000" dirty="0">
                <a:solidFill>
                  <a:srgbClr val="00B050"/>
                </a:solidFill>
              </a:rPr>
              <a:t>//</a:t>
            </a:r>
            <a:r>
              <a:rPr lang="zh-CN" altLang="en-US" sz="2000" dirty="0">
                <a:solidFill>
                  <a:srgbClr val="00B050"/>
                </a:solidFill>
              </a:rPr>
              <a:t>输出计算结果</a:t>
            </a:r>
            <a:r>
              <a:rPr lang="en-US" altLang="zh-CN" sz="2000" dirty="0">
                <a:solidFill>
                  <a:srgbClr val="00B050"/>
                </a:solidFill>
              </a:rPr>
              <a:t>z</a:t>
            </a:r>
          </a:p>
          <a:p>
            <a:pPr eaLnBrk="1" hangingPunct="1">
              <a:lnSpc>
                <a:spcPct val="80000"/>
              </a:lnSpc>
              <a:buFont typeface="Wingdings" pitchFamily="2" charset="2"/>
              <a:buNone/>
              <a:defRPr/>
            </a:pPr>
            <a:r>
              <a:rPr lang="en-US" altLang="zh-CN" sz="2400" dirty="0"/>
              <a:t>	</a:t>
            </a:r>
            <a:r>
              <a:rPr lang="en-US" altLang="zh-CN" sz="2400" dirty="0">
                <a:solidFill>
                  <a:srgbClr val="00B0F0"/>
                </a:solidFill>
              </a:rPr>
              <a:t>return</a:t>
            </a:r>
            <a:r>
              <a:rPr lang="en-US" altLang="zh-CN" sz="2400" dirty="0"/>
              <a:t> 0; </a:t>
            </a:r>
            <a:r>
              <a:rPr lang="en-US" altLang="zh-CN" sz="2000" dirty="0">
                <a:solidFill>
                  <a:srgbClr val="00B050"/>
                </a:solidFill>
              </a:rPr>
              <a:t>//</a:t>
            </a:r>
            <a:r>
              <a:rPr lang="zh-CN" altLang="en-US" sz="2000" dirty="0">
                <a:solidFill>
                  <a:srgbClr val="00B050"/>
                </a:solidFill>
              </a:rPr>
              <a:t>函数</a:t>
            </a:r>
            <a:r>
              <a:rPr lang="en-US" altLang="zh-CN" sz="2000" dirty="0">
                <a:solidFill>
                  <a:srgbClr val="00B050"/>
                </a:solidFill>
              </a:rPr>
              <a:t>main</a:t>
            </a:r>
            <a:r>
              <a:rPr lang="zh-CN" altLang="en-US" sz="2000" dirty="0">
                <a:solidFill>
                  <a:srgbClr val="00B050"/>
                </a:solidFill>
              </a:rPr>
              <a:t>返回（程序结束）。</a:t>
            </a:r>
          </a:p>
          <a:p>
            <a:pPr eaLnBrk="1" hangingPunct="1">
              <a:lnSpc>
                <a:spcPct val="80000"/>
              </a:lnSpc>
              <a:buFont typeface="Wingdings" pitchFamily="2" charset="2"/>
              <a:buNone/>
              <a:defRPr/>
            </a:pPr>
            <a:r>
              <a:rPr lang="en-US" altLang="zh-CN" sz="2400" dirty="0"/>
              <a:t>}</a:t>
            </a:r>
          </a:p>
          <a:p>
            <a:pPr eaLnBrk="1" hangingPunct="1">
              <a:lnSpc>
                <a:spcPct val="80000"/>
              </a:lnSpc>
              <a:buFont typeface="Wingdings" pitchFamily="2" charset="2"/>
              <a:buNone/>
              <a:defRPr/>
            </a:pPr>
            <a:r>
              <a:rPr lang="en-US" altLang="zh-CN" sz="2400" dirty="0"/>
              <a:t>  </a:t>
            </a:r>
          </a:p>
          <a:p>
            <a:pPr eaLnBrk="1" hangingPunct="1">
              <a:lnSpc>
                <a:spcPct val="80000"/>
              </a:lnSpc>
              <a:buFont typeface="Wingdings" pitchFamily="2" charset="2"/>
              <a:buNone/>
              <a:defRPr/>
            </a:pPr>
            <a:r>
              <a:rPr lang="zh-CN" altLang="en-US" sz="2400" dirty="0"/>
              <a:t>上述程序的运行结果为：</a:t>
            </a:r>
          </a:p>
          <a:p>
            <a:pPr eaLnBrk="1" hangingPunct="1">
              <a:lnSpc>
                <a:spcPct val="80000"/>
              </a:lnSpc>
              <a:buFont typeface="Wingdings" pitchFamily="2" charset="2"/>
              <a:buNone/>
              <a:defRPr/>
            </a:pPr>
            <a:r>
              <a:rPr lang="en-US" altLang="ja-JP" sz="2400" dirty="0"/>
              <a:t>Enter two numbers: </a:t>
            </a:r>
            <a:r>
              <a:rPr lang="en-US" altLang="ja-JP" sz="2400" u="sng" dirty="0"/>
              <a:t>7.2  9.3↙</a:t>
            </a:r>
            <a:endParaRPr lang="en-US" altLang="zh-CN" sz="2400" dirty="0"/>
          </a:p>
          <a:p>
            <a:pPr eaLnBrk="1" hangingPunct="1">
              <a:lnSpc>
                <a:spcPct val="80000"/>
              </a:lnSpc>
              <a:buFont typeface="Wingdings" pitchFamily="2" charset="2"/>
              <a:buNone/>
              <a:defRPr/>
            </a:pPr>
            <a:r>
              <a:rPr lang="en-US" altLang="zh-CN" sz="2400" dirty="0"/>
              <a:t>7.2 + 9.3 = 16.5</a:t>
            </a:r>
          </a:p>
        </p:txBody>
      </p:sp>
      <p:sp>
        <p:nvSpPr>
          <p:cNvPr id="2" name="灯片编号占位符 1">
            <a:extLst>
              <a:ext uri="{FF2B5EF4-FFF2-40B4-BE49-F238E27FC236}">
                <a16:creationId xmlns:a16="http://schemas.microsoft.com/office/drawing/2014/main" id="{C86EFBD4-3B84-4236-B630-1121A560119A}"/>
              </a:ext>
            </a:extLst>
          </p:cNvPr>
          <p:cNvSpPr>
            <a:spLocks noGrp="1"/>
          </p:cNvSpPr>
          <p:nvPr>
            <p:ph type="sldNum" sz="quarter" idx="12"/>
          </p:nvPr>
        </p:nvSpPr>
        <p:spPr/>
        <p:txBody>
          <a:bodyPr/>
          <a:lstStyle/>
          <a:p>
            <a:pPr>
              <a:defRPr/>
            </a:pPr>
            <a:fld id="{2CFF9D8A-9DC0-4D69-8518-70DAC50E02B1}" type="slidenum">
              <a:rPr lang="en-US" altLang="zh-CN" smtClean="0"/>
              <a:pPr>
                <a:defRPr/>
              </a:pPr>
              <a:t>57</a:t>
            </a:fld>
            <a:endParaRPr lang="en-US" altLang="zh-CN"/>
          </a:p>
        </p:txBody>
      </p:sp>
      <p:sp>
        <p:nvSpPr>
          <p:cNvPr id="5" name="Rectangle: Rounded Corners 4">
            <a:extLst>
              <a:ext uri="{FF2B5EF4-FFF2-40B4-BE49-F238E27FC236}">
                <a16:creationId xmlns:a16="http://schemas.microsoft.com/office/drawing/2014/main" id="{93EF1EB5-28CB-4EA8-9FBF-93F9908EE93D}"/>
              </a:ext>
            </a:extLst>
          </p:cNvPr>
          <p:cNvSpPr/>
          <p:nvPr/>
        </p:nvSpPr>
        <p:spPr bwMode="auto">
          <a:xfrm>
            <a:off x="1703386" y="5085184"/>
            <a:ext cx="4608638" cy="1445310"/>
          </a:xfrm>
          <a:prstGeom prst="roundRect">
            <a:avLst/>
          </a:prstGeom>
          <a:noFill/>
          <a:ln w="38100" cap="flat" cmpd="sng" algn="ctr">
            <a:solidFill>
              <a:srgbClr val="7030A0"/>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altLang="zh-CN"/>
              <a:t>C++</a:t>
            </a:r>
            <a:r>
              <a:rPr lang="zh-CN" altLang="en-US"/>
              <a:t>的词法</a:t>
            </a:r>
          </a:p>
        </p:txBody>
      </p:sp>
      <p:sp>
        <p:nvSpPr>
          <p:cNvPr id="222211" name="Rectangle 3"/>
          <p:cNvSpPr>
            <a:spLocks noGrp="1" noChangeArrowheads="1"/>
          </p:cNvSpPr>
          <p:nvPr>
            <p:ph type="body" idx="1"/>
          </p:nvPr>
        </p:nvSpPr>
        <p:spPr>
          <a:xfrm>
            <a:off x="838800" y="1268760"/>
            <a:ext cx="10972800" cy="4968548"/>
          </a:xfrm>
        </p:spPr>
        <p:txBody>
          <a:bodyPr/>
          <a:lstStyle/>
          <a:p>
            <a:pPr eaLnBrk="1" hangingPunct="1">
              <a:defRPr/>
            </a:pPr>
            <a:r>
              <a:rPr lang="zh-CN" altLang="en-US" dirty="0"/>
              <a:t>一个语言包括语法、语义和语用。</a:t>
            </a:r>
          </a:p>
          <a:p>
            <a:pPr eaLnBrk="1" hangingPunct="1">
              <a:defRPr/>
            </a:pPr>
            <a:r>
              <a:rPr lang="zh-CN" altLang="en-US" dirty="0"/>
              <a:t>语法又包括词法与句法：</a:t>
            </a:r>
          </a:p>
          <a:p>
            <a:pPr lvl="1" eaLnBrk="1" hangingPunct="1">
              <a:defRPr/>
            </a:pPr>
            <a:r>
              <a:rPr lang="zh-CN" altLang="en-US" dirty="0">
                <a:solidFill>
                  <a:schemeClr val="folHlink"/>
                </a:solidFill>
              </a:rPr>
              <a:t>词法</a:t>
            </a:r>
            <a:r>
              <a:rPr lang="zh-CN" altLang="en-US" dirty="0"/>
              <a:t>是指语言的构词规则</a:t>
            </a:r>
          </a:p>
          <a:p>
            <a:pPr lvl="1" eaLnBrk="1" hangingPunct="1">
              <a:defRPr/>
            </a:pPr>
            <a:r>
              <a:rPr lang="zh-CN" altLang="en-US" dirty="0">
                <a:solidFill>
                  <a:schemeClr val="folHlink"/>
                </a:solidFill>
              </a:rPr>
              <a:t>句法</a:t>
            </a:r>
            <a:r>
              <a:rPr lang="zh-CN" altLang="en-US" dirty="0"/>
              <a:t>是指由词构成句子（程序）的规则。 </a:t>
            </a:r>
          </a:p>
        </p:txBody>
      </p:sp>
      <p:sp>
        <p:nvSpPr>
          <p:cNvPr id="2" name="灯片编号占位符 1">
            <a:extLst>
              <a:ext uri="{FF2B5EF4-FFF2-40B4-BE49-F238E27FC236}">
                <a16:creationId xmlns:a16="http://schemas.microsoft.com/office/drawing/2014/main" id="{7EF6680F-2668-453A-9FA6-900B82ECAEB7}"/>
              </a:ext>
            </a:extLst>
          </p:cNvPr>
          <p:cNvSpPr>
            <a:spLocks noGrp="1"/>
          </p:cNvSpPr>
          <p:nvPr>
            <p:ph type="sldNum" sz="quarter" idx="12"/>
          </p:nvPr>
        </p:nvSpPr>
        <p:spPr/>
        <p:txBody>
          <a:bodyPr/>
          <a:lstStyle/>
          <a:p>
            <a:pPr>
              <a:defRPr/>
            </a:pPr>
            <a:fld id="{2CFF9D8A-9DC0-4D69-8518-70DAC50E02B1}"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208213" y="301626"/>
            <a:ext cx="7772400" cy="823913"/>
          </a:xfrm>
        </p:spPr>
        <p:txBody>
          <a:bodyPr/>
          <a:lstStyle/>
          <a:p>
            <a:pPr eaLnBrk="1" hangingPunct="1">
              <a:defRPr/>
            </a:pPr>
            <a:r>
              <a:rPr lang="en-US" altLang="zh-CN"/>
              <a:t>C++</a:t>
            </a:r>
            <a:r>
              <a:rPr lang="zh-CN" altLang="en-US"/>
              <a:t>的字符集</a:t>
            </a:r>
          </a:p>
        </p:txBody>
      </p:sp>
      <p:sp>
        <p:nvSpPr>
          <p:cNvPr id="128003" name="Rectangle 3"/>
          <p:cNvSpPr>
            <a:spLocks noGrp="1" noChangeArrowheads="1"/>
          </p:cNvSpPr>
          <p:nvPr>
            <p:ph type="body" idx="1"/>
          </p:nvPr>
        </p:nvSpPr>
        <p:spPr>
          <a:xfrm>
            <a:off x="838800" y="1267200"/>
            <a:ext cx="10441776" cy="5084763"/>
          </a:xfrm>
        </p:spPr>
        <p:txBody>
          <a:bodyPr/>
          <a:lstStyle/>
          <a:p>
            <a:pPr marL="365125" indent="-365125" eaLnBrk="1" hangingPunct="1">
              <a:defRPr/>
            </a:pPr>
            <a:r>
              <a:rPr lang="zh-CN" altLang="en-US" dirty="0"/>
              <a:t>构成语言的</a:t>
            </a:r>
            <a:r>
              <a:rPr lang="zh-CN" altLang="en-US" dirty="0">
                <a:solidFill>
                  <a:schemeClr val="folHlink"/>
                </a:solidFill>
              </a:rPr>
              <a:t>基本符号</a:t>
            </a:r>
            <a:r>
              <a:rPr lang="zh-CN" altLang="en-US" dirty="0"/>
              <a:t>称为语言的</a:t>
            </a:r>
            <a:r>
              <a:rPr lang="zh-CN" altLang="en-US" b="1" dirty="0">
                <a:solidFill>
                  <a:schemeClr val="folHlink"/>
                </a:solidFill>
              </a:rPr>
              <a:t>字符集</a:t>
            </a:r>
            <a:r>
              <a:rPr lang="zh-CN" altLang="en-US" dirty="0"/>
              <a:t>。</a:t>
            </a:r>
          </a:p>
          <a:p>
            <a:pPr marL="365125" indent="-365125" eaLnBrk="1" hangingPunct="1">
              <a:lnSpc>
                <a:spcPct val="130000"/>
              </a:lnSpc>
              <a:defRPr/>
            </a:pPr>
            <a:r>
              <a:rPr lang="en-US" altLang="zh-CN" dirty="0"/>
              <a:t>C++</a:t>
            </a:r>
            <a:r>
              <a:rPr lang="zh-CN" altLang="en-US" dirty="0"/>
              <a:t>的字符集由下列符号构成：</a:t>
            </a:r>
          </a:p>
          <a:p>
            <a:pPr marL="1071563" lvl="1" indent="-354013" eaLnBrk="1" hangingPunct="1">
              <a:defRPr/>
            </a:pPr>
            <a:r>
              <a:rPr lang="zh-CN" altLang="en-US" dirty="0"/>
              <a:t>大小写英文字母：</a:t>
            </a:r>
            <a:r>
              <a:rPr lang="en-US" altLang="zh-CN" dirty="0" err="1">
                <a:solidFill>
                  <a:srgbClr val="FF0000"/>
                </a:solidFill>
              </a:rPr>
              <a:t>a</a:t>
            </a:r>
            <a:r>
              <a:rPr lang="en-US" altLang="zh-CN" dirty="0" err="1"/>
              <a:t>~</a:t>
            </a:r>
            <a:r>
              <a:rPr lang="en-US" altLang="zh-CN" dirty="0" err="1">
                <a:solidFill>
                  <a:srgbClr val="FF0000"/>
                </a:solidFill>
              </a:rPr>
              <a:t>z</a:t>
            </a:r>
            <a:r>
              <a:rPr lang="en-US" altLang="zh-CN" dirty="0"/>
              <a:t>, </a:t>
            </a:r>
            <a:r>
              <a:rPr lang="en-US" altLang="zh-CN" dirty="0">
                <a:solidFill>
                  <a:srgbClr val="FF0000"/>
                </a:solidFill>
              </a:rPr>
              <a:t>A</a:t>
            </a:r>
            <a:r>
              <a:rPr lang="en-US" altLang="zh-CN" dirty="0"/>
              <a:t>~</a:t>
            </a:r>
            <a:r>
              <a:rPr lang="en-US" altLang="zh-CN" dirty="0">
                <a:solidFill>
                  <a:srgbClr val="FF0000"/>
                </a:solidFill>
              </a:rPr>
              <a:t>Z</a:t>
            </a:r>
          </a:p>
          <a:p>
            <a:pPr marL="1071563" lvl="1" indent="-354013" eaLnBrk="1" hangingPunct="1">
              <a:defRPr/>
            </a:pPr>
            <a:r>
              <a:rPr lang="zh-CN" altLang="en-US" dirty="0"/>
              <a:t>数字：</a:t>
            </a:r>
            <a:r>
              <a:rPr lang="en-US" altLang="zh-CN" dirty="0">
                <a:solidFill>
                  <a:srgbClr val="FF0000"/>
                </a:solidFill>
              </a:rPr>
              <a:t>0</a:t>
            </a:r>
            <a:r>
              <a:rPr lang="en-US" altLang="zh-CN" dirty="0"/>
              <a:t>~</a:t>
            </a:r>
            <a:r>
              <a:rPr lang="en-US" altLang="zh-CN" dirty="0">
                <a:solidFill>
                  <a:srgbClr val="FF0000"/>
                </a:solidFill>
              </a:rPr>
              <a:t>9</a:t>
            </a:r>
          </a:p>
          <a:p>
            <a:pPr marL="1071563" lvl="1" indent="-354013" eaLnBrk="1" hangingPunct="1">
              <a:defRPr/>
            </a:pPr>
            <a:r>
              <a:rPr lang="zh-CN" altLang="en-US" dirty="0"/>
              <a:t>特殊字符：</a:t>
            </a:r>
          </a:p>
          <a:p>
            <a:pPr marL="1071563" lvl="1" indent="-354013" eaLnBrk="1" hangingPunct="1">
              <a:buNone/>
              <a:defRPr/>
            </a:pPr>
            <a:endParaRPr lang="zh-CN" altLang="en-US" dirty="0"/>
          </a:p>
          <a:p>
            <a:pPr marL="365125" indent="-365125" algn="ctr" eaLnBrk="1" hangingPunct="1">
              <a:buNone/>
              <a:defRPr/>
            </a:pPr>
            <a:r>
              <a:rPr lang="en-US" altLang="zh-CN" sz="2800" dirty="0">
                <a:solidFill>
                  <a:srgbClr val="FF0000"/>
                </a:solidFill>
              </a:rPr>
              <a:t>!  #  %  ^  &amp;  *  _  -  +  =  ~  &lt;  &gt;  /  \  | .  ,  :  ;  ? </a:t>
            </a:r>
          </a:p>
          <a:p>
            <a:pPr marL="365125" indent="-365125" algn="ctr" eaLnBrk="1" hangingPunct="1">
              <a:buNone/>
              <a:defRPr/>
            </a:pPr>
            <a:r>
              <a:rPr lang="en-US" altLang="zh-CN" sz="2800" dirty="0">
                <a:solidFill>
                  <a:srgbClr val="FF0000"/>
                </a:solidFill>
                <a:latin typeface="Arial"/>
              </a:rPr>
              <a:t>‘</a:t>
            </a:r>
            <a:r>
              <a:rPr lang="en-US" altLang="zh-CN" sz="2800" dirty="0">
                <a:solidFill>
                  <a:srgbClr val="FF0000"/>
                </a:solidFill>
              </a:rPr>
              <a:t>  </a:t>
            </a:r>
            <a:r>
              <a:rPr lang="en-US" altLang="zh-CN" sz="2800" dirty="0">
                <a:solidFill>
                  <a:srgbClr val="FF0000"/>
                </a:solidFill>
                <a:latin typeface="Arial"/>
              </a:rPr>
              <a:t>“</a:t>
            </a:r>
            <a:r>
              <a:rPr lang="en-US" altLang="zh-CN" sz="2800" dirty="0">
                <a:solidFill>
                  <a:srgbClr val="FF0000"/>
                </a:solidFill>
              </a:rPr>
              <a:t>  (  )  [  ]  {  } </a:t>
            </a:r>
            <a:r>
              <a:rPr lang="zh-CN" altLang="en-US" sz="2800" dirty="0">
                <a:solidFill>
                  <a:srgbClr val="FF0000"/>
                </a:solidFill>
              </a:rPr>
              <a:t>空格 横向制表 纵向制表 换页 换行</a:t>
            </a:r>
            <a:r>
              <a:rPr lang="zh-CN" altLang="en-US" sz="2800" dirty="0"/>
              <a:t> </a:t>
            </a:r>
          </a:p>
        </p:txBody>
      </p:sp>
      <p:sp>
        <p:nvSpPr>
          <p:cNvPr id="2" name="灯片编号占位符 1">
            <a:extLst>
              <a:ext uri="{FF2B5EF4-FFF2-40B4-BE49-F238E27FC236}">
                <a16:creationId xmlns:a16="http://schemas.microsoft.com/office/drawing/2014/main" id="{3FE81DF1-A447-4F2B-9A69-344930D344CA}"/>
              </a:ext>
            </a:extLst>
          </p:cNvPr>
          <p:cNvSpPr>
            <a:spLocks noGrp="1"/>
          </p:cNvSpPr>
          <p:nvPr>
            <p:ph type="sldNum" sz="quarter" idx="12"/>
          </p:nvPr>
        </p:nvSpPr>
        <p:spPr/>
        <p:txBody>
          <a:bodyPr/>
          <a:lstStyle/>
          <a:p>
            <a:pPr>
              <a:defRPr/>
            </a:pPr>
            <a:fld id="{2CFF9D8A-9DC0-4D69-8518-70DAC50E02B1}" type="slidenum">
              <a:rPr lang="en-US" altLang="zh-CN"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115888"/>
            <a:ext cx="8229600" cy="1143000"/>
          </a:xfrm>
        </p:spPr>
        <p:txBody>
          <a:bodyPr/>
          <a:lstStyle/>
          <a:p>
            <a:pPr eaLnBrk="1" hangingPunct="1">
              <a:defRPr/>
            </a:pPr>
            <a:r>
              <a:rPr lang="zh-CN" altLang="en-US" dirty="0"/>
              <a:t>冯</a:t>
            </a:r>
            <a:r>
              <a:rPr lang="en-US" altLang="zh-CN" dirty="0"/>
              <a:t>•</a:t>
            </a:r>
            <a:r>
              <a:rPr lang="zh-CN" altLang="en-US" dirty="0"/>
              <a:t>诺依曼体系结构</a:t>
            </a:r>
          </a:p>
        </p:txBody>
      </p:sp>
      <p:sp>
        <p:nvSpPr>
          <p:cNvPr id="4099" name="Rectangle 3"/>
          <p:cNvSpPr>
            <a:spLocks noGrp="1" noChangeArrowheads="1"/>
          </p:cNvSpPr>
          <p:nvPr>
            <p:ph type="body" idx="1"/>
          </p:nvPr>
        </p:nvSpPr>
        <p:spPr>
          <a:xfrm>
            <a:off x="838800" y="1267200"/>
            <a:ext cx="10369768" cy="5114128"/>
          </a:xfrm>
        </p:spPr>
        <p:txBody>
          <a:bodyPr>
            <a:normAutofit fontScale="77500" lnSpcReduction="20000"/>
          </a:bodyPr>
          <a:lstStyle/>
          <a:p>
            <a:pPr eaLnBrk="1" hangingPunct="1">
              <a:lnSpc>
                <a:spcPct val="120000"/>
              </a:lnSpc>
              <a:defRPr/>
            </a:pPr>
            <a:r>
              <a:rPr lang="zh-CN" altLang="en-US" dirty="0"/>
              <a:t>自</a:t>
            </a:r>
            <a:r>
              <a:rPr lang="en-US" altLang="zh-CN" dirty="0"/>
              <a:t>1946</a:t>
            </a:r>
            <a:r>
              <a:rPr lang="zh-CN" altLang="en-US" dirty="0"/>
              <a:t>年出现第一台数字电子计算机（</a:t>
            </a:r>
            <a:r>
              <a:rPr lang="en-US" altLang="zh-CN" dirty="0"/>
              <a:t>ENIAC</a:t>
            </a:r>
            <a:r>
              <a:rPr lang="zh-CN" altLang="en-US" dirty="0"/>
              <a:t>）以来，现在计算机的计算能力与早期的计算机相比已有了很大的提高。但是，目前大部分计算机基本上采用的还是传统的</a:t>
            </a:r>
            <a:r>
              <a:rPr lang="zh-CN" altLang="en-US" dirty="0">
                <a:solidFill>
                  <a:schemeClr val="folHlink"/>
                </a:solidFill>
              </a:rPr>
              <a:t>冯</a:t>
            </a:r>
            <a:r>
              <a:rPr lang="en-US" altLang="zh-CN" dirty="0">
                <a:solidFill>
                  <a:schemeClr val="folHlink"/>
                </a:solidFill>
                <a:latin typeface="Arial"/>
              </a:rPr>
              <a:t>•</a:t>
            </a:r>
            <a:r>
              <a:rPr lang="zh-CN" altLang="en-US" dirty="0">
                <a:solidFill>
                  <a:schemeClr val="folHlink"/>
                </a:solidFill>
              </a:rPr>
              <a:t>诺依曼</a:t>
            </a:r>
            <a:r>
              <a:rPr lang="zh-CN" altLang="en-US" dirty="0"/>
              <a:t>（</a:t>
            </a:r>
            <a:r>
              <a:rPr lang="en-US" altLang="zh-CN" dirty="0"/>
              <a:t>von Neumann</a:t>
            </a:r>
            <a:r>
              <a:rPr lang="zh-CN" altLang="en-US" dirty="0"/>
              <a:t>）体系结构。</a:t>
            </a:r>
            <a:endParaRPr lang="en-US" altLang="zh-CN" dirty="0"/>
          </a:p>
          <a:p>
            <a:pPr eaLnBrk="1" hangingPunct="1">
              <a:lnSpc>
                <a:spcPct val="120000"/>
              </a:lnSpc>
              <a:defRPr/>
            </a:pPr>
            <a:r>
              <a:rPr lang="zh-CN" altLang="en-US" dirty="0"/>
              <a:t>逻辑上，冯</a:t>
            </a:r>
            <a:r>
              <a:rPr lang="en-US" altLang="zh-CN" dirty="0"/>
              <a:t>•</a:t>
            </a:r>
            <a:r>
              <a:rPr lang="zh-CN" altLang="en-US" dirty="0"/>
              <a:t>诺依曼计算机由</a:t>
            </a:r>
            <a:r>
              <a:rPr lang="en-US" altLang="zh-CN" dirty="0"/>
              <a:t>5</a:t>
            </a:r>
            <a:r>
              <a:rPr lang="zh-CN" altLang="en-US" dirty="0"/>
              <a:t>个单元构成：</a:t>
            </a:r>
          </a:p>
          <a:p>
            <a:pPr lvl="1" eaLnBrk="1" hangingPunct="1">
              <a:defRPr/>
            </a:pPr>
            <a:r>
              <a:rPr lang="zh-CN" altLang="en-US" dirty="0">
                <a:solidFill>
                  <a:srgbClr val="FFC000"/>
                </a:solidFill>
              </a:rPr>
              <a:t>存储</a:t>
            </a:r>
            <a:r>
              <a:rPr lang="zh-CN" altLang="en-US" dirty="0"/>
              <a:t>单元：存储程序（指令序列）和数据</a:t>
            </a:r>
          </a:p>
          <a:p>
            <a:pPr lvl="1" eaLnBrk="1" hangingPunct="1">
              <a:defRPr/>
            </a:pPr>
            <a:r>
              <a:rPr lang="zh-CN" altLang="en-US" dirty="0">
                <a:solidFill>
                  <a:srgbClr val="FFC000"/>
                </a:solidFill>
              </a:rPr>
              <a:t>运算</a:t>
            </a:r>
            <a:r>
              <a:rPr lang="zh-CN" altLang="en-US" dirty="0"/>
              <a:t>单元：进行算术</a:t>
            </a:r>
            <a:r>
              <a:rPr lang="en-US" altLang="zh-CN" dirty="0"/>
              <a:t>/</a:t>
            </a:r>
            <a:r>
              <a:rPr lang="zh-CN" altLang="en-US" dirty="0"/>
              <a:t>逻辑运算</a:t>
            </a:r>
          </a:p>
          <a:p>
            <a:pPr lvl="1" eaLnBrk="1" hangingPunct="1">
              <a:lnSpc>
                <a:spcPct val="120000"/>
              </a:lnSpc>
              <a:defRPr/>
            </a:pPr>
            <a:r>
              <a:rPr lang="zh-CN" altLang="en-US" dirty="0">
                <a:solidFill>
                  <a:srgbClr val="FFC000"/>
                </a:solidFill>
              </a:rPr>
              <a:t>控制</a:t>
            </a:r>
            <a:r>
              <a:rPr lang="zh-CN" altLang="en-US" dirty="0"/>
              <a:t>单元：控制程序的执行和根据指令向其它单元发出控制信号</a:t>
            </a:r>
          </a:p>
          <a:p>
            <a:pPr lvl="1" eaLnBrk="1" hangingPunct="1">
              <a:defRPr/>
            </a:pPr>
            <a:r>
              <a:rPr lang="zh-CN" altLang="en-US" dirty="0">
                <a:solidFill>
                  <a:srgbClr val="FFC000"/>
                </a:solidFill>
              </a:rPr>
              <a:t>输入</a:t>
            </a:r>
            <a:r>
              <a:rPr lang="zh-CN" altLang="en-US" dirty="0"/>
              <a:t>单元：从外界获得数据</a:t>
            </a:r>
          </a:p>
          <a:p>
            <a:pPr lvl="1" eaLnBrk="1" hangingPunct="1">
              <a:defRPr/>
            </a:pPr>
            <a:r>
              <a:rPr lang="zh-CN" altLang="en-US" dirty="0">
                <a:solidFill>
                  <a:srgbClr val="FFC000"/>
                </a:solidFill>
              </a:rPr>
              <a:t>输出</a:t>
            </a:r>
            <a:r>
              <a:rPr lang="zh-CN" altLang="en-US" dirty="0"/>
              <a:t>单元：向外界输出结果</a:t>
            </a:r>
            <a:endParaRPr lang="en-US" altLang="zh-CN" dirty="0"/>
          </a:p>
          <a:p>
            <a:pPr eaLnBrk="1" hangingPunct="1">
              <a:defRPr/>
            </a:pPr>
            <a:r>
              <a:rPr lang="zh-CN" altLang="en-US" dirty="0"/>
              <a:t>又称为</a:t>
            </a:r>
            <a:r>
              <a:rPr lang="zh-CN" altLang="en-US" dirty="0">
                <a:solidFill>
                  <a:srgbClr val="FFC000"/>
                </a:solidFill>
              </a:rPr>
              <a:t>存储程序式</a:t>
            </a:r>
            <a:r>
              <a:rPr lang="zh-CN" altLang="en-US" dirty="0"/>
              <a:t>计算机。</a:t>
            </a:r>
            <a:endParaRPr lang="en-US" altLang="zh-CN" dirty="0"/>
          </a:p>
          <a:p>
            <a:pPr lvl="1" eaLnBrk="1" hangingPunct="1">
              <a:defRPr/>
            </a:pPr>
            <a:r>
              <a:rPr lang="zh-CN" altLang="en-US" dirty="0"/>
              <a:t>之前的计算机中的程序是以外插的</a:t>
            </a:r>
            <a:endParaRPr lang="en-US" altLang="zh-CN" dirty="0"/>
          </a:p>
          <a:p>
            <a:pPr marL="457200" lvl="1" indent="0" eaLnBrk="1" hangingPunct="1">
              <a:buNone/>
              <a:defRPr/>
            </a:pPr>
            <a:r>
              <a:rPr lang="zh-CN" altLang="en-US" dirty="0"/>
              <a:t>   形式接入计算机。</a:t>
            </a:r>
          </a:p>
        </p:txBody>
      </p:sp>
      <p:pic>
        <p:nvPicPr>
          <p:cNvPr id="6148" name="Picture 4"/>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968208" y="4221088"/>
            <a:ext cx="309562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64C83A3-76B6-4A17-9224-F5274F6C9A65}"/>
              </a:ext>
            </a:extLst>
          </p:cNvPr>
          <p:cNvSpPr>
            <a:spLocks noGrp="1"/>
          </p:cNvSpPr>
          <p:nvPr>
            <p:ph type="sldNum" sz="quarter" idx="12"/>
          </p:nvPr>
        </p:nvSpPr>
        <p:spPr/>
        <p:txBody>
          <a:bodyPr/>
          <a:lstStyle/>
          <a:p>
            <a:pPr>
              <a:defRPr/>
            </a:pPr>
            <a:fld id="{2CFF9D8A-9DC0-4D69-8518-70DAC50E02B1}"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838800" y="1267200"/>
            <a:ext cx="10369768" cy="4968875"/>
          </a:xfrm>
        </p:spPr>
        <p:txBody>
          <a:bodyPr/>
          <a:lstStyle/>
          <a:p>
            <a:pPr marL="365125" indent="-365125" eaLnBrk="1" hangingPunct="1">
              <a:defRPr/>
            </a:pPr>
            <a:r>
              <a:rPr lang="zh-CN" altLang="en-US" dirty="0">
                <a:solidFill>
                  <a:schemeClr val="folHlink"/>
                </a:solidFill>
              </a:rPr>
              <a:t>单词 </a:t>
            </a:r>
            <a:r>
              <a:rPr lang="zh-CN" altLang="en-US" dirty="0"/>
              <a:t>由字符集中的字符按照一定规则构成的具有</a:t>
            </a:r>
            <a:r>
              <a:rPr lang="zh-CN" altLang="en-US" dirty="0">
                <a:solidFill>
                  <a:schemeClr val="folHlink"/>
                </a:solidFill>
              </a:rPr>
              <a:t>一定意义</a:t>
            </a:r>
            <a:r>
              <a:rPr lang="zh-CN" altLang="en-US" dirty="0"/>
              <a:t>的最小语法单位。</a:t>
            </a:r>
          </a:p>
          <a:p>
            <a:pPr marL="365125" indent="-365125" eaLnBrk="1" hangingPunct="1">
              <a:defRPr/>
            </a:pPr>
            <a:r>
              <a:rPr lang="zh-CN" altLang="en-US" dirty="0"/>
              <a:t>构成</a:t>
            </a:r>
            <a:r>
              <a:rPr lang="en-US" altLang="zh-CN" dirty="0"/>
              <a:t>C++</a:t>
            </a:r>
            <a:r>
              <a:rPr lang="zh-CN" altLang="en-US" dirty="0"/>
              <a:t>的单词有：</a:t>
            </a:r>
          </a:p>
          <a:p>
            <a:pPr marL="906463" lvl="1" indent="-361950" eaLnBrk="1" hangingPunct="1">
              <a:defRPr/>
            </a:pPr>
            <a:r>
              <a:rPr lang="zh-CN" altLang="en-US" dirty="0"/>
              <a:t>标识符</a:t>
            </a:r>
          </a:p>
          <a:p>
            <a:pPr marL="906463" lvl="1" indent="-361950" eaLnBrk="1" hangingPunct="1">
              <a:defRPr/>
            </a:pPr>
            <a:r>
              <a:rPr lang="zh-CN" altLang="en-US" dirty="0"/>
              <a:t>关键词</a:t>
            </a:r>
          </a:p>
          <a:p>
            <a:pPr marL="906463" lvl="1" indent="-361950" eaLnBrk="1" hangingPunct="1">
              <a:defRPr/>
            </a:pPr>
            <a:r>
              <a:rPr lang="zh-CN" altLang="en-US" dirty="0"/>
              <a:t>字面常量（直接量）</a:t>
            </a:r>
          </a:p>
          <a:p>
            <a:pPr marL="906463" lvl="1" indent="-361950" eaLnBrk="1" hangingPunct="1">
              <a:defRPr/>
            </a:pPr>
            <a:r>
              <a:rPr lang="zh-CN" altLang="en-US" dirty="0"/>
              <a:t>操作符（运算符）</a:t>
            </a:r>
          </a:p>
          <a:p>
            <a:pPr marL="906463" lvl="1" indent="-361950" eaLnBrk="1" hangingPunct="1">
              <a:defRPr/>
            </a:pPr>
            <a:r>
              <a:rPr lang="zh-CN" altLang="en-US" dirty="0"/>
              <a:t>标点符号  </a:t>
            </a:r>
          </a:p>
        </p:txBody>
      </p:sp>
      <p:sp>
        <p:nvSpPr>
          <p:cNvPr id="189440" name="Rectangle 0"/>
          <p:cNvSpPr>
            <a:spLocks noGrp="1" noChangeArrowheads="1"/>
          </p:cNvSpPr>
          <p:nvPr>
            <p:ph type="title"/>
          </p:nvPr>
        </p:nvSpPr>
        <p:spPr>
          <a:xfrm>
            <a:off x="2208213" y="157163"/>
            <a:ext cx="7772400" cy="823912"/>
          </a:xfrm>
        </p:spPr>
        <p:txBody>
          <a:bodyPr/>
          <a:lstStyle/>
          <a:p>
            <a:pPr eaLnBrk="1" hangingPunct="1">
              <a:defRPr/>
            </a:pPr>
            <a:r>
              <a:rPr lang="en-US" altLang="zh-CN"/>
              <a:t>C++</a:t>
            </a:r>
            <a:r>
              <a:rPr lang="zh-CN" altLang="en-US"/>
              <a:t>的单词</a:t>
            </a:r>
          </a:p>
        </p:txBody>
      </p:sp>
      <p:sp>
        <p:nvSpPr>
          <p:cNvPr id="2" name="灯片编号占位符 1">
            <a:extLst>
              <a:ext uri="{FF2B5EF4-FFF2-40B4-BE49-F238E27FC236}">
                <a16:creationId xmlns:a16="http://schemas.microsoft.com/office/drawing/2014/main" id="{22A2E5FA-6E0B-4BF7-AE38-8B1898FFF34A}"/>
              </a:ext>
            </a:extLst>
          </p:cNvPr>
          <p:cNvSpPr>
            <a:spLocks noGrp="1"/>
          </p:cNvSpPr>
          <p:nvPr>
            <p:ph type="sldNum" sz="quarter" idx="12"/>
          </p:nvPr>
        </p:nvSpPr>
        <p:spPr/>
        <p:txBody>
          <a:bodyPr/>
          <a:lstStyle/>
          <a:p>
            <a:pPr>
              <a:defRPr/>
            </a:pPr>
            <a:fld id="{2CFF9D8A-9DC0-4D69-8518-70DAC50E02B1}" type="slidenum">
              <a:rPr lang="en-US" altLang="zh-CN" smtClean="0"/>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a:t>标识符</a:t>
            </a:r>
          </a:p>
        </p:txBody>
      </p:sp>
      <p:sp>
        <p:nvSpPr>
          <p:cNvPr id="190467" name="Rectangle 3"/>
          <p:cNvSpPr>
            <a:spLocks noGrp="1" noChangeArrowheads="1"/>
          </p:cNvSpPr>
          <p:nvPr>
            <p:ph type="body" idx="1"/>
          </p:nvPr>
        </p:nvSpPr>
        <p:spPr>
          <a:xfrm>
            <a:off x="838800" y="1267200"/>
            <a:ext cx="10441776" cy="4924425"/>
          </a:xfrm>
        </p:spPr>
        <p:txBody>
          <a:bodyPr/>
          <a:lstStyle/>
          <a:p>
            <a:pPr eaLnBrk="1" hangingPunct="1">
              <a:defRPr/>
            </a:pPr>
            <a:r>
              <a:rPr lang="zh-CN" altLang="en-US" b="1" dirty="0">
                <a:solidFill>
                  <a:schemeClr val="folHlink"/>
                </a:solidFill>
              </a:rPr>
              <a:t>标识符</a:t>
            </a:r>
            <a:r>
              <a:rPr lang="zh-CN" altLang="en-US" b="1" i="1" dirty="0">
                <a:solidFill>
                  <a:schemeClr val="folHlink"/>
                </a:solidFill>
              </a:rPr>
              <a:t> </a:t>
            </a:r>
            <a:r>
              <a:rPr lang="zh-CN" altLang="en-US" dirty="0"/>
              <a:t>是由大小写英文字母、数字以及下划线（</a:t>
            </a:r>
            <a:r>
              <a:rPr lang="en-US" altLang="zh-CN" dirty="0"/>
              <a:t>_</a:t>
            </a:r>
            <a:r>
              <a:rPr lang="zh-CN" altLang="en-US" dirty="0"/>
              <a:t>）所构成的字符序列，</a:t>
            </a:r>
            <a:r>
              <a:rPr lang="zh-CN" altLang="en-US" dirty="0">
                <a:solidFill>
                  <a:srgbClr val="FF0000"/>
                </a:solidFill>
              </a:rPr>
              <a:t>第一个字符不能是数字</a:t>
            </a:r>
            <a:r>
              <a:rPr lang="zh-CN" altLang="en-US" dirty="0"/>
              <a:t>，如：</a:t>
            </a:r>
          </a:p>
          <a:p>
            <a:pPr lvl="1" eaLnBrk="1" hangingPunct="1">
              <a:defRPr/>
            </a:pPr>
            <a:r>
              <a:rPr lang="en-US" altLang="zh-CN" dirty="0"/>
              <a:t>student</a:t>
            </a:r>
            <a:r>
              <a:rPr lang="zh-CN" altLang="en-US" dirty="0"/>
              <a:t>、</a:t>
            </a:r>
            <a:r>
              <a:rPr lang="en-US" altLang="zh-CN" dirty="0" err="1"/>
              <a:t>student_name</a:t>
            </a:r>
            <a:r>
              <a:rPr lang="zh-CN" altLang="en-US" dirty="0"/>
              <a:t>、</a:t>
            </a:r>
            <a:r>
              <a:rPr lang="en-US" altLang="zh-CN" dirty="0"/>
              <a:t>x_1</a:t>
            </a:r>
            <a:r>
              <a:rPr lang="zh-CN" altLang="en-US" dirty="0"/>
              <a:t>、</a:t>
            </a:r>
            <a:r>
              <a:rPr lang="en-US" altLang="zh-CN" dirty="0"/>
              <a:t>_name1</a:t>
            </a:r>
            <a:r>
              <a:rPr lang="zh-CN" altLang="en-US" dirty="0"/>
              <a:t>等都是合法的标识符。</a:t>
            </a:r>
          </a:p>
          <a:p>
            <a:pPr lvl="1" eaLnBrk="1" hangingPunct="1">
              <a:defRPr/>
            </a:pPr>
            <a:r>
              <a:rPr lang="en-US" altLang="zh-CN" dirty="0"/>
              <a:t>8bc</a:t>
            </a:r>
            <a:r>
              <a:rPr lang="zh-CN" altLang="en-US" dirty="0"/>
              <a:t>、</a:t>
            </a:r>
            <a:r>
              <a:rPr lang="en-US" altLang="zh-CN" dirty="0"/>
              <a:t>123</a:t>
            </a:r>
            <a:r>
              <a:rPr lang="zh-CN" altLang="en-US" dirty="0"/>
              <a:t>是不合法的标识符。</a:t>
            </a:r>
          </a:p>
          <a:p>
            <a:pPr eaLnBrk="1" hangingPunct="1">
              <a:defRPr/>
            </a:pPr>
            <a:r>
              <a:rPr lang="zh-CN" altLang="en-US" dirty="0"/>
              <a:t>标识符通常用来给程序中的</a:t>
            </a:r>
            <a:r>
              <a:rPr lang="zh-CN" altLang="en-US" dirty="0">
                <a:solidFill>
                  <a:schemeClr val="folHlink"/>
                </a:solidFill>
              </a:rPr>
              <a:t>实体</a:t>
            </a:r>
            <a:r>
              <a:rPr lang="zh-CN" altLang="en-US" dirty="0"/>
              <a:t>命名（取名字），程序实体包括：</a:t>
            </a:r>
            <a:r>
              <a:rPr lang="zh-CN" altLang="en-US" dirty="0">
                <a:solidFill>
                  <a:schemeClr val="folHlink"/>
                </a:solidFill>
              </a:rPr>
              <a:t>常量</a:t>
            </a:r>
            <a:r>
              <a:rPr lang="zh-CN" altLang="en-US" dirty="0"/>
              <a:t>、</a:t>
            </a:r>
            <a:r>
              <a:rPr lang="zh-CN" altLang="en-US" dirty="0">
                <a:solidFill>
                  <a:schemeClr val="folHlink"/>
                </a:solidFill>
              </a:rPr>
              <a:t>变量</a:t>
            </a:r>
            <a:r>
              <a:rPr lang="zh-CN" altLang="en-US" dirty="0"/>
              <a:t>、</a:t>
            </a:r>
            <a:r>
              <a:rPr lang="zh-CN" altLang="en-US" dirty="0">
                <a:solidFill>
                  <a:schemeClr val="folHlink"/>
                </a:solidFill>
              </a:rPr>
              <a:t>函数</a:t>
            </a:r>
            <a:r>
              <a:rPr lang="zh-CN" altLang="en-US" dirty="0"/>
              <a:t>、</a:t>
            </a:r>
            <a:r>
              <a:rPr lang="zh-CN" altLang="en-US" dirty="0">
                <a:solidFill>
                  <a:schemeClr val="folHlink"/>
                </a:solidFill>
              </a:rPr>
              <a:t>对象</a:t>
            </a:r>
            <a:r>
              <a:rPr lang="zh-CN" altLang="en-US" dirty="0"/>
              <a:t>、</a:t>
            </a:r>
            <a:r>
              <a:rPr lang="zh-CN" altLang="en-US" dirty="0">
                <a:solidFill>
                  <a:schemeClr val="folHlink"/>
                </a:solidFill>
              </a:rPr>
              <a:t>类型</a:t>
            </a:r>
            <a:r>
              <a:rPr lang="zh-CN" altLang="en-US" dirty="0"/>
              <a:t>（包括</a:t>
            </a:r>
            <a:r>
              <a:rPr lang="zh-CN" altLang="en-US" dirty="0">
                <a:solidFill>
                  <a:schemeClr val="folHlink"/>
                </a:solidFill>
              </a:rPr>
              <a:t>类</a:t>
            </a:r>
            <a:r>
              <a:rPr lang="zh-CN" altLang="en-US" dirty="0"/>
              <a:t>）、</a:t>
            </a:r>
            <a:r>
              <a:rPr lang="zh-CN" altLang="en-US" dirty="0">
                <a:solidFill>
                  <a:schemeClr val="folHlink"/>
                </a:solidFill>
              </a:rPr>
              <a:t>标号</a:t>
            </a:r>
            <a:r>
              <a:rPr lang="zh-CN" altLang="en-US" dirty="0"/>
              <a:t>等。</a:t>
            </a:r>
          </a:p>
        </p:txBody>
      </p:sp>
      <p:sp>
        <p:nvSpPr>
          <p:cNvPr id="2" name="灯片编号占位符 1">
            <a:extLst>
              <a:ext uri="{FF2B5EF4-FFF2-40B4-BE49-F238E27FC236}">
                <a16:creationId xmlns:a16="http://schemas.microsoft.com/office/drawing/2014/main" id="{16BEA212-0C7D-4C89-BD78-118D26D0C377}"/>
              </a:ext>
            </a:extLst>
          </p:cNvPr>
          <p:cNvSpPr>
            <a:spLocks noGrp="1"/>
          </p:cNvSpPr>
          <p:nvPr>
            <p:ph type="sldNum" sz="quarter" idx="12"/>
          </p:nvPr>
        </p:nvSpPr>
        <p:spPr/>
        <p:txBody>
          <a:bodyPr/>
          <a:lstStyle/>
          <a:p>
            <a:pPr>
              <a:defRPr/>
            </a:pPr>
            <a:fld id="{2CFF9D8A-9DC0-4D69-8518-70DAC50E02B1}" type="slidenum">
              <a:rPr lang="en-US" altLang="zh-CN"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838800" y="1267201"/>
            <a:ext cx="10513784" cy="5119278"/>
          </a:xfrm>
        </p:spPr>
        <p:txBody>
          <a:bodyPr/>
          <a:lstStyle/>
          <a:p>
            <a:pPr marL="360363" indent="-360363" defTabSz="723900" eaLnBrk="1" hangingPunct="1">
              <a:lnSpc>
                <a:spcPct val="90000"/>
              </a:lnSpc>
              <a:defRPr/>
            </a:pPr>
            <a:r>
              <a:rPr lang="zh-CN" altLang="en-US" dirty="0"/>
              <a:t>在使用标识符时应注意以下几点：</a:t>
            </a:r>
          </a:p>
          <a:p>
            <a:pPr marL="900113" lvl="1" indent="-360363" defTabSz="723900" eaLnBrk="1" hangingPunct="1">
              <a:lnSpc>
                <a:spcPct val="90000"/>
              </a:lnSpc>
              <a:defRPr/>
            </a:pPr>
            <a:r>
              <a:rPr lang="zh-CN" altLang="en-US" dirty="0">
                <a:solidFill>
                  <a:srgbClr val="FF0000"/>
                </a:solidFill>
              </a:rPr>
              <a:t>大小写字母有区别</a:t>
            </a:r>
            <a:r>
              <a:rPr lang="zh-CN" altLang="en-US" dirty="0"/>
              <a:t>，如：</a:t>
            </a:r>
            <a:r>
              <a:rPr lang="en-US" altLang="zh-CN" dirty="0" err="1"/>
              <a:t>abc</a:t>
            </a:r>
            <a:r>
              <a:rPr lang="zh-CN" altLang="en-US" dirty="0"/>
              <a:t>、</a:t>
            </a:r>
            <a:r>
              <a:rPr lang="en-US" altLang="zh-CN" dirty="0" err="1"/>
              <a:t>Abc</a:t>
            </a:r>
            <a:r>
              <a:rPr lang="zh-CN" altLang="en-US" dirty="0"/>
              <a:t>与</a:t>
            </a:r>
            <a:r>
              <a:rPr lang="en-US" altLang="zh-CN" dirty="0"/>
              <a:t>ABC</a:t>
            </a:r>
            <a:r>
              <a:rPr lang="zh-CN" altLang="en-US" dirty="0"/>
              <a:t>是不同的标识符。</a:t>
            </a:r>
          </a:p>
          <a:p>
            <a:pPr marL="900113" lvl="1" indent="-360363" defTabSz="723900" eaLnBrk="1" hangingPunct="1">
              <a:lnSpc>
                <a:spcPct val="90000"/>
              </a:lnSpc>
              <a:defRPr/>
            </a:pPr>
            <a:r>
              <a:rPr lang="zh-CN" altLang="en-US" dirty="0">
                <a:solidFill>
                  <a:srgbClr val="FF0000"/>
                </a:solidFill>
              </a:rPr>
              <a:t>关键词不能作为用户自定义的标识符</a:t>
            </a:r>
            <a:r>
              <a:rPr lang="zh-CN" altLang="en-US" dirty="0"/>
              <a:t>，它们有特殊的作用。</a:t>
            </a:r>
          </a:p>
          <a:p>
            <a:pPr marL="900113" lvl="1" indent="-360363" defTabSz="723900" eaLnBrk="1" hangingPunct="1">
              <a:lnSpc>
                <a:spcPct val="90000"/>
              </a:lnSpc>
              <a:defRPr/>
            </a:pPr>
            <a:r>
              <a:rPr lang="zh-CN" altLang="en-US" dirty="0"/>
              <a:t>具体编译程序可能会限制标识符的长度。</a:t>
            </a:r>
          </a:p>
          <a:p>
            <a:pPr marL="900113" lvl="1" indent="-360363" defTabSz="723900" eaLnBrk="1" hangingPunct="1">
              <a:lnSpc>
                <a:spcPct val="90000"/>
              </a:lnSpc>
              <a:defRPr/>
            </a:pPr>
            <a:r>
              <a:rPr lang="zh-CN" altLang="en-US" dirty="0"/>
              <a:t>以两个下划线开头或以一个下划线后跟一个大写字母开头的标识符往往在</a:t>
            </a:r>
            <a:r>
              <a:rPr lang="en-US" altLang="zh-CN" dirty="0"/>
              <a:t>C++</a:t>
            </a:r>
            <a:r>
              <a:rPr lang="zh-CN" altLang="en-US" dirty="0"/>
              <a:t>语言内部实现中可能用到，程序中尽量不要用这些标识符作为程序的全局标识符。</a:t>
            </a:r>
          </a:p>
          <a:p>
            <a:pPr marL="900113" lvl="1" indent="-360363" defTabSz="723900" eaLnBrk="1" hangingPunct="1">
              <a:lnSpc>
                <a:spcPct val="90000"/>
              </a:lnSpc>
              <a:defRPr/>
            </a:pPr>
            <a:r>
              <a:rPr lang="zh-CN" altLang="en-US" dirty="0"/>
              <a:t>对不同种类的程序实体最好采用不同风格的标识符，以提高程序的易读性。例如：</a:t>
            </a:r>
            <a:r>
              <a:rPr lang="en-US" altLang="zh-CN" dirty="0"/>
              <a:t>PI</a:t>
            </a:r>
            <a:r>
              <a:rPr lang="zh-CN" altLang="en-US" dirty="0"/>
              <a:t>（常量）、</a:t>
            </a:r>
            <a:r>
              <a:rPr lang="en-US" altLang="zh-CN" dirty="0" err="1"/>
              <a:t>StudentType</a:t>
            </a:r>
            <a:r>
              <a:rPr lang="zh-CN" altLang="en-US" dirty="0"/>
              <a:t>（类型）、</a:t>
            </a:r>
            <a:r>
              <a:rPr lang="en-US" altLang="zh-CN" dirty="0"/>
              <a:t>student</a:t>
            </a:r>
            <a:r>
              <a:rPr lang="zh-CN" altLang="en-US" dirty="0"/>
              <a:t>（变量、对象）、</a:t>
            </a:r>
            <a:r>
              <a:rPr lang="en-US" altLang="zh-CN" dirty="0"/>
              <a:t>print</a:t>
            </a:r>
            <a:r>
              <a:rPr lang="zh-CN" altLang="en-US" dirty="0"/>
              <a:t>（函数） </a:t>
            </a:r>
          </a:p>
        </p:txBody>
      </p:sp>
      <p:sp>
        <p:nvSpPr>
          <p:cNvPr id="2" name="灯片编号占位符 1">
            <a:extLst>
              <a:ext uri="{FF2B5EF4-FFF2-40B4-BE49-F238E27FC236}">
                <a16:creationId xmlns:a16="http://schemas.microsoft.com/office/drawing/2014/main" id="{3F3E0F1B-991D-478F-A694-F10F44563D29}"/>
              </a:ext>
            </a:extLst>
          </p:cNvPr>
          <p:cNvSpPr>
            <a:spLocks noGrp="1"/>
          </p:cNvSpPr>
          <p:nvPr>
            <p:ph type="sldNum" sz="quarter" idx="12"/>
          </p:nvPr>
        </p:nvSpPr>
        <p:spPr/>
        <p:txBody>
          <a:bodyPr/>
          <a:lstStyle/>
          <a:p>
            <a:pPr>
              <a:defRPr/>
            </a:pPr>
            <a:fld id="{2CFF9D8A-9DC0-4D69-8518-70DAC50E02B1}" type="slidenum">
              <a:rPr lang="en-US" altLang="zh-CN" smtClean="0"/>
              <a:pPr>
                <a:defRPr/>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838800" y="1267200"/>
            <a:ext cx="10369768" cy="5040313"/>
          </a:xfrm>
        </p:spPr>
        <p:txBody>
          <a:bodyPr/>
          <a:lstStyle/>
          <a:p>
            <a:pPr marL="442913" indent="-442913" eaLnBrk="1" hangingPunct="1">
              <a:defRPr/>
            </a:pPr>
            <a:r>
              <a:rPr lang="zh-CN" altLang="en-US" b="1" dirty="0">
                <a:solidFill>
                  <a:schemeClr val="folHlink"/>
                </a:solidFill>
              </a:rPr>
              <a:t>关键词 </a:t>
            </a:r>
            <a:r>
              <a:rPr lang="zh-CN" altLang="en-US" dirty="0"/>
              <a:t>是指语言预定义的标识符，它们有固定的作用和含义，在程序中不能用作其它目的。</a:t>
            </a:r>
            <a:endParaRPr lang="en-US" altLang="zh-CN" dirty="0"/>
          </a:p>
          <a:p>
            <a:pPr marL="442913" indent="-442913" eaLnBrk="1" hangingPunct="1">
              <a:defRPr/>
            </a:pPr>
            <a:r>
              <a:rPr lang="zh-CN" altLang="en-US" dirty="0"/>
              <a:t>例如：</a:t>
            </a:r>
            <a:r>
              <a:rPr lang="en-US" altLang="zh-CN" dirty="0"/>
              <a:t>if</a:t>
            </a:r>
            <a:r>
              <a:rPr lang="zh-CN" altLang="en-US" dirty="0"/>
              <a:t>、</a:t>
            </a:r>
            <a:r>
              <a:rPr lang="en-US" altLang="zh-CN" dirty="0"/>
              <a:t>for</a:t>
            </a:r>
            <a:r>
              <a:rPr lang="zh-CN" altLang="en-US" dirty="0"/>
              <a:t>、</a:t>
            </a:r>
            <a:r>
              <a:rPr lang="en-US" altLang="zh-CN" dirty="0"/>
              <a:t>switch</a:t>
            </a:r>
            <a:r>
              <a:rPr lang="zh-CN" altLang="en-US" dirty="0"/>
              <a:t>等（参见教材的表</a:t>
            </a:r>
            <a:r>
              <a:rPr lang="en-US" altLang="zh-CN" dirty="0"/>
              <a:t>1-3</a:t>
            </a:r>
            <a:r>
              <a:rPr lang="zh-CN" altLang="en-US" dirty="0"/>
              <a:t>）</a:t>
            </a:r>
          </a:p>
        </p:txBody>
      </p:sp>
      <p:sp>
        <p:nvSpPr>
          <p:cNvPr id="192512" name="Rectangle 0"/>
          <p:cNvSpPr>
            <a:spLocks noGrp="1" noChangeArrowheads="1"/>
          </p:cNvSpPr>
          <p:nvPr>
            <p:ph type="title"/>
          </p:nvPr>
        </p:nvSpPr>
        <p:spPr/>
        <p:txBody>
          <a:bodyPr/>
          <a:lstStyle/>
          <a:p>
            <a:pPr eaLnBrk="1" hangingPunct="1">
              <a:defRPr/>
            </a:pPr>
            <a:r>
              <a:rPr lang="zh-CN" altLang="en-US"/>
              <a:t>关键词</a:t>
            </a:r>
          </a:p>
        </p:txBody>
      </p:sp>
      <p:sp>
        <p:nvSpPr>
          <p:cNvPr id="2" name="灯片编号占位符 1">
            <a:extLst>
              <a:ext uri="{FF2B5EF4-FFF2-40B4-BE49-F238E27FC236}">
                <a16:creationId xmlns:a16="http://schemas.microsoft.com/office/drawing/2014/main" id="{F7FBFD35-EAC9-4CC1-992B-172DEB7AB4CA}"/>
              </a:ext>
            </a:extLst>
          </p:cNvPr>
          <p:cNvSpPr>
            <a:spLocks noGrp="1"/>
          </p:cNvSpPr>
          <p:nvPr>
            <p:ph type="sldNum" sz="quarter" idx="12"/>
          </p:nvPr>
        </p:nvSpPr>
        <p:spPr/>
        <p:txBody>
          <a:bodyPr/>
          <a:lstStyle/>
          <a:p>
            <a:pPr>
              <a:defRPr/>
            </a:pPr>
            <a:fld id="{2CFF9D8A-9DC0-4D69-8518-70DAC50E02B1}" type="slidenum">
              <a:rPr lang="en-US" altLang="zh-CN"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a:t>字面常量</a:t>
            </a:r>
          </a:p>
        </p:txBody>
      </p:sp>
      <p:sp>
        <p:nvSpPr>
          <p:cNvPr id="191491" name="Rectangle 3"/>
          <p:cNvSpPr>
            <a:spLocks noGrp="1" noChangeArrowheads="1"/>
          </p:cNvSpPr>
          <p:nvPr>
            <p:ph type="body" idx="1"/>
          </p:nvPr>
        </p:nvSpPr>
        <p:spPr>
          <a:xfrm>
            <a:off x="838800" y="1268760"/>
            <a:ext cx="10441776" cy="4968548"/>
          </a:xfrm>
        </p:spPr>
        <p:txBody>
          <a:bodyPr/>
          <a:lstStyle/>
          <a:p>
            <a:pPr eaLnBrk="1" hangingPunct="1">
              <a:defRPr/>
            </a:pPr>
            <a:r>
              <a:rPr lang="zh-CN" altLang="en-US" b="1" dirty="0">
                <a:solidFill>
                  <a:schemeClr val="folHlink"/>
                </a:solidFill>
              </a:rPr>
              <a:t>字面常量</a:t>
            </a:r>
            <a:r>
              <a:rPr lang="zh-CN" altLang="en-US" b="1" i="1" dirty="0">
                <a:solidFill>
                  <a:schemeClr val="folHlink"/>
                </a:solidFill>
              </a:rPr>
              <a:t> </a:t>
            </a:r>
            <a:r>
              <a:rPr lang="zh-CN" altLang="en-US" dirty="0"/>
              <a:t>用于表示在程序中直接书写的常量，又称</a:t>
            </a:r>
            <a:r>
              <a:rPr lang="zh-CN" altLang="en-US" b="1" dirty="0">
                <a:solidFill>
                  <a:schemeClr val="folHlink"/>
                </a:solidFill>
              </a:rPr>
              <a:t>直接量</a:t>
            </a:r>
            <a:r>
              <a:rPr lang="zh-CN" altLang="en-US" dirty="0"/>
              <a:t>（</a:t>
            </a:r>
            <a:r>
              <a:rPr lang="en-US" altLang="zh-CN" dirty="0"/>
              <a:t>literal</a:t>
            </a:r>
            <a:r>
              <a:rPr lang="zh-CN" altLang="en-GB" dirty="0"/>
              <a:t>）</a:t>
            </a:r>
            <a:r>
              <a:rPr lang="zh-CN" altLang="en-US" dirty="0"/>
              <a:t>。</a:t>
            </a:r>
            <a:endParaRPr lang="en-US" altLang="zh-CN" dirty="0"/>
          </a:p>
          <a:p>
            <a:pPr eaLnBrk="1" hangingPunct="1">
              <a:defRPr/>
            </a:pPr>
            <a:r>
              <a:rPr lang="zh-CN" altLang="en-US" dirty="0"/>
              <a:t>如：</a:t>
            </a:r>
            <a:r>
              <a:rPr lang="en-US" altLang="zh-CN" dirty="0"/>
              <a:t>128</a:t>
            </a:r>
            <a:r>
              <a:rPr lang="zh-CN" altLang="en-US" dirty="0"/>
              <a:t>、</a:t>
            </a:r>
            <a:r>
              <a:rPr lang="en-US" altLang="zh-CN" dirty="0"/>
              <a:t>3.14</a:t>
            </a:r>
            <a:r>
              <a:rPr lang="zh-CN" altLang="en-US" dirty="0"/>
              <a:t>、</a:t>
            </a:r>
            <a:r>
              <a:rPr lang="en-US" altLang="zh-CN" dirty="0"/>
              <a:t>'A'</a:t>
            </a:r>
            <a:r>
              <a:rPr lang="zh-CN" altLang="en-US" dirty="0"/>
              <a:t>、</a:t>
            </a:r>
            <a:r>
              <a:rPr lang="en-US" altLang="zh-CN" dirty="0"/>
              <a:t>"</a:t>
            </a:r>
            <a:r>
              <a:rPr lang="en-US" altLang="zh-CN" dirty="0" err="1"/>
              <a:t>abcd</a:t>
            </a:r>
            <a:r>
              <a:rPr lang="en-US" altLang="zh-CN" dirty="0"/>
              <a:t>"</a:t>
            </a:r>
            <a:r>
              <a:rPr lang="zh-CN" altLang="en-US" dirty="0"/>
              <a:t>等 。</a:t>
            </a:r>
          </a:p>
        </p:txBody>
      </p:sp>
      <p:sp>
        <p:nvSpPr>
          <p:cNvPr id="2" name="灯片编号占位符 1">
            <a:extLst>
              <a:ext uri="{FF2B5EF4-FFF2-40B4-BE49-F238E27FC236}">
                <a16:creationId xmlns:a16="http://schemas.microsoft.com/office/drawing/2014/main" id="{DA2366A2-4E1A-4CCF-A44B-F6D7AB9DEACF}"/>
              </a:ext>
            </a:extLst>
          </p:cNvPr>
          <p:cNvSpPr>
            <a:spLocks noGrp="1"/>
          </p:cNvSpPr>
          <p:nvPr>
            <p:ph type="sldNum" sz="quarter" idx="12"/>
          </p:nvPr>
        </p:nvSpPr>
        <p:spPr/>
        <p:txBody>
          <a:bodyPr/>
          <a:lstStyle/>
          <a:p>
            <a:pPr>
              <a:defRPr/>
            </a:pPr>
            <a:fld id="{2CFF9D8A-9DC0-4D69-8518-70DAC50E02B1}" type="slidenum">
              <a:rPr lang="en-US" altLang="zh-CN"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a:t>操作符（运算符）</a:t>
            </a:r>
          </a:p>
        </p:txBody>
      </p:sp>
      <p:sp>
        <p:nvSpPr>
          <p:cNvPr id="193539" name="Rectangle 3"/>
          <p:cNvSpPr>
            <a:spLocks noGrp="1" noChangeArrowheads="1"/>
          </p:cNvSpPr>
          <p:nvPr>
            <p:ph type="body" idx="1"/>
          </p:nvPr>
        </p:nvSpPr>
        <p:spPr>
          <a:xfrm>
            <a:off x="838800" y="1268760"/>
            <a:ext cx="10585792" cy="4968548"/>
          </a:xfrm>
        </p:spPr>
        <p:txBody>
          <a:bodyPr/>
          <a:lstStyle/>
          <a:p>
            <a:pPr eaLnBrk="1" hangingPunct="1">
              <a:defRPr/>
            </a:pPr>
            <a:r>
              <a:rPr lang="zh-CN" altLang="en-US" b="1" dirty="0">
                <a:solidFill>
                  <a:schemeClr val="folHlink"/>
                </a:solidFill>
              </a:rPr>
              <a:t>操作符</a:t>
            </a:r>
            <a:r>
              <a:rPr lang="zh-CN" altLang="en-US" b="1" i="1" dirty="0">
                <a:solidFill>
                  <a:schemeClr val="folHlink"/>
                </a:solidFill>
              </a:rPr>
              <a:t> </a:t>
            </a:r>
            <a:r>
              <a:rPr lang="zh-CN" altLang="en-US" dirty="0"/>
              <a:t>用于描述运算。</a:t>
            </a:r>
            <a:endParaRPr lang="en-US" altLang="zh-CN" dirty="0"/>
          </a:p>
          <a:p>
            <a:pPr eaLnBrk="1" hangingPunct="1">
              <a:defRPr/>
            </a:pPr>
            <a:r>
              <a:rPr lang="zh-CN" altLang="en-US" dirty="0"/>
              <a:t>如：</a:t>
            </a:r>
            <a:r>
              <a:rPr lang="en-US" altLang="zh-CN" dirty="0"/>
              <a:t>+</a:t>
            </a:r>
            <a:r>
              <a:rPr lang="zh-CN" altLang="en-US" dirty="0"/>
              <a:t>，</a:t>
            </a:r>
            <a:r>
              <a:rPr lang="en-US" altLang="zh-CN" dirty="0"/>
              <a:t>-</a:t>
            </a:r>
            <a:r>
              <a:rPr lang="zh-CN" altLang="en-US" dirty="0"/>
              <a:t>，*，</a:t>
            </a:r>
            <a:r>
              <a:rPr lang="en-US" altLang="zh-CN" dirty="0"/>
              <a:t>/</a:t>
            </a:r>
            <a:r>
              <a:rPr lang="zh-CN" altLang="en-US" dirty="0"/>
              <a:t>， </a:t>
            </a:r>
            <a:r>
              <a:rPr lang="en-US" altLang="zh-CN" dirty="0"/>
              <a:t>=</a:t>
            </a:r>
            <a:r>
              <a:rPr lang="zh-CN" altLang="en-US" dirty="0"/>
              <a:t>， </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&amp;&amp;</a:t>
            </a:r>
            <a:r>
              <a:rPr lang="zh-CN" altLang="en-US" dirty="0"/>
              <a:t>等。</a:t>
            </a:r>
          </a:p>
          <a:p>
            <a:pPr eaLnBrk="1" hangingPunct="1">
              <a:defRPr/>
            </a:pPr>
            <a:endParaRPr lang="en-US" altLang="zh-CN" dirty="0"/>
          </a:p>
        </p:txBody>
      </p:sp>
      <p:sp>
        <p:nvSpPr>
          <p:cNvPr id="2" name="灯片编号占位符 1">
            <a:extLst>
              <a:ext uri="{FF2B5EF4-FFF2-40B4-BE49-F238E27FC236}">
                <a16:creationId xmlns:a16="http://schemas.microsoft.com/office/drawing/2014/main" id="{6D1458C7-9EAE-465E-9044-9FE27C1B0849}"/>
              </a:ext>
            </a:extLst>
          </p:cNvPr>
          <p:cNvSpPr>
            <a:spLocks noGrp="1"/>
          </p:cNvSpPr>
          <p:nvPr>
            <p:ph type="sldNum" sz="quarter" idx="12"/>
          </p:nvPr>
        </p:nvSpPr>
        <p:spPr/>
        <p:txBody>
          <a:bodyPr/>
          <a:lstStyle/>
          <a:p>
            <a:pPr>
              <a:defRPr/>
            </a:pPr>
            <a:fld id="{2CFF9D8A-9DC0-4D69-8518-70DAC50E02B1}" type="slidenum">
              <a:rPr lang="en-US" altLang="zh-CN" smtClean="0"/>
              <a:pPr>
                <a:defRPr/>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a:t>标点符号</a:t>
            </a:r>
          </a:p>
        </p:txBody>
      </p:sp>
      <p:sp>
        <p:nvSpPr>
          <p:cNvPr id="194563" name="Rectangle 3"/>
          <p:cNvSpPr>
            <a:spLocks noGrp="1" noChangeArrowheads="1"/>
          </p:cNvSpPr>
          <p:nvPr>
            <p:ph type="body" idx="1"/>
          </p:nvPr>
        </p:nvSpPr>
        <p:spPr>
          <a:xfrm>
            <a:off x="838800" y="1268760"/>
            <a:ext cx="10441776" cy="4968548"/>
          </a:xfrm>
        </p:spPr>
        <p:txBody>
          <a:bodyPr/>
          <a:lstStyle/>
          <a:p>
            <a:pPr eaLnBrk="1" hangingPunct="1">
              <a:defRPr/>
            </a:pPr>
            <a:r>
              <a:rPr lang="zh-CN" altLang="en-US" b="1" dirty="0">
                <a:solidFill>
                  <a:schemeClr val="folHlink"/>
                </a:solidFill>
              </a:rPr>
              <a:t>标点符号</a:t>
            </a:r>
            <a:r>
              <a:rPr lang="zh-CN" altLang="en-US" b="1" i="1" dirty="0">
                <a:solidFill>
                  <a:schemeClr val="folHlink"/>
                </a:solidFill>
              </a:rPr>
              <a:t> </a:t>
            </a:r>
            <a:r>
              <a:rPr lang="zh-CN" altLang="en-US" dirty="0"/>
              <a:t>起到某些语法、语义上的作用。</a:t>
            </a:r>
            <a:endParaRPr lang="en-US" altLang="zh-CN" dirty="0"/>
          </a:p>
          <a:p>
            <a:pPr eaLnBrk="1" hangingPunct="1">
              <a:defRPr/>
            </a:pPr>
            <a:r>
              <a:rPr lang="zh-CN" altLang="en-US" dirty="0"/>
              <a:t>如：逗号、分号、冒号、括号等。</a:t>
            </a:r>
          </a:p>
          <a:p>
            <a:pPr eaLnBrk="1" hangingPunct="1">
              <a:defRPr/>
            </a:pPr>
            <a:endParaRPr lang="en-US" altLang="zh-CN" dirty="0"/>
          </a:p>
        </p:txBody>
      </p:sp>
      <p:sp>
        <p:nvSpPr>
          <p:cNvPr id="2" name="灯片编号占位符 1">
            <a:extLst>
              <a:ext uri="{FF2B5EF4-FFF2-40B4-BE49-F238E27FC236}">
                <a16:creationId xmlns:a16="http://schemas.microsoft.com/office/drawing/2014/main" id="{B040AD6B-18C0-4ADB-BBD2-DE9AC2698EA7}"/>
              </a:ext>
            </a:extLst>
          </p:cNvPr>
          <p:cNvSpPr>
            <a:spLocks noGrp="1"/>
          </p:cNvSpPr>
          <p:nvPr>
            <p:ph type="sldNum" sz="quarter" idx="12"/>
          </p:nvPr>
        </p:nvSpPr>
        <p:spPr/>
        <p:txBody>
          <a:bodyPr/>
          <a:lstStyle/>
          <a:p>
            <a:pPr>
              <a:defRPr/>
            </a:pPr>
            <a:fld id="{2CFF9D8A-9DC0-4D69-8518-70DAC50E02B1}" type="slidenum">
              <a:rPr lang="en-US" altLang="zh-CN" smtClean="0"/>
              <a:pPr>
                <a:defRPr/>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838800" y="1267200"/>
            <a:ext cx="10513784" cy="4968875"/>
          </a:xfrm>
        </p:spPr>
        <p:txBody>
          <a:bodyPr/>
          <a:lstStyle/>
          <a:p>
            <a:pPr marL="442913" indent="-442913" eaLnBrk="1" hangingPunct="1">
              <a:defRPr/>
            </a:pPr>
            <a:r>
              <a:rPr lang="zh-CN" altLang="en-US" dirty="0"/>
              <a:t>单词有时需要用</a:t>
            </a:r>
            <a:r>
              <a:rPr lang="zh-CN" altLang="en-US" b="1" dirty="0">
                <a:solidFill>
                  <a:schemeClr val="folHlink"/>
                </a:solidFill>
              </a:rPr>
              <a:t>空白符</a:t>
            </a:r>
            <a:r>
              <a:rPr lang="zh-CN" altLang="en-US" b="1" i="1" dirty="0">
                <a:solidFill>
                  <a:schemeClr val="folHlink"/>
                </a:solidFill>
              </a:rPr>
              <a:t> </a:t>
            </a:r>
            <a:r>
              <a:rPr lang="zh-CN" altLang="en-US" dirty="0"/>
              <a:t>把它们分开，使得它们在形式上成为独立的单位。</a:t>
            </a:r>
          </a:p>
          <a:p>
            <a:pPr marL="442913" indent="-442913" eaLnBrk="1" hangingPunct="1">
              <a:defRPr/>
            </a:pPr>
            <a:r>
              <a:rPr lang="zh-CN" altLang="en-US" dirty="0"/>
              <a:t>空白符包括：</a:t>
            </a:r>
          </a:p>
          <a:p>
            <a:pPr marL="1344613" lvl="1" indent="-533400" eaLnBrk="1" hangingPunct="1">
              <a:defRPr/>
            </a:pPr>
            <a:r>
              <a:rPr lang="zh-CN" altLang="en-US" dirty="0"/>
              <a:t>空格符</a:t>
            </a:r>
          </a:p>
          <a:p>
            <a:pPr marL="1344613" lvl="1" indent="-533400" eaLnBrk="1" hangingPunct="1">
              <a:defRPr/>
            </a:pPr>
            <a:r>
              <a:rPr lang="zh-CN" altLang="en-US" dirty="0"/>
              <a:t>制表符</a:t>
            </a:r>
          </a:p>
          <a:p>
            <a:pPr marL="1344613" lvl="1" indent="-533400" eaLnBrk="1" hangingPunct="1">
              <a:defRPr/>
            </a:pPr>
            <a:r>
              <a:rPr lang="zh-CN" altLang="en-US" dirty="0"/>
              <a:t>回车符</a:t>
            </a:r>
          </a:p>
          <a:p>
            <a:pPr marL="1344613" lvl="1" indent="-533400" eaLnBrk="1" hangingPunct="1">
              <a:defRPr/>
            </a:pPr>
            <a:r>
              <a:rPr lang="zh-CN" altLang="en-US" dirty="0"/>
              <a:t>注释符       </a:t>
            </a:r>
          </a:p>
        </p:txBody>
      </p:sp>
      <p:sp>
        <p:nvSpPr>
          <p:cNvPr id="195584" name="Rectangle 0"/>
          <p:cNvSpPr>
            <a:spLocks noGrp="1" noChangeArrowheads="1"/>
          </p:cNvSpPr>
          <p:nvPr>
            <p:ph type="title"/>
          </p:nvPr>
        </p:nvSpPr>
        <p:spPr/>
        <p:txBody>
          <a:bodyPr/>
          <a:lstStyle/>
          <a:p>
            <a:pPr eaLnBrk="1" hangingPunct="1">
              <a:defRPr/>
            </a:pPr>
            <a:r>
              <a:rPr lang="zh-CN" altLang="en-US"/>
              <a:t>空白符</a:t>
            </a:r>
          </a:p>
        </p:txBody>
      </p:sp>
      <p:sp>
        <p:nvSpPr>
          <p:cNvPr id="2" name="灯片编号占位符 1">
            <a:extLst>
              <a:ext uri="{FF2B5EF4-FFF2-40B4-BE49-F238E27FC236}">
                <a16:creationId xmlns:a16="http://schemas.microsoft.com/office/drawing/2014/main" id="{13D36787-ACF9-4616-B12D-C990A28B40BD}"/>
              </a:ext>
            </a:extLst>
          </p:cNvPr>
          <p:cNvSpPr>
            <a:spLocks noGrp="1"/>
          </p:cNvSpPr>
          <p:nvPr>
            <p:ph type="sldNum" sz="quarter" idx="12"/>
          </p:nvPr>
        </p:nvSpPr>
        <p:spPr/>
        <p:txBody>
          <a:bodyPr/>
          <a:lstStyle/>
          <a:p>
            <a:pPr>
              <a:defRPr/>
            </a:pPr>
            <a:fld id="{2CFF9D8A-9DC0-4D69-8518-70DAC50E02B1}" type="slidenum">
              <a:rPr lang="en-US" altLang="zh-CN"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a:t>注释</a:t>
            </a:r>
          </a:p>
        </p:txBody>
      </p:sp>
      <p:sp>
        <p:nvSpPr>
          <p:cNvPr id="196611" name="Rectangle 3"/>
          <p:cNvSpPr>
            <a:spLocks noGrp="1" noChangeArrowheads="1"/>
          </p:cNvSpPr>
          <p:nvPr>
            <p:ph type="body" idx="1"/>
          </p:nvPr>
        </p:nvSpPr>
        <p:spPr>
          <a:xfrm>
            <a:off x="838800" y="1268760"/>
            <a:ext cx="10441776" cy="4968548"/>
          </a:xfrm>
        </p:spPr>
        <p:txBody>
          <a:bodyPr/>
          <a:lstStyle/>
          <a:p>
            <a:pPr eaLnBrk="1" hangingPunct="1">
              <a:defRPr/>
            </a:pPr>
            <a:r>
              <a:rPr lang="zh-CN" altLang="en-US" b="1" dirty="0">
                <a:solidFill>
                  <a:schemeClr val="folHlink"/>
                </a:solidFill>
              </a:rPr>
              <a:t>注释</a:t>
            </a:r>
            <a:r>
              <a:rPr lang="zh-CN" altLang="en-US" b="1" i="1" dirty="0">
                <a:solidFill>
                  <a:schemeClr val="folHlink"/>
                </a:solidFill>
              </a:rPr>
              <a:t> </a:t>
            </a:r>
            <a:r>
              <a:rPr lang="zh-CN" altLang="en-US" dirty="0"/>
              <a:t>是为了方便对程序的理解而加在程序中的说明性文字信息。</a:t>
            </a:r>
          </a:p>
          <a:p>
            <a:pPr eaLnBrk="1" hangingPunct="1">
              <a:defRPr/>
            </a:pPr>
            <a:r>
              <a:rPr lang="zh-CN" altLang="en-US" dirty="0"/>
              <a:t>注释分为：</a:t>
            </a:r>
          </a:p>
          <a:p>
            <a:pPr lvl="1" eaLnBrk="1" hangingPunct="1">
              <a:defRPr/>
            </a:pPr>
            <a:r>
              <a:rPr lang="zh-CN" altLang="en-US" dirty="0"/>
              <a:t>单行注释：从符号‘</a:t>
            </a:r>
            <a:r>
              <a:rPr lang="en-US" altLang="zh-CN" dirty="0">
                <a:solidFill>
                  <a:schemeClr val="folHlink"/>
                </a:solidFill>
              </a:rPr>
              <a:t>//</a:t>
            </a:r>
            <a:r>
              <a:rPr lang="en-US" altLang="zh-CN" dirty="0"/>
              <a:t>’</a:t>
            </a:r>
            <a:r>
              <a:rPr lang="zh-CN" altLang="en-US" dirty="0"/>
              <a:t>开始到本行结束。</a:t>
            </a:r>
          </a:p>
          <a:p>
            <a:pPr lvl="1" eaLnBrk="1" hangingPunct="1">
              <a:defRPr/>
            </a:pPr>
            <a:r>
              <a:rPr lang="zh-CN" altLang="en-US" dirty="0"/>
              <a:t>多行注释：以符号‘</a:t>
            </a:r>
            <a:r>
              <a:rPr lang="en-US" altLang="zh-CN" dirty="0">
                <a:solidFill>
                  <a:schemeClr val="folHlink"/>
                </a:solidFill>
              </a:rPr>
              <a:t>/*</a:t>
            </a:r>
            <a:r>
              <a:rPr lang="en-US" altLang="zh-CN" dirty="0"/>
              <a:t>’</a:t>
            </a:r>
            <a:r>
              <a:rPr lang="zh-CN" altLang="en-US" dirty="0"/>
              <a:t>开始到符号‘</a:t>
            </a:r>
            <a:r>
              <a:rPr lang="zh-CN" altLang="en-US" dirty="0">
                <a:solidFill>
                  <a:schemeClr val="folHlink"/>
                </a:solidFill>
              </a:rPr>
              <a:t>*</a:t>
            </a:r>
            <a:r>
              <a:rPr lang="en-US" altLang="zh-CN" dirty="0">
                <a:solidFill>
                  <a:schemeClr val="folHlink"/>
                </a:solidFill>
              </a:rPr>
              <a:t>/</a:t>
            </a:r>
            <a:r>
              <a:rPr lang="en-US" altLang="zh-CN" dirty="0"/>
              <a:t>’</a:t>
            </a:r>
            <a:r>
              <a:rPr lang="zh-CN" altLang="en-US" dirty="0"/>
              <a:t>结束。</a:t>
            </a:r>
          </a:p>
        </p:txBody>
      </p:sp>
      <p:sp>
        <p:nvSpPr>
          <p:cNvPr id="2" name="灯片编号占位符 1">
            <a:extLst>
              <a:ext uri="{FF2B5EF4-FFF2-40B4-BE49-F238E27FC236}">
                <a16:creationId xmlns:a16="http://schemas.microsoft.com/office/drawing/2014/main" id="{13A7684D-FD09-4583-A7E6-78CDFD520BD2}"/>
              </a:ext>
            </a:extLst>
          </p:cNvPr>
          <p:cNvSpPr>
            <a:spLocks noGrp="1"/>
          </p:cNvSpPr>
          <p:nvPr>
            <p:ph type="sldNum" sz="quarter" idx="12"/>
          </p:nvPr>
        </p:nvSpPr>
        <p:spPr/>
        <p:txBody>
          <a:bodyPr/>
          <a:lstStyle/>
          <a:p>
            <a:pPr>
              <a:defRPr/>
            </a:pPr>
            <a:fld id="{2CFF9D8A-9DC0-4D69-8518-70DAC50E02B1}" type="slidenum">
              <a:rPr lang="en-US" altLang="zh-CN" smtClean="0"/>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a:t>续行符</a:t>
            </a:r>
          </a:p>
        </p:txBody>
      </p:sp>
      <p:sp>
        <p:nvSpPr>
          <p:cNvPr id="214019" name="Rectangle 3"/>
          <p:cNvSpPr>
            <a:spLocks noGrp="1" noChangeArrowheads="1"/>
          </p:cNvSpPr>
          <p:nvPr>
            <p:ph type="body" idx="1"/>
          </p:nvPr>
        </p:nvSpPr>
        <p:spPr>
          <a:xfrm>
            <a:off x="838800" y="1268760"/>
            <a:ext cx="10369768" cy="4968548"/>
          </a:xfrm>
        </p:spPr>
        <p:txBody>
          <a:bodyPr/>
          <a:lstStyle/>
          <a:p>
            <a:pPr eaLnBrk="1" hangingPunct="1">
              <a:defRPr/>
            </a:pPr>
            <a:r>
              <a:rPr lang="zh-CN" altLang="en-US" dirty="0"/>
              <a:t>一个单词如果在一行中写不下（如一个很长的字符串），则可以把它分几行来写，这时，需要在每一行（最后一行除外）的后面加上一个</a:t>
            </a:r>
            <a:r>
              <a:rPr lang="zh-CN" altLang="en-US" dirty="0">
                <a:solidFill>
                  <a:schemeClr val="folHlink"/>
                </a:solidFill>
              </a:rPr>
              <a:t>续行符</a:t>
            </a:r>
            <a:r>
              <a:rPr lang="zh-CN" altLang="en-US" dirty="0"/>
              <a:t>。</a:t>
            </a:r>
          </a:p>
          <a:p>
            <a:pPr eaLnBrk="1" hangingPunct="1">
              <a:defRPr/>
            </a:pPr>
            <a:r>
              <a:rPr lang="zh-CN" altLang="en-US" dirty="0"/>
              <a:t>续行符由一个反斜杠（</a:t>
            </a:r>
            <a:r>
              <a:rPr lang="en-US" altLang="zh-CN" dirty="0">
                <a:solidFill>
                  <a:schemeClr val="folHlink"/>
                </a:solidFill>
              </a:rPr>
              <a:t>\</a:t>
            </a:r>
            <a:r>
              <a:rPr lang="zh-CN" altLang="en-US" dirty="0"/>
              <a:t>）后面紧跟一个换行符（回车）构成。</a:t>
            </a:r>
          </a:p>
        </p:txBody>
      </p:sp>
      <p:sp>
        <p:nvSpPr>
          <p:cNvPr id="2" name="灯片编号占位符 1">
            <a:extLst>
              <a:ext uri="{FF2B5EF4-FFF2-40B4-BE49-F238E27FC236}">
                <a16:creationId xmlns:a16="http://schemas.microsoft.com/office/drawing/2014/main" id="{B509E140-2782-45AD-A330-DCAF5182E95B}"/>
              </a:ext>
            </a:extLst>
          </p:cNvPr>
          <p:cNvSpPr>
            <a:spLocks noGrp="1"/>
          </p:cNvSpPr>
          <p:nvPr>
            <p:ph type="sldNum" sz="quarter" idx="12"/>
          </p:nvPr>
        </p:nvSpPr>
        <p:spPr/>
        <p:txBody>
          <a:bodyPr/>
          <a:lstStyle/>
          <a:p>
            <a:pPr>
              <a:defRPr/>
            </a:pPr>
            <a:fld id="{2CFF9D8A-9DC0-4D69-8518-70DAC50E02B1}" type="slidenum">
              <a:rPr lang="en-US" altLang="zh-CN" smtClean="0"/>
              <a:pPr>
                <a:defRPr/>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115888"/>
            <a:ext cx="8229600" cy="1143000"/>
          </a:xfrm>
        </p:spPr>
        <p:txBody>
          <a:bodyPr/>
          <a:lstStyle/>
          <a:p>
            <a:pPr eaLnBrk="1" hangingPunct="1">
              <a:defRPr/>
            </a:pPr>
            <a:r>
              <a:rPr lang="zh-CN" altLang="en-US"/>
              <a:t>冯</a:t>
            </a:r>
            <a:r>
              <a:rPr lang="en-US" altLang="zh-CN"/>
              <a:t>•</a:t>
            </a:r>
            <a:r>
              <a:rPr lang="zh-CN" altLang="en-US"/>
              <a:t>诺依曼计算机的工作过程</a:t>
            </a:r>
          </a:p>
        </p:txBody>
      </p:sp>
      <p:sp>
        <p:nvSpPr>
          <p:cNvPr id="10243" name="Rectangle 3"/>
          <p:cNvSpPr>
            <a:spLocks noGrp="1" noChangeArrowheads="1"/>
          </p:cNvSpPr>
          <p:nvPr>
            <p:ph type="body" idx="1"/>
          </p:nvPr>
        </p:nvSpPr>
        <p:spPr>
          <a:xfrm>
            <a:off x="838800" y="1267200"/>
            <a:ext cx="10369768" cy="4321175"/>
          </a:xfrm>
        </p:spPr>
        <p:txBody>
          <a:bodyPr>
            <a:normAutofit/>
          </a:bodyPr>
          <a:lstStyle/>
          <a:p>
            <a:pPr eaLnBrk="1" hangingPunct="1">
              <a:lnSpc>
                <a:spcPct val="110000"/>
              </a:lnSpc>
              <a:defRPr/>
            </a:pPr>
            <a:r>
              <a:rPr lang="zh-CN" altLang="en-US" dirty="0"/>
              <a:t>把待执行的程序从输入单元装入到存储单元中；</a:t>
            </a:r>
            <a:endParaRPr lang="en-US" altLang="zh-CN" dirty="0"/>
          </a:p>
          <a:p>
            <a:pPr eaLnBrk="1" hangingPunct="1">
              <a:lnSpc>
                <a:spcPct val="110000"/>
              </a:lnSpc>
              <a:defRPr/>
            </a:pPr>
            <a:r>
              <a:rPr lang="zh-CN" altLang="en-US" dirty="0"/>
              <a:t>控制单元从存储单元中逐条地取程序中的指令执行，把其中的计算指令交给运算单元完成；</a:t>
            </a:r>
            <a:endParaRPr lang="en-US" altLang="zh-CN" dirty="0"/>
          </a:p>
          <a:p>
            <a:pPr eaLnBrk="1" hangingPunct="1">
              <a:lnSpc>
                <a:spcPct val="110000"/>
              </a:lnSpc>
              <a:defRPr/>
            </a:pPr>
            <a:r>
              <a:rPr lang="zh-CN" altLang="en-US" dirty="0"/>
              <a:t>程序执行中从输入单元或存储单元中获得所需要的数据；</a:t>
            </a:r>
            <a:endParaRPr lang="en-US" altLang="zh-CN" dirty="0"/>
          </a:p>
          <a:p>
            <a:pPr eaLnBrk="1" hangingPunct="1">
              <a:lnSpc>
                <a:spcPct val="110000"/>
              </a:lnSpc>
              <a:defRPr/>
            </a:pPr>
            <a:r>
              <a:rPr lang="zh-CN" altLang="en-US" dirty="0"/>
              <a:t>程序执行产生的临时结果保存在存储单元中，程序的最终执行结果通过输出单元输出。</a:t>
            </a:r>
            <a:endParaRPr lang="en-US" altLang="zh-CN" dirty="0"/>
          </a:p>
        </p:txBody>
      </p:sp>
      <p:sp>
        <p:nvSpPr>
          <p:cNvPr id="2" name="灯片编号占位符 1">
            <a:extLst>
              <a:ext uri="{FF2B5EF4-FFF2-40B4-BE49-F238E27FC236}">
                <a16:creationId xmlns:a16="http://schemas.microsoft.com/office/drawing/2014/main" id="{ECE72872-C264-4603-A2AB-7F2442933F38}"/>
              </a:ext>
            </a:extLst>
          </p:cNvPr>
          <p:cNvSpPr>
            <a:spLocks noGrp="1"/>
          </p:cNvSpPr>
          <p:nvPr>
            <p:ph type="sldNum" sz="quarter" idx="12"/>
          </p:nvPr>
        </p:nvSpPr>
        <p:spPr/>
        <p:txBody>
          <a:bodyPr/>
          <a:lstStyle/>
          <a:p>
            <a:pPr>
              <a:defRPr/>
            </a:pPr>
            <a:fld id="{2CFF9D8A-9DC0-4D69-8518-70DAC50E02B1}"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2208213" y="84138"/>
            <a:ext cx="7772400" cy="823912"/>
          </a:xfrm>
        </p:spPr>
        <p:txBody>
          <a:bodyPr/>
          <a:lstStyle/>
          <a:p>
            <a:pPr eaLnBrk="1" hangingPunct="1">
              <a:defRPr/>
            </a:pPr>
            <a:r>
              <a:rPr lang="zh-CN" altLang="en-US"/>
              <a:t>语法的形式描述 </a:t>
            </a:r>
          </a:p>
        </p:txBody>
      </p:sp>
      <p:sp>
        <p:nvSpPr>
          <p:cNvPr id="130051" name="Rectangle 3"/>
          <p:cNvSpPr>
            <a:spLocks noGrp="1" noChangeArrowheads="1"/>
          </p:cNvSpPr>
          <p:nvPr>
            <p:ph type="body" idx="1"/>
          </p:nvPr>
        </p:nvSpPr>
        <p:spPr>
          <a:xfrm>
            <a:off x="838800" y="1267200"/>
            <a:ext cx="10441776" cy="5472113"/>
          </a:xfrm>
        </p:spPr>
        <p:txBody>
          <a:bodyPr/>
          <a:lstStyle/>
          <a:p>
            <a:pPr marL="357188" indent="-357188" eaLnBrk="1" hangingPunct="1">
              <a:lnSpc>
                <a:spcPct val="90000"/>
              </a:lnSpc>
              <a:defRPr/>
            </a:pPr>
            <a:r>
              <a:rPr lang="zh-CN" altLang="en-US" sz="2800" dirty="0"/>
              <a:t>对一个语言的语法进行精确地描述往往需要采用另一个相对简单、没有歧义的</a:t>
            </a:r>
            <a:r>
              <a:rPr lang="zh-CN" altLang="en-US" sz="2800" dirty="0">
                <a:solidFill>
                  <a:srgbClr val="FFC000"/>
                </a:solidFill>
              </a:rPr>
              <a:t>形式语言</a:t>
            </a:r>
            <a:r>
              <a:rPr lang="zh-CN" altLang="en-US" sz="2800" dirty="0"/>
              <a:t>（称为</a:t>
            </a:r>
            <a:r>
              <a:rPr lang="zh-CN" altLang="en-US" sz="2800" dirty="0">
                <a:solidFill>
                  <a:srgbClr val="FFC000"/>
                </a:solidFill>
              </a:rPr>
              <a:t>元语言</a:t>
            </a:r>
            <a:r>
              <a:rPr lang="zh-CN" altLang="en-US" sz="2800" dirty="0"/>
              <a:t>）来完成。</a:t>
            </a:r>
          </a:p>
          <a:p>
            <a:pPr marL="357188" indent="-357188" eaLnBrk="1" hangingPunct="1">
              <a:lnSpc>
                <a:spcPct val="90000"/>
              </a:lnSpc>
              <a:defRPr/>
            </a:pPr>
            <a:r>
              <a:rPr lang="zh-CN" altLang="en-US" sz="2800" dirty="0"/>
              <a:t>较常用的用于描述语言语法的形式语言是一种称为</a:t>
            </a:r>
            <a:r>
              <a:rPr lang="en-US" altLang="zh-CN" sz="2800" dirty="0">
                <a:solidFill>
                  <a:srgbClr val="FFC000"/>
                </a:solidFill>
              </a:rPr>
              <a:t>BNF</a:t>
            </a:r>
            <a:r>
              <a:rPr lang="zh-CN" altLang="en-US" sz="2800" dirty="0"/>
              <a:t>（</a:t>
            </a:r>
            <a:r>
              <a:rPr lang="en-US" altLang="zh-CN" sz="2800" dirty="0"/>
              <a:t>Backus-Naur Form</a:t>
            </a:r>
            <a:r>
              <a:rPr lang="zh-CN" altLang="en-US" sz="2800" dirty="0"/>
              <a:t>）的描述语言。例如，</a:t>
            </a:r>
            <a:r>
              <a:rPr lang="en-US" altLang="zh-CN" sz="2800" dirty="0"/>
              <a:t>C++</a:t>
            </a:r>
            <a:r>
              <a:rPr lang="zh-CN" altLang="en-US" sz="2800" dirty="0"/>
              <a:t>标识符的构成规则可用</a:t>
            </a:r>
            <a:r>
              <a:rPr lang="en-US" altLang="zh-CN" sz="2800" dirty="0"/>
              <a:t>BNF</a:t>
            </a:r>
            <a:r>
              <a:rPr lang="zh-CN" altLang="en-US" sz="2800" dirty="0"/>
              <a:t>描述成：</a:t>
            </a:r>
          </a:p>
          <a:p>
            <a:pPr marL="357188" indent="-357188" eaLnBrk="1" hangingPunct="1">
              <a:lnSpc>
                <a:spcPct val="90000"/>
              </a:lnSpc>
              <a:buNone/>
              <a:defRPr/>
            </a:pPr>
            <a:endParaRPr lang="zh-CN" altLang="en-US" sz="2800" dirty="0"/>
          </a:p>
          <a:p>
            <a:pPr marL="357188" indent="-357188" eaLnBrk="1" hangingPunct="1">
              <a:lnSpc>
                <a:spcPct val="90000"/>
              </a:lnSpc>
              <a:buNone/>
              <a:defRPr/>
            </a:pPr>
            <a:r>
              <a:rPr lang="en-US" altLang="zh-CN" sz="2400" dirty="0"/>
              <a:t>&lt;</a:t>
            </a:r>
            <a:r>
              <a:rPr lang="zh-CN" altLang="en-US" sz="2400" dirty="0"/>
              <a:t>标识符</a:t>
            </a:r>
            <a:r>
              <a:rPr lang="en-US" altLang="zh-CN" sz="2400" dirty="0"/>
              <a:t>&gt; ::= &lt;</a:t>
            </a:r>
            <a:r>
              <a:rPr lang="zh-CN" altLang="en-US" sz="2400" dirty="0"/>
              <a:t>非数字字符</a:t>
            </a:r>
            <a:r>
              <a:rPr lang="en-US" altLang="zh-CN" sz="2400" dirty="0"/>
              <a:t>&gt;|&lt;</a:t>
            </a:r>
            <a:r>
              <a:rPr lang="zh-CN" altLang="en-US" sz="2400" dirty="0"/>
              <a:t>标识符</a:t>
            </a:r>
            <a:r>
              <a:rPr lang="en-US" altLang="zh-CN" sz="2400" dirty="0"/>
              <a:t>&gt;&lt;</a:t>
            </a:r>
            <a:r>
              <a:rPr lang="zh-CN" altLang="en-US" sz="2400" dirty="0"/>
              <a:t>非数字字符</a:t>
            </a:r>
            <a:r>
              <a:rPr lang="en-US" altLang="zh-CN" sz="2400" dirty="0"/>
              <a:t>&gt;|</a:t>
            </a:r>
          </a:p>
          <a:p>
            <a:pPr marL="357188" indent="-357188" eaLnBrk="1" hangingPunct="1">
              <a:lnSpc>
                <a:spcPct val="90000"/>
              </a:lnSpc>
              <a:buNone/>
              <a:defRPr/>
            </a:pPr>
            <a:r>
              <a:rPr lang="en-US" altLang="zh-CN" sz="2400" dirty="0"/>
              <a:t>		 &lt;</a:t>
            </a:r>
            <a:r>
              <a:rPr lang="zh-CN" altLang="en-US" sz="2400" dirty="0"/>
              <a:t>标识符</a:t>
            </a:r>
            <a:r>
              <a:rPr lang="en-US" altLang="zh-CN" sz="2400" dirty="0"/>
              <a:t>&gt;&lt;</a:t>
            </a:r>
            <a:r>
              <a:rPr lang="zh-CN" altLang="en-US" sz="2400" dirty="0"/>
              <a:t>数字字符</a:t>
            </a:r>
            <a:r>
              <a:rPr lang="en-US" altLang="zh-CN" sz="2400" dirty="0"/>
              <a:t>&gt;</a:t>
            </a:r>
          </a:p>
          <a:p>
            <a:pPr marL="357188" indent="-357188" eaLnBrk="1" hangingPunct="1">
              <a:lnSpc>
                <a:spcPct val="90000"/>
              </a:lnSpc>
              <a:buNone/>
              <a:defRPr/>
            </a:pPr>
            <a:r>
              <a:rPr lang="en-US" altLang="zh-CN" sz="2400" dirty="0"/>
              <a:t>&lt;</a:t>
            </a:r>
            <a:r>
              <a:rPr lang="zh-CN" altLang="en-US" sz="2400" dirty="0"/>
              <a:t>非数字字符</a:t>
            </a:r>
            <a:r>
              <a:rPr lang="en-US" altLang="zh-CN" sz="2400" dirty="0"/>
              <a:t>&gt; ::=    	</a:t>
            </a:r>
            <a:r>
              <a:rPr lang="en-US" altLang="zh-CN" sz="2400" dirty="0">
                <a:latin typeface="Times New Roman" pitchFamily="18" charset="0"/>
              </a:rPr>
              <a:t>_|A|B|C|D|E|F|G|H|I|J|K|L|M|N|O|P|Q|R|S|T|U|V|W|X|Y|Z|</a:t>
            </a:r>
          </a:p>
          <a:p>
            <a:pPr marL="357188" indent="-357188" eaLnBrk="1" hangingPunct="1">
              <a:lnSpc>
                <a:spcPct val="90000"/>
              </a:lnSpc>
              <a:buNone/>
              <a:defRPr/>
            </a:pPr>
            <a:r>
              <a:rPr lang="en-US" altLang="zh-CN" sz="2400" dirty="0">
                <a:latin typeface="Times New Roman" pitchFamily="18" charset="0"/>
              </a:rPr>
              <a:t>		</a:t>
            </a:r>
            <a:r>
              <a:rPr lang="en-US" altLang="zh-CN" sz="2400" dirty="0" err="1">
                <a:latin typeface="Times New Roman" pitchFamily="18" charset="0"/>
              </a:rPr>
              <a:t>a|b|c|d|e|f|g|h|i|j|k|l|m|n|o|p|q|r|s|t|u|v|w|x|y|z</a:t>
            </a:r>
            <a:endParaRPr lang="en-US" altLang="zh-CN" sz="2400" dirty="0">
              <a:latin typeface="Times New Roman" pitchFamily="18" charset="0"/>
            </a:endParaRPr>
          </a:p>
          <a:p>
            <a:pPr marL="357188" indent="-357188" eaLnBrk="1" hangingPunct="1">
              <a:lnSpc>
                <a:spcPct val="90000"/>
              </a:lnSpc>
              <a:buNone/>
              <a:defRPr/>
            </a:pPr>
            <a:r>
              <a:rPr lang="en-US" altLang="zh-CN" sz="2400" dirty="0"/>
              <a:t>&lt;</a:t>
            </a:r>
            <a:r>
              <a:rPr lang="zh-CN" altLang="en-US" sz="2400" dirty="0"/>
              <a:t>数字字符</a:t>
            </a:r>
            <a:r>
              <a:rPr lang="en-US" altLang="zh-CN" sz="2400" dirty="0"/>
              <a:t>&gt; ::= 0|1|2|3|4|5|6|7|8|9</a:t>
            </a:r>
            <a:r>
              <a:rPr lang="en-US" altLang="zh-CN" sz="2800" dirty="0"/>
              <a:t>  </a:t>
            </a:r>
          </a:p>
        </p:txBody>
      </p:sp>
      <p:sp>
        <p:nvSpPr>
          <p:cNvPr id="2" name="灯片编号占位符 1">
            <a:extLst>
              <a:ext uri="{FF2B5EF4-FFF2-40B4-BE49-F238E27FC236}">
                <a16:creationId xmlns:a16="http://schemas.microsoft.com/office/drawing/2014/main" id="{1E0C0B03-F608-4897-AA10-FAFD95317A9B}"/>
              </a:ext>
            </a:extLst>
          </p:cNvPr>
          <p:cNvSpPr>
            <a:spLocks noGrp="1"/>
          </p:cNvSpPr>
          <p:nvPr>
            <p:ph type="sldNum" sz="quarter" idx="12"/>
          </p:nvPr>
        </p:nvSpPr>
        <p:spPr/>
        <p:txBody>
          <a:bodyPr/>
          <a:lstStyle/>
          <a:p>
            <a:pPr>
              <a:defRPr/>
            </a:pPr>
            <a:fld id="{2CFF9D8A-9DC0-4D69-8518-70DAC50E02B1}" type="slidenum">
              <a:rPr lang="en-US" altLang="zh-CN"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208213" y="44450"/>
            <a:ext cx="7772400" cy="966788"/>
          </a:xfrm>
        </p:spPr>
        <p:txBody>
          <a:bodyPr/>
          <a:lstStyle/>
          <a:p>
            <a:pPr eaLnBrk="1" hangingPunct="1">
              <a:defRPr/>
            </a:pPr>
            <a:r>
              <a:rPr lang="en-US" altLang="zh-CN"/>
              <a:t>C++</a:t>
            </a:r>
            <a:r>
              <a:rPr lang="zh-CN" altLang="en-US"/>
              <a:t>程序的运行步骤 </a:t>
            </a:r>
          </a:p>
        </p:txBody>
      </p:sp>
      <p:sp>
        <p:nvSpPr>
          <p:cNvPr id="217091" name="Rectangle 3"/>
          <p:cNvSpPr>
            <a:spLocks noGrp="1" noChangeArrowheads="1"/>
          </p:cNvSpPr>
          <p:nvPr>
            <p:ph type="body" idx="1"/>
          </p:nvPr>
        </p:nvSpPr>
        <p:spPr>
          <a:xfrm>
            <a:off x="838800" y="1267200"/>
            <a:ext cx="10297760" cy="5299075"/>
          </a:xfrm>
        </p:spPr>
        <p:txBody>
          <a:bodyPr/>
          <a:lstStyle/>
          <a:p>
            <a:pPr eaLnBrk="1" hangingPunct="1">
              <a:defRPr/>
            </a:pPr>
            <a:r>
              <a:rPr lang="zh-CN" altLang="en-US" sz="2800" dirty="0">
                <a:solidFill>
                  <a:srgbClr val="FF0000"/>
                </a:solidFill>
              </a:rPr>
              <a:t>编辑</a:t>
            </a:r>
            <a:r>
              <a:rPr lang="zh-CN" altLang="en-US" sz="2800" dirty="0"/>
              <a:t> </a:t>
            </a:r>
          </a:p>
          <a:p>
            <a:pPr lvl="1" eaLnBrk="1" hangingPunct="1">
              <a:defRPr/>
            </a:pPr>
            <a:r>
              <a:rPr lang="zh-CN" altLang="en-US" sz="2400" dirty="0"/>
              <a:t>利用某个编辑程序（如：</a:t>
            </a:r>
            <a:r>
              <a:rPr lang="en-US" altLang="zh-CN" sz="2400" dirty="0"/>
              <a:t>Windows</a:t>
            </a:r>
            <a:r>
              <a:rPr lang="zh-CN" altLang="en-US" sz="2400" dirty="0"/>
              <a:t>平台上的写字板、记事本、</a:t>
            </a:r>
            <a:r>
              <a:rPr lang="en-US" altLang="zh-CN" sz="2400" dirty="0"/>
              <a:t>Word</a:t>
            </a:r>
            <a:r>
              <a:rPr lang="zh-CN" altLang="en-US" sz="2400" dirty="0"/>
              <a:t>等）把</a:t>
            </a:r>
            <a:r>
              <a:rPr lang="en-US" altLang="zh-CN" sz="2400" dirty="0"/>
              <a:t>C++</a:t>
            </a:r>
            <a:r>
              <a:rPr lang="zh-CN" altLang="en-US" sz="2400" dirty="0"/>
              <a:t>源程序输入到计算机中，并作为文本文件（称为源文件）保存到外存（如硬盘等）中。</a:t>
            </a:r>
          </a:p>
          <a:p>
            <a:pPr lvl="1" eaLnBrk="1" hangingPunct="1">
              <a:defRPr/>
            </a:pPr>
            <a:r>
              <a:rPr lang="en-US" altLang="zh-CN" sz="2400" dirty="0"/>
              <a:t>C++</a:t>
            </a:r>
            <a:r>
              <a:rPr lang="zh-CN" altLang="en-US" sz="2400" dirty="0"/>
              <a:t>源文件的文件名通常为：</a:t>
            </a:r>
            <a:r>
              <a:rPr lang="zh-CN" altLang="en-US" sz="2400" dirty="0">
                <a:solidFill>
                  <a:srgbClr val="FFC000"/>
                </a:solidFill>
              </a:rPr>
              <a:t>*</a:t>
            </a:r>
            <a:r>
              <a:rPr lang="en-US" altLang="zh-CN" sz="2400" dirty="0">
                <a:solidFill>
                  <a:srgbClr val="FFC000"/>
                </a:solidFill>
              </a:rPr>
              <a:t>.</a:t>
            </a:r>
            <a:r>
              <a:rPr lang="en-US" altLang="zh-CN" sz="2400" dirty="0" err="1">
                <a:solidFill>
                  <a:srgbClr val="FFC000"/>
                </a:solidFill>
              </a:rPr>
              <a:t>cpp</a:t>
            </a:r>
            <a:r>
              <a:rPr lang="en-US" altLang="zh-CN" sz="2400" dirty="0"/>
              <a:t> </a:t>
            </a:r>
            <a:r>
              <a:rPr lang="zh-CN" altLang="en-US" sz="2400" dirty="0"/>
              <a:t>和 </a:t>
            </a:r>
            <a:r>
              <a:rPr lang="zh-CN" altLang="en-US" sz="2400" dirty="0">
                <a:solidFill>
                  <a:srgbClr val="FFC000"/>
                </a:solidFill>
              </a:rPr>
              <a:t>*</a:t>
            </a:r>
            <a:r>
              <a:rPr lang="en-US" altLang="zh-CN" sz="2400" dirty="0">
                <a:solidFill>
                  <a:srgbClr val="FFC000"/>
                </a:solidFill>
              </a:rPr>
              <a:t>.h</a:t>
            </a:r>
            <a:r>
              <a:rPr lang="en-US" altLang="zh-CN" sz="2400" dirty="0"/>
              <a:t> </a:t>
            </a:r>
            <a:endParaRPr lang="zh-CN" altLang="en-US" sz="2400" dirty="0"/>
          </a:p>
          <a:p>
            <a:pPr eaLnBrk="1" hangingPunct="1">
              <a:defRPr/>
            </a:pPr>
            <a:r>
              <a:rPr lang="zh-CN" altLang="en-US" sz="2800" dirty="0">
                <a:solidFill>
                  <a:srgbClr val="FF0000"/>
                </a:solidFill>
              </a:rPr>
              <a:t>编译 </a:t>
            </a:r>
          </a:p>
          <a:p>
            <a:pPr lvl="1" eaLnBrk="1" hangingPunct="1">
              <a:defRPr/>
            </a:pPr>
            <a:r>
              <a:rPr lang="zh-CN" altLang="en-US" sz="2400" dirty="0"/>
              <a:t>利用某个</a:t>
            </a:r>
            <a:r>
              <a:rPr lang="en-US" altLang="zh-CN" sz="2400" dirty="0"/>
              <a:t>C++</a:t>
            </a:r>
            <a:r>
              <a:rPr lang="zh-CN" altLang="en-US" sz="2400" dirty="0"/>
              <a:t>编译程序对保存在外存中的</a:t>
            </a:r>
            <a:r>
              <a:rPr lang="en-US" altLang="zh-CN" sz="2400" dirty="0"/>
              <a:t>C++</a:t>
            </a:r>
            <a:r>
              <a:rPr lang="zh-CN" altLang="en-US" sz="2400" dirty="0"/>
              <a:t>源程序进行编译，编译结果作为目标文件保存到外存。</a:t>
            </a:r>
          </a:p>
          <a:p>
            <a:pPr lvl="1" eaLnBrk="1" hangingPunct="1">
              <a:defRPr/>
            </a:pPr>
            <a:r>
              <a:rPr lang="zh-CN" altLang="en-US" sz="2400" dirty="0"/>
              <a:t>目标文件的文件名通常为：</a:t>
            </a:r>
            <a:r>
              <a:rPr lang="zh-CN" altLang="en-US" sz="2400" dirty="0">
                <a:solidFill>
                  <a:srgbClr val="FFC000"/>
                </a:solidFill>
              </a:rPr>
              <a:t>*</a:t>
            </a:r>
            <a:r>
              <a:rPr lang="en-US" altLang="zh-CN" sz="2400" dirty="0">
                <a:solidFill>
                  <a:srgbClr val="FFC000"/>
                </a:solidFill>
              </a:rPr>
              <a:t>.obj</a:t>
            </a:r>
            <a:endParaRPr lang="zh-CN" altLang="en-US" sz="2400" dirty="0"/>
          </a:p>
          <a:p>
            <a:pPr lvl="1" eaLnBrk="1" hangingPunct="1">
              <a:defRPr/>
            </a:pPr>
            <a:r>
              <a:rPr lang="zh-CN" altLang="en-US" sz="2400" dirty="0"/>
              <a:t>如果一个</a:t>
            </a:r>
            <a:r>
              <a:rPr lang="en-US" altLang="zh-CN" sz="2400" dirty="0"/>
              <a:t>C++</a:t>
            </a:r>
            <a:r>
              <a:rPr lang="zh-CN" altLang="en-US" sz="2400" dirty="0"/>
              <a:t>程序由多个源文件构成，则每个源文件可以单独编译。 </a:t>
            </a:r>
          </a:p>
          <a:p>
            <a:pPr lvl="1" eaLnBrk="1" hangingPunct="1">
              <a:defRPr/>
            </a:pPr>
            <a:r>
              <a:rPr lang="zh-CN" altLang="en-US" sz="2400" dirty="0"/>
              <a:t>编译预处理程序：执行编译预处理命令。  </a:t>
            </a:r>
          </a:p>
        </p:txBody>
      </p:sp>
      <p:sp>
        <p:nvSpPr>
          <p:cNvPr id="2" name="灯片编号占位符 1">
            <a:extLst>
              <a:ext uri="{FF2B5EF4-FFF2-40B4-BE49-F238E27FC236}">
                <a16:creationId xmlns:a16="http://schemas.microsoft.com/office/drawing/2014/main" id="{550F8168-25CA-407F-98BE-5B5EA7A53882}"/>
              </a:ext>
            </a:extLst>
          </p:cNvPr>
          <p:cNvSpPr>
            <a:spLocks noGrp="1"/>
          </p:cNvSpPr>
          <p:nvPr>
            <p:ph type="sldNum" sz="quarter" idx="12"/>
          </p:nvPr>
        </p:nvSpPr>
        <p:spPr/>
        <p:txBody>
          <a:bodyPr/>
          <a:lstStyle/>
          <a:p>
            <a:pPr>
              <a:defRPr/>
            </a:pPr>
            <a:fld id="{2CFF9D8A-9DC0-4D69-8518-70DAC50E02B1}" type="slidenum">
              <a:rPr lang="en-US" altLang="zh-CN" smtClean="0"/>
              <a:pPr>
                <a:defRPr/>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838799" y="1267200"/>
            <a:ext cx="10441773" cy="5256212"/>
          </a:xfrm>
        </p:spPr>
        <p:txBody>
          <a:bodyPr/>
          <a:lstStyle/>
          <a:p>
            <a:pPr eaLnBrk="1" hangingPunct="1">
              <a:defRPr/>
            </a:pPr>
            <a:r>
              <a:rPr lang="zh-CN" altLang="en-US" sz="2800" dirty="0">
                <a:solidFill>
                  <a:srgbClr val="FF0000"/>
                </a:solidFill>
              </a:rPr>
              <a:t>联接</a:t>
            </a:r>
          </a:p>
          <a:p>
            <a:pPr lvl="1" eaLnBrk="1" hangingPunct="1">
              <a:defRPr/>
            </a:pPr>
            <a:r>
              <a:rPr lang="zh-CN" altLang="en-US" sz="2400" dirty="0"/>
              <a:t>通过一个联接程序把程序的所有目标文件以及程序中用到的一些系统功能所在的目标文件（通常称为库文件）联接起来，作为一个可执行文件保存到外存。</a:t>
            </a:r>
          </a:p>
          <a:p>
            <a:pPr lvl="1" eaLnBrk="1" hangingPunct="1">
              <a:defRPr/>
            </a:pPr>
            <a:r>
              <a:rPr lang="zh-CN" altLang="en-US" sz="2400" dirty="0"/>
              <a:t>可执行文件的文件名通常为：</a:t>
            </a:r>
            <a:r>
              <a:rPr lang="zh-CN" altLang="en-US" sz="2400" dirty="0">
                <a:solidFill>
                  <a:srgbClr val="FFC000"/>
                </a:solidFill>
              </a:rPr>
              <a:t>*</a:t>
            </a:r>
            <a:r>
              <a:rPr lang="en-US" altLang="zh-CN" sz="2400" dirty="0">
                <a:solidFill>
                  <a:srgbClr val="FFC000"/>
                </a:solidFill>
              </a:rPr>
              <a:t>.exe</a:t>
            </a:r>
            <a:r>
              <a:rPr lang="zh-CN" altLang="en-US" sz="2400" dirty="0"/>
              <a:t> </a:t>
            </a:r>
          </a:p>
          <a:p>
            <a:pPr eaLnBrk="1" hangingPunct="1">
              <a:defRPr/>
            </a:pPr>
            <a:r>
              <a:rPr lang="zh-CN" altLang="en-US" sz="2800" dirty="0">
                <a:solidFill>
                  <a:srgbClr val="FF0000"/>
                </a:solidFill>
              </a:rPr>
              <a:t>运行</a:t>
            </a:r>
          </a:p>
          <a:p>
            <a:pPr lvl="1" eaLnBrk="1" hangingPunct="1">
              <a:defRPr/>
            </a:pPr>
            <a:r>
              <a:rPr lang="zh-CN" altLang="en-US" sz="2400" dirty="0"/>
              <a:t>通过操作系统提供的应用程序运行机制，把某个可执行文件装入内存，运行其中的可执行程序。		</a:t>
            </a:r>
          </a:p>
          <a:p>
            <a:pPr eaLnBrk="1" hangingPunct="1">
              <a:defRPr/>
            </a:pPr>
            <a:r>
              <a:rPr lang="zh-CN" altLang="en-US" sz="2800" dirty="0"/>
              <a:t>在上述的编译、联接和运行过程中都有可能发现程序有错。 整个过程可能会重复多次，直到程序得出正确的运行结果。 </a:t>
            </a:r>
          </a:p>
        </p:txBody>
      </p:sp>
      <p:sp>
        <p:nvSpPr>
          <p:cNvPr id="218115" name="Rectangle 3"/>
          <p:cNvSpPr>
            <a:spLocks noChangeArrowheads="1"/>
          </p:cNvSpPr>
          <p:nvPr/>
        </p:nvSpPr>
        <p:spPr bwMode="auto">
          <a:xfrm>
            <a:off x="1631951" y="5662614"/>
            <a:ext cx="8964613" cy="574675"/>
          </a:xfrm>
          <a:prstGeom prst="rect">
            <a:avLst/>
          </a:prstGeom>
          <a:noFill/>
          <a:ln>
            <a:noFill/>
          </a:ln>
          <a:effectLst/>
          <a:extLst/>
        </p:spPr>
        <p:txBody>
          <a:bodyPr/>
          <a:lstStyle/>
          <a:p>
            <a:pPr marL="342900" indent="-342900" algn="l">
              <a:spcBef>
                <a:spcPct val="20000"/>
              </a:spcBef>
              <a:buClr>
                <a:schemeClr val="hlink"/>
              </a:buClr>
              <a:buSzPct val="60000"/>
              <a:defRPr/>
            </a:pPr>
            <a:r>
              <a:rPr lang="zh-CN" altLang="en-US" sz="2600" dirty="0">
                <a:solidFill>
                  <a:srgbClr val="FFCC66"/>
                </a:solidFill>
                <a:effectLst>
                  <a:outerShdw blurRad="38100" dist="38100" dir="2700000" algn="tl">
                    <a:srgbClr val="000000"/>
                  </a:outerShdw>
                </a:effectLst>
                <a:ea typeface="宋体" pitchFamily="2" charset="-122"/>
              </a:rPr>
              <a:t>编辑</a:t>
            </a:r>
            <a:r>
              <a:rPr lang="en-US" altLang="zh-CN" sz="2600" dirty="0">
                <a:solidFill>
                  <a:srgbClr val="FFCC66"/>
                </a:solidFill>
                <a:effectLst>
                  <a:outerShdw blurRad="38100" dist="38100" dir="2700000" algn="tl">
                    <a:srgbClr val="000000"/>
                  </a:outerShdw>
                </a:effectLst>
                <a:ea typeface="宋体" pitchFamily="2" charset="-122"/>
              </a:rPr>
              <a:t>(.</a:t>
            </a:r>
            <a:r>
              <a:rPr lang="en-US" altLang="zh-CN" sz="2600" dirty="0" err="1">
                <a:solidFill>
                  <a:srgbClr val="FFCC66"/>
                </a:solidFill>
                <a:effectLst>
                  <a:outerShdw blurRad="38100" dist="38100" dir="2700000" algn="tl">
                    <a:srgbClr val="000000"/>
                  </a:outerShdw>
                </a:effectLst>
                <a:ea typeface="宋体" pitchFamily="2" charset="-122"/>
              </a:rPr>
              <a:t>cpp</a:t>
            </a:r>
            <a:r>
              <a:rPr lang="en-US" altLang="zh-CN" sz="2600" dirty="0">
                <a:solidFill>
                  <a:srgbClr val="FFCC66"/>
                </a:solidFill>
                <a:effectLst>
                  <a:outerShdw blurRad="38100" dist="38100" dir="2700000" algn="tl">
                    <a:srgbClr val="000000"/>
                  </a:outerShdw>
                </a:effectLst>
                <a:ea typeface="宋体" pitchFamily="2" charset="-122"/>
              </a:rPr>
              <a:t>,.h)</a:t>
            </a:r>
            <a:r>
              <a:rPr lang="en-US" altLang="zh-CN" sz="2600" dirty="0">
                <a:solidFill>
                  <a:srgbClr val="FFCC66"/>
                </a:solidFill>
                <a:effectLst>
                  <a:outerShdw blurRad="38100" dist="38100" dir="2700000" algn="tl">
                    <a:srgbClr val="000000"/>
                  </a:outerShdw>
                </a:effectLst>
                <a:ea typeface="宋体" pitchFamily="2" charset="-122"/>
                <a:sym typeface="Wingdings" pitchFamily="2" charset="2"/>
              </a:rPr>
              <a:t></a:t>
            </a:r>
            <a:r>
              <a:rPr lang="zh-CN" altLang="en-US" sz="2600" dirty="0">
                <a:solidFill>
                  <a:srgbClr val="FFCC66"/>
                </a:solidFill>
                <a:effectLst>
                  <a:outerShdw blurRad="38100" dist="38100" dir="2700000" algn="tl">
                    <a:srgbClr val="000000"/>
                  </a:outerShdw>
                </a:effectLst>
                <a:ea typeface="宋体" pitchFamily="2" charset="-122"/>
              </a:rPr>
              <a:t>编译</a:t>
            </a:r>
            <a:r>
              <a:rPr lang="en-US" altLang="zh-CN" sz="2600" dirty="0">
                <a:solidFill>
                  <a:srgbClr val="FFCC66"/>
                </a:solidFill>
                <a:effectLst>
                  <a:outerShdw blurRad="38100" dist="38100" dir="2700000" algn="tl">
                    <a:srgbClr val="000000"/>
                  </a:outerShdw>
                </a:effectLst>
                <a:ea typeface="宋体" pitchFamily="2" charset="-122"/>
              </a:rPr>
              <a:t>(.obj)</a:t>
            </a:r>
            <a:r>
              <a:rPr lang="en-US" altLang="zh-CN" sz="2600" dirty="0">
                <a:solidFill>
                  <a:srgbClr val="FFCC66"/>
                </a:solidFill>
                <a:effectLst>
                  <a:outerShdw blurRad="38100" dist="38100" dir="2700000" algn="tl">
                    <a:srgbClr val="000000"/>
                  </a:outerShdw>
                </a:effectLst>
                <a:ea typeface="宋体" pitchFamily="2" charset="-122"/>
                <a:sym typeface="Wingdings" pitchFamily="2" charset="2"/>
              </a:rPr>
              <a:t></a:t>
            </a:r>
            <a:r>
              <a:rPr lang="zh-CN" altLang="en-US" sz="2600" dirty="0">
                <a:solidFill>
                  <a:srgbClr val="FFCC66"/>
                </a:solidFill>
                <a:effectLst>
                  <a:outerShdw blurRad="38100" dist="38100" dir="2700000" algn="tl">
                    <a:srgbClr val="000000"/>
                  </a:outerShdw>
                </a:effectLst>
                <a:ea typeface="宋体" pitchFamily="2" charset="-122"/>
              </a:rPr>
              <a:t>联接</a:t>
            </a:r>
            <a:r>
              <a:rPr lang="en-US" altLang="zh-CN" sz="2600" dirty="0">
                <a:solidFill>
                  <a:srgbClr val="FFCC66"/>
                </a:solidFill>
                <a:effectLst>
                  <a:outerShdw blurRad="38100" dist="38100" dir="2700000" algn="tl">
                    <a:srgbClr val="000000"/>
                  </a:outerShdw>
                </a:effectLst>
                <a:ea typeface="宋体" pitchFamily="2" charset="-122"/>
              </a:rPr>
              <a:t>(.exe)</a:t>
            </a:r>
            <a:r>
              <a:rPr lang="en-US" altLang="zh-CN" sz="2600" dirty="0">
                <a:solidFill>
                  <a:srgbClr val="FFCC66"/>
                </a:solidFill>
                <a:effectLst>
                  <a:outerShdw blurRad="38100" dist="38100" dir="2700000" algn="tl">
                    <a:srgbClr val="000000"/>
                  </a:outerShdw>
                </a:effectLst>
                <a:ea typeface="宋体" pitchFamily="2" charset="-122"/>
                <a:sym typeface="Wingdings" pitchFamily="2" charset="2"/>
              </a:rPr>
              <a:t></a:t>
            </a:r>
            <a:r>
              <a:rPr lang="zh-CN" altLang="en-US" sz="2600" dirty="0">
                <a:solidFill>
                  <a:srgbClr val="FFCC66"/>
                </a:solidFill>
                <a:effectLst>
                  <a:outerShdw blurRad="38100" dist="38100" dir="2700000" algn="tl">
                    <a:srgbClr val="000000"/>
                  </a:outerShdw>
                </a:effectLst>
                <a:ea typeface="宋体" pitchFamily="2" charset="-122"/>
              </a:rPr>
              <a:t>运行</a:t>
            </a:r>
            <a:r>
              <a:rPr lang="zh-CN" altLang="en-US" sz="2600" dirty="0">
                <a:solidFill>
                  <a:srgbClr val="FFCC66"/>
                </a:solidFill>
                <a:effectLst>
                  <a:outerShdw blurRad="38100" dist="38100" dir="2700000" algn="tl">
                    <a:srgbClr val="000000"/>
                  </a:outerShdw>
                </a:effectLst>
                <a:ea typeface="宋体" pitchFamily="2" charset="-122"/>
                <a:sym typeface="Wingdings" pitchFamily="2" charset="2"/>
              </a:rPr>
              <a:t></a:t>
            </a:r>
            <a:r>
              <a:rPr lang="zh-CN" altLang="en-US" sz="2600" dirty="0">
                <a:solidFill>
                  <a:srgbClr val="FFCC66"/>
                </a:solidFill>
                <a:effectLst>
                  <a:outerShdw blurRad="38100" dist="38100" dir="2700000" algn="tl">
                    <a:srgbClr val="000000"/>
                  </a:outerShdw>
                </a:effectLst>
                <a:ea typeface="宋体" pitchFamily="2" charset="-122"/>
              </a:rPr>
              <a:t>输出结果</a:t>
            </a:r>
          </a:p>
        </p:txBody>
      </p:sp>
      <p:sp>
        <p:nvSpPr>
          <p:cNvPr id="55300" name="Line 4"/>
          <p:cNvSpPr>
            <a:spLocks noChangeShapeType="1"/>
          </p:cNvSpPr>
          <p:nvPr/>
        </p:nvSpPr>
        <p:spPr bwMode="auto">
          <a:xfrm>
            <a:off x="8472488"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Line 5"/>
          <p:cNvSpPr>
            <a:spLocks noChangeShapeType="1"/>
          </p:cNvSpPr>
          <p:nvPr/>
        </p:nvSpPr>
        <p:spPr bwMode="auto">
          <a:xfrm flipH="1">
            <a:off x="2063750" y="6669088"/>
            <a:ext cx="6408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Line 6"/>
          <p:cNvSpPr>
            <a:spLocks noChangeShapeType="1"/>
          </p:cNvSpPr>
          <p:nvPr/>
        </p:nvSpPr>
        <p:spPr bwMode="auto">
          <a:xfrm flipV="1">
            <a:off x="2063750"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Line 7"/>
          <p:cNvSpPr>
            <a:spLocks noChangeShapeType="1"/>
          </p:cNvSpPr>
          <p:nvPr/>
        </p:nvSpPr>
        <p:spPr bwMode="auto">
          <a:xfrm flipV="1">
            <a:off x="4511675"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8"/>
          <p:cNvSpPr>
            <a:spLocks noChangeShapeType="1"/>
          </p:cNvSpPr>
          <p:nvPr/>
        </p:nvSpPr>
        <p:spPr bwMode="auto">
          <a:xfrm flipV="1">
            <a:off x="6456363"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a:extLst>
              <a:ext uri="{FF2B5EF4-FFF2-40B4-BE49-F238E27FC236}">
                <a16:creationId xmlns:a16="http://schemas.microsoft.com/office/drawing/2014/main" id="{35E5BF4B-4ACE-4E17-B8AB-80934A1DC7B0}"/>
              </a:ext>
            </a:extLst>
          </p:cNvPr>
          <p:cNvSpPr>
            <a:spLocks noGrp="1"/>
          </p:cNvSpPr>
          <p:nvPr>
            <p:ph type="sldNum" sz="quarter" idx="12"/>
          </p:nvPr>
        </p:nvSpPr>
        <p:spPr/>
        <p:txBody>
          <a:bodyPr/>
          <a:lstStyle/>
          <a:p>
            <a:pPr>
              <a:defRPr/>
            </a:pPr>
            <a:fld id="{2CFF9D8A-9DC0-4D69-8518-70DAC50E02B1}" type="slidenum">
              <a:rPr lang="en-US" altLang="zh-CN"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2208213" y="85725"/>
            <a:ext cx="7772400" cy="966788"/>
          </a:xfrm>
        </p:spPr>
        <p:txBody>
          <a:bodyPr/>
          <a:lstStyle/>
          <a:p>
            <a:pPr eaLnBrk="1" hangingPunct="1">
              <a:defRPr/>
            </a:pPr>
            <a:r>
              <a:rPr lang="en-US" altLang="zh-CN"/>
              <a:t>C++</a:t>
            </a:r>
            <a:r>
              <a:rPr lang="zh-CN" altLang="en-US"/>
              <a:t>集成开发环境 </a:t>
            </a:r>
          </a:p>
        </p:txBody>
      </p:sp>
      <p:sp>
        <p:nvSpPr>
          <p:cNvPr id="219139" name="Rectangle 3"/>
          <p:cNvSpPr>
            <a:spLocks noGrp="1" noChangeArrowheads="1"/>
          </p:cNvSpPr>
          <p:nvPr>
            <p:ph type="body" idx="1"/>
          </p:nvPr>
        </p:nvSpPr>
        <p:spPr>
          <a:xfrm>
            <a:off x="838800" y="1267200"/>
            <a:ext cx="10369768" cy="5111750"/>
          </a:xfrm>
        </p:spPr>
        <p:txBody>
          <a:bodyPr/>
          <a:lstStyle/>
          <a:p>
            <a:pPr marL="357188" indent="-357188" eaLnBrk="1" hangingPunct="1">
              <a:defRPr/>
            </a:pPr>
            <a:r>
              <a:rPr lang="zh-CN" altLang="en-US" sz="2800" dirty="0"/>
              <a:t>由于上述的</a:t>
            </a:r>
            <a:r>
              <a:rPr lang="en-US" altLang="zh-CN" sz="2800" dirty="0"/>
              <a:t>C++</a:t>
            </a:r>
            <a:r>
              <a:rPr lang="zh-CN" altLang="en-US" sz="2800" dirty="0"/>
              <a:t>程序的运行步骤非常麻烦，因此出现了很多</a:t>
            </a:r>
            <a:r>
              <a:rPr lang="en-US" altLang="zh-CN" sz="2800" dirty="0"/>
              <a:t>C++</a:t>
            </a:r>
            <a:r>
              <a:rPr lang="zh-CN" altLang="en-US" sz="2800" dirty="0"/>
              <a:t>集成程序开发环境，如：</a:t>
            </a:r>
          </a:p>
          <a:p>
            <a:pPr marL="823913" lvl="1" eaLnBrk="1" hangingPunct="1">
              <a:defRPr/>
            </a:pPr>
            <a:r>
              <a:rPr lang="en-US" altLang="zh-CN" sz="2400" dirty="0"/>
              <a:t>Visual C++</a:t>
            </a:r>
          </a:p>
          <a:p>
            <a:pPr marL="823913" lvl="1" eaLnBrk="1" hangingPunct="1">
              <a:defRPr/>
            </a:pPr>
            <a:r>
              <a:rPr lang="en-US" altLang="zh-CN" sz="2400" dirty="0"/>
              <a:t>Turbo C++</a:t>
            </a:r>
          </a:p>
          <a:p>
            <a:pPr marL="823913" lvl="1" eaLnBrk="1" hangingPunct="1">
              <a:defRPr/>
            </a:pPr>
            <a:r>
              <a:rPr lang="en-US" altLang="zh-CN" sz="2400" dirty="0"/>
              <a:t>C++ Builder</a:t>
            </a:r>
          </a:p>
          <a:p>
            <a:pPr marL="823913" lvl="1" eaLnBrk="1" hangingPunct="1">
              <a:defRPr/>
            </a:pPr>
            <a:r>
              <a:rPr lang="en-US" altLang="zh-CN" sz="2400" dirty="0"/>
              <a:t>Dev C++</a:t>
            </a:r>
            <a:r>
              <a:rPr lang="zh-CN" altLang="en-US" sz="2400" dirty="0"/>
              <a:t>，等</a:t>
            </a:r>
          </a:p>
          <a:p>
            <a:pPr marL="357188" indent="-357188" eaLnBrk="1" hangingPunct="1">
              <a:defRPr/>
            </a:pPr>
            <a:r>
              <a:rPr lang="zh-CN" altLang="en-US" sz="2800" dirty="0"/>
              <a:t>在这些集成环境中，往往使用一条命令（菜单项）就能完成所有的步骤，并且，一些开发环境还提供了可视化的程序设计支持和功能强大的程序动态调试等工具。 </a:t>
            </a:r>
          </a:p>
        </p:txBody>
      </p:sp>
      <p:sp>
        <p:nvSpPr>
          <p:cNvPr id="2" name="灯片编号占位符 1">
            <a:extLst>
              <a:ext uri="{FF2B5EF4-FFF2-40B4-BE49-F238E27FC236}">
                <a16:creationId xmlns:a16="http://schemas.microsoft.com/office/drawing/2014/main" id="{06721EBB-E2FE-4608-877F-5E648F02600E}"/>
              </a:ext>
            </a:extLst>
          </p:cNvPr>
          <p:cNvSpPr>
            <a:spLocks noGrp="1"/>
          </p:cNvSpPr>
          <p:nvPr>
            <p:ph type="sldNum" sz="quarter" idx="12"/>
          </p:nvPr>
        </p:nvSpPr>
        <p:spPr/>
        <p:txBody>
          <a:bodyPr/>
          <a:lstStyle/>
          <a:p>
            <a:pPr>
              <a:defRPr/>
            </a:pPr>
            <a:fld id="{2CFF9D8A-9DC0-4D69-8518-70DAC50E02B1}" type="slidenum">
              <a:rPr lang="en-US" altLang="zh-CN" smtClean="0"/>
              <a:pPr>
                <a:defRPr/>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530936-D612-48E9-913D-1516FB484A2B}"/>
              </a:ext>
            </a:extLst>
          </p:cNvPr>
          <p:cNvSpPr>
            <a:spLocks noGrp="1"/>
          </p:cNvSpPr>
          <p:nvPr>
            <p:ph type="sldNum" sz="quarter" idx="12"/>
          </p:nvPr>
        </p:nvSpPr>
        <p:spPr/>
        <p:txBody>
          <a:bodyPr/>
          <a:lstStyle/>
          <a:p>
            <a:pPr>
              <a:defRPr/>
            </a:pPr>
            <a:fld id="{B43955B6-121D-4605-991E-437CBD3DEA0A}" type="slidenum">
              <a:rPr lang="en-US" altLang="zh-CN" smtClean="0"/>
              <a:pPr>
                <a:defRPr/>
              </a:pPr>
              <a:t>74</a:t>
            </a:fld>
            <a:endParaRPr lang="en-US" altLang="zh-CN" dirty="0"/>
          </a:p>
        </p:txBody>
      </p:sp>
      <p:pic>
        <p:nvPicPr>
          <p:cNvPr id="3" name="Picture 3" descr="C:\Users\WanDuo\Desktop\XMU\XMU Template\header-logo-white2.png">
            <a:extLst>
              <a:ext uri="{FF2B5EF4-FFF2-40B4-BE49-F238E27FC236}">
                <a16:creationId xmlns:a16="http://schemas.microsoft.com/office/drawing/2014/main" id="{3A0847EC-54B1-4C3D-84A5-04EB11EA11A8}"/>
              </a:ext>
            </a:extLst>
          </p:cNvPr>
          <p:cNvPicPr>
            <a:picLocks noChangeAspect="1"/>
          </p:cNvPicPr>
          <p:nvPr/>
        </p:nvPicPr>
        <p:blipFill>
          <a:blip r:embed="rId2"/>
          <a:stretch>
            <a:fillRect/>
          </a:stretch>
        </p:blipFill>
        <p:spPr>
          <a:xfrm>
            <a:off x="518160" y="151938"/>
            <a:ext cx="914400" cy="914400"/>
          </a:xfrm>
          <a:prstGeom prst="rect">
            <a:avLst/>
          </a:prstGeom>
          <a:noFill/>
          <a:ln w="9525">
            <a:noFill/>
          </a:ln>
        </p:spPr>
      </p:pic>
      <p:sp>
        <p:nvSpPr>
          <p:cNvPr id="5" name="Title 1">
            <a:extLst>
              <a:ext uri="{FF2B5EF4-FFF2-40B4-BE49-F238E27FC236}">
                <a16:creationId xmlns:a16="http://schemas.microsoft.com/office/drawing/2014/main" id="{402EFBDF-3219-48BF-BB49-0C0175CFE14E}"/>
              </a:ext>
            </a:extLst>
          </p:cNvPr>
          <p:cNvSpPr txBox="1">
            <a:spLocks/>
          </p:cNvSpPr>
          <p:nvPr/>
        </p:nvSpPr>
        <p:spPr>
          <a:xfrm>
            <a:off x="5056414" y="1916832"/>
            <a:ext cx="2079171" cy="12461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6000" b="1" i="0" u="none" strike="noStrike" kern="1200" cap="none" spc="0" normalizeH="0" baseline="0" noProof="0" dirty="0">
                <a:ln>
                  <a:noFill/>
                </a:ln>
                <a:solidFill>
                  <a:srgbClr val="FFC000"/>
                </a:solidFill>
                <a:effectLst/>
                <a:uLnTx/>
                <a:uFillTx/>
                <a:latin typeface="Calibri Light" panose="020F0302020204030204"/>
                <a:ea typeface="等线 Light" panose="02010600030101010101" pitchFamily="2" charset="-122"/>
                <a:cs typeface="+mj-cs"/>
              </a:rPr>
              <a:t>谢谢</a:t>
            </a:r>
            <a:endParaRPr kumimoji="0" lang="en-US" sz="6000" b="0" i="0" u="none" strike="noStrike" kern="1200" cap="none" spc="0" normalizeH="0" baseline="0" noProof="0" dirty="0">
              <a:ln>
                <a:noFill/>
              </a:ln>
              <a:solidFill>
                <a:srgbClr val="FFC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39374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zh-CN" altLang="en-US"/>
              <a:t>冯</a:t>
            </a:r>
            <a:r>
              <a:rPr lang="en-US" altLang="zh-CN"/>
              <a:t>•</a:t>
            </a:r>
            <a:r>
              <a:rPr lang="zh-CN" altLang="en-US"/>
              <a:t>诺依曼计算机的本质</a:t>
            </a:r>
          </a:p>
        </p:txBody>
      </p:sp>
      <p:sp>
        <p:nvSpPr>
          <p:cNvPr id="224259" name="Rectangle 3"/>
          <p:cNvSpPr>
            <a:spLocks noGrp="1" noChangeArrowheads="1"/>
          </p:cNvSpPr>
          <p:nvPr>
            <p:ph type="body" idx="1"/>
          </p:nvPr>
        </p:nvSpPr>
        <p:spPr/>
        <p:txBody>
          <a:bodyPr/>
          <a:lstStyle/>
          <a:p>
            <a:pPr eaLnBrk="1" hangingPunct="1">
              <a:defRPr/>
            </a:pPr>
            <a:r>
              <a:rPr lang="zh-CN" altLang="en-US" dirty="0"/>
              <a:t>通过不断地改变程序的</a:t>
            </a:r>
            <a:r>
              <a:rPr lang="zh-CN" altLang="en-US" dirty="0">
                <a:solidFill>
                  <a:schemeClr val="folHlink"/>
                </a:solidFill>
              </a:rPr>
              <a:t>状态</a:t>
            </a:r>
            <a:r>
              <a:rPr lang="zh-CN" altLang="en-US" dirty="0"/>
              <a:t>来实现计算，</a:t>
            </a:r>
          </a:p>
          <a:p>
            <a:pPr eaLnBrk="1" hangingPunct="1">
              <a:defRPr/>
            </a:pPr>
            <a:r>
              <a:rPr lang="zh-CN" altLang="en-US" dirty="0"/>
              <a:t>程序的</a:t>
            </a:r>
            <a:r>
              <a:rPr lang="zh-CN" altLang="en-US" dirty="0">
                <a:solidFill>
                  <a:schemeClr val="folHlink"/>
                </a:solidFill>
              </a:rPr>
              <a:t>状态</a:t>
            </a:r>
            <a:r>
              <a:rPr lang="zh-CN" altLang="en-US" dirty="0"/>
              <a:t>由</a:t>
            </a:r>
            <a:r>
              <a:rPr lang="zh-CN" altLang="en-US" dirty="0">
                <a:solidFill>
                  <a:schemeClr val="folHlink"/>
                </a:solidFill>
              </a:rPr>
              <a:t>存储单元</a:t>
            </a:r>
            <a:r>
              <a:rPr lang="zh-CN" altLang="en-US" dirty="0"/>
              <a:t>中的数据构成，</a:t>
            </a:r>
          </a:p>
          <a:p>
            <a:pPr eaLnBrk="1" hangingPunct="1">
              <a:defRPr/>
            </a:pPr>
            <a:r>
              <a:rPr lang="zh-CN" altLang="en-US" dirty="0">
                <a:solidFill>
                  <a:schemeClr val="folHlink"/>
                </a:solidFill>
              </a:rPr>
              <a:t>状态</a:t>
            </a:r>
            <a:r>
              <a:rPr lang="zh-CN" altLang="en-US" dirty="0"/>
              <a:t>的</a:t>
            </a:r>
            <a:r>
              <a:rPr lang="zh-CN" altLang="en-US" dirty="0">
                <a:solidFill>
                  <a:schemeClr val="folHlink"/>
                </a:solidFill>
              </a:rPr>
              <a:t>转换</a:t>
            </a:r>
            <a:r>
              <a:rPr lang="zh-CN" altLang="en-US" dirty="0"/>
              <a:t>是由</a:t>
            </a:r>
            <a:r>
              <a:rPr lang="zh-CN" altLang="en-US" dirty="0">
                <a:solidFill>
                  <a:schemeClr val="folHlink"/>
                </a:solidFill>
              </a:rPr>
              <a:t>指令</a:t>
            </a:r>
            <a:r>
              <a:rPr lang="zh-CN" altLang="en-US" dirty="0"/>
              <a:t>来实现。</a:t>
            </a:r>
          </a:p>
          <a:p>
            <a:pPr eaLnBrk="1" hangingPunct="1">
              <a:defRPr/>
            </a:pPr>
            <a:endParaRPr lang="en-US" altLang="zh-CN" dirty="0"/>
          </a:p>
        </p:txBody>
      </p:sp>
      <p:sp>
        <p:nvSpPr>
          <p:cNvPr id="2" name="灯片编号占位符 1">
            <a:extLst>
              <a:ext uri="{FF2B5EF4-FFF2-40B4-BE49-F238E27FC236}">
                <a16:creationId xmlns:a16="http://schemas.microsoft.com/office/drawing/2014/main" id="{660C16E7-58E4-4C01-80FC-A69DD45A99FB}"/>
              </a:ext>
            </a:extLst>
          </p:cNvPr>
          <p:cNvSpPr>
            <a:spLocks noGrp="1"/>
          </p:cNvSpPr>
          <p:nvPr>
            <p:ph type="sldNum" sz="quarter" idx="12"/>
          </p:nvPr>
        </p:nvSpPr>
        <p:spPr/>
        <p:txBody>
          <a:bodyPr/>
          <a:lstStyle/>
          <a:p>
            <a:pPr>
              <a:defRPr/>
            </a:pPr>
            <a:fld id="{2CFF9D8A-9DC0-4D69-8518-70DAC50E02B1}"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115888"/>
            <a:ext cx="8229600" cy="1143000"/>
          </a:xfrm>
        </p:spPr>
        <p:txBody>
          <a:bodyPr/>
          <a:lstStyle/>
          <a:p>
            <a:pPr eaLnBrk="1" hangingPunct="1">
              <a:defRPr/>
            </a:pPr>
            <a:r>
              <a:rPr lang="zh-CN" altLang="en-US" dirty="0"/>
              <a:t>计算机能执行的指令</a:t>
            </a:r>
          </a:p>
        </p:txBody>
      </p:sp>
      <p:sp>
        <p:nvSpPr>
          <p:cNvPr id="9219" name="Rectangle 3"/>
          <p:cNvSpPr>
            <a:spLocks noGrp="1" noChangeArrowheads="1"/>
          </p:cNvSpPr>
          <p:nvPr>
            <p:ph type="body" idx="1"/>
          </p:nvPr>
        </p:nvSpPr>
        <p:spPr>
          <a:xfrm>
            <a:off x="838800" y="1267200"/>
            <a:ext cx="10369768" cy="5256213"/>
          </a:xfrm>
        </p:spPr>
        <p:txBody>
          <a:bodyPr>
            <a:normAutofit fontScale="77500" lnSpcReduction="20000"/>
          </a:bodyPr>
          <a:lstStyle/>
          <a:p>
            <a:pPr eaLnBrk="1" hangingPunct="1">
              <a:lnSpc>
                <a:spcPct val="120000"/>
              </a:lnSpc>
              <a:defRPr/>
            </a:pPr>
            <a:r>
              <a:rPr lang="zh-CN" altLang="en-US" dirty="0">
                <a:solidFill>
                  <a:schemeClr val="folHlink"/>
                </a:solidFill>
              </a:rPr>
              <a:t>算术指令</a:t>
            </a:r>
          </a:p>
          <a:p>
            <a:pPr lvl="1" eaLnBrk="1" hangingPunct="1">
              <a:lnSpc>
                <a:spcPct val="120000"/>
              </a:lnSpc>
              <a:defRPr/>
            </a:pPr>
            <a:r>
              <a:rPr lang="zh-CN" altLang="en-US" dirty="0"/>
              <a:t>实现加、减、乘、除等运算。</a:t>
            </a:r>
          </a:p>
          <a:p>
            <a:pPr eaLnBrk="1" hangingPunct="1">
              <a:lnSpc>
                <a:spcPct val="120000"/>
              </a:lnSpc>
              <a:defRPr/>
            </a:pPr>
            <a:r>
              <a:rPr lang="zh-CN" altLang="en-US" dirty="0">
                <a:solidFill>
                  <a:schemeClr val="folHlink"/>
                </a:solidFill>
              </a:rPr>
              <a:t>比较指令</a:t>
            </a:r>
          </a:p>
          <a:p>
            <a:pPr lvl="1" eaLnBrk="1" hangingPunct="1">
              <a:lnSpc>
                <a:spcPct val="120000"/>
              </a:lnSpc>
              <a:defRPr/>
            </a:pPr>
            <a:r>
              <a:rPr lang="zh-CN" altLang="en-US" dirty="0"/>
              <a:t>比较两个操作数的大小等逻辑运算。</a:t>
            </a:r>
          </a:p>
          <a:p>
            <a:pPr eaLnBrk="1" hangingPunct="1">
              <a:lnSpc>
                <a:spcPct val="120000"/>
              </a:lnSpc>
              <a:defRPr/>
            </a:pPr>
            <a:r>
              <a:rPr lang="zh-CN" altLang="en-US" dirty="0">
                <a:solidFill>
                  <a:schemeClr val="folHlink"/>
                </a:solidFill>
              </a:rPr>
              <a:t>数据传输指令</a:t>
            </a:r>
          </a:p>
          <a:p>
            <a:pPr lvl="1" eaLnBrk="1" hangingPunct="1">
              <a:lnSpc>
                <a:spcPct val="120000"/>
              </a:lnSpc>
              <a:defRPr/>
            </a:pPr>
            <a:r>
              <a:rPr lang="zh-CN" altLang="en-US" dirty="0"/>
              <a:t>实现各单元之间的数据传输。</a:t>
            </a:r>
          </a:p>
          <a:p>
            <a:pPr eaLnBrk="1" hangingPunct="1">
              <a:lnSpc>
                <a:spcPct val="120000"/>
              </a:lnSpc>
              <a:defRPr/>
            </a:pPr>
            <a:r>
              <a:rPr lang="zh-CN" altLang="en-US" dirty="0">
                <a:solidFill>
                  <a:schemeClr val="folHlink"/>
                </a:solidFill>
              </a:rPr>
              <a:t>流程控制指令</a:t>
            </a:r>
            <a:endParaRPr lang="zh-CN" altLang="en-US" dirty="0"/>
          </a:p>
          <a:p>
            <a:pPr lvl="1" eaLnBrk="1" hangingPunct="1">
              <a:lnSpc>
                <a:spcPct val="120000"/>
              </a:lnSpc>
              <a:defRPr/>
            </a:pPr>
            <a:r>
              <a:rPr lang="zh-CN" altLang="en-US" dirty="0"/>
              <a:t>用于确定下一条指令的在存储单元中的地址。默认为顺序执行。还可以是转移、循环以及子程序调用</a:t>
            </a:r>
            <a:r>
              <a:rPr lang="en-US" altLang="zh-CN" dirty="0"/>
              <a:t>/</a:t>
            </a:r>
            <a:r>
              <a:rPr lang="zh-CN" altLang="en-US" dirty="0"/>
              <a:t>返回等指令。</a:t>
            </a:r>
            <a:endParaRPr lang="en-US" altLang="zh-CN" dirty="0"/>
          </a:p>
          <a:p>
            <a:pPr eaLnBrk="1" hangingPunct="1">
              <a:lnSpc>
                <a:spcPct val="120000"/>
              </a:lnSpc>
              <a:defRPr/>
            </a:pPr>
            <a:r>
              <a:rPr lang="zh-CN" altLang="en-US" dirty="0"/>
              <a:t>程序设计的任务是十分艰巨的，它要把各种应用问题落实到用一些简单的指令来解决！</a:t>
            </a:r>
            <a:endParaRPr lang="en-US" altLang="zh-CN" dirty="0"/>
          </a:p>
          <a:p>
            <a:pPr eaLnBrk="1" hangingPunct="1">
              <a:lnSpc>
                <a:spcPct val="120000"/>
              </a:lnSpc>
              <a:defRPr/>
            </a:pPr>
            <a:r>
              <a:rPr lang="zh-CN" altLang="en-US" dirty="0">
                <a:solidFill>
                  <a:srgbClr val="FFC000"/>
                </a:solidFill>
              </a:rPr>
              <a:t>程序设计者面临挑战！</a:t>
            </a:r>
            <a:endParaRPr lang="en-US" altLang="zh-CN" dirty="0">
              <a:solidFill>
                <a:srgbClr val="FFC000"/>
              </a:solidFill>
            </a:endParaRPr>
          </a:p>
          <a:p>
            <a:pPr eaLnBrk="1" hangingPunct="1">
              <a:lnSpc>
                <a:spcPct val="120000"/>
              </a:lnSpc>
              <a:defRPr/>
            </a:pPr>
            <a:endParaRPr lang="zh-CN" altLang="en-US" dirty="0"/>
          </a:p>
        </p:txBody>
      </p:sp>
      <p:sp>
        <p:nvSpPr>
          <p:cNvPr id="2" name="灯片编号占位符 1">
            <a:extLst>
              <a:ext uri="{FF2B5EF4-FFF2-40B4-BE49-F238E27FC236}">
                <a16:creationId xmlns:a16="http://schemas.microsoft.com/office/drawing/2014/main" id="{B424C21E-8AE6-4699-A801-9510A5113109}"/>
              </a:ext>
            </a:extLst>
          </p:cNvPr>
          <p:cNvSpPr>
            <a:spLocks noGrp="1"/>
          </p:cNvSpPr>
          <p:nvPr>
            <p:ph type="sldNum" sz="quarter" idx="12"/>
          </p:nvPr>
        </p:nvSpPr>
        <p:spPr/>
        <p:txBody>
          <a:bodyPr/>
          <a:lstStyle/>
          <a:p>
            <a:pPr>
              <a:defRPr/>
            </a:pPr>
            <a:fld id="{2CFF9D8A-9DC0-4D69-8518-70DAC50E02B1}" type="slidenum">
              <a:rPr lang="en-US" altLang="zh-CN" smtClean="0"/>
              <a:pPr>
                <a:defRPr/>
              </a:pPr>
              <a:t>9</a:t>
            </a:fld>
            <a:endParaRPr lang="en-US" altLang="zh-CN"/>
          </a:p>
        </p:txBody>
      </p:sp>
    </p:spTree>
  </p:cSld>
  <p:clrMapOvr>
    <a:masterClrMapping/>
  </p:clrMapOvr>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txDef>
      <a:spPr bwMode="auto">
        <a:noFill/>
        <a:ln>
          <a:noFill/>
        </a:ln>
        <a:effectLst/>
        <a:extLst/>
      </a:spPr>
      <a:bodyPr/>
      <a:lstStyle>
        <a:defPPr eaLnBrk="1" hangingPunct="1">
          <a:lnSpc>
            <a:spcPct val="90000"/>
          </a:lnSpc>
          <a:defRPr sz="2800" smtClean="0">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14936</TotalTime>
  <Words>6284</Words>
  <Application>Microsoft Office PowerPoint</Application>
  <PresentationFormat>Widescreen</PresentationFormat>
  <Paragraphs>709</Paragraphs>
  <Slides>74</Slides>
  <Notes>60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宋体</vt:lpstr>
      <vt:lpstr>微软雅黑</vt:lpstr>
      <vt:lpstr>等线 Light</vt:lpstr>
      <vt:lpstr>Arial</vt:lpstr>
      <vt:lpstr>Calibri Light</vt:lpstr>
      <vt:lpstr>Times New Roman</vt:lpstr>
      <vt:lpstr>Verdana</vt:lpstr>
      <vt:lpstr>Wingdings</vt:lpstr>
      <vt:lpstr>Globe</vt:lpstr>
      <vt:lpstr>面向对象程序设计 (C++) Object-Oriented Programming (C++)</vt:lpstr>
      <vt:lpstr>第1章 概述</vt:lpstr>
      <vt:lpstr>主要内容</vt:lpstr>
      <vt:lpstr>主要内容</vt:lpstr>
      <vt:lpstr>计算机能做什么？</vt:lpstr>
      <vt:lpstr>冯•诺依曼体系结构</vt:lpstr>
      <vt:lpstr>冯•诺依曼计算机的工作过程</vt:lpstr>
      <vt:lpstr>冯•诺依曼计算机的本质</vt:lpstr>
      <vt:lpstr>计算机能执行的指令</vt:lpstr>
      <vt:lpstr>硬件概述</vt:lpstr>
      <vt:lpstr>冯•诺依曼计算机的物理组织</vt:lpstr>
      <vt:lpstr>冯•诺依曼计算机的瓶颈</vt:lpstr>
      <vt:lpstr>软件概述</vt:lpstr>
      <vt:lpstr>软件的分类</vt:lpstr>
      <vt:lpstr>各类软件及硬件之间的关系</vt:lpstr>
      <vt:lpstr>虚拟机</vt:lpstr>
      <vt:lpstr>PowerPoint Presentation</vt:lpstr>
      <vt:lpstr>计算机中的信息表示</vt:lpstr>
      <vt:lpstr>PowerPoint Presentation</vt:lpstr>
      <vt:lpstr>数的二、八、十六进制表示</vt:lpstr>
      <vt:lpstr>十进制转换成二进制</vt:lpstr>
      <vt:lpstr>PowerPoint Presentation</vt:lpstr>
      <vt:lpstr>二进制与八、十六进制之间的转换</vt:lpstr>
      <vt:lpstr>整数的内部表示</vt:lpstr>
      <vt:lpstr>PowerPoint Presentation</vt:lpstr>
      <vt:lpstr>实数的内部表示</vt:lpstr>
      <vt:lpstr>PowerPoint Presentation</vt:lpstr>
      <vt:lpstr>十进制数的另一种二进制表示－－BCD码</vt:lpstr>
      <vt:lpstr>PowerPoint Presentation</vt:lpstr>
      <vt:lpstr>主要内容</vt:lpstr>
      <vt:lpstr>程序设计（Programming）</vt:lpstr>
      <vt:lpstr>程序设计范式 </vt:lpstr>
      <vt:lpstr>PowerPoint Presentation</vt:lpstr>
      <vt:lpstr>过程式程序设计</vt:lpstr>
      <vt:lpstr>对象式（面向对象） 程序设计</vt:lpstr>
      <vt:lpstr>函数式与逻辑式 </vt:lpstr>
      <vt:lpstr>命令式与申述式程序设计</vt:lpstr>
      <vt:lpstr>程序设计步骤</vt:lpstr>
      <vt:lpstr>程序设计步骤（续）</vt:lpstr>
      <vt:lpstr>程序设计语言 </vt:lpstr>
      <vt:lpstr>低级语言和高级语言</vt:lpstr>
      <vt:lpstr>低级语言与高级语言程序的比较</vt:lpstr>
      <vt:lpstr>PowerPoint Presentation</vt:lpstr>
      <vt:lpstr>高级语言的翻译</vt:lpstr>
      <vt:lpstr>PowerPoint Presentation</vt:lpstr>
      <vt:lpstr>高级语言的分类</vt:lpstr>
      <vt:lpstr>语言的设计、实现以及使用 </vt:lpstr>
      <vt:lpstr>主要内容</vt:lpstr>
      <vt:lpstr>C++语言概述</vt:lpstr>
      <vt:lpstr>C++语言概述</vt:lpstr>
      <vt:lpstr>C++语言优缺点</vt:lpstr>
      <vt:lpstr>C++语言优缺点</vt:lpstr>
      <vt:lpstr>如何评价C++语言</vt:lpstr>
      <vt:lpstr>C++程序的组成</vt:lpstr>
      <vt:lpstr>PowerPoint Presentation</vt:lpstr>
      <vt:lpstr>PowerPoint Presentation</vt:lpstr>
      <vt:lpstr>PowerPoint Presentation</vt:lpstr>
      <vt:lpstr>C++的词法</vt:lpstr>
      <vt:lpstr>C++的字符集</vt:lpstr>
      <vt:lpstr>C++的单词</vt:lpstr>
      <vt:lpstr>标识符</vt:lpstr>
      <vt:lpstr>PowerPoint Presentation</vt:lpstr>
      <vt:lpstr>关键词</vt:lpstr>
      <vt:lpstr>字面常量</vt:lpstr>
      <vt:lpstr>操作符（运算符）</vt:lpstr>
      <vt:lpstr>标点符号</vt:lpstr>
      <vt:lpstr>空白符</vt:lpstr>
      <vt:lpstr>注释</vt:lpstr>
      <vt:lpstr>续行符</vt:lpstr>
      <vt:lpstr>语法的形式描述 </vt:lpstr>
      <vt:lpstr>C++程序的运行步骤 </vt:lpstr>
      <vt:lpstr>PowerPoint Presentation</vt:lpstr>
      <vt:lpstr>C++集成开发环境 </vt:lpstr>
      <vt:lpstr>PowerPoint Presentation</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Chen Jiajun</dc:creator>
  <cp:lastModifiedBy>yinran chen</cp:lastModifiedBy>
  <cp:revision>330</cp:revision>
  <dcterms:created xsi:type="dcterms:W3CDTF">2004-08-24T14:17:49Z</dcterms:created>
  <dcterms:modified xsi:type="dcterms:W3CDTF">2024-02-28T07:39:38Z</dcterms:modified>
</cp:coreProperties>
</file>